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handoutMasterIdLst>
    <p:handoutMasterId r:id="rId22"/>
  </p:handoutMasterIdLst>
  <p:sldIdLst>
    <p:sldId id="501" r:id="rId2"/>
    <p:sldId id="518" r:id="rId3"/>
    <p:sldId id="519" r:id="rId4"/>
    <p:sldId id="502" r:id="rId5"/>
    <p:sldId id="545" r:id="rId6"/>
    <p:sldId id="533" r:id="rId7"/>
    <p:sldId id="534" r:id="rId8"/>
    <p:sldId id="537" r:id="rId9"/>
    <p:sldId id="538" r:id="rId10"/>
    <p:sldId id="552" r:id="rId11"/>
    <p:sldId id="539" r:id="rId12"/>
    <p:sldId id="540" r:id="rId13"/>
    <p:sldId id="553" r:id="rId14"/>
    <p:sldId id="548" r:id="rId15"/>
    <p:sldId id="550" r:id="rId16"/>
    <p:sldId id="551" r:id="rId17"/>
    <p:sldId id="541" r:id="rId18"/>
    <p:sldId id="547" r:id="rId19"/>
    <p:sldId id="512" r:id="rId20"/>
  </p:sldIdLst>
  <p:sldSz cx="12192000" cy="6858000"/>
  <p:notesSz cx="6858000" cy="9144000"/>
  <p:defaultTextStyle>
    <a:defPPr>
      <a:defRPr lang="el-GR"/>
    </a:defPPr>
    <a:lvl1pPr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5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B5E8"/>
    <a:srgbClr val="292929"/>
    <a:srgbClr val="F57C2C"/>
    <a:srgbClr val="0066FF"/>
    <a:srgbClr val="339933"/>
    <a:srgbClr val="0DFB10"/>
    <a:srgbClr val="0FDF41"/>
    <a:srgbClr val="0FCDE7"/>
    <a:srgbClr val="DCCC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84" autoAdjust="0"/>
    <p:restoredTop sz="97971" autoAdjust="0"/>
  </p:normalViewPr>
  <p:slideViewPr>
    <p:cSldViewPr>
      <p:cViewPr varScale="1">
        <p:scale>
          <a:sx n="107" d="100"/>
          <a:sy n="107" d="100"/>
        </p:scale>
        <p:origin x="612" y="150"/>
      </p:cViewPr>
      <p:guideLst>
        <p:guide orient="horz" pos="3385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3306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3E68358-59BA-49CE-BD55-7AF081D0BB41}" type="datetimeFigureOut">
              <a:rPr lang="el-GR"/>
              <a:pPr>
                <a:defRPr/>
              </a:pPr>
              <a:t>1/9/2026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43EB120-65AC-4BD4-9CAC-0449C99CE24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243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549A755-D4AD-4BB6-8520-73A7143DBFE4}" type="datetimeFigureOut">
              <a:rPr lang="el-GR"/>
              <a:pPr>
                <a:defRPr/>
              </a:pPr>
              <a:t>1/9/2026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l-G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4CA641C-E829-482F-8D00-19C76F622A5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46976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86F1608-7060-4EE7-BDAC-7F571846474B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8244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86F1608-7060-4EE7-BDAC-7F571846474B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1992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86F1608-7060-4EE7-BDAC-7F571846474B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0336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86F1608-7060-4EE7-BDAC-7F571846474B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2569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CA641C-E829-482F-8D00-19C76F622A57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9624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86F1608-7060-4EE7-BDAC-7F571846474B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907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3674C4-AA84-4EC8-ACD6-F384CD82929B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50154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3F8D0F-BD62-4EB3-84B1-D3184D2CA8A6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3494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6EE9A7-666B-4077-8DC1-1371A3A0690A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76840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22499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7D3000-B49B-4D19-B57F-57008CFD4727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544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421A47-198B-4A27-9852-EF81D615FF07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0658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D98DE0-13E6-407C-B5C5-8801A46E659C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645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3C42FF-72D5-4DF3-B0D3-684B12122204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5445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53D6CC-E222-4782-A211-E9388EA1C15A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7759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FD0B9B-4172-4235-A033-A71430C5FCBE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33451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F589C1-8325-41A2-A103-EB7D5AAAF1A2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95436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22DC60A-164C-4512-82FF-37DF699C09E8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6880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tiff"/><Relationship Id="rId5" Type="http://schemas.microsoft.com/office/2007/relationships/hdphoto" Target="../media/hdphoto2.wdp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tiff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7.pn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4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tif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tiff"/><Relationship Id="rId5" Type="http://schemas.openxmlformats.org/officeDocument/2006/relationships/image" Target="../media/image19.tiff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7408" y="1844824"/>
            <a:ext cx="1058517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+mj-lt"/>
                <a:cs typeface="Arial" panose="020B0604020202020204" pitchFamily="34" charset="0"/>
              </a:rPr>
              <a:t>Precise Node Metalation in a Zirconium Metal-Organic Framework Enables Highly Efficient PFOA Capture via Synergistic Adsorption Sites</a:t>
            </a:r>
          </a:p>
          <a:p>
            <a:endParaRPr lang="en-US" sz="2400" b="1" dirty="0">
              <a:latin typeface="+mj-lt"/>
              <a:cs typeface="Arial" panose="020B0604020202020204" pitchFamily="34" charset="0"/>
            </a:endParaRPr>
          </a:p>
          <a:p>
            <a:endParaRPr lang="en-US" sz="2400" b="1" dirty="0">
              <a:latin typeface="+mj-lt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0033CC"/>
                </a:solidFill>
                <a:latin typeface="+mj-lt"/>
              </a:rPr>
              <a:t>Edouardos Loukopoulos</a:t>
            </a:r>
          </a:p>
          <a:p>
            <a:endParaRPr lang="en-GB" sz="1800" b="1" dirty="0">
              <a:solidFill>
                <a:srgbClr val="7030A0"/>
              </a:solidFill>
              <a:latin typeface="+mj-lt"/>
            </a:endParaRPr>
          </a:p>
          <a:p>
            <a:r>
              <a:rPr lang="en-GB" sz="1800" b="1" dirty="0">
                <a:solidFill>
                  <a:srgbClr val="7030A0"/>
                </a:solidFill>
                <a:latin typeface="+mj-lt"/>
              </a:rPr>
              <a:t>Institute of Catalysis and Petrochemistry, Spanish National Research Council (ICP-CSIC)</a:t>
            </a:r>
            <a:endParaRPr lang="en-US" sz="18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4" name="Rectangle 3580"/>
          <p:cNvSpPr>
            <a:spLocks noChangeArrowheads="1"/>
          </p:cNvSpPr>
          <p:nvPr/>
        </p:nvSpPr>
        <p:spPr bwMode="auto">
          <a:xfrm>
            <a:off x="1938084" y="5199583"/>
            <a:ext cx="825964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2400" b="1" i="1" dirty="0">
                <a:latin typeface="+mj-lt"/>
              </a:rPr>
              <a:t>VII ALBA Users’ Meeting</a:t>
            </a:r>
            <a:r>
              <a:rPr lang="en-US" sz="2400" b="1" dirty="0">
                <a:latin typeface="+mj-lt"/>
              </a:rPr>
              <a:t>, </a:t>
            </a:r>
            <a:r>
              <a:rPr lang="en-US" sz="2400" b="1" dirty="0">
                <a:latin typeface="+mj-lt"/>
                <a:cs typeface="Arial" panose="020B0604020202020204" pitchFamily="34" charset="0"/>
              </a:rPr>
              <a:t>04/09/2026</a:t>
            </a:r>
            <a:endParaRPr lang="en-US" sz="2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565187" y="6356351"/>
            <a:ext cx="3168073" cy="365125"/>
          </a:xfrm>
        </p:spPr>
        <p:txBody>
          <a:bodyPr/>
          <a:lstStyle/>
          <a:p>
            <a:pPr>
              <a:defRPr/>
            </a:pPr>
            <a:fld id="{DA3CE518-2951-427C-A2B6-BA01607A79F5}" type="slidenum">
              <a:rPr lang="el-GR" smtClean="0">
                <a:latin typeface="+mj-lt"/>
              </a:rPr>
              <a:pPr>
                <a:defRPr/>
              </a:pPr>
              <a:t>1</a:t>
            </a:fld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837077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/>
          <p:cNvSpPr txBox="1">
            <a:spLocks/>
          </p:cNvSpPr>
          <p:nvPr/>
        </p:nvSpPr>
        <p:spPr>
          <a:xfrm>
            <a:off x="0" y="123478"/>
            <a:ext cx="12192000" cy="425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400" b="1" dirty="0">
                <a:solidFill>
                  <a:srgbClr val="0033CC"/>
                </a:solidFill>
                <a:latin typeface="+mn-lt"/>
                <a:cs typeface="Arial" panose="020B0604020202020204" pitchFamily="34" charset="0"/>
              </a:rPr>
              <a:t>Elucidating the local structure in Fe-MOF-808</a:t>
            </a:r>
            <a:endParaRPr lang="pl-PL" sz="2400" b="1" dirty="0">
              <a:solidFill>
                <a:srgbClr val="0033CC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5" t="10932" r="12872" b="2559"/>
          <a:stretch/>
        </p:blipFill>
        <p:spPr>
          <a:xfrm>
            <a:off x="47328" y="2989480"/>
            <a:ext cx="3888432" cy="331984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2" t="14155" r="4190" b="13102"/>
          <a:stretch/>
        </p:blipFill>
        <p:spPr>
          <a:xfrm>
            <a:off x="4210609" y="789636"/>
            <a:ext cx="3488431" cy="208404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" t="12579" r="9396" b="3541"/>
          <a:stretch/>
        </p:blipFill>
        <p:spPr>
          <a:xfrm>
            <a:off x="7572664" y="2989480"/>
            <a:ext cx="4500000" cy="3270186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51384" y="6258798"/>
            <a:ext cx="31380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600" b="1" i="1" dirty="0">
                <a:latin typeface="+mn-lt"/>
                <a:cs typeface="Arial" panose="020B0604020202020204" pitchFamily="34" charset="0"/>
              </a:rPr>
              <a:t>Pair Distribution Function Analysis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752184" y="6243177"/>
            <a:ext cx="43955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>
                <a:latin typeface="+mn-lt"/>
                <a:cs typeface="Arial" panose="020B0604020202020204" pitchFamily="34" charset="0"/>
              </a:rPr>
              <a:t>Fe K-edge X-Ray Absorption Spectroscopy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>
                <a:latin typeface="+mn-lt"/>
              </a:rPr>
              <a:pPr>
                <a:defRPr/>
              </a:pPr>
              <a:t>10</a:t>
            </a:fld>
            <a:endParaRPr lang="el-GR" dirty="0"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C52516-7CE7-40E3-306A-DC1E7A4419B0}"/>
              </a:ext>
            </a:extLst>
          </p:cNvPr>
          <p:cNvSpPr/>
          <p:nvPr/>
        </p:nvSpPr>
        <p:spPr>
          <a:xfrm>
            <a:off x="4274950" y="2924944"/>
            <a:ext cx="31380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DFT model</a:t>
            </a:r>
          </a:p>
        </p:txBody>
      </p:sp>
      <p:sp>
        <p:nvSpPr>
          <p:cNvPr id="5" name="Rounded Rectangle 35">
            <a:extLst>
              <a:ext uri="{FF2B5EF4-FFF2-40B4-BE49-F238E27FC236}">
                <a16:creationId xmlns:a16="http://schemas.microsoft.com/office/drawing/2014/main" id="{27AACB18-4D9D-FBBB-F55F-9D94B9A0D128}"/>
              </a:ext>
            </a:extLst>
          </p:cNvPr>
          <p:cNvSpPr/>
          <p:nvPr/>
        </p:nvSpPr>
        <p:spPr>
          <a:xfrm>
            <a:off x="4144010" y="789636"/>
            <a:ext cx="3584746" cy="211415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0681CBB2-C68B-B459-8CDA-337195DC00FE}"/>
              </a:ext>
            </a:extLst>
          </p:cNvPr>
          <p:cNvSpPr/>
          <p:nvPr/>
        </p:nvSpPr>
        <p:spPr>
          <a:xfrm rot="18975845">
            <a:off x="4012807" y="3378568"/>
            <a:ext cx="848680" cy="19301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F44D48A8-7EAF-6B05-683C-49BC64CE93F6}"/>
              </a:ext>
            </a:extLst>
          </p:cNvPr>
          <p:cNvSpPr/>
          <p:nvPr/>
        </p:nvSpPr>
        <p:spPr>
          <a:xfrm rot="2624155" flipH="1">
            <a:off x="6981082" y="3360806"/>
            <a:ext cx="848680" cy="19301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2EBCBFAB-0671-CD2D-47AC-02DCF70D2EE6}"/>
              </a:ext>
            </a:extLst>
          </p:cNvPr>
          <p:cNvSpPr/>
          <p:nvPr/>
        </p:nvSpPr>
        <p:spPr>
          <a:xfrm rot="2624155" flipV="1">
            <a:off x="7068490" y="3445446"/>
            <a:ext cx="848680" cy="19301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Button BPMs for Synchrotron Light Sources (11-12 December ...">
            <a:extLst>
              <a:ext uri="{FF2B5EF4-FFF2-40B4-BE49-F238E27FC236}">
                <a16:creationId xmlns:a16="http://schemas.microsoft.com/office/drawing/2014/main" id="{1FA83B6C-76E4-BD2E-D85C-8758EB8444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" t="3717" r="45695" b="7446"/>
          <a:stretch/>
        </p:blipFill>
        <p:spPr bwMode="auto">
          <a:xfrm>
            <a:off x="10704512" y="2033003"/>
            <a:ext cx="1170367" cy="816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43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/>
          <p:cNvSpPr txBox="1">
            <a:spLocks/>
          </p:cNvSpPr>
          <p:nvPr/>
        </p:nvSpPr>
        <p:spPr>
          <a:xfrm>
            <a:off x="0" y="123478"/>
            <a:ext cx="12192000" cy="425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400" b="1" dirty="0">
                <a:solidFill>
                  <a:srgbClr val="0033CC"/>
                </a:solidFill>
                <a:cs typeface="Arial" panose="020B0604020202020204" pitchFamily="34" charset="0"/>
              </a:rPr>
              <a:t>PFOA adsorption performance</a:t>
            </a:r>
            <a:endParaRPr lang="pl-PL" sz="24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4" t="10453" r="13420" b="4949"/>
          <a:stretch/>
        </p:blipFill>
        <p:spPr>
          <a:xfrm>
            <a:off x="2745933" y="2027703"/>
            <a:ext cx="3498733" cy="280215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143672" y="5052763"/>
            <a:ext cx="29940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i="1" dirty="0">
                <a:latin typeface="+mj-lt"/>
                <a:cs typeface="Arial" panose="020B0604020202020204" pitchFamily="34" charset="0"/>
              </a:rPr>
              <a:t>Fast PFOA adsorption kinetics (C = 100 ppm)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389664" y="5075892"/>
            <a:ext cx="43955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800" i="1" dirty="0">
                <a:latin typeface="+mj-lt"/>
                <a:cs typeface="Arial" panose="020B0604020202020204" pitchFamily="34" charset="0"/>
              </a:rPr>
              <a:t>PFOA adsorption capacity at C = 1000 ppm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>
                <a:latin typeface="+mj-lt"/>
              </a:rPr>
              <a:pPr>
                <a:defRPr/>
              </a:pPr>
              <a:t>11</a:t>
            </a:fld>
            <a:endParaRPr lang="el-GR" dirty="0"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D69FAF-4AD4-3CA4-CCD5-AC6BF7921D94}"/>
              </a:ext>
            </a:extLst>
          </p:cNvPr>
          <p:cNvSpPr/>
          <p:nvPr/>
        </p:nvSpPr>
        <p:spPr>
          <a:xfrm>
            <a:off x="9587458" y="643001"/>
            <a:ext cx="2592288" cy="749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S. Marugán-Benito (ICP-CSIC)</a:t>
            </a:r>
          </a:p>
          <a:p>
            <a:pPr algn="l">
              <a:lnSpc>
                <a:spcPct val="150000"/>
              </a:lnSpc>
            </a:pP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Prof. L. Ahrens (SLU, Uppsala)</a:t>
            </a:r>
          </a:p>
        </p:txBody>
      </p:sp>
      <p:grpSp>
        <p:nvGrpSpPr>
          <p:cNvPr id="5" name="Grupo 67">
            <a:extLst>
              <a:ext uri="{FF2B5EF4-FFF2-40B4-BE49-F238E27FC236}">
                <a16:creationId xmlns:a16="http://schemas.microsoft.com/office/drawing/2014/main" id="{9A363190-9B64-B59D-5F6F-53A46E5B09E9}"/>
              </a:ext>
            </a:extLst>
          </p:cNvPr>
          <p:cNvGrpSpPr/>
          <p:nvPr/>
        </p:nvGrpSpPr>
        <p:grpSpPr>
          <a:xfrm>
            <a:off x="119336" y="920019"/>
            <a:ext cx="2196000" cy="1644885"/>
            <a:chOff x="125241" y="933613"/>
            <a:chExt cx="2042764" cy="1476402"/>
          </a:xfrm>
        </p:grpSpPr>
        <p:pic>
          <p:nvPicPr>
            <p:cNvPr id="6" name="Imagen 9">
              <a:extLst>
                <a:ext uri="{FF2B5EF4-FFF2-40B4-BE49-F238E27FC236}">
                  <a16:creationId xmlns:a16="http://schemas.microsoft.com/office/drawing/2014/main" id="{00E49F02-8FB8-C421-3189-6BECCAC54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52217"/>
            <a:stretch>
              <a:fillRect/>
            </a:stretch>
          </p:blipFill>
          <p:spPr>
            <a:xfrm>
              <a:off x="1546010" y="933613"/>
              <a:ext cx="621995" cy="1200150"/>
            </a:xfrm>
            <a:prstGeom prst="rect">
              <a:avLst/>
            </a:prstGeom>
          </p:spPr>
        </p:pic>
        <p:pic>
          <p:nvPicPr>
            <p:cNvPr id="7" name="Imagen 13">
              <a:extLst>
                <a:ext uri="{FF2B5EF4-FFF2-40B4-BE49-F238E27FC236}">
                  <a16:creationId xmlns:a16="http://schemas.microsoft.com/office/drawing/2014/main" id="{4A057B20-5684-8CD5-2EA5-B8237A132D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2218"/>
            <a:stretch>
              <a:fillRect/>
            </a:stretch>
          </p:blipFill>
          <p:spPr>
            <a:xfrm>
              <a:off x="125242" y="933613"/>
              <a:ext cx="621995" cy="1200150"/>
            </a:xfrm>
            <a:prstGeom prst="rect">
              <a:avLst/>
            </a:prstGeom>
          </p:spPr>
        </p:pic>
        <p:cxnSp>
          <p:nvCxnSpPr>
            <p:cNvPr id="8" name="Conector recto de flecha 16">
              <a:extLst>
                <a:ext uri="{FF2B5EF4-FFF2-40B4-BE49-F238E27FC236}">
                  <a16:creationId xmlns:a16="http://schemas.microsoft.com/office/drawing/2014/main" id="{4D85DE90-E950-13CD-A09C-AF0284E02C9E}"/>
                </a:ext>
              </a:extLst>
            </p:cNvPr>
            <p:cNvCxnSpPr>
              <a:stCxn id="7" idx="3"/>
              <a:endCxn id="6" idx="1"/>
            </p:cNvCxnSpPr>
            <p:nvPr/>
          </p:nvCxnSpPr>
          <p:spPr>
            <a:xfrm>
              <a:off x="747237" y="1533688"/>
              <a:ext cx="798773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ángulo 19">
              <a:extLst>
                <a:ext uri="{FF2B5EF4-FFF2-40B4-BE49-F238E27FC236}">
                  <a16:creationId xmlns:a16="http://schemas.microsoft.com/office/drawing/2014/main" id="{6F9CA6AC-2B07-1066-15E6-3C6DAEE278F5}"/>
                </a:ext>
              </a:extLst>
            </p:cNvPr>
            <p:cNvSpPr>
              <a:spLocks/>
            </p:cNvSpPr>
            <p:nvPr/>
          </p:nvSpPr>
          <p:spPr>
            <a:xfrm>
              <a:off x="835626" y="1254457"/>
              <a:ext cx="621995" cy="27625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1400" dirty="0">
                  <a:ln w="12700">
                    <a:noFill/>
                    <a:prstDash val="solid"/>
                  </a:ln>
                  <a:latin typeface="+mj-lt"/>
                  <a:cs typeface="Arial" panose="020B0604020202020204" pitchFamily="34" charset="0"/>
                </a:rPr>
                <a:t>t</a:t>
              </a:r>
              <a:r>
                <a:rPr lang="es-ES" sz="1400" baseline="-25000" dirty="0">
                  <a:ln w="12700">
                    <a:noFill/>
                    <a:prstDash val="solid"/>
                  </a:ln>
                  <a:latin typeface="+mj-lt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0" name="Rectángulo 27">
              <a:extLst>
                <a:ext uri="{FF2B5EF4-FFF2-40B4-BE49-F238E27FC236}">
                  <a16:creationId xmlns:a16="http://schemas.microsoft.com/office/drawing/2014/main" id="{01188BA6-676F-9021-74F4-B16CB28FA18C}"/>
                </a:ext>
              </a:extLst>
            </p:cNvPr>
            <p:cNvSpPr>
              <a:spLocks/>
            </p:cNvSpPr>
            <p:nvPr/>
          </p:nvSpPr>
          <p:spPr>
            <a:xfrm>
              <a:off x="125241" y="2133763"/>
              <a:ext cx="621995" cy="27625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1400" dirty="0">
                  <a:ln w="12700">
                    <a:noFill/>
                    <a:prstDash val="solid"/>
                  </a:ln>
                  <a:latin typeface="+mj-lt"/>
                  <a:cs typeface="Arial" panose="020B0604020202020204" pitchFamily="34" charset="0"/>
                </a:rPr>
                <a:t>C</a:t>
              </a:r>
              <a:r>
                <a:rPr lang="es-ES" sz="1400" baseline="-25000" dirty="0">
                  <a:ln w="12700">
                    <a:noFill/>
                    <a:prstDash val="solid"/>
                  </a:ln>
                  <a:latin typeface="+mj-lt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2" name="Rectángulo 34">
              <a:extLst>
                <a:ext uri="{FF2B5EF4-FFF2-40B4-BE49-F238E27FC236}">
                  <a16:creationId xmlns:a16="http://schemas.microsoft.com/office/drawing/2014/main" id="{3039AFF1-4F48-38E3-92D8-AEC173B06F10}"/>
                </a:ext>
              </a:extLst>
            </p:cNvPr>
            <p:cNvSpPr>
              <a:spLocks/>
            </p:cNvSpPr>
            <p:nvPr/>
          </p:nvSpPr>
          <p:spPr>
            <a:xfrm>
              <a:off x="1523946" y="2133763"/>
              <a:ext cx="621995" cy="27625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1400" dirty="0">
                  <a:ln w="12700">
                    <a:noFill/>
                    <a:prstDash val="solid"/>
                  </a:ln>
                  <a:latin typeface="+mj-lt"/>
                  <a:cs typeface="Arial" panose="020B0604020202020204" pitchFamily="34" charset="0"/>
                </a:rPr>
                <a:t>C</a:t>
              </a:r>
              <a:r>
                <a:rPr lang="es-ES" sz="1400" baseline="-25000" dirty="0">
                  <a:ln w="12700">
                    <a:noFill/>
                    <a:prstDash val="solid"/>
                  </a:ln>
                  <a:latin typeface="+mj-lt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3" name="Imagen 36">
              <a:extLst>
                <a:ext uri="{FF2B5EF4-FFF2-40B4-BE49-F238E27FC236}">
                  <a16:creationId xmlns:a16="http://schemas.microsoft.com/office/drawing/2014/main" id="{F3257EF2-937C-C699-BFCA-02C0D5EDA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64" t="17119" r="31667" b="35243"/>
            <a:stretch>
              <a:fillRect/>
            </a:stretch>
          </p:blipFill>
          <p:spPr>
            <a:xfrm rot="3034364">
              <a:off x="186014" y="1592368"/>
              <a:ext cx="504195" cy="174531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FC50D52F-2273-53F0-FF8F-DF6C31B2D8B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5" t="10802" r="35530" b="10824"/>
          <a:stretch/>
        </p:blipFill>
        <p:spPr>
          <a:xfrm>
            <a:off x="119584" y="3305136"/>
            <a:ext cx="2232000" cy="232751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84D51FA-D331-22D7-FC90-B81B570E9984}"/>
              </a:ext>
            </a:extLst>
          </p:cNvPr>
          <p:cNvSpPr/>
          <p:nvPr/>
        </p:nvSpPr>
        <p:spPr>
          <a:xfrm>
            <a:off x="36261" y="5734997"/>
            <a:ext cx="23873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i="1" dirty="0">
                <a:latin typeface="+mj-lt"/>
                <a:cs typeface="Arial" panose="020B0604020202020204" pitchFamily="34" charset="0"/>
              </a:rPr>
              <a:t>Fe sites enhance PFOA removal (C = 100 ppm)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02E7DE1-32B0-55E9-CD27-CC3EFCBC91D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" b="776"/>
          <a:stretch/>
        </p:blipFill>
        <p:spPr>
          <a:xfrm>
            <a:off x="6579048" y="2100293"/>
            <a:ext cx="5594703" cy="295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49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/>
          <p:cNvSpPr txBox="1">
            <a:spLocks/>
          </p:cNvSpPr>
          <p:nvPr/>
        </p:nvSpPr>
        <p:spPr>
          <a:xfrm>
            <a:off x="0" y="123478"/>
            <a:ext cx="12192000" cy="425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400" b="1" dirty="0">
                <a:solidFill>
                  <a:srgbClr val="0033CC"/>
                </a:solidFill>
                <a:cs typeface="Arial" panose="020B0604020202020204" pitchFamily="34" charset="0"/>
              </a:rPr>
              <a:t>Post-Capture Characterization</a:t>
            </a:r>
            <a:endParaRPr lang="pl-PL" sz="24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>
                <a:latin typeface="+mj-lt"/>
              </a:rPr>
              <a:pPr>
                <a:defRPr/>
              </a:pPr>
              <a:t>12</a:t>
            </a:fld>
            <a:endParaRPr lang="el-GR" dirty="0">
              <a:latin typeface="+mj-lt"/>
            </a:endParaRPr>
          </a:p>
        </p:txBody>
      </p:sp>
      <p:pic>
        <p:nvPicPr>
          <p:cNvPr id="5" name="Imagen 7">
            <a:extLst>
              <a:ext uri="{FF2B5EF4-FFF2-40B4-BE49-F238E27FC236}">
                <a16:creationId xmlns:a16="http://schemas.microsoft.com/office/drawing/2014/main" id="{BB178EB4-72D8-3B27-1CEB-2CA58734BD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755505"/>
            <a:ext cx="3960000" cy="2990343"/>
          </a:xfrm>
          <a:prstGeom prst="rect">
            <a:avLst/>
          </a:prstGeom>
          <a:noFill/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5E819F2-6E1B-B279-8E33-37C020B2ACE0}"/>
              </a:ext>
            </a:extLst>
          </p:cNvPr>
          <p:cNvGrpSpPr/>
          <p:nvPr/>
        </p:nvGrpSpPr>
        <p:grpSpPr>
          <a:xfrm>
            <a:off x="6384032" y="1556792"/>
            <a:ext cx="4464496" cy="3503648"/>
            <a:chOff x="7824192" y="1484784"/>
            <a:chExt cx="4464496" cy="350364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1C6C8AB-C81B-A369-99C6-A1FE98A28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24192" y="1484784"/>
              <a:ext cx="4464496" cy="350364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2C0DD85-A9B3-F687-F3DF-5DF3AA330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02000" y="1772816"/>
              <a:ext cx="1872208" cy="765903"/>
            </a:xfrm>
            <a:prstGeom prst="rect">
              <a:avLst/>
            </a:prstGeom>
            <a:solidFill>
              <a:schemeClr val="bg1"/>
            </a:solidFill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60372309-C29A-4F36-DBD7-D14825256B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5" t="10932" r="12324" b="4471"/>
          <a:stretch/>
        </p:blipFill>
        <p:spPr>
          <a:xfrm>
            <a:off x="767408" y="656921"/>
            <a:ext cx="3547864" cy="299034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CA5891C-29A3-0A3E-7390-DB4CF23C48F0}"/>
              </a:ext>
            </a:extLst>
          </p:cNvPr>
          <p:cNvSpPr/>
          <p:nvPr/>
        </p:nvSpPr>
        <p:spPr>
          <a:xfrm>
            <a:off x="5749268" y="5631338"/>
            <a:ext cx="5976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While the main structure remains intact, some PFOA remains strongly-bound after capture</a:t>
            </a:r>
          </a:p>
        </p:txBody>
      </p:sp>
    </p:spTree>
    <p:extLst>
      <p:ext uri="{BB962C8B-B14F-4D97-AF65-F5344CB8AC3E}">
        <p14:creationId xmlns:p14="http://schemas.microsoft.com/office/powerpoint/2010/main" val="1830719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/>
          <p:cNvSpPr txBox="1">
            <a:spLocks/>
          </p:cNvSpPr>
          <p:nvPr/>
        </p:nvSpPr>
        <p:spPr>
          <a:xfrm>
            <a:off x="0" y="123478"/>
            <a:ext cx="12192000" cy="425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400" b="1" dirty="0">
                <a:solidFill>
                  <a:srgbClr val="0033CC"/>
                </a:solidFill>
                <a:cs typeface="Arial" panose="020B0604020202020204" pitchFamily="34" charset="0"/>
              </a:rPr>
              <a:t>Synchrotron-based mechanistic investigations</a:t>
            </a:r>
            <a:endParaRPr lang="pl-PL" sz="24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3352" y="5508683"/>
            <a:ext cx="116652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PDF and </a:t>
            </a:r>
            <a:r>
              <a:rPr lang="en-US" sz="1800" b="1" i="1" dirty="0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dPDF</a:t>
            </a:r>
            <a:r>
              <a:rPr lang="en-US" sz="18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 analysis suggest formation of coordination binding and weak PFOA∙∙∙MOF interactions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1" t="3762" r="12872" b="3037"/>
          <a:stretch/>
        </p:blipFill>
        <p:spPr>
          <a:xfrm>
            <a:off x="3791744" y="1124744"/>
            <a:ext cx="4248472" cy="399254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>
                <a:latin typeface="+mj-lt"/>
              </a:rPr>
              <a:pPr>
                <a:defRPr/>
              </a:pPr>
              <a:t>13</a:t>
            </a:fld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29603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B1F15-2B8E-052A-855B-6D417D838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/>
              <a:pPr>
                <a:defRPr/>
              </a:pPr>
              <a:t>14</a:t>
            </a:fld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63543B-008A-92C2-02D6-A87151491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1772816"/>
            <a:ext cx="3384376" cy="2091970"/>
          </a:xfrm>
          <a:prstGeom prst="rect">
            <a:avLst/>
          </a:prstGeom>
        </p:spPr>
      </p:pic>
      <p:pic>
        <p:nvPicPr>
          <p:cNvPr id="7" name="Imagen 2">
            <a:extLst>
              <a:ext uri="{FF2B5EF4-FFF2-40B4-BE49-F238E27FC236}">
                <a16:creationId xmlns:a16="http://schemas.microsoft.com/office/drawing/2014/main" id="{2ABB8246-1137-EF2E-0454-A4B5B69ABC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59496" y="3911123"/>
            <a:ext cx="3024336" cy="2015942"/>
          </a:xfrm>
          <a:prstGeom prst="rect">
            <a:avLst/>
          </a:prstGeom>
          <a:noFill/>
        </p:spPr>
      </p:pic>
      <p:pic>
        <p:nvPicPr>
          <p:cNvPr id="10" name="Picture 9" descr="A close-up of a machine&#10;&#10;AI-generated content may be incorrect.">
            <a:extLst>
              <a:ext uri="{FF2B5EF4-FFF2-40B4-BE49-F238E27FC236}">
                <a16:creationId xmlns:a16="http://schemas.microsoft.com/office/drawing/2014/main" id="{C0EAED23-A4F4-93EB-5303-A51A98A6F4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87"/>
          <a:stretch/>
        </p:blipFill>
        <p:spPr>
          <a:xfrm>
            <a:off x="6743531" y="1772816"/>
            <a:ext cx="3600941" cy="415424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35FE0B2-5564-E06A-D0C5-D8BFB80EADBE}"/>
              </a:ext>
            </a:extLst>
          </p:cNvPr>
          <p:cNvSpPr/>
          <p:nvPr/>
        </p:nvSpPr>
        <p:spPr>
          <a:xfrm>
            <a:off x="4475820" y="4079628"/>
            <a:ext cx="972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F57C2C"/>
                </a:solidFill>
                <a:latin typeface="+mj-lt"/>
                <a:cs typeface="Arial" panose="020B0604020202020204" pitchFamily="34" charset="0"/>
              </a:rPr>
              <a:t>flow entrance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461257-A33E-A4D4-61DB-AFCF02E807A2}"/>
              </a:ext>
            </a:extLst>
          </p:cNvPr>
          <p:cNvSpPr/>
          <p:nvPr/>
        </p:nvSpPr>
        <p:spPr>
          <a:xfrm>
            <a:off x="999332" y="4919094"/>
            <a:ext cx="8640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F57C2C"/>
                </a:solidFill>
                <a:latin typeface="+mj-lt"/>
                <a:cs typeface="Arial" panose="020B0604020202020204" pitchFamily="34" charset="0"/>
              </a:rPr>
              <a:t>flow exit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CA3FE4-6BDE-B543-9008-1F17198F864B}"/>
              </a:ext>
            </a:extLst>
          </p:cNvPr>
          <p:cNvSpPr txBox="1"/>
          <p:nvPr/>
        </p:nvSpPr>
        <p:spPr>
          <a:xfrm>
            <a:off x="3935760" y="6285413"/>
            <a:ext cx="3835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 </a:t>
            </a:r>
            <a:r>
              <a:rPr lang="nl-NL" sz="1800" i="1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J. Am. Chem. Soc.</a:t>
            </a:r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 </a:t>
            </a:r>
            <a:r>
              <a:rPr lang="nl-NL" sz="1800" b="1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2026</a:t>
            </a:r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, 148,19, 19672</a:t>
            </a:r>
            <a:endParaRPr lang="en-US" sz="1800" i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DCE23474-463C-ECDF-BB8F-A500EBB8778F}"/>
              </a:ext>
            </a:extLst>
          </p:cNvPr>
          <p:cNvSpPr txBox="1">
            <a:spLocks/>
          </p:cNvSpPr>
          <p:nvPr/>
        </p:nvSpPr>
        <p:spPr>
          <a:xfrm>
            <a:off x="0" y="123478"/>
            <a:ext cx="12192000" cy="425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400" b="1" dirty="0">
                <a:solidFill>
                  <a:srgbClr val="0033CC"/>
                </a:solidFill>
                <a:cs typeface="Arial" panose="020B0604020202020204" pitchFamily="34" charset="0"/>
              </a:rPr>
              <a:t>Monitoring the Fe environment through </a:t>
            </a:r>
            <a:r>
              <a:rPr lang="en-GB" sz="2400" b="1" i="1" dirty="0">
                <a:solidFill>
                  <a:srgbClr val="0033CC"/>
                </a:solidFill>
                <a:cs typeface="Arial" panose="020B0604020202020204" pitchFamily="34" charset="0"/>
              </a:rPr>
              <a:t>in situ </a:t>
            </a:r>
            <a:r>
              <a:rPr lang="en-GB" sz="2400" b="1" dirty="0">
                <a:solidFill>
                  <a:srgbClr val="0033CC"/>
                </a:solidFill>
                <a:cs typeface="Arial" panose="020B0604020202020204" pitchFamily="34" charset="0"/>
              </a:rPr>
              <a:t>XAS </a:t>
            </a:r>
            <a:endParaRPr lang="pl-PL" sz="24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93AB983-19DD-8772-86D4-3F62544EAB21}"/>
              </a:ext>
            </a:extLst>
          </p:cNvPr>
          <p:cNvSpPr/>
          <p:nvPr/>
        </p:nvSpPr>
        <p:spPr>
          <a:xfrm>
            <a:off x="9768408" y="270544"/>
            <a:ext cx="2592288" cy="1095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ALBA BL16 – NOTOS:</a:t>
            </a:r>
          </a:p>
          <a:p>
            <a:pPr>
              <a:lnSpc>
                <a:spcPct val="150000"/>
              </a:lnSpc>
            </a:pP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C. Marini</a:t>
            </a:r>
          </a:p>
          <a:p>
            <a:pPr>
              <a:lnSpc>
                <a:spcPct val="150000"/>
              </a:lnSpc>
            </a:pP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J. Prat Albert</a:t>
            </a:r>
          </a:p>
        </p:txBody>
      </p:sp>
      <p:pic>
        <p:nvPicPr>
          <p:cNvPr id="16" name="Picture 2" descr="Button BPMs for Synchrotron Light Sources (11-12 December ...">
            <a:extLst>
              <a:ext uri="{FF2B5EF4-FFF2-40B4-BE49-F238E27FC236}">
                <a16:creationId xmlns:a16="http://schemas.microsoft.com/office/drawing/2014/main" id="{C25BA226-94C7-2E94-1222-B1B31ACA2F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" t="3717" r="45695" b="7446"/>
          <a:stretch/>
        </p:blipFill>
        <p:spPr bwMode="auto">
          <a:xfrm>
            <a:off x="324296" y="347125"/>
            <a:ext cx="1350072" cy="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420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B1F15-2B8E-052A-855B-6D417D838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/>
              <a:pPr>
                <a:defRPr/>
              </a:pPr>
              <a:t>15</a:t>
            </a:fld>
            <a:endParaRPr lang="el-G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CA3FE4-6BDE-B543-9008-1F17198F864B}"/>
              </a:ext>
            </a:extLst>
          </p:cNvPr>
          <p:cNvSpPr txBox="1"/>
          <p:nvPr/>
        </p:nvSpPr>
        <p:spPr>
          <a:xfrm>
            <a:off x="3935760" y="6285413"/>
            <a:ext cx="3835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 </a:t>
            </a:r>
            <a:r>
              <a:rPr lang="nl-NL" sz="1800" i="1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J. Am. Chem. Soc.</a:t>
            </a:r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 </a:t>
            </a:r>
            <a:r>
              <a:rPr lang="nl-NL" sz="1800" b="1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2026</a:t>
            </a:r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, 148,19, 19672</a:t>
            </a:r>
            <a:endParaRPr lang="en-US" sz="1800" i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DCE23474-463C-ECDF-BB8F-A500EBB8778F}"/>
              </a:ext>
            </a:extLst>
          </p:cNvPr>
          <p:cNvSpPr txBox="1">
            <a:spLocks/>
          </p:cNvSpPr>
          <p:nvPr/>
        </p:nvSpPr>
        <p:spPr>
          <a:xfrm>
            <a:off x="0" y="123478"/>
            <a:ext cx="12192000" cy="425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400" b="1" dirty="0">
                <a:solidFill>
                  <a:srgbClr val="0033CC"/>
                </a:solidFill>
                <a:cs typeface="Arial" panose="020B0604020202020204" pitchFamily="34" charset="0"/>
              </a:rPr>
              <a:t>Monitoring the Fe environment through </a:t>
            </a:r>
            <a:r>
              <a:rPr lang="en-GB" sz="2400" b="1" i="1" dirty="0">
                <a:solidFill>
                  <a:srgbClr val="0033CC"/>
                </a:solidFill>
                <a:cs typeface="Arial" panose="020B0604020202020204" pitchFamily="34" charset="0"/>
              </a:rPr>
              <a:t>in situ </a:t>
            </a:r>
            <a:r>
              <a:rPr lang="en-GB" sz="2400" b="1" dirty="0">
                <a:solidFill>
                  <a:srgbClr val="0033CC"/>
                </a:solidFill>
                <a:cs typeface="Arial" panose="020B0604020202020204" pitchFamily="34" charset="0"/>
              </a:rPr>
              <a:t>XAS </a:t>
            </a:r>
            <a:endParaRPr lang="pl-PL" sz="24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93AB983-19DD-8772-86D4-3F62544EAB21}"/>
              </a:ext>
            </a:extLst>
          </p:cNvPr>
          <p:cNvSpPr/>
          <p:nvPr/>
        </p:nvSpPr>
        <p:spPr>
          <a:xfrm>
            <a:off x="9768408" y="270544"/>
            <a:ext cx="2592288" cy="1787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C. Marini</a:t>
            </a:r>
          </a:p>
          <a:p>
            <a:pPr>
              <a:lnSpc>
                <a:spcPct val="150000"/>
              </a:lnSpc>
            </a:pP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J. Prat Albert</a:t>
            </a:r>
          </a:p>
          <a:p>
            <a:pPr>
              <a:lnSpc>
                <a:spcPct val="150000"/>
              </a:lnSpc>
            </a:pP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S. Marugán-Benito</a:t>
            </a:r>
          </a:p>
          <a:p>
            <a:pPr>
              <a:lnSpc>
                <a:spcPct val="150000"/>
              </a:lnSpc>
            </a:pP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 M. </a:t>
            </a:r>
            <a:r>
              <a:rPr lang="en-US" sz="1500" b="1" i="1" dirty="0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Rosello</a:t>
            </a: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́-</a:t>
            </a:r>
            <a:r>
              <a:rPr lang="en-US" sz="1500" b="1" i="1" dirty="0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González</a:t>
            </a:r>
            <a:endParaRPr lang="en-US" sz="1500" b="1" i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500" b="1" i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6" name="Picture 2" descr="Button BPMs for Synchrotron Light Sources (11-12 December ...">
            <a:extLst>
              <a:ext uri="{FF2B5EF4-FFF2-40B4-BE49-F238E27FC236}">
                <a16:creationId xmlns:a16="http://schemas.microsoft.com/office/drawing/2014/main" id="{C25BA226-94C7-2E94-1222-B1B31ACA2F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" t="3717" r="45695" b="7446"/>
          <a:stretch/>
        </p:blipFill>
        <p:spPr bwMode="auto">
          <a:xfrm>
            <a:off x="324296" y="347125"/>
            <a:ext cx="1350072" cy="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864428A-87EC-8992-7187-3FC9A3C314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4" t="10454" r="9579" b="5188"/>
          <a:stretch/>
        </p:blipFill>
        <p:spPr>
          <a:xfrm>
            <a:off x="987253" y="1988840"/>
            <a:ext cx="4211734" cy="3260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41900E-E462-357B-A357-1A71CF09B9EF}"/>
              </a:ext>
            </a:extLst>
          </p:cNvPr>
          <p:cNvSpPr/>
          <p:nvPr/>
        </p:nvSpPr>
        <p:spPr>
          <a:xfrm>
            <a:off x="310680" y="5589240"/>
            <a:ext cx="11881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800" b="1" i="1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Progressive exchange of coordinated acetates with PFOA alters absorption intensity with no changes in Fe oxidation state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ECD019-CF56-4DCB-09EE-50BA00AEB8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3" t="10693" r="13238" b="3276"/>
          <a:stretch/>
        </p:blipFill>
        <p:spPr>
          <a:xfrm>
            <a:off x="6600056" y="1988840"/>
            <a:ext cx="4104000" cy="335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353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B1F15-2B8E-052A-855B-6D417D838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/>
              <a:pPr>
                <a:defRPr/>
              </a:pPr>
              <a:t>16</a:t>
            </a:fld>
            <a:endParaRPr lang="el-G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CA3FE4-6BDE-B543-9008-1F17198F864B}"/>
              </a:ext>
            </a:extLst>
          </p:cNvPr>
          <p:cNvSpPr txBox="1"/>
          <p:nvPr/>
        </p:nvSpPr>
        <p:spPr>
          <a:xfrm>
            <a:off x="3935760" y="6285413"/>
            <a:ext cx="3835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 </a:t>
            </a:r>
            <a:r>
              <a:rPr lang="nl-NL" sz="1800" i="1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J. Am. Chem. Soc.</a:t>
            </a:r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 </a:t>
            </a:r>
            <a:r>
              <a:rPr lang="nl-NL" sz="1800" b="1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2026</a:t>
            </a:r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, 148,19, 19672</a:t>
            </a:r>
            <a:endParaRPr lang="en-US" sz="1800" i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DCE23474-463C-ECDF-BB8F-A500EBB8778F}"/>
              </a:ext>
            </a:extLst>
          </p:cNvPr>
          <p:cNvSpPr txBox="1">
            <a:spLocks/>
          </p:cNvSpPr>
          <p:nvPr/>
        </p:nvSpPr>
        <p:spPr>
          <a:xfrm>
            <a:off x="0" y="123478"/>
            <a:ext cx="12192000" cy="425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400" b="1" dirty="0">
                <a:solidFill>
                  <a:srgbClr val="0033CC"/>
                </a:solidFill>
                <a:cs typeface="Arial" panose="020B0604020202020204" pitchFamily="34" charset="0"/>
              </a:rPr>
              <a:t>Monitoring the Fe environment through </a:t>
            </a:r>
            <a:r>
              <a:rPr lang="en-GB" sz="2400" b="1" i="1" dirty="0">
                <a:solidFill>
                  <a:srgbClr val="0033CC"/>
                </a:solidFill>
                <a:cs typeface="Arial" panose="020B0604020202020204" pitchFamily="34" charset="0"/>
              </a:rPr>
              <a:t>in situ </a:t>
            </a:r>
            <a:r>
              <a:rPr lang="en-GB" sz="2400" b="1" dirty="0">
                <a:solidFill>
                  <a:srgbClr val="0033CC"/>
                </a:solidFill>
                <a:cs typeface="Arial" panose="020B0604020202020204" pitchFamily="34" charset="0"/>
              </a:rPr>
              <a:t>XAS </a:t>
            </a:r>
            <a:endParaRPr lang="pl-PL" sz="24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93AB983-19DD-8772-86D4-3F62544EAB21}"/>
              </a:ext>
            </a:extLst>
          </p:cNvPr>
          <p:cNvSpPr/>
          <p:nvPr/>
        </p:nvSpPr>
        <p:spPr>
          <a:xfrm>
            <a:off x="9768408" y="270544"/>
            <a:ext cx="2592288" cy="1787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C. Marini</a:t>
            </a:r>
          </a:p>
          <a:p>
            <a:pPr>
              <a:lnSpc>
                <a:spcPct val="150000"/>
              </a:lnSpc>
            </a:pP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J. Prat Albert</a:t>
            </a:r>
          </a:p>
          <a:p>
            <a:pPr>
              <a:lnSpc>
                <a:spcPct val="150000"/>
              </a:lnSpc>
            </a:pP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S. Marugán-Benito</a:t>
            </a:r>
          </a:p>
          <a:p>
            <a:pPr>
              <a:lnSpc>
                <a:spcPct val="150000"/>
              </a:lnSpc>
            </a:pP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 M. </a:t>
            </a:r>
            <a:r>
              <a:rPr lang="en-US" sz="1500" b="1" i="1" dirty="0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Rosello</a:t>
            </a: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́-</a:t>
            </a:r>
            <a:r>
              <a:rPr lang="en-US" sz="1500" b="1" i="1" dirty="0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González</a:t>
            </a:r>
            <a:endParaRPr lang="en-US" sz="1500" b="1" i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500" b="1" i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6" name="Picture 2" descr="Button BPMs for Synchrotron Light Sources (11-12 December ...">
            <a:extLst>
              <a:ext uri="{FF2B5EF4-FFF2-40B4-BE49-F238E27FC236}">
                <a16:creationId xmlns:a16="http://schemas.microsoft.com/office/drawing/2014/main" id="{C25BA226-94C7-2E94-1222-B1B31ACA2F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" t="3717" r="45695" b="7446"/>
          <a:stretch/>
        </p:blipFill>
        <p:spPr bwMode="auto">
          <a:xfrm>
            <a:off x="324296" y="347125"/>
            <a:ext cx="1350072" cy="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B330F8-29DE-C081-366A-F93CFFA655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8" t="10693" r="12506" b="3753"/>
          <a:stretch/>
        </p:blipFill>
        <p:spPr>
          <a:xfrm>
            <a:off x="911424" y="1988840"/>
            <a:ext cx="4244651" cy="33843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41900E-E462-357B-A357-1A71CF09B9EF}"/>
              </a:ext>
            </a:extLst>
          </p:cNvPr>
          <p:cNvSpPr/>
          <p:nvPr/>
        </p:nvSpPr>
        <p:spPr>
          <a:xfrm>
            <a:off x="1559496" y="5579948"/>
            <a:ext cx="8521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800" b="1" i="1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Coordination of PFOA initially expands the Fe octahedron before eventual stabilization</a:t>
            </a:r>
          </a:p>
        </p:txBody>
      </p:sp>
      <p:pic>
        <p:nvPicPr>
          <p:cNvPr id="5" name="Picture 4" descr="Gráfico, Gráfico de líneas, Histograma&#10;&#10;El contenido generado por IA puede ser incorrecto.">
            <a:extLst>
              <a:ext uri="{FF2B5EF4-FFF2-40B4-BE49-F238E27FC236}">
                <a16:creationId xmlns:a16="http://schemas.microsoft.com/office/drawing/2014/main" id="{058ACB12-27DC-3063-23D0-7B6E3B29B9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197" y="1697826"/>
            <a:ext cx="4825363" cy="360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9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/>
          <p:cNvSpPr txBox="1">
            <a:spLocks/>
          </p:cNvSpPr>
          <p:nvPr/>
        </p:nvSpPr>
        <p:spPr>
          <a:xfrm>
            <a:off x="0" y="123478"/>
            <a:ext cx="12192000" cy="425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400" b="1" dirty="0">
                <a:solidFill>
                  <a:srgbClr val="0033CC"/>
                </a:solidFill>
                <a:cs typeface="Arial" panose="020B0604020202020204" pitchFamily="34" charset="0"/>
              </a:rPr>
              <a:t>Computational Investigations</a:t>
            </a:r>
            <a:endParaRPr lang="pl-PL" sz="24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9336" y="815224"/>
            <a:ext cx="82033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Theoretical calculations and modelling determine binding site preference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0369CC-40A7-6A14-9EC9-6A1BBF6A91EE}"/>
              </a:ext>
            </a:extLst>
          </p:cNvPr>
          <p:cNvSpPr txBox="1"/>
          <p:nvPr/>
        </p:nvSpPr>
        <p:spPr>
          <a:xfrm>
            <a:off x="2214742" y="2118723"/>
            <a:ext cx="146025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latin typeface="+mj-lt"/>
                <a:cs typeface="Segoe UI Semibold" panose="020B0702040204020203" pitchFamily="34" charset="0"/>
              </a:rPr>
              <a:t>1</a:t>
            </a:r>
            <a:r>
              <a:rPr lang="en-GB" sz="1800" baseline="30000" dirty="0">
                <a:latin typeface="+mj-lt"/>
                <a:cs typeface="Segoe UI Semibold" panose="020B0702040204020203" pitchFamily="34" charset="0"/>
              </a:rPr>
              <a:t>st</a:t>
            </a:r>
            <a:r>
              <a:rPr lang="en-GB" sz="1800" dirty="0">
                <a:latin typeface="+mj-lt"/>
                <a:cs typeface="Segoe UI Semibold" panose="020B0702040204020203" pitchFamily="34" charset="0"/>
              </a:rPr>
              <a:t> PFOA </a:t>
            </a:r>
          </a:p>
          <a:p>
            <a:pPr algn="ctr"/>
            <a:r>
              <a:rPr lang="en-GB" sz="1800" dirty="0">
                <a:latin typeface="+mj-lt"/>
                <a:cs typeface="Segoe UI Semibold" panose="020B0702040204020203" pitchFamily="34" charset="0"/>
              </a:rPr>
              <a:t>binds to </a:t>
            </a:r>
            <a:r>
              <a:rPr lang="en-GB" sz="1800" b="1" dirty="0">
                <a:latin typeface="+mj-lt"/>
                <a:cs typeface="Segoe UI Semibold" panose="020B0702040204020203" pitchFamily="34" charset="0"/>
              </a:rPr>
              <a:t>Zr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8722D6-7ED6-AC81-D5BA-0AA997ADA994}"/>
              </a:ext>
            </a:extLst>
          </p:cNvPr>
          <p:cNvSpPr txBox="1"/>
          <p:nvPr/>
        </p:nvSpPr>
        <p:spPr>
          <a:xfrm>
            <a:off x="3468394" y="4424223"/>
            <a:ext cx="19309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2000" dirty="0">
                <a:latin typeface="+mj-lt"/>
                <a:cs typeface="Times New Roman" panose="02020603050405020304" pitchFamily="18" charset="0"/>
              </a:rPr>
              <a:t>89.3</a:t>
            </a:r>
            <a:r>
              <a:rPr lang="en-GB" sz="2000" dirty="0">
                <a:latin typeface="+mj-lt"/>
                <a:cs typeface="Times New Roman" panose="02020603050405020304" pitchFamily="18" charset="0"/>
              </a:rPr>
              <a:t> kJ/mol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B0201F-EBAF-DFD3-B9B9-4025C8B4FDE1}"/>
              </a:ext>
            </a:extLst>
          </p:cNvPr>
          <p:cNvSpPr txBox="1"/>
          <p:nvPr/>
        </p:nvSpPr>
        <p:spPr>
          <a:xfrm>
            <a:off x="386443" y="4420989"/>
            <a:ext cx="1871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  <a:cs typeface="Arial" panose="020B0604020202020204" pitchFamily="34" charset="0"/>
              </a:rPr>
              <a:t>Fe-MOF-808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893" y="2150049"/>
            <a:ext cx="2520000" cy="207066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277" y="2169195"/>
            <a:ext cx="2520000" cy="203694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74D923B-2890-3ABB-F140-971E1341EF3A}"/>
              </a:ext>
            </a:extLst>
          </p:cNvPr>
          <p:cNvSpPr txBox="1"/>
          <p:nvPr/>
        </p:nvSpPr>
        <p:spPr>
          <a:xfrm>
            <a:off x="6663533" y="4420989"/>
            <a:ext cx="20314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2000" dirty="0">
                <a:latin typeface="+mj-lt"/>
                <a:cs typeface="Times New Roman" panose="02020603050405020304" pitchFamily="18" charset="0"/>
              </a:rPr>
              <a:t>189.9 </a:t>
            </a:r>
            <a:r>
              <a:rPr lang="en-GB" sz="2000" dirty="0">
                <a:latin typeface="+mj-lt"/>
                <a:cs typeface="Times New Roman" panose="02020603050405020304" pitchFamily="18" charset="0"/>
              </a:rPr>
              <a:t>kJ/mol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3B6A40E-4633-B34C-7385-3BFE2C3CBC50}"/>
              </a:ext>
            </a:extLst>
          </p:cNvPr>
          <p:cNvSpPr txBox="1"/>
          <p:nvPr/>
        </p:nvSpPr>
        <p:spPr>
          <a:xfrm>
            <a:off x="9883785" y="4420989"/>
            <a:ext cx="18577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2000" dirty="0">
                <a:latin typeface="+mj-lt"/>
                <a:cs typeface="Times New Roman" panose="02020603050405020304" pitchFamily="18" charset="0"/>
              </a:rPr>
              <a:t>210.2</a:t>
            </a:r>
            <a:r>
              <a:rPr lang="en-GB" sz="2000" dirty="0">
                <a:latin typeface="+mj-lt"/>
                <a:cs typeface="Times New Roman" panose="02020603050405020304" pitchFamily="18" charset="0"/>
              </a:rPr>
              <a:t> kJ/mol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664" y="2169195"/>
            <a:ext cx="2520000" cy="201967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8" y="2698440"/>
            <a:ext cx="2529755" cy="1522274"/>
          </a:xfrm>
          <a:prstGeom prst="rect">
            <a:avLst/>
          </a:prstGeom>
        </p:spPr>
      </p:pic>
      <p:cxnSp>
        <p:nvCxnSpPr>
          <p:cNvPr id="30" name="Straight Arrow Connector 29"/>
          <p:cNvCxnSpPr/>
          <p:nvPr/>
        </p:nvCxnSpPr>
        <p:spPr>
          <a:xfrm rot="16200000">
            <a:off x="2944870" y="1937887"/>
            <a:ext cx="0" cy="100800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350369CC-40A7-6A14-9EC9-6A1BBF6A91EE}"/>
              </a:ext>
            </a:extLst>
          </p:cNvPr>
          <p:cNvSpPr txBox="1"/>
          <p:nvPr/>
        </p:nvSpPr>
        <p:spPr>
          <a:xfrm>
            <a:off x="5432896" y="2112575"/>
            <a:ext cx="146025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latin typeface="+mj-lt"/>
                <a:cs typeface="Segoe UI Semibold" panose="020B0702040204020203" pitchFamily="34" charset="0"/>
              </a:rPr>
              <a:t>2</a:t>
            </a:r>
            <a:r>
              <a:rPr lang="en-GB" sz="1800" baseline="30000" dirty="0">
                <a:latin typeface="+mj-lt"/>
                <a:cs typeface="Segoe UI Semibold" panose="020B0702040204020203" pitchFamily="34" charset="0"/>
              </a:rPr>
              <a:t>nd</a:t>
            </a:r>
            <a:r>
              <a:rPr lang="en-GB" sz="1800" dirty="0">
                <a:latin typeface="+mj-lt"/>
                <a:cs typeface="Segoe UI Semibold" panose="020B0702040204020203" pitchFamily="34" charset="0"/>
              </a:rPr>
              <a:t> PFOA </a:t>
            </a:r>
          </a:p>
          <a:p>
            <a:pPr algn="ctr"/>
            <a:r>
              <a:rPr lang="en-GB" sz="1800" dirty="0">
                <a:latin typeface="+mj-lt"/>
                <a:cs typeface="Segoe UI Semibold" panose="020B0702040204020203" pitchFamily="34" charset="0"/>
              </a:rPr>
              <a:t>binds to </a:t>
            </a:r>
            <a:r>
              <a:rPr lang="en-GB" sz="1800" b="1" dirty="0">
                <a:latin typeface="+mj-lt"/>
                <a:cs typeface="Segoe UI Semibold" panose="020B0702040204020203" pitchFamily="34" charset="0"/>
              </a:rPr>
              <a:t>Zr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rot="16200000">
            <a:off x="6163024" y="1931739"/>
            <a:ext cx="0" cy="100800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350369CC-40A7-6A14-9EC9-6A1BBF6A91EE}"/>
              </a:ext>
            </a:extLst>
          </p:cNvPr>
          <p:cNvSpPr txBox="1"/>
          <p:nvPr/>
        </p:nvSpPr>
        <p:spPr>
          <a:xfrm>
            <a:off x="8537152" y="2112575"/>
            <a:ext cx="146025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latin typeface="+mj-lt"/>
                <a:cs typeface="Segoe UI Semibold" panose="020B0702040204020203" pitchFamily="34" charset="0"/>
              </a:rPr>
              <a:t>3</a:t>
            </a:r>
            <a:r>
              <a:rPr lang="en-GB" sz="1800" baseline="30000" dirty="0">
                <a:latin typeface="+mj-lt"/>
                <a:cs typeface="Segoe UI Semibold" panose="020B0702040204020203" pitchFamily="34" charset="0"/>
              </a:rPr>
              <a:t>rd</a:t>
            </a:r>
            <a:r>
              <a:rPr lang="en-GB" sz="1800" dirty="0">
                <a:latin typeface="+mj-lt"/>
                <a:cs typeface="Segoe UI Semibold" panose="020B0702040204020203" pitchFamily="34" charset="0"/>
              </a:rPr>
              <a:t> PFOA </a:t>
            </a:r>
          </a:p>
          <a:p>
            <a:pPr algn="ctr"/>
            <a:r>
              <a:rPr lang="en-GB" sz="1800" dirty="0">
                <a:latin typeface="+mj-lt"/>
                <a:cs typeface="Segoe UI Semibold" panose="020B0702040204020203" pitchFamily="34" charset="0"/>
              </a:rPr>
              <a:t>binds to </a:t>
            </a:r>
            <a:r>
              <a:rPr lang="en-GB" sz="1800" b="1" dirty="0">
                <a:latin typeface="+mj-lt"/>
                <a:cs typeface="Segoe UI Semibold" panose="020B0702040204020203" pitchFamily="34" charset="0"/>
              </a:rPr>
              <a:t>Fe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 rot="16200000">
            <a:off x="9267280" y="1931739"/>
            <a:ext cx="0" cy="100800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935760" y="6213405"/>
            <a:ext cx="3835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 </a:t>
            </a:r>
            <a:r>
              <a:rPr lang="nl-NL" sz="1800" i="1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J. Am. Chem. Soc.</a:t>
            </a:r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 </a:t>
            </a:r>
            <a:r>
              <a:rPr lang="nl-NL" sz="1800" b="1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2026</a:t>
            </a:r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, 148,19, 19672</a:t>
            </a:r>
            <a:endParaRPr lang="en-US" sz="1800" i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>
                <a:latin typeface="+mj-lt"/>
              </a:rPr>
              <a:pPr>
                <a:defRPr/>
              </a:pPr>
              <a:t>17</a:t>
            </a:fld>
            <a:endParaRPr lang="el-GR" dirty="0"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FE1576-D796-D2BE-64B7-0E775C5EB360}"/>
              </a:ext>
            </a:extLst>
          </p:cNvPr>
          <p:cNvSpPr/>
          <p:nvPr/>
        </p:nvSpPr>
        <p:spPr>
          <a:xfrm>
            <a:off x="9455696" y="640753"/>
            <a:ext cx="2736304" cy="749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A. </a:t>
            </a:r>
            <a:r>
              <a:rPr lang="en-US" sz="1500" b="1" i="1" dirty="0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Mavrantonakis</a:t>
            </a: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 (ICMM-CSIC)</a:t>
            </a:r>
          </a:p>
          <a:p>
            <a:pPr algn="l">
              <a:lnSpc>
                <a:spcPct val="150000"/>
              </a:lnSpc>
            </a:pPr>
            <a:r>
              <a:rPr lang="en-US" sz="15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M. Vlachos (ICMM-CSIC)</a:t>
            </a:r>
          </a:p>
        </p:txBody>
      </p:sp>
    </p:spTree>
    <p:extLst>
      <p:ext uri="{BB962C8B-B14F-4D97-AF65-F5344CB8AC3E}">
        <p14:creationId xmlns:p14="http://schemas.microsoft.com/office/powerpoint/2010/main" val="637662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/>
          <p:cNvSpPr txBox="1">
            <a:spLocks/>
          </p:cNvSpPr>
          <p:nvPr/>
        </p:nvSpPr>
        <p:spPr>
          <a:xfrm>
            <a:off x="0" y="123478"/>
            <a:ext cx="12192000" cy="425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400" b="1" dirty="0">
                <a:solidFill>
                  <a:srgbClr val="0033CC"/>
                </a:solidFill>
                <a:cs typeface="Arial" panose="020B0604020202020204" pitchFamily="34" charset="0"/>
              </a:rPr>
              <a:t>Take-home Messages</a:t>
            </a:r>
            <a:endParaRPr lang="pl-PL" sz="24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7368" y="692696"/>
            <a:ext cx="11665296" cy="2814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00B05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+mj-lt"/>
                <a:cs typeface="Arial" panose="020B0604020202020204" pitchFamily="34" charset="0"/>
              </a:rPr>
              <a:t>Node engineering of MOF-808 with secondary Fe centres creates synergistic Zr/Fe binding sites, enabling efficient and rapid PFOA capture.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00B050"/>
                </a:solidFill>
                <a:latin typeface="+mj-lt"/>
                <a:sym typeface="Source Sans Pro Bold"/>
              </a:rPr>
              <a:t> </a:t>
            </a:r>
            <a:r>
              <a:rPr lang="en-GB" sz="2000" dirty="0">
                <a:latin typeface="+mj-lt"/>
                <a:sym typeface="Source Sans Pro Bold"/>
              </a:rPr>
              <a:t>Binding is further stabilized via electrostatic and hydrophobic interactions.</a:t>
            </a:r>
            <a:endParaRPr lang="en-GB" sz="2000" dirty="0">
              <a:latin typeface="+mj-lt"/>
              <a:cs typeface="Arial" panose="020B060402020202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00B05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+mj-lt"/>
                <a:cs typeface="Arial" panose="020B0604020202020204" pitchFamily="34" charset="0"/>
              </a:rPr>
              <a:t>Synchrotron techniques are essential to determine the local structural environment and extract mechanistic information.</a:t>
            </a:r>
          </a:p>
          <a:p>
            <a:pPr>
              <a:lnSpc>
                <a:spcPct val="150000"/>
              </a:lnSpc>
            </a:pPr>
            <a:endParaRPr lang="en-US" sz="2000" i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>
                <a:latin typeface="+mj-lt"/>
              </a:rPr>
              <a:pPr>
                <a:defRPr/>
              </a:pPr>
              <a:t>18</a:t>
            </a:fld>
            <a:endParaRPr lang="el-GR" dirty="0">
              <a:latin typeface="+mj-lt"/>
            </a:endParaRPr>
          </a:p>
        </p:txBody>
      </p:sp>
      <p:pic>
        <p:nvPicPr>
          <p:cNvPr id="12" name="Picture 11" descr="A cover of a magazine&#10;&#10;AI-generated content may be incorrect.">
            <a:extLst>
              <a:ext uri="{FF2B5EF4-FFF2-40B4-BE49-F238E27FC236}">
                <a16:creationId xmlns:a16="http://schemas.microsoft.com/office/drawing/2014/main" id="{45D27006-2D3C-A013-5B7F-BB16505640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686" y="3045648"/>
            <a:ext cx="2733282" cy="363471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EEA79CC-B157-079F-2290-920E0B9E139D}"/>
              </a:ext>
            </a:extLst>
          </p:cNvPr>
          <p:cNvSpPr/>
          <p:nvPr/>
        </p:nvSpPr>
        <p:spPr>
          <a:xfrm>
            <a:off x="6672064" y="3714796"/>
            <a:ext cx="3096344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GB" sz="2000" dirty="0">
                <a:latin typeface="+mj-lt"/>
                <a:cs typeface="Arial" panose="020B0604020202020204" pitchFamily="34" charset="0"/>
              </a:rPr>
              <a:t>Scan here for the full paper:</a:t>
            </a:r>
            <a:endParaRPr lang="en-US" sz="2000" i="1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5" name="Picture 4" descr="A qr code with a black background&#10;&#10;AI-generated content may be incorrect.">
            <a:extLst>
              <a:ext uri="{FF2B5EF4-FFF2-40B4-BE49-F238E27FC236}">
                <a16:creationId xmlns:a16="http://schemas.microsoft.com/office/drawing/2014/main" id="{C8ACA0D6-7A49-0E5C-A694-84E0BB993C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4397935"/>
            <a:ext cx="1783070" cy="178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54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23392" y="548680"/>
            <a:ext cx="5388768" cy="263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latin typeface="+mj-lt"/>
                <a:cs typeface="Arial" panose="020B0604020202020204" pitchFamily="34" charset="0"/>
              </a:rPr>
              <a:t>LOCAL-MATER members:</a:t>
            </a:r>
          </a:p>
          <a:p>
            <a:pPr algn="l">
              <a:lnSpc>
                <a:spcPct val="150000"/>
              </a:lnSpc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Dr. Ana Platero-Prats</a:t>
            </a:r>
          </a:p>
          <a:p>
            <a:pPr algn="l">
              <a:lnSpc>
                <a:spcPct val="150000"/>
              </a:lnSpc>
            </a:pPr>
            <a:r>
              <a:rPr lang="es-ES" sz="1600" dirty="0">
                <a:latin typeface="+mj-lt"/>
                <a:cs typeface="Arial" panose="020B0604020202020204" pitchFamily="34" charset="0"/>
              </a:rPr>
              <a:t>Dr. Rodrigo Gil San Millán</a:t>
            </a:r>
            <a:r>
              <a:rPr lang="en-US" sz="1600" dirty="0">
                <a:latin typeface="+mj-lt"/>
                <a:cs typeface="Arial" panose="020B0604020202020204" pitchFamily="34" charset="0"/>
              </a:rPr>
              <a:t> </a:t>
            </a:r>
          </a:p>
          <a:p>
            <a:pPr algn="l">
              <a:lnSpc>
                <a:spcPct val="150000"/>
              </a:lnSpc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Sergio Marugán-Benito</a:t>
            </a:r>
          </a:p>
          <a:p>
            <a:pPr algn="l">
              <a:lnSpc>
                <a:spcPct val="150000"/>
              </a:lnSpc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Miguel </a:t>
            </a:r>
            <a:r>
              <a:rPr lang="en-US" sz="1600" dirty="0" err="1">
                <a:latin typeface="+mj-lt"/>
                <a:cs typeface="Arial" panose="020B0604020202020204" pitchFamily="34" charset="0"/>
              </a:rPr>
              <a:t>Roselló</a:t>
            </a:r>
            <a:r>
              <a:rPr lang="en-US" sz="1600" dirty="0">
                <a:latin typeface="+mj-lt"/>
                <a:cs typeface="Arial" panose="020B0604020202020204" pitchFamily="34" charset="0"/>
              </a:rPr>
              <a:t> González</a:t>
            </a:r>
          </a:p>
          <a:p>
            <a:pPr algn="l">
              <a:lnSpc>
                <a:spcPct val="150000"/>
              </a:lnSpc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Michalis Vlachos</a:t>
            </a:r>
          </a:p>
          <a:p>
            <a:pPr algn="l">
              <a:lnSpc>
                <a:spcPct val="150000"/>
              </a:lnSpc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Sofía Barragan Soto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3392" y="5018117"/>
            <a:ext cx="4841307" cy="1531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latin typeface="+mj-lt"/>
                <a:cs typeface="Arial" panose="020B0604020202020204" pitchFamily="34" charset="0"/>
              </a:rPr>
              <a:t>Synchrotron Facilities:</a:t>
            </a:r>
          </a:p>
          <a:p>
            <a:pPr algn="l">
              <a:lnSpc>
                <a:spcPct val="150000"/>
              </a:lnSpc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ALBA Synchrotron, BL-16 NOTOS </a:t>
            </a:r>
            <a:r>
              <a:rPr lang="en-US" sz="16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(XAS studies)</a:t>
            </a:r>
          </a:p>
          <a:p>
            <a:pPr algn="l">
              <a:lnSpc>
                <a:spcPct val="150000"/>
              </a:lnSpc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Diamond Light Source </a:t>
            </a:r>
            <a:r>
              <a:rPr lang="en-US" sz="16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(PDF studies)</a:t>
            </a:r>
          </a:p>
          <a:p>
            <a:pPr algn="l">
              <a:lnSpc>
                <a:spcPct val="150000"/>
              </a:lnSpc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ESRF </a:t>
            </a:r>
            <a:r>
              <a:rPr lang="en-US" sz="16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(PDF studies)</a:t>
            </a:r>
          </a:p>
        </p:txBody>
      </p:sp>
      <p:sp>
        <p:nvSpPr>
          <p:cNvPr id="2" name="Rectangle 1"/>
          <p:cNvSpPr/>
          <p:nvPr/>
        </p:nvSpPr>
        <p:spPr>
          <a:xfrm>
            <a:off x="623392" y="4148299"/>
            <a:ext cx="4572000" cy="7927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latin typeface="+mj-lt"/>
                <a:cs typeface="Arial" panose="020B0604020202020204" pitchFamily="34" charset="0"/>
              </a:rPr>
              <a:t>Theoretical calculations:</a:t>
            </a:r>
          </a:p>
          <a:p>
            <a:pPr algn="l">
              <a:lnSpc>
                <a:spcPct val="150000"/>
              </a:lnSpc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Dr. Andreas </a:t>
            </a:r>
            <a:r>
              <a:rPr lang="en-US" sz="1600" dirty="0" err="1">
                <a:latin typeface="+mj-lt"/>
                <a:cs typeface="Arial" panose="020B0604020202020204" pitchFamily="34" charset="0"/>
              </a:rPr>
              <a:t>Mavrandonakis</a:t>
            </a:r>
            <a:r>
              <a:rPr lang="en-US" sz="16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(ICMM – CSIC)</a:t>
            </a:r>
          </a:p>
        </p:txBody>
      </p:sp>
      <p:sp>
        <p:nvSpPr>
          <p:cNvPr id="13" name="Tytuł 1"/>
          <p:cNvSpPr txBox="1">
            <a:spLocks/>
          </p:cNvSpPr>
          <p:nvPr/>
        </p:nvSpPr>
        <p:spPr>
          <a:xfrm>
            <a:off x="0" y="123478"/>
            <a:ext cx="12192000" cy="425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400" b="1" dirty="0">
                <a:solidFill>
                  <a:srgbClr val="0033CC"/>
                </a:solidFill>
                <a:cs typeface="Arial" panose="020B0604020202020204" pitchFamily="34" charset="0"/>
              </a:rPr>
              <a:t>Acknowledgments</a:t>
            </a:r>
            <a:endParaRPr lang="pl-PL" sz="24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3392" y="3284984"/>
            <a:ext cx="4572000" cy="7913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600" b="1" dirty="0">
                <a:latin typeface="+mj-lt"/>
                <a:cs typeface="Arial" panose="020B0604020202020204" pitchFamily="34" charset="0"/>
              </a:rPr>
              <a:t>PFAS adsorption studies:</a:t>
            </a:r>
          </a:p>
          <a:p>
            <a:pPr algn="l">
              <a:lnSpc>
                <a:spcPct val="150000"/>
              </a:lnSpc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Lutz Ahrens </a:t>
            </a:r>
            <a:r>
              <a:rPr lang="en-US" sz="16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(SLU, Uppsala)</a:t>
            </a:r>
          </a:p>
        </p:txBody>
      </p:sp>
      <p:pic>
        <p:nvPicPr>
          <p:cNvPr id="3074" name="Picture 2" descr="Button BPMs for Synchrotron Light Sources (11-12 December ..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" t="3717" r="45006" b="7446"/>
          <a:stretch/>
        </p:blipFill>
        <p:spPr bwMode="auto">
          <a:xfrm>
            <a:off x="9808544" y="5511198"/>
            <a:ext cx="1368271" cy="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European Synchrotron Radiation Facility (ESRF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36" b="12201"/>
          <a:stretch/>
        </p:blipFill>
        <p:spPr>
          <a:xfrm>
            <a:off x="4486451" y="1820461"/>
            <a:ext cx="3979315" cy="263944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>
                <a:latin typeface="+mj-lt"/>
              </a:rPr>
              <a:pPr>
                <a:defRPr/>
              </a:pPr>
              <a:t>19</a:t>
            </a:fld>
            <a:endParaRPr lang="el-GR" dirty="0">
              <a:latin typeface="+mj-lt"/>
            </a:endParaRPr>
          </a:p>
        </p:txBody>
      </p:sp>
      <p:pic>
        <p:nvPicPr>
          <p:cNvPr id="6" name="Imagen 3">
            <a:extLst>
              <a:ext uri="{FF2B5EF4-FFF2-40B4-BE49-F238E27FC236}">
                <a16:creationId xmlns:a16="http://schemas.microsoft.com/office/drawing/2014/main" id="{70D4E280-C19B-EA8E-994D-DE49C29528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397" t="29609" r="66127" b="49736"/>
          <a:stretch/>
        </p:blipFill>
        <p:spPr bwMode="auto">
          <a:xfrm>
            <a:off x="9900939" y="706157"/>
            <a:ext cx="1158240" cy="12420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540C9D6-0C1F-CA83-5F35-BCDC84960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6456" y="4684908"/>
            <a:ext cx="2807973" cy="54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ome | CIVIS3i">
            <a:extLst>
              <a:ext uri="{FF2B5EF4-FFF2-40B4-BE49-F238E27FC236}">
                <a16:creationId xmlns:a16="http://schemas.microsoft.com/office/drawing/2014/main" id="{08D9763E-1E0D-6AC8-0C66-A3CA2792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2638479"/>
            <a:ext cx="1960181" cy="165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6843972-D870-390D-A754-DA93AE005E1E}"/>
              </a:ext>
            </a:extLst>
          </p:cNvPr>
          <p:cNvSpPr txBox="1"/>
          <p:nvPr/>
        </p:nvSpPr>
        <p:spPr>
          <a:xfrm>
            <a:off x="9537972" y="2009584"/>
            <a:ext cx="1884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>
                <a:solidFill>
                  <a:srgbClr val="C00000"/>
                </a:solidFill>
                <a:latin typeface="+mj-lt"/>
              </a:rPr>
              <a:t>2025-T1/ECO-36154</a:t>
            </a:r>
            <a:endParaRPr lang="en-US" sz="1600" b="1" i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1F9A0D-9D12-F67C-492F-DE3C571DC9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508" y="2547775"/>
            <a:ext cx="910439" cy="91043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CFAB364-E6EE-9247-7F11-D0BD45E4CFDF}"/>
              </a:ext>
            </a:extLst>
          </p:cNvPr>
          <p:cNvSpPr/>
          <p:nvPr/>
        </p:nvSpPr>
        <p:spPr>
          <a:xfrm>
            <a:off x="10880560" y="3287886"/>
            <a:ext cx="11750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Funded </a:t>
            </a:r>
          </a:p>
          <a:p>
            <a:r>
              <a:rPr lang="en-GB" sz="16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the European Union</a:t>
            </a:r>
            <a:endParaRPr lang="es-ES" sz="16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34085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122F789-A04E-7FFF-CFAC-59C719C898F1}"/>
              </a:ext>
            </a:extLst>
          </p:cNvPr>
          <p:cNvSpPr/>
          <p:nvPr/>
        </p:nvSpPr>
        <p:spPr>
          <a:xfrm>
            <a:off x="6168009" y="427346"/>
            <a:ext cx="5760640" cy="1921534"/>
          </a:xfrm>
          <a:prstGeom prst="rect">
            <a:avLst/>
          </a:prstGeom>
          <a:gradFill flip="none" rotWithShape="1">
            <a:gsLst>
              <a:gs pos="0">
                <a:srgbClr val="C9B5E8">
                  <a:alpha val="0"/>
                </a:srgb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8100000" scaled="1"/>
            <a:tileRect/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168008" y="1208422"/>
            <a:ext cx="576284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33CC"/>
                </a:solidFill>
                <a:latin typeface="+mj-lt"/>
              </a:rPr>
              <a:t>Local-/long-range structural analysis in inorganic materials</a:t>
            </a:r>
            <a:r>
              <a:rPr lang="en-US" sz="1800" dirty="0">
                <a:latin typeface="+mj-lt"/>
              </a:rPr>
              <a:t> </a:t>
            </a:r>
          </a:p>
          <a:p>
            <a:endParaRPr lang="en-US" sz="1100" dirty="0">
              <a:latin typeface="+mj-lt"/>
            </a:endParaRPr>
          </a:p>
          <a:p>
            <a:r>
              <a:rPr lang="en-US" sz="1800" dirty="0">
                <a:latin typeface="+mj-lt"/>
              </a:rPr>
              <a:t>Identification of structure-property correlations</a:t>
            </a:r>
          </a:p>
          <a:p>
            <a:r>
              <a:rPr lang="en-US" sz="1800" dirty="0">
                <a:latin typeface="+mj-lt"/>
              </a:rPr>
              <a:t>Synthetic tailoring for optimized sustainability function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82FAEB7C-EC69-F78F-0D4C-ED079733CC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020"/>
          <a:stretch/>
        </p:blipFill>
        <p:spPr>
          <a:xfrm>
            <a:off x="3105274" y="194658"/>
            <a:ext cx="2774702" cy="3168352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9F24705-92D7-8D00-44AE-5EED98408E81}"/>
              </a:ext>
            </a:extLst>
          </p:cNvPr>
          <p:cNvCxnSpPr>
            <a:cxnSpLocks/>
          </p:cNvCxnSpPr>
          <p:nvPr/>
        </p:nvCxnSpPr>
        <p:spPr>
          <a:xfrm flipH="1" flipV="1">
            <a:off x="2310919" y="2179229"/>
            <a:ext cx="1274537" cy="681346"/>
          </a:xfrm>
          <a:prstGeom prst="line">
            <a:avLst/>
          </a:prstGeom>
          <a:solidFill>
            <a:schemeClr val="accent6"/>
          </a:solidFill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Picture 82">
            <a:extLst>
              <a:ext uri="{FF2B5EF4-FFF2-40B4-BE49-F238E27FC236}">
                <a16:creationId xmlns:a16="http://schemas.microsoft.com/office/drawing/2014/main" id="{E3626028-67F6-7CC6-782F-67FB2BDBDF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8" r="16335"/>
          <a:stretch/>
        </p:blipFill>
        <p:spPr>
          <a:xfrm>
            <a:off x="407435" y="1144885"/>
            <a:ext cx="2340000" cy="600577"/>
          </a:xfrm>
          <a:prstGeom prst="rect">
            <a:avLst/>
          </a:prstGeom>
        </p:spPr>
      </p:pic>
      <p:pic>
        <p:nvPicPr>
          <p:cNvPr id="84" name="Imagen 4">
            <a:extLst>
              <a:ext uri="{FF2B5EF4-FFF2-40B4-BE49-F238E27FC236}">
                <a16:creationId xmlns:a16="http://schemas.microsoft.com/office/drawing/2014/main" id="{AAA21D57-FEF4-316C-1606-3F6ED96D3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49393" y="4102977"/>
            <a:ext cx="2854197" cy="23618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5" name="CuadroTexto 9">
            <a:extLst>
              <a:ext uri="{FF2B5EF4-FFF2-40B4-BE49-F238E27FC236}">
                <a16:creationId xmlns:a16="http://schemas.microsoft.com/office/drawing/2014/main" id="{A9EC9C7C-DB28-0488-7786-9EEA74747B17}"/>
              </a:ext>
            </a:extLst>
          </p:cNvPr>
          <p:cNvSpPr txBox="1"/>
          <p:nvPr/>
        </p:nvSpPr>
        <p:spPr>
          <a:xfrm>
            <a:off x="8370276" y="6464846"/>
            <a:ext cx="3846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+mj-lt"/>
              </a:rPr>
              <a:t>X-</a:t>
            </a:r>
            <a:r>
              <a:rPr lang="es-ES" sz="1600" b="1" dirty="0" err="1">
                <a:latin typeface="+mj-lt"/>
              </a:rPr>
              <a:t>ray</a:t>
            </a:r>
            <a:r>
              <a:rPr lang="es-ES" sz="1600" b="1" dirty="0">
                <a:latin typeface="+mj-lt"/>
              </a:rPr>
              <a:t> </a:t>
            </a:r>
            <a:r>
              <a:rPr lang="es-ES" sz="1600" b="1" dirty="0" err="1">
                <a:latin typeface="+mj-lt"/>
              </a:rPr>
              <a:t>Absorption</a:t>
            </a:r>
            <a:r>
              <a:rPr lang="es-ES" sz="1600" b="1" dirty="0">
                <a:latin typeface="+mj-lt"/>
              </a:rPr>
              <a:t> </a:t>
            </a:r>
            <a:r>
              <a:rPr lang="es-ES" sz="1600" b="1" dirty="0" err="1">
                <a:latin typeface="+mj-lt"/>
              </a:rPr>
              <a:t>Spectroscopy</a:t>
            </a:r>
            <a:endParaRPr lang="es-ES" sz="1600" b="1" dirty="0">
              <a:latin typeface="+mj-lt"/>
            </a:endParaRPr>
          </a:p>
        </p:txBody>
      </p:sp>
      <p:sp>
        <p:nvSpPr>
          <p:cNvPr id="86" name="CuadroTexto 7">
            <a:extLst>
              <a:ext uri="{FF2B5EF4-FFF2-40B4-BE49-F238E27FC236}">
                <a16:creationId xmlns:a16="http://schemas.microsoft.com/office/drawing/2014/main" id="{F4F28D09-93CC-4E8B-4CD7-634EF9C3103C}"/>
              </a:ext>
            </a:extLst>
          </p:cNvPr>
          <p:cNvSpPr txBox="1"/>
          <p:nvPr/>
        </p:nvSpPr>
        <p:spPr>
          <a:xfrm>
            <a:off x="4620226" y="6470753"/>
            <a:ext cx="32837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latin typeface="+mj-lt"/>
              </a:rPr>
              <a:t>Pair</a:t>
            </a:r>
            <a:r>
              <a:rPr lang="es-ES" sz="1600" b="1" dirty="0">
                <a:latin typeface="+mj-lt"/>
              </a:rPr>
              <a:t> </a:t>
            </a:r>
            <a:r>
              <a:rPr lang="es-ES" sz="1600" b="1" dirty="0" err="1">
                <a:latin typeface="+mj-lt"/>
              </a:rPr>
              <a:t>Distribution</a:t>
            </a:r>
            <a:r>
              <a:rPr lang="es-ES" sz="1600" b="1" dirty="0">
                <a:latin typeface="+mj-lt"/>
              </a:rPr>
              <a:t> </a:t>
            </a:r>
            <a:r>
              <a:rPr lang="es-ES" sz="1600" b="1" dirty="0" err="1">
                <a:latin typeface="+mj-lt"/>
              </a:rPr>
              <a:t>Function</a:t>
            </a:r>
            <a:r>
              <a:rPr lang="es-ES" sz="1600" b="1" dirty="0">
                <a:latin typeface="+mj-lt"/>
              </a:rPr>
              <a:t> </a:t>
            </a:r>
            <a:r>
              <a:rPr lang="es-ES" sz="1600" b="1" dirty="0" err="1">
                <a:latin typeface="+mj-lt"/>
              </a:rPr>
              <a:t>analysis</a:t>
            </a:r>
            <a:endParaRPr lang="es-ES" sz="1600" b="1" dirty="0">
              <a:latin typeface="+mj-lt"/>
            </a:endParaRPr>
          </a:p>
        </p:txBody>
      </p:sp>
      <p:pic>
        <p:nvPicPr>
          <p:cNvPr id="87" name="Picture 2" descr="https://pubs.rsc.org/en/Image/Get?imageInfo.ImageType=GA&amp;imageInfo.ImageIdentifier.ManuscriptID=D4CS00267A&amp;imageInfo.ImageIdentifier.Year=2024">
            <a:extLst>
              <a:ext uri="{FF2B5EF4-FFF2-40B4-BE49-F238E27FC236}">
                <a16:creationId xmlns:a16="http://schemas.microsoft.com/office/drawing/2014/main" id="{6F6D5105-B038-F2AD-1C7A-C7EC6AFB0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128" y="4221088"/>
            <a:ext cx="401111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AA22B64B-FB05-5282-72C9-BDD9E1D1A0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4174985"/>
            <a:ext cx="2939818" cy="2204864"/>
          </a:xfrm>
          <a:prstGeom prst="rect">
            <a:avLst/>
          </a:prstGeom>
        </p:spPr>
      </p:pic>
      <p:sp>
        <p:nvSpPr>
          <p:cNvPr id="89" name="Slide Number Placeholder 4">
            <a:extLst>
              <a:ext uri="{FF2B5EF4-FFF2-40B4-BE49-F238E27FC236}">
                <a16:creationId xmlns:a16="http://schemas.microsoft.com/office/drawing/2014/main" id="{D8D65916-93EF-7889-0BD9-CDDCC72C0A27}"/>
              </a:ext>
            </a:extLst>
          </p:cNvPr>
          <p:cNvSpPr txBox="1">
            <a:spLocks/>
          </p:cNvSpPr>
          <p:nvPr/>
        </p:nvSpPr>
        <p:spPr>
          <a:xfrm>
            <a:off x="8460471" y="627676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DA3CE518-2951-427C-A2B6-BA01607A79F5}" type="slidenum">
              <a:rPr lang="el-GR" smtClean="0">
                <a:latin typeface="+mj-lt"/>
              </a:rPr>
              <a:pPr>
                <a:defRPr/>
              </a:pPr>
              <a:t>2</a:t>
            </a:fld>
            <a:endParaRPr lang="el-GR" dirty="0">
              <a:latin typeface="+mj-lt"/>
            </a:endParaRPr>
          </a:p>
        </p:txBody>
      </p:sp>
      <p:sp>
        <p:nvSpPr>
          <p:cNvPr id="91" name="Tytuł 1">
            <a:extLst>
              <a:ext uri="{FF2B5EF4-FFF2-40B4-BE49-F238E27FC236}">
                <a16:creationId xmlns:a16="http://schemas.microsoft.com/office/drawing/2014/main" id="{59276AF2-95CE-078F-7A86-C26EC9F6BB02}"/>
              </a:ext>
            </a:extLst>
          </p:cNvPr>
          <p:cNvSpPr txBox="1">
            <a:spLocks/>
          </p:cNvSpPr>
          <p:nvPr/>
        </p:nvSpPr>
        <p:spPr>
          <a:xfrm>
            <a:off x="263351" y="3645024"/>
            <a:ext cx="7968177" cy="425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fontAlgn="auto">
              <a:spcAft>
                <a:spcPts val="0"/>
              </a:spcAft>
            </a:pPr>
            <a:r>
              <a:rPr lang="en-GB" sz="1800" b="1" i="1" dirty="0">
                <a:solidFill>
                  <a:srgbClr val="C00000"/>
                </a:solidFill>
                <a:cs typeface="Arial" panose="020B0604020202020204" pitchFamily="34" charset="0"/>
              </a:rPr>
              <a:t>Synchrotron Characterization to Elucidate Structural Features and Modifications</a:t>
            </a:r>
            <a:endParaRPr lang="pl-PL" sz="1800" b="1" i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68252B-1C5D-1C07-FE64-39F6FFEA6DBE}"/>
              </a:ext>
            </a:extLst>
          </p:cNvPr>
          <p:cNvSpPr txBox="1"/>
          <p:nvPr/>
        </p:nvSpPr>
        <p:spPr>
          <a:xfrm>
            <a:off x="4823585" y="6122877"/>
            <a:ext cx="28541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1" dirty="0">
                <a:effectLst/>
                <a:latin typeface="+mj-lt"/>
              </a:rPr>
              <a:t>Chem. Soc. Rev.</a:t>
            </a:r>
            <a:r>
              <a:rPr lang="en-US" sz="1400" b="0" i="0" dirty="0">
                <a:effectLst/>
                <a:latin typeface="+mj-lt"/>
              </a:rPr>
              <a:t> </a:t>
            </a:r>
            <a:r>
              <a:rPr lang="en-US" sz="1400" b="1" i="0" dirty="0">
                <a:effectLst/>
                <a:latin typeface="+mj-lt"/>
              </a:rPr>
              <a:t>2024</a:t>
            </a:r>
            <a:r>
              <a:rPr lang="en-US" sz="1400" b="0" i="0" dirty="0">
                <a:effectLst/>
                <a:latin typeface="+mj-lt"/>
              </a:rPr>
              <a:t>, 53, 24, 11772</a:t>
            </a:r>
            <a:endParaRPr lang="en-US" sz="1400" dirty="0">
              <a:latin typeface="+mj-lt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E2947C2-3B0B-82BC-8B6E-6303D0618A2C}"/>
              </a:ext>
            </a:extLst>
          </p:cNvPr>
          <p:cNvCxnSpPr>
            <a:cxnSpLocks/>
          </p:cNvCxnSpPr>
          <p:nvPr/>
        </p:nvCxnSpPr>
        <p:spPr>
          <a:xfrm flipH="1" flipV="1">
            <a:off x="2641883" y="1916832"/>
            <a:ext cx="943573" cy="952741"/>
          </a:xfrm>
          <a:prstGeom prst="line">
            <a:avLst/>
          </a:prstGeom>
          <a:solidFill>
            <a:schemeClr val="accent6"/>
          </a:solidFill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: Rounded Corners 51">
            <a:extLst>
              <a:ext uri="{FF2B5EF4-FFF2-40B4-BE49-F238E27FC236}">
                <a16:creationId xmlns:a16="http://schemas.microsoft.com/office/drawing/2014/main" id="{A6523149-BCF5-C0C5-0E10-2AD82C29EACD}"/>
              </a:ext>
            </a:extLst>
          </p:cNvPr>
          <p:cNvSpPr/>
          <p:nvPr/>
        </p:nvSpPr>
        <p:spPr>
          <a:xfrm>
            <a:off x="281291" y="1833153"/>
            <a:ext cx="2592288" cy="51023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C9B5E8"/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8100000" scaled="1"/>
          </a:gradFill>
          <a:ln w="222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+mj-lt"/>
              </a:rPr>
              <a:t>César Nombela - </a:t>
            </a:r>
            <a:r>
              <a:rPr lang="en-US" sz="1600" b="1" dirty="0" err="1">
                <a:solidFill>
                  <a:schemeClr val="tx1"/>
                </a:solidFill>
                <a:latin typeface="+mj-lt"/>
              </a:rPr>
              <a:t>Atracción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 de Talento Fellow (2026)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5E78F0-6613-A061-427F-7E52B5CFB0EE}"/>
              </a:ext>
            </a:extLst>
          </p:cNvPr>
          <p:cNvSpPr/>
          <p:nvPr/>
        </p:nvSpPr>
        <p:spPr>
          <a:xfrm>
            <a:off x="6063952" y="478413"/>
            <a:ext cx="5762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7030A0"/>
                </a:solidFill>
                <a:latin typeface="+mj-lt"/>
              </a:rPr>
              <a:t>Multiscale Characterization in Catalysis group</a:t>
            </a:r>
          </a:p>
          <a:p>
            <a:r>
              <a:rPr lang="en-US" sz="1800" b="1" dirty="0">
                <a:solidFill>
                  <a:srgbClr val="7030A0"/>
                </a:solidFill>
                <a:latin typeface="+mj-lt"/>
              </a:rPr>
              <a:t>(LOCAL-MATER)</a:t>
            </a:r>
            <a:r>
              <a:rPr lang="en-US" sz="1800" dirty="0">
                <a:solidFill>
                  <a:srgbClr val="7030A0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648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6" grpId="0"/>
      <p:bldP spid="91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79376" y="404664"/>
            <a:ext cx="76391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b="1" dirty="0">
                <a:latin typeface="+mj-lt"/>
                <a:cs typeface="Arial" panose="020B0604020202020204" pitchFamily="34" charset="0"/>
              </a:rPr>
              <a:t>Prototypical porous materials: Metal-Organic Frameworks (MOFs)</a:t>
            </a:r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839728" y="971378"/>
            <a:ext cx="3795041" cy="1377502"/>
            <a:chOff x="5102226" y="2626923"/>
            <a:chExt cx="3613928" cy="1311762"/>
          </a:xfrm>
        </p:grpSpPr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247C278C-44A3-FEEB-7871-B17457D38B46}"/>
                </a:ext>
              </a:extLst>
            </p:cNvPr>
            <p:cNvCxnSpPr>
              <a:cxnSpLocks/>
            </p:cNvCxnSpPr>
            <p:nvPr/>
          </p:nvCxnSpPr>
          <p:spPr>
            <a:xfrm>
              <a:off x="8547820" y="2626923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22E10AEF-23D2-CF9D-6286-BFDA2BA429E8}"/>
                </a:ext>
              </a:extLst>
            </p:cNvPr>
            <p:cNvCxnSpPr>
              <a:cxnSpLocks/>
            </p:cNvCxnSpPr>
            <p:nvPr/>
          </p:nvCxnSpPr>
          <p:spPr>
            <a:xfrm>
              <a:off x="8051060" y="2626923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2F0A97D2-717C-729A-4231-73C2CECFF0A0}"/>
                </a:ext>
              </a:extLst>
            </p:cNvPr>
            <p:cNvCxnSpPr>
              <a:cxnSpLocks/>
            </p:cNvCxnSpPr>
            <p:nvPr/>
          </p:nvCxnSpPr>
          <p:spPr>
            <a:xfrm>
              <a:off x="7548646" y="2626923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3D90EA54-8B00-590E-2B6E-6BB6300C4ADB}"/>
                </a:ext>
              </a:extLst>
            </p:cNvPr>
            <p:cNvCxnSpPr>
              <a:cxnSpLocks/>
            </p:cNvCxnSpPr>
            <p:nvPr/>
          </p:nvCxnSpPr>
          <p:spPr>
            <a:xfrm>
              <a:off x="8547820" y="3129066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76C0ECC5-1AE2-45C8-6F7E-885E6912AFED}"/>
                </a:ext>
              </a:extLst>
            </p:cNvPr>
            <p:cNvCxnSpPr>
              <a:cxnSpLocks/>
            </p:cNvCxnSpPr>
            <p:nvPr/>
          </p:nvCxnSpPr>
          <p:spPr>
            <a:xfrm>
              <a:off x="8051060" y="3129066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3EEDC509-162E-F839-C3A5-34393E8D177D}"/>
                </a:ext>
              </a:extLst>
            </p:cNvPr>
            <p:cNvCxnSpPr>
              <a:cxnSpLocks/>
            </p:cNvCxnSpPr>
            <p:nvPr/>
          </p:nvCxnSpPr>
          <p:spPr>
            <a:xfrm>
              <a:off x="7548646" y="3129066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C4AE7A3F-B525-E37D-01D4-2881D74D00B7}"/>
                </a:ext>
              </a:extLst>
            </p:cNvPr>
            <p:cNvCxnSpPr>
              <a:cxnSpLocks/>
            </p:cNvCxnSpPr>
            <p:nvPr/>
          </p:nvCxnSpPr>
          <p:spPr>
            <a:xfrm>
              <a:off x="8547820" y="3602017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41869B90-4A39-0A44-D496-B3CD91BB6362}"/>
                </a:ext>
              </a:extLst>
            </p:cNvPr>
            <p:cNvCxnSpPr>
              <a:cxnSpLocks/>
            </p:cNvCxnSpPr>
            <p:nvPr/>
          </p:nvCxnSpPr>
          <p:spPr>
            <a:xfrm>
              <a:off x="8051060" y="3602017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764DD563-DB57-7573-705B-4A648A35D22F}"/>
                </a:ext>
              </a:extLst>
            </p:cNvPr>
            <p:cNvCxnSpPr>
              <a:cxnSpLocks/>
            </p:cNvCxnSpPr>
            <p:nvPr/>
          </p:nvCxnSpPr>
          <p:spPr>
            <a:xfrm>
              <a:off x="7548646" y="3602017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4EAE010E-F570-3576-88D7-78B07720DCE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547820" y="2626923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08C4B0B9-82AE-D928-6100-CB723D093D5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051060" y="2626923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122242E4-E665-4F3A-E4C1-3D4DB12CF1B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051060" y="3129066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E12186A7-CC7C-5FA4-1F91-A5E671CCD28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051060" y="3602017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95F3DB68-A00F-10AA-E0EE-25D987E47B1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547820" y="3602017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EFBA43BE-2D82-6BCE-2EB2-B4839767E30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547820" y="3129066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C70D0890-B270-F592-A7BD-27C395308D7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548646" y="2626923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B19A7D8A-B110-7F91-0969-DD9CC3061A9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548646" y="3129066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40AE6483-5DF6-A828-15E2-3997EF660BC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548646" y="3602017"/>
              <a:ext cx="0" cy="336668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04A9C6E8-7C98-A4E8-B6A8-304691CD9A85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7548646" y="2961678"/>
              <a:ext cx="0" cy="168334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7C0115A1-AD86-3457-3052-A1F65FBF7378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8051060" y="2961678"/>
              <a:ext cx="0" cy="168334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51CE2D87-EA1A-08B9-BF3B-9D3D08D6BCB1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8547820" y="2961678"/>
              <a:ext cx="0" cy="168334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1C00CBC2-D7A0-CDB4-B77F-4856B114387E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8547820" y="3464901"/>
              <a:ext cx="0" cy="168334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FD836930-D9A4-42C1-518F-9ABA1F0975B5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8051060" y="3464901"/>
              <a:ext cx="0" cy="168334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4B0BBE44-33DE-C3FE-CC15-BC0BD4CB25E3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7548646" y="3464901"/>
              <a:ext cx="0" cy="168334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:a16="http://schemas.microsoft.com/office/drawing/2014/main" id="{BBB0E3CC-3C3F-A4D9-5B35-376501E189B4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>
              <a:off x="7801101" y="2711090"/>
              <a:ext cx="0" cy="168334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AF190EE0-8EC0-B893-B7F2-2BBBAF1E5790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>
              <a:off x="7801101" y="3213233"/>
              <a:ext cx="0" cy="168334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E6A952B4-15B7-FCD0-B547-A454E4BB128E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>
              <a:off x="7801101" y="3686184"/>
              <a:ext cx="0" cy="168334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E306E695-FF83-D2D1-AB3B-B1F9A76B00DC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>
              <a:off x="8295536" y="2711090"/>
              <a:ext cx="0" cy="168334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19F003B4-B0E4-CDCA-735D-951AEB0467A0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>
              <a:off x="8295536" y="3213233"/>
              <a:ext cx="0" cy="168334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:a16="http://schemas.microsoft.com/office/drawing/2014/main" id="{D83AE3FB-367C-9316-9819-2D9B26A6FC04}"/>
                </a:ext>
              </a:extLst>
            </p:cNvPr>
            <p:cNvCxnSpPr>
              <a:cxnSpLocks noChangeAspect="1"/>
            </p:cNvCxnSpPr>
            <p:nvPr/>
          </p:nvCxnSpPr>
          <p:spPr>
            <a:xfrm rot="5400000">
              <a:off x="8295536" y="3686184"/>
              <a:ext cx="0" cy="168334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C8498D1-8E79-145F-3B22-F05BBDCCF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71300" y="2717910"/>
              <a:ext cx="154693" cy="154694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3A5495DD-4B2B-01FD-C36A-1E6ED8796C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71300" y="3220053"/>
              <a:ext cx="154693" cy="154694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3497EAF-1F38-67AF-08BC-D43117397D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71300" y="3693004"/>
              <a:ext cx="154693" cy="154694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24C6119A-6AD1-60F7-4822-CF61B0C951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73713" y="2717910"/>
              <a:ext cx="154693" cy="154694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A93BC6D5-7E5B-83A5-DA9F-318F14D44F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70474" y="2717910"/>
              <a:ext cx="154693" cy="154694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5059E25F-4254-E731-BF6D-8EDC8D51B0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73713" y="3220053"/>
              <a:ext cx="154693" cy="154694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C8D437EA-F7B2-02DA-1A20-3271357B8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70474" y="3220053"/>
              <a:ext cx="154693" cy="154694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29735AB3-DF67-0669-84A8-02DDDA2904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73713" y="3693004"/>
              <a:ext cx="154693" cy="154694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7192D576-4AF9-086C-E605-98FA1F97C2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70474" y="3693004"/>
              <a:ext cx="154693" cy="154694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179" name="Right Arrow 178">
              <a:extLst>
                <a:ext uri="{FF2B5EF4-FFF2-40B4-BE49-F238E27FC236}">
                  <a16:creationId xmlns:a16="http://schemas.microsoft.com/office/drawing/2014/main" id="{7834B388-FE1D-824B-DA0C-5CDC270E5487}"/>
                </a:ext>
              </a:extLst>
            </p:cNvPr>
            <p:cNvSpPr/>
            <p:nvPr/>
          </p:nvSpPr>
          <p:spPr>
            <a:xfrm>
              <a:off x="6465856" y="3221037"/>
              <a:ext cx="509185" cy="168676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>
                <a:latin typeface="+mj-lt"/>
              </a:endParaRPr>
            </a:p>
          </p:txBody>
        </p: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F2B54735-78E5-24A9-3C68-B8E9DBBA7617}"/>
                </a:ext>
              </a:extLst>
            </p:cNvPr>
            <p:cNvCxnSpPr>
              <a:cxnSpLocks/>
            </p:cNvCxnSpPr>
            <p:nvPr/>
          </p:nvCxnSpPr>
          <p:spPr>
            <a:xfrm>
              <a:off x="5334922" y="3070329"/>
              <a:ext cx="0" cy="46539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2FA08761-33EB-577A-97C5-61B405CA4ED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334922" y="3070329"/>
              <a:ext cx="0" cy="46539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87101115-CCEE-64B1-4FC6-8C4D44E22865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6171483" y="3125375"/>
              <a:ext cx="0" cy="360000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22E3229-C1A0-B115-C5F1-6C1BA732C1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41751" y="3209854"/>
              <a:ext cx="187242" cy="187242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B892BE29-DB90-4EF7-E360-CBDAFA18EAB1}"/>
                </a:ext>
              </a:extLst>
            </p:cNvPr>
            <p:cNvSpPr txBox="1"/>
            <p:nvPr/>
          </p:nvSpPr>
          <p:spPr>
            <a:xfrm>
              <a:off x="5618559" y="3016482"/>
              <a:ext cx="354023" cy="4982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800" dirty="0">
                  <a:latin typeface="+mj-lt"/>
                  <a:cs typeface="Arial" panose="020B0604020202020204" pitchFamily="34" charset="0"/>
                </a:rPr>
                <a:t>+</a:t>
              </a:r>
              <a:endParaRPr lang="x-none" sz="2800" dirty="0">
                <a:latin typeface="+mj-lt"/>
              </a:endParaRPr>
            </a:p>
          </p:txBody>
        </p:sp>
      </p:grp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7477994" y="943853"/>
            <a:ext cx="4301845" cy="1477034"/>
            <a:chOff x="5098652" y="4221088"/>
            <a:chExt cx="3879441" cy="1332000"/>
          </a:xfrm>
        </p:grpSpPr>
        <p:sp>
          <p:nvSpPr>
            <p:cNvPr id="18" name="Pentagon 17">
              <a:extLst>
                <a:ext uri="{FF2B5EF4-FFF2-40B4-BE49-F238E27FC236}">
                  <a16:creationId xmlns:a16="http://schemas.microsoft.com/office/drawing/2014/main" id="{5A655CF6-CE05-F638-2FA1-C4A23BF5DBD3}"/>
                </a:ext>
              </a:extLst>
            </p:cNvPr>
            <p:cNvSpPr/>
            <p:nvPr/>
          </p:nvSpPr>
          <p:spPr>
            <a:xfrm rot="16200000">
              <a:off x="5210027" y="4811102"/>
              <a:ext cx="260413" cy="59393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19" name="Pentagon 18">
              <a:extLst>
                <a:ext uri="{FF2B5EF4-FFF2-40B4-BE49-F238E27FC236}">
                  <a16:creationId xmlns:a16="http://schemas.microsoft.com/office/drawing/2014/main" id="{21844771-0493-ACAB-3CCC-B376697191D2}"/>
                </a:ext>
              </a:extLst>
            </p:cNvPr>
            <p:cNvSpPr/>
            <p:nvPr/>
          </p:nvSpPr>
          <p:spPr>
            <a:xfrm rot="1800000">
              <a:off x="5321399" y="4975625"/>
              <a:ext cx="260414" cy="59393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20" name="Pentagon 19">
              <a:extLst>
                <a:ext uri="{FF2B5EF4-FFF2-40B4-BE49-F238E27FC236}">
                  <a16:creationId xmlns:a16="http://schemas.microsoft.com/office/drawing/2014/main" id="{C7EE1436-90DF-FFB0-626A-CC91A950B0FF}"/>
                </a:ext>
              </a:extLst>
            </p:cNvPr>
            <p:cNvSpPr/>
            <p:nvPr/>
          </p:nvSpPr>
          <p:spPr>
            <a:xfrm rot="9000000">
              <a:off x="5098652" y="4975625"/>
              <a:ext cx="260414" cy="59393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atin typeface="+mj-lt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66D556D-0F84-FB41-3E57-94DAB00A2D2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012412" y="4798599"/>
              <a:ext cx="332253" cy="243320"/>
              <a:chOff x="1893713" y="4270643"/>
              <a:chExt cx="316284" cy="231626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3" name="Chevron 22">
                <a:extLst>
                  <a:ext uri="{FF2B5EF4-FFF2-40B4-BE49-F238E27FC236}">
                    <a16:creationId xmlns:a16="http://schemas.microsoft.com/office/drawing/2014/main" id="{ABB24846-B9F3-FE44-D914-F26DF5446408}"/>
                  </a:ext>
                </a:extLst>
              </p:cNvPr>
              <p:cNvSpPr/>
              <p:nvPr/>
            </p:nvSpPr>
            <p:spPr>
              <a:xfrm rot="9000000">
                <a:off x="2032321" y="4270643"/>
                <a:ext cx="177676" cy="44950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4" name="Chevron 23">
                <a:extLst>
                  <a:ext uri="{FF2B5EF4-FFF2-40B4-BE49-F238E27FC236}">
                    <a16:creationId xmlns:a16="http://schemas.microsoft.com/office/drawing/2014/main" id="{574CD2FD-E798-36F3-7CA5-E37AC784E4D3}"/>
                  </a:ext>
                </a:extLst>
              </p:cNvPr>
              <p:cNvSpPr/>
              <p:nvPr/>
            </p:nvSpPr>
            <p:spPr>
              <a:xfrm rot="16200000">
                <a:off x="1962697" y="4390141"/>
                <a:ext cx="179849" cy="44407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9" name="Chevron 28">
                <a:extLst>
                  <a:ext uri="{FF2B5EF4-FFF2-40B4-BE49-F238E27FC236}">
                    <a16:creationId xmlns:a16="http://schemas.microsoft.com/office/drawing/2014/main" id="{7594A91A-B90B-B2D6-CB3E-AB8337360ADA}"/>
                  </a:ext>
                </a:extLst>
              </p:cNvPr>
              <p:cNvSpPr/>
              <p:nvPr/>
            </p:nvSpPr>
            <p:spPr>
              <a:xfrm rot="1800000">
                <a:off x="1893713" y="4270658"/>
                <a:ext cx="179849" cy="44407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892BE29-DB90-4EF7-E360-CBDAFA18EAB1}"/>
                </a:ext>
              </a:extLst>
            </p:cNvPr>
            <p:cNvSpPr txBox="1"/>
            <p:nvPr/>
          </p:nvSpPr>
          <p:spPr>
            <a:xfrm>
              <a:off x="5657709" y="4632674"/>
              <a:ext cx="249250" cy="4718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800" dirty="0">
                  <a:latin typeface="+mj-lt"/>
                  <a:cs typeface="Arial" panose="020B0604020202020204" pitchFamily="34" charset="0"/>
                </a:rPr>
                <a:t>+</a:t>
              </a:r>
              <a:endParaRPr lang="x-none" sz="2800" dirty="0">
                <a:latin typeface="+mj-lt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3497EAF-1F38-67AF-08BC-D43117397D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60104" y="4866595"/>
              <a:ext cx="162213" cy="162213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079D995E-351F-B281-4437-D048676F15A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06093" y="4889998"/>
              <a:ext cx="265754" cy="180667"/>
              <a:chOff x="2494287" y="1226340"/>
              <a:chExt cx="903766" cy="606850"/>
            </a:xfrm>
            <a:solidFill>
              <a:srgbClr val="C00000"/>
            </a:solidFill>
          </p:grpSpPr>
          <p:sp>
            <p:nvSpPr>
              <p:cNvPr id="173" name="Pentagon 172">
                <a:extLst>
                  <a:ext uri="{FF2B5EF4-FFF2-40B4-BE49-F238E27FC236}">
                    <a16:creationId xmlns:a16="http://schemas.microsoft.com/office/drawing/2014/main" id="{D37BDB0D-B61A-D413-49B2-6E0750CB2C01}"/>
                  </a:ext>
                </a:extLst>
              </p:cNvPr>
              <p:cNvSpPr/>
              <p:nvPr/>
            </p:nvSpPr>
            <p:spPr>
              <a:xfrm rot="-5400000">
                <a:off x="2702615" y="1414348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74" name="Pentagon 173">
                <a:extLst>
                  <a:ext uri="{FF2B5EF4-FFF2-40B4-BE49-F238E27FC236}">
                    <a16:creationId xmlns:a16="http://schemas.microsoft.com/office/drawing/2014/main" id="{F8E952D3-66C0-8445-0B0A-B26C0970712D}"/>
                  </a:ext>
                </a:extLst>
              </p:cNvPr>
              <p:cNvSpPr/>
              <p:nvPr/>
            </p:nvSpPr>
            <p:spPr>
              <a:xfrm rot="1800000">
                <a:off x="2910942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75" name="Pentagon 174">
                <a:extLst>
                  <a:ext uri="{FF2B5EF4-FFF2-40B4-BE49-F238E27FC236}">
                    <a16:creationId xmlns:a16="http://schemas.microsoft.com/office/drawing/2014/main" id="{7954B034-796E-EBD0-D330-F2DBD03B739A}"/>
                  </a:ext>
                </a:extLst>
              </p:cNvPr>
              <p:cNvSpPr/>
              <p:nvPr/>
            </p:nvSpPr>
            <p:spPr>
              <a:xfrm rot="9000000">
                <a:off x="2494287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8CF22AED-3098-B77C-46A3-68A219CD414D}"/>
                </a:ext>
              </a:extLst>
            </p:cNvPr>
            <p:cNvGrpSpPr/>
            <p:nvPr/>
          </p:nvGrpSpPr>
          <p:grpSpPr>
            <a:xfrm rot="3600000">
              <a:off x="7172359" y="4717209"/>
              <a:ext cx="188780" cy="134944"/>
              <a:chOff x="3024420" y="2567706"/>
              <a:chExt cx="785488" cy="57542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70" name="Chevron 169">
                <a:extLst>
                  <a:ext uri="{FF2B5EF4-FFF2-40B4-BE49-F238E27FC236}">
                    <a16:creationId xmlns:a16="http://schemas.microsoft.com/office/drawing/2014/main" id="{5D73174A-C3A8-0F3A-761B-2AA7B19C9FA0}"/>
                  </a:ext>
                </a:extLst>
              </p:cNvPr>
              <p:cNvSpPr/>
              <p:nvPr/>
            </p:nvSpPr>
            <p:spPr>
              <a:xfrm rot="5400000">
                <a:off x="3194914" y="2734408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71" name="Chevron 170">
                <a:extLst>
                  <a:ext uri="{FF2B5EF4-FFF2-40B4-BE49-F238E27FC236}">
                    <a16:creationId xmlns:a16="http://schemas.microsoft.com/office/drawing/2014/main" id="{96E410A0-F514-AE19-2BDD-C439D07983E7}"/>
                  </a:ext>
                </a:extLst>
              </p:cNvPr>
              <p:cNvSpPr/>
              <p:nvPr/>
            </p:nvSpPr>
            <p:spPr>
              <a:xfrm rot="12600000">
                <a:off x="3365408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72" name="Chevron 171">
                <a:extLst>
                  <a:ext uri="{FF2B5EF4-FFF2-40B4-BE49-F238E27FC236}">
                    <a16:creationId xmlns:a16="http://schemas.microsoft.com/office/drawing/2014/main" id="{E4E58ACB-A629-0AAC-6E97-64EC55C12420}"/>
                  </a:ext>
                </a:extLst>
              </p:cNvPr>
              <p:cNvSpPr/>
              <p:nvPr/>
            </p:nvSpPr>
            <p:spPr>
              <a:xfrm rot="19800000">
                <a:off x="3024420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4DCD8F55-98A7-FFE6-2826-3A738673D64B}"/>
                </a:ext>
              </a:extLst>
            </p:cNvPr>
            <p:cNvGrpSpPr/>
            <p:nvPr/>
          </p:nvGrpSpPr>
          <p:grpSpPr>
            <a:xfrm rot="3600000">
              <a:off x="7372741" y="5053374"/>
              <a:ext cx="188780" cy="134944"/>
              <a:chOff x="3024420" y="2567706"/>
              <a:chExt cx="785488" cy="57542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67" name="Chevron 166">
                <a:extLst>
                  <a:ext uri="{FF2B5EF4-FFF2-40B4-BE49-F238E27FC236}">
                    <a16:creationId xmlns:a16="http://schemas.microsoft.com/office/drawing/2014/main" id="{3D8B6999-22B6-64C4-427D-C476418A7849}"/>
                  </a:ext>
                </a:extLst>
              </p:cNvPr>
              <p:cNvSpPr/>
              <p:nvPr/>
            </p:nvSpPr>
            <p:spPr>
              <a:xfrm rot="5400000">
                <a:off x="3194914" y="2734408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68" name="Chevron 167">
                <a:extLst>
                  <a:ext uri="{FF2B5EF4-FFF2-40B4-BE49-F238E27FC236}">
                    <a16:creationId xmlns:a16="http://schemas.microsoft.com/office/drawing/2014/main" id="{BB229D7D-AC38-2296-C0AD-551079A35191}"/>
                  </a:ext>
                </a:extLst>
              </p:cNvPr>
              <p:cNvSpPr/>
              <p:nvPr/>
            </p:nvSpPr>
            <p:spPr>
              <a:xfrm rot="12600000">
                <a:off x="3365408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69" name="Chevron 168">
                <a:extLst>
                  <a:ext uri="{FF2B5EF4-FFF2-40B4-BE49-F238E27FC236}">
                    <a16:creationId xmlns:a16="http://schemas.microsoft.com/office/drawing/2014/main" id="{532BEF97-A9B5-D1D2-4F97-BB6E8753206F}"/>
                  </a:ext>
                </a:extLst>
              </p:cNvPr>
              <p:cNvSpPr/>
              <p:nvPr/>
            </p:nvSpPr>
            <p:spPr>
              <a:xfrm rot="19800000">
                <a:off x="3024420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B53F6CAD-02E4-8CF6-04BF-329F1F013F3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507833" y="4890730"/>
              <a:ext cx="265754" cy="180667"/>
              <a:chOff x="2494287" y="1226340"/>
              <a:chExt cx="903766" cy="606850"/>
            </a:xfrm>
            <a:solidFill>
              <a:srgbClr val="C00000"/>
            </a:solidFill>
          </p:grpSpPr>
          <p:sp>
            <p:nvSpPr>
              <p:cNvPr id="164" name="Pentagon 163">
                <a:extLst>
                  <a:ext uri="{FF2B5EF4-FFF2-40B4-BE49-F238E27FC236}">
                    <a16:creationId xmlns:a16="http://schemas.microsoft.com/office/drawing/2014/main" id="{2378BD12-1408-43AC-CB3F-9A0333BF1BCA}"/>
                  </a:ext>
                </a:extLst>
              </p:cNvPr>
              <p:cNvSpPr/>
              <p:nvPr/>
            </p:nvSpPr>
            <p:spPr>
              <a:xfrm rot="-5400000">
                <a:off x="2702615" y="1414348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65" name="Pentagon 164">
                <a:extLst>
                  <a:ext uri="{FF2B5EF4-FFF2-40B4-BE49-F238E27FC236}">
                    <a16:creationId xmlns:a16="http://schemas.microsoft.com/office/drawing/2014/main" id="{D117F0BA-67AD-48BB-68FA-E825C5453214}"/>
                  </a:ext>
                </a:extLst>
              </p:cNvPr>
              <p:cNvSpPr/>
              <p:nvPr/>
            </p:nvSpPr>
            <p:spPr>
              <a:xfrm rot="1800000">
                <a:off x="2910942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66" name="Pentagon 165">
                <a:extLst>
                  <a:ext uri="{FF2B5EF4-FFF2-40B4-BE49-F238E27FC236}">
                    <a16:creationId xmlns:a16="http://schemas.microsoft.com/office/drawing/2014/main" id="{4785200E-3BD8-E442-49DF-A65BF630456A}"/>
                  </a:ext>
                </a:extLst>
              </p:cNvPr>
              <p:cNvSpPr/>
              <p:nvPr/>
            </p:nvSpPr>
            <p:spPr>
              <a:xfrm rot="9000000">
                <a:off x="2494287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B7434B13-315E-A621-16BF-661A66E1B5A6}"/>
                </a:ext>
              </a:extLst>
            </p:cNvPr>
            <p:cNvGrpSpPr/>
            <p:nvPr/>
          </p:nvGrpSpPr>
          <p:grpSpPr>
            <a:xfrm rot="3600000">
              <a:off x="7574099" y="4717771"/>
              <a:ext cx="188780" cy="134944"/>
              <a:chOff x="3024420" y="2567706"/>
              <a:chExt cx="785488" cy="57542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61" name="Chevron 160">
                <a:extLst>
                  <a:ext uri="{FF2B5EF4-FFF2-40B4-BE49-F238E27FC236}">
                    <a16:creationId xmlns:a16="http://schemas.microsoft.com/office/drawing/2014/main" id="{A13A486D-AFBD-686B-B553-249B3700F7BB}"/>
                  </a:ext>
                </a:extLst>
              </p:cNvPr>
              <p:cNvSpPr/>
              <p:nvPr/>
            </p:nvSpPr>
            <p:spPr>
              <a:xfrm rot="5400000">
                <a:off x="3194914" y="2734408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62" name="Chevron 161">
                <a:extLst>
                  <a:ext uri="{FF2B5EF4-FFF2-40B4-BE49-F238E27FC236}">
                    <a16:creationId xmlns:a16="http://schemas.microsoft.com/office/drawing/2014/main" id="{D684D9F2-771C-3E41-BB9A-961755061B9B}"/>
                  </a:ext>
                </a:extLst>
              </p:cNvPr>
              <p:cNvSpPr/>
              <p:nvPr/>
            </p:nvSpPr>
            <p:spPr>
              <a:xfrm rot="12600000">
                <a:off x="3365408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63" name="Chevron 162">
                <a:extLst>
                  <a:ext uri="{FF2B5EF4-FFF2-40B4-BE49-F238E27FC236}">
                    <a16:creationId xmlns:a16="http://schemas.microsoft.com/office/drawing/2014/main" id="{584FF615-F901-4C37-05F7-842B00EAB386}"/>
                  </a:ext>
                </a:extLst>
              </p:cNvPr>
              <p:cNvSpPr/>
              <p:nvPr/>
            </p:nvSpPr>
            <p:spPr>
              <a:xfrm rot="19800000">
                <a:off x="3024420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23455154-0A0B-CA0D-5ECB-EE199EDFEF6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307840" y="4557374"/>
              <a:ext cx="265754" cy="179063"/>
              <a:chOff x="2494287" y="1231726"/>
              <a:chExt cx="903766" cy="601464"/>
            </a:xfrm>
            <a:solidFill>
              <a:srgbClr val="C00000"/>
            </a:solidFill>
          </p:grpSpPr>
          <p:sp>
            <p:nvSpPr>
              <p:cNvPr id="158" name="Pentagon 157">
                <a:extLst>
                  <a:ext uri="{FF2B5EF4-FFF2-40B4-BE49-F238E27FC236}">
                    <a16:creationId xmlns:a16="http://schemas.microsoft.com/office/drawing/2014/main" id="{BC8780FA-FC56-06B6-1CF7-F9AD571812A2}"/>
                  </a:ext>
                </a:extLst>
              </p:cNvPr>
              <p:cNvSpPr/>
              <p:nvPr/>
            </p:nvSpPr>
            <p:spPr>
              <a:xfrm rot="16200000">
                <a:off x="2708001" y="1419735"/>
                <a:ext cx="487112" cy="111094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59" name="Pentagon 158">
                <a:extLst>
                  <a:ext uri="{FF2B5EF4-FFF2-40B4-BE49-F238E27FC236}">
                    <a16:creationId xmlns:a16="http://schemas.microsoft.com/office/drawing/2014/main" id="{59853A1D-7E64-8051-7691-6073068D9340}"/>
                  </a:ext>
                </a:extLst>
              </p:cNvPr>
              <p:cNvSpPr/>
              <p:nvPr/>
            </p:nvSpPr>
            <p:spPr>
              <a:xfrm rot="1800000">
                <a:off x="2910942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60" name="Pentagon 159">
                <a:extLst>
                  <a:ext uri="{FF2B5EF4-FFF2-40B4-BE49-F238E27FC236}">
                    <a16:creationId xmlns:a16="http://schemas.microsoft.com/office/drawing/2014/main" id="{B74D50CB-D177-17AE-F936-78A352606070}"/>
                  </a:ext>
                </a:extLst>
              </p:cNvPr>
              <p:cNvSpPr/>
              <p:nvPr/>
            </p:nvSpPr>
            <p:spPr>
              <a:xfrm rot="9000000">
                <a:off x="2494287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D6D1CB62-7C8D-5DF4-F9C0-076C5DA760A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709059" y="5227850"/>
              <a:ext cx="265754" cy="180667"/>
              <a:chOff x="2494287" y="1226340"/>
              <a:chExt cx="903766" cy="606850"/>
            </a:xfrm>
            <a:solidFill>
              <a:srgbClr val="C00000"/>
            </a:solidFill>
          </p:grpSpPr>
          <p:sp>
            <p:nvSpPr>
              <p:cNvPr id="155" name="Pentagon 154">
                <a:extLst>
                  <a:ext uri="{FF2B5EF4-FFF2-40B4-BE49-F238E27FC236}">
                    <a16:creationId xmlns:a16="http://schemas.microsoft.com/office/drawing/2014/main" id="{B723A52F-FFEF-1715-9CB5-257BE9FE1DC4}"/>
                  </a:ext>
                </a:extLst>
              </p:cNvPr>
              <p:cNvSpPr/>
              <p:nvPr/>
            </p:nvSpPr>
            <p:spPr>
              <a:xfrm rot="-5400000">
                <a:off x="2702615" y="1414348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56" name="Pentagon 155">
                <a:extLst>
                  <a:ext uri="{FF2B5EF4-FFF2-40B4-BE49-F238E27FC236}">
                    <a16:creationId xmlns:a16="http://schemas.microsoft.com/office/drawing/2014/main" id="{C13DFB79-7180-F008-27D5-E03AF49F281A}"/>
                  </a:ext>
                </a:extLst>
              </p:cNvPr>
              <p:cNvSpPr/>
              <p:nvPr/>
            </p:nvSpPr>
            <p:spPr>
              <a:xfrm rot="1800000">
                <a:off x="2910942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57" name="Pentagon 156">
                <a:extLst>
                  <a:ext uri="{FF2B5EF4-FFF2-40B4-BE49-F238E27FC236}">
                    <a16:creationId xmlns:a16="http://schemas.microsoft.com/office/drawing/2014/main" id="{23DAB6F5-BC61-7168-0EC5-0CEB13EEC9EC}"/>
                  </a:ext>
                </a:extLst>
              </p:cNvPr>
              <p:cNvSpPr/>
              <p:nvPr/>
            </p:nvSpPr>
            <p:spPr>
              <a:xfrm rot="9000000">
                <a:off x="2494287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E35291B8-0032-BBFF-6036-DE615ADE712C}"/>
                </a:ext>
              </a:extLst>
            </p:cNvPr>
            <p:cNvGrpSpPr/>
            <p:nvPr/>
          </p:nvGrpSpPr>
          <p:grpSpPr>
            <a:xfrm rot="3600000">
              <a:off x="7975707" y="5391226"/>
              <a:ext cx="188780" cy="134944"/>
              <a:chOff x="3024420" y="2567706"/>
              <a:chExt cx="785488" cy="57542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52" name="Chevron 151">
                <a:extLst>
                  <a:ext uri="{FF2B5EF4-FFF2-40B4-BE49-F238E27FC236}">
                    <a16:creationId xmlns:a16="http://schemas.microsoft.com/office/drawing/2014/main" id="{69F3159E-AC60-11DD-75DB-BCADB02FF09C}"/>
                  </a:ext>
                </a:extLst>
              </p:cNvPr>
              <p:cNvSpPr/>
              <p:nvPr/>
            </p:nvSpPr>
            <p:spPr>
              <a:xfrm rot="5400000">
                <a:off x="3194914" y="2734408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53" name="Chevron 152">
                <a:extLst>
                  <a:ext uri="{FF2B5EF4-FFF2-40B4-BE49-F238E27FC236}">
                    <a16:creationId xmlns:a16="http://schemas.microsoft.com/office/drawing/2014/main" id="{5B175C8A-AEFC-7D2C-1BD1-BFF57A0A65D7}"/>
                  </a:ext>
                </a:extLst>
              </p:cNvPr>
              <p:cNvSpPr/>
              <p:nvPr/>
            </p:nvSpPr>
            <p:spPr>
              <a:xfrm rot="12600000">
                <a:off x="3365408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54" name="Chevron 153">
                <a:extLst>
                  <a:ext uri="{FF2B5EF4-FFF2-40B4-BE49-F238E27FC236}">
                    <a16:creationId xmlns:a16="http://schemas.microsoft.com/office/drawing/2014/main" id="{32577E8F-2EED-7C75-6116-F62400FEA335}"/>
                  </a:ext>
                </a:extLst>
              </p:cNvPr>
              <p:cNvSpPr/>
              <p:nvPr/>
            </p:nvSpPr>
            <p:spPr>
              <a:xfrm rot="19800000">
                <a:off x="3024420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83885DB6-185D-CD95-AF8A-0163BCF8F09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110799" y="5228582"/>
              <a:ext cx="265754" cy="180667"/>
              <a:chOff x="2494287" y="1226340"/>
              <a:chExt cx="903766" cy="606850"/>
            </a:xfrm>
            <a:solidFill>
              <a:srgbClr val="C00000"/>
            </a:solidFill>
          </p:grpSpPr>
          <p:sp>
            <p:nvSpPr>
              <p:cNvPr id="149" name="Pentagon 148">
                <a:extLst>
                  <a:ext uri="{FF2B5EF4-FFF2-40B4-BE49-F238E27FC236}">
                    <a16:creationId xmlns:a16="http://schemas.microsoft.com/office/drawing/2014/main" id="{3BB4EEB1-5150-A259-0738-880227F19DF0}"/>
                  </a:ext>
                </a:extLst>
              </p:cNvPr>
              <p:cNvSpPr/>
              <p:nvPr/>
            </p:nvSpPr>
            <p:spPr>
              <a:xfrm rot="-5400000">
                <a:off x="2702615" y="1414348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50" name="Pentagon 149">
                <a:extLst>
                  <a:ext uri="{FF2B5EF4-FFF2-40B4-BE49-F238E27FC236}">
                    <a16:creationId xmlns:a16="http://schemas.microsoft.com/office/drawing/2014/main" id="{AA43B7CE-1A97-F6AC-42CD-F8DB2983A171}"/>
                  </a:ext>
                </a:extLst>
              </p:cNvPr>
              <p:cNvSpPr/>
              <p:nvPr/>
            </p:nvSpPr>
            <p:spPr>
              <a:xfrm rot="1800000">
                <a:off x="2910942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51" name="Pentagon 150">
                <a:extLst>
                  <a:ext uri="{FF2B5EF4-FFF2-40B4-BE49-F238E27FC236}">
                    <a16:creationId xmlns:a16="http://schemas.microsoft.com/office/drawing/2014/main" id="{E9677DA3-ECB4-0820-6E66-133D32A39C1A}"/>
                  </a:ext>
                </a:extLst>
              </p:cNvPr>
              <p:cNvSpPr/>
              <p:nvPr/>
            </p:nvSpPr>
            <p:spPr>
              <a:xfrm rot="9000000">
                <a:off x="2494287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7368DC0F-6449-D508-1A32-A79D96F35F63}"/>
                </a:ext>
              </a:extLst>
            </p:cNvPr>
            <p:cNvGrpSpPr/>
            <p:nvPr/>
          </p:nvGrpSpPr>
          <p:grpSpPr>
            <a:xfrm rot="3600000">
              <a:off x="8177065" y="5055623"/>
              <a:ext cx="188780" cy="134944"/>
              <a:chOff x="3024420" y="2567706"/>
              <a:chExt cx="785488" cy="57542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46" name="Chevron 145">
                <a:extLst>
                  <a:ext uri="{FF2B5EF4-FFF2-40B4-BE49-F238E27FC236}">
                    <a16:creationId xmlns:a16="http://schemas.microsoft.com/office/drawing/2014/main" id="{EE8686DC-9017-3512-0F0F-45FD4B7BBDFD}"/>
                  </a:ext>
                </a:extLst>
              </p:cNvPr>
              <p:cNvSpPr/>
              <p:nvPr/>
            </p:nvSpPr>
            <p:spPr>
              <a:xfrm rot="5400000">
                <a:off x="3194914" y="2734408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47" name="Chevron 146">
                <a:extLst>
                  <a:ext uri="{FF2B5EF4-FFF2-40B4-BE49-F238E27FC236}">
                    <a16:creationId xmlns:a16="http://schemas.microsoft.com/office/drawing/2014/main" id="{E976A094-5ACD-5FA9-5114-8AC44CFFFDE0}"/>
                  </a:ext>
                </a:extLst>
              </p:cNvPr>
              <p:cNvSpPr/>
              <p:nvPr/>
            </p:nvSpPr>
            <p:spPr>
              <a:xfrm rot="12600000">
                <a:off x="3365408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48" name="Chevron 147">
                <a:extLst>
                  <a:ext uri="{FF2B5EF4-FFF2-40B4-BE49-F238E27FC236}">
                    <a16:creationId xmlns:a16="http://schemas.microsoft.com/office/drawing/2014/main" id="{47909D0D-86BC-A410-C60A-EA86489FED2A}"/>
                  </a:ext>
                </a:extLst>
              </p:cNvPr>
              <p:cNvSpPr/>
              <p:nvPr/>
            </p:nvSpPr>
            <p:spPr>
              <a:xfrm rot="19800000">
                <a:off x="3024420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5F3132F1-DC06-24A9-FD55-C9960ECA905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910806" y="4893623"/>
              <a:ext cx="265754" cy="180667"/>
              <a:chOff x="2494287" y="1226340"/>
              <a:chExt cx="903766" cy="606850"/>
            </a:xfrm>
            <a:solidFill>
              <a:srgbClr val="C00000"/>
            </a:solidFill>
          </p:grpSpPr>
          <p:sp>
            <p:nvSpPr>
              <p:cNvPr id="143" name="Pentagon 142">
                <a:extLst>
                  <a:ext uri="{FF2B5EF4-FFF2-40B4-BE49-F238E27FC236}">
                    <a16:creationId xmlns:a16="http://schemas.microsoft.com/office/drawing/2014/main" id="{067B5442-1086-F3F3-D722-C306157142ED}"/>
                  </a:ext>
                </a:extLst>
              </p:cNvPr>
              <p:cNvSpPr/>
              <p:nvPr/>
            </p:nvSpPr>
            <p:spPr>
              <a:xfrm rot="-5400000">
                <a:off x="2702615" y="1414348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44" name="Pentagon 143">
                <a:extLst>
                  <a:ext uri="{FF2B5EF4-FFF2-40B4-BE49-F238E27FC236}">
                    <a16:creationId xmlns:a16="http://schemas.microsoft.com/office/drawing/2014/main" id="{69512515-60DA-24D3-27BF-133801225A15}"/>
                  </a:ext>
                </a:extLst>
              </p:cNvPr>
              <p:cNvSpPr/>
              <p:nvPr/>
            </p:nvSpPr>
            <p:spPr>
              <a:xfrm rot="1800000">
                <a:off x="2910942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45" name="Pentagon 144">
                <a:extLst>
                  <a:ext uri="{FF2B5EF4-FFF2-40B4-BE49-F238E27FC236}">
                    <a16:creationId xmlns:a16="http://schemas.microsoft.com/office/drawing/2014/main" id="{440891C8-1F7A-B070-BAEB-DC236F751747}"/>
                  </a:ext>
                </a:extLst>
              </p:cNvPr>
              <p:cNvSpPr/>
              <p:nvPr/>
            </p:nvSpPr>
            <p:spPr>
              <a:xfrm rot="9000000">
                <a:off x="2494287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A69D3888-3313-28CC-19CE-404BD36B45A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709434" y="4555315"/>
              <a:ext cx="265754" cy="180667"/>
              <a:chOff x="2494287" y="1226340"/>
              <a:chExt cx="903766" cy="606850"/>
            </a:xfrm>
            <a:solidFill>
              <a:srgbClr val="C00000"/>
            </a:solidFill>
          </p:grpSpPr>
          <p:sp>
            <p:nvSpPr>
              <p:cNvPr id="135" name="Pentagon 134">
                <a:extLst>
                  <a:ext uri="{FF2B5EF4-FFF2-40B4-BE49-F238E27FC236}">
                    <a16:creationId xmlns:a16="http://schemas.microsoft.com/office/drawing/2014/main" id="{32C0B47E-D716-3EC4-6BBD-5B8DB84E0AC1}"/>
                  </a:ext>
                </a:extLst>
              </p:cNvPr>
              <p:cNvSpPr/>
              <p:nvPr/>
            </p:nvSpPr>
            <p:spPr>
              <a:xfrm rot="-5400000">
                <a:off x="2702615" y="1414348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36" name="Pentagon 135">
                <a:extLst>
                  <a:ext uri="{FF2B5EF4-FFF2-40B4-BE49-F238E27FC236}">
                    <a16:creationId xmlns:a16="http://schemas.microsoft.com/office/drawing/2014/main" id="{939CFC00-FC49-AD14-B664-9D6F9F972B54}"/>
                  </a:ext>
                </a:extLst>
              </p:cNvPr>
              <p:cNvSpPr/>
              <p:nvPr/>
            </p:nvSpPr>
            <p:spPr>
              <a:xfrm rot="1800000">
                <a:off x="2910942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37" name="Pentagon 136">
                <a:extLst>
                  <a:ext uri="{FF2B5EF4-FFF2-40B4-BE49-F238E27FC236}">
                    <a16:creationId xmlns:a16="http://schemas.microsoft.com/office/drawing/2014/main" id="{555682DB-AFD6-760E-0BE9-E22EA9EE874D}"/>
                  </a:ext>
                </a:extLst>
              </p:cNvPr>
              <p:cNvSpPr/>
              <p:nvPr/>
            </p:nvSpPr>
            <p:spPr>
              <a:xfrm rot="9000000">
                <a:off x="2494287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5EE4B481-A9F4-3D11-B2EC-AE5C57E11432}"/>
                </a:ext>
              </a:extLst>
            </p:cNvPr>
            <p:cNvGrpSpPr/>
            <p:nvPr/>
          </p:nvGrpSpPr>
          <p:grpSpPr>
            <a:xfrm rot="3600000">
              <a:off x="7775700" y="4382526"/>
              <a:ext cx="188780" cy="134944"/>
              <a:chOff x="3024420" y="2567706"/>
              <a:chExt cx="785488" cy="57542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32" name="Chevron 131">
                <a:extLst>
                  <a:ext uri="{FF2B5EF4-FFF2-40B4-BE49-F238E27FC236}">
                    <a16:creationId xmlns:a16="http://schemas.microsoft.com/office/drawing/2014/main" id="{D70F926C-8C03-56E1-581A-5594059FD0A2}"/>
                  </a:ext>
                </a:extLst>
              </p:cNvPr>
              <p:cNvSpPr/>
              <p:nvPr/>
            </p:nvSpPr>
            <p:spPr>
              <a:xfrm rot="5400000">
                <a:off x="3194914" y="2734408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33" name="Chevron 132">
                <a:extLst>
                  <a:ext uri="{FF2B5EF4-FFF2-40B4-BE49-F238E27FC236}">
                    <a16:creationId xmlns:a16="http://schemas.microsoft.com/office/drawing/2014/main" id="{78E03057-A286-78D8-4B14-BDB659D64898}"/>
                  </a:ext>
                </a:extLst>
              </p:cNvPr>
              <p:cNvSpPr/>
              <p:nvPr/>
            </p:nvSpPr>
            <p:spPr>
              <a:xfrm rot="12600000">
                <a:off x="3365408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34" name="Chevron 133">
                <a:extLst>
                  <a:ext uri="{FF2B5EF4-FFF2-40B4-BE49-F238E27FC236}">
                    <a16:creationId xmlns:a16="http://schemas.microsoft.com/office/drawing/2014/main" id="{A56CD345-A97A-CF69-0507-7B348333F432}"/>
                  </a:ext>
                </a:extLst>
              </p:cNvPr>
              <p:cNvSpPr/>
              <p:nvPr/>
            </p:nvSpPr>
            <p:spPr>
              <a:xfrm rot="19800000">
                <a:off x="3024420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1A4FBD6C-8F98-C253-9841-6530BB4D70A9}"/>
                </a:ext>
              </a:extLst>
            </p:cNvPr>
            <p:cNvGrpSpPr/>
            <p:nvPr/>
          </p:nvGrpSpPr>
          <p:grpSpPr>
            <a:xfrm rot="3600000">
              <a:off x="7976082" y="4718691"/>
              <a:ext cx="188780" cy="134944"/>
              <a:chOff x="3024420" y="2567706"/>
              <a:chExt cx="785488" cy="57542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29" name="Chevron 128">
                <a:extLst>
                  <a:ext uri="{FF2B5EF4-FFF2-40B4-BE49-F238E27FC236}">
                    <a16:creationId xmlns:a16="http://schemas.microsoft.com/office/drawing/2014/main" id="{A9933B52-2BEE-BACE-8E53-F10990AF87F4}"/>
                  </a:ext>
                </a:extLst>
              </p:cNvPr>
              <p:cNvSpPr/>
              <p:nvPr/>
            </p:nvSpPr>
            <p:spPr>
              <a:xfrm rot="5400000">
                <a:off x="3194914" y="2734408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30" name="Chevron 129">
                <a:extLst>
                  <a:ext uri="{FF2B5EF4-FFF2-40B4-BE49-F238E27FC236}">
                    <a16:creationId xmlns:a16="http://schemas.microsoft.com/office/drawing/2014/main" id="{C546E52C-5B40-C152-F646-4559DBA57927}"/>
                  </a:ext>
                </a:extLst>
              </p:cNvPr>
              <p:cNvSpPr/>
              <p:nvPr/>
            </p:nvSpPr>
            <p:spPr>
              <a:xfrm rot="12600000">
                <a:off x="3365408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31" name="Chevron 130">
                <a:extLst>
                  <a:ext uri="{FF2B5EF4-FFF2-40B4-BE49-F238E27FC236}">
                    <a16:creationId xmlns:a16="http://schemas.microsoft.com/office/drawing/2014/main" id="{9410297C-60C3-38FA-2D30-9253A500B056}"/>
                  </a:ext>
                </a:extLst>
              </p:cNvPr>
              <p:cNvSpPr/>
              <p:nvPr/>
            </p:nvSpPr>
            <p:spPr>
              <a:xfrm rot="19800000">
                <a:off x="3024420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EF63E6E-60F3-5317-0339-D552E05C72A1}"/>
                </a:ext>
              </a:extLst>
            </p:cNvPr>
            <p:cNvGrpSpPr/>
            <p:nvPr/>
          </p:nvGrpSpPr>
          <p:grpSpPr>
            <a:xfrm rot="3600000">
              <a:off x="8177441" y="4383088"/>
              <a:ext cx="188780" cy="134944"/>
              <a:chOff x="3024420" y="2567706"/>
              <a:chExt cx="785488" cy="57542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26" name="Chevron 125">
                <a:extLst>
                  <a:ext uri="{FF2B5EF4-FFF2-40B4-BE49-F238E27FC236}">
                    <a16:creationId xmlns:a16="http://schemas.microsoft.com/office/drawing/2014/main" id="{93D7B19A-CB40-F368-A321-A7D4ABEA3416}"/>
                  </a:ext>
                </a:extLst>
              </p:cNvPr>
              <p:cNvSpPr/>
              <p:nvPr/>
            </p:nvSpPr>
            <p:spPr>
              <a:xfrm rot="5400000">
                <a:off x="3194914" y="2734408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27" name="Chevron 126">
                <a:extLst>
                  <a:ext uri="{FF2B5EF4-FFF2-40B4-BE49-F238E27FC236}">
                    <a16:creationId xmlns:a16="http://schemas.microsoft.com/office/drawing/2014/main" id="{35E4A6B9-70D1-7E04-AE26-8E74F56E9E34}"/>
                  </a:ext>
                </a:extLst>
              </p:cNvPr>
              <p:cNvSpPr/>
              <p:nvPr/>
            </p:nvSpPr>
            <p:spPr>
              <a:xfrm rot="12600000">
                <a:off x="3365408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28" name="Chevron 127">
                <a:extLst>
                  <a:ext uri="{FF2B5EF4-FFF2-40B4-BE49-F238E27FC236}">
                    <a16:creationId xmlns:a16="http://schemas.microsoft.com/office/drawing/2014/main" id="{ACF30C4E-7A9A-A7B4-D514-58511AE5C222}"/>
                  </a:ext>
                </a:extLst>
              </p:cNvPr>
              <p:cNvSpPr/>
              <p:nvPr/>
            </p:nvSpPr>
            <p:spPr>
              <a:xfrm rot="19800000">
                <a:off x="3024420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AB76AA64-8650-E7A0-743D-50BD8D9E30E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911181" y="4221088"/>
              <a:ext cx="265754" cy="180667"/>
              <a:chOff x="2494287" y="1226340"/>
              <a:chExt cx="903766" cy="606850"/>
            </a:xfrm>
            <a:solidFill>
              <a:srgbClr val="C00000"/>
            </a:solidFill>
          </p:grpSpPr>
          <p:sp>
            <p:nvSpPr>
              <p:cNvPr id="123" name="Pentagon 122">
                <a:extLst>
                  <a:ext uri="{FF2B5EF4-FFF2-40B4-BE49-F238E27FC236}">
                    <a16:creationId xmlns:a16="http://schemas.microsoft.com/office/drawing/2014/main" id="{2E3CD9A7-F9A2-A35A-73BF-A181CF0674DD}"/>
                  </a:ext>
                </a:extLst>
              </p:cNvPr>
              <p:cNvSpPr/>
              <p:nvPr/>
            </p:nvSpPr>
            <p:spPr>
              <a:xfrm rot="-5400000">
                <a:off x="2702615" y="1414348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24" name="Pentagon 123">
                <a:extLst>
                  <a:ext uri="{FF2B5EF4-FFF2-40B4-BE49-F238E27FC236}">
                    <a16:creationId xmlns:a16="http://schemas.microsoft.com/office/drawing/2014/main" id="{12C8DF22-E0CB-F373-81D3-89ADD9F4E4BD}"/>
                  </a:ext>
                </a:extLst>
              </p:cNvPr>
              <p:cNvSpPr/>
              <p:nvPr/>
            </p:nvSpPr>
            <p:spPr>
              <a:xfrm rot="1800000">
                <a:off x="2910942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25" name="Pentagon 124">
                <a:extLst>
                  <a:ext uri="{FF2B5EF4-FFF2-40B4-BE49-F238E27FC236}">
                    <a16:creationId xmlns:a16="http://schemas.microsoft.com/office/drawing/2014/main" id="{ED8606C5-F99C-595C-AA21-BFC58F96E143}"/>
                  </a:ext>
                </a:extLst>
              </p:cNvPr>
              <p:cNvSpPr/>
              <p:nvPr/>
            </p:nvSpPr>
            <p:spPr>
              <a:xfrm rot="9000000">
                <a:off x="2494287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5AC5BF8F-E8FC-6169-BFD0-13455C241A2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10599" y="4892232"/>
              <a:ext cx="265754" cy="180667"/>
              <a:chOff x="2494287" y="1226340"/>
              <a:chExt cx="903766" cy="606850"/>
            </a:xfrm>
            <a:solidFill>
              <a:srgbClr val="C00000"/>
            </a:solidFill>
          </p:grpSpPr>
          <p:sp>
            <p:nvSpPr>
              <p:cNvPr id="115" name="Pentagon 114">
                <a:extLst>
                  <a:ext uri="{FF2B5EF4-FFF2-40B4-BE49-F238E27FC236}">
                    <a16:creationId xmlns:a16="http://schemas.microsoft.com/office/drawing/2014/main" id="{A6EDAD2A-16C7-5A6B-B8C5-0C2467AE4EAA}"/>
                  </a:ext>
                </a:extLst>
              </p:cNvPr>
              <p:cNvSpPr/>
              <p:nvPr/>
            </p:nvSpPr>
            <p:spPr>
              <a:xfrm rot="-5400000">
                <a:off x="2702615" y="1414348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16" name="Pentagon 115">
                <a:extLst>
                  <a:ext uri="{FF2B5EF4-FFF2-40B4-BE49-F238E27FC236}">
                    <a16:creationId xmlns:a16="http://schemas.microsoft.com/office/drawing/2014/main" id="{6FAC0AA2-E564-B569-EC73-A1FDD507C3DF}"/>
                  </a:ext>
                </a:extLst>
              </p:cNvPr>
              <p:cNvSpPr/>
              <p:nvPr/>
            </p:nvSpPr>
            <p:spPr>
              <a:xfrm rot="1800000">
                <a:off x="2910942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17" name="Pentagon 116">
                <a:extLst>
                  <a:ext uri="{FF2B5EF4-FFF2-40B4-BE49-F238E27FC236}">
                    <a16:creationId xmlns:a16="http://schemas.microsoft.com/office/drawing/2014/main" id="{7B23E43F-9CE2-0983-8E77-DD2F0653E972}"/>
                  </a:ext>
                </a:extLst>
              </p:cNvPr>
              <p:cNvSpPr/>
              <p:nvPr/>
            </p:nvSpPr>
            <p:spPr>
              <a:xfrm rot="9000000">
                <a:off x="2494287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6458567F-E61D-56DD-2951-4175BBBE6CDA}"/>
                </a:ext>
              </a:extLst>
            </p:cNvPr>
            <p:cNvGrpSpPr/>
            <p:nvPr/>
          </p:nvGrpSpPr>
          <p:grpSpPr>
            <a:xfrm rot="3600000">
              <a:off x="8376865" y="4719443"/>
              <a:ext cx="188780" cy="134944"/>
              <a:chOff x="3024420" y="2567706"/>
              <a:chExt cx="785488" cy="57542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12" name="Chevron 111">
                <a:extLst>
                  <a:ext uri="{FF2B5EF4-FFF2-40B4-BE49-F238E27FC236}">
                    <a16:creationId xmlns:a16="http://schemas.microsoft.com/office/drawing/2014/main" id="{25003387-CA26-48C4-C816-6FE977DB49F3}"/>
                  </a:ext>
                </a:extLst>
              </p:cNvPr>
              <p:cNvSpPr/>
              <p:nvPr/>
            </p:nvSpPr>
            <p:spPr>
              <a:xfrm rot="5400000">
                <a:off x="3194914" y="2734408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13" name="Chevron 112">
                <a:extLst>
                  <a:ext uri="{FF2B5EF4-FFF2-40B4-BE49-F238E27FC236}">
                    <a16:creationId xmlns:a16="http://schemas.microsoft.com/office/drawing/2014/main" id="{0839D326-9AC4-9A5B-1DFC-C20B66D84EDE}"/>
                  </a:ext>
                </a:extLst>
              </p:cNvPr>
              <p:cNvSpPr/>
              <p:nvPr/>
            </p:nvSpPr>
            <p:spPr>
              <a:xfrm rot="12600000">
                <a:off x="3365408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14" name="Chevron 113">
                <a:extLst>
                  <a:ext uri="{FF2B5EF4-FFF2-40B4-BE49-F238E27FC236}">
                    <a16:creationId xmlns:a16="http://schemas.microsoft.com/office/drawing/2014/main" id="{1864BD55-7A3A-404B-5F5C-DD2F253B702F}"/>
                  </a:ext>
                </a:extLst>
              </p:cNvPr>
              <p:cNvSpPr/>
              <p:nvPr/>
            </p:nvSpPr>
            <p:spPr>
              <a:xfrm rot="19800000">
                <a:off x="3024420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1FF37494-FC12-9E49-4EA3-54ABAC5E902D}"/>
                </a:ext>
              </a:extLst>
            </p:cNvPr>
            <p:cNvGrpSpPr/>
            <p:nvPr/>
          </p:nvGrpSpPr>
          <p:grpSpPr>
            <a:xfrm rot="3600000">
              <a:off x="8577247" y="5055608"/>
              <a:ext cx="188780" cy="134944"/>
              <a:chOff x="3024420" y="2567706"/>
              <a:chExt cx="785488" cy="57542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09" name="Chevron 108">
                <a:extLst>
                  <a:ext uri="{FF2B5EF4-FFF2-40B4-BE49-F238E27FC236}">
                    <a16:creationId xmlns:a16="http://schemas.microsoft.com/office/drawing/2014/main" id="{315FCCA3-8AF8-5609-9621-5E534F039810}"/>
                  </a:ext>
                </a:extLst>
              </p:cNvPr>
              <p:cNvSpPr/>
              <p:nvPr/>
            </p:nvSpPr>
            <p:spPr>
              <a:xfrm rot="5400000">
                <a:off x="3194914" y="2734408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10" name="Chevron 109">
                <a:extLst>
                  <a:ext uri="{FF2B5EF4-FFF2-40B4-BE49-F238E27FC236}">
                    <a16:creationId xmlns:a16="http://schemas.microsoft.com/office/drawing/2014/main" id="{510B84C0-1162-7B57-C9EC-DC38FB9F289A}"/>
                  </a:ext>
                </a:extLst>
              </p:cNvPr>
              <p:cNvSpPr/>
              <p:nvPr/>
            </p:nvSpPr>
            <p:spPr>
              <a:xfrm rot="12600000">
                <a:off x="3365408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11" name="Chevron 110">
                <a:extLst>
                  <a:ext uri="{FF2B5EF4-FFF2-40B4-BE49-F238E27FC236}">
                    <a16:creationId xmlns:a16="http://schemas.microsoft.com/office/drawing/2014/main" id="{E451AE59-D0F7-F6CC-1468-287B1966DED0}"/>
                  </a:ext>
                </a:extLst>
              </p:cNvPr>
              <p:cNvSpPr/>
              <p:nvPr/>
            </p:nvSpPr>
            <p:spPr>
              <a:xfrm rot="19800000">
                <a:off x="3024420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23AEA5BC-3A0F-CD5C-B3E9-940D0A1806D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712339" y="4892964"/>
              <a:ext cx="265754" cy="180667"/>
              <a:chOff x="2494287" y="1226340"/>
              <a:chExt cx="903766" cy="606850"/>
            </a:xfrm>
            <a:solidFill>
              <a:srgbClr val="C00000"/>
            </a:solidFill>
          </p:grpSpPr>
          <p:sp>
            <p:nvSpPr>
              <p:cNvPr id="106" name="Pentagon 105">
                <a:extLst>
                  <a:ext uri="{FF2B5EF4-FFF2-40B4-BE49-F238E27FC236}">
                    <a16:creationId xmlns:a16="http://schemas.microsoft.com/office/drawing/2014/main" id="{994BAC90-901F-60E3-0937-FEA66A3F8D4E}"/>
                  </a:ext>
                </a:extLst>
              </p:cNvPr>
              <p:cNvSpPr/>
              <p:nvPr/>
            </p:nvSpPr>
            <p:spPr>
              <a:xfrm rot="-5400000">
                <a:off x="2702615" y="1414348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07" name="Pentagon 106">
                <a:extLst>
                  <a:ext uri="{FF2B5EF4-FFF2-40B4-BE49-F238E27FC236}">
                    <a16:creationId xmlns:a16="http://schemas.microsoft.com/office/drawing/2014/main" id="{3BA9FA39-C718-AD30-4A48-987D42103503}"/>
                  </a:ext>
                </a:extLst>
              </p:cNvPr>
              <p:cNvSpPr/>
              <p:nvPr/>
            </p:nvSpPr>
            <p:spPr>
              <a:xfrm rot="1800000">
                <a:off x="2910942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08" name="Pentagon 107">
                <a:extLst>
                  <a:ext uri="{FF2B5EF4-FFF2-40B4-BE49-F238E27FC236}">
                    <a16:creationId xmlns:a16="http://schemas.microsoft.com/office/drawing/2014/main" id="{2B85EEB9-AA25-3180-910D-84A2D224E02F}"/>
                  </a:ext>
                </a:extLst>
              </p:cNvPr>
              <p:cNvSpPr/>
              <p:nvPr/>
            </p:nvSpPr>
            <p:spPr>
              <a:xfrm rot="9000000">
                <a:off x="2494287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AB3820C7-6B34-98BC-ABE3-5163E5317A4E}"/>
                </a:ext>
              </a:extLst>
            </p:cNvPr>
            <p:cNvGrpSpPr/>
            <p:nvPr/>
          </p:nvGrpSpPr>
          <p:grpSpPr>
            <a:xfrm rot="3600000">
              <a:off x="8778605" y="4720005"/>
              <a:ext cx="188780" cy="134944"/>
              <a:chOff x="3024420" y="2567706"/>
              <a:chExt cx="785488" cy="57542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03" name="Chevron 102">
                <a:extLst>
                  <a:ext uri="{FF2B5EF4-FFF2-40B4-BE49-F238E27FC236}">
                    <a16:creationId xmlns:a16="http://schemas.microsoft.com/office/drawing/2014/main" id="{C20DB05A-ABA2-AA42-DFD0-CA8FEE2A5EFF}"/>
                  </a:ext>
                </a:extLst>
              </p:cNvPr>
              <p:cNvSpPr/>
              <p:nvPr/>
            </p:nvSpPr>
            <p:spPr>
              <a:xfrm rot="5400000">
                <a:off x="3194914" y="2734408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04" name="Chevron 103">
                <a:extLst>
                  <a:ext uri="{FF2B5EF4-FFF2-40B4-BE49-F238E27FC236}">
                    <a16:creationId xmlns:a16="http://schemas.microsoft.com/office/drawing/2014/main" id="{2E8E2F30-EE7A-0AA4-20C8-B9663C693EA9}"/>
                  </a:ext>
                </a:extLst>
              </p:cNvPr>
              <p:cNvSpPr/>
              <p:nvPr/>
            </p:nvSpPr>
            <p:spPr>
              <a:xfrm rot="12600000">
                <a:off x="3365408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05" name="Chevron 104">
                <a:extLst>
                  <a:ext uri="{FF2B5EF4-FFF2-40B4-BE49-F238E27FC236}">
                    <a16:creationId xmlns:a16="http://schemas.microsoft.com/office/drawing/2014/main" id="{54CA412C-2D27-5B9D-915A-C6AE1A6028BA}"/>
                  </a:ext>
                </a:extLst>
              </p:cNvPr>
              <p:cNvSpPr/>
              <p:nvPr/>
            </p:nvSpPr>
            <p:spPr>
              <a:xfrm rot="19800000">
                <a:off x="3024420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BB601B20-13EC-5ED9-C378-AB388E6B271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12346" y="4558005"/>
              <a:ext cx="265754" cy="180667"/>
              <a:chOff x="2494287" y="1226340"/>
              <a:chExt cx="903766" cy="606850"/>
            </a:xfrm>
            <a:solidFill>
              <a:srgbClr val="C00000"/>
            </a:solidFill>
          </p:grpSpPr>
          <p:sp>
            <p:nvSpPr>
              <p:cNvPr id="100" name="Pentagon 99">
                <a:extLst>
                  <a:ext uri="{FF2B5EF4-FFF2-40B4-BE49-F238E27FC236}">
                    <a16:creationId xmlns:a16="http://schemas.microsoft.com/office/drawing/2014/main" id="{120A1F30-A61A-164D-D8F1-B4E2D20BBF93}"/>
                  </a:ext>
                </a:extLst>
              </p:cNvPr>
              <p:cNvSpPr/>
              <p:nvPr/>
            </p:nvSpPr>
            <p:spPr>
              <a:xfrm rot="-5400000">
                <a:off x="2702615" y="1414348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01" name="Pentagon 100">
                <a:extLst>
                  <a:ext uri="{FF2B5EF4-FFF2-40B4-BE49-F238E27FC236}">
                    <a16:creationId xmlns:a16="http://schemas.microsoft.com/office/drawing/2014/main" id="{7248069D-CE9E-1680-24A7-60C0E1294B1D}"/>
                  </a:ext>
                </a:extLst>
              </p:cNvPr>
              <p:cNvSpPr/>
              <p:nvPr/>
            </p:nvSpPr>
            <p:spPr>
              <a:xfrm rot="1800000">
                <a:off x="2910942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102" name="Pentagon 101">
                <a:extLst>
                  <a:ext uri="{FF2B5EF4-FFF2-40B4-BE49-F238E27FC236}">
                    <a16:creationId xmlns:a16="http://schemas.microsoft.com/office/drawing/2014/main" id="{D68F5331-C92D-E1BF-8568-CC2DD079955D}"/>
                  </a:ext>
                </a:extLst>
              </p:cNvPr>
              <p:cNvSpPr/>
              <p:nvPr/>
            </p:nvSpPr>
            <p:spPr>
              <a:xfrm rot="9000000">
                <a:off x="2494287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sp>
          <p:nvSpPr>
            <p:cNvPr id="63" name="Chevron 62">
              <a:extLst>
                <a:ext uri="{FF2B5EF4-FFF2-40B4-BE49-F238E27FC236}">
                  <a16:creationId xmlns:a16="http://schemas.microsoft.com/office/drawing/2014/main" id="{C1A58FA9-E90E-8FF3-DFA2-BDE643215EAC}"/>
                </a:ext>
              </a:extLst>
            </p:cNvPr>
            <p:cNvSpPr/>
            <p:nvPr/>
          </p:nvSpPr>
          <p:spPr>
            <a:xfrm rot="9000000">
              <a:off x="7429077" y="4430485"/>
              <a:ext cx="104240" cy="26700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64" name="Chevron 63">
              <a:extLst>
                <a:ext uri="{FF2B5EF4-FFF2-40B4-BE49-F238E27FC236}">
                  <a16:creationId xmlns:a16="http://schemas.microsoft.com/office/drawing/2014/main" id="{202C86FE-6B47-FAD3-8A7C-2D3B6785F1E2}"/>
                </a:ext>
              </a:extLst>
            </p:cNvPr>
            <p:cNvSpPr/>
            <p:nvPr/>
          </p:nvSpPr>
          <p:spPr>
            <a:xfrm rot="16200000">
              <a:off x="7387573" y="4501628"/>
              <a:ext cx="106829" cy="26053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65" name="Chevron 64">
              <a:extLst>
                <a:ext uri="{FF2B5EF4-FFF2-40B4-BE49-F238E27FC236}">
                  <a16:creationId xmlns:a16="http://schemas.microsoft.com/office/drawing/2014/main" id="{AEFE46D1-77BD-28AE-ECB0-7647234A36AD}"/>
                </a:ext>
              </a:extLst>
            </p:cNvPr>
            <p:cNvSpPr/>
            <p:nvPr/>
          </p:nvSpPr>
          <p:spPr>
            <a:xfrm rot="1800000">
              <a:off x="7347757" y="4430494"/>
              <a:ext cx="105515" cy="26377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  <a:latin typeface="+mj-lt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23BE843E-D8C7-0816-31A1-DDC7AF15F44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11327" y="5229878"/>
              <a:ext cx="265754" cy="180667"/>
              <a:chOff x="2494287" y="1226340"/>
              <a:chExt cx="903766" cy="606850"/>
            </a:xfrm>
            <a:solidFill>
              <a:srgbClr val="C00000"/>
            </a:solidFill>
          </p:grpSpPr>
          <p:sp>
            <p:nvSpPr>
              <p:cNvPr id="91" name="Pentagon 90">
                <a:extLst>
                  <a:ext uri="{FF2B5EF4-FFF2-40B4-BE49-F238E27FC236}">
                    <a16:creationId xmlns:a16="http://schemas.microsoft.com/office/drawing/2014/main" id="{C2DCA3A5-664A-9852-1B58-2446E85D7486}"/>
                  </a:ext>
                </a:extLst>
              </p:cNvPr>
              <p:cNvSpPr/>
              <p:nvPr/>
            </p:nvSpPr>
            <p:spPr>
              <a:xfrm rot="-5400000">
                <a:off x="2702615" y="1414348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92" name="Pentagon 91">
                <a:extLst>
                  <a:ext uri="{FF2B5EF4-FFF2-40B4-BE49-F238E27FC236}">
                    <a16:creationId xmlns:a16="http://schemas.microsoft.com/office/drawing/2014/main" id="{5C98CC3E-6105-BB2D-0513-4CC5057275A0}"/>
                  </a:ext>
                </a:extLst>
              </p:cNvPr>
              <p:cNvSpPr/>
              <p:nvPr/>
            </p:nvSpPr>
            <p:spPr>
              <a:xfrm rot="1800000">
                <a:off x="2910942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93" name="Pentagon 92">
                <a:extLst>
                  <a:ext uri="{FF2B5EF4-FFF2-40B4-BE49-F238E27FC236}">
                    <a16:creationId xmlns:a16="http://schemas.microsoft.com/office/drawing/2014/main" id="{77C80784-253B-249C-1893-BD8C71D2EC34}"/>
                  </a:ext>
                </a:extLst>
              </p:cNvPr>
              <p:cNvSpPr/>
              <p:nvPr/>
            </p:nvSpPr>
            <p:spPr>
              <a:xfrm rot="9000000">
                <a:off x="2494287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28FD0F7-37A3-DA95-78CB-9CC045C4ED3E}"/>
                </a:ext>
              </a:extLst>
            </p:cNvPr>
            <p:cNvGrpSpPr/>
            <p:nvPr/>
          </p:nvGrpSpPr>
          <p:grpSpPr>
            <a:xfrm rot="3600000">
              <a:off x="8377157" y="5390621"/>
              <a:ext cx="188780" cy="134944"/>
              <a:chOff x="3024420" y="2567706"/>
              <a:chExt cx="785488" cy="57542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88" name="Chevron 87">
                <a:extLst>
                  <a:ext uri="{FF2B5EF4-FFF2-40B4-BE49-F238E27FC236}">
                    <a16:creationId xmlns:a16="http://schemas.microsoft.com/office/drawing/2014/main" id="{90C9B59E-7ED6-C2D8-1F66-5B40248BB344}"/>
                  </a:ext>
                </a:extLst>
              </p:cNvPr>
              <p:cNvSpPr/>
              <p:nvPr/>
            </p:nvSpPr>
            <p:spPr>
              <a:xfrm rot="5400000">
                <a:off x="3194914" y="2734408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89" name="Chevron 88">
                <a:extLst>
                  <a:ext uri="{FF2B5EF4-FFF2-40B4-BE49-F238E27FC236}">
                    <a16:creationId xmlns:a16="http://schemas.microsoft.com/office/drawing/2014/main" id="{DBDD74BB-541E-65EC-921A-1A7B7E17B788}"/>
                  </a:ext>
                </a:extLst>
              </p:cNvPr>
              <p:cNvSpPr/>
              <p:nvPr/>
            </p:nvSpPr>
            <p:spPr>
              <a:xfrm rot="12600000">
                <a:off x="3365408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90" name="Chevron 89">
                <a:extLst>
                  <a:ext uri="{FF2B5EF4-FFF2-40B4-BE49-F238E27FC236}">
                    <a16:creationId xmlns:a16="http://schemas.microsoft.com/office/drawing/2014/main" id="{1779CEF7-2892-A734-1138-FA4C706E8A45}"/>
                  </a:ext>
                </a:extLst>
              </p:cNvPr>
              <p:cNvSpPr/>
              <p:nvPr/>
            </p:nvSpPr>
            <p:spPr>
              <a:xfrm rot="19800000">
                <a:off x="3024420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7943E883-A6B8-DF51-7E7B-1D43709F176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508563" y="4221990"/>
              <a:ext cx="265754" cy="180667"/>
              <a:chOff x="2494287" y="1226340"/>
              <a:chExt cx="903766" cy="606850"/>
            </a:xfrm>
            <a:solidFill>
              <a:srgbClr val="C00000"/>
            </a:solidFill>
          </p:grpSpPr>
          <p:sp>
            <p:nvSpPr>
              <p:cNvPr id="85" name="Pentagon 84">
                <a:extLst>
                  <a:ext uri="{FF2B5EF4-FFF2-40B4-BE49-F238E27FC236}">
                    <a16:creationId xmlns:a16="http://schemas.microsoft.com/office/drawing/2014/main" id="{5FAFEBBC-8A4F-A6BA-7947-A64B4DD47EA0}"/>
                  </a:ext>
                </a:extLst>
              </p:cNvPr>
              <p:cNvSpPr/>
              <p:nvPr/>
            </p:nvSpPr>
            <p:spPr>
              <a:xfrm rot="-5400000">
                <a:off x="2702615" y="1414348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86" name="Pentagon 85">
                <a:extLst>
                  <a:ext uri="{FF2B5EF4-FFF2-40B4-BE49-F238E27FC236}">
                    <a16:creationId xmlns:a16="http://schemas.microsoft.com/office/drawing/2014/main" id="{D65F0367-3F1B-AC3F-EFAD-E393DECB924C}"/>
                  </a:ext>
                </a:extLst>
              </p:cNvPr>
              <p:cNvSpPr/>
              <p:nvPr/>
            </p:nvSpPr>
            <p:spPr>
              <a:xfrm rot="1800000">
                <a:off x="2910942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87" name="Pentagon 86">
                <a:extLst>
                  <a:ext uri="{FF2B5EF4-FFF2-40B4-BE49-F238E27FC236}">
                    <a16:creationId xmlns:a16="http://schemas.microsoft.com/office/drawing/2014/main" id="{2D3CCAC5-AE03-3B05-2968-77D98521943F}"/>
                  </a:ext>
                </a:extLst>
              </p:cNvPr>
              <p:cNvSpPr/>
              <p:nvPr/>
            </p:nvSpPr>
            <p:spPr>
              <a:xfrm rot="9000000">
                <a:off x="2494287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3C139D21-1567-F8E0-8C60-1463949A166A}"/>
                </a:ext>
              </a:extLst>
            </p:cNvPr>
            <p:cNvGrpSpPr/>
            <p:nvPr/>
          </p:nvGrpSpPr>
          <p:grpSpPr>
            <a:xfrm rot="3600000">
              <a:off x="8576443" y="4384028"/>
              <a:ext cx="188780" cy="134944"/>
              <a:chOff x="3024420" y="2567706"/>
              <a:chExt cx="785488" cy="57542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82" name="Chevron 81">
                <a:extLst>
                  <a:ext uri="{FF2B5EF4-FFF2-40B4-BE49-F238E27FC236}">
                    <a16:creationId xmlns:a16="http://schemas.microsoft.com/office/drawing/2014/main" id="{8E176D8E-EE4B-4FFF-D11D-DF06074D0C86}"/>
                  </a:ext>
                </a:extLst>
              </p:cNvPr>
              <p:cNvSpPr/>
              <p:nvPr/>
            </p:nvSpPr>
            <p:spPr>
              <a:xfrm rot="5400000">
                <a:off x="3194914" y="2734408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83" name="Chevron 82">
                <a:extLst>
                  <a:ext uri="{FF2B5EF4-FFF2-40B4-BE49-F238E27FC236}">
                    <a16:creationId xmlns:a16="http://schemas.microsoft.com/office/drawing/2014/main" id="{DE7557C4-E01A-9664-4FA1-95EFA9A7F5BE}"/>
                  </a:ext>
                </a:extLst>
              </p:cNvPr>
              <p:cNvSpPr/>
              <p:nvPr/>
            </p:nvSpPr>
            <p:spPr>
              <a:xfrm rot="12600000">
                <a:off x="3365408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84" name="Chevron 83">
                <a:extLst>
                  <a:ext uri="{FF2B5EF4-FFF2-40B4-BE49-F238E27FC236}">
                    <a16:creationId xmlns:a16="http://schemas.microsoft.com/office/drawing/2014/main" id="{293C318C-8491-E740-EA54-B834F92D007E}"/>
                  </a:ext>
                </a:extLst>
              </p:cNvPr>
              <p:cNvSpPr/>
              <p:nvPr/>
            </p:nvSpPr>
            <p:spPr>
              <a:xfrm rot="19800000">
                <a:off x="3024420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97C84206-3D23-12F3-1360-D3A27C5E8CF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10394" y="4221990"/>
              <a:ext cx="265754" cy="180667"/>
              <a:chOff x="2494287" y="1226340"/>
              <a:chExt cx="903766" cy="606850"/>
            </a:xfrm>
            <a:solidFill>
              <a:srgbClr val="C00000"/>
            </a:solidFill>
          </p:grpSpPr>
          <p:sp>
            <p:nvSpPr>
              <p:cNvPr id="79" name="Pentagon 78">
                <a:extLst>
                  <a:ext uri="{FF2B5EF4-FFF2-40B4-BE49-F238E27FC236}">
                    <a16:creationId xmlns:a16="http://schemas.microsoft.com/office/drawing/2014/main" id="{F0CD79D3-7F0E-5170-2254-33961599F5EE}"/>
                  </a:ext>
                </a:extLst>
              </p:cNvPr>
              <p:cNvSpPr/>
              <p:nvPr/>
            </p:nvSpPr>
            <p:spPr>
              <a:xfrm rot="-5400000">
                <a:off x="2702615" y="1414348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80" name="Pentagon 79">
                <a:extLst>
                  <a:ext uri="{FF2B5EF4-FFF2-40B4-BE49-F238E27FC236}">
                    <a16:creationId xmlns:a16="http://schemas.microsoft.com/office/drawing/2014/main" id="{94191C83-A61E-F99D-6830-6FDFFA959A7A}"/>
                  </a:ext>
                </a:extLst>
              </p:cNvPr>
              <p:cNvSpPr/>
              <p:nvPr/>
            </p:nvSpPr>
            <p:spPr>
              <a:xfrm rot="1800000">
                <a:off x="2910942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81" name="Pentagon 80">
                <a:extLst>
                  <a:ext uri="{FF2B5EF4-FFF2-40B4-BE49-F238E27FC236}">
                    <a16:creationId xmlns:a16="http://schemas.microsoft.com/office/drawing/2014/main" id="{23D759F6-207D-1BB8-6CDD-C7B5F9475CDE}"/>
                  </a:ext>
                </a:extLst>
              </p:cNvPr>
              <p:cNvSpPr/>
              <p:nvPr/>
            </p:nvSpPr>
            <p:spPr>
              <a:xfrm rot="9000000">
                <a:off x="2494287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8D47046D-A225-5C9F-B426-1A89E2FB69C3}"/>
                </a:ext>
              </a:extLst>
            </p:cNvPr>
            <p:cNvGrpSpPr/>
            <p:nvPr/>
          </p:nvGrpSpPr>
          <p:grpSpPr>
            <a:xfrm rot="3600000">
              <a:off x="7774676" y="5052866"/>
              <a:ext cx="188780" cy="134944"/>
              <a:chOff x="3024420" y="2567706"/>
              <a:chExt cx="785488" cy="57542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76" name="Chevron 75">
                <a:extLst>
                  <a:ext uri="{FF2B5EF4-FFF2-40B4-BE49-F238E27FC236}">
                    <a16:creationId xmlns:a16="http://schemas.microsoft.com/office/drawing/2014/main" id="{8CC6281A-6752-24DE-3348-64420BF0CBF1}"/>
                  </a:ext>
                </a:extLst>
              </p:cNvPr>
              <p:cNvSpPr/>
              <p:nvPr/>
            </p:nvSpPr>
            <p:spPr>
              <a:xfrm rot="5400000">
                <a:off x="3194914" y="2734408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77" name="Chevron 76">
                <a:extLst>
                  <a:ext uri="{FF2B5EF4-FFF2-40B4-BE49-F238E27FC236}">
                    <a16:creationId xmlns:a16="http://schemas.microsoft.com/office/drawing/2014/main" id="{D497ACAE-6A52-DF15-D355-81E181E77C4E}"/>
                  </a:ext>
                </a:extLst>
              </p:cNvPr>
              <p:cNvSpPr/>
              <p:nvPr/>
            </p:nvSpPr>
            <p:spPr>
              <a:xfrm rot="12600000">
                <a:off x="3365408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78" name="Chevron 77">
                <a:extLst>
                  <a:ext uri="{FF2B5EF4-FFF2-40B4-BE49-F238E27FC236}">
                    <a16:creationId xmlns:a16="http://schemas.microsoft.com/office/drawing/2014/main" id="{29215307-6953-B4FA-307B-33DF63BD27AB}"/>
                  </a:ext>
                </a:extLst>
              </p:cNvPr>
              <p:cNvSpPr/>
              <p:nvPr/>
            </p:nvSpPr>
            <p:spPr>
              <a:xfrm rot="19800000">
                <a:off x="3024420" y="3032039"/>
                <a:ext cx="444500" cy="111095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CBD1229D-2D66-FC37-4EC0-E94214CDB5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112099" y="4558192"/>
              <a:ext cx="265754" cy="180667"/>
              <a:chOff x="2494287" y="1226340"/>
              <a:chExt cx="903766" cy="606850"/>
            </a:xfrm>
            <a:solidFill>
              <a:srgbClr val="C00000"/>
            </a:solidFill>
          </p:grpSpPr>
          <p:sp>
            <p:nvSpPr>
              <p:cNvPr id="73" name="Pentagon 72">
                <a:extLst>
                  <a:ext uri="{FF2B5EF4-FFF2-40B4-BE49-F238E27FC236}">
                    <a16:creationId xmlns:a16="http://schemas.microsoft.com/office/drawing/2014/main" id="{1134EB5D-0585-6769-29C6-1C07B3C2D334}"/>
                  </a:ext>
                </a:extLst>
              </p:cNvPr>
              <p:cNvSpPr/>
              <p:nvPr/>
            </p:nvSpPr>
            <p:spPr>
              <a:xfrm rot="-5400000">
                <a:off x="2702615" y="1414348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74" name="Pentagon 73">
                <a:extLst>
                  <a:ext uri="{FF2B5EF4-FFF2-40B4-BE49-F238E27FC236}">
                    <a16:creationId xmlns:a16="http://schemas.microsoft.com/office/drawing/2014/main" id="{503AB1A8-6CA2-4D21-CB13-F2C79F561E97}"/>
                  </a:ext>
                </a:extLst>
              </p:cNvPr>
              <p:cNvSpPr/>
              <p:nvPr/>
            </p:nvSpPr>
            <p:spPr>
              <a:xfrm rot="1800000">
                <a:off x="2910942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sp>
            <p:nvSpPr>
              <p:cNvPr id="75" name="Pentagon 74">
                <a:extLst>
                  <a:ext uri="{FF2B5EF4-FFF2-40B4-BE49-F238E27FC236}">
                    <a16:creationId xmlns:a16="http://schemas.microsoft.com/office/drawing/2014/main" id="{7A905013-5EF6-3026-1D95-CA861301DE11}"/>
                  </a:ext>
                </a:extLst>
              </p:cNvPr>
              <p:cNvSpPr/>
              <p:nvPr/>
            </p:nvSpPr>
            <p:spPr>
              <a:xfrm rot="9000000">
                <a:off x="2494287" y="1722095"/>
                <a:ext cx="487111" cy="111095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3497EAF-1F38-67AF-08BC-D43117397D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88031" y="4646323"/>
              <a:ext cx="112083" cy="113478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3497EAF-1F38-67AF-08BC-D43117397D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88026" y="4310262"/>
              <a:ext cx="112083" cy="113478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3497EAF-1F38-67AF-08BC-D43117397D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6208" y="4651657"/>
              <a:ext cx="112083" cy="113478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3497EAF-1F38-67AF-08BC-D43117397D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4869" y="4311365"/>
              <a:ext cx="112083" cy="113478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3497EAF-1F38-67AF-08BC-D43117397D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89574" y="4309394"/>
              <a:ext cx="112083" cy="113478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3497EAF-1F38-67AF-08BC-D43117397D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90131" y="4651657"/>
              <a:ext cx="112083" cy="113478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3497EAF-1F38-67AF-08BC-D43117397D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93635" y="4651657"/>
              <a:ext cx="112083" cy="113478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E3497EAF-1F38-67AF-08BC-D43117397D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90802" y="5307031"/>
              <a:ext cx="112083" cy="113478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3497EAF-1F38-67AF-08BC-D43117397D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89202" y="5307031"/>
              <a:ext cx="112083" cy="113478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3497EAF-1F38-67AF-08BC-D43117397D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86712" y="5307031"/>
              <a:ext cx="112083" cy="113478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3497EAF-1F38-67AF-08BC-D43117397D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83487" y="4967582"/>
              <a:ext cx="112083" cy="113478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497EAF-1F38-67AF-08BC-D43117397D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81807" y="4971311"/>
              <a:ext cx="112083" cy="113478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E3497EAF-1F38-67AF-08BC-D43117397D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4868" y="4965874"/>
              <a:ext cx="112083" cy="113478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E3497EAF-1F38-67AF-08BC-D43117397D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88946" y="4971311"/>
              <a:ext cx="112083" cy="113478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3497EAF-1F38-67AF-08BC-D43117397D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87894" y="4965874"/>
              <a:ext cx="112083" cy="113478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>
                <a:latin typeface="+mj-lt"/>
              </a:endParaRPr>
            </a:p>
          </p:txBody>
        </p:sp>
        <p:sp>
          <p:nvSpPr>
            <p:cNvPr id="266" name="Right Arrow 265">
              <a:extLst>
                <a:ext uri="{FF2B5EF4-FFF2-40B4-BE49-F238E27FC236}">
                  <a16:creationId xmlns:a16="http://schemas.microsoft.com/office/drawing/2014/main" id="{7834B388-FE1D-824B-DA0C-5CDC270E5487}"/>
                </a:ext>
              </a:extLst>
            </p:cNvPr>
            <p:cNvSpPr/>
            <p:nvPr/>
          </p:nvSpPr>
          <p:spPr>
            <a:xfrm>
              <a:off x="6467183" y="4802750"/>
              <a:ext cx="509185" cy="168676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>
                <a:latin typeface="+mj-lt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4376776" y="2623847"/>
            <a:ext cx="36341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600" i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Diverse porosity features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600" i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High stability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600" i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Potential for chemical tailoring</a:t>
            </a:r>
          </a:p>
        </p:txBody>
      </p:sp>
      <p:sp>
        <p:nvSpPr>
          <p:cNvPr id="207" name="Rectangle 206"/>
          <p:cNvSpPr/>
          <p:nvPr/>
        </p:nvSpPr>
        <p:spPr>
          <a:xfrm>
            <a:off x="479376" y="2012360"/>
            <a:ext cx="119207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500" i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Inorganic </a:t>
            </a:r>
          </a:p>
          <a:p>
            <a:r>
              <a:rPr lang="en-GB" sz="1500" i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Node</a:t>
            </a:r>
          </a:p>
        </p:txBody>
      </p:sp>
      <p:sp>
        <p:nvSpPr>
          <p:cNvPr id="208" name="Rectangle 207"/>
          <p:cNvSpPr/>
          <p:nvPr/>
        </p:nvSpPr>
        <p:spPr>
          <a:xfrm>
            <a:off x="7193312" y="2027728"/>
            <a:ext cx="104304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500" i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Inorganic </a:t>
            </a:r>
          </a:p>
          <a:p>
            <a:r>
              <a:rPr lang="en-GB" sz="1500" i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Node</a:t>
            </a:r>
          </a:p>
        </p:txBody>
      </p:sp>
      <p:sp>
        <p:nvSpPr>
          <p:cNvPr id="209" name="Rectangle 208"/>
          <p:cNvSpPr/>
          <p:nvPr/>
        </p:nvSpPr>
        <p:spPr>
          <a:xfrm>
            <a:off x="1407037" y="2029018"/>
            <a:ext cx="119207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500" i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Organic</a:t>
            </a:r>
          </a:p>
          <a:p>
            <a:r>
              <a:rPr lang="en-GB" sz="1500" i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Linker</a:t>
            </a:r>
          </a:p>
        </p:txBody>
      </p:sp>
      <p:sp>
        <p:nvSpPr>
          <p:cNvPr id="210" name="Rectangle 209"/>
          <p:cNvSpPr/>
          <p:nvPr/>
        </p:nvSpPr>
        <p:spPr>
          <a:xfrm>
            <a:off x="8113119" y="2030360"/>
            <a:ext cx="119528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500" i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Organic</a:t>
            </a:r>
          </a:p>
          <a:p>
            <a:r>
              <a:rPr lang="en-GB" sz="1500" i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Linker</a:t>
            </a:r>
          </a:p>
        </p:txBody>
      </p:sp>
      <p:pic>
        <p:nvPicPr>
          <p:cNvPr id="14338" name="Picture 2" descr="https://ars.els-cdn.com/content/image/1-s2.0-S0010854518305514-gr1_lr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57" t="3456" r="51833" b="85376"/>
          <a:stretch/>
        </p:blipFill>
        <p:spPr bwMode="auto">
          <a:xfrm>
            <a:off x="4276770" y="4001937"/>
            <a:ext cx="1830921" cy="170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1" name="TextBox 200"/>
          <p:cNvSpPr txBox="1"/>
          <p:nvPr/>
        </p:nvSpPr>
        <p:spPr>
          <a:xfrm>
            <a:off x="3978440" y="5702077"/>
            <a:ext cx="2427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800" b="1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 Saturated, 12-c cluster</a:t>
            </a:r>
            <a:endParaRPr lang="en-US" sz="1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4113036" y="5993066"/>
            <a:ext cx="2210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Most Zr</a:t>
            </a:r>
            <a:r>
              <a:rPr lang="nl-NL" sz="1800" baseline="-250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6</a:t>
            </a:r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-based MOFs</a:t>
            </a:r>
          </a:p>
          <a:p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(e.g. UiO-66)</a:t>
            </a:r>
            <a:endParaRPr lang="en-US" sz="18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4340" name="Picture 4" descr="https://ars.els-cdn.com/content/image/1-s2.0-S0010854518305514-gr1_lr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2" t="40966" r="51902" b="47774"/>
          <a:stretch/>
        </p:blipFill>
        <p:spPr bwMode="auto">
          <a:xfrm>
            <a:off x="7250970" y="4040835"/>
            <a:ext cx="1670917" cy="1622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" name="TextBox 203"/>
          <p:cNvSpPr txBox="1"/>
          <p:nvPr/>
        </p:nvSpPr>
        <p:spPr>
          <a:xfrm>
            <a:off x="7598474" y="5687033"/>
            <a:ext cx="3369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800" b="1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 Unsaturated, 8-c and 6-c clusters</a:t>
            </a:r>
            <a:endParaRPr lang="en-US" sz="1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5" name="TextBox 204"/>
          <p:cNvSpPr txBox="1"/>
          <p:nvPr/>
        </p:nvSpPr>
        <p:spPr>
          <a:xfrm>
            <a:off x="7582362" y="5989164"/>
            <a:ext cx="3452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(e.g. MOF-808, NU-1000, PCN-222)</a:t>
            </a:r>
            <a:endParaRPr lang="en-US" sz="18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4342" name="Picture 6" descr="https://ars.els-cdn.com/content/image/1-s2.0-S0010854518305514-gr1_lr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84" t="72593" r="52560" b="15380"/>
          <a:stretch/>
        </p:blipFill>
        <p:spPr bwMode="auto">
          <a:xfrm>
            <a:off x="9886965" y="3963812"/>
            <a:ext cx="1712943" cy="177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https://pubs.acs.org/cms/10.1021/jacs.9b07700/asset/images/large/ja9b07700_0006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pic>
        <p:nvPicPr>
          <p:cNvPr id="14348" name="Picture 12" descr="https://ars.els-cdn.com/content/image/1-s2.0-S0010854522002818-ga1_lrg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02" r="57168"/>
          <a:stretch/>
        </p:blipFill>
        <p:spPr bwMode="auto">
          <a:xfrm>
            <a:off x="667391" y="3645024"/>
            <a:ext cx="1947686" cy="20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4" name="TextBox 213"/>
          <p:cNvSpPr txBox="1"/>
          <p:nvPr/>
        </p:nvSpPr>
        <p:spPr>
          <a:xfrm>
            <a:off x="708777" y="5693758"/>
            <a:ext cx="1898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Zr</a:t>
            </a:r>
            <a:r>
              <a:rPr lang="nl-NL" sz="1800" baseline="-250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6</a:t>
            </a:r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O</a:t>
            </a:r>
            <a:r>
              <a:rPr lang="nl-NL" sz="1800" baseline="-250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8</a:t>
            </a:r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 cluster node</a:t>
            </a:r>
            <a:endParaRPr lang="en-US" sz="1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>
                <a:latin typeface="+mj-lt"/>
              </a:rPr>
              <a:pPr>
                <a:defRPr/>
              </a:pPr>
              <a:t>3</a:t>
            </a:fld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99837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" grpId="0"/>
      <p:bldP spid="202" grpId="0"/>
      <p:bldP spid="204" grpId="0"/>
      <p:bldP spid="205" grpId="0"/>
      <p:bldP spid="2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335360" y="745540"/>
            <a:ext cx="9747460" cy="667236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  <a:alpha val="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8100000" scaled="1"/>
            <a:tileRect/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>
                <a:latin typeface="+mj-lt"/>
              </a:rPr>
              <a:pPr>
                <a:defRPr/>
              </a:pPr>
              <a:t>4</a:t>
            </a:fld>
            <a:endParaRPr lang="el-GR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7368" y="773480"/>
            <a:ext cx="9675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latin typeface="+mj-lt"/>
                <a:cs typeface="Arial" panose="020B0604020202020204" pitchFamily="34" charset="0"/>
              </a:rPr>
              <a:t>The problem</a:t>
            </a:r>
            <a:r>
              <a:rPr lang="en-US" sz="1600" dirty="0">
                <a:latin typeface="+mj-lt"/>
                <a:cs typeface="Arial" panose="020B0604020202020204" pitchFamily="34" charset="0"/>
              </a:rPr>
              <a:t>: Increasing decline in water quality, further aggravated by new, </a:t>
            </a:r>
            <a:r>
              <a:rPr lang="en-US" sz="16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man-made pollutants with high persistence and toxicity</a:t>
            </a:r>
            <a:r>
              <a:rPr lang="en-US" sz="1600" dirty="0">
                <a:latin typeface="+mj-lt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0407020" y="745540"/>
            <a:ext cx="1476000" cy="3971780"/>
            <a:chOff x="4572000" y="943168"/>
            <a:chExt cx="2046479" cy="56255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3157947"/>
              <a:ext cx="2046479" cy="3410798"/>
            </a:xfrm>
            <a:prstGeom prst="rect">
              <a:avLst/>
            </a:prstGeom>
          </p:spPr>
        </p:pic>
        <p:pic>
          <p:nvPicPr>
            <p:cNvPr id="2058" name="Picture 10" descr="SDG 6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75" t="4725" r="13375" b="8651"/>
            <a:stretch/>
          </p:blipFill>
          <p:spPr bwMode="auto">
            <a:xfrm>
              <a:off x="4584700" y="943168"/>
              <a:ext cx="1998000" cy="2197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5" t="19551" r="27993" b="64700"/>
          <a:stretch/>
        </p:blipFill>
        <p:spPr>
          <a:xfrm>
            <a:off x="2591522" y="1689914"/>
            <a:ext cx="1584176" cy="13978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59496" y="2924944"/>
            <a:ext cx="3938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b="1" i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Per-/poly-</a:t>
            </a:r>
            <a:r>
              <a:rPr lang="en-GB" sz="1800" b="1" i="1" dirty="0" err="1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fluoroalkyl</a:t>
            </a:r>
            <a:r>
              <a:rPr lang="en-GB" sz="1800" b="1" i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substances (PFAS)</a:t>
            </a:r>
            <a:endParaRPr lang="en-US" sz="1800" b="1" i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082820" y="4748739"/>
            <a:ext cx="20771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rgbClr val="1C1D1E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UN 2030 Agenda for </a:t>
            </a:r>
          </a:p>
          <a:p>
            <a:r>
              <a:rPr lang="fr-FR" sz="1400" i="1" dirty="0" err="1">
                <a:solidFill>
                  <a:srgbClr val="1C1D1E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Sustainable</a:t>
            </a:r>
            <a:r>
              <a:rPr lang="fr-FR" sz="1400" i="1" dirty="0">
                <a:solidFill>
                  <a:srgbClr val="1C1D1E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1400" i="1" dirty="0" err="1">
                <a:solidFill>
                  <a:srgbClr val="1C1D1E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Development</a:t>
            </a:r>
            <a:endParaRPr lang="en-US" sz="1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74734" y="3429000"/>
            <a:ext cx="4937490" cy="880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 indent="-144000" algn="just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Found extensively in everyday applications</a:t>
            </a:r>
          </a:p>
          <a:p>
            <a:pPr marL="144000" indent="-144000" algn="just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Highly toxic for humans and aquatic organisms</a:t>
            </a:r>
          </a:p>
          <a:p>
            <a:pPr marL="144000" indent="-144000" algn="just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cs typeface="Arial" panose="020B0604020202020204" pitchFamily="34" charset="0"/>
              </a:rPr>
              <a:t>Extremely resistant to common water treatments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68721" y="4663587"/>
            <a:ext cx="97474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Limitations </a:t>
            </a:r>
            <a:r>
              <a:rPr lang="en-GB" sz="1600" dirty="0">
                <a:latin typeface="+mj-lt"/>
                <a:cs typeface="Arial" panose="020B0604020202020204" pitchFamily="34" charset="0"/>
              </a:rPr>
              <a:t>of existing PFOA</a:t>
            </a:r>
          </a:p>
          <a:p>
            <a:pPr algn="just"/>
            <a:r>
              <a:rPr lang="en-GB" sz="1600" dirty="0">
                <a:latin typeface="+mj-lt"/>
                <a:cs typeface="Arial" panose="020B0604020202020204" pitchFamily="34" charset="0"/>
              </a:rPr>
              <a:t>adsorption-based methods:</a:t>
            </a:r>
          </a:p>
          <a:p>
            <a:pPr algn="just"/>
            <a:endParaRPr lang="en-US" sz="16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72272" y="465313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"/>
            </a:pPr>
            <a:r>
              <a:rPr lang="en-GB" sz="16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Low capacities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"/>
            </a:pPr>
            <a:r>
              <a:rPr lang="en-GB" sz="16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Slow kinetics 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"/>
            </a:pPr>
            <a:r>
              <a:rPr lang="en-GB" sz="16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Low regeneration performance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555736" y="1894673"/>
            <a:ext cx="26809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+mj-lt"/>
                <a:cs typeface="Arial" panose="020B0604020202020204" pitchFamily="34" charset="0"/>
              </a:rPr>
              <a:t>Perfluorooctanoic acid (PFOA)</a:t>
            </a:r>
          </a:p>
        </p:txBody>
      </p:sp>
      <p:sp>
        <p:nvSpPr>
          <p:cNvPr id="19" name="Tytuł 1"/>
          <p:cNvSpPr txBox="1">
            <a:spLocks/>
          </p:cNvSpPr>
          <p:nvPr/>
        </p:nvSpPr>
        <p:spPr>
          <a:xfrm>
            <a:off x="0" y="123478"/>
            <a:ext cx="12192000" cy="425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400" b="1" dirty="0">
                <a:solidFill>
                  <a:srgbClr val="0033CC"/>
                </a:solidFill>
                <a:cs typeface="Arial" panose="020B0604020202020204" pitchFamily="34" charset="0"/>
              </a:rPr>
              <a:t>Engineering MOF-based systems for Water Decontamination</a:t>
            </a:r>
            <a:endParaRPr lang="pl-PL" sz="24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35361" y="5800387"/>
            <a:ext cx="11247039" cy="312074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  <a:alpha val="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8100000" scaled="1"/>
            <a:tileRect/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8" name="Rectangle 1"/>
          <p:cNvSpPr/>
          <p:nvPr/>
        </p:nvSpPr>
        <p:spPr>
          <a:xfrm>
            <a:off x="335360" y="5805264"/>
            <a:ext cx="115212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600" b="1" dirty="0">
                <a:latin typeface="+mj-lt"/>
                <a:cs typeface="Arial" panose="020B0604020202020204" pitchFamily="34" charset="0"/>
              </a:rPr>
              <a:t>Solution:</a:t>
            </a:r>
            <a:r>
              <a:rPr lang="en-GB" sz="1600" dirty="0">
                <a:latin typeface="+mj-lt"/>
                <a:cs typeface="Arial" panose="020B0604020202020204" pitchFamily="34" charset="0"/>
              </a:rPr>
              <a:t> Use </a:t>
            </a:r>
            <a:r>
              <a:rPr lang="en-GB" sz="1600" b="1" dirty="0">
                <a:solidFill>
                  <a:srgbClr val="008000"/>
                </a:solidFill>
                <a:latin typeface="+mj-lt"/>
                <a:cs typeface="Arial" panose="020B0604020202020204" pitchFamily="34" charset="0"/>
              </a:rPr>
              <a:t>chemistry-inspired modifications in MOFs </a:t>
            </a:r>
            <a:r>
              <a:rPr lang="en-GB" sz="1600" dirty="0">
                <a:latin typeface="+mj-lt"/>
                <a:cs typeface="Arial" panose="020B0604020202020204" pitchFamily="34" charset="0"/>
              </a:rPr>
              <a:t>to develop </a:t>
            </a:r>
            <a:r>
              <a:rPr lang="en-GB" sz="1600" b="1" dirty="0">
                <a:solidFill>
                  <a:srgbClr val="008000"/>
                </a:solidFill>
                <a:latin typeface="+mj-lt"/>
                <a:cs typeface="Arial" panose="020B0604020202020204" pitchFamily="34" charset="0"/>
              </a:rPr>
              <a:t>target-based sorbents </a:t>
            </a:r>
            <a:r>
              <a:rPr lang="en-GB" sz="1600" dirty="0">
                <a:latin typeface="+mj-lt"/>
                <a:cs typeface="Arial" panose="020B0604020202020204" pitchFamily="34" charset="0"/>
              </a:rPr>
              <a:t>for </a:t>
            </a:r>
            <a:r>
              <a:rPr lang="en-GB" sz="1600" b="1" dirty="0">
                <a:solidFill>
                  <a:srgbClr val="008000"/>
                </a:solidFill>
                <a:latin typeface="+mj-lt"/>
                <a:cs typeface="Arial" panose="020B0604020202020204" pitchFamily="34" charset="0"/>
              </a:rPr>
              <a:t>optimal removal of PFAS </a:t>
            </a:r>
            <a:r>
              <a:rPr lang="en-GB" sz="1600" dirty="0">
                <a:latin typeface="+mj-lt"/>
                <a:cs typeface="Arial" panose="020B0604020202020204" pitchFamily="34" charset="0"/>
              </a:rPr>
              <a:t>from water. </a:t>
            </a:r>
            <a:endParaRPr lang="en-GB" sz="16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https://upload.wikimedia.org/wikipedia/commons/thumb/0/00/PFOA-3D.png/500px-PFOA-3D.png">
            <a:extLst>
              <a:ext uri="{FF2B5EF4-FFF2-40B4-BE49-F238E27FC236}">
                <a16:creationId xmlns:a16="http://schemas.microsoft.com/office/drawing/2014/main" id="{C5577183-C1AC-8AEB-D400-A40AEB3F3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396" y="2197495"/>
            <a:ext cx="2489433" cy="82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0483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5" grpId="0"/>
      <p:bldP spid="26" grpId="0" animBg="1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>
                <a:latin typeface="+mj-lt"/>
              </a:rPr>
              <a:pPr>
                <a:defRPr/>
              </a:pPr>
              <a:t>5</a:t>
            </a:fld>
            <a:endParaRPr lang="el-GR" dirty="0">
              <a:latin typeface="+mj-lt"/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0407020" y="745540"/>
            <a:ext cx="1476000" cy="3971780"/>
            <a:chOff x="4572000" y="943168"/>
            <a:chExt cx="2046479" cy="56255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3157947"/>
              <a:ext cx="2046479" cy="3410798"/>
            </a:xfrm>
            <a:prstGeom prst="rect">
              <a:avLst/>
            </a:prstGeom>
          </p:spPr>
        </p:pic>
        <p:pic>
          <p:nvPicPr>
            <p:cNvPr id="2058" name="Picture 10" descr="SDG 6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75" t="4725" r="13375" b="8651"/>
            <a:stretch/>
          </p:blipFill>
          <p:spPr bwMode="auto">
            <a:xfrm>
              <a:off x="4584700" y="943168"/>
              <a:ext cx="1998000" cy="2197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angle 8"/>
          <p:cNvSpPr/>
          <p:nvPr/>
        </p:nvSpPr>
        <p:spPr>
          <a:xfrm>
            <a:off x="10082820" y="4748739"/>
            <a:ext cx="20771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rgbClr val="1C1D1E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UN 2030 Agenda for </a:t>
            </a:r>
          </a:p>
          <a:p>
            <a:r>
              <a:rPr lang="fr-FR" sz="1400" i="1" dirty="0" err="1">
                <a:solidFill>
                  <a:srgbClr val="1C1D1E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Sustainable</a:t>
            </a:r>
            <a:r>
              <a:rPr lang="fr-FR" sz="1400" i="1" dirty="0">
                <a:solidFill>
                  <a:srgbClr val="1C1D1E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1400" i="1" dirty="0" err="1">
                <a:solidFill>
                  <a:srgbClr val="1C1D1E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Development</a:t>
            </a:r>
            <a:endParaRPr lang="en-US" sz="1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ytuł 1"/>
          <p:cNvSpPr txBox="1">
            <a:spLocks/>
          </p:cNvSpPr>
          <p:nvPr/>
        </p:nvSpPr>
        <p:spPr>
          <a:xfrm>
            <a:off x="0" y="123478"/>
            <a:ext cx="12192000" cy="425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400" b="1" dirty="0">
                <a:solidFill>
                  <a:srgbClr val="0033CC"/>
                </a:solidFill>
                <a:cs typeface="Arial" panose="020B0604020202020204" pitchFamily="34" charset="0"/>
              </a:rPr>
              <a:t>Engineering MOF-based systems for Water Decontamination</a:t>
            </a:r>
            <a:endParaRPr lang="pl-PL" sz="24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35361" y="5800387"/>
            <a:ext cx="11247040" cy="312074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  <a:alpha val="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8100000" scaled="1"/>
            <a:tileRect/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8" name="Rectangle 1"/>
          <p:cNvSpPr/>
          <p:nvPr/>
        </p:nvSpPr>
        <p:spPr>
          <a:xfrm>
            <a:off x="335361" y="5805264"/>
            <a:ext cx="112470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600" b="1" dirty="0">
                <a:latin typeface="+mj-lt"/>
                <a:cs typeface="Arial" panose="020B0604020202020204" pitchFamily="34" charset="0"/>
              </a:rPr>
              <a:t>Solution:</a:t>
            </a:r>
            <a:r>
              <a:rPr lang="en-GB" sz="1600" dirty="0">
                <a:latin typeface="+mj-lt"/>
                <a:cs typeface="Arial" panose="020B0604020202020204" pitchFamily="34" charset="0"/>
              </a:rPr>
              <a:t> Use </a:t>
            </a:r>
            <a:r>
              <a:rPr lang="en-GB" sz="1600" b="1" dirty="0">
                <a:solidFill>
                  <a:srgbClr val="008000"/>
                </a:solidFill>
                <a:latin typeface="+mj-lt"/>
                <a:cs typeface="Arial" panose="020B0604020202020204" pitchFamily="34" charset="0"/>
              </a:rPr>
              <a:t>chemistry-inspired modifications in MOFs </a:t>
            </a:r>
            <a:r>
              <a:rPr lang="en-GB" sz="1600" dirty="0">
                <a:latin typeface="+mj-lt"/>
                <a:cs typeface="Arial" panose="020B0604020202020204" pitchFamily="34" charset="0"/>
              </a:rPr>
              <a:t>to develop </a:t>
            </a:r>
            <a:r>
              <a:rPr lang="en-GB" sz="1600" b="1" dirty="0">
                <a:solidFill>
                  <a:srgbClr val="008000"/>
                </a:solidFill>
                <a:latin typeface="+mj-lt"/>
                <a:cs typeface="Arial" panose="020B0604020202020204" pitchFamily="34" charset="0"/>
              </a:rPr>
              <a:t>target-based sorbents </a:t>
            </a:r>
            <a:r>
              <a:rPr lang="en-GB" sz="1600" dirty="0">
                <a:latin typeface="+mj-lt"/>
                <a:cs typeface="Arial" panose="020B0604020202020204" pitchFamily="34" charset="0"/>
              </a:rPr>
              <a:t>for </a:t>
            </a:r>
            <a:r>
              <a:rPr lang="en-GB" sz="1600" b="1" dirty="0">
                <a:solidFill>
                  <a:srgbClr val="008000"/>
                </a:solidFill>
                <a:latin typeface="+mj-lt"/>
                <a:cs typeface="Arial" panose="020B0604020202020204" pitchFamily="34" charset="0"/>
              </a:rPr>
              <a:t>optimal removal of PFAS </a:t>
            </a:r>
            <a:r>
              <a:rPr lang="en-GB" sz="1600" dirty="0">
                <a:latin typeface="+mj-lt"/>
                <a:cs typeface="Arial" panose="020B0604020202020204" pitchFamily="34" charset="0"/>
              </a:rPr>
              <a:t>from water. </a:t>
            </a:r>
            <a:endParaRPr lang="en-GB" sz="16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 rot="5575567">
            <a:off x="5838499" y="2006654"/>
            <a:ext cx="1142866" cy="856840"/>
          </a:xfrm>
          <a:prstGeom prst="ellipse">
            <a:avLst/>
          </a:prstGeom>
          <a:solidFill>
            <a:schemeClr val="accent6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+mj-lt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3934441" y="1973621"/>
            <a:ext cx="2271446" cy="1095339"/>
          </a:xfrm>
          <a:prstGeom prst="ellipse">
            <a:avLst/>
          </a:prstGeom>
          <a:solidFill>
            <a:schemeClr val="accent5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+mj-l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63352" y="92189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b="1" dirty="0">
                <a:latin typeface="+mj-lt"/>
                <a:cs typeface="Arial" panose="020B0604020202020204" pitchFamily="34" charset="0"/>
              </a:rPr>
              <a:t>Parameters to exploit during MOF design / functionalization:</a:t>
            </a:r>
          </a:p>
        </p:txBody>
      </p:sp>
      <p:pic>
        <p:nvPicPr>
          <p:cNvPr id="29" name="Picture 2" descr="https://upload.wikimedia.org/wikipedia/commons/thumb/0/00/PFOA-3D.png/500px-PFOA-3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386" y="2079399"/>
            <a:ext cx="2489433" cy="82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6895491" y="2098574"/>
            <a:ext cx="2210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M – O</a:t>
            </a:r>
            <a:r>
              <a:rPr lang="en-US" sz="1600" b="1" baseline="-25000" dirty="0">
                <a:solidFill>
                  <a:schemeClr val="accent6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PFAS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coordination</a:t>
            </a:r>
          </a:p>
          <a:p>
            <a:pPr algn="just"/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H-bonding</a:t>
            </a:r>
          </a:p>
          <a:p>
            <a:pPr algn="just"/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Electrostatic forces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211974" y="3162454"/>
            <a:ext cx="26764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Hydrophobic/F-F interactions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814789" y="1722294"/>
            <a:ext cx="3124527" cy="1430959"/>
          </a:xfrm>
          <a:prstGeom prst="roundRect">
            <a:avLst/>
          </a:prstGeom>
          <a:noFill/>
          <a:ln>
            <a:solidFill>
              <a:srgbClr val="3399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rgbClr val="339933"/>
              </a:solidFill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631504" y="2173464"/>
            <a:ext cx="22497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339933"/>
                </a:solidFill>
                <a:latin typeface="+mj-lt"/>
                <a:cs typeface="Arial" panose="020B0604020202020204" pitchFamily="34" charset="0"/>
              </a:rPr>
              <a:t>Tuning of pore features </a:t>
            </a:r>
          </a:p>
          <a:p>
            <a:r>
              <a:rPr lang="en-US" sz="1600" b="1" dirty="0">
                <a:solidFill>
                  <a:srgbClr val="339933"/>
                </a:solidFill>
                <a:latin typeface="+mj-lt"/>
                <a:cs typeface="Arial" panose="020B0604020202020204" pitchFamily="34" charset="0"/>
              </a:rPr>
              <a:t>(size, hydrophobicity)</a:t>
            </a:r>
          </a:p>
        </p:txBody>
      </p:sp>
    </p:spTree>
    <p:extLst>
      <p:ext uri="{BB962C8B-B14F-4D97-AF65-F5344CB8AC3E}">
        <p14:creationId xmlns:p14="http://schemas.microsoft.com/office/powerpoint/2010/main" val="17754789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30" grpId="0"/>
      <p:bldP spid="31" grpId="0"/>
      <p:bldP spid="32" grpId="0" animBg="1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8" t="4851" r="14561" b="5900"/>
          <a:stretch/>
        </p:blipFill>
        <p:spPr>
          <a:xfrm>
            <a:off x="5231904" y="1306189"/>
            <a:ext cx="3582024" cy="3421034"/>
          </a:xfrm>
          <a:prstGeom prst="rect">
            <a:avLst/>
          </a:prstGeom>
        </p:spPr>
      </p:pic>
      <p:sp>
        <p:nvSpPr>
          <p:cNvPr id="40" name="Oval 39"/>
          <p:cNvSpPr/>
          <p:nvPr/>
        </p:nvSpPr>
        <p:spPr>
          <a:xfrm>
            <a:off x="9375092" y="2823317"/>
            <a:ext cx="162000" cy="162000"/>
          </a:xfrm>
          <a:prstGeom prst="ellipse">
            <a:avLst/>
          </a:prstGeom>
          <a:solidFill>
            <a:srgbClr val="2A5CE7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9375092" y="3255365"/>
            <a:ext cx="162000" cy="162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9375092" y="3039341"/>
            <a:ext cx="162000" cy="162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528100" y="2751310"/>
            <a:ext cx="19978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latin typeface="+mj-lt"/>
                <a:cs typeface="Arial" panose="020B0604020202020204" pitchFamily="34" charset="0"/>
              </a:rPr>
              <a:t>Zr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519108" y="2962110"/>
            <a:ext cx="19978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latin typeface="+mj-lt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5" name="Rectangle 44"/>
          <p:cNvSpPr/>
          <p:nvPr/>
        </p:nvSpPr>
        <p:spPr>
          <a:xfrm>
            <a:off x="9519108" y="3183358"/>
            <a:ext cx="19978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latin typeface="+mj-lt"/>
                <a:cs typeface="Arial" panose="020B0604020202020204" pitchFamily="34" charset="0"/>
              </a:rPr>
              <a:t>O</a:t>
            </a:r>
          </a:p>
        </p:txBody>
      </p:sp>
      <p:sp>
        <p:nvSpPr>
          <p:cNvPr id="19" name="Tytuł 1"/>
          <p:cNvSpPr txBox="1">
            <a:spLocks/>
          </p:cNvSpPr>
          <p:nvPr/>
        </p:nvSpPr>
        <p:spPr>
          <a:xfrm>
            <a:off x="0" y="123478"/>
            <a:ext cx="12192000" cy="425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400" b="1" dirty="0">
                <a:solidFill>
                  <a:srgbClr val="0033CC"/>
                </a:solidFill>
                <a:cs typeface="Arial" panose="020B0604020202020204" pitchFamily="34" charset="0"/>
              </a:rPr>
              <a:t>Engineering MOF-based systems for Water Decontamination</a:t>
            </a:r>
            <a:endParaRPr lang="pl-PL" sz="24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>
                <a:latin typeface="+mj-lt"/>
              </a:rPr>
              <a:pPr>
                <a:defRPr/>
              </a:pPr>
              <a:t>6</a:t>
            </a:fld>
            <a:endParaRPr lang="el-GR" dirty="0"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D7D56D-E21B-6BCF-699A-8514DAC2CBB9}"/>
              </a:ext>
            </a:extLst>
          </p:cNvPr>
          <p:cNvSpPr/>
          <p:nvPr/>
        </p:nvSpPr>
        <p:spPr>
          <a:xfrm>
            <a:off x="3575720" y="4907294"/>
            <a:ext cx="66483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i="1" dirty="0">
                <a:latin typeface="+mj-lt"/>
                <a:cs typeface="Arial" panose="020B0604020202020204" pitchFamily="34" charset="0"/>
              </a:rPr>
              <a:t>High air, water and chemical stability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i="1" dirty="0">
                <a:latin typeface="+mj-lt"/>
                <a:cs typeface="Arial" panose="020B0604020202020204" pitchFamily="34" charset="0"/>
              </a:rPr>
              <a:t>Large pore size (18 Å)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i="1" dirty="0">
                <a:latin typeface="+mj-lt"/>
                <a:cs typeface="Arial" panose="020B0604020202020204" pitchFamily="34" charset="0"/>
              </a:rPr>
              <a:t>Based on highly unsaturated 6-connected Zr</a:t>
            </a:r>
            <a:r>
              <a:rPr lang="en-US" sz="1600" i="1" baseline="-25000" dirty="0">
                <a:latin typeface="+mj-lt"/>
                <a:cs typeface="Arial" panose="020B0604020202020204" pitchFamily="34" charset="0"/>
              </a:rPr>
              <a:t>6</a:t>
            </a:r>
            <a:r>
              <a:rPr lang="en-US" sz="1600" i="1" dirty="0">
                <a:latin typeface="+mj-lt"/>
                <a:cs typeface="Arial" panose="020B0604020202020204" pitchFamily="34" charset="0"/>
              </a:rPr>
              <a:t>O</a:t>
            </a:r>
            <a:r>
              <a:rPr lang="en-US" sz="1600" i="1" baseline="-25000" dirty="0">
                <a:latin typeface="+mj-lt"/>
                <a:cs typeface="Arial" panose="020B0604020202020204" pitchFamily="34" charset="0"/>
              </a:rPr>
              <a:t>8</a:t>
            </a:r>
            <a:r>
              <a:rPr lang="en-US" sz="1600" i="1" dirty="0">
                <a:latin typeface="+mj-lt"/>
                <a:cs typeface="Arial" panose="020B0604020202020204" pitchFamily="34" charset="0"/>
              </a:rPr>
              <a:t> clusters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AEFCF2-ADD5-5264-D909-6D2C7B5EDD9F}"/>
              </a:ext>
            </a:extLst>
          </p:cNvPr>
          <p:cNvSpPr/>
          <p:nvPr/>
        </p:nvSpPr>
        <p:spPr>
          <a:xfrm>
            <a:off x="221652" y="814465"/>
            <a:ext cx="10698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Grafting metal sites to enhance PFAS adsorption via coordination binding – The example of MOF-808</a:t>
            </a:r>
          </a:p>
        </p:txBody>
      </p:sp>
    </p:spTree>
    <p:extLst>
      <p:ext uri="{BB962C8B-B14F-4D97-AF65-F5344CB8AC3E}">
        <p14:creationId xmlns:p14="http://schemas.microsoft.com/office/powerpoint/2010/main" val="4081791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8" t="5901" r="15349" b="5901"/>
          <a:stretch/>
        </p:blipFill>
        <p:spPr>
          <a:xfrm>
            <a:off x="5230800" y="1306800"/>
            <a:ext cx="3582857" cy="3420000"/>
          </a:xfrm>
          <a:prstGeom prst="rect">
            <a:avLst/>
          </a:prstGeom>
        </p:spPr>
      </p:pic>
      <p:sp>
        <p:nvSpPr>
          <p:cNvPr id="35" name="Rounded Rectangle 34"/>
          <p:cNvSpPr/>
          <p:nvPr/>
        </p:nvSpPr>
        <p:spPr>
          <a:xfrm>
            <a:off x="5620391" y="2648740"/>
            <a:ext cx="810107" cy="792088"/>
          </a:xfrm>
          <a:prstGeom prst="round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641396" y="1928660"/>
            <a:ext cx="2016224" cy="2232248"/>
          </a:xfrm>
          <a:prstGeom prst="round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4603314" y="3440828"/>
            <a:ext cx="1088150" cy="576066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511824" y="1988840"/>
            <a:ext cx="1108567" cy="659901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9375092" y="2823317"/>
            <a:ext cx="162000" cy="162000"/>
          </a:xfrm>
          <a:prstGeom prst="ellipse">
            <a:avLst/>
          </a:prstGeom>
          <a:solidFill>
            <a:srgbClr val="2A5CE7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9375092" y="3255365"/>
            <a:ext cx="162000" cy="162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9375092" y="3039341"/>
            <a:ext cx="162000" cy="162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528100" y="2751310"/>
            <a:ext cx="19978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latin typeface="+mj-lt"/>
                <a:cs typeface="Arial" panose="020B0604020202020204" pitchFamily="34" charset="0"/>
              </a:rPr>
              <a:t>Zr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519108" y="2962110"/>
            <a:ext cx="19978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latin typeface="+mj-lt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5" name="Rectangle 44"/>
          <p:cNvSpPr/>
          <p:nvPr/>
        </p:nvSpPr>
        <p:spPr>
          <a:xfrm>
            <a:off x="9519108" y="3183358"/>
            <a:ext cx="19978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latin typeface="+mj-lt"/>
                <a:cs typeface="Arial" panose="020B0604020202020204" pitchFamily="34" charset="0"/>
              </a:rPr>
              <a:t>O</a:t>
            </a:r>
          </a:p>
        </p:txBody>
      </p:sp>
      <p:sp>
        <p:nvSpPr>
          <p:cNvPr id="19" name="Tytuł 1"/>
          <p:cNvSpPr txBox="1">
            <a:spLocks/>
          </p:cNvSpPr>
          <p:nvPr/>
        </p:nvSpPr>
        <p:spPr>
          <a:xfrm>
            <a:off x="0" y="123478"/>
            <a:ext cx="12192000" cy="425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400" b="1" dirty="0">
                <a:solidFill>
                  <a:srgbClr val="0033CC"/>
                </a:solidFill>
                <a:cs typeface="Arial" panose="020B0604020202020204" pitchFamily="34" charset="0"/>
              </a:rPr>
              <a:t>Engineering MOF-based systems for Water Decontamination</a:t>
            </a:r>
            <a:endParaRPr lang="pl-PL" sz="24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528452" y="3399381"/>
            <a:ext cx="1997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Binding sites for functionalization</a:t>
            </a:r>
            <a:endParaRPr lang="en-US" sz="1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9374400" y="3471389"/>
            <a:ext cx="162000" cy="162000"/>
          </a:xfrm>
          <a:prstGeom prst="ellipse">
            <a:avLst/>
          </a:prstGeom>
          <a:solidFill>
            <a:srgbClr val="79254F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5" t="4851" r="25574" b="5900"/>
          <a:stretch/>
        </p:blipFill>
        <p:spPr>
          <a:xfrm>
            <a:off x="2890800" y="1987200"/>
            <a:ext cx="1523181" cy="2088232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3575720" y="4907294"/>
            <a:ext cx="66483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i="1" dirty="0">
                <a:latin typeface="+mj-lt"/>
                <a:cs typeface="Arial" panose="020B0604020202020204" pitchFamily="34" charset="0"/>
              </a:rPr>
              <a:t>High air, water and chemical stability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i="1" dirty="0">
                <a:latin typeface="+mj-lt"/>
                <a:cs typeface="Arial" panose="020B0604020202020204" pitchFamily="34" charset="0"/>
              </a:rPr>
              <a:t>Large pore size (18 Å)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i="1" dirty="0">
                <a:latin typeface="+mj-lt"/>
                <a:cs typeface="Arial" panose="020B0604020202020204" pitchFamily="34" charset="0"/>
              </a:rPr>
              <a:t>Based on highly unsaturated 6-connected Zr</a:t>
            </a:r>
            <a:r>
              <a:rPr lang="en-US" sz="1600" i="1" baseline="-25000" dirty="0">
                <a:latin typeface="+mj-lt"/>
                <a:cs typeface="Arial" panose="020B0604020202020204" pitchFamily="34" charset="0"/>
              </a:rPr>
              <a:t>6</a:t>
            </a:r>
            <a:r>
              <a:rPr lang="en-US" sz="1600" i="1" dirty="0">
                <a:latin typeface="+mj-lt"/>
                <a:cs typeface="Arial" panose="020B0604020202020204" pitchFamily="34" charset="0"/>
              </a:rPr>
              <a:t>O</a:t>
            </a:r>
            <a:r>
              <a:rPr lang="en-US" sz="1600" i="1" baseline="-25000" dirty="0">
                <a:latin typeface="+mj-lt"/>
                <a:cs typeface="Arial" panose="020B0604020202020204" pitchFamily="34" charset="0"/>
              </a:rPr>
              <a:t>8</a:t>
            </a:r>
            <a:r>
              <a:rPr lang="en-US" sz="1600" i="1" dirty="0">
                <a:latin typeface="+mj-lt"/>
                <a:cs typeface="Arial" panose="020B0604020202020204" pitchFamily="34" charset="0"/>
              </a:rPr>
              <a:t> clusters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/>
              <a:pPr>
                <a:defRPr/>
              </a:pPr>
              <a:t>7</a:t>
            </a:fld>
            <a:endParaRPr lang="el-G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0B65F3-5F5E-8973-3AFF-A7638B144E26}"/>
              </a:ext>
            </a:extLst>
          </p:cNvPr>
          <p:cNvSpPr/>
          <p:nvPr/>
        </p:nvSpPr>
        <p:spPr>
          <a:xfrm>
            <a:off x="221652" y="814465"/>
            <a:ext cx="10698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Grafting metal sites to enhance PFAS adsorption via coordination binding – The example of MOF-808</a:t>
            </a:r>
          </a:p>
        </p:txBody>
      </p:sp>
    </p:spTree>
    <p:extLst>
      <p:ext uri="{BB962C8B-B14F-4D97-AF65-F5344CB8AC3E}">
        <p14:creationId xmlns:p14="http://schemas.microsoft.com/office/powerpoint/2010/main" val="24836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8" t="5901" r="15349" b="5901"/>
          <a:stretch/>
        </p:blipFill>
        <p:spPr>
          <a:xfrm>
            <a:off x="5230800" y="1306800"/>
            <a:ext cx="3582857" cy="3420000"/>
          </a:xfrm>
          <a:prstGeom prst="rect">
            <a:avLst/>
          </a:prstGeom>
        </p:spPr>
      </p:pic>
      <p:sp>
        <p:nvSpPr>
          <p:cNvPr id="35" name="Rounded Rectangle 34"/>
          <p:cNvSpPr/>
          <p:nvPr/>
        </p:nvSpPr>
        <p:spPr>
          <a:xfrm>
            <a:off x="6168008" y="3287098"/>
            <a:ext cx="1692088" cy="792088"/>
          </a:xfrm>
          <a:prstGeom prst="round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623392" y="1928660"/>
            <a:ext cx="4034228" cy="2232248"/>
          </a:xfrm>
          <a:prstGeom prst="round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4367808" y="4079186"/>
            <a:ext cx="1944216" cy="81722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511824" y="1988840"/>
            <a:ext cx="1800200" cy="1298258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9375092" y="2823317"/>
            <a:ext cx="162000" cy="162000"/>
          </a:xfrm>
          <a:prstGeom prst="ellipse">
            <a:avLst/>
          </a:prstGeom>
          <a:solidFill>
            <a:srgbClr val="2A5CE7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9375092" y="3255365"/>
            <a:ext cx="162000" cy="162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9375092" y="3039341"/>
            <a:ext cx="162000" cy="162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528100" y="2751310"/>
            <a:ext cx="19978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latin typeface="+mj-lt"/>
                <a:cs typeface="Arial" panose="020B0604020202020204" pitchFamily="34" charset="0"/>
              </a:rPr>
              <a:t>Zr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519108" y="2962110"/>
            <a:ext cx="19978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latin typeface="+mj-lt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5" name="Rectangle 44"/>
          <p:cNvSpPr/>
          <p:nvPr/>
        </p:nvSpPr>
        <p:spPr>
          <a:xfrm>
            <a:off x="9519108" y="3183358"/>
            <a:ext cx="19978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latin typeface="+mj-lt"/>
                <a:cs typeface="Arial" panose="020B0604020202020204" pitchFamily="34" charset="0"/>
              </a:rPr>
              <a:t>O</a:t>
            </a:r>
          </a:p>
        </p:txBody>
      </p:sp>
      <p:sp>
        <p:nvSpPr>
          <p:cNvPr id="19" name="Tytuł 1"/>
          <p:cNvSpPr txBox="1">
            <a:spLocks/>
          </p:cNvSpPr>
          <p:nvPr/>
        </p:nvSpPr>
        <p:spPr>
          <a:xfrm>
            <a:off x="0" y="123478"/>
            <a:ext cx="12192000" cy="425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400" b="1" dirty="0">
                <a:solidFill>
                  <a:srgbClr val="0033CC"/>
                </a:solidFill>
                <a:cs typeface="Arial" panose="020B0604020202020204" pitchFamily="34" charset="0"/>
              </a:rPr>
              <a:t>Engineering MOF-based systems for Water Decontamination</a:t>
            </a:r>
            <a:endParaRPr lang="pl-PL" sz="24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528452" y="3399381"/>
            <a:ext cx="1997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Binding sites for functionalization</a:t>
            </a:r>
            <a:endParaRPr lang="en-US" sz="1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9374400" y="3471389"/>
            <a:ext cx="162000" cy="162000"/>
          </a:xfrm>
          <a:prstGeom prst="ellipse">
            <a:avLst/>
          </a:prstGeom>
          <a:solidFill>
            <a:srgbClr val="79254F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894151" y="4581128"/>
            <a:ext cx="14927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Fe-MOF-808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18882" y="4249634"/>
            <a:ext cx="4441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Engineering of </a:t>
            </a:r>
            <a:r>
              <a:rPr lang="nl-NL" sz="18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iron</a:t>
            </a:r>
            <a:r>
              <a:rPr lang="nl-NL" sz="1800" b="1" dirty="0">
                <a:latin typeface="+mj-lt"/>
                <a:cs typeface="Arial" panose="020B0604020202020204" pitchFamily="34" charset="0"/>
              </a:rPr>
              <a:t>/</a:t>
            </a:r>
            <a:r>
              <a:rPr lang="nl-NL" sz="1800" b="1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acetate</a:t>
            </a:r>
            <a:r>
              <a:rPr lang="nl-NL" sz="1800" dirty="0">
                <a:solidFill>
                  <a:schemeClr val="accent6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binuclear species</a:t>
            </a:r>
            <a:endParaRPr lang="en-US" sz="1800" i="1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2" t="14155" r="4190" b="13102"/>
          <a:stretch/>
        </p:blipFill>
        <p:spPr>
          <a:xfrm>
            <a:off x="870204" y="1981733"/>
            <a:ext cx="3540604" cy="211521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>
                <a:latin typeface="+mj-lt"/>
              </a:rPr>
              <a:pPr>
                <a:defRPr/>
              </a:pPr>
              <a:t>8</a:t>
            </a:fld>
            <a:endParaRPr lang="el-GR" dirty="0"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0E301A-6EE2-9787-9EED-EB2D2C8955A3}"/>
              </a:ext>
            </a:extLst>
          </p:cNvPr>
          <p:cNvSpPr/>
          <p:nvPr/>
        </p:nvSpPr>
        <p:spPr>
          <a:xfrm>
            <a:off x="221652" y="814465"/>
            <a:ext cx="10698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b="1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Grafting metal sites to enhance PFAS adsorption via coordination binding – The example of MOF-808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3BBDBE-9BCC-4552-265F-321568EEB3EE}"/>
              </a:ext>
            </a:extLst>
          </p:cNvPr>
          <p:cNvSpPr txBox="1"/>
          <p:nvPr/>
        </p:nvSpPr>
        <p:spPr>
          <a:xfrm>
            <a:off x="3935760" y="6285413"/>
            <a:ext cx="3835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 </a:t>
            </a:r>
            <a:r>
              <a:rPr lang="nl-NL" sz="1800" i="1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J. Am. Chem. Soc.</a:t>
            </a:r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 </a:t>
            </a:r>
            <a:r>
              <a:rPr lang="nl-NL" sz="1800" b="1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2026</a:t>
            </a:r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, 148,19, 19672</a:t>
            </a:r>
            <a:endParaRPr lang="en-US" sz="1800" i="1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488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/>
          <p:cNvSpPr txBox="1">
            <a:spLocks/>
          </p:cNvSpPr>
          <p:nvPr/>
        </p:nvSpPr>
        <p:spPr>
          <a:xfrm>
            <a:off x="0" y="123478"/>
            <a:ext cx="12192000" cy="425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400" b="1" dirty="0">
                <a:solidFill>
                  <a:srgbClr val="0033CC"/>
                </a:solidFill>
                <a:latin typeface="+mn-lt"/>
                <a:cs typeface="Arial" panose="020B0604020202020204" pitchFamily="34" charset="0"/>
              </a:rPr>
              <a:t>Characterization of Fe-MOF-808</a:t>
            </a:r>
            <a:endParaRPr lang="pl-PL" sz="2400" b="1" dirty="0">
              <a:solidFill>
                <a:srgbClr val="0033CC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CE518-2951-427C-A2B6-BA01607A79F5}" type="slidenum">
              <a:rPr lang="el-GR" smtClean="0">
                <a:latin typeface="+mn-lt"/>
              </a:rPr>
              <a:pPr>
                <a:defRPr/>
              </a:pPr>
              <a:t>9</a:t>
            </a:fld>
            <a:endParaRPr lang="el-GR" dirty="0">
              <a:latin typeface="+mn-lt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35FEF398-5F46-C731-8007-3C0BD845F8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088" y="908720"/>
            <a:ext cx="2188800" cy="16416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4E343B7-43C9-F47D-FAD7-29B5F4B525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0" y="908720"/>
            <a:ext cx="2188800" cy="1641600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7AFDF31E-EDE6-F149-F11E-AD6965614BF8}"/>
              </a:ext>
            </a:extLst>
          </p:cNvPr>
          <p:cNvGrpSpPr>
            <a:grpSpLocks noChangeAspect="1"/>
          </p:cNvGrpSpPr>
          <p:nvPr/>
        </p:nvGrpSpPr>
        <p:grpSpPr>
          <a:xfrm>
            <a:off x="6456040" y="2780928"/>
            <a:ext cx="4469208" cy="3348000"/>
            <a:chOff x="4630695" y="7243078"/>
            <a:chExt cx="7448680" cy="5580000"/>
          </a:xfrm>
        </p:grpSpPr>
        <p:pic>
          <p:nvPicPr>
            <p:cNvPr id="15" name="Imagen 10">
              <a:extLst>
                <a:ext uri="{FF2B5EF4-FFF2-40B4-BE49-F238E27FC236}">
                  <a16:creationId xmlns:a16="http://schemas.microsoft.com/office/drawing/2014/main" id="{EABFDD32-7387-4045-2AF7-8B527DA6F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30695" y="7243078"/>
              <a:ext cx="7448680" cy="5580000"/>
            </a:xfrm>
            <a:prstGeom prst="rect">
              <a:avLst/>
            </a:prstGeom>
          </p:spPr>
        </p:pic>
        <p:sp>
          <p:nvSpPr>
            <p:cNvPr id="17" name="CuadroTexto 23">
              <a:extLst>
                <a:ext uri="{FF2B5EF4-FFF2-40B4-BE49-F238E27FC236}">
                  <a16:creationId xmlns:a16="http://schemas.microsoft.com/office/drawing/2014/main" id="{5E40EC96-A61D-F271-DCFA-1C485371569E}"/>
                </a:ext>
              </a:extLst>
            </p:cNvPr>
            <p:cNvSpPr txBox="1">
              <a:spLocks/>
            </p:cNvSpPr>
            <p:nvPr/>
          </p:nvSpPr>
          <p:spPr>
            <a:xfrm>
              <a:off x="8462195" y="7260011"/>
              <a:ext cx="674317" cy="61555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800" dirty="0">
                  <a:latin typeface="+mj-lt"/>
                  <a:cs typeface="Arial" panose="020B0604020202020204" pitchFamily="34" charset="0"/>
                </a:rPr>
                <a:t>Zr</a:t>
              </a:r>
            </a:p>
          </p:txBody>
        </p:sp>
        <p:sp>
          <p:nvSpPr>
            <p:cNvPr id="18" name="CuadroTexto 24">
              <a:extLst>
                <a:ext uri="{FF2B5EF4-FFF2-40B4-BE49-F238E27FC236}">
                  <a16:creationId xmlns:a16="http://schemas.microsoft.com/office/drawing/2014/main" id="{0CD4D9D1-8092-5E01-6707-1119DAE8558E}"/>
                </a:ext>
              </a:extLst>
            </p:cNvPr>
            <p:cNvSpPr txBox="1">
              <a:spLocks/>
            </p:cNvSpPr>
            <p:nvPr/>
          </p:nvSpPr>
          <p:spPr>
            <a:xfrm>
              <a:off x="4639162" y="10086545"/>
              <a:ext cx="536910" cy="61555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800" dirty="0">
                  <a:latin typeface="+mj-lt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20" name="CuadroTexto 25">
              <a:extLst>
                <a:ext uri="{FF2B5EF4-FFF2-40B4-BE49-F238E27FC236}">
                  <a16:creationId xmlns:a16="http://schemas.microsoft.com/office/drawing/2014/main" id="{F6B659A8-A4D8-9311-FD08-3245C61AF1FA}"/>
                </a:ext>
              </a:extLst>
            </p:cNvPr>
            <p:cNvSpPr txBox="1">
              <a:spLocks/>
            </p:cNvSpPr>
            <p:nvPr/>
          </p:nvSpPr>
          <p:spPr>
            <a:xfrm>
              <a:off x="8455298" y="10096226"/>
              <a:ext cx="674317" cy="61555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800" dirty="0">
                  <a:latin typeface="+mj-lt"/>
                  <a:cs typeface="Arial" panose="020B0604020202020204" pitchFamily="34" charset="0"/>
                </a:rPr>
                <a:t>Fe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7437FEBE-BB36-AF88-EF78-F587148E107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4" t="10457" r="12146" b="3883"/>
          <a:stretch/>
        </p:blipFill>
        <p:spPr>
          <a:xfrm>
            <a:off x="1098888" y="764704"/>
            <a:ext cx="3240000" cy="25992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06EFB25-C481-3019-6C98-5361BA2FF28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" t="10693" r="13053" b="4471"/>
          <a:stretch/>
        </p:blipFill>
        <p:spPr>
          <a:xfrm>
            <a:off x="881519" y="3543689"/>
            <a:ext cx="3420000" cy="2797466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33577E4E-EC0F-18C6-0D6F-6C4591D0EB6A}"/>
              </a:ext>
            </a:extLst>
          </p:cNvPr>
          <p:cNvSpPr txBox="1"/>
          <p:nvPr/>
        </p:nvSpPr>
        <p:spPr>
          <a:xfrm>
            <a:off x="3935760" y="6285413"/>
            <a:ext cx="3835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 </a:t>
            </a:r>
            <a:r>
              <a:rPr lang="nl-NL" sz="1800" i="1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J. Am. Chem. Soc.</a:t>
            </a:r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 </a:t>
            </a:r>
            <a:r>
              <a:rPr lang="nl-NL" sz="1800" b="1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2026</a:t>
            </a:r>
            <a:r>
              <a:rPr lang="nl-NL" sz="1800" dirty="0">
                <a:solidFill>
                  <a:srgbClr val="1C1D1E"/>
                </a:solidFill>
                <a:latin typeface="+mj-lt"/>
                <a:cs typeface="Arial" panose="020B0604020202020204" pitchFamily="34" charset="0"/>
              </a:rPr>
              <a:t>, 148,19, 19672</a:t>
            </a:r>
            <a:endParaRPr lang="en-US" sz="1800" i="1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456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8415</TotalTime>
  <Words>958</Words>
  <Application>Microsoft Office PowerPoint</Application>
  <PresentationFormat>Widescreen</PresentationFormat>
  <Paragraphs>197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student</dc:creator>
  <cp:lastModifiedBy>Edouardos Loukopoulos</cp:lastModifiedBy>
  <cp:revision>1211</cp:revision>
  <dcterms:created xsi:type="dcterms:W3CDTF">2008-06-18T12:09:08Z</dcterms:created>
  <dcterms:modified xsi:type="dcterms:W3CDTF">2026-09-01T08:12:02Z</dcterms:modified>
</cp:coreProperties>
</file>