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652" r:id="rId3"/>
    <p:sldId id="2913" r:id="rId4"/>
    <p:sldId id="2914" r:id="rId5"/>
    <p:sldId id="2918" r:id="rId6"/>
    <p:sldId id="2905" r:id="rId7"/>
    <p:sldId id="2887" r:id="rId8"/>
    <p:sldId id="2875" r:id="rId9"/>
    <p:sldId id="2878" r:id="rId10"/>
    <p:sldId id="2877" r:id="rId11"/>
    <p:sldId id="2879" r:id="rId12"/>
    <p:sldId id="2915" r:id="rId13"/>
    <p:sldId id="2885" r:id="rId14"/>
    <p:sldId id="2916" r:id="rId15"/>
    <p:sldId id="2886" r:id="rId16"/>
    <p:sldId id="2893" r:id="rId17"/>
    <p:sldId id="2895" r:id="rId18"/>
    <p:sldId id="2898" r:id="rId19"/>
    <p:sldId id="2896" r:id="rId20"/>
    <p:sldId id="2919" r:id="rId21"/>
    <p:sldId id="2917" r:id="rId22"/>
    <p:sldId id="260" r:id="rId23"/>
    <p:sldId id="29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5EEEA"/>
    <a:srgbClr val="EE793E"/>
    <a:srgbClr val="EFA272"/>
    <a:srgbClr val="E8F2FC"/>
    <a:srgbClr val="007BB2"/>
    <a:srgbClr val="FF99FF"/>
    <a:srgbClr val="FA8B39"/>
    <a:srgbClr val="FCF8A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853" autoAdjust="0"/>
  </p:normalViewPr>
  <p:slideViewPr>
    <p:cSldViewPr snapToGrid="0">
      <p:cViewPr>
        <p:scale>
          <a:sx n="66" d="100"/>
          <a:sy n="66" d="100"/>
        </p:scale>
        <p:origin x="2320" y="372"/>
      </p:cViewPr>
      <p:guideLst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0DE28A-B85D-4584-9990-8E84519422F2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463B0-AB81-4F16-838C-6055308A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271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2463B0-AB81-4F16-838C-6055308A408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837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2463B0-AB81-4F16-838C-6055308A408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040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8C3D-B5B4-49BF-99B5-C95715D61F45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887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350A8-24AB-4E1C-BE7E-D1761AD3CB23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965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CB790-1CCA-492B-B54D-D4E2559BEBC5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881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8DE1-F8B6-4D35-A6D9-954A8E231085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752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D192-740C-42A4-93F9-BB3C8F45BA6B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9943"/>
            <a:ext cx="2057400" cy="365125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</a:defRPr>
            </a:lvl1pPr>
          </a:lstStyle>
          <a:p>
            <a:fld id="{9C70ECE8-A701-4ABD-BB05-E78E670FCF5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187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6F3C-6027-4237-910E-E9DD8AB3E922}" type="datetime1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510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4280-A438-4137-9E1A-8A1FD2AE77BA}" type="datetime1">
              <a:rPr lang="en-GB" smtClean="0"/>
              <a:t>01/09/2026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788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135A-FADF-44D5-A59F-E3235764FBCD}" type="datetime1">
              <a:rPr lang="en-GB" smtClean="0"/>
              <a:t>01/09/2026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062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7055-E202-4614-9C83-5CBFAFC37872}" type="datetime1">
              <a:rPr lang="en-GB" smtClean="0"/>
              <a:t>01/09/2026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03884D-1B21-C0CC-B866-2EBB02E4012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9144000" cy="659351"/>
          </a:xfrm>
          <a:prstGeom prst="rect">
            <a:avLst/>
          </a:prstGeom>
          <a:solidFill>
            <a:srgbClr val="007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353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0A461-B59B-4D23-A2A1-80071495656E}" type="datetime1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8797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84395-2AE6-40DD-996C-BEAEDCEA5A2A}" type="datetime1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494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C6467-C4EB-464B-B198-60ED8AB98DF7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8706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fld id="{9C70ECE8-A701-4ABD-BB05-E78E670FCF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256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sco.com/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horturl.at/Hp5SX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sna.2026.118421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gif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volutionoftheprogress.com/ai-power-consumption-explodin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conomist.net/bitcoin-energy-consumption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430887" y="2238655"/>
            <a:ext cx="8255000" cy="10978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altLang="zh-CN" sz="2800" b="1" dirty="0">
                <a:solidFill>
                  <a:srgbClr val="FA8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ML-driven Thermal mapping Using SR-FTIR Spectroscopy</a:t>
            </a:r>
            <a:endParaRPr lang="en-GB" sz="2800" b="1" baseline="-25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5576"/>
            <a:ext cx="9144000" cy="74980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43208" y="3960051"/>
            <a:ext cx="8057584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Emigdio Chavez-Angel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30140" y="5766244"/>
            <a:ext cx="328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E-mail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: emigdio.chavez@icn2.cat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D99F67-A586-6650-B3F9-D7A39C4D0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818"/>
            <a:ext cx="3123745" cy="89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97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A06179-9B3A-F685-AE6E-C99679A93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10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DC0B42-F6B7-4002-FE9C-71617E54162E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Theory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9" descr="raman shift">
            <a:extLst>
              <a:ext uri="{FF2B5EF4-FFF2-40B4-BE49-F238E27FC236}">
                <a16:creationId xmlns:a16="http://schemas.microsoft.com/office/drawing/2014/main" id="{E3342AB8-9248-25CD-5F54-3B987D210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282" y="1475445"/>
            <a:ext cx="4391959" cy="35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>
            <a:extLst>
              <a:ext uri="{FF2B5EF4-FFF2-40B4-BE49-F238E27FC236}">
                <a16:creationId xmlns:a16="http://schemas.microsoft.com/office/drawing/2014/main" id="{023A5C7A-2F25-DC18-C126-DB42E28F11E2}"/>
              </a:ext>
            </a:extLst>
          </p:cNvPr>
          <p:cNvSpPr txBox="1"/>
          <p:nvPr/>
        </p:nvSpPr>
        <p:spPr>
          <a:xfrm>
            <a:off x="57149" y="4025923"/>
            <a:ext cx="40160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just">
              <a:buFont typeface="Wingdings" pitchFamily="2" charset="2"/>
              <a:buChar char="Ø"/>
            </a:pPr>
            <a:r>
              <a:rPr lang="en-GB" dirty="0">
                <a:cs typeface="Times New Roman" pitchFamily="18" charset="0"/>
              </a:rPr>
              <a:t>Change of interatomic forces reflected in Raman signal shift.</a:t>
            </a:r>
          </a:p>
          <a:p>
            <a:pPr marL="257175" indent="-257175" algn="just"/>
            <a:endParaRPr lang="en-GB" dirty="0">
              <a:cs typeface="Times New Roman" pitchFamily="18" charset="0"/>
            </a:endParaRPr>
          </a:p>
          <a:p>
            <a:pPr marL="257175" indent="-257175" algn="just">
              <a:buFont typeface="Wingdings" pitchFamily="2" charset="2"/>
              <a:buChar char="Ø"/>
            </a:pPr>
            <a:r>
              <a:rPr lang="en-GB" dirty="0">
                <a:cs typeface="Times New Roman" pitchFamily="18" charset="0"/>
              </a:rPr>
              <a:t>Linewidth broadening is consequence of temperature-dependence of phonon lifetime.</a:t>
            </a:r>
          </a:p>
        </p:txBody>
      </p:sp>
      <p:pic>
        <p:nvPicPr>
          <p:cNvPr id="6" name="Picture 9" descr="http://diglit.pbworks.com/f/sci_dia_04.gif">
            <a:extLst>
              <a:ext uri="{FF2B5EF4-FFF2-40B4-BE49-F238E27FC236}">
                <a16:creationId xmlns:a16="http://schemas.microsoft.com/office/drawing/2014/main" id="{EE97DBDA-8A89-7E4A-8024-95997087B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69" y="1501246"/>
            <a:ext cx="3741725" cy="226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577C72-F0FA-CEB4-6D8E-B2D3B6A7FCD8}"/>
              </a:ext>
            </a:extLst>
          </p:cNvPr>
          <p:cNvSpPr txBox="1"/>
          <p:nvPr/>
        </p:nvSpPr>
        <p:spPr>
          <a:xfrm>
            <a:off x="575687" y="707563"/>
            <a:ext cx="7992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Thermal expansion and temperature</a:t>
            </a:r>
            <a:r>
              <a:rPr lang="en-US" sz="2400" b="1" dirty="0">
                <a:solidFill>
                  <a:srgbClr val="0000FF"/>
                </a:solidFill>
                <a:cs typeface="Times" panose="02020603050405020304" pitchFamily="18" charset="0"/>
              </a:rPr>
              <a:t>-</a:t>
            </a:r>
            <a:r>
              <a:rPr lang="en-US" sz="2400" b="1" dirty="0">
                <a:solidFill>
                  <a:srgbClr val="0000FF"/>
                </a:solidFill>
              </a:rPr>
              <a:t>dependence of phonon lifetime as thermometer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093881-2BB8-7562-2D39-40DF053E6FFC}"/>
              </a:ext>
            </a:extLst>
          </p:cNvPr>
          <p:cNvSpPr txBox="1"/>
          <p:nvPr/>
        </p:nvSpPr>
        <p:spPr>
          <a:xfrm>
            <a:off x="5056439" y="5082312"/>
            <a:ext cx="351187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50" dirty="0">
                <a:solidFill>
                  <a:srgbClr val="000000"/>
                </a:solidFill>
              </a:rPr>
              <a:t>Journal of Applied Physics </a:t>
            </a:r>
            <a:r>
              <a:rPr lang="en-GB" sz="1350" b="1" dirty="0">
                <a:solidFill>
                  <a:srgbClr val="000000"/>
                </a:solidFill>
              </a:rPr>
              <a:t>128</a:t>
            </a:r>
            <a:r>
              <a:rPr lang="en-GB" sz="1350" dirty="0">
                <a:solidFill>
                  <a:srgbClr val="000000"/>
                </a:solidFill>
              </a:rPr>
              <a:t>, 131101 (2020)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2070611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605B4A-304A-483C-65B7-EC28209EF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11</a:t>
            </a:fld>
            <a:endParaRPr lang="en-GB"/>
          </a:p>
        </p:txBody>
      </p:sp>
      <p:sp>
        <p:nvSpPr>
          <p:cNvPr id="3" name="Down Arrow 14">
            <a:extLst>
              <a:ext uri="{FF2B5EF4-FFF2-40B4-BE49-F238E27FC236}">
                <a16:creationId xmlns:a16="http://schemas.microsoft.com/office/drawing/2014/main" id="{7B304824-CB8C-483F-BD02-B6AF35487FF7}"/>
              </a:ext>
            </a:extLst>
          </p:cNvPr>
          <p:cNvSpPr/>
          <p:nvPr/>
        </p:nvSpPr>
        <p:spPr>
          <a:xfrm>
            <a:off x="6557482" y="1124233"/>
            <a:ext cx="792088" cy="2533367"/>
          </a:xfrm>
          <a:prstGeom prst="downArrow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96A595-9863-1810-B9CC-636C1EEF2A83}"/>
              </a:ext>
            </a:extLst>
          </p:cNvPr>
          <p:cNvSpPr txBox="1"/>
          <p:nvPr/>
        </p:nvSpPr>
        <p:spPr>
          <a:xfrm>
            <a:off x="4813977" y="686375"/>
            <a:ext cx="432048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cs typeface="Times New Roman" panose="02020603050405020304" pitchFamily="18" charset="0"/>
              </a:rPr>
              <a:t>For lower T the solid experiences a thermal contraction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DA9070-21DB-2C2B-B873-8DFE2B367CB8}"/>
              </a:ext>
            </a:extLst>
          </p:cNvPr>
          <p:cNvSpPr txBox="1"/>
          <p:nvPr/>
        </p:nvSpPr>
        <p:spPr>
          <a:xfrm>
            <a:off x="4751381" y="2068229"/>
            <a:ext cx="432048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cs typeface="Times New Roman" panose="02020603050405020304" pitchFamily="18" charset="0"/>
              </a:rPr>
              <a:t>Internal pressure increases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8358F0-BE60-F445-5CEF-666E834D852F}"/>
              </a:ext>
            </a:extLst>
          </p:cNvPr>
          <p:cNvSpPr txBox="1"/>
          <p:nvPr/>
        </p:nvSpPr>
        <p:spPr>
          <a:xfrm>
            <a:off x="4813977" y="3688918"/>
            <a:ext cx="432048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cs typeface="Times New Roman" panose="02020603050405020304" pitchFamily="18" charset="0"/>
              </a:rPr>
              <a:t>Phonon frequencies increase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F5C6C6A-8FF1-7424-AAE4-19BB6716CE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209299"/>
              </p:ext>
            </p:extLst>
          </p:nvPr>
        </p:nvGraphicFramePr>
        <p:xfrm>
          <a:off x="159328" y="4817812"/>
          <a:ext cx="4320480" cy="997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04760" imgH="457200" progId="Equation.3">
                  <p:embed/>
                </p:oleObj>
              </mc:Choice>
              <mc:Fallback>
                <p:oleObj name="Equation" r:id="rId3" imgW="1904760" imgH="457200" progId="Equation.3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28" y="4817812"/>
                        <a:ext cx="4320480" cy="9970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96FB8CD-7D21-3185-1023-F17CE883C432}"/>
              </a:ext>
            </a:extLst>
          </p:cNvPr>
          <p:cNvSpPr txBox="1"/>
          <p:nvPr/>
        </p:nvSpPr>
        <p:spPr>
          <a:xfrm>
            <a:off x="4974191" y="4401125"/>
            <a:ext cx="4500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solidFill>
                  <a:srgbClr val="FF0000"/>
                </a:solidFill>
                <a:cs typeface="Times New Roman" panose="02020603050405020304" pitchFamily="18" charset="0"/>
              </a:rPr>
              <a:t>α</a:t>
            </a:r>
            <a:r>
              <a:rPr lang="en-GB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 :</a:t>
            </a:r>
            <a:r>
              <a:rPr lang="en-GB" sz="2400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Compressibility</a:t>
            </a:r>
          </a:p>
          <a:p>
            <a:r>
              <a:rPr lang="el-GR" sz="2400" i="1" dirty="0">
                <a:solidFill>
                  <a:srgbClr val="FF0000"/>
                </a:solidFill>
                <a:cs typeface="Times New Roman" panose="02020603050405020304" pitchFamily="18" charset="0"/>
              </a:rPr>
              <a:t>β</a:t>
            </a:r>
            <a:r>
              <a:rPr lang="en-GB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 : Volume expansion coefficient</a:t>
            </a:r>
          </a:p>
        </p:txBody>
      </p:sp>
      <p:pic>
        <p:nvPicPr>
          <p:cNvPr id="11" name="Picture 20" descr="temperature vs raman shift">
            <a:extLst>
              <a:ext uri="{FF2B5EF4-FFF2-40B4-BE49-F238E27FC236}">
                <a16:creationId xmlns:a16="http://schemas.microsoft.com/office/drawing/2014/main" id="{59C76B9E-22A5-D602-6053-49E411632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79" y="1038353"/>
            <a:ext cx="4415929" cy="326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9F5E75B-1BC9-3DDC-18B1-7251785FCBA7}"/>
              </a:ext>
            </a:extLst>
          </p:cNvPr>
          <p:cNvSpPr txBox="1"/>
          <p:nvPr/>
        </p:nvSpPr>
        <p:spPr>
          <a:xfrm>
            <a:off x="1090670" y="526617"/>
            <a:ext cx="28620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LO mode in Silicon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F80458-E47F-AC33-F04C-EAA99E28A7A0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Theory: Thermal expansion (contraction) effect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3F2ECA-5B47-2B2E-6B45-24D0D68AB0A5}"/>
              </a:ext>
            </a:extLst>
          </p:cNvPr>
          <p:cNvSpPr txBox="1"/>
          <p:nvPr/>
        </p:nvSpPr>
        <p:spPr>
          <a:xfrm>
            <a:off x="154004" y="4315599"/>
            <a:ext cx="3664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2"/>
                </a:solidFill>
              </a:rPr>
              <a:t>Change of energy at constat pressure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ED33561-1570-73EF-5DCC-23CB3BFED567}"/>
              </a:ext>
            </a:extLst>
          </p:cNvPr>
          <p:cNvSpPr/>
          <p:nvPr/>
        </p:nvSpPr>
        <p:spPr>
          <a:xfrm>
            <a:off x="63879" y="4701440"/>
            <a:ext cx="1206656" cy="1295100"/>
          </a:xfrm>
          <a:prstGeom prst="ellipse">
            <a:avLst/>
          </a:prstGeom>
          <a:noFill/>
          <a:ln w="38100">
            <a:solidFill>
              <a:srgbClr val="FA8B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841BF2-6A14-8566-7A32-9E78686F1C36}"/>
              </a:ext>
            </a:extLst>
          </p:cNvPr>
          <p:cNvSpPr txBox="1"/>
          <p:nvPr/>
        </p:nvSpPr>
        <p:spPr>
          <a:xfrm>
            <a:off x="47564" y="6075723"/>
            <a:ext cx="4320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00B050"/>
                </a:solidFill>
                <a:effectLst/>
                <a:latin typeface="Google Sans"/>
              </a:rPr>
              <a:t>Energy changes with </a:t>
            </a:r>
            <a:r>
              <a:rPr lang="en-GB" b="1" i="0" dirty="0">
                <a:solidFill>
                  <a:srgbClr val="00B050"/>
                </a:solidFill>
                <a:effectLst/>
                <a:latin typeface="Google Sans"/>
              </a:rPr>
              <a:t>temperature if the crystal volume is held strictly constant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F32E1D3-B708-3019-1FA7-C9F3EF12DDB5}"/>
              </a:ext>
            </a:extLst>
          </p:cNvPr>
          <p:cNvSpPr/>
          <p:nvPr/>
        </p:nvSpPr>
        <p:spPr>
          <a:xfrm>
            <a:off x="1511165" y="4720267"/>
            <a:ext cx="1029903" cy="12951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E4C4B1-39F5-E7A7-4983-9B14BC8251EA}"/>
              </a:ext>
            </a:extLst>
          </p:cNvPr>
          <p:cNvSpPr txBox="1"/>
          <p:nvPr/>
        </p:nvSpPr>
        <p:spPr>
          <a:xfrm>
            <a:off x="4775957" y="5443690"/>
            <a:ext cx="31422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Google Sans"/>
              </a:rPr>
              <a:t>S</a:t>
            </a:r>
            <a:r>
              <a:rPr lang="en-GB" b="0" i="0" dirty="0">
                <a:solidFill>
                  <a:srgbClr val="7030A0"/>
                </a:solidFill>
                <a:effectLst/>
                <a:latin typeface="Google Sans"/>
              </a:rPr>
              <a:t>hows how the frequency shifts when pressure is applied at a constant temperature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1BF7C40-092B-F5B8-5ECF-2957A6E3A777}"/>
              </a:ext>
            </a:extLst>
          </p:cNvPr>
          <p:cNvSpPr/>
          <p:nvPr/>
        </p:nvSpPr>
        <p:spPr>
          <a:xfrm>
            <a:off x="3475866" y="4687810"/>
            <a:ext cx="1029903" cy="129510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684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346BEE-92DB-C2C9-4DA2-A0F7C4A4D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12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BB8144-1679-DC2B-0E37-CFC7AE62D9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" t="5036" r="55286" b="4069"/>
          <a:stretch>
            <a:fillRect/>
          </a:stretch>
        </p:blipFill>
        <p:spPr bwMode="auto">
          <a:xfrm>
            <a:off x="5187544" y="883501"/>
            <a:ext cx="3321397" cy="21079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45949A-A14D-1B43-6161-AD232351F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948" y="3407140"/>
            <a:ext cx="5073652" cy="33391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5DB3AD-C11F-456F-8E5E-412DA658B8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09" t="11227" r="2611" b="11942"/>
          <a:stretch>
            <a:fillRect/>
          </a:stretch>
        </p:blipFill>
        <p:spPr>
          <a:xfrm>
            <a:off x="635059" y="718595"/>
            <a:ext cx="2803795" cy="243774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AF555F8-4549-035E-137D-AA393254CC3C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experiment: Spectra of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chip vs T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69B08B-2E50-4EFB-8C69-A5F268DDE7C6}"/>
              </a:ext>
            </a:extLst>
          </p:cNvPr>
          <p:cNvSpPr txBox="1"/>
          <p:nvPr/>
        </p:nvSpPr>
        <p:spPr>
          <a:xfrm>
            <a:off x="3361476" y="3037808"/>
            <a:ext cx="2421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SiN</a:t>
            </a:r>
            <a:r>
              <a:rPr lang="en-GB" dirty="0"/>
              <a:t> and heater scheme </a:t>
            </a:r>
          </a:p>
        </p:txBody>
      </p:sp>
    </p:spTree>
    <p:extLst>
      <p:ext uri="{BB962C8B-B14F-4D97-AF65-F5344CB8AC3E}">
        <p14:creationId xmlns:p14="http://schemas.microsoft.com/office/powerpoint/2010/main" val="2029180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9447FA3-BFC7-AA62-F215-07A0CAA5A348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experiment: Spectra of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chip vs T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607B48-8A5F-B6DB-AC5C-42CEA3787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r="9804" b="12594"/>
          <a:stretch>
            <a:fillRect/>
          </a:stretch>
        </p:blipFill>
        <p:spPr>
          <a:xfrm>
            <a:off x="248145" y="736598"/>
            <a:ext cx="8697938" cy="604438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03938A-7B0E-6071-B394-8E8CA7E02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837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C919AC-41FF-5AA7-7D39-31FAFFF8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14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58DA25-DB15-4E86-1F45-B29E8764AD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60600" y="888208"/>
            <a:ext cx="3731075" cy="2099844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959A3C68-94C7-4F19-5F40-42337FDFAEDA}"/>
              </a:ext>
            </a:extLst>
          </p:cNvPr>
          <p:cNvSpPr/>
          <p:nvPr/>
        </p:nvSpPr>
        <p:spPr>
          <a:xfrm>
            <a:off x="4360244" y="474565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02009D1-A63C-0773-DA24-F4D74BE25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62" y="3337576"/>
            <a:ext cx="3731075" cy="3359187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BBD40-553C-8C96-FBD5-C8E1FD994DAB}"/>
              </a:ext>
            </a:extLst>
          </p:cNvPr>
          <p:cNvGrpSpPr/>
          <p:nvPr/>
        </p:nvGrpSpPr>
        <p:grpSpPr>
          <a:xfrm>
            <a:off x="5717316" y="3426309"/>
            <a:ext cx="2473277" cy="2736868"/>
            <a:chOff x="5717316" y="865987"/>
            <a:chExt cx="2473277" cy="2736868"/>
          </a:xfrm>
        </p:grpSpPr>
        <p:pic>
          <p:nvPicPr>
            <p:cNvPr id="29" name="Picture 28" descr="Thermometer Icon Design Gráfico por verry studio · Creative Fabrica">
              <a:extLst>
                <a:ext uri="{FF2B5EF4-FFF2-40B4-BE49-F238E27FC236}">
                  <a16:creationId xmlns:a16="http://schemas.microsoft.com/office/drawing/2014/main" id="{C523C4F4-01A9-666B-CC83-3CF48A70E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6416" t="7535" r="32420" b="7020"/>
            <a:stretch>
              <a:fillRect/>
            </a:stretch>
          </p:blipFill>
          <p:spPr>
            <a:xfrm>
              <a:off x="6965084" y="865987"/>
              <a:ext cx="642947" cy="1175204"/>
            </a:xfrm>
            <a:prstGeom prst="rect">
              <a:avLst/>
            </a:prstGeom>
          </p:spPr>
        </p:pic>
        <p:pic>
          <p:nvPicPr>
            <p:cNvPr id="37" name="Picture 36" descr="Thermometer Icon Design Gráfico por verry studio · Creative Fabrica">
              <a:extLst>
                <a:ext uri="{FF2B5EF4-FFF2-40B4-BE49-F238E27FC236}">
                  <a16:creationId xmlns:a16="http://schemas.microsoft.com/office/drawing/2014/main" id="{EAFD40D1-A20C-2027-F3F3-125E9FA82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 l="36416" t="7535" r="36281" b="7020"/>
            <a:stretch>
              <a:fillRect/>
            </a:stretch>
          </p:blipFill>
          <p:spPr>
            <a:xfrm>
              <a:off x="6310082" y="1524736"/>
              <a:ext cx="563280" cy="1175204"/>
            </a:xfrm>
            <a:prstGeom prst="rect">
              <a:avLst/>
            </a:prstGeom>
          </p:spPr>
        </p:pic>
        <p:pic>
          <p:nvPicPr>
            <p:cNvPr id="39" name="Picture 38" descr="Thermometer Icon Design Gráfico por verry studio · Creative Fabrica">
              <a:extLst>
                <a:ext uri="{FF2B5EF4-FFF2-40B4-BE49-F238E27FC236}">
                  <a16:creationId xmlns:a16="http://schemas.microsoft.com/office/drawing/2014/main" id="{D65DB7C1-CA46-8D4C-7909-8797D933D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l="36416" t="7535" r="36281" b="7020"/>
            <a:stretch>
              <a:fillRect/>
            </a:stretch>
          </p:blipFill>
          <p:spPr>
            <a:xfrm>
              <a:off x="5717316" y="2427651"/>
              <a:ext cx="563280" cy="1175204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9C4E64D-2C9B-5F57-BBE9-2120F58F91EE}"/>
                </a:ext>
              </a:extLst>
            </p:cNvPr>
            <p:cNvSpPr txBox="1"/>
            <p:nvPr/>
          </p:nvSpPr>
          <p:spPr>
            <a:xfrm>
              <a:off x="7699753" y="1063071"/>
              <a:ext cx="4908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/>
                <a:t>T1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148631C-4D41-72D6-1AE8-ADD4A858C898}"/>
                </a:ext>
              </a:extLst>
            </p:cNvPr>
            <p:cNvSpPr txBox="1"/>
            <p:nvPr/>
          </p:nvSpPr>
          <p:spPr>
            <a:xfrm>
              <a:off x="6984856" y="2117265"/>
              <a:ext cx="4908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/>
                <a:t>T2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1A3FE7A-125E-F54A-11D5-1C10EFECA4E3}"/>
                </a:ext>
              </a:extLst>
            </p:cNvPr>
            <p:cNvSpPr txBox="1"/>
            <p:nvPr/>
          </p:nvSpPr>
          <p:spPr>
            <a:xfrm>
              <a:off x="6326222" y="2910357"/>
              <a:ext cx="4908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/>
                <a:t>T3</a:t>
              </a: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D1D95B80-4E5A-8ED1-35BB-8751144B9DE9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experiment: Spectra of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chip vs T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A9BD1D2-829A-06CB-07AA-88F0A169499A}"/>
              </a:ext>
            </a:extLst>
          </p:cNvPr>
          <p:cNvSpPr txBox="1"/>
          <p:nvPr/>
        </p:nvSpPr>
        <p:spPr>
          <a:xfrm>
            <a:off x="248145" y="834666"/>
            <a:ext cx="479958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Steps:</a:t>
            </a:r>
          </a:p>
          <a:p>
            <a:pPr marL="285750" indent="-285750">
              <a:buFontTx/>
              <a:buChar char="-"/>
            </a:pPr>
            <a:r>
              <a:rPr lang="en-GB" sz="2800" dirty="0"/>
              <a:t>SNV Normalization</a:t>
            </a:r>
          </a:p>
          <a:p>
            <a:pPr marL="285750" indent="-285750">
              <a:buFontTx/>
              <a:buChar char="-"/>
            </a:pPr>
            <a:r>
              <a:rPr lang="en-GB" sz="2800" dirty="0"/>
              <a:t>Splitting Training/Test (80/20)</a:t>
            </a:r>
          </a:p>
          <a:p>
            <a:pPr marL="285750" indent="-285750">
              <a:buFontTx/>
              <a:buChar char="-"/>
            </a:pPr>
            <a:r>
              <a:rPr lang="en-GB" sz="2800" dirty="0"/>
              <a:t>Add the map</a:t>
            </a:r>
          </a:p>
        </p:txBody>
      </p:sp>
    </p:spTree>
    <p:extLst>
      <p:ext uri="{BB962C8B-B14F-4D97-AF65-F5344CB8AC3E}">
        <p14:creationId xmlns:p14="http://schemas.microsoft.com/office/powerpoint/2010/main" val="382224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D8303C-5605-6FFC-DA21-AA616DAF6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15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531509-5254-9EC6-5107-E16D25A82F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" t="1996" r="3069" b="3351"/>
          <a:stretch/>
        </p:blipFill>
        <p:spPr bwMode="auto">
          <a:xfrm>
            <a:off x="351255" y="1055636"/>
            <a:ext cx="8441489" cy="48438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B08C0E3-9C07-CC94-27D3-417377C66661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experiment: pipeline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621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FFD3C9-043F-AA01-3FD7-FC559799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16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B7A101-A3E4-7055-1041-0667720F5946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E335CCE-8A75-0E70-682E-8F63F3AE49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207780"/>
              </p:ext>
            </p:extLst>
          </p:nvPr>
        </p:nvGraphicFramePr>
        <p:xfrm>
          <a:off x="105878" y="795386"/>
          <a:ext cx="8749363" cy="3421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60285">
                  <a:extLst>
                    <a:ext uri="{9D8B030D-6E8A-4147-A177-3AD203B41FA5}">
                      <a16:colId xmlns:a16="http://schemas.microsoft.com/office/drawing/2014/main" val="4104904233"/>
                    </a:ext>
                  </a:extLst>
                </a:gridCol>
                <a:gridCol w="1663026">
                  <a:extLst>
                    <a:ext uri="{9D8B030D-6E8A-4147-A177-3AD203B41FA5}">
                      <a16:colId xmlns:a16="http://schemas.microsoft.com/office/drawing/2014/main" val="1196411385"/>
                    </a:ext>
                  </a:extLst>
                </a:gridCol>
                <a:gridCol w="1663026">
                  <a:extLst>
                    <a:ext uri="{9D8B030D-6E8A-4147-A177-3AD203B41FA5}">
                      <a16:colId xmlns:a16="http://schemas.microsoft.com/office/drawing/2014/main" val="2984404561"/>
                    </a:ext>
                  </a:extLst>
                </a:gridCol>
                <a:gridCol w="1663026">
                  <a:extLst>
                    <a:ext uri="{9D8B030D-6E8A-4147-A177-3AD203B41FA5}">
                      <a16:colId xmlns:a16="http://schemas.microsoft.com/office/drawing/2014/main" val="1092944363"/>
                    </a:ext>
                  </a:extLst>
                </a:gridCol>
              </a:tblGrid>
              <a:tr h="335686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</a:rPr>
                        <a:t>Table 1 Summary of the machine learning model used in this work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249131"/>
                  </a:ext>
                </a:extLst>
              </a:tr>
              <a:tr h="689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Model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RMSE (ºC)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MAE (ºC)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R</a:t>
                      </a:r>
                      <a:r>
                        <a:rPr lang="en-GB" sz="2000" kern="100" baseline="30000">
                          <a:effectLst/>
                        </a:rPr>
                        <a:t>2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6856134"/>
                  </a:ext>
                </a:extLst>
              </a:tr>
              <a:tr h="3994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Linear regression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9.60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5.8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0.992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7751451"/>
                  </a:ext>
                </a:extLst>
              </a:tr>
              <a:tr h="3994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Gaussian Process Regression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7.10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4.2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0.996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3969810"/>
                  </a:ext>
                </a:extLst>
              </a:tr>
              <a:tr h="3994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AdaBoost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12.16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5.9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0.988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5736914"/>
                  </a:ext>
                </a:extLst>
              </a:tr>
              <a:tr h="3994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Random Forest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12.21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5.9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0.988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6746601"/>
                  </a:ext>
                </a:extLst>
              </a:tr>
              <a:tr h="3994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Support Vector Regression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32.63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18.24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0.917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3102463"/>
                  </a:ext>
                </a:extLst>
              </a:tr>
              <a:tr h="3994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Convolutional Neural Networks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6.53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4.13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0.997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629860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4B5A50-0EEE-4C56-0267-3362375AEC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43152" r="57007" b="12594"/>
          <a:stretch>
            <a:fillRect/>
          </a:stretch>
        </p:blipFill>
        <p:spPr>
          <a:xfrm>
            <a:off x="2942025" y="4335458"/>
            <a:ext cx="3259949" cy="24455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651509-9C40-706D-63FF-6A6851B7B712}"/>
              </a:ext>
            </a:extLst>
          </p:cNvPr>
          <p:cNvSpPr txBox="1"/>
          <p:nvPr/>
        </p:nvSpPr>
        <p:spPr>
          <a:xfrm>
            <a:off x="129527" y="4518731"/>
            <a:ext cx="2286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Fit using peak position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5C57AC-01EA-0538-59B6-2CA19505A811}"/>
              </a:ext>
            </a:extLst>
          </p:cNvPr>
          <p:cNvSpPr/>
          <p:nvPr/>
        </p:nvSpPr>
        <p:spPr>
          <a:xfrm>
            <a:off x="129527" y="2261966"/>
            <a:ext cx="8565156" cy="260130"/>
          </a:xfrm>
          <a:prstGeom prst="rect">
            <a:avLst/>
          </a:prstGeom>
          <a:solidFill>
            <a:srgbClr val="00FF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E07A6E-B786-7B7A-80D6-6D2BE3CF0D7C}"/>
              </a:ext>
            </a:extLst>
          </p:cNvPr>
          <p:cNvSpPr/>
          <p:nvPr/>
        </p:nvSpPr>
        <p:spPr>
          <a:xfrm>
            <a:off x="185367" y="3863675"/>
            <a:ext cx="8565156" cy="330839"/>
          </a:xfrm>
          <a:prstGeom prst="rect">
            <a:avLst/>
          </a:prstGeom>
          <a:solidFill>
            <a:srgbClr val="00FF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54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B5C0C9-7A2B-341F-7532-BB048CCDB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17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C6D4F4-4EC7-4730-CCDB-02312F856A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74" y="759682"/>
            <a:ext cx="8496359" cy="60050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25BEA54-F5AA-8D79-5C18-D86E8CB8198A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9C89B6-2F51-EFA6-81B3-5669F740B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5" t="2" r="11130" b="15912"/>
          <a:stretch>
            <a:fillRect/>
          </a:stretch>
        </p:blipFill>
        <p:spPr>
          <a:xfrm>
            <a:off x="86188" y="759682"/>
            <a:ext cx="4565265" cy="593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2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0A9EA8-41D8-F5E3-A160-51961708ED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4535"/>
            <a:ext cx="9144000" cy="64677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F8C2BC-84DB-0F7F-11C1-C942F2976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18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A4B37E-B868-9C4B-19EA-93157BCC8A9F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Thermal map of the Chip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405753-A74B-5EFC-8A87-A1784D46E6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9" t="10543" r="3073" b="4191"/>
          <a:stretch>
            <a:fillRect/>
          </a:stretch>
        </p:blipFill>
        <p:spPr>
          <a:xfrm>
            <a:off x="4824229" y="724535"/>
            <a:ext cx="3607501" cy="351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2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3C078F-E6A5-35D0-04C4-F90A66FFF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19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EE5186-669A-FA77-8959-31EF33BB3610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402DC-DACF-3103-D362-1113C8EB6E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509"/>
          <a:stretch>
            <a:fillRect/>
          </a:stretch>
        </p:blipFill>
        <p:spPr>
          <a:xfrm>
            <a:off x="0" y="666332"/>
            <a:ext cx="9144000" cy="17913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EAFED8-378A-CF73-D40F-EBC1C377C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57680"/>
            <a:ext cx="8407832" cy="17971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4FAFA2-212A-1F04-F07B-C4E1F444B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00" y="4381071"/>
            <a:ext cx="9055400" cy="155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47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EC77E1-1F76-B9BE-9645-418417940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2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D3A295-C1BD-7329-0EE7-20023CC5B1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5" r="2332" b="9192"/>
          <a:stretch/>
        </p:blipFill>
        <p:spPr>
          <a:xfrm>
            <a:off x="0" y="814938"/>
            <a:ext cx="7137607" cy="44302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1D02DC-55CD-B734-E41C-0E95B5894EC6}"/>
              </a:ext>
            </a:extLst>
          </p:cNvPr>
          <p:cNvSpPr txBox="1"/>
          <p:nvPr/>
        </p:nvSpPr>
        <p:spPr>
          <a:xfrm>
            <a:off x="66256" y="5781452"/>
            <a:ext cx="412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</a:rPr>
              <a:t>Cisco: </a:t>
            </a:r>
            <a:r>
              <a:rPr lang="en-GB" sz="1400" dirty="0">
                <a:latin typeface="Calibri Light" panose="020F0302020204030204" pitchFamily="34" charset="0"/>
              </a:rPr>
              <a:t>Data </a:t>
            </a:r>
            <a:r>
              <a:rPr lang="en-GB" sz="1400" dirty="0" err="1">
                <a:latin typeface="Calibri Light" panose="020F0302020204030204" pitchFamily="34" charset="0"/>
              </a:rPr>
              <a:t>Center</a:t>
            </a:r>
            <a:r>
              <a:rPr lang="en-GB" sz="1400" dirty="0">
                <a:latin typeface="Calibri Light" panose="020F0302020204030204" pitchFamily="34" charset="0"/>
              </a:rPr>
              <a:t> Power and Cooling </a:t>
            </a:r>
          </a:p>
          <a:p>
            <a:r>
              <a:rPr lang="en-GB" sz="1400" dirty="0">
                <a:latin typeface="Calibri Light" panose="020F0302020204030204" pitchFamily="34" charset="0"/>
              </a:rPr>
              <a:t>White Paper, </a:t>
            </a:r>
            <a:r>
              <a:rPr lang="en-GB" sz="1400" dirty="0">
                <a:latin typeface="Calibri Light" panose="020F0302020204030204" pitchFamily="34" charset="0"/>
                <a:hlinkClick r:id="rId3"/>
              </a:rPr>
              <a:t>www.cisco.com</a:t>
            </a:r>
            <a:r>
              <a:rPr lang="en-GB" sz="1400" dirty="0">
                <a:latin typeface="Calibri Light" panose="020F0302020204030204" pitchFamily="34" charset="0"/>
              </a:rPr>
              <a:t> </a:t>
            </a:r>
            <a:r>
              <a:rPr lang="en-US" sz="1400" dirty="0">
                <a:latin typeface="Calibri Light" panose="020F030202020403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51624C-0290-0F24-9E57-D713C81B9705}"/>
              </a:ext>
            </a:extLst>
          </p:cNvPr>
          <p:cNvSpPr/>
          <p:nvPr/>
        </p:nvSpPr>
        <p:spPr>
          <a:xfrm>
            <a:off x="943644" y="3429000"/>
            <a:ext cx="22300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08A1D9"/>
                  </a:solidFill>
                  <a:prstDash val="solid"/>
                </a:ln>
                <a:solidFill>
                  <a:srgbClr val="08A1D9">
                    <a:lumMod val="40000"/>
                    <a:lumOff val="60000"/>
                  </a:srgbClr>
                </a:solidFill>
                <a:latin typeface="Calibri Light" panose="020F0302020204030204" pitchFamily="34" charset="0"/>
              </a:rPr>
              <a:t>Cooling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09C0EB-699A-61E1-BB21-CAF34B9D39E0}"/>
              </a:ext>
            </a:extLst>
          </p:cNvPr>
          <p:cNvSpPr/>
          <p:nvPr/>
        </p:nvSpPr>
        <p:spPr>
          <a:xfrm>
            <a:off x="319090" y="197686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Motivation: Excess of heat: roadblock of ICT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3354A-7C7F-829B-91C4-4FFD32278974}"/>
              </a:ext>
            </a:extLst>
          </p:cNvPr>
          <p:cNvSpPr txBox="1"/>
          <p:nvPr/>
        </p:nvSpPr>
        <p:spPr>
          <a:xfrm>
            <a:off x="327845" y="618032"/>
            <a:ext cx="3976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  <a:latin typeface="Calibri Light" panose="020F0302020204030204" pitchFamily="34" charset="0"/>
              </a:rPr>
              <a:t>Energy demand in data centers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B1B262-2CCB-56E9-CE48-A030111B4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833" y="4352330"/>
            <a:ext cx="5746183" cy="20660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8B91B3-8972-DAB3-07EB-DDA9D05AA2CC}"/>
              </a:ext>
            </a:extLst>
          </p:cNvPr>
          <p:cNvSpPr txBox="1"/>
          <p:nvPr/>
        </p:nvSpPr>
        <p:spPr>
          <a:xfrm>
            <a:off x="3722915" y="6475648"/>
            <a:ext cx="4613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https://shorturl.at/Hp5SX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6646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B07D22-72A0-B345-636D-EE7E171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20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5B04DD-BEEC-DEFB-1DFE-FB37A1C6F644}"/>
              </a:ext>
            </a:extLst>
          </p:cNvPr>
          <p:cNvSpPr txBox="1"/>
          <p:nvPr/>
        </p:nvSpPr>
        <p:spPr>
          <a:xfrm>
            <a:off x="145024" y="669630"/>
            <a:ext cx="885395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Contactless temperature mapping using SR-FTIR + machine learning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Temperature predicted directly from full IR spectra — no manual peak fitting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GPR offers the best balance of accuracy, robustness, uncertainty estimation and interpretability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ML temperature maps agree well with FEM while capturing local experimental heterogeneity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A scalable approach for automated operando thermometry in synchrotron and microscale devices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E48DA6-B413-E5D8-4D5E-FC9D79563F58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EFE7C6-0779-986A-0149-9A1B10E61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643" y="4557492"/>
            <a:ext cx="8638714" cy="16026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8721FF-C534-3473-D050-08C6A6CA63CB}"/>
              </a:ext>
            </a:extLst>
          </p:cNvPr>
          <p:cNvSpPr txBox="1"/>
          <p:nvPr/>
        </p:nvSpPr>
        <p:spPr>
          <a:xfrm>
            <a:off x="2100898" y="6328970"/>
            <a:ext cx="4927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DOI: </a:t>
            </a:r>
            <a:r>
              <a:rPr lang="en-GB" sz="2800" dirty="0">
                <a:hlinkClick r:id="rId3"/>
              </a:rPr>
              <a:t>10.1016/j.sna.2026.118421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52357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794095-8A9A-78E1-E3B4-C4DC36C2C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21</a:t>
            </a:fld>
            <a:endParaRPr lang="en-GB"/>
          </a:p>
        </p:txBody>
      </p:sp>
      <p:pic>
        <p:nvPicPr>
          <p:cNvPr id="4" name="Picture 2" descr="Ministerios de España » vectorlogo.es">
            <a:extLst>
              <a:ext uri="{FF2B5EF4-FFF2-40B4-BE49-F238E27FC236}">
                <a16:creationId xmlns:a16="http://schemas.microsoft.com/office/drawing/2014/main" id="{FEDC97A5-93E9-D65E-2B5E-05662DCB96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1" t="30874" r="10232" b="30100"/>
          <a:stretch>
            <a:fillRect/>
          </a:stretch>
        </p:blipFill>
        <p:spPr bwMode="auto">
          <a:xfrm>
            <a:off x="5055800" y="5775191"/>
            <a:ext cx="3740804" cy="93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3C76B4-CA77-24A4-7673-389EFBCDBCBC}"/>
              </a:ext>
            </a:extLst>
          </p:cNvPr>
          <p:cNvSpPr txBox="1"/>
          <p:nvPr/>
        </p:nvSpPr>
        <p:spPr>
          <a:xfrm>
            <a:off x="4554871" y="4739733"/>
            <a:ext cx="45690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RYC2024-048225-I from MICIU/AEI/10.13039/501100011033 and FSE+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548BCD-FE9E-ABA1-6E10-EEEC3C779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97" y="5855758"/>
            <a:ext cx="2267287" cy="856090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D488234A-CC3B-23F3-8CD7-8DAB30872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40" y="5971232"/>
            <a:ext cx="2463732" cy="71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E330FD-3047-8321-7894-8141BA750B14}"/>
              </a:ext>
            </a:extLst>
          </p:cNvPr>
          <p:cNvSpPr txBox="1"/>
          <p:nvPr/>
        </p:nvSpPr>
        <p:spPr>
          <a:xfrm>
            <a:off x="100697" y="716779"/>
            <a:ext cx="225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Researchers</a:t>
            </a:r>
          </a:p>
        </p:txBody>
      </p:sp>
      <p:pic>
        <p:nvPicPr>
          <p:cNvPr id="13" name="Picture 12" descr="Dr. Martin Kreuzer - Wissenschaftlicher Angestellter - ALBA Synchrotron ...">
            <a:extLst>
              <a:ext uri="{FF2B5EF4-FFF2-40B4-BE49-F238E27FC236}">
                <a16:creationId xmlns:a16="http://schemas.microsoft.com/office/drawing/2014/main" id="{EDF79330-4CBF-AA6A-EBBA-41C48C70F3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0" t="15940" r="12918"/>
          <a:stretch/>
        </p:blipFill>
        <p:spPr bwMode="auto">
          <a:xfrm>
            <a:off x="2976404" y="1163817"/>
            <a:ext cx="1243188" cy="13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DDF939-2E70-196D-C58E-D350D2B63A16}"/>
              </a:ext>
            </a:extLst>
          </p:cNvPr>
          <p:cNvSpPr txBox="1"/>
          <p:nvPr/>
        </p:nvSpPr>
        <p:spPr>
          <a:xfrm>
            <a:off x="2854677" y="2544155"/>
            <a:ext cx="2252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Martin Kreuzer</a:t>
            </a:r>
          </a:p>
        </p:txBody>
      </p:sp>
      <p:pic>
        <p:nvPicPr>
          <p:cNvPr id="15" name="Picture 14" descr="Home — en">
            <a:extLst>
              <a:ext uri="{FF2B5EF4-FFF2-40B4-BE49-F238E27FC236}">
                <a16:creationId xmlns:a16="http://schemas.microsoft.com/office/drawing/2014/main" id="{FD83802B-F2EF-537A-9983-B49A636CB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317" y="3003747"/>
            <a:ext cx="1165179" cy="60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5B5067-5CEF-D7F4-FD24-AFAA199D79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262" y="1230621"/>
            <a:ext cx="1349107" cy="134910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08ACD7-FBB0-2AF8-EE69-9918A3FD4C84}"/>
              </a:ext>
            </a:extLst>
          </p:cNvPr>
          <p:cNvSpPr/>
          <p:nvPr/>
        </p:nvSpPr>
        <p:spPr>
          <a:xfrm>
            <a:off x="337509" y="2635374"/>
            <a:ext cx="1436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484D56"/>
                </a:solidFill>
                <a:latin typeface="avenir-lt-w01_35-light1475496"/>
              </a:rPr>
              <a:t>V</a:t>
            </a:r>
            <a:r>
              <a:rPr lang="en-GB" b="0" i="0" dirty="0">
                <a:solidFill>
                  <a:srgbClr val="484D56"/>
                </a:solidFill>
                <a:effectLst/>
                <a:latin typeface="avenir-lt-w01_35-light1475496"/>
              </a:rPr>
              <a:t>adim Nikitin</a:t>
            </a:r>
            <a:endParaRPr lang="en-GB" dirty="0"/>
          </a:p>
        </p:txBody>
      </p:sp>
      <p:pic>
        <p:nvPicPr>
          <p:cNvPr id="18" name="Picture 2" descr="Mugarza Ezpeleta, Aitor - ICREA Memoir 2020">
            <a:extLst>
              <a:ext uri="{FF2B5EF4-FFF2-40B4-BE49-F238E27FC236}">
                <a16:creationId xmlns:a16="http://schemas.microsoft.com/office/drawing/2014/main" id="{A5C21D6F-866F-07CF-98CF-C64B6E111A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4" r="9096"/>
          <a:stretch/>
        </p:blipFill>
        <p:spPr bwMode="auto">
          <a:xfrm>
            <a:off x="370874" y="3003747"/>
            <a:ext cx="1513251" cy="138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227F452-9D8D-5323-9E4B-68521539906A}"/>
              </a:ext>
            </a:extLst>
          </p:cNvPr>
          <p:cNvSpPr/>
          <p:nvPr/>
        </p:nvSpPr>
        <p:spPr>
          <a:xfrm>
            <a:off x="462056" y="4433699"/>
            <a:ext cx="1512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484D56"/>
                </a:solidFill>
                <a:latin typeface="avenir-lt-w01_35-light1475496"/>
              </a:rPr>
              <a:t>Aitor </a:t>
            </a:r>
            <a:r>
              <a:rPr lang="en-GB" dirty="0" err="1">
                <a:solidFill>
                  <a:srgbClr val="484D56"/>
                </a:solidFill>
                <a:latin typeface="avenir-lt-w01_35-light1475496"/>
              </a:rPr>
              <a:t>Mugarza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584950C-C376-1304-4380-CE9BCE32B56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5866"/>
          <a:stretch>
            <a:fillRect/>
          </a:stretch>
        </p:blipFill>
        <p:spPr>
          <a:xfrm>
            <a:off x="4760777" y="1161791"/>
            <a:ext cx="1409700" cy="1344942"/>
          </a:xfrm>
          <a:prstGeom prst="rect">
            <a:avLst/>
          </a:prstGeom>
        </p:spPr>
      </p:pic>
      <p:pic>
        <p:nvPicPr>
          <p:cNvPr id="21" name="Picture 4" descr="ESRF – European Synchrotron Radiation Facility - What the Logo?">
            <a:extLst>
              <a:ext uri="{FF2B5EF4-FFF2-40B4-BE49-F238E27FC236}">
                <a16:creationId xmlns:a16="http://schemas.microsoft.com/office/drawing/2014/main" id="{E3D0FFD3-B45B-CADF-2A25-0BC01E6BE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746" y="2960515"/>
            <a:ext cx="613891" cy="69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9119106-4088-E125-7285-B55BD316DA3C}"/>
              </a:ext>
            </a:extLst>
          </p:cNvPr>
          <p:cNvSpPr txBox="1"/>
          <p:nvPr/>
        </p:nvSpPr>
        <p:spPr>
          <a:xfrm>
            <a:off x="4660600" y="2548958"/>
            <a:ext cx="2252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Martin Rosenthal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280C71-6B6C-EEB2-4467-0B330B81BC50}"/>
              </a:ext>
            </a:extLst>
          </p:cNvPr>
          <p:cNvSpPr txBox="1"/>
          <p:nvPr/>
        </p:nvSpPr>
        <p:spPr>
          <a:xfrm>
            <a:off x="6804919" y="2527218"/>
            <a:ext cx="2252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Martin Eriksen</a:t>
            </a:r>
          </a:p>
        </p:txBody>
      </p:sp>
      <p:pic>
        <p:nvPicPr>
          <p:cNvPr id="24" name="Picture 2" descr="MasterCosmosBCN - Martin B. Eriksen">
            <a:extLst>
              <a:ext uri="{FF2B5EF4-FFF2-40B4-BE49-F238E27FC236}">
                <a16:creationId xmlns:a16="http://schemas.microsoft.com/office/drawing/2014/main" id="{D5F47C1E-2AFD-4022-38DC-C8789B42F7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416" y="1077983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Port d'Informació Científica - DCA">
            <a:extLst>
              <a:ext uri="{FF2B5EF4-FFF2-40B4-BE49-F238E27FC236}">
                <a16:creationId xmlns:a16="http://schemas.microsoft.com/office/drawing/2014/main" id="{D59189BA-EDC8-FF2A-E062-3EF99050B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770" y="2876343"/>
            <a:ext cx="1926040" cy="86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22A3309-E6FA-B8D2-4D80-5FA6D092FD9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65627" y="3994346"/>
            <a:ext cx="2921150" cy="55247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4497A63-BA9F-4E57-FA85-8D8F4F8CEA20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 for your attention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A671442-A0C0-CEEB-7A77-1D8D784B28B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2248" y="4739733"/>
            <a:ext cx="3123745" cy="89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74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iagram, histogram&#10;&#10;Description automatically generated">
            <a:extLst>
              <a:ext uri="{FF2B5EF4-FFF2-40B4-BE49-F238E27FC236}">
                <a16:creationId xmlns:a16="http://schemas.microsoft.com/office/drawing/2014/main" id="{F7C21FE6-42FA-3192-D0D2-B428F4D78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616" y="2423924"/>
            <a:ext cx="2868224" cy="215034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414204E-0883-D4E5-3B89-A1D140F7391D}"/>
              </a:ext>
            </a:extLst>
          </p:cNvPr>
          <p:cNvSpPr txBox="1"/>
          <p:nvPr/>
        </p:nvSpPr>
        <p:spPr>
          <a:xfrm>
            <a:off x="4754062" y="669598"/>
            <a:ext cx="4120087" cy="1754326"/>
          </a:xfrm>
          <a:prstGeom prst="rect">
            <a:avLst/>
          </a:prstGeom>
          <a:solidFill>
            <a:srgbClr val="FCF8A2"/>
          </a:solidFill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EC-Cells (MIRAS and ICN2)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Gas-sensing cell (ICN2)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Strain stage (RT, Miras stage)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Low frequency filters (≤ 4 cm</a:t>
            </a:r>
            <a:r>
              <a:rPr lang="en-US" baseline="30000" dirty="0"/>
              <a:t>-1</a:t>
            </a:r>
            <a:r>
              <a:rPr lang="en-US" dirty="0"/>
              <a:t>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b="1" dirty="0"/>
              <a:t>Chemometric and ML analysis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b="1" dirty="0"/>
              <a:t>Custom made scripts for data analysis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20D4DD-4BAF-0570-1C8F-7228D7F90183}"/>
              </a:ext>
            </a:extLst>
          </p:cNvPr>
          <p:cNvSpPr txBox="1"/>
          <p:nvPr/>
        </p:nvSpPr>
        <p:spPr>
          <a:xfrm>
            <a:off x="0" y="669598"/>
            <a:ext cx="4503210" cy="1754326"/>
          </a:xfrm>
          <a:prstGeom prst="rect">
            <a:avLst/>
          </a:prstGeom>
          <a:solidFill>
            <a:srgbClr val="FCF8A2"/>
          </a:solidFill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-Raman/ - PL 3 lasers ( 532, 633, 785 nm)</a:t>
            </a:r>
            <a:endParaRPr lang="en-US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SPM modes (AFM, KPFM, MFM, …)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Tip enhanced modes (TERS/TEPL) &lt; </a:t>
            </a:r>
            <a:r>
              <a:rPr lang="en-US" b="1" dirty="0"/>
              <a:t>2 nm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4 grating (</a:t>
            </a:r>
            <a:r>
              <a:rPr lang="es-ES" dirty="0"/>
              <a:t>300, 600, 1800 &amp; 2400</a:t>
            </a:r>
            <a:r>
              <a:rPr lang="en-US" dirty="0"/>
              <a:t>) ≤ </a:t>
            </a:r>
            <a:r>
              <a:rPr lang="en-US" b="1" dirty="0"/>
              <a:t>0.2 cm</a:t>
            </a:r>
            <a:r>
              <a:rPr lang="en-US" b="1" baseline="30000" dirty="0"/>
              <a:t>-1</a:t>
            </a:r>
            <a:endParaRPr lang="en-US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Low temperature (80K, MIRAS)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Polarization kit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5318D7-9B9E-41B6-301B-2788041A187F}"/>
              </a:ext>
            </a:extLst>
          </p:cNvPr>
          <p:cNvSpPr txBox="1"/>
          <p:nvPr/>
        </p:nvSpPr>
        <p:spPr>
          <a:xfrm>
            <a:off x="6475619" y="2568435"/>
            <a:ext cx="12025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 err="1"/>
              <a:t>Insitu</a:t>
            </a:r>
            <a:r>
              <a:rPr lang="en-GB" sz="1350" dirty="0"/>
              <a:t> analysis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48ECF397-8460-B78A-52B2-70D0CB72B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7065"/>
            <a:ext cx="2057400" cy="365125"/>
          </a:xfrm>
        </p:spPr>
        <p:txBody>
          <a:bodyPr/>
          <a:lstStyle/>
          <a:p>
            <a:fld id="{9C70ECE8-A701-4ABD-BB05-E78E670FCF5D}" type="slidenum">
              <a:rPr lang="en-GB" smtClean="0"/>
              <a:t>22</a:t>
            </a:fld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9C381F-50BA-46CF-1ADB-A68F75C024B7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Photon SPM SM05: Ramen-Lab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9E10C5-55BF-1524-164E-2C5915F9B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81" y="2465044"/>
            <a:ext cx="2939805" cy="19305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EA2961-2D6B-A831-A45F-3DFD3F50C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1" y="4657093"/>
            <a:ext cx="2428976" cy="21238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0867ED-7F5A-7413-7917-C7FB339DC0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6848" y="4685046"/>
            <a:ext cx="2559056" cy="20679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3F5553D-4768-D491-9983-848B93ABFC8A}"/>
              </a:ext>
            </a:extLst>
          </p:cNvPr>
          <p:cNvSpPr txBox="1"/>
          <p:nvPr/>
        </p:nvSpPr>
        <p:spPr>
          <a:xfrm>
            <a:off x="1743" y="4067363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highlight>
                  <a:srgbClr val="FFFF00"/>
                </a:highlight>
              </a:rPr>
              <a:t>Gas sensing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6BDBCA-0B1E-2281-7895-6E62ACB4C163}"/>
              </a:ext>
            </a:extLst>
          </p:cNvPr>
          <p:cNvSpPr txBox="1"/>
          <p:nvPr/>
        </p:nvSpPr>
        <p:spPr>
          <a:xfrm>
            <a:off x="747092" y="6039014"/>
            <a:ext cx="817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highlight>
                  <a:srgbClr val="FFFF00"/>
                </a:highlight>
              </a:rPr>
              <a:t>EC Cell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B680CE-867B-6953-8078-469533DB0E40}"/>
              </a:ext>
            </a:extLst>
          </p:cNvPr>
          <p:cNvSpPr txBox="1"/>
          <p:nvPr/>
        </p:nvSpPr>
        <p:spPr>
          <a:xfrm>
            <a:off x="3232783" y="4675546"/>
            <a:ext cx="1755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highlight>
                  <a:srgbClr val="FFFF00"/>
                </a:highlight>
              </a:rPr>
              <a:t>Photochemistry</a:t>
            </a:r>
          </a:p>
        </p:txBody>
      </p:sp>
      <p:pic>
        <p:nvPicPr>
          <p:cNvPr id="20" name="Picture 1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BD2B765-6478-4BF3-3C91-8E18E09B1F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233" y="2488529"/>
            <a:ext cx="2273106" cy="20314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9D28953-457E-DFF2-1FE5-D17FE06EC1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52176" y="4675546"/>
            <a:ext cx="2701823" cy="21503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12795B-E4D5-B3FA-526C-C807A0D43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368" y="639958"/>
            <a:ext cx="1391632" cy="139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573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6" y="331203"/>
            <a:ext cx="3000375" cy="8572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5576"/>
            <a:ext cx="9144000" cy="74980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03F137-62FF-3E8A-ACE2-13B0048497E6}"/>
              </a:ext>
            </a:extLst>
          </p:cNvPr>
          <p:cNvSpPr/>
          <p:nvPr/>
        </p:nvSpPr>
        <p:spPr>
          <a:xfrm>
            <a:off x="557096" y="4358767"/>
            <a:ext cx="8057584" cy="726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Emigdio Chavez-Angel</a:t>
            </a:r>
          </a:p>
          <a:p>
            <a:pPr algn="ctr">
              <a:lnSpc>
                <a:spcPct val="120000"/>
              </a:lnSpc>
            </a:pP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Aitor </a:t>
            </a:r>
            <a:r>
              <a:rPr lang="en-GB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Mugarza</a:t>
            </a:r>
            <a:endParaRPr lang="en-GB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6C049E-F0F1-8A96-9D52-36D895EC03C9}"/>
              </a:ext>
            </a:extLst>
          </p:cNvPr>
          <p:cNvSpPr txBox="1"/>
          <p:nvPr/>
        </p:nvSpPr>
        <p:spPr>
          <a:xfrm>
            <a:off x="2930140" y="5766244"/>
            <a:ext cx="328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E-mail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: emigdio.chavez@icn2.cat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9FCAD23-C4BC-B576-1D99-864F79164256}"/>
              </a:ext>
            </a:extLst>
          </p:cNvPr>
          <p:cNvSpPr txBox="1">
            <a:spLocks/>
          </p:cNvSpPr>
          <p:nvPr/>
        </p:nvSpPr>
        <p:spPr>
          <a:xfrm>
            <a:off x="430887" y="2238655"/>
            <a:ext cx="8255000" cy="10978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altLang="zh-CN" sz="2800" b="1" dirty="0">
                <a:solidFill>
                  <a:srgbClr val="FA8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ML-driven Thermal mapping Using SR-FTIR Spectroscopy</a:t>
            </a:r>
            <a:endParaRPr lang="en-GB" sz="2800" b="1" baseline="-25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003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FAC01B-DB84-37C3-07FB-54D21D0EA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3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86696C-7EF2-A369-9EE6-56D6743CA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9574"/>
            <a:ext cx="4846299" cy="30289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63844D-43DA-4725-6914-234ED5E495AF}"/>
              </a:ext>
            </a:extLst>
          </p:cNvPr>
          <p:cNvSpPr txBox="1"/>
          <p:nvPr/>
        </p:nvSpPr>
        <p:spPr>
          <a:xfrm>
            <a:off x="141890" y="5416501"/>
            <a:ext cx="4012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hlinkClick r:id="rId3"/>
              </a:rPr>
              <a:t>https://evolutionoftheprogress.com/ai-power-consumption-exploding/</a:t>
            </a:r>
            <a:r>
              <a:rPr lang="en-GB" dirty="0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AE368D-7B0F-C2EB-6FE1-8551F72012AA}"/>
              </a:ext>
            </a:extLst>
          </p:cNvPr>
          <p:cNvSpPr/>
          <p:nvPr/>
        </p:nvSpPr>
        <p:spPr>
          <a:xfrm>
            <a:off x="319090" y="197686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Motivation: Energy consumption of AI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E9B7257-0B2A-3D0B-D640-1FE666816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750" y="1903679"/>
            <a:ext cx="4484250" cy="264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EC1194-4973-C9F7-09BF-B46C46CC3377}"/>
              </a:ext>
            </a:extLst>
          </p:cNvPr>
          <p:cNvSpPr txBox="1"/>
          <p:nvPr/>
        </p:nvSpPr>
        <p:spPr>
          <a:xfrm>
            <a:off x="4909362" y="5739667"/>
            <a:ext cx="46058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Alex de Vries, Joule, </a:t>
            </a:r>
            <a:r>
              <a:rPr lang="en-GB" b="1" dirty="0"/>
              <a:t>7 </a:t>
            </a:r>
            <a:r>
              <a:rPr lang="en-GB" dirty="0"/>
              <a:t>(2023), 2191-2194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4332E77-E798-BE9C-A014-11E840D101D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8406"/>
          <a:stretch>
            <a:fillRect/>
          </a:stretch>
        </p:blipFill>
        <p:spPr>
          <a:xfrm>
            <a:off x="4846299" y="618744"/>
            <a:ext cx="2791924" cy="281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20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F1C9A6-9F09-098D-EABB-03C06FF9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4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391860-1349-CF80-12B0-875D0BFBA6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19"/>
          <a:stretch>
            <a:fillRect/>
          </a:stretch>
        </p:blipFill>
        <p:spPr>
          <a:xfrm>
            <a:off x="0" y="844017"/>
            <a:ext cx="9017463" cy="308843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DE86118-5123-AC54-CA99-C92DD4FEED9B}"/>
              </a:ext>
            </a:extLst>
          </p:cNvPr>
          <p:cNvSpPr/>
          <p:nvPr/>
        </p:nvSpPr>
        <p:spPr>
          <a:xfrm>
            <a:off x="319090" y="197686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Motivation: Excess of heat: roadblock of ICT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85D163-4ED4-2DC0-4784-1916D6D63E97}"/>
              </a:ext>
            </a:extLst>
          </p:cNvPr>
          <p:cNvSpPr txBox="1"/>
          <p:nvPr/>
        </p:nvSpPr>
        <p:spPr>
          <a:xfrm>
            <a:off x="1686412" y="6302399"/>
            <a:ext cx="57622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https://digiconomist.net/bitcoin-energy-consumption/</a:t>
            </a:r>
            <a:r>
              <a:rPr lang="en-GB" dirty="0"/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BB21B6-078B-E0FE-0B61-19C36B38B7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8406"/>
          <a:stretch>
            <a:fillRect/>
          </a:stretch>
        </p:blipFill>
        <p:spPr>
          <a:xfrm>
            <a:off x="6726986" y="4217089"/>
            <a:ext cx="2071707" cy="208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10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219B71-46F2-77CE-BC8E-AF81379F6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5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508CE2-9F4B-BD44-B3D1-9EBF7F850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53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8F6E5E-C103-5FF8-C1FE-BD7934B76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6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057EDF-B978-4153-CB35-030CDC0D8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97" y="804703"/>
            <a:ext cx="7306003" cy="487066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0D6BEF6-0760-8192-FCCD-A6A27ED3F86A}"/>
              </a:ext>
            </a:extLst>
          </p:cNvPr>
          <p:cNvSpPr/>
          <p:nvPr/>
        </p:nvSpPr>
        <p:spPr>
          <a:xfrm>
            <a:off x="1562100" y="2876037"/>
            <a:ext cx="184222" cy="1340069"/>
          </a:xfrm>
          <a:prstGeom prst="rect">
            <a:avLst/>
          </a:prstGeom>
          <a:solidFill>
            <a:srgbClr val="E8F2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333468-516B-5C88-9057-FCA69CF5A7CB}"/>
              </a:ext>
            </a:extLst>
          </p:cNvPr>
          <p:cNvSpPr txBox="1"/>
          <p:nvPr/>
        </p:nvSpPr>
        <p:spPr>
          <a:xfrm rot="16200000">
            <a:off x="1005412" y="3302421"/>
            <a:ext cx="1297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Absorbance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7FAE32-30C0-B760-B807-E2AFCEE77080}"/>
              </a:ext>
            </a:extLst>
          </p:cNvPr>
          <p:cNvSpPr/>
          <p:nvPr/>
        </p:nvSpPr>
        <p:spPr>
          <a:xfrm>
            <a:off x="159545" y="107428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ML-driven Thermal mapping Using SR-FTIR Spectroscopy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C071AF-86C8-6D20-95DB-291C7C3A578B}"/>
              </a:ext>
            </a:extLst>
          </p:cNvPr>
          <p:cNvSpPr txBox="1"/>
          <p:nvPr/>
        </p:nvSpPr>
        <p:spPr>
          <a:xfrm>
            <a:off x="494057" y="5453132"/>
            <a:ext cx="81558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We aim to use FTIR signal as contactless thermometer based on the temperature dependence of FTIR signal and analysed using ML tools</a:t>
            </a:r>
          </a:p>
        </p:txBody>
      </p:sp>
    </p:spTree>
    <p:extLst>
      <p:ext uri="{BB962C8B-B14F-4D97-AF65-F5344CB8AC3E}">
        <p14:creationId xmlns:p14="http://schemas.microsoft.com/office/powerpoint/2010/main" val="1115382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C01885-C9C0-F9DE-9AD1-1D800C1C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7</a:t>
            </a:fld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F929B0C-5EC2-7514-8C2E-ECB8760D41BA}"/>
              </a:ext>
            </a:extLst>
          </p:cNvPr>
          <p:cNvSpPr>
            <a:spLocks noGrp="1"/>
          </p:cNvSpPr>
          <p:nvPr/>
        </p:nvSpPr>
        <p:spPr>
          <a:xfrm>
            <a:off x="8466" y="745066"/>
            <a:ext cx="9073055" cy="2514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800" dirty="0"/>
              <a:t>Regression models the relationship between inputs (x) and outputs (y).</a:t>
            </a:r>
          </a:p>
          <a:p>
            <a:r>
              <a:rPr sz="2800" dirty="0"/>
              <a:t>Goal: predict y from x.</a:t>
            </a:r>
          </a:p>
          <a:p>
            <a:r>
              <a:rPr lang="en-GB" sz="2800" dirty="0"/>
              <a:t>Different models make different assumptions about this relationship</a:t>
            </a:r>
            <a:endParaRPr sz="2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F00D73-0C5E-67FF-7C37-7C123CE674CF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Regression?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5BAD06-AA27-1629-B935-3E89DF1F62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33" t="5556" r="4166" b="10833"/>
          <a:stretch>
            <a:fillRect/>
          </a:stretch>
        </p:blipFill>
        <p:spPr>
          <a:xfrm>
            <a:off x="1810573" y="3163100"/>
            <a:ext cx="5522853" cy="342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461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CD38AC-17E0-1A49-5579-A76A62D97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8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D34146-97C2-89E6-DBE0-85EE164167B8}"/>
              </a:ext>
            </a:extLst>
          </p:cNvPr>
          <p:cNvSpPr/>
          <p:nvPr/>
        </p:nvSpPr>
        <p:spPr>
          <a:xfrm>
            <a:off x="159545" y="107428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System: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Nanocalorimetric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chips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ADABA2-BF7B-AD75-0B62-897E3450D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198" y="1420397"/>
            <a:ext cx="4330257" cy="4287383"/>
          </a:xfrm>
          <a:prstGeom prst="rect">
            <a:avLst/>
          </a:prstGeom>
        </p:spPr>
      </p:pic>
      <p:pic>
        <p:nvPicPr>
          <p:cNvPr id="29700" name="Picture 4" descr="Images of the chip-nanocalorimeters, XI39390, at three different ...">
            <a:extLst>
              <a:ext uri="{FF2B5EF4-FFF2-40B4-BE49-F238E27FC236}">
                <a16:creationId xmlns:a16="http://schemas.microsoft.com/office/drawing/2014/main" id="{3F646EFD-ED03-4D61-1944-A5F4651BDF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87"/>
          <a:stretch>
            <a:fillRect/>
          </a:stretch>
        </p:blipFill>
        <p:spPr bwMode="auto">
          <a:xfrm>
            <a:off x="248145" y="1143646"/>
            <a:ext cx="4168089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mages of the chip-nanocalorimeters, XI39390, at three different ...">
            <a:extLst>
              <a:ext uri="{FF2B5EF4-FFF2-40B4-BE49-F238E27FC236}">
                <a16:creationId xmlns:a16="http://schemas.microsoft.com/office/drawing/2014/main" id="{49D4EFE7-AEB3-5BCE-FBBB-A0CC5F146F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7"/>
          <a:stretch>
            <a:fillRect/>
          </a:stretch>
        </p:blipFill>
        <p:spPr bwMode="auto">
          <a:xfrm>
            <a:off x="953812" y="3072892"/>
            <a:ext cx="2585545" cy="182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In-situ X-ray diffraction and nanocalorimetry setup">
            <a:extLst>
              <a:ext uri="{FF2B5EF4-FFF2-40B4-BE49-F238E27FC236}">
                <a16:creationId xmlns:a16="http://schemas.microsoft.com/office/drawing/2014/main" id="{24FC5A15-B89E-AFFC-C6F9-2FFF1EA26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12" y="5141282"/>
            <a:ext cx="2585546" cy="152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61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B0ADC3-8389-698A-FEC2-F65D9403F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CE8-A701-4ABD-BB05-E78E670FCF5D}" type="slidenum">
              <a:rPr lang="en-GB" smtClean="0"/>
              <a:t>9</a:t>
            </a:fld>
            <a:endParaRPr lang="en-GB"/>
          </a:p>
        </p:txBody>
      </p:sp>
      <p:pic>
        <p:nvPicPr>
          <p:cNvPr id="3" name="Picture 2" descr="typical thermal conductivity diagram">
            <a:extLst>
              <a:ext uri="{FF2B5EF4-FFF2-40B4-BE49-F238E27FC236}">
                <a16:creationId xmlns:a16="http://schemas.microsoft.com/office/drawing/2014/main" id="{088A52DF-8E40-5C9A-E73B-F1FE58C41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996" y="829005"/>
            <a:ext cx="3656856" cy="586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7A0594E-B0AF-0A0E-0D30-7F7B360A67A5}"/>
              </a:ext>
            </a:extLst>
          </p:cNvPr>
          <p:cNvSpPr/>
          <p:nvPr/>
        </p:nvSpPr>
        <p:spPr>
          <a:xfrm>
            <a:off x="277148" y="1255628"/>
            <a:ext cx="42948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00FF"/>
                </a:solidFill>
                <a:ea typeface="Times New Roman" panose="02020603050405020304" pitchFamily="18" charset="0"/>
              </a:rPr>
              <a:t>The experimental measurement of the thermal conductivity involves two steps: </a:t>
            </a:r>
          </a:p>
          <a:p>
            <a:endParaRPr lang="en-GB" sz="2400" dirty="0">
              <a:ea typeface="Times New Roman" panose="02020603050405020304" pitchFamily="18" charset="0"/>
            </a:endParaRPr>
          </a:p>
          <a:p>
            <a:r>
              <a:rPr lang="en-GB" sz="2400" dirty="0">
                <a:ea typeface="Times New Roman" panose="02020603050405020304" pitchFamily="18" charset="0"/>
              </a:rPr>
              <a:t>1.- The introduction of thermal energy into the system (heating) </a:t>
            </a:r>
          </a:p>
          <a:p>
            <a:endParaRPr lang="en-GB" sz="2400" dirty="0">
              <a:ea typeface="Times New Roman" panose="02020603050405020304" pitchFamily="18" charset="0"/>
            </a:endParaRPr>
          </a:p>
          <a:p>
            <a:r>
              <a:rPr lang="en-GB" sz="2400" dirty="0">
                <a:ea typeface="Times New Roman" panose="02020603050405020304" pitchFamily="18" charset="0"/>
              </a:rPr>
              <a:t>2.- The detection of the change of temperature (sensing).</a:t>
            </a:r>
            <a:endParaRPr lang="en-GB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E2EEDB-B646-6871-CC65-DF47107E498B}"/>
              </a:ext>
            </a:extLst>
          </p:cNvPr>
          <p:cNvSpPr/>
          <p:nvPr/>
        </p:nvSpPr>
        <p:spPr>
          <a:xfrm>
            <a:off x="248145" y="77020"/>
            <a:ext cx="8824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Theory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479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13708</TotalTime>
  <Words>673</Words>
  <Application>Microsoft Office PowerPoint</Application>
  <PresentationFormat>On-screen Show (4:3)</PresentationFormat>
  <Paragraphs>149</Paragraphs>
  <Slides>23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Aptos</vt:lpstr>
      <vt:lpstr>Aptos Display</vt:lpstr>
      <vt:lpstr>Arial</vt:lpstr>
      <vt:lpstr>avenir-lt-w01_35-light1475496</vt:lpstr>
      <vt:lpstr>Calibri</vt:lpstr>
      <vt:lpstr>Calibri Light</vt:lpstr>
      <vt:lpstr>Google Sans</vt:lpstr>
      <vt:lpstr>Symbol</vt:lpstr>
      <vt:lpstr>Times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Peng Xiao</dc:creator>
  <cp:lastModifiedBy>Emigdio Chávez</cp:lastModifiedBy>
  <cp:revision>280</cp:revision>
  <dcterms:created xsi:type="dcterms:W3CDTF">2021-08-25T07:48:30Z</dcterms:created>
  <dcterms:modified xsi:type="dcterms:W3CDTF">2026-09-02T21:32:50Z</dcterms:modified>
</cp:coreProperties>
</file>