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3"/>
  </p:notesMasterIdLst>
  <p:sldIdLst>
    <p:sldId id="259" r:id="rId5"/>
    <p:sldId id="407" r:id="rId6"/>
    <p:sldId id="1003" r:id="rId7"/>
    <p:sldId id="993" r:id="rId8"/>
    <p:sldId id="1015" r:id="rId9"/>
    <p:sldId id="985" r:id="rId10"/>
    <p:sldId id="1004" r:id="rId11"/>
    <p:sldId id="1029" r:id="rId12"/>
    <p:sldId id="1016" r:id="rId13"/>
    <p:sldId id="1018" r:id="rId14"/>
    <p:sldId id="1034" r:id="rId15"/>
    <p:sldId id="1028" r:id="rId16"/>
    <p:sldId id="1019" r:id="rId17"/>
    <p:sldId id="1035" r:id="rId18"/>
    <p:sldId id="1020" r:id="rId19"/>
    <p:sldId id="1032" r:id="rId20"/>
    <p:sldId id="1022" r:id="rId21"/>
    <p:sldId id="1030" r:id="rId22"/>
    <p:sldId id="1024" r:id="rId23"/>
    <p:sldId id="1017" r:id="rId24"/>
    <p:sldId id="1036" r:id="rId25"/>
    <p:sldId id="885" r:id="rId26"/>
    <p:sldId id="994" r:id="rId27"/>
    <p:sldId id="1033" r:id="rId28"/>
    <p:sldId id="1023" r:id="rId29"/>
    <p:sldId id="1037" r:id="rId30"/>
    <p:sldId id="1008" r:id="rId31"/>
    <p:sldId id="1005" r:id="rId32"/>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CC00"/>
    <a:srgbClr val="0000FF"/>
    <a:srgbClr val="0000CC"/>
    <a:srgbClr val="009900"/>
    <a:srgbClr val="006600"/>
    <a:srgbClr val="000099"/>
    <a:srgbClr val="01375B"/>
    <a:srgbClr val="000066"/>
    <a:srgbClr val="F3F7FB"/>
    <a:srgbClr val="F0F5F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12121" autoAdjust="0"/>
    <p:restoredTop sz="94660"/>
  </p:normalViewPr>
  <p:slideViewPr>
    <p:cSldViewPr>
      <p:cViewPr varScale="1">
        <p:scale>
          <a:sx n="70" d="100"/>
          <a:sy n="70" d="100"/>
        </p:scale>
        <p:origin x="1565" y="64"/>
      </p:cViewPr>
      <p:guideLst>
        <p:guide orient="horz" pos="2160"/>
        <p:guide pos="2880"/>
      </p:guideLst>
    </p:cSldViewPr>
  </p:slideViewPr>
  <p:notesTextViewPr>
    <p:cViewPr>
      <p:scale>
        <a:sx n="1" d="1"/>
        <a:sy n="1" d="1"/>
      </p:scale>
      <p:origin x="0" y="0"/>
    </p:cViewPr>
  </p:notesTextViewPr>
  <p:sorterViewPr>
    <p:cViewPr>
      <p:scale>
        <a:sx n="110" d="100"/>
        <a:sy n="110" d="100"/>
      </p:scale>
      <p:origin x="0" y="-7484"/>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Marcador de fech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E4A462D-9DAD-E34E-917E-0A0F0E5BE300}" type="datetimeFigureOut">
              <a:rPr lang="es-ES_tradnl" smtClean="0"/>
              <a:pPr/>
              <a:t>01/09/2026</a:t>
            </a:fld>
            <a:endParaRPr lang="en-US"/>
          </a:p>
        </p:txBody>
      </p:sp>
      <p:sp>
        <p:nvSpPr>
          <p:cNvPr id="4" name="Marcador de imagen d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Marcador de nota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n-US"/>
          </a:p>
        </p:txBody>
      </p:sp>
      <p:sp>
        <p:nvSpPr>
          <p:cNvPr id="6" name="Marcador de pie de pá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Marcador de número de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00C25CF-C464-3C4A-8D08-CFA48233D870}" type="slidenum">
              <a:rPr lang="en-US" smtClean="0"/>
              <a:pPr/>
              <a:t>‹#›</a:t>
            </a:fld>
            <a:endParaRPr lang="en-US"/>
          </a:p>
        </p:txBody>
      </p:sp>
    </p:spTree>
    <p:extLst>
      <p:ext uri="{BB962C8B-B14F-4D97-AF65-F5344CB8AC3E}">
        <p14:creationId xmlns:p14="http://schemas.microsoft.com/office/powerpoint/2010/main" val="1750650368"/>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A00C25CF-C464-3C4A-8D08-CFA48233D870}" type="slidenum">
              <a:rPr lang="en-US" smtClean="0"/>
              <a:pPr/>
              <a:t>1</a:t>
            </a:fld>
            <a:endParaRPr lang="en-US"/>
          </a:p>
        </p:txBody>
      </p:sp>
    </p:spTree>
    <p:extLst>
      <p:ext uri="{BB962C8B-B14F-4D97-AF65-F5344CB8AC3E}">
        <p14:creationId xmlns:p14="http://schemas.microsoft.com/office/powerpoint/2010/main" val="41563778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14EF68-67CA-006F-FA12-6CC5DC4A2A74}"/>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33094BD6-2B46-9BDA-5D31-D3D3CF9D2110}"/>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BC3F815A-AECD-A1C3-00F0-C44BC01D20E8}"/>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EE201E5B-54E4-D051-852B-9336F0F93754}"/>
              </a:ext>
            </a:extLst>
          </p:cNvPr>
          <p:cNvSpPr>
            <a:spLocks noGrp="1"/>
          </p:cNvSpPr>
          <p:nvPr>
            <p:ph type="sldNum" sz="quarter" idx="5"/>
          </p:nvPr>
        </p:nvSpPr>
        <p:spPr/>
        <p:txBody>
          <a:bodyPr/>
          <a:lstStyle/>
          <a:p>
            <a:fld id="{A00C25CF-C464-3C4A-8D08-CFA48233D870}" type="slidenum">
              <a:rPr lang="en-US" smtClean="0"/>
              <a:pPr/>
              <a:t>2</a:t>
            </a:fld>
            <a:endParaRPr lang="en-US"/>
          </a:p>
        </p:txBody>
      </p:sp>
    </p:spTree>
    <p:extLst>
      <p:ext uri="{BB962C8B-B14F-4D97-AF65-F5344CB8AC3E}">
        <p14:creationId xmlns:p14="http://schemas.microsoft.com/office/powerpoint/2010/main" val="25608559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s-E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s-ES"/>
          </a:p>
        </p:txBody>
      </p:sp>
      <p:sp>
        <p:nvSpPr>
          <p:cNvPr id="4" name="Date Placeholder 3"/>
          <p:cNvSpPr>
            <a:spLocks noGrp="1"/>
          </p:cNvSpPr>
          <p:nvPr>
            <p:ph type="dt" sz="half" idx="10"/>
          </p:nvPr>
        </p:nvSpPr>
        <p:spPr/>
        <p:txBody>
          <a:bodyPr/>
          <a:lstStyle/>
          <a:p>
            <a:fld id="{36F09A07-BD52-461E-8E24-755AB6E253CE}" type="datetimeFigureOut">
              <a:rPr lang="es-ES" smtClean="0"/>
              <a:pPr/>
              <a:t>01/09/2026</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C9681FB6-1D6B-4B77-AFB9-BE032A6353AB}" type="slidenum">
              <a:rPr lang="es-ES" smtClean="0"/>
              <a:pPr/>
              <a:t>‹#›</a:t>
            </a:fld>
            <a:endParaRPr lang="es-ES"/>
          </a:p>
        </p:txBody>
      </p:sp>
    </p:spTree>
    <p:extLst>
      <p:ext uri="{BB962C8B-B14F-4D97-AF65-F5344CB8AC3E}">
        <p14:creationId xmlns:p14="http://schemas.microsoft.com/office/powerpoint/2010/main" val="1026186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s-ES"/>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4" name="Date Placeholder 3"/>
          <p:cNvSpPr>
            <a:spLocks noGrp="1"/>
          </p:cNvSpPr>
          <p:nvPr>
            <p:ph type="dt" sz="half" idx="10"/>
          </p:nvPr>
        </p:nvSpPr>
        <p:spPr/>
        <p:txBody>
          <a:bodyPr/>
          <a:lstStyle/>
          <a:p>
            <a:fld id="{36F09A07-BD52-461E-8E24-755AB6E253CE}" type="datetimeFigureOut">
              <a:rPr lang="es-ES" smtClean="0"/>
              <a:pPr/>
              <a:t>01/09/2026</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C9681FB6-1D6B-4B77-AFB9-BE032A6353AB}" type="slidenum">
              <a:rPr lang="es-ES" smtClean="0"/>
              <a:pPr/>
              <a:t>‹#›</a:t>
            </a:fld>
            <a:endParaRPr lang="es-ES"/>
          </a:p>
        </p:txBody>
      </p:sp>
    </p:spTree>
    <p:extLst>
      <p:ext uri="{BB962C8B-B14F-4D97-AF65-F5344CB8AC3E}">
        <p14:creationId xmlns:p14="http://schemas.microsoft.com/office/powerpoint/2010/main" val="3969965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s-E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4" name="Date Placeholder 3"/>
          <p:cNvSpPr>
            <a:spLocks noGrp="1"/>
          </p:cNvSpPr>
          <p:nvPr>
            <p:ph type="dt" sz="half" idx="10"/>
          </p:nvPr>
        </p:nvSpPr>
        <p:spPr/>
        <p:txBody>
          <a:bodyPr/>
          <a:lstStyle/>
          <a:p>
            <a:fld id="{36F09A07-BD52-461E-8E24-755AB6E253CE}" type="datetimeFigureOut">
              <a:rPr lang="es-ES" smtClean="0"/>
              <a:pPr/>
              <a:t>01/09/2026</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C9681FB6-1D6B-4B77-AFB9-BE032A6353AB}" type="slidenum">
              <a:rPr lang="es-ES" smtClean="0"/>
              <a:pPr/>
              <a:t>‹#›</a:t>
            </a:fld>
            <a:endParaRPr lang="es-ES"/>
          </a:p>
        </p:txBody>
      </p:sp>
    </p:spTree>
    <p:extLst>
      <p:ext uri="{BB962C8B-B14F-4D97-AF65-F5344CB8AC3E}">
        <p14:creationId xmlns:p14="http://schemas.microsoft.com/office/powerpoint/2010/main" val="25494091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le and Content copia 3">
    <p:spTree>
      <p:nvGrpSpPr>
        <p:cNvPr id="1" name=""/>
        <p:cNvGrpSpPr/>
        <p:nvPr/>
      </p:nvGrpSpPr>
      <p:grpSpPr>
        <a:xfrm>
          <a:off x="0" y="0"/>
          <a:ext cx="0" cy="0"/>
          <a:chOff x="0" y="0"/>
          <a:chExt cx="0" cy="0"/>
        </a:xfrm>
      </p:grpSpPr>
      <p:sp>
        <p:nvSpPr>
          <p:cNvPr id="36" name="Titolo Testo"/>
          <p:cNvSpPr txBox="1">
            <a:spLocks noGrp="1"/>
          </p:cNvSpPr>
          <p:nvPr>
            <p:ph type="title"/>
          </p:nvPr>
        </p:nvSpPr>
        <p:spPr>
          <a:prstGeom prst="rect">
            <a:avLst/>
          </a:prstGeom>
        </p:spPr>
        <p:txBody>
          <a:bodyPr/>
          <a:lstStyle>
            <a:lvl1pPr>
              <a:defRPr b="1">
                <a:latin typeface="Tahoma" panose="020B0604030504040204" pitchFamily="34" charset="0"/>
                <a:ea typeface="Tahoma" panose="020B0604030504040204" pitchFamily="34" charset="0"/>
                <a:cs typeface="Tahoma" panose="020B0604030504040204" pitchFamily="34" charset="0"/>
              </a:defRPr>
            </a:lvl1pPr>
          </a:lstStyle>
          <a:p>
            <a:r>
              <a:t>Titolo Testo</a:t>
            </a:r>
          </a:p>
        </p:txBody>
      </p:sp>
      <p:sp>
        <p:nvSpPr>
          <p:cNvPr id="37" name="Corpo livello uno…"/>
          <p:cNvSpPr txBox="1">
            <a:spLocks noGrp="1"/>
          </p:cNvSpPr>
          <p:nvPr>
            <p:ph type="body" idx="1"/>
          </p:nvPr>
        </p:nvSpPr>
        <p:spPr>
          <a:prstGeom prst="rect">
            <a:avLst/>
          </a:prstGeom>
        </p:spPr>
        <p:txBody>
          <a:bodyPr/>
          <a:lstStyle/>
          <a:p>
            <a:r>
              <a:rPr dirty="0" err="1"/>
              <a:t>Corpo</a:t>
            </a:r>
            <a:r>
              <a:rPr dirty="0"/>
              <a:t> </a:t>
            </a:r>
            <a:r>
              <a:rPr dirty="0" err="1"/>
              <a:t>livello</a:t>
            </a:r>
            <a:r>
              <a:rPr dirty="0"/>
              <a:t> </a:t>
            </a:r>
            <a:r>
              <a:rPr dirty="0" err="1"/>
              <a:t>uno</a:t>
            </a:r>
            <a:endParaRPr dirty="0"/>
          </a:p>
          <a:p>
            <a:pPr lvl="1"/>
            <a:r>
              <a:rPr dirty="0" err="1"/>
              <a:t>Corpo</a:t>
            </a:r>
            <a:r>
              <a:rPr dirty="0"/>
              <a:t> </a:t>
            </a:r>
            <a:r>
              <a:rPr dirty="0" err="1"/>
              <a:t>livello</a:t>
            </a:r>
            <a:r>
              <a:rPr dirty="0"/>
              <a:t> due</a:t>
            </a:r>
          </a:p>
          <a:p>
            <a:pPr lvl="2"/>
            <a:r>
              <a:rPr dirty="0" err="1"/>
              <a:t>Corpo</a:t>
            </a:r>
            <a:r>
              <a:rPr dirty="0"/>
              <a:t> </a:t>
            </a:r>
            <a:r>
              <a:rPr dirty="0" err="1"/>
              <a:t>livello</a:t>
            </a:r>
            <a:r>
              <a:rPr dirty="0"/>
              <a:t> </a:t>
            </a:r>
            <a:r>
              <a:rPr dirty="0" err="1"/>
              <a:t>tre</a:t>
            </a:r>
            <a:endParaRPr dirty="0"/>
          </a:p>
          <a:p>
            <a:pPr lvl="3"/>
            <a:r>
              <a:rPr dirty="0" err="1"/>
              <a:t>Corpo</a:t>
            </a:r>
            <a:r>
              <a:rPr dirty="0"/>
              <a:t> </a:t>
            </a:r>
            <a:r>
              <a:rPr dirty="0" err="1"/>
              <a:t>livello</a:t>
            </a:r>
            <a:r>
              <a:rPr dirty="0"/>
              <a:t> </a:t>
            </a:r>
            <a:r>
              <a:rPr dirty="0" err="1"/>
              <a:t>quattro</a:t>
            </a:r>
            <a:endParaRPr dirty="0"/>
          </a:p>
          <a:p>
            <a:pPr lvl="4"/>
            <a:r>
              <a:rPr dirty="0" err="1"/>
              <a:t>Corpo</a:t>
            </a:r>
            <a:r>
              <a:rPr dirty="0"/>
              <a:t> </a:t>
            </a:r>
            <a:r>
              <a:rPr dirty="0" err="1"/>
              <a:t>livello</a:t>
            </a:r>
            <a:r>
              <a:rPr dirty="0"/>
              <a:t> cinque</a:t>
            </a:r>
          </a:p>
        </p:txBody>
      </p:sp>
      <p:sp>
        <p:nvSpPr>
          <p:cNvPr id="38" name="Numero diapositiva"/>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066733645"/>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s-ES"/>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4" name="Date Placeholder 3"/>
          <p:cNvSpPr>
            <a:spLocks noGrp="1"/>
          </p:cNvSpPr>
          <p:nvPr>
            <p:ph type="dt" sz="half" idx="10"/>
          </p:nvPr>
        </p:nvSpPr>
        <p:spPr/>
        <p:txBody>
          <a:bodyPr/>
          <a:lstStyle/>
          <a:p>
            <a:fld id="{36F09A07-BD52-461E-8E24-755AB6E253CE}" type="datetimeFigureOut">
              <a:rPr lang="es-ES" smtClean="0"/>
              <a:pPr/>
              <a:t>01/09/2026</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C9681FB6-1D6B-4B77-AFB9-BE032A6353AB}" type="slidenum">
              <a:rPr lang="es-ES" smtClean="0"/>
              <a:pPr/>
              <a:t>‹#›</a:t>
            </a:fld>
            <a:endParaRPr lang="es-ES"/>
          </a:p>
        </p:txBody>
      </p:sp>
    </p:spTree>
    <p:extLst>
      <p:ext uri="{BB962C8B-B14F-4D97-AF65-F5344CB8AC3E}">
        <p14:creationId xmlns:p14="http://schemas.microsoft.com/office/powerpoint/2010/main" val="22608741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s-E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6F09A07-BD52-461E-8E24-755AB6E253CE}" type="datetimeFigureOut">
              <a:rPr lang="es-ES" smtClean="0"/>
              <a:pPr/>
              <a:t>01/09/2026</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C9681FB6-1D6B-4B77-AFB9-BE032A6353AB}" type="slidenum">
              <a:rPr lang="es-ES" smtClean="0"/>
              <a:pPr/>
              <a:t>‹#›</a:t>
            </a:fld>
            <a:endParaRPr lang="es-ES"/>
          </a:p>
        </p:txBody>
      </p:sp>
    </p:spTree>
    <p:extLst>
      <p:ext uri="{BB962C8B-B14F-4D97-AF65-F5344CB8AC3E}">
        <p14:creationId xmlns:p14="http://schemas.microsoft.com/office/powerpoint/2010/main" val="6750258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s-E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5" name="Date Placeholder 4"/>
          <p:cNvSpPr>
            <a:spLocks noGrp="1"/>
          </p:cNvSpPr>
          <p:nvPr>
            <p:ph type="dt" sz="half" idx="10"/>
          </p:nvPr>
        </p:nvSpPr>
        <p:spPr/>
        <p:txBody>
          <a:bodyPr/>
          <a:lstStyle/>
          <a:p>
            <a:fld id="{36F09A07-BD52-461E-8E24-755AB6E253CE}" type="datetimeFigureOut">
              <a:rPr lang="es-ES" smtClean="0"/>
              <a:pPr/>
              <a:t>01/09/2026</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C9681FB6-1D6B-4B77-AFB9-BE032A6353AB}" type="slidenum">
              <a:rPr lang="es-ES" smtClean="0"/>
              <a:pPr/>
              <a:t>‹#›</a:t>
            </a:fld>
            <a:endParaRPr lang="es-ES"/>
          </a:p>
        </p:txBody>
      </p:sp>
    </p:spTree>
    <p:extLst>
      <p:ext uri="{BB962C8B-B14F-4D97-AF65-F5344CB8AC3E}">
        <p14:creationId xmlns:p14="http://schemas.microsoft.com/office/powerpoint/2010/main" val="5150876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s-E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7" name="Date Placeholder 6"/>
          <p:cNvSpPr>
            <a:spLocks noGrp="1"/>
          </p:cNvSpPr>
          <p:nvPr>
            <p:ph type="dt" sz="half" idx="10"/>
          </p:nvPr>
        </p:nvSpPr>
        <p:spPr/>
        <p:txBody>
          <a:bodyPr/>
          <a:lstStyle/>
          <a:p>
            <a:fld id="{36F09A07-BD52-461E-8E24-755AB6E253CE}" type="datetimeFigureOut">
              <a:rPr lang="es-ES" smtClean="0"/>
              <a:pPr/>
              <a:t>01/09/2026</a:t>
            </a:fld>
            <a:endParaRPr lang="es-ES"/>
          </a:p>
        </p:txBody>
      </p:sp>
      <p:sp>
        <p:nvSpPr>
          <p:cNvPr id="8" name="Footer Placeholder 7"/>
          <p:cNvSpPr>
            <a:spLocks noGrp="1"/>
          </p:cNvSpPr>
          <p:nvPr>
            <p:ph type="ftr" sz="quarter" idx="11"/>
          </p:nvPr>
        </p:nvSpPr>
        <p:spPr/>
        <p:txBody>
          <a:bodyPr/>
          <a:lstStyle/>
          <a:p>
            <a:endParaRPr lang="es-ES"/>
          </a:p>
        </p:txBody>
      </p:sp>
      <p:sp>
        <p:nvSpPr>
          <p:cNvPr id="9" name="Slide Number Placeholder 8"/>
          <p:cNvSpPr>
            <a:spLocks noGrp="1"/>
          </p:cNvSpPr>
          <p:nvPr>
            <p:ph type="sldNum" sz="quarter" idx="12"/>
          </p:nvPr>
        </p:nvSpPr>
        <p:spPr/>
        <p:txBody>
          <a:bodyPr/>
          <a:lstStyle/>
          <a:p>
            <a:fld id="{C9681FB6-1D6B-4B77-AFB9-BE032A6353AB}" type="slidenum">
              <a:rPr lang="es-ES" smtClean="0"/>
              <a:pPr/>
              <a:t>‹#›</a:t>
            </a:fld>
            <a:endParaRPr lang="es-ES"/>
          </a:p>
        </p:txBody>
      </p:sp>
    </p:spTree>
    <p:extLst>
      <p:ext uri="{BB962C8B-B14F-4D97-AF65-F5344CB8AC3E}">
        <p14:creationId xmlns:p14="http://schemas.microsoft.com/office/powerpoint/2010/main" val="14863527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s-ES"/>
          </a:p>
        </p:txBody>
      </p:sp>
      <p:sp>
        <p:nvSpPr>
          <p:cNvPr id="3" name="Date Placeholder 2"/>
          <p:cNvSpPr>
            <a:spLocks noGrp="1"/>
          </p:cNvSpPr>
          <p:nvPr>
            <p:ph type="dt" sz="half" idx="10"/>
          </p:nvPr>
        </p:nvSpPr>
        <p:spPr/>
        <p:txBody>
          <a:bodyPr/>
          <a:lstStyle/>
          <a:p>
            <a:fld id="{36F09A07-BD52-461E-8E24-755AB6E253CE}" type="datetimeFigureOut">
              <a:rPr lang="es-ES" smtClean="0"/>
              <a:pPr/>
              <a:t>01/09/2026</a:t>
            </a:fld>
            <a:endParaRPr lang="es-ES"/>
          </a:p>
        </p:txBody>
      </p:sp>
      <p:sp>
        <p:nvSpPr>
          <p:cNvPr id="4" name="Footer Placeholder 3"/>
          <p:cNvSpPr>
            <a:spLocks noGrp="1"/>
          </p:cNvSpPr>
          <p:nvPr>
            <p:ph type="ftr" sz="quarter" idx="11"/>
          </p:nvPr>
        </p:nvSpPr>
        <p:spPr/>
        <p:txBody>
          <a:bodyPr/>
          <a:lstStyle/>
          <a:p>
            <a:endParaRPr lang="es-ES"/>
          </a:p>
        </p:txBody>
      </p:sp>
      <p:sp>
        <p:nvSpPr>
          <p:cNvPr id="5" name="Slide Number Placeholder 4"/>
          <p:cNvSpPr>
            <a:spLocks noGrp="1"/>
          </p:cNvSpPr>
          <p:nvPr>
            <p:ph type="sldNum" sz="quarter" idx="12"/>
          </p:nvPr>
        </p:nvSpPr>
        <p:spPr/>
        <p:txBody>
          <a:bodyPr/>
          <a:lstStyle/>
          <a:p>
            <a:fld id="{C9681FB6-1D6B-4B77-AFB9-BE032A6353AB}" type="slidenum">
              <a:rPr lang="es-ES" smtClean="0"/>
              <a:pPr/>
              <a:t>‹#›</a:t>
            </a:fld>
            <a:endParaRPr lang="es-ES"/>
          </a:p>
        </p:txBody>
      </p:sp>
    </p:spTree>
    <p:extLst>
      <p:ext uri="{BB962C8B-B14F-4D97-AF65-F5344CB8AC3E}">
        <p14:creationId xmlns:p14="http://schemas.microsoft.com/office/powerpoint/2010/main" val="34680093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6F09A07-BD52-461E-8E24-755AB6E253CE}" type="datetimeFigureOut">
              <a:rPr lang="es-ES" smtClean="0"/>
              <a:pPr/>
              <a:t>01/09/2026</a:t>
            </a:fld>
            <a:endParaRPr lang="es-ES"/>
          </a:p>
        </p:txBody>
      </p:sp>
      <p:sp>
        <p:nvSpPr>
          <p:cNvPr id="3" name="Footer Placeholder 2"/>
          <p:cNvSpPr>
            <a:spLocks noGrp="1"/>
          </p:cNvSpPr>
          <p:nvPr>
            <p:ph type="ftr" sz="quarter" idx="11"/>
          </p:nvPr>
        </p:nvSpPr>
        <p:spPr/>
        <p:txBody>
          <a:bodyPr/>
          <a:lstStyle/>
          <a:p>
            <a:endParaRPr lang="es-ES"/>
          </a:p>
        </p:txBody>
      </p:sp>
      <p:sp>
        <p:nvSpPr>
          <p:cNvPr id="4" name="Slide Number Placeholder 3"/>
          <p:cNvSpPr>
            <a:spLocks noGrp="1"/>
          </p:cNvSpPr>
          <p:nvPr>
            <p:ph type="sldNum" sz="quarter" idx="12"/>
          </p:nvPr>
        </p:nvSpPr>
        <p:spPr/>
        <p:txBody>
          <a:bodyPr/>
          <a:lstStyle/>
          <a:p>
            <a:fld id="{C9681FB6-1D6B-4B77-AFB9-BE032A6353AB}" type="slidenum">
              <a:rPr lang="es-ES" smtClean="0"/>
              <a:pPr/>
              <a:t>‹#›</a:t>
            </a:fld>
            <a:endParaRPr lang="es-ES"/>
          </a:p>
        </p:txBody>
      </p:sp>
    </p:spTree>
    <p:extLst>
      <p:ext uri="{BB962C8B-B14F-4D97-AF65-F5344CB8AC3E}">
        <p14:creationId xmlns:p14="http://schemas.microsoft.com/office/powerpoint/2010/main" val="3585411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s-E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6F09A07-BD52-461E-8E24-755AB6E253CE}" type="datetimeFigureOut">
              <a:rPr lang="es-ES" smtClean="0"/>
              <a:pPr/>
              <a:t>01/09/2026</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C9681FB6-1D6B-4B77-AFB9-BE032A6353AB}" type="slidenum">
              <a:rPr lang="es-ES" smtClean="0"/>
              <a:pPr/>
              <a:t>‹#›</a:t>
            </a:fld>
            <a:endParaRPr lang="es-ES"/>
          </a:p>
        </p:txBody>
      </p:sp>
    </p:spTree>
    <p:extLst>
      <p:ext uri="{BB962C8B-B14F-4D97-AF65-F5344CB8AC3E}">
        <p14:creationId xmlns:p14="http://schemas.microsoft.com/office/powerpoint/2010/main" val="11717985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s-E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6F09A07-BD52-461E-8E24-755AB6E253CE}" type="datetimeFigureOut">
              <a:rPr lang="es-ES" smtClean="0"/>
              <a:pPr/>
              <a:t>01/09/2026</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C9681FB6-1D6B-4B77-AFB9-BE032A6353AB}" type="slidenum">
              <a:rPr lang="es-ES" smtClean="0"/>
              <a:pPr/>
              <a:t>‹#›</a:t>
            </a:fld>
            <a:endParaRPr lang="es-ES"/>
          </a:p>
        </p:txBody>
      </p:sp>
    </p:spTree>
    <p:extLst>
      <p:ext uri="{BB962C8B-B14F-4D97-AF65-F5344CB8AC3E}">
        <p14:creationId xmlns:p14="http://schemas.microsoft.com/office/powerpoint/2010/main" val="15473774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s-E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6F09A07-BD52-461E-8E24-755AB6E253CE}" type="datetimeFigureOut">
              <a:rPr lang="es-ES" smtClean="0"/>
              <a:pPr/>
              <a:t>01/09/2026</a:t>
            </a:fld>
            <a:endParaRPr lang="es-E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9681FB6-1D6B-4B77-AFB9-BE032A6353AB}" type="slidenum">
              <a:rPr lang="es-ES" smtClean="0"/>
              <a:pPr/>
              <a:t>‹#›</a:t>
            </a:fld>
            <a:endParaRPr lang="es-ES"/>
          </a:p>
        </p:txBody>
      </p:sp>
    </p:spTree>
    <p:extLst>
      <p:ext uri="{BB962C8B-B14F-4D97-AF65-F5344CB8AC3E}">
        <p14:creationId xmlns:p14="http://schemas.microsoft.com/office/powerpoint/2010/main" val="32180969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jp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7.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2.xml"/><Relationship Id="rId4" Type="http://schemas.openxmlformats.org/officeDocument/2006/relationships/image" Target="../media/image30.jpeg"/></Relationships>
</file>

<file path=ppt/slides/_rels/slide15.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2.xml"/><Relationship Id="rId4" Type="http://schemas.openxmlformats.org/officeDocument/2006/relationships/image" Target="../media/image33.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2.xml"/><Relationship Id="rId4" Type="http://schemas.openxmlformats.org/officeDocument/2006/relationships/image" Target="../media/image36.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9.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8" Type="http://schemas.openxmlformats.org/officeDocument/2006/relationships/image" Target="../media/image48.sv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42.jpeg"/><Relationship Id="rId1" Type="http://schemas.openxmlformats.org/officeDocument/2006/relationships/slideLayout" Target="../slideLayouts/slideLayout12.xml"/><Relationship Id="rId6" Type="http://schemas.openxmlformats.org/officeDocument/2006/relationships/image" Target="../media/image46.png"/><Relationship Id="rId5" Type="http://schemas.openxmlformats.org/officeDocument/2006/relationships/image" Target="../media/image45.jpeg"/><Relationship Id="rId4" Type="http://schemas.openxmlformats.org/officeDocument/2006/relationships/image" Target="../media/image44.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2.xml"/><Relationship Id="rId4" Type="http://schemas.openxmlformats.org/officeDocument/2006/relationships/image" Target="../media/image51.jpeg"/></Relationships>
</file>

<file path=ppt/slides/_rels/slide2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2.xml"/><Relationship Id="rId4" Type="http://schemas.openxmlformats.org/officeDocument/2006/relationships/image" Target="../media/image56.png"/></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descr="Una sala de estar&#10;&#10;Descripción generada automáticamente con confianza media">
            <a:extLst>
              <a:ext uri="{FF2B5EF4-FFF2-40B4-BE49-F238E27FC236}">
                <a16:creationId xmlns:a16="http://schemas.microsoft.com/office/drawing/2014/main" id="{23AECB86-897F-DB43-B5A1-BA61942D69E0}"/>
              </a:ext>
            </a:extLst>
          </p:cNvPr>
          <p:cNvPicPr>
            <a:picLocks noChangeAspect="1"/>
          </p:cNvPicPr>
          <p:nvPr/>
        </p:nvPicPr>
        <p:blipFill rotWithShape="1">
          <a:blip r:embed="rId3">
            <a:extLst>
              <a:ext uri="{28A0092B-C50C-407E-A947-70E740481C1C}">
                <a14:useLocalDpi xmlns:a14="http://schemas.microsoft.com/office/drawing/2010/main" val="0"/>
              </a:ext>
            </a:extLst>
          </a:blip>
          <a:srcRect l="7518" t="126" r="36830" b="12691"/>
          <a:stretch/>
        </p:blipFill>
        <p:spPr>
          <a:xfrm>
            <a:off x="0" y="0"/>
            <a:ext cx="9144000" cy="6858000"/>
          </a:xfrm>
          <a:prstGeom prst="rect">
            <a:avLst/>
          </a:prstGeom>
        </p:spPr>
      </p:pic>
      <p:pic>
        <p:nvPicPr>
          <p:cNvPr id="6" name="Picture 5" descr="A picture containing text, font, graphics, screenshot&#10;&#10;Description automatically generated">
            <a:extLst>
              <a:ext uri="{FF2B5EF4-FFF2-40B4-BE49-F238E27FC236}">
                <a16:creationId xmlns:a16="http://schemas.microsoft.com/office/drawing/2014/main" id="{A03646D4-208E-C8AD-3CD5-3E9AA84F2C9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87624" y="298651"/>
            <a:ext cx="2246151" cy="822960"/>
          </a:xfrm>
          <a:prstGeom prst="rect">
            <a:avLst/>
          </a:prstGeom>
        </p:spPr>
      </p:pic>
      <p:pic>
        <p:nvPicPr>
          <p:cNvPr id="2" name="Picture 1" descr="A picture containing text, screenshot, font, design&#10;&#10;Description automatically generated">
            <a:extLst>
              <a:ext uri="{FF2B5EF4-FFF2-40B4-BE49-F238E27FC236}">
                <a16:creationId xmlns:a16="http://schemas.microsoft.com/office/drawing/2014/main" id="{74D4D69F-4346-7606-BEF9-FA7BBEB64EE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988584" y="116632"/>
            <a:ext cx="4040064" cy="2560320"/>
          </a:xfrm>
          <a:prstGeom prst="rect">
            <a:avLst/>
          </a:prstGeom>
        </p:spPr>
      </p:pic>
      <p:sp>
        <p:nvSpPr>
          <p:cNvPr id="5" name="9 CuadroTexto">
            <a:extLst>
              <a:ext uri="{FF2B5EF4-FFF2-40B4-BE49-F238E27FC236}">
                <a16:creationId xmlns:a16="http://schemas.microsoft.com/office/drawing/2014/main" id="{7EB66511-897F-55FD-7769-E7D13AE0C5D3}"/>
              </a:ext>
            </a:extLst>
          </p:cNvPr>
          <p:cNvSpPr txBox="1"/>
          <p:nvPr/>
        </p:nvSpPr>
        <p:spPr>
          <a:xfrm>
            <a:off x="179512" y="2781503"/>
            <a:ext cx="8798503" cy="4031873"/>
          </a:xfrm>
          <a:prstGeom prst="rect">
            <a:avLst/>
          </a:prstGeom>
          <a:solidFill>
            <a:schemeClr val="bg1">
              <a:alpha val="85000"/>
            </a:schemeClr>
          </a:solidFill>
          <a:ln>
            <a:noFill/>
          </a:ln>
          <a:effectLst>
            <a:softEdge rad="127000"/>
          </a:effectLst>
          <a:scene3d>
            <a:camera prst="orthographicFront">
              <a:rot lat="0" lon="0" rev="0"/>
            </a:camera>
            <a:lightRig rig="contrasting" dir="t">
              <a:rot lat="0" lon="0" rev="7800000"/>
            </a:lightRig>
          </a:scene3d>
          <a:sp3d>
            <a:bevelT w="139700" h="139700"/>
          </a:sp3d>
        </p:spPr>
        <p:txBody>
          <a:bodyPr wrap="square" rtlCol="0">
            <a:spAutoFit/>
          </a:bodyPr>
          <a:lstStyle/>
          <a:p>
            <a:pPr algn="ctr"/>
            <a:r>
              <a:rPr lang="en-US" sz="2400" b="1" dirty="0">
                <a:latin typeface="Arial" pitchFamily="34" charset="0"/>
                <a:cs typeface="Arial" pitchFamily="34" charset="0"/>
              </a:rPr>
              <a:t>Purifying drinking water with Nafion thin films: </a:t>
            </a:r>
          </a:p>
          <a:p>
            <a:pPr algn="ctr"/>
            <a:r>
              <a:rPr lang="en-US" sz="2400" b="1" dirty="0">
                <a:latin typeface="Arial" pitchFamily="34" charset="0"/>
                <a:cs typeface="Arial" pitchFamily="34" charset="0"/>
              </a:rPr>
              <a:t>a HAXPES study</a:t>
            </a:r>
          </a:p>
          <a:p>
            <a:endParaRPr lang="en-GB" sz="2400" b="1" dirty="0">
              <a:latin typeface="Arial" pitchFamily="34" charset="0"/>
              <a:cs typeface="Arial" pitchFamily="34" charset="0"/>
            </a:endParaRPr>
          </a:p>
          <a:p>
            <a:pPr algn="ctr"/>
            <a:r>
              <a:rPr lang="en-US" sz="1600" dirty="0">
                <a:latin typeface="Arial" pitchFamily="34" charset="0"/>
                <a:cs typeface="Arial" pitchFamily="34" charset="0"/>
              </a:rPr>
              <a:t>J. </a:t>
            </a:r>
            <a:r>
              <a:rPr lang="en-US" sz="1600" dirty="0" err="1">
                <a:latin typeface="Arial" pitchFamily="34" charset="0"/>
                <a:cs typeface="Arial" pitchFamily="34" charset="0"/>
              </a:rPr>
              <a:t>Fraxedas</a:t>
            </a:r>
            <a:r>
              <a:rPr lang="en-US" sz="1600" baseline="30000" dirty="0" err="1">
                <a:latin typeface="Arial" pitchFamily="34" charset="0"/>
                <a:cs typeface="Arial" pitchFamily="34" charset="0"/>
              </a:rPr>
              <a:t>a</a:t>
            </a:r>
            <a:r>
              <a:rPr lang="en-US" sz="1600" dirty="0">
                <a:latin typeface="Arial" pitchFamily="34" charset="0"/>
                <a:cs typeface="Arial" pitchFamily="34" charset="0"/>
              </a:rPr>
              <a:t>, M. J. </a:t>
            </a:r>
            <a:r>
              <a:rPr lang="en-US" sz="1600" dirty="0" err="1">
                <a:latin typeface="Arial" pitchFamily="34" charset="0"/>
                <a:cs typeface="Arial" pitchFamily="34" charset="0"/>
              </a:rPr>
              <a:t>Esplandiu,</a:t>
            </a:r>
            <a:r>
              <a:rPr lang="en-US" sz="1600" baseline="30000" dirty="0" err="1">
                <a:latin typeface="Arial" pitchFamily="34" charset="0"/>
                <a:cs typeface="Arial" pitchFamily="34" charset="0"/>
              </a:rPr>
              <a:t>a</a:t>
            </a:r>
            <a:r>
              <a:rPr lang="en-US" sz="1600" dirty="0">
                <a:latin typeface="Arial" pitchFamily="34" charset="0"/>
                <a:cs typeface="Arial" pitchFamily="34" charset="0"/>
              </a:rPr>
              <a:t> O. </a:t>
            </a:r>
            <a:r>
              <a:rPr lang="en-US" sz="1600" dirty="0" err="1">
                <a:latin typeface="Arial" pitchFamily="34" charset="0"/>
                <a:cs typeface="Arial" pitchFamily="34" charset="0"/>
              </a:rPr>
              <a:t>Muntada,</a:t>
            </a:r>
            <a:r>
              <a:rPr lang="en-US" sz="1600" baseline="30000" dirty="0" err="1">
                <a:latin typeface="Arial" pitchFamily="34" charset="0"/>
                <a:cs typeface="Arial" pitchFamily="34" charset="0"/>
              </a:rPr>
              <a:t>b</a:t>
            </a:r>
            <a:r>
              <a:rPr lang="en-US" sz="1600" dirty="0">
                <a:latin typeface="Arial" pitchFamily="34" charset="0"/>
                <a:cs typeface="Arial" pitchFamily="34" charset="0"/>
              </a:rPr>
              <a:t> F. Pérez-</a:t>
            </a:r>
            <a:r>
              <a:rPr lang="en-US" sz="1600" dirty="0" err="1">
                <a:latin typeface="Arial" pitchFamily="34" charset="0"/>
                <a:cs typeface="Arial" pitchFamily="34" charset="0"/>
              </a:rPr>
              <a:t>Murano,</a:t>
            </a:r>
            <a:r>
              <a:rPr lang="en-US" sz="1600" baseline="30000" dirty="0" err="1">
                <a:latin typeface="Arial" pitchFamily="34" charset="0"/>
                <a:cs typeface="Arial" pitchFamily="34" charset="0"/>
              </a:rPr>
              <a:t>b</a:t>
            </a:r>
            <a:r>
              <a:rPr lang="en-US" sz="1600" dirty="0">
                <a:latin typeface="Arial" pitchFamily="34" charset="0"/>
                <a:cs typeface="Arial" pitchFamily="34" charset="0"/>
              </a:rPr>
              <a:t> D. </a:t>
            </a:r>
            <a:r>
              <a:rPr lang="en-US" sz="1600" dirty="0" err="1">
                <a:latin typeface="Arial" pitchFamily="34" charset="0"/>
                <a:cs typeface="Arial" pitchFamily="34" charset="0"/>
              </a:rPr>
              <a:t>Céolin,</a:t>
            </a:r>
            <a:r>
              <a:rPr lang="en-US" sz="1600" baseline="30000" dirty="0" err="1">
                <a:latin typeface="Arial" pitchFamily="34" charset="0"/>
                <a:cs typeface="Arial" pitchFamily="34" charset="0"/>
              </a:rPr>
              <a:t>c</a:t>
            </a:r>
            <a:r>
              <a:rPr lang="en-US" sz="1600" dirty="0">
                <a:latin typeface="Arial" pitchFamily="34" charset="0"/>
                <a:cs typeface="Arial" pitchFamily="34" charset="0"/>
              </a:rPr>
              <a:t> J.-P. </a:t>
            </a:r>
            <a:r>
              <a:rPr lang="en-US" sz="1600" dirty="0" err="1">
                <a:latin typeface="Arial" pitchFamily="34" charset="0"/>
                <a:cs typeface="Arial" pitchFamily="34" charset="0"/>
              </a:rPr>
              <a:t>Rueff</a:t>
            </a:r>
            <a:r>
              <a:rPr lang="en-US" sz="1600" baseline="30000" dirty="0" err="1">
                <a:latin typeface="Arial" pitchFamily="34" charset="0"/>
                <a:cs typeface="Arial" pitchFamily="34" charset="0"/>
              </a:rPr>
              <a:t>c</a:t>
            </a:r>
            <a:endParaRPr lang="en-US" sz="1600" baseline="30000" dirty="0">
              <a:latin typeface="Arial" pitchFamily="34" charset="0"/>
              <a:cs typeface="Arial" pitchFamily="34" charset="0"/>
            </a:endParaRPr>
          </a:p>
          <a:p>
            <a:endParaRPr lang="en-US" sz="1400" dirty="0">
              <a:latin typeface="Arial" pitchFamily="34" charset="0"/>
              <a:cs typeface="Arial" pitchFamily="34" charset="0"/>
            </a:endParaRPr>
          </a:p>
          <a:p>
            <a:r>
              <a:rPr lang="en-US" sz="1400" baseline="30000" dirty="0">
                <a:latin typeface="Arial" pitchFamily="34" charset="0"/>
                <a:cs typeface="Arial" pitchFamily="34" charset="0"/>
              </a:rPr>
              <a:t>a</a:t>
            </a:r>
            <a:r>
              <a:rPr lang="en-US" sz="1400" dirty="0">
                <a:latin typeface="Arial" pitchFamily="34" charset="0"/>
                <a:cs typeface="Arial" pitchFamily="34" charset="0"/>
              </a:rPr>
              <a:t>ICN2-CSIC-BIST, Campus UAB, 08193 </a:t>
            </a:r>
            <a:r>
              <a:rPr lang="en-US" sz="1400" dirty="0" err="1">
                <a:latin typeface="Arial" pitchFamily="34" charset="0"/>
                <a:cs typeface="Arial" pitchFamily="34" charset="0"/>
              </a:rPr>
              <a:t>Bellaterra</a:t>
            </a:r>
            <a:r>
              <a:rPr lang="en-US" sz="1400" dirty="0">
                <a:latin typeface="Arial" pitchFamily="34" charset="0"/>
                <a:cs typeface="Arial" pitchFamily="34" charset="0"/>
              </a:rPr>
              <a:t>, Barcelona</a:t>
            </a:r>
          </a:p>
          <a:p>
            <a:endParaRPr lang="en-US" sz="1400" dirty="0">
              <a:latin typeface="Arial" pitchFamily="34" charset="0"/>
              <a:cs typeface="Arial" pitchFamily="34" charset="0"/>
            </a:endParaRPr>
          </a:p>
          <a:p>
            <a:r>
              <a:rPr lang="en-US" sz="1400" baseline="30000" dirty="0" err="1">
                <a:latin typeface="Arial" pitchFamily="34" charset="0"/>
                <a:cs typeface="Arial" pitchFamily="34" charset="0"/>
              </a:rPr>
              <a:t>b</a:t>
            </a:r>
            <a:r>
              <a:rPr lang="en-US" sz="1400" dirty="0" err="1">
                <a:latin typeface="Arial" pitchFamily="34" charset="0"/>
                <a:cs typeface="Arial" pitchFamily="34" charset="0"/>
              </a:rPr>
              <a:t>IMB</a:t>
            </a:r>
            <a:r>
              <a:rPr lang="en-US" sz="1400" dirty="0">
                <a:latin typeface="Arial" pitchFamily="34" charset="0"/>
                <a:cs typeface="Arial" pitchFamily="34" charset="0"/>
              </a:rPr>
              <a:t>-CNM-CSIC, Campus UAB, 08193 </a:t>
            </a:r>
            <a:r>
              <a:rPr lang="en-US" sz="1400" dirty="0" err="1">
                <a:latin typeface="Arial" pitchFamily="34" charset="0"/>
                <a:cs typeface="Arial" pitchFamily="34" charset="0"/>
              </a:rPr>
              <a:t>Bellaterra</a:t>
            </a:r>
            <a:r>
              <a:rPr lang="en-US" sz="1400" dirty="0">
                <a:latin typeface="Arial" pitchFamily="34" charset="0"/>
                <a:cs typeface="Arial" pitchFamily="34" charset="0"/>
              </a:rPr>
              <a:t>, Barcelona</a:t>
            </a:r>
          </a:p>
          <a:p>
            <a:endParaRPr lang="en-US" sz="1400" dirty="0">
              <a:latin typeface="Arial" pitchFamily="34" charset="0"/>
              <a:cs typeface="Arial" pitchFamily="34" charset="0"/>
            </a:endParaRPr>
          </a:p>
          <a:p>
            <a:r>
              <a:rPr lang="en-US" sz="1400" baseline="30000" dirty="0" err="1">
                <a:latin typeface="Arial" pitchFamily="34" charset="0"/>
                <a:cs typeface="Arial" pitchFamily="34" charset="0"/>
              </a:rPr>
              <a:t>c</a:t>
            </a:r>
            <a:r>
              <a:rPr lang="en-US" sz="1400" dirty="0" err="1">
                <a:latin typeface="Arial" pitchFamily="34" charset="0"/>
                <a:cs typeface="Arial" pitchFamily="34" charset="0"/>
              </a:rPr>
              <a:t>Synchrotron</a:t>
            </a:r>
            <a:r>
              <a:rPr lang="en-US" sz="1400" dirty="0">
                <a:latin typeface="Arial" pitchFamily="34" charset="0"/>
                <a:cs typeface="Arial" pitchFamily="34" charset="0"/>
              </a:rPr>
              <a:t> SOLEIL, </a:t>
            </a:r>
            <a:r>
              <a:rPr lang="en-US" sz="1400" dirty="0" err="1">
                <a:latin typeface="Arial" pitchFamily="34" charset="0"/>
                <a:cs typeface="Arial" pitchFamily="34" charset="0"/>
              </a:rPr>
              <a:t>L’Orme</a:t>
            </a:r>
            <a:r>
              <a:rPr lang="en-US" sz="1400" dirty="0">
                <a:latin typeface="Arial" pitchFamily="34" charset="0"/>
                <a:cs typeface="Arial" pitchFamily="34" charset="0"/>
              </a:rPr>
              <a:t> des </a:t>
            </a:r>
            <a:r>
              <a:rPr lang="en-US" sz="1400" dirty="0" err="1">
                <a:latin typeface="Arial" pitchFamily="34" charset="0"/>
                <a:cs typeface="Arial" pitchFamily="34" charset="0"/>
              </a:rPr>
              <a:t>Merisiers</a:t>
            </a:r>
            <a:r>
              <a:rPr lang="en-US" sz="1400" dirty="0">
                <a:latin typeface="Arial" pitchFamily="34" charset="0"/>
                <a:cs typeface="Arial" pitchFamily="34" charset="0"/>
              </a:rPr>
              <a:t>, 91190 Saint-Aubin, France </a:t>
            </a:r>
          </a:p>
          <a:p>
            <a:endParaRPr lang="en-US" sz="1400" dirty="0">
              <a:latin typeface="Arial" pitchFamily="34" charset="0"/>
              <a:cs typeface="Arial" pitchFamily="34" charset="0"/>
            </a:endParaRPr>
          </a:p>
          <a:p>
            <a:endParaRPr lang="en-US" sz="1400" dirty="0">
              <a:latin typeface="Arial" pitchFamily="34" charset="0"/>
              <a:cs typeface="Arial" pitchFamily="34" charset="0"/>
            </a:endParaRPr>
          </a:p>
          <a:p>
            <a:endParaRPr lang="en-US" sz="1400" dirty="0">
              <a:latin typeface="Arial" pitchFamily="34" charset="0"/>
              <a:cs typeface="Arial" pitchFamily="34" charset="0"/>
            </a:endParaRPr>
          </a:p>
          <a:p>
            <a:endParaRPr lang="en-US" sz="1400" dirty="0">
              <a:latin typeface="Arial" pitchFamily="34" charset="0"/>
              <a:cs typeface="Arial" pitchFamily="34" charset="0"/>
            </a:endParaRPr>
          </a:p>
          <a:p>
            <a:endParaRPr lang="en-US" sz="1400" dirty="0">
              <a:latin typeface="Arial" pitchFamily="34" charset="0"/>
              <a:cs typeface="Arial" pitchFamily="34" charset="0"/>
            </a:endParaRPr>
          </a:p>
          <a:p>
            <a:endParaRPr lang="en-US" sz="1400" dirty="0">
              <a:latin typeface="Arial" pitchFamily="34" charset="0"/>
              <a:cs typeface="Arial" pitchFamily="34" charset="0"/>
            </a:endParaRPr>
          </a:p>
        </p:txBody>
      </p:sp>
      <p:pic>
        <p:nvPicPr>
          <p:cNvPr id="4" name="Picture 3" descr="GTNaM">
            <a:extLst>
              <a:ext uri="{FF2B5EF4-FFF2-40B4-BE49-F238E27FC236}">
                <a16:creationId xmlns:a16="http://schemas.microsoft.com/office/drawing/2014/main" id="{AA0E6C1E-73AE-9CB0-3588-D30D5D2142E0}"/>
              </a:ext>
            </a:extLst>
          </p:cNvPr>
          <p:cNvPicPr>
            <a:picLocks noChangeAspect="1"/>
          </p:cNvPicPr>
          <p:nvPr/>
        </p:nvPicPr>
        <p:blipFill>
          <a:blip r:embed="rId6"/>
          <a:stretch>
            <a:fillRect/>
          </a:stretch>
        </p:blipFill>
        <p:spPr>
          <a:xfrm>
            <a:off x="323528" y="6072524"/>
            <a:ext cx="2501538" cy="640080"/>
          </a:xfrm>
          <a:prstGeom prst="rect">
            <a:avLst/>
          </a:prstGeom>
          <a:ln w="28575">
            <a:solidFill>
              <a:schemeClr val="bg1"/>
            </a:solidFill>
          </a:ln>
        </p:spPr>
      </p:pic>
      <p:pic>
        <p:nvPicPr>
          <p:cNvPr id="9" name="Picture 8">
            <a:extLst>
              <a:ext uri="{FF2B5EF4-FFF2-40B4-BE49-F238E27FC236}">
                <a16:creationId xmlns:a16="http://schemas.microsoft.com/office/drawing/2014/main" id="{61BDDF77-BEFE-A94F-1815-011DEDD6BA4D}"/>
              </a:ext>
            </a:extLst>
          </p:cNvPr>
          <p:cNvPicPr>
            <a:picLocks noChangeAspect="1"/>
          </p:cNvPicPr>
          <p:nvPr/>
        </p:nvPicPr>
        <p:blipFill>
          <a:blip r:embed="rId7"/>
          <a:stretch>
            <a:fillRect/>
          </a:stretch>
        </p:blipFill>
        <p:spPr>
          <a:xfrm>
            <a:off x="6035185" y="5231530"/>
            <a:ext cx="1493649" cy="725487"/>
          </a:xfrm>
          <a:prstGeom prst="rect">
            <a:avLst/>
          </a:prstGeom>
        </p:spPr>
      </p:pic>
      <p:pic>
        <p:nvPicPr>
          <p:cNvPr id="12" name="Picture 11">
            <a:extLst>
              <a:ext uri="{FF2B5EF4-FFF2-40B4-BE49-F238E27FC236}">
                <a16:creationId xmlns:a16="http://schemas.microsoft.com/office/drawing/2014/main" id="{4744CADC-3E06-AFD8-0CBD-BCBA92FA2D4C}"/>
              </a:ext>
            </a:extLst>
          </p:cNvPr>
          <p:cNvPicPr>
            <a:picLocks noChangeAspect="1"/>
          </p:cNvPicPr>
          <p:nvPr/>
        </p:nvPicPr>
        <p:blipFill>
          <a:blip r:embed="rId8"/>
          <a:stretch>
            <a:fillRect/>
          </a:stretch>
        </p:blipFill>
        <p:spPr>
          <a:xfrm>
            <a:off x="5217134" y="4730164"/>
            <a:ext cx="1636103" cy="457200"/>
          </a:xfrm>
          <a:prstGeom prst="rect">
            <a:avLst/>
          </a:prstGeom>
        </p:spPr>
      </p:pic>
      <p:sp>
        <p:nvSpPr>
          <p:cNvPr id="8" name="TextBox 7">
            <a:extLst>
              <a:ext uri="{FF2B5EF4-FFF2-40B4-BE49-F238E27FC236}">
                <a16:creationId xmlns:a16="http://schemas.microsoft.com/office/drawing/2014/main" id="{1665D224-6B6B-6CD3-EFC1-AB6D9992383A}"/>
              </a:ext>
            </a:extLst>
          </p:cNvPr>
          <p:cNvSpPr txBox="1"/>
          <p:nvPr/>
        </p:nvSpPr>
        <p:spPr>
          <a:xfrm>
            <a:off x="6453501" y="6372036"/>
            <a:ext cx="2460354" cy="369332"/>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en-US" dirty="0">
                <a:solidFill>
                  <a:srgbClr val="0000FF"/>
                </a:solidFill>
              </a:rPr>
              <a:t>jordi.fraxedas@icn2.cat</a:t>
            </a:r>
            <a:endParaRPr lang="en-GB" dirty="0">
              <a:solidFill>
                <a:srgbClr val="0000FF"/>
              </a:solidFill>
            </a:endParaRPr>
          </a:p>
        </p:txBody>
      </p:sp>
    </p:spTree>
    <p:extLst>
      <p:ext uri="{BB962C8B-B14F-4D97-AF65-F5344CB8AC3E}">
        <p14:creationId xmlns:p14="http://schemas.microsoft.com/office/powerpoint/2010/main" val="17836631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6AB5E3-C7D1-9419-EFC9-BB31A0A59093}"/>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FC7518CB-9178-F17A-8E6D-A012A618579D}"/>
              </a:ext>
            </a:extLst>
          </p:cNvPr>
          <p:cNvPicPr>
            <a:picLocks noChangeAspect="1"/>
          </p:cNvPicPr>
          <p:nvPr/>
        </p:nvPicPr>
        <p:blipFill>
          <a:blip r:embed="rId2" cstate="print">
            <a:extLst>
              <a:ext uri="{28A0092B-C50C-407E-A947-70E740481C1C}">
                <a14:useLocalDpi xmlns:a14="http://schemas.microsoft.com/office/drawing/2010/main" val="0"/>
              </a:ext>
            </a:extLst>
          </a:blip>
          <a:srcRect l="17077"/>
          <a:stretch>
            <a:fillRect/>
          </a:stretch>
        </p:blipFill>
        <p:spPr>
          <a:xfrm rot="3289954">
            <a:off x="5921406" y="1567419"/>
            <a:ext cx="2797324" cy="2286000"/>
          </a:xfrm>
          <a:prstGeom prst="rect">
            <a:avLst/>
          </a:prstGeom>
        </p:spPr>
      </p:pic>
      <p:sp>
        <p:nvSpPr>
          <p:cNvPr id="2" name="Title 1">
            <a:extLst>
              <a:ext uri="{FF2B5EF4-FFF2-40B4-BE49-F238E27FC236}">
                <a16:creationId xmlns:a16="http://schemas.microsoft.com/office/drawing/2014/main" id="{4E7BD97A-4EFA-F1AD-C081-EE0AF877FA5E}"/>
              </a:ext>
            </a:extLst>
          </p:cNvPr>
          <p:cNvSpPr>
            <a:spLocks noGrp="1"/>
          </p:cNvSpPr>
          <p:nvPr>
            <p:ph type="title"/>
          </p:nvPr>
        </p:nvSpPr>
        <p:spPr>
          <a:xfrm>
            <a:off x="298076" y="0"/>
            <a:ext cx="6146132" cy="1143000"/>
          </a:xfrm>
        </p:spPr>
        <p:txBody>
          <a:bodyPr>
            <a:normAutofit/>
          </a:bodyPr>
          <a:lstStyle/>
          <a:p>
            <a:r>
              <a:rPr lang="en-US" sz="3200" b="1" dirty="0">
                <a:solidFill>
                  <a:srgbClr val="0000FF"/>
                </a:solidFill>
                <a:latin typeface="Arial" panose="020B0604020202020204" pitchFamily="34" charset="0"/>
                <a:cs typeface="Arial" panose="020B0604020202020204" pitchFamily="34" charset="0"/>
              </a:rPr>
              <a:t>XPS@ICN2</a:t>
            </a:r>
            <a:endParaRPr lang="en-GB" sz="3200" b="1" dirty="0">
              <a:solidFill>
                <a:srgbClr val="0000FF"/>
              </a:solidFill>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2C0391E4-41D3-2994-F542-2BC13FA2A26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1417" y="332656"/>
            <a:ext cx="5872474" cy="5943600"/>
          </a:xfrm>
          <a:prstGeom prst="rect">
            <a:avLst/>
          </a:prstGeom>
        </p:spPr>
      </p:pic>
    </p:spTree>
    <p:extLst>
      <p:ext uri="{BB962C8B-B14F-4D97-AF65-F5344CB8AC3E}">
        <p14:creationId xmlns:p14="http://schemas.microsoft.com/office/powerpoint/2010/main" val="6957358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FA45C4-4BDF-8902-B1C2-D40E8C90C828}"/>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08CBA51D-EA2B-34C0-E440-4E19E69217D6}"/>
              </a:ext>
            </a:extLst>
          </p:cNvPr>
          <p:cNvPicPr>
            <a:picLocks noChangeAspect="1"/>
          </p:cNvPicPr>
          <p:nvPr/>
        </p:nvPicPr>
        <p:blipFill>
          <a:blip r:embed="rId2"/>
          <a:stretch>
            <a:fillRect/>
          </a:stretch>
        </p:blipFill>
        <p:spPr>
          <a:xfrm>
            <a:off x="-31293" y="3304220"/>
            <a:ext cx="9144000" cy="3437148"/>
          </a:xfrm>
          <a:prstGeom prst="rect">
            <a:avLst/>
          </a:prstGeom>
        </p:spPr>
      </p:pic>
      <p:sp>
        <p:nvSpPr>
          <p:cNvPr id="7" name="TextBox 6">
            <a:extLst>
              <a:ext uri="{FF2B5EF4-FFF2-40B4-BE49-F238E27FC236}">
                <a16:creationId xmlns:a16="http://schemas.microsoft.com/office/drawing/2014/main" id="{DB07F2B1-D630-D18C-B0F4-F162F773465C}"/>
              </a:ext>
            </a:extLst>
          </p:cNvPr>
          <p:cNvSpPr txBox="1"/>
          <p:nvPr/>
        </p:nvSpPr>
        <p:spPr>
          <a:xfrm>
            <a:off x="3491880" y="4834027"/>
            <a:ext cx="4572000" cy="338554"/>
          </a:xfrm>
          <a:prstGeom prst="rect">
            <a:avLst/>
          </a:prstGeom>
          <a:solidFill>
            <a:schemeClr val="bg1">
              <a:alpha val="85000"/>
            </a:schemeClr>
          </a:solidFill>
        </p:spPr>
        <p:txBody>
          <a:bodyPr wrap="square">
            <a:spAutoFit/>
          </a:bodyPr>
          <a:lstStyle/>
          <a:p>
            <a:r>
              <a:rPr lang="en-GB" sz="1600" b="0" i="0" u="none" strike="noStrike" baseline="0" dirty="0">
                <a:solidFill>
                  <a:srgbClr val="2196D1"/>
                </a:solidFill>
              </a:rPr>
              <a:t>https://doi.org/10.1016/j.apsadv.2023.100534 </a:t>
            </a:r>
            <a:endParaRPr lang="en-GB" sz="1600" dirty="0"/>
          </a:p>
        </p:txBody>
      </p:sp>
      <p:sp>
        <p:nvSpPr>
          <p:cNvPr id="9" name="TextBox 8">
            <a:extLst>
              <a:ext uri="{FF2B5EF4-FFF2-40B4-BE49-F238E27FC236}">
                <a16:creationId xmlns:a16="http://schemas.microsoft.com/office/drawing/2014/main" id="{B5D35544-B854-3836-F383-AB4A0842B2EB}"/>
              </a:ext>
            </a:extLst>
          </p:cNvPr>
          <p:cNvSpPr txBox="1"/>
          <p:nvPr/>
        </p:nvSpPr>
        <p:spPr>
          <a:xfrm>
            <a:off x="4355976" y="3573016"/>
            <a:ext cx="184731" cy="369332"/>
          </a:xfrm>
          <a:prstGeom prst="rect">
            <a:avLst/>
          </a:prstGeom>
          <a:solidFill>
            <a:schemeClr val="bg1">
              <a:alpha val="85000"/>
            </a:schemeClr>
          </a:solidFill>
        </p:spPr>
        <p:txBody>
          <a:bodyPr wrap="none" rtlCol="0">
            <a:spAutoFit/>
          </a:bodyPr>
          <a:lstStyle/>
          <a:p>
            <a:endParaRPr lang="en-GB" dirty="0"/>
          </a:p>
        </p:txBody>
      </p:sp>
      <p:pic>
        <p:nvPicPr>
          <p:cNvPr id="14" name="Picture 13">
            <a:extLst>
              <a:ext uri="{FF2B5EF4-FFF2-40B4-BE49-F238E27FC236}">
                <a16:creationId xmlns:a16="http://schemas.microsoft.com/office/drawing/2014/main" id="{4D89B786-68A8-BD74-18C5-966C4E31FBA0}"/>
              </a:ext>
            </a:extLst>
          </p:cNvPr>
          <p:cNvPicPr>
            <a:picLocks noChangeAspect="1"/>
          </p:cNvPicPr>
          <p:nvPr/>
        </p:nvPicPr>
        <p:blipFill>
          <a:blip r:embed="rId3"/>
          <a:stretch>
            <a:fillRect/>
          </a:stretch>
        </p:blipFill>
        <p:spPr>
          <a:xfrm>
            <a:off x="0" y="193124"/>
            <a:ext cx="9144000" cy="3235876"/>
          </a:xfrm>
          <a:prstGeom prst="rect">
            <a:avLst/>
          </a:prstGeom>
        </p:spPr>
      </p:pic>
    </p:spTree>
    <p:extLst>
      <p:ext uri="{BB962C8B-B14F-4D97-AF65-F5344CB8AC3E}">
        <p14:creationId xmlns:p14="http://schemas.microsoft.com/office/powerpoint/2010/main" val="16479827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7CF4C9-55C5-B1FB-5D37-CF45829D72E2}"/>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A2834EAE-3BED-0A53-4615-8B8F46E9D2A2}"/>
              </a:ext>
            </a:extLst>
          </p:cNvPr>
          <p:cNvSpPr/>
          <p:nvPr/>
        </p:nvSpPr>
        <p:spPr>
          <a:xfrm>
            <a:off x="5142399" y="4998608"/>
            <a:ext cx="3283527" cy="1589810"/>
          </a:xfrm>
          <a:prstGeom prst="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C4A440E3-12D2-D5F6-F770-B4CB76D2E9DD}"/>
              </a:ext>
            </a:extLst>
          </p:cNvPr>
          <p:cNvSpPr/>
          <p:nvPr/>
        </p:nvSpPr>
        <p:spPr>
          <a:xfrm>
            <a:off x="5142399" y="4634927"/>
            <a:ext cx="3283527" cy="360000"/>
          </a:xfrm>
          <a:prstGeom prst="rect">
            <a:avLst/>
          </a:prstGeom>
          <a:solidFill>
            <a:srgbClr val="CCCC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Rectangle 10">
            <a:extLst>
              <a:ext uri="{FF2B5EF4-FFF2-40B4-BE49-F238E27FC236}">
                <a16:creationId xmlns:a16="http://schemas.microsoft.com/office/drawing/2014/main" id="{2E36F6F3-0BDA-762D-F8A5-6E1BB1472A2A}"/>
              </a:ext>
            </a:extLst>
          </p:cNvPr>
          <p:cNvSpPr/>
          <p:nvPr/>
        </p:nvSpPr>
        <p:spPr>
          <a:xfrm>
            <a:off x="5142399" y="2474927"/>
            <a:ext cx="3283527" cy="2160000"/>
          </a:xfrm>
          <a:prstGeom prst="rect">
            <a:avLst/>
          </a:prstGeom>
          <a:solidFill>
            <a:srgbClr val="92D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Arrow: Right 13">
            <a:extLst>
              <a:ext uri="{FF2B5EF4-FFF2-40B4-BE49-F238E27FC236}">
                <a16:creationId xmlns:a16="http://schemas.microsoft.com/office/drawing/2014/main" id="{A2932ECA-FF4D-6330-6DEE-C6B31DD40D91}"/>
              </a:ext>
            </a:extLst>
          </p:cNvPr>
          <p:cNvSpPr/>
          <p:nvPr/>
        </p:nvSpPr>
        <p:spPr>
          <a:xfrm rot="2700000">
            <a:off x="5216787" y="1571503"/>
            <a:ext cx="1598484" cy="365644"/>
          </a:xfrm>
          <a:prstGeom prst="rightArrow">
            <a:avLst/>
          </a:prstGeom>
          <a:solidFill>
            <a:srgbClr val="FFC000"/>
          </a:solidFill>
          <a:ln>
            <a:solidFill>
              <a:schemeClr val="tx2">
                <a:lumMod val="10000"/>
                <a:lumOff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19D830D2-47FF-C672-BE79-02531A10EEEE}"/>
              </a:ext>
            </a:extLst>
          </p:cNvPr>
          <p:cNvSpPr txBox="1"/>
          <p:nvPr/>
        </p:nvSpPr>
        <p:spPr>
          <a:xfrm rot="2766006">
            <a:off x="5258554" y="1670864"/>
            <a:ext cx="949042" cy="400110"/>
          </a:xfrm>
          <a:prstGeom prst="rect">
            <a:avLst/>
          </a:prstGeom>
          <a:noFill/>
        </p:spPr>
        <p:txBody>
          <a:bodyPr wrap="none" rtlCol="0">
            <a:spAutoFit/>
          </a:bodyPr>
          <a:lstStyle/>
          <a:p>
            <a:r>
              <a:rPr lang="en-US" sz="2000" dirty="0"/>
              <a:t>1.5 keV</a:t>
            </a:r>
            <a:endParaRPr lang="en-GB" sz="2000" dirty="0"/>
          </a:p>
        </p:txBody>
      </p:sp>
      <p:cxnSp>
        <p:nvCxnSpPr>
          <p:cNvPr id="19" name="Straight Arrow Connector 18">
            <a:extLst>
              <a:ext uri="{FF2B5EF4-FFF2-40B4-BE49-F238E27FC236}">
                <a16:creationId xmlns:a16="http://schemas.microsoft.com/office/drawing/2014/main" id="{1DF333D8-872A-1A34-4F34-FD4EE41BD86A}"/>
              </a:ext>
            </a:extLst>
          </p:cNvPr>
          <p:cNvCxnSpPr>
            <a:cxnSpLocks/>
          </p:cNvCxnSpPr>
          <p:nvPr/>
        </p:nvCxnSpPr>
        <p:spPr>
          <a:xfrm rot="60000">
            <a:off x="5142401" y="908665"/>
            <a:ext cx="1641762" cy="1566262"/>
          </a:xfrm>
          <a:prstGeom prst="straightConnector1">
            <a:avLst/>
          </a:prstGeom>
          <a:ln>
            <a:solidFill>
              <a:schemeClr val="tx1"/>
            </a:solidFill>
            <a:prstDash val="dash"/>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20" name="TextBox 19">
            <a:extLst>
              <a:ext uri="{FF2B5EF4-FFF2-40B4-BE49-F238E27FC236}">
                <a16:creationId xmlns:a16="http://schemas.microsoft.com/office/drawing/2014/main" id="{5B5628E3-F80D-346E-2E5B-408BB7B61B5F}"/>
              </a:ext>
            </a:extLst>
          </p:cNvPr>
          <p:cNvSpPr txBox="1"/>
          <p:nvPr/>
        </p:nvSpPr>
        <p:spPr>
          <a:xfrm>
            <a:off x="5179591" y="642523"/>
            <a:ext cx="298480" cy="400110"/>
          </a:xfrm>
          <a:prstGeom prst="rect">
            <a:avLst/>
          </a:prstGeom>
          <a:noFill/>
        </p:spPr>
        <p:txBody>
          <a:bodyPr wrap="none" rtlCol="0">
            <a:spAutoFit/>
          </a:bodyPr>
          <a:lstStyle/>
          <a:p>
            <a:r>
              <a:rPr lang="en-US" sz="2000" dirty="0"/>
              <a:t>y</a:t>
            </a:r>
            <a:endParaRPr lang="en-GB" sz="2000" dirty="0"/>
          </a:p>
        </p:txBody>
      </p:sp>
      <p:sp>
        <p:nvSpPr>
          <p:cNvPr id="21" name="TextBox 20">
            <a:extLst>
              <a:ext uri="{FF2B5EF4-FFF2-40B4-BE49-F238E27FC236}">
                <a16:creationId xmlns:a16="http://schemas.microsoft.com/office/drawing/2014/main" id="{7949C90D-96B5-5AE5-FD8A-343816DA4EA7}"/>
              </a:ext>
            </a:extLst>
          </p:cNvPr>
          <p:cNvSpPr txBox="1"/>
          <p:nvPr/>
        </p:nvSpPr>
        <p:spPr>
          <a:xfrm>
            <a:off x="7573297" y="894457"/>
            <a:ext cx="708848" cy="400110"/>
          </a:xfrm>
          <a:prstGeom prst="rect">
            <a:avLst/>
          </a:prstGeom>
          <a:noFill/>
        </p:spPr>
        <p:txBody>
          <a:bodyPr wrap="none" rtlCol="0">
            <a:spAutoFit/>
          </a:bodyPr>
          <a:lstStyle/>
          <a:p>
            <a:r>
              <a:rPr lang="en-US" sz="2000" b="1" dirty="0"/>
              <a:t>UHV</a:t>
            </a:r>
            <a:endParaRPr lang="en-GB" sz="2000" b="1" dirty="0"/>
          </a:p>
        </p:txBody>
      </p:sp>
      <p:cxnSp>
        <p:nvCxnSpPr>
          <p:cNvPr id="30" name="Straight Arrow Connector 29">
            <a:extLst>
              <a:ext uri="{FF2B5EF4-FFF2-40B4-BE49-F238E27FC236}">
                <a16:creationId xmlns:a16="http://schemas.microsoft.com/office/drawing/2014/main" id="{8C2E7A2E-D761-7DC0-7480-7CD7592883A5}"/>
              </a:ext>
            </a:extLst>
          </p:cNvPr>
          <p:cNvCxnSpPr/>
          <p:nvPr/>
        </p:nvCxnSpPr>
        <p:spPr>
          <a:xfrm>
            <a:off x="8475174" y="2454499"/>
            <a:ext cx="0" cy="2191173"/>
          </a:xfrm>
          <a:prstGeom prst="straightConnector1">
            <a:avLst/>
          </a:prstGeom>
          <a:ln>
            <a:headEnd type="triangle"/>
            <a:tailEnd type="triangle"/>
          </a:ln>
        </p:spPr>
        <p:style>
          <a:lnRef idx="2">
            <a:schemeClr val="accent1"/>
          </a:lnRef>
          <a:fillRef idx="0">
            <a:schemeClr val="accent1"/>
          </a:fillRef>
          <a:effectRef idx="1">
            <a:schemeClr val="accent1"/>
          </a:effectRef>
          <a:fontRef idx="minor">
            <a:schemeClr val="tx1"/>
          </a:fontRef>
        </p:style>
      </p:cxnSp>
      <p:sp>
        <p:nvSpPr>
          <p:cNvPr id="31" name="TextBox 30">
            <a:extLst>
              <a:ext uri="{FF2B5EF4-FFF2-40B4-BE49-F238E27FC236}">
                <a16:creationId xmlns:a16="http://schemas.microsoft.com/office/drawing/2014/main" id="{4FF1B61E-2D04-9CE9-8450-505BAB37554F}"/>
              </a:ext>
            </a:extLst>
          </p:cNvPr>
          <p:cNvSpPr txBox="1"/>
          <p:nvPr/>
        </p:nvSpPr>
        <p:spPr>
          <a:xfrm rot="16200000">
            <a:off x="8023138" y="3350030"/>
            <a:ext cx="1194558" cy="400110"/>
          </a:xfrm>
          <a:prstGeom prst="rect">
            <a:avLst/>
          </a:prstGeom>
          <a:noFill/>
        </p:spPr>
        <p:txBody>
          <a:bodyPr wrap="square" rtlCol="0">
            <a:spAutoFit/>
          </a:bodyPr>
          <a:lstStyle/>
          <a:p>
            <a:r>
              <a:rPr lang="en-US" sz="2000" dirty="0"/>
              <a:t>300 nm</a:t>
            </a:r>
            <a:endParaRPr lang="en-GB" sz="2000" dirty="0"/>
          </a:p>
        </p:txBody>
      </p:sp>
      <p:sp>
        <p:nvSpPr>
          <p:cNvPr id="32" name="TextBox 31">
            <a:extLst>
              <a:ext uri="{FF2B5EF4-FFF2-40B4-BE49-F238E27FC236}">
                <a16:creationId xmlns:a16="http://schemas.microsoft.com/office/drawing/2014/main" id="{EFE6BD3C-F58F-2FC5-1D72-85CD1E0780C5}"/>
              </a:ext>
            </a:extLst>
          </p:cNvPr>
          <p:cNvSpPr txBox="1"/>
          <p:nvPr/>
        </p:nvSpPr>
        <p:spPr>
          <a:xfrm>
            <a:off x="5149420" y="6136434"/>
            <a:ext cx="407484" cy="400110"/>
          </a:xfrm>
          <a:prstGeom prst="rect">
            <a:avLst/>
          </a:prstGeom>
          <a:noFill/>
        </p:spPr>
        <p:txBody>
          <a:bodyPr wrap="none" rtlCol="0">
            <a:spAutoFit/>
          </a:bodyPr>
          <a:lstStyle/>
          <a:p>
            <a:r>
              <a:rPr lang="en-US" sz="2000" b="1" dirty="0">
                <a:solidFill>
                  <a:schemeClr val="bg1"/>
                </a:solidFill>
              </a:rPr>
              <a:t>Si</a:t>
            </a:r>
            <a:endParaRPr lang="en-GB" sz="2000" b="1" dirty="0">
              <a:solidFill>
                <a:schemeClr val="bg1"/>
              </a:solidFill>
            </a:endParaRPr>
          </a:p>
        </p:txBody>
      </p:sp>
      <p:sp>
        <p:nvSpPr>
          <p:cNvPr id="33" name="TextBox 32">
            <a:extLst>
              <a:ext uri="{FF2B5EF4-FFF2-40B4-BE49-F238E27FC236}">
                <a16:creationId xmlns:a16="http://schemas.microsoft.com/office/drawing/2014/main" id="{456F154A-B362-CE35-74B1-9974A8CFB0F4}"/>
              </a:ext>
            </a:extLst>
          </p:cNvPr>
          <p:cNvSpPr txBox="1"/>
          <p:nvPr/>
        </p:nvSpPr>
        <p:spPr>
          <a:xfrm>
            <a:off x="5106745" y="4631246"/>
            <a:ext cx="492443" cy="400110"/>
          </a:xfrm>
          <a:prstGeom prst="rect">
            <a:avLst/>
          </a:prstGeom>
          <a:noFill/>
        </p:spPr>
        <p:txBody>
          <a:bodyPr wrap="none" rtlCol="0">
            <a:spAutoFit/>
          </a:bodyPr>
          <a:lstStyle/>
          <a:p>
            <a:r>
              <a:rPr lang="en-US" sz="2000" b="1" dirty="0"/>
              <a:t>Au</a:t>
            </a:r>
            <a:endParaRPr lang="en-GB" sz="2000" b="1" dirty="0"/>
          </a:p>
        </p:txBody>
      </p:sp>
      <p:sp>
        <p:nvSpPr>
          <p:cNvPr id="34" name="TextBox 33">
            <a:extLst>
              <a:ext uri="{FF2B5EF4-FFF2-40B4-BE49-F238E27FC236}">
                <a16:creationId xmlns:a16="http://schemas.microsoft.com/office/drawing/2014/main" id="{981C0D06-44CA-84D1-CEEE-007305E11C6E}"/>
              </a:ext>
            </a:extLst>
          </p:cNvPr>
          <p:cNvSpPr txBox="1"/>
          <p:nvPr/>
        </p:nvSpPr>
        <p:spPr>
          <a:xfrm>
            <a:off x="5127378" y="3439970"/>
            <a:ext cx="963725" cy="400110"/>
          </a:xfrm>
          <a:prstGeom prst="rect">
            <a:avLst/>
          </a:prstGeom>
          <a:noFill/>
        </p:spPr>
        <p:txBody>
          <a:bodyPr wrap="none" rtlCol="0">
            <a:spAutoFit/>
          </a:bodyPr>
          <a:lstStyle/>
          <a:p>
            <a:r>
              <a:rPr lang="en-US" sz="2000" b="1" dirty="0"/>
              <a:t>Nafion</a:t>
            </a:r>
            <a:endParaRPr lang="en-GB" sz="2000" b="1" dirty="0"/>
          </a:p>
        </p:txBody>
      </p:sp>
      <p:sp>
        <p:nvSpPr>
          <p:cNvPr id="35" name="TextBox 34">
            <a:extLst>
              <a:ext uri="{FF2B5EF4-FFF2-40B4-BE49-F238E27FC236}">
                <a16:creationId xmlns:a16="http://schemas.microsoft.com/office/drawing/2014/main" id="{E1666B8F-FA3E-31AA-E040-56F69DCC9B50}"/>
              </a:ext>
            </a:extLst>
          </p:cNvPr>
          <p:cNvSpPr txBox="1"/>
          <p:nvPr/>
        </p:nvSpPr>
        <p:spPr>
          <a:xfrm>
            <a:off x="7551213" y="4631246"/>
            <a:ext cx="869149" cy="400110"/>
          </a:xfrm>
          <a:prstGeom prst="rect">
            <a:avLst/>
          </a:prstGeom>
          <a:noFill/>
        </p:spPr>
        <p:txBody>
          <a:bodyPr wrap="none" rtlCol="0">
            <a:spAutoFit/>
          </a:bodyPr>
          <a:lstStyle/>
          <a:p>
            <a:r>
              <a:rPr lang="en-US" sz="2000" dirty="0"/>
              <a:t>50 nm</a:t>
            </a:r>
            <a:endParaRPr lang="en-GB" sz="2000" dirty="0"/>
          </a:p>
        </p:txBody>
      </p:sp>
      <p:cxnSp>
        <p:nvCxnSpPr>
          <p:cNvPr id="36" name="Straight Arrow Connector 35">
            <a:extLst>
              <a:ext uri="{FF2B5EF4-FFF2-40B4-BE49-F238E27FC236}">
                <a16:creationId xmlns:a16="http://schemas.microsoft.com/office/drawing/2014/main" id="{4BE64388-942C-F37F-996F-7F9016B5B6FA}"/>
              </a:ext>
            </a:extLst>
          </p:cNvPr>
          <p:cNvCxnSpPr/>
          <p:nvPr/>
        </p:nvCxnSpPr>
        <p:spPr>
          <a:xfrm>
            <a:off x="8478941" y="4655709"/>
            <a:ext cx="0" cy="360000"/>
          </a:xfrm>
          <a:prstGeom prst="straightConnector1">
            <a:avLst/>
          </a:prstGeom>
          <a:ln>
            <a:headEnd type="triangle"/>
            <a:tailEnd type="triangle"/>
          </a:ln>
        </p:spPr>
        <p:style>
          <a:lnRef idx="2">
            <a:schemeClr val="accent1"/>
          </a:lnRef>
          <a:fillRef idx="0">
            <a:schemeClr val="accent1"/>
          </a:fillRef>
          <a:effectRef idx="1">
            <a:schemeClr val="accent1"/>
          </a:effectRef>
          <a:fontRef idx="minor">
            <a:schemeClr val="tx1"/>
          </a:fontRef>
        </p:style>
      </p:cxnSp>
      <p:grpSp>
        <p:nvGrpSpPr>
          <p:cNvPr id="48" name="Group 47">
            <a:extLst>
              <a:ext uri="{FF2B5EF4-FFF2-40B4-BE49-F238E27FC236}">
                <a16:creationId xmlns:a16="http://schemas.microsoft.com/office/drawing/2014/main" id="{A0B622CD-651F-E876-F462-66704915A9EC}"/>
              </a:ext>
            </a:extLst>
          </p:cNvPr>
          <p:cNvGrpSpPr/>
          <p:nvPr/>
        </p:nvGrpSpPr>
        <p:grpSpPr>
          <a:xfrm>
            <a:off x="6258873" y="654922"/>
            <a:ext cx="1010556" cy="1034106"/>
            <a:chOff x="6296887" y="5036029"/>
            <a:chExt cx="513063" cy="1034106"/>
          </a:xfrm>
          <a:solidFill>
            <a:schemeClr val="bg1">
              <a:lumMod val="50000"/>
            </a:schemeClr>
          </a:solidFill>
        </p:grpSpPr>
        <p:sp>
          <p:nvSpPr>
            <p:cNvPr id="56" name="Trapezoid 55">
              <a:extLst>
                <a:ext uri="{FF2B5EF4-FFF2-40B4-BE49-F238E27FC236}">
                  <a16:creationId xmlns:a16="http://schemas.microsoft.com/office/drawing/2014/main" id="{16AD8A79-0C55-3A81-94F1-62A86D517E5D}"/>
                </a:ext>
              </a:extLst>
            </p:cNvPr>
            <p:cNvSpPr/>
            <p:nvPr/>
          </p:nvSpPr>
          <p:spPr>
            <a:xfrm rot="10800000">
              <a:off x="6296888" y="5564020"/>
              <a:ext cx="509156" cy="506115"/>
            </a:xfrm>
            <a:prstGeom prst="trapezoid">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 name="Rectangle 56">
              <a:extLst>
                <a:ext uri="{FF2B5EF4-FFF2-40B4-BE49-F238E27FC236}">
                  <a16:creationId xmlns:a16="http://schemas.microsoft.com/office/drawing/2014/main" id="{5C706289-AB58-A7A9-F79D-D6B09C59D389}"/>
                </a:ext>
              </a:extLst>
            </p:cNvPr>
            <p:cNvSpPr/>
            <p:nvPr/>
          </p:nvSpPr>
          <p:spPr>
            <a:xfrm>
              <a:off x="6296887" y="5036029"/>
              <a:ext cx="513063" cy="527992"/>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49" name="Straight Arrow Connector 48">
            <a:extLst>
              <a:ext uri="{FF2B5EF4-FFF2-40B4-BE49-F238E27FC236}">
                <a16:creationId xmlns:a16="http://schemas.microsoft.com/office/drawing/2014/main" id="{95D9903C-4B66-D23C-B0F9-51B4128C8D5E}"/>
              </a:ext>
            </a:extLst>
          </p:cNvPr>
          <p:cNvCxnSpPr>
            <a:cxnSpLocks/>
          </p:cNvCxnSpPr>
          <p:nvPr/>
        </p:nvCxnSpPr>
        <p:spPr>
          <a:xfrm flipV="1">
            <a:off x="6758151" y="620688"/>
            <a:ext cx="0" cy="1828062"/>
          </a:xfrm>
          <a:prstGeom prst="straightConnector1">
            <a:avLst/>
          </a:prstGeom>
          <a:ln>
            <a:solidFill>
              <a:schemeClr val="tx1"/>
            </a:solidFill>
            <a:prstDash val="dash"/>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50" name="Arc 49">
            <a:extLst>
              <a:ext uri="{FF2B5EF4-FFF2-40B4-BE49-F238E27FC236}">
                <a16:creationId xmlns:a16="http://schemas.microsoft.com/office/drawing/2014/main" id="{7FB7D65D-7888-7160-3014-2FED3B74560E}"/>
              </a:ext>
            </a:extLst>
          </p:cNvPr>
          <p:cNvSpPr/>
          <p:nvPr/>
        </p:nvSpPr>
        <p:spPr>
          <a:xfrm rot="18228107">
            <a:off x="6319298" y="2016518"/>
            <a:ext cx="564298" cy="375504"/>
          </a:xfrm>
          <a:prstGeom prst="arc">
            <a:avLst>
              <a:gd name="adj1" fmla="val 15534868"/>
              <a:gd name="adj2" fmla="val 21335946"/>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51" name="TextBox 50">
            <a:extLst>
              <a:ext uri="{FF2B5EF4-FFF2-40B4-BE49-F238E27FC236}">
                <a16:creationId xmlns:a16="http://schemas.microsoft.com/office/drawing/2014/main" id="{3CB6F36C-5985-C658-78DC-7140061AF8E8}"/>
              </a:ext>
            </a:extLst>
          </p:cNvPr>
          <p:cNvSpPr txBox="1"/>
          <p:nvPr/>
        </p:nvSpPr>
        <p:spPr>
          <a:xfrm>
            <a:off x="6287914" y="1650381"/>
            <a:ext cx="516488" cy="369332"/>
          </a:xfrm>
          <a:prstGeom prst="rect">
            <a:avLst/>
          </a:prstGeom>
          <a:noFill/>
        </p:spPr>
        <p:txBody>
          <a:bodyPr wrap="none" rtlCol="0">
            <a:spAutoFit/>
          </a:bodyPr>
          <a:lstStyle/>
          <a:p>
            <a:r>
              <a:rPr lang="en-US" dirty="0"/>
              <a:t>45</a:t>
            </a:r>
            <a:r>
              <a:rPr lang="en-US" baseline="30000" dirty="0"/>
              <a:t>o</a:t>
            </a:r>
            <a:endParaRPr lang="en-GB" baseline="30000" dirty="0"/>
          </a:p>
        </p:txBody>
      </p:sp>
      <p:sp>
        <p:nvSpPr>
          <p:cNvPr id="52" name="TextBox 51">
            <a:extLst>
              <a:ext uri="{FF2B5EF4-FFF2-40B4-BE49-F238E27FC236}">
                <a16:creationId xmlns:a16="http://schemas.microsoft.com/office/drawing/2014/main" id="{412D038C-D66A-2A14-BFB7-E02B78B61ED3}"/>
              </a:ext>
            </a:extLst>
          </p:cNvPr>
          <p:cNvSpPr txBox="1"/>
          <p:nvPr/>
        </p:nvSpPr>
        <p:spPr>
          <a:xfrm rot="16200000">
            <a:off x="6222031" y="929963"/>
            <a:ext cx="647934" cy="400110"/>
          </a:xfrm>
          <a:prstGeom prst="rect">
            <a:avLst/>
          </a:prstGeom>
          <a:noFill/>
        </p:spPr>
        <p:txBody>
          <a:bodyPr wrap="none" rtlCol="0">
            <a:spAutoFit/>
          </a:bodyPr>
          <a:lstStyle/>
          <a:p>
            <a:r>
              <a:rPr lang="en-US" sz="2000" b="1" dirty="0"/>
              <a:t>XPS</a:t>
            </a:r>
            <a:endParaRPr lang="en-GB" sz="2000" b="1" dirty="0"/>
          </a:p>
        </p:txBody>
      </p:sp>
      <p:sp>
        <p:nvSpPr>
          <p:cNvPr id="64" name="Rectangle 63">
            <a:extLst>
              <a:ext uri="{FF2B5EF4-FFF2-40B4-BE49-F238E27FC236}">
                <a16:creationId xmlns:a16="http://schemas.microsoft.com/office/drawing/2014/main" id="{31388D17-A448-2C08-4E38-B7D5A6A2FCD7}"/>
              </a:ext>
            </a:extLst>
          </p:cNvPr>
          <p:cNvSpPr/>
          <p:nvPr/>
        </p:nvSpPr>
        <p:spPr>
          <a:xfrm>
            <a:off x="436855" y="1412776"/>
            <a:ext cx="3283527" cy="1080000"/>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8" name="TextBox 67">
            <a:extLst>
              <a:ext uri="{FF2B5EF4-FFF2-40B4-BE49-F238E27FC236}">
                <a16:creationId xmlns:a16="http://schemas.microsoft.com/office/drawing/2014/main" id="{39C30AF0-30FC-53AB-ECCE-8181FB8F9B06}"/>
              </a:ext>
            </a:extLst>
          </p:cNvPr>
          <p:cNvSpPr txBox="1"/>
          <p:nvPr/>
        </p:nvSpPr>
        <p:spPr>
          <a:xfrm>
            <a:off x="810657" y="1591853"/>
            <a:ext cx="1250663" cy="400110"/>
          </a:xfrm>
          <a:prstGeom prst="rect">
            <a:avLst/>
          </a:prstGeom>
          <a:noFill/>
        </p:spPr>
        <p:txBody>
          <a:bodyPr wrap="none" rtlCol="0">
            <a:spAutoFit/>
          </a:bodyPr>
          <a:lstStyle/>
          <a:p>
            <a:r>
              <a:rPr lang="en-US" sz="2000" dirty="0"/>
              <a:t>Cd</a:t>
            </a:r>
            <a:r>
              <a:rPr lang="en-US" sz="2000" baseline="30000" dirty="0"/>
              <a:t>2+</a:t>
            </a:r>
            <a:r>
              <a:rPr lang="en-US" sz="2000" dirty="0"/>
              <a:t>/Pb</a:t>
            </a:r>
            <a:r>
              <a:rPr lang="en-US" sz="2000" baseline="30000" dirty="0"/>
              <a:t>2+</a:t>
            </a:r>
            <a:endParaRPr lang="en-GB" sz="2000" baseline="30000" dirty="0"/>
          </a:p>
        </p:txBody>
      </p:sp>
      <p:sp>
        <p:nvSpPr>
          <p:cNvPr id="69" name="Rectangle 68">
            <a:extLst>
              <a:ext uri="{FF2B5EF4-FFF2-40B4-BE49-F238E27FC236}">
                <a16:creationId xmlns:a16="http://schemas.microsoft.com/office/drawing/2014/main" id="{E30D2198-529C-8952-296C-2D83188D08D6}"/>
              </a:ext>
            </a:extLst>
          </p:cNvPr>
          <p:cNvSpPr/>
          <p:nvPr/>
        </p:nvSpPr>
        <p:spPr>
          <a:xfrm>
            <a:off x="431190" y="5007542"/>
            <a:ext cx="3283527" cy="1589810"/>
          </a:xfrm>
          <a:prstGeom prst="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0" name="Rectangle 69">
            <a:extLst>
              <a:ext uri="{FF2B5EF4-FFF2-40B4-BE49-F238E27FC236}">
                <a16:creationId xmlns:a16="http://schemas.microsoft.com/office/drawing/2014/main" id="{354E1567-AA92-D368-22DA-8BD84AC8776C}"/>
              </a:ext>
            </a:extLst>
          </p:cNvPr>
          <p:cNvSpPr/>
          <p:nvPr/>
        </p:nvSpPr>
        <p:spPr>
          <a:xfrm>
            <a:off x="431190" y="4643861"/>
            <a:ext cx="3283527" cy="360000"/>
          </a:xfrm>
          <a:prstGeom prst="rect">
            <a:avLst/>
          </a:prstGeom>
          <a:solidFill>
            <a:srgbClr val="CCCC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1" name="Rectangle 70">
            <a:extLst>
              <a:ext uri="{FF2B5EF4-FFF2-40B4-BE49-F238E27FC236}">
                <a16:creationId xmlns:a16="http://schemas.microsoft.com/office/drawing/2014/main" id="{99366093-522A-1BAE-F568-391E8CE801F0}"/>
              </a:ext>
            </a:extLst>
          </p:cNvPr>
          <p:cNvSpPr/>
          <p:nvPr/>
        </p:nvSpPr>
        <p:spPr>
          <a:xfrm>
            <a:off x="431190" y="2483861"/>
            <a:ext cx="3283527" cy="2160000"/>
          </a:xfrm>
          <a:prstGeom prst="rect">
            <a:avLst/>
          </a:prstGeom>
          <a:solidFill>
            <a:srgbClr val="92D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72" name="Straight Arrow Connector 71">
            <a:extLst>
              <a:ext uri="{FF2B5EF4-FFF2-40B4-BE49-F238E27FC236}">
                <a16:creationId xmlns:a16="http://schemas.microsoft.com/office/drawing/2014/main" id="{6A6404D3-848A-9F55-14C3-DE18E4D70F53}"/>
              </a:ext>
            </a:extLst>
          </p:cNvPr>
          <p:cNvCxnSpPr/>
          <p:nvPr/>
        </p:nvCxnSpPr>
        <p:spPr>
          <a:xfrm>
            <a:off x="3763965" y="2463433"/>
            <a:ext cx="0" cy="2191173"/>
          </a:xfrm>
          <a:prstGeom prst="straightConnector1">
            <a:avLst/>
          </a:prstGeom>
          <a:ln>
            <a:headEnd type="triangle"/>
            <a:tailEnd type="triangle"/>
          </a:ln>
        </p:spPr>
        <p:style>
          <a:lnRef idx="2">
            <a:schemeClr val="accent1"/>
          </a:lnRef>
          <a:fillRef idx="0">
            <a:schemeClr val="accent1"/>
          </a:fillRef>
          <a:effectRef idx="1">
            <a:schemeClr val="accent1"/>
          </a:effectRef>
          <a:fontRef idx="minor">
            <a:schemeClr val="tx1"/>
          </a:fontRef>
        </p:style>
      </p:cxnSp>
      <p:sp>
        <p:nvSpPr>
          <p:cNvPr id="73" name="TextBox 72">
            <a:extLst>
              <a:ext uri="{FF2B5EF4-FFF2-40B4-BE49-F238E27FC236}">
                <a16:creationId xmlns:a16="http://schemas.microsoft.com/office/drawing/2014/main" id="{A0EBF801-63DD-D7B7-734F-FAEFC53D6608}"/>
              </a:ext>
            </a:extLst>
          </p:cNvPr>
          <p:cNvSpPr txBox="1"/>
          <p:nvPr/>
        </p:nvSpPr>
        <p:spPr>
          <a:xfrm rot="16200000">
            <a:off x="3311929" y="3358964"/>
            <a:ext cx="1194558" cy="400110"/>
          </a:xfrm>
          <a:prstGeom prst="rect">
            <a:avLst/>
          </a:prstGeom>
          <a:noFill/>
        </p:spPr>
        <p:txBody>
          <a:bodyPr wrap="square" rtlCol="0">
            <a:spAutoFit/>
          </a:bodyPr>
          <a:lstStyle/>
          <a:p>
            <a:r>
              <a:rPr lang="en-US" sz="2000" dirty="0"/>
              <a:t>300 nm</a:t>
            </a:r>
            <a:endParaRPr lang="en-GB" sz="2000" dirty="0"/>
          </a:p>
        </p:txBody>
      </p:sp>
      <p:sp>
        <p:nvSpPr>
          <p:cNvPr id="74" name="TextBox 73">
            <a:extLst>
              <a:ext uri="{FF2B5EF4-FFF2-40B4-BE49-F238E27FC236}">
                <a16:creationId xmlns:a16="http://schemas.microsoft.com/office/drawing/2014/main" id="{6EC7C130-22F2-6D94-28AC-E89BCD2DB1CE}"/>
              </a:ext>
            </a:extLst>
          </p:cNvPr>
          <p:cNvSpPr txBox="1"/>
          <p:nvPr/>
        </p:nvSpPr>
        <p:spPr>
          <a:xfrm>
            <a:off x="438211" y="6145368"/>
            <a:ext cx="407484" cy="400110"/>
          </a:xfrm>
          <a:prstGeom prst="rect">
            <a:avLst/>
          </a:prstGeom>
          <a:noFill/>
        </p:spPr>
        <p:txBody>
          <a:bodyPr wrap="none" rtlCol="0">
            <a:spAutoFit/>
          </a:bodyPr>
          <a:lstStyle/>
          <a:p>
            <a:r>
              <a:rPr lang="en-US" sz="2000" b="1" dirty="0">
                <a:solidFill>
                  <a:schemeClr val="bg1"/>
                </a:solidFill>
              </a:rPr>
              <a:t>Si</a:t>
            </a:r>
            <a:endParaRPr lang="en-GB" sz="2000" b="1" dirty="0">
              <a:solidFill>
                <a:schemeClr val="bg1"/>
              </a:solidFill>
            </a:endParaRPr>
          </a:p>
        </p:txBody>
      </p:sp>
      <p:sp>
        <p:nvSpPr>
          <p:cNvPr id="75" name="TextBox 74">
            <a:extLst>
              <a:ext uri="{FF2B5EF4-FFF2-40B4-BE49-F238E27FC236}">
                <a16:creationId xmlns:a16="http://schemas.microsoft.com/office/drawing/2014/main" id="{E01F4B40-EBFF-E65B-BE35-A17249765B52}"/>
              </a:ext>
            </a:extLst>
          </p:cNvPr>
          <p:cNvSpPr txBox="1"/>
          <p:nvPr/>
        </p:nvSpPr>
        <p:spPr>
          <a:xfrm>
            <a:off x="395536" y="4640180"/>
            <a:ext cx="492443" cy="400110"/>
          </a:xfrm>
          <a:prstGeom prst="rect">
            <a:avLst/>
          </a:prstGeom>
          <a:noFill/>
        </p:spPr>
        <p:txBody>
          <a:bodyPr wrap="none" rtlCol="0">
            <a:spAutoFit/>
          </a:bodyPr>
          <a:lstStyle/>
          <a:p>
            <a:r>
              <a:rPr lang="en-US" sz="2000" b="1" dirty="0"/>
              <a:t>Au</a:t>
            </a:r>
            <a:endParaRPr lang="en-GB" sz="2000" b="1" dirty="0"/>
          </a:p>
        </p:txBody>
      </p:sp>
      <p:sp>
        <p:nvSpPr>
          <p:cNvPr id="77" name="TextBox 76">
            <a:extLst>
              <a:ext uri="{FF2B5EF4-FFF2-40B4-BE49-F238E27FC236}">
                <a16:creationId xmlns:a16="http://schemas.microsoft.com/office/drawing/2014/main" id="{1880A677-B2F2-4A7B-141C-3969348BC474}"/>
              </a:ext>
            </a:extLst>
          </p:cNvPr>
          <p:cNvSpPr txBox="1"/>
          <p:nvPr/>
        </p:nvSpPr>
        <p:spPr>
          <a:xfrm>
            <a:off x="2840004" y="4640180"/>
            <a:ext cx="869149" cy="400110"/>
          </a:xfrm>
          <a:prstGeom prst="rect">
            <a:avLst/>
          </a:prstGeom>
          <a:noFill/>
        </p:spPr>
        <p:txBody>
          <a:bodyPr wrap="none" rtlCol="0">
            <a:spAutoFit/>
          </a:bodyPr>
          <a:lstStyle/>
          <a:p>
            <a:r>
              <a:rPr lang="en-US" sz="2000" dirty="0"/>
              <a:t>50 nm</a:t>
            </a:r>
            <a:endParaRPr lang="en-GB" sz="2000" dirty="0"/>
          </a:p>
        </p:txBody>
      </p:sp>
      <p:cxnSp>
        <p:nvCxnSpPr>
          <p:cNvPr id="78" name="Straight Arrow Connector 77">
            <a:extLst>
              <a:ext uri="{FF2B5EF4-FFF2-40B4-BE49-F238E27FC236}">
                <a16:creationId xmlns:a16="http://schemas.microsoft.com/office/drawing/2014/main" id="{C2AD9F05-5790-1A63-070F-44F20647690B}"/>
              </a:ext>
            </a:extLst>
          </p:cNvPr>
          <p:cNvCxnSpPr/>
          <p:nvPr/>
        </p:nvCxnSpPr>
        <p:spPr>
          <a:xfrm>
            <a:off x="3767732" y="4664643"/>
            <a:ext cx="0" cy="360000"/>
          </a:xfrm>
          <a:prstGeom prst="straightConnector1">
            <a:avLst/>
          </a:prstGeom>
          <a:ln>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65" name="Straight Arrow Connector 64">
            <a:extLst>
              <a:ext uri="{FF2B5EF4-FFF2-40B4-BE49-F238E27FC236}">
                <a16:creationId xmlns:a16="http://schemas.microsoft.com/office/drawing/2014/main" id="{C89A0F2B-B5A3-9A69-1620-6AD6B1511413}"/>
              </a:ext>
            </a:extLst>
          </p:cNvPr>
          <p:cNvCxnSpPr/>
          <p:nvPr/>
        </p:nvCxnSpPr>
        <p:spPr>
          <a:xfrm flipV="1">
            <a:off x="810657" y="2025513"/>
            <a:ext cx="0" cy="90000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66" name="Straight Arrow Connector 65">
            <a:extLst>
              <a:ext uri="{FF2B5EF4-FFF2-40B4-BE49-F238E27FC236}">
                <a16:creationId xmlns:a16="http://schemas.microsoft.com/office/drawing/2014/main" id="{868A8A97-FFBD-0862-BF8B-628A59B15706}"/>
              </a:ext>
            </a:extLst>
          </p:cNvPr>
          <p:cNvCxnSpPr/>
          <p:nvPr/>
        </p:nvCxnSpPr>
        <p:spPr>
          <a:xfrm flipV="1">
            <a:off x="1330200" y="1980268"/>
            <a:ext cx="0" cy="2556000"/>
          </a:xfrm>
          <a:prstGeom prst="straightConnector1">
            <a:avLst/>
          </a:prstGeom>
          <a:ln>
            <a:headEnd type="triangle"/>
            <a:tailEnd type="none"/>
          </a:ln>
        </p:spPr>
        <p:style>
          <a:lnRef idx="2">
            <a:schemeClr val="accent1"/>
          </a:lnRef>
          <a:fillRef idx="0">
            <a:schemeClr val="accent1"/>
          </a:fillRef>
          <a:effectRef idx="1">
            <a:schemeClr val="accent1"/>
          </a:effectRef>
          <a:fontRef idx="minor">
            <a:schemeClr val="tx1"/>
          </a:fontRef>
        </p:style>
      </p:cxnSp>
      <p:sp>
        <p:nvSpPr>
          <p:cNvPr id="67" name="TextBox 66">
            <a:extLst>
              <a:ext uri="{FF2B5EF4-FFF2-40B4-BE49-F238E27FC236}">
                <a16:creationId xmlns:a16="http://schemas.microsoft.com/office/drawing/2014/main" id="{F55F36BF-BF59-55A6-A7DF-A125366DDA3F}"/>
              </a:ext>
            </a:extLst>
          </p:cNvPr>
          <p:cNvSpPr txBox="1"/>
          <p:nvPr/>
        </p:nvSpPr>
        <p:spPr>
          <a:xfrm>
            <a:off x="644415" y="2946534"/>
            <a:ext cx="457176" cy="400110"/>
          </a:xfrm>
          <a:prstGeom prst="rect">
            <a:avLst/>
          </a:prstGeom>
          <a:noFill/>
        </p:spPr>
        <p:txBody>
          <a:bodyPr wrap="none" rtlCol="0">
            <a:spAutoFit/>
          </a:bodyPr>
          <a:lstStyle/>
          <a:p>
            <a:r>
              <a:rPr lang="en-US" sz="2000" dirty="0"/>
              <a:t>H</a:t>
            </a:r>
            <a:r>
              <a:rPr lang="en-US" sz="2000" baseline="30000" dirty="0"/>
              <a:t>+</a:t>
            </a:r>
            <a:endParaRPr lang="en-GB" sz="2000" baseline="30000" dirty="0"/>
          </a:p>
        </p:txBody>
      </p:sp>
      <p:sp>
        <p:nvSpPr>
          <p:cNvPr id="76" name="TextBox 75">
            <a:extLst>
              <a:ext uri="{FF2B5EF4-FFF2-40B4-BE49-F238E27FC236}">
                <a16:creationId xmlns:a16="http://schemas.microsoft.com/office/drawing/2014/main" id="{E3217845-2C45-BCCF-28CB-CE291469ED28}"/>
              </a:ext>
            </a:extLst>
          </p:cNvPr>
          <p:cNvSpPr txBox="1"/>
          <p:nvPr/>
        </p:nvSpPr>
        <p:spPr>
          <a:xfrm>
            <a:off x="416169" y="3448904"/>
            <a:ext cx="963725" cy="400110"/>
          </a:xfrm>
          <a:prstGeom prst="rect">
            <a:avLst/>
          </a:prstGeom>
          <a:noFill/>
        </p:spPr>
        <p:txBody>
          <a:bodyPr wrap="none" rtlCol="0">
            <a:spAutoFit/>
          </a:bodyPr>
          <a:lstStyle/>
          <a:p>
            <a:r>
              <a:rPr lang="en-US" sz="2000" b="1" dirty="0"/>
              <a:t>Nafion</a:t>
            </a:r>
            <a:endParaRPr lang="en-GB" sz="2000" b="1" dirty="0"/>
          </a:p>
        </p:txBody>
      </p:sp>
      <p:sp>
        <p:nvSpPr>
          <p:cNvPr id="80" name="TextBox 79">
            <a:extLst>
              <a:ext uri="{FF2B5EF4-FFF2-40B4-BE49-F238E27FC236}">
                <a16:creationId xmlns:a16="http://schemas.microsoft.com/office/drawing/2014/main" id="{43B8404C-91B0-1F54-8C2F-305A6596B56E}"/>
              </a:ext>
            </a:extLst>
          </p:cNvPr>
          <p:cNvSpPr txBox="1"/>
          <p:nvPr/>
        </p:nvSpPr>
        <p:spPr>
          <a:xfrm>
            <a:off x="2297062" y="1481104"/>
            <a:ext cx="1444626" cy="1015663"/>
          </a:xfrm>
          <a:prstGeom prst="rect">
            <a:avLst/>
          </a:prstGeom>
          <a:noFill/>
        </p:spPr>
        <p:txBody>
          <a:bodyPr wrap="none" rtlCol="0">
            <a:spAutoFit/>
          </a:bodyPr>
          <a:lstStyle/>
          <a:p>
            <a:r>
              <a:rPr lang="en-US" sz="2000" dirty="0"/>
              <a:t>10</a:t>
            </a:r>
            <a:r>
              <a:rPr lang="en-US" sz="2000" baseline="30000" dirty="0"/>
              <a:t>-3</a:t>
            </a:r>
            <a:r>
              <a:rPr lang="en-US" sz="2000" dirty="0"/>
              <a:t> M</a:t>
            </a:r>
          </a:p>
          <a:p>
            <a:r>
              <a:rPr lang="en-US" sz="2000" dirty="0"/>
              <a:t>CdCl</a:t>
            </a:r>
            <a:r>
              <a:rPr lang="en-US" sz="2000" baseline="-25000" dirty="0"/>
              <a:t>2</a:t>
            </a:r>
            <a:r>
              <a:rPr lang="en-US" sz="2000" dirty="0"/>
              <a:t>/ PbCl</a:t>
            </a:r>
            <a:r>
              <a:rPr lang="en-US" sz="2000" baseline="-25000" dirty="0"/>
              <a:t>2</a:t>
            </a:r>
          </a:p>
          <a:p>
            <a:r>
              <a:rPr lang="en-US" sz="2000" dirty="0"/>
              <a:t>1h</a:t>
            </a:r>
            <a:endParaRPr lang="en-GB" sz="2000" dirty="0"/>
          </a:p>
        </p:txBody>
      </p:sp>
      <p:sp>
        <p:nvSpPr>
          <p:cNvPr id="81" name="Arrow: Right 80">
            <a:extLst>
              <a:ext uri="{FF2B5EF4-FFF2-40B4-BE49-F238E27FC236}">
                <a16:creationId xmlns:a16="http://schemas.microsoft.com/office/drawing/2014/main" id="{DC2BA794-E829-AF23-E909-FC5DC2CFEE01}"/>
              </a:ext>
            </a:extLst>
          </p:cNvPr>
          <p:cNvSpPr/>
          <p:nvPr/>
        </p:nvSpPr>
        <p:spPr>
          <a:xfrm>
            <a:off x="4109264" y="2492776"/>
            <a:ext cx="751519" cy="57618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3" name="TextBox 82">
            <a:extLst>
              <a:ext uri="{FF2B5EF4-FFF2-40B4-BE49-F238E27FC236}">
                <a16:creationId xmlns:a16="http://schemas.microsoft.com/office/drawing/2014/main" id="{B7C92FC0-4548-5ED8-AF13-84674D0E310F}"/>
              </a:ext>
            </a:extLst>
          </p:cNvPr>
          <p:cNvSpPr txBox="1"/>
          <p:nvPr/>
        </p:nvSpPr>
        <p:spPr>
          <a:xfrm>
            <a:off x="6091103" y="2617015"/>
            <a:ext cx="1250663" cy="400110"/>
          </a:xfrm>
          <a:prstGeom prst="rect">
            <a:avLst/>
          </a:prstGeom>
          <a:noFill/>
        </p:spPr>
        <p:txBody>
          <a:bodyPr wrap="none" rtlCol="0">
            <a:spAutoFit/>
          </a:bodyPr>
          <a:lstStyle/>
          <a:p>
            <a:r>
              <a:rPr lang="en-US" sz="2000" dirty="0"/>
              <a:t>Cd</a:t>
            </a:r>
            <a:r>
              <a:rPr lang="en-US" sz="2000" baseline="30000" dirty="0"/>
              <a:t>2+</a:t>
            </a:r>
            <a:r>
              <a:rPr lang="en-US" sz="2000" dirty="0"/>
              <a:t>/Pb</a:t>
            </a:r>
            <a:r>
              <a:rPr lang="en-US" sz="2000" baseline="30000" dirty="0"/>
              <a:t>2+</a:t>
            </a:r>
            <a:endParaRPr lang="en-GB" sz="2000" baseline="30000" dirty="0"/>
          </a:p>
        </p:txBody>
      </p:sp>
      <p:sp>
        <p:nvSpPr>
          <p:cNvPr id="2" name="Title 1">
            <a:extLst>
              <a:ext uri="{FF2B5EF4-FFF2-40B4-BE49-F238E27FC236}">
                <a16:creationId xmlns:a16="http://schemas.microsoft.com/office/drawing/2014/main" id="{33AC0477-5B9B-ED74-587C-FF79A4A19548}"/>
              </a:ext>
            </a:extLst>
          </p:cNvPr>
          <p:cNvSpPr>
            <a:spLocks noGrp="1"/>
          </p:cNvSpPr>
          <p:nvPr>
            <p:ph type="title"/>
          </p:nvPr>
        </p:nvSpPr>
        <p:spPr>
          <a:xfrm>
            <a:off x="575556" y="0"/>
            <a:ext cx="4321938" cy="1143000"/>
          </a:xfrm>
        </p:spPr>
        <p:txBody>
          <a:bodyPr>
            <a:normAutofit/>
          </a:bodyPr>
          <a:lstStyle/>
          <a:p>
            <a:r>
              <a:rPr lang="en-US" sz="3200" b="1" dirty="0">
                <a:solidFill>
                  <a:srgbClr val="0000FF"/>
                </a:solidFill>
                <a:latin typeface="Arial" panose="020B0604020202020204" pitchFamily="34" charset="0"/>
                <a:cs typeface="Arial" panose="020B0604020202020204" pitchFamily="34" charset="0"/>
              </a:rPr>
              <a:t>Experimental results</a:t>
            </a:r>
            <a:endParaRPr lang="en-GB" sz="3200" b="1" dirty="0">
              <a:solidFill>
                <a:srgbClr val="0000FF"/>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BFFE52CF-B904-93DB-0220-CE8F11AD389A}"/>
              </a:ext>
            </a:extLst>
          </p:cNvPr>
          <p:cNvSpPr txBox="1"/>
          <p:nvPr/>
        </p:nvSpPr>
        <p:spPr>
          <a:xfrm>
            <a:off x="1570572" y="920878"/>
            <a:ext cx="1004762" cy="461665"/>
          </a:xfrm>
          <a:prstGeom prst="rect">
            <a:avLst/>
          </a:prstGeom>
          <a:solidFill>
            <a:schemeClr val="bg1">
              <a:alpha val="85000"/>
            </a:schemeClr>
          </a:solidFill>
        </p:spPr>
        <p:txBody>
          <a:bodyPr wrap="none" rtlCol="0">
            <a:spAutoFit/>
          </a:bodyPr>
          <a:lstStyle/>
          <a:p>
            <a:r>
              <a:rPr lang="en-US" sz="2400" b="1" i="1" dirty="0"/>
              <a:t>ex situ</a:t>
            </a:r>
            <a:endParaRPr lang="en-GB" sz="2400" b="1" i="1" dirty="0"/>
          </a:p>
        </p:txBody>
      </p:sp>
    </p:spTree>
    <p:extLst>
      <p:ext uri="{BB962C8B-B14F-4D97-AF65-F5344CB8AC3E}">
        <p14:creationId xmlns:p14="http://schemas.microsoft.com/office/powerpoint/2010/main" val="39447717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828E72-17F2-1285-BB20-E47451ECA36A}"/>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10431184-1A61-728B-417B-2477FB6C614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5576" y="1119151"/>
            <a:ext cx="4479330" cy="3657600"/>
          </a:xfrm>
          <a:prstGeom prst="rect">
            <a:avLst/>
          </a:prstGeom>
        </p:spPr>
      </p:pic>
      <p:sp>
        <p:nvSpPr>
          <p:cNvPr id="2" name="TextBox 1">
            <a:extLst>
              <a:ext uri="{FF2B5EF4-FFF2-40B4-BE49-F238E27FC236}">
                <a16:creationId xmlns:a16="http://schemas.microsoft.com/office/drawing/2014/main" id="{2AE83520-8E44-B85F-C670-5892288F2B02}"/>
              </a:ext>
            </a:extLst>
          </p:cNvPr>
          <p:cNvSpPr txBox="1"/>
          <p:nvPr/>
        </p:nvSpPr>
        <p:spPr>
          <a:xfrm>
            <a:off x="863588" y="4977013"/>
            <a:ext cx="7416824" cy="1477328"/>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marL="285750" indent="-285750" algn="just">
              <a:buFont typeface="Arial" panose="020B0604020202020204" pitchFamily="34" charset="0"/>
              <a:buChar char="•"/>
            </a:pPr>
            <a:r>
              <a:rPr lang="en-US" dirty="0"/>
              <a:t>Nafion film soaked in 10</a:t>
            </a:r>
            <a:r>
              <a:rPr lang="en-US" baseline="30000" dirty="0"/>
              <a:t>-3</a:t>
            </a:r>
            <a:r>
              <a:rPr lang="en-US" dirty="0"/>
              <a:t> M HCl (protonated)</a:t>
            </a:r>
          </a:p>
          <a:p>
            <a:pPr marL="285750" indent="-285750" algn="just">
              <a:buFont typeface="Arial" panose="020B0604020202020204" pitchFamily="34" charset="0"/>
              <a:buChar char="•"/>
            </a:pPr>
            <a:r>
              <a:rPr lang="en-US" dirty="0"/>
              <a:t>Temporal evolution (10 cycles) of the O1s line taken at a fixed point </a:t>
            </a:r>
          </a:p>
          <a:p>
            <a:pPr marL="285750" indent="-285750" algn="just">
              <a:buFont typeface="Arial" panose="020B0604020202020204" pitchFamily="34" charset="0"/>
              <a:buChar char="•"/>
            </a:pPr>
            <a:r>
              <a:rPr lang="en-US" dirty="0"/>
              <a:t>Charge compensation was used to mitigate surface charging </a:t>
            </a:r>
          </a:p>
          <a:p>
            <a:pPr marL="285750" indent="-285750" algn="just">
              <a:buFont typeface="Arial" panose="020B0604020202020204" pitchFamily="34" charset="0"/>
              <a:buChar char="•"/>
            </a:pPr>
            <a:r>
              <a:rPr lang="en-US" dirty="0"/>
              <a:t>Scan time is 39 s (scan energy = 12 eV, 0.05 eV/step and 0.16 s dwell time) </a:t>
            </a:r>
          </a:p>
          <a:p>
            <a:pPr marL="285750" indent="-285750" algn="just">
              <a:buFont typeface="Arial" panose="020B0604020202020204" pitchFamily="34" charset="0"/>
              <a:buChar char="•"/>
            </a:pPr>
            <a:r>
              <a:rPr lang="en-US" dirty="0"/>
              <a:t>Time elapsed between two consecutive spectra is 50 s.</a:t>
            </a:r>
            <a:endParaRPr lang="en-GB" dirty="0"/>
          </a:p>
        </p:txBody>
      </p:sp>
      <p:sp>
        <p:nvSpPr>
          <p:cNvPr id="3" name="Title 1">
            <a:extLst>
              <a:ext uri="{FF2B5EF4-FFF2-40B4-BE49-F238E27FC236}">
                <a16:creationId xmlns:a16="http://schemas.microsoft.com/office/drawing/2014/main" id="{AA2FF651-9F04-1E53-6F38-9BACCF32609D}"/>
              </a:ext>
            </a:extLst>
          </p:cNvPr>
          <p:cNvSpPr>
            <a:spLocks noGrp="1"/>
          </p:cNvSpPr>
          <p:nvPr>
            <p:ph type="title"/>
          </p:nvPr>
        </p:nvSpPr>
        <p:spPr>
          <a:xfrm>
            <a:off x="0" y="-35462"/>
            <a:ext cx="4321938" cy="1143000"/>
          </a:xfrm>
        </p:spPr>
        <p:txBody>
          <a:bodyPr>
            <a:normAutofit/>
          </a:bodyPr>
          <a:lstStyle/>
          <a:p>
            <a:r>
              <a:rPr lang="en-US" sz="3200" b="1" dirty="0">
                <a:solidFill>
                  <a:srgbClr val="0000FF"/>
                </a:solidFill>
                <a:latin typeface="Arial" panose="020B0604020202020204" pitchFamily="34" charset="0"/>
                <a:cs typeface="Arial" panose="020B0604020202020204" pitchFamily="34" charset="0"/>
              </a:rPr>
              <a:t>Beam damage</a:t>
            </a:r>
            <a:endParaRPr lang="en-GB" sz="3200" b="1" dirty="0">
              <a:solidFill>
                <a:srgbClr val="0000FF"/>
              </a:solidFill>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F63A4DAF-9B77-2898-703F-418CAAE25501}"/>
              </a:ext>
            </a:extLst>
          </p:cNvPr>
          <p:cNvPicPr>
            <a:picLocks noChangeAspect="1"/>
          </p:cNvPicPr>
          <p:nvPr/>
        </p:nvPicPr>
        <p:blipFill>
          <a:blip r:embed="rId3"/>
          <a:srcRect l="2209" t="6410" r="53557"/>
          <a:stretch>
            <a:fillRect/>
          </a:stretch>
        </p:blipFill>
        <p:spPr>
          <a:xfrm>
            <a:off x="5292080" y="1794218"/>
            <a:ext cx="3581307" cy="1667003"/>
          </a:xfrm>
          <a:prstGeom prst="rect">
            <a:avLst/>
          </a:prstGeom>
        </p:spPr>
        <p:style>
          <a:lnRef idx="2">
            <a:schemeClr val="accent6"/>
          </a:lnRef>
          <a:fillRef idx="1">
            <a:schemeClr val="lt1"/>
          </a:fillRef>
          <a:effectRef idx="0">
            <a:schemeClr val="accent6"/>
          </a:effectRef>
          <a:fontRef idx="minor">
            <a:schemeClr val="dk1"/>
          </a:fontRef>
        </p:style>
      </p:pic>
    </p:spTree>
    <p:extLst>
      <p:ext uri="{BB962C8B-B14F-4D97-AF65-F5344CB8AC3E}">
        <p14:creationId xmlns:p14="http://schemas.microsoft.com/office/powerpoint/2010/main" val="12248125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13D421-A0B8-9D28-5145-D91E92CBF6EA}"/>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2B8DAAD9-0897-607C-58FF-663476FCE3F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25487" y="330764"/>
            <a:ext cx="3330125" cy="2520000"/>
          </a:xfrm>
          <a:prstGeom prst="rect">
            <a:avLst/>
          </a:prstGeom>
        </p:spPr>
      </p:pic>
      <p:pic>
        <p:nvPicPr>
          <p:cNvPr id="8" name="Picture 7">
            <a:extLst>
              <a:ext uri="{FF2B5EF4-FFF2-40B4-BE49-F238E27FC236}">
                <a16:creationId xmlns:a16="http://schemas.microsoft.com/office/drawing/2014/main" id="{AD2AB425-C439-5DE1-DFB1-E67AAE60A3D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4910" y="365480"/>
            <a:ext cx="2980613" cy="2520000"/>
          </a:xfrm>
          <a:prstGeom prst="rect">
            <a:avLst/>
          </a:prstGeom>
        </p:spPr>
      </p:pic>
      <p:pic>
        <p:nvPicPr>
          <p:cNvPr id="10" name="Picture 9">
            <a:extLst>
              <a:ext uri="{FF2B5EF4-FFF2-40B4-BE49-F238E27FC236}">
                <a16:creationId xmlns:a16="http://schemas.microsoft.com/office/drawing/2014/main" id="{DE48D00E-F0FB-8FDA-8A2F-B79F63D81FC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512" y="4293376"/>
            <a:ext cx="3093709" cy="2520000"/>
          </a:xfrm>
          <a:prstGeom prst="rect">
            <a:avLst/>
          </a:prstGeom>
        </p:spPr>
      </p:pic>
      <p:sp>
        <p:nvSpPr>
          <p:cNvPr id="2" name="TextBox 1">
            <a:extLst>
              <a:ext uri="{FF2B5EF4-FFF2-40B4-BE49-F238E27FC236}">
                <a16:creationId xmlns:a16="http://schemas.microsoft.com/office/drawing/2014/main" id="{EF8F5412-31F4-4EDF-2647-663DF976C22A}"/>
              </a:ext>
            </a:extLst>
          </p:cNvPr>
          <p:cNvSpPr txBox="1"/>
          <p:nvPr/>
        </p:nvSpPr>
        <p:spPr>
          <a:xfrm>
            <a:off x="3273221" y="5008810"/>
            <a:ext cx="3421001" cy="369332"/>
          </a:xfrm>
          <a:prstGeom prst="rect">
            <a:avLst/>
          </a:prstGeom>
          <a:solidFill>
            <a:schemeClr val="bg1">
              <a:alpha val="85000"/>
            </a:schemeClr>
          </a:solidFill>
        </p:spPr>
        <p:txBody>
          <a:bodyPr wrap="none" rtlCol="0">
            <a:spAutoFit/>
          </a:bodyPr>
          <a:lstStyle/>
          <a:p>
            <a:r>
              <a:rPr lang="en-US" dirty="0"/>
              <a:t>deprotonation of the sulfonic acid </a:t>
            </a:r>
            <a:endParaRPr lang="en-GB" dirty="0"/>
          </a:p>
        </p:txBody>
      </p:sp>
      <p:sp>
        <p:nvSpPr>
          <p:cNvPr id="3" name="TextBox 2">
            <a:extLst>
              <a:ext uri="{FF2B5EF4-FFF2-40B4-BE49-F238E27FC236}">
                <a16:creationId xmlns:a16="http://schemas.microsoft.com/office/drawing/2014/main" id="{619F7EBF-C945-A358-D1B3-4D092FD5B966}"/>
              </a:ext>
            </a:extLst>
          </p:cNvPr>
          <p:cNvSpPr txBox="1"/>
          <p:nvPr/>
        </p:nvSpPr>
        <p:spPr>
          <a:xfrm>
            <a:off x="467544" y="2850764"/>
            <a:ext cx="8208912" cy="1477328"/>
          </a:xfrm>
          <a:prstGeom prst="rect">
            <a:avLst/>
          </a:prstGeom>
          <a:solidFill>
            <a:schemeClr val="bg1">
              <a:alpha val="85000"/>
            </a:schemeClr>
          </a:solidFill>
        </p:spPr>
        <p:txBody>
          <a:bodyPr wrap="square" rtlCol="0">
            <a:spAutoFit/>
          </a:bodyPr>
          <a:lstStyle/>
          <a:p>
            <a:pPr algn="just"/>
            <a:r>
              <a:rPr lang="en-US" dirty="0"/>
              <a:t>The continuous increase of FWHM is a clear indication of the degradation of the Nafion material exposed to the beam. </a:t>
            </a:r>
            <a:r>
              <a:rPr lang="en-US" b="1" dirty="0">
                <a:solidFill>
                  <a:srgbClr val="0000FF"/>
                </a:solidFill>
              </a:rPr>
              <a:t>Thus, for the specific XPS instrument and experimental conditions used in our experiments, the maximum acquisition time should be less than 1 min to obtain reliable results of the intrinsic properties of Nafion (i.e., without degradation).</a:t>
            </a:r>
            <a:endParaRPr lang="en-GB" b="1" dirty="0">
              <a:solidFill>
                <a:srgbClr val="0000FF"/>
              </a:solidFill>
            </a:endParaRPr>
          </a:p>
        </p:txBody>
      </p:sp>
    </p:spTree>
    <p:extLst>
      <p:ext uri="{BB962C8B-B14F-4D97-AF65-F5344CB8AC3E}">
        <p14:creationId xmlns:p14="http://schemas.microsoft.com/office/powerpoint/2010/main" val="38686131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488AD7-3DDF-1F98-C930-B6E32B0CAEFA}"/>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9F4F6328-63D6-1E62-3297-8DE2A1289EA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43428" y="258275"/>
            <a:ext cx="3057144" cy="2496312"/>
          </a:xfrm>
          <a:prstGeom prst="rect">
            <a:avLst/>
          </a:prstGeom>
        </p:spPr>
      </p:pic>
      <p:pic>
        <p:nvPicPr>
          <p:cNvPr id="8" name="Picture 7">
            <a:extLst>
              <a:ext uri="{FF2B5EF4-FFF2-40B4-BE49-F238E27FC236}">
                <a16:creationId xmlns:a16="http://schemas.microsoft.com/office/drawing/2014/main" id="{A6A1FB71-2FD7-5FB9-90AC-300D69FDD6E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1560" y="2636912"/>
            <a:ext cx="3057144" cy="2560320"/>
          </a:xfrm>
          <a:prstGeom prst="rect">
            <a:avLst/>
          </a:prstGeom>
        </p:spPr>
      </p:pic>
      <p:pic>
        <p:nvPicPr>
          <p:cNvPr id="10" name="Picture 9">
            <a:extLst>
              <a:ext uri="{FF2B5EF4-FFF2-40B4-BE49-F238E27FC236}">
                <a16:creationId xmlns:a16="http://schemas.microsoft.com/office/drawing/2014/main" id="{53515CF3-7B4F-26CA-42EA-777D3A6AC49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92080" y="2633883"/>
            <a:ext cx="3057144" cy="2560320"/>
          </a:xfrm>
          <a:prstGeom prst="rect">
            <a:avLst/>
          </a:prstGeom>
        </p:spPr>
      </p:pic>
      <p:sp>
        <p:nvSpPr>
          <p:cNvPr id="2" name="TextBox 1">
            <a:extLst>
              <a:ext uri="{FF2B5EF4-FFF2-40B4-BE49-F238E27FC236}">
                <a16:creationId xmlns:a16="http://schemas.microsoft.com/office/drawing/2014/main" id="{FF3FBD2E-5CA2-7841-CB43-8253C1263C82}"/>
              </a:ext>
            </a:extLst>
          </p:cNvPr>
          <p:cNvSpPr txBox="1"/>
          <p:nvPr/>
        </p:nvSpPr>
        <p:spPr>
          <a:xfrm>
            <a:off x="503548" y="5301208"/>
            <a:ext cx="8136904" cy="1200329"/>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marL="285750" indent="-285750">
              <a:buFont typeface="Arial" panose="020B0604020202020204" pitchFamily="34" charset="0"/>
              <a:buChar char="•"/>
            </a:pPr>
            <a:r>
              <a:rPr lang="en-US" dirty="0"/>
              <a:t>Single scan XPS spectra of the O1s line taken in fresh points of two different Nafion samples after being soaked in 10</a:t>
            </a:r>
            <a:r>
              <a:rPr lang="en-US" baseline="30000" dirty="0"/>
              <a:t>-3</a:t>
            </a:r>
            <a:r>
              <a:rPr lang="en-US" dirty="0"/>
              <a:t> M solutions of PbCl</a:t>
            </a:r>
            <a:r>
              <a:rPr lang="en-US" baseline="-25000" dirty="0"/>
              <a:t>2</a:t>
            </a:r>
            <a:r>
              <a:rPr lang="en-US" dirty="0"/>
              <a:t> (top) and CdCl</a:t>
            </a:r>
            <a:r>
              <a:rPr lang="en-US" baseline="-25000" dirty="0"/>
              <a:t>2</a:t>
            </a:r>
            <a:r>
              <a:rPr lang="en-US" dirty="0"/>
              <a:t> (bottom), respectively </a:t>
            </a:r>
          </a:p>
          <a:p>
            <a:pPr marL="285750" indent="-285750">
              <a:buFont typeface="Arial" panose="020B0604020202020204" pitchFamily="34" charset="0"/>
              <a:buChar char="•"/>
            </a:pPr>
            <a:r>
              <a:rPr lang="en-US" dirty="0"/>
              <a:t>Single scan XPS spectra of the Cd3d (31 s) and Pb4f (24 s)</a:t>
            </a:r>
            <a:endParaRPr lang="en-GB" dirty="0"/>
          </a:p>
        </p:txBody>
      </p:sp>
    </p:spTree>
    <p:extLst>
      <p:ext uri="{BB962C8B-B14F-4D97-AF65-F5344CB8AC3E}">
        <p14:creationId xmlns:p14="http://schemas.microsoft.com/office/powerpoint/2010/main" val="20403067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19B53A-1CFB-90CC-75CF-C2D168FF44F7}"/>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6AB84171-4A04-483E-91BC-57F57C74AEF8}"/>
              </a:ext>
            </a:extLst>
          </p:cNvPr>
          <p:cNvSpPr/>
          <p:nvPr/>
        </p:nvSpPr>
        <p:spPr>
          <a:xfrm>
            <a:off x="5142399" y="4998608"/>
            <a:ext cx="3283527" cy="1589810"/>
          </a:xfrm>
          <a:prstGeom prst="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36B63FD6-B15D-9462-D494-ADF0219705B9}"/>
              </a:ext>
            </a:extLst>
          </p:cNvPr>
          <p:cNvSpPr/>
          <p:nvPr/>
        </p:nvSpPr>
        <p:spPr>
          <a:xfrm>
            <a:off x="5142399" y="4634927"/>
            <a:ext cx="3283527" cy="360000"/>
          </a:xfrm>
          <a:prstGeom prst="rect">
            <a:avLst/>
          </a:prstGeom>
          <a:solidFill>
            <a:srgbClr val="CCCC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Rectangle 10">
            <a:extLst>
              <a:ext uri="{FF2B5EF4-FFF2-40B4-BE49-F238E27FC236}">
                <a16:creationId xmlns:a16="http://schemas.microsoft.com/office/drawing/2014/main" id="{FF1FCD60-AB23-7545-D8BA-A60FCA1DD910}"/>
              </a:ext>
            </a:extLst>
          </p:cNvPr>
          <p:cNvSpPr/>
          <p:nvPr/>
        </p:nvSpPr>
        <p:spPr>
          <a:xfrm>
            <a:off x="5142399" y="2474927"/>
            <a:ext cx="3283527" cy="2160000"/>
          </a:xfrm>
          <a:prstGeom prst="rect">
            <a:avLst/>
          </a:prstGeom>
          <a:solidFill>
            <a:srgbClr val="92D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Arrow: Right 13">
            <a:extLst>
              <a:ext uri="{FF2B5EF4-FFF2-40B4-BE49-F238E27FC236}">
                <a16:creationId xmlns:a16="http://schemas.microsoft.com/office/drawing/2014/main" id="{AD6A8009-EB8C-5AE0-4214-3120F9581F35}"/>
              </a:ext>
            </a:extLst>
          </p:cNvPr>
          <p:cNvSpPr/>
          <p:nvPr/>
        </p:nvSpPr>
        <p:spPr>
          <a:xfrm rot="2700000">
            <a:off x="5216787" y="1571503"/>
            <a:ext cx="1598484" cy="365644"/>
          </a:xfrm>
          <a:prstGeom prst="rightArrow">
            <a:avLst/>
          </a:prstGeom>
          <a:solidFill>
            <a:srgbClr val="FFC000"/>
          </a:solidFill>
          <a:ln>
            <a:solidFill>
              <a:schemeClr val="tx2">
                <a:lumMod val="10000"/>
                <a:lumOff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1BE18ACA-95F0-66D4-A2C8-B1E72725C9BE}"/>
              </a:ext>
            </a:extLst>
          </p:cNvPr>
          <p:cNvSpPr txBox="1"/>
          <p:nvPr/>
        </p:nvSpPr>
        <p:spPr>
          <a:xfrm rot="2766006">
            <a:off x="5258554" y="1670864"/>
            <a:ext cx="949042" cy="400110"/>
          </a:xfrm>
          <a:prstGeom prst="rect">
            <a:avLst/>
          </a:prstGeom>
          <a:noFill/>
        </p:spPr>
        <p:txBody>
          <a:bodyPr wrap="none" rtlCol="0">
            <a:spAutoFit/>
          </a:bodyPr>
          <a:lstStyle/>
          <a:p>
            <a:r>
              <a:rPr lang="en-US" sz="2000" dirty="0"/>
              <a:t>6.1 keV</a:t>
            </a:r>
            <a:endParaRPr lang="en-GB" sz="2000" dirty="0"/>
          </a:p>
        </p:txBody>
      </p:sp>
      <p:cxnSp>
        <p:nvCxnSpPr>
          <p:cNvPr id="19" name="Straight Arrow Connector 18">
            <a:extLst>
              <a:ext uri="{FF2B5EF4-FFF2-40B4-BE49-F238E27FC236}">
                <a16:creationId xmlns:a16="http://schemas.microsoft.com/office/drawing/2014/main" id="{277C989B-1F82-93AE-237F-3D3E2E6877B2}"/>
              </a:ext>
            </a:extLst>
          </p:cNvPr>
          <p:cNvCxnSpPr>
            <a:cxnSpLocks/>
          </p:cNvCxnSpPr>
          <p:nvPr/>
        </p:nvCxnSpPr>
        <p:spPr>
          <a:xfrm rot="60000">
            <a:off x="5142401" y="908665"/>
            <a:ext cx="1641762" cy="1566262"/>
          </a:xfrm>
          <a:prstGeom prst="straightConnector1">
            <a:avLst/>
          </a:prstGeom>
          <a:ln>
            <a:solidFill>
              <a:schemeClr val="tx1"/>
            </a:solidFill>
            <a:prstDash val="dash"/>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20" name="TextBox 19">
            <a:extLst>
              <a:ext uri="{FF2B5EF4-FFF2-40B4-BE49-F238E27FC236}">
                <a16:creationId xmlns:a16="http://schemas.microsoft.com/office/drawing/2014/main" id="{0EF3276C-0800-6565-6F41-42130C5A5533}"/>
              </a:ext>
            </a:extLst>
          </p:cNvPr>
          <p:cNvSpPr txBox="1"/>
          <p:nvPr/>
        </p:nvSpPr>
        <p:spPr>
          <a:xfrm>
            <a:off x="5179591" y="642523"/>
            <a:ext cx="298480" cy="400110"/>
          </a:xfrm>
          <a:prstGeom prst="rect">
            <a:avLst/>
          </a:prstGeom>
          <a:noFill/>
        </p:spPr>
        <p:txBody>
          <a:bodyPr wrap="none" rtlCol="0">
            <a:spAutoFit/>
          </a:bodyPr>
          <a:lstStyle/>
          <a:p>
            <a:r>
              <a:rPr lang="en-US" sz="2000" dirty="0"/>
              <a:t>y</a:t>
            </a:r>
            <a:endParaRPr lang="en-GB" sz="2000" dirty="0"/>
          </a:p>
        </p:txBody>
      </p:sp>
      <p:sp>
        <p:nvSpPr>
          <p:cNvPr id="21" name="TextBox 20">
            <a:extLst>
              <a:ext uri="{FF2B5EF4-FFF2-40B4-BE49-F238E27FC236}">
                <a16:creationId xmlns:a16="http://schemas.microsoft.com/office/drawing/2014/main" id="{8BCAB88B-D275-F8A8-45E1-F2CFCF811504}"/>
              </a:ext>
            </a:extLst>
          </p:cNvPr>
          <p:cNvSpPr txBox="1"/>
          <p:nvPr/>
        </p:nvSpPr>
        <p:spPr>
          <a:xfrm>
            <a:off x="7573297" y="894457"/>
            <a:ext cx="708848" cy="400110"/>
          </a:xfrm>
          <a:prstGeom prst="rect">
            <a:avLst/>
          </a:prstGeom>
          <a:noFill/>
        </p:spPr>
        <p:txBody>
          <a:bodyPr wrap="none" rtlCol="0">
            <a:spAutoFit/>
          </a:bodyPr>
          <a:lstStyle/>
          <a:p>
            <a:r>
              <a:rPr lang="en-US" sz="2000" b="1" dirty="0"/>
              <a:t>UHV</a:t>
            </a:r>
            <a:endParaRPr lang="en-GB" sz="2000" b="1" dirty="0"/>
          </a:p>
        </p:txBody>
      </p:sp>
      <p:cxnSp>
        <p:nvCxnSpPr>
          <p:cNvPr id="30" name="Straight Arrow Connector 29">
            <a:extLst>
              <a:ext uri="{FF2B5EF4-FFF2-40B4-BE49-F238E27FC236}">
                <a16:creationId xmlns:a16="http://schemas.microsoft.com/office/drawing/2014/main" id="{90EF82C9-EE86-93CE-D934-F03CF5815E09}"/>
              </a:ext>
            </a:extLst>
          </p:cNvPr>
          <p:cNvCxnSpPr/>
          <p:nvPr/>
        </p:nvCxnSpPr>
        <p:spPr>
          <a:xfrm>
            <a:off x="8475174" y="2454499"/>
            <a:ext cx="0" cy="2191173"/>
          </a:xfrm>
          <a:prstGeom prst="straightConnector1">
            <a:avLst/>
          </a:prstGeom>
          <a:ln>
            <a:headEnd type="triangle"/>
            <a:tailEnd type="triangle"/>
          </a:ln>
        </p:spPr>
        <p:style>
          <a:lnRef idx="2">
            <a:schemeClr val="accent1"/>
          </a:lnRef>
          <a:fillRef idx="0">
            <a:schemeClr val="accent1"/>
          </a:fillRef>
          <a:effectRef idx="1">
            <a:schemeClr val="accent1"/>
          </a:effectRef>
          <a:fontRef idx="minor">
            <a:schemeClr val="tx1"/>
          </a:fontRef>
        </p:style>
      </p:cxnSp>
      <p:sp>
        <p:nvSpPr>
          <p:cNvPr id="31" name="TextBox 30">
            <a:extLst>
              <a:ext uri="{FF2B5EF4-FFF2-40B4-BE49-F238E27FC236}">
                <a16:creationId xmlns:a16="http://schemas.microsoft.com/office/drawing/2014/main" id="{BA838ECC-A61D-38CA-1E57-4A1F99B12EA8}"/>
              </a:ext>
            </a:extLst>
          </p:cNvPr>
          <p:cNvSpPr txBox="1"/>
          <p:nvPr/>
        </p:nvSpPr>
        <p:spPr>
          <a:xfrm rot="16200000">
            <a:off x="8023138" y="3350030"/>
            <a:ext cx="1194558" cy="400110"/>
          </a:xfrm>
          <a:prstGeom prst="rect">
            <a:avLst/>
          </a:prstGeom>
          <a:noFill/>
        </p:spPr>
        <p:txBody>
          <a:bodyPr wrap="square" rtlCol="0">
            <a:spAutoFit/>
          </a:bodyPr>
          <a:lstStyle/>
          <a:p>
            <a:r>
              <a:rPr lang="en-US" sz="2000" dirty="0"/>
              <a:t>300 nm</a:t>
            </a:r>
            <a:endParaRPr lang="en-GB" sz="2000" dirty="0"/>
          </a:p>
        </p:txBody>
      </p:sp>
      <p:sp>
        <p:nvSpPr>
          <p:cNvPr id="32" name="TextBox 31">
            <a:extLst>
              <a:ext uri="{FF2B5EF4-FFF2-40B4-BE49-F238E27FC236}">
                <a16:creationId xmlns:a16="http://schemas.microsoft.com/office/drawing/2014/main" id="{C82DF06E-5EB6-3EA3-7023-971D87E29E34}"/>
              </a:ext>
            </a:extLst>
          </p:cNvPr>
          <p:cNvSpPr txBox="1"/>
          <p:nvPr/>
        </p:nvSpPr>
        <p:spPr>
          <a:xfrm>
            <a:off x="5149420" y="6136434"/>
            <a:ext cx="407484" cy="400110"/>
          </a:xfrm>
          <a:prstGeom prst="rect">
            <a:avLst/>
          </a:prstGeom>
          <a:noFill/>
        </p:spPr>
        <p:txBody>
          <a:bodyPr wrap="none" rtlCol="0">
            <a:spAutoFit/>
          </a:bodyPr>
          <a:lstStyle/>
          <a:p>
            <a:r>
              <a:rPr lang="en-US" sz="2000" b="1" dirty="0">
                <a:solidFill>
                  <a:schemeClr val="bg1"/>
                </a:solidFill>
              </a:rPr>
              <a:t>Si</a:t>
            </a:r>
            <a:endParaRPr lang="en-GB" sz="2000" b="1" dirty="0">
              <a:solidFill>
                <a:schemeClr val="bg1"/>
              </a:solidFill>
            </a:endParaRPr>
          </a:p>
        </p:txBody>
      </p:sp>
      <p:sp>
        <p:nvSpPr>
          <p:cNvPr id="33" name="TextBox 32">
            <a:extLst>
              <a:ext uri="{FF2B5EF4-FFF2-40B4-BE49-F238E27FC236}">
                <a16:creationId xmlns:a16="http://schemas.microsoft.com/office/drawing/2014/main" id="{CE9D6A26-CB69-FFD0-69A1-28E02352A7DC}"/>
              </a:ext>
            </a:extLst>
          </p:cNvPr>
          <p:cNvSpPr txBox="1"/>
          <p:nvPr/>
        </p:nvSpPr>
        <p:spPr>
          <a:xfrm>
            <a:off x="5106745" y="4631246"/>
            <a:ext cx="492443" cy="400110"/>
          </a:xfrm>
          <a:prstGeom prst="rect">
            <a:avLst/>
          </a:prstGeom>
          <a:noFill/>
        </p:spPr>
        <p:txBody>
          <a:bodyPr wrap="none" rtlCol="0">
            <a:spAutoFit/>
          </a:bodyPr>
          <a:lstStyle/>
          <a:p>
            <a:r>
              <a:rPr lang="en-US" sz="2000" b="1" dirty="0"/>
              <a:t>Au</a:t>
            </a:r>
            <a:endParaRPr lang="en-GB" sz="2000" b="1" dirty="0"/>
          </a:p>
        </p:txBody>
      </p:sp>
      <p:sp>
        <p:nvSpPr>
          <p:cNvPr id="34" name="TextBox 33">
            <a:extLst>
              <a:ext uri="{FF2B5EF4-FFF2-40B4-BE49-F238E27FC236}">
                <a16:creationId xmlns:a16="http://schemas.microsoft.com/office/drawing/2014/main" id="{035852AE-C59D-79CB-E0C7-AC1ADC3B3F51}"/>
              </a:ext>
            </a:extLst>
          </p:cNvPr>
          <p:cNvSpPr txBox="1"/>
          <p:nvPr/>
        </p:nvSpPr>
        <p:spPr>
          <a:xfrm>
            <a:off x="5127378" y="3439970"/>
            <a:ext cx="963725" cy="400110"/>
          </a:xfrm>
          <a:prstGeom prst="rect">
            <a:avLst/>
          </a:prstGeom>
          <a:noFill/>
        </p:spPr>
        <p:txBody>
          <a:bodyPr wrap="none" rtlCol="0">
            <a:spAutoFit/>
          </a:bodyPr>
          <a:lstStyle/>
          <a:p>
            <a:r>
              <a:rPr lang="en-US" sz="2000" b="1" dirty="0"/>
              <a:t>Nafion</a:t>
            </a:r>
            <a:endParaRPr lang="en-GB" sz="2000" b="1" dirty="0"/>
          </a:p>
        </p:txBody>
      </p:sp>
      <p:sp>
        <p:nvSpPr>
          <p:cNvPr id="35" name="TextBox 34">
            <a:extLst>
              <a:ext uri="{FF2B5EF4-FFF2-40B4-BE49-F238E27FC236}">
                <a16:creationId xmlns:a16="http://schemas.microsoft.com/office/drawing/2014/main" id="{7D11EF8B-69F0-E944-9D4D-C22A47A3FAFF}"/>
              </a:ext>
            </a:extLst>
          </p:cNvPr>
          <p:cNvSpPr txBox="1"/>
          <p:nvPr/>
        </p:nvSpPr>
        <p:spPr>
          <a:xfrm>
            <a:off x="7551213" y="4631246"/>
            <a:ext cx="869149" cy="400110"/>
          </a:xfrm>
          <a:prstGeom prst="rect">
            <a:avLst/>
          </a:prstGeom>
          <a:noFill/>
        </p:spPr>
        <p:txBody>
          <a:bodyPr wrap="none" rtlCol="0">
            <a:spAutoFit/>
          </a:bodyPr>
          <a:lstStyle/>
          <a:p>
            <a:r>
              <a:rPr lang="en-US" sz="2000" dirty="0"/>
              <a:t>50 nm</a:t>
            </a:r>
            <a:endParaRPr lang="en-GB" sz="2000" dirty="0"/>
          </a:p>
        </p:txBody>
      </p:sp>
      <p:cxnSp>
        <p:nvCxnSpPr>
          <p:cNvPr id="36" name="Straight Arrow Connector 35">
            <a:extLst>
              <a:ext uri="{FF2B5EF4-FFF2-40B4-BE49-F238E27FC236}">
                <a16:creationId xmlns:a16="http://schemas.microsoft.com/office/drawing/2014/main" id="{7CDD381C-31BE-CACF-028D-70B99CF50AFA}"/>
              </a:ext>
            </a:extLst>
          </p:cNvPr>
          <p:cNvCxnSpPr/>
          <p:nvPr/>
        </p:nvCxnSpPr>
        <p:spPr>
          <a:xfrm>
            <a:off x="8478941" y="4655709"/>
            <a:ext cx="0" cy="360000"/>
          </a:xfrm>
          <a:prstGeom prst="straightConnector1">
            <a:avLst/>
          </a:prstGeom>
          <a:ln>
            <a:headEnd type="triangle"/>
            <a:tailEnd type="triangle"/>
          </a:ln>
        </p:spPr>
        <p:style>
          <a:lnRef idx="2">
            <a:schemeClr val="accent1"/>
          </a:lnRef>
          <a:fillRef idx="0">
            <a:schemeClr val="accent1"/>
          </a:fillRef>
          <a:effectRef idx="1">
            <a:schemeClr val="accent1"/>
          </a:effectRef>
          <a:fontRef idx="minor">
            <a:schemeClr val="tx1"/>
          </a:fontRef>
        </p:style>
      </p:cxnSp>
      <p:sp>
        <p:nvSpPr>
          <p:cNvPr id="64" name="Rectangle 63">
            <a:extLst>
              <a:ext uri="{FF2B5EF4-FFF2-40B4-BE49-F238E27FC236}">
                <a16:creationId xmlns:a16="http://schemas.microsoft.com/office/drawing/2014/main" id="{C7495269-5C2D-A7E3-44FD-CF83224E9913}"/>
              </a:ext>
            </a:extLst>
          </p:cNvPr>
          <p:cNvSpPr/>
          <p:nvPr/>
        </p:nvSpPr>
        <p:spPr>
          <a:xfrm>
            <a:off x="436855" y="1412776"/>
            <a:ext cx="3283527" cy="1080000"/>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8" name="TextBox 67">
            <a:extLst>
              <a:ext uri="{FF2B5EF4-FFF2-40B4-BE49-F238E27FC236}">
                <a16:creationId xmlns:a16="http://schemas.microsoft.com/office/drawing/2014/main" id="{7AFAF15A-874A-F5F3-8BEB-51011172A336}"/>
              </a:ext>
            </a:extLst>
          </p:cNvPr>
          <p:cNvSpPr txBox="1"/>
          <p:nvPr/>
        </p:nvSpPr>
        <p:spPr>
          <a:xfrm>
            <a:off x="810657" y="1591853"/>
            <a:ext cx="1250663" cy="400110"/>
          </a:xfrm>
          <a:prstGeom prst="rect">
            <a:avLst/>
          </a:prstGeom>
          <a:noFill/>
        </p:spPr>
        <p:txBody>
          <a:bodyPr wrap="none" rtlCol="0">
            <a:spAutoFit/>
          </a:bodyPr>
          <a:lstStyle/>
          <a:p>
            <a:r>
              <a:rPr lang="en-US" sz="2000" dirty="0"/>
              <a:t>Cd</a:t>
            </a:r>
            <a:r>
              <a:rPr lang="en-US" sz="2000" baseline="30000" dirty="0"/>
              <a:t>2+</a:t>
            </a:r>
            <a:r>
              <a:rPr lang="en-US" sz="2000" dirty="0"/>
              <a:t>/Pb</a:t>
            </a:r>
            <a:r>
              <a:rPr lang="en-US" sz="2000" baseline="30000" dirty="0"/>
              <a:t>2+</a:t>
            </a:r>
            <a:endParaRPr lang="en-GB" sz="2000" baseline="30000" dirty="0"/>
          </a:p>
        </p:txBody>
      </p:sp>
      <p:sp>
        <p:nvSpPr>
          <p:cNvPr id="69" name="Rectangle 68">
            <a:extLst>
              <a:ext uri="{FF2B5EF4-FFF2-40B4-BE49-F238E27FC236}">
                <a16:creationId xmlns:a16="http://schemas.microsoft.com/office/drawing/2014/main" id="{AB3C6878-67A2-B504-C6AF-14A36AE936CC}"/>
              </a:ext>
            </a:extLst>
          </p:cNvPr>
          <p:cNvSpPr/>
          <p:nvPr/>
        </p:nvSpPr>
        <p:spPr>
          <a:xfrm>
            <a:off x="431190" y="5007542"/>
            <a:ext cx="3283527" cy="1589810"/>
          </a:xfrm>
          <a:prstGeom prst="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0" name="Rectangle 69">
            <a:extLst>
              <a:ext uri="{FF2B5EF4-FFF2-40B4-BE49-F238E27FC236}">
                <a16:creationId xmlns:a16="http://schemas.microsoft.com/office/drawing/2014/main" id="{2CF9B210-AE7B-CFBB-4E7B-1436567C3BEA}"/>
              </a:ext>
            </a:extLst>
          </p:cNvPr>
          <p:cNvSpPr/>
          <p:nvPr/>
        </p:nvSpPr>
        <p:spPr>
          <a:xfrm>
            <a:off x="431190" y="4643861"/>
            <a:ext cx="3283527" cy="360000"/>
          </a:xfrm>
          <a:prstGeom prst="rect">
            <a:avLst/>
          </a:prstGeom>
          <a:solidFill>
            <a:srgbClr val="CCCC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1" name="Rectangle 70">
            <a:extLst>
              <a:ext uri="{FF2B5EF4-FFF2-40B4-BE49-F238E27FC236}">
                <a16:creationId xmlns:a16="http://schemas.microsoft.com/office/drawing/2014/main" id="{9C61A6FA-66C3-CA2A-52D3-7F89FC9F6BED}"/>
              </a:ext>
            </a:extLst>
          </p:cNvPr>
          <p:cNvSpPr/>
          <p:nvPr/>
        </p:nvSpPr>
        <p:spPr>
          <a:xfrm>
            <a:off x="431190" y="2483861"/>
            <a:ext cx="3283527" cy="2160000"/>
          </a:xfrm>
          <a:prstGeom prst="rect">
            <a:avLst/>
          </a:prstGeom>
          <a:solidFill>
            <a:srgbClr val="92D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72" name="Straight Arrow Connector 71">
            <a:extLst>
              <a:ext uri="{FF2B5EF4-FFF2-40B4-BE49-F238E27FC236}">
                <a16:creationId xmlns:a16="http://schemas.microsoft.com/office/drawing/2014/main" id="{EF41FCB0-3234-4D3B-399D-DA3315F94E5D}"/>
              </a:ext>
            </a:extLst>
          </p:cNvPr>
          <p:cNvCxnSpPr/>
          <p:nvPr/>
        </p:nvCxnSpPr>
        <p:spPr>
          <a:xfrm>
            <a:off x="3763965" y="2463433"/>
            <a:ext cx="0" cy="2191173"/>
          </a:xfrm>
          <a:prstGeom prst="straightConnector1">
            <a:avLst/>
          </a:prstGeom>
          <a:ln>
            <a:headEnd type="triangle"/>
            <a:tailEnd type="triangle"/>
          </a:ln>
        </p:spPr>
        <p:style>
          <a:lnRef idx="2">
            <a:schemeClr val="accent1"/>
          </a:lnRef>
          <a:fillRef idx="0">
            <a:schemeClr val="accent1"/>
          </a:fillRef>
          <a:effectRef idx="1">
            <a:schemeClr val="accent1"/>
          </a:effectRef>
          <a:fontRef idx="minor">
            <a:schemeClr val="tx1"/>
          </a:fontRef>
        </p:style>
      </p:cxnSp>
      <p:sp>
        <p:nvSpPr>
          <p:cNvPr id="73" name="TextBox 72">
            <a:extLst>
              <a:ext uri="{FF2B5EF4-FFF2-40B4-BE49-F238E27FC236}">
                <a16:creationId xmlns:a16="http://schemas.microsoft.com/office/drawing/2014/main" id="{7315FBC1-CF9D-6489-EC55-421D3A562BBB}"/>
              </a:ext>
            </a:extLst>
          </p:cNvPr>
          <p:cNvSpPr txBox="1"/>
          <p:nvPr/>
        </p:nvSpPr>
        <p:spPr>
          <a:xfrm rot="16200000">
            <a:off x="3311929" y="3358964"/>
            <a:ext cx="1194558" cy="400110"/>
          </a:xfrm>
          <a:prstGeom prst="rect">
            <a:avLst/>
          </a:prstGeom>
          <a:noFill/>
        </p:spPr>
        <p:txBody>
          <a:bodyPr wrap="square" rtlCol="0">
            <a:spAutoFit/>
          </a:bodyPr>
          <a:lstStyle/>
          <a:p>
            <a:r>
              <a:rPr lang="en-US" sz="2000" dirty="0"/>
              <a:t>300 nm</a:t>
            </a:r>
            <a:endParaRPr lang="en-GB" sz="2000" dirty="0"/>
          </a:p>
        </p:txBody>
      </p:sp>
      <p:sp>
        <p:nvSpPr>
          <p:cNvPr id="74" name="TextBox 73">
            <a:extLst>
              <a:ext uri="{FF2B5EF4-FFF2-40B4-BE49-F238E27FC236}">
                <a16:creationId xmlns:a16="http://schemas.microsoft.com/office/drawing/2014/main" id="{EDA609B0-2DD1-F81B-4FA1-D41402C47B4B}"/>
              </a:ext>
            </a:extLst>
          </p:cNvPr>
          <p:cNvSpPr txBox="1"/>
          <p:nvPr/>
        </p:nvSpPr>
        <p:spPr>
          <a:xfrm>
            <a:off x="438211" y="6145368"/>
            <a:ext cx="407484" cy="400110"/>
          </a:xfrm>
          <a:prstGeom prst="rect">
            <a:avLst/>
          </a:prstGeom>
          <a:noFill/>
        </p:spPr>
        <p:txBody>
          <a:bodyPr wrap="none" rtlCol="0">
            <a:spAutoFit/>
          </a:bodyPr>
          <a:lstStyle/>
          <a:p>
            <a:r>
              <a:rPr lang="en-US" sz="2000" b="1" dirty="0">
                <a:solidFill>
                  <a:schemeClr val="bg1"/>
                </a:solidFill>
              </a:rPr>
              <a:t>Si</a:t>
            </a:r>
            <a:endParaRPr lang="en-GB" sz="2000" b="1" dirty="0">
              <a:solidFill>
                <a:schemeClr val="bg1"/>
              </a:solidFill>
            </a:endParaRPr>
          </a:p>
        </p:txBody>
      </p:sp>
      <p:sp>
        <p:nvSpPr>
          <p:cNvPr id="75" name="TextBox 74">
            <a:extLst>
              <a:ext uri="{FF2B5EF4-FFF2-40B4-BE49-F238E27FC236}">
                <a16:creationId xmlns:a16="http://schemas.microsoft.com/office/drawing/2014/main" id="{0E67CA73-642B-975C-E7D4-49C8B2C5FF71}"/>
              </a:ext>
            </a:extLst>
          </p:cNvPr>
          <p:cNvSpPr txBox="1"/>
          <p:nvPr/>
        </p:nvSpPr>
        <p:spPr>
          <a:xfrm>
            <a:off x="395536" y="4640180"/>
            <a:ext cx="492443" cy="400110"/>
          </a:xfrm>
          <a:prstGeom prst="rect">
            <a:avLst/>
          </a:prstGeom>
          <a:noFill/>
        </p:spPr>
        <p:txBody>
          <a:bodyPr wrap="none" rtlCol="0">
            <a:spAutoFit/>
          </a:bodyPr>
          <a:lstStyle/>
          <a:p>
            <a:r>
              <a:rPr lang="en-US" sz="2000" b="1" dirty="0"/>
              <a:t>Au</a:t>
            </a:r>
            <a:endParaRPr lang="en-GB" sz="2000" b="1" dirty="0"/>
          </a:p>
        </p:txBody>
      </p:sp>
      <p:sp>
        <p:nvSpPr>
          <p:cNvPr id="77" name="TextBox 76">
            <a:extLst>
              <a:ext uri="{FF2B5EF4-FFF2-40B4-BE49-F238E27FC236}">
                <a16:creationId xmlns:a16="http://schemas.microsoft.com/office/drawing/2014/main" id="{321A38C4-7A57-902C-D0B2-72FBA951DA1D}"/>
              </a:ext>
            </a:extLst>
          </p:cNvPr>
          <p:cNvSpPr txBox="1"/>
          <p:nvPr/>
        </p:nvSpPr>
        <p:spPr>
          <a:xfrm>
            <a:off x="2840004" y="4640180"/>
            <a:ext cx="869149" cy="400110"/>
          </a:xfrm>
          <a:prstGeom prst="rect">
            <a:avLst/>
          </a:prstGeom>
          <a:noFill/>
        </p:spPr>
        <p:txBody>
          <a:bodyPr wrap="none" rtlCol="0">
            <a:spAutoFit/>
          </a:bodyPr>
          <a:lstStyle/>
          <a:p>
            <a:r>
              <a:rPr lang="en-US" sz="2000" dirty="0"/>
              <a:t>50 nm</a:t>
            </a:r>
            <a:endParaRPr lang="en-GB" sz="2000" dirty="0"/>
          </a:p>
        </p:txBody>
      </p:sp>
      <p:cxnSp>
        <p:nvCxnSpPr>
          <p:cNvPr id="78" name="Straight Arrow Connector 77">
            <a:extLst>
              <a:ext uri="{FF2B5EF4-FFF2-40B4-BE49-F238E27FC236}">
                <a16:creationId xmlns:a16="http://schemas.microsoft.com/office/drawing/2014/main" id="{622437DC-18F3-3990-B2BA-AF82593731A5}"/>
              </a:ext>
            </a:extLst>
          </p:cNvPr>
          <p:cNvCxnSpPr/>
          <p:nvPr/>
        </p:nvCxnSpPr>
        <p:spPr>
          <a:xfrm>
            <a:off x="3767732" y="4664643"/>
            <a:ext cx="0" cy="360000"/>
          </a:xfrm>
          <a:prstGeom prst="straightConnector1">
            <a:avLst/>
          </a:prstGeom>
          <a:ln>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65" name="Straight Arrow Connector 64">
            <a:extLst>
              <a:ext uri="{FF2B5EF4-FFF2-40B4-BE49-F238E27FC236}">
                <a16:creationId xmlns:a16="http://schemas.microsoft.com/office/drawing/2014/main" id="{DBB70E9B-674C-81E7-5441-4B98EC3D0BD2}"/>
              </a:ext>
            </a:extLst>
          </p:cNvPr>
          <p:cNvCxnSpPr/>
          <p:nvPr/>
        </p:nvCxnSpPr>
        <p:spPr>
          <a:xfrm flipV="1">
            <a:off x="810657" y="2025513"/>
            <a:ext cx="0" cy="90000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66" name="Straight Arrow Connector 65">
            <a:extLst>
              <a:ext uri="{FF2B5EF4-FFF2-40B4-BE49-F238E27FC236}">
                <a16:creationId xmlns:a16="http://schemas.microsoft.com/office/drawing/2014/main" id="{DB967022-B04D-875F-F7A2-246E43C3A7ED}"/>
              </a:ext>
            </a:extLst>
          </p:cNvPr>
          <p:cNvCxnSpPr/>
          <p:nvPr/>
        </p:nvCxnSpPr>
        <p:spPr>
          <a:xfrm flipV="1">
            <a:off x="1330200" y="1980268"/>
            <a:ext cx="0" cy="2556000"/>
          </a:xfrm>
          <a:prstGeom prst="straightConnector1">
            <a:avLst/>
          </a:prstGeom>
          <a:ln>
            <a:headEnd type="triangle"/>
            <a:tailEnd type="none"/>
          </a:ln>
        </p:spPr>
        <p:style>
          <a:lnRef idx="2">
            <a:schemeClr val="accent1"/>
          </a:lnRef>
          <a:fillRef idx="0">
            <a:schemeClr val="accent1"/>
          </a:fillRef>
          <a:effectRef idx="1">
            <a:schemeClr val="accent1"/>
          </a:effectRef>
          <a:fontRef idx="minor">
            <a:schemeClr val="tx1"/>
          </a:fontRef>
        </p:style>
      </p:cxnSp>
      <p:sp>
        <p:nvSpPr>
          <p:cNvPr id="67" name="TextBox 66">
            <a:extLst>
              <a:ext uri="{FF2B5EF4-FFF2-40B4-BE49-F238E27FC236}">
                <a16:creationId xmlns:a16="http://schemas.microsoft.com/office/drawing/2014/main" id="{BAB85744-B777-BF55-CF87-C002160BEFE9}"/>
              </a:ext>
            </a:extLst>
          </p:cNvPr>
          <p:cNvSpPr txBox="1"/>
          <p:nvPr/>
        </p:nvSpPr>
        <p:spPr>
          <a:xfrm>
            <a:off x="644415" y="2946534"/>
            <a:ext cx="457176" cy="400110"/>
          </a:xfrm>
          <a:prstGeom prst="rect">
            <a:avLst/>
          </a:prstGeom>
          <a:noFill/>
        </p:spPr>
        <p:txBody>
          <a:bodyPr wrap="none" rtlCol="0">
            <a:spAutoFit/>
          </a:bodyPr>
          <a:lstStyle/>
          <a:p>
            <a:r>
              <a:rPr lang="en-US" sz="2000" dirty="0"/>
              <a:t>H</a:t>
            </a:r>
            <a:r>
              <a:rPr lang="en-US" sz="2000" baseline="30000" dirty="0"/>
              <a:t>+</a:t>
            </a:r>
            <a:endParaRPr lang="en-GB" sz="2000" baseline="30000" dirty="0"/>
          </a:p>
        </p:txBody>
      </p:sp>
      <p:sp>
        <p:nvSpPr>
          <p:cNvPr id="76" name="TextBox 75">
            <a:extLst>
              <a:ext uri="{FF2B5EF4-FFF2-40B4-BE49-F238E27FC236}">
                <a16:creationId xmlns:a16="http://schemas.microsoft.com/office/drawing/2014/main" id="{3FEF5C1B-2DD3-A275-4509-62D721B29862}"/>
              </a:ext>
            </a:extLst>
          </p:cNvPr>
          <p:cNvSpPr txBox="1"/>
          <p:nvPr/>
        </p:nvSpPr>
        <p:spPr>
          <a:xfrm>
            <a:off x="416169" y="3448904"/>
            <a:ext cx="963725" cy="400110"/>
          </a:xfrm>
          <a:prstGeom prst="rect">
            <a:avLst/>
          </a:prstGeom>
          <a:noFill/>
        </p:spPr>
        <p:txBody>
          <a:bodyPr wrap="none" rtlCol="0">
            <a:spAutoFit/>
          </a:bodyPr>
          <a:lstStyle/>
          <a:p>
            <a:r>
              <a:rPr lang="en-US" sz="2000" b="1" dirty="0"/>
              <a:t>Nafion</a:t>
            </a:r>
            <a:endParaRPr lang="en-GB" sz="2000" b="1" dirty="0"/>
          </a:p>
        </p:txBody>
      </p:sp>
      <p:sp>
        <p:nvSpPr>
          <p:cNvPr id="80" name="TextBox 79">
            <a:extLst>
              <a:ext uri="{FF2B5EF4-FFF2-40B4-BE49-F238E27FC236}">
                <a16:creationId xmlns:a16="http://schemas.microsoft.com/office/drawing/2014/main" id="{59A22453-8EC4-7624-757F-8BBE17CE5413}"/>
              </a:ext>
            </a:extLst>
          </p:cNvPr>
          <p:cNvSpPr txBox="1"/>
          <p:nvPr/>
        </p:nvSpPr>
        <p:spPr>
          <a:xfrm>
            <a:off x="2297062" y="1481104"/>
            <a:ext cx="1444626" cy="1015663"/>
          </a:xfrm>
          <a:prstGeom prst="rect">
            <a:avLst/>
          </a:prstGeom>
          <a:noFill/>
        </p:spPr>
        <p:txBody>
          <a:bodyPr wrap="none" rtlCol="0">
            <a:spAutoFit/>
          </a:bodyPr>
          <a:lstStyle/>
          <a:p>
            <a:r>
              <a:rPr lang="en-US" sz="2000" dirty="0"/>
              <a:t>10-3 M</a:t>
            </a:r>
          </a:p>
          <a:p>
            <a:r>
              <a:rPr lang="en-US" sz="2000" dirty="0"/>
              <a:t>CdCl</a:t>
            </a:r>
            <a:r>
              <a:rPr lang="en-US" sz="2000" baseline="-25000" dirty="0"/>
              <a:t>2</a:t>
            </a:r>
            <a:r>
              <a:rPr lang="en-US" sz="2000" dirty="0"/>
              <a:t>/ PbCl</a:t>
            </a:r>
            <a:r>
              <a:rPr lang="en-US" sz="2000" baseline="-25000" dirty="0"/>
              <a:t>2</a:t>
            </a:r>
          </a:p>
          <a:p>
            <a:r>
              <a:rPr lang="en-US" sz="2000" dirty="0"/>
              <a:t>1h</a:t>
            </a:r>
            <a:endParaRPr lang="en-GB" sz="2000" dirty="0"/>
          </a:p>
        </p:txBody>
      </p:sp>
      <p:sp>
        <p:nvSpPr>
          <p:cNvPr id="81" name="Arrow: Right 80">
            <a:extLst>
              <a:ext uri="{FF2B5EF4-FFF2-40B4-BE49-F238E27FC236}">
                <a16:creationId xmlns:a16="http://schemas.microsoft.com/office/drawing/2014/main" id="{E9B0097A-6C99-2E27-059D-01957C3DE9D4}"/>
              </a:ext>
            </a:extLst>
          </p:cNvPr>
          <p:cNvSpPr/>
          <p:nvPr/>
        </p:nvSpPr>
        <p:spPr>
          <a:xfrm>
            <a:off x="4109264" y="2492776"/>
            <a:ext cx="751519" cy="57618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3" name="TextBox 82">
            <a:extLst>
              <a:ext uri="{FF2B5EF4-FFF2-40B4-BE49-F238E27FC236}">
                <a16:creationId xmlns:a16="http://schemas.microsoft.com/office/drawing/2014/main" id="{A0C9E211-F4DC-50E5-4B4A-169E2DB13303}"/>
              </a:ext>
            </a:extLst>
          </p:cNvPr>
          <p:cNvSpPr txBox="1"/>
          <p:nvPr/>
        </p:nvSpPr>
        <p:spPr>
          <a:xfrm>
            <a:off x="6091103" y="2617015"/>
            <a:ext cx="1250663" cy="400110"/>
          </a:xfrm>
          <a:prstGeom prst="rect">
            <a:avLst/>
          </a:prstGeom>
          <a:noFill/>
        </p:spPr>
        <p:txBody>
          <a:bodyPr wrap="none" rtlCol="0">
            <a:spAutoFit/>
          </a:bodyPr>
          <a:lstStyle/>
          <a:p>
            <a:r>
              <a:rPr lang="en-US" sz="2000" dirty="0"/>
              <a:t>Cd</a:t>
            </a:r>
            <a:r>
              <a:rPr lang="en-US" sz="2000" baseline="30000" dirty="0"/>
              <a:t>2+</a:t>
            </a:r>
            <a:r>
              <a:rPr lang="en-US" sz="2000" dirty="0"/>
              <a:t>/Pb</a:t>
            </a:r>
            <a:r>
              <a:rPr lang="en-US" sz="2000" baseline="30000" dirty="0"/>
              <a:t>2+</a:t>
            </a:r>
            <a:endParaRPr lang="en-GB" sz="2000" baseline="30000" dirty="0"/>
          </a:p>
        </p:txBody>
      </p:sp>
      <p:grpSp>
        <p:nvGrpSpPr>
          <p:cNvPr id="2" name="Group 1">
            <a:extLst>
              <a:ext uri="{FF2B5EF4-FFF2-40B4-BE49-F238E27FC236}">
                <a16:creationId xmlns:a16="http://schemas.microsoft.com/office/drawing/2014/main" id="{AEEFB0A2-DEB4-0454-58AC-E397434FA83C}"/>
              </a:ext>
            </a:extLst>
          </p:cNvPr>
          <p:cNvGrpSpPr/>
          <p:nvPr/>
        </p:nvGrpSpPr>
        <p:grpSpPr>
          <a:xfrm rot="2560583">
            <a:off x="7279883" y="795326"/>
            <a:ext cx="961178" cy="1141461"/>
            <a:chOff x="6296887" y="5036029"/>
            <a:chExt cx="513063" cy="1034106"/>
          </a:xfrm>
        </p:grpSpPr>
        <p:sp>
          <p:nvSpPr>
            <p:cNvPr id="3" name="Trapezoid 2">
              <a:extLst>
                <a:ext uri="{FF2B5EF4-FFF2-40B4-BE49-F238E27FC236}">
                  <a16:creationId xmlns:a16="http://schemas.microsoft.com/office/drawing/2014/main" id="{F4B2D2B5-6D23-43A6-94E1-B145BCAB3F3B}"/>
                </a:ext>
              </a:extLst>
            </p:cNvPr>
            <p:cNvSpPr/>
            <p:nvPr/>
          </p:nvSpPr>
          <p:spPr>
            <a:xfrm rot="10800000">
              <a:off x="6296888" y="5564020"/>
              <a:ext cx="509156" cy="506115"/>
            </a:xfrm>
            <a:prstGeom prst="trapezoid">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5570FBEE-17A3-1D4A-6813-5BD6D84BF150}"/>
                </a:ext>
              </a:extLst>
            </p:cNvPr>
            <p:cNvSpPr/>
            <p:nvPr/>
          </p:nvSpPr>
          <p:spPr>
            <a:xfrm>
              <a:off x="6296887" y="5036029"/>
              <a:ext cx="513063" cy="527992"/>
            </a:xfrm>
            <a:prstGeom prst="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5" name="Straight Arrow Connector 4">
            <a:extLst>
              <a:ext uri="{FF2B5EF4-FFF2-40B4-BE49-F238E27FC236}">
                <a16:creationId xmlns:a16="http://schemas.microsoft.com/office/drawing/2014/main" id="{8C77FC66-826C-9271-6AB4-4FFF9DF8B46B}"/>
              </a:ext>
            </a:extLst>
          </p:cNvPr>
          <p:cNvCxnSpPr>
            <a:cxnSpLocks/>
          </p:cNvCxnSpPr>
          <p:nvPr/>
        </p:nvCxnSpPr>
        <p:spPr>
          <a:xfrm flipV="1">
            <a:off x="6763485" y="908720"/>
            <a:ext cx="1408915" cy="1562583"/>
          </a:xfrm>
          <a:prstGeom prst="straightConnector1">
            <a:avLst/>
          </a:prstGeom>
          <a:ln>
            <a:solidFill>
              <a:schemeClr val="tx1"/>
            </a:solidFill>
            <a:prstDash val="dash"/>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0FFA433F-B3D7-2397-2C9A-22F78BD3F6BE}"/>
              </a:ext>
            </a:extLst>
          </p:cNvPr>
          <p:cNvSpPr txBox="1"/>
          <p:nvPr/>
        </p:nvSpPr>
        <p:spPr>
          <a:xfrm>
            <a:off x="8053748" y="620688"/>
            <a:ext cx="298480" cy="400110"/>
          </a:xfrm>
          <a:prstGeom prst="rect">
            <a:avLst/>
          </a:prstGeom>
          <a:noFill/>
        </p:spPr>
        <p:txBody>
          <a:bodyPr wrap="none" rtlCol="0">
            <a:spAutoFit/>
          </a:bodyPr>
          <a:lstStyle/>
          <a:p>
            <a:r>
              <a:rPr lang="en-US" sz="2000" dirty="0"/>
              <a:t>x</a:t>
            </a:r>
            <a:endParaRPr lang="en-GB" sz="2000" dirty="0"/>
          </a:p>
        </p:txBody>
      </p:sp>
      <p:sp>
        <p:nvSpPr>
          <p:cNvPr id="7" name="TextBox 6">
            <a:extLst>
              <a:ext uri="{FF2B5EF4-FFF2-40B4-BE49-F238E27FC236}">
                <a16:creationId xmlns:a16="http://schemas.microsoft.com/office/drawing/2014/main" id="{4B49BAC4-52DA-17E3-4575-86824A71190E}"/>
              </a:ext>
            </a:extLst>
          </p:cNvPr>
          <p:cNvSpPr txBox="1"/>
          <p:nvPr/>
        </p:nvSpPr>
        <p:spPr>
          <a:xfrm>
            <a:off x="7759896" y="1927221"/>
            <a:ext cx="708848" cy="400110"/>
          </a:xfrm>
          <a:prstGeom prst="rect">
            <a:avLst/>
          </a:prstGeom>
          <a:noFill/>
        </p:spPr>
        <p:txBody>
          <a:bodyPr wrap="none" rtlCol="0">
            <a:spAutoFit/>
          </a:bodyPr>
          <a:lstStyle/>
          <a:p>
            <a:r>
              <a:rPr lang="en-US" sz="2000" b="1" dirty="0"/>
              <a:t>UHV</a:t>
            </a:r>
            <a:endParaRPr lang="en-GB" sz="2000" b="1" dirty="0"/>
          </a:p>
        </p:txBody>
      </p:sp>
      <p:sp>
        <p:nvSpPr>
          <p:cNvPr id="12" name="TextBox 11">
            <a:extLst>
              <a:ext uri="{FF2B5EF4-FFF2-40B4-BE49-F238E27FC236}">
                <a16:creationId xmlns:a16="http://schemas.microsoft.com/office/drawing/2014/main" id="{70F4324C-05E8-E974-DFB8-73A9DAF6AFD7}"/>
              </a:ext>
            </a:extLst>
          </p:cNvPr>
          <p:cNvSpPr txBox="1"/>
          <p:nvPr/>
        </p:nvSpPr>
        <p:spPr>
          <a:xfrm rot="18596280">
            <a:off x="7053405" y="1072992"/>
            <a:ext cx="1143775" cy="400110"/>
          </a:xfrm>
          <a:prstGeom prst="rect">
            <a:avLst/>
          </a:prstGeom>
          <a:noFill/>
        </p:spPr>
        <p:txBody>
          <a:bodyPr wrap="none" rtlCol="0">
            <a:spAutoFit/>
          </a:bodyPr>
          <a:lstStyle/>
          <a:p>
            <a:r>
              <a:rPr lang="en-US" sz="2000" b="1" dirty="0"/>
              <a:t>HAXPES</a:t>
            </a:r>
            <a:endParaRPr lang="en-GB" sz="2000" b="1" dirty="0"/>
          </a:p>
        </p:txBody>
      </p:sp>
      <p:sp>
        <p:nvSpPr>
          <p:cNvPr id="13" name="TextBox 12">
            <a:extLst>
              <a:ext uri="{FF2B5EF4-FFF2-40B4-BE49-F238E27FC236}">
                <a16:creationId xmlns:a16="http://schemas.microsoft.com/office/drawing/2014/main" id="{BB0E47AF-FB36-B4B8-5795-6ABC2053FBD6}"/>
              </a:ext>
            </a:extLst>
          </p:cNvPr>
          <p:cNvSpPr txBox="1"/>
          <p:nvPr/>
        </p:nvSpPr>
        <p:spPr>
          <a:xfrm>
            <a:off x="1570572" y="920878"/>
            <a:ext cx="1004762" cy="461665"/>
          </a:xfrm>
          <a:prstGeom prst="rect">
            <a:avLst/>
          </a:prstGeom>
          <a:solidFill>
            <a:schemeClr val="bg1">
              <a:alpha val="85000"/>
            </a:schemeClr>
          </a:solidFill>
        </p:spPr>
        <p:txBody>
          <a:bodyPr wrap="none" rtlCol="0">
            <a:spAutoFit/>
          </a:bodyPr>
          <a:lstStyle/>
          <a:p>
            <a:r>
              <a:rPr lang="en-US" sz="2400" b="1" i="1" dirty="0"/>
              <a:t>ex situ</a:t>
            </a:r>
            <a:endParaRPr lang="en-GB" sz="2400" b="1" i="1" dirty="0"/>
          </a:p>
        </p:txBody>
      </p:sp>
    </p:spTree>
    <p:extLst>
      <p:ext uri="{BB962C8B-B14F-4D97-AF65-F5344CB8AC3E}">
        <p14:creationId xmlns:p14="http://schemas.microsoft.com/office/powerpoint/2010/main" val="13879652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BEF1FE-C3D8-E2ED-D2C7-A00ACEC3D42E}"/>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1E44517F-AFB2-DA6B-4080-EEBCA04B6B5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520" y="3978000"/>
            <a:ext cx="3335099" cy="2700000"/>
          </a:xfrm>
          <a:prstGeom prst="rect">
            <a:avLst/>
          </a:prstGeom>
        </p:spPr>
      </p:pic>
      <p:grpSp>
        <p:nvGrpSpPr>
          <p:cNvPr id="3" name="Group 2">
            <a:extLst>
              <a:ext uri="{FF2B5EF4-FFF2-40B4-BE49-F238E27FC236}">
                <a16:creationId xmlns:a16="http://schemas.microsoft.com/office/drawing/2014/main" id="{49EBD373-4134-C97E-E32A-8A9D6FDA051B}"/>
              </a:ext>
            </a:extLst>
          </p:cNvPr>
          <p:cNvGrpSpPr/>
          <p:nvPr/>
        </p:nvGrpSpPr>
        <p:grpSpPr>
          <a:xfrm>
            <a:off x="899592" y="260648"/>
            <a:ext cx="6855298" cy="3556102"/>
            <a:chOff x="899592" y="185009"/>
            <a:chExt cx="6855298" cy="3556102"/>
          </a:xfrm>
        </p:grpSpPr>
        <p:pic>
          <p:nvPicPr>
            <p:cNvPr id="6" name="Picture 5">
              <a:extLst>
                <a:ext uri="{FF2B5EF4-FFF2-40B4-BE49-F238E27FC236}">
                  <a16:creationId xmlns:a16="http://schemas.microsoft.com/office/drawing/2014/main" id="{DD953539-F7D3-EB87-4621-DE2B31EB783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27984" y="195993"/>
              <a:ext cx="3326906" cy="2700000"/>
            </a:xfrm>
            <a:prstGeom prst="rect">
              <a:avLst/>
            </a:prstGeom>
          </p:spPr>
        </p:pic>
        <p:sp>
          <p:nvSpPr>
            <p:cNvPr id="2" name="TextBox 1">
              <a:extLst>
                <a:ext uri="{FF2B5EF4-FFF2-40B4-BE49-F238E27FC236}">
                  <a16:creationId xmlns:a16="http://schemas.microsoft.com/office/drawing/2014/main" id="{96F67E13-65EB-D15D-9091-BEE72ECFEF72}"/>
                </a:ext>
              </a:extLst>
            </p:cNvPr>
            <p:cNvSpPr txBox="1"/>
            <p:nvPr/>
          </p:nvSpPr>
          <p:spPr>
            <a:xfrm>
              <a:off x="1078917" y="2817781"/>
              <a:ext cx="6480720" cy="923330"/>
            </a:xfrm>
            <a:prstGeom prst="rect">
              <a:avLst/>
            </a:prstGeom>
            <a:solidFill>
              <a:schemeClr val="bg1">
                <a:alpha val="85000"/>
              </a:schemeClr>
            </a:solidFill>
          </p:spPr>
          <p:txBody>
            <a:bodyPr wrap="square" rtlCol="0">
              <a:spAutoFit/>
            </a:bodyPr>
            <a:lstStyle/>
            <a:p>
              <a:r>
                <a:rPr lang="en-US" dirty="0"/>
                <a:t>Acquisition time(s)/cycle = 165 s: 120 s (F1s) + 45 s (S1s) = 165 s</a:t>
              </a:r>
            </a:p>
            <a:p>
              <a:r>
                <a:rPr lang="en-US" dirty="0"/>
                <a:t>Scan times = 93 and 36 s for the F1s and S1s lines, respectively. </a:t>
              </a:r>
            </a:p>
            <a:p>
              <a:r>
                <a:rPr lang="en-US" dirty="0"/>
                <a:t>Total acquisition time = 660 s (4 cycles).</a:t>
              </a:r>
            </a:p>
          </p:txBody>
        </p:sp>
        <p:pic>
          <p:nvPicPr>
            <p:cNvPr id="4" name="Picture 3">
              <a:extLst>
                <a:ext uri="{FF2B5EF4-FFF2-40B4-BE49-F238E27FC236}">
                  <a16:creationId xmlns:a16="http://schemas.microsoft.com/office/drawing/2014/main" id="{F9B2B638-CB7A-4942-A89F-F86D75D2746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9592" y="185009"/>
              <a:ext cx="3335099" cy="2700000"/>
            </a:xfrm>
            <a:prstGeom prst="rect">
              <a:avLst/>
            </a:prstGeom>
          </p:spPr>
        </p:pic>
      </p:grpSp>
      <p:sp>
        <p:nvSpPr>
          <p:cNvPr id="7" name="TextBox 6">
            <a:extLst>
              <a:ext uri="{FF2B5EF4-FFF2-40B4-BE49-F238E27FC236}">
                <a16:creationId xmlns:a16="http://schemas.microsoft.com/office/drawing/2014/main" id="{C1206232-9FD9-016F-A9B9-B373C0AB5619}"/>
              </a:ext>
            </a:extLst>
          </p:cNvPr>
          <p:cNvSpPr txBox="1"/>
          <p:nvPr/>
        </p:nvSpPr>
        <p:spPr>
          <a:xfrm>
            <a:off x="3923928" y="4131700"/>
            <a:ext cx="4715829" cy="2308324"/>
          </a:xfrm>
          <a:prstGeom prst="rect">
            <a:avLst/>
          </a:prstGeom>
          <a:solidFill>
            <a:schemeClr val="bg1">
              <a:alpha val="85000"/>
            </a:schemeClr>
          </a:solidFill>
        </p:spPr>
        <p:txBody>
          <a:bodyPr wrap="square" rtlCol="0">
            <a:spAutoFit/>
          </a:bodyPr>
          <a:lstStyle/>
          <a:p>
            <a:pPr algn="just"/>
            <a:r>
              <a:rPr lang="en-US" dirty="0"/>
              <a:t>Total exposure to the beam of 8250 s (50 cycles).</a:t>
            </a:r>
          </a:p>
          <a:p>
            <a:pPr algn="just"/>
            <a:endParaRPr lang="en-US" dirty="0"/>
          </a:p>
          <a:p>
            <a:pPr algn="just"/>
            <a:r>
              <a:rPr lang="en-US" dirty="0"/>
              <a:t>With the used experimental parameters (photon energy, filters, dwell time, step energy, etc.), </a:t>
            </a:r>
            <a:r>
              <a:rPr lang="en-US" b="1" dirty="0">
                <a:solidFill>
                  <a:srgbClr val="0000FF"/>
                </a:solidFill>
              </a:rPr>
              <a:t>acquisition time should be less than 165 s </a:t>
            </a:r>
            <a:r>
              <a:rPr lang="en-US" dirty="0"/>
              <a:t>when both F1s and S1s are measured but could be significantly less if only one line is explored and the scan width is reduced.</a:t>
            </a:r>
            <a:endParaRPr lang="en-GB" dirty="0"/>
          </a:p>
        </p:txBody>
      </p:sp>
    </p:spTree>
    <p:extLst>
      <p:ext uri="{BB962C8B-B14F-4D97-AF65-F5344CB8AC3E}">
        <p14:creationId xmlns:p14="http://schemas.microsoft.com/office/powerpoint/2010/main" val="1401174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AA994D-D494-3291-D027-8EEDFA1203C3}"/>
            </a:ext>
          </a:extLst>
        </p:cNvPr>
        <p:cNvGrpSpPr/>
        <p:nvPr/>
      </p:nvGrpSpPr>
      <p:grpSpPr>
        <a:xfrm>
          <a:off x="0" y="0"/>
          <a:ext cx="0" cy="0"/>
          <a:chOff x="0" y="0"/>
          <a:chExt cx="0" cy="0"/>
        </a:xfrm>
      </p:grpSpPr>
      <p:grpSp>
        <p:nvGrpSpPr>
          <p:cNvPr id="8" name="Group 7">
            <a:extLst>
              <a:ext uri="{FF2B5EF4-FFF2-40B4-BE49-F238E27FC236}">
                <a16:creationId xmlns:a16="http://schemas.microsoft.com/office/drawing/2014/main" id="{946F70C6-D29A-92E3-6CC8-947012738747}"/>
              </a:ext>
            </a:extLst>
          </p:cNvPr>
          <p:cNvGrpSpPr/>
          <p:nvPr/>
        </p:nvGrpSpPr>
        <p:grpSpPr>
          <a:xfrm rot="8235685">
            <a:off x="5029820" y="4921250"/>
            <a:ext cx="961178" cy="1141461"/>
            <a:chOff x="6296887" y="5036029"/>
            <a:chExt cx="513063" cy="1034106"/>
          </a:xfrm>
        </p:grpSpPr>
        <p:sp>
          <p:nvSpPr>
            <p:cNvPr id="60" name="Trapezoid 59">
              <a:extLst>
                <a:ext uri="{FF2B5EF4-FFF2-40B4-BE49-F238E27FC236}">
                  <a16:creationId xmlns:a16="http://schemas.microsoft.com/office/drawing/2014/main" id="{60534AC7-94E7-EF49-D910-FD41F8E7FF23}"/>
                </a:ext>
              </a:extLst>
            </p:cNvPr>
            <p:cNvSpPr/>
            <p:nvPr/>
          </p:nvSpPr>
          <p:spPr>
            <a:xfrm rot="10800000">
              <a:off x="6296888" y="5564020"/>
              <a:ext cx="509156" cy="506115"/>
            </a:xfrm>
            <a:prstGeom prst="trapezoid">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 name="Rectangle 60">
              <a:extLst>
                <a:ext uri="{FF2B5EF4-FFF2-40B4-BE49-F238E27FC236}">
                  <a16:creationId xmlns:a16="http://schemas.microsoft.com/office/drawing/2014/main" id="{3DB7C837-A9F4-C590-11F6-BAE4C739A2A9}"/>
                </a:ext>
              </a:extLst>
            </p:cNvPr>
            <p:cNvSpPr/>
            <p:nvPr/>
          </p:nvSpPr>
          <p:spPr>
            <a:xfrm>
              <a:off x="6296887" y="5036029"/>
              <a:ext cx="513063" cy="527992"/>
            </a:xfrm>
            <a:prstGeom prst="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2" name="Rectangle 11">
            <a:extLst>
              <a:ext uri="{FF2B5EF4-FFF2-40B4-BE49-F238E27FC236}">
                <a16:creationId xmlns:a16="http://schemas.microsoft.com/office/drawing/2014/main" id="{2FA06FD9-8F5F-CA60-C881-7AD44488D1A3}"/>
              </a:ext>
            </a:extLst>
          </p:cNvPr>
          <p:cNvSpPr/>
          <p:nvPr/>
        </p:nvSpPr>
        <p:spPr>
          <a:xfrm>
            <a:off x="2857460" y="4163191"/>
            <a:ext cx="3283527" cy="277200"/>
          </a:xfrm>
          <a:prstGeom prst="rect">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Rectangle 12">
            <a:extLst>
              <a:ext uri="{FF2B5EF4-FFF2-40B4-BE49-F238E27FC236}">
                <a16:creationId xmlns:a16="http://schemas.microsoft.com/office/drawing/2014/main" id="{4A76943B-A3C5-E77B-E5E4-304B02A9DD67}"/>
              </a:ext>
            </a:extLst>
          </p:cNvPr>
          <p:cNvSpPr/>
          <p:nvPr/>
        </p:nvSpPr>
        <p:spPr>
          <a:xfrm>
            <a:off x="2857459" y="2035246"/>
            <a:ext cx="3283527" cy="2160000"/>
          </a:xfrm>
          <a:prstGeom prst="rect">
            <a:avLst/>
          </a:prstGeom>
          <a:solidFill>
            <a:srgbClr val="92D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 name="Arrow: Right 21">
            <a:extLst>
              <a:ext uri="{FF2B5EF4-FFF2-40B4-BE49-F238E27FC236}">
                <a16:creationId xmlns:a16="http://schemas.microsoft.com/office/drawing/2014/main" id="{CAF8A6CF-932E-A37B-7570-7CF692F989C5}"/>
              </a:ext>
            </a:extLst>
          </p:cNvPr>
          <p:cNvSpPr/>
          <p:nvPr/>
        </p:nvSpPr>
        <p:spPr>
          <a:xfrm rot="18900000">
            <a:off x="2978745" y="4913755"/>
            <a:ext cx="1598484" cy="365644"/>
          </a:xfrm>
          <a:prstGeom prst="rightArrow">
            <a:avLst/>
          </a:prstGeom>
          <a:solidFill>
            <a:srgbClr val="FFC000"/>
          </a:solidFill>
          <a:ln>
            <a:solidFill>
              <a:schemeClr val="tx2">
                <a:lumMod val="10000"/>
                <a:lumOff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Box 22">
            <a:extLst>
              <a:ext uri="{FF2B5EF4-FFF2-40B4-BE49-F238E27FC236}">
                <a16:creationId xmlns:a16="http://schemas.microsoft.com/office/drawing/2014/main" id="{1A2FD232-C3DC-CDF3-68D8-B233C9E2BEF0}"/>
              </a:ext>
            </a:extLst>
          </p:cNvPr>
          <p:cNvSpPr txBox="1"/>
          <p:nvPr/>
        </p:nvSpPr>
        <p:spPr>
          <a:xfrm rot="18903178">
            <a:off x="2870031" y="4975012"/>
            <a:ext cx="977768" cy="400110"/>
          </a:xfrm>
          <a:prstGeom prst="rect">
            <a:avLst/>
          </a:prstGeom>
          <a:noFill/>
        </p:spPr>
        <p:txBody>
          <a:bodyPr wrap="none" rtlCol="0">
            <a:spAutoFit/>
          </a:bodyPr>
          <a:lstStyle/>
          <a:p>
            <a:r>
              <a:rPr lang="en-US" sz="2000" dirty="0"/>
              <a:t>6.1 keV</a:t>
            </a:r>
            <a:endParaRPr lang="en-GB" sz="2000" dirty="0"/>
          </a:p>
        </p:txBody>
      </p:sp>
      <p:cxnSp>
        <p:nvCxnSpPr>
          <p:cNvPr id="24" name="Straight Arrow Connector 23">
            <a:extLst>
              <a:ext uri="{FF2B5EF4-FFF2-40B4-BE49-F238E27FC236}">
                <a16:creationId xmlns:a16="http://schemas.microsoft.com/office/drawing/2014/main" id="{0DF9770D-F3EF-F630-5C77-E8E2C65DAB88}"/>
              </a:ext>
            </a:extLst>
          </p:cNvPr>
          <p:cNvCxnSpPr>
            <a:cxnSpLocks/>
          </p:cNvCxnSpPr>
          <p:nvPr/>
        </p:nvCxnSpPr>
        <p:spPr>
          <a:xfrm flipV="1">
            <a:off x="2934222" y="4378601"/>
            <a:ext cx="1556158" cy="1583094"/>
          </a:xfrm>
          <a:prstGeom prst="straightConnector1">
            <a:avLst/>
          </a:prstGeom>
          <a:ln>
            <a:solidFill>
              <a:schemeClr val="tx1"/>
            </a:solidFill>
            <a:prstDash val="dash"/>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25" name="TextBox 24">
            <a:extLst>
              <a:ext uri="{FF2B5EF4-FFF2-40B4-BE49-F238E27FC236}">
                <a16:creationId xmlns:a16="http://schemas.microsoft.com/office/drawing/2014/main" id="{1711BFFA-4765-0839-868B-DB1E8008221B}"/>
              </a:ext>
            </a:extLst>
          </p:cNvPr>
          <p:cNvSpPr txBox="1"/>
          <p:nvPr/>
        </p:nvSpPr>
        <p:spPr>
          <a:xfrm>
            <a:off x="6001712" y="5654984"/>
            <a:ext cx="298480" cy="400110"/>
          </a:xfrm>
          <a:prstGeom prst="rect">
            <a:avLst/>
          </a:prstGeom>
          <a:noFill/>
        </p:spPr>
        <p:txBody>
          <a:bodyPr wrap="none" rtlCol="0">
            <a:spAutoFit/>
          </a:bodyPr>
          <a:lstStyle/>
          <a:p>
            <a:r>
              <a:rPr lang="en-US" sz="2000" dirty="0"/>
              <a:t>x</a:t>
            </a:r>
            <a:endParaRPr lang="en-GB" sz="2000" dirty="0"/>
          </a:p>
        </p:txBody>
      </p:sp>
      <p:cxnSp>
        <p:nvCxnSpPr>
          <p:cNvPr id="26" name="Straight Arrow Connector 25">
            <a:extLst>
              <a:ext uri="{FF2B5EF4-FFF2-40B4-BE49-F238E27FC236}">
                <a16:creationId xmlns:a16="http://schemas.microsoft.com/office/drawing/2014/main" id="{4FE4E79C-8C57-8754-C11E-D97202AC656D}"/>
              </a:ext>
            </a:extLst>
          </p:cNvPr>
          <p:cNvCxnSpPr>
            <a:cxnSpLocks/>
          </p:cNvCxnSpPr>
          <p:nvPr/>
        </p:nvCxnSpPr>
        <p:spPr>
          <a:xfrm>
            <a:off x="4499223" y="4388207"/>
            <a:ext cx="1651729" cy="1677485"/>
          </a:xfrm>
          <a:prstGeom prst="straightConnector1">
            <a:avLst/>
          </a:prstGeom>
          <a:ln>
            <a:solidFill>
              <a:schemeClr val="tx1"/>
            </a:solidFill>
            <a:prstDash val="dash"/>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27" name="TextBox 26">
            <a:extLst>
              <a:ext uri="{FF2B5EF4-FFF2-40B4-BE49-F238E27FC236}">
                <a16:creationId xmlns:a16="http://schemas.microsoft.com/office/drawing/2014/main" id="{A16C9802-6A01-D449-5F04-D05A46C08684}"/>
              </a:ext>
            </a:extLst>
          </p:cNvPr>
          <p:cNvSpPr txBox="1"/>
          <p:nvPr/>
        </p:nvSpPr>
        <p:spPr>
          <a:xfrm>
            <a:off x="2772268" y="5561585"/>
            <a:ext cx="298480" cy="400110"/>
          </a:xfrm>
          <a:prstGeom prst="rect">
            <a:avLst/>
          </a:prstGeom>
          <a:noFill/>
        </p:spPr>
        <p:txBody>
          <a:bodyPr wrap="none" rtlCol="0">
            <a:spAutoFit/>
          </a:bodyPr>
          <a:lstStyle/>
          <a:p>
            <a:r>
              <a:rPr lang="en-US" sz="2000" dirty="0"/>
              <a:t>y</a:t>
            </a:r>
            <a:endParaRPr lang="en-GB" sz="2000" dirty="0"/>
          </a:p>
        </p:txBody>
      </p:sp>
      <p:sp>
        <p:nvSpPr>
          <p:cNvPr id="28" name="TextBox 27">
            <a:extLst>
              <a:ext uri="{FF2B5EF4-FFF2-40B4-BE49-F238E27FC236}">
                <a16:creationId xmlns:a16="http://schemas.microsoft.com/office/drawing/2014/main" id="{21AB8817-109F-846D-2E56-3074053AD9BA}"/>
              </a:ext>
            </a:extLst>
          </p:cNvPr>
          <p:cNvSpPr txBox="1"/>
          <p:nvPr/>
        </p:nvSpPr>
        <p:spPr>
          <a:xfrm>
            <a:off x="4135957" y="5749859"/>
            <a:ext cx="708848" cy="400110"/>
          </a:xfrm>
          <a:prstGeom prst="rect">
            <a:avLst/>
          </a:prstGeom>
          <a:noFill/>
        </p:spPr>
        <p:txBody>
          <a:bodyPr wrap="none" rtlCol="0">
            <a:spAutoFit/>
          </a:bodyPr>
          <a:lstStyle/>
          <a:p>
            <a:r>
              <a:rPr lang="en-US" sz="2000" b="1" dirty="0"/>
              <a:t>UHV</a:t>
            </a:r>
            <a:endParaRPr lang="en-GB" sz="2000" b="1" dirty="0"/>
          </a:p>
        </p:txBody>
      </p:sp>
      <p:sp>
        <p:nvSpPr>
          <p:cNvPr id="29" name="Rectangle 28">
            <a:extLst>
              <a:ext uri="{FF2B5EF4-FFF2-40B4-BE49-F238E27FC236}">
                <a16:creationId xmlns:a16="http://schemas.microsoft.com/office/drawing/2014/main" id="{D07A4FD2-C9A1-9F63-8122-3A33485C0F16}"/>
              </a:ext>
            </a:extLst>
          </p:cNvPr>
          <p:cNvSpPr/>
          <p:nvPr/>
        </p:nvSpPr>
        <p:spPr>
          <a:xfrm>
            <a:off x="2861008" y="953036"/>
            <a:ext cx="3283527" cy="1080000"/>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37" name="Straight Arrow Connector 36">
            <a:extLst>
              <a:ext uri="{FF2B5EF4-FFF2-40B4-BE49-F238E27FC236}">
                <a16:creationId xmlns:a16="http://schemas.microsoft.com/office/drawing/2014/main" id="{C5BF4F04-730C-965F-9450-2728475A7F22}"/>
              </a:ext>
            </a:extLst>
          </p:cNvPr>
          <p:cNvCxnSpPr/>
          <p:nvPr/>
        </p:nvCxnSpPr>
        <p:spPr>
          <a:xfrm flipV="1">
            <a:off x="3205969" y="1565773"/>
            <a:ext cx="0" cy="90000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8" name="Straight Arrow Connector 37">
            <a:extLst>
              <a:ext uri="{FF2B5EF4-FFF2-40B4-BE49-F238E27FC236}">
                <a16:creationId xmlns:a16="http://schemas.microsoft.com/office/drawing/2014/main" id="{9EE0AA1A-CA38-A91D-3138-BD4FF360C440}"/>
              </a:ext>
            </a:extLst>
          </p:cNvPr>
          <p:cNvCxnSpPr/>
          <p:nvPr/>
        </p:nvCxnSpPr>
        <p:spPr>
          <a:xfrm flipV="1">
            <a:off x="3725512" y="1520528"/>
            <a:ext cx="0" cy="2556000"/>
          </a:xfrm>
          <a:prstGeom prst="straightConnector1">
            <a:avLst/>
          </a:prstGeom>
          <a:ln>
            <a:headEnd type="triangle"/>
            <a:tailEnd type="none"/>
          </a:ln>
        </p:spPr>
        <p:style>
          <a:lnRef idx="2">
            <a:schemeClr val="accent1"/>
          </a:lnRef>
          <a:fillRef idx="0">
            <a:schemeClr val="accent1"/>
          </a:fillRef>
          <a:effectRef idx="1">
            <a:schemeClr val="accent1"/>
          </a:effectRef>
          <a:fontRef idx="minor">
            <a:schemeClr val="tx1"/>
          </a:fontRef>
        </p:style>
      </p:cxnSp>
      <p:sp>
        <p:nvSpPr>
          <p:cNvPr id="39" name="TextBox 38">
            <a:extLst>
              <a:ext uri="{FF2B5EF4-FFF2-40B4-BE49-F238E27FC236}">
                <a16:creationId xmlns:a16="http://schemas.microsoft.com/office/drawing/2014/main" id="{C0F35F44-80F6-F483-8A6D-D2BB58132E71}"/>
              </a:ext>
            </a:extLst>
          </p:cNvPr>
          <p:cNvSpPr txBox="1"/>
          <p:nvPr/>
        </p:nvSpPr>
        <p:spPr>
          <a:xfrm>
            <a:off x="3039727" y="2486794"/>
            <a:ext cx="457176" cy="400110"/>
          </a:xfrm>
          <a:prstGeom prst="rect">
            <a:avLst/>
          </a:prstGeom>
          <a:noFill/>
        </p:spPr>
        <p:txBody>
          <a:bodyPr wrap="none" rtlCol="0">
            <a:spAutoFit/>
          </a:bodyPr>
          <a:lstStyle/>
          <a:p>
            <a:r>
              <a:rPr lang="en-US" sz="2000" dirty="0"/>
              <a:t>H</a:t>
            </a:r>
            <a:r>
              <a:rPr lang="en-US" sz="2000" baseline="30000" dirty="0"/>
              <a:t>+</a:t>
            </a:r>
            <a:endParaRPr lang="en-GB" sz="2000" baseline="30000" dirty="0"/>
          </a:p>
        </p:txBody>
      </p:sp>
      <p:sp>
        <p:nvSpPr>
          <p:cNvPr id="40" name="TextBox 39">
            <a:extLst>
              <a:ext uri="{FF2B5EF4-FFF2-40B4-BE49-F238E27FC236}">
                <a16:creationId xmlns:a16="http://schemas.microsoft.com/office/drawing/2014/main" id="{CB889510-3BEA-0061-EBE6-C60F5E9094C9}"/>
              </a:ext>
            </a:extLst>
          </p:cNvPr>
          <p:cNvSpPr txBox="1"/>
          <p:nvPr/>
        </p:nvSpPr>
        <p:spPr>
          <a:xfrm>
            <a:off x="3205969" y="1132113"/>
            <a:ext cx="1250663" cy="400110"/>
          </a:xfrm>
          <a:prstGeom prst="rect">
            <a:avLst/>
          </a:prstGeom>
          <a:noFill/>
        </p:spPr>
        <p:txBody>
          <a:bodyPr wrap="none" rtlCol="0">
            <a:spAutoFit/>
          </a:bodyPr>
          <a:lstStyle/>
          <a:p>
            <a:r>
              <a:rPr lang="en-US" sz="2000" dirty="0"/>
              <a:t>Cd</a:t>
            </a:r>
            <a:r>
              <a:rPr lang="en-US" sz="2000" baseline="30000" dirty="0"/>
              <a:t>2+</a:t>
            </a:r>
            <a:r>
              <a:rPr lang="en-US" sz="2000" dirty="0"/>
              <a:t>/Pb</a:t>
            </a:r>
            <a:r>
              <a:rPr lang="en-US" sz="2000" baseline="30000" dirty="0"/>
              <a:t>2+</a:t>
            </a:r>
            <a:endParaRPr lang="en-GB" sz="2000" baseline="30000" dirty="0"/>
          </a:p>
        </p:txBody>
      </p:sp>
      <p:sp>
        <p:nvSpPr>
          <p:cNvPr id="41" name="TextBox 40">
            <a:extLst>
              <a:ext uri="{FF2B5EF4-FFF2-40B4-BE49-F238E27FC236}">
                <a16:creationId xmlns:a16="http://schemas.microsoft.com/office/drawing/2014/main" id="{3D2726D5-C2AD-DF70-5EDC-09F87EA22F9B}"/>
              </a:ext>
            </a:extLst>
          </p:cNvPr>
          <p:cNvSpPr txBox="1"/>
          <p:nvPr/>
        </p:nvSpPr>
        <p:spPr>
          <a:xfrm>
            <a:off x="5274302" y="4115466"/>
            <a:ext cx="869149" cy="400110"/>
          </a:xfrm>
          <a:prstGeom prst="rect">
            <a:avLst/>
          </a:prstGeom>
          <a:noFill/>
        </p:spPr>
        <p:txBody>
          <a:bodyPr wrap="none" rtlCol="0">
            <a:spAutoFit/>
          </a:bodyPr>
          <a:lstStyle/>
          <a:p>
            <a:r>
              <a:rPr lang="en-US" sz="2000" dirty="0">
                <a:solidFill>
                  <a:schemeClr val="bg1"/>
                </a:solidFill>
              </a:rPr>
              <a:t>15 nm</a:t>
            </a:r>
            <a:endParaRPr lang="en-GB" sz="2000" dirty="0">
              <a:solidFill>
                <a:schemeClr val="bg1"/>
              </a:solidFill>
            </a:endParaRPr>
          </a:p>
        </p:txBody>
      </p:sp>
      <p:cxnSp>
        <p:nvCxnSpPr>
          <p:cNvPr id="42" name="Straight Arrow Connector 41">
            <a:extLst>
              <a:ext uri="{FF2B5EF4-FFF2-40B4-BE49-F238E27FC236}">
                <a16:creationId xmlns:a16="http://schemas.microsoft.com/office/drawing/2014/main" id="{A93D82F8-DE05-7404-0C32-802EC4B2C2DA}"/>
              </a:ext>
            </a:extLst>
          </p:cNvPr>
          <p:cNvCxnSpPr/>
          <p:nvPr/>
        </p:nvCxnSpPr>
        <p:spPr>
          <a:xfrm>
            <a:off x="6227728" y="4192534"/>
            <a:ext cx="0" cy="252000"/>
          </a:xfrm>
          <a:prstGeom prst="straightConnector1">
            <a:avLst/>
          </a:prstGeom>
          <a:ln>
            <a:headEnd type="triangle"/>
            <a:tailEnd type="triangle"/>
          </a:ln>
        </p:spPr>
        <p:style>
          <a:lnRef idx="2">
            <a:schemeClr val="accent1"/>
          </a:lnRef>
          <a:fillRef idx="0">
            <a:schemeClr val="accent1"/>
          </a:fillRef>
          <a:effectRef idx="1">
            <a:schemeClr val="accent1"/>
          </a:effectRef>
          <a:fontRef idx="minor">
            <a:schemeClr val="tx1"/>
          </a:fontRef>
        </p:style>
      </p:cxnSp>
      <p:sp>
        <p:nvSpPr>
          <p:cNvPr id="43" name="TextBox 42">
            <a:extLst>
              <a:ext uri="{FF2B5EF4-FFF2-40B4-BE49-F238E27FC236}">
                <a16:creationId xmlns:a16="http://schemas.microsoft.com/office/drawing/2014/main" id="{B50ACB7C-1D78-819D-1BFB-2DA9CED28888}"/>
              </a:ext>
            </a:extLst>
          </p:cNvPr>
          <p:cNvSpPr txBox="1"/>
          <p:nvPr/>
        </p:nvSpPr>
        <p:spPr>
          <a:xfrm>
            <a:off x="2809114" y="4092897"/>
            <a:ext cx="776175" cy="400110"/>
          </a:xfrm>
          <a:prstGeom prst="rect">
            <a:avLst/>
          </a:prstGeom>
          <a:noFill/>
        </p:spPr>
        <p:txBody>
          <a:bodyPr wrap="none" rtlCol="0">
            <a:spAutoFit/>
          </a:bodyPr>
          <a:lstStyle/>
          <a:p>
            <a:r>
              <a:rPr lang="en-US" sz="2000" b="1" dirty="0">
                <a:solidFill>
                  <a:schemeClr val="bg1"/>
                </a:solidFill>
              </a:rPr>
              <a:t>Si</a:t>
            </a:r>
            <a:r>
              <a:rPr lang="en-US" sz="2000" b="1" baseline="-25000" dirty="0">
                <a:solidFill>
                  <a:schemeClr val="bg1"/>
                </a:solidFill>
              </a:rPr>
              <a:t>3</a:t>
            </a:r>
            <a:r>
              <a:rPr lang="en-US" sz="2000" b="1" dirty="0">
                <a:solidFill>
                  <a:schemeClr val="bg1"/>
                </a:solidFill>
              </a:rPr>
              <a:t>N</a:t>
            </a:r>
            <a:r>
              <a:rPr lang="en-US" sz="2000" b="1" baseline="-25000" dirty="0">
                <a:solidFill>
                  <a:schemeClr val="bg1"/>
                </a:solidFill>
              </a:rPr>
              <a:t>4</a:t>
            </a:r>
            <a:endParaRPr lang="en-GB" sz="2000" b="1" baseline="-25000" dirty="0">
              <a:solidFill>
                <a:schemeClr val="bg1"/>
              </a:solidFill>
            </a:endParaRPr>
          </a:p>
        </p:txBody>
      </p:sp>
      <p:cxnSp>
        <p:nvCxnSpPr>
          <p:cNvPr id="44" name="Straight Arrow Connector 43">
            <a:extLst>
              <a:ext uri="{FF2B5EF4-FFF2-40B4-BE49-F238E27FC236}">
                <a16:creationId xmlns:a16="http://schemas.microsoft.com/office/drawing/2014/main" id="{817EA6BE-F639-CAF9-7135-2F8B6D49926D}"/>
              </a:ext>
            </a:extLst>
          </p:cNvPr>
          <p:cNvCxnSpPr>
            <a:cxnSpLocks/>
          </p:cNvCxnSpPr>
          <p:nvPr/>
        </p:nvCxnSpPr>
        <p:spPr>
          <a:xfrm rot="180000">
            <a:off x="3647375" y="4731599"/>
            <a:ext cx="525780" cy="491978"/>
          </a:xfrm>
          <a:prstGeom prst="straightConnector1">
            <a:avLst/>
          </a:prstGeom>
          <a:ln w="38100">
            <a:solidFill>
              <a:srgbClr val="0066FF"/>
            </a:solidFill>
            <a:headEnd type="triangle" w="med" len="med"/>
            <a:tailEnd type="triangle" w="med" len="med"/>
          </a:ln>
        </p:spPr>
        <p:style>
          <a:lnRef idx="2">
            <a:schemeClr val="accent1"/>
          </a:lnRef>
          <a:fillRef idx="0">
            <a:schemeClr val="accent1"/>
          </a:fillRef>
          <a:effectRef idx="1">
            <a:schemeClr val="accent1"/>
          </a:effectRef>
          <a:fontRef idx="minor">
            <a:schemeClr val="tx1"/>
          </a:fontRef>
        </p:style>
      </p:cxnSp>
      <p:cxnSp>
        <p:nvCxnSpPr>
          <p:cNvPr id="45" name="Straight Connector 44">
            <a:extLst>
              <a:ext uri="{FF2B5EF4-FFF2-40B4-BE49-F238E27FC236}">
                <a16:creationId xmlns:a16="http://schemas.microsoft.com/office/drawing/2014/main" id="{5BE6E595-E3A6-93D2-2FF6-5CAF00647228}"/>
              </a:ext>
            </a:extLst>
          </p:cNvPr>
          <p:cNvCxnSpPr/>
          <p:nvPr/>
        </p:nvCxnSpPr>
        <p:spPr>
          <a:xfrm>
            <a:off x="4472412" y="4515576"/>
            <a:ext cx="0" cy="1057437"/>
          </a:xfrm>
          <a:prstGeom prst="line">
            <a:avLst/>
          </a:prstGeom>
        </p:spPr>
        <p:style>
          <a:lnRef idx="2">
            <a:schemeClr val="accent1"/>
          </a:lnRef>
          <a:fillRef idx="0">
            <a:schemeClr val="accent1"/>
          </a:fillRef>
          <a:effectRef idx="1">
            <a:schemeClr val="accent1"/>
          </a:effectRef>
          <a:fontRef idx="minor">
            <a:schemeClr val="tx1"/>
          </a:fontRef>
        </p:style>
      </p:cxnSp>
      <p:sp>
        <p:nvSpPr>
          <p:cNvPr id="46" name="Arc 45">
            <a:extLst>
              <a:ext uri="{FF2B5EF4-FFF2-40B4-BE49-F238E27FC236}">
                <a16:creationId xmlns:a16="http://schemas.microsoft.com/office/drawing/2014/main" id="{F45303E2-990E-4269-9B32-CC97F72E606D}"/>
              </a:ext>
            </a:extLst>
          </p:cNvPr>
          <p:cNvSpPr/>
          <p:nvPr/>
        </p:nvSpPr>
        <p:spPr>
          <a:xfrm rot="10952184">
            <a:off x="4181255" y="4483451"/>
            <a:ext cx="564298" cy="375504"/>
          </a:xfrm>
          <a:prstGeom prst="arc">
            <a:avLst>
              <a:gd name="adj1" fmla="val 15534868"/>
              <a:gd name="adj2" fmla="val 21335946"/>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47" name="TextBox 46">
            <a:extLst>
              <a:ext uri="{FF2B5EF4-FFF2-40B4-BE49-F238E27FC236}">
                <a16:creationId xmlns:a16="http://schemas.microsoft.com/office/drawing/2014/main" id="{127B6395-632B-8934-53F6-2C955E6DB00D}"/>
              </a:ext>
            </a:extLst>
          </p:cNvPr>
          <p:cNvSpPr txBox="1"/>
          <p:nvPr/>
        </p:nvSpPr>
        <p:spPr>
          <a:xfrm>
            <a:off x="3995683" y="4827133"/>
            <a:ext cx="516488" cy="369332"/>
          </a:xfrm>
          <a:prstGeom prst="rect">
            <a:avLst/>
          </a:prstGeom>
          <a:noFill/>
        </p:spPr>
        <p:txBody>
          <a:bodyPr wrap="none" rtlCol="0">
            <a:spAutoFit/>
          </a:bodyPr>
          <a:lstStyle/>
          <a:p>
            <a:r>
              <a:rPr lang="en-US" dirty="0"/>
              <a:t>45</a:t>
            </a:r>
            <a:r>
              <a:rPr lang="en-US" baseline="30000" dirty="0"/>
              <a:t>o</a:t>
            </a:r>
            <a:endParaRPr lang="en-GB" baseline="30000" dirty="0"/>
          </a:p>
        </p:txBody>
      </p:sp>
      <p:sp>
        <p:nvSpPr>
          <p:cNvPr id="53" name="TextBox 52">
            <a:extLst>
              <a:ext uri="{FF2B5EF4-FFF2-40B4-BE49-F238E27FC236}">
                <a16:creationId xmlns:a16="http://schemas.microsoft.com/office/drawing/2014/main" id="{D72F0F58-7EDF-0762-43E7-BE8CAA9CC29A}"/>
              </a:ext>
            </a:extLst>
          </p:cNvPr>
          <p:cNvSpPr txBox="1"/>
          <p:nvPr/>
        </p:nvSpPr>
        <p:spPr>
          <a:xfrm rot="2892725">
            <a:off x="5107610" y="5166251"/>
            <a:ext cx="1143775" cy="400110"/>
          </a:xfrm>
          <a:prstGeom prst="rect">
            <a:avLst/>
          </a:prstGeom>
          <a:noFill/>
        </p:spPr>
        <p:txBody>
          <a:bodyPr wrap="none" rtlCol="0">
            <a:spAutoFit/>
          </a:bodyPr>
          <a:lstStyle/>
          <a:p>
            <a:r>
              <a:rPr lang="en-US" sz="2000" b="1" dirty="0"/>
              <a:t>HAXPES</a:t>
            </a:r>
            <a:endParaRPr lang="en-GB" sz="2000" b="1" dirty="0"/>
          </a:p>
        </p:txBody>
      </p:sp>
      <p:cxnSp>
        <p:nvCxnSpPr>
          <p:cNvPr id="2" name="Straight Arrow Connector 1">
            <a:extLst>
              <a:ext uri="{FF2B5EF4-FFF2-40B4-BE49-F238E27FC236}">
                <a16:creationId xmlns:a16="http://schemas.microsoft.com/office/drawing/2014/main" id="{1E1F6C2A-FB4E-49D9-F7AC-C22D93B841E5}"/>
              </a:ext>
            </a:extLst>
          </p:cNvPr>
          <p:cNvCxnSpPr/>
          <p:nvPr/>
        </p:nvCxnSpPr>
        <p:spPr>
          <a:xfrm>
            <a:off x="6214491" y="2033036"/>
            <a:ext cx="0" cy="2191173"/>
          </a:xfrm>
          <a:prstGeom prst="straightConnector1">
            <a:avLst/>
          </a:prstGeom>
          <a:ln>
            <a:headEnd type="triangle"/>
            <a:tailEnd type="triangle"/>
          </a:ln>
        </p:spPr>
        <p:style>
          <a:lnRef idx="2">
            <a:schemeClr val="accent1"/>
          </a:lnRef>
          <a:fillRef idx="0">
            <a:schemeClr val="accent1"/>
          </a:fillRef>
          <a:effectRef idx="1">
            <a:schemeClr val="accent1"/>
          </a:effectRef>
          <a:fontRef idx="minor">
            <a:schemeClr val="tx1"/>
          </a:fontRef>
        </p:style>
      </p:cxnSp>
      <p:sp>
        <p:nvSpPr>
          <p:cNvPr id="3" name="TextBox 2">
            <a:extLst>
              <a:ext uri="{FF2B5EF4-FFF2-40B4-BE49-F238E27FC236}">
                <a16:creationId xmlns:a16="http://schemas.microsoft.com/office/drawing/2014/main" id="{372FD135-05B6-7063-E02A-52133197B6DA}"/>
              </a:ext>
            </a:extLst>
          </p:cNvPr>
          <p:cNvSpPr txBox="1"/>
          <p:nvPr/>
        </p:nvSpPr>
        <p:spPr>
          <a:xfrm rot="16200000">
            <a:off x="5762455" y="2928567"/>
            <a:ext cx="1194558" cy="400110"/>
          </a:xfrm>
          <a:prstGeom prst="rect">
            <a:avLst/>
          </a:prstGeom>
          <a:noFill/>
        </p:spPr>
        <p:txBody>
          <a:bodyPr wrap="square" rtlCol="0">
            <a:spAutoFit/>
          </a:bodyPr>
          <a:lstStyle/>
          <a:p>
            <a:r>
              <a:rPr lang="en-US" sz="2000" dirty="0"/>
              <a:t>300 nm</a:t>
            </a:r>
            <a:endParaRPr lang="en-GB" sz="2000" dirty="0"/>
          </a:p>
        </p:txBody>
      </p:sp>
      <p:sp>
        <p:nvSpPr>
          <p:cNvPr id="5" name="TextBox 4">
            <a:extLst>
              <a:ext uri="{FF2B5EF4-FFF2-40B4-BE49-F238E27FC236}">
                <a16:creationId xmlns:a16="http://schemas.microsoft.com/office/drawing/2014/main" id="{A0A0AC62-D345-7398-6F88-7DAEAFED100F}"/>
              </a:ext>
            </a:extLst>
          </p:cNvPr>
          <p:cNvSpPr txBox="1"/>
          <p:nvPr/>
        </p:nvSpPr>
        <p:spPr>
          <a:xfrm>
            <a:off x="3773858" y="3824050"/>
            <a:ext cx="1441420" cy="400110"/>
          </a:xfrm>
          <a:prstGeom prst="rect">
            <a:avLst/>
          </a:prstGeom>
          <a:noFill/>
        </p:spPr>
        <p:txBody>
          <a:bodyPr wrap="none" rtlCol="0">
            <a:spAutoFit/>
          </a:bodyPr>
          <a:lstStyle/>
          <a:p>
            <a:r>
              <a:rPr lang="en-US" sz="2000" dirty="0"/>
              <a:t>Cd</a:t>
            </a:r>
            <a:r>
              <a:rPr lang="en-US" sz="2000" baseline="30000" dirty="0"/>
              <a:t>2+</a:t>
            </a:r>
            <a:r>
              <a:rPr lang="en-US" sz="2000" dirty="0"/>
              <a:t>/Pb</a:t>
            </a:r>
            <a:r>
              <a:rPr lang="en-US" sz="2000" baseline="30000" dirty="0"/>
              <a:t>2+ </a:t>
            </a:r>
            <a:r>
              <a:rPr lang="en-US" sz="2000" dirty="0"/>
              <a:t>??</a:t>
            </a:r>
            <a:endParaRPr lang="en-GB" sz="2000" baseline="30000" dirty="0"/>
          </a:p>
        </p:txBody>
      </p:sp>
    </p:spTree>
    <p:extLst>
      <p:ext uri="{BB962C8B-B14F-4D97-AF65-F5344CB8AC3E}">
        <p14:creationId xmlns:p14="http://schemas.microsoft.com/office/powerpoint/2010/main" val="754210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834C77-DF76-D279-33F4-9A586211A244}"/>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BEAD4203-146E-9A3B-D679-5A89AF20BBE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16016" y="2859431"/>
            <a:ext cx="3953206" cy="3200400"/>
          </a:xfrm>
          <a:prstGeom prst="rect">
            <a:avLst/>
          </a:prstGeom>
        </p:spPr>
      </p:pic>
      <p:pic>
        <p:nvPicPr>
          <p:cNvPr id="4" name="Picture 3">
            <a:extLst>
              <a:ext uri="{FF2B5EF4-FFF2-40B4-BE49-F238E27FC236}">
                <a16:creationId xmlns:a16="http://schemas.microsoft.com/office/drawing/2014/main" id="{626BC91B-90A6-0982-4F94-928BC578D80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7610" y="2859431"/>
            <a:ext cx="3918102" cy="3200400"/>
          </a:xfrm>
          <a:prstGeom prst="rect">
            <a:avLst/>
          </a:prstGeom>
        </p:spPr>
      </p:pic>
      <p:grpSp>
        <p:nvGrpSpPr>
          <p:cNvPr id="70" name="Group 69">
            <a:extLst>
              <a:ext uri="{FF2B5EF4-FFF2-40B4-BE49-F238E27FC236}">
                <a16:creationId xmlns:a16="http://schemas.microsoft.com/office/drawing/2014/main" id="{04323839-F0C6-1466-3263-0B68C6B7B644}"/>
              </a:ext>
            </a:extLst>
          </p:cNvPr>
          <p:cNvGrpSpPr>
            <a:grpSpLocks noChangeAspect="1"/>
          </p:cNvGrpSpPr>
          <p:nvPr/>
        </p:nvGrpSpPr>
        <p:grpSpPr>
          <a:xfrm rot="5400000">
            <a:off x="3520944" y="-1819663"/>
            <a:ext cx="2007085" cy="6400800"/>
            <a:chOff x="5368773" y="188640"/>
            <a:chExt cx="1835042" cy="5858161"/>
          </a:xfrm>
        </p:grpSpPr>
        <p:sp>
          <p:nvSpPr>
            <p:cNvPr id="39" name="Rectángulo 5">
              <a:extLst>
                <a:ext uri="{FF2B5EF4-FFF2-40B4-BE49-F238E27FC236}">
                  <a16:creationId xmlns:a16="http://schemas.microsoft.com/office/drawing/2014/main" id="{4D732BCB-7478-BD25-7DB9-C672BACBA1C9}"/>
                </a:ext>
              </a:extLst>
            </p:cNvPr>
            <p:cNvSpPr/>
            <p:nvPr/>
          </p:nvSpPr>
          <p:spPr>
            <a:xfrm>
              <a:off x="5368773" y="188640"/>
              <a:ext cx="1835042" cy="5858161"/>
            </a:xfrm>
            <a:prstGeom prst="rect">
              <a:avLst/>
            </a:prstGeom>
            <a:solidFill>
              <a:schemeClr val="bg2">
                <a:lumMod val="75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dirty="0">
                <a:solidFill>
                  <a:schemeClr val="tx1"/>
                </a:solidFill>
              </a:endParaRPr>
            </a:p>
          </p:txBody>
        </p:sp>
        <p:sp>
          <p:nvSpPr>
            <p:cNvPr id="40" name="Rectángulo 35">
              <a:extLst>
                <a:ext uri="{FF2B5EF4-FFF2-40B4-BE49-F238E27FC236}">
                  <a16:creationId xmlns:a16="http://schemas.microsoft.com/office/drawing/2014/main" id="{AAE9D903-22D8-9F6C-8F6B-285AFCF69640}"/>
                </a:ext>
              </a:extLst>
            </p:cNvPr>
            <p:cNvSpPr/>
            <p:nvPr/>
          </p:nvSpPr>
          <p:spPr>
            <a:xfrm>
              <a:off x="5969258" y="2377663"/>
              <a:ext cx="620076" cy="1444219"/>
            </a:xfrm>
            <a:prstGeom prst="rect">
              <a:avLst/>
            </a:prstGeom>
            <a:solidFill>
              <a:srgbClr val="C0C0C0"/>
            </a:solidFill>
            <a:ln w="63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a:solidFill>
                  <a:schemeClr val="tx1"/>
                </a:solidFill>
              </a:endParaRPr>
            </a:p>
          </p:txBody>
        </p:sp>
        <p:sp>
          <p:nvSpPr>
            <p:cNvPr id="41" name="Rectángulo 4">
              <a:extLst>
                <a:ext uri="{FF2B5EF4-FFF2-40B4-BE49-F238E27FC236}">
                  <a16:creationId xmlns:a16="http://schemas.microsoft.com/office/drawing/2014/main" id="{0C43DF7A-60CA-B72F-7A57-21AFA245AE36}"/>
                </a:ext>
              </a:extLst>
            </p:cNvPr>
            <p:cNvSpPr/>
            <p:nvPr/>
          </p:nvSpPr>
          <p:spPr>
            <a:xfrm>
              <a:off x="6248838" y="2658781"/>
              <a:ext cx="77369" cy="907808"/>
            </a:xfrm>
            <a:prstGeom prst="rect">
              <a:avLst/>
            </a:prstGeom>
            <a:solidFill>
              <a:schemeClr val="accent4">
                <a:lumMod val="20000"/>
                <a:lumOff val="80000"/>
              </a:schemeClr>
            </a:solidFill>
            <a:ln w="63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a:solidFill>
                  <a:schemeClr val="tx1"/>
                </a:solidFill>
              </a:endParaRPr>
            </a:p>
          </p:txBody>
        </p:sp>
        <p:cxnSp>
          <p:nvCxnSpPr>
            <p:cNvPr id="42" name="Conector recto 7">
              <a:extLst>
                <a:ext uri="{FF2B5EF4-FFF2-40B4-BE49-F238E27FC236}">
                  <a16:creationId xmlns:a16="http://schemas.microsoft.com/office/drawing/2014/main" id="{EF5BBB26-85ED-875D-9E04-10AB795912B4}"/>
                </a:ext>
              </a:extLst>
            </p:cNvPr>
            <p:cNvCxnSpPr>
              <a:cxnSpLocks/>
            </p:cNvCxnSpPr>
            <p:nvPr/>
          </p:nvCxnSpPr>
          <p:spPr>
            <a:xfrm>
              <a:off x="6326207" y="3566589"/>
              <a:ext cx="257717" cy="255294"/>
            </a:xfrm>
            <a:prstGeom prst="line">
              <a:avLst/>
            </a:prstGeom>
            <a:ln>
              <a:solidFill>
                <a:schemeClr val="bg1">
                  <a:lumMod val="50000"/>
                </a:schemeClr>
              </a:solidFill>
            </a:ln>
          </p:spPr>
          <p:style>
            <a:lnRef idx="1">
              <a:schemeClr val="dk1"/>
            </a:lnRef>
            <a:fillRef idx="0">
              <a:schemeClr val="dk1"/>
            </a:fillRef>
            <a:effectRef idx="0">
              <a:schemeClr val="dk1"/>
            </a:effectRef>
            <a:fontRef idx="minor">
              <a:schemeClr val="tx1"/>
            </a:fontRef>
          </p:style>
        </p:cxnSp>
        <p:cxnSp>
          <p:nvCxnSpPr>
            <p:cNvPr id="43" name="Conector recto 8">
              <a:extLst>
                <a:ext uri="{FF2B5EF4-FFF2-40B4-BE49-F238E27FC236}">
                  <a16:creationId xmlns:a16="http://schemas.microsoft.com/office/drawing/2014/main" id="{233276C4-8AFF-DE41-5E3A-6FAD14EEF2FA}"/>
                </a:ext>
              </a:extLst>
            </p:cNvPr>
            <p:cNvCxnSpPr>
              <a:cxnSpLocks/>
            </p:cNvCxnSpPr>
            <p:nvPr/>
          </p:nvCxnSpPr>
          <p:spPr>
            <a:xfrm>
              <a:off x="5972080" y="2374807"/>
              <a:ext cx="276758" cy="283974"/>
            </a:xfrm>
            <a:prstGeom prst="line">
              <a:avLst/>
            </a:prstGeom>
            <a:ln>
              <a:solidFill>
                <a:schemeClr val="bg1">
                  <a:lumMod val="50000"/>
                </a:schemeClr>
              </a:solidFill>
            </a:ln>
          </p:spPr>
          <p:style>
            <a:lnRef idx="1">
              <a:schemeClr val="dk1"/>
            </a:lnRef>
            <a:fillRef idx="0">
              <a:schemeClr val="dk1"/>
            </a:fillRef>
            <a:effectRef idx="0">
              <a:schemeClr val="dk1"/>
            </a:effectRef>
            <a:fontRef idx="minor">
              <a:schemeClr val="tx1"/>
            </a:fontRef>
          </p:style>
        </p:cxnSp>
        <p:cxnSp>
          <p:nvCxnSpPr>
            <p:cNvPr id="44" name="Conector recto 10">
              <a:extLst>
                <a:ext uri="{FF2B5EF4-FFF2-40B4-BE49-F238E27FC236}">
                  <a16:creationId xmlns:a16="http://schemas.microsoft.com/office/drawing/2014/main" id="{856D3F40-8D58-023D-F3D2-EA24667ADADA}"/>
                </a:ext>
              </a:extLst>
            </p:cNvPr>
            <p:cNvCxnSpPr>
              <a:cxnSpLocks/>
              <a:stCxn id="41" idx="2"/>
            </p:cNvCxnSpPr>
            <p:nvPr/>
          </p:nvCxnSpPr>
          <p:spPr>
            <a:xfrm rot="16200000" flipH="1" flipV="1">
              <a:off x="6028951" y="3506895"/>
              <a:ext cx="198879" cy="318266"/>
            </a:xfrm>
            <a:prstGeom prst="line">
              <a:avLst/>
            </a:prstGeom>
            <a:ln>
              <a:solidFill>
                <a:schemeClr val="bg1">
                  <a:lumMod val="50000"/>
                </a:schemeClr>
              </a:solidFill>
            </a:ln>
          </p:spPr>
          <p:style>
            <a:lnRef idx="1">
              <a:schemeClr val="dk1"/>
            </a:lnRef>
            <a:fillRef idx="0">
              <a:schemeClr val="dk1"/>
            </a:fillRef>
            <a:effectRef idx="0">
              <a:schemeClr val="dk1"/>
            </a:effectRef>
            <a:fontRef idx="minor">
              <a:schemeClr val="tx1"/>
            </a:fontRef>
          </p:style>
        </p:cxnSp>
        <p:cxnSp>
          <p:nvCxnSpPr>
            <p:cNvPr id="45" name="Conector recto 14">
              <a:extLst>
                <a:ext uri="{FF2B5EF4-FFF2-40B4-BE49-F238E27FC236}">
                  <a16:creationId xmlns:a16="http://schemas.microsoft.com/office/drawing/2014/main" id="{CB9E7F34-1838-2325-1054-E83757E56005}"/>
                </a:ext>
              </a:extLst>
            </p:cNvPr>
            <p:cNvCxnSpPr>
              <a:cxnSpLocks/>
            </p:cNvCxnSpPr>
            <p:nvPr/>
          </p:nvCxnSpPr>
          <p:spPr>
            <a:xfrm flipH="1">
              <a:off x="6326208" y="2374807"/>
              <a:ext cx="263125" cy="283974"/>
            </a:xfrm>
            <a:prstGeom prst="line">
              <a:avLst/>
            </a:prstGeom>
            <a:ln>
              <a:solidFill>
                <a:schemeClr val="bg1">
                  <a:lumMod val="50000"/>
                </a:schemeClr>
              </a:solidFill>
            </a:ln>
          </p:spPr>
          <p:style>
            <a:lnRef idx="1">
              <a:schemeClr val="dk1"/>
            </a:lnRef>
            <a:fillRef idx="0">
              <a:schemeClr val="dk1"/>
            </a:fillRef>
            <a:effectRef idx="0">
              <a:schemeClr val="dk1"/>
            </a:effectRef>
            <a:fontRef idx="minor">
              <a:schemeClr val="tx1"/>
            </a:fontRef>
          </p:style>
        </p:cxnSp>
        <p:grpSp>
          <p:nvGrpSpPr>
            <p:cNvPr id="46" name="Grupo 22">
              <a:extLst>
                <a:ext uri="{FF2B5EF4-FFF2-40B4-BE49-F238E27FC236}">
                  <a16:creationId xmlns:a16="http://schemas.microsoft.com/office/drawing/2014/main" id="{8646C048-8C15-708A-961D-2AFBB9D7D2C8}"/>
                </a:ext>
              </a:extLst>
            </p:cNvPr>
            <p:cNvGrpSpPr/>
            <p:nvPr/>
          </p:nvGrpSpPr>
          <p:grpSpPr>
            <a:xfrm>
              <a:off x="5840079" y="522831"/>
              <a:ext cx="885682" cy="5162802"/>
              <a:chOff x="6245089" y="1027023"/>
              <a:chExt cx="897219" cy="5230083"/>
            </a:xfrm>
            <a:solidFill>
              <a:schemeClr val="accent2">
                <a:lumMod val="75000"/>
              </a:schemeClr>
            </a:solidFill>
          </p:grpSpPr>
          <p:sp>
            <p:nvSpPr>
              <p:cNvPr id="47" name="Rectángulo 17">
                <a:extLst>
                  <a:ext uri="{FF2B5EF4-FFF2-40B4-BE49-F238E27FC236}">
                    <a16:creationId xmlns:a16="http://schemas.microsoft.com/office/drawing/2014/main" id="{D6BA6CD8-7600-4F7C-0E7D-6B05161A4434}"/>
                  </a:ext>
                </a:extLst>
              </p:cNvPr>
              <p:cNvSpPr/>
              <p:nvPr/>
            </p:nvSpPr>
            <p:spPr>
              <a:xfrm>
                <a:off x="6245089" y="1029830"/>
                <a:ext cx="78377" cy="521932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a:solidFill>
                    <a:schemeClr val="tx1"/>
                  </a:solidFill>
                </a:endParaRPr>
              </a:p>
            </p:txBody>
          </p:sp>
          <p:sp>
            <p:nvSpPr>
              <p:cNvPr id="48" name="Rectángulo 18">
                <a:extLst>
                  <a:ext uri="{FF2B5EF4-FFF2-40B4-BE49-F238E27FC236}">
                    <a16:creationId xmlns:a16="http://schemas.microsoft.com/office/drawing/2014/main" id="{55B63AE8-039B-C59F-AB79-FCEDCD317C02}"/>
                  </a:ext>
                </a:extLst>
              </p:cNvPr>
              <p:cNvSpPr/>
              <p:nvPr/>
            </p:nvSpPr>
            <p:spPr>
              <a:xfrm>
                <a:off x="6664107" y="4441369"/>
                <a:ext cx="81793" cy="181573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a:solidFill>
                    <a:schemeClr val="tx1"/>
                  </a:solidFill>
                </a:endParaRPr>
              </a:p>
            </p:txBody>
          </p:sp>
          <p:sp>
            <p:nvSpPr>
              <p:cNvPr id="49" name="Rectángulo 19">
                <a:extLst>
                  <a:ext uri="{FF2B5EF4-FFF2-40B4-BE49-F238E27FC236}">
                    <a16:creationId xmlns:a16="http://schemas.microsoft.com/office/drawing/2014/main" id="{F02258DF-F5DA-5F0F-9522-2D63E1F3838C}"/>
                  </a:ext>
                </a:extLst>
              </p:cNvPr>
              <p:cNvSpPr/>
              <p:nvPr/>
            </p:nvSpPr>
            <p:spPr>
              <a:xfrm>
                <a:off x="7063931" y="1027023"/>
                <a:ext cx="78377" cy="521932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dirty="0">
                  <a:solidFill>
                    <a:schemeClr val="tx1"/>
                  </a:solidFill>
                </a:endParaRPr>
              </a:p>
            </p:txBody>
          </p:sp>
          <p:sp>
            <p:nvSpPr>
              <p:cNvPr id="50" name="Rectángulo 20">
                <a:extLst>
                  <a:ext uri="{FF2B5EF4-FFF2-40B4-BE49-F238E27FC236}">
                    <a16:creationId xmlns:a16="http://schemas.microsoft.com/office/drawing/2014/main" id="{427FB363-2AED-DD2F-BA0A-2A2CCE9D76E2}"/>
                  </a:ext>
                </a:extLst>
              </p:cNvPr>
              <p:cNvSpPr/>
              <p:nvPr/>
            </p:nvSpPr>
            <p:spPr>
              <a:xfrm>
                <a:off x="6284277" y="2779828"/>
                <a:ext cx="779654" cy="9150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a:solidFill>
                    <a:schemeClr val="tx1"/>
                  </a:solidFill>
                </a:endParaRPr>
              </a:p>
            </p:txBody>
          </p:sp>
          <p:sp>
            <p:nvSpPr>
              <p:cNvPr id="51" name="Rectángulo 21">
                <a:extLst>
                  <a:ext uri="{FF2B5EF4-FFF2-40B4-BE49-F238E27FC236}">
                    <a16:creationId xmlns:a16="http://schemas.microsoft.com/office/drawing/2014/main" id="{E798BA4D-BA7B-DC9A-C838-790B412EEEEA}"/>
                  </a:ext>
                </a:extLst>
              </p:cNvPr>
              <p:cNvSpPr/>
              <p:nvPr/>
            </p:nvSpPr>
            <p:spPr>
              <a:xfrm>
                <a:off x="6318339" y="2372829"/>
                <a:ext cx="779654" cy="9150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a:solidFill>
                    <a:schemeClr val="tx1"/>
                  </a:solidFill>
                </a:endParaRPr>
              </a:p>
            </p:txBody>
          </p:sp>
        </p:grpSp>
      </p:grpSp>
      <p:sp>
        <p:nvSpPr>
          <p:cNvPr id="73" name="Oval 72">
            <a:extLst>
              <a:ext uri="{FF2B5EF4-FFF2-40B4-BE49-F238E27FC236}">
                <a16:creationId xmlns:a16="http://schemas.microsoft.com/office/drawing/2014/main" id="{D30BF475-1264-0720-59E3-111F9E0568F9}"/>
              </a:ext>
            </a:extLst>
          </p:cNvPr>
          <p:cNvSpPr/>
          <p:nvPr/>
        </p:nvSpPr>
        <p:spPr>
          <a:xfrm>
            <a:off x="4395547" y="1325242"/>
            <a:ext cx="257878" cy="124323"/>
          </a:xfrm>
          <a:prstGeom prst="ellipse">
            <a:avLst/>
          </a:prstGeom>
          <a:solidFill>
            <a:srgbClr val="0000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5" name="Oval 74">
            <a:extLst>
              <a:ext uri="{FF2B5EF4-FFF2-40B4-BE49-F238E27FC236}">
                <a16:creationId xmlns:a16="http://schemas.microsoft.com/office/drawing/2014/main" id="{B0673BA4-FA55-4136-6E3C-E4776F8C2CD0}"/>
              </a:ext>
            </a:extLst>
          </p:cNvPr>
          <p:cNvSpPr/>
          <p:nvPr/>
        </p:nvSpPr>
        <p:spPr>
          <a:xfrm>
            <a:off x="4403937" y="1128803"/>
            <a:ext cx="257878" cy="124323"/>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77" name="Straight Arrow Connector 76">
            <a:extLst>
              <a:ext uri="{FF2B5EF4-FFF2-40B4-BE49-F238E27FC236}">
                <a16:creationId xmlns:a16="http://schemas.microsoft.com/office/drawing/2014/main" id="{A83A9A20-4626-6AEE-1686-B0056CEC00CB}"/>
              </a:ext>
            </a:extLst>
          </p:cNvPr>
          <p:cNvCxnSpPr/>
          <p:nvPr/>
        </p:nvCxnSpPr>
        <p:spPr>
          <a:xfrm>
            <a:off x="7524328" y="1088090"/>
            <a:ext cx="0" cy="237152"/>
          </a:xfrm>
          <a:prstGeom prst="straightConnector1">
            <a:avLst/>
          </a:prstGeom>
          <a:ln w="28575">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78" name="TextBox 77">
            <a:extLst>
              <a:ext uri="{FF2B5EF4-FFF2-40B4-BE49-F238E27FC236}">
                <a16:creationId xmlns:a16="http://schemas.microsoft.com/office/drawing/2014/main" id="{AA4FE145-154D-2014-B482-C695CE8F569C}"/>
              </a:ext>
            </a:extLst>
          </p:cNvPr>
          <p:cNvSpPr txBox="1"/>
          <p:nvPr/>
        </p:nvSpPr>
        <p:spPr>
          <a:xfrm>
            <a:off x="7620093" y="1011405"/>
            <a:ext cx="894797" cy="369332"/>
          </a:xfrm>
          <a:prstGeom prst="rect">
            <a:avLst/>
          </a:prstGeom>
          <a:solidFill>
            <a:schemeClr val="bg1">
              <a:alpha val="85000"/>
            </a:schemeClr>
          </a:solidFill>
        </p:spPr>
        <p:txBody>
          <a:bodyPr wrap="none" rtlCol="0">
            <a:spAutoFit/>
          </a:bodyPr>
          <a:lstStyle/>
          <a:p>
            <a:r>
              <a:rPr lang="es-ES" dirty="0"/>
              <a:t>100 </a:t>
            </a:r>
            <a:r>
              <a:rPr lang="es-ES" dirty="0" err="1"/>
              <a:t>um</a:t>
            </a:r>
            <a:endParaRPr lang="en-GB" dirty="0"/>
          </a:p>
        </p:txBody>
      </p:sp>
      <p:cxnSp>
        <p:nvCxnSpPr>
          <p:cNvPr id="80" name="Straight Connector 79">
            <a:extLst>
              <a:ext uri="{FF2B5EF4-FFF2-40B4-BE49-F238E27FC236}">
                <a16:creationId xmlns:a16="http://schemas.microsoft.com/office/drawing/2014/main" id="{FABC479D-4263-D176-89DC-AE9CDC934B89}"/>
              </a:ext>
            </a:extLst>
          </p:cNvPr>
          <p:cNvCxnSpPr/>
          <p:nvPr/>
        </p:nvCxnSpPr>
        <p:spPr>
          <a:xfrm>
            <a:off x="4807722" y="1188417"/>
            <a:ext cx="2664296"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49FECE8F-4DCE-3921-E6D8-D23B7026A40B}"/>
              </a:ext>
            </a:extLst>
          </p:cNvPr>
          <p:cNvCxnSpPr/>
          <p:nvPr/>
        </p:nvCxnSpPr>
        <p:spPr>
          <a:xfrm>
            <a:off x="4807722" y="1387403"/>
            <a:ext cx="2664296"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83" name="TextBox 82">
            <a:extLst>
              <a:ext uri="{FF2B5EF4-FFF2-40B4-BE49-F238E27FC236}">
                <a16:creationId xmlns:a16="http://schemas.microsoft.com/office/drawing/2014/main" id="{546B2DFF-E947-43E6-2E71-B003DCEF23AB}"/>
              </a:ext>
            </a:extLst>
          </p:cNvPr>
          <p:cNvSpPr txBox="1"/>
          <p:nvPr/>
        </p:nvSpPr>
        <p:spPr>
          <a:xfrm>
            <a:off x="3215012" y="1204471"/>
            <a:ext cx="777777" cy="369332"/>
          </a:xfrm>
          <a:prstGeom prst="rect">
            <a:avLst/>
          </a:prstGeom>
          <a:solidFill>
            <a:schemeClr val="bg1">
              <a:alpha val="85000"/>
            </a:schemeClr>
          </a:solidFill>
        </p:spPr>
        <p:txBody>
          <a:bodyPr wrap="none" rtlCol="0">
            <a:spAutoFit/>
          </a:bodyPr>
          <a:lstStyle/>
          <a:p>
            <a:r>
              <a:rPr lang="es-ES" dirty="0"/>
              <a:t>60 </a:t>
            </a:r>
            <a:r>
              <a:rPr lang="es-ES" dirty="0" err="1"/>
              <a:t>um</a:t>
            </a:r>
            <a:endParaRPr lang="en-GB" dirty="0"/>
          </a:p>
        </p:txBody>
      </p:sp>
      <p:sp>
        <p:nvSpPr>
          <p:cNvPr id="84" name="TextBox 83">
            <a:extLst>
              <a:ext uri="{FF2B5EF4-FFF2-40B4-BE49-F238E27FC236}">
                <a16:creationId xmlns:a16="http://schemas.microsoft.com/office/drawing/2014/main" id="{82E01EB3-3FB1-BC82-148F-A89E6A757372}"/>
              </a:ext>
            </a:extLst>
          </p:cNvPr>
          <p:cNvSpPr txBox="1"/>
          <p:nvPr/>
        </p:nvSpPr>
        <p:spPr>
          <a:xfrm>
            <a:off x="665371" y="6296140"/>
            <a:ext cx="7992887"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dirty="0"/>
              <a:t>Step energy is 0.5 eV and scan and acquisition times are 118 and 140 s, respectively.</a:t>
            </a:r>
            <a:endParaRPr lang="en-GB" dirty="0"/>
          </a:p>
        </p:txBody>
      </p:sp>
      <p:cxnSp>
        <p:nvCxnSpPr>
          <p:cNvPr id="3" name="Straight Arrow Connector 2">
            <a:extLst>
              <a:ext uri="{FF2B5EF4-FFF2-40B4-BE49-F238E27FC236}">
                <a16:creationId xmlns:a16="http://schemas.microsoft.com/office/drawing/2014/main" id="{017EAE8A-71A3-6475-8301-D06F91AE5F01}"/>
              </a:ext>
            </a:extLst>
          </p:cNvPr>
          <p:cNvCxnSpPr/>
          <p:nvPr/>
        </p:nvCxnSpPr>
        <p:spPr>
          <a:xfrm flipV="1">
            <a:off x="971600" y="764704"/>
            <a:ext cx="0" cy="1224136"/>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2BE84C04-18CF-047C-FE64-A39A262D0924}"/>
              </a:ext>
            </a:extLst>
          </p:cNvPr>
          <p:cNvSpPr txBox="1"/>
          <p:nvPr/>
        </p:nvSpPr>
        <p:spPr>
          <a:xfrm>
            <a:off x="833581" y="241484"/>
            <a:ext cx="325730" cy="523220"/>
          </a:xfrm>
          <a:prstGeom prst="rect">
            <a:avLst/>
          </a:prstGeom>
          <a:solidFill>
            <a:schemeClr val="bg1">
              <a:alpha val="85000"/>
            </a:schemeClr>
          </a:solidFill>
        </p:spPr>
        <p:txBody>
          <a:bodyPr wrap="none" rtlCol="0">
            <a:spAutoFit/>
          </a:bodyPr>
          <a:lstStyle/>
          <a:p>
            <a:r>
              <a:rPr lang="es-ES" sz="2800" i="1" dirty="0"/>
              <a:t>z</a:t>
            </a:r>
            <a:endParaRPr lang="en-GB" sz="2800" i="1" dirty="0"/>
          </a:p>
        </p:txBody>
      </p:sp>
    </p:spTree>
    <p:extLst>
      <p:ext uri="{BB962C8B-B14F-4D97-AF65-F5344CB8AC3E}">
        <p14:creationId xmlns:p14="http://schemas.microsoft.com/office/powerpoint/2010/main" val="14417239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885000-8074-FDF2-D8B0-77E7AFE962F0}"/>
            </a:ext>
          </a:extLst>
        </p:cNvPr>
        <p:cNvGrpSpPr/>
        <p:nvPr/>
      </p:nvGrpSpPr>
      <p:grpSpPr>
        <a:xfrm>
          <a:off x="0" y="0"/>
          <a:ext cx="0" cy="0"/>
          <a:chOff x="0" y="0"/>
          <a:chExt cx="0" cy="0"/>
        </a:xfrm>
      </p:grpSpPr>
      <p:pic>
        <p:nvPicPr>
          <p:cNvPr id="20" name="Picture 19">
            <a:extLst>
              <a:ext uri="{FF2B5EF4-FFF2-40B4-BE49-F238E27FC236}">
                <a16:creationId xmlns:a16="http://schemas.microsoft.com/office/drawing/2014/main" id="{035B5221-F4C9-7885-2743-72E08FCFC154}"/>
              </a:ext>
            </a:extLst>
          </p:cNvPr>
          <p:cNvPicPr>
            <a:picLocks noChangeAspect="1"/>
          </p:cNvPicPr>
          <p:nvPr/>
        </p:nvPicPr>
        <p:blipFill>
          <a:blip r:embed="rId3"/>
          <a:srcRect l="61424" r="26764" b="9926"/>
          <a:stretch>
            <a:fillRect/>
          </a:stretch>
        </p:blipFill>
        <p:spPr>
          <a:xfrm>
            <a:off x="5951397" y="1600032"/>
            <a:ext cx="1080122" cy="653416"/>
          </a:xfrm>
          <a:prstGeom prst="rect">
            <a:avLst/>
          </a:prstGeom>
        </p:spPr>
      </p:pic>
      <p:pic>
        <p:nvPicPr>
          <p:cNvPr id="24" name="Picture 23">
            <a:extLst>
              <a:ext uri="{FF2B5EF4-FFF2-40B4-BE49-F238E27FC236}">
                <a16:creationId xmlns:a16="http://schemas.microsoft.com/office/drawing/2014/main" id="{B24736F1-A8B5-5054-3ABF-97B0CA89B1DC}"/>
              </a:ext>
            </a:extLst>
          </p:cNvPr>
          <p:cNvPicPr>
            <a:picLocks noChangeAspect="1"/>
          </p:cNvPicPr>
          <p:nvPr/>
        </p:nvPicPr>
        <p:blipFill>
          <a:blip r:embed="rId4"/>
          <a:stretch>
            <a:fillRect/>
          </a:stretch>
        </p:blipFill>
        <p:spPr>
          <a:xfrm>
            <a:off x="1391034" y="282352"/>
            <a:ext cx="6260127" cy="914400"/>
          </a:xfrm>
          <a:prstGeom prst="rect">
            <a:avLst/>
          </a:prstGeom>
        </p:spPr>
      </p:pic>
      <p:sp>
        <p:nvSpPr>
          <p:cNvPr id="2" name="Rectangle 1">
            <a:extLst>
              <a:ext uri="{FF2B5EF4-FFF2-40B4-BE49-F238E27FC236}">
                <a16:creationId xmlns:a16="http://schemas.microsoft.com/office/drawing/2014/main" id="{A1DDE31C-A04E-985F-4CB1-62485F075638}"/>
              </a:ext>
            </a:extLst>
          </p:cNvPr>
          <p:cNvSpPr/>
          <p:nvPr/>
        </p:nvSpPr>
        <p:spPr>
          <a:xfrm>
            <a:off x="2378619" y="2889162"/>
            <a:ext cx="4131616" cy="346464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a:extLst>
              <a:ext uri="{FF2B5EF4-FFF2-40B4-BE49-F238E27FC236}">
                <a16:creationId xmlns:a16="http://schemas.microsoft.com/office/drawing/2014/main" id="{674BCA6B-B9AB-38DC-4AD6-A96A8635D7A1}"/>
              </a:ext>
            </a:extLst>
          </p:cNvPr>
          <p:cNvPicPr>
            <a:picLocks noChangeAspect="1"/>
          </p:cNvPicPr>
          <p:nvPr/>
        </p:nvPicPr>
        <p:blipFill>
          <a:blip r:embed="rId5"/>
          <a:srcRect l="51187"/>
          <a:stretch>
            <a:fillRect/>
          </a:stretch>
        </p:blipFill>
        <p:spPr>
          <a:xfrm>
            <a:off x="2471006" y="2147150"/>
            <a:ext cx="4810937" cy="4389120"/>
          </a:xfrm>
          <a:prstGeom prst="rect">
            <a:avLst/>
          </a:prstGeom>
        </p:spPr>
      </p:pic>
      <p:sp>
        <p:nvSpPr>
          <p:cNvPr id="26" name="TextBox 25">
            <a:extLst>
              <a:ext uri="{FF2B5EF4-FFF2-40B4-BE49-F238E27FC236}">
                <a16:creationId xmlns:a16="http://schemas.microsoft.com/office/drawing/2014/main" id="{DD9687F9-9F6C-13CD-CDA9-30210938D3A3}"/>
              </a:ext>
            </a:extLst>
          </p:cNvPr>
          <p:cNvSpPr txBox="1"/>
          <p:nvPr/>
        </p:nvSpPr>
        <p:spPr>
          <a:xfrm>
            <a:off x="2428203" y="6237312"/>
            <a:ext cx="2622321" cy="338554"/>
          </a:xfrm>
          <a:prstGeom prst="rect">
            <a:avLst/>
          </a:prstGeom>
        </p:spPr>
        <p:style>
          <a:lnRef idx="2">
            <a:schemeClr val="accent6"/>
          </a:lnRef>
          <a:fillRef idx="1">
            <a:schemeClr val="lt1"/>
          </a:fillRef>
          <a:effectRef idx="0">
            <a:schemeClr val="accent6"/>
          </a:effectRef>
          <a:fontRef idx="minor">
            <a:schemeClr val="dk1"/>
          </a:fontRef>
        </p:style>
        <p:txBody>
          <a:bodyPr wrap="none" rtlCol="0">
            <a:spAutoFit/>
          </a:bodyPr>
          <a:lstStyle/>
          <a:p>
            <a:r>
              <a:rPr lang="en-GB" sz="1600" b="1" dirty="0">
                <a:latin typeface="Arial" panose="020B0604020202020204" pitchFamily="34" charset="0"/>
                <a:cs typeface="Arial" panose="020B0604020202020204" pitchFamily="34" charset="0"/>
              </a:rPr>
              <a:t>SOLEIL - Highlights 2024</a:t>
            </a:r>
          </a:p>
        </p:txBody>
      </p:sp>
      <p:pic>
        <p:nvPicPr>
          <p:cNvPr id="27" name="Picture 26">
            <a:extLst>
              <a:ext uri="{FF2B5EF4-FFF2-40B4-BE49-F238E27FC236}">
                <a16:creationId xmlns:a16="http://schemas.microsoft.com/office/drawing/2014/main" id="{AD4C7630-37DD-63DF-E5BD-928FC5F9ACF7}"/>
              </a:ext>
            </a:extLst>
          </p:cNvPr>
          <p:cNvPicPr>
            <a:picLocks noChangeAspect="1"/>
          </p:cNvPicPr>
          <p:nvPr/>
        </p:nvPicPr>
        <p:blipFill>
          <a:blip r:embed="rId6"/>
          <a:stretch>
            <a:fillRect/>
          </a:stretch>
        </p:blipFill>
        <p:spPr>
          <a:xfrm>
            <a:off x="2496597" y="5733256"/>
            <a:ext cx="2379878" cy="365760"/>
          </a:xfrm>
          <a:prstGeom prst="rect">
            <a:avLst/>
          </a:prstGeom>
        </p:spPr>
      </p:pic>
      <p:sp>
        <p:nvSpPr>
          <p:cNvPr id="4" name="Rectangle 3">
            <a:extLst>
              <a:ext uri="{FF2B5EF4-FFF2-40B4-BE49-F238E27FC236}">
                <a16:creationId xmlns:a16="http://schemas.microsoft.com/office/drawing/2014/main" id="{EEB50325-38A5-D5E6-EEAD-98D02DC4D1D6}"/>
              </a:ext>
            </a:extLst>
          </p:cNvPr>
          <p:cNvSpPr/>
          <p:nvPr/>
        </p:nvSpPr>
        <p:spPr>
          <a:xfrm>
            <a:off x="899592" y="116632"/>
            <a:ext cx="7272808" cy="6624736"/>
          </a:xfrm>
          <a:prstGeom prst="rect">
            <a:avLst/>
          </a:prstGeom>
          <a:noFill/>
          <a:ln w="38100"/>
        </p:spPr>
        <p:style>
          <a:lnRef idx="2">
            <a:schemeClr val="accent1"/>
          </a:lnRef>
          <a:fillRef idx="1">
            <a:schemeClr val="lt1"/>
          </a:fillRef>
          <a:effectRef idx="0">
            <a:schemeClr val="accent1"/>
          </a:effectRef>
          <a:fontRef idx="minor">
            <a:schemeClr val="dk1"/>
          </a:fontRef>
        </p:style>
        <p:txBody>
          <a:bodyPr rtlCol="0" anchor="ctr"/>
          <a:lstStyle/>
          <a:p>
            <a:pPr algn="ctr"/>
            <a:endParaRPr lang="en-GB"/>
          </a:p>
        </p:txBody>
      </p:sp>
      <p:pic>
        <p:nvPicPr>
          <p:cNvPr id="18" name="Picture 17">
            <a:extLst>
              <a:ext uri="{FF2B5EF4-FFF2-40B4-BE49-F238E27FC236}">
                <a16:creationId xmlns:a16="http://schemas.microsoft.com/office/drawing/2014/main" id="{B3204509-8757-A2AA-51AB-5E55109F1ED2}"/>
              </a:ext>
            </a:extLst>
          </p:cNvPr>
          <p:cNvPicPr>
            <a:picLocks noChangeAspect="1"/>
          </p:cNvPicPr>
          <p:nvPr/>
        </p:nvPicPr>
        <p:blipFill>
          <a:blip r:embed="rId7"/>
          <a:stretch>
            <a:fillRect/>
          </a:stretch>
        </p:blipFill>
        <p:spPr>
          <a:xfrm>
            <a:off x="6012898" y="697953"/>
            <a:ext cx="908383" cy="896190"/>
          </a:xfrm>
          <a:prstGeom prst="rect">
            <a:avLst/>
          </a:prstGeom>
        </p:spPr>
      </p:pic>
      <p:sp>
        <p:nvSpPr>
          <p:cNvPr id="21" name="TextBox 20">
            <a:extLst>
              <a:ext uri="{FF2B5EF4-FFF2-40B4-BE49-F238E27FC236}">
                <a16:creationId xmlns:a16="http://schemas.microsoft.com/office/drawing/2014/main" id="{5F11D901-19E1-56B4-EC23-6E80BEE36A59}"/>
              </a:ext>
            </a:extLst>
          </p:cNvPr>
          <p:cNvSpPr txBox="1"/>
          <p:nvPr/>
        </p:nvSpPr>
        <p:spPr>
          <a:xfrm>
            <a:off x="2449873" y="1866310"/>
            <a:ext cx="2778261" cy="338554"/>
          </a:xfrm>
          <a:prstGeom prst="rect">
            <a:avLst/>
          </a:prstGeom>
        </p:spPr>
        <p:style>
          <a:lnRef idx="2">
            <a:schemeClr val="accent6"/>
          </a:lnRef>
          <a:fillRef idx="1">
            <a:schemeClr val="lt1"/>
          </a:fillRef>
          <a:effectRef idx="0">
            <a:schemeClr val="accent6"/>
          </a:effectRef>
          <a:fontRef idx="minor">
            <a:schemeClr val="dk1"/>
          </a:fontRef>
        </p:style>
        <p:txBody>
          <a:bodyPr wrap="none" rtlCol="0">
            <a:spAutoFit/>
          </a:bodyPr>
          <a:lstStyle/>
          <a:p>
            <a:r>
              <a:rPr lang="en-US" sz="1600" b="1" dirty="0"/>
              <a:t>Si3N4 membranes        HAXPES</a:t>
            </a:r>
            <a:endParaRPr lang="en-GB" sz="1600" b="1" dirty="0"/>
          </a:p>
        </p:txBody>
      </p:sp>
      <p:pic>
        <p:nvPicPr>
          <p:cNvPr id="16" name="Picture 15">
            <a:extLst>
              <a:ext uri="{FF2B5EF4-FFF2-40B4-BE49-F238E27FC236}">
                <a16:creationId xmlns:a16="http://schemas.microsoft.com/office/drawing/2014/main" id="{D810BF28-518C-E9D7-022D-67E9785DA323}"/>
              </a:ext>
            </a:extLst>
          </p:cNvPr>
          <p:cNvPicPr>
            <a:picLocks noChangeAspect="1"/>
          </p:cNvPicPr>
          <p:nvPr/>
        </p:nvPicPr>
        <p:blipFill>
          <a:blip r:embed="rId8"/>
          <a:srcRect t="5032" r="60237" b="78070"/>
          <a:stretch>
            <a:fillRect/>
          </a:stretch>
        </p:blipFill>
        <p:spPr>
          <a:xfrm>
            <a:off x="2250176" y="1124744"/>
            <a:ext cx="3635896" cy="725424"/>
          </a:xfrm>
          <a:prstGeom prst="rect">
            <a:avLst/>
          </a:prstGeom>
        </p:spPr>
      </p:pic>
    </p:spTree>
    <p:extLst>
      <p:ext uri="{BB962C8B-B14F-4D97-AF65-F5344CB8AC3E}">
        <p14:creationId xmlns:p14="http://schemas.microsoft.com/office/powerpoint/2010/main" val="6389924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B562BD-1FA3-A8DF-4BDC-4002D82B6E01}"/>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B23624D0-3054-E765-2EED-C467372259CD}"/>
              </a:ext>
            </a:extLst>
          </p:cNvPr>
          <p:cNvPicPr>
            <a:picLocks noChangeAspect="1"/>
          </p:cNvPicPr>
          <p:nvPr/>
        </p:nvPicPr>
        <p:blipFill>
          <a:blip r:embed="rId2"/>
          <a:stretch>
            <a:fillRect/>
          </a:stretch>
        </p:blipFill>
        <p:spPr>
          <a:xfrm>
            <a:off x="1650965" y="1844824"/>
            <a:ext cx="5654370" cy="4320000"/>
          </a:xfrm>
          <a:prstGeom prst="rect">
            <a:avLst/>
          </a:prstGeom>
        </p:spPr>
      </p:pic>
      <p:sp>
        <p:nvSpPr>
          <p:cNvPr id="13" name="TextBox 12">
            <a:extLst>
              <a:ext uri="{FF2B5EF4-FFF2-40B4-BE49-F238E27FC236}">
                <a16:creationId xmlns:a16="http://schemas.microsoft.com/office/drawing/2014/main" id="{34BF9327-729E-3BF1-AC55-1E54117F895B}"/>
              </a:ext>
            </a:extLst>
          </p:cNvPr>
          <p:cNvSpPr txBox="1"/>
          <p:nvPr/>
        </p:nvSpPr>
        <p:spPr>
          <a:xfrm>
            <a:off x="4999859" y="3897052"/>
            <a:ext cx="1544012" cy="369332"/>
          </a:xfrm>
          <a:prstGeom prst="rect">
            <a:avLst/>
          </a:prstGeom>
          <a:solidFill>
            <a:schemeClr val="bg1">
              <a:alpha val="85000"/>
            </a:schemeClr>
          </a:solidFill>
        </p:spPr>
        <p:txBody>
          <a:bodyPr wrap="none" rtlCol="0">
            <a:spAutoFit/>
          </a:bodyPr>
          <a:lstStyle/>
          <a:p>
            <a:r>
              <a:rPr lang="en-US" dirty="0">
                <a:latin typeface="Arial" panose="020B0604020202020204" pitchFamily="34" charset="0"/>
                <a:cs typeface="Arial" panose="020B0604020202020204" pitchFamily="34" charset="0"/>
              </a:rPr>
              <a:t>R. </a:t>
            </a:r>
            <a:r>
              <a:rPr lang="en-US" dirty="0" err="1">
                <a:latin typeface="Arial" panose="020B0604020202020204" pitchFamily="34" charset="0"/>
                <a:cs typeface="Arial" panose="020B0604020202020204" pitchFamily="34" charset="0"/>
              </a:rPr>
              <a:t>Dedryvère</a:t>
            </a:r>
            <a:endParaRPr lang="en-GB" dirty="0">
              <a:latin typeface="Arial" panose="020B0604020202020204" pitchFamily="34" charset="0"/>
              <a:cs typeface="Arial" panose="020B0604020202020204" pitchFamily="34" charset="0"/>
            </a:endParaRPr>
          </a:p>
        </p:txBody>
      </p:sp>
      <p:cxnSp>
        <p:nvCxnSpPr>
          <p:cNvPr id="7" name="Straight Connector 6">
            <a:extLst>
              <a:ext uri="{FF2B5EF4-FFF2-40B4-BE49-F238E27FC236}">
                <a16:creationId xmlns:a16="http://schemas.microsoft.com/office/drawing/2014/main" id="{4A4333D4-DF02-1E8A-4E00-A5B5D38FC014}"/>
              </a:ext>
            </a:extLst>
          </p:cNvPr>
          <p:cNvCxnSpPr/>
          <p:nvPr/>
        </p:nvCxnSpPr>
        <p:spPr>
          <a:xfrm>
            <a:off x="4355976" y="2420888"/>
            <a:ext cx="0" cy="2952328"/>
          </a:xfrm>
          <a:prstGeom prst="line">
            <a:avLst/>
          </a:prstGeom>
          <a:ln w="28575">
            <a:prstDash val="dash"/>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6A168E44-A494-B14A-1EB1-FC3FABF88473}"/>
              </a:ext>
            </a:extLst>
          </p:cNvPr>
          <p:cNvSpPr txBox="1"/>
          <p:nvPr/>
        </p:nvSpPr>
        <p:spPr>
          <a:xfrm>
            <a:off x="7195581" y="5589240"/>
            <a:ext cx="184731" cy="369332"/>
          </a:xfrm>
          <a:prstGeom prst="rect">
            <a:avLst/>
          </a:prstGeom>
          <a:solidFill>
            <a:schemeClr val="bg1">
              <a:alpha val="85000"/>
            </a:schemeClr>
          </a:solidFill>
        </p:spPr>
        <p:txBody>
          <a:bodyPr wrap="none" rtlCol="0">
            <a:spAutoFit/>
          </a:bodyPr>
          <a:lstStyle/>
          <a:p>
            <a:endParaRPr lang="en-GB" dirty="0"/>
          </a:p>
        </p:txBody>
      </p:sp>
      <p:sp>
        <p:nvSpPr>
          <p:cNvPr id="6" name="TextBox 5">
            <a:extLst>
              <a:ext uri="{FF2B5EF4-FFF2-40B4-BE49-F238E27FC236}">
                <a16:creationId xmlns:a16="http://schemas.microsoft.com/office/drawing/2014/main" id="{C17292C3-AD93-41E2-8B5B-1734CE247059}"/>
              </a:ext>
            </a:extLst>
          </p:cNvPr>
          <p:cNvSpPr txBox="1"/>
          <p:nvPr/>
        </p:nvSpPr>
        <p:spPr>
          <a:xfrm>
            <a:off x="1007604" y="476672"/>
            <a:ext cx="7128792" cy="1200329"/>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marL="285750" indent="-285750">
              <a:buFont typeface="Arial" panose="020B0604020202020204" pitchFamily="34" charset="0"/>
              <a:buChar char="•"/>
            </a:pPr>
            <a:r>
              <a:rPr lang="en-US" dirty="0"/>
              <a:t>The inelastic mean free path of electrons in Si</a:t>
            </a:r>
            <a:r>
              <a:rPr lang="en-US" baseline="-25000" dirty="0"/>
              <a:t>3</a:t>
            </a:r>
            <a:r>
              <a:rPr lang="en-US" dirty="0"/>
              <a:t>N</a:t>
            </a:r>
            <a:r>
              <a:rPr lang="en-US" baseline="-25000" dirty="0"/>
              <a:t>4</a:t>
            </a:r>
            <a:r>
              <a:rPr lang="en-US" dirty="0"/>
              <a:t> is about 9.3 nm for 5.5 keV electrons (Cd3p</a:t>
            </a:r>
            <a:r>
              <a:rPr lang="en-US" baseline="-25000" dirty="0"/>
              <a:t>3/2</a:t>
            </a:r>
            <a:r>
              <a:rPr lang="en-US" dirty="0"/>
              <a:t> and Pb4p</a:t>
            </a:r>
            <a:r>
              <a:rPr lang="en-US" baseline="-25000" dirty="0"/>
              <a:t>3/2</a:t>
            </a:r>
            <a:r>
              <a:rPr lang="en-US" dirty="0"/>
              <a:t> core levels excited with 6.1 keV)</a:t>
            </a:r>
          </a:p>
          <a:p>
            <a:pPr marL="285750" indent="-285750">
              <a:buFont typeface="Arial" panose="020B0604020202020204" pitchFamily="34" charset="0"/>
              <a:buChar char="•"/>
            </a:pPr>
            <a:r>
              <a:rPr lang="en-US" b="1" dirty="0"/>
              <a:t>Since the membranes are 15 nm thick, the signal arises mainly from the membrane/Nafion interface.</a:t>
            </a:r>
            <a:endParaRPr lang="en-GB" b="1" dirty="0"/>
          </a:p>
        </p:txBody>
      </p:sp>
      <p:pic>
        <p:nvPicPr>
          <p:cNvPr id="20" name="Picture 19">
            <a:extLst>
              <a:ext uri="{FF2B5EF4-FFF2-40B4-BE49-F238E27FC236}">
                <a16:creationId xmlns:a16="http://schemas.microsoft.com/office/drawing/2014/main" id="{E22FF176-15AC-CCE0-60E2-61A27DFF9AB5}"/>
              </a:ext>
            </a:extLst>
          </p:cNvPr>
          <p:cNvPicPr>
            <a:picLocks noChangeAspect="1"/>
          </p:cNvPicPr>
          <p:nvPr/>
        </p:nvPicPr>
        <p:blipFill>
          <a:blip r:embed="rId3"/>
          <a:srcRect t="90973"/>
          <a:stretch>
            <a:fillRect/>
          </a:stretch>
        </p:blipFill>
        <p:spPr>
          <a:xfrm>
            <a:off x="9547" y="6164824"/>
            <a:ext cx="9144000" cy="360040"/>
          </a:xfrm>
          <a:prstGeom prst="rect">
            <a:avLst/>
          </a:prstGeom>
        </p:spPr>
      </p:pic>
    </p:spTree>
    <p:extLst>
      <p:ext uri="{BB962C8B-B14F-4D97-AF65-F5344CB8AC3E}">
        <p14:creationId xmlns:p14="http://schemas.microsoft.com/office/powerpoint/2010/main" val="23021491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98AF40-7D7B-4126-C331-35C9B627C194}"/>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99B46482-3D44-910C-8403-FFA727ABF26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4776" y="1245783"/>
            <a:ext cx="3057144" cy="2474976"/>
          </a:xfrm>
          <a:prstGeom prst="rect">
            <a:avLst/>
          </a:prstGeom>
        </p:spPr>
      </p:pic>
      <p:pic>
        <p:nvPicPr>
          <p:cNvPr id="9" name="Picture 8">
            <a:extLst>
              <a:ext uri="{FF2B5EF4-FFF2-40B4-BE49-F238E27FC236}">
                <a16:creationId xmlns:a16="http://schemas.microsoft.com/office/drawing/2014/main" id="{A87381B5-51CB-8A9A-C851-30670B05FEC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15256" y="1245783"/>
            <a:ext cx="3057144" cy="2474976"/>
          </a:xfrm>
          <a:prstGeom prst="rect">
            <a:avLst/>
          </a:prstGeom>
        </p:spPr>
      </p:pic>
      <p:sp>
        <p:nvSpPr>
          <p:cNvPr id="2" name="TextBox 1">
            <a:extLst>
              <a:ext uri="{FF2B5EF4-FFF2-40B4-BE49-F238E27FC236}">
                <a16:creationId xmlns:a16="http://schemas.microsoft.com/office/drawing/2014/main" id="{450C8FBE-90BD-06D5-87CA-999EB8C62FBF}"/>
              </a:ext>
            </a:extLst>
          </p:cNvPr>
          <p:cNvSpPr txBox="1"/>
          <p:nvPr/>
        </p:nvSpPr>
        <p:spPr>
          <a:xfrm>
            <a:off x="899593" y="3873822"/>
            <a:ext cx="7272807" cy="92333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just"/>
            <a:r>
              <a:rPr lang="en-US" dirty="0"/>
              <a:t>HAXPES spectra of the (a) Cd2p and (b) Pb3p regions obtained with 6.1 keV photons of Nafion thin films deposited on gold (below) and silicon nitride (above), respectively, soaked with the corresponding 10</a:t>
            </a:r>
            <a:r>
              <a:rPr lang="en-US" baseline="30000" dirty="0"/>
              <a:t>-3</a:t>
            </a:r>
            <a:r>
              <a:rPr lang="en-US" dirty="0"/>
              <a:t> M solutions.</a:t>
            </a:r>
            <a:endParaRPr lang="en-GB" dirty="0"/>
          </a:p>
        </p:txBody>
      </p:sp>
      <p:sp>
        <p:nvSpPr>
          <p:cNvPr id="4" name="TextBox 3">
            <a:extLst>
              <a:ext uri="{FF2B5EF4-FFF2-40B4-BE49-F238E27FC236}">
                <a16:creationId xmlns:a16="http://schemas.microsoft.com/office/drawing/2014/main" id="{ED325EF9-F3A4-23AD-44DF-50A57C691BCE}"/>
              </a:ext>
            </a:extLst>
          </p:cNvPr>
          <p:cNvSpPr txBox="1"/>
          <p:nvPr/>
        </p:nvSpPr>
        <p:spPr>
          <a:xfrm>
            <a:off x="2335466" y="5373216"/>
            <a:ext cx="3888431" cy="369332"/>
          </a:xfrm>
          <a:prstGeom prst="rect">
            <a:avLst/>
          </a:prstGeom>
        </p:spPr>
        <p:style>
          <a:lnRef idx="1">
            <a:schemeClr val="accent1"/>
          </a:lnRef>
          <a:fillRef idx="3">
            <a:schemeClr val="accent1"/>
          </a:fillRef>
          <a:effectRef idx="2">
            <a:schemeClr val="accent1"/>
          </a:effectRef>
          <a:fontRef idx="minor">
            <a:schemeClr val="lt1"/>
          </a:fontRef>
        </p:style>
        <p:txBody>
          <a:bodyPr wrap="square" rtlCol="0">
            <a:spAutoFit/>
          </a:bodyPr>
          <a:lstStyle/>
          <a:p>
            <a:pPr algn="just"/>
            <a:r>
              <a:rPr lang="en-US" dirty="0"/>
              <a:t>Surface charging is not a major problem</a:t>
            </a:r>
            <a:endParaRPr lang="en-GB" dirty="0"/>
          </a:p>
        </p:txBody>
      </p:sp>
    </p:spTree>
    <p:extLst>
      <p:ext uri="{BB962C8B-B14F-4D97-AF65-F5344CB8AC3E}">
        <p14:creationId xmlns:p14="http://schemas.microsoft.com/office/powerpoint/2010/main" val="24598957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0"/>
          <p:cNvSpPr>
            <a:spLocks noChangeArrowheads="1"/>
          </p:cNvSpPr>
          <p:nvPr/>
        </p:nvSpPr>
        <p:spPr bwMode="auto">
          <a:xfrm>
            <a:off x="0" y="9144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fontAlgn="base">
              <a:spcBef>
                <a:spcPct val="0"/>
              </a:spcBef>
              <a:spcAft>
                <a:spcPct val="0"/>
              </a:spcAft>
            </a:pPr>
            <a:endParaRPr lang="es-ES" altLang="es-ES">
              <a:solidFill>
                <a:prstClr val="black"/>
              </a:solidFill>
              <a:latin typeface="Arial" pitchFamily="34" charset="0"/>
              <a:cs typeface="Arial" pitchFamily="34" charset="0"/>
            </a:endParaRPr>
          </a:p>
        </p:txBody>
      </p:sp>
      <p:sp>
        <p:nvSpPr>
          <p:cNvPr id="7"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just"/>
            <a:endParaRPr lang="en-GB" sz="2000" dirty="0">
              <a:solidFill>
                <a:schemeClr val="tx1"/>
              </a:solidFill>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D11D9254-10EE-42E8-97AD-00326207BCF6}"/>
              </a:ext>
            </a:extLst>
          </p:cNvPr>
          <p:cNvSpPr/>
          <p:nvPr/>
        </p:nvSpPr>
        <p:spPr>
          <a:xfrm>
            <a:off x="476047" y="1555752"/>
            <a:ext cx="7972107" cy="4732899"/>
          </a:xfrm>
          <a:prstGeom prst="rect">
            <a:avLst/>
          </a:prstGeom>
          <a:ln>
            <a:noFill/>
          </a:ln>
        </p:spPr>
        <p:style>
          <a:lnRef idx="2">
            <a:schemeClr val="dk1"/>
          </a:lnRef>
          <a:fillRef idx="1">
            <a:schemeClr val="lt1"/>
          </a:fillRef>
          <a:effectRef idx="0">
            <a:schemeClr val="dk1"/>
          </a:effectRef>
          <a:fontRef idx="minor">
            <a:schemeClr val="dk1"/>
          </a:fontRef>
        </p:style>
        <p:txBody>
          <a:bodyPr wrap="square">
            <a:spAutoFit/>
          </a:bodyPr>
          <a:lstStyle/>
          <a:p>
            <a:pPr marL="571500" indent="-571500" algn="just">
              <a:lnSpc>
                <a:spcPct val="107000"/>
              </a:lnSpc>
              <a:spcAft>
                <a:spcPts val="800"/>
              </a:spcAft>
              <a:buFont typeface="Wingdings" panose="05000000000000000000" pitchFamily="2" charset="2"/>
              <a:buChar char="Ø"/>
            </a:pPr>
            <a:r>
              <a:rPr lang="en-US" dirty="0">
                <a:effectLst/>
                <a:latin typeface="Arial" panose="020B0604020202020204" pitchFamily="34" charset="0"/>
                <a:ea typeface="Calibri" panose="020F0502020204030204" pitchFamily="34" charset="0"/>
                <a:cs typeface="Arial" panose="020B0604020202020204" pitchFamily="34" charset="0"/>
              </a:rPr>
              <a:t>We have characterized the efficient absorption of cadmium and lead cations by Nafion thin films with XPS and HAXPES upon exposure to aqueous solutions </a:t>
            </a:r>
          </a:p>
          <a:p>
            <a:pPr marL="571500" indent="-571500" algn="just">
              <a:lnSpc>
                <a:spcPct val="107000"/>
              </a:lnSpc>
              <a:spcAft>
                <a:spcPts val="800"/>
              </a:spcAft>
              <a:buFont typeface="Wingdings" panose="05000000000000000000" pitchFamily="2" charset="2"/>
              <a:buChar char="Ø"/>
            </a:pPr>
            <a:r>
              <a:rPr lang="en-US" dirty="0">
                <a:effectLst/>
                <a:latin typeface="Arial" panose="020B0604020202020204" pitchFamily="34" charset="0"/>
                <a:ea typeface="Calibri" panose="020F0502020204030204" pitchFamily="34" charset="0"/>
                <a:cs typeface="Arial" panose="020B0604020202020204" pitchFamily="34" charset="0"/>
              </a:rPr>
              <a:t>These cations interact with the sulfonate groups forming ionic salts upon exchange of protons and diffuse all over the bulk of the film</a:t>
            </a:r>
          </a:p>
          <a:p>
            <a:pPr marL="571500" indent="-571500" algn="just">
              <a:lnSpc>
                <a:spcPct val="107000"/>
              </a:lnSpc>
              <a:spcAft>
                <a:spcPts val="800"/>
              </a:spcAft>
              <a:buFont typeface="Wingdings" panose="05000000000000000000" pitchFamily="2" charset="2"/>
              <a:buChar char="Ø"/>
            </a:pPr>
            <a:r>
              <a:rPr lang="en-US" dirty="0">
                <a:effectLst/>
                <a:latin typeface="Arial" panose="020B0604020202020204" pitchFamily="34" charset="0"/>
                <a:ea typeface="Calibri" panose="020F0502020204030204" pitchFamily="34" charset="0"/>
                <a:cs typeface="Arial" panose="020B0604020202020204" pitchFamily="34" charset="0"/>
              </a:rPr>
              <a:t>The Nafion films have been prepared by spin coating on gold films and on thin silicon nitride membranes used in environmental liquid cells</a:t>
            </a:r>
          </a:p>
          <a:p>
            <a:pPr marL="571500" indent="-571500" algn="just">
              <a:lnSpc>
                <a:spcPct val="107000"/>
              </a:lnSpc>
              <a:spcAft>
                <a:spcPts val="800"/>
              </a:spcAft>
              <a:buFont typeface="Wingdings" panose="05000000000000000000" pitchFamily="2" charset="2"/>
              <a:buChar char="Ø"/>
            </a:pPr>
            <a:r>
              <a:rPr lang="en-US" dirty="0">
                <a:effectLst/>
                <a:latin typeface="Arial" panose="020B0604020202020204" pitchFamily="34" charset="0"/>
                <a:ea typeface="Calibri" panose="020F0502020204030204" pitchFamily="34" charset="0"/>
                <a:cs typeface="Arial" panose="020B0604020202020204" pitchFamily="34" charset="0"/>
              </a:rPr>
              <a:t>Before such study, the optimal experimental conditions were set to reduce beam damage to negligible limits. Thus, despite the high radiation-sensitivity of Nafion, the intrinsic electronic structure can be determined, provided that short single scans </a:t>
            </a:r>
            <a:r>
              <a:rPr lang="en-US" dirty="0">
                <a:latin typeface="Arial" panose="020B0604020202020204" pitchFamily="34" charset="0"/>
                <a:ea typeface="Calibri" panose="020F0502020204030204" pitchFamily="34" charset="0"/>
                <a:cs typeface="Arial" panose="020B0604020202020204" pitchFamily="34" charset="0"/>
              </a:rPr>
              <a:t>(&lt;60s) </a:t>
            </a:r>
            <a:r>
              <a:rPr lang="en-US" dirty="0">
                <a:effectLst/>
                <a:latin typeface="Arial" panose="020B0604020202020204" pitchFamily="34" charset="0"/>
                <a:ea typeface="Calibri" panose="020F0502020204030204" pitchFamily="34" charset="0"/>
                <a:cs typeface="Arial" panose="020B0604020202020204" pitchFamily="34" charset="0"/>
              </a:rPr>
              <a:t>on fresh points are performed</a:t>
            </a:r>
          </a:p>
          <a:p>
            <a:pPr marL="571500" indent="-571500" algn="just">
              <a:lnSpc>
                <a:spcPct val="107000"/>
              </a:lnSpc>
              <a:spcAft>
                <a:spcPts val="800"/>
              </a:spcAft>
              <a:buFont typeface="Wingdings" panose="05000000000000000000" pitchFamily="2" charset="2"/>
              <a:buChar char="Ø"/>
            </a:pPr>
            <a:r>
              <a:rPr lang="en-US" dirty="0">
                <a:latin typeface="Arial" panose="020B0604020202020204" pitchFamily="34" charset="0"/>
                <a:ea typeface="Calibri" panose="020F0502020204030204" pitchFamily="34" charset="0"/>
                <a:cs typeface="Arial" panose="020B0604020202020204" pitchFamily="34" charset="0"/>
              </a:rPr>
              <a:t>This unavoidably compromises high-energy resolution experiments</a:t>
            </a:r>
            <a:endParaRPr lang="en-US" dirty="0">
              <a:effectLst/>
              <a:latin typeface="Arial" panose="020B0604020202020204" pitchFamily="34" charset="0"/>
              <a:ea typeface="Calibri" panose="020F0502020204030204" pitchFamily="34" charset="0"/>
              <a:cs typeface="Arial" panose="020B0604020202020204" pitchFamily="34" charset="0"/>
            </a:endParaRPr>
          </a:p>
          <a:p>
            <a:pPr marL="571500" indent="-571500" algn="just">
              <a:lnSpc>
                <a:spcPct val="107000"/>
              </a:lnSpc>
              <a:spcAft>
                <a:spcPts val="800"/>
              </a:spcAft>
              <a:buFont typeface="Wingdings" panose="05000000000000000000" pitchFamily="2" charset="2"/>
              <a:buChar char="Ø"/>
            </a:pPr>
            <a:r>
              <a:rPr lang="en-US" dirty="0">
                <a:effectLst/>
                <a:latin typeface="Arial" panose="020B0604020202020204" pitchFamily="34" charset="0"/>
                <a:ea typeface="Calibri" panose="020F0502020204030204" pitchFamily="34" charset="0"/>
                <a:cs typeface="Arial" panose="020B0604020202020204" pitchFamily="34" charset="0"/>
              </a:rPr>
              <a:t>Future experiments using circulating liquid cells are foreseen</a:t>
            </a:r>
          </a:p>
        </p:txBody>
      </p:sp>
      <p:sp>
        <p:nvSpPr>
          <p:cNvPr id="2" name="Title 1">
            <a:extLst>
              <a:ext uri="{FF2B5EF4-FFF2-40B4-BE49-F238E27FC236}">
                <a16:creationId xmlns:a16="http://schemas.microsoft.com/office/drawing/2014/main" id="{A39F3E0F-2E28-690F-2BDA-DD9EA8104BBF}"/>
              </a:ext>
            </a:extLst>
          </p:cNvPr>
          <p:cNvSpPr txBox="1">
            <a:spLocks/>
          </p:cNvSpPr>
          <p:nvPr/>
        </p:nvSpPr>
        <p:spPr>
          <a:xfrm>
            <a:off x="575556" y="0"/>
            <a:ext cx="5148572"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200" b="1" dirty="0">
                <a:solidFill>
                  <a:srgbClr val="0000FF"/>
                </a:solidFill>
                <a:latin typeface="Arial" panose="020B0604020202020204" pitchFamily="34" charset="0"/>
                <a:cs typeface="Arial" panose="020B0604020202020204" pitchFamily="34" charset="0"/>
              </a:rPr>
              <a:t>Conclusions and Outlook</a:t>
            </a:r>
            <a:endParaRPr lang="en-GB" sz="3200" b="1" dirty="0">
              <a:solidFill>
                <a:srgbClr val="0000F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516993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E9EBF5-5C83-EC93-7889-EA09B3412C2D}"/>
            </a:ext>
          </a:extLst>
        </p:cNvPr>
        <p:cNvGrpSpPr/>
        <p:nvPr/>
      </p:nvGrpSpPr>
      <p:grpSpPr>
        <a:xfrm>
          <a:off x="0" y="0"/>
          <a:ext cx="0" cy="0"/>
          <a:chOff x="0" y="0"/>
          <a:chExt cx="0" cy="0"/>
        </a:xfrm>
      </p:grpSpPr>
      <p:pic>
        <p:nvPicPr>
          <p:cNvPr id="3" name="Picture 24" descr="Ministerio de Economía, Industria y Competitividad - Gobierno de España">
            <a:extLst>
              <a:ext uri="{FF2B5EF4-FFF2-40B4-BE49-F238E27FC236}">
                <a16:creationId xmlns:a16="http://schemas.microsoft.com/office/drawing/2014/main" id="{E45C97B0-2C50-05CF-6973-4907ED5724F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84168" y="260648"/>
            <a:ext cx="2400300" cy="60007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6" descr="European Commission logo">
            <a:extLst>
              <a:ext uri="{FF2B5EF4-FFF2-40B4-BE49-F238E27FC236}">
                <a16:creationId xmlns:a16="http://schemas.microsoft.com/office/drawing/2014/main" id="{82BA99CF-00D8-AA84-6F50-C0561704FD2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00306" y="90676"/>
            <a:ext cx="1638300" cy="1133476"/>
          </a:xfrm>
          <a:prstGeom prst="rect">
            <a:avLst/>
          </a:prstGeom>
          <a:solidFill>
            <a:schemeClr val="bg1"/>
          </a:solidFill>
        </p:spPr>
      </p:pic>
      <p:pic>
        <p:nvPicPr>
          <p:cNvPr id="12" name="Picture 11">
            <a:extLst>
              <a:ext uri="{FF2B5EF4-FFF2-40B4-BE49-F238E27FC236}">
                <a16:creationId xmlns:a16="http://schemas.microsoft.com/office/drawing/2014/main" id="{6654C3A7-74C3-CB1C-1BFD-CB43382C59DA}"/>
              </a:ext>
            </a:extLst>
          </p:cNvPr>
          <p:cNvPicPr>
            <a:picLocks noChangeAspect="1"/>
          </p:cNvPicPr>
          <p:nvPr/>
        </p:nvPicPr>
        <p:blipFill>
          <a:blip r:embed="rId4"/>
          <a:stretch>
            <a:fillRect/>
          </a:stretch>
        </p:blipFill>
        <p:spPr>
          <a:xfrm>
            <a:off x="412288" y="135414"/>
            <a:ext cx="3219518" cy="1044000"/>
          </a:xfrm>
          <a:prstGeom prst="rect">
            <a:avLst/>
          </a:prstGeom>
        </p:spPr>
      </p:pic>
      <p:sp>
        <p:nvSpPr>
          <p:cNvPr id="14" name="TextBox 13">
            <a:extLst>
              <a:ext uri="{FF2B5EF4-FFF2-40B4-BE49-F238E27FC236}">
                <a16:creationId xmlns:a16="http://schemas.microsoft.com/office/drawing/2014/main" id="{3EB5A57E-DCA3-7B19-BDDF-15E99F533DFD}"/>
              </a:ext>
            </a:extLst>
          </p:cNvPr>
          <p:cNvSpPr txBox="1"/>
          <p:nvPr/>
        </p:nvSpPr>
        <p:spPr>
          <a:xfrm>
            <a:off x="107504" y="1314701"/>
            <a:ext cx="8928992" cy="830997"/>
          </a:xfrm>
          <a:prstGeom prst="rect">
            <a:avLst/>
          </a:prstGeom>
          <a:noFill/>
        </p:spPr>
        <p:txBody>
          <a:bodyPr wrap="square" rtlCol="0">
            <a:spAutoFit/>
          </a:bodyPr>
          <a:lstStyle/>
          <a:p>
            <a:pPr algn="just"/>
            <a:r>
              <a:rPr lang="en-US" sz="1600" dirty="0">
                <a:latin typeface="Arial" panose="020B0604020202020204" pitchFamily="34" charset="0"/>
                <a:cs typeface="Arial" panose="020B0604020202020204" pitchFamily="34" charset="0"/>
              </a:rPr>
              <a:t>This project has received funding from the European Union’s Horizon 2020 research and innovation </a:t>
            </a:r>
            <a:r>
              <a:rPr lang="en-US" sz="1600" dirty="0" err="1">
                <a:latin typeface="Arial" panose="020B0604020202020204" pitchFamily="34" charset="0"/>
                <a:cs typeface="Arial" panose="020B0604020202020204" pitchFamily="34" charset="0"/>
              </a:rPr>
              <a:t>programme</a:t>
            </a:r>
            <a:r>
              <a:rPr lang="en-US" sz="1600" dirty="0">
                <a:latin typeface="Arial" panose="020B0604020202020204" pitchFamily="34" charset="0"/>
                <a:cs typeface="Arial" panose="020B0604020202020204" pitchFamily="34" charset="0"/>
              </a:rPr>
              <a:t>, under grant agreement No 101007417 NFFA-Europe Pilot and the Spanish Ministry of Science and Innovation (MCIN) under Contract No. PID2024-161974NB-I00.</a:t>
            </a:r>
            <a:endParaRPr lang="en-GB" sz="1600" dirty="0">
              <a:latin typeface="Arial" panose="020B0604020202020204" pitchFamily="34" charset="0"/>
              <a:cs typeface="Arial" panose="020B0604020202020204" pitchFamily="34" charset="0"/>
            </a:endParaRPr>
          </a:p>
        </p:txBody>
      </p:sp>
      <p:pic>
        <p:nvPicPr>
          <p:cNvPr id="16" name="Picture 15" descr="A group of people standing in front of a wall&#10;&#10;AI-generated content may be incorrect.">
            <a:extLst>
              <a:ext uri="{FF2B5EF4-FFF2-40B4-BE49-F238E27FC236}">
                <a16:creationId xmlns:a16="http://schemas.microsoft.com/office/drawing/2014/main" id="{A323CC1C-3678-7817-CAC4-F115C8C8EE2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195736" y="3887324"/>
            <a:ext cx="4736177" cy="2880000"/>
          </a:xfrm>
          <a:prstGeom prst="rect">
            <a:avLst/>
          </a:prstGeom>
        </p:spPr>
      </p:pic>
      <p:pic>
        <p:nvPicPr>
          <p:cNvPr id="6" name="Picture 5">
            <a:extLst>
              <a:ext uri="{FF2B5EF4-FFF2-40B4-BE49-F238E27FC236}">
                <a16:creationId xmlns:a16="http://schemas.microsoft.com/office/drawing/2014/main" id="{B4E9F663-6CBD-3E31-15D5-2762E0C1F676}"/>
              </a:ext>
            </a:extLst>
          </p:cNvPr>
          <p:cNvPicPr>
            <a:picLocks noChangeAspect="1"/>
          </p:cNvPicPr>
          <p:nvPr/>
        </p:nvPicPr>
        <p:blipFill>
          <a:blip r:embed="rId6"/>
          <a:stretch>
            <a:fillRect/>
          </a:stretch>
        </p:blipFill>
        <p:spPr>
          <a:xfrm>
            <a:off x="0" y="2276872"/>
            <a:ext cx="9144000" cy="1790639"/>
          </a:xfrm>
          <a:prstGeom prst="rect">
            <a:avLst/>
          </a:prstGeom>
        </p:spPr>
      </p:pic>
      <p:pic>
        <p:nvPicPr>
          <p:cNvPr id="11" name="Picture 10">
            <a:extLst>
              <a:ext uri="{FF2B5EF4-FFF2-40B4-BE49-F238E27FC236}">
                <a16:creationId xmlns:a16="http://schemas.microsoft.com/office/drawing/2014/main" id="{5F414030-91FE-335E-E7E8-3CD56FE3D2FF}"/>
              </a:ext>
            </a:extLst>
          </p:cNvPr>
          <p:cNvPicPr>
            <a:picLocks noChangeAspect="1"/>
          </p:cNvPicPr>
          <p:nvPr/>
        </p:nvPicPr>
        <p:blipFill>
          <a:blip r:embed="rId7"/>
          <a:stretch>
            <a:fillRect/>
          </a:stretch>
        </p:blipFill>
        <p:spPr>
          <a:xfrm>
            <a:off x="7513647" y="4067511"/>
            <a:ext cx="906818" cy="900000"/>
          </a:xfrm>
          <a:prstGeom prst="rect">
            <a:avLst/>
          </a:prstGeom>
        </p:spPr>
      </p:pic>
      <p:pic>
        <p:nvPicPr>
          <p:cNvPr id="2" name="Graphic 1" descr="ICN2 - Institut Català de Nanociència i Nanotecnologia">
            <a:extLst>
              <a:ext uri="{FF2B5EF4-FFF2-40B4-BE49-F238E27FC236}">
                <a16:creationId xmlns:a16="http://schemas.microsoft.com/office/drawing/2014/main" id="{66FCB4B3-3274-E993-7A55-DACCDBAD7F79}"/>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7092280" y="5218070"/>
            <a:ext cx="1749552" cy="640080"/>
          </a:xfrm>
          <a:prstGeom prst="rect">
            <a:avLst/>
          </a:prstGeom>
        </p:spPr>
      </p:pic>
      <p:sp>
        <p:nvSpPr>
          <p:cNvPr id="4" name="TextBox 3">
            <a:extLst>
              <a:ext uri="{FF2B5EF4-FFF2-40B4-BE49-F238E27FC236}">
                <a16:creationId xmlns:a16="http://schemas.microsoft.com/office/drawing/2014/main" id="{E5A5DB06-18F7-B51A-DF4C-3F1A43D12373}"/>
              </a:ext>
            </a:extLst>
          </p:cNvPr>
          <p:cNvSpPr txBox="1"/>
          <p:nvPr/>
        </p:nvSpPr>
        <p:spPr>
          <a:xfrm>
            <a:off x="7144618" y="5924043"/>
            <a:ext cx="1715919" cy="338554"/>
          </a:xfrm>
          <a:prstGeom prst="rect">
            <a:avLst/>
          </a:prstGeom>
          <a:solidFill>
            <a:schemeClr val="bg1">
              <a:alpha val="85000"/>
            </a:schemeClr>
          </a:solidFill>
        </p:spPr>
        <p:txBody>
          <a:bodyPr wrap="none" rtlCol="0">
            <a:spAutoFit/>
          </a:bodyPr>
          <a:lstStyle/>
          <a:p>
            <a:r>
              <a:rPr lang="es-ES" sz="1600" dirty="0" err="1"/>
              <a:t>Founding</a:t>
            </a:r>
            <a:r>
              <a:rPr lang="es-ES" sz="1600" dirty="0"/>
              <a:t> </a:t>
            </a:r>
            <a:r>
              <a:rPr lang="es-ES" sz="1600" dirty="0" err="1"/>
              <a:t>member</a:t>
            </a:r>
            <a:endParaRPr lang="en-GB" sz="1600" dirty="0"/>
          </a:p>
        </p:txBody>
      </p:sp>
    </p:spTree>
    <p:extLst>
      <p:ext uri="{BB962C8B-B14F-4D97-AF65-F5344CB8AC3E}">
        <p14:creationId xmlns:p14="http://schemas.microsoft.com/office/powerpoint/2010/main" val="1817623846"/>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9D158F-00F2-706A-E1CA-CB7FD6E77200}"/>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9A0A2ED4-A7F0-6BEB-A5AE-06D1733AD0C9}"/>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2888171376"/>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352CE6-AFE3-DECD-E7B9-3398FFBD88EA}"/>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16C9E800-4339-4218-076B-EEFBF16927D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5393" y="1124744"/>
            <a:ext cx="3275512" cy="2743200"/>
          </a:xfrm>
          <a:prstGeom prst="rect">
            <a:avLst/>
          </a:prstGeom>
        </p:spPr>
      </p:pic>
      <p:pic>
        <p:nvPicPr>
          <p:cNvPr id="8" name="Picture 7">
            <a:extLst>
              <a:ext uri="{FF2B5EF4-FFF2-40B4-BE49-F238E27FC236}">
                <a16:creationId xmlns:a16="http://schemas.microsoft.com/office/drawing/2014/main" id="{3E9A85AC-4EF8-E365-0E82-376B03EA456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88024" y="1153211"/>
            <a:ext cx="3244611" cy="2743200"/>
          </a:xfrm>
          <a:prstGeom prst="rect">
            <a:avLst/>
          </a:prstGeom>
        </p:spPr>
      </p:pic>
      <p:sp>
        <p:nvSpPr>
          <p:cNvPr id="2" name="TextBox 1">
            <a:extLst>
              <a:ext uri="{FF2B5EF4-FFF2-40B4-BE49-F238E27FC236}">
                <a16:creationId xmlns:a16="http://schemas.microsoft.com/office/drawing/2014/main" id="{AB2CE7B4-1E66-CD3D-4F6B-8CBC2A598A31}"/>
              </a:ext>
            </a:extLst>
          </p:cNvPr>
          <p:cNvSpPr txBox="1"/>
          <p:nvPr/>
        </p:nvSpPr>
        <p:spPr>
          <a:xfrm>
            <a:off x="719572" y="4365104"/>
            <a:ext cx="7704855" cy="203132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marL="285750" indent="-285750">
              <a:buFont typeface="Arial" panose="020B0604020202020204" pitchFamily="34" charset="0"/>
              <a:buChar char="•"/>
            </a:pPr>
            <a:r>
              <a:rPr lang="en-US" dirty="0"/>
              <a:t>Temporal evolution over 16 cycles of the S2p line taken at a fixed point of a Nafion film previously soaked in a 10</a:t>
            </a:r>
            <a:r>
              <a:rPr lang="en-US" baseline="30000" dirty="0"/>
              <a:t>-3</a:t>
            </a:r>
            <a:r>
              <a:rPr lang="en-US" dirty="0"/>
              <a:t> M CdCl2 solution with </a:t>
            </a:r>
            <a:r>
              <a:rPr lang="en-US" dirty="0" err="1"/>
              <a:t>microfocused</a:t>
            </a:r>
            <a:r>
              <a:rPr lang="en-US" dirty="0"/>
              <a:t> (ca. 200 um diameter) monochromatic 1486.6 eV photons at 50 W. </a:t>
            </a:r>
          </a:p>
          <a:p>
            <a:pPr marL="285750" indent="-285750">
              <a:buFont typeface="Arial" panose="020B0604020202020204" pitchFamily="34" charset="0"/>
              <a:buChar char="•"/>
            </a:pPr>
            <a:r>
              <a:rPr lang="en-US" dirty="0"/>
              <a:t>Charge compensation was used to mitigate surface charging. </a:t>
            </a:r>
          </a:p>
          <a:p>
            <a:pPr marL="285750" indent="-285750">
              <a:buFont typeface="Arial" panose="020B0604020202020204" pitchFamily="34" charset="0"/>
              <a:buChar char="•"/>
            </a:pPr>
            <a:r>
              <a:rPr lang="en-US" dirty="0"/>
              <a:t>The scan time for each spectrum is 20 s (scan energy = 12 eV, 0.1 eV/step and 0.16 s dwell time). </a:t>
            </a:r>
          </a:p>
          <a:p>
            <a:pPr marL="285750" indent="-285750">
              <a:buFont typeface="Arial" panose="020B0604020202020204" pitchFamily="34" charset="0"/>
              <a:buChar char="•"/>
            </a:pPr>
            <a:r>
              <a:rPr lang="en-US" dirty="0"/>
              <a:t>Time elapsed between two consecutive spectra is ca. 30 s.</a:t>
            </a:r>
            <a:endParaRPr lang="en-GB" dirty="0"/>
          </a:p>
        </p:txBody>
      </p:sp>
      <p:sp>
        <p:nvSpPr>
          <p:cNvPr id="3" name="TextBox 2">
            <a:extLst>
              <a:ext uri="{FF2B5EF4-FFF2-40B4-BE49-F238E27FC236}">
                <a16:creationId xmlns:a16="http://schemas.microsoft.com/office/drawing/2014/main" id="{6C63E7DA-AB76-8059-5FB0-CE70DD20B8AD}"/>
              </a:ext>
            </a:extLst>
          </p:cNvPr>
          <p:cNvSpPr txBox="1"/>
          <p:nvPr/>
        </p:nvSpPr>
        <p:spPr>
          <a:xfrm>
            <a:off x="971600" y="495506"/>
            <a:ext cx="721672" cy="523220"/>
          </a:xfrm>
          <a:prstGeom prst="rect">
            <a:avLst/>
          </a:prstGeom>
          <a:solidFill>
            <a:schemeClr val="bg1">
              <a:alpha val="85000"/>
            </a:schemeClr>
          </a:solidFill>
        </p:spPr>
        <p:txBody>
          <a:bodyPr wrap="none" rtlCol="0">
            <a:spAutoFit/>
          </a:bodyPr>
          <a:lstStyle/>
          <a:p>
            <a:r>
              <a:rPr lang="es-ES" sz="2800" dirty="0"/>
              <a:t>S2p</a:t>
            </a:r>
            <a:endParaRPr lang="en-GB" sz="2800" dirty="0"/>
          </a:p>
        </p:txBody>
      </p:sp>
    </p:spTree>
    <p:extLst>
      <p:ext uri="{BB962C8B-B14F-4D97-AF65-F5344CB8AC3E}">
        <p14:creationId xmlns:p14="http://schemas.microsoft.com/office/powerpoint/2010/main" val="29875349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95D414-ADC4-914D-C92B-E46A0BE58C20}"/>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028AECC4-344D-1A00-2B28-99270F6C3BF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4776" y="188640"/>
            <a:ext cx="3057144" cy="2474976"/>
          </a:xfrm>
          <a:prstGeom prst="rect">
            <a:avLst/>
          </a:prstGeom>
        </p:spPr>
      </p:pic>
      <p:pic>
        <p:nvPicPr>
          <p:cNvPr id="9" name="Picture 8">
            <a:extLst>
              <a:ext uri="{FF2B5EF4-FFF2-40B4-BE49-F238E27FC236}">
                <a16:creationId xmlns:a16="http://schemas.microsoft.com/office/drawing/2014/main" id="{41D95BFC-28EB-7A90-8C1C-2592588AD63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15256" y="188640"/>
            <a:ext cx="3057144" cy="2474976"/>
          </a:xfrm>
          <a:prstGeom prst="rect">
            <a:avLst/>
          </a:prstGeom>
        </p:spPr>
      </p:pic>
      <p:sp>
        <p:nvSpPr>
          <p:cNvPr id="2" name="TextBox 1">
            <a:extLst>
              <a:ext uri="{FF2B5EF4-FFF2-40B4-BE49-F238E27FC236}">
                <a16:creationId xmlns:a16="http://schemas.microsoft.com/office/drawing/2014/main" id="{E6FAA14C-2F32-E84B-BE22-A45D61FE106C}"/>
              </a:ext>
            </a:extLst>
          </p:cNvPr>
          <p:cNvSpPr txBox="1"/>
          <p:nvPr/>
        </p:nvSpPr>
        <p:spPr>
          <a:xfrm>
            <a:off x="899593" y="2816679"/>
            <a:ext cx="7272807" cy="92333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just"/>
            <a:r>
              <a:rPr lang="en-US" dirty="0"/>
              <a:t>HAXPES spectra of the (a) Cd2p and (b) Pb3p regions obtained with 6.1 keV photons of Nafion thin films deposited on gold (below) and silicon nitride (above), respectively, soaked with the corresponding 10</a:t>
            </a:r>
            <a:r>
              <a:rPr lang="en-US" baseline="30000" dirty="0"/>
              <a:t>-3</a:t>
            </a:r>
            <a:r>
              <a:rPr lang="en-US" dirty="0"/>
              <a:t> M solutions.</a:t>
            </a:r>
            <a:endParaRPr lang="en-GB" dirty="0"/>
          </a:p>
        </p:txBody>
      </p:sp>
      <p:pic>
        <p:nvPicPr>
          <p:cNvPr id="6" name="Picture 5">
            <a:extLst>
              <a:ext uri="{FF2B5EF4-FFF2-40B4-BE49-F238E27FC236}">
                <a16:creationId xmlns:a16="http://schemas.microsoft.com/office/drawing/2014/main" id="{4C1FB6DB-2769-8069-32E8-8702A59FC01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49597" y="3929249"/>
            <a:ext cx="3388461" cy="2743200"/>
          </a:xfrm>
          <a:prstGeom prst="rect">
            <a:avLst/>
          </a:prstGeom>
        </p:spPr>
      </p:pic>
      <p:sp>
        <p:nvSpPr>
          <p:cNvPr id="4" name="TextBox 3">
            <a:extLst>
              <a:ext uri="{FF2B5EF4-FFF2-40B4-BE49-F238E27FC236}">
                <a16:creationId xmlns:a16="http://schemas.microsoft.com/office/drawing/2014/main" id="{A48701A7-2E8A-F35A-6966-46795D97B8D2}"/>
              </a:ext>
            </a:extLst>
          </p:cNvPr>
          <p:cNvSpPr txBox="1"/>
          <p:nvPr/>
        </p:nvSpPr>
        <p:spPr>
          <a:xfrm>
            <a:off x="899593" y="4931517"/>
            <a:ext cx="3888431"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just"/>
            <a:r>
              <a:rPr lang="en-US" dirty="0"/>
              <a:t>Surface charging is not a major problem</a:t>
            </a:r>
            <a:endParaRPr lang="en-GB" dirty="0"/>
          </a:p>
        </p:txBody>
      </p:sp>
    </p:spTree>
    <p:extLst>
      <p:ext uri="{BB962C8B-B14F-4D97-AF65-F5344CB8AC3E}">
        <p14:creationId xmlns:p14="http://schemas.microsoft.com/office/powerpoint/2010/main" val="33658431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63E0A9-A66F-E5DF-EDBE-BDFFDE57697E}"/>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0754657B-7AF1-D5F4-2B90-D31AC77F7153}"/>
              </a:ext>
            </a:extLst>
          </p:cNvPr>
          <p:cNvPicPr>
            <a:picLocks noChangeAspect="1"/>
          </p:cNvPicPr>
          <p:nvPr/>
        </p:nvPicPr>
        <p:blipFill>
          <a:blip r:embed="rId2"/>
          <a:stretch>
            <a:fillRect/>
          </a:stretch>
        </p:blipFill>
        <p:spPr>
          <a:xfrm>
            <a:off x="899592" y="909000"/>
            <a:ext cx="5596280" cy="5040000"/>
          </a:xfrm>
          <a:prstGeom prst="rect">
            <a:avLst/>
          </a:prstGeom>
        </p:spPr>
      </p:pic>
      <p:pic>
        <p:nvPicPr>
          <p:cNvPr id="3" name="Picture 2">
            <a:extLst>
              <a:ext uri="{FF2B5EF4-FFF2-40B4-BE49-F238E27FC236}">
                <a16:creationId xmlns:a16="http://schemas.microsoft.com/office/drawing/2014/main" id="{306C0B15-42F3-B1C4-3A36-764411B5A9B4}"/>
              </a:ext>
            </a:extLst>
          </p:cNvPr>
          <p:cNvPicPr>
            <a:picLocks noChangeAspect="1"/>
          </p:cNvPicPr>
          <p:nvPr/>
        </p:nvPicPr>
        <p:blipFill>
          <a:blip r:embed="rId3"/>
          <a:stretch>
            <a:fillRect/>
          </a:stretch>
        </p:blipFill>
        <p:spPr>
          <a:xfrm>
            <a:off x="6660232" y="620688"/>
            <a:ext cx="2078916" cy="2621507"/>
          </a:xfrm>
          <a:prstGeom prst="rect">
            <a:avLst/>
          </a:prstGeom>
        </p:spPr>
      </p:pic>
    </p:spTree>
    <p:extLst>
      <p:ext uri="{BB962C8B-B14F-4D97-AF65-F5344CB8AC3E}">
        <p14:creationId xmlns:p14="http://schemas.microsoft.com/office/powerpoint/2010/main" val="2187445999"/>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993169-82BA-1661-4498-5460F16FCCA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2D05510-6DC1-145A-8B56-021FC050038C}"/>
              </a:ext>
            </a:extLst>
          </p:cNvPr>
          <p:cNvSpPr>
            <a:spLocks noGrp="1"/>
          </p:cNvSpPr>
          <p:nvPr>
            <p:ph type="title"/>
          </p:nvPr>
        </p:nvSpPr>
        <p:spPr>
          <a:xfrm>
            <a:off x="35496" y="0"/>
            <a:ext cx="7658300" cy="1143000"/>
          </a:xfrm>
        </p:spPr>
        <p:txBody>
          <a:bodyPr>
            <a:normAutofit/>
          </a:bodyPr>
          <a:lstStyle/>
          <a:p>
            <a:r>
              <a:rPr lang="en-US" sz="3200" b="1" dirty="0">
                <a:solidFill>
                  <a:srgbClr val="0000FF"/>
                </a:solidFill>
                <a:latin typeface="Arial" panose="020B0604020202020204" pitchFamily="34" charset="0"/>
                <a:cs typeface="Arial" panose="020B0604020202020204" pitchFamily="34" charset="0"/>
              </a:rPr>
              <a:t>Microfabrication of Si3N4 membranes</a:t>
            </a:r>
            <a:endParaRPr lang="en-GB" sz="3200" b="1" dirty="0">
              <a:solidFill>
                <a:srgbClr val="0000FF"/>
              </a:solidFill>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BA76E523-61CB-2E68-AA19-A350CC5FC509}"/>
              </a:ext>
            </a:extLst>
          </p:cNvPr>
          <p:cNvPicPr>
            <a:picLocks noChangeAspect="1"/>
          </p:cNvPicPr>
          <p:nvPr/>
        </p:nvPicPr>
        <p:blipFill>
          <a:blip r:embed="rId2"/>
          <a:stretch>
            <a:fillRect/>
          </a:stretch>
        </p:blipFill>
        <p:spPr>
          <a:xfrm>
            <a:off x="36512" y="991728"/>
            <a:ext cx="9144000" cy="3373376"/>
          </a:xfrm>
          <a:prstGeom prst="rect">
            <a:avLst/>
          </a:prstGeom>
        </p:spPr>
      </p:pic>
      <p:sp>
        <p:nvSpPr>
          <p:cNvPr id="4" name="TextBox 3">
            <a:extLst>
              <a:ext uri="{FF2B5EF4-FFF2-40B4-BE49-F238E27FC236}">
                <a16:creationId xmlns:a16="http://schemas.microsoft.com/office/drawing/2014/main" id="{918C4C6E-73B3-833C-36EC-C4988EC0F484}"/>
              </a:ext>
            </a:extLst>
          </p:cNvPr>
          <p:cNvSpPr txBox="1"/>
          <p:nvPr/>
        </p:nvSpPr>
        <p:spPr>
          <a:xfrm>
            <a:off x="298076" y="4581128"/>
            <a:ext cx="8712968" cy="203132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Low-stress membranes are fabricated from 100 mm silicon wafers using standard lithography techniques</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Silicon nitride membranes microfabricated in silicon chips designed for HAXPES experiments at the GALAXIES beamline</a:t>
            </a:r>
          </a:p>
          <a:p>
            <a:pPr marL="285750" indent="-285750">
              <a:buFont typeface="Arial" panose="020B0604020202020204" pitchFamily="34" charset="0"/>
              <a:buChar char="•"/>
            </a:pPr>
            <a:r>
              <a:rPr lang="en-US" dirty="0" err="1">
                <a:latin typeface="Arial" panose="020B0604020202020204" pitchFamily="34" charset="0"/>
                <a:cs typeface="Arial" panose="020B0604020202020204" pitchFamily="34" charset="0"/>
              </a:rPr>
              <a:t>SiNx</a:t>
            </a:r>
            <a:r>
              <a:rPr lang="en-US" dirty="0">
                <a:latin typeface="Arial" panose="020B0604020202020204" pitchFamily="34" charset="0"/>
                <a:cs typeface="Arial" panose="020B0604020202020204" pitchFamily="34" charset="0"/>
              </a:rPr>
              <a:t> films deposited by low-pressure chemical </a:t>
            </a:r>
            <a:r>
              <a:rPr lang="en-US" dirty="0" err="1">
                <a:latin typeface="Arial" panose="020B0604020202020204" pitchFamily="34" charset="0"/>
                <a:cs typeface="Arial" panose="020B0604020202020204" pitchFamily="34" charset="0"/>
              </a:rPr>
              <a:t>vapour</a:t>
            </a:r>
            <a:r>
              <a:rPr lang="en-US" dirty="0">
                <a:latin typeface="Arial" panose="020B0604020202020204" pitchFamily="34" charset="0"/>
                <a:cs typeface="Arial" panose="020B0604020202020204" pitchFamily="34" charset="0"/>
              </a:rPr>
              <a:t> deposition (LPCVD) → more stoichiometric material (Si3N4) → enhanced mechanical properties. </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Compressive stress around 200 MPa</a:t>
            </a:r>
            <a:endParaRPr lang="en-GB" dirty="0">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BDE06080-05C4-3B25-AF32-1596871A427C}"/>
              </a:ext>
            </a:extLst>
          </p:cNvPr>
          <p:cNvPicPr>
            <a:picLocks noChangeAspect="1"/>
          </p:cNvPicPr>
          <p:nvPr/>
        </p:nvPicPr>
        <p:blipFill rotWithShape="1">
          <a:blip r:embed="rId3"/>
          <a:srcRect l="60995"/>
          <a:stretch/>
        </p:blipFill>
        <p:spPr>
          <a:xfrm>
            <a:off x="7668344" y="548680"/>
            <a:ext cx="1237008" cy="540000"/>
          </a:xfrm>
          <a:prstGeom prst="rect">
            <a:avLst/>
          </a:prstGeom>
        </p:spPr>
      </p:pic>
      <p:pic>
        <p:nvPicPr>
          <p:cNvPr id="6" name="Picture 5">
            <a:extLst>
              <a:ext uri="{FF2B5EF4-FFF2-40B4-BE49-F238E27FC236}">
                <a16:creationId xmlns:a16="http://schemas.microsoft.com/office/drawing/2014/main" id="{648BC5F5-1FA4-8058-B621-5ADEF9ADCD68}"/>
              </a:ext>
            </a:extLst>
          </p:cNvPr>
          <p:cNvPicPr>
            <a:picLocks noChangeAspect="1"/>
          </p:cNvPicPr>
          <p:nvPr/>
        </p:nvPicPr>
        <p:blipFill>
          <a:blip r:embed="rId4"/>
          <a:stretch>
            <a:fillRect/>
          </a:stretch>
        </p:blipFill>
        <p:spPr>
          <a:xfrm>
            <a:off x="7619998" y="158364"/>
            <a:ext cx="1488506" cy="405000"/>
          </a:xfrm>
          <a:prstGeom prst="rect">
            <a:avLst/>
          </a:prstGeom>
        </p:spPr>
      </p:pic>
    </p:spTree>
    <p:extLst>
      <p:ext uri="{BB962C8B-B14F-4D97-AF65-F5344CB8AC3E}">
        <p14:creationId xmlns:p14="http://schemas.microsoft.com/office/powerpoint/2010/main" val="31095845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1FC2CF-5BAA-71FB-6DFB-AC8EF7CCA1F7}"/>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61CD1280-1C4F-F64F-653A-DDCDE67D6FBA}"/>
              </a:ext>
            </a:extLst>
          </p:cNvPr>
          <p:cNvPicPr>
            <a:picLocks noChangeAspect="1"/>
          </p:cNvPicPr>
          <p:nvPr/>
        </p:nvPicPr>
        <p:blipFill>
          <a:blip r:embed="rId2"/>
          <a:srcRect t="13528"/>
          <a:stretch/>
        </p:blipFill>
        <p:spPr>
          <a:xfrm>
            <a:off x="-611" y="10869"/>
            <a:ext cx="9144000" cy="2482027"/>
          </a:xfrm>
          <a:prstGeom prst="rect">
            <a:avLst/>
          </a:prstGeom>
        </p:spPr>
      </p:pic>
      <p:pic>
        <p:nvPicPr>
          <p:cNvPr id="5" name="Picture 4">
            <a:extLst>
              <a:ext uri="{FF2B5EF4-FFF2-40B4-BE49-F238E27FC236}">
                <a16:creationId xmlns:a16="http://schemas.microsoft.com/office/drawing/2014/main" id="{119C0880-3324-46EB-9960-1D31751F37D1}"/>
              </a:ext>
            </a:extLst>
          </p:cNvPr>
          <p:cNvPicPr>
            <a:picLocks noChangeAspect="1"/>
          </p:cNvPicPr>
          <p:nvPr/>
        </p:nvPicPr>
        <p:blipFill>
          <a:blip r:embed="rId3"/>
          <a:stretch>
            <a:fillRect/>
          </a:stretch>
        </p:blipFill>
        <p:spPr>
          <a:xfrm>
            <a:off x="0" y="2752681"/>
            <a:ext cx="9144000" cy="3988687"/>
          </a:xfrm>
          <a:prstGeom prst="rect">
            <a:avLst/>
          </a:prstGeom>
        </p:spPr>
      </p:pic>
      <p:sp>
        <p:nvSpPr>
          <p:cNvPr id="6" name="Rectangle 5">
            <a:extLst>
              <a:ext uri="{FF2B5EF4-FFF2-40B4-BE49-F238E27FC236}">
                <a16:creationId xmlns:a16="http://schemas.microsoft.com/office/drawing/2014/main" id="{A14A00E5-0459-071C-25E3-E4B885980BDC}"/>
              </a:ext>
            </a:extLst>
          </p:cNvPr>
          <p:cNvSpPr/>
          <p:nvPr/>
        </p:nvSpPr>
        <p:spPr>
          <a:xfrm>
            <a:off x="179512" y="2060848"/>
            <a:ext cx="2520280" cy="144016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2760415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0C43E36-286E-AC62-3DEA-82E47F7CB8CA}"/>
              </a:ext>
            </a:extLst>
          </p:cNvPr>
          <p:cNvSpPr>
            <a:spLocks noGrp="1"/>
          </p:cNvSpPr>
          <p:nvPr>
            <p:ph idx="1"/>
          </p:nvPr>
        </p:nvSpPr>
        <p:spPr>
          <a:xfrm>
            <a:off x="331559" y="1016732"/>
            <a:ext cx="8208912" cy="3240360"/>
          </a:xfrm>
        </p:spPr>
        <p:txBody>
          <a:bodyPr>
            <a:normAutofit/>
          </a:bodyPr>
          <a:lstStyle/>
          <a:p>
            <a:r>
              <a:rPr lang="en-US"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Objective</a:t>
            </a:r>
          </a:p>
          <a:p>
            <a:r>
              <a:rPr lang="en-US"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Experimental details</a:t>
            </a:r>
          </a:p>
          <a:p>
            <a:r>
              <a:rPr lang="en-US"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XPS &amp; HAXPES results</a:t>
            </a:r>
          </a:p>
          <a:p>
            <a:r>
              <a:rPr lang="en-US"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Conclusions</a:t>
            </a:r>
            <a:endParaRPr lang="en-GB"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2" name="Title 1">
            <a:extLst>
              <a:ext uri="{FF2B5EF4-FFF2-40B4-BE49-F238E27FC236}">
                <a16:creationId xmlns:a16="http://schemas.microsoft.com/office/drawing/2014/main" id="{742A0D64-BB47-F793-83D4-2B15E4C5884F}"/>
              </a:ext>
            </a:extLst>
          </p:cNvPr>
          <p:cNvSpPr>
            <a:spLocks noGrp="1"/>
          </p:cNvSpPr>
          <p:nvPr>
            <p:ph type="title"/>
          </p:nvPr>
        </p:nvSpPr>
        <p:spPr>
          <a:xfrm>
            <a:off x="34038" y="0"/>
            <a:ext cx="2953786" cy="1143000"/>
          </a:xfrm>
        </p:spPr>
        <p:txBody>
          <a:bodyPr>
            <a:normAutofit/>
          </a:bodyPr>
          <a:lstStyle/>
          <a:p>
            <a:r>
              <a:rPr lang="en-US" sz="3200" b="1" dirty="0">
                <a:solidFill>
                  <a:srgbClr val="0000FF"/>
                </a:solidFill>
                <a:latin typeface="Arial" panose="020B0604020202020204" pitchFamily="34" charset="0"/>
                <a:cs typeface="Arial" panose="020B0604020202020204" pitchFamily="34" charset="0"/>
              </a:rPr>
              <a:t>Outline</a:t>
            </a:r>
            <a:endParaRPr lang="en-GB" sz="3200" b="1" dirty="0">
              <a:solidFill>
                <a:srgbClr val="0000FF"/>
              </a:solidFill>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0F8B6E69-AD3E-3CFE-F307-F1EE3528C7CD}"/>
              </a:ext>
            </a:extLst>
          </p:cNvPr>
          <p:cNvPicPr>
            <a:picLocks noChangeAspect="1"/>
          </p:cNvPicPr>
          <p:nvPr/>
        </p:nvPicPr>
        <p:blipFill>
          <a:blip r:embed="rId2" cstate="print">
            <a:extLst>
              <a:ext uri="{28A0092B-C50C-407E-A947-70E740481C1C}">
                <a14:useLocalDpi xmlns:a14="http://schemas.microsoft.com/office/drawing/2010/main" val="0"/>
              </a:ext>
            </a:extLst>
          </a:blip>
          <a:srcRect l="37400" r="2751"/>
          <a:stretch>
            <a:fillRect/>
          </a:stretch>
        </p:blipFill>
        <p:spPr>
          <a:xfrm rot="5400000">
            <a:off x="3939394" y="2117390"/>
            <a:ext cx="4104456" cy="5143500"/>
          </a:xfrm>
          <a:prstGeom prst="rect">
            <a:avLst/>
          </a:prstGeom>
        </p:spPr>
      </p:pic>
    </p:spTree>
    <p:extLst>
      <p:ext uri="{BB962C8B-B14F-4D97-AF65-F5344CB8AC3E}">
        <p14:creationId xmlns:p14="http://schemas.microsoft.com/office/powerpoint/2010/main" val="23942876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A847CF-D465-F66B-503A-C9A02A0BA57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0381D4B-E8D5-3578-C62E-BB2695773A1B}"/>
              </a:ext>
            </a:extLst>
          </p:cNvPr>
          <p:cNvSpPr>
            <a:spLocks noGrp="1"/>
          </p:cNvSpPr>
          <p:nvPr>
            <p:ph type="title"/>
          </p:nvPr>
        </p:nvSpPr>
        <p:spPr>
          <a:xfrm>
            <a:off x="575556" y="0"/>
            <a:ext cx="4321938" cy="1143000"/>
          </a:xfrm>
        </p:spPr>
        <p:txBody>
          <a:bodyPr>
            <a:normAutofit/>
          </a:bodyPr>
          <a:lstStyle/>
          <a:p>
            <a:r>
              <a:rPr lang="en-US" sz="3200" b="1" dirty="0">
                <a:solidFill>
                  <a:srgbClr val="0000FF"/>
                </a:solidFill>
                <a:latin typeface="Arial" panose="020B0604020202020204" pitchFamily="34" charset="0"/>
                <a:cs typeface="Arial" panose="020B0604020202020204" pitchFamily="34" charset="0"/>
              </a:rPr>
              <a:t>Objective/Framework</a:t>
            </a:r>
            <a:endParaRPr lang="en-GB" sz="3200" b="1" dirty="0">
              <a:solidFill>
                <a:srgbClr val="0000FF"/>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F45B18B5-8410-0F17-4B9D-77CE75125259}"/>
              </a:ext>
            </a:extLst>
          </p:cNvPr>
          <p:cNvSpPr txBox="1"/>
          <p:nvPr/>
        </p:nvSpPr>
        <p:spPr>
          <a:xfrm>
            <a:off x="575556" y="1149763"/>
            <a:ext cx="7992888" cy="5170646"/>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just"/>
            <a:r>
              <a:rPr lang="en-US" sz="2200" b="1" dirty="0"/>
              <a:t>Determining the intrinsic electronic structure of the surfaces of soft materials</a:t>
            </a:r>
            <a:r>
              <a:rPr lang="en-US" sz="2200" dirty="0"/>
              <a:t>, typically polymers, </a:t>
            </a:r>
            <a:r>
              <a:rPr lang="en-US" sz="2200" b="1" dirty="0"/>
              <a:t>that are easily degraded when exposed to X-ray radiation </a:t>
            </a:r>
            <a:r>
              <a:rPr lang="en-US" sz="2200" dirty="0"/>
              <a:t>is a crucial matter that must be addressed meticulously. Before any consistent characterization is undertaken, it is mandatory to </a:t>
            </a:r>
            <a:r>
              <a:rPr lang="en-US" sz="2200" b="1" dirty="0"/>
              <a:t>determine the damage caused by the radiation and set the optimal running parameters of the specific XPS instrument used </a:t>
            </a:r>
            <a:r>
              <a:rPr lang="en-US" sz="2200" dirty="0"/>
              <a:t>for the experiments. Here, we propose a systematic method to carry out such a task and apply it to the </a:t>
            </a:r>
            <a:r>
              <a:rPr lang="en-US" sz="2200" b="1" dirty="0"/>
              <a:t>case of Nafion</a:t>
            </a:r>
            <a:r>
              <a:rPr lang="en-US" sz="2200" dirty="0"/>
              <a:t>, a well-known and widely used material, and </a:t>
            </a:r>
            <a:r>
              <a:rPr lang="en-US" sz="2200" b="1" dirty="0"/>
              <a:t>focus on its ability as thin films to efficiently capture divalent metal cations such as Cd</a:t>
            </a:r>
            <a:r>
              <a:rPr lang="en-US" sz="2200" b="1" baseline="30000" dirty="0"/>
              <a:t>2+</a:t>
            </a:r>
            <a:r>
              <a:rPr lang="en-US" sz="2200" b="1" dirty="0"/>
              <a:t> and Pb</a:t>
            </a:r>
            <a:r>
              <a:rPr lang="en-US" sz="2200" b="1" baseline="30000" dirty="0"/>
              <a:t>2+</a:t>
            </a:r>
            <a:r>
              <a:rPr lang="en-US" sz="2200" b="1" dirty="0"/>
              <a:t>, two common toxic contaminants of drinking water.</a:t>
            </a:r>
            <a:r>
              <a:rPr lang="en-US" sz="2200" dirty="0"/>
              <a:t> Nafion films have the potential for efficient and fast water purification strategies for environmental remediation and requires a detailed analysis to ascertain the ionic-exchange mechanisms involved at the Nafion/water interfaces.</a:t>
            </a:r>
            <a:endParaRPr lang="en-GB" sz="2200" dirty="0"/>
          </a:p>
        </p:txBody>
      </p:sp>
    </p:spTree>
    <p:extLst>
      <p:ext uri="{BB962C8B-B14F-4D97-AF65-F5344CB8AC3E}">
        <p14:creationId xmlns:p14="http://schemas.microsoft.com/office/powerpoint/2010/main" val="2541368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C36632-D2F3-F335-C538-073C6E6405D0}"/>
              </a:ext>
            </a:extLst>
          </p:cNvPr>
          <p:cNvSpPr>
            <a:spLocks noGrp="1"/>
          </p:cNvSpPr>
          <p:nvPr>
            <p:ph type="title"/>
          </p:nvPr>
        </p:nvSpPr>
        <p:spPr>
          <a:xfrm>
            <a:off x="298076" y="0"/>
            <a:ext cx="2953786" cy="1143000"/>
          </a:xfrm>
        </p:spPr>
        <p:txBody>
          <a:bodyPr>
            <a:normAutofit/>
          </a:bodyPr>
          <a:lstStyle/>
          <a:p>
            <a:r>
              <a:rPr lang="en-US" sz="3200" b="1" dirty="0">
                <a:solidFill>
                  <a:srgbClr val="0000FF"/>
                </a:solidFill>
                <a:latin typeface="Arial" panose="020B0604020202020204" pitchFamily="34" charset="0"/>
                <a:cs typeface="Arial" panose="020B0604020202020204" pitchFamily="34" charset="0"/>
              </a:rPr>
              <a:t>Nafion films</a:t>
            </a:r>
            <a:endParaRPr lang="en-GB" sz="3200" b="1" dirty="0">
              <a:solidFill>
                <a:srgbClr val="0000FF"/>
              </a:solidFill>
              <a:latin typeface="Arial" panose="020B0604020202020204" pitchFamily="34" charset="0"/>
              <a:cs typeface="Arial" panose="020B0604020202020204" pitchFamily="34" charset="0"/>
            </a:endParaRPr>
          </a:p>
        </p:txBody>
      </p:sp>
      <p:sp>
        <p:nvSpPr>
          <p:cNvPr id="16" name="TextBox 15">
            <a:extLst>
              <a:ext uri="{FF2B5EF4-FFF2-40B4-BE49-F238E27FC236}">
                <a16:creationId xmlns:a16="http://schemas.microsoft.com/office/drawing/2014/main" id="{FFB6FB7D-7800-7CD5-A783-435B84D6F7AC}"/>
              </a:ext>
            </a:extLst>
          </p:cNvPr>
          <p:cNvSpPr txBox="1"/>
          <p:nvPr/>
        </p:nvSpPr>
        <p:spPr>
          <a:xfrm>
            <a:off x="6088380" y="522693"/>
            <a:ext cx="184731" cy="369332"/>
          </a:xfrm>
          <a:prstGeom prst="rect">
            <a:avLst/>
          </a:prstGeom>
          <a:solidFill>
            <a:schemeClr val="bg1">
              <a:alpha val="85000"/>
            </a:schemeClr>
          </a:solidFill>
        </p:spPr>
        <p:txBody>
          <a:bodyPr wrap="none" rtlCol="0">
            <a:spAutoFit/>
          </a:bodyPr>
          <a:lstStyle/>
          <a:p>
            <a:endParaRPr lang="en-GB" dirty="0">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4F743C7B-0D61-5CBC-D011-550448CC602A}"/>
              </a:ext>
            </a:extLst>
          </p:cNvPr>
          <p:cNvPicPr>
            <a:picLocks noChangeAspect="1"/>
          </p:cNvPicPr>
          <p:nvPr/>
        </p:nvPicPr>
        <p:blipFill>
          <a:blip r:embed="rId2"/>
          <a:stretch>
            <a:fillRect/>
          </a:stretch>
        </p:blipFill>
        <p:spPr>
          <a:xfrm>
            <a:off x="54589" y="44624"/>
            <a:ext cx="8189819" cy="6858000"/>
          </a:xfrm>
          <a:prstGeom prst="rect">
            <a:avLst/>
          </a:prstGeom>
        </p:spPr>
      </p:pic>
      <p:sp>
        <p:nvSpPr>
          <p:cNvPr id="5" name="TextBox 4">
            <a:extLst>
              <a:ext uri="{FF2B5EF4-FFF2-40B4-BE49-F238E27FC236}">
                <a16:creationId xmlns:a16="http://schemas.microsoft.com/office/drawing/2014/main" id="{C3A98A5C-C4E8-249F-6D5E-7C4A11A4861D}"/>
              </a:ext>
            </a:extLst>
          </p:cNvPr>
          <p:cNvSpPr txBox="1"/>
          <p:nvPr/>
        </p:nvSpPr>
        <p:spPr>
          <a:xfrm>
            <a:off x="562891" y="1034316"/>
            <a:ext cx="3015056" cy="369332"/>
          </a:xfrm>
          <a:prstGeom prst="rect">
            <a:avLst/>
          </a:prstGeom>
          <a:solidFill>
            <a:schemeClr val="bg1">
              <a:alpha val="85000"/>
            </a:schemeClr>
          </a:solidFill>
        </p:spPr>
        <p:txBody>
          <a:bodyPr wrap="none" rtlCol="0">
            <a:spAutoFit/>
          </a:bodyPr>
          <a:lstStyle/>
          <a:p>
            <a:r>
              <a:rPr lang="en-GB" b="1" dirty="0"/>
              <a:t>Nat Commun 13, 2812 (2022)</a:t>
            </a:r>
          </a:p>
        </p:txBody>
      </p:sp>
      <p:sp>
        <p:nvSpPr>
          <p:cNvPr id="10" name="Rectangle 9">
            <a:extLst>
              <a:ext uri="{FF2B5EF4-FFF2-40B4-BE49-F238E27FC236}">
                <a16:creationId xmlns:a16="http://schemas.microsoft.com/office/drawing/2014/main" id="{6D68F749-725F-FBC4-88DD-C39DCD0BBFE2}"/>
              </a:ext>
            </a:extLst>
          </p:cNvPr>
          <p:cNvSpPr/>
          <p:nvPr/>
        </p:nvSpPr>
        <p:spPr>
          <a:xfrm>
            <a:off x="611560" y="5445224"/>
            <a:ext cx="5184576" cy="936104"/>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6150409E-7F9F-ABFE-6F19-99822462E2C3}"/>
              </a:ext>
            </a:extLst>
          </p:cNvPr>
          <p:cNvSpPr txBox="1"/>
          <p:nvPr/>
        </p:nvSpPr>
        <p:spPr>
          <a:xfrm>
            <a:off x="611560" y="3561146"/>
            <a:ext cx="5137137" cy="1015663"/>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marL="285750" indent="-285750">
              <a:buFont typeface="Arial" panose="020B0604020202020204" pitchFamily="34" charset="0"/>
              <a:buChar char="•"/>
            </a:pPr>
            <a:r>
              <a:rPr lang="en-GB" sz="2000" b="1" dirty="0">
                <a:latin typeface="Arial" panose="020B0604020202020204" pitchFamily="34" charset="0"/>
                <a:cs typeface="Arial" panose="020B0604020202020204" pitchFamily="34" charset="0"/>
              </a:rPr>
              <a:t>well-known ion-exchange polymer</a:t>
            </a:r>
          </a:p>
          <a:p>
            <a:pPr marL="285750" indent="-285750">
              <a:buFont typeface="Arial" panose="020B0604020202020204" pitchFamily="34" charset="0"/>
              <a:buChar char="•"/>
            </a:pPr>
            <a:r>
              <a:rPr lang="en-GB" sz="2000" b="1" dirty="0">
                <a:latin typeface="Arial" panose="020B0604020202020204" pitchFamily="34" charset="0"/>
                <a:cs typeface="Arial" panose="020B0604020202020204" pitchFamily="34" charset="0"/>
              </a:rPr>
              <a:t>exclusion zone (100s </a:t>
            </a:r>
            <a:r>
              <a:rPr lang="en-GB" sz="2000" b="1" dirty="0">
                <a:latin typeface="Symbol" panose="05050102010706020507" pitchFamily="18" charset="2"/>
                <a:cs typeface="Arial" panose="020B0604020202020204" pitchFamily="34" charset="0"/>
              </a:rPr>
              <a:t>m</a:t>
            </a:r>
            <a:r>
              <a:rPr lang="en-GB" sz="2000" b="1" dirty="0">
                <a:latin typeface="Arial" panose="020B0604020202020204" pitchFamily="34" charset="0"/>
                <a:cs typeface="Arial" panose="020B0604020202020204" pitchFamily="34" charset="0"/>
              </a:rPr>
              <a:t>m » </a:t>
            </a:r>
            <a:r>
              <a:rPr lang="en-GB" sz="2000" b="1" dirty="0" err="1">
                <a:latin typeface="Symbol" panose="05050102010706020507" pitchFamily="18" charset="2"/>
                <a:cs typeface="Arial" panose="020B0604020202020204" pitchFamily="34" charset="0"/>
              </a:rPr>
              <a:t>l</a:t>
            </a:r>
            <a:r>
              <a:rPr lang="en-GB" sz="2000" b="1" baseline="-25000" dirty="0" err="1">
                <a:latin typeface="Arial" panose="020B0604020202020204" pitchFamily="34" charset="0"/>
                <a:cs typeface="Arial" panose="020B0604020202020204" pitchFamily="34" charset="0"/>
              </a:rPr>
              <a:t>D</a:t>
            </a:r>
            <a:r>
              <a:rPr lang="en-GB" sz="2000" b="1" dirty="0">
                <a:latin typeface="Arial" panose="020B0604020202020204" pitchFamily="34" charset="0"/>
                <a:cs typeface="Arial" panose="020B0604020202020204" pitchFamily="34" charset="0"/>
              </a:rPr>
              <a:t>)</a:t>
            </a:r>
          </a:p>
          <a:p>
            <a:pPr marL="285750" indent="-285750">
              <a:buFont typeface="Arial" panose="020B0604020202020204" pitchFamily="34" charset="0"/>
              <a:buChar char="•"/>
            </a:pPr>
            <a:r>
              <a:rPr lang="en-GB" sz="2000" b="1" dirty="0">
                <a:solidFill>
                  <a:schemeClr val="tx1"/>
                </a:solidFill>
                <a:latin typeface="Arial" panose="020B0604020202020204" pitchFamily="34" charset="0"/>
                <a:cs typeface="Arial" panose="020B0604020202020204" pitchFamily="34" charset="0"/>
              </a:rPr>
              <a:t>water mass flow induced by </a:t>
            </a:r>
            <a:r>
              <a:rPr lang="en-GB" sz="2000" b="1" dirty="0" err="1">
                <a:solidFill>
                  <a:schemeClr val="tx1"/>
                </a:solidFill>
                <a:latin typeface="Arial" panose="020B0604020202020204" pitchFamily="34" charset="0"/>
                <a:cs typeface="Arial" panose="020B0604020202020204" pitchFamily="34" charset="0"/>
              </a:rPr>
              <a:t>Nafion</a:t>
            </a:r>
            <a:endParaRPr lang="en-GB" sz="2000" b="1" dirty="0">
              <a:solidFill>
                <a:schemeClr val="tx1"/>
              </a:solidFill>
              <a:latin typeface="Arial" panose="020B0604020202020204" pitchFamily="34" charset="0"/>
              <a:cs typeface="Arial" panose="020B0604020202020204" pitchFamily="34" charset="0"/>
            </a:endParaRPr>
          </a:p>
        </p:txBody>
      </p:sp>
      <p:pic>
        <p:nvPicPr>
          <p:cNvPr id="8" name="Picture 7">
            <a:extLst>
              <a:ext uri="{FF2B5EF4-FFF2-40B4-BE49-F238E27FC236}">
                <a16:creationId xmlns:a16="http://schemas.microsoft.com/office/drawing/2014/main" id="{871A6B02-6350-FDAE-AE50-F0ECC299ADEE}"/>
              </a:ext>
            </a:extLst>
          </p:cNvPr>
          <p:cNvPicPr>
            <a:picLocks noChangeAspect="1"/>
          </p:cNvPicPr>
          <p:nvPr/>
        </p:nvPicPr>
        <p:blipFill>
          <a:blip r:embed="rId3"/>
          <a:srcRect r="50000"/>
          <a:stretch>
            <a:fillRect/>
          </a:stretch>
        </p:blipFill>
        <p:spPr>
          <a:xfrm>
            <a:off x="6402479" y="3443137"/>
            <a:ext cx="1841929" cy="2286000"/>
          </a:xfrm>
          <a:prstGeom prst="rect">
            <a:avLst/>
          </a:prstGeom>
        </p:spPr>
      </p:pic>
      <p:sp>
        <p:nvSpPr>
          <p:cNvPr id="9" name="Arrow: Right 8">
            <a:extLst>
              <a:ext uri="{FF2B5EF4-FFF2-40B4-BE49-F238E27FC236}">
                <a16:creationId xmlns:a16="http://schemas.microsoft.com/office/drawing/2014/main" id="{FC1B21A0-E1EF-236A-0625-E6ABEC467346}"/>
              </a:ext>
            </a:extLst>
          </p:cNvPr>
          <p:cNvSpPr/>
          <p:nvPr/>
        </p:nvSpPr>
        <p:spPr>
          <a:xfrm>
            <a:off x="5370994" y="3666662"/>
            <a:ext cx="966383" cy="26639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2" name="Picture 11">
            <a:extLst>
              <a:ext uri="{FF2B5EF4-FFF2-40B4-BE49-F238E27FC236}">
                <a16:creationId xmlns:a16="http://schemas.microsoft.com/office/drawing/2014/main" id="{5E3A9F28-6669-B39C-893E-F7F081F07D44}"/>
              </a:ext>
            </a:extLst>
          </p:cNvPr>
          <p:cNvPicPr>
            <a:picLocks noChangeAspect="1"/>
          </p:cNvPicPr>
          <p:nvPr/>
        </p:nvPicPr>
        <p:blipFill>
          <a:blip r:embed="rId4"/>
          <a:srcRect l="2209" t="6410" r="53557"/>
          <a:stretch>
            <a:fillRect/>
          </a:stretch>
        </p:blipFill>
        <p:spPr>
          <a:xfrm>
            <a:off x="5030116" y="304558"/>
            <a:ext cx="3581307" cy="1667003"/>
          </a:xfrm>
          <a:prstGeom prst="rect">
            <a:avLst/>
          </a:prstGeom>
        </p:spPr>
        <p:style>
          <a:lnRef idx="2">
            <a:schemeClr val="accent6"/>
          </a:lnRef>
          <a:fillRef idx="1">
            <a:schemeClr val="lt1"/>
          </a:fillRef>
          <a:effectRef idx="0">
            <a:schemeClr val="accent6"/>
          </a:effectRef>
          <a:fontRef idx="minor">
            <a:schemeClr val="dk1"/>
          </a:fontRef>
        </p:style>
      </p:pic>
    </p:spTree>
    <p:extLst>
      <p:ext uri="{BB962C8B-B14F-4D97-AF65-F5344CB8AC3E}">
        <p14:creationId xmlns:p14="http://schemas.microsoft.com/office/powerpoint/2010/main" val="35078408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A8F5D6-C61C-6D6D-92DD-CAA932BA5904}"/>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A26EA283-1905-B7CD-F21B-BB8323A61ED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87624" y="1052736"/>
            <a:ext cx="6357069" cy="5486400"/>
          </a:xfrm>
          <a:prstGeom prst="rect">
            <a:avLst/>
          </a:prstGeom>
        </p:spPr>
      </p:pic>
      <p:sp>
        <p:nvSpPr>
          <p:cNvPr id="6" name="Title 1">
            <a:extLst>
              <a:ext uri="{FF2B5EF4-FFF2-40B4-BE49-F238E27FC236}">
                <a16:creationId xmlns:a16="http://schemas.microsoft.com/office/drawing/2014/main" id="{7EE96E97-FCFB-4B1D-0E1B-533381BFDE41}"/>
              </a:ext>
            </a:extLst>
          </p:cNvPr>
          <p:cNvSpPr>
            <a:spLocks noGrp="1"/>
          </p:cNvSpPr>
          <p:nvPr>
            <p:ph type="title"/>
          </p:nvPr>
        </p:nvSpPr>
        <p:spPr>
          <a:xfrm>
            <a:off x="575556" y="0"/>
            <a:ext cx="4321938" cy="1143000"/>
          </a:xfrm>
        </p:spPr>
        <p:txBody>
          <a:bodyPr>
            <a:normAutofit/>
          </a:bodyPr>
          <a:lstStyle/>
          <a:p>
            <a:r>
              <a:rPr lang="en-US" sz="3200" b="1" dirty="0">
                <a:solidFill>
                  <a:srgbClr val="0000FF"/>
                </a:solidFill>
                <a:latin typeface="Arial" panose="020B0604020202020204" pitchFamily="34" charset="0"/>
                <a:cs typeface="Arial" panose="020B0604020202020204" pitchFamily="34" charset="0"/>
              </a:rPr>
              <a:t>Experimental details</a:t>
            </a:r>
            <a:endParaRPr lang="en-GB" sz="3200" b="1" dirty="0">
              <a:solidFill>
                <a:srgbClr val="0000FF"/>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5A6C09C9-2A13-48AB-7FEF-0CB2B7C93B4C}"/>
              </a:ext>
            </a:extLst>
          </p:cNvPr>
          <p:cNvSpPr txBox="1"/>
          <p:nvPr/>
        </p:nvSpPr>
        <p:spPr>
          <a:xfrm>
            <a:off x="7544693" y="3429000"/>
            <a:ext cx="1348382" cy="369332"/>
          </a:xfrm>
          <a:prstGeom prst="rect">
            <a:avLst/>
          </a:prstGeom>
          <a:solidFill>
            <a:srgbClr val="99CC00"/>
          </a:solidFill>
        </p:spPr>
        <p:style>
          <a:lnRef idx="2">
            <a:schemeClr val="accent3">
              <a:shade val="15000"/>
            </a:schemeClr>
          </a:lnRef>
          <a:fillRef idx="1">
            <a:schemeClr val="accent3"/>
          </a:fillRef>
          <a:effectRef idx="0">
            <a:schemeClr val="accent3"/>
          </a:effectRef>
          <a:fontRef idx="minor">
            <a:schemeClr val="lt1"/>
          </a:fontRef>
        </p:style>
        <p:txBody>
          <a:bodyPr wrap="none" rtlCol="0">
            <a:spAutoFit/>
          </a:bodyPr>
          <a:lstStyle/>
          <a:p>
            <a:r>
              <a:rPr lang="es-ES" b="1" dirty="0"/>
              <a:t>Spin </a:t>
            </a:r>
            <a:r>
              <a:rPr lang="es-ES" b="1" dirty="0" err="1"/>
              <a:t>coating</a:t>
            </a:r>
            <a:endParaRPr lang="en-GB" b="1" dirty="0"/>
          </a:p>
        </p:txBody>
      </p:sp>
    </p:spTree>
    <p:extLst>
      <p:ext uri="{BB962C8B-B14F-4D97-AF65-F5344CB8AC3E}">
        <p14:creationId xmlns:p14="http://schemas.microsoft.com/office/powerpoint/2010/main" val="34016454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2C930D-50D9-FD1B-00C1-2360A7770875}"/>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7A506134-4C58-901A-937E-C3B7D8AED16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1926744" y="1105704"/>
            <a:ext cx="5608320" cy="4206240"/>
          </a:xfrm>
          <a:prstGeom prst="rect">
            <a:avLst/>
          </a:prstGeom>
        </p:spPr>
      </p:pic>
      <p:sp>
        <p:nvSpPr>
          <p:cNvPr id="5" name="Title 1">
            <a:extLst>
              <a:ext uri="{FF2B5EF4-FFF2-40B4-BE49-F238E27FC236}">
                <a16:creationId xmlns:a16="http://schemas.microsoft.com/office/drawing/2014/main" id="{B985BA8A-3BA7-D86B-FAEB-8158254B2EB9}"/>
              </a:ext>
            </a:extLst>
          </p:cNvPr>
          <p:cNvSpPr>
            <a:spLocks noGrp="1"/>
          </p:cNvSpPr>
          <p:nvPr>
            <p:ph type="title"/>
          </p:nvPr>
        </p:nvSpPr>
        <p:spPr>
          <a:xfrm>
            <a:off x="298076" y="0"/>
            <a:ext cx="2401716" cy="1143000"/>
          </a:xfrm>
        </p:spPr>
        <p:txBody>
          <a:bodyPr>
            <a:normAutofit/>
          </a:bodyPr>
          <a:lstStyle/>
          <a:p>
            <a:pPr algn="l"/>
            <a:r>
              <a:rPr lang="en-US" sz="3200" b="1" dirty="0">
                <a:solidFill>
                  <a:srgbClr val="0000FF"/>
                </a:solidFill>
                <a:latin typeface="Arial" panose="020B0604020202020204" pitchFamily="34" charset="0"/>
                <a:cs typeface="Arial" panose="020B0604020202020204" pitchFamily="34" charset="0"/>
              </a:rPr>
              <a:t>XPS@ICN2</a:t>
            </a:r>
            <a:endParaRPr lang="en-GB" sz="3200" b="1" dirty="0">
              <a:solidFill>
                <a:srgbClr val="0000FF"/>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3F45986F-8CA5-0E3D-B70C-6712FCA917B4}"/>
              </a:ext>
            </a:extLst>
          </p:cNvPr>
          <p:cNvSpPr txBox="1"/>
          <p:nvPr/>
        </p:nvSpPr>
        <p:spPr>
          <a:xfrm>
            <a:off x="395536" y="5157192"/>
            <a:ext cx="8352927" cy="1477328"/>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marL="285750" indent="-285750">
              <a:buFont typeface="Arial" panose="020B0604020202020204" pitchFamily="34" charset="0"/>
              <a:buChar char="•"/>
            </a:pPr>
            <a:r>
              <a:rPr lang="en-US" b="1" dirty="0"/>
              <a:t>PHI-Genesis system from ULVAC-PHI</a:t>
            </a:r>
          </a:p>
          <a:p>
            <a:pPr marL="285750" indent="-285750">
              <a:buFont typeface="Arial" panose="020B0604020202020204" pitchFamily="34" charset="0"/>
              <a:buChar char="•"/>
            </a:pPr>
            <a:r>
              <a:rPr lang="en-US" dirty="0"/>
              <a:t>Fully Automated Scanning XPS Microprobe</a:t>
            </a:r>
          </a:p>
          <a:p>
            <a:pPr marL="285750" indent="-285750">
              <a:buFont typeface="Arial" panose="020B0604020202020204" pitchFamily="34" charset="0"/>
              <a:buChar char="•"/>
            </a:pPr>
            <a:r>
              <a:rPr lang="en-US" dirty="0" err="1"/>
              <a:t>microfocused</a:t>
            </a:r>
            <a:r>
              <a:rPr lang="en-US" dirty="0"/>
              <a:t> (</a:t>
            </a:r>
            <a:r>
              <a:rPr lang="en-US" dirty="0">
                <a:latin typeface="Symbol" panose="05050102010706020507" pitchFamily="18" charset="2"/>
              </a:rPr>
              <a:t>f </a:t>
            </a:r>
            <a:r>
              <a:rPr lang="en-US" dirty="0">
                <a:latin typeface="Calibri" panose="020F0502020204030204" pitchFamily="34" charset="0"/>
                <a:ea typeface="Calibri" panose="020F0502020204030204" pitchFamily="34" charset="0"/>
                <a:cs typeface="Calibri" panose="020F0502020204030204" pitchFamily="34" charset="0"/>
              </a:rPr>
              <a:t>≈</a:t>
            </a:r>
            <a:r>
              <a:rPr lang="en-US" dirty="0"/>
              <a:t> 200 um) monochromatic 1486.6 eV source operated at 50 W</a:t>
            </a:r>
          </a:p>
          <a:p>
            <a:pPr marL="285750" indent="-285750">
              <a:buFont typeface="Arial" panose="020B0604020202020204" pitchFamily="34" charset="0"/>
              <a:buChar char="•"/>
            </a:pPr>
            <a:r>
              <a:rPr lang="en-US" dirty="0"/>
              <a:t>surface charging compensation: low-energy electron and argon ion guns (1.0 V, 20.0 </a:t>
            </a:r>
            <a:r>
              <a:rPr lang="en-US" dirty="0">
                <a:latin typeface="Symbol" panose="05050102010706020507" pitchFamily="18" charset="2"/>
              </a:rPr>
              <a:t></a:t>
            </a:r>
            <a:r>
              <a:rPr lang="en-US" dirty="0"/>
              <a:t>A and 115 eV, 5 mA, respectively). </a:t>
            </a:r>
          </a:p>
        </p:txBody>
      </p:sp>
    </p:spTree>
    <p:extLst>
      <p:ext uri="{BB962C8B-B14F-4D97-AF65-F5344CB8AC3E}">
        <p14:creationId xmlns:p14="http://schemas.microsoft.com/office/powerpoint/2010/main" val="21855370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C29D1B-67A9-2A2F-58F4-FA9F70E04D3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AD0C95F-6BCF-CAC5-1479-80EDC9B1513A}"/>
              </a:ext>
            </a:extLst>
          </p:cNvPr>
          <p:cNvSpPr>
            <a:spLocks noGrp="1"/>
          </p:cNvSpPr>
          <p:nvPr>
            <p:ph type="title"/>
          </p:nvPr>
        </p:nvSpPr>
        <p:spPr>
          <a:xfrm>
            <a:off x="298076" y="0"/>
            <a:ext cx="6146132" cy="1143000"/>
          </a:xfrm>
        </p:spPr>
        <p:txBody>
          <a:bodyPr>
            <a:normAutofit/>
          </a:bodyPr>
          <a:lstStyle/>
          <a:p>
            <a:r>
              <a:rPr lang="en-US" sz="3200" b="1" dirty="0">
                <a:solidFill>
                  <a:srgbClr val="0000FF"/>
                </a:solidFill>
                <a:latin typeface="Arial" panose="020B0604020202020204" pitchFamily="34" charset="0"/>
                <a:cs typeface="Arial" panose="020B0604020202020204" pitchFamily="34" charset="0"/>
              </a:rPr>
              <a:t>HAXPES@GALAXIES SOLEIL</a:t>
            </a:r>
            <a:endParaRPr lang="en-GB" sz="3200" b="1" dirty="0">
              <a:solidFill>
                <a:srgbClr val="0000FF"/>
              </a:solidFill>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B1E5CC95-D467-8797-AA66-98E6ED1C9CBE}"/>
              </a:ext>
            </a:extLst>
          </p:cNvPr>
          <p:cNvPicPr>
            <a:picLocks noChangeAspect="1"/>
          </p:cNvPicPr>
          <p:nvPr/>
        </p:nvPicPr>
        <p:blipFill>
          <a:blip r:embed="rId2"/>
          <a:stretch>
            <a:fillRect/>
          </a:stretch>
        </p:blipFill>
        <p:spPr>
          <a:xfrm>
            <a:off x="430773" y="1268760"/>
            <a:ext cx="2969009" cy="3962743"/>
          </a:xfrm>
          <a:prstGeom prst="rect">
            <a:avLst/>
          </a:prstGeom>
        </p:spPr>
      </p:pic>
      <p:pic>
        <p:nvPicPr>
          <p:cNvPr id="5" name="Picture 4">
            <a:extLst>
              <a:ext uri="{FF2B5EF4-FFF2-40B4-BE49-F238E27FC236}">
                <a16:creationId xmlns:a16="http://schemas.microsoft.com/office/drawing/2014/main" id="{F3995885-D7B7-2547-79C1-C4B9B714FF16}"/>
              </a:ext>
            </a:extLst>
          </p:cNvPr>
          <p:cNvPicPr>
            <a:picLocks noChangeAspect="1"/>
          </p:cNvPicPr>
          <p:nvPr/>
        </p:nvPicPr>
        <p:blipFill>
          <a:blip r:embed="rId3"/>
          <a:stretch>
            <a:fillRect/>
          </a:stretch>
        </p:blipFill>
        <p:spPr>
          <a:xfrm>
            <a:off x="3707904" y="1268760"/>
            <a:ext cx="5100000" cy="5400000"/>
          </a:xfrm>
          <a:prstGeom prst="rect">
            <a:avLst/>
          </a:prstGeom>
        </p:spPr>
      </p:pic>
      <p:cxnSp>
        <p:nvCxnSpPr>
          <p:cNvPr id="7" name="Straight Arrow Connector 6">
            <a:extLst>
              <a:ext uri="{FF2B5EF4-FFF2-40B4-BE49-F238E27FC236}">
                <a16:creationId xmlns:a16="http://schemas.microsoft.com/office/drawing/2014/main" id="{A4DA101E-79E4-8D82-BDCF-E6350311E085}"/>
              </a:ext>
            </a:extLst>
          </p:cNvPr>
          <p:cNvCxnSpPr/>
          <p:nvPr/>
        </p:nvCxnSpPr>
        <p:spPr>
          <a:xfrm flipH="1" flipV="1">
            <a:off x="2483768" y="3573016"/>
            <a:ext cx="1296144" cy="144016"/>
          </a:xfrm>
          <a:prstGeom prst="straightConnector1">
            <a:avLst/>
          </a:prstGeom>
          <a:ln w="38100">
            <a:solidFill>
              <a:srgbClr val="FFC000"/>
            </a:solidFill>
            <a:tailEnd type="triangle"/>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2F481C84-5DFA-0689-2DF9-241237133EC9}"/>
              </a:ext>
            </a:extLst>
          </p:cNvPr>
          <p:cNvPicPr>
            <a:picLocks noChangeAspect="1"/>
          </p:cNvPicPr>
          <p:nvPr/>
        </p:nvPicPr>
        <p:blipFill>
          <a:blip r:embed="rId4"/>
          <a:stretch>
            <a:fillRect/>
          </a:stretch>
        </p:blipFill>
        <p:spPr>
          <a:xfrm>
            <a:off x="4764255" y="208756"/>
            <a:ext cx="1493649" cy="725487"/>
          </a:xfrm>
          <a:prstGeom prst="rect">
            <a:avLst/>
          </a:prstGeom>
        </p:spPr>
      </p:pic>
      <p:sp>
        <p:nvSpPr>
          <p:cNvPr id="4" name="TextBox 3">
            <a:extLst>
              <a:ext uri="{FF2B5EF4-FFF2-40B4-BE49-F238E27FC236}">
                <a16:creationId xmlns:a16="http://schemas.microsoft.com/office/drawing/2014/main" id="{01F55342-3110-F83E-9E64-DB9443B45362}"/>
              </a:ext>
            </a:extLst>
          </p:cNvPr>
          <p:cNvSpPr txBox="1"/>
          <p:nvPr/>
        </p:nvSpPr>
        <p:spPr>
          <a:xfrm>
            <a:off x="6156176" y="1084094"/>
            <a:ext cx="1967205" cy="369332"/>
          </a:xfrm>
          <a:prstGeom prst="rect">
            <a:avLst/>
          </a:prstGeom>
          <a:solidFill>
            <a:schemeClr val="bg1">
              <a:alpha val="85000"/>
            </a:schemeClr>
          </a:solidFill>
        </p:spPr>
        <p:txBody>
          <a:bodyPr wrap="none" rtlCol="0">
            <a:spAutoFit/>
          </a:bodyPr>
          <a:lstStyle/>
          <a:p>
            <a:r>
              <a:rPr lang="en-US" dirty="0" err="1">
                <a:latin typeface="Arial" panose="020B0604020202020204" pitchFamily="34" charset="0"/>
                <a:cs typeface="Arial" panose="020B0604020202020204" pitchFamily="34" charset="0"/>
              </a:rPr>
              <a:t>Scienta</a:t>
            </a:r>
            <a:r>
              <a:rPr lang="en-US" dirty="0">
                <a:latin typeface="Arial" panose="020B0604020202020204" pitchFamily="34" charset="0"/>
                <a:cs typeface="Arial" panose="020B0604020202020204" pitchFamily="34" charset="0"/>
              </a:rPr>
              <a:t> EW 4000</a:t>
            </a:r>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307102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solidFill>
          <a:schemeClr val="bg1">
            <a:alpha val="85000"/>
          </a:schemeClr>
        </a:solidFill>
      </a:spPr>
      <a:bodyPr wrap="square" rtlCol="0">
        <a:spAutoFit/>
      </a:bodyPr>
      <a:lstStyle>
        <a:defPPr>
          <a:defRPr dirty="0" smtClean="0"/>
        </a:defPPr>
      </a:lstStyle>
    </a:txDef>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FEBFFAC8FBFD8B46B8DFCB4BEC08E33C" ma:contentTypeVersion="6" ma:contentTypeDescription="Create a new document." ma:contentTypeScope="" ma:versionID="0c19fbe60c066591a1e3d260455e1329">
  <xsd:schema xmlns:xsd="http://www.w3.org/2001/XMLSchema" xmlns:xs="http://www.w3.org/2001/XMLSchema" xmlns:p="http://schemas.microsoft.com/office/2006/metadata/properties" xmlns:ns3="149f91c9-1e5a-4146-9471-bcdb4f3c9035" targetNamespace="http://schemas.microsoft.com/office/2006/metadata/properties" ma:root="true" ma:fieldsID="10fcb66d94f3e2e27de03a61a5971fe2" ns3:_="">
    <xsd:import namespace="149f91c9-1e5a-4146-9471-bcdb4f3c9035"/>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_activity"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49f91c9-1e5a-4146-9471-bcdb4f3c903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_activity" ma:index="12" nillable="true" ma:displayName="_activity" ma:hidden="true" ma:internalName="_activity">
      <xsd:simpleType>
        <xsd:restriction base="dms:Note"/>
      </xsd:simple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activity xmlns="149f91c9-1e5a-4146-9471-bcdb4f3c9035" xsi:nil="true"/>
  </documentManagement>
</p:properties>
</file>

<file path=customXml/itemProps1.xml><?xml version="1.0" encoding="utf-8"?>
<ds:datastoreItem xmlns:ds="http://schemas.openxmlformats.org/officeDocument/2006/customXml" ds:itemID="{2DB4A47B-F4FF-4F59-BF74-BB7B3CA094B3}">
  <ds:schemaRefs>
    <ds:schemaRef ds:uri="http://schemas.microsoft.com/sharepoint/v3/contenttype/forms"/>
  </ds:schemaRefs>
</ds:datastoreItem>
</file>

<file path=customXml/itemProps2.xml><?xml version="1.0" encoding="utf-8"?>
<ds:datastoreItem xmlns:ds="http://schemas.openxmlformats.org/officeDocument/2006/customXml" ds:itemID="{7346E6A8-E4C6-491F-BFF2-CFDA96364AC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49f91c9-1e5a-4146-9471-bcdb4f3c903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CE9C1E1-959F-4AEB-9E50-EA1E7D380EAA}">
  <ds:schemaRefs>
    <ds:schemaRef ds:uri="http://schemas.microsoft.com/office/2006/metadata/properties"/>
    <ds:schemaRef ds:uri="http://schemas.microsoft.com/office/2006/documentManagement/types"/>
    <ds:schemaRef ds:uri="http://purl.org/dc/terms/"/>
    <ds:schemaRef ds:uri="149f91c9-1e5a-4146-9471-bcdb4f3c9035"/>
    <ds:schemaRef ds:uri="http://schemas.microsoft.com/office/infopath/2007/PartnerControls"/>
    <ds:schemaRef ds:uri="http://www.w3.org/XML/1998/namespace"/>
    <ds:schemaRef ds:uri="http://purl.org/dc/dcmitype/"/>
    <ds:schemaRef ds:uri="http://schemas.openxmlformats.org/package/2006/metadata/core-properties"/>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1852</TotalTime>
  <Words>1274</Words>
  <Application>Microsoft Office PowerPoint</Application>
  <PresentationFormat>On-screen Show (4:3)</PresentationFormat>
  <Paragraphs>146</Paragraphs>
  <Slides>28</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28</vt:i4>
      </vt:variant>
    </vt:vector>
  </HeadingPairs>
  <TitlesOfParts>
    <vt:vector size="34" baseType="lpstr">
      <vt:lpstr>Arial</vt:lpstr>
      <vt:lpstr>Calibri</vt:lpstr>
      <vt:lpstr>Symbol</vt:lpstr>
      <vt:lpstr>Tahoma</vt:lpstr>
      <vt:lpstr>Wingdings</vt:lpstr>
      <vt:lpstr>Office Theme</vt:lpstr>
      <vt:lpstr>PowerPoint Presentation</vt:lpstr>
      <vt:lpstr>PowerPoint Presentation</vt:lpstr>
      <vt:lpstr>PowerPoint Presentation</vt:lpstr>
      <vt:lpstr>Outline</vt:lpstr>
      <vt:lpstr>Objective/Framework</vt:lpstr>
      <vt:lpstr>Nafion films</vt:lpstr>
      <vt:lpstr>Experimental details</vt:lpstr>
      <vt:lpstr>XPS@ICN2</vt:lpstr>
      <vt:lpstr>HAXPES@GALAXIES SOLEIL</vt:lpstr>
      <vt:lpstr>XPS@ICN2</vt:lpstr>
      <vt:lpstr>PowerPoint Presentation</vt:lpstr>
      <vt:lpstr>Experimental results</vt:lpstr>
      <vt:lpstr>Beam damage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Microfabrication of Si3N4 membranes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Jordi Fraxedas</dc:creator>
  <cp:lastModifiedBy>Jordi Fraxedas</cp:lastModifiedBy>
  <cp:revision>247</cp:revision>
  <dcterms:created xsi:type="dcterms:W3CDTF">2022-05-31T08:40:16Z</dcterms:created>
  <dcterms:modified xsi:type="dcterms:W3CDTF">2026-09-01T13:00:56Z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0x010100FEBFFAC8FBFD8B46B8DFCB4BEC08E33C</vt:lpwstr>
  </property>
</Properties>
</file>