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6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theme/theme7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  <p:sldMasterId id="2147483744" r:id="rId2"/>
    <p:sldMasterId id="2147483761" r:id="rId3"/>
    <p:sldMasterId id="2147483820" r:id="rId4"/>
    <p:sldMasterId id="2147483867" r:id="rId5"/>
    <p:sldMasterId id="2147483914" r:id="rId6"/>
    <p:sldMasterId id="2147483955" r:id="rId7"/>
  </p:sldMasterIdLst>
  <p:notesMasterIdLst>
    <p:notesMasterId r:id="rId42"/>
  </p:notesMasterIdLst>
  <p:sldIdLst>
    <p:sldId id="4818" r:id="rId8"/>
    <p:sldId id="5428" r:id="rId9"/>
    <p:sldId id="5433" r:id="rId10"/>
    <p:sldId id="5055" r:id="rId11"/>
    <p:sldId id="5337" r:id="rId12"/>
    <p:sldId id="5432" r:id="rId13"/>
    <p:sldId id="5429" r:id="rId14"/>
    <p:sldId id="5434" r:id="rId15"/>
    <p:sldId id="5435" r:id="rId16"/>
    <p:sldId id="5346" r:id="rId17"/>
    <p:sldId id="5358" r:id="rId18"/>
    <p:sldId id="5148" r:id="rId19"/>
    <p:sldId id="5061" r:id="rId20"/>
    <p:sldId id="5430" r:id="rId21"/>
    <p:sldId id="5421" r:id="rId22"/>
    <p:sldId id="5384" r:id="rId23"/>
    <p:sldId id="5385" r:id="rId24"/>
    <p:sldId id="5386" r:id="rId25"/>
    <p:sldId id="5245" r:id="rId26"/>
    <p:sldId id="4769" r:id="rId27"/>
    <p:sldId id="5383" r:id="rId28"/>
    <p:sldId id="5422" r:id="rId29"/>
    <p:sldId id="5393" r:id="rId30"/>
    <p:sldId id="5395" r:id="rId31"/>
    <p:sldId id="5396" r:id="rId32"/>
    <p:sldId id="271" r:id="rId33"/>
    <p:sldId id="5382" r:id="rId34"/>
    <p:sldId id="5407" r:id="rId35"/>
    <p:sldId id="3433" r:id="rId36"/>
    <p:sldId id="5202" r:id="rId37"/>
    <p:sldId id="5402" r:id="rId38"/>
    <p:sldId id="5427" r:id="rId39"/>
    <p:sldId id="5436" r:id="rId40"/>
    <p:sldId id="420" r:id="rId41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A47E558-A68D-4076-B916-B9D86C2C1879}">
          <p14:sldIdLst>
            <p14:sldId id="4818"/>
            <p14:sldId id="5428"/>
            <p14:sldId id="5433"/>
            <p14:sldId id="5055"/>
            <p14:sldId id="5337"/>
            <p14:sldId id="5432"/>
            <p14:sldId id="5429"/>
            <p14:sldId id="5434"/>
            <p14:sldId id="5435"/>
            <p14:sldId id="5346"/>
            <p14:sldId id="5358"/>
            <p14:sldId id="5148"/>
            <p14:sldId id="5061"/>
            <p14:sldId id="5430"/>
            <p14:sldId id="5421"/>
            <p14:sldId id="5384"/>
            <p14:sldId id="5385"/>
            <p14:sldId id="5386"/>
            <p14:sldId id="5245"/>
            <p14:sldId id="4769"/>
            <p14:sldId id="5383"/>
            <p14:sldId id="5422"/>
            <p14:sldId id="5393"/>
            <p14:sldId id="5395"/>
            <p14:sldId id="5396"/>
            <p14:sldId id="271"/>
            <p14:sldId id="5382"/>
            <p14:sldId id="5407"/>
            <p14:sldId id="3433"/>
            <p14:sldId id="5202"/>
            <p14:sldId id="5402"/>
            <p14:sldId id="5427"/>
            <p14:sldId id="5436"/>
            <p14:sldId id="4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  <a:srgbClr val="6A1F85"/>
    <a:srgbClr val="C06DDD"/>
    <a:srgbClr val="009999"/>
    <a:srgbClr val="1FEDED"/>
    <a:srgbClr val="059AB3"/>
    <a:srgbClr val="09AFA7"/>
    <a:srgbClr val="0599C7"/>
    <a:srgbClr val="8CECFC"/>
    <a:srgbClr val="05A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2" y="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iscari\Documents\Documenti%20di%20lavoro\Consejo%20Rector\CR55-2026-07-30\ALBA_Publications_Report_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iscari\Documents\Documenti%20di%20lavoro\Consejo%20Rector\CR55-2026-07-30\ALBA_Publications_Automation\ALBA_Publications_Automation\Output\ALBA_Publications_Repo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iscari\Documents\Documenti%20di%20lavoro\Consejo%20Rector\CR55-2026-07-30\ALBA_Publications_Repor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biscari\AppData\Local\Temp\pid-18812\Estadisticas%20Proyectos%2022.07.2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Multimodal Publications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'7 Multimodal by Year'!$C$1</c:f>
              <c:strCache>
                <c:ptCount val="1"/>
                <c:pt idx="0">
                  <c:v>Multimodal (left axis)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'7 Multimodal by Year'!$A$2:$A$31</c:f>
              <c:numCache>
                <c:formatCode>General</c:formatCode>
                <c:ptCount val="30"/>
                <c:pt idx="0">
                  <c:v>1992</c:v>
                </c:pt>
                <c:pt idx="1">
                  <c:v>1996</c:v>
                </c:pt>
                <c:pt idx="2">
                  <c:v>1998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</c:numCache>
            </c:numRef>
          </c:xVal>
          <c:yVal>
            <c:numRef>
              <c:f>'7 Multimodal by Year'!$C$2:$C$31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4</c:v>
                </c:pt>
                <c:pt idx="19">
                  <c:v>2</c:v>
                </c:pt>
                <c:pt idx="20">
                  <c:v>4</c:v>
                </c:pt>
                <c:pt idx="21">
                  <c:v>5</c:v>
                </c:pt>
                <c:pt idx="22">
                  <c:v>10</c:v>
                </c:pt>
                <c:pt idx="23">
                  <c:v>11</c:v>
                </c:pt>
                <c:pt idx="24">
                  <c:v>8</c:v>
                </c:pt>
                <c:pt idx="25">
                  <c:v>9</c:v>
                </c:pt>
                <c:pt idx="26">
                  <c:v>11</c:v>
                </c:pt>
                <c:pt idx="27">
                  <c:v>22</c:v>
                </c:pt>
                <c:pt idx="28">
                  <c:v>37</c:v>
                </c:pt>
                <c:pt idx="29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A8A-4FE4-97EC-B3115AD54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216607"/>
        <c:axId val="1450305375"/>
      </c:scatterChart>
      <c:scatterChart>
        <c:scatterStyle val="lineMarker"/>
        <c:varyColors val="0"/>
        <c:ser>
          <c:idx val="1"/>
          <c:order val="1"/>
          <c:tx>
            <c:strRef>
              <c:f>'7 Multimodal by Year'!$D$1</c:f>
              <c:strCache>
                <c:ptCount val="1"/>
                <c:pt idx="0">
                  <c:v>Percentage (right axis)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'7 Multimodal by Year'!$A$2:$A$31</c:f>
              <c:numCache>
                <c:formatCode>General</c:formatCode>
                <c:ptCount val="30"/>
                <c:pt idx="0">
                  <c:v>1992</c:v>
                </c:pt>
                <c:pt idx="1">
                  <c:v>1996</c:v>
                </c:pt>
                <c:pt idx="2">
                  <c:v>1998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</c:numCache>
            </c:numRef>
          </c:xVal>
          <c:yVal>
            <c:numRef>
              <c:f>'7 Multimodal by Year'!$D$2:$D$31</c:f>
              <c:numCache>
                <c:formatCode>0.0%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7.7519379844961239E-3</c:v>
                </c:pt>
                <c:pt idx="18">
                  <c:v>2.1390374331550801E-2</c:v>
                </c:pt>
                <c:pt idx="19">
                  <c:v>8.0645161290322578E-3</c:v>
                </c:pt>
                <c:pt idx="20">
                  <c:v>1.4760147601476011E-2</c:v>
                </c:pt>
                <c:pt idx="21">
                  <c:v>1.748251748251748E-2</c:v>
                </c:pt>
                <c:pt idx="22">
                  <c:v>2.777777777777778E-2</c:v>
                </c:pt>
                <c:pt idx="23">
                  <c:v>3.1791907514450872E-2</c:v>
                </c:pt>
                <c:pt idx="24">
                  <c:v>2.1680216802168022E-2</c:v>
                </c:pt>
                <c:pt idx="25">
                  <c:v>2.6392961876832849E-2</c:v>
                </c:pt>
                <c:pt idx="26">
                  <c:v>2.9810298102981029E-2</c:v>
                </c:pt>
                <c:pt idx="27">
                  <c:v>5.6122448979591837E-2</c:v>
                </c:pt>
                <c:pt idx="28">
                  <c:v>8.7264150943396221E-2</c:v>
                </c:pt>
                <c:pt idx="29">
                  <c:v>5.8394160583941597E-2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A8A-4FE4-97EC-B3115AD54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0286655"/>
        <c:axId val="1450279167"/>
      </c:scatterChart>
      <c:valAx>
        <c:axId val="1401216607"/>
        <c:scaling>
          <c:orientation val="minMax"/>
          <c:max val="2026"/>
          <c:min val="201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450305375"/>
        <c:crosses val="autoZero"/>
        <c:crossBetween val="midCat"/>
        <c:majorUnit val="1"/>
      </c:valAx>
      <c:valAx>
        <c:axId val="1450305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1216607"/>
        <c:crosses val="autoZero"/>
        <c:crossBetween val="midCat"/>
        <c:majorUnit val="10"/>
      </c:valAx>
      <c:valAx>
        <c:axId val="1450279167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0286655"/>
        <c:crosses val="max"/>
        <c:crossBetween val="midCat"/>
        <c:majorUnit val="2.5000000000000005E-2"/>
      </c:valAx>
      <c:valAx>
        <c:axId val="14502866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502791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34155311004216E-2"/>
          <c:y val="0.87835399394036984"/>
          <c:w val="0.833892122361925"/>
          <c:h val="8.83935347071578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Industrial relevance of academic publications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674040062539487E-2"/>
          <c:y val="0.22576832733378965"/>
          <c:w val="0.78847863108986227"/>
          <c:h val="0.597915014945511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'4 Industrial Relevance'!$C$4</c:f>
              <c:strCache>
                <c:ptCount val="1"/>
                <c:pt idx="0">
                  <c:v>Industrial relevant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'4 Industrial Relevance'!$A$20:$A$34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'4 Industrial Relevance'!$C$20:$C$34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10</c:v>
                </c:pt>
                <c:pt idx="4">
                  <c:v>7</c:v>
                </c:pt>
                <c:pt idx="5">
                  <c:v>29</c:v>
                </c:pt>
                <c:pt idx="6">
                  <c:v>34</c:v>
                </c:pt>
                <c:pt idx="7">
                  <c:v>73</c:v>
                </c:pt>
                <c:pt idx="8">
                  <c:v>78</c:v>
                </c:pt>
                <c:pt idx="9">
                  <c:v>91</c:v>
                </c:pt>
                <c:pt idx="10">
                  <c:v>97</c:v>
                </c:pt>
                <c:pt idx="11">
                  <c:v>95</c:v>
                </c:pt>
                <c:pt idx="12">
                  <c:v>97</c:v>
                </c:pt>
                <c:pt idx="13">
                  <c:v>113</c:v>
                </c:pt>
                <c:pt idx="1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73-4B7E-83D6-3C463FA0C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5950015"/>
        <c:axId val="1971374703"/>
      </c:barChart>
      <c:lineChart>
        <c:grouping val="standard"/>
        <c:varyColors val="0"/>
        <c:ser>
          <c:idx val="1"/>
          <c:order val="1"/>
          <c:tx>
            <c:strRef>
              <c:f>'4 Industrial Relevance'!$D$4</c:f>
              <c:strCache>
                <c:ptCount val="1"/>
                <c:pt idx="0">
                  <c:v>Industrial relevant %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'4 Industrial Relevance'!$A$20:$A$34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'4 Industrial Relevance'!$D$20:$D$34</c:f>
              <c:numCache>
                <c:formatCode>0.0%</c:formatCode>
                <c:ptCount val="15"/>
                <c:pt idx="0">
                  <c:v>0</c:v>
                </c:pt>
                <c:pt idx="1">
                  <c:v>1.3698630136986301E-2</c:v>
                </c:pt>
                <c:pt idx="2">
                  <c:v>2.3255813953488368E-2</c:v>
                </c:pt>
                <c:pt idx="3">
                  <c:v>5.3763440860215048E-2</c:v>
                </c:pt>
                <c:pt idx="4">
                  <c:v>2.8225806451612899E-2</c:v>
                </c:pt>
                <c:pt idx="5">
                  <c:v>0.1070110701107011</c:v>
                </c:pt>
                <c:pt idx="6">
                  <c:v>0.11888111888111889</c:v>
                </c:pt>
                <c:pt idx="7">
                  <c:v>0.20277777777777781</c:v>
                </c:pt>
                <c:pt idx="8">
                  <c:v>0.22543352601156069</c:v>
                </c:pt>
                <c:pt idx="9">
                  <c:v>0.24661246612466131</c:v>
                </c:pt>
                <c:pt idx="10">
                  <c:v>0.28445747800586513</c:v>
                </c:pt>
                <c:pt idx="11">
                  <c:v>0.25745257452574533</c:v>
                </c:pt>
                <c:pt idx="12">
                  <c:v>0.2474489795918367</c:v>
                </c:pt>
                <c:pt idx="13">
                  <c:v>0.26650943396226418</c:v>
                </c:pt>
                <c:pt idx="14">
                  <c:v>0.1970802919708029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73-4B7E-83D6-3C463FA0C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4280047"/>
        <c:axId val="1450304543"/>
      </c:lineChart>
      <c:dateAx>
        <c:axId val="9459500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71374703"/>
        <c:crosses val="autoZero"/>
        <c:auto val="0"/>
        <c:lblOffset val="100"/>
        <c:baseTimeUnit val="days"/>
      </c:dateAx>
      <c:valAx>
        <c:axId val="1971374703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45950015"/>
        <c:crosses val="autoZero"/>
        <c:crossBetween val="between"/>
        <c:majorUnit val="20"/>
      </c:valAx>
      <c:valAx>
        <c:axId val="1450304543"/>
        <c:scaling>
          <c:orientation val="minMax"/>
          <c:max val="1.2"/>
          <c:min val="0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04280047"/>
        <c:crosses val="max"/>
        <c:crossBetween val="between"/>
        <c:majorUnit val="0.2"/>
      </c:valAx>
      <c:catAx>
        <c:axId val="190428004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50304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530876019161786E-2"/>
          <c:y val="0.2062726829532528"/>
          <c:w val="0.44214528842954565"/>
          <c:h val="0.212966400913966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23026181519491"/>
          <c:y val="7.8125517720049553E-2"/>
          <c:w val="0.87122462817147861"/>
          <c:h val="0.814475065616797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'8 Lag by Beamline'!$C$4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'8 Lag by Beamline'!$A$5:$A$18</c:f>
              <c:strCache>
                <c:ptCount val="12"/>
                <c:pt idx="0">
                  <c:v>BL01</c:v>
                </c:pt>
                <c:pt idx="1">
                  <c:v>BL04</c:v>
                </c:pt>
                <c:pt idx="2">
                  <c:v>BL09</c:v>
                </c:pt>
                <c:pt idx="3">
                  <c:v>BL11</c:v>
                </c:pt>
                <c:pt idx="4">
                  <c:v>BL13</c:v>
                </c:pt>
                <c:pt idx="5">
                  <c:v>BL16</c:v>
                </c:pt>
                <c:pt idx="6">
                  <c:v>BL20</c:v>
                </c:pt>
                <c:pt idx="7">
                  <c:v>BL22</c:v>
                </c:pt>
                <c:pt idx="8">
                  <c:v>BL24</c:v>
                </c:pt>
                <c:pt idx="9">
                  <c:v>BL29</c:v>
                </c:pt>
                <c:pt idx="10">
                  <c:v>EM01</c:v>
                </c:pt>
                <c:pt idx="11">
                  <c:v>EM02</c:v>
                </c:pt>
              </c:strCache>
            </c:strRef>
          </c:cat>
          <c:val>
            <c:numRef>
              <c:f>'8 Lag by Beamline'!$C$5:$C$18</c:f>
              <c:numCache>
                <c:formatCode>0.00</c:formatCode>
                <c:ptCount val="12"/>
                <c:pt idx="0">
                  <c:v>2.197368421052631</c:v>
                </c:pt>
                <c:pt idx="1">
                  <c:v>2.0533333333333328</c:v>
                </c:pt>
                <c:pt idx="2">
                  <c:v>2.475524475524475</c:v>
                </c:pt>
                <c:pt idx="3">
                  <c:v>1.778699861687413</c:v>
                </c:pt>
                <c:pt idx="4">
                  <c:v>1.0878274268104779</c:v>
                </c:pt>
                <c:pt idx="5">
                  <c:v>1.636363636363636</c:v>
                </c:pt>
                <c:pt idx="6">
                  <c:v>1.466666666666667</c:v>
                </c:pt>
                <c:pt idx="7">
                  <c:v>2.1875</c:v>
                </c:pt>
                <c:pt idx="8">
                  <c:v>2.025641025641026</c:v>
                </c:pt>
                <c:pt idx="9">
                  <c:v>1.9762845849802371</c:v>
                </c:pt>
                <c:pt idx="10">
                  <c:v>1</c:v>
                </c:pt>
                <c:pt idx="11">
                  <c:v>1.538461538461539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95-4DD1-9A9B-6FC50845D510}"/>
            </c:ext>
          </c:extLst>
        </c:ser>
        <c:ser>
          <c:idx val="1"/>
          <c:order val="1"/>
          <c:tx>
            <c:strRef>
              <c:f>'8 Lag by Beamline'!$F$4</c:f>
              <c:strCache>
                <c:ptCount val="1"/>
                <c:pt idx="0">
                  <c:v>Maximum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'8 Lag by Beamline'!$A$5:$A$18</c:f>
              <c:strCache>
                <c:ptCount val="12"/>
                <c:pt idx="0">
                  <c:v>BL01</c:v>
                </c:pt>
                <c:pt idx="1">
                  <c:v>BL04</c:v>
                </c:pt>
                <c:pt idx="2">
                  <c:v>BL09</c:v>
                </c:pt>
                <c:pt idx="3">
                  <c:v>BL11</c:v>
                </c:pt>
                <c:pt idx="4">
                  <c:v>BL13</c:v>
                </c:pt>
                <c:pt idx="5">
                  <c:v>BL16</c:v>
                </c:pt>
                <c:pt idx="6">
                  <c:v>BL20</c:v>
                </c:pt>
                <c:pt idx="7">
                  <c:v>BL22</c:v>
                </c:pt>
                <c:pt idx="8">
                  <c:v>BL24</c:v>
                </c:pt>
                <c:pt idx="9">
                  <c:v>BL29</c:v>
                </c:pt>
                <c:pt idx="10">
                  <c:v>EM01</c:v>
                </c:pt>
                <c:pt idx="11">
                  <c:v>EM02</c:v>
                </c:pt>
              </c:strCache>
            </c:strRef>
          </c:cat>
          <c:val>
            <c:numRef>
              <c:f>'8 Lag by Beamline'!$F$5:$F$18</c:f>
              <c:numCache>
                <c:formatCode>0.00</c:formatCode>
                <c:ptCount val="12"/>
                <c:pt idx="0">
                  <c:v>9</c:v>
                </c:pt>
                <c:pt idx="1">
                  <c:v>11</c:v>
                </c:pt>
                <c:pt idx="2">
                  <c:v>8</c:v>
                </c:pt>
                <c:pt idx="3">
                  <c:v>10</c:v>
                </c:pt>
                <c:pt idx="4">
                  <c:v>9</c:v>
                </c:pt>
                <c:pt idx="5">
                  <c:v>5</c:v>
                </c:pt>
                <c:pt idx="6">
                  <c:v>4</c:v>
                </c:pt>
                <c:pt idx="7">
                  <c:v>8</c:v>
                </c:pt>
                <c:pt idx="8">
                  <c:v>9</c:v>
                </c:pt>
                <c:pt idx="9">
                  <c:v>8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95-4DD1-9A9B-6FC50845D5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864911"/>
        <c:axId val="329845343"/>
      </c:barChart>
      <c:catAx>
        <c:axId val="17286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9845343"/>
        <c:crosses val="autoZero"/>
        <c:auto val="1"/>
        <c:lblAlgn val="ctr"/>
        <c:lblOffset val="100"/>
        <c:noMultiLvlLbl val="0"/>
      </c:catAx>
      <c:valAx>
        <c:axId val="329845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86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282195975503062"/>
          <c:y val="0.1111111111111111"/>
          <c:w val="0.2602272528433946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3366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Number of Awarded Grants</a:t>
            </a:r>
          </a:p>
        </c:rich>
      </c:tx>
      <c:layout>
        <c:manualLayout>
          <c:xMode val="edge"/>
          <c:yMode val="edge"/>
          <c:x val="0.23299588964962453"/>
          <c:y val="8.34520605012516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0553843888713172E-2"/>
          <c:y val="0.18488828047947659"/>
          <c:w val="0.87782874456129223"/>
          <c:h val="0.585188609976036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Estadisticas!$A$380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numRef>
              <c:f>Estadisticas!$B$379:$R$379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Estadisticas!$B$380:$R$380</c:f>
              <c:numCache>
                <c:formatCode>General</c:formatCode>
                <c:ptCount val="17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 formatCode="0">
                  <c:v>0</c:v>
                </c:pt>
                <c:pt idx="7" formatCode="0">
                  <c:v>6</c:v>
                </c:pt>
                <c:pt idx="8" formatCode="0">
                  <c:v>0</c:v>
                </c:pt>
                <c:pt idx="9">
                  <c:v>2</c:v>
                </c:pt>
                <c:pt idx="10">
                  <c:v>1</c:v>
                </c:pt>
                <c:pt idx="11">
                  <c:v>5</c:v>
                </c:pt>
                <c:pt idx="12">
                  <c:v>1</c:v>
                </c:pt>
                <c:pt idx="13">
                  <c:v>6</c:v>
                </c:pt>
                <c:pt idx="14">
                  <c:v>6</c:v>
                </c:pt>
                <c:pt idx="15">
                  <c:v>3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E9-4386-8B28-B56A44A5A40E}"/>
            </c:ext>
          </c:extLst>
        </c:ser>
        <c:ser>
          <c:idx val="1"/>
          <c:order val="1"/>
          <c:tx>
            <c:strRef>
              <c:f>Estadisticas!$A$381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Estadisticas!$B$379:$R$379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Estadisticas!$B$381:$R$381</c:f>
              <c:numCache>
                <c:formatCode>General</c:formatCode>
                <c:ptCount val="1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5</c:v>
                </c:pt>
                <c:pt idx="5">
                  <c:v>14</c:v>
                </c:pt>
                <c:pt idx="6" formatCode="0">
                  <c:v>7</c:v>
                </c:pt>
                <c:pt idx="7" formatCode="0">
                  <c:v>3</c:v>
                </c:pt>
                <c:pt idx="8" formatCode="0">
                  <c:v>3</c:v>
                </c:pt>
                <c:pt idx="9">
                  <c:v>10</c:v>
                </c:pt>
                <c:pt idx="10">
                  <c:v>3</c:v>
                </c:pt>
                <c:pt idx="11">
                  <c:v>5</c:v>
                </c:pt>
                <c:pt idx="12">
                  <c:v>4</c:v>
                </c:pt>
                <c:pt idx="13">
                  <c:v>0</c:v>
                </c:pt>
                <c:pt idx="14">
                  <c:v>0</c:v>
                </c:pt>
                <c:pt idx="15">
                  <c:v>6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E9-4386-8B28-B56A44A5A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15322191"/>
        <c:axId val="1"/>
      </c:barChart>
      <c:catAx>
        <c:axId val="1415322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5322191"/>
        <c:crosses val="autoZero"/>
        <c:crossBetween val="between"/>
      </c:valAx>
      <c:spPr>
        <a:noFill/>
      </c:spPr>
    </c:plotArea>
    <c:legend>
      <c:legendPos val="b"/>
      <c:layout>
        <c:manualLayout>
          <c:xMode val="edge"/>
          <c:yMode val="edge"/>
          <c:x val="0.54002369371039682"/>
          <c:y val="0.20185658972323617"/>
          <c:w val="0.30549231476735267"/>
          <c:h val="0.18070621379429677"/>
        </c:manualLayout>
      </c:layout>
      <c:overlay val="0"/>
      <c:txPr>
        <a:bodyPr/>
        <a:lstStyle/>
        <a:p>
          <a:pPr>
            <a:defRPr sz="1050" b="0" i="0" u="none" strike="noStrike" baseline="0">
              <a:solidFill>
                <a:srgbClr val="333399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effectLst>
      <a:outerShdw blurRad="50800" dist="50800" dir="5400000" algn="ctr" rotWithShape="0">
        <a:schemeClr val="bg1"/>
      </a:outerShdw>
    </a:effectLst>
    <a:scene3d>
      <a:camera prst="orthographicFront"/>
      <a:lightRig rig="threePt" dir="t"/>
    </a:scene3d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7CF95A-4E87-46FA-9021-49FDA63CFC7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889563-5009-4DA6-86F0-39BDC3707928}">
      <dgm:prSet phldrT="[Text]" custT="1"/>
      <dgm:spPr/>
      <dgm:t>
        <a:bodyPr/>
        <a:lstStyle/>
        <a:p>
          <a:r>
            <a:rPr lang="en-US" sz="1400" b="1" i="1" dirty="0"/>
            <a:t>2003 ALBA Approval</a:t>
          </a:r>
        </a:p>
      </dgm:t>
    </dgm:pt>
    <dgm:pt modelId="{DD88A6DE-392C-4A5A-BB46-C8885E025861}" type="parTrans" cxnId="{41523547-093E-402E-A692-1E8D7D1C5CCF}">
      <dgm:prSet/>
      <dgm:spPr/>
      <dgm:t>
        <a:bodyPr/>
        <a:lstStyle/>
        <a:p>
          <a:endParaRPr lang="en-US"/>
        </a:p>
      </dgm:t>
    </dgm:pt>
    <dgm:pt modelId="{89CADCA1-0238-4B37-95B3-1DBA499B13E7}" type="sibTrans" cxnId="{41523547-093E-402E-A692-1E8D7D1C5CCF}">
      <dgm:prSet/>
      <dgm:spPr/>
      <dgm:t>
        <a:bodyPr/>
        <a:lstStyle/>
        <a:p>
          <a:endParaRPr lang="en-US"/>
        </a:p>
      </dgm:t>
    </dgm:pt>
    <dgm:pt modelId="{8731E78C-20EC-472B-B19C-A843446D14D1}">
      <dgm:prSet phldrT="[Text]" custT="1"/>
      <dgm:spPr/>
      <dgm:t>
        <a:bodyPr/>
        <a:lstStyle/>
        <a:p>
          <a:r>
            <a:rPr lang="en-US" sz="1400" b="1" i="1" dirty="0"/>
            <a:t>2012 </a:t>
          </a:r>
        </a:p>
        <a:p>
          <a:r>
            <a:rPr lang="en-US" sz="1400" b="1" i="1" dirty="0"/>
            <a:t>Starting ALBA Operation</a:t>
          </a:r>
        </a:p>
      </dgm:t>
    </dgm:pt>
    <dgm:pt modelId="{35FF106C-1B74-4226-8597-E4EE2B24FAB9}" type="parTrans" cxnId="{C2980008-13AE-4F73-A630-E38CEFF8FA88}">
      <dgm:prSet/>
      <dgm:spPr/>
      <dgm:t>
        <a:bodyPr/>
        <a:lstStyle/>
        <a:p>
          <a:endParaRPr lang="en-US"/>
        </a:p>
      </dgm:t>
    </dgm:pt>
    <dgm:pt modelId="{162A610F-A39C-4A70-8793-DD2BD66DF3F1}" type="sibTrans" cxnId="{C2980008-13AE-4F73-A630-E38CEFF8FA88}">
      <dgm:prSet/>
      <dgm:spPr/>
      <dgm:t>
        <a:bodyPr/>
        <a:lstStyle/>
        <a:p>
          <a:endParaRPr lang="en-US"/>
        </a:p>
      </dgm:t>
    </dgm:pt>
    <dgm:pt modelId="{4B6FA751-C70B-42E8-8A53-E9C3C35F622E}">
      <dgm:prSet phldrT="[Text]" custT="1"/>
      <dgm:spPr/>
      <dgm:t>
        <a:bodyPr/>
        <a:lstStyle/>
        <a:p>
          <a:r>
            <a:rPr lang="en-US" sz="1400" b="1" i="1" dirty="0"/>
            <a:t>2020</a:t>
          </a:r>
        </a:p>
        <a:p>
          <a:r>
            <a:rPr lang="en-US" sz="1400" b="1" i="1" dirty="0"/>
            <a:t>Starting ALBA II design</a:t>
          </a:r>
        </a:p>
      </dgm:t>
    </dgm:pt>
    <dgm:pt modelId="{7AD27134-912A-4581-8D69-720C59F6BC5F}" type="parTrans" cxnId="{5213E0AB-4EE7-4E92-926D-C4510AC1CB17}">
      <dgm:prSet/>
      <dgm:spPr/>
      <dgm:t>
        <a:bodyPr/>
        <a:lstStyle/>
        <a:p>
          <a:endParaRPr lang="en-US"/>
        </a:p>
      </dgm:t>
    </dgm:pt>
    <dgm:pt modelId="{4CD3E166-0C37-494D-A470-AA4B1B592231}" type="sibTrans" cxnId="{5213E0AB-4EE7-4E92-926D-C4510AC1CB17}">
      <dgm:prSet/>
      <dgm:spPr/>
      <dgm:t>
        <a:bodyPr/>
        <a:lstStyle/>
        <a:p>
          <a:endParaRPr lang="en-US"/>
        </a:p>
      </dgm:t>
    </dgm:pt>
    <dgm:pt modelId="{7AF14599-B0A2-4843-B72D-6F7A4657458F}">
      <dgm:prSet custT="1"/>
      <dgm:spPr/>
      <dgm:t>
        <a:bodyPr/>
        <a:lstStyle/>
        <a:p>
          <a:r>
            <a:rPr lang="en-US" sz="1800" b="1" i="1" dirty="0">
              <a:solidFill>
                <a:srgbClr val="009999"/>
              </a:solidFill>
            </a:rPr>
            <a:t>2032 </a:t>
          </a:r>
        </a:p>
        <a:p>
          <a:r>
            <a:rPr lang="en-US" sz="1800" b="1" i="1" dirty="0">
              <a:solidFill>
                <a:srgbClr val="009999"/>
              </a:solidFill>
            </a:rPr>
            <a:t>ALBA II Operation</a:t>
          </a:r>
        </a:p>
      </dgm:t>
    </dgm:pt>
    <dgm:pt modelId="{97892F98-677F-4769-A182-6B3F7B4C1752}" type="parTrans" cxnId="{4AD776A6-12EC-44EE-8760-CFBC22ECBB91}">
      <dgm:prSet/>
      <dgm:spPr/>
      <dgm:t>
        <a:bodyPr/>
        <a:lstStyle/>
        <a:p>
          <a:endParaRPr lang="en-US"/>
        </a:p>
      </dgm:t>
    </dgm:pt>
    <dgm:pt modelId="{7C2EB2A3-06AB-49AA-B7A0-E6B60A231FC5}" type="sibTrans" cxnId="{4AD776A6-12EC-44EE-8760-CFBC22ECBB91}">
      <dgm:prSet/>
      <dgm:spPr/>
      <dgm:t>
        <a:bodyPr/>
        <a:lstStyle/>
        <a:p>
          <a:endParaRPr lang="en-US"/>
        </a:p>
      </dgm:t>
    </dgm:pt>
    <dgm:pt modelId="{310274D2-A640-4A33-92AB-7576B7BEC3A2}">
      <dgm:prSet/>
      <dgm:spPr/>
      <dgm:t>
        <a:bodyPr/>
        <a:lstStyle/>
        <a:p>
          <a:endParaRPr lang="en-US"/>
        </a:p>
      </dgm:t>
    </dgm:pt>
    <dgm:pt modelId="{9EE23C17-0AE5-4E5D-9598-7071F41D5716}" type="parTrans" cxnId="{01F2E4D4-251E-4BB4-85B1-5353E01BB331}">
      <dgm:prSet/>
      <dgm:spPr/>
      <dgm:t>
        <a:bodyPr/>
        <a:lstStyle/>
        <a:p>
          <a:endParaRPr lang="en-US"/>
        </a:p>
      </dgm:t>
    </dgm:pt>
    <dgm:pt modelId="{0ACE5683-041A-41DF-A8FE-998A551C136C}" type="sibTrans" cxnId="{01F2E4D4-251E-4BB4-85B1-5353E01BB331}">
      <dgm:prSet/>
      <dgm:spPr/>
      <dgm:t>
        <a:bodyPr/>
        <a:lstStyle/>
        <a:p>
          <a:endParaRPr lang="en-US"/>
        </a:p>
      </dgm:t>
    </dgm:pt>
    <dgm:pt modelId="{8C1D56D9-B435-4AAC-A3F8-20632C3FE160}">
      <dgm:prSet/>
      <dgm:spPr/>
      <dgm:t>
        <a:bodyPr/>
        <a:lstStyle/>
        <a:p>
          <a:endParaRPr lang="en-US"/>
        </a:p>
      </dgm:t>
    </dgm:pt>
    <dgm:pt modelId="{E4551190-4984-4F90-9571-E3BDCA75B588}" type="parTrans" cxnId="{DE1CA472-9329-4458-991F-231D6754907D}">
      <dgm:prSet/>
      <dgm:spPr/>
      <dgm:t>
        <a:bodyPr/>
        <a:lstStyle/>
        <a:p>
          <a:endParaRPr lang="en-US"/>
        </a:p>
      </dgm:t>
    </dgm:pt>
    <dgm:pt modelId="{FEA62E7B-9C34-4B14-8475-DD9514F88796}" type="sibTrans" cxnId="{DE1CA472-9329-4458-991F-231D6754907D}">
      <dgm:prSet/>
      <dgm:spPr/>
      <dgm:t>
        <a:bodyPr/>
        <a:lstStyle/>
        <a:p>
          <a:endParaRPr lang="en-US"/>
        </a:p>
      </dgm:t>
    </dgm:pt>
    <dgm:pt modelId="{2F39F5B6-85AD-4F48-8966-D6FD614456A0}" type="pres">
      <dgm:prSet presAssocID="{027CF95A-4E87-46FA-9021-49FDA63CFC73}" presName="arrowDiagram" presStyleCnt="0">
        <dgm:presLayoutVars>
          <dgm:chMax val="5"/>
          <dgm:dir/>
          <dgm:resizeHandles val="exact"/>
        </dgm:presLayoutVars>
      </dgm:prSet>
      <dgm:spPr/>
    </dgm:pt>
    <dgm:pt modelId="{6F8C5990-ED9D-41B1-B40E-12F73FF1ABD8}" type="pres">
      <dgm:prSet presAssocID="{027CF95A-4E87-46FA-9021-49FDA63CFC73}" presName="arrow" presStyleLbl="bgShp" presStyleIdx="0" presStyleCnt="1" custLinFactNeighborX="-1842" custLinFactNeighborY="18"/>
      <dgm:spPr/>
    </dgm:pt>
    <dgm:pt modelId="{75DB6438-AE4A-402B-B5F4-4BFA55C9DFA3}" type="pres">
      <dgm:prSet presAssocID="{027CF95A-4E87-46FA-9021-49FDA63CFC73}" presName="arrowDiagram5" presStyleCnt="0"/>
      <dgm:spPr/>
    </dgm:pt>
    <dgm:pt modelId="{3E8DCE56-F7B5-480D-A61D-493C60CE3487}" type="pres">
      <dgm:prSet presAssocID="{FC889563-5009-4DA6-86F0-39BDC3707928}" presName="bullet5a" presStyleLbl="node1" presStyleIdx="0" presStyleCnt="5" custLinFactX="-100000" custLinFactY="65875" custLinFactNeighborX="-112828" custLinFactNeighborY="100000"/>
      <dgm:spPr/>
    </dgm:pt>
    <dgm:pt modelId="{A9196A3B-DD0A-482A-A12F-08B01F40B002}" type="pres">
      <dgm:prSet presAssocID="{FC889563-5009-4DA6-86F0-39BDC3707928}" presName="textBox5a" presStyleLbl="revTx" presStyleIdx="0" presStyleCnt="5" custScaleX="125251" custScaleY="65850" custLinFactNeighborX="-39372" custLinFactNeighborY="13272">
        <dgm:presLayoutVars>
          <dgm:bulletEnabled val="1"/>
        </dgm:presLayoutVars>
      </dgm:prSet>
      <dgm:spPr/>
    </dgm:pt>
    <dgm:pt modelId="{0E8CC481-B556-4E80-90ED-2A6D8B72BEAD}" type="pres">
      <dgm:prSet presAssocID="{8731E78C-20EC-472B-B19C-A843446D14D1}" presName="bullet5b" presStyleLbl="node1" presStyleIdx="1" presStyleCnt="5" custLinFactX="78421" custLinFactY="-24666" custLinFactNeighborX="100000" custLinFactNeighborY="-100000"/>
      <dgm:spPr/>
    </dgm:pt>
    <dgm:pt modelId="{50BEEA71-383A-4B51-BA7B-3C45415CB3D1}" type="pres">
      <dgm:prSet presAssocID="{8731E78C-20EC-472B-B19C-A843446D14D1}" presName="textBox5b" presStyleLbl="revTx" presStyleIdx="1" presStyleCnt="5" custLinFactNeighborX="10008" custLinFactNeighborY="-826">
        <dgm:presLayoutVars>
          <dgm:bulletEnabled val="1"/>
        </dgm:presLayoutVars>
      </dgm:prSet>
      <dgm:spPr/>
    </dgm:pt>
    <dgm:pt modelId="{A4C84F25-DAA2-4714-9977-2AB97D60C0B6}" type="pres">
      <dgm:prSet presAssocID="{4B6FA751-C70B-42E8-8A53-E9C3C35F622E}" presName="bullet5c" presStyleLbl="node1" presStyleIdx="2" presStyleCnt="5" custLinFactX="8573" custLinFactNeighborX="100000" custLinFactNeighborY="-63128"/>
      <dgm:spPr/>
    </dgm:pt>
    <dgm:pt modelId="{764D5FF1-F7A3-4069-8DE6-5A54D7530233}" type="pres">
      <dgm:prSet presAssocID="{4B6FA751-C70B-42E8-8A53-E9C3C35F622E}" presName="textBox5c" presStyleLbl="revTx" presStyleIdx="2" presStyleCnt="5" custScaleX="81453" custLinFactNeighborX="-5336" custLinFactNeighborY="1880">
        <dgm:presLayoutVars>
          <dgm:bulletEnabled val="1"/>
        </dgm:presLayoutVars>
      </dgm:prSet>
      <dgm:spPr/>
    </dgm:pt>
    <dgm:pt modelId="{08D9D501-FCF1-452E-BB08-D3303FC79F51}" type="pres">
      <dgm:prSet presAssocID="{7AF14599-B0A2-4843-B72D-6F7A4657458F}" presName="bullet5d" presStyleLbl="node1" presStyleIdx="3" presStyleCnt="5" custLinFactNeighborX="23852" custLinFactNeighborY="-22782"/>
      <dgm:spPr>
        <a:solidFill>
          <a:srgbClr val="1FEDED"/>
        </a:solidFill>
      </dgm:spPr>
    </dgm:pt>
    <dgm:pt modelId="{4EFB289F-CA3C-48E5-9843-5AE0E33665AD}" type="pres">
      <dgm:prSet presAssocID="{7AF14599-B0A2-4843-B72D-6F7A4657458F}" presName="textBox5d" presStyleLbl="revTx" presStyleIdx="3" presStyleCnt="5" custScaleX="147481" custScaleY="35645" custLinFactX="39402" custLinFactNeighborX="100000" custLinFactNeighborY="-50053">
        <dgm:presLayoutVars>
          <dgm:bulletEnabled val="1"/>
        </dgm:presLayoutVars>
      </dgm:prSet>
      <dgm:spPr/>
    </dgm:pt>
    <dgm:pt modelId="{9B67080D-C4B6-460D-9DD6-364F2009F524}" type="pres">
      <dgm:prSet presAssocID="{310274D2-A640-4A33-92AB-7576B7BEC3A2}" presName="bullet5e" presStyleLbl="node1" presStyleIdx="4" presStyleCnt="5"/>
      <dgm:spPr/>
    </dgm:pt>
    <dgm:pt modelId="{702F7D29-97FC-4AAE-8E81-9CAE0FE89440}" type="pres">
      <dgm:prSet presAssocID="{310274D2-A640-4A33-92AB-7576B7BEC3A2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C2980008-13AE-4F73-A630-E38CEFF8FA88}" srcId="{027CF95A-4E87-46FA-9021-49FDA63CFC73}" destId="{8731E78C-20EC-472B-B19C-A843446D14D1}" srcOrd="1" destOrd="0" parTransId="{35FF106C-1B74-4226-8597-E4EE2B24FAB9}" sibTransId="{162A610F-A39C-4A70-8793-DD2BD66DF3F1}"/>
    <dgm:cxn modelId="{5BA2840D-203C-4C91-98A7-ACF376C827B4}" type="presOf" srcId="{7AF14599-B0A2-4843-B72D-6F7A4657458F}" destId="{4EFB289F-CA3C-48E5-9843-5AE0E33665AD}" srcOrd="0" destOrd="0" presId="urn:microsoft.com/office/officeart/2005/8/layout/arrow2"/>
    <dgm:cxn modelId="{2F84F918-A95A-4989-9DB9-219CF1DE9415}" type="presOf" srcId="{8731E78C-20EC-472B-B19C-A843446D14D1}" destId="{50BEEA71-383A-4B51-BA7B-3C45415CB3D1}" srcOrd="0" destOrd="0" presId="urn:microsoft.com/office/officeart/2005/8/layout/arrow2"/>
    <dgm:cxn modelId="{1746FC5D-C2A1-4FF3-8D66-998D0FA0A128}" type="presOf" srcId="{310274D2-A640-4A33-92AB-7576B7BEC3A2}" destId="{702F7D29-97FC-4AAE-8E81-9CAE0FE89440}" srcOrd="0" destOrd="0" presId="urn:microsoft.com/office/officeart/2005/8/layout/arrow2"/>
    <dgm:cxn modelId="{41523547-093E-402E-A692-1E8D7D1C5CCF}" srcId="{027CF95A-4E87-46FA-9021-49FDA63CFC73}" destId="{FC889563-5009-4DA6-86F0-39BDC3707928}" srcOrd="0" destOrd="0" parTransId="{DD88A6DE-392C-4A5A-BB46-C8885E025861}" sibTransId="{89CADCA1-0238-4B37-95B3-1DBA499B13E7}"/>
    <dgm:cxn modelId="{D766E750-6327-4560-A93B-D863553F5F6D}" type="presOf" srcId="{4B6FA751-C70B-42E8-8A53-E9C3C35F622E}" destId="{764D5FF1-F7A3-4069-8DE6-5A54D7530233}" srcOrd="0" destOrd="0" presId="urn:microsoft.com/office/officeart/2005/8/layout/arrow2"/>
    <dgm:cxn modelId="{DE1CA472-9329-4458-991F-231D6754907D}" srcId="{027CF95A-4E87-46FA-9021-49FDA63CFC73}" destId="{8C1D56D9-B435-4AAC-A3F8-20632C3FE160}" srcOrd="5" destOrd="0" parTransId="{E4551190-4984-4F90-9571-E3BDCA75B588}" sibTransId="{FEA62E7B-9C34-4B14-8475-DD9514F88796}"/>
    <dgm:cxn modelId="{4AD776A6-12EC-44EE-8760-CFBC22ECBB91}" srcId="{027CF95A-4E87-46FA-9021-49FDA63CFC73}" destId="{7AF14599-B0A2-4843-B72D-6F7A4657458F}" srcOrd="3" destOrd="0" parTransId="{97892F98-677F-4769-A182-6B3F7B4C1752}" sibTransId="{7C2EB2A3-06AB-49AA-B7A0-E6B60A231FC5}"/>
    <dgm:cxn modelId="{5213E0AB-4EE7-4E92-926D-C4510AC1CB17}" srcId="{027CF95A-4E87-46FA-9021-49FDA63CFC73}" destId="{4B6FA751-C70B-42E8-8A53-E9C3C35F622E}" srcOrd="2" destOrd="0" parTransId="{7AD27134-912A-4581-8D69-720C59F6BC5F}" sibTransId="{4CD3E166-0C37-494D-A470-AA4B1B592231}"/>
    <dgm:cxn modelId="{01F2E4D4-251E-4BB4-85B1-5353E01BB331}" srcId="{027CF95A-4E87-46FA-9021-49FDA63CFC73}" destId="{310274D2-A640-4A33-92AB-7576B7BEC3A2}" srcOrd="4" destOrd="0" parTransId="{9EE23C17-0AE5-4E5D-9598-7071F41D5716}" sibTransId="{0ACE5683-041A-41DF-A8FE-998A551C136C}"/>
    <dgm:cxn modelId="{CCBB9BDB-C19F-4CA4-96E4-DBB375C97C46}" type="presOf" srcId="{FC889563-5009-4DA6-86F0-39BDC3707928}" destId="{A9196A3B-DD0A-482A-A12F-08B01F40B002}" srcOrd="0" destOrd="0" presId="urn:microsoft.com/office/officeart/2005/8/layout/arrow2"/>
    <dgm:cxn modelId="{86E619FF-70D5-4A89-8C2A-D196FCAF2824}" type="presOf" srcId="{027CF95A-4E87-46FA-9021-49FDA63CFC73}" destId="{2F39F5B6-85AD-4F48-8966-D6FD614456A0}" srcOrd="0" destOrd="0" presId="urn:microsoft.com/office/officeart/2005/8/layout/arrow2"/>
    <dgm:cxn modelId="{B0374BFD-F041-4089-A113-87F69994EED7}" type="presParOf" srcId="{2F39F5B6-85AD-4F48-8966-D6FD614456A0}" destId="{6F8C5990-ED9D-41B1-B40E-12F73FF1ABD8}" srcOrd="0" destOrd="0" presId="urn:microsoft.com/office/officeart/2005/8/layout/arrow2"/>
    <dgm:cxn modelId="{3B8E8737-D992-4768-98EF-0194DACD125B}" type="presParOf" srcId="{2F39F5B6-85AD-4F48-8966-D6FD614456A0}" destId="{75DB6438-AE4A-402B-B5F4-4BFA55C9DFA3}" srcOrd="1" destOrd="0" presId="urn:microsoft.com/office/officeart/2005/8/layout/arrow2"/>
    <dgm:cxn modelId="{0EFC6284-1900-4F3A-8E63-7498CAA1F6D2}" type="presParOf" srcId="{75DB6438-AE4A-402B-B5F4-4BFA55C9DFA3}" destId="{3E8DCE56-F7B5-480D-A61D-493C60CE3487}" srcOrd="0" destOrd="0" presId="urn:microsoft.com/office/officeart/2005/8/layout/arrow2"/>
    <dgm:cxn modelId="{827241E8-4C65-44B9-86CB-D96744F053FB}" type="presParOf" srcId="{75DB6438-AE4A-402B-B5F4-4BFA55C9DFA3}" destId="{A9196A3B-DD0A-482A-A12F-08B01F40B002}" srcOrd="1" destOrd="0" presId="urn:microsoft.com/office/officeart/2005/8/layout/arrow2"/>
    <dgm:cxn modelId="{53B81DCB-03F5-4020-AC61-903ACBE5EF3B}" type="presParOf" srcId="{75DB6438-AE4A-402B-B5F4-4BFA55C9DFA3}" destId="{0E8CC481-B556-4E80-90ED-2A6D8B72BEAD}" srcOrd="2" destOrd="0" presId="urn:microsoft.com/office/officeart/2005/8/layout/arrow2"/>
    <dgm:cxn modelId="{691C340F-E3E3-44A1-8CE7-CA1316D8466C}" type="presParOf" srcId="{75DB6438-AE4A-402B-B5F4-4BFA55C9DFA3}" destId="{50BEEA71-383A-4B51-BA7B-3C45415CB3D1}" srcOrd="3" destOrd="0" presId="urn:microsoft.com/office/officeart/2005/8/layout/arrow2"/>
    <dgm:cxn modelId="{C7B2D835-C218-4CF2-BEDB-ACBA5E17170B}" type="presParOf" srcId="{75DB6438-AE4A-402B-B5F4-4BFA55C9DFA3}" destId="{A4C84F25-DAA2-4714-9977-2AB97D60C0B6}" srcOrd="4" destOrd="0" presId="urn:microsoft.com/office/officeart/2005/8/layout/arrow2"/>
    <dgm:cxn modelId="{1E20454A-BEDF-465F-A774-31943BF118E0}" type="presParOf" srcId="{75DB6438-AE4A-402B-B5F4-4BFA55C9DFA3}" destId="{764D5FF1-F7A3-4069-8DE6-5A54D7530233}" srcOrd="5" destOrd="0" presId="urn:microsoft.com/office/officeart/2005/8/layout/arrow2"/>
    <dgm:cxn modelId="{3CE0107B-434B-4E75-9B52-74B43C039F95}" type="presParOf" srcId="{75DB6438-AE4A-402B-B5F4-4BFA55C9DFA3}" destId="{08D9D501-FCF1-452E-BB08-D3303FC79F51}" srcOrd="6" destOrd="0" presId="urn:microsoft.com/office/officeart/2005/8/layout/arrow2"/>
    <dgm:cxn modelId="{BC9C5504-5A7A-4A38-99B8-7A4D50451541}" type="presParOf" srcId="{75DB6438-AE4A-402B-B5F4-4BFA55C9DFA3}" destId="{4EFB289F-CA3C-48E5-9843-5AE0E33665AD}" srcOrd="7" destOrd="0" presId="urn:microsoft.com/office/officeart/2005/8/layout/arrow2"/>
    <dgm:cxn modelId="{A29EFC74-5091-4F01-8983-C7AA4636F8FE}" type="presParOf" srcId="{75DB6438-AE4A-402B-B5F4-4BFA55C9DFA3}" destId="{9B67080D-C4B6-460D-9DD6-364F2009F524}" srcOrd="8" destOrd="0" presId="urn:microsoft.com/office/officeart/2005/8/layout/arrow2"/>
    <dgm:cxn modelId="{75EC0417-72F6-4F14-8509-E55A15D7316B}" type="presParOf" srcId="{75DB6438-AE4A-402B-B5F4-4BFA55C9DFA3}" destId="{702F7D29-97FC-4AAE-8E81-9CAE0FE89440}" srcOrd="9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F5E782-22B1-4668-A049-CA4DD13F974A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A5A10750-1B28-43B5-BCD1-AF5D342BF05C}">
      <dgm:prSet phldrT="[Text]" custT="1"/>
      <dgm:spPr>
        <a:solidFill>
          <a:srgbClr val="009999"/>
        </a:solidFill>
      </dgm:spPr>
      <dgm:t>
        <a:bodyPr/>
        <a:lstStyle/>
        <a:p>
          <a:r>
            <a:rPr lang="en-US" sz="1800" b="1" dirty="0"/>
            <a:t>Build ALBA II</a:t>
          </a:r>
        </a:p>
      </dgm:t>
    </dgm:pt>
    <dgm:pt modelId="{E615806B-CFD9-4F1E-AADE-78B1E0696DE5}" type="parTrans" cxnId="{9F03250D-EBD2-4DD7-A4E7-0CCBE49082D7}">
      <dgm:prSet/>
      <dgm:spPr/>
      <dgm:t>
        <a:bodyPr/>
        <a:lstStyle/>
        <a:p>
          <a:endParaRPr lang="en-US"/>
        </a:p>
      </dgm:t>
    </dgm:pt>
    <dgm:pt modelId="{AD1D4FD0-16EC-4970-831A-E0D844CBA6ED}" type="sibTrans" cxnId="{9F03250D-EBD2-4DD7-A4E7-0CCBE49082D7}">
      <dgm:prSet/>
      <dgm:spPr/>
      <dgm:t>
        <a:bodyPr/>
        <a:lstStyle/>
        <a:p>
          <a:endParaRPr lang="en-US"/>
        </a:p>
      </dgm:t>
    </dgm:pt>
    <dgm:pt modelId="{76B75976-4803-4CFB-97ED-34CEF27F5F42}">
      <dgm:prSet phldrT="[Text]" custT="1"/>
      <dgm:spPr>
        <a:gradFill flip="none" rotWithShape="0">
          <a:gsLst>
            <a:gs pos="97000">
              <a:schemeClr val="accent1">
                <a:lumMod val="75000"/>
              </a:schemeClr>
            </a:gs>
            <a:gs pos="2000">
              <a:srgbClr val="009999"/>
            </a:gs>
          </a:gsLst>
          <a:lin ang="10800000" scaled="1"/>
          <a:tileRect/>
        </a:gradFill>
      </dgm:spPr>
      <dgm:t>
        <a:bodyPr/>
        <a:lstStyle/>
        <a:p>
          <a:r>
            <a:rPr lang="en-US" sz="1400" dirty="0"/>
            <a:t>Develop methodologies and services bridging ALBA to ALBA II</a:t>
          </a:r>
        </a:p>
      </dgm:t>
    </dgm:pt>
    <dgm:pt modelId="{3D578C31-5D75-4FC9-89C3-5DA40D19FF43}" type="parTrans" cxnId="{1EBCFEDA-BA9F-4955-A5C2-841560D5BC3F}">
      <dgm:prSet/>
      <dgm:spPr/>
      <dgm:t>
        <a:bodyPr/>
        <a:lstStyle/>
        <a:p>
          <a:endParaRPr lang="en-US"/>
        </a:p>
      </dgm:t>
    </dgm:pt>
    <dgm:pt modelId="{F2AC30F9-37F4-4B7A-AE96-D3056AE00FFB}" type="sibTrans" cxnId="{1EBCFEDA-BA9F-4955-A5C2-841560D5BC3F}">
      <dgm:prSet/>
      <dgm:spPr/>
      <dgm:t>
        <a:bodyPr/>
        <a:lstStyle/>
        <a:p>
          <a:endParaRPr lang="en-US"/>
        </a:p>
      </dgm:t>
    </dgm:pt>
    <dgm:pt modelId="{2A8588CA-F998-41CE-8AC2-EA5AFB274605}">
      <dgm:prSet phldrT="[Text]"/>
      <dgm:spPr/>
      <dgm:t>
        <a:bodyPr/>
        <a:lstStyle/>
        <a:p>
          <a:r>
            <a:rPr lang="en-US" dirty="0"/>
            <a:t>Maintain excellence in operation</a:t>
          </a:r>
        </a:p>
      </dgm:t>
    </dgm:pt>
    <dgm:pt modelId="{09AA97E2-6073-4A8F-AB1E-30CDDAF0DCC2}" type="parTrans" cxnId="{8FB873B1-E23B-475A-97D5-F5D7C76BC1D1}">
      <dgm:prSet/>
      <dgm:spPr/>
      <dgm:t>
        <a:bodyPr/>
        <a:lstStyle/>
        <a:p>
          <a:endParaRPr lang="en-US"/>
        </a:p>
      </dgm:t>
    </dgm:pt>
    <dgm:pt modelId="{EFC35E9E-811F-4D36-AD42-CF2CE6EC0490}" type="sibTrans" cxnId="{8FB873B1-E23B-475A-97D5-F5D7C76BC1D1}">
      <dgm:prSet/>
      <dgm:spPr/>
      <dgm:t>
        <a:bodyPr/>
        <a:lstStyle/>
        <a:p>
          <a:endParaRPr lang="en-US"/>
        </a:p>
      </dgm:t>
    </dgm:pt>
    <dgm:pt modelId="{9F30A2E6-90E8-4352-BC34-89F24FDEB1B4}" type="pres">
      <dgm:prSet presAssocID="{FFF5E782-22B1-4668-A049-CA4DD13F974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AF35E9B-6D6D-4B29-B79C-8BDE718AEAD8}" type="pres">
      <dgm:prSet presAssocID="{A5A10750-1B28-43B5-BCD1-AF5D342BF05C}" presName="gear1" presStyleLbl="node1" presStyleIdx="0" presStyleCnt="3" custScaleX="112014" custScaleY="104281" custLinFactNeighborX="20455" custLinFactNeighborY="-14488">
        <dgm:presLayoutVars>
          <dgm:chMax val="1"/>
          <dgm:bulletEnabled val="1"/>
        </dgm:presLayoutVars>
      </dgm:prSet>
      <dgm:spPr/>
    </dgm:pt>
    <dgm:pt modelId="{BDA4104D-3BE6-4E7C-9F35-E855E8AC5501}" type="pres">
      <dgm:prSet presAssocID="{A5A10750-1B28-43B5-BCD1-AF5D342BF05C}" presName="gear1srcNode" presStyleLbl="node1" presStyleIdx="0" presStyleCnt="3"/>
      <dgm:spPr/>
    </dgm:pt>
    <dgm:pt modelId="{B19DF84A-5112-463D-AA70-B7E6BABBD9B0}" type="pres">
      <dgm:prSet presAssocID="{A5A10750-1B28-43B5-BCD1-AF5D342BF05C}" presName="gear1dstNode" presStyleLbl="node1" presStyleIdx="0" presStyleCnt="3"/>
      <dgm:spPr/>
    </dgm:pt>
    <dgm:pt modelId="{319785B7-35B2-4728-A7B1-C25A3A8A45EF}" type="pres">
      <dgm:prSet presAssocID="{76B75976-4803-4CFB-97ED-34CEF27F5F42}" presName="gear2" presStyleLbl="node1" presStyleIdx="1" presStyleCnt="3" custScaleX="146276" custScaleY="142106" custLinFactNeighborX="-24141" custLinFactNeighborY="12422">
        <dgm:presLayoutVars>
          <dgm:chMax val="1"/>
          <dgm:bulletEnabled val="1"/>
        </dgm:presLayoutVars>
      </dgm:prSet>
      <dgm:spPr/>
    </dgm:pt>
    <dgm:pt modelId="{E88EB07D-525D-4F84-8453-6B40F159FD0E}" type="pres">
      <dgm:prSet presAssocID="{76B75976-4803-4CFB-97ED-34CEF27F5F42}" presName="gear2srcNode" presStyleLbl="node1" presStyleIdx="1" presStyleCnt="3"/>
      <dgm:spPr/>
    </dgm:pt>
    <dgm:pt modelId="{97781F68-CB93-4EB9-B106-DF68CDBFAFAE}" type="pres">
      <dgm:prSet presAssocID="{76B75976-4803-4CFB-97ED-34CEF27F5F42}" presName="gear2dstNode" presStyleLbl="node1" presStyleIdx="1" presStyleCnt="3"/>
      <dgm:spPr/>
    </dgm:pt>
    <dgm:pt modelId="{FD631DB3-040D-405F-AC3D-39810C4B8579}" type="pres">
      <dgm:prSet presAssocID="{2A8588CA-F998-41CE-8AC2-EA5AFB274605}" presName="gear3" presStyleLbl="node1" presStyleIdx="2" presStyleCnt="3" custAng="1355985" custScaleX="125876" custScaleY="124300" custLinFactNeighborX="5859" custLinFactNeighborY="-3078"/>
      <dgm:spPr/>
    </dgm:pt>
    <dgm:pt modelId="{973F55DE-1206-4C8B-BFA1-90A2CCF75AEC}" type="pres">
      <dgm:prSet presAssocID="{2A8588CA-F998-41CE-8AC2-EA5AFB274605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79A75A4-F6A0-4A9F-A21C-9C8B461CC01D}" type="pres">
      <dgm:prSet presAssocID="{2A8588CA-F998-41CE-8AC2-EA5AFB274605}" presName="gear3srcNode" presStyleLbl="node1" presStyleIdx="2" presStyleCnt="3"/>
      <dgm:spPr/>
    </dgm:pt>
    <dgm:pt modelId="{7DD1CEAE-CA76-4181-A00D-CBB00F034470}" type="pres">
      <dgm:prSet presAssocID="{2A8588CA-F998-41CE-8AC2-EA5AFB274605}" presName="gear3dstNode" presStyleLbl="node1" presStyleIdx="2" presStyleCnt="3"/>
      <dgm:spPr/>
    </dgm:pt>
    <dgm:pt modelId="{73567829-BD49-4182-82C4-3AE1688BA4EF}" type="pres">
      <dgm:prSet presAssocID="{AD1D4FD0-16EC-4970-831A-E0D844CBA6ED}" presName="connector1" presStyleLbl="sibTrans2D1" presStyleIdx="0" presStyleCnt="3" custLinFactNeighborX="23097" custLinFactNeighborY="-16913"/>
      <dgm:spPr/>
    </dgm:pt>
    <dgm:pt modelId="{D8DC2B4D-D66F-4D8E-BBB7-1D3F09E2071E}" type="pres">
      <dgm:prSet presAssocID="{F2AC30F9-37F4-4B7A-AE96-D3056AE00FFB}" presName="connector2" presStyleLbl="sibTrans2D1" presStyleIdx="1" presStyleCnt="3" custLinFactNeighborX="-40139" custLinFactNeighborY="-4765"/>
      <dgm:spPr/>
    </dgm:pt>
    <dgm:pt modelId="{5BF9F8A9-3017-416D-8C10-33D0D9556630}" type="pres">
      <dgm:prSet presAssocID="{EFC35E9E-811F-4D36-AD42-CF2CE6EC0490}" presName="connector3" presStyleLbl="sibTrans2D1" presStyleIdx="2" presStyleCnt="3"/>
      <dgm:spPr/>
    </dgm:pt>
  </dgm:ptLst>
  <dgm:cxnLst>
    <dgm:cxn modelId="{BB981500-C594-46CB-B79C-BF2C25A02EB5}" type="presOf" srcId="{76B75976-4803-4CFB-97ED-34CEF27F5F42}" destId="{319785B7-35B2-4728-A7B1-C25A3A8A45EF}" srcOrd="0" destOrd="0" presId="urn:microsoft.com/office/officeart/2005/8/layout/gear1"/>
    <dgm:cxn modelId="{9F03250D-EBD2-4DD7-A4E7-0CCBE49082D7}" srcId="{FFF5E782-22B1-4668-A049-CA4DD13F974A}" destId="{A5A10750-1B28-43B5-BCD1-AF5D342BF05C}" srcOrd="0" destOrd="0" parTransId="{E615806B-CFD9-4F1E-AADE-78B1E0696DE5}" sibTransId="{AD1D4FD0-16EC-4970-831A-E0D844CBA6ED}"/>
    <dgm:cxn modelId="{B6BD2B3F-94E6-4BDE-B337-D43764CEAC23}" type="presOf" srcId="{2A8588CA-F998-41CE-8AC2-EA5AFB274605}" destId="{FD631DB3-040D-405F-AC3D-39810C4B8579}" srcOrd="0" destOrd="0" presId="urn:microsoft.com/office/officeart/2005/8/layout/gear1"/>
    <dgm:cxn modelId="{CFF06A5C-1806-4A45-BD2E-050495069774}" type="presOf" srcId="{2A8588CA-F998-41CE-8AC2-EA5AFB274605}" destId="{7DD1CEAE-CA76-4181-A00D-CBB00F034470}" srcOrd="3" destOrd="0" presId="urn:microsoft.com/office/officeart/2005/8/layout/gear1"/>
    <dgm:cxn modelId="{B67F3350-2EAE-4307-BE4F-4853A14F0D21}" type="presOf" srcId="{A5A10750-1B28-43B5-BCD1-AF5D342BF05C}" destId="{BAF35E9B-6D6D-4B29-B79C-8BDE718AEAD8}" srcOrd="0" destOrd="0" presId="urn:microsoft.com/office/officeart/2005/8/layout/gear1"/>
    <dgm:cxn modelId="{119B7D74-18F1-4E97-9CB9-4EC55740FD42}" type="presOf" srcId="{F2AC30F9-37F4-4B7A-AE96-D3056AE00FFB}" destId="{D8DC2B4D-D66F-4D8E-BBB7-1D3F09E2071E}" srcOrd="0" destOrd="0" presId="urn:microsoft.com/office/officeart/2005/8/layout/gear1"/>
    <dgm:cxn modelId="{5EC87E7B-9A90-47F8-AE93-CB54E52C0926}" type="presOf" srcId="{76B75976-4803-4CFB-97ED-34CEF27F5F42}" destId="{97781F68-CB93-4EB9-B106-DF68CDBFAFAE}" srcOrd="2" destOrd="0" presId="urn:microsoft.com/office/officeart/2005/8/layout/gear1"/>
    <dgm:cxn modelId="{0BEC357C-3F9C-420D-A2CB-589B5F6B5AF6}" type="presOf" srcId="{2A8588CA-F998-41CE-8AC2-EA5AFB274605}" destId="{E79A75A4-F6A0-4A9F-A21C-9C8B461CC01D}" srcOrd="2" destOrd="0" presId="urn:microsoft.com/office/officeart/2005/8/layout/gear1"/>
    <dgm:cxn modelId="{5D4ADC81-C774-48BF-A385-6B430192D96B}" type="presOf" srcId="{A5A10750-1B28-43B5-BCD1-AF5D342BF05C}" destId="{B19DF84A-5112-463D-AA70-B7E6BABBD9B0}" srcOrd="2" destOrd="0" presId="urn:microsoft.com/office/officeart/2005/8/layout/gear1"/>
    <dgm:cxn modelId="{2516BE8A-FCB1-4D5B-BEEA-00CEEE9D7929}" type="presOf" srcId="{EFC35E9E-811F-4D36-AD42-CF2CE6EC0490}" destId="{5BF9F8A9-3017-416D-8C10-33D0D9556630}" srcOrd="0" destOrd="0" presId="urn:microsoft.com/office/officeart/2005/8/layout/gear1"/>
    <dgm:cxn modelId="{E5D10B92-14F7-4BA3-B7E4-2F4CEAF634C8}" type="presOf" srcId="{A5A10750-1B28-43B5-BCD1-AF5D342BF05C}" destId="{BDA4104D-3BE6-4E7C-9F35-E855E8AC5501}" srcOrd="1" destOrd="0" presId="urn:microsoft.com/office/officeart/2005/8/layout/gear1"/>
    <dgm:cxn modelId="{63E659A5-0DF0-429F-A17B-7C48DDCA5C86}" type="presOf" srcId="{AD1D4FD0-16EC-4970-831A-E0D844CBA6ED}" destId="{73567829-BD49-4182-82C4-3AE1688BA4EF}" srcOrd="0" destOrd="0" presId="urn:microsoft.com/office/officeart/2005/8/layout/gear1"/>
    <dgm:cxn modelId="{8FB873B1-E23B-475A-97D5-F5D7C76BC1D1}" srcId="{FFF5E782-22B1-4668-A049-CA4DD13F974A}" destId="{2A8588CA-F998-41CE-8AC2-EA5AFB274605}" srcOrd="2" destOrd="0" parTransId="{09AA97E2-6073-4A8F-AB1E-30CDDAF0DCC2}" sibTransId="{EFC35E9E-811F-4D36-AD42-CF2CE6EC0490}"/>
    <dgm:cxn modelId="{BA3701CF-0B23-43A3-A0D5-F97E059EC048}" type="presOf" srcId="{2A8588CA-F998-41CE-8AC2-EA5AFB274605}" destId="{973F55DE-1206-4C8B-BFA1-90A2CCF75AEC}" srcOrd="1" destOrd="0" presId="urn:microsoft.com/office/officeart/2005/8/layout/gear1"/>
    <dgm:cxn modelId="{1EBCFEDA-BA9F-4955-A5C2-841560D5BC3F}" srcId="{FFF5E782-22B1-4668-A049-CA4DD13F974A}" destId="{76B75976-4803-4CFB-97ED-34CEF27F5F42}" srcOrd="1" destOrd="0" parTransId="{3D578C31-5D75-4FC9-89C3-5DA40D19FF43}" sibTransId="{F2AC30F9-37F4-4B7A-AE96-D3056AE00FFB}"/>
    <dgm:cxn modelId="{197E1AE5-4871-4981-8AF2-863699DD6A45}" type="presOf" srcId="{FFF5E782-22B1-4668-A049-CA4DD13F974A}" destId="{9F30A2E6-90E8-4352-BC34-89F24FDEB1B4}" srcOrd="0" destOrd="0" presId="urn:microsoft.com/office/officeart/2005/8/layout/gear1"/>
    <dgm:cxn modelId="{8EE999F9-F4B4-4E94-882F-7E0C0D4B68E8}" type="presOf" srcId="{76B75976-4803-4CFB-97ED-34CEF27F5F42}" destId="{E88EB07D-525D-4F84-8453-6B40F159FD0E}" srcOrd="1" destOrd="0" presId="urn:microsoft.com/office/officeart/2005/8/layout/gear1"/>
    <dgm:cxn modelId="{BF01C630-5BCD-4F97-B935-69B39C4D722F}" type="presParOf" srcId="{9F30A2E6-90E8-4352-BC34-89F24FDEB1B4}" destId="{BAF35E9B-6D6D-4B29-B79C-8BDE718AEAD8}" srcOrd="0" destOrd="0" presId="urn:microsoft.com/office/officeart/2005/8/layout/gear1"/>
    <dgm:cxn modelId="{CB9BE878-B067-4819-BB94-DCDEBCD0D015}" type="presParOf" srcId="{9F30A2E6-90E8-4352-BC34-89F24FDEB1B4}" destId="{BDA4104D-3BE6-4E7C-9F35-E855E8AC5501}" srcOrd="1" destOrd="0" presId="urn:microsoft.com/office/officeart/2005/8/layout/gear1"/>
    <dgm:cxn modelId="{B592049C-CC67-4C7F-A948-B84AA7F9B41E}" type="presParOf" srcId="{9F30A2E6-90E8-4352-BC34-89F24FDEB1B4}" destId="{B19DF84A-5112-463D-AA70-B7E6BABBD9B0}" srcOrd="2" destOrd="0" presId="urn:microsoft.com/office/officeart/2005/8/layout/gear1"/>
    <dgm:cxn modelId="{F3F38A19-83E5-4BA6-AAA2-396740450646}" type="presParOf" srcId="{9F30A2E6-90E8-4352-BC34-89F24FDEB1B4}" destId="{319785B7-35B2-4728-A7B1-C25A3A8A45EF}" srcOrd="3" destOrd="0" presId="urn:microsoft.com/office/officeart/2005/8/layout/gear1"/>
    <dgm:cxn modelId="{8BF51802-020A-462D-B626-F00C40214558}" type="presParOf" srcId="{9F30A2E6-90E8-4352-BC34-89F24FDEB1B4}" destId="{E88EB07D-525D-4F84-8453-6B40F159FD0E}" srcOrd="4" destOrd="0" presId="urn:microsoft.com/office/officeart/2005/8/layout/gear1"/>
    <dgm:cxn modelId="{006E3CE0-410C-4570-9F75-AA04D84A10AF}" type="presParOf" srcId="{9F30A2E6-90E8-4352-BC34-89F24FDEB1B4}" destId="{97781F68-CB93-4EB9-B106-DF68CDBFAFAE}" srcOrd="5" destOrd="0" presId="urn:microsoft.com/office/officeart/2005/8/layout/gear1"/>
    <dgm:cxn modelId="{9EEBEBFE-2660-4A66-94F1-D9D96FF614DE}" type="presParOf" srcId="{9F30A2E6-90E8-4352-BC34-89F24FDEB1B4}" destId="{FD631DB3-040D-405F-AC3D-39810C4B8579}" srcOrd="6" destOrd="0" presId="urn:microsoft.com/office/officeart/2005/8/layout/gear1"/>
    <dgm:cxn modelId="{D06B3CF2-7273-4052-994C-8557A4D44C8C}" type="presParOf" srcId="{9F30A2E6-90E8-4352-BC34-89F24FDEB1B4}" destId="{973F55DE-1206-4C8B-BFA1-90A2CCF75AEC}" srcOrd="7" destOrd="0" presId="urn:microsoft.com/office/officeart/2005/8/layout/gear1"/>
    <dgm:cxn modelId="{68B8E651-F796-43CB-B58A-CCFCFABC57B6}" type="presParOf" srcId="{9F30A2E6-90E8-4352-BC34-89F24FDEB1B4}" destId="{E79A75A4-F6A0-4A9F-A21C-9C8B461CC01D}" srcOrd="8" destOrd="0" presId="urn:microsoft.com/office/officeart/2005/8/layout/gear1"/>
    <dgm:cxn modelId="{4868F9A1-7E80-4673-B6AE-F9F6FD814392}" type="presParOf" srcId="{9F30A2E6-90E8-4352-BC34-89F24FDEB1B4}" destId="{7DD1CEAE-CA76-4181-A00D-CBB00F034470}" srcOrd="9" destOrd="0" presId="urn:microsoft.com/office/officeart/2005/8/layout/gear1"/>
    <dgm:cxn modelId="{224E6A34-1387-48D3-9F9D-22F64872A8B6}" type="presParOf" srcId="{9F30A2E6-90E8-4352-BC34-89F24FDEB1B4}" destId="{73567829-BD49-4182-82C4-3AE1688BA4EF}" srcOrd="10" destOrd="0" presId="urn:microsoft.com/office/officeart/2005/8/layout/gear1"/>
    <dgm:cxn modelId="{C50291D1-1907-496E-B4E4-83DA07072AAA}" type="presParOf" srcId="{9F30A2E6-90E8-4352-BC34-89F24FDEB1B4}" destId="{D8DC2B4D-D66F-4D8E-BBB7-1D3F09E2071E}" srcOrd="11" destOrd="0" presId="urn:microsoft.com/office/officeart/2005/8/layout/gear1"/>
    <dgm:cxn modelId="{26417EDD-B8E1-40DB-9482-91CE75A0D7B4}" type="presParOf" srcId="{9F30A2E6-90E8-4352-BC34-89F24FDEB1B4}" destId="{5BF9F8A9-3017-416D-8C10-33D0D955663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C5990-ED9D-41B1-B40E-12F73FF1ABD8}">
      <dsp:nvSpPr>
        <dsp:cNvPr id="0" name=""/>
        <dsp:cNvSpPr/>
      </dsp:nvSpPr>
      <dsp:spPr>
        <a:xfrm>
          <a:off x="1307672" y="0"/>
          <a:ext cx="6074060" cy="379628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DCE56-F7B5-480D-A61D-493C60CE3487}">
      <dsp:nvSpPr>
        <dsp:cNvPr id="0" name=""/>
        <dsp:cNvSpPr/>
      </dsp:nvSpPr>
      <dsp:spPr>
        <a:xfrm>
          <a:off x="1720524" y="3054652"/>
          <a:ext cx="139703" cy="1397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96A3B-DD0A-482A-A12F-08B01F40B002}">
      <dsp:nvSpPr>
        <dsp:cNvPr id="0" name=""/>
        <dsp:cNvSpPr/>
      </dsp:nvSpPr>
      <dsp:spPr>
        <a:xfrm>
          <a:off x="1673958" y="3166961"/>
          <a:ext cx="996624" cy="594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026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2003 ALBA Approval</a:t>
          </a:r>
        </a:p>
      </dsp:txBody>
      <dsp:txXfrm>
        <a:off x="1673958" y="3166961"/>
        <a:ext cx="996624" cy="594965"/>
      </dsp:txXfrm>
    </dsp:sp>
    <dsp:sp modelId="{0E8CC481-B556-4E80-90ED-2A6D8B72BEAD}">
      <dsp:nvSpPr>
        <dsp:cNvPr id="0" name=""/>
        <dsp:cNvSpPr/>
      </dsp:nvSpPr>
      <dsp:spPr>
        <a:xfrm>
          <a:off x="3164219" y="1823707"/>
          <a:ext cx="218666" cy="2186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EEA71-383A-4B51-BA7B-3C45415CB3D1}">
      <dsp:nvSpPr>
        <dsp:cNvPr id="0" name=""/>
        <dsp:cNvSpPr/>
      </dsp:nvSpPr>
      <dsp:spPr>
        <a:xfrm>
          <a:off x="2984315" y="2192504"/>
          <a:ext cx="1008294" cy="159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867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2012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Starting ALBA Operation</a:t>
          </a:r>
        </a:p>
      </dsp:txBody>
      <dsp:txXfrm>
        <a:off x="2984315" y="2192504"/>
        <a:ext cx="1008294" cy="1590644"/>
      </dsp:txXfrm>
    </dsp:sp>
    <dsp:sp modelId="{A4C84F25-DAA2-4714-9977-2AB97D60C0B6}">
      <dsp:nvSpPr>
        <dsp:cNvPr id="0" name=""/>
        <dsp:cNvSpPr/>
      </dsp:nvSpPr>
      <dsp:spPr>
        <a:xfrm>
          <a:off x="4062472" y="1332943"/>
          <a:ext cx="291554" cy="291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D5FF1-F7A3-4069-8DE6-5A54D7530233}">
      <dsp:nvSpPr>
        <dsp:cNvPr id="0" name=""/>
        <dsp:cNvSpPr/>
      </dsp:nvSpPr>
      <dsp:spPr>
        <a:xfrm>
          <a:off x="3937858" y="1662774"/>
          <a:ext cx="954868" cy="2133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489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2020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Starting ALBA II design</a:t>
          </a:r>
        </a:p>
      </dsp:txBody>
      <dsp:txXfrm>
        <a:off x="3937858" y="1662774"/>
        <a:ext cx="954868" cy="2133513"/>
      </dsp:txXfrm>
    </dsp:sp>
    <dsp:sp modelId="{08D9D501-FCF1-452E-BB08-D3303FC79F51}">
      <dsp:nvSpPr>
        <dsp:cNvPr id="0" name=""/>
        <dsp:cNvSpPr/>
      </dsp:nvSpPr>
      <dsp:spPr>
        <a:xfrm>
          <a:off x="4965522" y="978684"/>
          <a:ext cx="376591" cy="376591"/>
        </a:xfrm>
        <a:prstGeom prst="ellipse">
          <a:avLst/>
        </a:prstGeom>
        <a:solidFill>
          <a:srgbClr val="1FEDE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B289F-CA3C-48E5-9843-5AE0E33665AD}">
      <dsp:nvSpPr>
        <dsp:cNvPr id="0" name=""/>
        <dsp:cNvSpPr/>
      </dsp:nvSpPr>
      <dsp:spPr>
        <a:xfrm>
          <a:off x="6469063" y="798109"/>
          <a:ext cx="1791617" cy="906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548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rgbClr val="009999"/>
              </a:solidFill>
            </a:rPr>
            <a:t>2032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rgbClr val="009999"/>
              </a:solidFill>
            </a:rPr>
            <a:t>ALBA II Operation</a:t>
          </a:r>
        </a:p>
      </dsp:txBody>
      <dsp:txXfrm>
        <a:off x="6469063" y="798109"/>
        <a:ext cx="1791617" cy="906635"/>
      </dsp:txXfrm>
    </dsp:sp>
    <dsp:sp modelId="{9B67080D-C4B6-460D-9DD6-364F2009F524}">
      <dsp:nvSpPr>
        <dsp:cNvPr id="0" name=""/>
        <dsp:cNvSpPr/>
      </dsp:nvSpPr>
      <dsp:spPr>
        <a:xfrm>
          <a:off x="6038880" y="762294"/>
          <a:ext cx="479850" cy="4798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F7D29-97FC-4AAE-8E81-9CAE0FE89440}">
      <dsp:nvSpPr>
        <dsp:cNvPr id="0" name=""/>
        <dsp:cNvSpPr/>
      </dsp:nvSpPr>
      <dsp:spPr>
        <a:xfrm>
          <a:off x="6278805" y="1002220"/>
          <a:ext cx="1214812" cy="2794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263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6278805" y="1002220"/>
        <a:ext cx="1214812" cy="2794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35E9B-6D6D-4B29-B79C-8BDE718AEAD8}">
      <dsp:nvSpPr>
        <dsp:cNvPr id="0" name=""/>
        <dsp:cNvSpPr/>
      </dsp:nvSpPr>
      <dsp:spPr>
        <a:xfrm>
          <a:off x="3100607" y="1551703"/>
          <a:ext cx="2503736" cy="2330888"/>
        </a:xfrm>
        <a:prstGeom prst="gear9">
          <a:avLst/>
        </a:prstGeom>
        <a:solidFill>
          <a:srgbClr val="0099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Build ALBA II</a:t>
          </a:r>
        </a:p>
      </dsp:txBody>
      <dsp:txXfrm>
        <a:off x="3591051" y="2097702"/>
        <a:ext cx="1522848" cy="1198125"/>
      </dsp:txXfrm>
    </dsp:sp>
    <dsp:sp modelId="{319785B7-35B2-4728-A7B1-C25A3A8A45EF}">
      <dsp:nvSpPr>
        <dsp:cNvPr id="0" name=""/>
        <dsp:cNvSpPr/>
      </dsp:nvSpPr>
      <dsp:spPr>
        <a:xfrm>
          <a:off x="708618" y="1254758"/>
          <a:ext cx="2377862" cy="2310075"/>
        </a:xfrm>
        <a:prstGeom prst="gear6">
          <a:avLst/>
        </a:prstGeom>
        <a:gradFill flip="none" rotWithShape="0">
          <a:gsLst>
            <a:gs pos="97000">
              <a:schemeClr val="accent1">
                <a:lumMod val="75000"/>
              </a:schemeClr>
            </a:gs>
            <a:gs pos="2000">
              <a:srgbClr val="009999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 methodologies and services bridging ALBA to ALBA II</a:t>
          </a:r>
        </a:p>
      </dsp:txBody>
      <dsp:txXfrm>
        <a:off x="1300040" y="1839841"/>
        <a:ext cx="1195018" cy="1139909"/>
      </dsp:txXfrm>
    </dsp:sp>
    <dsp:sp modelId="{FD631DB3-040D-405F-AC3D-39810C4B8579}">
      <dsp:nvSpPr>
        <dsp:cNvPr id="0" name=""/>
        <dsp:cNvSpPr/>
      </dsp:nvSpPr>
      <dsp:spPr>
        <a:xfrm rot="455985">
          <a:off x="2291315" y="84639"/>
          <a:ext cx="2014085" cy="197060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Maintain excellence in operation</a:t>
          </a:r>
        </a:p>
      </dsp:txBody>
      <dsp:txXfrm rot="900000">
        <a:off x="2735642" y="514273"/>
        <a:ext cx="1125432" cy="1111341"/>
      </dsp:txXfrm>
    </dsp:sp>
    <dsp:sp modelId="{73567829-BD49-4182-82C4-3AE1688BA4EF}">
      <dsp:nvSpPr>
        <dsp:cNvPr id="0" name=""/>
        <dsp:cNvSpPr/>
      </dsp:nvSpPr>
      <dsp:spPr>
        <a:xfrm>
          <a:off x="3265189" y="1103014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C2B4D-D66F-4D8E-BBB7-1D3F09E2071E}">
      <dsp:nvSpPr>
        <dsp:cNvPr id="0" name=""/>
        <dsp:cNvSpPr/>
      </dsp:nvSpPr>
      <dsp:spPr>
        <a:xfrm>
          <a:off x="354911" y="936887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9F8A9-3017-416D-8C10-33D0D9556630}">
      <dsp:nvSpPr>
        <dsp:cNvPr id="0" name=""/>
        <dsp:cNvSpPr/>
      </dsp:nvSpPr>
      <dsp:spPr>
        <a:xfrm>
          <a:off x="2019266" y="-74748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95C8A-C15C-4AA6-95E1-00EBA5A9A15A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813DD-DAAB-4354-8C0C-BEFED41B76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420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7D641-FB5E-4595-BA2A-80D4CCC018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579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98089C7-F306-43B8-A97D-8CD542471602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610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4498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wmf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5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A55C7-0388-4B76-B7E9-7AAD8B7E0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2041F-EA1F-4C4E-B64C-18B26B385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753EB-8ED5-4EAE-8E56-CD54BEC6F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4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F9E88-A8BC-40F9-84FD-EC639C76F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A917C7-9361-4B6B-B7F5-23B2A3036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25615-1D99-4067-8473-EA32C18C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1293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152F4E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69901-1FAA-43B2-8B96-7C1D905E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8D22A3-53EE-4F62-90B7-9A39393BD4B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BC63D9-016D-4F11-83BB-53D1C3BE7C5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497932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BFEC6-B547-4585-92EC-40BD44792B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15" y="1621729"/>
            <a:ext cx="2384100" cy="118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972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297C4FA2-4E85-1FDD-0369-7305884507CB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33871-426E-4C9A-BA51-C7342CA04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585" y="799466"/>
            <a:ext cx="2016900" cy="100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08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0DA85410-610C-A5B5-AF2D-DAB92A03AD3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C5FB56A6-9067-43C3-C0D1-5101AE363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0ACCF0-FA20-4E8A-920E-333FAB3C4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13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BC38C54-B889-5384-4B9C-C10C6839F3C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101BD4F-55A1-4CEE-FD7C-13E86B8D20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CCB70-9C87-4ED8-A930-7D5766E3E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88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C97CCA8B-F6BE-60EF-6BAB-078D78C3C19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81554-5866-4FC2-B0CE-9C0315F3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C8FA68-AE4A-4692-A18B-760ECB99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29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771206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40EDE541-EA8C-A46A-AD1D-9741F2E254F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BBDA6-C914-4E88-8D2B-04CE077771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B56DFD-4E74-4167-9F82-7A6B5689A7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0" y="2169127"/>
            <a:ext cx="7650773" cy="1454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9611876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3E1B29AA-D0A7-C1DC-8351-5A131F5AEF6C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131264-5EDA-4D6E-9E67-DCC3930F2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E2E88B-A5CB-4A63-B27B-F744A9B3E0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4" y="1941352"/>
            <a:ext cx="3681839" cy="23893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153238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01CBFC44-D4E5-932E-75C9-8A830AC788F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03F911-6766-4A49-AFD8-88F7EB5D9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612B37-5028-4366-AC92-25F2B8E22F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861151"/>
            <a:ext cx="4618874" cy="24727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091888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1;p4">
            <a:extLst>
              <a:ext uri="{FF2B5EF4-FFF2-40B4-BE49-F238E27FC236}">
                <a16:creationId xmlns:a16="http://schemas.microsoft.com/office/drawing/2014/main" id="{A81214C4-6C5F-1520-096C-ABE730BD1CD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DA0F90-08CD-4207-B6E1-0CD24D0522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5AFE1C-DF7F-46AD-95EB-68F9CEB9E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303" y="2571750"/>
            <a:ext cx="4618874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6115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27AE72-5B54-4B84-A2FB-D58CE76F3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861A4C-BB00-4089-8231-EAE586EEE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AA2E1-E2DB-4812-A931-95343FDF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139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D1D8E9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6C3B8-2D24-4B3C-9A4D-A14F384F0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3BE83A-AFDD-46CF-88B8-9A0638A1ED6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2" y="1639062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4D6B42-91EC-4026-AFEF-41BF35180E7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8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1526835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D89664-1652-4B56-9B2F-9E5CBBF2F1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8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8559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1CD4A-07C2-4629-9AC3-E33243926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3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5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357337F3-FB3A-5D7E-5763-99EDEBD76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6C9A4-4976-45A0-8F18-921FCAACB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00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140;p63">
            <a:extLst>
              <a:ext uri="{FF2B5EF4-FFF2-40B4-BE49-F238E27FC236}">
                <a16:creationId xmlns:a16="http://schemas.microsoft.com/office/drawing/2014/main" id="{13950A54-5FBA-369E-8A6E-E43B8301E4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22BC1-A229-4A21-9D3F-EA6E6158B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00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D52A0-AEE7-4D7D-8F4F-53359CA40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1A4EAD-5C01-4739-976B-285F6E47D2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8" y="2571751"/>
            <a:ext cx="3826694" cy="17240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273386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C7C39-27C0-4075-A4CC-101DBE0CC6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60AF-CC64-4785-B725-43193F63EF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89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0322896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116A6-2567-4E24-86CE-9BDAF9C8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7F03CB-7E44-4537-A852-6F5DA0A058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5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5753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74345-E0DC-4693-9FCB-ECB9BF290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9DCA41-637F-470C-BF9E-B30863C044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3" y="1861153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904303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A17462-EA37-4BB0-A471-278289E50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70CB69E-EE74-4B43-A7D7-17DE1898FE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4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72735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95123"/>
            <a:ext cx="4495800" cy="1892777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857252"/>
            <a:ext cx="4495800" cy="877163"/>
          </a:xfrm>
        </p:spPr>
        <p:txBody>
          <a:bodyPr/>
          <a:lstStyle>
            <a:lvl1pPr algn="l">
              <a:defRPr b="1">
                <a:solidFill>
                  <a:srgbClr val="112E5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81600" y="861880"/>
            <a:ext cx="3581400" cy="353867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8610601" y="228602"/>
            <a:ext cx="40267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CF724-F9E0-44B8-95BD-D38D8B22F53D}" type="slidenum">
              <a:rPr kumimoji="0" lang="es-ES" sz="105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1622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3858A4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B77B66-C851-4CE9-8E13-2C3866652D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986D75-5B45-43F2-A6A8-719FCE639E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52A3D2-4656-48ED-8DD6-68CE419CBC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837538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Google Shape;82;p62">
            <a:extLst>
              <a:ext uri="{FF2B5EF4-FFF2-40B4-BE49-F238E27FC236}">
                <a16:creationId xmlns:a16="http://schemas.microsoft.com/office/drawing/2014/main" id="{A14B647F-6BE8-AF25-1199-00605F2EF235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9511" y="1557679"/>
            <a:ext cx="2384975" cy="1266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9504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40570"/>
            <a:ext cx="2949178" cy="802481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452675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35403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238378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>
  <p:cSld name="3_Solo el título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745305" y="2571750"/>
            <a:ext cx="3681839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6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0460046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06A9-F25E-4A96-A5A8-EAE194A86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0C4105-6C92-4626-9252-2B4897B7E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421E2-85D5-463E-A26A-FD7BA75A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2E184-7E03-454E-A72D-223460BC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73DF3-C8B9-487B-81A0-0101108A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289E-73D5-44A2-8C13-C1AD7D56CFC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4160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93B3A-27A4-4753-A8BE-0FDE3602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ECE2-F2C0-49BA-8C31-A171A504F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943E4-1AD9-44A7-BEEE-029ABCA90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36944-B39F-4796-B182-22B3CF14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EA519-B780-45E2-82C6-227560B9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289E-73D5-44A2-8C13-C1AD7D56CFC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44854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49;p57">
            <a:extLst>
              <a:ext uri="{FF2B5EF4-FFF2-40B4-BE49-F238E27FC236}">
                <a16:creationId xmlns:a16="http://schemas.microsoft.com/office/drawing/2014/main" id="{B05532D9-B8C1-6B84-39B0-64C09E99714C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5" y="2571750"/>
            <a:ext cx="3826694" cy="171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400"/>
              <a:buFont typeface="Arial" panose="020B0604020202020204" pitchFamily="34" charset="0"/>
              <a:buNone/>
              <a:defRPr sz="900" b="0" i="0" u="none" strike="noStrike" cap="none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7107ADA5-6A67-5278-6139-8D79C65590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89" y="4772608"/>
            <a:ext cx="1267532" cy="1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699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5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1775AFA9-22ED-C064-5A60-41470C086C6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B49C9D-9F04-4A4F-B6F2-F7F008AB60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55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7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3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B1613DBE-4D6C-7E0C-217E-A749E69E3878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B02A7-C35B-4A41-8385-511D47B94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64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1_Diapositiva de título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D6DD888-A0A8-1F41-2FB7-E3E49991A132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452FE6-04E6-41B9-AFA3-1AC55813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30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49D07-7B27-4EA5-BC5C-628AF599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5803A-C4C5-4E61-ACFF-5E7AA07B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C5001-272E-410C-9AFE-9B4F77BE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714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D69BBC6-FEC8-9242-ADCE-EC93392AB526}"/>
              </a:ext>
            </a:extLst>
          </p:cNvPr>
          <p:cNvSpPr txBox="1">
            <a:spLocks/>
          </p:cNvSpPr>
          <p:nvPr userDrawn="1"/>
        </p:nvSpPr>
        <p:spPr>
          <a:xfrm>
            <a:off x="4572001" y="2584165"/>
            <a:ext cx="2429060" cy="8355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s-ES" sz="1050" dirty="0"/>
              <a:t>TITLE</a:t>
            </a:r>
          </a:p>
          <a:p>
            <a:endParaRPr lang="es-ES" sz="1050" dirty="0"/>
          </a:p>
          <a:p>
            <a:endParaRPr lang="es-ES" sz="1050" dirty="0"/>
          </a:p>
          <a:p>
            <a:r>
              <a:rPr lang="es-ES" sz="900" b="0" dirty="0">
                <a:effectLst/>
                <a:latin typeface="Roboto" panose="02000000000000000000" pitchFamily="2" charset="0"/>
              </a:rPr>
              <a:t>AUTHOR</a:t>
            </a:r>
          </a:p>
          <a:p>
            <a:r>
              <a:rPr lang="es-ES" sz="900" b="0" dirty="0">
                <a:effectLst/>
                <a:latin typeface="Roboto" panose="02000000000000000000" pitchFamily="2" charset="0"/>
              </a:rPr>
              <a:t>PLACE DATE</a:t>
            </a:r>
          </a:p>
          <a:p>
            <a:endParaRPr lang="en-US" sz="1050" dirty="0"/>
          </a:p>
        </p:txBody>
      </p:sp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A6B1578-1DF2-0740-BAE4-BA0AF1D427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9236"/>
            <a:ext cx="1270842" cy="6343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1801"/>
            <a:ext cx="1577340" cy="1888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8" r="4853"/>
          <a:stretch/>
        </p:blipFill>
        <p:spPr>
          <a:xfrm>
            <a:off x="3925492" y="0"/>
            <a:ext cx="5220141" cy="484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7036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2_Solo el título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7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582A0DD-5D45-55EC-83AA-F6647925A1E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39A833-8904-4D7C-82A2-B0CBCECADDE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941352"/>
            <a:ext cx="3681839" cy="23893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365042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78A0C789-485F-265D-C92E-6957BE687FDF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5FFF05-9997-44FC-B8B7-194DF4769C9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6" y="1861151"/>
            <a:ext cx="4618874" cy="24727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975670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5" y="1861152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A2E10E01-DDEF-8166-C50F-C013357168D2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8A0DCB-D801-4C9B-B234-3C5D7348D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303" y="2571751"/>
            <a:ext cx="4618874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25435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userDrawn="1">
  <p:cSld name="6_Diapositiva de título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FCEF1BB-9B7E-0305-3CC3-5BC500E760D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B8BEA9-D5F8-4A8F-BB45-50351B9FCE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3" y="1639063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DA8520-A72D-4FEB-8F27-58A37111A5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9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7254884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>
  <p:cSld name="4_Solo el títul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5" y="4007037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4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5C59E-62F3-44F8-B06D-E7755EC05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9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901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791EF-16B2-4B2F-9955-3F755DE37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4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97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AF67AD8-97CA-74F7-825E-D94F456C2E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39B98-B4C9-45D3-904A-EE0FC4CFC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4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92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3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D7CDD5B9-1438-6450-C41C-225D1BDD7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7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69BB1-6CE9-4049-B785-4169621C5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4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65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29498-33E8-4BE1-9ED1-5850F71B17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E02A64-C600-4F0D-90C4-CA0DD25694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9" y="2451735"/>
            <a:ext cx="2870024" cy="18440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466939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245C2-FA48-489E-8A9A-0575E0D77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ACC073-5A9C-4967-89E5-1291551CF7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90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7482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BA2D0-7539-E849-A655-2CB048C0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75" y="100589"/>
            <a:ext cx="6640251" cy="994172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741E18-79F4-D04D-9571-E7DDAF4BD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240C-E018-CE40-B731-F82B2A4B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89A8D2-B1DC-7344-8BC7-7BF632CD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6358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7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0FFA8-09E4-4994-AC62-28B596828A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A7AC-98B5-4CE7-A9B9-785889715A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6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9508354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CE3D59-B18F-4BE0-97CF-753A2D73E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877142-5A77-4973-ACF6-43C443AF41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26928" y="1861154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056947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5" y="1861152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BC524-6028-476A-AFF0-B0874FA826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D91B26-6DC9-4AED-AE6F-EC0C52C9A9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5332338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152F4E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69901-1FAA-43B2-8B96-7C1D905E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8D22A3-53EE-4F62-90B7-9A39393BD4B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BC63D9-016D-4F11-83BB-53D1C3BE7C5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130097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5" y="4007037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4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BFEC6-B547-4585-92EC-40BD44792B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15" y="1621730"/>
            <a:ext cx="2384100" cy="118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503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297C4FA2-4E85-1FDD-0369-7305884507CB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33871-426E-4C9A-BA51-C7342CA04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585" y="799466"/>
            <a:ext cx="2016900" cy="100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5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0DA85410-610C-A5B5-AF2D-DAB92A03AD3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C5FB56A6-9067-43C3-C0D1-5101AE363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0ACCF0-FA20-4E8A-920E-333FAB3C4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18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3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BC38C54-B889-5384-4B9C-C10C6839F3C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101BD4F-55A1-4CEE-FD7C-13E86B8D20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7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CCB70-9C87-4ED8-A930-7D5766E3E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569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C97CCA8B-F6BE-60EF-6BAB-078D78C3C19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81554-5866-4FC2-B0CE-9C0315F3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C8FA68-AE4A-4692-A18B-760ECB99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30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566917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40EDE541-EA8C-A46A-AD1D-9741F2E254F0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BBDA6-C914-4E88-8D2B-04CE077771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B56DFD-4E74-4167-9F82-7A6B5689A7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1" y="2169127"/>
            <a:ext cx="7650773" cy="1454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93057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42396C-69DC-B849-A5A9-ABCA798CF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1F76EC-A8AF-0E4B-8215-01F73C68D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D5BA2D0-7539-E849-A655-2CB048C0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75" y="122953"/>
            <a:ext cx="6640251" cy="994172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847771F4-9122-43CE-88C3-000E4CB09D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id="{C8AF0152-9C09-4DD6-996D-A7EF42E0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342073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7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3E1B29AA-D0A7-C1DC-8351-5A131F5AEF6C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131264-5EDA-4D6E-9E67-DCC3930F2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E2E88B-A5CB-4A63-B27B-F744A9B3E0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941352"/>
            <a:ext cx="3681839" cy="23893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249804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01CBFC44-D4E5-932E-75C9-8A830AC788F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03F911-6766-4A49-AFD8-88F7EB5D9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612B37-5028-4366-AC92-25F2B8E22F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6" y="1861151"/>
            <a:ext cx="4618874" cy="24727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9207825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5" y="1861152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1;p4">
            <a:extLst>
              <a:ext uri="{FF2B5EF4-FFF2-40B4-BE49-F238E27FC236}">
                <a16:creationId xmlns:a16="http://schemas.microsoft.com/office/drawing/2014/main" id="{A81214C4-6C5F-1520-096C-ABE730BD1CD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DA0F90-08CD-4207-B6E1-0CD24D0522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5AFE1C-DF7F-46AD-95EB-68F9CEB9E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303" y="2571751"/>
            <a:ext cx="4618874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0400072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D1D8E9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6C3B8-2D24-4B3C-9A4D-A14F384F0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7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3BE83A-AFDD-46CF-88B8-9A0638A1ED6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3" y="1639063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4D6B42-91EC-4026-AFEF-41BF35180E7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9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18827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5" y="4007037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4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D89664-1652-4B56-9B2F-9E5CBBF2F1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9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822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1CD4A-07C2-4629-9AC3-E33243926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4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40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357337F3-FB3A-5D7E-5763-99EDEBD76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6C9A4-4976-45A0-8F18-921FCAACB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4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33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3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140;p63">
            <a:extLst>
              <a:ext uri="{FF2B5EF4-FFF2-40B4-BE49-F238E27FC236}">
                <a16:creationId xmlns:a16="http://schemas.microsoft.com/office/drawing/2014/main" id="{13950A54-5FBA-369E-8A6E-E43B8301E4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7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22BC1-A229-4A21-9D3F-EA6E6158B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4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22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D52A0-AEE7-4D7D-8F4F-53359CA40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1A4EAD-5C01-4739-976B-285F6E47D2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9" y="2571751"/>
            <a:ext cx="3826694" cy="17240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0024586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C7C39-27C0-4075-A4CC-101DBE0CC6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60AF-CC64-4785-B725-43193F63EF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90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5304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D5BA2D0-7539-E849-A655-2CB048C0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477" y="169483"/>
            <a:ext cx="6640251" cy="994172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arcador de fecha 3">
            <a:extLst>
              <a:ext uri="{FF2B5EF4-FFF2-40B4-BE49-F238E27FC236}">
                <a16:creationId xmlns:a16="http://schemas.microsoft.com/office/drawing/2014/main" id="{110D8FF7-B7D1-4BC1-B579-4B1A0BB1BB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A34503D1-B88A-4C41-81EC-7F2F8D721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40812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7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116A6-2567-4E24-86CE-9BDAF9C8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7F03CB-7E44-4537-A852-6F5DA0A058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6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6648466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74345-E0DC-4693-9FCB-ECB9BF290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9DCA41-637F-470C-BF9E-B30863C044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4" y="1861154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8501069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5" y="1861152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A17462-EA37-4BB0-A471-278289E50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70CB69E-EE74-4B43-A7D7-17DE1898FE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686244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3858A4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B77B66-C851-4CE9-8E13-2C3866652D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986D75-5B45-43F2-A6A8-719FCE639E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52A3D2-4656-48ED-8DD6-68CE419CBC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338063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5" y="4007037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4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Google Shape;82;p62">
            <a:extLst>
              <a:ext uri="{FF2B5EF4-FFF2-40B4-BE49-F238E27FC236}">
                <a16:creationId xmlns:a16="http://schemas.microsoft.com/office/drawing/2014/main" id="{A14B647F-6BE8-AF25-1199-00605F2EF235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9512" y="1557679"/>
            <a:ext cx="2384975" cy="1266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5216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40571"/>
            <a:ext cx="2949178" cy="802481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452675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354030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315971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>
  <p:cSld name="3_Solo el título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7" y="580941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745306" y="2571751"/>
            <a:ext cx="3681839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7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2F290C-714F-4D71-9C51-8A6158E7C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2280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06A9-F25E-4A96-A5A8-EAE194A86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0C4105-6C92-4626-9252-2B4897B7E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421E2-85D5-463E-A26A-FD7BA75A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2E184-7E03-454E-A72D-223460BC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73DF3-C8B9-487B-81A0-0101108A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289E-73D5-44A2-8C13-C1AD7D56CFC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461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93B3A-27A4-4753-A8BE-0FDE3602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ECE2-F2C0-49BA-8C31-A171A504F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943E4-1AD9-44A7-BEEE-029ABCA90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36944-B39F-4796-B182-22B3CF14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EA519-B780-45E2-82C6-227560B9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289E-73D5-44A2-8C13-C1AD7D56CFC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60164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89012" y="336655"/>
            <a:ext cx="7070271" cy="994172"/>
          </a:xfrm>
        </p:spPr>
        <p:txBody>
          <a:bodyPr/>
          <a:lstStyle>
            <a:lvl1pPr algn="l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681846" y="4912670"/>
            <a:ext cx="457200" cy="2192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CF724-F9E0-44B8-95BD-D38D8B22F53D}" type="slidenum">
              <a:rPr kumimoji="0" lang="es-ES" sz="8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80331B-5768-47F2-9977-36E0E824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E3613A-C885-4E7D-BCB9-75ABD754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2350" y="4773676"/>
            <a:ext cx="339725" cy="274637"/>
          </a:xfrm>
        </p:spPr>
        <p:txBody>
          <a:bodyPr/>
          <a:lstStyle>
            <a:lvl1pPr>
              <a:defRPr sz="900"/>
            </a:lvl1pPr>
          </a:lstStyle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691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049965" y="157521"/>
            <a:ext cx="3768328" cy="46821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5">
            <a:extLst>
              <a:ext uri="{FF2B5EF4-FFF2-40B4-BE49-F238E27FC236}">
                <a16:creationId xmlns:a16="http://schemas.microsoft.com/office/drawing/2014/main" id="{CF4921F6-15B5-BF44-AB9F-2741B0DB80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3251" y="1"/>
            <a:ext cx="1784195" cy="1495979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B742396C-69DC-B849-A5A9-ABCA798CF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</a:p>
        </p:txBody>
      </p:sp>
      <p:sp>
        <p:nvSpPr>
          <p:cNvPr id="12" name="Marcador de fecha 3">
            <a:extLst>
              <a:ext uri="{FF2B5EF4-FFF2-40B4-BE49-F238E27FC236}">
                <a16:creationId xmlns:a16="http://schemas.microsoft.com/office/drawing/2014/main" id="{2C538082-EB07-46EE-AD6C-380AB478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id="{487D8897-B420-4172-9F29-7E138206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142245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4F23D-217B-42DF-B1DF-A37DB5D4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08114D-3486-489F-8833-CC9BD019B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AA38C-D531-4531-8CD7-956A62D0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289E-73D5-44A2-8C13-C1AD7D56CFC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59881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49;p57">
            <a:extLst>
              <a:ext uri="{FF2B5EF4-FFF2-40B4-BE49-F238E27FC236}">
                <a16:creationId xmlns:a16="http://schemas.microsoft.com/office/drawing/2014/main" id="{B05532D9-B8C1-6B84-39B0-64C09E99714C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6" y="2571750"/>
            <a:ext cx="3826694" cy="171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400"/>
              <a:buFont typeface="Arial" panose="020B0604020202020204" pitchFamily="34" charset="0"/>
              <a:buNone/>
              <a:defRPr sz="900" b="0" i="0" u="none" strike="noStrike" cap="none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defRPr>
            </a:lvl1pPr>
            <a:lvl2pPr marL="685783" marR="0" lvl="1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1714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7107ADA5-6A67-5278-6139-8D79C65590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89" y="4772609"/>
            <a:ext cx="1267532" cy="1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6002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5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1775AFA9-22ED-C064-5A60-41470C086C6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B49C9D-9F04-4A4F-B6F2-F7F008AB60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6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B1613DBE-4D6C-7E0C-217E-A749E69E387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B02A7-C35B-4A41-8385-511D47B94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90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1_Diapositiva de título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6EBE99D9-82AD-B68B-3E16-316B8B0D46A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91535-6C3C-450B-B658-C31D51FC2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B53C06-0943-4D14-975F-A840CA32616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0" y="2169127"/>
            <a:ext cx="7650773" cy="1454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6803021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userDrawn="1">
  <p:cSld name="6_Diapositiva de título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FCEF1BB-9B7E-0305-3CC3-5BC500E760D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6370D1-E169-4ADE-B0D4-91FD640ADE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B8BEA9-D5F8-4A8F-BB45-50351B9FCE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2" y="1639062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DA8520-A72D-4FEB-8F27-58A37111A5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8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0495723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>
  <p:cSld name="4_Solo el títul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5C59E-62F3-44F8-B06D-E7755EC05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8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658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791EF-16B2-4B2F-9955-3F755DE37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3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68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AF67AD8-97CA-74F7-825E-D94F456C2E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39B98-B4C9-45D3-904A-EE0FC4CFC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76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D7CDD5B9-1438-6450-C41C-225D1BDD7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69BB1-6CE9-4049-B785-4169621C5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34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30384" y="4839665"/>
            <a:ext cx="4904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9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‹#›</a:t>
            </a:fld>
            <a:endParaRPr lang="en-US" sz="9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27DAB70A-3E7A-48BB-AEDD-1A034B09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800" i="1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39A56FE3-0853-477E-B6ED-A380EAE9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800" i="1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361112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29498-33E8-4BE1-9ED1-5850F71B17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E02A64-C600-4F0D-90C4-CA0DD25694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8" y="2451735"/>
            <a:ext cx="2870024" cy="18440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5757877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245C2-FA48-489E-8A9A-0575E0D77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ACC073-5A9C-4967-89E5-1291551CF7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89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7736420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2_Solo el título">
    <p:bg>
      <p:bgPr>
        <a:solidFill>
          <a:srgbClr val="152F4E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0FFA8-09E4-4994-AC62-28B596828A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A7AC-98B5-4CE7-A9B9-785889715A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5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6064243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CE3D59-B18F-4BE0-97CF-753A2D73E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877142-5A77-4973-ACF6-43C443AF41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26928" y="1861153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731181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BC524-6028-476A-AFF0-B0874FA826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D91B26-6DC9-4AED-AE6F-EC0C52C9A9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4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976996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152F4E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69901-1FAA-43B2-8B96-7C1D905E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8D22A3-53EE-4F62-90B7-9A39393BD4B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BC63D9-016D-4F11-83BB-53D1C3BE7C5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6121714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BFEC6-B547-4585-92EC-40BD44792B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15" y="1621729"/>
            <a:ext cx="2384100" cy="118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500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297C4FA2-4E85-1FDD-0369-7305884507CB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33871-426E-4C9A-BA51-C7342CA04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585" y="799466"/>
            <a:ext cx="2016900" cy="100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32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0DA85410-610C-A5B5-AF2D-DAB92A03AD3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C5FB56A6-9067-43C3-C0D1-5101AE363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0ACCF0-FA20-4E8A-920E-333FAB3C4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16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BC38C54-B889-5384-4B9C-C10C6839F3C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101BD4F-55A1-4CEE-FD7C-13E86B8D20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CCB70-9C87-4ED8-A930-7D5766E3E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37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1E9-1E17-4B2D-975E-2F80F7CB45F8}" type="slidenum">
              <a:rPr lang="es-ES" smtClean="0"/>
              <a:t>‹#›</a:t>
            </a:fld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8CAA33-DF7A-425F-93F3-86BBE0975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ED30A86C-6CDB-4E7F-BD67-FB285EAB1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293015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C97CCA8B-F6BE-60EF-6BAB-078D78C3C19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81554-5866-4FC2-B0CE-9C0315F3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C8FA68-AE4A-4692-A18B-760ECB99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29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6712243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40EDE541-EA8C-A46A-AD1D-9741F2E254F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BBDA6-C914-4E88-8D2B-04CE077771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B56DFD-4E74-4167-9F82-7A6B5689A7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0" y="2169127"/>
            <a:ext cx="7650773" cy="1454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8125778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3E1B29AA-D0A7-C1DC-8351-5A131F5AEF6C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131264-5EDA-4D6E-9E67-DCC3930F2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E2E88B-A5CB-4A63-B27B-F744A9B3E0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4" y="1941352"/>
            <a:ext cx="3681839" cy="23893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0270854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01CBFC44-D4E5-932E-75C9-8A830AC788F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03F911-6766-4A49-AFD8-88F7EB5D9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612B37-5028-4366-AC92-25F2B8E22F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861151"/>
            <a:ext cx="4618874" cy="24727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7627027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D1D8E9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1;p4">
            <a:extLst>
              <a:ext uri="{FF2B5EF4-FFF2-40B4-BE49-F238E27FC236}">
                <a16:creationId xmlns:a16="http://schemas.microsoft.com/office/drawing/2014/main" id="{A81214C4-6C5F-1520-096C-ABE730BD1CD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DA0F90-08CD-4207-B6E1-0CD24D0522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5AFE1C-DF7F-46AD-95EB-68F9CEB9E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303" y="2571750"/>
            <a:ext cx="4618874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6642366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D1D8E9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6C3B8-2D24-4B3C-9A4D-A14F384F0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354" y="4802166"/>
            <a:ext cx="1244700" cy="1559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3BE83A-AFDD-46CF-88B8-9A0638A1ED6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2" y="1639062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4D6B42-91EC-4026-AFEF-41BF35180E7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8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5597763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D89664-1652-4B56-9B2F-9E5CBBF2F1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8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7822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1CD4A-07C2-4629-9AC3-E33243926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3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69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357337F3-FB3A-5D7E-5763-99EDEBD76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6C9A4-4976-45A0-8F18-921FCAACB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10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140;p63">
            <a:extLst>
              <a:ext uri="{FF2B5EF4-FFF2-40B4-BE49-F238E27FC236}">
                <a16:creationId xmlns:a16="http://schemas.microsoft.com/office/drawing/2014/main" id="{13950A54-5FBA-369E-8A6E-E43B8301E4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22BC1-A229-4A21-9D3F-EA6E6158B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72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5385-044D-454E-98DF-99A40969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95A7C-3707-42E7-9D23-91DA7E3EC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2FD49-B9FE-4E4D-B6A5-846F96A9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49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1" y="133012"/>
            <a:ext cx="7070271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dirty="0"/>
              <a:t>Haga clic para modificar </a:t>
            </a:r>
            <a:br>
              <a:rPr lang="es-ES" dirty="0"/>
            </a:br>
            <a:r>
              <a:rPr lang="es-ES" dirty="0"/>
              <a:t>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866936"/>
            <a:ext cx="6400800" cy="174172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0" y="4632723"/>
            <a:ext cx="6400800" cy="225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1E9-1E17-4B2D-975E-2F80F7CB45F8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705736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D52A0-AEE7-4D7D-8F4F-53359CA40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1A4EAD-5C01-4739-976B-285F6E47D2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8" y="2571751"/>
            <a:ext cx="3826694" cy="17240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3072041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C7C39-27C0-4075-A4CC-101DBE0CC6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60AF-CC64-4785-B725-43193F63EF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89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285618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116A6-2567-4E24-86CE-9BDAF9C8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7F03CB-7E44-4537-A852-6F5DA0A058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5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2376662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74345-E0DC-4693-9FCB-ECB9BF290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9DCA41-637F-470C-BF9E-B30863C044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3" y="1861153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3709087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A17462-EA37-4BB0-A471-278289E50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70CB69E-EE74-4B43-A7D7-17DE1898FE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4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9304822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3858A4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B77B66-C851-4CE9-8E13-2C3866652D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986D75-5B45-43F2-A6A8-719FCE639E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4104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52A3D2-4656-48ED-8DD6-68CE419CBC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19507" y="1639062"/>
            <a:ext cx="3560390" cy="26929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601963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Google Shape;82;p62">
            <a:extLst>
              <a:ext uri="{FF2B5EF4-FFF2-40B4-BE49-F238E27FC236}">
                <a16:creationId xmlns:a16="http://schemas.microsoft.com/office/drawing/2014/main" id="{A14B647F-6BE8-AF25-1199-00605F2EF235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9511" y="1557679"/>
            <a:ext cx="2384975" cy="1266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99497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27DAB70A-3E7A-48BB-AEDD-1A034B09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912668"/>
            <a:ext cx="20574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39A56FE3-0853-477E-B6ED-A380EAE9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912667"/>
            <a:ext cx="3086100" cy="230833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i="1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54098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681846" y="4912669"/>
            <a:ext cx="457200" cy="2192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CF724-F9E0-44B8-95BD-D38D8B22F53D}" type="slidenum">
              <a:rPr kumimoji="0" lang="es-ES" sz="8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DFF76E6C-7431-4FF9-87A1-FD5FAFED7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848143"/>
            <a:ext cx="914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ALBA and its future, ALBA II - 3 Sept 2026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1323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240C-E018-CE40-B731-F82B2A4B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4" y="4869657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89A8D2-B1DC-7344-8BC7-7BF632CD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6632" y="4860015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0385" y="4839666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853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19161" y="123931"/>
            <a:ext cx="7070271" cy="994172"/>
          </a:xfrm>
        </p:spPr>
        <p:txBody>
          <a:bodyPr/>
          <a:lstStyle>
            <a:lvl1pPr algn="l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217060"/>
            <a:ext cx="45720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05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681846" y="4912670"/>
            <a:ext cx="457200" cy="2192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CF724-F9E0-44B8-95BD-D38D8B22F53D}" type="slidenum">
              <a:rPr kumimoji="0" lang="es-ES" sz="8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DD648D7-8526-43BD-9DED-618CF03D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825" y="4878501"/>
            <a:ext cx="2057400" cy="17417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4196ED-C799-4BFB-AA1C-066A726C6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7945" y="4852902"/>
            <a:ext cx="3086100" cy="225370"/>
          </a:xfrm>
        </p:spPr>
        <p:txBody>
          <a:bodyPr/>
          <a:lstStyle/>
          <a:p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028800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62540-49AA-48E0-8E58-8122B9608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BD7DC-9D9B-49A7-9FBD-1C94D19B1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A4224-1BE6-4C82-A640-B45DECEDD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4F355-C373-4183-9737-A04F2DD2F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05F55-73DB-4EF1-A170-B463E1A8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8F10-E45F-4134-96EF-337DC0FFD610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437020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89012" y="336655"/>
            <a:ext cx="7070271" cy="994172"/>
          </a:xfrm>
        </p:spPr>
        <p:txBody>
          <a:bodyPr/>
          <a:lstStyle>
            <a:lvl1pPr algn="l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681846" y="4912670"/>
            <a:ext cx="457200" cy="2192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CF724-F9E0-44B8-95BD-D38D8B22F53D}" type="slidenum">
              <a:rPr kumimoji="0" lang="es-ES" sz="8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80331B-5768-47F2-9977-36E0E824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E3613A-C885-4E7D-BCB9-75ABD754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2350" y="4773676"/>
            <a:ext cx="339725" cy="274637"/>
          </a:xfrm>
        </p:spPr>
        <p:txBody>
          <a:bodyPr/>
          <a:lstStyle>
            <a:lvl1pPr>
              <a:defRPr sz="900"/>
            </a:lvl1pPr>
          </a:lstStyle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2383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6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;p28">
            <a:extLst>
              <a:ext uri="{FF2B5EF4-FFF2-40B4-BE49-F238E27FC236}">
                <a16:creationId xmlns:a16="http://schemas.microsoft.com/office/drawing/2014/main" id="{8A7EBAC0-9FB4-B306-598C-670C1A76E6CE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59DA6-DFF7-401B-BA2F-6D0FE50ED5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5661" y="746846"/>
            <a:ext cx="3005100" cy="13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583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5_Solo el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4FF08FD-BA69-6A1B-AF78-F3869C5AD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2" y="1977695"/>
            <a:ext cx="8014423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6A1CBBAC-92A7-2361-3357-B3F02F0C568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1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6C278D-B4DF-411D-8FE9-A5040DAB0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21027" y="765838"/>
            <a:ext cx="2254500" cy="986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0A49DC-4137-4F65-A832-90ACD2DB46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1802"/>
            <a:ext cx="1577340" cy="18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540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2_Solo el título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406A46-41D9-4E71-8590-0242312C6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530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1_Diapositiva de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184464" y="170634"/>
            <a:ext cx="1455300" cy="1855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70"/>
            <a:ext cx="912114" cy="10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056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4765610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F2F2D0-7209-4542-800D-46748F9B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E9548B-063E-4A78-AF5F-624AAB35441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3037118"/>
            <a:ext cx="3215150" cy="1292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21975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745305" y="587600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184464" y="170634"/>
            <a:ext cx="1455300" cy="1855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D68F64-DE50-4A35-8626-C21BB627C8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6" y="2577611"/>
            <a:ext cx="3824075" cy="17243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70"/>
            <a:ext cx="912114" cy="10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5091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B7DFA-245A-46B3-AA23-62EB38AC3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4BB293B-60CD-4EE8-BE8E-ACE46C172E0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1204411"/>
            <a:ext cx="765077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8952028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7C484-E0FA-4CE3-816C-A2FFDE968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0045BB-2888-4654-862E-4E0A2870F2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811771"/>
            <a:ext cx="7653388" cy="14553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3520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965342" y="2153978"/>
            <a:ext cx="5535386" cy="12447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38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24" name="Marcador de contenido 23"/>
          <p:cNvSpPr>
            <a:spLocks noGrp="1"/>
          </p:cNvSpPr>
          <p:nvPr>
            <p:ph sz="quarter" idx="10" hasCustomPrompt="1"/>
          </p:nvPr>
        </p:nvSpPr>
        <p:spPr>
          <a:xfrm>
            <a:off x="2973506" y="1726425"/>
            <a:ext cx="5535386" cy="353002"/>
          </a:xfrm>
        </p:spPr>
        <p:txBody>
          <a:bodyPr/>
          <a:lstStyle>
            <a:lvl1pPr marL="0" indent="0">
              <a:buNone/>
              <a:defRPr sz="2800">
                <a:solidFill>
                  <a:srgbClr val="122D4F"/>
                </a:solidFill>
              </a:defRPr>
            </a:lvl1pPr>
          </a:lstStyle>
          <a:p>
            <a:pPr lvl="0"/>
            <a:r>
              <a:rPr lang="es-ES" dirty="0" err="1"/>
              <a:t>Author</a:t>
            </a:r>
            <a:endParaRPr lang="es-ES" dirty="0"/>
          </a:p>
        </p:txBody>
      </p:sp>
      <p:sp>
        <p:nvSpPr>
          <p:cNvPr id="25" name="Marcador de contenido 23"/>
          <p:cNvSpPr>
            <a:spLocks noGrp="1"/>
          </p:cNvSpPr>
          <p:nvPr>
            <p:ph sz="quarter" idx="11" hasCustomPrompt="1"/>
          </p:nvPr>
        </p:nvSpPr>
        <p:spPr>
          <a:xfrm>
            <a:off x="2973506" y="3473241"/>
            <a:ext cx="5535386" cy="353002"/>
          </a:xfrm>
        </p:spPr>
        <p:txBody>
          <a:bodyPr/>
          <a:lstStyle>
            <a:lvl1pPr marL="0" indent="0">
              <a:buNone/>
              <a:defRPr sz="2000">
                <a:solidFill>
                  <a:srgbClr val="122D4F"/>
                </a:solidFill>
              </a:defRPr>
            </a:lvl1pPr>
          </a:lstStyle>
          <a:p>
            <a:pPr lvl="0"/>
            <a:r>
              <a:rPr lang="es-ES" dirty="0"/>
              <a:t>20/05/2015</a:t>
            </a:r>
          </a:p>
        </p:txBody>
      </p:sp>
    </p:spTree>
    <p:extLst>
      <p:ext uri="{BB962C8B-B14F-4D97-AF65-F5344CB8AC3E}">
        <p14:creationId xmlns:p14="http://schemas.microsoft.com/office/powerpoint/2010/main" val="227321734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7" y="580941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7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2F290C-714F-4D71-9C51-8A6158E7C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7C4D69C-8816-43D6-BDD5-4FDA1E82B1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2638428"/>
            <a:ext cx="3679220" cy="1691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7257665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AA6436-4BEF-4946-88FC-021CA6BB5B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0EE7BD8-771E-402D-906B-C1A8DF5CAE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6" y="1807887"/>
            <a:ext cx="4616255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7244175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BCA49E-58B2-45E3-9D93-16FE91FDA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0730DF-6801-4FB2-A09B-CAC30C1048E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6" y="2567864"/>
            <a:ext cx="4616255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259421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BB4A89-23D1-4C17-9510-9658861B7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17D520-32CA-4D44-A4A0-ED9A675CC5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1204412"/>
            <a:ext cx="3557768" cy="30913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7E5F790-725D-417D-A2EE-BC74E4FF024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38308" y="1205173"/>
            <a:ext cx="3557768" cy="30913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834302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BAB5443-CB80-5685-6A70-0D9463CFB6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7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2E62C969-960E-3169-7C6E-BC47DBF59A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C4833458-533D-55F5-427A-AF2479875D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5" y="3851047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7FDE1F8A-0E4B-BE47-D257-8594B1670B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9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154D24-6031-4A8E-A2F0-25B5A6D0B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6728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4_Solo el título">
    <p:bg>
      <p:bgPr>
        <a:solidFill>
          <a:srgbClr val="F2F2F2">
            <a:alpha val="23529"/>
          </a:srgb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/>
        </p:nvSpPr>
        <p:spPr>
          <a:xfrm>
            <a:off x="3342686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3734160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AAB1C-7EEC-42CA-9A25-31DC90B054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46815" y="1801693"/>
            <a:ext cx="2254500" cy="9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958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C45B7-0B30-4EB0-BDE7-FB368E996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656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3_Diapositiva de título">
    <p:bg>
      <p:bgPr>
        <a:solidFill>
          <a:srgbClr val="122E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F1C95DC-8195-38D5-87E3-8245B7A18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2" y="1884484"/>
            <a:ext cx="80277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F7A10A99-0C4D-171C-60E0-47D26F8F0E7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1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B85F3-03D1-472C-9AE7-BC1698D3E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14" y="796135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3610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4765610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0FDEC-0EAB-4165-BC05-75912C002A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FAD371-AB89-407F-9705-F48754C2B79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3224346"/>
            <a:ext cx="3217769" cy="10924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4747895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A0702-99E2-4C38-A3C7-9326F5EBA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FC7951-9C91-4989-BD12-BA1E2E12CFE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381708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20379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BA2D0-7539-E849-A655-2CB048C0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099" y="151526"/>
            <a:ext cx="6640251" cy="994172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741E18-79F4-D04D-9571-E7DDAF4BD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240C-E018-CE40-B731-F82B2A4B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3910" y="4869657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89A8D2-B1DC-7344-8BC7-7BF632CD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869656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6590110" y="4869657"/>
            <a:ext cx="1925240" cy="2309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900" smtClean="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824629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B1833A-E468-461F-821A-36D40CEE69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057159-D7A8-4B88-B812-399DEFA06E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1"/>
            <a:ext cx="764378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3919385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591015-2591-4AAA-AE41-4048524BA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043742-AD62-448A-A10B-49A0210865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1814592"/>
            <a:ext cx="7653388" cy="1452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5190981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0ABFE-9D64-4A5B-8DE6-82AC611F4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65F46C-D603-434E-8194-AC2F97BD9D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794666"/>
            <a:ext cx="3672230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6163433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745307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660731-3FDE-42B7-A446-8CADFBEC6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998BDAF-AEAB-41C7-A681-E6FB9211FC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3681839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6182013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125A0B-B64C-46B4-9B50-5C27E1229D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D75D0B-9CFF-4C5C-AAB8-D8A55EC6C5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811772"/>
            <a:ext cx="4618874" cy="2504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959450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BA2639-B19F-4739-B5C2-2B16976CB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309E24-A294-4947-883E-11BB0ADAFE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460926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4855821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43702-DE5B-485C-8812-D8E7B14514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C24BE8-541C-4916-ADF0-EBAC4892C7F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0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EC3CBD-A790-4BC6-A410-604A6C933D6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200507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32625306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4" name="Marcador de posición de imagen 1">
            <a:extLst>
              <a:ext uri="{FF2B5EF4-FFF2-40B4-BE49-F238E27FC236}">
                <a16:creationId xmlns:a16="http://schemas.microsoft.com/office/drawing/2014/main" id="{349CEC94-BDF6-0848-D9A5-CDC5392E71B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7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50;p32">
            <a:extLst>
              <a:ext uri="{FF2B5EF4-FFF2-40B4-BE49-F238E27FC236}">
                <a16:creationId xmlns:a16="http://schemas.microsoft.com/office/drawing/2014/main" id="{B16E8CE1-B9C8-0F23-2B9B-94885900F9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51;p32">
            <a:extLst>
              <a:ext uri="{FF2B5EF4-FFF2-40B4-BE49-F238E27FC236}">
                <a16:creationId xmlns:a16="http://schemas.microsoft.com/office/drawing/2014/main" id="{516D581B-5C35-ACE4-B2B5-AAB174212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5" y="3851047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85076296-AC4C-0DFA-E152-F2171C5B7D4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9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15AFE4-3E08-4AD5-A69B-935B01190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0233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3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3734160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3342686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0B0916-FD53-493F-8F0B-C70036E98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5968" y="1802971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4474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41CAEE-FAF2-4E79-98DC-DA2BBDACC7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09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7" name="Picture 2" descr="C:\Users\chahn\Desktop\LEAPS Slide\LEAPS Slide\LEAPS slide background no txt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69"/>
          <a:stretch/>
        </p:blipFill>
        <p:spPr bwMode="auto">
          <a:xfrm>
            <a:off x="1265" y="-1"/>
            <a:ext cx="11837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59962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CFE09D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895B890-099E-8624-DC78-EE9E4D26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81" y="1891139"/>
            <a:ext cx="7701485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264A4FD0-C9EC-A9E6-F423-17CD5208155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1" y="2550227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EDB3FC-5F51-4F43-B44D-51CFC527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9576" y="792439"/>
            <a:ext cx="2254500" cy="9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82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body" idx="1"/>
          </p:nvPr>
        </p:nvSpPr>
        <p:spPr>
          <a:xfrm>
            <a:off x="745307" y="3227374"/>
            <a:ext cx="3217769" cy="109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05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4765610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76E858-1BF6-4C16-89D7-6117F5F18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73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745306" y="2571750"/>
            <a:ext cx="3826694" cy="171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05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5FD23EC6-25EF-4862-D89F-1C43BC7A49E5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699526-48EF-4D4F-87DC-80D7669AD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8345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745304" y="1204411"/>
            <a:ext cx="7653390" cy="316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7DC867-A61B-4118-A105-A31EBFB07D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2939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92;p15">
            <a:extLst>
              <a:ext uri="{FF2B5EF4-FFF2-40B4-BE49-F238E27FC236}">
                <a16:creationId xmlns:a16="http://schemas.microsoft.com/office/drawing/2014/main" id="{88DC991E-08EE-54E8-E478-12415C2503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6" y="1811772"/>
            <a:ext cx="7653389" cy="1455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4AD6F-7FCD-4813-9A5A-07A16CDD0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6753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1" name="Google Shape;31;p30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1"/>
          </p:nvPr>
        </p:nvSpPr>
        <p:spPr>
          <a:xfrm>
            <a:off x="745306" y="1811772"/>
            <a:ext cx="3681839" cy="252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C32C76-0589-4DD0-9FCA-613E7959D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7327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7" y="587601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745306" y="2571751"/>
            <a:ext cx="3681839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7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12976-A4E8-42CE-AF21-4BAA8601DD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8346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Google Shape;21;p29"/>
          <p:cNvSpPr txBox="1">
            <a:spLocks noGrp="1"/>
          </p:cNvSpPr>
          <p:nvPr>
            <p:ph type="body" idx="1"/>
          </p:nvPr>
        </p:nvSpPr>
        <p:spPr>
          <a:xfrm>
            <a:off x="745306" y="1811772"/>
            <a:ext cx="4618874" cy="252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C07710-A7D2-4501-A386-21C1D4653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6289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4"/>
          </p:nvPr>
        </p:nvSpPr>
        <p:spPr>
          <a:xfrm>
            <a:off x="745306" y="2571751"/>
            <a:ext cx="4618874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ABB965-AA0B-47D6-8AF8-23A03F8E1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8962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>
  <p:cSld name="7_Diapositiva de título">
    <p:bg>
      <p:bgPr>
        <a:solidFill>
          <a:srgbClr val="CFE09D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 txBox="1">
            <a:spLocks noGrp="1"/>
          </p:cNvSpPr>
          <p:nvPr>
            <p:ph type="body" idx="1"/>
          </p:nvPr>
        </p:nvSpPr>
        <p:spPr>
          <a:xfrm>
            <a:off x="745306" y="1204411"/>
            <a:ext cx="3560389" cy="309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2"/>
          </p:nvPr>
        </p:nvSpPr>
        <p:spPr>
          <a:xfrm>
            <a:off x="4838309" y="1204411"/>
            <a:ext cx="3560389" cy="309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5D54B7-F017-4AE9-87F4-F91B33D9F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9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AA810-4EEC-4D0F-B163-DFC963816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B6233-FC4F-4628-BA1D-2782F64945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ALBA and its future, ALBA II - 3 Sept 2026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D367-A9C7-46F9-B78E-724D1BEC0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ADE164-D45A-44D8-82C5-2E0962BB70DA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046250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9E103577-136D-3532-31C5-E32DEF668DB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7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" name="Google Shape;50;p32">
            <a:extLst>
              <a:ext uri="{FF2B5EF4-FFF2-40B4-BE49-F238E27FC236}">
                <a16:creationId xmlns:a16="http://schemas.microsoft.com/office/drawing/2014/main" id="{3E9612EC-3A47-1C69-087F-67010A09B9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51;p32">
            <a:extLst>
              <a:ext uri="{FF2B5EF4-FFF2-40B4-BE49-F238E27FC236}">
                <a16:creationId xmlns:a16="http://schemas.microsoft.com/office/drawing/2014/main" id="{E3D46A15-454C-4B2D-864E-0BD3803098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5" y="3851047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8" name="Marcador de posición de imagen 1">
            <a:extLst>
              <a:ext uri="{FF2B5EF4-FFF2-40B4-BE49-F238E27FC236}">
                <a16:creationId xmlns:a16="http://schemas.microsoft.com/office/drawing/2014/main" id="{B9C871E6-72C7-909B-A39D-8631E91A675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9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62BB1D-F757-408D-904F-C2CF12843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0872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0286" y="1620653"/>
            <a:ext cx="2517188" cy="113872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 txBox="1"/>
          <p:nvPr/>
        </p:nvSpPr>
        <p:spPr>
          <a:xfrm>
            <a:off x="3342686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3734160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5663053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4FFFD4-8409-4FF4-980F-DFA2981CF3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4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6207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182B460-7573-A7A0-93F9-5B1F7D2A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1" y="1884485"/>
            <a:ext cx="774143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E22E2B4E-7BB3-6E2E-A0FF-C83FE39B62F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1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D34526-CB53-4C54-BD28-7EF340AD1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880" y="796135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133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4765610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5AE280-62CA-408E-A7FF-AA7CEAB9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66F4F8D-A731-48BA-9F86-4439EE8DF4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3224346"/>
            <a:ext cx="3217769" cy="10924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071916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45CF4-9F9F-4D38-85AD-B6B7058A66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31B7F6-B3EE-4DF4-B908-AE52D75974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381708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5880164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63C32-7E58-48F7-85D0-D7E323DD2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D50063-809C-461A-8471-01485DC3D3A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1"/>
            <a:ext cx="764378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1159708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745305" y="580943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EE2513-C109-408C-BE9E-EF4B3BD291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F86B9D-5436-4475-8DE2-07F0549ECB3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1814592"/>
            <a:ext cx="7653388" cy="1452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6835107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E29BAC-9870-4E37-B697-CA6418A8E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4AEE839-AD57-42FB-AAA9-5FA3EA229FD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794666"/>
            <a:ext cx="3672230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638868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5132897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745307" y="580943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745307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AA91D-74E9-4B5C-B4F9-D0837A218F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79A4C0-5D2E-4C31-804A-1808DB89FB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3681839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253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40570"/>
            <a:ext cx="2949178" cy="802481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452675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35403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2997808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EE1E96-64C6-436B-A09B-83B513E05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F565BA9-7B2F-4BDC-A6B2-53BC06E976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811772"/>
            <a:ext cx="4618874" cy="2504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7671641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marR="0" lvl="0" indent="-1714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783" marR="0" lvl="1" indent="-17144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675" marR="0" lvl="2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6" marR="0" lvl="3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457" marR="0" lvl="4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348" marR="0" lvl="5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240" marR="0" lvl="6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132" marR="0" lvl="7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023" marR="0" lvl="8" indent="-25716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496231-27F8-44C1-B9EA-FCDC05135A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C47B6-6E6B-43D5-8AED-5B039ADCCB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6" y="2571750"/>
            <a:ext cx="460926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4496433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745306" y="580943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87023C-AABB-435A-82FA-729D567C0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815648-1C72-45B0-9C98-59D789A241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0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CA8F86-5D2C-4C53-89E6-196FEA87B00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200507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5" indent="-128585" defTabSz="539987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5" indent="-128585" defTabSz="269993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5995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6993" indent="-128585" defTabSz="269993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4516972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6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5ADE74CA-63E0-4800-9C5A-D53C74EAD8F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7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43FF1917-611A-DB2A-561E-C2F271B24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A74F6255-DE3A-460D-38C4-11DCAE9F1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5" y="3851047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892" lvl="0" indent="-171446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6" name="Marcador de posición de imagen 1">
            <a:extLst>
              <a:ext uri="{FF2B5EF4-FFF2-40B4-BE49-F238E27FC236}">
                <a16:creationId xmlns:a16="http://schemas.microsoft.com/office/drawing/2014/main" id="{98A0C22A-CB0A-A9B7-5D31-4F4BFCF348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9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839410-E17E-47BB-8FB5-FB428B45DB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6393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3734160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3342686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1C021-C35A-4DC7-9EB3-7C977ECEB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5968" y="1802971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20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95D6E2-B2DA-4247-8D0B-942A428B29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9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3350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96495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385411" y="0"/>
            <a:ext cx="3768328" cy="46821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0384" y="4839665"/>
            <a:ext cx="4904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0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5">
            <a:extLst>
              <a:ext uri="{FF2B5EF4-FFF2-40B4-BE49-F238E27FC236}">
                <a16:creationId xmlns:a16="http://schemas.microsoft.com/office/drawing/2014/main" id="{CF4921F6-15B5-BF44-AB9F-2741B0DB8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251" y="1"/>
            <a:ext cx="1784195" cy="1495979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B742396C-69DC-B849-A5A9-ABCA798CF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F34F285D-EF68-4097-A801-7EC84E1B31F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90110" y="4869657"/>
            <a:ext cx="1925240" cy="2309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900" smtClean="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14" name="Marcador de pie de página 4">
            <a:extLst>
              <a:ext uri="{FF2B5EF4-FFF2-40B4-BE49-F238E27FC236}">
                <a16:creationId xmlns:a16="http://schemas.microsoft.com/office/drawing/2014/main" id="{351A1AED-6AEB-4B34-8C98-D9E9062B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9079" y="4869656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ALBA and its future, ALBA II - 3 Sept 2026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6995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2_Diapositiva de título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D6DD888-A0A8-1F41-2FB7-E3E49991A132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452FE6-04E6-41B9-AFA3-1AC55813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29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49D07-7B27-4EA5-BC5C-628AF599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5803A-C4C5-4E61-ACFF-5E7AA07B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C5001-272E-410C-9AFE-9B4F77BE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078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6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;p28">
            <a:extLst>
              <a:ext uri="{FF2B5EF4-FFF2-40B4-BE49-F238E27FC236}">
                <a16:creationId xmlns:a16="http://schemas.microsoft.com/office/drawing/2014/main" id="{8A7EBAC0-9FB4-B306-598C-670C1A76E6CE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59DA6-DFF7-401B-BA2F-6D0FE50ED5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5661" y="746845"/>
            <a:ext cx="3005100" cy="13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56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5_Solo el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4FF08FD-BA69-6A1B-AF78-F3869C5AD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1" y="1977694"/>
            <a:ext cx="8014423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6A1CBBAC-92A7-2361-3357-B3F02F0C568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6C278D-B4DF-411D-8FE9-A5040DAB0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21027" y="765838"/>
            <a:ext cx="2254500" cy="986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0A49DC-4137-4F65-A832-90ACD2DB46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1801"/>
            <a:ext cx="1577340" cy="18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614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6E08-B63C-4867-8049-E9082F750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C5698-DB78-4FFE-B99B-CB95DAF7A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6251D-D4A0-4F3B-A47C-5237E2A19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714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2_Solo el título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406A46-41D9-4E71-8590-0242312C6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24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1_Diapositiva de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184464" y="170633"/>
            <a:ext cx="1455300" cy="1855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69"/>
            <a:ext cx="912114" cy="10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86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4765609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F2F2D0-7209-4542-800D-46748F9B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E9548B-063E-4A78-AF5F-624AAB35441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3037118"/>
            <a:ext cx="3215150" cy="1292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75263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745305" y="587600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184464" y="170633"/>
            <a:ext cx="1455300" cy="1855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D68F64-DE50-4A35-8626-C21BB627C8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2577611"/>
            <a:ext cx="3824075" cy="17243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69"/>
            <a:ext cx="912114" cy="10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695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B7DFA-245A-46B3-AA23-62EB38AC3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4BB293B-60CD-4EE8-BE8E-ACE46C172E0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1204411"/>
            <a:ext cx="765077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873027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7C484-E0FA-4CE3-816C-A2FFDE968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0045BB-2888-4654-862E-4E0A2870F2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4" y="1811771"/>
            <a:ext cx="7653388" cy="14553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431523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6" y="580941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6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2F290C-714F-4D71-9C51-8A6158E7C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7C4D69C-8816-43D6-BDD5-4FDA1E82B1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2638427"/>
            <a:ext cx="3679220" cy="1691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5413417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AA6436-4BEF-4946-88FC-021CA6BB5B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0EE7BD8-771E-402D-906B-C1A8DF5CAE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1807886"/>
            <a:ext cx="4616255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555224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BCA49E-58B2-45E3-9D93-16FE91FDA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0730DF-6801-4FB2-A09B-CAC30C1048E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2567864"/>
            <a:ext cx="4616255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868894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BB4A89-23D1-4C17-9510-9658861B7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17D520-32CA-4D44-A4A0-ED9A675CC5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925" y="1204411"/>
            <a:ext cx="3557768" cy="30913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7E5F790-725D-417D-A2EE-BC74E4FF024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38308" y="1205172"/>
            <a:ext cx="3557768" cy="30913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9710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0329-0E37-467A-8274-5B6E6FA43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F67F1-9820-4976-B7F1-976D7F1E7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5054-1909-4996-A88F-C4D1E2A0B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62229-AB8B-46A6-815B-1DA8BAEF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738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BAB5443-CB80-5685-6A70-0D9463CFB6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6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2E62C969-960E-3169-7C6E-BC47DBF59A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C4833458-533D-55F5-427A-AF2479875D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4" y="3851046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7FDE1F8A-0E4B-BE47-D257-8594B1670B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8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154D24-6031-4A8E-A2F0-25B5A6D0B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9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4_Solo el título">
    <p:bg>
      <p:bgPr>
        <a:solidFill>
          <a:srgbClr val="F2F2F2">
            <a:alpha val="23529"/>
          </a:srgb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/>
        </p:nvSpPr>
        <p:spPr>
          <a:xfrm>
            <a:off x="3342685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3734159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AAB1C-7EEC-42CA-9A25-31DC90B054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46815" y="1801693"/>
            <a:ext cx="2254500" cy="9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860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C45B7-0B30-4EB0-BDE7-FB368E996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144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3_Diapositiva de título">
    <p:bg>
      <p:bgPr>
        <a:solidFill>
          <a:srgbClr val="122E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F1C95DC-8195-38D5-87E3-8245B7A18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1" y="1884483"/>
            <a:ext cx="80277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F7A10A99-0C4D-171C-60E0-47D26F8F0E7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B85F3-03D1-472C-9AE7-BC1698D3E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14" y="796135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88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4765609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0FDEC-0EAB-4165-BC05-75912C002A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FAD371-AB89-407F-9705-F48754C2B79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3224345"/>
            <a:ext cx="3217769" cy="10924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083444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A0702-99E2-4C38-A3C7-9326F5EBA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FC7951-9C91-4989-BD12-BA1E2E12CFE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381708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795880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B1833A-E468-461F-821A-36D40CEE69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057159-D7A8-4B88-B812-399DEFA06E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1"/>
            <a:ext cx="764378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119767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591015-2591-4AAA-AE41-4048524BA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043742-AD62-448A-A10B-49A0210865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1814591"/>
            <a:ext cx="7653388" cy="1452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97270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0ABFE-9D64-4A5B-8DE6-82AC611F4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65F46C-D603-434E-8194-AC2F97BD9D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794666"/>
            <a:ext cx="3672230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949117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745306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660731-3FDE-42B7-A446-8CADFBEC6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998BDAF-AEAB-41C7-A681-E6FB9211FC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3681839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9870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1F0E3-4FA7-42A0-BBC3-73E768D4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E2CDA-5940-42CF-A93A-271C49AD6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4509-591B-41F9-9F5B-533637428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614A3B-D062-4281-AFF0-E1A6546F9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0452B-757A-4F9E-941D-C2217A449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9E7406-4CC0-45FC-A507-B6A46472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955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125A0B-B64C-46B4-9B50-5C27E1229D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D75D0B-9CFF-4C5C-AAB8-D8A55EC6C5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811771"/>
            <a:ext cx="4618874" cy="2504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178196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22E4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BA2639-B19F-4739-B5C2-2B16976CB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309E24-A294-4947-883E-11BB0ADAFE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460926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1430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5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43702-DE5B-485C-8812-D8E7B14514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C24BE8-541C-4916-ADF0-EBAC4892C7F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0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EC3CBD-A790-4BC6-A410-604A6C933D6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200506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221148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4" name="Marcador de posición de imagen 1">
            <a:extLst>
              <a:ext uri="{FF2B5EF4-FFF2-40B4-BE49-F238E27FC236}">
                <a16:creationId xmlns:a16="http://schemas.microsoft.com/office/drawing/2014/main" id="{349CEC94-BDF6-0848-D9A5-CDC5392E71B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6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50;p32">
            <a:extLst>
              <a:ext uri="{FF2B5EF4-FFF2-40B4-BE49-F238E27FC236}">
                <a16:creationId xmlns:a16="http://schemas.microsoft.com/office/drawing/2014/main" id="{B16E8CE1-B9C8-0F23-2B9B-94885900F9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51;p32">
            <a:extLst>
              <a:ext uri="{FF2B5EF4-FFF2-40B4-BE49-F238E27FC236}">
                <a16:creationId xmlns:a16="http://schemas.microsoft.com/office/drawing/2014/main" id="{516D581B-5C35-ACE4-B2B5-AAB174212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4" y="3851046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85076296-AC4C-0DFA-E152-F2171C5B7D4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8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15AFE4-3E08-4AD5-A69B-935B01190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226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3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3734159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3342685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0B0916-FD53-493F-8F0B-C70036E98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5968" y="1802971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391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41CAEE-FAF2-4E79-98DC-DA2BBDACC7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403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CFE09D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895B890-099E-8624-DC78-EE9E4D26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80" y="1891139"/>
            <a:ext cx="7701485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264A4FD0-C9EC-A9E6-F423-17CD5208155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550227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EDB3FC-5F51-4F43-B44D-51CFC527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9576" y="792439"/>
            <a:ext cx="2254500" cy="9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10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body" idx="1"/>
          </p:nvPr>
        </p:nvSpPr>
        <p:spPr>
          <a:xfrm>
            <a:off x="745306" y="3227373"/>
            <a:ext cx="3217769" cy="109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05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4765609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76E858-1BF6-4C16-89D7-6117F5F18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62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745306" y="2571750"/>
            <a:ext cx="3826694" cy="171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05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5FD23EC6-25EF-4862-D89F-1C43BC7A49E5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699526-48EF-4D4F-87DC-80D7669AD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057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745304" y="1204411"/>
            <a:ext cx="7653390" cy="316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7DC867-A61B-4118-A105-A31EBFB07D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4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76CD4-A906-4462-9C35-707F19903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5F54A-911D-40A6-842F-CBCBABF13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87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92;p15">
            <a:extLst>
              <a:ext uri="{FF2B5EF4-FFF2-40B4-BE49-F238E27FC236}">
                <a16:creationId xmlns:a16="http://schemas.microsoft.com/office/drawing/2014/main" id="{88DC991E-08EE-54E8-E478-12415C2503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5" y="1811772"/>
            <a:ext cx="7653389" cy="1455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4AD6F-7FCD-4813-9A5A-07A16CDD0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537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1" name="Google Shape;31;p30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1"/>
          </p:nvPr>
        </p:nvSpPr>
        <p:spPr>
          <a:xfrm>
            <a:off x="745305" y="1811772"/>
            <a:ext cx="3681839" cy="252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C32C76-0589-4DD0-9FCA-613E7959D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643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745306" y="587600"/>
            <a:ext cx="3681839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745305" y="2571750"/>
            <a:ext cx="3681839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745306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2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12976-A4E8-42CE-AF21-4BAA8601DD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2337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Google Shape;21;p29"/>
          <p:cNvSpPr txBox="1">
            <a:spLocks noGrp="1"/>
          </p:cNvSpPr>
          <p:nvPr>
            <p:ph type="body" idx="1"/>
          </p:nvPr>
        </p:nvSpPr>
        <p:spPr>
          <a:xfrm>
            <a:off x="745305" y="1811772"/>
            <a:ext cx="4618874" cy="252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C07710-A7D2-4501-A386-21C1D4653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686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36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4"/>
          </p:nvPr>
        </p:nvSpPr>
        <p:spPr>
          <a:xfrm>
            <a:off x="745305" y="2571750"/>
            <a:ext cx="4618874" cy="176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ABB965-AA0B-47D6-8AF8-23A03F8E1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77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>
  <p:cSld name="7_Diapositiva de título">
    <p:bg>
      <p:bgPr>
        <a:solidFill>
          <a:srgbClr val="CFE09D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 txBox="1">
            <a:spLocks noGrp="1"/>
          </p:cNvSpPr>
          <p:nvPr>
            <p:ph type="body" idx="1"/>
          </p:nvPr>
        </p:nvSpPr>
        <p:spPr>
          <a:xfrm>
            <a:off x="745305" y="1204410"/>
            <a:ext cx="3560389" cy="309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2"/>
          </p:nvPr>
        </p:nvSpPr>
        <p:spPr>
          <a:xfrm>
            <a:off x="4838308" y="1204410"/>
            <a:ext cx="3560389" cy="309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5D54B7-F017-4AE9-87F4-F91B33D9F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495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9E103577-136D-3532-31C5-E32DEF668DB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6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" name="Google Shape;50;p32">
            <a:extLst>
              <a:ext uri="{FF2B5EF4-FFF2-40B4-BE49-F238E27FC236}">
                <a16:creationId xmlns:a16="http://schemas.microsoft.com/office/drawing/2014/main" id="{3E9612EC-3A47-1C69-087F-67010A09B9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51;p32">
            <a:extLst>
              <a:ext uri="{FF2B5EF4-FFF2-40B4-BE49-F238E27FC236}">
                <a16:creationId xmlns:a16="http://schemas.microsoft.com/office/drawing/2014/main" id="{E3D46A15-454C-4B2D-864E-0BD3803098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4" y="3851046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8" name="Marcador de posición de imagen 1">
            <a:extLst>
              <a:ext uri="{FF2B5EF4-FFF2-40B4-BE49-F238E27FC236}">
                <a16:creationId xmlns:a16="http://schemas.microsoft.com/office/drawing/2014/main" id="{B9C871E6-72C7-909B-A39D-8631E91A675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8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62BB1D-F757-408D-904F-C2CF12843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960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0286" y="1620653"/>
            <a:ext cx="2517188" cy="113872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 txBox="1"/>
          <p:nvPr/>
        </p:nvSpPr>
        <p:spPr>
          <a:xfrm>
            <a:off x="3342685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3734159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223124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4FFFD4-8409-4FF4-980F-DFA2981CF3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59980" y="4772543"/>
            <a:ext cx="1455300" cy="1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49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182B460-7573-A7A0-93F9-5B1F7D2A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1" y="1884484"/>
            <a:ext cx="774143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36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E22E2B4E-7BB3-6E2E-A0FF-C83FE39B62F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544366"/>
            <a:ext cx="9153739" cy="25991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D34526-CB53-4C54-BD28-7EF340AD1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880" y="796135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5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CE80C-7FB2-455D-8CD2-81A756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785551"/>
            <a:ext cx="2057400" cy="273844"/>
          </a:xfrm>
        </p:spPr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8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21776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4765609" y="0"/>
            <a:ext cx="4378391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5AE280-62CA-408E-A7FF-AA7CEAB9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66F4F8D-A731-48BA-9F86-4439EE8DF4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3224345"/>
            <a:ext cx="3217769" cy="10924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428310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45CF4-9F9F-4D38-85AD-B6B7058A66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31B7F6-B3EE-4DF4-B908-AE52D75974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381708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732320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63C32-7E58-48F7-85D0-D7E323DD2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D50063-809C-461A-8471-01485DC3D3A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1"/>
            <a:ext cx="7643780" cy="31675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864216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745305" y="1204411"/>
            <a:ext cx="7653388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EE2513-C109-408C-BE9E-EF4B3BD291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F86B9D-5436-4475-8DE2-07F0549ECB3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5" y="1814591"/>
            <a:ext cx="7653388" cy="1452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914695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E29BAC-9870-4E37-B697-CA6418A8E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4AEE839-AD57-42FB-AAA9-5FA3EA229FD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794666"/>
            <a:ext cx="3672230" cy="25221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153953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745306" y="1767307"/>
            <a:ext cx="3681839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AA91D-74E9-4B5C-B4F9-D0837A218F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79A4C0-5D2E-4C31-804A-1808DB89FB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3681839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911431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EE1E96-64C6-436B-A09B-83B513E05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F565BA9-7B2F-4BDC-A6B2-53BC06E976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811771"/>
            <a:ext cx="4618874" cy="2504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144769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4618874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745306" y="1767307"/>
            <a:ext cx="4618874" cy="73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496231-27F8-44C1-B9EA-FCDC05135A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C47B6-6E6B-43D5-8AED-5B039ADCCB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2571750"/>
            <a:ext cx="4609265" cy="1745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536476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87023C-AABB-435A-82FA-729D567C0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815648-1C72-45B0-9C98-59D789A241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4915" y="1204410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CA8F86-5D2C-4C53-89E6-196FEA87B00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200506"/>
            <a:ext cx="3550778" cy="31123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041298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5ADE74CA-63E0-4800-9C5A-D53C74EAD8F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164826" y="0"/>
            <a:ext cx="2988913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43FF1917-611A-DB2A-561E-C2F271B24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4741096" cy="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A74F6255-DE3A-460D-38C4-11DCAE9F1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5304" y="3851046"/>
            <a:ext cx="4741096" cy="48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lvl="0" indent="-17145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6" name="Marcador de posición de imagen 1">
            <a:extLst>
              <a:ext uri="{FF2B5EF4-FFF2-40B4-BE49-F238E27FC236}">
                <a16:creationId xmlns:a16="http://schemas.microsoft.com/office/drawing/2014/main" id="{98A0C22A-CB0A-A9B7-5D31-4F4BFCF348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5304" y="1668028"/>
            <a:ext cx="4741095" cy="1995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839410-E17E-47BB-8FB5-FB428B45DB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5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EA4D-4401-4C63-8CFE-C0B15698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E9E37-55D4-4FEF-921A-8721054C8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9F8B35-AF4E-4368-8302-63E2C814C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28627-80A7-4479-997B-889DD6DA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001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3734159" y="2953483"/>
            <a:ext cx="1675682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5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35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3342685" y="3986900"/>
            <a:ext cx="245863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9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1C021-C35A-4DC7-9EB3-7C977ECEB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5968" y="1802971"/>
            <a:ext cx="2176200" cy="9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967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95D6E2-B2DA-4247-8D0B-942A428B29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523" y="4797408"/>
            <a:ext cx="1463400" cy="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2657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4653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8166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5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1775AFA9-22ED-C064-5A60-41470C086C66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B49C9D-9F04-4A4F-B6F2-F7F008AB60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32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B1613DBE-4D6C-7E0C-217E-A749E69E3878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B02A7-C35B-4A41-8385-511D47B94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222" y="822355"/>
            <a:ext cx="1614600" cy="8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94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1_Diapositiva de título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D6DD888-A0A8-1F41-2FB7-E3E49991A132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452FE6-04E6-41B9-AFA3-1AC55813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929" y="2575018"/>
            <a:ext cx="3831071" cy="17129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49D07-7B27-4EA5-BC5C-628AF599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5803A-C4C5-4E61-ACFF-5E7AA07B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C5001-272E-410C-9AFE-9B4F77BE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4145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2_Solo el título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582A0DD-5D45-55EC-83AA-F6647925A1EA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39A833-8904-4D7C-82A2-B0CBCECADDE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4" y="1941352"/>
            <a:ext cx="3681839" cy="23893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866964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78A0C789-485F-265D-C92E-6957BE687FDF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5FFF05-9997-44FC-B8B7-194DF4769C9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305" y="1861151"/>
            <a:ext cx="4618874" cy="24727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6898662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userDrawn="1">
  <p:cSld name="3_Solo el título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rgbClr val="152F4E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A2E10E01-DDEF-8166-C50F-C013357168D2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8A0DCB-D801-4C9B-B234-3C5D7348D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303" y="2571750"/>
            <a:ext cx="4618874" cy="1762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534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EFA3-C4BA-4629-80D4-EF8F3F98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2E0A82-1A62-43C8-8395-E25A08A90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66E9F-96BF-4179-98FC-7D03C315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176DF-BF0F-41A1-BE20-8E719DE1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810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userDrawn="1">
  <p:cSld name="6_Diapositiva de título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1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27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FCEF1BB-9B7E-0305-3CC3-5BC500E760D7}"/>
              </a:ext>
            </a:extLst>
          </p:cNvPr>
          <p:cNvSpPr txBox="1"/>
          <p:nvPr userDrawn="1"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B8BEA9-D5F8-4A8F-BB45-50351B9FCE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2" y="1639062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DA8520-A72D-4FEB-8F27-58A37111A5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38308" y="1628938"/>
            <a:ext cx="3560390" cy="25908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28588" indent="-128588" defTabSz="54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4pPr>
            <a:lvl5pPr marL="297000" indent="-128588" defTabSz="270000">
              <a:buFont typeface="Arial" panose="020B0604020202020204" pitchFamily="34" charset="0"/>
              <a:buChar char="•"/>
              <a:defRPr sz="675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283285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>
  <p:cSld name="4_Solo el títul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3342684" y="4007036"/>
            <a:ext cx="2458631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5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75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3418296" y="2953483"/>
            <a:ext cx="230740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52F4E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152F4E"/>
              </a:solidFill>
              <a:latin typeface="Outfit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5C59E-62F3-44F8-B06D-E7755EC05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7202" y="1649258"/>
            <a:ext cx="2308500" cy="11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474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791EF-16B2-4B2F-9955-3F755DE37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185" y="743483"/>
            <a:ext cx="2081700" cy="1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16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4870" y="3147822"/>
            <a:ext cx="9153739" cy="19956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AF67AD8-97CA-74F7-825E-D94F456C2E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34186"/>
            <a:ext cx="817930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39B98-B4C9-45D3-904A-EE0FC4CFC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55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05782" y="0"/>
            <a:ext cx="4847957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D7CDD5B9-1438-6450-C41C-225D1BDD7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346" y="1898835"/>
            <a:ext cx="3328619" cy="264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69BB1-6CE9-4049-B785-4169621C5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191" y="622173"/>
            <a:ext cx="1711800" cy="8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29498-33E8-4BE1-9ED1-5850F71B17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E02A64-C600-4F0D-90C4-CA0DD25694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928" y="2451735"/>
            <a:ext cx="2870024" cy="18440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018730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745305" y="580942"/>
            <a:ext cx="7653390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745303" y="1561027"/>
            <a:ext cx="7653390" cy="5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245C2-FA48-489E-8A9A-0575E0D77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ACC073-5A9C-4967-89E5-1291551CF7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1917" y="2168389"/>
            <a:ext cx="7653390" cy="14434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35792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5132896" y="0"/>
            <a:ext cx="402084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6" y="580942"/>
            <a:ext cx="3681839" cy="11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0FFA8-09E4-4994-AC62-28B596828A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A7AC-98B5-4CE7-A9B9-785889715A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7925" y="1944547"/>
            <a:ext cx="3679219" cy="2358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332284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CE3D59-B18F-4BE0-97CF-753A2D73E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877142-5A77-4973-ACF6-43C443AF41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26928" y="1861153"/>
            <a:ext cx="4618874" cy="2516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999561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152F4E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6049978" y="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6049978" y="2571750"/>
            <a:ext cx="3103760" cy="25717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09373" y="185405"/>
            <a:ext cx="138466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9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305" y="580941"/>
            <a:ext cx="4618874" cy="10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27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745304" y="1861151"/>
            <a:ext cx="4618874" cy="64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2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BC524-6028-476A-AFF0-B0874FA826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545" y="4759243"/>
            <a:ext cx="1269000" cy="15897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D91B26-6DC9-4AED-AE6F-EC0C52C9A9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5304" y="2607826"/>
            <a:ext cx="4618874" cy="17464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28588" indent="-128588" defTabSz="54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2pPr>
            <a:lvl3pPr marL="128588" indent="-128588" defTabSz="27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16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4pPr>
            <a:lvl5pPr marL="297000" indent="-128588" defTabSz="270000">
              <a:buClr>
                <a:schemeClr val="bg1"/>
              </a:buClr>
              <a:buFont typeface="Arial" panose="020B0604020202020204" pitchFamily="34" charset="0"/>
              <a:buChar char="•"/>
              <a:defRPr sz="675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0500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5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wmf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6.wmf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9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48.xml"/><Relationship Id="rId34" Type="http://schemas.openxmlformats.org/officeDocument/2006/relationships/slideLayout" Target="../slideLayouts/slideLayout61.xml"/><Relationship Id="rId42" Type="http://schemas.openxmlformats.org/officeDocument/2006/relationships/slideLayout" Target="../slideLayouts/slideLayout69.xml"/><Relationship Id="rId47" Type="http://schemas.openxmlformats.org/officeDocument/2006/relationships/slideLayout" Target="../slideLayouts/slideLayout74.xml"/><Relationship Id="rId50" Type="http://schemas.openxmlformats.org/officeDocument/2006/relationships/slideLayout" Target="../slideLayouts/slideLayout77.xml"/><Relationship Id="rId55" Type="http://schemas.openxmlformats.org/officeDocument/2006/relationships/slideLayout" Target="../slideLayouts/slideLayout82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37" Type="http://schemas.openxmlformats.org/officeDocument/2006/relationships/slideLayout" Target="../slideLayouts/slideLayout64.xml"/><Relationship Id="rId40" Type="http://schemas.openxmlformats.org/officeDocument/2006/relationships/slideLayout" Target="../slideLayouts/slideLayout67.xml"/><Relationship Id="rId45" Type="http://schemas.openxmlformats.org/officeDocument/2006/relationships/slideLayout" Target="../slideLayouts/slideLayout72.xml"/><Relationship Id="rId53" Type="http://schemas.openxmlformats.org/officeDocument/2006/relationships/slideLayout" Target="../slideLayouts/slideLayout80.xml"/><Relationship Id="rId5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slideLayout" Target="../slideLayouts/slideLayout62.xml"/><Relationship Id="rId43" Type="http://schemas.openxmlformats.org/officeDocument/2006/relationships/slideLayout" Target="../slideLayouts/slideLayout70.xml"/><Relationship Id="rId48" Type="http://schemas.openxmlformats.org/officeDocument/2006/relationships/slideLayout" Target="../slideLayouts/slideLayout75.xml"/><Relationship Id="rId56" Type="http://schemas.openxmlformats.org/officeDocument/2006/relationships/slideLayout" Target="../slideLayouts/slideLayout83.xml"/><Relationship Id="rId8" Type="http://schemas.openxmlformats.org/officeDocument/2006/relationships/slideLayout" Target="../slideLayouts/slideLayout35.xml"/><Relationship Id="rId51" Type="http://schemas.openxmlformats.org/officeDocument/2006/relationships/slideLayout" Target="../slideLayouts/slideLayout78.xml"/><Relationship Id="rId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38" Type="http://schemas.openxmlformats.org/officeDocument/2006/relationships/slideLayout" Target="../slideLayouts/slideLayout65.xml"/><Relationship Id="rId4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47.xml"/><Relationship Id="rId41" Type="http://schemas.openxmlformats.org/officeDocument/2006/relationships/slideLayout" Target="../slideLayouts/slideLayout68.xml"/><Relationship Id="rId54" Type="http://schemas.openxmlformats.org/officeDocument/2006/relationships/slideLayout" Target="../slideLayouts/slideLayout81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slideLayout" Target="../slideLayouts/slideLayout63.xml"/><Relationship Id="rId49" Type="http://schemas.openxmlformats.org/officeDocument/2006/relationships/slideLayout" Target="../slideLayouts/slideLayout76.xml"/><Relationship Id="rId57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58.xml"/><Relationship Id="rId44" Type="http://schemas.openxmlformats.org/officeDocument/2006/relationships/slideLayout" Target="../slideLayouts/slideLayout71.xml"/><Relationship Id="rId52" Type="http://schemas.openxmlformats.org/officeDocument/2006/relationships/slideLayout" Target="../slideLayouts/slideLayout7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slideLayout" Target="../slideLayouts/slideLayout109.xml"/><Relationship Id="rId39" Type="http://schemas.openxmlformats.org/officeDocument/2006/relationships/slideLayout" Target="../slideLayouts/slideLayout122.xml"/><Relationship Id="rId21" Type="http://schemas.openxmlformats.org/officeDocument/2006/relationships/slideLayout" Target="../slideLayouts/slideLayout104.xml"/><Relationship Id="rId34" Type="http://schemas.openxmlformats.org/officeDocument/2006/relationships/slideLayout" Target="../slideLayouts/slideLayout117.xml"/><Relationship Id="rId42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32" Type="http://schemas.openxmlformats.org/officeDocument/2006/relationships/slideLayout" Target="../slideLayouts/slideLayout115.xml"/><Relationship Id="rId37" Type="http://schemas.openxmlformats.org/officeDocument/2006/relationships/slideLayout" Target="../slideLayouts/slideLayout120.xml"/><Relationship Id="rId40" Type="http://schemas.openxmlformats.org/officeDocument/2006/relationships/slideLayout" Target="../slideLayouts/slideLayout123.xml"/><Relationship Id="rId45" Type="http://schemas.openxmlformats.org/officeDocument/2006/relationships/image" Target="../media/image14.png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28" Type="http://schemas.openxmlformats.org/officeDocument/2006/relationships/slideLayout" Target="../slideLayouts/slideLayout111.xml"/><Relationship Id="rId36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31" Type="http://schemas.openxmlformats.org/officeDocument/2006/relationships/slideLayout" Target="../slideLayouts/slideLayout114.xml"/><Relationship Id="rId44" Type="http://schemas.openxmlformats.org/officeDocument/2006/relationships/theme" Target="../theme/theme4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Relationship Id="rId27" Type="http://schemas.openxmlformats.org/officeDocument/2006/relationships/slideLayout" Target="../slideLayouts/slideLayout110.xml"/><Relationship Id="rId30" Type="http://schemas.openxmlformats.org/officeDocument/2006/relationships/slideLayout" Target="../slideLayouts/slideLayout113.xml"/><Relationship Id="rId35" Type="http://schemas.openxmlformats.org/officeDocument/2006/relationships/slideLayout" Target="../slideLayouts/slideLayout118.xml"/><Relationship Id="rId43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33" Type="http://schemas.openxmlformats.org/officeDocument/2006/relationships/slideLayout" Target="../slideLayouts/slideLayout116.xml"/><Relationship Id="rId38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03.xml"/><Relationship Id="rId41" Type="http://schemas.openxmlformats.org/officeDocument/2006/relationships/slideLayout" Target="../slideLayouts/slideLayout12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image" Target="../media/image14.png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9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theme" Target="../theme/theme5.xml"/><Relationship Id="rId20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6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4.xml"/><Relationship Id="rId18" Type="http://schemas.openxmlformats.org/officeDocument/2006/relationships/slideLayout" Target="../slideLayouts/slideLayout189.xml"/><Relationship Id="rId26" Type="http://schemas.openxmlformats.org/officeDocument/2006/relationships/slideLayout" Target="../slideLayouts/slideLayout197.xml"/><Relationship Id="rId39" Type="http://schemas.openxmlformats.org/officeDocument/2006/relationships/slideLayout" Target="../slideLayouts/slideLayout210.xml"/><Relationship Id="rId2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87.xml"/><Relationship Id="rId20" Type="http://schemas.openxmlformats.org/officeDocument/2006/relationships/slideLayout" Target="../slideLayouts/slideLayout191.xml"/><Relationship Id="rId29" Type="http://schemas.openxmlformats.org/officeDocument/2006/relationships/slideLayout" Target="../slideLayouts/slideLayout200.xml"/><Relationship Id="rId41" Type="http://schemas.openxmlformats.org/officeDocument/2006/relationships/theme" Target="../theme/theme6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24" Type="http://schemas.openxmlformats.org/officeDocument/2006/relationships/slideLayout" Target="../slideLayouts/slideLayout195.xml"/><Relationship Id="rId32" Type="http://schemas.openxmlformats.org/officeDocument/2006/relationships/slideLayout" Target="../slideLayouts/slideLayout203.xml"/><Relationship Id="rId37" Type="http://schemas.openxmlformats.org/officeDocument/2006/relationships/slideLayout" Target="../slideLayouts/slideLayout208.xml"/><Relationship Id="rId40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23" Type="http://schemas.openxmlformats.org/officeDocument/2006/relationships/slideLayout" Target="../slideLayouts/slideLayout194.xml"/><Relationship Id="rId28" Type="http://schemas.openxmlformats.org/officeDocument/2006/relationships/slideLayout" Target="../slideLayouts/slideLayout199.xml"/><Relationship Id="rId36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181.xml"/><Relationship Id="rId19" Type="http://schemas.openxmlformats.org/officeDocument/2006/relationships/slideLayout" Target="../slideLayouts/slideLayout190.xml"/><Relationship Id="rId31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Relationship Id="rId22" Type="http://schemas.openxmlformats.org/officeDocument/2006/relationships/slideLayout" Target="../slideLayouts/slideLayout193.xml"/><Relationship Id="rId27" Type="http://schemas.openxmlformats.org/officeDocument/2006/relationships/slideLayout" Target="../slideLayouts/slideLayout198.xml"/><Relationship Id="rId30" Type="http://schemas.openxmlformats.org/officeDocument/2006/relationships/slideLayout" Target="../slideLayouts/slideLayout201.xml"/><Relationship Id="rId35" Type="http://schemas.openxmlformats.org/officeDocument/2006/relationships/slideLayout" Target="../slideLayouts/slideLayout206.xml"/><Relationship Id="rId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83.xml"/><Relationship Id="rId17" Type="http://schemas.openxmlformats.org/officeDocument/2006/relationships/slideLayout" Target="../slideLayouts/slideLayout188.xml"/><Relationship Id="rId25" Type="http://schemas.openxmlformats.org/officeDocument/2006/relationships/slideLayout" Target="../slideLayouts/slideLayout196.xml"/><Relationship Id="rId33" Type="http://schemas.openxmlformats.org/officeDocument/2006/relationships/slideLayout" Target="../slideLayouts/slideLayout204.xml"/><Relationship Id="rId38" Type="http://schemas.openxmlformats.org/officeDocument/2006/relationships/slideLayout" Target="../slideLayouts/slideLayout209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4.xml"/><Relationship Id="rId18" Type="http://schemas.openxmlformats.org/officeDocument/2006/relationships/slideLayout" Target="../slideLayouts/slideLayout229.xml"/><Relationship Id="rId26" Type="http://schemas.openxmlformats.org/officeDocument/2006/relationships/slideLayout" Target="../slideLayouts/slideLayout237.xml"/><Relationship Id="rId39" Type="http://schemas.openxmlformats.org/officeDocument/2006/relationships/slideLayout" Target="../slideLayouts/slideLayout250.xml"/><Relationship Id="rId21" Type="http://schemas.openxmlformats.org/officeDocument/2006/relationships/slideLayout" Target="../slideLayouts/slideLayout232.xml"/><Relationship Id="rId34" Type="http://schemas.openxmlformats.org/officeDocument/2006/relationships/slideLayout" Target="../slideLayouts/slideLayout245.xml"/><Relationship Id="rId42" Type="http://schemas.openxmlformats.org/officeDocument/2006/relationships/slideLayout" Target="../slideLayouts/slideLayout253.xml"/><Relationship Id="rId47" Type="http://schemas.openxmlformats.org/officeDocument/2006/relationships/slideLayout" Target="../slideLayouts/slideLayout258.xml"/><Relationship Id="rId50" Type="http://schemas.openxmlformats.org/officeDocument/2006/relationships/slideLayout" Target="../slideLayouts/slideLayout261.xml"/><Relationship Id="rId55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18.xml"/><Relationship Id="rId2" Type="http://schemas.openxmlformats.org/officeDocument/2006/relationships/slideLayout" Target="../slideLayouts/slideLayout213.xml"/><Relationship Id="rId16" Type="http://schemas.openxmlformats.org/officeDocument/2006/relationships/slideLayout" Target="../slideLayouts/slideLayout227.xml"/><Relationship Id="rId29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22.xml"/><Relationship Id="rId24" Type="http://schemas.openxmlformats.org/officeDocument/2006/relationships/slideLayout" Target="../slideLayouts/slideLayout235.xml"/><Relationship Id="rId32" Type="http://schemas.openxmlformats.org/officeDocument/2006/relationships/slideLayout" Target="../slideLayouts/slideLayout243.xml"/><Relationship Id="rId37" Type="http://schemas.openxmlformats.org/officeDocument/2006/relationships/slideLayout" Target="../slideLayouts/slideLayout248.xml"/><Relationship Id="rId40" Type="http://schemas.openxmlformats.org/officeDocument/2006/relationships/slideLayout" Target="../slideLayouts/slideLayout251.xml"/><Relationship Id="rId45" Type="http://schemas.openxmlformats.org/officeDocument/2006/relationships/slideLayout" Target="../slideLayouts/slideLayout256.xml"/><Relationship Id="rId53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16.xml"/><Relationship Id="rId19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slideLayout" Target="../slideLayouts/slideLayout225.xml"/><Relationship Id="rId22" Type="http://schemas.openxmlformats.org/officeDocument/2006/relationships/slideLayout" Target="../slideLayouts/slideLayout233.xml"/><Relationship Id="rId27" Type="http://schemas.openxmlformats.org/officeDocument/2006/relationships/slideLayout" Target="../slideLayouts/slideLayout238.xml"/><Relationship Id="rId30" Type="http://schemas.openxmlformats.org/officeDocument/2006/relationships/slideLayout" Target="../slideLayouts/slideLayout241.xml"/><Relationship Id="rId35" Type="http://schemas.openxmlformats.org/officeDocument/2006/relationships/slideLayout" Target="../slideLayouts/slideLayout246.xml"/><Relationship Id="rId43" Type="http://schemas.openxmlformats.org/officeDocument/2006/relationships/slideLayout" Target="../slideLayouts/slideLayout254.xml"/><Relationship Id="rId48" Type="http://schemas.openxmlformats.org/officeDocument/2006/relationships/slideLayout" Target="../slideLayouts/slideLayout259.xml"/><Relationship Id="rId56" Type="http://schemas.openxmlformats.org/officeDocument/2006/relationships/slideLayout" Target="../slideLayouts/slideLayout267.xml"/><Relationship Id="rId8" Type="http://schemas.openxmlformats.org/officeDocument/2006/relationships/slideLayout" Target="../slideLayouts/slideLayout219.xml"/><Relationship Id="rId51" Type="http://schemas.openxmlformats.org/officeDocument/2006/relationships/slideLayout" Target="../slideLayouts/slideLayout262.xml"/><Relationship Id="rId3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23.xml"/><Relationship Id="rId17" Type="http://schemas.openxmlformats.org/officeDocument/2006/relationships/slideLayout" Target="../slideLayouts/slideLayout228.xml"/><Relationship Id="rId25" Type="http://schemas.openxmlformats.org/officeDocument/2006/relationships/slideLayout" Target="../slideLayouts/slideLayout236.xml"/><Relationship Id="rId33" Type="http://schemas.openxmlformats.org/officeDocument/2006/relationships/slideLayout" Target="../slideLayouts/slideLayout244.xml"/><Relationship Id="rId38" Type="http://schemas.openxmlformats.org/officeDocument/2006/relationships/slideLayout" Target="../slideLayouts/slideLayout249.xml"/><Relationship Id="rId4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31.xml"/><Relationship Id="rId41" Type="http://schemas.openxmlformats.org/officeDocument/2006/relationships/slideLayout" Target="../slideLayouts/slideLayout252.xml"/><Relationship Id="rId54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6.xml"/><Relationship Id="rId23" Type="http://schemas.openxmlformats.org/officeDocument/2006/relationships/slideLayout" Target="../slideLayouts/slideLayout234.xml"/><Relationship Id="rId28" Type="http://schemas.openxmlformats.org/officeDocument/2006/relationships/slideLayout" Target="../slideLayouts/slideLayout239.xml"/><Relationship Id="rId36" Type="http://schemas.openxmlformats.org/officeDocument/2006/relationships/slideLayout" Target="../slideLayouts/slideLayout247.xml"/><Relationship Id="rId49" Type="http://schemas.openxmlformats.org/officeDocument/2006/relationships/slideLayout" Target="../slideLayouts/slideLayout260.xml"/><Relationship Id="rId57" Type="http://schemas.openxmlformats.org/officeDocument/2006/relationships/theme" Target="../theme/theme7.xml"/><Relationship Id="rId10" Type="http://schemas.openxmlformats.org/officeDocument/2006/relationships/slideLayout" Target="../slideLayouts/slideLayout221.xml"/><Relationship Id="rId31" Type="http://schemas.openxmlformats.org/officeDocument/2006/relationships/slideLayout" Target="../slideLayouts/slideLayout242.xml"/><Relationship Id="rId44" Type="http://schemas.openxmlformats.org/officeDocument/2006/relationships/slideLayout" Target="../slideLayouts/slideLayout255.xml"/><Relationship Id="rId52" Type="http://schemas.openxmlformats.org/officeDocument/2006/relationships/slideLayout" Target="../slideLayouts/slideLayout2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B092DD-AACD-4956-9E2E-B9174D6F7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LightScreen trans="19000" gridSize="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" t="-6213" r="-98" b="25788"/>
          <a:stretch/>
        </p:blipFill>
        <p:spPr>
          <a:xfrm>
            <a:off x="1" y="-449776"/>
            <a:ext cx="9272840" cy="5593276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softEdge rad="0"/>
          </a:effec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EBDF17-3306-4B1F-83BA-AD6E52817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023D7-3AB2-4275-9013-D18AED811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EA74A-51F5-444F-90DF-E9DDC1ADB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F6A47-2DA0-4539-B45E-EEA746246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EF0CE-9981-4095-B4CF-DD2BEB274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234CA-A4C3-4597-A63D-83990164B23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C7AB09-8D44-4DCA-83AA-CD7D2025E3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52"/>
          <a:stretch/>
        </p:blipFill>
        <p:spPr>
          <a:xfrm>
            <a:off x="39653" y="33110"/>
            <a:ext cx="644125" cy="3600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8F7049-4D5B-4BA1-867B-59B91683522B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515350" y="82417"/>
            <a:ext cx="699546" cy="3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9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69"/>
            <a:ext cx="912114" cy="1091963"/>
          </a:xfrm>
          <a:prstGeom prst="rect">
            <a:avLst/>
          </a:prstGeom>
        </p:spPr>
      </p:pic>
      <p:sp>
        <p:nvSpPr>
          <p:cNvPr id="14" name="Marcador de número de diapositiva 5">
            <a:extLst>
              <a:ext uri="{FF2B5EF4-FFF2-40B4-BE49-F238E27FC236}">
                <a16:creationId xmlns:a16="http://schemas.microsoft.com/office/drawing/2014/main" id="{396229D2-9F3B-7E46-8DB0-F338BB65B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35" y="4873591"/>
            <a:ext cx="499442" cy="167516"/>
          </a:xfrm>
          <a:prstGeom prst="rect">
            <a:avLst/>
          </a:prstGeom>
        </p:spPr>
        <p:txBody>
          <a:bodyPr/>
          <a:lstStyle>
            <a:lvl1pPr>
              <a:defRPr sz="675" b="1">
                <a:solidFill>
                  <a:schemeClr val="bg1"/>
                </a:solidFill>
                <a:latin typeface="ClanOT-Book" panose="02000503030000020004" pitchFamily="2" charset="77"/>
              </a:defRPr>
            </a:lvl1pPr>
          </a:lstStyle>
          <a:p>
            <a:fld id="{19B6D20B-0CA6-9943-86FE-91CE932E197F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" y="54505"/>
            <a:ext cx="759719" cy="34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6" r="6756"/>
          <a:stretch/>
        </p:blipFill>
        <p:spPr>
          <a:xfrm>
            <a:off x="7519893" y="-6531"/>
            <a:ext cx="1630639" cy="152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4" r:id="rId9"/>
    <p:sldLayoutId id="2147483755" r:id="rId10"/>
    <p:sldLayoutId id="2147483756" r:id="rId11"/>
    <p:sldLayoutId id="2147483757" r:id="rId12"/>
    <p:sldLayoutId id="2147483760" r:id="rId13"/>
    <p:sldLayoutId id="2147483818" r:id="rId14"/>
    <p:sldLayoutId id="2147483819" r:id="rId15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507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  <p:sldLayoutId id="2147483795" r:id="rId34"/>
    <p:sldLayoutId id="2147483796" r:id="rId35"/>
    <p:sldLayoutId id="2147483797" r:id="rId36"/>
    <p:sldLayoutId id="2147483798" r:id="rId37"/>
    <p:sldLayoutId id="2147483799" r:id="rId38"/>
    <p:sldLayoutId id="2147483800" r:id="rId39"/>
    <p:sldLayoutId id="2147483801" r:id="rId40"/>
    <p:sldLayoutId id="2147483802" r:id="rId41"/>
    <p:sldLayoutId id="2147483803" r:id="rId42"/>
    <p:sldLayoutId id="2147483804" r:id="rId43"/>
    <p:sldLayoutId id="2147483805" r:id="rId44"/>
    <p:sldLayoutId id="2147483806" r:id="rId45"/>
    <p:sldLayoutId id="2147483807" r:id="rId46"/>
    <p:sldLayoutId id="2147483808" r:id="rId47"/>
    <p:sldLayoutId id="2147483809" r:id="rId48"/>
    <p:sldLayoutId id="2147483810" r:id="rId49"/>
    <p:sldLayoutId id="2147483811" r:id="rId50"/>
    <p:sldLayoutId id="2147483812" r:id="rId51"/>
    <p:sldLayoutId id="2147483813" r:id="rId52"/>
    <p:sldLayoutId id="2147483814" r:id="rId53"/>
    <p:sldLayoutId id="2147483815" r:id="rId54"/>
    <p:sldLayoutId id="2147483816" r:id="rId55"/>
    <p:sldLayoutId id="2147483913" r:id="rId56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2CD9CD-AF32-4143-9151-EEDBA3AFB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F1D9-723D-4954-ABC7-E23BBD2F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F1A40-782E-4C42-824A-027CBB253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12472-1096-469E-861F-C901E8E9B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9DBEE-5C7C-4809-A95D-46DAF39D0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AAC69B-0C7F-4EB6-83D2-FDFA2607EA3E}"/>
              </a:ext>
            </a:extLst>
          </p:cNvPr>
          <p:cNvPicPr>
            <a:picLocks noChangeAspect="1"/>
          </p:cNvPicPr>
          <p:nvPr userDrawn="1"/>
        </p:nvPicPr>
        <p:blipFill>
          <a:blip r:embed="rId45"/>
          <a:stretch>
            <a:fillRect/>
          </a:stretch>
        </p:blipFill>
        <p:spPr>
          <a:xfrm>
            <a:off x="279354" y="4833030"/>
            <a:ext cx="1244700" cy="1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343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  <p:sldLayoutId id="2147483839" r:id="rId19"/>
    <p:sldLayoutId id="2147483840" r:id="rId20"/>
    <p:sldLayoutId id="2147483841" r:id="rId21"/>
    <p:sldLayoutId id="2147483842" r:id="rId22"/>
    <p:sldLayoutId id="2147483843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5" r:id="rId43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1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2CD9CD-AF32-4143-9151-EEDBA3AFB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F1D9-723D-4954-ABC7-E23BBD2F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F1A40-782E-4C42-824A-027CBB253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12472-1096-469E-861F-C901E8E9B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9DBEE-5C7C-4809-A95D-46DAF39D0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Open Sans"/>
                <a:cs typeface="Calibri" panose="020F0502020204030204" pitchFamily="34" charset="0"/>
              </a:defRPr>
            </a:lvl1pPr>
          </a:lstStyle>
          <a:p>
            <a:fld id="{EF9E645B-E2C7-4388-AA53-7D79FD51B1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AAC69B-0C7F-4EB6-83D2-FDFA2607EA3E}"/>
              </a:ext>
            </a:extLst>
          </p:cNvPr>
          <p:cNvPicPr>
            <a:picLocks noChangeAspect="1"/>
          </p:cNvPicPr>
          <p:nvPr userDrawn="1"/>
        </p:nvPicPr>
        <p:blipFill>
          <a:blip r:embed="rId47"/>
          <a:stretch>
            <a:fillRect/>
          </a:stretch>
        </p:blipFill>
        <p:spPr>
          <a:xfrm>
            <a:off x="279354" y="4833031"/>
            <a:ext cx="1244700" cy="1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54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  <p:sldLayoutId id="2147483885" r:id="rId18"/>
    <p:sldLayoutId id="2147483886" r:id="rId19"/>
    <p:sldLayoutId id="2147483887" r:id="rId20"/>
    <p:sldLayoutId id="2147483888" r:id="rId21"/>
    <p:sldLayoutId id="2147483889" r:id="rId22"/>
    <p:sldLayoutId id="2147483890" r:id="rId23"/>
    <p:sldLayoutId id="2147483891" r:id="rId24"/>
    <p:sldLayoutId id="2147483892" r:id="rId25"/>
    <p:sldLayoutId id="2147483893" r:id="rId26"/>
    <p:sldLayoutId id="2147483894" r:id="rId27"/>
    <p:sldLayoutId id="2147483895" r:id="rId28"/>
    <p:sldLayoutId id="2147483896" r:id="rId29"/>
    <p:sldLayoutId id="2147483897" r:id="rId30"/>
    <p:sldLayoutId id="2147483898" r:id="rId31"/>
    <p:sldLayoutId id="2147483899" r:id="rId32"/>
    <p:sldLayoutId id="2147483900" r:id="rId33"/>
    <p:sldLayoutId id="2147483901" r:id="rId34"/>
    <p:sldLayoutId id="2147483902" r:id="rId35"/>
    <p:sldLayoutId id="2147483903" r:id="rId36"/>
    <p:sldLayoutId id="2147483904" r:id="rId37"/>
    <p:sldLayoutId id="2147483905" r:id="rId38"/>
    <p:sldLayoutId id="2147483906" r:id="rId39"/>
    <p:sldLayoutId id="2147483907" r:id="rId40"/>
    <p:sldLayoutId id="2147483908" r:id="rId41"/>
    <p:sldLayoutId id="2147483909" r:id="rId42"/>
    <p:sldLayoutId id="2147483910" r:id="rId43"/>
    <p:sldLayoutId id="2147483911" r:id="rId44"/>
    <p:sldLayoutId id="2147483912" r:id="rId45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1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Open Sans" panose="020B0606030504020204"/>
          <a:ea typeface="Open Sans" panose="020B0606030504020204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2857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932" r:id="rId18"/>
    <p:sldLayoutId id="2147483933" r:id="rId19"/>
    <p:sldLayoutId id="2147483934" r:id="rId20"/>
    <p:sldLayoutId id="2147483935" r:id="rId21"/>
    <p:sldLayoutId id="2147483936" r:id="rId22"/>
    <p:sldLayoutId id="2147483937" r:id="rId23"/>
    <p:sldLayoutId id="2147483938" r:id="rId24"/>
    <p:sldLayoutId id="2147483939" r:id="rId25"/>
    <p:sldLayoutId id="2147483940" r:id="rId26"/>
    <p:sldLayoutId id="2147483941" r:id="rId27"/>
    <p:sldLayoutId id="2147483942" r:id="rId28"/>
    <p:sldLayoutId id="2147483943" r:id="rId29"/>
    <p:sldLayoutId id="2147483944" r:id="rId30"/>
    <p:sldLayoutId id="2147483945" r:id="rId31"/>
    <p:sldLayoutId id="2147483946" r:id="rId32"/>
    <p:sldLayoutId id="2147483947" r:id="rId33"/>
    <p:sldLayoutId id="2147483948" r:id="rId34"/>
    <p:sldLayoutId id="2147483949" r:id="rId35"/>
    <p:sldLayoutId id="2147483950" r:id="rId36"/>
    <p:sldLayoutId id="2147483951" r:id="rId37"/>
    <p:sldLayoutId id="2147483952" r:id="rId38"/>
    <p:sldLayoutId id="2147483953" r:id="rId39"/>
    <p:sldLayoutId id="2147483954" r:id="rId40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8343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  <p:sldLayoutId id="2147483972" r:id="rId17"/>
    <p:sldLayoutId id="2147483973" r:id="rId18"/>
    <p:sldLayoutId id="2147483974" r:id="rId19"/>
    <p:sldLayoutId id="2147483975" r:id="rId20"/>
    <p:sldLayoutId id="2147483976" r:id="rId21"/>
    <p:sldLayoutId id="2147483977" r:id="rId22"/>
    <p:sldLayoutId id="2147483978" r:id="rId23"/>
    <p:sldLayoutId id="2147483979" r:id="rId24"/>
    <p:sldLayoutId id="2147483980" r:id="rId25"/>
    <p:sldLayoutId id="2147483981" r:id="rId26"/>
    <p:sldLayoutId id="2147483982" r:id="rId27"/>
    <p:sldLayoutId id="2147483983" r:id="rId28"/>
    <p:sldLayoutId id="2147483984" r:id="rId29"/>
    <p:sldLayoutId id="2147483985" r:id="rId30"/>
    <p:sldLayoutId id="2147483986" r:id="rId31"/>
    <p:sldLayoutId id="2147483987" r:id="rId32"/>
    <p:sldLayoutId id="2147483988" r:id="rId33"/>
    <p:sldLayoutId id="2147483989" r:id="rId34"/>
    <p:sldLayoutId id="2147483990" r:id="rId35"/>
    <p:sldLayoutId id="2147483991" r:id="rId36"/>
    <p:sldLayoutId id="2147483992" r:id="rId37"/>
    <p:sldLayoutId id="2147483993" r:id="rId38"/>
    <p:sldLayoutId id="2147483994" r:id="rId39"/>
    <p:sldLayoutId id="2147483995" r:id="rId40"/>
    <p:sldLayoutId id="2147483996" r:id="rId41"/>
    <p:sldLayoutId id="2147483997" r:id="rId42"/>
    <p:sldLayoutId id="2147483998" r:id="rId43"/>
    <p:sldLayoutId id="2147483999" r:id="rId44"/>
    <p:sldLayoutId id="2147484000" r:id="rId45"/>
    <p:sldLayoutId id="2147484001" r:id="rId46"/>
    <p:sldLayoutId id="2147484002" r:id="rId47"/>
    <p:sldLayoutId id="2147484003" r:id="rId48"/>
    <p:sldLayoutId id="2147484004" r:id="rId49"/>
    <p:sldLayoutId id="2147484005" r:id="rId50"/>
    <p:sldLayoutId id="2147484006" r:id="rId51"/>
    <p:sldLayoutId id="2147484007" r:id="rId52"/>
    <p:sldLayoutId id="2147484008" r:id="rId53"/>
    <p:sldLayoutId id="2147484009" r:id="rId54"/>
    <p:sldLayoutId id="2147484010" r:id="rId55"/>
    <p:sldLayoutId id="2147484011" r:id="rId56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biosync.rcsb.org/stats.do?stats_sec=RGNL&amp;stats_focus_lvl=RGNL&amp;stats_region=European" TargetMode="Externa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1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1.xml"/><Relationship Id="rId11" Type="http://schemas.openxmlformats.org/officeDocument/2006/relationships/image" Target="../media/image28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emf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68.emf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14.xml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14.xml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El Sincrotrón Alba, en Cerdanyola del Vallès | Ajuntament de Cerdanyola del Vallès">
            <a:extLst>
              <a:ext uri="{FF2B5EF4-FFF2-40B4-BE49-F238E27FC236}">
                <a16:creationId xmlns:a16="http://schemas.microsoft.com/office/drawing/2014/main" id="{158EC83D-A635-4627-B5E9-014E9E0AB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9" t="-2912" r="1651" b="2912"/>
          <a:stretch/>
        </p:blipFill>
        <p:spPr bwMode="auto">
          <a:xfrm>
            <a:off x="1" y="-157586"/>
            <a:ext cx="9151457" cy="53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356A01-0C78-473F-89C8-C0545AA9B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ALBA and its future, ALBA II - 3 Sept 2026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810858-1605-4C0C-A53F-1F0A2E3F4891}"/>
              </a:ext>
            </a:extLst>
          </p:cNvPr>
          <p:cNvSpPr/>
          <p:nvPr/>
        </p:nvSpPr>
        <p:spPr>
          <a:xfrm>
            <a:off x="4468689" y="298118"/>
            <a:ext cx="381298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ALBA and its future, ALBA II</a:t>
            </a:r>
          </a:p>
          <a:p>
            <a:pPr algn="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Caterina Biscari</a:t>
            </a:r>
          </a:p>
          <a:p>
            <a:pPr algn="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3 September 2026</a:t>
            </a:r>
          </a:p>
          <a:p>
            <a:pPr algn="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ALBA User Meeting</a:t>
            </a:r>
          </a:p>
          <a:p>
            <a:pPr algn="r"/>
            <a:endParaRPr lang="es-ES" sz="13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19CC53-6307-49FA-BFB2-85237176D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172" y="4853715"/>
            <a:ext cx="1020198" cy="219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C469F0-65B6-4CFE-99D6-FBD47E3E22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0" t="2794" b="1281"/>
          <a:stretch/>
        </p:blipFill>
        <p:spPr>
          <a:xfrm>
            <a:off x="8072720" y="4850095"/>
            <a:ext cx="1020198" cy="22281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3798C-50D5-43B7-BA44-F0845738F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752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3FC4579-0D8F-4955-B81A-5BC84F7A0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197479-699F-4795-BD98-7925D6BB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E5C7F-AFA1-4C8D-B702-408AA0D1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B1128-04F6-47AD-BC5C-8A8DE284C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93CF724-F9E0-44B8-95BD-D38D8B22F53D}" type="slidenum">
              <a:rPr lang="es-ES" smtClean="0">
                <a:solidFill>
                  <a:prstClr val="white"/>
                </a:solidFill>
              </a:rPr>
              <a:pPr algn="r"/>
              <a:t>10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E4719-C52C-498B-9237-CD6715FB0738}"/>
              </a:ext>
            </a:extLst>
          </p:cNvPr>
          <p:cNvSpPr txBox="1"/>
          <p:nvPr/>
        </p:nvSpPr>
        <p:spPr>
          <a:xfrm>
            <a:off x="612775" y="214936"/>
            <a:ext cx="769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User Community has grown over 10000 members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657DD0-B0B9-4154-BD91-1B25897C319C}"/>
              </a:ext>
            </a:extLst>
          </p:cNvPr>
          <p:cNvSpPr txBox="1"/>
          <p:nvPr/>
        </p:nvSpPr>
        <p:spPr>
          <a:xfrm>
            <a:off x="550713" y="3941891"/>
            <a:ext cx="4121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increasing number of partner institutions participate to common proposals and projects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043DE5-430D-421A-BC44-3C0224FBBC78}"/>
              </a:ext>
            </a:extLst>
          </p:cNvPr>
          <p:cNvSpPr txBox="1"/>
          <p:nvPr/>
        </p:nvSpPr>
        <p:spPr>
          <a:xfrm>
            <a:off x="5343797" y="866531"/>
            <a:ext cx="341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Yearly user visits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1A0819-F327-4CF6-958F-59D3CA37C45E}"/>
              </a:ext>
            </a:extLst>
          </p:cNvPr>
          <p:cNvSpPr txBox="1"/>
          <p:nvPr/>
        </p:nvSpPr>
        <p:spPr>
          <a:xfrm>
            <a:off x="5422181" y="3920342"/>
            <a:ext cx="3008837" cy="52322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r>
              <a:rPr lang="en-US" sz="1400" dirty="0">
                <a:cs typeface="Arial" panose="020B0604020202020204" pitchFamily="34" charset="0"/>
              </a:rPr>
              <a:t>During 2025 + 3800 visits</a:t>
            </a:r>
          </a:p>
          <a:p>
            <a:r>
              <a:rPr lang="en-US" sz="1400" dirty="0">
                <a:cs typeface="Arial" panose="020B0604020202020204" pitchFamily="34" charset="0"/>
              </a:rPr>
              <a:t>JEMCA visitors make the difference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03DE25-E538-4DC6-AA2F-40A87DA7A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886" y="1336674"/>
            <a:ext cx="3910154" cy="24225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76CD57-3BDC-427D-8AE5-5CF7EA95B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60" y="982308"/>
            <a:ext cx="4632666" cy="282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26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16A7FD-5F26-4DF2-BEC3-AC4E2DAFC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51" y="3713424"/>
            <a:ext cx="4346689" cy="10775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895" y="134644"/>
            <a:ext cx="5172576" cy="435681"/>
          </a:xfrm>
        </p:spPr>
        <p:txBody>
          <a:bodyPr>
            <a:noAutofit/>
          </a:bodyPr>
          <a:lstStyle/>
          <a:p>
            <a:pPr algn="ctr"/>
            <a:r>
              <a:rPr lang="en-US" sz="1800" dirty="0"/>
              <a:t>Academic user proposals (including JEMCA)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1285A0D1-8848-40A2-AE77-4DA1D44244ED}"/>
              </a:ext>
            </a:extLst>
          </p:cNvPr>
          <p:cNvSpPr/>
          <p:nvPr/>
        </p:nvSpPr>
        <p:spPr>
          <a:xfrm>
            <a:off x="253952" y="3590542"/>
            <a:ext cx="8462337" cy="1176832"/>
          </a:xfrm>
          <a:prstGeom prst="flowChartProcess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0ADEF2-3438-43D1-90F4-1F8F5E2BFFBC}"/>
              </a:ext>
            </a:extLst>
          </p:cNvPr>
          <p:cNvSpPr txBox="1"/>
          <p:nvPr/>
        </p:nvSpPr>
        <p:spPr>
          <a:xfrm>
            <a:off x="347911" y="3680909"/>
            <a:ext cx="883575" cy="338554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BLs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866BCC-FCFA-4643-87E9-F0456DC7F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50" y="697270"/>
            <a:ext cx="4366892" cy="27411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DCA3CA-48ED-4E3F-B098-8C3AAA33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76" y="766024"/>
            <a:ext cx="4275839" cy="26723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CDB796-4AE5-4FC3-9173-DF6416CAE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588" y="3653196"/>
            <a:ext cx="3548713" cy="1098806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ADF6127-11CF-4484-9AC4-646B9671E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40F4F6F-161A-4C9C-9CFD-8727B0B2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9045" y="4862821"/>
            <a:ext cx="3086100" cy="274637"/>
          </a:xfrm>
        </p:spPr>
        <p:txBody>
          <a:bodyPr/>
          <a:lstStyle/>
          <a:p>
            <a:r>
              <a:rPr lang="en-US" dirty="0"/>
              <a:t>ALBA and its future, ALBA II - 3 Sept 2026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DBF367B-019A-4DAC-8AC4-03EE030C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A54E2A-932C-4AD4-BCEC-CDF32DEEC1EA}"/>
              </a:ext>
            </a:extLst>
          </p:cNvPr>
          <p:cNvSpPr txBox="1"/>
          <p:nvPr/>
        </p:nvSpPr>
        <p:spPr>
          <a:xfrm>
            <a:off x="8074441" y="41967"/>
            <a:ext cx="1030908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Call 2027-II open until 7 Sept</a:t>
            </a:r>
          </a:p>
        </p:txBody>
      </p:sp>
    </p:spTree>
    <p:extLst>
      <p:ext uri="{BB962C8B-B14F-4D97-AF65-F5344CB8AC3E}">
        <p14:creationId xmlns:p14="http://schemas.microsoft.com/office/powerpoint/2010/main" val="4136251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7389B3-9155-4B40-AE2B-9D79CA287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3167" y="31231"/>
            <a:ext cx="7817398" cy="435681"/>
          </a:xfrm>
        </p:spPr>
        <p:txBody>
          <a:bodyPr/>
          <a:lstStyle/>
          <a:p>
            <a:r>
              <a:rPr lang="en-US" sz="240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National competitive access</a:t>
            </a:r>
            <a:br>
              <a:rPr lang="en-US" sz="240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</a:b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834D4-D513-4CF3-85EA-5F1578935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4859338"/>
            <a:ext cx="3086100" cy="27463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t>ALBA and its future, ALBA II - 3 Sept 2026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5FFDD-468D-4BA3-A8EB-452BDF54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8863"/>
            <a:ext cx="2057400" cy="2746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A3C1E9-1E17-4B2D-975E-2F80F7CB45F8}" type="slidenum"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9B4B5-75D1-46EE-88B9-4307CD811672}"/>
              </a:ext>
            </a:extLst>
          </p:cNvPr>
          <p:cNvSpPr txBox="1"/>
          <p:nvPr/>
        </p:nvSpPr>
        <p:spPr>
          <a:xfrm>
            <a:off x="224862" y="981647"/>
            <a:ext cx="1917138" cy="9541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4454 submitted, 2519 granted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D8B5E3-A933-43EF-9777-FD238954ED7C}"/>
              </a:ext>
            </a:extLst>
          </p:cNvPr>
          <p:cNvSpPr txBox="1"/>
          <p:nvPr/>
        </p:nvSpPr>
        <p:spPr>
          <a:xfrm>
            <a:off x="5253387" y="3324040"/>
            <a:ext cx="3261963" cy="107721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Proposals received from almost all CCAA in Spain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28D659-0325-443B-B8F5-9F9AAB629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111"/>
          <a:stretch/>
        </p:blipFill>
        <p:spPr>
          <a:xfrm>
            <a:off x="6803002" y="2335247"/>
            <a:ext cx="1268474" cy="473006"/>
          </a:xfrm>
          <a:prstGeom prst="rect">
            <a:avLst/>
          </a:prstGeom>
          <a:ln w="3175">
            <a:solidFill>
              <a:srgbClr val="7030A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B70016-2DFD-4274-B979-239CBD619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522" y="530692"/>
            <a:ext cx="6659354" cy="2648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48010E-F277-48CD-87A4-AF3247D06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66" y="3076370"/>
            <a:ext cx="3736428" cy="173481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3ADFE2-9C1A-4AB6-9003-C8794B792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011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9C1454E-F208-450D-BAF8-D6100CE2F599}"/>
              </a:ext>
            </a:extLst>
          </p:cNvPr>
          <p:cNvSpPr txBox="1">
            <a:spLocks/>
          </p:cNvSpPr>
          <p:nvPr/>
        </p:nvSpPr>
        <p:spPr>
          <a:xfrm>
            <a:off x="1378821" y="188033"/>
            <a:ext cx="6332746" cy="421481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b="1" i="1" dirty="0">
                <a:latin typeface="+mn-lt"/>
              </a:rPr>
              <a:t>International users – proposals from 50 different countries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8669D6-D706-49ED-A4F8-4D772C83A6F4}"/>
              </a:ext>
            </a:extLst>
          </p:cNvPr>
          <p:cNvSpPr txBox="1"/>
          <p:nvPr/>
        </p:nvSpPr>
        <p:spPr>
          <a:xfrm>
            <a:off x="6795487" y="4134776"/>
            <a:ext cx="123436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1-2 Japan proposals per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75F5D3-F7D4-4639-A400-1E416C905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57" y="577776"/>
            <a:ext cx="7287915" cy="43098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40F274-C9CD-4624-A321-0D829D6DD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91" y="3057631"/>
            <a:ext cx="3359363" cy="204163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8D828A-3E21-4427-B365-DF72B83AAD2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871104" y="1027751"/>
            <a:ext cx="1959543" cy="56512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National: 	4454</a:t>
            </a:r>
          </a:p>
          <a:p>
            <a:r>
              <a:rPr lang="en-US" dirty="0">
                <a:solidFill>
                  <a:schemeClr val="bg1"/>
                </a:solidFill>
              </a:rPr>
              <a:t>International: 	2909</a:t>
            </a:r>
          </a:p>
          <a:p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CBF19BC-A148-44AD-B106-717A624AF183}"/>
              </a:ext>
            </a:extLst>
          </p:cNvPr>
          <p:cNvSpPr txBox="1">
            <a:spLocks/>
          </p:cNvSpPr>
          <p:nvPr/>
        </p:nvSpPr>
        <p:spPr>
          <a:xfrm>
            <a:off x="6057900" y="4859338"/>
            <a:ext cx="3086100" cy="27463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000">
                <a:solidFill>
                  <a:srgbClr val="000000">
                    <a:tint val="75000"/>
                  </a:srgbClr>
                </a:solidFill>
                <a:latin typeface="Open Sans"/>
                <a:cs typeface="Calibri" panose="020F0502020204030204" pitchFamily="34" charset="0"/>
              </a:rPr>
              <a:t>ALBA and its future, ALBA II - 3 Sept 2026</a:t>
            </a:r>
            <a:endParaRPr lang="es-ES" sz="1000" dirty="0">
              <a:solidFill>
                <a:srgbClr val="000000">
                  <a:tint val="75000"/>
                </a:srgbClr>
              </a:solidFill>
              <a:latin typeface="Open Sans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488" y="57795"/>
            <a:ext cx="7817398" cy="435681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Scientific productivity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6E8339F-C4C0-4493-B961-7C6D2943A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117F3-2E49-408B-A80D-7BC152E6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defTabSz="914378">
              <a:defRPr/>
            </a:pPr>
            <a:r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ALBA and its future, ALBA II - 3 Sept 2026</a:t>
            </a:r>
            <a:endParaRPr lang="en-GB" sz="9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defTabSz="914378">
              <a:defRPr/>
            </a:pPr>
            <a:fld id="{59A3C1E9-1E17-4B2D-975E-2F80F7CB45F8}" type="slidenum">
              <a:rPr lang="es-ES" kern="1200">
                <a:solidFill>
                  <a:prstClr val="white"/>
                </a:solidFill>
                <a:ea typeface="+mn-ea"/>
              </a:rPr>
              <a:pPr defTabSz="914378">
                <a:defRPr/>
              </a:pPr>
              <a:t>14</a:t>
            </a:fld>
            <a:endParaRPr lang="es-ES" kern="120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81830" y="2938539"/>
            <a:ext cx="708539" cy="685800"/>
          </a:xfrm>
          <a:prstGeom prst="rect">
            <a:avLst/>
          </a:prstGeom>
        </p:spPr>
        <p:txBody>
          <a:bodyPr vert="horz" wrap="none" lIns="68580" tIns="34290" rIns="68580" bIns="34290" rtlCol="0" anchor="t">
            <a:noAutofit/>
          </a:bodyPr>
          <a:lstStyle/>
          <a:p>
            <a:pPr defTabSz="914378">
              <a:defRPr/>
            </a:pPr>
            <a:endParaRPr lang="en-US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3972" y="2933625"/>
            <a:ext cx="1263665" cy="254974"/>
          </a:xfrm>
          <a:prstGeom prst="rect">
            <a:avLst/>
          </a:prstGeom>
        </p:spPr>
        <p:txBody>
          <a:bodyPr vert="horz" wrap="none" lIns="68580" tIns="34290" rIns="68580" bIns="34290" rtlCol="0" anchor="t">
            <a:noAutofit/>
          </a:bodyPr>
          <a:lstStyle/>
          <a:p>
            <a:pPr defTabSz="914378">
              <a:defRPr/>
            </a:pPr>
            <a:endParaRPr lang="en-US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67CA05-78DD-4271-ACDF-ADAC514C22B4}"/>
              </a:ext>
            </a:extLst>
          </p:cNvPr>
          <p:cNvSpPr txBox="1"/>
          <p:nvPr/>
        </p:nvSpPr>
        <p:spPr>
          <a:xfrm>
            <a:off x="4284429" y="3725492"/>
            <a:ext cx="4182998" cy="9541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defTabSz="914378"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2024: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&lt;IF&gt; = 8.6;  41% of publications with IF&gt;7</a:t>
            </a:r>
          </a:p>
          <a:p>
            <a:pPr defTabSz="914378"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2025: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&lt;IF&gt; = 9.6;  46% of publications with IF&gt;7</a:t>
            </a:r>
          </a:p>
          <a:p>
            <a:pPr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July 2026: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&lt;IF&gt; = 11.8;  50% of publications with IF&gt;7</a:t>
            </a:r>
          </a:p>
          <a:p>
            <a:pPr defTabSz="914378">
              <a:defRPr/>
            </a:pPr>
            <a:endParaRPr lang="en-US" sz="14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4D4B3E-240A-4B36-A6A3-E523548231FF}"/>
              </a:ext>
            </a:extLst>
          </p:cNvPr>
          <p:cNvSpPr txBox="1"/>
          <p:nvPr/>
        </p:nvSpPr>
        <p:spPr>
          <a:xfrm>
            <a:off x="4324225" y="3369104"/>
            <a:ext cx="2957605" cy="338554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defTabSz="914378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Publications based on beamtime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9D523-6040-4DCF-9E81-3ECD3D016B71}"/>
              </a:ext>
            </a:extLst>
          </p:cNvPr>
          <p:cNvSpPr txBox="1"/>
          <p:nvPr/>
        </p:nvSpPr>
        <p:spPr>
          <a:xfrm>
            <a:off x="8088716" y="2299127"/>
            <a:ext cx="1055283" cy="2549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r" defTabSz="914378"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  <a:hlinkClick r:id="rId2"/>
              </a:rPr>
              <a:t>Deposited PDB</a:t>
            </a:r>
            <a:endParaRPr lang="en-US" sz="135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4B53C7-0D59-44CB-9D6B-C969B8F6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861" y="580942"/>
            <a:ext cx="2264697" cy="22132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AAA8213-6139-42C3-A0BC-B504C975F664}"/>
              </a:ext>
            </a:extLst>
          </p:cNvPr>
          <p:cNvSpPr txBox="1"/>
          <p:nvPr/>
        </p:nvSpPr>
        <p:spPr>
          <a:xfrm>
            <a:off x="6721553" y="2470074"/>
            <a:ext cx="1829092" cy="43088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defTabSz="914378">
              <a:defRPr/>
            </a:pPr>
            <a:r>
              <a:rPr lang="en-US" sz="1100" b="1" dirty="0" err="1">
                <a:solidFill>
                  <a:srgbClr val="1DB4FF"/>
                </a:solidFill>
                <a:latin typeface="Calibri" panose="020F0502020204030204"/>
                <a:cs typeface="Arial" panose="020B0604020202020204" pitchFamily="34" charset="0"/>
              </a:rPr>
              <a:t>Xaira</a:t>
            </a:r>
            <a:r>
              <a:rPr lang="en-US" sz="1100" b="1" dirty="0">
                <a:solidFill>
                  <a:srgbClr val="1DB4FF"/>
                </a:solidFill>
                <a:latin typeface="Calibri" panose="020F0502020204030204"/>
                <a:cs typeface="Arial" panose="020B0604020202020204" pitchFamily="34" charset="0"/>
              </a:rPr>
              <a:t> has deposited </a:t>
            </a:r>
          </a:p>
          <a:p>
            <a:pPr defTabSz="914378">
              <a:defRPr/>
            </a:pPr>
            <a:r>
              <a:rPr lang="en-US" sz="1100" b="1" dirty="0">
                <a:solidFill>
                  <a:srgbClr val="1DB4FF"/>
                </a:solidFill>
                <a:latin typeface="Calibri" panose="020F0502020204030204"/>
                <a:cs typeface="Arial" panose="020B0604020202020204" pitchFamily="34" charset="0"/>
              </a:rPr>
              <a:t>the first 2 protein structures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211E0-5102-4731-A9BC-9F2119351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62" y="3356436"/>
            <a:ext cx="3451961" cy="13564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5A28E0-1B6E-4BE9-A073-E4AC4534F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987" y="386436"/>
            <a:ext cx="2520948" cy="19368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1421AE9-CB0E-4169-BB99-7305FC66B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992" y="386436"/>
            <a:ext cx="3737609" cy="2888540"/>
          </a:xfrm>
          <a:prstGeom prst="rect">
            <a:avLst/>
          </a:prstGeom>
        </p:spPr>
      </p:pic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47DF6219-62C4-4A5A-A496-1B01222CB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515895-906B-419F-8DF1-6413346FA877}"/>
              </a:ext>
            </a:extLst>
          </p:cNvPr>
          <p:cNvSpPr/>
          <p:nvPr/>
        </p:nvSpPr>
        <p:spPr>
          <a:xfrm>
            <a:off x="7464020" y="3044715"/>
            <a:ext cx="1561113" cy="72350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Klaus talk </a:t>
            </a:r>
          </a:p>
        </p:txBody>
      </p:sp>
    </p:spTree>
    <p:extLst>
      <p:ext uri="{BB962C8B-B14F-4D97-AF65-F5344CB8AC3E}">
        <p14:creationId xmlns:p14="http://schemas.microsoft.com/office/powerpoint/2010/main" val="1057231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5E6C5A0-B63A-498A-BC29-05B9D27C5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276" y="384782"/>
            <a:ext cx="3977031" cy="2983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5FB978-4FCD-4DEC-B6A5-48E636EF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65" y="101600"/>
            <a:ext cx="7817398" cy="435681"/>
          </a:xfrm>
        </p:spPr>
        <p:txBody>
          <a:bodyPr/>
          <a:lstStyle/>
          <a:p>
            <a:pPr algn="ctr"/>
            <a:r>
              <a:rPr lang="en-US" sz="2000" dirty="0"/>
              <a:t>Analysis of publications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75DEF0F-492B-4B49-B7C7-CE97A853B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C82FF4-7F1F-4714-B690-26B7C69DA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02295B-493C-4BD6-BABF-495E0290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B0E4F66-33F2-472E-BC33-19E928669BF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998447" y="2923619"/>
          <a:ext cx="3408491" cy="183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D64AB08-7EA2-4CEA-B2A7-9D060CFD8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4668708"/>
              </p:ext>
            </p:extLst>
          </p:nvPr>
        </p:nvGraphicFramePr>
        <p:xfrm>
          <a:off x="219070" y="512897"/>
          <a:ext cx="4467642" cy="203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9162356-8632-4B65-9969-2DD1EB8CAEA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44842" y="2923619"/>
          <a:ext cx="3968830" cy="1843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 2">
            <a:extLst>
              <a:ext uri="{FF2B5EF4-FFF2-40B4-BE49-F238E27FC236}">
                <a16:creationId xmlns:a16="http://schemas.microsoft.com/office/drawing/2014/main" id="{45BF89D2-203A-4296-B827-B194806CFC2D}"/>
              </a:ext>
            </a:extLst>
          </p:cNvPr>
          <p:cNvSpPr/>
          <p:nvPr/>
        </p:nvSpPr>
        <p:spPr>
          <a:xfrm>
            <a:off x="828961" y="2622355"/>
            <a:ext cx="32478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Publication timeline</a:t>
            </a: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FA0AC7-793F-4F56-B148-4F7CD2A54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584" y="2986442"/>
            <a:ext cx="1160135" cy="4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71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21D081-1E65-42CC-B256-6F2F0ADEDA8F}"/>
              </a:ext>
            </a:extLst>
          </p:cNvPr>
          <p:cNvSpPr txBox="1"/>
          <p:nvPr/>
        </p:nvSpPr>
        <p:spPr>
          <a:xfrm>
            <a:off x="2191009" y="123062"/>
            <a:ext cx="461055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Industrial Beamtime Evolution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2E239B-3E67-4187-94EA-0EDECAD83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229" y="2944882"/>
            <a:ext cx="2824842" cy="1711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B38FA7-B37C-4BF9-B25B-74386BDEF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885" y="667027"/>
            <a:ext cx="3454822" cy="2084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C69C84-168A-4D1A-AE5D-5D8FC8DE5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786" y="758257"/>
            <a:ext cx="3238500" cy="2186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8D4620-1B47-4AE3-ADCB-2703AC2C3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105" y="3118412"/>
            <a:ext cx="3530183" cy="15335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81399C-6504-4654-BD36-BBE9EDC52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t>ALBA and its future, ALBA II - 3 Sept 2026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E7E8CF-4A4A-484A-AE4D-F3697B691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FC289E-73D5-44A2-8C13-C1AD7D56CFC5}" type="slidenum"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A9DB8-3511-457F-8D23-C3CEB899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469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21D081-1E65-42CC-B256-6F2F0ADEDA8F}"/>
              </a:ext>
            </a:extLst>
          </p:cNvPr>
          <p:cNvSpPr txBox="1"/>
          <p:nvPr/>
        </p:nvSpPr>
        <p:spPr>
          <a:xfrm>
            <a:off x="2881986" y="115978"/>
            <a:ext cx="274947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Industrial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sectors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02B20-9617-4E01-B294-C60BDADB6C1D}"/>
              </a:ext>
            </a:extLst>
          </p:cNvPr>
          <p:cNvSpPr txBox="1"/>
          <p:nvPr/>
        </p:nvSpPr>
        <p:spPr>
          <a:xfrm>
            <a:off x="6358825" y="1978844"/>
            <a:ext cx="2710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3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801 proprietary services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3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131 proprietary clients:</a:t>
            </a:r>
          </a:p>
          <a:p>
            <a:pPr marL="5572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3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46 % International</a:t>
            </a:r>
          </a:p>
          <a:p>
            <a:pPr marL="5572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3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42 % SMEs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BF0261-B7AD-4D9E-A14D-9B5D205C1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61" y="617802"/>
            <a:ext cx="5648534" cy="405725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56E94D-8B6F-43BE-A6A0-C6B22995B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t>ALBA and its future, ALBA II - 3 Sept 2026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E1024-B6EC-4873-BBA4-0AF29DDE8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FC289E-73D5-44A2-8C13-C1AD7D56CFC5}" type="slidenum"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7C103-7407-4238-BC21-D9803E54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736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70416" y="0"/>
            <a:ext cx="701914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utfit"/>
                <a:ea typeface="+mn-ea"/>
                <a:cs typeface="+mn-cs"/>
              </a:rPr>
              <a:t>Industry leaders in semiconductors and quantum technologies meet at the ALBA Synchrotron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E44561-E24A-4C87-841A-FCB62E66A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68" y="759511"/>
            <a:ext cx="3779027" cy="399235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C369AFC-463D-E66E-F10A-62737D5AF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987" y="1811362"/>
            <a:ext cx="3630621" cy="29018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48DE4C-58B2-8F5C-849B-4BDE90B3EB48}"/>
              </a:ext>
            </a:extLst>
          </p:cNvPr>
          <p:cNvSpPr txBox="1"/>
          <p:nvPr/>
        </p:nvSpPr>
        <p:spPr>
          <a:xfrm>
            <a:off x="4661195" y="759511"/>
            <a:ext cx="46603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Co-organised with IMEC, CNM and INESC with the collaboration of CDTI and ACCIO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One full day of talks, networking and visit to ALBA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+ 70 participants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67DAA0-6122-5973-A15F-A9CDD91A4681}"/>
              </a:ext>
            </a:extLst>
          </p:cNvPr>
          <p:cNvSpPr txBox="1"/>
          <p:nvPr/>
        </p:nvSpPr>
        <p:spPr>
          <a:xfrm>
            <a:off x="2020950" y="841956"/>
            <a:ext cx="219806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utfit"/>
                <a:ea typeface="+mn-ea"/>
                <a:cs typeface="+mn-cs"/>
              </a:rPr>
              <a:t>"This workshop enables companies working in semiconductors to learn first-hand about the advanced scientific capabilities available at ALBA while creating a valuable space for collaboration between the public and private sectors", highlighted Caterina </a:t>
            </a:r>
            <a:r>
              <a:rPr kumimoji="0" lang="en-US" sz="105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utfit"/>
                <a:ea typeface="+mn-ea"/>
                <a:cs typeface="+mn-cs"/>
              </a:rPr>
              <a:t>Biscari</a:t>
            </a: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utfit"/>
                <a:ea typeface="+mn-ea"/>
                <a:cs typeface="+mn-cs"/>
              </a:rPr>
              <a:t>.</a:t>
            </a:r>
            <a:endParaRPr kumimoji="0" lang="en-GB" sz="105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8A2812-2D50-4E52-B872-AC9F65EE3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t>ALBA and its future, ALBA II - 3 Sept 2026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E314C-68FA-457D-B8A9-F19DE7F9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FC289E-73D5-44A2-8C13-C1AD7D56CFC5}" type="slidenum"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7FCD0-D6B3-42FB-8C1B-23746DD9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282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7D4A2B5-7BDA-4C96-8C35-371C227E2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69" y="1647666"/>
            <a:ext cx="3976558" cy="2582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537" y="40248"/>
            <a:ext cx="7817398" cy="4356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Open Sans"/>
                <a:cs typeface="Calibri" panose="020F0502020204030204" pitchFamily="34" charset="0"/>
              </a:rPr>
              <a:t>Operation</a:t>
            </a:r>
            <a:endParaRPr lang="en-US" sz="2400" b="1" dirty="0">
              <a:latin typeface="Open Sans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14A45-6191-4969-8B63-07EEECB70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16950" y="4804570"/>
            <a:ext cx="3086100" cy="27463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pen Sans"/>
                <a:ea typeface="+mn-ea"/>
                <a:cs typeface="Calibri" panose="020F0502020204030204" pitchFamily="34" charset="0"/>
              </a:rPr>
              <a:t>ALBA and its future, ALBA II - 3 Sept 2026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pen Sans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21D66E-F632-4DA5-9DF3-52E4120ABC3C}"/>
              </a:ext>
            </a:extLst>
          </p:cNvPr>
          <p:cNvSpPr/>
          <p:nvPr/>
        </p:nvSpPr>
        <p:spPr>
          <a:xfrm>
            <a:off x="3525253" y="2217814"/>
            <a:ext cx="343814" cy="28566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E33BF-6022-4A46-86F7-AA02FBFB460B}"/>
              </a:ext>
            </a:extLst>
          </p:cNvPr>
          <p:cNvSpPr txBox="1"/>
          <p:nvPr/>
        </p:nvSpPr>
        <p:spPr>
          <a:xfrm>
            <a:off x="3203242" y="1482883"/>
            <a:ext cx="764953" cy="369332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97.1%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CD0A05-47CB-4E40-B447-3AFE296E9579}"/>
              </a:ext>
            </a:extLst>
          </p:cNvPr>
          <p:cNvSpPr txBox="1"/>
          <p:nvPr/>
        </p:nvSpPr>
        <p:spPr>
          <a:xfrm>
            <a:off x="397846" y="589561"/>
            <a:ext cx="3914095" cy="98488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During 2026 few short interruptions until July. Vacuum incident on 12 July – two days were lost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vailability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which was near 99% dropped to 97%)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A4DC5F4-721B-47E1-92D7-F903ECDE2FFE}"/>
              </a:ext>
            </a:extLst>
          </p:cNvPr>
          <p:cNvCxnSpPr>
            <a:cxnSpLocks/>
          </p:cNvCxnSpPr>
          <p:nvPr/>
        </p:nvCxnSpPr>
        <p:spPr>
          <a:xfrm flipV="1">
            <a:off x="3640241" y="1764504"/>
            <a:ext cx="0" cy="45331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C57DAFCD-5E0E-40B6-8D4F-12031053F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941" y="1788823"/>
            <a:ext cx="4585397" cy="16548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1B39993-7B7B-4B75-B8F3-66223EADD23A}"/>
              </a:ext>
            </a:extLst>
          </p:cNvPr>
          <p:cNvSpPr txBox="1"/>
          <p:nvPr/>
        </p:nvSpPr>
        <p:spPr>
          <a:xfrm>
            <a:off x="5062567" y="1223006"/>
            <a:ext cx="266662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600" b="1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Operations</a:t>
            </a:r>
            <a:r>
              <a:rPr lang="es-ES" sz="16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calendar </a:t>
            </a:r>
            <a:r>
              <a:rPr lang="es-ES" sz="1600" b="1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for</a:t>
            </a:r>
            <a:r>
              <a:rPr lang="es-ES" sz="16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2027</a:t>
            </a:r>
            <a:endParaRPr lang="en-US" sz="1600" b="1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F073D3-FA4C-4B39-BA69-6C24404AA4F6}"/>
              </a:ext>
            </a:extLst>
          </p:cNvPr>
          <p:cNvSpPr/>
          <p:nvPr/>
        </p:nvSpPr>
        <p:spPr>
          <a:xfrm>
            <a:off x="4256784" y="3519346"/>
            <a:ext cx="4695709" cy="569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4000"/>
              </a:lnSpc>
            </a:pPr>
            <a:r>
              <a:rPr lang="en-GB" sz="14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176 days for BLs</a:t>
            </a:r>
          </a:p>
          <a:p>
            <a:pPr>
              <a:lnSpc>
                <a:spcPct val="114000"/>
              </a:lnSpc>
            </a:pPr>
            <a:r>
              <a:rPr lang="en-GB" sz="14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Time in January to commission the new booster power supply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487808B8-34DC-4C77-916C-E7C8ADC0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A1A1A383-1E64-431E-83A3-7E725765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9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053BF6-3099-4285-84CF-0AB5AE6FD6F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759365" y="4809659"/>
            <a:ext cx="3086100" cy="274637"/>
          </a:xfrm>
          <a:prstGeom prst="rect">
            <a:avLst/>
          </a:prstGeom>
        </p:spPr>
        <p:txBody>
          <a:bodyPr/>
          <a:lstStyle/>
          <a:p>
            <a:pPr algn="ctr" defTabSz="914378">
              <a:defRPr/>
            </a:pPr>
            <a:r>
              <a:rPr lang="en-US" sz="1100" dirty="0">
                <a:solidFill>
                  <a:prstClr val="black"/>
                </a:solidFill>
                <a:latin typeface="Calibri" panose="020F0502020204030204"/>
                <a:sym typeface="Arial"/>
              </a:rPr>
              <a:t>ALBA and its future, ALBA II - 3 Sept 2026</a:t>
            </a:r>
            <a:endParaRPr lang="es-ES" sz="110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E504B1-3FE3-4AC2-95D7-A53BA41B4E6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/>
          <a:p>
            <a:pPr defTabSz="914378">
              <a:defRPr/>
            </a:pPr>
            <a:fld id="{59A3C1E9-1E17-4B2D-975E-2F80F7CB45F8}" type="slidenum">
              <a:rPr lang="es-ES">
                <a:solidFill>
                  <a:prstClr val="white"/>
                </a:solidFill>
                <a:cs typeface="Arial"/>
                <a:sym typeface="Arial"/>
              </a:rPr>
              <a:pPr defTabSz="914378">
                <a:defRPr/>
              </a:pPr>
              <a:t>2</a:t>
            </a:fld>
            <a:endParaRPr lang="es-E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947FF-90B8-44A9-9849-DBD7DC968F8A}"/>
              </a:ext>
            </a:extLst>
          </p:cNvPr>
          <p:cNvSpPr/>
          <p:nvPr/>
        </p:nvSpPr>
        <p:spPr>
          <a:xfrm>
            <a:off x="1213650" y="152941"/>
            <a:ext cx="6633347" cy="668451"/>
          </a:xfrm>
          <a:prstGeom prst="rect">
            <a:avLst/>
          </a:prstGeom>
          <a:solidFill>
            <a:srgbClr val="DDDDDD">
              <a:alpha val="6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  <a:sym typeface="Arial"/>
              </a:rPr>
              <a:t>ALBA: past, present and future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4472B6-7372-49A8-A992-F3CEE3D5529F}"/>
              </a:ext>
            </a:extLst>
          </p:cNvPr>
          <p:cNvSpPr txBox="1"/>
          <p:nvPr/>
        </p:nvSpPr>
        <p:spPr>
          <a:xfrm>
            <a:off x="5140912" y="3227592"/>
            <a:ext cx="28157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endParaRPr lang="en-US" sz="1500" b="1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  <a:p>
            <a:pPr defTabSz="914378">
              <a:defRPr/>
            </a:pPr>
            <a:endParaRPr lang="en-US" sz="1500" b="1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  <a:p>
            <a:pPr defTabSz="914378">
              <a:defRPr/>
            </a:pPr>
            <a:endParaRPr lang="en-US" sz="1500" b="1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E3D153F-25AB-4401-86AF-6F1D90807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8660491"/>
              </p:ext>
            </p:extLst>
          </p:nvPr>
        </p:nvGraphicFramePr>
        <p:xfrm>
          <a:off x="185595" y="1160367"/>
          <a:ext cx="8913175" cy="3796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03F0A3AB-ED0E-4F61-B3F6-04C0555981DE}"/>
              </a:ext>
            </a:extLst>
          </p:cNvPr>
          <p:cNvSpPr/>
          <p:nvPr/>
        </p:nvSpPr>
        <p:spPr>
          <a:xfrm>
            <a:off x="187098" y="904181"/>
            <a:ext cx="2939968" cy="1015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en-US" sz="1200" dirty="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rPr>
              <a:t>2003 – Creation of CELLS Consortium (Spanish Government and regional Catalan Government), and agreement on facility funding for the period 2003 to 2022</a:t>
            </a:r>
          </a:p>
          <a:p>
            <a:pPr defTabSz="914378">
              <a:defRPr/>
            </a:pPr>
            <a:r>
              <a:rPr lang="en-US" sz="1200" dirty="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rPr>
              <a:t>2023-24 – Addenda for funding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92A6E3-CA5F-402D-BCC4-EC28713E8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4930" y="3011773"/>
            <a:ext cx="1361151" cy="648721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6F24F3E-3673-469E-BB7D-103463D630F3}"/>
              </a:ext>
            </a:extLst>
          </p:cNvPr>
          <p:cNvSpPr/>
          <p:nvPr/>
        </p:nvSpPr>
        <p:spPr>
          <a:xfrm>
            <a:off x="2491846" y="3531781"/>
            <a:ext cx="177696" cy="18409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1FFE1C-46E0-45F6-99D2-014D62D5E588}"/>
              </a:ext>
            </a:extLst>
          </p:cNvPr>
          <p:cNvSpPr txBox="1"/>
          <p:nvPr/>
        </p:nvSpPr>
        <p:spPr>
          <a:xfrm>
            <a:off x="2491846" y="3773357"/>
            <a:ext cx="1025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en-US" sz="1200" b="1" i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2006</a:t>
            </a:r>
          </a:p>
          <a:p>
            <a:pPr defTabSz="914378">
              <a:defRPr/>
            </a:pPr>
            <a:r>
              <a:rPr lang="en-US" sz="1200" b="1" i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Starting ALBA construction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F277B30-B866-4D96-80C3-5541EC94EF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9542" y="1977326"/>
            <a:ext cx="1388204" cy="766620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E93F02-FC0B-425C-9B4E-06CC876ED0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0960" y="2469673"/>
            <a:ext cx="1379674" cy="648721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1A0C80-169A-417F-B300-9304FF727A0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1" b="9252"/>
          <a:stretch/>
        </p:blipFill>
        <p:spPr>
          <a:xfrm>
            <a:off x="6027095" y="3840953"/>
            <a:ext cx="2779343" cy="987262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5A27EE1-86E6-4135-9E92-D586EFA3E6AB}"/>
              </a:ext>
            </a:extLst>
          </p:cNvPr>
          <p:cNvSpPr/>
          <p:nvPr/>
        </p:nvSpPr>
        <p:spPr>
          <a:xfrm>
            <a:off x="6246908" y="1942017"/>
            <a:ext cx="442650" cy="438047"/>
          </a:xfrm>
          <a:prstGeom prst="ellipse">
            <a:avLst/>
          </a:prstGeom>
          <a:solidFill>
            <a:srgbClr val="00E7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A76F6-6259-4275-8E8E-8D34D57DABB5}"/>
              </a:ext>
            </a:extLst>
          </p:cNvPr>
          <p:cNvSpPr txBox="1"/>
          <p:nvPr/>
        </p:nvSpPr>
        <p:spPr>
          <a:xfrm>
            <a:off x="5321739" y="2544969"/>
            <a:ext cx="1047452" cy="1131079"/>
          </a:xfrm>
          <a:prstGeom prst="rect">
            <a:avLst/>
          </a:prstGeom>
          <a:solidFill>
            <a:srgbClr val="2FBEBB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US" sz="1350" b="1" i="1" kern="0" dirty="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rPr>
              <a:t>2025</a:t>
            </a:r>
          </a:p>
          <a:p>
            <a:pPr defTabSz="685800">
              <a:buClr>
                <a:srgbClr val="000000"/>
              </a:buClr>
              <a:defRPr/>
            </a:pPr>
            <a:r>
              <a:rPr lang="en-US" sz="1350" b="1" i="1" kern="0" dirty="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rPr>
              <a:t>Approval of facility funding for 2025-2038</a:t>
            </a:r>
          </a:p>
        </p:txBody>
      </p:sp>
      <p:pic>
        <p:nvPicPr>
          <p:cNvPr id="21" name="Picture 2" descr="https://www.cells.es/ca/recursos/imgs/09092025-_dsc8187.jpg/@@images/image-4000-fb84c641f1fdb078ba0e78d12c510889.jpeg">
            <a:extLst>
              <a:ext uri="{FF2B5EF4-FFF2-40B4-BE49-F238E27FC236}">
                <a16:creationId xmlns:a16="http://schemas.microsoft.com/office/drawing/2014/main" id="{BBA5E5FE-09FF-4268-A7D6-8FB4E86056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" t="10549" r="44" b="3883"/>
          <a:stretch/>
        </p:blipFill>
        <p:spPr bwMode="auto">
          <a:xfrm>
            <a:off x="4627870" y="1017494"/>
            <a:ext cx="1765585" cy="1007329"/>
          </a:xfrm>
          <a:prstGeom prst="rect">
            <a:avLst/>
          </a:prstGeom>
          <a:noFill/>
          <a:ln w="19050">
            <a:solidFill>
              <a:srgbClr val="33CC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434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hahn\Desktop\LEAPS Slide\LEAPS Slide\LEAPS slide background no tx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 r="7334" b="2697"/>
          <a:stretch/>
        </p:blipFill>
        <p:spPr bwMode="auto">
          <a:xfrm>
            <a:off x="1073899" y="0"/>
            <a:ext cx="8498163" cy="515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77" y="861723"/>
            <a:ext cx="2842089" cy="79448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272169" y="1620725"/>
            <a:ext cx="3422132" cy="1808276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300"/>
              </a:spcBef>
              <a:buNone/>
            </a:pPr>
            <a:endParaRPr lang="en-GB" sz="191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204" y="1590217"/>
            <a:ext cx="1772745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+35000 users from all EU &amp; beyond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83575" y="1590217"/>
            <a:ext cx="1628471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+300 operating End Stations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6163" y="4286619"/>
            <a:ext cx="38961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i="1" dirty="0">
                <a:solidFill>
                  <a:schemeClr val="bg1"/>
                </a:solidFill>
              </a:rPr>
              <a:t>Associate: SESAME (Jordan)</a:t>
            </a:r>
          </a:p>
          <a:p>
            <a:pPr algn="r"/>
            <a:r>
              <a:rPr lang="en-US" sz="1500" i="1" dirty="0">
                <a:solidFill>
                  <a:schemeClr val="bg1"/>
                </a:solidFill>
              </a:rPr>
              <a:t>Partners: ESUO, LENS, CLS, INFN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6279" y="2847660"/>
            <a:ext cx="1806586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+25000 publications</a:t>
            </a:r>
          </a:p>
          <a:p>
            <a:r>
              <a:rPr lang="en-US" sz="2100" dirty="0">
                <a:solidFill>
                  <a:schemeClr val="bg1"/>
                </a:solidFill>
              </a:rPr>
              <a:t>In last 5 years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84325" y="2798420"/>
            <a:ext cx="1719967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offering </a:t>
            </a:r>
          </a:p>
          <a:p>
            <a:r>
              <a:rPr lang="en-US" sz="2100" dirty="0">
                <a:solidFill>
                  <a:schemeClr val="bg1"/>
                </a:solidFill>
              </a:rPr>
              <a:t>+1M h/year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542793"/>
            <a:ext cx="4160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</a:pPr>
            <a:r>
              <a:rPr lang="en-US" b="1" dirty="0">
                <a:solidFill>
                  <a:schemeClr val="bg1"/>
                </a:solidFill>
              </a:rPr>
              <a:t>18 facilities - 15 institutions - 10 countries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21FC18-33CD-445B-94E7-2990A1360CAF}"/>
              </a:ext>
            </a:extLst>
          </p:cNvPr>
          <p:cNvSpPr/>
          <p:nvPr/>
        </p:nvSpPr>
        <p:spPr>
          <a:xfrm>
            <a:off x="881247" y="12130"/>
            <a:ext cx="73059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ALBA as a window to European Research centers and RIs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0E5D3B-DEF1-4840-90AA-58873BBB7A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61" y="1016588"/>
            <a:ext cx="3440206" cy="344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B0ABA8FF-0C29-4B3C-A036-F66E531C45C4}"/>
              </a:ext>
            </a:extLst>
          </p:cNvPr>
          <p:cNvSpPr txBox="1"/>
          <p:nvPr/>
        </p:nvSpPr>
        <p:spPr>
          <a:xfrm rot="16200000">
            <a:off x="-1106017" y="2742369"/>
            <a:ext cx="33944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GB" sz="21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E722E5-61E2-49D2-B9D4-672DC65211B8}"/>
              </a:ext>
            </a:extLst>
          </p:cNvPr>
          <p:cNvSpPr/>
          <p:nvPr/>
        </p:nvSpPr>
        <p:spPr>
          <a:xfrm>
            <a:off x="7715344" y="3183766"/>
            <a:ext cx="344270" cy="189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23FBBD-E310-4247-BA83-7225F60158A5}"/>
              </a:ext>
            </a:extLst>
          </p:cNvPr>
          <p:cNvSpPr/>
          <p:nvPr/>
        </p:nvSpPr>
        <p:spPr>
          <a:xfrm>
            <a:off x="3815381" y="722926"/>
            <a:ext cx="498541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LEAPS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has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become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 a legal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entity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: LEAPS AISBL =&gt;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stronger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voice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at European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level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.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Possibility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of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participating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in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project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or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partnerships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as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a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whole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entity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 (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Example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: LEAPS will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be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member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of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IAM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partnership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) </a:t>
            </a: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b="1" noProof="0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Revision </a:t>
            </a:r>
            <a:r>
              <a:rPr lang="de-DE" sz="1600" b="1" noProof="0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of</a:t>
            </a:r>
            <a:r>
              <a:rPr lang="de-DE" sz="1600" b="1" noProof="0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Mission-Vision on </a:t>
            </a:r>
            <a:r>
              <a:rPr lang="de-DE" sz="1600" b="1" noProof="0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going</a:t>
            </a:r>
            <a:endParaRPr lang="de-DE" sz="1600" b="1" noProof="0" dirty="0">
              <a:solidFill>
                <a:srgbClr val="1F497D">
                  <a:lumMod val="75000"/>
                </a:srgbClr>
              </a:solidFill>
              <a:latin typeface="Calibri"/>
              <a:cs typeface="Calibri" panose="020F0502020204030204" pitchFamily="34" charset="0"/>
            </a:endParaRPr>
          </a:p>
          <a:p>
            <a:pPr marL="285750" lvl="0" indent="-285750" defTabSz="685800">
              <a:buFont typeface="Arial" panose="020B0604020202020204" pitchFamily="34" charset="0"/>
              <a:buChar char="•"/>
              <a:defRPr/>
            </a:pP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2027: Update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of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2022 </a:t>
            </a:r>
            <a:r>
              <a:rPr lang="de-DE" sz="1600" b="1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Strategy</a:t>
            </a:r>
            <a:r>
              <a:rPr lang="de-DE" sz="1600" b="1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=&gt; </a:t>
            </a:r>
            <a:r>
              <a:rPr lang="de-DE" sz="1600" b="1" dirty="0" err="1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producing</a:t>
            </a:r>
            <a:r>
              <a:rPr lang="de-DE" sz="1600" b="1" dirty="0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ESAPS 2027 </a:t>
            </a:r>
            <a:r>
              <a:rPr lang="de-DE" sz="1600" b="1" dirty="0" err="1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de-DE" sz="1600" b="1" dirty="0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</a:t>
            </a:r>
            <a:r>
              <a:rPr lang="de-DE" sz="1600" b="1" dirty="0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</a:t>
            </a:r>
            <a:r>
              <a:rPr lang="de-DE" sz="1600" b="1" dirty="0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b="1" dirty="0">
              <a:solidFill>
                <a:srgbClr val="1F497D">
                  <a:lumMod val="75000"/>
                </a:srgbClr>
              </a:solidFill>
              <a:latin typeface="Calibri"/>
              <a:cs typeface="Calibri" panose="020F0502020204030204" pitchFamily="34" charset="0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b="1" noProof="0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Defining</a:t>
            </a:r>
            <a:r>
              <a:rPr lang="de-DE" sz="1600" b="1" noProof="0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de-DE" sz="1600" b="1" noProof="0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participacion</a:t>
            </a:r>
            <a:r>
              <a:rPr lang="de-DE" sz="1600" b="1" noProof="0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in 2027 WP </a:t>
            </a:r>
            <a:r>
              <a:rPr lang="de-DE" sz="1600" b="1" noProof="0" dirty="0" err="1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calls</a:t>
            </a:r>
            <a:r>
              <a:rPr lang="de-DE" sz="1600" b="1" noProof="0" dirty="0">
                <a:solidFill>
                  <a:srgbClr val="1F497D">
                    <a:lumMod val="75000"/>
                  </a:srgbClr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as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HORIZON-INFRA-2027-TECH-01-01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Arial"/>
              </a:rPr>
              <a:t>strategic opportunity for LEAPS to implement and test the concepts currently being developed within COORDINA-INNOV project with emphasis on co-creation with industry, start-ups and scale-ups, aligning well with LEAPS ambitions to strengthen innovation and technology transfer</a:t>
            </a:r>
            <a:endParaRPr kumimoji="0" lang="de-DE" sz="160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E2714C-C4F7-4A93-8D21-84308AA4DCC9}"/>
              </a:ext>
            </a:extLst>
          </p:cNvPr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9B2FE738-146D-49F4-AF37-EE8327504D71}" type="slidenum">
              <a:rPr kumimoji="0" lang="en-GB" sz="135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21</a:t>
            </a:fld>
            <a:endParaRPr kumimoji="0" lang="en-GB" sz="135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5224-B949-4A61-947B-D61BDE0AF48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noProof="0"/>
              <a:t>ALBA and its future, ALBA II - 3 Sept 2026</a:t>
            </a:r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70AF28D-1186-4409-9930-AB391B686E11}"/>
              </a:ext>
            </a:extLst>
          </p:cNvPr>
          <p:cNvSpPr txBox="1">
            <a:spLocks/>
          </p:cNvSpPr>
          <p:nvPr/>
        </p:nvSpPr>
        <p:spPr>
          <a:xfrm>
            <a:off x="3003686" y="115420"/>
            <a:ext cx="5797114" cy="81736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i="1" dirty="0">
                <a:solidFill>
                  <a:srgbClr val="4F81BD">
                    <a:lumMod val="50000"/>
                  </a:srgbClr>
                </a:solidFill>
                <a:latin typeface="Calibri"/>
                <a:cs typeface="Arial"/>
              </a:rPr>
              <a:t>Some of </a:t>
            </a:r>
            <a:r>
              <a:rPr kumimoji="0" lang="en-US" sz="2700" b="1" i="1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/>
              </a:rPr>
              <a:t>LEAPS activities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EC0AED-F106-4A24-B250-8770878980F8}"/>
              </a:ext>
            </a:extLst>
          </p:cNvPr>
          <p:cNvSpPr/>
          <p:nvPr/>
        </p:nvSpPr>
        <p:spPr>
          <a:xfrm>
            <a:off x="280725" y="3220725"/>
            <a:ext cx="3431912" cy="584775"/>
          </a:xfrm>
          <a:prstGeom prst="rect">
            <a:avLst/>
          </a:prstGeom>
          <a:solidFill>
            <a:srgbClr val="FFFFFF">
              <a:alpha val="76078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22 April 2026 - LEAPS AISBL INAUGURATION IN BRUSSELS</a:t>
            </a:r>
          </a:p>
        </p:txBody>
      </p:sp>
      <p:pic>
        <p:nvPicPr>
          <p:cNvPr id="1026" name="Picture 2" descr="leaps aisbl inauguration photo sven kamin 1">
            <a:extLst>
              <a:ext uri="{FF2B5EF4-FFF2-40B4-BE49-F238E27FC236}">
                <a16:creationId xmlns:a16="http://schemas.microsoft.com/office/drawing/2014/main" id="{A31B2B50-35C9-4EF2-AA2A-EC97989D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5" y="932784"/>
            <a:ext cx="3431912" cy="228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2AB3581-B6AC-4911-BFD2-F94848A49767}"/>
              </a:ext>
            </a:extLst>
          </p:cNvPr>
          <p:cNvSpPr/>
          <p:nvPr/>
        </p:nvSpPr>
        <p:spPr>
          <a:xfrm>
            <a:off x="1217307" y="4458221"/>
            <a:ext cx="78136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Calibri" panose="020F0502020204030204" pitchFamily="34" charset="0"/>
              </a:rPr>
              <a:t>Feedback to EU commission on next WP10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B2D31A-B3BE-453C-ADDC-EFF0ADC3E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178" y="4836877"/>
            <a:ext cx="3084843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6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714AA-D2E2-4CBF-9501-C44DBBA9A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929" y="40773"/>
            <a:ext cx="7817398" cy="435681"/>
          </a:xfrm>
        </p:spPr>
        <p:txBody>
          <a:bodyPr/>
          <a:lstStyle/>
          <a:p>
            <a:pPr algn="ctr"/>
            <a:r>
              <a:rPr lang="en-US" dirty="0"/>
              <a:t>National and International Grants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2ACC2-4DDB-4D9E-9941-C8C0F82BF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0E71F7-0A30-4722-8250-6C97D010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53CA9-AD3F-495F-84A3-76C176C5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130BE76-6CB8-43C5-8931-293B16FAF6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799811"/>
              </p:ext>
            </p:extLst>
          </p:nvPr>
        </p:nvGraphicFramePr>
        <p:xfrm>
          <a:off x="4731130" y="1347854"/>
          <a:ext cx="4037612" cy="2429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3040597-7F48-4E7D-9A6D-4BB8C6363A34}"/>
              </a:ext>
            </a:extLst>
          </p:cNvPr>
          <p:cNvSpPr/>
          <p:nvPr/>
        </p:nvSpPr>
        <p:spPr>
          <a:xfrm>
            <a:off x="1050657" y="630452"/>
            <a:ext cx="73839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1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National Grants include NextGeneration funding, MICIU grants (usually supporting in-house research and with User Community), AGAUR ERDF (Singular)</a:t>
            </a:r>
          </a:p>
          <a:p>
            <a:r>
              <a:rPr lang="en-US" sz="1400" b="1" kern="1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International are mostly in collaboration with LEAPS, INSTRUCT, INL, Max-Planck Institutes</a:t>
            </a:r>
            <a:endParaRPr lang="en-I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6BE6ADC4-40A6-43C5-BB1D-C5CF4B467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620" y="3688163"/>
            <a:ext cx="1553986" cy="24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53715E-04C2-455A-B046-F798796F05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46" y="3808628"/>
            <a:ext cx="633069" cy="633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B0FBB2-B7C6-4249-9803-3305DCABBF5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6819080" y="4086108"/>
            <a:ext cx="1069411" cy="435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0A7ADB-C92F-40F2-95E5-93DF9E4EB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2681" y="4116264"/>
            <a:ext cx="1070150" cy="3397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CEAD28F-244C-46B2-AE0D-D297003E44D4}"/>
              </a:ext>
            </a:extLst>
          </p:cNvPr>
          <p:cNvSpPr/>
          <p:nvPr/>
        </p:nvSpPr>
        <p:spPr>
          <a:xfrm>
            <a:off x="3427105" y="4156224"/>
            <a:ext cx="11639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1600" b="1" kern="0" dirty="0">
                <a:solidFill>
                  <a:schemeClr val="accent4">
                    <a:lumMod val="75000"/>
                  </a:schemeClr>
                </a:solidFill>
              </a:rPr>
              <a:t>X-SeeO2</a:t>
            </a:r>
            <a:r>
              <a:rPr lang="en-GB" sz="1400" b="1" kern="0" dirty="0">
                <a:solidFill>
                  <a:srgbClr val="0091A5"/>
                </a:solidFill>
              </a:rPr>
              <a:t>  </a:t>
            </a:r>
            <a:endParaRPr lang="en-US" sz="1400" b="1" kern="0" dirty="0">
              <a:solidFill>
                <a:srgbClr val="0091A5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94B562-6E77-4C2B-B6E3-D2E6A16653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42" y="3683889"/>
            <a:ext cx="1082374" cy="2705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E8C292-4887-4C78-BB74-29D2AE25A3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852" y="3668044"/>
            <a:ext cx="1051968" cy="3678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F3B7C2-405A-4D7D-97F1-43C38DFBA8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984" y="4064349"/>
            <a:ext cx="761082" cy="428108"/>
          </a:xfrm>
          <a:prstGeom prst="rect">
            <a:avLst/>
          </a:prstGeom>
        </p:spPr>
      </p:pic>
      <p:pic>
        <p:nvPicPr>
          <p:cNvPr id="18" name="Imagen 9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FC44F564-81BC-4698-90DE-7B5C2C15F0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695" y="4059202"/>
            <a:ext cx="761082" cy="4538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F1D67E-8B2B-409B-80A4-140F0AB13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1686" y="4110665"/>
            <a:ext cx="839539" cy="4023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6F468BC-0913-4615-8315-125B04D7AD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2713" y="3696724"/>
            <a:ext cx="1668973" cy="3105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0AED13-1C0C-4D6F-9939-A84C4130D144}"/>
              </a:ext>
            </a:extLst>
          </p:cNvPr>
          <p:cNvSpPr txBox="1"/>
          <p:nvPr/>
        </p:nvSpPr>
        <p:spPr>
          <a:xfrm>
            <a:off x="216817" y="3755830"/>
            <a:ext cx="1225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Few examples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Involving companies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BA23E5-FAF9-42FA-A247-BEF2F606305F}"/>
              </a:ext>
            </a:extLst>
          </p:cNvPr>
          <p:cNvSpPr txBox="1"/>
          <p:nvPr/>
        </p:nvSpPr>
        <p:spPr>
          <a:xfrm>
            <a:off x="461963" y="1847402"/>
            <a:ext cx="4129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EURECAT, ICMAB, UAM, UCD, ROVALMA, UAB, CSIC, UAL, ICN2, IFAE-PIC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C8326C-16C6-483C-8909-ABB68B949B34}"/>
              </a:ext>
            </a:extLst>
          </p:cNvPr>
          <p:cNvSpPr txBox="1"/>
          <p:nvPr/>
        </p:nvSpPr>
        <p:spPr>
          <a:xfrm>
            <a:off x="461963" y="2335330"/>
            <a:ext cx="3518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all LEAPS facilities, SESAME, CNR, INFN,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3A40AC-7FF5-4B2F-B85A-EA93B7C3964E}"/>
              </a:ext>
            </a:extLst>
          </p:cNvPr>
          <p:cNvSpPr txBox="1"/>
          <p:nvPr/>
        </p:nvSpPr>
        <p:spPr>
          <a:xfrm>
            <a:off x="461963" y="1541964"/>
            <a:ext cx="3699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Some of our direct partners in last years awarded grants</a:t>
            </a:r>
          </a:p>
        </p:txBody>
      </p:sp>
    </p:spTree>
    <p:extLst>
      <p:ext uri="{BB962C8B-B14F-4D97-AF65-F5344CB8AC3E}">
        <p14:creationId xmlns:p14="http://schemas.microsoft.com/office/powerpoint/2010/main" val="561067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51C739-9B9C-4DD5-BD73-7BDCFF8F0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69" y="143047"/>
            <a:ext cx="6681573" cy="465505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E00999D-D905-40C2-B643-4EBDF958F230}"/>
              </a:ext>
            </a:extLst>
          </p:cNvPr>
          <p:cNvSpPr txBox="1"/>
          <p:nvPr/>
        </p:nvSpPr>
        <p:spPr>
          <a:xfrm>
            <a:off x="7612819" y="3100798"/>
            <a:ext cx="994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>
                <a:solidFill>
                  <a:srgbClr val="6A1F8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SPM Platform at Prisma Building</a:t>
            </a:r>
            <a:endParaRPr lang="es-ES" sz="900" kern="0" dirty="0">
              <a:solidFill>
                <a:srgbClr val="6A1F85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F32C4BE-873C-41A5-B6DC-976EC5D3BF44}"/>
              </a:ext>
            </a:extLst>
          </p:cNvPr>
          <p:cNvSpPr/>
          <p:nvPr/>
        </p:nvSpPr>
        <p:spPr>
          <a:xfrm>
            <a:off x="7563485" y="3018344"/>
            <a:ext cx="1073279" cy="534240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D0B35-D67B-4376-9CAF-DA7F674AF1F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404181" y="4873241"/>
            <a:ext cx="3086100" cy="2301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ALBA and its future, ALBA II - 3 Sept 2026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38848-B323-4AAE-B482-9061042E68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86800" y="100013"/>
            <a:ext cx="457200" cy="25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A3C1E9-1E17-4B2D-975E-2F80F7CB45F8}" type="slidenum">
              <a:rPr kumimoji="0" lang="es-ES" sz="67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lanOT-Book" panose="02000503030000020004" pitchFamily="2" charset="77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67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lanOT-Book" panose="02000503030000020004" pitchFamily="2" charset="77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E89D39-6295-4CC2-9E4D-4FCFCDD887BB}"/>
              </a:ext>
            </a:extLst>
          </p:cNvPr>
          <p:cNvSpPr txBox="1">
            <a:spLocks/>
          </p:cNvSpPr>
          <p:nvPr/>
        </p:nvSpPr>
        <p:spPr>
          <a:xfrm>
            <a:off x="5926348" y="143047"/>
            <a:ext cx="2176153" cy="72682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rgbClr val="323E4F"/>
                </a:solidFill>
                <a:latin typeface="Arial Black" charset="0"/>
                <a:ea typeface="+mn-ea"/>
                <a:cs typeface="+mn-cs"/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ALBA II in 2032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5E2AA4-1186-4F89-82E1-0B9EAC60F523}"/>
              </a:ext>
            </a:extLst>
          </p:cNvPr>
          <p:cNvSpPr/>
          <p:nvPr/>
        </p:nvSpPr>
        <p:spPr>
          <a:xfrm>
            <a:off x="159720" y="3788122"/>
            <a:ext cx="2960619" cy="946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storage ring (4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generation)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 operating beamlines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electron microscopes +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SPM &amp; AFM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266136-4EE4-4702-B04C-5206FFD77946}"/>
              </a:ext>
            </a:extLst>
          </p:cNvPr>
          <p:cNvSpPr/>
          <p:nvPr/>
        </p:nvSpPr>
        <p:spPr>
          <a:xfrm>
            <a:off x="2942124" y="1204598"/>
            <a:ext cx="2735788" cy="2120765"/>
          </a:xfrm>
          <a:prstGeom prst="ellipse">
            <a:avLst/>
          </a:prstGeom>
          <a:noFill/>
          <a:ln w="76200">
            <a:solidFill>
              <a:srgbClr val="0FC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B821C8-39E5-464A-90D2-B4213DC9941B}"/>
              </a:ext>
            </a:extLst>
          </p:cNvPr>
          <p:cNvCxnSpPr>
            <a:cxnSpLocks/>
          </p:cNvCxnSpPr>
          <p:nvPr/>
        </p:nvCxnSpPr>
        <p:spPr>
          <a:xfrm>
            <a:off x="5729756" y="2098346"/>
            <a:ext cx="430413" cy="851633"/>
          </a:xfrm>
          <a:prstGeom prst="straightConnector1">
            <a:avLst/>
          </a:prstGeom>
          <a:ln w="38100">
            <a:solidFill>
              <a:srgbClr val="0FCF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F5AD9B-A0F8-400A-B617-04A176F6E703}"/>
              </a:ext>
            </a:extLst>
          </p:cNvPr>
          <p:cNvCxnSpPr>
            <a:cxnSpLocks/>
          </p:cNvCxnSpPr>
          <p:nvPr/>
        </p:nvCxnSpPr>
        <p:spPr>
          <a:xfrm>
            <a:off x="5112135" y="1365222"/>
            <a:ext cx="3467184" cy="1971349"/>
          </a:xfrm>
          <a:prstGeom prst="straightConnector1">
            <a:avLst/>
          </a:prstGeom>
          <a:ln w="38100">
            <a:solidFill>
              <a:srgbClr val="0FCF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5C33322-7328-4679-BD55-8E2056073924}"/>
              </a:ext>
            </a:extLst>
          </p:cNvPr>
          <p:cNvCxnSpPr>
            <a:cxnSpLocks/>
          </p:cNvCxnSpPr>
          <p:nvPr/>
        </p:nvCxnSpPr>
        <p:spPr>
          <a:xfrm>
            <a:off x="4668100" y="1221492"/>
            <a:ext cx="3968664" cy="964882"/>
          </a:xfrm>
          <a:prstGeom prst="straightConnector1">
            <a:avLst/>
          </a:prstGeom>
          <a:ln w="38100">
            <a:solidFill>
              <a:srgbClr val="0FCF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BFA8128-F83A-4FFB-89D0-E42475EEF55C}"/>
              </a:ext>
            </a:extLst>
          </p:cNvPr>
          <p:cNvSpPr/>
          <p:nvPr/>
        </p:nvSpPr>
        <p:spPr>
          <a:xfrm>
            <a:off x="7001168" y="2249735"/>
            <a:ext cx="590349" cy="182880"/>
          </a:xfrm>
          <a:prstGeom prst="roundRect">
            <a:avLst/>
          </a:prstGeom>
          <a:solidFill>
            <a:srgbClr val="572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CORUS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15DF051-362D-46D9-8E26-9577902DDE7C}"/>
              </a:ext>
            </a:extLst>
          </p:cNvPr>
          <p:cNvSpPr/>
          <p:nvPr/>
        </p:nvSpPr>
        <p:spPr>
          <a:xfrm>
            <a:off x="6387829" y="1752086"/>
            <a:ext cx="590349" cy="182880"/>
          </a:xfrm>
          <a:prstGeom prst="roundRect">
            <a:avLst/>
          </a:prstGeom>
          <a:solidFill>
            <a:srgbClr val="98B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CODI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80EFEC8-5CDD-42AB-91D4-F511E20F8D68}"/>
              </a:ext>
            </a:extLst>
          </p:cNvPr>
          <p:cNvSpPr/>
          <p:nvPr/>
        </p:nvSpPr>
        <p:spPr>
          <a:xfrm>
            <a:off x="5952895" y="2648453"/>
            <a:ext cx="590349" cy="182880"/>
          </a:xfrm>
          <a:prstGeom prst="roundRect">
            <a:avLst/>
          </a:prstGeom>
          <a:solidFill>
            <a:srgbClr val="572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CALIMA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263F1F5-F6CD-41A8-9551-6391A36C1629}"/>
              </a:ext>
            </a:extLst>
          </p:cNvPr>
          <p:cNvSpPr/>
          <p:nvPr/>
        </p:nvSpPr>
        <p:spPr>
          <a:xfrm>
            <a:off x="6936523" y="3692904"/>
            <a:ext cx="721136" cy="223027"/>
          </a:xfrm>
          <a:prstGeom prst="roundRect">
            <a:avLst/>
          </a:prstGeom>
          <a:solidFill>
            <a:srgbClr val="572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Cryo-EM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5F711D-2ED3-43D7-8433-F0A88E9B9307}"/>
              </a:ext>
            </a:extLst>
          </p:cNvPr>
          <p:cNvCxnSpPr>
            <a:cxnSpLocks/>
          </p:cNvCxnSpPr>
          <p:nvPr/>
        </p:nvCxnSpPr>
        <p:spPr>
          <a:xfrm flipV="1">
            <a:off x="3728186" y="929193"/>
            <a:ext cx="1119243" cy="342782"/>
          </a:xfrm>
          <a:prstGeom prst="straightConnector1">
            <a:avLst/>
          </a:prstGeom>
          <a:ln w="38100">
            <a:solidFill>
              <a:srgbClr val="0FCF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E9D32F8-8560-4B04-AD5A-FBA7CFC4F73A}"/>
              </a:ext>
            </a:extLst>
          </p:cNvPr>
          <p:cNvSpPr/>
          <p:nvPr/>
        </p:nvSpPr>
        <p:spPr>
          <a:xfrm>
            <a:off x="4652057" y="490415"/>
            <a:ext cx="590349" cy="182880"/>
          </a:xfrm>
          <a:prstGeom prst="roundRect">
            <a:avLst/>
          </a:prstGeom>
          <a:solidFill>
            <a:srgbClr val="98B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MSPD2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FE9F137-2F7D-46B8-8396-5607A8FD0AB8}"/>
              </a:ext>
            </a:extLst>
          </p:cNvPr>
          <p:cNvSpPr/>
          <p:nvPr/>
        </p:nvSpPr>
        <p:spPr>
          <a:xfrm>
            <a:off x="6417096" y="3021563"/>
            <a:ext cx="1073279" cy="543697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D483CF-C653-4F98-B2E6-41D6DBB464CB}"/>
              </a:ext>
            </a:extLst>
          </p:cNvPr>
          <p:cNvSpPr txBox="1"/>
          <p:nvPr/>
        </p:nvSpPr>
        <p:spPr>
          <a:xfrm>
            <a:off x="6953736" y="2754118"/>
            <a:ext cx="1235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Shared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with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partners</a:t>
            </a:r>
            <a:endParaRPr lang="es-ES" sz="900" kern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867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8519" y="137160"/>
            <a:ext cx="2804102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003399"/>
                </a:solidFill>
              </a:defRPr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ALBA II – Five Programs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2426" y="960120"/>
            <a:ext cx="1234440" cy="308610"/>
          </a:xfrm>
          <a:prstGeom prst="roundRect">
            <a:avLst/>
          </a:prstGeom>
          <a:solidFill>
            <a:srgbClr val="1E88E5"/>
          </a:solidFill>
          <a:ln>
            <a:solidFill>
              <a:srgbClr val="1E88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FFFF"/>
                </a:solidFill>
              </a:defRPr>
            </a:pPr>
            <a:r>
              <a:rPr kumimoji="0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#1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6686" y="1234440"/>
            <a:ext cx="1645920" cy="1508760"/>
          </a:xfrm>
          <a:prstGeom prst="roundRect">
            <a:avLst/>
          </a:prstGeom>
          <a:solidFill>
            <a:srgbClr val="FAFAFA"/>
          </a:solidFill>
          <a:ln>
            <a:solidFill>
              <a:srgbClr val="1E88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1E88E5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1E88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9796" y="960120"/>
            <a:ext cx="1234440" cy="308610"/>
          </a:xfrm>
          <a:prstGeom prst="roundRect">
            <a:avLst/>
          </a:prstGeom>
          <a:solidFill>
            <a:srgbClr val="009688"/>
          </a:solid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FFFF"/>
                </a:solidFill>
              </a:defRPr>
            </a:pPr>
            <a:r>
              <a:rPr kumimoji="0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#2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44056" y="1234440"/>
            <a:ext cx="1645920" cy="1508760"/>
          </a:xfrm>
          <a:prstGeom prst="roundRect">
            <a:avLst/>
          </a:prstGeom>
          <a:solidFill>
            <a:srgbClr val="FAFAFA"/>
          </a:solid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009688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96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67166" y="960120"/>
            <a:ext cx="1234440" cy="308610"/>
          </a:xfrm>
          <a:prstGeom prst="roundRect">
            <a:avLst/>
          </a:prstGeom>
          <a:solidFill>
            <a:srgbClr val="4CAF50"/>
          </a:solid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FFFF"/>
                </a:solidFill>
              </a:defRPr>
            </a:pPr>
            <a:r>
              <a:rPr kumimoji="0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#3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761426" y="1234440"/>
            <a:ext cx="1645920" cy="1508760"/>
          </a:xfrm>
          <a:prstGeom prst="roundRect">
            <a:avLst/>
          </a:prstGeom>
          <a:solidFill>
            <a:srgbClr val="FAFAFA"/>
          </a:solid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4CAF50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4CAF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</a:t>
            </a:r>
            <a:b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4CAF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4CAF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84536" y="960120"/>
            <a:ext cx="1234440" cy="308610"/>
          </a:xfrm>
          <a:prstGeom prst="roundRect">
            <a:avLst/>
          </a:prstGeom>
          <a:solidFill>
            <a:srgbClr val="FF9800"/>
          </a:solid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FFFF"/>
                </a:solidFill>
              </a:defRPr>
            </a:pPr>
            <a:r>
              <a:rPr kumimoji="0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#4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78796" y="1234440"/>
            <a:ext cx="1645920" cy="1508760"/>
          </a:xfrm>
          <a:prstGeom prst="roundRect">
            <a:avLst/>
          </a:prstGeom>
          <a:solidFill>
            <a:srgbClr val="FAFAFA"/>
          </a:solid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FF9800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Infrastructure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01906" y="960120"/>
            <a:ext cx="1234440" cy="308610"/>
          </a:xfrm>
          <a:prstGeom prst="roundRect">
            <a:avLst/>
          </a:prstGeom>
          <a:solidFill>
            <a:srgbClr val="7E57C2"/>
          </a:solidFill>
          <a:ln>
            <a:solidFill>
              <a:srgbClr val="7E57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FFFF"/>
                </a:solidFill>
              </a:defRPr>
            </a:pPr>
            <a:r>
              <a:rPr kumimoji="0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#5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96166" y="1234440"/>
            <a:ext cx="1645920" cy="1508760"/>
          </a:xfrm>
          <a:prstGeom prst="roundRect">
            <a:avLst/>
          </a:prstGeom>
          <a:solidFill>
            <a:srgbClr val="FAFAFA"/>
          </a:solidFill>
          <a:ln>
            <a:solidFill>
              <a:srgbClr val="7E57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7E57C2"/>
                </a:solidFill>
              </a:defRPr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7E57C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1B92EC-D5EA-421F-8351-FEA2D2B7D3AA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8752" r="9849"/>
          <a:stretch/>
        </p:blipFill>
        <p:spPr>
          <a:xfrm>
            <a:off x="213021" y="2941343"/>
            <a:ext cx="1440180" cy="1440180"/>
          </a:xfrm>
          <a:prstGeom prst="rect">
            <a:avLst/>
          </a:prstGeom>
          <a:effectLst>
            <a:outerShdw blurRad="127000" dist="38100" dir="2700000" sx="108000" sy="108000" algn="tl" rotWithShape="0">
              <a:prstClr val="black">
                <a:alpha val="24000"/>
              </a:prst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F05E7BC-8384-4C79-92B0-AD0FCBDE0A0F}"/>
              </a:ext>
            </a:extLst>
          </p:cNvPr>
          <p:cNvGrpSpPr/>
          <p:nvPr/>
        </p:nvGrpSpPr>
        <p:grpSpPr>
          <a:xfrm>
            <a:off x="2097179" y="2908599"/>
            <a:ext cx="1354404" cy="2234901"/>
            <a:chOff x="0" y="0"/>
            <a:chExt cx="12195838" cy="686116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C4F56F5-7349-4D9F-B1F3-1248CC9818D5}"/>
                </a:ext>
              </a:extLst>
            </p:cNvPr>
            <p:cNvSpPr/>
            <p:nvPr/>
          </p:nvSpPr>
          <p:spPr>
            <a:xfrm>
              <a:off x="7173" y="3165"/>
              <a:ext cx="12188665" cy="6857999"/>
            </a:xfrm>
            <a:prstGeom prst="rect">
              <a:avLst/>
            </a:prstGeom>
            <a:blipFill dpi="0" rotWithShape="1">
              <a:blip r:embed="rId3">
                <a:alphaModFix amt="5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8" descr="A circular object with different colored lines&#10;&#10;Description automatically generated with medium confidence">
              <a:extLst>
                <a:ext uri="{FF2B5EF4-FFF2-40B4-BE49-F238E27FC236}">
                  <a16:creationId xmlns:a16="http://schemas.microsoft.com/office/drawing/2014/main" id="{F1B04C2B-C452-4717-B806-1B2A536C7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20" name="Picture 4" descr="Configuration for Windows clients - ALBA Synchrotron">
            <a:extLst>
              <a:ext uri="{FF2B5EF4-FFF2-40B4-BE49-F238E27FC236}">
                <a16:creationId xmlns:a16="http://schemas.microsoft.com/office/drawing/2014/main" id="{F900D85D-C5B4-4975-AFA1-7FEB0ECF3EBA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r="17264"/>
          <a:stretch/>
        </p:blipFill>
        <p:spPr bwMode="auto">
          <a:xfrm>
            <a:off x="3861461" y="2980746"/>
            <a:ext cx="1440180" cy="1440180"/>
          </a:xfrm>
          <a:prstGeom prst="rect">
            <a:avLst/>
          </a:prstGeom>
          <a:noFill/>
          <a:effectLst>
            <a:outerShdw blurRad="127000" dist="38100" dir="2700000" sx="108000" sy="108000" algn="t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8A3D07CA-73E0-4486-9904-A86BDD0D05CE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681666" y="2981685"/>
            <a:ext cx="1440180" cy="1440180"/>
          </a:xfrm>
          <a:prstGeom prst="rect">
            <a:avLst/>
          </a:prstGeom>
          <a:ln>
            <a:noFill/>
          </a:ln>
          <a:effectLst>
            <a:outerShdw blurRad="127000" dist="38100" dir="2700000" sx="108000" sy="108000" algn="tl" rotWithShape="0">
              <a:prstClr val="black">
                <a:alpha val="24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0E03C5-2559-46A1-93C3-06ECF4B14D6C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t="6022"/>
          <a:stretch/>
        </p:blipFill>
        <p:spPr>
          <a:xfrm>
            <a:off x="7499036" y="2981581"/>
            <a:ext cx="1440180" cy="1440180"/>
          </a:xfrm>
          <a:prstGeom prst="rect">
            <a:avLst/>
          </a:prstGeom>
          <a:effectLst>
            <a:outerShdw blurRad="127000" dist="38100" dir="2700000" sx="108000" sy="108000" algn="tl" rotWithShape="0">
              <a:prstClr val="black">
                <a:alpha val="24000"/>
              </a:prstClr>
            </a:outerShdw>
          </a:effec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8BD2FFF-17C9-4E70-9B7C-C2665F819B77}"/>
              </a:ext>
            </a:extLst>
          </p:cNvPr>
          <p:cNvSpPr/>
          <p:nvPr/>
        </p:nvSpPr>
        <p:spPr>
          <a:xfrm>
            <a:off x="2042673" y="2948126"/>
            <a:ext cx="1440180" cy="144018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8000" sy="108000" algn="tl" rotWithShape="0">
              <a:schemeClr val="tx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CADCE-5E7C-4BF6-B5B5-D2C1170DE67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ALBA and its future, ALBA II - 3 Sept 2026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422699D-9528-4041-841F-2368EC2DE8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73625"/>
            <a:ext cx="498475" cy="168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F6DA9-008F-8B48-92A6-B652298478B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lanOT-Book" panose="02000503030000020004" pitchFamily="2" charset="77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lanOT-Book" panose="02000503030000020004" pitchFamily="2" charset="77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799ACE1-EF93-4FCA-A32B-A7774A3513B3}"/>
              </a:ext>
            </a:extLst>
          </p:cNvPr>
          <p:cNvSpPr/>
          <p:nvPr/>
        </p:nvSpPr>
        <p:spPr>
          <a:xfrm>
            <a:off x="7331721" y="99451"/>
            <a:ext cx="1561113" cy="72350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Montse talk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0540" y="71492"/>
            <a:ext cx="3441841" cy="6001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0C3678"/>
                </a:solidFill>
              </a:defRPr>
            </a:pP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ALBA II 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Programs 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Roadmap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5A5A5A"/>
                </a:solidFill>
              </a:defRPr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 timeline (2023–203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80822" y="822255"/>
            <a:ext cx="4788109" cy="392254"/>
          </a:xfrm>
          <a:prstGeom prst="roundRect">
            <a:avLst/>
          </a:prstGeom>
          <a:solidFill>
            <a:srgbClr val="E1EBF8"/>
          </a:solidFill>
          <a:ln>
            <a:solidFill>
              <a:srgbClr val="E1EB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  <a:endParaRPr kumimoji="0" lang="en-US" sz="788" b="1" i="0" u="none" strike="noStrike" kern="1200" cap="none" spc="0" normalizeH="0" baseline="0" noProof="0" dirty="0">
              <a:ln>
                <a:noFill/>
              </a:ln>
              <a:solidFill>
                <a:srgbClr val="0C367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2027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2028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2029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2030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2031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2032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2033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2034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2035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2036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2037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 sz="1100" b="1">
                <a:solidFill>
                  <a:srgbClr val="0C3678"/>
                </a:solidFill>
              </a:defRPr>
            </a:pPr>
            <a:r>
              <a:rPr kumimoji="0" lang="en-US" sz="788" b="1" i="0" u="none" strike="noStrike" kern="1200" cap="none" spc="0" normalizeH="0" baseline="0" noProof="0" dirty="0">
                <a:ln>
                  <a:noFill/>
                </a:ln>
                <a:solidFill>
                  <a:srgbClr val="0C36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634" y="1338926"/>
            <a:ext cx="9815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2D2D2D"/>
                </a:solidFill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804388" y="1309712"/>
            <a:ext cx="4764543" cy="233172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915038" y="1313072"/>
            <a:ext cx="883147" cy="238914"/>
          </a:xfrm>
          <a:prstGeom prst="roundRect">
            <a:avLst/>
          </a:prstGeom>
          <a:pattFill prst="pct30">
            <a:fgClr>
              <a:srgbClr val="B7DCFB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67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67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3-2025</a:t>
            </a:r>
            <a:endParaRPr kumimoji="0" sz="4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635" y="1969862"/>
            <a:ext cx="97161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2D2D2D"/>
                </a:solidFill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93837" y="1960399"/>
            <a:ext cx="4777558" cy="233172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896597" y="1953389"/>
            <a:ext cx="946478" cy="233172"/>
          </a:xfrm>
          <a:prstGeom prst="roundRect">
            <a:avLst/>
          </a:prstGeom>
          <a:pattFill prst="pct30">
            <a:fgClr>
              <a:srgbClr val="09FFE8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2023–20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9634" y="2600798"/>
            <a:ext cx="12974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2D2D2D"/>
                </a:solidFill>
              </a:defRPr>
            </a:pP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Computing&amp;Data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780822" y="2587080"/>
            <a:ext cx="4777557" cy="233172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402162" y="2592353"/>
            <a:ext cx="635977" cy="233172"/>
          </a:xfrm>
          <a:prstGeom prst="roundRect">
            <a:avLst/>
          </a:prstGeom>
          <a:pattFill prst="pct30">
            <a:fgClr>
              <a:srgbClr val="C4E6C6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2025-2026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9634" y="3231733"/>
            <a:ext cx="106343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2D2D2D"/>
                </a:solidFill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Infrastructure</a:t>
            </a: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80821" y="3218016"/>
            <a:ext cx="4777558" cy="233172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61064" y="3218016"/>
            <a:ext cx="989960" cy="233172"/>
          </a:xfrm>
          <a:prstGeom prst="roundRect">
            <a:avLst/>
          </a:prstGeom>
          <a:pattFill prst="pct50">
            <a:fgClr>
              <a:srgbClr val="FF9800"/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2025–20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635" y="3862669"/>
            <a:ext cx="121751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2D2D2D"/>
                </a:solidFill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</a:t>
            </a: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771070" y="3848952"/>
            <a:ext cx="4797861" cy="233172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046106" y="3852963"/>
            <a:ext cx="686783" cy="233172"/>
          </a:xfrm>
          <a:prstGeom prst="roundRect">
            <a:avLst/>
          </a:prstGeom>
          <a:pattFill prst="pct50">
            <a:fgClr>
              <a:srgbClr val="AE6FC7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7-2029</a:t>
            </a:r>
            <a:endParaRPr kumimoji="0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AFB534-106D-4A91-9B6C-E385597B3CF0}"/>
              </a:ext>
            </a:extLst>
          </p:cNvPr>
          <p:cNvSpPr txBox="1"/>
          <p:nvPr/>
        </p:nvSpPr>
        <p:spPr>
          <a:xfrm>
            <a:off x="6675038" y="1260676"/>
            <a:ext cx="431208" cy="3506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293B82-1B81-4DD2-AF56-060B4612BCB0}"/>
              </a:ext>
            </a:extLst>
          </p:cNvPr>
          <p:cNvSpPr txBox="1"/>
          <p:nvPr/>
        </p:nvSpPr>
        <p:spPr>
          <a:xfrm>
            <a:off x="7308470" y="1052057"/>
            <a:ext cx="8835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2CEEC1-CCDB-438B-8374-BD49EFB19860}"/>
              </a:ext>
            </a:extLst>
          </p:cNvPr>
          <p:cNvSpPr txBox="1"/>
          <p:nvPr/>
        </p:nvSpPr>
        <p:spPr>
          <a:xfrm>
            <a:off x="7308470" y="1739963"/>
            <a:ext cx="8835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A3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A3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A3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</a:t>
            </a:r>
            <a:b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A3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A3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08D5F9-2C3C-45B8-8F01-63F7C1BF2C47}"/>
              </a:ext>
            </a:extLst>
          </p:cNvPr>
          <p:cNvSpPr txBox="1"/>
          <p:nvPr/>
        </p:nvSpPr>
        <p:spPr>
          <a:xfrm>
            <a:off x="7312725" y="2418677"/>
            <a:ext cx="8835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2B1BF9-D12C-4ABA-BCFA-D8D2E1AE4768}"/>
              </a:ext>
            </a:extLst>
          </p:cNvPr>
          <p:cNvSpPr txBox="1"/>
          <p:nvPr/>
        </p:nvSpPr>
        <p:spPr>
          <a:xfrm>
            <a:off x="7312725" y="3139697"/>
            <a:ext cx="883575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0ACEE7-F747-4657-A8D1-17DDB673BC8B}"/>
              </a:ext>
            </a:extLst>
          </p:cNvPr>
          <p:cNvSpPr txBox="1"/>
          <p:nvPr/>
        </p:nvSpPr>
        <p:spPr>
          <a:xfrm>
            <a:off x="7320692" y="3884975"/>
            <a:ext cx="883575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Computing 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ounded Rectangle 16">
            <a:extLst>
              <a:ext uri="{FF2B5EF4-FFF2-40B4-BE49-F238E27FC236}">
                <a16:creationId xmlns:a16="http://schemas.microsoft.com/office/drawing/2014/main" id="{120D631A-B0EF-48B7-BDAE-4FF6B035EF23}"/>
              </a:ext>
            </a:extLst>
          </p:cNvPr>
          <p:cNvSpPr/>
          <p:nvPr/>
        </p:nvSpPr>
        <p:spPr>
          <a:xfrm>
            <a:off x="2798186" y="1313073"/>
            <a:ext cx="1426602" cy="234332"/>
          </a:xfrm>
          <a:prstGeom prst="roundRect">
            <a:avLst/>
          </a:prstGeom>
          <a:pattFill prst="pct30">
            <a:fgClr>
              <a:srgbClr val="49A7F5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2026-2031</a:t>
            </a:r>
            <a:endParaRPr kumimoji="0" sz="52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FAE7E9-1CAC-4AE6-B752-1EAA0C34780B}"/>
              </a:ext>
            </a:extLst>
          </p:cNvPr>
          <p:cNvSpPr txBox="1"/>
          <p:nvPr/>
        </p:nvSpPr>
        <p:spPr>
          <a:xfrm>
            <a:off x="1558115" y="4207021"/>
            <a:ext cx="8056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White Paper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89F573-1AC2-43CC-92EC-8C180446D0D3}"/>
              </a:ext>
            </a:extLst>
          </p:cNvPr>
          <p:cNvSpPr txBox="1"/>
          <p:nvPr/>
        </p:nvSpPr>
        <p:spPr>
          <a:xfrm>
            <a:off x="2363734" y="4207021"/>
            <a:ext cx="7736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Budget approval</a:t>
            </a:r>
          </a:p>
        </p:txBody>
      </p:sp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FA498BA3-63C1-4A39-9FA5-129AA34E4D74}"/>
              </a:ext>
            </a:extLst>
          </p:cNvPr>
          <p:cNvSpPr/>
          <p:nvPr/>
        </p:nvSpPr>
        <p:spPr>
          <a:xfrm>
            <a:off x="4224788" y="1313072"/>
            <a:ext cx="2333591" cy="237104"/>
          </a:xfrm>
          <a:prstGeom prst="roundRect">
            <a:avLst/>
          </a:prstGeom>
          <a:pattFill prst="pct80">
            <a:fgClr>
              <a:srgbClr val="0B74CB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2031-2038</a:t>
            </a:r>
            <a:endParaRPr kumimoji="0" sz="52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ounded Rectangle 19">
            <a:extLst>
              <a:ext uri="{FF2B5EF4-FFF2-40B4-BE49-F238E27FC236}">
                <a16:creationId xmlns:a16="http://schemas.microsoft.com/office/drawing/2014/main" id="{A42020EA-4DE0-4A34-A868-5265E4FE2A6D}"/>
              </a:ext>
            </a:extLst>
          </p:cNvPr>
          <p:cNvSpPr/>
          <p:nvPr/>
        </p:nvSpPr>
        <p:spPr>
          <a:xfrm>
            <a:off x="2853702" y="1953389"/>
            <a:ext cx="1216171" cy="233172"/>
          </a:xfrm>
          <a:prstGeom prst="roundRect">
            <a:avLst/>
          </a:prstGeom>
          <a:pattFill prst="pct60">
            <a:fgClr>
              <a:srgbClr val="00C0AE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2026-2030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ounded Rectangle 19">
            <a:extLst>
              <a:ext uri="{FF2B5EF4-FFF2-40B4-BE49-F238E27FC236}">
                <a16:creationId xmlns:a16="http://schemas.microsoft.com/office/drawing/2014/main" id="{885C6CC3-69F8-415C-A44D-5002061DD1FC}"/>
              </a:ext>
            </a:extLst>
          </p:cNvPr>
          <p:cNvSpPr/>
          <p:nvPr/>
        </p:nvSpPr>
        <p:spPr>
          <a:xfrm>
            <a:off x="4081356" y="1953389"/>
            <a:ext cx="446256" cy="233172"/>
          </a:xfrm>
          <a:prstGeom prst="roundRect">
            <a:avLst/>
          </a:prstGeom>
          <a:pattFill prst="pct90">
            <a:fgClr>
              <a:srgbClr val="009688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2030-2031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ounded Rectangle 19">
            <a:extLst>
              <a:ext uri="{FF2B5EF4-FFF2-40B4-BE49-F238E27FC236}">
                <a16:creationId xmlns:a16="http://schemas.microsoft.com/office/drawing/2014/main" id="{6AD5705D-8D8C-4CBE-BFAC-DF6B02FAFB63}"/>
              </a:ext>
            </a:extLst>
          </p:cNvPr>
          <p:cNvSpPr/>
          <p:nvPr/>
        </p:nvSpPr>
        <p:spPr>
          <a:xfrm>
            <a:off x="1506382" y="1953390"/>
            <a:ext cx="393988" cy="241949"/>
          </a:xfrm>
          <a:prstGeom prst="roundRect">
            <a:avLst/>
          </a:prstGeom>
          <a:pattFill prst="pct20">
            <a:fgClr>
              <a:srgbClr val="ABFFF7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4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Pre-design</a:t>
            </a:r>
            <a:endParaRPr kumimoji="0" sz="4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ounded Rectangle 22">
            <a:extLst>
              <a:ext uri="{FF2B5EF4-FFF2-40B4-BE49-F238E27FC236}">
                <a16:creationId xmlns:a16="http://schemas.microsoft.com/office/drawing/2014/main" id="{B54BF48E-9455-4670-8868-83EAB7363C6C}"/>
              </a:ext>
            </a:extLst>
          </p:cNvPr>
          <p:cNvSpPr/>
          <p:nvPr/>
        </p:nvSpPr>
        <p:spPr>
          <a:xfrm>
            <a:off x="3038139" y="2592354"/>
            <a:ext cx="1186649" cy="223976"/>
          </a:xfrm>
          <a:prstGeom prst="roundRect">
            <a:avLst/>
          </a:prstGeom>
          <a:pattFill prst="pct50">
            <a:fgClr>
              <a:srgbClr val="6EC072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–20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ounded Rectangle 22">
            <a:extLst>
              <a:ext uri="{FF2B5EF4-FFF2-40B4-BE49-F238E27FC236}">
                <a16:creationId xmlns:a16="http://schemas.microsoft.com/office/drawing/2014/main" id="{5CB03470-368D-4E26-BF8D-D36F6E927AB0}"/>
              </a:ext>
            </a:extLst>
          </p:cNvPr>
          <p:cNvSpPr/>
          <p:nvPr/>
        </p:nvSpPr>
        <p:spPr>
          <a:xfrm>
            <a:off x="4224788" y="2592354"/>
            <a:ext cx="2322992" cy="231535"/>
          </a:xfrm>
          <a:prstGeom prst="roundRect">
            <a:avLst/>
          </a:prstGeom>
          <a:pattFill prst="pct90">
            <a:fgClr>
              <a:srgbClr val="3A863E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2031-2038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ounded Rectangle 25">
            <a:extLst>
              <a:ext uri="{FF2B5EF4-FFF2-40B4-BE49-F238E27FC236}">
                <a16:creationId xmlns:a16="http://schemas.microsoft.com/office/drawing/2014/main" id="{DE96EFCA-957A-4006-BC55-D9A9C7F2E905}"/>
              </a:ext>
            </a:extLst>
          </p:cNvPr>
          <p:cNvSpPr/>
          <p:nvPr/>
        </p:nvSpPr>
        <p:spPr>
          <a:xfrm>
            <a:off x="1905780" y="3218016"/>
            <a:ext cx="850537" cy="233172"/>
          </a:xfrm>
          <a:prstGeom prst="roundRect">
            <a:avLst/>
          </a:prstGeom>
          <a:pattFill prst="pct30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2023-2025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ounded Rectangle 25">
            <a:extLst>
              <a:ext uri="{FF2B5EF4-FFF2-40B4-BE49-F238E27FC236}">
                <a16:creationId xmlns:a16="http://schemas.microsoft.com/office/drawing/2014/main" id="{8C67064B-225E-476D-ABB6-239758071190}"/>
              </a:ext>
            </a:extLst>
          </p:cNvPr>
          <p:cNvSpPr/>
          <p:nvPr/>
        </p:nvSpPr>
        <p:spPr>
          <a:xfrm>
            <a:off x="3751024" y="3218016"/>
            <a:ext cx="1250141" cy="233172"/>
          </a:xfrm>
          <a:prstGeom prst="roundRect">
            <a:avLst/>
          </a:prstGeom>
          <a:pattFill prst="pct90">
            <a:fgClr>
              <a:srgbClr val="C47500"/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–203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ounded Rectangle 28">
            <a:extLst>
              <a:ext uri="{FF2B5EF4-FFF2-40B4-BE49-F238E27FC236}">
                <a16:creationId xmlns:a16="http://schemas.microsoft.com/office/drawing/2014/main" id="{9174DC2C-2564-45FE-8FAD-D44D496E676D}"/>
              </a:ext>
            </a:extLst>
          </p:cNvPr>
          <p:cNvSpPr/>
          <p:nvPr/>
        </p:nvSpPr>
        <p:spPr>
          <a:xfrm>
            <a:off x="2160182" y="3852963"/>
            <a:ext cx="877956" cy="233172"/>
          </a:xfrm>
          <a:prstGeom prst="roundRect">
            <a:avLst/>
          </a:prstGeom>
          <a:pattFill prst="pct30">
            <a:fgClr>
              <a:srgbClr val="DABDE5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–20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r>
            <a:endParaRPr kumimoji="0" sz="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ounded Rectangle 28">
            <a:extLst>
              <a:ext uri="{FF2B5EF4-FFF2-40B4-BE49-F238E27FC236}">
                <a16:creationId xmlns:a16="http://schemas.microsoft.com/office/drawing/2014/main" id="{C3D6224F-F9BF-4BA1-A67F-F0441DE3F4EC}"/>
              </a:ext>
            </a:extLst>
          </p:cNvPr>
          <p:cNvSpPr/>
          <p:nvPr/>
        </p:nvSpPr>
        <p:spPr>
          <a:xfrm>
            <a:off x="3751024" y="3852588"/>
            <a:ext cx="848296" cy="233172"/>
          </a:xfrm>
          <a:prstGeom prst="roundRect">
            <a:avLst/>
          </a:prstGeom>
          <a:pattFill prst="pct90">
            <a:fgClr>
              <a:srgbClr val="8E44AD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–2032</a:t>
            </a:r>
          </a:p>
        </p:txBody>
      </p:sp>
      <p:sp>
        <p:nvSpPr>
          <p:cNvPr id="39" name="Rounded Rectangle 19">
            <a:extLst>
              <a:ext uri="{FF2B5EF4-FFF2-40B4-BE49-F238E27FC236}">
                <a16:creationId xmlns:a16="http://schemas.microsoft.com/office/drawing/2014/main" id="{743427AE-EA8A-4718-9603-2E04D3820461}"/>
              </a:ext>
            </a:extLst>
          </p:cNvPr>
          <p:cNvSpPr/>
          <p:nvPr/>
        </p:nvSpPr>
        <p:spPr>
          <a:xfrm>
            <a:off x="1426220" y="1313073"/>
            <a:ext cx="488818" cy="241949"/>
          </a:xfrm>
          <a:prstGeom prst="roundRect">
            <a:avLst/>
          </a:prstGeom>
          <a:pattFill prst="pct10">
            <a:fgClr>
              <a:srgbClr val="66CCFF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FFFFFF"/>
                </a:solidFill>
              </a:defRPr>
            </a:pPr>
            <a:r>
              <a:rPr kumimoji="0" lang="en-US" sz="4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 design</a:t>
            </a:r>
            <a:endParaRPr kumimoji="0" sz="4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4F86-7A28-4532-988F-CD20B0FE18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73625"/>
            <a:ext cx="498475" cy="16827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sp>
        <p:nvSpPr>
          <p:cNvPr id="42" name="Footer Placeholder 2">
            <a:extLst>
              <a:ext uri="{FF2B5EF4-FFF2-40B4-BE49-F238E27FC236}">
                <a16:creationId xmlns:a16="http://schemas.microsoft.com/office/drawing/2014/main" id="{AB574700-6C3C-45B2-8E42-963CDE030DCE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58FC2480-C191-44B2-84B5-FB3D9DEF57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b="16726"/>
          <a:stretch/>
        </p:blipFill>
        <p:spPr>
          <a:xfrm>
            <a:off x="629749" y="1000467"/>
            <a:ext cx="7766768" cy="3655303"/>
          </a:xfrm>
          <a:prstGeom prst="rect">
            <a:avLst/>
          </a:prstGeom>
        </p:spPr>
      </p:pic>
      <p:pic>
        <p:nvPicPr>
          <p:cNvPr id="2" name="Example_B">
            <a:hlinkClick r:id="" action="ppaction://media"/>
            <a:extLst>
              <a:ext uri="{FF2B5EF4-FFF2-40B4-BE49-F238E27FC236}">
                <a16:creationId xmlns:a16="http://schemas.microsoft.com/office/drawing/2014/main" id="{6E206A71-1F57-4042-94B8-9648A60A2B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48616" y="-23089"/>
            <a:ext cx="1576664" cy="218109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8D43549-6D8C-4AC9-9E47-B6872B93F2BA}"/>
              </a:ext>
            </a:extLst>
          </p:cNvPr>
          <p:cNvSpPr txBox="1">
            <a:spLocks/>
          </p:cNvSpPr>
          <p:nvPr/>
        </p:nvSpPr>
        <p:spPr>
          <a:xfrm>
            <a:off x="2007655" y="26377"/>
            <a:ext cx="4550308" cy="1245380"/>
          </a:xfr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685800">
              <a:lnSpc>
                <a:spcPct val="110000"/>
              </a:lnSpc>
            </a:pPr>
            <a:r>
              <a:rPr lang="en-US" sz="2700" b="1" kern="0" dirty="0">
                <a:solidFill>
                  <a:srgbClr val="4472C4">
                    <a:lumMod val="75000"/>
                  </a:srgb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ALBA to ALBA II</a:t>
            </a:r>
            <a:br>
              <a:rPr lang="en-US" sz="2700" b="1" kern="0" dirty="0">
                <a:solidFill>
                  <a:srgbClr val="4472C4">
                    <a:lumMod val="75000"/>
                  </a:srgb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2175" b="1" i="1" kern="0" dirty="0">
                <a:solidFill>
                  <a:srgbClr val="4472C4">
                    <a:lumMod val="75000"/>
                  </a:srgb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Low emittance storage ring (5BA)</a:t>
            </a:r>
          </a:p>
          <a:p>
            <a:pPr algn="ctr" defTabSz="685800">
              <a:lnSpc>
                <a:spcPct val="110000"/>
              </a:lnSpc>
            </a:pPr>
            <a:r>
              <a:rPr lang="en-US" sz="2175" b="1" i="1" kern="0" dirty="0">
                <a:solidFill>
                  <a:srgbClr val="4472C4">
                    <a:lumMod val="75000"/>
                  </a:srgb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Much brighter synchrotron light</a:t>
            </a:r>
            <a:endParaRPr lang="en-US" sz="2700" b="1" i="1" kern="0" dirty="0">
              <a:solidFill>
                <a:srgbClr val="4472C4">
                  <a:lumMod val="75000"/>
                </a:srgb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C3956E-9BAC-4AA3-9DFF-5D6FD0046E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2016" y="2373129"/>
            <a:ext cx="3340619" cy="2558278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ABD5707-9CFB-459E-9C0F-2B1C25C6773B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0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C4B059-279C-4CCC-9FCC-53C2BDD8D31F}"/>
              </a:ext>
            </a:extLst>
          </p:cNvPr>
          <p:cNvSpPr txBox="1"/>
          <p:nvPr/>
        </p:nvSpPr>
        <p:spPr>
          <a:xfrm>
            <a:off x="1863457" y="161926"/>
            <a:ext cx="5630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n-US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Testing new ALBA II accelerator systems at ALBA</a:t>
            </a:r>
          </a:p>
        </p:txBody>
      </p:sp>
      <p:pic>
        <p:nvPicPr>
          <p:cNvPr id="4" name="Picture 3" descr="A machine with many parts&#10;&#10;AI-generated content may be incorrect.">
            <a:extLst>
              <a:ext uri="{FF2B5EF4-FFF2-40B4-BE49-F238E27FC236}">
                <a16:creationId xmlns:a16="http://schemas.microsoft.com/office/drawing/2014/main" id="{3554497C-5083-9816-684F-E197C2CEA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31" y="2246668"/>
            <a:ext cx="2490351" cy="240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97C334-7467-4831-AC7E-CF71CBB8E8EB}"/>
              </a:ext>
            </a:extLst>
          </p:cNvPr>
          <p:cNvSpPr/>
          <p:nvPr/>
        </p:nvSpPr>
        <p:spPr>
          <a:xfrm>
            <a:off x="6434177" y="531258"/>
            <a:ext cx="26014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/>
            <a:r>
              <a:rPr lang="es-ES" sz="1600" b="1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Injection</a:t>
            </a:r>
            <a:r>
              <a:rPr lang="es-ES" sz="1600" b="1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600" b="1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kicker</a:t>
            </a:r>
            <a:r>
              <a:rPr lang="es-ES" sz="1600" b="1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</a:p>
          <a:p>
            <a:pPr defTabSz="914378"/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DDK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based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on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an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innovative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ALBA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design</a:t>
            </a:r>
            <a:endParaRPr lang="es-ES" sz="1200" dirty="0">
              <a:solidFill>
                <a:srgbClr val="009E97"/>
              </a:solidFill>
              <a:latin typeface="Calibri" panose="020F0502020204030204"/>
              <a:cs typeface="Arial"/>
              <a:sym typeface="Wingdings" panose="05000000000000000000" pitchFamily="2" charset="2"/>
            </a:endParaRPr>
          </a:p>
          <a:p>
            <a:pPr defTabSz="914378"/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Built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,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installed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and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succesfully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tested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at ALBA. </a:t>
            </a:r>
          </a:p>
          <a:p>
            <a:pPr defTabSz="914378"/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Other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synchrotrons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interested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in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the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design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(Sirius, Petra IV,…)</a:t>
            </a:r>
            <a:endParaRPr lang="en-US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22DE16-F5BB-4A6B-B600-136FAE1A5D7F}"/>
              </a:ext>
            </a:extLst>
          </p:cNvPr>
          <p:cNvSpPr/>
          <p:nvPr/>
        </p:nvSpPr>
        <p:spPr>
          <a:xfrm>
            <a:off x="3233251" y="577552"/>
            <a:ext cx="28817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/>
            <a:r>
              <a:rPr lang="es-ES" sz="1400" b="1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3rd </a:t>
            </a:r>
            <a:r>
              <a:rPr lang="es-ES" sz="1400" b="1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Harmonic</a:t>
            </a:r>
            <a:r>
              <a:rPr lang="es-ES" sz="1400" b="1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400" b="1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Cavity</a:t>
            </a:r>
            <a:endParaRPr lang="es-ES" sz="1400" b="1" dirty="0">
              <a:solidFill>
                <a:srgbClr val="009E97"/>
              </a:solidFill>
              <a:latin typeface="Calibri" panose="020F0502020204030204"/>
              <a:cs typeface="Arial"/>
              <a:sym typeface="Wingdings" panose="05000000000000000000" pitchFamily="2" charset="2"/>
            </a:endParaRPr>
          </a:p>
          <a:p>
            <a:pPr defTabSz="914378"/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ALBA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design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,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prototype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successfully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28A3A0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tested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in BESSY II</a:t>
            </a:r>
          </a:p>
          <a:p>
            <a:pPr defTabSz="914378"/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Cavities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being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installed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at ALBA. </a:t>
            </a:r>
          </a:p>
          <a:p>
            <a:pPr defTabSz="914378"/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Other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synchrotrons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interested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in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the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</a:t>
            </a:r>
            <a:r>
              <a:rPr lang="es-ES" sz="1200" dirty="0" err="1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design</a:t>
            </a:r>
            <a:r>
              <a:rPr lang="es-ES" sz="1200" dirty="0">
                <a:solidFill>
                  <a:srgbClr val="009E97"/>
                </a:solidFill>
                <a:latin typeface="Calibri" panose="020F0502020204030204"/>
                <a:cs typeface="Arial"/>
                <a:sym typeface="Wingdings" panose="05000000000000000000" pitchFamily="2" charset="2"/>
              </a:rPr>
              <a:t> (BESSY II, Sirius, Petra IV,…)</a:t>
            </a:r>
            <a:endParaRPr lang="en-US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2871FF-9D3A-4506-90FA-3518A041FC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5" y="2571751"/>
            <a:ext cx="2776146" cy="21492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3A4B00-5793-48F4-9693-BD4494B5139E}"/>
              </a:ext>
            </a:extLst>
          </p:cNvPr>
          <p:cNvSpPr/>
          <p:nvPr/>
        </p:nvSpPr>
        <p:spPr>
          <a:xfrm>
            <a:off x="346659" y="620779"/>
            <a:ext cx="26774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/>
            <a:r>
              <a:rPr lang="en-US" sz="1400" b="1" dirty="0">
                <a:solidFill>
                  <a:srgbClr val="28A3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Increasing the current to 300 mA</a:t>
            </a:r>
          </a:p>
          <a:p>
            <a:pPr defTabSz="914378"/>
            <a:r>
              <a:rPr lang="en-US" sz="1200" dirty="0">
                <a:solidFill>
                  <a:srgbClr val="28A3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Tests done at the start-up after the shutdown (Jan 23), storing </a:t>
            </a:r>
            <a:r>
              <a:rPr lang="en-US" sz="1200" b="1" dirty="0">
                <a:solidFill>
                  <a:srgbClr val="28A3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300 mA </a:t>
            </a:r>
            <a:r>
              <a:rPr lang="en-US" sz="1200" dirty="0">
                <a:solidFill>
                  <a:srgbClr val="28A3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of electrons (+50 mA with respect to normal operation)</a:t>
            </a:r>
          </a:p>
          <a:p>
            <a:pPr defTabSz="914378"/>
            <a:r>
              <a:rPr lang="en-US" sz="1200" dirty="0">
                <a:solidFill>
                  <a:srgbClr val="28A3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300 mA will be the e- current at ALBA II and all systems must be cross-checked to resist the increase of current/radiation/beam losses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3571F-4E60-4E57-992F-E5BF5DE982D9}"/>
              </a:ext>
            </a:extLst>
          </p:cNvPr>
          <p:cNvSpPr txBox="1"/>
          <p:nvPr/>
        </p:nvSpPr>
        <p:spPr>
          <a:xfrm>
            <a:off x="3475489" y="4382176"/>
            <a:ext cx="9614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27 July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4AB9E4-C2FF-483E-B457-DDB20961A3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51"/>
          <a:stretch/>
        </p:blipFill>
        <p:spPr>
          <a:xfrm>
            <a:off x="3603727" y="1826601"/>
            <a:ext cx="2140847" cy="286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50A2339-CAB2-479F-BFD2-56D9D507542D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050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81FAD4-C442-4AD0-97CA-71C2724C818A}"/>
              </a:ext>
            </a:extLst>
          </p:cNvPr>
          <p:cNvSpPr txBox="1"/>
          <p:nvPr/>
        </p:nvSpPr>
        <p:spPr>
          <a:xfrm>
            <a:off x="3908166" y="119619"/>
            <a:ext cx="4781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Magnet and girders prototypes being measured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0451D-6D84-4AB0-8E26-9632BFB06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8795" y="1188396"/>
            <a:ext cx="4436930" cy="24979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879444-1907-4972-9966-5C18BB2F3EAC}"/>
              </a:ext>
            </a:extLst>
          </p:cNvPr>
          <p:cNvSpPr/>
          <p:nvPr/>
        </p:nvSpPr>
        <p:spPr>
          <a:xfrm>
            <a:off x="4240090" y="529177"/>
            <a:ext cx="4084760" cy="88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6" indent="-91438" defTabSz="685783">
              <a:lnSpc>
                <a:spcPct val="150000"/>
              </a:lnSpc>
              <a:buClr>
                <a:srgbClr val="122E4F"/>
              </a:buClr>
              <a:defRPr/>
            </a:pPr>
            <a:r>
              <a:rPr lang="en-GB" sz="1200" kern="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Girders from Spanish company</a:t>
            </a:r>
          </a:p>
          <a:p>
            <a:pPr marL="0" lvl="6" indent="-91438" defTabSz="685783">
              <a:lnSpc>
                <a:spcPct val="150000"/>
              </a:lnSpc>
              <a:buClr>
                <a:srgbClr val="122E4F"/>
              </a:buClr>
              <a:defRPr/>
            </a:pPr>
            <a:r>
              <a:rPr lang="en-GB" sz="1200" kern="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Magnets from Spanish and European companies</a:t>
            </a:r>
          </a:p>
          <a:p>
            <a:pPr marL="0" lvl="6" indent="-91438" defTabSz="685783">
              <a:lnSpc>
                <a:spcPct val="150000"/>
              </a:lnSpc>
              <a:buClr>
                <a:srgbClr val="122E4F"/>
              </a:buClr>
              <a:defRPr/>
            </a:pPr>
            <a:endParaRPr lang="en-GB" sz="1200" kern="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01C61C-3533-41B0-91EB-D29442012B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" r="7473"/>
          <a:stretch/>
        </p:blipFill>
        <p:spPr>
          <a:xfrm rot="5400000">
            <a:off x="5894496" y="2060877"/>
            <a:ext cx="3007301" cy="19386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2CE54E-087E-48BE-95DF-6C6EA049DA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/>
          <a:stretch/>
        </p:blipFill>
        <p:spPr>
          <a:xfrm rot="5400000">
            <a:off x="3672532" y="2060878"/>
            <a:ext cx="3007299" cy="19386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685009A-A614-4F37-8984-99561281F806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03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826F4372-E3F9-CA71-54C4-A3BDD6CB6A0C}"/>
              </a:ext>
            </a:extLst>
          </p:cNvPr>
          <p:cNvSpPr txBox="1"/>
          <p:nvPr/>
        </p:nvSpPr>
        <p:spPr>
          <a:xfrm>
            <a:off x="1199198" y="111514"/>
            <a:ext cx="7173254" cy="71045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>
            <a:spAutoFit/>
          </a:bodyPr>
          <a:lstStyle/>
          <a:p>
            <a:pPr defTabSz="685800">
              <a:spcBef>
                <a:spcPts val="900"/>
              </a:spcBef>
              <a:spcAft>
                <a:spcPts val="450"/>
              </a:spcAft>
              <a:buClr>
                <a:srgbClr val="000000"/>
              </a:buClr>
            </a:pPr>
            <a:r>
              <a:rPr lang="en-US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ALBA II Flagships Beamlines - Two Long Coherent Imaging nanoprobes</a:t>
            </a:r>
          </a:p>
          <a:p>
            <a:pPr defTabSz="685800">
              <a:buClr>
                <a:srgbClr val="000000"/>
              </a:buClr>
            </a:pPr>
            <a:r>
              <a:rPr lang="es-ES" b="1" kern="0" dirty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A362F7A-51DD-D8C7-F599-5B2E10E89913}"/>
              </a:ext>
            </a:extLst>
          </p:cNvPr>
          <p:cNvSpPr txBox="1">
            <a:spLocks/>
          </p:cNvSpPr>
          <p:nvPr/>
        </p:nvSpPr>
        <p:spPr>
          <a:xfrm>
            <a:off x="593563" y="654949"/>
            <a:ext cx="8323223" cy="121853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1200" b="1" dirty="0">
                <a:solidFill>
                  <a:srgbClr val="002060"/>
                </a:solidFill>
                <a:latin typeface="Arial"/>
                <a:sym typeface="Arial"/>
              </a:rPr>
              <a:t>BL02 - </a:t>
            </a:r>
            <a:r>
              <a:rPr lang="en-AU" altLang="es-ES" sz="1200" b="1" dirty="0" err="1">
                <a:solidFill>
                  <a:srgbClr val="002060"/>
                </a:solidFill>
                <a:latin typeface="Arial"/>
                <a:sym typeface="Arial"/>
              </a:rPr>
              <a:t>CoDI</a:t>
            </a:r>
            <a:r>
              <a:rPr lang="en-AU" altLang="es-ES" sz="1200" b="1" dirty="0">
                <a:solidFill>
                  <a:srgbClr val="002060"/>
                </a:solidFill>
                <a:latin typeface="Arial"/>
                <a:sym typeface="Arial"/>
              </a:rPr>
              <a:t>  </a:t>
            </a:r>
            <a:endParaRPr lang="en-AU" altLang="es-ES" sz="900" dirty="0">
              <a:solidFill>
                <a:srgbClr val="303030"/>
              </a:solidFill>
              <a:latin typeface="Arial"/>
              <a:sym typeface="Arial"/>
            </a:endParaRP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- A single </a:t>
            </a:r>
            <a:r>
              <a:rPr lang="en-AU" altLang="es-ES" sz="900" dirty="0" err="1">
                <a:solidFill>
                  <a:srgbClr val="303030"/>
                </a:solidFill>
                <a:latin typeface="Arial"/>
                <a:sym typeface="Arial"/>
              </a:rPr>
              <a:t>Endstation</a:t>
            </a: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Beamline </a:t>
            </a: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- Focused on multimodal in-situ or operando studies of </a:t>
            </a:r>
            <a:r>
              <a:rPr lang="en-AU" altLang="es-ES" sz="900" b="1" dirty="0">
                <a:solidFill>
                  <a:srgbClr val="303030"/>
                </a:solidFill>
                <a:latin typeface="Arial"/>
                <a:sym typeface="Arial"/>
              </a:rPr>
              <a:t>Functional Material and Environmental Science </a:t>
            </a: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Samples up to 500 µm in diameter and down to spatial resolution of &lt; 5 nm and acquisition times &lt; 1 minute. </a:t>
            </a: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- Main Imaging Modalities:      </a:t>
            </a: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 X-ray Ptychography, Ptychographic Tomography, Bragg-CDI(Ptychography), Holotomography, correlative scanning nanobeam XRD and XRF </a:t>
            </a: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</a:t>
            </a:r>
            <a:endParaRPr lang="es-ES" altLang="es-ES" sz="900" b="1" dirty="0">
              <a:solidFill>
                <a:srgbClr val="303030"/>
              </a:solidFill>
              <a:latin typeface="Arial"/>
              <a:sym typeface="Arial"/>
            </a:endParaRP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s-ES" altLang="es-ES" sz="900" b="1" dirty="0">
              <a:solidFill>
                <a:srgbClr val="303030"/>
              </a:solidFill>
              <a:latin typeface="Arial"/>
              <a:sym typeface="Arial"/>
            </a:endParaRPr>
          </a:p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s-ES" altLang="es-ES" sz="900" b="1" dirty="0">
              <a:solidFill>
                <a:srgbClr val="303030"/>
              </a:solidFill>
              <a:latin typeface="Arial"/>
              <a:sym typeface="Arial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2EA7AE-4828-BA8F-403D-32278A5F00CE}"/>
              </a:ext>
            </a:extLst>
          </p:cNvPr>
          <p:cNvGrpSpPr/>
          <p:nvPr/>
        </p:nvGrpSpPr>
        <p:grpSpPr>
          <a:xfrm>
            <a:off x="5916671" y="451992"/>
            <a:ext cx="2489526" cy="1030138"/>
            <a:chOff x="7888893" y="602656"/>
            <a:chExt cx="3319367" cy="137351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37FE2B-F3AF-33FC-9EB6-03EEA0A935CF}"/>
                </a:ext>
              </a:extLst>
            </p:cNvPr>
            <p:cNvSpPr txBox="1"/>
            <p:nvPr/>
          </p:nvSpPr>
          <p:spPr>
            <a:xfrm>
              <a:off x="9579085" y="602656"/>
              <a:ext cx="3466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es-ES" sz="1050" kern="0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1</a:t>
              </a:r>
              <a:endParaRPr lang="en-GB" sz="1050" kern="0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8B8EDA-8513-23B5-8BB2-AA733F4CF79A}"/>
                </a:ext>
              </a:extLst>
            </p:cNvPr>
            <p:cNvSpPr txBox="1"/>
            <p:nvPr/>
          </p:nvSpPr>
          <p:spPr>
            <a:xfrm>
              <a:off x="10861583" y="1115886"/>
              <a:ext cx="3466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es-ES" sz="1050" kern="0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2</a:t>
              </a:r>
              <a:endParaRPr lang="en-GB" sz="1050" kern="0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19A4C4-1A88-F4E5-09E4-4D92BDF6C174}"/>
                </a:ext>
              </a:extLst>
            </p:cNvPr>
            <p:cNvSpPr txBox="1"/>
            <p:nvPr/>
          </p:nvSpPr>
          <p:spPr>
            <a:xfrm>
              <a:off x="7888893" y="1637618"/>
              <a:ext cx="3466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es-ES" sz="1050" kern="0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3</a:t>
              </a:r>
              <a:endParaRPr lang="en-GB" sz="1050" kern="0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id="{62F32D82-1F95-DCCC-678C-6DBC7C576ED8}"/>
              </a:ext>
            </a:extLst>
          </p:cNvPr>
          <p:cNvSpPr txBox="1">
            <a:spLocks/>
          </p:cNvSpPr>
          <p:nvPr/>
        </p:nvSpPr>
        <p:spPr>
          <a:xfrm>
            <a:off x="593563" y="1726784"/>
            <a:ext cx="8323223" cy="16899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altLang="es-ES" sz="1050" b="1" dirty="0">
                <a:solidFill>
                  <a:srgbClr val="002060"/>
                </a:solidFill>
                <a:latin typeface="Arial"/>
                <a:sym typeface="Arial"/>
              </a:rPr>
              <a:t>BL04 - CORUS</a:t>
            </a:r>
          </a:p>
          <a:p>
            <a:pPr marL="0" indent="0" algn="just" defTabSz="685800">
              <a:lnSpc>
                <a:spcPct val="100000"/>
              </a:lnSpc>
              <a:spcBef>
                <a:spcPts val="75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A two </a:t>
            </a:r>
            <a:r>
              <a:rPr lang="en-AU" altLang="es-ES" sz="900" dirty="0" err="1">
                <a:solidFill>
                  <a:srgbClr val="303030"/>
                </a:solidFill>
                <a:latin typeface="Arial"/>
                <a:sym typeface="Arial"/>
              </a:rPr>
              <a:t>Endstation</a:t>
            </a: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Beamline </a:t>
            </a:r>
          </a:p>
          <a:p>
            <a:pPr marL="0" indent="0" algn="just" defTabSz="685800">
              <a:lnSpc>
                <a:spcPct val="150000"/>
              </a:lnSpc>
              <a:spcBef>
                <a:spcPts val="45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900" b="1" i="1" kern="100" dirty="0" err="1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NanoImag</a:t>
            </a:r>
            <a:r>
              <a:rPr lang="en-US" sz="900" i="1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operating at room temperature:</a:t>
            </a:r>
          </a:p>
          <a:p>
            <a:pPr marL="0" indent="0" algn="just" defTabSz="6858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  Focusing on </a:t>
            </a:r>
            <a:r>
              <a:rPr lang="en-US" sz="900" kern="100" dirty="0" err="1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nanotomography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sz="900" b="1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life science 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specimens (tissues) up to 1mm</a:t>
            </a:r>
            <a:r>
              <a:rPr lang="en-US" sz="900" kern="100" baseline="300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in volume at a spatial resolution of 20 nm within a single beamtime allocation. </a:t>
            </a:r>
            <a:r>
              <a:rPr lang="en-US" sz="900" kern="100" dirty="0">
                <a:solidFill>
                  <a:srgbClr val="C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marL="0" indent="0" algn="just" defTabSz="6858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Main Imaging Modalities: Holography, Holotomography and Ptychography.  </a:t>
            </a:r>
          </a:p>
          <a:p>
            <a:pPr marL="0" indent="0" algn="just" defTabSz="685800">
              <a:lnSpc>
                <a:spcPct val="150000"/>
              </a:lnSpc>
              <a:spcBef>
                <a:spcPts val="75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900" b="1" i="1" kern="100" dirty="0" err="1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NanoFluoSpec</a:t>
            </a:r>
            <a:r>
              <a:rPr lang="en-US" sz="900" b="1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able to operate under cryogenic and inert conditions: </a:t>
            </a:r>
          </a:p>
          <a:p>
            <a:pPr marL="0" indent="0" algn="just" defTabSz="6858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   Focusing on nano </a:t>
            </a:r>
            <a:r>
              <a:rPr lang="en-US" sz="900" kern="100" dirty="0" err="1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spectro</a:t>
            </a:r>
            <a:r>
              <a:rPr lang="en-US" sz="900" kern="1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Times New Roman" panose="02020603050405020304" pitchFamily="18" charset="0"/>
                <a:sym typeface="Arial"/>
              </a:rPr>
              <a:t>-microscopy and tomography of vitrified cellular scale samples (cells), with a spatial resolution down to 50 nm.</a:t>
            </a:r>
          </a:p>
          <a:p>
            <a:pPr marL="0" indent="0" algn="just" defTabSz="6858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  Main Imaging Modalities: scanning nanobeam XRF, XAS and Holotomography.</a:t>
            </a:r>
          </a:p>
          <a:p>
            <a:pPr marL="0" indent="0" algn="just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AU" altLang="es-ES" sz="900" dirty="0">
                <a:solidFill>
                  <a:srgbClr val="303030"/>
                </a:solidFill>
                <a:latin typeface="Arial"/>
                <a:sym typeface="Arial"/>
              </a:rPr>
              <a:t>                                    </a:t>
            </a:r>
            <a:endParaRPr lang="es-ES" altLang="es-ES" sz="900" b="1" dirty="0">
              <a:solidFill>
                <a:srgbClr val="303030"/>
              </a:solidFill>
              <a:latin typeface="Arial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DAA4F9-AC01-1352-3408-16359CD07983}"/>
              </a:ext>
            </a:extLst>
          </p:cNvPr>
          <p:cNvSpPr/>
          <p:nvPr/>
        </p:nvSpPr>
        <p:spPr>
          <a:xfrm rot="16200000">
            <a:off x="-1291116" y="2054688"/>
            <a:ext cx="3354925" cy="2749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AU" sz="1050" b="1" kern="0" dirty="0">
                <a:solidFill>
                  <a:srgbClr val="122E4F">
                    <a:lumMod val="90000"/>
                    <a:lumOff val="10000"/>
                  </a:srgbClr>
                </a:solidFill>
                <a:latin typeface="Arial"/>
                <a:sym typeface="Arial"/>
              </a:rPr>
              <a:t>Operational Start-Up : First Light of ALBA II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12375C-689B-4FF1-97BE-BBDEE6808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351" y="3215107"/>
            <a:ext cx="4221407" cy="184596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19BB7-0B04-4AA0-9D66-7F4988D2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>
                <a:srgbClr val="000000"/>
              </a:buClr>
            </a:pPr>
            <a:r>
              <a:rPr lang="en-US" kern="0">
                <a:sym typeface="Arial"/>
              </a:rPr>
              <a:t>ALBA and its future, ALBA II - 3 Sept 2026</a:t>
            </a:r>
            <a:endParaRPr lang="es-ES" kern="0" dirty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650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CE5C-7BBA-4C2A-8EB6-AAE8153686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23888"/>
            <a:ext cx="8429625" cy="1092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1600" dirty="0"/>
              <a:t>Agreement published on Spain's Official State Gazette (BOE) on 1</a:t>
            </a:r>
            <a:r>
              <a:rPr lang="en-US" sz="1600" baseline="30000" dirty="0"/>
              <a:t>st</a:t>
            </a:r>
            <a:r>
              <a:rPr lang="en-US" sz="1600" dirty="0"/>
              <a:t> January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3CD791-E538-433B-99C5-E8A9C84F7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14"/>
          <a:stretch/>
        </p:blipFill>
        <p:spPr>
          <a:xfrm>
            <a:off x="1557030" y="1006386"/>
            <a:ext cx="6208775" cy="374059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BF021B-DD56-4035-82BF-E40738EFC655}"/>
              </a:ext>
            </a:extLst>
          </p:cNvPr>
          <p:cNvSpPr txBox="1">
            <a:spLocks/>
          </p:cNvSpPr>
          <p:nvPr/>
        </p:nvSpPr>
        <p:spPr>
          <a:xfrm>
            <a:off x="840103" y="94015"/>
            <a:ext cx="7817398" cy="4356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R="0" lvl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1" i="0" u="none" strike="noStrike" kern="1200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 err="1"/>
              <a:t>Adenda</a:t>
            </a:r>
            <a:r>
              <a:rPr lang="en-US" dirty="0"/>
              <a:t> 9 – ensuring the future of ALBA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D1B06CC7-33D0-4937-8630-A412426090B9}"/>
              </a:ext>
            </a:extLst>
          </p:cNvPr>
          <p:cNvSpPr txBox="1">
            <a:spLocks/>
          </p:cNvSpPr>
          <p:nvPr/>
        </p:nvSpPr>
        <p:spPr>
          <a:xfrm>
            <a:off x="2759365" y="4809659"/>
            <a:ext cx="3086100" cy="27463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defRPr/>
            </a:pPr>
            <a:r>
              <a:rPr lang="en-US" sz="1100">
                <a:solidFill>
                  <a:prstClr val="black"/>
                </a:solidFill>
                <a:latin typeface="Calibri" panose="020F0502020204030204"/>
                <a:sym typeface="Arial"/>
              </a:rPr>
              <a:t>ALBA and its future, ALBA II - 3 Sept 2026</a:t>
            </a:r>
            <a:endParaRPr lang="es-ES" sz="110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5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170F64C7-EB0D-FA3A-7DAB-828F64EB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899" y="820767"/>
            <a:ext cx="6637440" cy="35790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F5EF63-7FB7-482C-9AB9-7C9BC41D3E26}"/>
              </a:ext>
            </a:extLst>
          </p:cNvPr>
          <p:cNvSpPr/>
          <p:nvPr/>
        </p:nvSpPr>
        <p:spPr>
          <a:xfrm>
            <a:off x="6278089" y="683620"/>
            <a:ext cx="5966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1050" b="1" kern="0" dirty="0">
                <a:solidFill>
                  <a:srgbClr val="F6F6F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Status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E12DD9-E27E-892E-3B58-A91CD36E5AEC}"/>
              </a:ext>
            </a:extLst>
          </p:cNvPr>
          <p:cNvSpPr/>
          <p:nvPr/>
        </p:nvSpPr>
        <p:spPr>
          <a:xfrm>
            <a:off x="5286069" y="2441737"/>
            <a:ext cx="780058" cy="15608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(new) </a:t>
            </a: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CryoEM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9F1375-151B-CE18-226F-41192E3DC2C9}"/>
              </a:ext>
            </a:extLst>
          </p:cNvPr>
          <p:cNvSpPr/>
          <p:nvPr/>
        </p:nvSpPr>
        <p:spPr>
          <a:xfrm>
            <a:off x="6530224" y="1919914"/>
            <a:ext cx="525950" cy="15608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CORUS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D6B170D-2954-512A-2D2B-0EC87B02EBAA}"/>
              </a:ext>
            </a:extLst>
          </p:cNvPr>
          <p:cNvSpPr/>
          <p:nvPr/>
        </p:nvSpPr>
        <p:spPr>
          <a:xfrm>
            <a:off x="5312847" y="1571970"/>
            <a:ext cx="843547" cy="148721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CODI &amp; BL03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66D57F-B880-E722-631B-600C283E1927}"/>
              </a:ext>
            </a:extLst>
          </p:cNvPr>
          <p:cNvSpPr/>
          <p:nvPr/>
        </p:nvSpPr>
        <p:spPr>
          <a:xfrm>
            <a:off x="5862018" y="4015445"/>
            <a:ext cx="525950" cy="15608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Prisma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838C18C-B79D-C246-E2A3-EA35C2348871}"/>
              </a:ext>
            </a:extLst>
          </p:cNvPr>
          <p:cNvSpPr/>
          <p:nvPr/>
        </p:nvSpPr>
        <p:spPr>
          <a:xfrm>
            <a:off x="6093355" y="979024"/>
            <a:ext cx="525950" cy="15608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Focus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E79D879-FF01-F50E-BAC0-1C1663411AAD}"/>
              </a:ext>
            </a:extLst>
          </p:cNvPr>
          <p:cNvSpPr/>
          <p:nvPr/>
        </p:nvSpPr>
        <p:spPr>
          <a:xfrm>
            <a:off x="5001990" y="1122973"/>
            <a:ext cx="525950" cy="15608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FFFFFF">
                    <a:lumMod val="65000"/>
                  </a:srgbClr>
                </a:solidFill>
                <a:latin typeface="Aptos" panose="020B0004020202020204" pitchFamily="34" charset="0"/>
                <a:sym typeface="Arial"/>
              </a:rPr>
              <a:t>Orbit</a:t>
            </a:r>
            <a:endParaRPr lang="es-ES" sz="750" kern="0" dirty="0">
              <a:solidFill>
                <a:srgbClr val="FFFFFF">
                  <a:lumMod val="65000"/>
                </a:srgbClr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EAB776C-882A-24A4-1423-F2EAAB5EF92F}"/>
              </a:ext>
            </a:extLst>
          </p:cNvPr>
          <p:cNvSpPr/>
          <p:nvPr/>
        </p:nvSpPr>
        <p:spPr>
          <a:xfrm>
            <a:off x="6329599" y="1540454"/>
            <a:ext cx="525950" cy="1560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FFFFFF">
                    <a:lumMod val="65000"/>
                  </a:srgbClr>
                </a:solidFill>
                <a:latin typeface="Aptos" panose="020B0004020202020204" pitchFamily="34" charset="0"/>
                <a:sym typeface="Arial"/>
              </a:rPr>
              <a:t>external</a:t>
            </a:r>
            <a:endParaRPr lang="es-ES" sz="750" kern="0" dirty="0">
              <a:solidFill>
                <a:srgbClr val="FFFFFF">
                  <a:lumMod val="65000"/>
                </a:srgbClr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242524C-2571-5CB9-1E3E-64787377DEC7}"/>
              </a:ext>
            </a:extLst>
          </p:cNvPr>
          <p:cNvSpPr/>
          <p:nvPr/>
        </p:nvSpPr>
        <p:spPr>
          <a:xfrm>
            <a:off x="6891214" y="1432975"/>
            <a:ext cx="525950" cy="15608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FFFFFF">
                    <a:lumMod val="65000"/>
                  </a:srgbClr>
                </a:solidFill>
                <a:latin typeface="Aptos" panose="020B0004020202020204" pitchFamily="34" charset="0"/>
                <a:sym typeface="Arial"/>
              </a:rPr>
              <a:t>external</a:t>
            </a:r>
            <a:endParaRPr lang="es-ES" sz="750" kern="0" dirty="0">
              <a:solidFill>
                <a:srgbClr val="FFFFFF">
                  <a:lumMod val="65000"/>
                </a:srgbClr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15867A6-BC81-9F00-A9EE-35A038112A66}"/>
              </a:ext>
            </a:extLst>
          </p:cNvPr>
          <p:cNvSpPr/>
          <p:nvPr/>
        </p:nvSpPr>
        <p:spPr>
          <a:xfrm>
            <a:off x="6329599" y="2283086"/>
            <a:ext cx="1390766" cy="181166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ST4 (</a:t>
            </a: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thermal</a:t>
            </a: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energy</a:t>
            </a: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provider</a:t>
            </a: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)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9F43279-8986-2F81-6E1E-789C363B55EF}"/>
              </a:ext>
            </a:extLst>
          </p:cNvPr>
          <p:cNvSpPr/>
          <p:nvPr/>
        </p:nvSpPr>
        <p:spPr>
          <a:xfrm>
            <a:off x="7636132" y="2443421"/>
            <a:ext cx="525950" cy="1560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FFFFFF">
                    <a:lumMod val="65000"/>
                  </a:srgbClr>
                </a:solidFill>
                <a:latin typeface="Aptos" panose="020B0004020202020204" pitchFamily="34" charset="0"/>
                <a:sym typeface="Arial"/>
              </a:rPr>
              <a:t>InnoFab</a:t>
            </a:r>
            <a:endParaRPr lang="es-ES" sz="750" kern="0" dirty="0">
              <a:solidFill>
                <a:srgbClr val="FFFFFF">
                  <a:lumMod val="65000"/>
                </a:srgbClr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C7B0053-685A-D0BA-FD43-624A618336A9}"/>
              </a:ext>
            </a:extLst>
          </p:cNvPr>
          <p:cNvSpPr/>
          <p:nvPr/>
        </p:nvSpPr>
        <p:spPr>
          <a:xfrm>
            <a:off x="3713484" y="2658499"/>
            <a:ext cx="811786" cy="1560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Main</a:t>
            </a: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Building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2B3F67-44E1-CCC4-30D4-B6C76717CEFB}"/>
              </a:ext>
            </a:extLst>
          </p:cNvPr>
          <p:cNvSpPr/>
          <p:nvPr/>
        </p:nvSpPr>
        <p:spPr>
          <a:xfrm>
            <a:off x="213196" y="1110455"/>
            <a:ext cx="250031" cy="121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s-E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49BB6F-FD1A-E334-8F61-8F674EDD4FA4}"/>
              </a:ext>
            </a:extLst>
          </p:cNvPr>
          <p:cNvSpPr/>
          <p:nvPr/>
        </p:nvSpPr>
        <p:spPr>
          <a:xfrm>
            <a:off x="213196" y="1309137"/>
            <a:ext cx="250031" cy="121444"/>
          </a:xfrm>
          <a:prstGeom prst="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s-E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7847B4-7481-55A8-1AC9-933A944310E9}"/>
              </a:ext>
            </a:extLst>
          </p:cNvPr>
          <p:cNvSpPr/>
          <p:nvPr/>
        </p:nvSpPr>
        <p:spPr>
          <a:xfrm>
            <a:off x="213193" y="1507820"/>
            <a:ext cx="250031" cy="12144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s-E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FC056A-1DF2-FDFF-56FA-08B5C3887119}"/>
              </a:ext>
            </a:extLst>
          </p:cNvPr>
          <p:cNvSpPr/>
          <p:nvPr/>
        </p:nvSpPr>
        <p:spPr>
          <a:xfrm>
            <a:off x="213193" y="1885396"/>
            <a:ext cx="250031" cy="121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s-E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88895C-1CE1-41C9-F2E2-4A9321891709}"/>
              </a:ext>
            </a:extLst>
          </p:cNvPr>
          <p:cNvSpPr/>
          <p:nvPr/>
        </p:nvSpPr>
        <p:spPr>
          <a:xfrm>
            <a:off x="213193" y="1696772"/>
            <a:ext cx="250031" cy="1214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s-E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021B3D-BF90-9D6E-D507-0BFFA9183F0D}"/>
              </a:ext>
            </a:extLst>
          </p:cNvPr>
          <p:cNvSpPr txBox="1"/>
          <p:nvPr/>
        </p:nvSpPr>
        <p:spPr>
          <a:xfrm>
            <a:off x="599670" y="1067302"/>
            <a:ext cx="12202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Existing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ALBA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building</a:t>
            </a:r>
            <a:endParaRPr lang="es-ES" sz="900" kern="0" dirty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86D478-479E-93F2-AD47-3F2A11859D43}"/>
              </a:ext>
            </a:extLst>
          </p:cNvPr>
          <p:cNvSpPr txBox="1"/>
          <p:nvPr/>
        </p:nvSpPr>
        <p:spPr>
          <a:xfrm>
            <a:off x="599671" y="1265984"/>
            <a:ext cx="13612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Existing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external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building</a:t>
            </a:r>
            <a:endParaRPr lang="es-ES" sz="900" kern="0" dirty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A1A174-E115-BFBF-BCCA-BCABA1FB13C2}"/>
              </a:ext>
            </a:extLst>
          </p:cNvPr>
          <p:cNvSpPr txBox="1"/>
          <p:nvPr/>
        </p:nvSpPr>
        <p:spPr>
          <a:xfrm>
            <a:off x="599669" y="1464667"/>
            <a:ext cx="13340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Scope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of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New Bu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project</a:t>
            </a:r>
            <a:endParaRPr lang="es-ES" sz="900" kern="0" dirty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5D1B47-4FA5-F7B7-BDBD-6B9C7A96BE1D}"/>
              </a:ext>
            </a:extLst>
          </p:cNvPr>
          <p:cNvSpPr txBox="1"/>
          <p:nvPr/>
        </p:nvSpPr>
        <p:spPr>
          <a:xfrm>
            <a:off x="601178" y="1653619"/>
            <a:ext cx="8402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For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the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future</a:t>
            </a:r>
            <a:endParaRPr lang="es-ES" sz="900" kern="0" dirty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82BCC4-1AE5-BDCE-699E-93DF6905DA53}"/>
              </a:ext>
            </a:extLst>
          </p:cNvPr>
          <p:cNvSpPr txBox="1"/>
          <p:nvPr/>
        </p:nvSpPr>
        <p:spPr>
          <a:xfrm>
            <a:off x="599670" y="1842243"/>
            <a:ext cx="17299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Possibilities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for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external</a:t>
            </a:r>
            <a:r>
              <a:rPr lang="es-ES_tradnl" sz="900" kern="0" dirty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s-ES_tradnl" sz="900" kern="0" dirty="0" err="1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buldings</a:t>
            </a:r>
            <a:endParaRPr lang="es-ES" sz="900" kern="0" dirty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EB24898-51A1-ADFD-91CC-B8CFB3C8D906}"/>
              </a:ext>
            </a:extLst>
          </p:cNvPr>
          <p:cNvSpPr/>
          <p:nvPr/>
        </p:nvSpPr>
        <p:spPr>
          <a:xfrm rot="20551252">
            <a:off x="5525696" y="3690824"/>
            <a:ext cx="612009" cy="206168"/>
          </a:xfrm>
          <a:prstGeom prst="roundRect">
            <a:avLst>
              <a:gd name="adj" fmla="val 19844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09111CE-20EC-7C51-088F-B2E6DF819AA2}"/>
              </a:ext>
            </a:extLst>
          </p:cNvPr>
          <p:cNvSpPr/>
          <p:nvPr/>
        </p:nvSpPr>
        <p:spPr>
          <a:xfrm rot="20037458">
            <a:off x="6181957" y="3496929"/>
            <a:ext cx="351386" cy="206169"/>
          </a:xfrm>
          <a:prstGeom prst="roundRect">
            <a:avLst>
              <a:gd name="adj" fmla="val 19844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522A8F-89AF-5830-B825-7CF763193505}"/>
              </a:ext>
            </a:extLst>
          </p:cNvPr>
          <p:cNvSpPr/>
          <p:nvPr/>
        </p:nvSpPr>
        <p:spPr>
          <a:xfrm rot="20749523">
            <a:off x="5583789" y="3694427"/>
            <a:ext cx="830986" cy="91955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 err="1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Temporary</a:t>
            </a: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 Bu.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08B41A2-7AC6-94CA-A4D8-168817FA9A63}"/>
              </a:ext>
            </a:extLst>
          </p:cNvPr>
          <p:cNvSpPr/>
          <p:nvPr/>
        </p:nvSpPr>
        <p:spPr>
          <a:xfrm>
            <a:off x="5699658" y="2740224"/>
            <a:ext cx="411407" cy="14872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>
                <a:srgbClr val="000000"/>
              </a:buClr>
              <a:defRPr/>
            </a:pPr>
            <a:r>
              <a:rPr lang="es-ES_tradnl" sz="750" kern="0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BL08</a:t>
            </a:r>
            <a:endParaRPr lang="es-ES" sz="750" kern="0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7D26F-6831-BD80-74D9-26A2E9B77371}"/>
              </a:ext>
            </a:extLst>
          </p:cNvPr>
          <p:cNvSpPr txBox="1"/>
          <p:nvPr/>
        </p:nvSpPr>
        <p:spPr>
          <a:xfrm>
            <a:off x="2415900" y="4171530"/>
            <a:ext cx="1173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>
                <a:srgbClr val="000000"/>
              </a:buClr>
              <a:defRPr/>
            </a:pPr>
            <a:r>
              <a:rPr lang="es-ES_tradnl" sz="900" i="1" kern="0" dirty="0">
                <a:solidFill>
                  <a:srgbClr val="93C3C0">
                    <a:lumMod val="20000"/>
                    <a:lumOff val="80000"/>
                  </a:srgbClr>
                </a:solidFill>
                <a:latin typeface="Aptos" panose="020B0004020202020204" pitchFamily="34" charset="0"/>
                <a:cs typeface="Arial"/>
                <a:sym typeface="Arial"/>
              </a:rPr>
              <a:t>AI </a:t>
            </a:r>
            <a:r>
              <a:rPr lang="es-ES_tradnl" sz="900" i="1" kern="0" dirty="0" err="1">
                <a:solidFill>
                  <a:srgbClr val="93C3C0">
                    <a:lumMod val="20000"/>
                    <a:lumOff val="80000"/>
                  </a:srgbClr>
                </a:solidFill>
                <a:latin typeface="Aptos" panose="020B0004020202020204" pitchFamily="34" charset="0"/>
                <a:cs typeface="Arial"/>
                <a:sym typeface="Arial"/>
              </a:rPr>
              <a:t>generated</a:t>
            </a:r>
            <a:r>
              <a:rPr lang="es-ES_tradnl" sz="900" i="1" kern="0" dirty="0">
                <a:solidFill>
                  <a:srgbClr val="93C3C0">
                    <a:lumMod val="20000"/>
                    <a:lumOff val="80000"/>
                  </a:srgbClr>
                </a:solidFill>
                <a:latin typeface="Aptos" panose="020B0004020202020204" pitchFamily="34" charset="0"/>
                <a:cs typeface="Arial"/>
                <a:sym typeface="Arial"/>
              </a:rPr>
              <a:t>, </a:t>
            </a:r>
            <a:r>
              <a:rPr lang="es-ES_tradnl" sz="900" i="1" kern="0" dirty="0" err="1">
                <a:solidFill>
                  <a:srgbClr val="93C3C0">
                    <a:lumMod val="20000"/>
                    <a:lumOff val="80000"/>
                  </a:srgbClr>
                </a:solidFill>
                <a:latin typeface="Aptos" panose="020B0004020202020204" pitchFamily="34" charset="0"/>
                <a:cs typeface="Arial"/>
                <a:sym typeface="Arial"/>
              </a:rPr>
              <a:t>G.Peña</a:t>
            </a:r>
            <a:endParaRPr lang="es-ES" sz="900" i="1" kern="0" dirty="0">
              <a:solidFill>
                <a:srgbClr val="93C3C0">
                  <a:lumMod val="20000"/>
                  <a:lumOff val="80000"/>
                </a:srgbClr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E44DECF1-A246-1B09-6369-834CBC91073B}"/>
              </a:ext>
            </a:extLst>
          </p:cNvPr>
          <p:cNvSpPr txBox="1">
            <a:spLocks/>
          </p:cNvSpPr>
          <p:nvPr/>
        </p:nvSpPr>
        <p:spPr>
          <a:xfrm>
            <a:off x="1283461" y="140841"/>
            <a:ext cx="6722471" cy="482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685783">
              <a:defRPr/>
            </a:pPr>
            <a:r>
              <a:rPr lang="en-US" sz="2100" b="1" kern="0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Infrastructures Program </a:t>
            </a:r>
          </a:p>
          <a:p>
            <a:pPr algn="ctr" defTabSz="685783">
              <a:defRPr/>
            </a:pPr>
            <a:r>
              <a:rPr lang="en-US" sz="1500" b="1" kern="0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New Buildings + Infrastructure Upgrades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7C9426-10DC-44AD-A337-997CD028FE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10" t="20537" r="38368" b="33427"/>
          <a:stretch/>
        </p:blipFill>
        <p:spPr>
          <a:xfrm>
            <a:off x="226215" y="2985124"/>
            <a:ext cx="3305966" cy="1569288"/>
          </a:xfrm>
          <a:prstGeom prst="rect">
            <a:avLst/>
          </a:prstGeom>
        </p:spPr>
      </p:pic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D3BBEF2F-2DF9-4ACD-BBDB-3DFE6DEA4D4B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499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947389C-A9CC-2C72-A3DC-9A0A03CD55E0}"/>
              </a:ext>
            </a:extLst>
          </p:cNvPr>
          <p:cNvSpPr/>
          <p:nvPr/>
        </p:nvSpPr>
        <p:spPr>
          <a:xfrm>
            <a:off x="-29196" y="11050"/>
            <a:ext cx="9158615" cy="12993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7712433-4ACD-DF3F-97D3-02030B5A04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4" r="29557"/>
          <a:stretch/>
        </p:blipFill>
        <p:spPr>
          <a:xfrm>
            <a:off x="7153341" y="1266638"/>
            <a:ext cx="2029342" cy="3861298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B353D7E3-451C-E3D9-D054-534DAB6936C5}"/>
              </a:ext>
            </a:extLst>
          </p:cNvPr>
          <p:cNvSpPr/>
          <p:nvPr/>
        </p:nvSpPr>
        <p:spPr>
          <a:xfrm>
            <a:off x="-75781" y="1264859"/>
            <a:ext cx="9138319" cy="937792"/>
          </a:xfrm>
          <a:prstGeom prst="rect">
            <a:avLst/>
          </a:prstGeom>
          <a:solidFill>
            <a:srgbClr val="F0F0F0">
              <a:alpha val="56000"/>
            </a:srgb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C7C1871-06F4-4D9A-69FD-334A986483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009" y="1282203"/>
            <a:ext cx="1659803" cy="3859518"/>
          </a:xfrm>
          <a:prstGeom prst="rect">
            <a:avLst/>
          </a:prstGeom>
          <a:solidFill>
            <a:srgbClr val="F0F0F0"/>
          </a:solidFill>
          <a:ln w="9525">
            <a:solidFill>
              <a:srgbClr val="CAC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8C7F771-AE62-4C68-2F0A-CF741B760E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72217" y="1283982"/>
            <a:ext cx="1255083" cy="3859518"/>
          </a:xfrm>
          <a:prstGeom prst="rect">
            <a:avLst/>
          </a:prstGeom>
          <a:solidFill>
            <a:srgbClr val="F0F0F0"/>
          </a:solidFill>
          <a:ln w="9525">
            <a:solidFill>
              <a:srgbClr val="CAC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7C3F478-CCE0-6B9D-ACFF-EB1605EE82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29382" y="1283982"/>
            <a:ext cx="1255083" cy="3859518"/>
          </a:xfrm>
          <a:prstGeom prst="rect">
            <a:avLst/>
          </a:prstGeom>
          <a:solidFill>
            <a:srgbClr val="F0F0F0"/>
          </a:solidFill>
          <a:ln w="9525">
            <a:solidFill>
              <a:srgbClr val="CAC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6E63E1A-D7BF-5FDB-6A5C-1620955771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7771" y="1283982"/>
            <a:ext cx="1262549" cy="3859518"/>
          </a:xfrm>
          <a:prstGeom prst="rect">
            <a:avLst/>
          </a:prstGeom>
          <a:solidFill>
            <a:srgbClr val="F0F0F0"/>
          </a:solidFill>
          <a:ln w="9525">
            <a:solidFill>
              <a:srgbClr val="CAC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1788FE7-7B4C-C46D-ECD6-FA044C77DD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" y="1283982"/>
            <a:ext cx="1310843" cy="3859518"/>
          </a:xfrm>
          <a:prstGeom prst="rect">
            <a:avLst/>
          </a:prstGeom>
          <a:solidFill>
            <a:srgbClr val="F0F0F0"/>
          </a:solidFill>
          <a:ln w="9525">
            <a:solidFill>
              <a:srgbClr val="CAC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CD94E9-486E-24A3-2F67-80C20BF8F798}"/>
              </a:ext>
            </a:extLst>
          </p:cNvPr>
          <p:cNvSpPr/>
          <p:nvPr/>
        </p:nvSpPr>
        <p:spPr>
          <a:xfrm>
            <a:off x="35732" y="2384275"/>
            <a:ext cx="6747228" cy="654902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9525">
            <a:solidFill>
              <a:srgbClr val="1A72E7">
                <a:alpha val="1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AF5FB44B-8C69-B9D8-1293-90852C453FC4}"/>
              </a:ext>
            </a:extLst>
          </p:cNvPr>
          <p:cNvSpPr txBox="1">
            <a:spLocks/>
          </p:cNvSpPr>
          <p:nvPr/>
        </p:nvSpPr>
        <p:spPr>
          <a:xfrm>
            <a:off x="747925" y="377831"/>
            <a:ext cx="3654042" cy="43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utfit" pitchFamily="2" charset="0"/>
                <a:cs typeface="Gill Sans SemiBold" panose="020B0502020104020203" pitchFamily="34" charset="-79"/>
                <a:sym typeface="Gill Sans"/>
              </a:rPr>
              <a:t>ALBA II</a:t>
            </a:r>
          </a:p>
        </p:txBody>
      </p:sp>
      <p:sp>
        <p:nvSpPr>
          <p:cNvPr id="8" name="Arrow: Pentagon 60">
            <a:extLst>
              <a:ext uri="{FF2B5EF4-FFF2-40B4-BE49-F238E27FC236}">
                <a16:creationId xmlns:a16="http://schemas.microsoft.com/office/drawing/2014/main" id="{083A1832-4286-C64B-15D9-C639513815F7}"/>
              </a:ext>
            </a:extLst>
          </p:cNvPr>
          <p:cNvSpPr/>
          <p:nvPr/>
        </p:nvSpPr>
        <p:spPr>
          <a:xfrm>
            <a:off x="5597329" y="882212"/>
            <a:ext cx="1703748" cy="318453"/>
          </a:xfrm>
          <a:prstGeom prst="homePlate">
            <a:avLst>
              <a:gd name="adj" fmla="val 22591"/>
            </a:avLst>
          </a:prstGeom>
          <a:solidFill>
            <a:schemeClr val="tx2"/>
          </a:solidFill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_tradnl" sz="135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06/2030 – 06/2032</a:t>
            </a:r>
            <a:endParaRPr kumimoji="0" lang="es-ES" sz="135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Arrow: Pentagon 34">
            <a:extLst>
              <a:ext uri="{FF2B5EF4-FFF2-40B4-BE49-F238E27FC236}">
                <a16:creationId xmlns:a16="http://schemas.microsoft.com/office/drawing/2014/main" id="{06EEAFB6-1D57-3DFD-CAE7-F8780AC2DDC7}"/>
              </a:ext>
            </a:extLst>
          </p:cNvPr>
          <p:cNvSpPr/>
          <p:nvPr/>
        </p:nvSpPr>
        <p:spPr>
          <a:xfrm>
            <a:off x="1320193" y="885208"/>
            <a:ext cx="1250126" cy="315458"/>
          </a:xfrm>
          <a:prstGeom prst="homePlate">
            <a:avLst>
              <a:gd name="adj" fmla="val 20561"/>
            </a:avLst>
          </a:prstGeom>
          <a:noFill/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_trad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2027</a:t>
            </a:r>
            <a:endParaRPr kumimoji="0" lang="es-E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Arrow: Pentagon 34">
            <a:extLst>
              <a:ext uri="{FF2B5EF4-FFF2-40B4-BE49-F238E27FC236}">
                <a16:creationId xmlns:a16="http://schemas.microsoft.com/office/drawing/2014/main" id="{CF530372-8ED1-8A88-6E25-1A13D419683C}"/>
              </a:ext>
            </a:extLst>
          </p:cNvPr>
          <p:cNvSpPr/>
          <p:nvPr/>
        </p:nvSpPr>
        <p:spPr>
          <a:xfrm>
            <a:off x="59857" y="882502"/>
            <a:ext cx="1250126" cy="315458"/>
          </a:xfrm>
          <a:prstGeom prst="homePlate">
            <a:avLst>
              <a:gd name="adj" fmla="val 20561"/>
            </a:avLst>
          </a:prstGeom>
          <a:noFill/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_trad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2026</a:t>
            </a:r>
            <a:endParaRPr kumimoji="0" lang="es-E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Arrow: Pentagon 51">
            <a:extLst>
              <a:ext uri="{FF2B5EF4-FFF2-40B4-BE49-F238E27FC236}">
                <a16:creationId xmlns:a16="http://schemas.microsoft.com/office/drawing/2014/main" id="{C7855016-ECD0-2656-A7AF-B86ADFF51E85}"/>
              </a:ext>
            </a:extLst>
          </p:cNvPr>
          <p:cNvSpPr/>
          <p:nvPr/>
        </p:nvSpPr>
        <p:spPr>
          <a:xfrm>
            <a:off x="2580530" y="881983"/>
            <a:ext cx="1253567" cy="315458"/>
          </a:xfrm>
          <a:prstGeom prst="homePlate">
            <a:avLst>
              <a:gd name="adj" fmla="val 18296"/>
            </a:avLst>
          </a:prstGeom>
          <a:noFill/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_trad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2028</a:t>
            </a:r>
            <a:endParaRPr kumimoji="0" lang="es-E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Arrow: Pentagon 51">
            <a:extLst>
              <a:ext uri="{FF2B5EF4-FFF2-40B4-BE49-F238E27FC236}">
                <a16:creationId xmlns:a16="http://schemas.microsoft.com/office/drawing/2014/main" id="{7D4E50EC-4F6C-066C-F6D0-F607B3292AAC}"/>
              </a:ext>
            </a:extLst>
          </p:cNvPr>
          <p:cNvSpPr/>
          <p:nvPr/>
        </p:nvSpPr>
        <p:spPr>
          <a:xfrm>
            <a:off x="3851075" y="881983"/>
            <a:ext cx="1725958" cy="315458"/>
          </a:xfrm>
          <a:prstGeom prst="homePlate">
            <a:avLst>
              <a:gd name="adj" fmla="val 20561"/>
            </a:avLst>
          </a:prstGeom>
          <a:noFill/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_trad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2029 - 05/2030</a:t>
            </a:r>
            <a:endParaRPr kumimoji="0" lang="es-E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6" name="Rectangle 35">
            <a:extLst>
              <a:ext uri="{FF2B5EF4-FFF2-40B4-BE49-F238E27FC236}">
                <a16:creationId xmlns:a16="http://schemas.microsoft.com/office/drawing/2014/main" id="{46BCEB56-01EE-EE30-9886-776E92DADF34}"/>
              </a:ext>
            </a:extLst>
          </p:cNvPr>
          <p:cNvSpPr/>
          <p:nvPr/>
        </p:nvSpPr>
        <p:spPr>
          <a:xfrm>
            <a:off x="148414" y="1852270"/>
            <a:ext cx="4956229" cy="148483"/>
          </a:xfrm>
          <a:prstGeom prst="rect">
            <a:avLst/>
          </a:prstGeom>
          <a:gradFill>
            <a:gsLst>
              <a:gs pos="0">
                <a:schemeClr val="bg1">
                  <a:alpha val="35000"/>
                </a:schemeClr>
              </a:gs>
              <a:gs pos="44000">
                <a:srgbClr val="0B4898"/>
              </a:gs>
              <a:gs pos="61000">
                <a:srgbClr val="0B4898"/>
              </a:gs>
              <a:gs pos="100000">
                <a:schemeClr val="bg1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Design &amp; Procurement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MSPD2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Installation &amp; Commissioning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7" name="Rectangle 35">
            <a:extLst>
              <a:ext uri="{FF2B5EF4-FFF2-40B4-BE49-F238E27FC236}">
                <a16:creationId xmlns:a16="http://schemas.microsoft.com/office/drawing/2014/main" id="{18F73A33-B1AC-8E76-CC53-71BF40EBDE82}"/>
              </a:ext>
            </a:extLst>
          </p:cNvPr>
          <p:cNvSpPr/>
          <p:nvPr/>
        </p:nvSpPr>
        <p:spPr>
          <a:xfrm>
            <a:off x="862014" y="1516718"/>
            <a:ext cx="4924424" cy="124137"/>
          </a:xfrm>
          <a:prstGeom prst="rect">
            <a:avLst/>
          </a:prstGeom>
          <a:gradFill>
            <a:gsLst>
              <a:gs pos="0">
                <a:schemeClr val="bg1">
                  <a:alpha val="35000"/>
                </a:schemeClr>
              </a:gs>
              <a:gs pos="44000">
                <a:srgbClr val="0B4898"/>
              </a:gs>
              <a:gs pos="61000">
                <a:srgbClr val="0B4898"/>
              </a:gs>
              <a:gs pos="100000">
                <a:schemeClr val="bg1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Design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CODI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Procurement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F336B94-4496-1BEB-B6A6-80B260B87DCE}"/>
              </a:ext>
            </a:extLst>
          </p:cNvPr>
          <p:cNvSpPr/>
          <p:nvPr/>
        </p:nvSpPr>
        <p:spPr>
          <a:xfrm>
            <a:off x="41608" y="2735713"/>
            <a:ext cx="1528109" cy="148484"/>
          </a:xfrm>
          <a:prstGeom prst="homePlate">
            <a:avLst>
              <a:gd name="adj" fmla="val 1618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122E4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Prototypes and Design</a:t>
            </a:r>
          </a:p>
        </p:txBody>
      </p:sp>
      <p:sp>
        <p:nvSpPr>
          <p:cNvPr id="61" name="Arrow: Pentagon 60">
            <a:extLst>
              <a:ext uri="{FF2B5EF4-FFF2-40B4-BE49-F238E27FC236}">
                <a16:creationId xmlns:a16="http://schemas.microsoft.com/office/drawing/2014/main" id="{786F3FF6-F02E-6F8B-3C90-F3AEDF85EF95}"/>
              </a:ext>
            </a:extLst>
          </p:cNvPr>
          <p:cNvSpPr/>
          <p:nvPr/>
        </p:nvSpPr>
        <p:spPr>
          <a:xfrm>
            <a:off x="1587124" y="2723771"/>
            <a:ext cx="3659045" cy="151002"/>
          </a:xfrm>
          <a:prstGeom prst="homePlate">
            <a:avLst>
              <a:gd name="adj" fmla="val 1618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CfT &amp; Procurement</a:t>
            </a:r>
          </a:p>
        </p:txBody>
      </p:sp>
      <p:sp>
        <p:nvSpPr>
          <p:cNvPr id="62" name="Arrow: Pentagon 61">
            <a:extLst>
              <a:ext uri="{FF2B5EF4-FFF2-40B4-BE49-F238E27FC236}">
                <a16:creationId xmlns:a16="http://schemas.microsoft.com/office/drawing/2014/main" id="{9F55EF66-C3A6-3619-886E-8B29AB6E85FD}"/>
              </a:ext>
            </a:extLst>
          </p:cNvPr>
          <p:cNvSpPr/>
          <p:nvPr/>
        </p:nvSpPr>
        <p:spPr>
          <a:xfrm>
            <a:off x="2640438" y="2889804"/>
            <a:ext cx="2994041" cy="136832"/>
          </a:xfrm>
          <a:prstGeom prst="homePlate">
            <a:avLst>
              <a:gd name="adj" fmla="val 16182"/>
            </a:avLst>
          </a:prstGeom>
          <a:gradFill>
            <a:gsLst>
              <a:gs pos="0">
                <a:schemeClr val="tx2"/>
              </a:gs>
              <a:gs pos="11000">
                <a:schemeClr val="tx2"/>
              </a:gs>
              <a:gs pos="82000">
                <a:schemeClr val="tx2"/>
              </a:gs>
              <a:gs pos="100000">
                <a:schemeClr val="tx2">
                  <a:alpha val="3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Series SAT</a:t>
            </a:r>
          </a:p>
        </p:txBody>
      </p:sp>
      <p:sp>
        <p:nvSpPr>
          <p:cNvPr id="63" name="Arrow: Pentagon 62">
            <a:extLst>
              <a:ext uri="{FF2B5EF4-FFF2-40B4-BE49-F238E27FC236}">
                <a16:creationId xmlns:a16="http://schemas.microsoft.com/office/drawing/2014/main" id="{4E2F75A7-EAB9-96FC-2D43-FC9EF916DACE}"/>
              </a:ext>
            </a:extLst>
          </p:cNvPr>
          <p:cNvSpPr/>
          <p:nvPr/>
        </p:nvSpPr>
        <p:spPr>
          <a:xfrm>
            <a:off x="2884786" y="2566194"/>
            <a:ext cx="2938801" cy="117341"/>
          </a:xfrm>
          <a:prstGeom prst="homePlate">
            <a:avLst>
              <a:gd name="adj" fmla="val 16182"/>
            </a:avLst>
          </a:prstGeom>
          <a:gradFill>
            <a:gsLst>
              <a:gs pos="0">
                <a:schemeClr val="tx2"/>
              </a:gs>
              <a:gs pos="11000">
                <a:schemeClr val="tx2"/>
              </a:gs>
              <a:gs pos="82000">
                <a:schemeClr val="tx2"/>
              </a:gs>
              <a:gs pos="100000">
                <a:srgbClr val="54BBBC">
                  <a:alpha val="53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Pre-assembly</a:t>
            </a:r>
            <a:endParaRPr kumimoji="0" lang="en-US" sz="825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5" name="Rectangle 35">
            <a:extLst>
              <a:ext uri="{FF2B5EF4-FFF2-40B4-BE49-F238E27FC236}">
                <a16:creationId xmlns:a16="http://schemas.microsoft.com/office/drawing/2014/main" id="{C3A4A8BA-4378-C188-D8C5-6FCEA87EA645}"/>
              </a:ext>
            </a:extLst>
          </p:cNvPr>
          <p:cNvSpPr/>
          <p:nvPr/>
        </p:nvSpPr>
        <p:spPr>
          <a:xfrm>
            <a:off x="2" y="1694006"/>
            <a:ext cx="1295235" cy="148483"/>
          </a:xfrm>
          <a:prstGeom prst="rect">
            <a:avLst/>
          </a:prstGeom>
          <a:solidFill>
            <a:srgbClr val="0B48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3SBAR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" name="Rectangle 35">
            <a:extLst>
              <a:ext uri="{FF2B5EF4-FFF2-40B4-BE49-F238E27FC236}">
                <a16:creationId xmlns:a16="http://schemas.microsoft.com/office/drawing/2014/main" id="{19B2D29D-ACB5-9060-892B-059003CE665F}"/>
              </a:ext>
            </a:extLst>
          </p:cNvPr>
          <p:cNvSpPr/>
          <p:nvPr/>
        </p:nvSpPr>
        <p:spPr>
          <a:xfrm>
            <a:off x="3836030" y="2010057"/>
            <a:ext cx="2529081" cy="148483"/>
          </a:xfrm>
          <a:prstGeom prst="rect">
            <a:avLst/>
          </a:prstGeom>
          <a:gradFill>
            <a:gsLst>
              <a:gs pos="0">
                <a:schemeClr val="bg1">
                  <a:alpha val="35000"/>
                </a:schemeClr>
              </a:gs>
              <a:gs pos="44000">
                <a:srgbClr val="0B4898"/>
              </a:gs>
              <a:gs pos="61000">
                <a:srgbClr val="0B489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Design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CALIMA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Procurement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0" name="Rectangle 35">
            <a:extLst>
              <a:ext uri="{FF2B5EF4-FFF2-40B4-BE49-F238E27FC236}">
                <a16:creationId xmlns:a16="http://schemas.microsoft.com/office/drawing/2014/main" id="{7B8B771B-D70E-6509-B82B-657C9FBD57E6}"/>
              </a:ext>
            </a:extLst>
          </p:cNvPr>
          <p:cNvSpPr/>
          <p:nvPr/>
        </p:nvSpPr>
        <p:spPr>
          <a:xfrm>
            <a:off x="6352841" y="2010445"/>
            <a:ext cx="2403903" cy="149873"/>
          </a:xfrm>
          <a:prstGeom prst="rect">
            <a:avLst/>
          </a:prstGeom>
          <a:gradFill>
            <a:gsLst>
              <a:gs pos="24000">
                <a:srgbClr val="0B4898"/>
              </a:gs>
              <a:gs pos="46000">
                <a:srgbClr val="0B4898"/>
              </a:gs>
              <a:gs pos="100000">
                <a:schemeClr val="bg1">
                  <a:alpha val="1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Installation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Commissioning</a:t>
            </a:r>
            <a:endParaRPr kumimoji="0" lang="en-US" sz="7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69" name="Arrow: Pentagon 68">
            <a:extLst>
              <a:ext uri="{FF2B5EF4-FFF2-40B4-BE49-F238E27FC236}">
                <a16:creationId xmlns:a16="http://schemas.microsoft.com/office/drawing/2014/main" id="{27BB9868-8BD8-378E-C0F8-ECA4E0540EA7}"/>
              </a:ext>
            </a:extLst>
          </p:cNvPr>
          <p:cNvSpPr/>
          <p:nvPr/>
        </p:nvSpPr>
        <p:spPr>
          <a:xfrm>
            <a:off x="5657222" y="2541459"/>
            <a:ext cx="1143145" cy="182862"/>
          </a:xfrm>
          <a:prstGeom prst="homePlate">
            <a:avLst>
              <a:gd name="adj" fmla="val 1618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Installation &amp; Commissioning</a:t>
            </a:r>
          </a:p>
        </p:txBody>
      </p:sp>
      <p:sp>
        <p:nvSpPr>
          <p:cNvPr id="28" name="Rectangle 35">
            <a:extLst>
              <a:ext uri="{FF2B5EF4-FFF2-40B4-BE49-F238E27FC236}">
                <a16:creationId xmlns:a16="http://schemas.microsoft.com/office/drawing/2014/main" id="{7D3233E4-EAD4-D881-9809-468B7DE5BCCE}"/>
              </a:ext>
            </a:extLst>
          </p:cNvPr>
          <p:cNvSpPr/>
          <p:nvPr/>
        </p:nvSpPr>
        <p:spPr>
          <a:xfrm>
            <a:off x="638362" y="4727217"/>
            <a:ext cx="5349320" cy="156666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25000">
                <a:srgbClr val="7030A0"/>
              </a:gs>
              <a:gs pos="76000">
                <a:srgbClr val="7030A0"/>
              </a:gs>
              <a:gs pos="100000">
                <a:srgbClr val="7030A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CDB Created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Tooling, Storage, logistics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LOGISTICS &amp; STORAGE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logistics, controlling execution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id="{6F0D8594-2DB8-03DF-2575-B8539E470B9A}"/>
              </a:ext>
            </a:extLst>
          </p:cNvPr>
          <p:cNvSpPr/>
          <p:nvPr/>
        </p:nvSpPr>
        <p:spPr>
          <a:xfrm>
            <a:off x="638361" y="4903736"/>
            <a:ext cx="5693788" cy="174510"/>
          </a:xfrm>
          <a:prstGeom prst="rect">
            <a:avLst/>
          </a:prstGeom>
          <a:gradFill>
            <a:gsLst>
              <a:gs pos="0">
                <a:srgbClr val="F0F0F0"/>
              </a:gs>
              <a:gs pos="36000">
                <a:srgbClr val="BFA7D0"/>
              </a:gs>
              <a:gs pos="23000">
                <a:srgbClr val="7030A0"/>
              </a:gs>
              <a:gs pos="11000">
                <a:srgbClr val="7030A0"/>
              </a:gs>
              <a:gs pos="49000">
                <a:srgbClr val="7030A0"/>
              </a:gs>
              <a:gs pos="100000">
                <a:srgbClr val="7030A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Tasks Schedule                               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REMOVAL &amp; INSTALLATION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Execution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F7BF64-5AB8-3CCF-4134-DF61A107F245}"/>
              </a:ext>
            </a:extLst>
          </p:cNvPr>
          <p:cNvSpPr/>
          <p:nvPr/>
        </p:nvSpPr>
        <p:spPr>
          <a:xfrm>
            <a:off x="132397" y="3397713"/>
            <a:ext cx="6747228" cy="654902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9525">
            <a:solidFill>
              <a:srgbClr val="1A72E7">
                <a:alpha val="1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068F07-CA93-9F4A-BFD0-D14EFDBA9C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22" y="1346920"/>
            <a:ext cx="2576681" cy="2986032"/>
          </a:xfrm>
          <a:prstGeom prst="rect">
            <a:avLst/>
          </a:prstGeom>
        </p:spPr>
        <p:txBody>
          <a:bodyPr/>
          <a:lstStyle/>
          <a:p>
            <a:r>
              <a:rPr lang="en-US" sz="1350" b="1" dirty="0">
                <a:solidFill>
                  <a:srgbClr val="173B70"/>
                </a:solidFill>
                <a:latin typeface="Aptos" panose="020B0004020202020204" pitchFamily="34" charset="0"/>
              </a:rPr>
              <a:t>PG01 Experiments</a:t>
            </a:r>
          </a:p>
          <a:p>
            <a:endParaRPr lang="en-US" sz="1350" b="1" dirty="0">
              <a:solidFill>
                <a:srgbClr val="173B70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sz="1350" b="1" dirty="0">
                <a:solidFill>
                  <a:schemeClr val="tx2"/>
                </a:solidFill>
                <a:latin typeface="Aptos" panose="020B0004020202020204" pitchFamily="34" charset="0"/>
              </a:rPr>
              <a:t>PG02 Accelerator</a:t>
            </a: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sz="1350" b="1" dirty="0">
                <a:solidFill>
                  <a:srgbClr val="FB7102"/>
                </a:solidFill>
                <a:latin typeface="Aptos" panose="020B0004020202020204" pitchFamily="34" charset="0"/>
              </a:rPr>
              <a:t>PG03 Computing &amp; Data</a:t>
            </a:r>
            <a:endParaRPr lang="en-US" sz="1200" b="1" dirty="0">
              <a:solidFill>
                <a:srgbClr val="FB7102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sz="1350" b="1" dirty="0">
                <a:solidFill>
                  <a:srgbClr val="647589"/>
                </a:solidFill>
                <a:latin typeface="Aptos" panose="020B0004020202020204" pitchFamily="34" charset="0"/>
              </a:rPr>
              <a:t>PG04 Infrastructure</a:t>
            </a: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sz="1350" b="1" dirty="0">
              <a:solidFill>
                <a:srgbClr val="7030A0"/>
              </a:solidFill>
              <a:latin typeface="Aptos" panose="020B0004020202020204" pitchFamily="34" charset="0"/>
            </a:endParaRPr>
          </a:p>
          <a:p>
            <a:r>
              <a:rPr lang="en-US" sz="1350" b="1" dirty="0">
                <a:solidFill>
                  <a:srgbClr val="7030A0"/>
                </a:solidFill>
                <a:latin typeface="Aptos" panose="020B0004020202020204" pitchFamily="34" charset="0"/>
              </a:rPr>
              <a:t>PG05 Implementation</a:t>
            </a:r>
          </a:p>
          <a:p>
            <a:endParaRPr lang="en-US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1" name="Rectangle 35">
            <a:extLst>
              <a:ext uri="{FF2B5EF4-FFF2-40B4-BE49-F238E27FC236}">
                <a16:creationId xmlns:a16="http://schemas.microsoft.com/office/drawing/2014/main" id="{DDC2BF85-085B-D444-DC05-60BDD56E7043}"/>
              </a:ext>
            </a:extLst>
          </p:cNvPr>
          <p:cNvSpPr/>
          <p:nvPr/>
        </p:nvSpPr>
        <p:spPr>
          <a:xfrm>
            <a:off x="5956321" y="1691769"/>
            <a:ext cx="1743669" cy="235345"/>
          </a:xfrm>
          <a:prstGeom prst="rect">
            <a:avLst/>
          </a:prstGeom>
          <a:gradFill>
            <a:gsLst>
              <a:gs pos="24000">
                <a:srgbClr val="0B4898"/>
              </a:gs>
              <a:gs pos="46000">
                <a:srgbClr val="0B4898"/>
              </a:gs>
              <a:gs pos="100000">
                <a:schemeClr val="bg1">
                  <a:alpha val="1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Installation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Commissioning</a:t>
            </a:r>
            <a:endParaRPr kumimoji="0" lang="en-US" sz="7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2" name="Rectangle 35">
            <a:extLst>
              <a:ext uri="{FF2B5EF4-FFF2-40B4-BE49-F238E27FC236}">
                <a16:creationId xmlns:a16="http://schemas.microsoft.com/office/drawing/2014/main" id="{C576DA09-4908-5297-21CE-BFAFE2A3C14A}"/>
              </a:ext>
            </a:extLst>
          </p:cNvPr>
          <p:cNvSpPr/>
          <p:nvPr/>
        </p:nvSpPr>
        <p:spPr>
          <a:xfrm>
            <a:off x="5634479" y="1428045"/>
            <a:ext cx="1677932" cy="205633"/>
          </a:xfrm>
          <a:prstGeom prst="rect">
            <a:avLst/>
          </a:prstGeom>
          <a:gradFill>
            <a:gsLst>
              <a:gs pos="24000">
                <a:srgbClr val="0B4898"/>
              </a:gs>
              <a:gs pos="46000">
                <a:srgbClr val="0B4898"/>
              </a:gs>
              <a:gs pos="100000">
                <a:schemeClr val="bg1">
                  <a:alpha val="1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Installation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Commissioning</a:t>
            </a:r>
            <a:endParaRPr kumimoji="0" lang="en-US" sz="7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50C7081-8864-6FAD-BCE9-BA93A1E1E22B}"/>
              </a:ext>
            </a:extLst>
          </p:cNvPr>
          <p:cNvGrpSpPr/>
          <p:nvPr/>
        </p:nvGrpSpPr>
        <p:grpSpPr>
          <a:xfrm>
            <a:off x="270567" y="3875401"/>
            <a:ext cx="5800850" cy="517502"/>
            <a:chOff x="533655" y="4788695"/>
            <a:chExt cx="7518904" cy="690002"/>
          </a:xfrm>
        </p:grpSpPr>
        <p:sp>
          <p:nvSpPr>
            <p:cNvPr id="12" name="Rectangle 35">
              <a:extLst>
                <a:ext uri="{FF2B5EF4-FFF2-40B4-BE49-F238E27FC236}">
                  <a16:creationId xmlns:a16="http://schemas.microsoft.com/office/drawing/2014/main" id="{B4986BD2-489D-D321-426A-D73383407466}"/>
                </a:ext>
              </a:extLst>
            </p:cNvPr>
            <p:cNvSpPr/>
            <p:nvPr/>
          </p:nvSpPr>
          <p:spPr>
            <a:xfrm>
              <a:off x="533655" y="5051244"/>
              <a:ext cx="4166792" cy="215472"/>
            </a:xfrm>
            <a:prstGeom prst="rect">
              <a:avLst/>
            </a:prstGeom>
            <a:solidFill>
              <a:srgbClr val="647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7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PRISMA</a:t>
              </a: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LABORATORIES</a:t>
              </a:r>
            </a:p>
          </p:txBody>
        </p:sp>
        <p:sp>
          <p:nvSpPr>
            <p:cNvPr id="17" name="Rectangle 35">
              <a:extLst>
                <a:ext uri="{FF2B5EF4-FFF2-40B4-BE49-F238E27FC236}">
                  <a16:creationId xmlns:a16="http://schemas.microsoft.com/office/drawing/2014/main" id="{89698962-BEFF-70CC-F970-96C7956DFBF1}"/>
                </a:ext>
              </a:extLst>
            </p:cNvPr>
            <p:cNvSpPr/>
            <p:nvPr/>
          </p:nvSpPr>
          <p:spPr>
            <a:xfrm>
              <a:off x="533655" y="5293868"/>
              <a:ext cx="7518904" cy="184829"/>
            </a:xfrm>
            <a:prstGeom prst="rect">
              <a:avLst/>
            </a:prstGeom>
            <a:solidFill>
              <a:srgbClr val="647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7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CODI, CORUS and FOCUS </a:t>
              </a: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Buildings and Photon Transfer Lines</a:t>
              </a:r>
            </a:p>
          </p:txBody>
        </p:sp>
        <p:sp>
          <p:nvSpPr>
            <p:cNvPr id="13" name="Rectangle 35">
              <a:extLst>
                <a:ext uri="{FF2B5EF4-FFF2-40B4-BE49-F238E27FC236}">
                  <a16:creationId xmlns:a16="http://schemas.microsoft.com/office/drawing/2014/main" id="{AA1937D4-1077-0FCE-09B2-0141B3746672}"/>
                </a:ext>
              </a:extLst>
            </p:cNvPr>
            <p:cNvSpPr/>
            <p:nvPr/>
          </p:nvSpPr>
          <p:spPr>
            <a:xfrm>
              <a:off x="533656" y="4788695"/>
              <a:ext cx="2437976" cy="233837"/>
            </a:xfrm>
            <a:prstGeom prst="rect">
              <a:avLst/>
            </a:prstGeom>
            <a:solidFill>
              <a:srgbClr val="647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7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Temporary A and B </a:t>
              </a: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BUILDINGS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02B30A-A9D9-5F09-D274-0E85AD546F01}"/>
              </a:ext>
            </a:extLst>
          </p:cNvPr>
          <p:cNvGrpSpPr/>
          <p:nvPr/>
        </p:nvGrpSpPr>
        <p:grpSpPr>
          <a:xfrm>
            <a:off x="1696117" y="3256162"/>
            <a:ext cx="5203985" cy="487826"/>
            <a:chOff x="2339895" y="5111268"/>
            <a:chExt cx="6938646" cy="650435"/>
          </a:xfrm>
        </p:grpSpPr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F0FD22FA-85CF-3F38-9709-187E8A82718E}"/>
                </a:ext>
              </a:extLst>
            </p:cNvPr>
            <p:cNvSpPr/>
            <p:nvPr/>
          </p:nvSpPr>
          <p:spPr>
            <a:xfrm>
              <a:off x="2339895" y="5554883"/>
              <a:ext cx="6938645" cy="206820"/>
            </a:xfrm>
            <a:prstGeom prst="homePlate">
              <a:avLst>
                <a:gd name="adj" fmla="val 37972"/>
              </a:avLst>
            </a:prstGeom>
            <a:gradFill>
              <a:gsLst>
                <a:gs pos="0">
                  <a:srgbClr val="F0F0F0"/>
                </a:gs>
                <a:gs pos="36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Scientific DATA Processing &amp; Analysis</a:t>
              </a:r>
              <a:endPara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1EF97ABB-4309-9A3C-2AE9-836734B342C5}"/>
                </a:ext>
              </a:extLst>
            </p:cNvPr>
            <p:cNvSpPr/>
            <p:nvPr/>
          </p:nvSpPr>
          <p:spPr>
            <a:xfrm>
              <a:off x="2618475" y="5332815"/>
              <a:ext cx="6660065" cy="194765"/>
            </a:xfrm>
            <a:prstGeom prst="homePlate">
              <a:avLst>
                <a:gd name="adj" fmla="val 35566"/>
              </a:avLst>
            </a:prstGeom>
            <a:gradFill>
              <a:gsLst>
                <a:gs pos="0">
                  <a:srgbClr val="F0F0F0"/>
                </a:gs>
                <a:gs pos="36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Core </a:t>
              </a: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DATA Services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6" name="Rectangle 35">
              <a:extLst>
                <a:ext uri="{FF2B5EF4-FFF2-40B4-BE49-F238E27FC236}">
                  <a16:creationId xmlns:a16="http://schemas.microsoft.com/office/drawing/2014/main" id="{1E7EBACF-6FF0-FDFD-4137-159B5C63E547}"/>
                </a:ext>
              </a:extLst>
            </p:cNvPr>
            <p:cNvSpPr/>
            <p:nvPr/>
          </p:nvSpPr>
          <p:spPr>
            <a:xfrm>
              <a:off x="3372740" y="5111268"/>
              <a:ext cx="5905801" cy="193067"/>
            </a:xfrm>
            <a:prstGeom prst="homePlate">
              <a:avLst>
                <a:gd name="adj" fmla="val 33160"/>
              </a:avLst>
            </a:prstGeom>
            <a:gradFill>
              <a:gsLst>
                <a:gs pos="0">
                  <a:srgbClr val="F0F0F0"/>
                </a:gs>
                <a:gs pos="36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COMPUTING Infrastructure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02E31B8-FDA1-E750-F46C-0EDD03A3CD14}"/>
              </a:ext>
            </a:extLst>
          </p:cNvPr>
          <p:cNvSpPr/>
          <p:nvPr/>
        </p:nvSpPr>
        <p:spPr>
          <a:xfrm>
            <a:off x="5605129" y="1264859"/>
            <a:ext cx="1665092" cy="3861298"/>
          </a:xfrm>
          <a:prstGeom prst="rect">
            <a:avLst/>
          </a:prstGeom>
          <a:solidFill>
            <a:schemeClr val="tx1">
              <a:alpha val="38000"/>
            </a:schemeClr>
          </a:solidFill>
          <a:ln w="9525">
            <a:solidFill>
              <a:srgbClr val="1A72E7">
                <a:alpha val="1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8FED29A6-0776-6F66-A746-C1732011EAD8}"/>
              </a:ext>
            </a:extLst>
          </p:cNvPr>
          <p:cNvSpPr txBox="1">
            <a:spLocks/>
          </p:cNvSpPr>
          <p:nvPr/>
        </p:nvSpPr>
        <p:spPr>
          <a:xfrm>
            <a:off x="3372197" y="86697"/>
            <a:ext cx="2674601" cy="459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48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utfit" pitchFamily="2" charset="0"/>
                <a:cs typeface="Gill Sans SemiBold" panose="020B0502020104020203" pitchFamily="34" charset="-79"/>
                <a:sym typeface="Arial"/>
              </a:rPr>
              <a:t>The Plan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utfit" pitchFamily="2" charset="0"/>
              <a:cs typeface="Gill Sans SemiBold" panose="020B0502020104020203" pitchFamily="34" charset="-79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70ADA2-11A5-4AE1-849B-7650CE759EE3}"/>
              </a:ext>
            </a:extLst>
          </p:cNvPr>
          <p:cNvSpPr txBox="1"/>
          <p:nvPr/>
        </p:nvSpPr>
        <p:spPr>
          <a:xfrm>
            <a:off x="7321374" y="598948"/>
            <a:ext cx="1725958" cy="58477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06/2032 – ALBA II Operation</a:t>
            </a:r>
          </a:p>
        </p:txBody>
      </p:sp>
      <p:sp>
        <p:nvSpPr>
          <p:cNvPr id="18" name="Rectangle 35">
            <a:extLst>
              <a:ext uri="{FF2B5EF4-FFF2-40B4-BE49-F238E27FC236}">
                <a16:creationId xmlns:a16="http://schemas.microsoft.com/office/drawing/2014/main" id="{00A35A7A-780F-19AD-6359-A69DD129709C}"/>
              </a:ext>
            </a:extLst>
          </p:cNvPr>
          <p:cNvSpPr/>
          <p:nvPr/>
        </p:nvSpPr>
        <p:spPr>
          <a:xfrm>
            <a:off x="941512" y="1688261"/>
            <a:ext cx="5014809" cy="117735"/>
          </a:xfrm>
          <a:prstGeom prst="rect">
            <a:avLst/>
          </a:prstGeom>
          <a:gradFill>
            <a:gsLst>
              <a:gs pos="0">
                <a:schemeClr val="bg1">
                  <a:alpha val="35000"/>
                </a:schemeClr>
              </a:gs>
              <a:gs pos="44000">
                <a:srgbClr val="0B4898"/>
              </a:gs>
              <a:gs pos="61000">
                <a:srgbClr val="0B4898"/>
              </a:gs>
              <a:gs pos="100000">
                <a:schemeClr val="bg1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Design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CORUS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Procurement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0" name="Rectangle 35">
            <a:extLst>
              <a:ext uri="{FF2B5EF4-FFF2-40B4-BE49-F238E27FC236}">
                <a16:creationId xmlns:a16="http://schemas.microsoft.com/office/drawing/2014/main" id="{64BF9990-EE1E-F06A-CBC9-72B6BB6106F1}"/>
              </a:ext>
            </a:extLst>
          </p:cNvPr>
          <p:cNvSpPr/>
          <p:nvPr/>
        </p:nvSpPr>
        <p:spPr>
          <a:xfrm>
            <a:off x="9512" y="2187331"/>
            <a:ext cx="8620138" cy="144800"/>
          </a:xfrm>
          <a:prstGeom prst="rect">
            <a:avLst/>
          </a:prstGeom>
          <a:gradFill>
            <a:gsLst>
              <a:gs pos="0">
                <a:schemeClr val="bg1">
                  <a:alpha val="35000"/>
                </a:schemeClr>
              </a:gs>
              <a:gs pos="44000">
                <a:srgbClr val="0B4898"/>
              </a:gs>
              <a:gs pos="61000">
                <a:srgbClr val="0B4898"/>
              </a:gs>
              <a:gs pos="100000">
                <a:schemeClr val="bg1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Design &amp; Procurement                                    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BL Upgrades</a:t>
            </a: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                                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Installation &amp; Commissioning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0191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38973-B766-479E-A968-F5802284B6D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ALBA and its future, ALBA II - 3 Sept 2026</a:t>
            </a:r>
            <a:endParaRPr 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0E1C5C-D582-4E1F-85BD-F2BB1B07A517}"/>
              </a:ext>
            </a:extLst>
          </p:cNvPr>
          <p:cNvSpPr txBox="1">
            <a:spLocks/>
          </p:cNvSpPr>
          <p:nvPr/>
        </p:nvSpPr>
        <p:spPr>
          <a:xfrm>
            <a:off x="1463852" y="1256621"/>
            <a:ext cx="6343649" cy="277243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2000" b="1" dirty="0">
                <a:latin typeface="Open Sans"/>
              </a:rPr>
              <a:t>ALBA opening new instrument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prstClr val="black"/>
                </a:solidFill>
                <a:latin typeface="Open Sans"/>
                <a:ea typeface="+mn-ea"/>
                <a:cs typeface="+mn-cs"/>
              </a:rPr>
              <a:t>ALBA developing new tools and services, also with partners</a:t>
            </a:r>
            <a:endParaRPr lang="en-US" sz="2000" b="1" dirty="0">
              <a:latin typeface="Open Sans"/>
            </a:endParaRPr>
          </a:p>
          <a:p>
            <a:pPr algn="ctr">
              <a:lnSpc>
                <a:spcPct val="120000"/>
              </a:lnSpc>
            </a:pPr>
            <a:r>
              <a:rPr lang="en-US" sz="2000" b="1" dirty="0">
                <a:latin typeface="Open Sans"/>
              </a:rPr>
              <a:t>ALBA II upgrade approved – on going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</a:rPr>
              <a:t>Budget approved up to 2038</a:t>
            </a:r>
            <a:r>
              <a:rPr lang="en-US" sz="2000" b="1" i="1" dirty="0">
                <a:solidFill>
                  <a:srgbClr val="CC00CC"/>
                </a:solidFill>
                <a:latin typeface="Open Sans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000" b="1" i="1" dirty="0">
                <a:solidFill>
                  <a:srgbClr val="CC00CC"/>
                </a:solidFill>
                <a:latin typeface="Open Sans"/>
              </a:rPr>
              <a:t>Harry </a:t>
            </a:r>
            <a:r>
              <a:rPr lang="en-US" sz="2000" b="1" i="1" dirty="0" err="1">
                <a:solidFill>
                  <a:srgbClr val="CC00CC"/>
                </a:solidFill>
                <a:latin typeface="Open Sans"/>
              </a:rPr>
              <a:t>Westfahl</a:t>
            </a:r>
            <a:r>
              <a:rPr lang="en-US" sz="2000" b="1" i="1" dirty="0">
                <a:solidFill>
                  <a:srgbClr val="CC00CC"/>
                </a:solidFill>
                <a:latin typeface="Open Sans"/>
              </a:rPr>
              <a:t> Jr. director from 1</a:t>
            </a:r>
            <a:r>
              <a:rPr lang="en-US" sz="2000" b="1" i="1" baseline="30000" dirty="0">
                <a:solidFill>
                  <a:srgbClr val="CC00CC"/>
                </a:solidFill>
                <a:latin typeface="Open Sans"/>
              </a:rPr>
              <a:t>st</a:t>
            </a:r>
            <a:r>
              <a:rPr lang="en-US" sz="2000" b="1" i="1" dirty="0">
                <a:solidFill>
                  <a:srgbClr val="CC00CC"/>
                </a:solidFill>
                <a:latin typeface="Open Sans"/>
              </a:rPr>
              <a:t> Nov 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23A3E0-179C-4DC5-962C-3687D39E43F8}"/>
              </a:ext>
            </a:extLst>
          </p:cNvPr>
          <p:cNvSpPr/>
          <p:nvPr/>
        </p:nvSpPr>
        <p:spPr>
          <a:xfrm>
            <a:off x="3574489" y="44029"/>
            <a:ext cx="2302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Open Sans"/>
              </a:rPr>
              <a:t>ALBA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1891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E4D480-2FB8-470A-85F9-4714ACF0AB86}"/>
              </a:ext>
            </a:extLst>
          </p:cNvPr>
          <p:cNvSpPr/>
          <p:nvPr/>
        </p:nvSpPr>
        <p:spPr>
          <a:xfrm>
            <a:off x="439341" y="1082845"/>
            <a:ext cx="552569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“I am very much looking forward to working with this wonderful community. I am sorry I could not join you at the Users’ Meeting, as we are hosting the X-ray Microscopy Conference at Sirius this week. In fact, I have been very impressed by the quality of the work from ALBA presented here at the conference.</a:t>
            </a:r>
          </a:p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Entering the fourth-generation era is the beginning of an exciting journey, with tremendous new scientific opportunities. I feel honored to join ALBA and its user community for this journey, and I look forward to seeing you all soon and, together, shaping the future”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5336CB-DBF9-4C85-ADDC-1E0F07A0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344" y="945728"/>
            <a:ext cx="2239982" cy="34135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24E7B3-4028-4DF3-8963-43C7B2716891}"/>
              </a:ext>
            </a:extLst>
          </p:cNvPr>
          <p:cNvSpPr/>
          <p:nvPr/>
        </p:nvSpPr>
        <p:spPr>
          <a:xfrm>
            <a:off x="1331352" y="554807"/>
            <a:ext cx="31470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Open Sans"/>
              </a:rPr>
              <a:t>Message from Harry</a:t>
            </a:r>
            <a:endParaRPr lang="en-US" sz="2400" i="1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617AC890-6A4D-43A0-9284-85B133E0D256}"/>
              </a:ext>
            </a:extLst>
          </p:cNvPr>
          <p:cNvSpPr txBox="1">
            <a:spLocks/>
          </p:cNvSpPr>
          <p:nvPr/>
        </p:nvSpPr>
        <p:spPr>
          <a:xfrm>
            <a:off x="6057900" y="4913313"/>
            <a:ext cx="3086100" cy="2301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ALBA and its future, ALBA II - 3 Sept 2026</a:t>
            </a:r>
            <a:endParaRPr lang="en-US" sz="9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301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FBBBC8-7FD3-495F-B939-8997EA84A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1" b="12153"/>
          <a:stretch/>
        </p:blipFill>
        <p:spPr>
          <a:xfrm>
            <a:off x="0" y="0"/>
            <a:ext cx="9144000" cy="51877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1366" y="285311"/>
            <a:ext cx="5972276" cy="104644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r>
              <a:rPr lang="en-US" b="1" dirty="0">
                <a:cs typeface="Arial" panose="020B0604020202020204" pitchFamily="34" charset="0"/>
              </a:rPr>
              <a:t>Thanks to our governing bodies for the support and the trust</a:t>
            </a:r>
          </a:p>
          <a:p>
            <a:r>
              <a:rPr lang="en-US" sz="2000" b="1" dirty="0">
                <a:cs typeface="Arial" panose="020B0604020202020204" pitchFamily="34" charset="0"/>
              </a:rPr>
              <a:t>Thanks to all ALBA users and collaborators</a:t>
            </a:r>
          </a:p>
          <a:p>
            <a:r>
              <a:rPr lang="en-US" sz="2400" b="1" dirty="0">
                <a:cs typeface="Arial" panose="020B0604020202020204" pitchFamily="34" charset="0"/>
              </a:rPr>
              <a:t>Thanks to ALBA people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8C5B7-23CD-4435-A298-0B6F8DBE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ALBA and its future, ALBA II - 3 Sept 2026</a:t>
            </a:r>
            <a:endParaRPr lang="es-E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5AEBB1-5488-49FE-9EA0-283474C9F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626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81D1DA-81A8-487A-BE4E-DF4949B450A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439A76-7FAA-4479-93AB-CE6E74B2C52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262856" y="4767281"/>
            <a:ext cx="4815799" cy="124714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ALBA and its future, ALBA II - 3 Sept 2026</a:t>
            </a:r>
            <a:endParaRPr lang="es-E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F2A3C-07A4-4390-ACF1-BF75A880B4E2}"/>
              </a:ext>
            </a:extLst>
          </p:cNvPr>
          <p:cNvSpPr txBox="1"/>
          <p:nvPr/>
        </p:nvSpPr>
        <p:spPr>
          <a:xfrm>
            <a:off x="2752483" y="22225"/>
            <a:ext cx="3335465" cy="52322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rgbClr val="009999"/>
                </a:solidFill>
                <a:cs typeface="Arial" panose="020B0604020202020204" pitchFamily="34" charset="0"/>
              </a:rPr>
              <a:t>ALBA Priorities today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D2A77DB-65C1-48E9-822A-7B8818C57D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325939"/>
              </p:ext>
            </p:extLst>
          </p:nvPr>
        </p:nvGraphicFramePr>
        <p:xfrm>
          <a:off x="1175097" y="5778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0139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51C739-9B9C-4DD5-BD73-7BDCFF8F0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18" y="502029"/>
            <a:ext cx="6249799" cy="43542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4E89D39-6295-4CC2-9E4D-4FCFCDD887BB}"/>
              </a:ext>
            </a:extLst>
          </p:cNvPr>
          <p:cNvSpPr txBox="1">
            <a:spLocks/>
          </p:cNvSpPr>
          <p:nvPr/>
        </p:nvSpPr>
        <p:spPr>
          <a:xfrm>
            <a:off x="115399" y="502029"/>
            <a:ext cx="2137184" cy="8376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rgbClr val="323E4F"/>
                </a:solidFill>
                <a:latin typeface="Arial Black" charset="0"/>
                <a:ea typeface="+mn-ea"/>
                <a:cs typeface="+mn-cs"/>
              </a:defRPr>
            </a:lvl1pPr>
          </a:lstStyle>
          <a:p>
            <a:pPr algn="ctr" defTabSz="914378">
              <a:defRPr/>
            </a:pP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ALBA 2026</a:t>
            </a:r>
            <a:endParaRPr lang="en-US" sz="2800" b="1" i="1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5E2AA4-1186-4F89-82E1-0B9EAC60F523}"/>
              </a:ext>
            </a:extLst>
          </p:cNvPr>
          <p:cNvSpPr/>
          <p:nvPr/>
        </p:nvSpPr>
        <p:spPr>
          <a:xfrm>
            <a:off x="5685571" y="356691"/>
            <a:ext cx="3387209" cy="837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13 operating beamlines + 1 in 2027</a:t>
            </a:r>
          </a:p>
          <a:p>
            <a:pPr defTabSz="914378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 electron microscopes + </a:t>
            </a:r>
            <a:r>
              <a:rPr lang="en-US" sz="1400" b="1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Arial"/>
              </a:rPr>
              <a:t>SPM &amp; AFM</a:t>
            </a:r>
            <a:endParaRPr lang="es-ES" sz="140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Arial"/>
            </a:endParaRPr>
          </a:p>
          <a:p>
            <a:pPr defTabSz="914378">
              <a:defRPr/>
            </a:pPr>
            <a:endParaRPr lang="en-US" sz="135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95DDBB-C0B8-4A30-B27D-1DA469241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>
                <a:srgbClr val="000000"/>
              </a:buClr>
            </a:pPr>
            <a:fld id="{EF9E645B-E2C7-4388-AA53-7D79FD51B131}" type="slidenum">
              <a:rPr lang="en-US" kern="0">
                <a:solidFill>
                  <a:srgbClr val="000000">
                    <a:tint val="75000"/>
                  </a:srgbClr>
                </a:solidFill>
                <a:sym typeface="Arial"/>
              </a:rPr>
              <a:pPr defTabSz="685800">
                <a:buClr>
                  <a:srgbClr val="000000"/>
                </a:buClr>
              </a:pPr>
              <a:t>5</a:t>
            </a:fld>
            <a:endParaRPr lang="en-US" kern="0" dirty="0">
              <a:solidFill>
                <a:srgbClr val="000000">
                  <a:tint val="75000"/>
                </a:srgbClr>
              </a:solidFill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57CC03-9631-4405-98A6-72CC80DB80D8}"/>
              </a:ext>
            </a:extLst>
          </p:cNvPr>
          <p:cNvSpPr/>
          <p:nvPr/>
        </p:nvSpPr>
        <p:spPr>
          <a:xfrm>
            <a:off x="6142284" y="3142147"/>
            <a:ext cx="1073279" cy="543697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298F7E-5111-4A49-9842-501A53E6D8D3}"/>
              </a:ext>
            </a:extLst>
          </p:cNvPr>
          <p:cNvSpPr txBox="1"/>
          <p:nvPr/>
        </p:nvSpPr>
        <p:spPr>
          <a:xfrm>
            <a:off x="7309386" y="3224601"/>
            <a:ext cx="994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>
                <a:solidFill>
                  <a:srgbClr val="6A1F8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SPM Platform at Prisma Building</a:t>
            </a:r>
            <a:endParaRPr lang="es-ES" sz="900" kern="0" dirty="0">
              <a:solidFill>
                <a:srgbClr val="6A1F85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250B299-2E6F-46EA-8489-8DE920938C77}"/>
              </a:ext>
            </a:extLst>
          </p:cNvPr>
          <p:cNvSpPr/>
          <p:nvPr/>
        </p:nvSpPr>
        <p:spPr>
          <a:xfrm>
            <a:off x="7260052" y="3142147"/>
            <a:ext cx="1073279" cy="534240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716629-73BD-4F6A-BD43-A214083A3863}"/>
              </a:ext>
            </a:extLst>
          </p:cNvPr>
          <p:cNvSpPr txBox="1"/>
          <p:nvPr/>
        </p:nvSpPr>
        <p:spPr>
          <a:xfrm>
            <a:off x="6642427" y="2794481"/>
            <a:ext cx="1235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Shared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with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partners</a:t>
            </a:r>
            <a:endParaRPr lang="es-ES" sz="900" kern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D3505A-55BB-452D-83A7-E1446E69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8EE29-722B-4836-9F9D-EC4CFD59F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8944" y="4856270"/>
            <a:ext cx="3086100" cy="274637"/>
          </a:xfrm>
        </p:spPr>
        <p:txBody>
          <a:bodyPr/>
          <a:lstStyle/>
          <a:p>
            <a:r>
              <a:rPr lang="en-US" dirty="0"/>
              <a:t>ALBA and its future, ALBA II - 3 Sept 2026</a:t>
            </a:r>
          </a:p>
        </p:txBody>
      </p:sp>
    </p:spTree>
    <p:extLst>
      <p:ext uri="{BB962C8B-B14F-4D97-AF65-F5344CB8AC3E}">
        <p14:creationId xmlns:p14="http://schemas.microsoft.com/office/powerpoint/2010/main" val="244914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51C739-9B9C-4DD5-BD73-7BDCFF8F0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18" y="502029"/>
            <a:ext cx="6249799" cy="43542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4E89D39-6295-4CC2-9E4D-4FCFCDD887BB}"/>
              </a:ext>
            </a:extLst>
          </p:cNvPr>
          <p:cNvSpPr txBox="1">
            <a:spLocks/>
          </p:cNvSpPr>
          <p:nvPr/>
        </p:nvSpPr>
        <p:spPr>
          <a:xfrm>
            <a:off x="115399" y="502029"/>
            <a:ext cx="2137184" cy="8376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rgbClr val="323E4F"/>
                </a:solidFill>
                <a:latin typeface="Arial Black" charset="0"/>
                <a:ea typeface="+mn-ea"/>
                <a:cs typeface="+mn-cs"/>
              </a:defRPr>
            </a:lvl1pPr>
          </a:lstStyle>
          <a:p>
            <a:pPr algn="ctr" defTabSz="914378">
              <a:defRPr/>
            </a:pP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ALBA 2026</a:t>
            </a:r>
            <a:endParaRPr lang="en-US" sz="2800" b="1" i="1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5E2AA4-1186-4F89-82E1-0B9EAC60F523}"/>
              </a:ext>
            </a:extLst>
          </p:cNvPr>
          <p:cNvSpPr/>
          <p:nvPr/>
        </p:nvSpPr>
        <p:spPr>
          <a:xfrm>
            <a:off x="5685571" y="356691"/>
            <a:ext cx="3387209" cy="837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13 operating beamlines + 1 in 2027</a:t>
            </a:r>
          </a:p>
          <a:p>
            <a:pPr defTabSz="914378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 electron microscopes + </a:t>
            </a:r>
            <a:r>
              <a:rPr lang="en-US" sz="1400" b="1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Arial"/>
              </a:rPr>
              <a:t>SPM &amp; AFM</a:t>
            </a:r>
            <a:endParaRPr lang="es-ES" sz="140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Arial"/>
            </a:endParaRPr>
          </a:p>
          <a:p>
            <a:pPr defTabSz="914378">
              <a:defRPr/>
            </a:pPr>
            <a:endParaRPr lang="en-US" sz="135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95DDBB-C0B8-4A30-B27D-1DA469241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>
                <a:srgbClr val="000000"/>
              </a:buClr>
            </a:pPr>
            <a:fld id="{EF9E645B-E2C7-4388-AA53-7D79FD51B131}" type="slidenum">
              <a:rPr lang="en-US" kern="0">
                <a:solidFill>
                  <a:srgbClr val="000000">
                    <a:tint val="75000"/>
                  </a:srgbClr>
                </a:solidFill>
                <a:sym typeface="Arial"/>
              </a:rPr>
              <a:pPr defTabSz="685800">
                <a:buClr>
                  <a:srgbClr val="000000"/>
                </a:buClr>
              </a:pPr>
              <a:t>6</a:t>
            </a:fld>
            <a:endParaRPr lang="en-US" kern="0" dirty="0">
              <a:solidFill>
                <a:srgbClr val="000000">
                  <a:tint val="75000"/>
                </a:srgbClr>
              </a:solidFill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57CC03-9631-4405-98A6-72CC80DB80D8}"/>
              </a:ext>
            </a:extLst>
          </p:cNvPr>
          <p:cNvSpPr/>
          <p:nvPr/>
        </p:nvSpPr>
        <p:spPr>
          <a:xfrm>
            <a:off x="6142284" y="3142147"/>
            <a:ext cx="1073279" cy="543697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298F7E-5111-4A49-9842-501A53E6D8D3}"/>
              </a:ext>
            </a:extLst>
          </p:cNvPr>
          <p:cNvSpPr txBox="1"/>
          <p:nvPr/>
        </p:nvSpPr>
        <p:spPr>
          <a:xfrm>
            <a:off x="7309386" y="3224601"/>
            <a:ext cx="994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>
                <a:solidFill>
                  <a:srgbClr val="6A1F8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SPM Platform at Prisma Building</a:t>
            </a:r>
            <a:endParaRPr lang="es-ES" sz="900" kern="0" dirty="0">
              <a:solidFill>
                <a:srgbClr val="6A1F85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250B299-2E6F-46EA-8489-8DE920938C77}"/>
              </a:ext>
            </a:extLst>
          </p:cNvPr>
          <p:cNvSpPr/>
          <p:nvPr/>
        </p:nvSpPr>
        <p:spPr>
          <a:xfrm>
            <a:off x="7260052" y="3142147"/>
            <a:ext cx="1073279" cy="534240"/>
          </a:xfrm>
          <a:prstGeom prst="roundRect">
            <a:avLst/>
          </a:prstGeom>
          <a:noFill/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716629-73BD-4F6A-BD43-A214083A3863}"/>
              </a:ext>
            </a:extLst>
          </p:cNvPr>
          <p:cNvSpPr txBox="1"/>
          <p:nvPr/>
        </p:nvSpPr>
        <p:spPr>
          <a:xfrm>
            <a:off x="6642427" y="2794481"/>
            <a:ext cx="1235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Shared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with</a:t>
            </a:r>
            <a:r>
              <a:rPr lang="es-ES_tradnl" sz="900" kern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_tradnl" sz="900" kern="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partners</a:t>
            </a:r>
            <a:endParaRPr lang="es-ES" sz="900" kern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A22980-F02E-4D76-ADEA-176D77E7BEAF}"/>
              </a:ext>
            </a:extLst>
          </p:cNvPr>
          <p:cNvSpPr/>
          <p:nvPr/>
        </p:nvSpPr>
        <p:spPr>
          <a:xfrm>
            <a:off x="2799102" y="3694444"/>
            <a:ext cx="614307" cy="278910"/>
          </a:xfrm>
          <a:prstGeom prst="ellipse">
            <a:avLst/>
          </a:prstGeom>
          <a:noFill/>
          <a:ln w="38100"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4D4E9A6-9A51-4B01-B2F0-DE14349AEBF7}"/>
              </a:ext>
            </a:extLst>
          </p:cNvPr>
          <p:cNvSpPr/>
          <p:nvPr/>
        </p:nvSpPr>
        <p:spPr>
          <a:xfrm>
            <a:off x="3689377" y="686092"/>
            <a:ext cx="614307" cy="278910"/>
          </a:xfrm>
          <a:prstGeom prst="ellipse">
            <a:avLst/>
          </a:prstGeom>
          <a:noFill/>
          <a:ln w="38100"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5720F36-AA26-453A-941E-331196A4FF2A}"/>
              </a:ext>
            </a:extLst>
          </p:cNvPr>
          <p:cNvSpPr/>
          <p:nvPr/>
        </p:nvSpPr>
        <p:spPr>
          <a:xfrm>
            <a:off x="5974201" y="2483705"/>
            <a:ext cx="614307" cy="278910"/>
          </a:xfrm>
          <a:prstGeom prst="ellipse">
            <a:avLst/>
          </a:prstGeom>
          <a:noFill/>
          <a:ln w="38100"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988A665-EB1F-40C2-A9BF-2CB1D2A32BA4}"/>
              </a:ext>
            </a:extLst>
          </p:cNvPr>
          <p:cNvSpPr/>
          <p:nvPr/>
        </p:nvSpPr>
        <p:spPr>
          <a:xfrm>
            <a:off x="6510572" y="3386366"/>
            <a:ext cx="614307" cy="278910"/>
          </a:xfrm>
          <a:prstGeom prst="ellipse">
            <a:avLst/>
          </a:prstGeom>
          <a:noFill/>
          <a:ln w="38100"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E6B4957-69DF-4AEF-8865-80FE52D9D412}"/>
              </a:ext>
            </a:extLst>
          </p:cNvPr>
          <p:cNvSpPr/>
          <p:nvPr/>
        </p:nvSpPr>
        <p:spPr>
          <a:xfrm>
            <a:off x="7319616" y="3206101"/>
            <a:ext cx="902923" cy="416193"/>
          </a:xfrm>
          <a:prstGeom prst="ellipse">
            <a:avLst/>
          </a:prstGeom>
          <a:noFill/>
          <a:ln w="38100"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8FE6A59-1D98-4232-A8D2-DD4F89DB28A8}"/>
              </a:ext>
            </a:extLst>
          </p:cNvPr>
          <p:cNvSpPr/>
          <p:nvPr/>
        </p:nvSpPr>
        <p:spPr>
          <a:xfrm>
            <a:off x="6145430" y="1103687"/>
            <a:ext cx="2944732" cy="86788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instruments since Oviedo meeting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BDBD75-9D2A-423A-AE0B-9E594B064C8F}"/>
              </a:ext>
            </a:extLst>
          </p:cNvPr>
          <p:cNvSpPr/>
          <p:nvPr/>
        </p:nvSpPr>
        <p:spPr>
          <a:xfrm>
            <a:off x="480282" y="3915046"/>
            <a:ext cx="1561113" cy="72350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session this afternoon at 15:00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4AE8A7-6FC8-4AB0-B7C7-FD02931E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26DE9C2-A54E-4B32-A97B-1E5147924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690" y="4851509"/>
            <a:ext cx="3086100" cy="274637"/>
          </a:xfrm>
        </p:spPr>
        <p:txBody>
          <a:bodyPr/>
          <a:lstStyle/>
          <a:p>
            <a:r>
              <a:rPr lang="en-US" dirty="0"/>
              <a:t>ALBA and its future, ALBA II - 3 Sept 2026</a:t>
            </a:r>
          </a:p>
        </p:txBody>
      </p:sp>
    </p:spTree>
    <p:extLst>
      <p:ext uri="{BB962C8B-B14F-4D97-AF65-F5344CB8AC3E}">
        <p14:creationId xmlns:p14="http://schemas.microsoft.com/office/powerpoint/2010/main" val="3206394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993B630-F59F-4504-9146-BB48D9635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6455A8E-2BE4-43DA-A2FD-23AE51DD3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A59539-D5D2-473C-838F-31BD46CF2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811466"/>
            <a:ext cx="3086100" cy="274637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ALBA and its future, ALBA II - 3 Sept 2026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64D9FF6-E3C8-4F24-AB80-DC0DFD50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F3A566-53B2-4D14-AE4A-85F51AFF82B6}"/>
              </a:ext>
            </a:extLst>
          </p:cNvPr>
          <p:cNvSpPr/>
          <p:nvPr/>
        </p:nvSpPr>
        <p:spPr>
          <a:xfrm>
            <a:off x="211565" y="3481116"/>
            <a:ext cx="8720870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spcAft>
                <a:spcPts val="600"/>
              </a:spcAft>
            </a:pPr>
            <a:r>
              <a:rPr lang="en-US" sz="135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Absorption and emission spectroscopy, Soft X-ray tomography, IR microscopy, Small and Wide Angle Scattering, HR and HP Powder Diffraction, Crystalline Diffraction, Photoemission, NAPP, ARPES, Resonant Absorption and Scattering, Metrology, Macromolecular crystalline diffraction, Hard X-ray tomography, </a:t>
            </a:r>
            <a:r>
              <a:rPr lang="en-US" sz="1350" i="1" dirty="0">
                <a:solidFill>
                  <a:schemeClr val="accent6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Surface spectroscopy and ambient pressure photoemission, </a:t>
            </a:r>
            <a:r>
              <a:rPr lang="en-US" sz="1350" i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BioSAXS, Coherent Diffraction, Spectral Imaging and Tomography</a:t>
            </a:r>
            <a:r>
              <a:rPr lang="en-US" sz="135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en-US" sz="1200" i="1" dirty="0">
              <a:solidFill>
                <a:schemeClr val="accent6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r" defTabSz="914355"/>
            <a:r>
              <a:rPr lang="en-US" sz="135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 operation </a:t>
            </a:r>
            <a:r>
              <a:rPr lang="en-US" sz="1350" i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</a:t>
            </a:r>
            <a:r>
              <a:rPr lang="en-US" sz="1350" i="1" dirty="0">
                <a:solidFill>
                  <a:schemeClr val="accent6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 installation – </a:t>
            </a:r>
            <a:r>
              <a:rPr lang="en-US" sz="1350" i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 design phase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29BCEB-D562-4EA4-B4E9-697B659DB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69" y="367058"/>
            <a:ext cx="8617550" cy="3035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465DCA-4046-4FF0-A0E3-8197C9C48776}"/>
              </a:ext>
            </a:extLst>
          </p:cNvPr>
          <p:cNvSpPr txBox="1"/>
          <p:nvPr/>
        </p:nvSpPr>
        <p:spPr>
          <a:xfrm>
            <a:off x="0" y="61814"/>
            <a:ext cx="9144000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0066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ALBA and ALBA II beamlines</a:t>
            </a:r>
            <a:br>
              <a:rPr lang="en-US" sz="2100" b="1" dirty="0">
                <a:solidFill>
                  <a:srgbClr val="0066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endParaRPr lang="en-US" sz="2100" b="1" i="1" dirty="0">
              <a:solidFill>
                <a:srgbClr val="0066FF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13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A57E51-4614-4066-91D1-4EED6AF1F06A}"/>
              </a:ext>
            </a:extLst>
          </p:cNvPr>
          <p:cNvSpPr/>
          <p:nvPr/>
        </p:nvSpPr>
        <p:spPr>
          <a:xfrm>
            <a:off x="840746" y="580943"/>
            <a:ext cx="2567412" cy="165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Long BLs</a:t>
            </a:r>
          </a:p>
          <a:p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CORUS</a:t>
            </a:r>
          </a:p>
          <a:p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Characterization of bio samples down to nanometric resolution</a:t>
            </a:r>
          </a:p>
          <a:p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CODI: </a:t>
            </a:r>
            <a:r>
              <a:rPr lang="en-GB" sz="11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COherent</a:t>
            </a:r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1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DIffraction</a:t>
            </a:r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BL</a:t>
            </a:r>
          </a:p>
          <a:p>
            <a:r>
              <a:rPr lang="en-GB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in-situ and operando experiments and characterization of large samples with nanometric resolution</a:t>
            </a:r>
          </a:p>
          <a:p>
            <a:r>
              <a:rPr lang="en-GB" sz="1350" b="1" dirty="0">
                <a:ea typeface="Times New Roman" panose="02020603050405020304" pitchFamily="18" charset="0"/>
              </a:rPr>
              <a:t>  </a:t>
            </a:r>
            <a:endParaRPr lang="en-GB" sz="1350" b="1" i="1" dirty="0">
              <a:highlight>
                <a:srgbClr val="00FFFF"/>
              </a:highlight>
              <a:ea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25E7D0-F0FB-4DBB-940A-81BCCDBA1696}"/>
              </a:ext>
            </a:extLst>
          </p:cNvPr>
          <p:cNvSpPr/>
          <p:nvPr/>
        </p:nvSpPr>
        <p:spPr>
          <a:xfrm>
            <a:off x="1031374" y="1538883"/>
            <a:ext cx="253745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350" b="1" dirty="0">
              <a:ea typeface="Times New Roman" panose="02020603050405020304" pitchFamily="18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1C27D2-C979-493D-9AC5-5A0E5FA22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1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47828-5DA5-4229-8D85-5B7FA790F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810D1-40B6-473D-9EEB-A424B2A88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C2C1B-DD64-445A-9227-5505BB09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36C3D-DAA3-45CB-99CF-14832666D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7E1A9-9C0B-4219-A24D-D97B59E4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881476-0B57-4107-BACD-0B8BF5536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28"/>
            <a:ext cx="9096910" cy="51290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15401E-0F17-44E3-827A-83B5830467B9}"/>
              </a:ext>
            </a:extLst>
          </p:cNvPr>
          <p:cNvSpPr txBox="1"/>
          <p:nvPr/>
        </p:nvSpPr>
        <p:spPr>
          <a:xfrm>
            <a:off x="331868" y="1709233"/>
            <a:ext cx="17829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JEMCA model,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with partners co-funding and co-operating instruments, to expand services for all users, has proven to be successful also in developing new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272036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A8B0A-9140-4B74-9C7B-7413727B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98" y="578805"/>
            <a:ext cx="7817398" cy="435681"/>
          </a:xfrm>
        </p:spPr>
        <p:txBody>
          <a:bodyPr/>
          <a:lstStyle/>
          <a:p>
            <a:r>
              <a:rPr lang="en-US" dirty="0"/>
              <a:t>Developing new data policy,</a:t>
            </a:r>
            <a:br>
              <a:rPr lang="en-US" dirty="0"/>
            </a:br>
            <a:r>
              <a:rPr lang="en-US" dirty="0"/>
              <a:t>new workflows for data handling,</a:t>
            </a:r>
            <a:br>
              <a:rPr lang="en-US" dirty="0"/>
            </a:br>
            <a:r>
              <a:rPr lang="en-US" dirty="0"/>
              <a:t>data catalogue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F9BFD-4E0C-494D-B6E3-5D2308F3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4D567-8033-486A-9547-AAFF6D67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and its future, ALBA II - 3 Sept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02BF2-54D3-4351-BF2D-EA80C7035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645B-E2C7-4388-AA53-7D79FD51B13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07867D-CA9B-415B-93A7-00BF6FAFC7B8}"/>
              </a:ext>
            </a:extLst>
          </p:cNvPr>
          <p:cNvSpPr/>
          <p:nvPr/>
        </p:nvSpPr>
        <p:spPr>
          <a:xfrm>
            <a:off x="7008708" y="683536"/>
            <a:ext cx="1561113" cy="72350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Klaus talk today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20D450-E7E5-4063-9062-409C0B46421B}"/>
              </a:ext>
            </a:extLst>
          </p:cNvPr>
          <p:cNvSpPr/>
          <p:nvPr/>
        </p:nvSpPr>
        <p:spPr>
          <a:xfrm>
            <a:off x="5985556" y="1653229"/>
            <a:ext cx="1561113" cy="723509"/>
          </a:xfrm>
          <a:prstGeom prst="ellipse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Oscar talk tomorrow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5BE737-68FF-44A3-8E87-7A604722256F}"/>
              </a:ext>
            </a:extLst>
          </p:cNvPr>
          <p:cNvSpPr/>
          <p:nvPr/>
        </p:nvSpPr>
        <p:spPr>
          <a:xfrm>
            <a:off x="346929" y="2596482"/>
            <a:ext cx="4282826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defRPr/>
            </a:pPr>
            <a:r>
              <a:rPr lang="en-US" sz="1867" b="1" kern="100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Working on a proposal for a new platform based on collaboration with BSC</a:t>
            </a:r>
          </a:p>
          <a:p>
            <a:pPr lvl="0">
              <a:defRPr/>
            </a:pPr>
            <a:endParaRPr lang="en-US" sz="16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4" descr="Ciencia Tecnología y Sociedad 2023: Ciencia Tecnología y ...">
            <a:extLst>
              <a:ext uri="{FF2B5EF4-FFF2-40B4-BE49-F238E27FC236}">
                <a16:creationId xmlns:a16="http://schemas.microsoft.com/office/drawing/2014/main" id="{5E0548D2-550D-4E86-92D8-79F3E8BB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9" y="3204760"/>
            <a:ext cx="1303892" cy="116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F0D17EA-129B-4852-BE70-19317D29B77E}"/>
              </a:ext>
            </a:extLst>
          </p:cNvPr>
          <p:cNvSpPr/>
          <p:nvPr/>
        </p:nvSpPr>
        <p:spPr>
          <a:xfrm>
            <a:off x="1773290" y="3264411"/>
            <a:ext cx="31178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to interconnect the computational and analytical capabilities creating a unique European resource for both facilities’ user communities boosting innovation and science –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more next meeting</a:t>
            </a:r>
            <a:endParaRPr lang="en-US" sz="1867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1740F5-A1A4-42D5-9D0F-7857E0B5A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520" y="2819275"/>
            <a:ext cx="4090375" cy="146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3103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2_Tema de Office">
  <a:themeElements>
    <a:clrScheme name="ALBA II">
      <a:dk1>
        <a:srgbClr val="000000"/>
      </a:dk1>
      <a:lt1>
        <a:srgbClr val="FFFFFF"/>
      </a:lt1>
      <a:dk2>
        <a:srgbClr val="122E4F"/>
      </a:dk2>
      <a:lt2>
        <a:srgbClr val="009E97"/>
      </a:lt2>
      <a:accent1>
        <a:srgbClr val="D3DA9A"/>
      </a:accent1>
      <a:accent2>
        <a:srgbClr val="F6F6F6"/>
      </a:accent2>
      <a:accent3>
        <a:srgbClr val="9D9D9C"/>
      </a:accent3>
      <a:accent4>
        <a:srgbClr val="676B85"/>
      </a:accent4>
      <a:accent5>
        <a:srgbClr val="93C3C0"/>
      </a:accent5>
      <a:accent6>
        <a:srgbClr val="E6E9C5"/>
      </a:accent6>
      <a:hlink>
        <a:srgbClr val="C3C2C1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Tema de Office">
  <a:themeElements>
    <a:clrScheme name="Sincrotó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Tema de Office">
  <a:themeElements>
    <a:clrScheme name="Sincrotó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ema de Office">
  <a:themeElements>
    <a:clrScheme name="Sincrotó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3_Tema de Office">
  <a:themeElements>
    <a:clrScheme name="ALBA II">
      <a:dk1>
        <a:srgbClr val="000000"/>
      </a:dk1>
      <a:lt1>
        <a:srgbClr val="FFFFFF"/>
      </a:lt1>
      <a:dk2>
        <a:srgbClr val="122E4F"/>
      </a:dk2>
      <a:lt2>
        <a:srgbClr val="009E97"/>
      </a:lt2>
      <a:accent1>
        <a:srgbClr val="D3DA9A"/>
      </a:accent1>
      <a:accent2>
        <a:srgbClr val="F6F6F6"/>
      </a:accent2>
      <a:accent3>
        <a:srgbClr val="9D9D9C"/>
      </a:accent3>
      <a:accent4>
        <a:srgbClr val="676B85"/>
      </a:accent4>
      <a:accent5>
        <a:srgbClr val="93C3C0"/>
      </a:accent5>
      <a:accent6>
        <a:srgbClr val="E6E9C5"/>
      </a:accent6>
      <a:hlink>
        <a:srgbClr val="C3C2C1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23535</TotalTime>
  <Words>2208</Words>
  <Application>Microsoft Office PowerPoint</Application>
  <PresentationFormat>On-screen Show (16:9)</PresentationFormat>
  <Paragraphs>389</Paragraphs>
  <Slides>34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34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Calibri Light</vt:lpstr>
      <vt:lpstr>ClanOT-Book</vt:lpstr>
      <vt:lpstr>Gill Sans</vt:lpstr>
      <vt:lpstr>Gill Sans Light</vt:lpstr>
      <vt:lpstr>Gill Sans SemiBold</vt:lpstr>
      <vt:lpstr>Gill Sans SemiBold</vt:lpstr>
      <vt:lpstr>Helvetica Neue</vt:lpstr>
      <vt:lpstr>MS Mincho</vt:lpstr>
      <vt:lpstr>Open Sans</vt:lpstr>
      <vt:lpstr>Outfit</vt:lpstr>
      <vt:lpstr>Roboto</vt:lpstr>
      <vt:lpstr>Tahoma</vt:lpstr>
      <vt:lpstr>Times New Roman</vt:lpstr>
      <vt:lpstr>Wingdings</vt:lpstr>
      <vt:lpstr>Custom Design</vt:lpstr>
      <vt:lpstr>Tema de Office</vt:lpstr>
      <vt:lpstr>12_Tema de Office</vt:lpstr>
      <vt:lpstr>8_Tema de Office</vt:lpstr>
      <vt:lpstr>9_Tema de Office</vt:lpstr>
      <vt:lpstr>1_Tema de Office</vt:lpstr>
      <vt:lpstr>13_Tema de Office</vt:lpstr>
      <vt:lpstr>PowerPoint Presentation</vt:lpstr>
      <vt:lpstr>PowerPoint Presentation</vt:lpstr>
      <vt:lpstr>Agreement published on Spain's Official State Gazette (BOE) on 1st January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Developing new data policy, new workflows for data handling, data catalogue   </vt:lpstr>
      <vt:lpstr>PowerPoint Presentation</vt:lpstr>
      <vt:lpstr>Academic user proposals (including JEMCA)</vt:lpstr>
      <vt:lpstr>National competitive access </vt:lpstr>
      <vt:lpstr>PowerPoint Presentation</vt:lpstr>
      <vt:lpstr>Scientific productivity</vt:lpstr>
      <vt:lpstr>Analysis of publications</vt:lpstr>
      <vt:lpstr>PowerPoint Presentation</vt:lpstr>
      <vt:lpstr>PowerPoint Presentation</vt:lpstr>
      <vt:lpstr>PowerPoint Presentation</vt:lpstr>
      <vt:lpstr>Operation</vt:lpstr>
      <vt:lpstr>PowerPoint Presentation</vt:lpstr>
      <vt:lpstr>PowerPoint Presentation</vt:lpstr>
      <vt:lpstr>National and International Grants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Lucas Wainer</dc:creator>
  <cp:lastModifiedBy>Caterina Biscari</cp:lastModifiedBy>
  <cp:revision>772</cp:revision>
  <dcterms:created xsi:type="dcterms:W3CDTF">2015-04-21T23:16:41Z</dcterms:created>
  <dcterms:modified xsi:type="dcterms:W3CDTF">2026-09-03T08:23:52Z</dcterms:modified>
</cp:coreProperties>
</file>