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79" r:id="rId2"/>
    <p:sldId id="357" r:id="rId3"/>
    <p:sldId id="327" r:id="rId4"/>
    <p:sldId id="294" r:id="rId5"/>
    <p:sldId id="314" r:id="rId6"/>
    <p:sldId id="324" r:id="rId7"/>
    <p:sldId id="295" r:id="rId8"/>
    <p:sldId id="358" r:id="rId9"/>
    <p:sldId id="259" r:id="rId10"/>
    <p:sldId id="260" r:id="rId11"/>
    <p:sldId id="359" r:id="rId12"/>
    <p:sldId id="362" r:id="rId13"/>
    <p:sldId id="261" r:id="rId14"/>
    <p:sldId id="262" r:id="rId15"/>
    <p:sldId id="364" r:id="rId16"/>
    <p:sldId id="266" r:id="rId17"/>
    <p:sldId id="360" r:id="rId18"/>
    <p:sldId id="287" r:id="rId19"/>
    <p:sldId id="268" r:id="rId20"/>
    <p:sldId id="363" r:id="rId21"/>
    <p:sldId id="365" r:id="rId22"/>
    <p:sldId id="361" r:id="rId23"/>
    <p:sldId id="325" r:id="rId24"/>
  </p:sldIdLst>
  <p:sldSz cx="12192000" cy="6858000"/>
  <p:notesSz cx="9931400" cy="67945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75" userDrawn="1">
          <p15:clr>
            <a:srgbClr val="A4A3A4"/>
          </p15:clr>
        </p15:guide>
        <p15:guide id="2" pos="3727" userDrawn="1">
          <p15:clr>
            <a:srgbClr val="A4A3A4"/>
          </p15:clr>
        </p15:guide>
        <p15:guide id="3" pos="3953" userDrawn="1">
          <p15:clr>
            <a:srgbClr val="A4A3A4"/>
          </p15:clr>
        </p15:guide>
        <p15:guide id="4" pos="7287" userDrawn="1">
          <p15:clr>
            <a:srgbClr val="A4A3A4"/>
          </p15:clr>
        </p15:guide>
        <p15:guide id="5" pos="393" userDrawn="1">
          <p15:clr>
            <a:srgbClr val="A4A3A4"/>
          </p15:clr>
        </p15:guide>
        <p15:guide id="6" orient="horz" pos="3725" userDrawn="1">
          <p15:clr>
            <a:srgbClr val="A4A3A4"/>
          </p15:clr>
        </p15:guide>
        <p15:guide id="7" pos="3961">
          <p15:clr>
            <a:srgbClr val="A4A3A4"/>
          </p15:clr>
        </p15:guide>
        <p15:guide id="8" pos="372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oppe, Frank" initials="FP" lastIdx="4" clrIdx="0"/>
  <p:cmAuthor id="1" name="Ebeling, Bernd" initials="EB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824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40" y="184"/>
      </p:cViewPr>
      <p:guideLst>
        <p:guide orient="horz" pos="1275"/>
        <p:guide pos="3727"/>
        <p:guide pos="3953"/>
        <p:guide pos="7287"/>
        <p:guide pos="393"/>
        <p:guide orient="horz" pos="3725"/>
        <p:guide pos="3961"/>
        <p:guide pos="372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97" d="100"/>
          <a:sy n="97" d="100"/>
        </p:scale>
        <p:origin x="257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25497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AC80-9589-41A1-8ED2-EC2076B0E8E8}" type="datetimeFigureOut">
              <a:rPr lang="de-DE" smtClean="0"/>
              <a:t>26.09.18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25497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83A726-01A3-41A5-8C71-74C8A626EA4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61616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25497" y="0"/>
            <a:ext cx="4303606" cy="34090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92030-5346-4222-B1C0-77ABA51E04BA}" type="datetimeFigureOut">
              <a:rPr lang="de-DE" smtClean="0"/>
              <a:t>26.09.18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49313"/>
            <a:ext cx="4076700" cy="2292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3140" y="3269853"/>
            <a:ext cx="7945120" cy="2675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25497" y="6453596"/>
            <a:ext cx="4303606" cy="34090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B39C8-6D5D-40E8-8D83-C1E41A39F5E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4387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6286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0858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5430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002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2000" y="1120776"/>
            <a:ext cx="8039624" cy="1050925"/>
          </a:xfrm>
        </p:spPr>
        <p:txBody>
          <a:bodyPr anchor="b"/>
          <a:lstStyle>
            <a:lvl1pPr algn="l">
              <a:defRPr sz="2800"/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3889" y="2583180"/>
            <a:ext cx="8039624" cy="3330258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Grafik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4125" y="771527"/>
            <a:ext cx="1423988" cy="142234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376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icture,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4"/>
            <a:ext cx="8101013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7" y="5913438"/>
            <a:ext cx="8101013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8934451" y="2033590"/>
            <a:ext cx="2633662" cy="3879847"/>
          </a:xfrm>
        </p:spPr>
        <p:txBody>
          <a:bodyPr/>
          <a:lstStyle>
            <a:lvl1pPr marL="266700" indent="-266700">
              <a:defRPr sz="1400"/>
            </a:lvl1pPr>
            <a:lvl2pPr marL="542925" indent="-276225">
              <a:defRPr sz="1400"/>
            </a:lvl2pPr>
            <a:lvl3pPr marL="809625" indent="-266700">
              <a:defRPr sz="1400"/>
            </a:lvl3pPr>
            <a:lvl4pPr marL="990600" indent="-180975">
              <a:defRPr sz="1400"/>
            </a:lvl4pPr>
            <a:lvl5pPr marL="1162050" indent="-171450"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90024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23036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6635" y="1552576"/>
            <a:ext cx="10961477" cy="3814764"/>
          </a:xfrm>
        </p:spPr>
        <p:txBody>
          <a:bodyPr anchor="ctr"/>
          <a:lstStyle>
            <a:lvl1pPr>
              <a:defRPr sz="63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7" y="5448300"/>
            <a:ext cx="10944225" cy="57467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422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641166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861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5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2024063"/>
            <a:ext cx="10944224" cy="3889375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135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8" y="828675"/>
            <a:ext cx="10944224" cy="50847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 hasCustomPrompt="1"/>
          </p:nvPr>
        </p:nvSpPr>
        <p:spPr>
          <a:xfrm>
            <a:off x="623887" y="5913438"/>
            <a:ext cx="10944225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21240359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9" y="1196976"/>
            <a:ext cx="5292723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8" y="1196976"/>
            <a:ext cx="5292725" cy="4716463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913438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913438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170003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623887" y="2024063"/>
            <a:ext cx="5292725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6275389" y="2024063"/>
            <a:ext cx="5292724" cy="3062288"/>
          </a:xfrm>
          <a:noFill/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8" name="Textplatzhalter 4"/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5086351"/>
            <a:ext cx="5292726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5" hasCustomPrompt="1"/>
          </p:nvPr>
        </p:nvSpPr>
        <p:spPr>
          <a:xfrm>
            <a:off x="6275385" y="5086351"/>
            <a:ext cx="5292727" cy="241299"/>
          </a:xfrm>
        </p:spPr>
        <p:txBody>
          <a:bodyPr tIns="36000" rIns="0"/>
          <a:lstStyle>
            <a:lvl1pPr marL="0" indent="0">
              <a:buFont typeface="Arial" panose="020B0604020202020204" pitchFamily="34" charset="0"/>
              <a:buNone/>
              <a:defRPr sz="900"/>
            </a:lvl1pPr>
          </a:lstStyle>
          <a:p>
            <a:pPr lvl="0"/>
            <a:r>
              <a:rPr lang="de-DE" dirty="0"/>
              <a:t>Caption</a:t>
            </a:r>
          </a:p>
        </p:txBody>
      </p:sp>
    </p:spTree>
    <p:extLst>
      <p:ext uri="{BB962C8B-B14F-4D97-AF65-F5344CB8AC3E}">
        <p14:creationId xmlns:p14="http://schemas.microsoft.com/office/powerpoint/2010/main" val="3008234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78054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2024064"/>
            <a:ext cx="10944224" cy="388937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1377083" y="293577"/>
            <a:ext cx="514351" cy="293798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r"/>
            <a:fld id="{A5DEC3FA-4FB7-4309-A077-6BB31CA8E81A}" type="slidenum">
              <a:rPr lang="en-US" sz="1600" noProof="0" smtClean="0"/>
              <a:pPr algn="r"/>
              <a:t>‹#›</a:t>
            </a:fld>
            <a:endParaRPr lang="en-US" sz="1600" noProof="0" dirty="0"/>
          </a:p>
        </p:txBody>
      </p:sp>
      <p:cxnSp>
        <p:nvCxnSpPr>
          <p:cNvPr id="11" name="Gerader Verbinder 10"/>
          <p:cNvCxnSpPr/>
          <p:nvPr/>
        </p:nvCxnSpPr>
        <p:spPr>
          <a:xfrm>
            <a:off x="623889" y="339297"/>
            <a:ext cx="5292724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6275389" y="339297"/>
            <a:ext cx="5292726" cy="0"/>
          </a:xfrm>
          <a:prstGeom prst="line">
            <a:avLst/>
          </a:prstGeom>
          <a:ln w="63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888" y="6413956"/>
            <a:ext cx="2275200" cy="12044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623888" y="381001"/>
            <a:ext cx="5292725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Adaption of AM Industry Standards in a Scientific Environment</a:t>
            </a:r>
          </a:p>
        </p:txBody>
      </p:sp>
      <p:sp>
        <p:nvSpPr>
          <p:cNvPr id="8" name="Rechteck 7"/>
          <p:cNvSpPr/>
          <p:nvPr/>
        </p:nvSpPr>
        <p:spPr>
          <a:xfrm>
            <a:off x="6275389" y="381001"/>
            <a:ext cx="5292724" cy="2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sz="900" dirty="0"/>
              <a:t>Alexander Frank, 27.09.2018</a:t>
            </a:r>
          </a:p>
        </p:txBody>
      </p:sp>
    </p:spTree>
    <p:extLst>
      <p:ext uri="{BB962C8B-B14F-4D97-AF65-F5344CB8AC3E}">
        <p14:creationId xmlns:p14="http://schemas.microsoft.com/office/powerpoint/2010/main" val="92600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73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188" indent="-357188" algn="l" defTabSz="914400" rtl="0" eaLnBrk="1" latinLnBrk="0" hangingPunct="1">
        <a:lnSpc>
          <a:spcPct val="114000"/>
        </a:lnSpc>
        <a:spcBef>
          <a:spcPts val="1800"/>
        </a:spcBef>
        <a:buClr>
          <a:schemeClr val="bg2"/>
        </a:buClr>
        <a:buFontTx/>
        <a:buBlip>
          <a:blip r:embed="rId13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14375" indent="-357188" algn="l" defTabSz="914400" rtl="0" eaLnBrk="1" latinLnBrk="0" hangingPunct="1">
        <a:lnSpc>
          <a:spcPct val="114000"/>
        </a:lnSpc>
        <a:spcBef>
          <a:spcPts val="0"/>
        </a:spcBef>
        <a:buClr>
          <a:schemeClr val="accent2"/>
        </a:buClr>
        <a:buFontTx/>
        <a:buBlip>
          <a:blip r:embed="rId14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82663" indent="-26828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173038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47788" indent="-180975" algn="l" defTabSz="914400" rtl="0" eaLnBrk="1" latinLnBrk="0" hangingPunct="1">
        <a:lnSpc>
          <a:spcPct val="114000"/>
        </a:lnSpc>
        <a:spcBef>
          <a:spcPts val="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275" userDrawn="1">
          <p15:clr>
            <a:srgbClr val="F26B43"/>
          </p15:clr>
        </p15:guide>
        <p15:guide id="2" pos="3727" userDrawn="1">
          <p15:clr>
            <a:srgbClr val="F26B43"/>
          </p15:clr>
        </p15:guide>
        <p15:guide id="3" pos="3953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pos="7287" userDrawn="1">
          <p15:clr>
            <a:srgbClr val="F26B43"/>
          </p15:clr>
        </p15:guide>
        <p15:guide id="6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Adaption of AM Industry Standards in a Scientific Environment</a:t>
            </a:r>
            <a:endParaRPr lang="de-D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Alexander Frank</a:t>
            </a:r>
          </a:p>
          <a:p>
            <a:r>
              <a:rPr lang="en-GB" dirty="0"/>
              <a:t>Asset Management (AM)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ALBA Synchrotron 27.09.2018</a:t>
            </a:r>
          </a:p>
        </p:txBody>
      </p:sp>
    </p:spTree>
    <p:extLst>
      <p:ext uri="{BB962C8B-B14F-4D97-AF65-F5344CB8AC3E}">
        <p14:creationId xmlns:p14="http://schemas.microsoft.com/office/powerpoint/2010/main" val="1901925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Asset Management System (ISO55000)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889" y="2024064"/>
            <a:ext cx="4087811" cy="3889375"/>
          </a:xfrm>
        </p:spPr>
        <p:txBody>
          <a:bodyPr/>
          <a:lstStyle/>
          <a:p>
            <a:r>
              <a:rPr lang="en-GB" dirty="0"/>
              <a:t>Set of elements to establish the Asset management objectives and all processes to reach these objectives</a:t>
            </a:r>
          </a:p>
          <a:p>
            <a:r>
              <a:rPr lang="en-GB" dirty="0"/>
              <a:t>It is not one IT System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7" t="21332" r="29063" b="17667"/>
          <a:stretch/>
        </p:blipFill>
        <p:spPr bwMode="auto">
          <a:xfrm>
            <a:off x="4711700" y="1942321"/>
            <a:ext cx="7162800" cy="445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53373" y="6400798"/>
            <a:ext cx="2000923" cy="22591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© ISO 55000:2014(E)</a:t>
            </a:r>
          </a:p>
        </p:txBody>
      </p:sp>
    </p:spTree>
    <p:extLst>
      <p:ext uri="{BB962C8B-B14F-4D97-AF65-F5344CB8AC3E}">
        <p14:creationId xmlns:p14="http://schemas.microsoft.com/office/powerpoint/2010/main" val="37783542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F03A-CCD1-1D42-A49E-A5F1A35D3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Relationship</a:t>
            </a:r>
            <a:r>
              <a:rPr lang="de-DE" dirty="0"/>
              <a:t>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key</a:t>
            </a:r>
            <a:r>
              <a:rPr lang="de-DE" dirty="0"/>
              <a:t> </a:t>
            </a:r>
            <a:r>
              <a:rPr lang="de-DE" dirty="0" err="1"/>
              <a:t>elements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an AM System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68549F5-3D60-B848-9BF8-7AFEEA977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2024064"/>
            <a:ext cx="7013044" cy="3889375"/>
          </a:xfrm>
        </p:spPr>
        <p:txBody>
          <a:bodyPr/>
          <a:lstStyle/>
          <a:p>
            <a:r>
              <a:rPr lang="en-GB" dirty="0"/>
              <a:t>ISO55000 AM System as a generic approach</a:t>
            </a:r>
          </a:p>
          <a:p>
            <a:r>
              <a:rPr lang="en-GB" dirty="0"/>
              <a:t>Connect the organizational goals with the operation and maintenance</a:t>
            </a:r>
          </a:p>
          <a:p>
            <a:pPr lvl="1"/>
            <a:r>
              <a:rPr lang="en-GB" dirty="0">
                <a:sym typeface="Wingdings" pitchFamily="2" charset="2"/>
              </a:rPr>
              <a:t> Line of sight</a:t>
            </a:r>
          </a:p>
          <a:p>
            <a:r>
              <a:rPr lang="en-GB" dirty="0"/>
              <a:t>Core elements are</a:t>
            </a:r>
          </a:p>
          <a:p>
            <a:pPr lvl="1"/>
            <a:r>
              <a:rPr lang="en-GB" dirty="0"/>
              <a:t>AM Policy</a:t>
            </a:r>
          </a:p>
          <a:p>
            <a:pPr lvl="1"/>
            <a:r>
              <a:rPr lang="en-GB" dirty="0"/>
              <a:t>SAMP (Strategic AM Plan)</a:t>
            </a:r>
          </a:p>
          <a:p>
            <a:pPr lvl="1"/>
            <a:r>
              <a:rPr lang="en-GB" dirty="0"/>
              <a:t>AM Plans</a:t>
            </a:r>
          </a:p>
          <a:p>
            <a:pPr lvl="1"/>
            <a:r>
              <a:rPr lang="en-GB" dirty="0"/>
              <a:t>Evaluation an improvement</a:t>
            </a:r>
          </a:p>
          <a:p>
            <a:r>
              <a:rPr lang="en-GB" dirty="0"/>
              <a:t>IT-Systems are used and implemented according to your organizational goals.</a:t>
            </a:r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30EA402-842E-9245-AEE5-FEDC87580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0"/>
          <a:stretch/>
        </p:blipFill>
        <p:spPr>
          <a:xfrm>
            <a:off x="7636933" y="1358153"/>
            <a:ext cx="4196478" cy="49019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A43FA7-6759-C846-945F-849E655545E6}"/>
              </a:ext>
            </a:extLst>
          </p:cNvPr>
          <p:cNvSpPr/>
          <p:nvPr/>
        </p:nvSpPr>
        <p:spPr>
          <a:xfrm>
            <a:off x="9150703" y="6390501"/>
            <a:ext cx="1664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© ISO 55000:2014(E)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7443234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F955-03B5-E848-8B1C-4E41E947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Asset Management at </a:t>
            </a:r>
            <a:r>
              <a:rPr lang="en-GB" dirty="0" err="1"/>
              <a:t>EuXFEL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34CC6-66DE-0E48-84EB-77CA4B141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2287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Asset Management System, Policy and Strategy</a:t>
            </a:r>
          </a:p>
        </p:txBody>
      </p:sp>
      <p:sp>
        <p:nvSpPr>
          <p:cNvPr id="10" name="Inhaltsplatzhalt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AM-System						[AM]</a:t>
            </a:r>
          </a:p>
          <a:p>
            <a:pPr lvl="1"/>
            <a:r>
              <a:rPr lang="en-GB" dirty="0"/>
              <a:t>„Set of processes and procedures which govern how Asset management is implemented“</a:t>
            </a:r>
          </a:p>
          <a:p>
            <a:pPr lvl="1"/>
            <a:r>
              <a:rPr lang="en-GB" dirty="0"/>
              <a:t>Plan Do Check Act &amp; Continual Improvement</a:t>
            </a:r>
          </a:p>
          <a:p>
            <a:r>
              <a:rPr lang="en-GB" dirty="0"/>
              <a:t>AM Policy						[AM, MB]</a:t>
            </a:r>
          </a:p>
          <a:p>
            <a:pPr lvl="1"/>
            <a:r>
              <a:rPr lang="en-GB" dirty="0"/>
              <a:t>Overarching Asset Management Principles</a:t>
            </a:r>
          </a:p>
          <a:p>
            <a:pPr lvl="1"/>
            <a:r>
              <a:rPr lang="en-GB" dirty="0"/>
              <a:t>Framework for Implementation of the Asset Management</a:t>
            </a:r>
          </a:p>
          <a:p>
            <a:pPr lvl="1"/>
            <a:r>
              <a:rPr lang="en-GB" dirty="0"/>
              <a:t>Meaning and targets of AM for </a:t>
            </a:r>
            <a:r>
              <a:rPr lang="en-GB" dirty="0" err="1"/>
              <a:t>EuXFEL</a:t>
            </a:r>
            <a:endParaRPr lang="en-GB" dirty="0"/>
          </a:p>
          <a:p>
            <a:r>
              <a:rPr lang="en-GB" dirty="0"/>
              <a:t>AM Strategies						[AM, Groups]</a:t>
            </a:r>
          </a:p>
          <a:p>
            <a:pPr lvl="1"/>
            <a:r>
              <a:rPr lang="en-GB" dirty="0"/>
              <a:t>Objectives and Priorities in Asset Management</a:t>
            </a:r>
          </a:p>
          <a:p>
            <a:pPr lvl="1"/>
            <a:r>
              <a:rPr lang="en-GB" dirty="0"/>
              <a:t>Criticality / Prioritisation</a:t>
            </a:r>
          </a:p>
          <a:p>
            <a:pPr lvl="1"/>
            <a:r>
              <a:rPr lang="en-GB" dirty="0"/>
              <a:t>Time Scale</a:t>
            </a:r>
          </a:p>
          <a:p>
            <a:pPr lvl="1"/>
            <a:r>
              <a:rPr lang="en-GB" dirty="0"/>
              <a:t>IT Systems, Information Management</a:t>
            </a:r>
          </a:p>
        </p:txBody>
      </p:sp>
    </p:spTree>
    <p:extLst>
      <p:ext uri="{BB962C8B-B14F-4D97-AF65-F5344CB8AC3E}">
        <p14:creationId xmlns:p14="http://schemas.microsoft.com/office/powerpoint/2010/main" val="1528262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Asset Management – AM Tools and Maintenance Planning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23889" y="2000619"/>
            <a:ext cx="10944224" cy="3889375"/>
          </a:xfrm>
        </p:spPr>
        <p:txBody>
          <a:bodyPr/>
          <a:lstStyle/>
          <a:p>
            <a:r>
              <a:rPr lang="en-GB" dirty="0"/>
              <a:t>Managing &amp; Overviewing the own Assets 			 [Groups, AM, IT] </a:t>
            </a:r>
          </a:p>
          <a:p>
            <a:pPr lvl="1"/>
            <a:r>
              <a:rPr lang="en-GB" dirty="0"/>
              <a:t>Items are identifiable</a:t>
            </a:r>
          </a:p>
          <a:p>
            <a:pPr lvl="1"/>
            <a:r>
              <a:rPr lang="en-GB" dirty="0"/>
              <a:t>Items are locatable</a:t>
            </a:r>
          </a:p>
          <a:p>
            <a:pPr lvl="1"/>
            <a:r>
              <a:rPr lang="en-GB" dirty="0"/>
              <a:t>Maintain Asset Data</a:t>
            </a:r>
          </a:p>
          <a:p>
            <a:r>
              <a:rPr lang="en-GB" dirty="0"/>
              <a:t>AM Plans						[Groups, AM]</a:t>
            </a:r>
          </a:p>
          <a:p>
            <a:pPr lvl="1"/>
            <a:r>
              <a:rPr lang="en-GB" dirty="0"/>
              <a:t>Resource Planning and Costs</a:t>
            </a:r>
          </a:p>
          <a:p>
            <a:pPr lvl="1"/>
            <a:r>
              <a:rPr lang="en-GB" dirty="0"/>
              <a:t>Maintenance Planning and Risk Management</a:t>
            </a:r>
          </a:p>
          <a:p>
            <a:pPr lvl="1"/>
            <a:r>
              <a:rPr lang="en-GB" dirty="0"/>
              <a:t>Work Volumes</a:t>
            </a:r>
          </a:p>
          <a:p>
            <a:endParaRPr lang="en-GB" dirty="0"/>
          </a:p>
          <a:p>
            <a:r>
              <a:rPr lang="en-GB" dirty="0">
                <a:sym typeface="Wingdings" pitchFamily="2" charset="2"/>
              </a:rPr>
              <a:t>Find the right tools for the right purpose and let the groups do their jobs.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8492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5F03A-CCD1-1D42-A49E-A5F1A35D3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514898"/>
          </a:xfrm>
        </p:spPr>
        <p:txBody>
          <a:bodyPr/>
          <a:lstStyle/>
          <a:p>
            <a:r>
              <a:rPr lang="de-DE" dirty="0"/>
              <a:t>The AM System at </a:t>
            </a:r>
            <a:r>
              <a:rPr lang="de-DE" dirty="0" err="1"/>
              <a:t>EuXFEL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330552A-D250-CA4E-BC12-2095364E394E}"/>
              </a:ext>
            </a:extLst>
          </p:cNvPr>
          <p:cNvSpPr/>
          <p:nvPr/>
        </p:nvSpPr>
        <p:spPr>
          <a:xfrm>
            <a:off x="1472210" y="6544979"/>
            <a:ext cx="166423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© ISO 55000:2014(E)</a:t>
            </a:r>
            <a:endParaRPr lang="en-GB" sz="1200" dirty="0"/>
          </a:p>
        </p:txBody>
      </p:sp>
      <p:pic>
        <p:nvPicPr>
          <p:cNvPr id="8" name="Content Placeholder 5">
            <a:extLst>
              <a:ext uri="{FF2B5EF4-FFF2-40B4-BE49-F238E27FC236}">
                <a16:creationId xmlns:a16="http://schemas.microsoft.com/office/drawing/2014/main" id="{D30EA402-842E-9245-AEE5-FEDC87580D0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/>
          <a:stretch/>
        </p:blipFill>
        <p:spPr>
          <a:xfrm>
            <a:off x="228904" y="1647840"/>
            <a:ext cx="4150851" cy="490191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C3A5EBC-D3F5-CC49-908F-3AA2CBD7659F}"/>
              </a:ext>
            </a:extLst>
          </p:cNvPr>
          <p:cNvSpPr/>
          <p:nvPr/>
        </p:nvSpPr>
        <p:spPr>
          <a:xfrm>
            <a:off x="7239832" y="1780830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Mission and Vision Statement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8E4597D-F350-1E41-B3AB-ED6903A05075}"/>
              </a:ext>
            </a:extLst>
          </p:cNvPr>
          <p:cNvSpPr/>
          <p:nvPr/>
        </p:nvSpPr>
        <p:spPr>
          <a:xfrm>
            <a:off x="9221536" y="2262260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AM Policy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1DC5D0C-05C7-A643-9561-897FA2342164}"/>
              </a:ext>
            </a:extLst>
          </p:cNvPr>
          <p:cNvSpPr/>
          <p:nvPr/>
        </p:nvSpPr>
        <p:spPr>
          <a:xfrm>
            <a:off x="7234818" y="3154741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Group Specific AM Strategies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3D8D1DE-1BB9-AE4C-9190-7106143168DD}"/>
              </a:ext>
            </a:extLst>
          </p:cNvPr>
          <p:cNvSpPr/>
          <p:nvPr/>
        </p:nvSpPr>
        <p:spPr>
          <a:xfrm>
            <a:off x="7234818" y="4206912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Group specific planning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454EA0A-C59B-7144-8201-150EB26744CE}"/>
              </a:ext>
            </a:extLst>
          </p:cNvPr>
          <p:cNvSpPr/>
          <p:nvPr/>
        </p:nvSpPr>
        <p:spPr>
          <a:xfrm>
            <a:off x="9221536" y="4204001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Operation of</a:t>
            </a:r>
          </a:p>
          <a:p>
            <a:pPr algn="ctr">
              <a:lnSpc>
                <a:spcPct val="113000"/>
              </a:lnSpc>
            </a:pPr>
            <a:r>
              <a:rPr lang="en-GB" sz="1400" dirty="0"/>
              <a:t>AM Tools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93BBF5C-2F6F-0F45-8001-FE72775B3E35}"/>
              </a:ext>
            </a:extLst>
          </p:cNvPr>
          <p:cNvSpPr/>
          <p:nvPr/>
        </p:nvSpPr>
        <p:spPr>
          <a:xfrm>
            <a:off x="7234818" y="5089022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Implementation of AM Plans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1A71F0F7-9F8B-A647-A0A5-07557C478254}"/>
              </a:ext>
            </a:extLst>
          </p:cNvPr>
          <p:cNvSpPr/>
          <p:nvPr/>
        </p:nvSpPr>
        <p:spPr>
          <a:xfrm>
            <a:off x="7260852" y="5981276"/>
            <a:ext cx="3552417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Evaluation and Improvements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14C7B6-FA1C-7A4E-9650-2340D8DA8AF4}"/>
              </a:ext>
            </a:extLst>
          </p:cNvPr>
          <p:cNvSpPr txBox="1"/>
          <p:nvPr/>
        </p:nvSpPr>
        <p:spPr>
          <a:xfrm>
            <a:off x="6533430" y="1320418"/>
            <a:ext cx="2994508" cy="29792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/>
              <a:t>Stakeholder &amp; organization context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6D585FC-5874-D94A-8EF2-EE8471D22C8E}"/>
              </a:ext>
            </a:extLst>
          </p:cNvPr>
          <p:cNvSpPr/>
          <p:nvPr/>
        </p:nvSpPr>
        <p:spPr>
          <a:xfrm>
            <a:off x="9221536" y="3154742"/>
            <a:ext cx="1591733" cy="702203"/>
          </a:xfrm>
          <a:prstGeom prst="roundRect">
            <a:avLst/>
          </a:prstGeom>
          <a:solidFill>
            <a:schemeClr val="accent6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en-GB" sz="1400" dirty="0"/>
              <a:t>Plans for developing AM Tools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BC7D733B-9BA6-FA4A-8F43-1CF636DD16E5}"/>
              </a:ext>
            </a:extLst>
          </p:cNvPr>
          <p:cNvCxnSpPr>
            <a:stCxn id="5" idx="3"/>
            <a:endCxn id="9" idx="0"/>
          </p:cNvCxnSpPr>
          <p:nvPr/>
        </p:nvCxnSpPr>
        <p:spPr>
          <a:xfrm>
            <a:off x="8831565" y="2131932"/>
            <a:ext cx="1185838" cy="130328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9B6D56EC-D90A-A84A-B99F-4CAB7D41AFEE}"/>
              </a:ext>
            </a:extLst>
          </p:cNvPr>
          <p:cNvCxnSpPr>
            <a:cxnSpLocks/>
            <a:stCxn id="9" idx="1"/>
            <a:endCxn id="22" idx="0"/>
          </p:cNvCxnSpPr>
          <p:nvPr/>
        </p:nvCxnSpPr>
        <p:spPr>
          <a:xfrm rot="10800000" flipV="1">
            <a:off x="9029380" y="2613362"/>
            <a:ext cx="192156" cy="406466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955EADFF-6EFC-274A-B252-C8CB9C0BD291}"/>
              </a:ext>
            </a:extLst>
          </p:cNvPr>
          <p:cNvSpPr/>
          <p:nvPr/>
        </p:nvSpPr>
        <p:spPr>
          <a:xfrm>
            <a:off x="7041252" y="3019828"/>
            <a:ext cx="3976255" cy="92622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2458F0-FC6A-A447-891D-E27422FF7B1B}"/>
              </a:ext>
            </a:extLst>
          </p:cNvPr>
          <p:cNvSpPr txBox="1"/>
          <p:nvPr/>
        </p:nvSpPr>
        <p:spPr>
          <a:xfrm>
            <a:off x="6959268" y="2760919"/>
            <a:ext cx="1063330" cy="31460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1400" dirty="0"/>
              <a:t>AM Report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0E949BBC-5998-404B-896C-94E0C741A15C}"/>
              </a:ext>
            </a:extLst>
          </p:cNvPr>
          <p:cNvCxnSpPr>
            <a:cxnSpLocks/>
            <a:stCxn id="14" idx="1"/>
            <a:endCxn id="22" idx="1"/>
          </p:cNvCxnSpPr>
          <p:nvPr/>
        </p:nvCxnSpPr>
        <p:spPr>
          <a:xfrm rot="10800000">
            <a:off x="7041252" y="3482942"/>
            <a:ext cx="219600" cy="2849436"/>
          </a:xfrm>
          <a:prstGeom prst="bentConnector3">
            <a:avLst>
              <a:gd name="adj1" fmla="val 204098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DC8B797-C64B-7B44-A885-19D1C8830A85}"/>
              </a:ext>
            </a:extLst>
          </p:cNvPr>
          <p:cNvCxnSpPr>
            <a:cxnSpLocks/>
            <a:stCxn id="10" idx="3"/>
            <a:endCxn id="15" idx="1"/>
          </p:cNvCxnSpPr>
          <p:nvPr/>
        </p:nvCxnSpPr>
        <p:spPr>
          <a:xfrm>
            <a:off x="8826551" y="3505843"/>
            <a:ext cx="39498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3905255-7DA7-7340-B6FB-A83F866D439C}"/>
              </a:ext>
            </a:extLst>
          </p:cNvPr>
          <p:cNvCxnSpPr>
            <a:stCxn id="11" idx="2"/>
            <a:endCxn id="13" idx="0"/>
          </p:cNvCxnSpPr>
          <p:nvPr/>
        </p:nvCxnSpPr>
        <p:spPr>
          <a:xfrm>
            <a:off x="8030685" y="4909115"/>
            <a:ext cx="0" cy="17990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>
            <a:extLst>
              <a:ext uri="{FF2B5EF4-FFF2-40B4-BE49-F238E27FC236}">
                <a16:creationId xmlns:a16="http://schemas.microsoft.com/office/drawing/2014/main" id="{5795ED27-7D12-7B4B-964F-3F4A9A58F286}"/>
              </a:ext>
            </a:extLst>
          </p:cNvPr>
          <p:cNvCxnSpPr>
            <a:stCxn id="22" idx="3"/>
            <a:endCxn id="9" idx="3"/>
          </p:cNvCxnSpPr>
          <p:nvPr/>
        </p:nvCxnSpPr>
        <p:spPr>
          <a:xfrm flipH="1" flipV="1">
            <a:off x="10813269" y="2613362"/>
            <a:ext cx="204238" cy="869580"/>
          </a:xfrm>
          <a:prstGeom prst="bentConnector3">
            <a:avLst>
              <a:gd name="adj1" fmla="val -111928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70951D0-39BA-A44D-9EE6-343F537BB5EE}"/>
              </a:ext>
            </a:extLst>
          </p:cNvPr>
          <p:cNvCxnSpPr>
            <a:stCxn id="10" idx="2"/>
            <a:endCxn id="11" idx="0"/>
          </p:cNvCxnSpPr>
          <p:nvPr/>
        </p:nvCxnSpPr>
        <p:spPr>
          <a:xfrm>
            <a:off x="8030685" y="3856944"/>
            <a:ext cx="0" cy="34996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0CDE836-5CB0-4A4C-A348-04F2B101D81B}"/>
              </a:ext>
            </a:extLst>
          </p:cNvPr>
          <p:cNvCxnSpPr>
            <a:stCxn id="15" idx="2"/>
            <a:endCxn id="12" idx="0"/>
          </p:cNvCxnSpPr>
          <p:nvPr/>
        </p:nvCxnSpPr>
        <p:spPr>
          <a:xfrm>
            <a:off x="10017403" y="3856945"/>
            <a:ext cx="0" cy="3470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90D033F-B0A9-6C44-8531-773E8853D8E2}"/>
              </a:ext>
            </a:extLst>
          </p:cNvPr>
          <p:cNvCxnSpPr>
            <a:stCxn id="12" idx="1"/>
          </p:cNvCxnSpPr>
          <p:nvPr/>
        </p:nvCxnSpPr>
        <p:spPr>
          <a:xfrm flipH="1" flipV="1">
            <a:off x="8826551" y="4555102"/>
            <a:ext cx="394985" cy="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27CD48FB-5AB7-A54B-80F6-55EFC50AAF44}"/>
              </a:ext>
            </a:extLst>
          </p:cNvPr>
          <p:cNvCxnSpPr>
            <a:stCxn id="13" idx="2"/>
          </p:cNvCxnSpPr>
          <p:nvPr/>
        </p:nvCxnSpPr>
        <p:spPr>
          <a:xfrm flipH="1">
            <a:off x="8030684" y="5791225"/>
            <a:ext cx="1" cy="1900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8A640CD9-5E8C-524D-8703-2B9A02D68022}"/>
              </a:ext>
            </a:extLst>
          </p:cNvPr>
          <p:cNvCxnSpPr>
            <a:stCxn id="6" idx="2"/>
            <a:endCxn id="5" idx="0"/>
          </p:cNvCxnSpPr>
          <p:nvPr/>
        </p:nvCxnSpPr>
        <p:spPr>
          <a:xfrm>
            <a:off x="8030684" y="1618340"/>
            <a:ext cx="5015" cy="162490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>
            <a:extLst>
              <a:ext uri="{FF2B5EF4-FFF2-40B4-BE49-F238E27FC236}">
                <a16:creationId xmlns:a16="http://schemas.microsoft.com/office/drawing/2014/main" id="{09D007CA-3021-8543-9883-C08FDC0B2CD2}"/>
              </a:ext>
            </a:extLst>
          </p:cNvPr>
          <p:cNvCxnSpPr>
            <a:stCxn id="13" idx="3"/>
            <a:endCxn id="12" idx="2"/>
          </p:cNvCxnSpPr>
          <p:nvPr/>
        </p:nvCxnSpPr>
        <p:spPr>
          <a:xfrm flipV="1">
            <a:off x="8826551" y="4906204"/>
            <a:ext cx="1190852" cy="533920"/>
          </a:xfrm>
          <a:prstGeom prst="bentConnector2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68FF68C-277B-8446-86EA-7D015CD8061A}"/>
              </a:ext>
            </a:extLst>
          </p:cNvPr>
          <p:cNvCxnSpPr>
            <a:stCxn id="14" idx="1"/>
            <a:endCxn id="5" idx="1"/>
          </p:cNvCxnSpPr>
          <p:nvPr/>
        </p:nvCxnSpPr>
        <p:spPr>
          <a:xfrm rot="10800000">
            <a:off x="7239832" y="2131932"/>
            <a:ext cx="21020" cy="4200446"/>
          </a:xfrm>
          <a:prstGeom prst="bentConnector3">
            <a:avLst>
              <a:gd name="adj1" fmla="val 2093815"/>
            </a:avLst>
          </a:prstGeom>
          <a:ln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8021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AM Policy at </a:t>
            </a:r>
            <a:r>
              <a:rPr lang="en-US" dirty="0" err="1"/>
              <a:t>EuXFEL</a:t>
            </a:r>
            <a:r>
              <a:rPr lang="en-US" dirty="0"/>
              <a:t> -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An asset is everything of value to the </a:t>
            </a:r>
            <a:r>
              <a:rPr lang="en-US" dirty="0" err="1"/>
              <a:t>EuXFEL</a:t>
            </a:r>
            <a:r>
              <a:rPr lang="en-US" dirty="0"/>
              <a:t>. These are usually all items or entities that require a whole-life approach or that are more expensive than a threshold value given by law. </a:t>
            </a:r>
            <a:endParaRPr lang="en-GB" dirty="0"/>
          </a:p>
          <a:p>
            <a:pPr lvl="0"/>
            <a:r>
              <a:rPr lang="en-US" dirty="0"/>
              <a:t>Each group is responsible to inventory its own assets and enable localization and identification of its own parts of value.</a:t>
            </a:r>
            <a:endParaRPr lang="en-GB" dirty="0"/>
          </a:p>
          <a:p>
            <a:pPr lvl="0"/>
            <a:r>
              <a:rPr lang="en-US" dirty="0"/>
              <a:t>Each asset must be identifiable and locatable if this is requested by any involved party.</a:t>
            </a:r>
            <a:endParaRPr lang="en-GB" dirty="0"/>
          </a:p>
          <a:p>
            <a:pPr lvl="0"/>
            <a:r>
              <a:rPr lang="en-US" dirty="0"/>
              <a:t>The AM group is responsible to enable these goals through providing or recommending the required tools.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8786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D8159-7031-E544-9B8E-C82134760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 Strategies – Group Specific AM Report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C27AF-3112-ED4A-BEB4-327BEB39EF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periodic AM Report was introduced in order to:</a:t>
            </a:r>
          </a:p>
          <a:p>
            <a:pPr lvl="1"/>
            <a:r>
              <a:rPr lang="en-GB" dirty="0"/>
              <a:t>Define the role of every group in terms of AM</a:t>
            </a:r>
          </a:p>
          <a:p>
            <a:pPr lvl="2"/>
            <a:r>
              <a:rPr lang="en-GB" dirty="0"/>
              <a:t>Scoping / responsibilities</a:t>
            </a:r>
          </a:p>
          <a:p>
            <a:pPr lvl="1"/>
            <a:r>
              <a:rPr lang="en-GB" dirty="0"/>
              <a:t>In the report, every (asset owning) group defined its:</a:t>
            </a:r>
          </a:p>
          <a:p>
            <a:pPr lvl="2"/>
            <a:r>
              <a:rPr lang="en-GB" dirty="0"/>
              <a:t>Assets</a:t>
            </a:r>
          </a:p>
          <a:p>
            <a:pPr lvl="2"/>
            <a:r>
              <a:rPr lang="en-GB" dirty="0"/>
              <a:t>AM tools</a:t>
            </a:r>
          </a:p>
          <a:p>
            <a:pPr lvl="2"/>
            <a:r>
              <a:rPr lang="en-GB" dirty="0"/>
              <a:t>Goals and timescale</a:t>
            </a:r>
          </a:p>
          <a:p>
            <a:pPr lvl="2"/>
            <a:r>
              <a:rPr lang="en-GB" dirty="0"/>
              <a:t>Requirements</a:t>
            </a:r>
          </a:p>
          <a:p>
            <a:pPr lvl="1"/>
            <a:r>
              <a:rPr lang="en-GB" dirty="0"/>
              <a:t>This builds a starting point for future AM efforts</a:t>
            </a:r>
          </a:p>
          <a:p>
            <a:pPr lvl="1"/>
            <a:r>
              <a:rPr lang="en-GB" dirty="0"/>
              <a:t>XFEL-wide requirements analysis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98848E-8808-8747-8F09-F6E05D8AAF74}"/>
              </a:ext>
            </a:extLst>
          </p:cNvPr>
          <p:cNvSpPr txBox="1"/>
          <p:nvPr/>
        </p:nvSpPr>
        <p:spPr>
          <a:xfrm>
            <a:off x="299545" y="2065283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2"/>
              </a:buBlip>
            </a:pPr>
            <a:endParaRPr lang="en-GB" sz="1400" dirty="0" err="1"/>
          </a:p>
        </p:txBody>
      </p:sp>
    </p:spTree>
    <p:extLst>
      <p:ext uri="{BB962C8B-B14F-4D97-AF65-F5344CB8AC3E}">
        <p14:creationId xmlns:p14="http://schemas.microsoft.com/office/powerpoint/2010/main" val="32437511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3EFCE39-86D8-E647-AEC3-6653684F28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15" y="0"/>
            <a:ext cx="121619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7311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Tools for Managing Assets at </a:t>
            </a:r>
            <a:r>
              <a:rPr lang="en-GB" dirty="0" err="1"/>
              <a:t>EuXFEL</a:t>
            </a:r>
            <a:endParaRPr lang="en-GB" dirty="0"/>
          </a:p>
        </p:txBody>
      </p:sp>
      <p:sp>
        <p:nvSpPr>
          <p:cNvPr id="4" name="Flussdiagramm: Magnetplattenspeicher 3"/>
          <p:cNvSpPr/>
          <p:nvPr/>
        </p:nvSpPr>
        <p:spPr>
          <a:xfrm>
            <a:off x="7646276" y="2047598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DESY</a:t>
            </a:r>
            <a:br>
              <a:rPr lang="de-DE" sz="1300" dirty="0"/>
            </a:br>
            <a:r>
              <a:rPr lang="de-DE" sz="1300" dirty="0"/>
              <a:t>EDMS</a:t>
            </a:r>
          </a:p>
        </p:txBody>
      </p:sp>
      <p:sp>
        <p:nvSpPr>
          <p:cNvPr id="5" name="Flussdiagramm: Magnetplattenspeicher 4"/>
          <p:cNvSpPr/>
          <p:nvPr/>
        </p:nvSpPr>
        <p:spPr>
          <a:xfrm>
            <a:off x="7646276" y="4892436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XFEL</a:t>
            </a:r>
            <a:br>
              <a:rPr lang="de-DE" sz="1300" dirty="0"/>
            </a:br>
            <a:r>
              <a:rPr lang="de-DE" sz="1300" dirty="0"/>
              <a:t>Inventory</a:t>
            </a:r>
          </a:p>
        </p:txBody>
      </p:sp>
      <p:cxnSp>
        <p:nvCxnSpPr>
          <p:cNvPr id="8" name="Gerade Verbindung 7"/>
          <p:cNvCxnSpPr/>
          <p:nvPr/>
        </p:nvCxnSpPr>
        <p:spPr>
          <a:xfrm flipH="1">
            <a:off x="5867380" y="1578708"/>
            <a:ext cx="9770" cy="5212861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6033456" y="1578708"/>
            <a:ext cx="1612820" cy="38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Technical Groups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64764" y="1578708"/>
            <a:ext cx="2045675" cy="38295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de-DE" sz="1400" dirty="0"/>
              <a:t>Administrative Groups </a:t>
            </a:r>
          </a:p>
        </p:txBody>
      </p:sp>
      <p:sp>
        <p:nvSpPr>
          <p:cNvPr id="11" name="Flussdiagramm: Magnetplattenspeicher 10"/>
          <p:cNvSpPr/>
          <p:nvPr/>
        </p:nvSpPr>
        <p:spPr>
          <a:xfrm>
            <a:off x="9319661" y="2047598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DESY</a:t>
            </a:r>
            <a:br>
              <a:rPr lang="de-DE" sz="1300" dirty="0"/>
            </a:br>
            <a:r>
              <a:rPr lang="de-DE" sz="1300" dirty="0"/>
              <a:t>GISFMS</a:t>
            </a:r>
          </a:p>
        </p:txBody>
      </p:sp>
      <p:sp>
        <p:nvSpPr>
          <p:cNvPr id="15" name="Flussdiagramm: Magnetplattenspeicher 14"/>
          <p:cNvSpPr/>
          <p:nvPr/>
        </p:nvSpPr>
        <p:spPr>
          <a:xfrm>
            <a:off x="3318676" y="3528646"/>
            <a:ext cx="1078523" cy="1312984"/>
          </a:xfrm>
          <a:prstGeom prst="flowChartMagneticDisk">
            <a:avLst/>
          </a:prstGeom>
          <a:solidFill>
            <a:schemeClr val="accent6">
              <a:alpha val="50000"/>
            </a:schemeClr>
          </a:solidFill>
          <a:ln w="9525">
            <a:solidFill>
              <a:schemeClr val="accent3"/>
            </a:solidFill>
            <a:prstDash val="dash"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XFEL</a:t>
            </a:r>
          </a:p>
          <a:p>
            <a:pPr algn="ctr">
              <a:lnSpc>
                <a:spcPct val="113000"/>
              </a:lnSpc>
            </a:pPr>
            <a:r>
              <a:rPr lang="de-DE" sz="1300" dirty="0"/>
              <a:t>ERP</a:t>
            </a:r>
          </a:p>
        </p:txBody>
      </p:sp>
      <p:sp>
        <p:nvSpPr>
          <p:cNvPr id="18" name="Flussdiagramm: Magnetplattenspeicher 17"/>
          <p:cNvSpPr/>
          <p:nvPr/>
        </p:nvSpPr>
        <p:spPr>
          <a:xfrm>
            <a:off x="7646276" y="3470017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DESY</a:t>
            </a:r>
            <a:br>
              <a:rPr lang="de-DE" sz="1300" dirty="0"/>
            </a:br>
            <a:r>
              <a:rPr lang="de-DE" sz="1300" dirty="0"/>
              <a:t>SE</a:t>
            </a:r>
            <a:br>
              <a:rPr lang="de-DE" sz="1300" dirty="0"/>
            </a:br>
            <a:r>
              <a:rPr lang="de-DE" sz="1300" dirty="0" err="1"/>
              <a:t>Sharepoint</a:t>
            </a:r>
            <a:endParaRPr lang="de-DE" sz="1300" dirty="0"/>
          </a:p>
        </p:txBody>
      </p:sp>
      <p:sp>
        <p:nvSpPr>
          <p:cNvPr id="19" name="Flussdiagramm: Magnetplattenspeicher 18"/>
          <p:cNvSpPr/>
          <p:nvPr/>
        </p:nvSpPr>
        <p:spPr>
          <a:xfrm>
            <a:off x="9319661" y="4892436"/>
            <a:ext cx="1078523" cy="1312984"/>
          </a:xfrm>
          <a:prstGeom prst="flowChartMagneticDisk">
            <a:avLst/>
          </a:prstGeom>
          <a:solidFill>
            <a:schemeClr val="accent6">
              <a:alpha val="50000"/>
            </a:schemeClr>
          </a:solidFill>
          <a:ln w="9525">
            <a:solidFill>
              <a:schemeClr val="accent3"/>
            </a:solidFill>
            <a:prstDash val="dash"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XFEL</a:t>
            </a:r>
          </a:p>
          <a:p>
            <a:pPr algn="ctr">
              <a:lnSpc>
                <a:spcPct val="113000"/>
              </a:lnSpc>
            </a:pPr>
            <a:r>
              <a:rPr lang="de-DE" sz="1300" dirty="0"/>
              <a:t>CMMS</a:t>
            </a:r>
          </a:p>
        </p:txBody>
      </p:sp>
      <p:sp>
        <p:nvSpPr>
          <p:cNvPr id="28" name="Flussdiagramm: Magnetplattenspeicher 17">
            <a:extLst>
              <a:ext uri="{FF2B5EF4-FFF2-40B4-BE49-F238E27FC236}">
                <a16:creationId xmlns:a16="http://schemas.microsoft.com/office/drawing/2014/main" id="{096916AF-8A67-C345-B910-CFA34FC3B41B}"/>
              </a:ext>
            </a:extLst>
          </p:cNvPr>
          <p:cNvSpPr/>
          <p:nvPr/>
        </p:nvSpPr>
        <p:spPr>
          <a:xfrm>
            <a:off x="9319662" y="3470017"/>
            <a:ext cx="1078523" cy="1312984"/>
          </a:xfrm>
          <a:prstGeom prst="flowChartMagneticDisk">
            <a:avLst/>
          </a:prstGeom>
          <a:solidFill>
            <a:schemeClr val="accent6">
              <a:alpha val="50000"/>
            </a:schemeClr>
          </a:solidFill>
          <a:ln w="9525">
            <a:solidFill>
              <a:schemeClr val="accent3"/>
            </a:solidFill>
            <a:prstDash val="dash"/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DESY</a:t>
            </a:r>
            <a:br>
              <a:rPr lang="de-DE" sz="1300" dirty="0"/>
            </a:br>
            <a:r>
              <a:rPr lang="de-DE" sz="1300" dirty="0"/>
              <a:t>NX Teamcenter</a:t>
            </a:r>
          </a:p>
        </p:txBody>
      </p:sp>
      <p:sp>
        <p:nvSpPr>
          <p:cNvPr id="30" name="Flussdiagramm: Magnetplattenspeicher 4">
            <a:extLst>
              <a:ext uri="{FF2B5EF4-FFF2-40B4-BE49-F238E27FC236}">
                <a16:creationId xmlns:a16="http://schemas.microsoft.com/office/drawing/2014/main" id="{FF867F92-1439-B04E-845E-9369FF5AD3FC}"/>
              </a:ext>
            </a:extLst>
          </p:cNvPr>
          <p:cNvSpPr/>
          <p:nvPr/>
        </p:nvSpPr>
        <p:spPr>
          <a:xfrm>
            <a:off x="1754632" y="4355910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 err="1"/>
              <a:t>diamant</a:t>
            </a:r>
            <a:endParaRPr lang="de-DE" sz="1300" dirty="0"/>
          </a:p>
        </p:txBody>
      </p:sp>
      <p:sp>
        <p:nvSpPr>
          <p:cNvPr id="31" name="Flussdiagramm: Magnetplattenspeicher 4">
            <a:extLst>
              <a:ext uri="{FF2B5EF4-FFF2-40B4-BE49-F238E27FC236}">
                <a16:creationId xmlns:a16="http://schemas.microsoft.com/office/drawing/2014/main" id="{8A248FE3-1FE5-7E4D-8ACB-A363ED9E2E3D}"/>
              </a:ext>
            </a:extLst>
          </p:cNvPr>
          <p:cNvSpPr/>
          <p:nvPr/>
        </p:nvSpPr>
        <p:spPr>
          <a:xfrm>
            <a:off x="1754632" y="2837024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Pool4Tool</a:t>
            </a:r>
          </a:p>
        </p:txBody>
      </p:sp>
      <p:sp>
        <p:nvSpPr>
          <p:cNvPr id="6" name="Flussdiagramm: Magnetplattenspeicher 5"/>
          <p:cNvSpPr/>
          <p:nvPr/>
        </p:nvSpPr>
        <p:spPr>
          <a:xfrm>
            <a:off x="5328118" y="3493516"/>
            <a:ext cx="1078523" cy="1312984"/>
          </a:xfrm>
          <a:prstGeom prst="flowChartMagneticDisk">
            <a:avLst/>
          </a:prstGeom>
          <a:solidFill>
            <a:schemeClr val="accent6"/>
          </a:solidFill>
          <a:ln>
            <a:solidFill>
              <a:schemeClr val="accent3"/>
            </a:solidFill>
          </a:ln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r>
              <a:rPr lang="de-DE" sz="1300" dirty="0"/>
              <a:t>Alfresco</a:t>
            </a:r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B86941CF-D733-6B42-B64C-7C7A804E9B10}"/>
              </a:ext>
            </a:extLst>
          </p:cNvPr>
          <p:cNvSpPr/>
          <p:nvPr/>
        </p:nvSpPr>
        <p:spPr>
          <a:xfrm>
            <a:off x="2923033" y="2837024"/>
            <a:ext cx="239337" cy="283187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8B6D99E8-B060-194A-8447-1B22F8744963}"/>
              </a:ext>
            </a:extLst>
          </p:cNvPr>
          <p:cNvSpPr/>
          <p:nvPr/>
        </p:nvSpPr>
        <p:spPr>
          <a:xfrm>
            <a:off x="8930921" y="3470017"/>
            <a:ext cx="259374" cy="1312984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584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F955-03B5-E848-8B1C-4E41E947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 of </a:t>
            </a:r>
            <a:r>
              <a:rPr lang="en-GB" dirty="0" err="1"/>
              <a:t>EuXFEL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34CC6-66DE-0E48-84EB-77CA4B141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647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E7129F-6C22-A046-B0F4-B48CF158C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9" y="712232"/>
            <a:ext cx="10956924" cy="540835"/>
          </a:xfrm>
        </p:spPr>
        <p:txBody>
          <a:bodyPr/>
          <a:lstStyle/>
          <a:p>
            <a:r>
              <a:rPr lang="en-GB" dirty="0"/>
              <a:t>XFEL Inventory Tool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C814151-91D9-BB46-A254-1429AFD97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5"/>
          <a:stretch/>
        </p:blipFill>
        <p:spPr>
          <a:xfrm>
            <a:off x="1476112" y="1374238"/>
            <a:ext cx="9227078" cy="4890175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747666-3BC0-5547-98B7-7ACC23CC95A9}"/>
              </a:ext>
            </a:extLst>
          </p:cNvPr>
          <p:cNvSpPr txBox="1"/>
          <p:nvPr/>
        </p:nvSpPr>
        <p:spPr>
          <a:xfrm>
            <a:off x="5283200" y="1100667"/>
            <a:ext cx="0" cy="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marL="269875" indent="-269875">
              <a:lnSpc>
                <a:spcPct val="112000"/>
              </a:lnSpc>
              <a:buBlip>
                <a:blip r:embed="rId3"/>
              </a:buBlip>
            </a:pPr>
            <a:endParaRPr lang="en-GB" sz="1400" dirty="0" err="1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3A5C98-8004-E447-BB97-77A691781949}"/>
              </a:ext>
            </a:extLst>
          </p:cNvPr>
          <p:cNvCxnSpPr/>
          <p:nvPr/>
        </p:nvCxnSpPr>
        <p:spPr>
          <a:xfrm flipV="1">
            <a:off x="6807203" y="1374238"/>
            <a:ext cx="0" cy="5178962"/>
          </a:xfrm>
          <a:prstGeom prst="line">
            <a:avLst/>
          </a:prstGeom>
          <a:ln w="31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60459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F377F-B970-5949-9582-3ACD33F61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Learnings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3E582-1120-2D45-BFE5-BDA070FA7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AM group introduction in 2016</a:t>
            </a:r>
          </a:p>
          <a:p>
            <a:r>
              <a:rPr lang="en-GB" dirty="0"/>
              <a:t>Groups / Responsible people manage their assets</a:t>
            </a:r>
          </a:p>
          <a:p>
            <a:pPr lvl="1"/>
            <a:r>
              <a:rPr lang="en-GB" dirty="0"/>
              <a:t>If there is no framework given, solutions for operation and maintenance grow within the responsible groups.</a:t>
            </a:r>
          </a:p>
          <a:p>
            <a:pPr lvl="1"/>
            <a:r>
              <a:rPr lang="en-GB" dirty="0"/>
              <a:t>More than 26 tools are supported by IT (not all for AM)</a:t>
            </a:r>
          </a:p>
          <a:p>
            <a:r>
              <a:rPr lang="en-GB" dirty="0"/>
              <a:t>Results of introducing AM 7 years after funding the organization</a:t>
            </a:r>
          </a:p>
          <a:p>
            <a:pPr lvl="1"/>
            <a:r>
              <a:rPr lang="en-GB" dirty="0"/>
              <a:t>Broad landscape of tools</a:t>
            </a:r>
          </a:p>
          <a:p>
            <a:pPr lvl="1"/>
            <a:r>
              <a:rPr lang="en-GB" dirty="0"/>
              <a:t>Time consuming meetings for coordination between groups</a:t>
            </a:r>
          </a:p>
          <a:p>
            <a:r>
              <a:rPr lang="en-GB" dirty="0"/>
              <a:t>The later you introduce a systematic AM the more time consuming a proper introduction will be.</a:t>
            </a:r>
          </a:p>
          <a:p>
            <a:r>
              <a:rPr lang="en-GB" dirty="0"/>
              <a:t>But: The AM Industry standards can help to achieve a systematic and coordinated AM.</a:t>
            </a:r>
          </a:p>
        </p:txBody>
      </p:sp>
    </p:spTree>
    <p:extLst>
      <p:ext uri="{BB962C8B-B14F-4D97-AF65-F5344CB8AC3E}">
        <p14:creationId xmlns:p14="http://schemas.microsoft.com/office/powerpoint/2010/main" val="4263115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03DAF-DF7F-3D40-B736-95420EECB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456738"/>
            <a:ext cx="10956924" cy="780540"/>
          </a:xfrm>
        </p:spPr>
        <p:txBody>
          <a:bodyPr/>
          <a:lstStyle/>
          <a:p>
            <a:r>
              <a:rPr lang="en-GB" dirty="0"/>
              <a:t>Main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7FB1F-BACD-F542-898D-54B0B86B81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889" y="1492772"/>
            <a:ext cx="10944224" cy="3889375"/>
          </a:xfrm>
        </p:spPr>
        <p:txBody>
          <a:bodyPr/>
          <a:lstStyle/>
          <a:p>
            <a:r>
              <a:rPr lang="en-GB" dirty="0"/>
              <a:t>Independent from the tool, the AM system makes sure every activity is in ”line of sight” with your organizational goals</a:t>
            </a:r>
          </a:p>
          <a:p>
            <a:r>
              <a:rPr lang="en-GB" dirty="0"/>
              <a:t>Systematic approach to find the areas with the highest need for action</a:t>
            </a:r>
          </a:p>
          <a:p>
            <a:r>
              <a:rPr lang="en-GB" dirty="0"/>
              <a:t>Fulfil compliance with legal obligations</a:t>
            </a:r>
          </a:p>
          <a:p>
            <a:pPr lvl="1"/>
            <a:r>
              <a:rPr lang="en-GB" dirty="0"/>
              <a:t>German Commercial Law (</a:t>
            </a:r>
            <a:r>
              <a:rPr lang="hr-HR" dirty="0"/>
              <a:t>§240 HGB) </a:t>
            </a:r>
            <a:r>
              <a:rPr lang="en-GB" dirty="0"/>
              <a:t>requires the detailed localization of all assets</a:t>
            </a:r>
          </a:p>
          <a:p>
            <a:pPr lvl="1"/>
            <a:r>
              <a:rPr lang="en-GB" dirty="0"/>
              <a:t>Customs authorities strictly require the tracking of all customs relevant C13 goods</a:t>
            </a:r>
          </a:p>
          <a:p>
            <a:r>
              <a:rPr lang="en-GB" dirty="0"/>
              <a:t>Improve organizational effectiveness</a:t>
            </a:r>
          </a:p>
          <a:p>
            <a:pPr lvl="1"/>
            <a:r>
              <a:rPr lang="en-GB" dirty="0"/>
              <a:t>Avoids double work</a:t>
            </a:r>
          </a:p>
          <a:p>
            <a:pPr lvl="1"/>
            <a:r>
              <a:rPr lang="en-GB" dirty="0"/>
              <a:t>Improves conditions for operation and maintenance</a:t>
            </a:r>
          </a:p>
          <a:p>
            <a:pPr lvl="1"/>
            <a:r>
              <a:rPr lang="en-GB" dirty="0"/>
              <a:t>Find overlooked resources</a:t>
            </a:r>
          </a:p>
          <a:p>
            <a:r>
              <a:rPr lang="en-GB" dirty="0"/>
              <a:t>Improve other disciplines (e.g. risk management)</a:t>
            </a:r>
          </a:p>
        </p:txBody>
      </p:sp>
    </p:spTree>
    <p:extLst>
      <p:ext uri="{BB962C8B-B14F-4D97-AF65-F5344CB8AC3E}">
        <p14:creationId xmlns:p14="http://schemas.microsoft.com/office/powerpoint/2010/main" val="32476971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Thank you for your attention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3887" y="2024063"/>
            <a:ext cx="10944225" cy="3889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42136" y="3650699"/>
            <a:ext cx="2019631" cy="51683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ct val="112000"/>
              </a:lnSpc>
            </a:pPr>
            <a:r>
              <a:rPr lang="en-GB" sz="28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448432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XFEL—a leading new research facility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25" t="7323" r="5186" b="31293"/>
          <a:stretch/>
        </p:blipFill>
        <p:spPr bwMode="auto">
          <a:xfrm>
            <a:off x="623888" y="2024062"/>
            <a:ext cx="109442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al 5"/>
          <p:cNvSpPr/>
          <p:nvPr/>
        </p:nvSpPr>
        <p:spPr>
          <a:xfrm>
            <a:off x="5503653" y="3491345"/>
            <a:ext cx="112143" cy="114497"/>
          </a:xfrm>
          <a:prstGeom prst="ellipse">
            <a:avLst/>
          </a:prstGeom>
          <a:solidFill>
            <a:schemeClr val="accent2"/>
          </a:solidFill>
        </p:spPr>
        <p:txBody>
          <a:bodyPr rtlCol="0" anchor="ctr">
            <a:noAutofit/>
          </a:bodyPr>
          <a:lstStyle/>
          <a:p>
            <a:pPr algn="ctr">
              <a:lnSpc>
                <a:spcPct val="113000"/>
              </a:lnSpc>
            </a:pPr>
            <a:endParaRPr lang="en-GB" sz="1400" dirty="0" err="1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3979722" y="2019733"/>
            <a:ext cx="4232556" cy="3889375"/>
            <a:chOff x="2191887" y="1380442"/>
            <a:chExt cx="4825594" cy="4434329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191887" y="1380442"/>
              <a:ext cx="4825594" cy="4434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2241414" y="5590721"/>
              <a:ext cx="2004516" cy="184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68288" indent="-268288">
                <a:spcBef>
                  <a:spcPts val="600"/>
                </a:spcBef>
                <a:buClr>
                  <a:schemeClr val="accent2"/>
                </a:buClr>
                <a:buSzPct val="80000"/>
              </a:pPr>
              <a:r>
                <a:rPr lang="de-DE" sz="600" dirty="0" err="1">
                  <a:solidFill>
                    <a:schemeClr val="accent3"/>
                  </a:solidFill>
                </a:rPr>
                <a:t>NordNordWest</a:t>
              </a:r>
              <a:r>
                <a:rPr lang="de-DE" sz="600" dirty="0">
                  <a:solidFill>
                    <a:schemeClr val="accent3"/>
                  </a:solidFill>
                </a:rPr>
                <a:t> / CCA-SA-3.0</a:t>
              </a:r>
            </a:p>
          </p:txBody>
        </p:sp>
      </p:grpSp>
      <p:sp>
        <p:nvSpPr>
          <p:cNvPr id="11" name="Oval 10"/>
          <p:cNvSpPr>
            <a:spLocks noChangeAspect="1"/>
          </p:cNvSpPr>
          <p:nvPr/>
        </p:nvSpPr>
        <p:spPr bwMode="auto">
          <a:xfrm>
            <a:off x="4599060" y="3442752"/>
            <a:ext cx="738613" cy="740218"/>
          </a:xfrm>
          <a:prstGeom prst="ellipse">
            <a:avLst/>
          </a:prstGeom>
          <a:noFill/>
          <a:ln w="762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268288" marR="0" indent="-268288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80000"/>
              <a:buFont typeface="Wingdings" pitchFamily="2" charset="2"/>
              <a:buChar char="n"/>
              <a:tabLst/>
            </a:pPr>
            <a:endParaRPr kumimoji="0" lang="de-DE" sz="2000" b="0" i="0" u="none" strike="noStrike" cap="none" normalizeH="0" baseline="0">
              <a:ln>
                <a:noFill/>
              </a:ln>
              <a:solidFill>
                <a:schemeClr val="accent3"/>
              </a:solidFill>
              <a:effectLst/>
              <a:latin typeface="Arial" charset="0"/>
              <a:ea typeface="ＭＳ Ｐゴシック" pitchFamily="11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683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European XFEL—a leading new research facility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/>
              <a:t>Schenefeld research campus </a:t>
            </a:r>
            <a:r>
              <a:rPr lang="en-GB"/>
              <a:t>on 14 August 2017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The European XFEL is a new research facility that uses high-intensity X-ray light to study the structure of matter.</a:t>
            </a:r>
          </a:p>
          <a:p>
            <a:pPr lvl="1"/>
            <a:r>
              <a:rPr lang="de-DE" dirty="0"/>
              <a:t>User </a:t>
            </a:r>
            <a:r>
              <a:rPr lang="en-GB" dirty="0"/>
              <a:t>facility with more than 350 employees (+250 from DESY)</a:t>
            </a:r>
          </a:p>
          <a:p>
            <a:pPr lvl="1"/>
            <a:r>
              <a:rPr lang="en-GB" dirty="0"/>
              <a:t>Location: Hamburg and Schenefeld, Germany</a:t>
            </a:r>
          </a:p>
          <a:p>
            <a:pPr lvl="1"/>
            <a:r>
              <a:rPr lang="en-GB" dirty="0"/>
              <a:t>September 2017 start of user operation</a:t>
            </a:r>
          </a:p>
        </p:txBody>
      </p:sp>
      <p:pic>
        <p:nvPicPr>
          <p:cNvPr id="1028" name="Picture 4" descr="C:\Users\piergros\Desktop\2017-08-14_03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6"/>
          <a:stretch/>
        </p:blipFill>
        <p:spPr bwMode="auto">
          <a:xfrm>
            <a:off x="623888" y="2024063"/>
            <a:ext cx="8112326" cy="388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677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General layout of the European XFEL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 5"/>
          <p:cNvGrpSpPr/>
          <p:nvPr/>
        </p:nvGrpSpPr>
        <p:grpSpPr>
          <a:xfrm>
            <a:off x="9277350" y="3253563"/>
            <a:ext cx="2057400" cy="2070912"/>
            <a:chOff x="9277350" y="3253563"/>
            <a:chExt cx="2057400" cy="2070912"/>
          </a:xfrm>
        </p:grpSpPr>
        <p:sp>
          <p:nvSpPr>
            <p:cNvPr id="5" name="TextBox 4"/>
            <p:cNvSpPr txBox="1"/>
            <p:nvPr/>
          </p:nvSpPr>
          <p:spPr>
            <a:xfrm>
              <a:off x="9458325" y="3253563"/>
              <a:ext cx="1876425" cy="147559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Injector at DESY campus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9277350" y="4710112"/>
              <a:ext cx="1119189" cy="614363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9558670" y="3785191"/>
              <a:ext cx="1679944" cy="818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4688072" y="4148137"/>
            <a:ext cx="1876425" cy="1765300"/>
            <a:chOff x="4688072" y="4148137"/>
            <a:chExt cx="1876425" cy="1765300"/>
          </a:xfrm>
        </p:grpSpPr>
        <p:cxnSp>
          <p:nvCxnSpPr>
            <p:cNvPr id="10" name="Straight Arrow Connector 9"/>
            <p:cNvCxnSpPr/>
            <p:nvPr/>
          </p:nvCxnSpPr>
          <p:spPr>
            <a:xfrm flipV="1">
              <a:off x="5522319" y="4148137"/>
              <a:ext cx="394294" cy="561975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4688072" y="4476928"/>
              <a:ext cx="1876425" cy="1436509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Superconducting linear accelerator</a:t>
              </a:r>
            </a:p>
          </p:txBody>
        </p:sp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786312" y="4980041"/>
              <a:ext cx="1679944" cy="8399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 10"/>
          <p:cNvGrpSpPr/>
          <p:nvPr/>
        </p:nvGrpSpPr>
        <p:grpSpPr>
          <a:xfrm>
            <a:off x="3342091" y="2024063"/>
            <a:ext cx="3777846" cy="1442151"/>
            <a:chOff x="3342091" y="2024063"/>
            <a:chExt cx="3777846" cy="1442151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3342091" y="2543175"/>
              <a:ext cx="1901421" cy="485773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5243512" y="2024063"/>
              <a:ext cx="1876425" cy="1442151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Undulator / Photon tunnels</a:t>
              </a: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41752" y="2526432"/>
              <a:ext cx="1679944" cy="8567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11"/>
          <p:cNvGrpSpPr/>
          <p:nvPr/>
        </p:nvGrpSpPr>
        <p:grpSpPr>
          <a:xfrm>
            <a:off x="901901" y="2740817"/>
            <a:ext cx="1876425" cy="2583657"/>
            <a:chOff x="901901" y="2740817"/>
            <a:chExt cx="1876425" cy="2583657"/>
          </a:xfrm>
        </p:grpSpPr>
        <p:cxnSp>
          <p:nvCxnSpPr>
            <p:cNvPr id="18" name="Straight Arrow Connector 17"/>
            <p:cNvCxnSpPr/>
            <p:nvPr/>
          </p:nvCxnSpPr>
          <p:spPr>
            <a:xfrm flipV="1">
              <a:off x="1840113" y="2740817"/>
              <a:ext cx="264912" cy="1188244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901901" y="3895721"/>
              <a:ext cx="1876425" cy="1428753"/>
            </a:xfrm>
            <a:prstGeom prst="rect">
              <a:avLst/>
            </a:prstGeom>
            <a:solidFill>
              <a:schemeClr val="accent4"/>
            </a:solidFill>
          </p:spPr>
          <p:txBody>
            <a:bodyPr wrap="square" rtlCol="0">
              <a:noAutofit/>
            </a:bodyPr>
            <a:lstStyle/>
            <a:p>
              <a:pPr>
                <a:lnSpc>
                  <a:spcPct val="112000"/>
                </a:lnSpc>
              </a:pPr>
              <a:r>
                <a:rPr lang="en-GB" sz="1400" dirty="0"/>
                <a:t>Scientific instruments in Schenefeld</a:t>
              </a:r>
            </a:p>
          </p:txBody>
        </p:sp>
        <p:pic>
          <p:nvPicPr>
            <p:cNvPr id="1031" name="Picture 7"/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00142" y="4429124"/>
              <a:ext cx="1679944" cy="808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089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Free-electron lasers worldwide in comparison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753" y="2024064"/>
            <a:ext cx="7282359" cy="3889375"/>
          </a:xfrm>
        </p:spPr>
        <p:txBody>
          <a:bodyPr/>
          <a:lstStyle/>
          <a:p>
            <a:endParaRPr lang="en-GB" dirty="0"/>
          </a:p>
          <a:p>
            <a:r>
              <a:rPr lang="en-GB" dirty="0"/>
              <a:t>The peak brilliance of X-ray free-electron lasers exceeds that of the most modern synchrotron radiation sources by several orders of magnitude</a:t>
            </a:r>
          </a:p>
          <a:p>
            <a:r>
              <a:rPr lang="en-GB" dirty="0"/>
              <a:t>The European XFEL will be capable of generating more pulses per second and more intense X-rays than any other X-ray free-electron laser in the world.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88" y="2024062"/>
            <a:ext cx="3064510" cy="388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68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About</a:t>
            </a:r>
            <a:r>
              <a:rPr lang="de-DE" dirty="0"/>
              <a:t> European XFEL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Organized as a non-profit corporation in 2009 with the mission of design, construction, operation, and development of the free-electron laser</a:t>
            </a:r>
          </a:p>
          <a:p>
            <a:r>
              <a:rPr lang="en-GB" sz="2000" dirty="0"/>
              <a:t>Supported by 12 partner countries</a:t>
            </a:r>
          </a:p>
          <a:p>
            <a:r>
              <a:rPr lang="en-GB" sz="2000" dirty="0"/>
              <a:t>Germany (federal government, city-state of Hamburg, and state of Schleswig-Holstein) covers 57% of the costs; Russia contributes 26%; each of the other international shareholders 1–3%</a:t>
            </a:r>
          </a:p>
          <a:p>
            <a:r>
              <a:rPr lang="en-GB" sz="2000" dirty="0"/>
              <a:t>Total budget for construction (including commissioning)</a:t>
            </a:r>
          </a:p>
          <a:p>
            <a:pPr lvl="1"/>
            <a:r>
              <a:rPr lang="en-GB" sz="2000" dirty="0"/>
              <a:t>1.25 billion € at 2005 prices, about 117 M€ operating budget</a:t>
            </a:r>
          </a:p>
          <a:p>
            <a:pPr lvl="1"/>
            <a:r>
              <a:rPr lang="en-GB" sz="2000" dirty="0"/>
              <a:t>600 M€ contributed in cash, over 550 M€ as in-kind contributions (mainly manufacture of parts for the facility)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3888" y="1581381"/>
            <a:ext cx="5292725" cy="30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623888" y="1581381"/>
            <a:ext cx="5773933" cy="301957"/>
            <a:chOff x="623888" y="1581381"/>
            <a:chExt cx="5773933" cy="301957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3888" y="1581381"/>
              <a:ext cx="5292725" cy="3019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" descr="C:\Users\piergros\Desktop\grossbritannien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1610" y="1587156"/>
              <a:ext cx="456211" cy="287244"/>
            </a:xfrm>
            <a:prstGeom prst="rect">
              <a:avLst/>
            </a:prstGeom>
            <a:noFill/>
            <a:ln w="952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638855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BF955-03B5-E848-8B1C-4E41E9472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ISO5500x Standards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F34CC6-66DE-0E48-84EB-77CA4B1419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76103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Asset Management Definition (ISO55000)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Asset Management is “the coordinated activity of an organization to realize value from assets“.</a:t>
            </a:r>
          </a:p>
          <a:p>
            <a:r>
              <a:rPr lang="en-GB" dirty="0"/>
              <a:t>An asset is defined as: "An asset is an item, thing or entity that has potential or actual value to an organization“.</a:t>
            </a:r>
          </a:p>
          <a:p>
            <a:r>
              <a:rPr lang="en-GB" dirty="0"/>
              <a:t>One view of working on the organizational objectives</a:t>
            </a:r>
          </a:p>
          <a:p>
            <a:r>
              <a:rPr lang="en-GB" dirty="0"/>
              <a:t>Make sure everything of value to the organization is properly managed in an efficient and goal targeting way </a:t>
            </a:r>
          </a:p>
          <a:p>
            <a:r>
              <a:rPr lang="en-GB" dirty="0"/>
              <a:t>systematic and integrated approach</a:t>
            </a:r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10122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XFEL_PowerPoint_16x9_v3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</a:spPr>
      <a:bodyPr rtlCol="0" anchor="ctr">
        <a:noAutofit/>
      </a:bodyPr>
      <a:lstStyle>
        <a:defPPr algn="ctr">
          <a:lnSpc>
            <a:spcPct val="113000"/>
          </a:lnSpc>
          <a:defRPr sz="1400" dirty="0" err="1" smtClean="0"/>
        </a:defPPr>
      </a:lstStyle>
    </a:spDef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noAutofit/>
      </a:bodyPr>
      <a:lstStyle>
        <a:defPPr marL="269875" indent="-269875">
          <a:lnSpc>
            <a:spcPct val="112000"/>
          </a:lnSpc>
          <a:buBlip>
            <a:blip xmlns:r="http://schemas.openxmlformats.org/officeDocument/2006/relationships" r:embed="rId1"/>
          </a:buBlip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XFEL_PowerPoint_16x9.potx" id="{5D9E4C7F-CF90-47AA-9B5A-D1B8A1F64B49}" vid="{107EC11D-EED3-47DC-89A2-C8C245B9F565}"/>
    </a:ext>
  </a:extLst>
</a:theme>
</file>

<file path=ppt/theme/theme2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59">
      <a:dk1>
        <a:srgbClr val="000000"/>
      </a:dk1>
      <a:lt1>
        <a:sysClr val="window" lastClr="FFFFFF"/>
      </a:lt1>
      <a:dk2>
        <a:srgbClr val="B2B2B2"/>
      </a:dk2>
      <a:lt2>
        <a:srgbClr val="F39200"/>
      </a:lt2>
      <a:accent1>
        <a:srgbClr val="0D1546"/>
      </a:accent1>
      <a:accent2>
        <a:srgbClr val="559DBB"/>
      </a:accent2>
      <a:accent3>
        <a:srgbClr val="81B0C8"/>
      </a:accent3>
      <a:accent4>
        <a:srgbClr val="A4C3D6"/>
      </a:accent4>
      <a:accent5>
        <a:srgbClr val="C5D6E4"/>
      </a:accent5>
      <a:accent6>
        <a:srgbClr val="E3EBF2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XFEL_PowerPoint_16x9_v3</Template>
  <TotalTime>1492</TotalTime>
  <Words>907</Words>
  <Application>Microsoft Macintosh PowerPoint</Application>
  <PresentationFormat>Widescreen</PresentationFormat>
  <Paragraphs>146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ＭＳ Ｐゴシック</vt:lpstr>
      <vt:lpstr>Arial</vt:lpstr>
      <vt:lpstr>Wingdings</vt:lpstr>
      <vt:lpstr>XFEL_PowerPoint_16x9_v3</vt:lpstr>
      <vt:lpstr>Adaption of AM Industry Standards in a Scientific Environment</vt:lpstr>
      <vt:lpstr>Introduction of EuXFEL</vt:lpstr>
      <vt:lpstr>European XFEL—a leading new research facility</vt:lpstr>
      <vt:lpstr>European XFEL—a leading new research facility</vt:lpstr>
      <vt:lpstr>General layout of the European XFEL</vt:lpstr>
      <vt:lpstr>Free-electron lasers worldwide in comparison</vt:lpstr>
      <vt:lpstr>About European XFEL</vt:lpstr>
      <vt:lpstr>The ISO5500x Standards</vt:lpstr>
      <vt:lpstr>Asset Management Definition (ISO55000)</vt:lpstr>
      <vt:lpstr>Asset Management System (ISO55000)</vt:lpstr>
      <vt:lpstr>Relationship between key elements of an AM System</vt:lpstr>
      <vt:lpstr>Asset Management at EuXFEL</vt:lpstr>
      <vt:lpstr>Asset Management System, Policy and Strategy</vt:lpstr>
      <vt:lpstr>Asset Management – AM Tools and Maintenance Planning</vt:lpstr>
      <vt:lpstr>The AM System at EuXFEL</vt:lpstr>
      <vt:lpstr>The AM Policy at EuXFEL - Summary</vt:lpstr>
      <vt:lpstr>The AM Strategies – Group Specific AM Report</vt:lpstr>
      <vt:lpstr>PowerPoint Presentation</vt:lpstr>
      <vt:lpstr>Tools for Managing Assets at EuXFEL</vt:lpstr>
      <vt:lpstr>XFEL Inventory Tool</vt:lpstr>
      <vt:lpstr>Learnings</vt:lpstr>
      <vt:lpstr>Main benefits</vt:lpstr>
      <vt:lpstr>Thank you for your attention</vt:lpstr>
    </vt:vector>
  </TitlesOfParts>
  <Company>DESY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Basic presentation</dc:title>
  <dc:creator>Piergrossi, Joseph</dc:creator>
  <cp:lastModifiedBy>Frank, Alexander</cp:lastModifiedBy>
  <cp:revision>126</cp:revision>
  <cp:lastPrinted>2018-06-22T07:00:34Z</cp:lastPrinted>
  <dcterms:created xsi:type="dcterms:W3CDTF">2017-01-03T10:55:32Z</dcterms:created>
  <dcterms:modified xsi:type="dcterms:W3CDTF">2018-09-26T16:52:55Z</dcterms:modified>
</cp:coreProperties>
</file>