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80" r:id="rId10"/>
    <p:sldId id="261" r:id="rId11"/>
    <p:sldId id="262" r:id="rId12"/>
    <p:sldId id="263" r:id="rId13"/>
    <p:sldId id="270" r:id="rId14"/>
    <p:sldId id="271" r:id="rId15"/>
    <p:sldId id="272" r:id="rId16"/>
    <p:sldId id="264" r:id="rId17"/>
    <p:sldId id="275" r:id="rId18"/>
    <p:sldId id="276" r:id="rId19"/>
    <p:sldId id="267" r:id="rId20"/>
    <p:sldId id="282" r:id="rId21"/>
    <p:sldId id="281" r:id="rId22"/>
    <p:sldId id="279" r:id="rId2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C08"/>
    <a:srgbClr val="EFE125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75" d="100"/>
          <a:sy n="75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09878-159D-43D6-A124-D2B4C4A6C336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B3B8121-4467-4377-BCB9-374ADD69AF5B}">
      <dgm:prSet phldrT="[Texte]"/>
      <dgm:spPr/>
      <dgm:t>
        <a:bodyPr/>
        <a:lstStyle/>
        <a:p>
          <a:r>
            <a:rPr lang="fr-FR" dirty="0" smtClean="0"/>
            <a:t>Incidents</a:t>
          </a:r>
          <a:endParaRPr lang="fr-FR" dirty="0"/>
        </a:p>
      </dgm:t>
    </dgm:pt>
    <dgm:pt modelId="{BE6DBB54-25DF-4570-827F-353880D3A9CF}" type="parTrans" cxnId="{646EA95C-387A-40E6-BDE1-892AC485A454}">
      <dgm:prSet/>
      <dgm:spPr/>
      <dgm:t>
        <a:bodyPr/>
        <a:lstStyle/>
        <a:p>
          <a:endParaRPr lang="fr-FR"/>
        </a:p>
      </dgm:t>
    </dgm:pt>
    <dgm:pt modelId="{26FD9198-9DFA-45CE-BC71-180616DEE438}" type="sibTrans" cxnId="{646EA95C-387A-40E6-BDE1-892AC485A454}">
      <dgm:prSet/>
      <dgm:spPr/>
      <dgm:t>
        <a:bodyPr/>
        <a:lstStyle/>
        <a:p>
          <a:endParaRPr lang="fr-FR"/>
        </a:p>
      </dgm:t>
    </dgm:pt>
    <dgm:pt modelId="{A85E4D7F-7E1D-4782-A353-C77085249428}">
      <dgm:prSet phldrT="[Texte]"/>
      <dgm:spPr/>
      <dgm:t>
        <a:bodyPr/>
        <a:lstStyle/>
        <a:p>
          <a:r>
            <a:rPr lang="en-US" b="0" i="0" dirty="0" smtClean="0"/>
            <a:t>An incident is an unplanned disruption or degradation of service</a:t>
          </a:r>
          <a:endParaRPr lang="fr-FR" dirty="0"/>
        </a:p>
      </dgm:t>
    </dgm:pt>
    <dgm:pt modelId="{36985B61-C9CC-41FB-9F18-4D8AABDCA9C6}" type="parTrans" cxnId="{E1EAC7B0-5CC4-4DB5-803E-593170003D83}">
      <dgm:prSet/>
      <dgm:spPr/>
      <dgm:t>
        <a:bodyPr/>
        <a:lstStyle/>
        <a:p>
          <a:endParaRPr lang="fr-FR"/>
        </a:p>
      </dgm:t>
    </dgm:pt>
    <dgm:pt modelId="{435E0F69-A79B-4867-AB8A-4778EED8D59E}" type="sibTrans" cxnId="{E1EAC7B0-5CC4-4DB5-803E-593170003D83}">
      <dgm:prSet/>
      <dgm:spPr/>
      <dgm:t>
        <a:bodyPr/>
        <a:lstStyle/>
        <a:p>
          <a:endParaRPr lang="fr-FR"/>
        </a:p>
      </dgm:t>
    </dgm:pt>
    <dgm:pt modelId="{69D72C38-87B2-4393-B3DC-F1AD0A8FBF51}">
      <dgm:prSet phldrT="[Texte]"/>
      <dgm:spPr/>
      <dgm:t>
        <a:bodyPr/>
        <a:lstStyle/>
        <a:p>
          <a:r>
            <a:rPr lang="fr-FR" dirty="0" err="1" smtClean="0"/>
            <a:t>Problems</a:t>
          </a:r>
          <a:endParaRPr lang="fr-FR" dirty="0"/>
        </a:p>
      </dgm:t>
    </dgm:pt>
    <dgm:pt modelId="{8177B151-9244-4997-AD1D-270F1528E6F6}" type="parTrans" cxnId="{A1D8574E-68BB-4A56-8490-607D85067C25}">
      <dgm:prSet/>
      <dgm:spPr/>
      <dgm:t>
        <a:bodyPr/>
        <a:lstStyle/>
        <a:p>
          <a:endParaRPr lang="fr-FR"/>
        </a:p>
      </dgm:t>
    </dgm:pt>
    <dgm:pt modelId="{22B618D0-9CAE-4703-9E45-935B870A5C6F}" type="sibTrans" cxnId="{A1D8574E-68BB-4A56-8490-607D85067C25}">
      <dgm:prSet/>
      <dgm:spPr/>
      <dgm:t>
        <a:bodyPr/>
        <a:lstStyle/>
        <a:p>
          <a:endParaRPr lang="fr-FR"/>
        </a:p>
      </dgm:t>
    </dgm:pt>
    <dgm:pt modelId="{A2488567-9C81-428D-ACA7-62B6EA201BE0}">
      <dgm:prSet phldrT="[Texte]"/>
      <dgm:spPr/>
      <dgm:t>
        <a:bodyPr/>
        <a:lstStyle/>
        <a:p>
          <a:r>
            <a:rPr lang="fr-FR" dirty="0" err="1" smtClean="0"/>
            <a:t>Find</a:t>
          </a:r>
          <a:r>
            <a:rPr lang="fr-FR" dirty="0" smtClean="0"/>
            <a:t> a </a:t>
          </a:r>
          <a:r>
            <a:rPr lang="fr-FR" dirty="0" err="1" smtClean="0"/>
            <a:t>workaround</a:t>
          </a:r>
          <a:r>
            <a:rPr lang="fr-FR" dirty="0" smtClean="0"/>
            <a:t> and </a:t>
          </a:r>
          <a:r>
            <a:rPr lang="fr-FR" dirty="0" err="1" smtClean="0"/>
            <a:t>then</a:t>
          </a:r>
          <a:r>
            <a:rPr lang="fr-FR" dirty="0" smtClean="0"/>
            <a:t> the </a:t>
          </a:r>
          <a:r>
            <a:rPr lang="fr-FR" dirty="0" err="1" smtClean="0"/>
            <a:t>root</a:t>
          </a:r>
          <a:r>
            <a:rPr lang="fr-FR" dirty="0" smtClean="0"/>
            <a:t> cause of incidents</a:t>
          </a:r>
          <a:endParaRPr lang="fr-FR" dirty="0"/>
        </a:p>
      </dgm:t>
    </dgm:pt>
    <dgm:pt modelId="{0BCB650A-BC2E-40DC-9899-5E51C22E0E7E}" type="parTrans" cxnId="{D8A0805C-268A-4983-85C0-AEF7D9B6FC6A}">
      <dgm:prSet/>
      <dgm:spPr/>
      <dgm:t>
        <a:bodyPr/>
        <a:lstStyle/>
        <a:p>
          <a:endParaRPr lang="fr-FR"/>
        </a:p>
      </dgm:t>
    </dgm:pt>
    <dgm:pt modelId="{80B6EF58-029D-4977-9AF7-574BDE43F93D}" type="sibTrans" cxnId="{D8A0805C-268A-4983-85C0-AEF7D9B6FC6A}">
      <dgm:prSet/>
      <dgm:spPr/>
      <dgm:t>
        <a:bodyPr/>
        <a:lstStyle/>
        <a:p>
          <a:endParaRPr lang="fr-FR"/>
        </a:p>
      </dgm:t>
    </dgm:pt>
    <dgm:pt modelId="{F2C315B3-4A69-4C35-951B-8F1FDF7220EA}">
      <dgm:prSet phldrT="[Texte]"/>
      <dgm:spPr/>
      <dgm:t>
        <a:bodyPr/>
        <a:lstStyle/>
        <a:p>
          <a:r>
            <a:rPr lang="fr-FR" i="1" u="sng" dirty="0" smtClean="0"/>
            <a:t>Objective</a:t>
          </a:r>
          <a:r>
            <a:rPr lang="fr-FR" dirty="0" smtClean="0"/>
            <a:t>: Restore service as </a:t>
          </a:r>
          <a:r>
            <a:rPr lang="fr-FR" dirty="0" err="1" smtClean="0"/>
            <a:t>quicky</a:t>
          </a:r>
          <a:r>
            <a:rPr lang="fr-FR" dirty="0" smtClean="0"/>
            <a:t> as possible</a:t>
          </a:r>
          <a:endParaRPr lang="fr-FR" dirty="0"/>
        </a:p>
      </dgm:t>
    </dgm:pt>
    <dgm:pt modelId="{3C201BA6-D5B2-47C0-ACCB-51402C566A78}" type="parTrans" cxnId="{07E32198-97E2-42F9-921B-F36C17810410}">
      <dgm:prSet/>
      <dgm:spPr/>
      <dgm:t>
        <a:bodyPr/>
        <a:lstStyle/>
        <a:p>
          <a:endParaRPr lang="fr-FR"/>
        </a:p>
      </dgm:t>
    </dgm:pt>
    <dgm:pt modelId="{0D63E236-0215-4668-8D84-2F442B03C1A4}" type="sibTrans" cxnId="{07E32198-97E2-42F9-921B-F36C17810410}">
      <dgm:prSet/>
      <dgm:spPr/>
      <dgm:t>
        <a:bodyPr/>
        <a:lstStyle/>
        <a:p>
          <a:endParaRPr lang="fr-FR"/>
        </a:p>
      </dgm:t>
    </dgm:pt>
    <dgm:pt modelId="{94BE8B8C-7B80-4073-A27B-78C5992678EC}">
      <dgm:prSet phldrT="[Texte]"/>
      <dgm:spPr/>
      <dgm:t>
        <a:bodyPr/>
        <a:lstStyle/>
        <a:p>
          <a:r>
            <a:rPr lang="fr-FR" i="1" u="sng" dirty="0" smtClean="0"/>
            <a:t>Objective</a:t>
          </a:r>
          <a:r>
            <a:rPr lang="fr-FR" dirty="0" smtClean="0"/>
            <a:t>: </a:t>
          </a:r>
          <a:r>
            <a:rPr lang="fr-FR" dirty="0" err="1" smtClean="0"/>
            <a:t>Reduce</a:t>
          </a:r>
          <a:r>
            <a:rPr lang="fr-FR" dirty="0" smtClean="0"/>
            <a:t> the </a:t>
          </a:r>
          <a:r>
            <a:rPr lang="fr-FR" dirty="0" err="1" smtClean="0"/>
            <a:t>number</a:t>
          </a:r>
          <a:r>
            <a:rPr lang="fr-FR" dirty="0" smtClean="0"/>
            <a:t> and the impact of incidents</a:t>
          </a:r>
          <a:endParaRPr lang="fr-FR" dirty="0"/>
        </a:p>
      </dgm:t>
    </dgm:pt>
    <dgm:pt modelId="{CF9B724E-EFC3-4392-B1E3-FB81708675A3}" type="parTrans" cxnId="{64D99502-6B82-46D0-951F-44207D2506A1}">
      <dgm:prSet/>
      <dgm:spPr/>
      <dgm:t>
        <a:bodyPr/>
        <a:lstStyle/>
        <a:p>
          <a:endParaRPr lang="fr-FR"/>
        </a:p>
      </dgm:t>
    </dgm:pt>
    <dgm:pt modelId="{7EE96AA5-3718-4047-A61C-D2D3D7DA960D}" type="sibTrans" cxnId="{64D99502-6B82-46D0-951F-44207D2506A1}">
      <dgm:prSet/>
      <dgm:spPr/>
      <dgm:t>
        <a:bodyPr/>
        <a:lstStyle/>
        <a:p>
          <a:endParaRPr lang="fr-FR"/>
        </a:p>
      </dgm:t>
    </dgm:pt>
    <dgm:pt modelId="{A61B6588-991F-4966-89A7-D85FE5148A54}" type="pres">
      <dgm:prSet presAssocID="{BC509878-159D-43D6-A124-D2B4C4A6C3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73DA4B4-0C40-4EB5-A917-327598D9815E}" type="pres">
      <dgm:prSet presAssocID="{9B3B8121-4467-4377-BCB9-374ADD69AF5B}" presName="linNode" presStyleCnt="0"/>
      <dgm:spPr/>
    </dgm:pt>
    <dgm:pt modelId="{A3508512-3706-4639-84F8-E98E5147A462}" type="pres">
      <dgm:prSet presAssocID="{9B3B8121-4467-4377-BCB9-374ADD69AF5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180BF2-024E-4B52-AED6-C931B37C7A78}" type="pres">
      <dgm:prSet presAssocID="{9B3B8121-4467-4377-BCB9-374ADD69AF5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A3A643-7E3B-465D-ACA3-E390D003B221}" type="pres">
      <dgm:prSet presAssocID="{26FD9198-9DFA-45CE-BC71-180616DEE438}" presName="spacing" presStyleCnt="0"/>
      <dgm:spPr/>
    </dgm:pt>
    <dgm:pt modelId="{40CC3DA2-811A-44F6-9F20-5197BC4D1078}" type="pres">
      <dgm:prSet presAssocID="{69D72C38-87B2-4393-B3DC-F1AD0A8FBF51}" presName="linNode" presStyleCnt="0"/>
      <dgm:spPr/>
    </dgm:pt>
    <dgm:pt modelId="{AFDB4E61-2ED2-43B1-BA4F-B3075EC21D42}" type="pres">
      <dgm:prSet presAssocID="{69D72C38-87B2-4393-B3DC-F1AD0A8FBF5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63819C-550A-425A-9CDD-68BE8FBF48F1}" type="pres">
      <dgm:prSet presAssocID="{69D72C38-87B2-4393-B3DC-F1AD0A8FBF5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0A7346-E73D-404B-81CA-BDBE88832CD7}" type="presOf" srcId="{A2488567-9C81-428D-ACA7-62B6EA201BE0}" destId="{3A63819C-550A-425A-9CDD-68BE8FBF48F1}" srcOrd="0" destOrd="1" presId="urn:microsoft.com/office/officeart/2005/8/layout/vList6"/>
    <dgm:cxn modelId="{55E27CCD-522F-4DE1-905F-F20E374916AC}" type="presOf" srcId="{F2C315B3-4A69-4C35-951B-8F1FDF7220EA}" destId="{AF180BF2-024E-4B52-AED6-C931B37C7A78}" srcOrd="0" destOrd="0" presId="urn:microsoft.com/office/officeart/2005/8/layout/vList6"/>
    <dgm:cxn modelId="{AA1C7D8C-5C2C-40E5-BC77-CF992A173097}" type="presOf" srcId="{A85E4D7F-7E1D-4782-A353-C77085249428}" destId="{AF180BF2-024E-4B52-AED6-C931B37C7A78}" srcOrd="0" destOrd="1" presId="urn:microsoft.com/office/officeart/2005/8/layout/vList6"/>
    <dgm:cxn modelId="{64D99502-6B82-46D0-951F-44207D2506A1}" srcId="{69D72C38-87B2-4393-B3DC-F1AD0A8FBF51}" destId="{94BE8B8C-7B80-4073-A27B-78C5992678EC}" srcOrd="0" destOrd="0" parTransId="{CF9B724E-EFC3-4392-B1E3-FB81708675A3}" sibTransId="{7EE96AA5-3718-4047-A61C-D2D3D7DA960D}"/>
    <dgm:cxn modelId="{9CF0471F-621C-4A85-9DFF-C48BFECB1516}" type="presOf" srcId="{9B3B8121-4467-4377-BCB9-374ADD69AF5B}" destId="{A3508512-3706-4639-84F8-E98E5147A462}" srcOrd="0" destOrd="0" presId="urn:microsoft.com/office/officeart/2005/8/layout/vList6"/>
    <dgm:cxn modelId="{FEBB37B3-3FD0-4A8F-848C-0D4D7BF2CD8C}" type="presOf" srcId="{BC509878-159D-43D6-A124-D2B4C4A6C336}" destId="{A61B6588-991F-4966-89A7-D85FE5148A54}" srcOrd="0" destOrd="0" presId="urn:microsoft.com/office/officeart/2005/8/layout/vList6"/>
    <dgm:cxn modelId="{E1EAC7B0-5CC4-4DB5-803E-593170003D83}" srcId="{9B3B8121-4467-4377-BCB9-374ADD69AF5B}" destId="{A85E4D7F-7E1D-4782-A353-C77085249428}" srcOrd="1" destOrd="0" parTransId="{36985B61-C9CC-41FB-9F18-4D8AABDCA9C6}" sibTransId="{435E0F69-A79B-4867-AB8A-4778EED8D59E}"/>
    <dgm:cxn modelId="{07E32198-97E2-42F9-921B-F36C17810410}" srcId="{9B3B8121-4467-4377-BCB9-374ADD69AF5B}" destId="{F2C315B3-4A69-4C35-951B-8F1FDF7220EA}" srcOrd="0" destOrd="0" parTransId="{3C201BA6-D5B2-47C0-ACCB-51402C566A78}" sibTransId="{0D63E236-0215-4668-8D84-2F442B03C1A4}"/>
    <dgm:cxn modelId="{BA6E6628-4344-4738-9E91-4CCD2E373FBE}" type="presOf" srcId="{69D72C38-87B2-4393-B3DC-F1AD0A8FBF51}" destId="{AFDB4E61-2ED2-43B1-BA4F-B3075EC21D42}" srcOrd="0" destOrd="0" presId="urn:microsoft.com/office/officeart/2005/8/layout/vList6"/>
    <dgm:cxn modelId="{D8A0805C-268A-4983-85C0-AEF7D9B6FC6A}" srcId="{69D72C38-87B2-4393-B3DC-F1AD0A8FBF51}" destId="{A2488567-9C81-428D-ACA7-62B6EA201BE0}" srcOrd="1" destOrd="0" parTransId="{0BCB650A-BC2E-40DC-9899-5E51C22E0E7E}" sibTransId="{80B6EF58-029D-4977-9AF7-574BDE43F93D}"/>
    <dgm:cxn modelId="{F670A883-4681-40ED-AEFF-4495E8079380}" type="presOf" srcId="{94BE8B8C-7B80-4073-A27B-78C5992678EC}" destId="{3A63819C-550A-425A-9CDD-68BE8FBF48F1}" srcOrd="0" destOrd="0" presId="urn:microsoft.com/office/officeart/2005/8/layout/vList6"/>
    <dgm:cxn modelId="{646EA95C-387A-40E6-BDE1-892AC485A454}" srcId="{BC509878-159D-43D6-A124-D2B4C4A6C336}" destId="{9B3B8121-4467-4377-BCB9-374ADD69AF5B}" srcOrd="0" destOrd="0" parTransId="{BE6DBB54-25DF-4570-827F-353880D3A9CF}" sibTransId="{26FD9198-9DFA-45CE-BC71-180616DEE438}"/>
    <dgm:cxn modelId="{A1D8574E-68BB-4A56-8490-607D85067C25}" srcId="{BC509878-159D-43D6-A124-D2B4C4A6C336}" destId="{69D72C38-87B2-4393-B3DC-F1AD0A8FBF51}" srcOrd="1" destOrd="0" parTransId="{8177B151-9244-4997-AD1D-270F1528E6F6}" sibTransId="{22B618D0-9CAE-4703-9E45-935B870A5C6F}"/>
    <dgm:cxn modelId="{350DDB0B-73F4-418D-938C-CECA8D02DFCC}" type="presParOf" srcId="{A61B6588-991F-4966-89A7-D85FE5148A54}" destId="{173DA4B4-0C40-4EB5-A917-327598D9815E}" srcOrd="0" destOrd="0" presId="urn:microsoft.com/office/officeart/2005/8/layout/vList6"/>
    <dgm:cxn modelId="{C6482185-47C7-4166-B3A1-5256849FF776}" type="presParOf" srcId="{173DA4B4-0C40-4EB5-A917-327598D9815E}" destId="{A3508512-3706-4639-84F8-E98E5147A462}" srcOrd="0" destOrd="0" presId="urn:microsoft.com/office/officeart/2005/8/layout/vList6"/>
    <dgm:cxn modelId="{3F279B6E-5F42-4CCB-85E3-C9272B1B6166}" type="presParOf" srcId="{173DA4B4-0C40-4EB5-A917-327598D9815E}" destId="{AF180BF2-024E-4B52-AED6-C931B37C7A78}" srcOrd="1" destOrd="0" presId="urn:microsoft.com/office/officeart/2005/8/layout/vList6"/>
    <dgm:cxn modelId="{04A21B81-D601-4A11-9789-345856609D1F}" type="presParOf" srcId="{A61B6588-991F-4966-89A7-D85FE5148A54}" destId="{D0A3A643-7E3B-465D-ACA3-E390D003B221}" srcOrd="1" destOrd="0" presId="urn:microsoft.com/office/officeart/2005/8/layout/vList6"/>
    <dgm:cxn modelId="{3A1DB78D-F3E5-41F5-A57D-4CE169A1933B}" type="presParOf" srcId="{A61B6588-991F-4966-89A7-D85FE5148A54}" destId="{40CC3DA2-811A-44F6-9F20-5197BC4D1078}" srcOrd="2" destOrd="0" presId="urn:microsoft.com/office/officeart/2005/8/layout/vList6"/>
    <dgm:cxn modelId="{0A47D0EB-9F7F-4BE0-B6E8-0100129B224A}" type="presParOf" srcId="{40CC3DA2-811A-44F6-9F20-5197BC4D1078}" destId="{AFDB4E61-2ED2-43B1-BA4F-B3075EC21D42}" srcOrd="0" destOrd="0" presId="urn:microsoft.com/office/officeart/2005/8/layout/vList6"/>
    <dgm:cxn modelId="{AEEFE934-02E5-419D-8862-C0F4F3831881}" type="presParOf" srcId="{40CC3DA2-811A-44F6-9F20-5197BC4D1078}" destId="{3A63819C-550A-425A-9CDD-68BE8FBF48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8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CA9B-D164-4617-872B-CE08D4FCEA9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87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CA9B-D164-4617-872B-CE08D4FCEA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55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CA9B-D164-4617-872B-CE08D4FCEA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9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94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CA9B-D164-4617-872B-CE08D4FCEA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144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85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663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663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551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27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7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6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4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5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2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05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7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72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9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781055"/>
            <a:ext cx="77724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06E-8B2E-42CB-9726-05CF0A5FE15A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7D7B-E696-474B-B84A-B60D056E1E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71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70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699560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410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C1FD1-3CFD-4394-8B60-0025C3F980F3}" type="datetime1">
              <a:rPr lang="fr-FR" smtClean="0"/>
              <a:pPr/>
              <a:t>27/09/2018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92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0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3600" y="6356350"/>
            <a:ext cx="234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0E9A2E-B7EC-4280-985B-322C1A6C80DB}" type="datetimeFigureOut">
              <a:rPr lang="fr-FR" smtClean="0"/>
              <a:pPr/>
              <a:t>27/09/2018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600" y="6356350"/>
            <a:ext cx="38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8" r:id="rId3"/>
    <p:sldLayoutId id="214748373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149C2E-5475-4DE0-9F09-423CC9BA1F4F}" type="datetime1">
              <a:rPr lang="fr-FR" smtClean="0"/>
              <a:t>27/09/2018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C1FD1-3CFD-4394-8B60-0025C3F980F3}" type="datetime1">
              <a:rPr lang="fr-FR" smtClean="0"/>
              <a:pPr/>
              <a:t>27/09/2018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00" r:id="rId9"/>
    <p:sldLayoutId id="2147483708" r:id="rId10"/>
    <p:sldLayoutId id="2147483734" r:id="rId11"/>
    <p:sldLayoutId id="2147483735" r:id="rId12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software/jira" TargetMode="External"/><Relationship Id="rId7" Type="http://schemas.openxmlformats.org/officeDocument/2006/relationships/hyperlink" Target="https://www.atlassian.com/software/jira/service-des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tlassian.com/software/confluence" TargetMode="External"/><Relationship Id="rId5" Type="http://schemas.openxmlformats.org/officeDocument/2006/relationships/hyperlink" Target="https://elog.psi.ch/elog/" TargetMode="External"/><Relationship Id="rId4" Type="http://schemas.openxmlformats.org/officeDocument/2006/relationships/hyperlink" Target="https://www.tribofilm.fr/logiciels/gmao-mainti-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4409665"/>
            <a:ext cx="6151827" cy="1143000"/>
          </a:xfrm>
        </p:spPr>
        <p:txBody>
          <a:bodyPr/>
          <a:lstStyle/>
          <a:p>
            <a:r>
              <a:rPr lang="fr-FR" dirty="0" err="1" smtClean="0"/>
              <a:t>Towards</a:t>
            </a:r>
            <a:r>
              <a:rPr lang="fr-FR" dirty="0"/>
              <a:t> </a:t>
            </a:r>
            <a:r>
              <a:rPr lang="fr-FR" dirty="0" smtClean="0"/>
              <a:t>SOLEIL unique portal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44208" y="64404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Gwenaëlle Abeillé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85820" y="188640"/>
            <a:ext cx="7772400" cy="1656184"/>
          </a:xfrm>
        </p:spPr>
        <p:txBody>
          <a:bodyPr/>
          <a:lstStyle/>
          <a:p>
            <a:r>
              <a:rPr lang="fr-FR" dirty="0" smtClean="0"/>
              <a:t>Public incident </a:t>
            </a:r>
            <a:r>
              <a:rPr lang="fr-FR" dirty="0" err="1" smtClean="0"/>
              <a:t>dashboard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err="1" smtClean="0"/>
              <a:t>Jira</a:t>
            </a:r>
            <a:r>
              <a:rPr lang="fr-FR" sz="2400" dirty="0" smtClean="0"/>
              <a:t> open </a:t>
            </a:r>
            <a:r>
              <a:rPr lang="fr-FR" sz="2400" dirty="0" err="1" smtClean="0"/>
              <a:t>access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1403648" y="126876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 smtClean="0"/>
              <a:t>The incidents </a:t>
            </a:r>
            <a:r>
              <a:rPr lang="fr-FR" sz="2000" dirty="0" err="1" smtClean="0"/>
              <a:t>progress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followed</a:t>
            </a:r>
            <a:r>
              <a:rPr lang="fr-FR" sz="2000" dirty="0" smtClean="0"/>
              <a:t> by all SOLEIL staff </a:t>
            </a:r>
            <a:r>
              <a:rPr lang="fr-FR" sz="2000" dirty="0" err="1" smtClean="0"/>
              <a:t>since</a:t>
            </a:r>
            <a:r>
              <a:rPr lang="fr-FR" sz="2000" dirty="0" smtClean="0"/>
              <a:t> the switch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eLog</a:t>
            </a:r>
            <a:r>
              <a:rPr lang="fr-FR" sz="2000" dirty="0" smtClean="0"/>
              <a:t> to </a:t>
            </a:r>
            <a:r>
              <a:rPr lang="fr-FR" sz="2000" dirty="0" err="1" smtClean="0"/>
              <a:t>Jira</a:t>
            </a: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1" y="1968859"/>
            <a:ext cx="867005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915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A </a:t>
            </a:r>
            <a:r>
              <a:rPr lang="fr-FR" sz="4000" dirty="0" err="1" smtClean="0"/>
              <a:t>simplified</a:t>
            </a:r>
            <a:r>
              <a:rPr lang="fr-FR" sz="4000" dirty="0" smtClean="0"/>
              <a:t> </a:t>
            </a:r>
            <a:r>
              <a:rPr lang="fr-FR" sz="4000" dirty="0" err="1" smtClean="0"/>
              <a:t>dispatch</a:t>
            </a:r>
            <a:r>
              <a:rPr lang="fr-FR" sz="4000" dirty="0" smtClean="0"/>
              <a:t> of incidents</a:t>
            </a:r>
            <a:endParaRPr lang="fr-FR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5432"/>
            <a:ext cx="84983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611560" y="1345322"/>
            <a:ext cx="705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err="1" smtClean="0"/>
              <a:t>Jira</a:t>
            </a:r>
            <a:r>
              <a:rPr lang="fr-FR" sz="2000" dirty="0" smtClean="0"/>
              <a:t> </a:t>
            </a:r>
            <a:r>
              <a:rPr lang="fr-FR" sz="2000" dirty="0" err="1" smtClean="0"/>
              <a:t>dashboards</a:t>
            </a:r>
            <a:r>
              <a:rPr lang="fr-FR" sz="2000" dirty="0" smtClean="0"/>
              <a:t> help </a:t>
            </a:r>
            <a:r>
              <a:rPr lang="fr-FR" sz="2000" dirty="0" err="1" smtClean="0"/>
              <a:t>managing</a:t>
            </a:r>
            <a:r>
              <a:rPr lang="fr-FR" sz="2000" dirty="0" smtClean="0"/>
              <a:t> the Machine support </a:t>
            </a:r>
            <a:r>
              <a:rPr lang="fr-FR" sz="2000" dirty="0" err="1" smtClean="0"/>
              <a:t>activities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67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167" y="324529"/>
            <a:ext cx="8229600" cy="1143000"/>
          </a:xfrm>
        </p:spPr>
        <p:txBody>
          <a:bodyPr/>
          <a:lstStyle/>
          <a:p>
            <a:r>
              <a:rPr lang="fr-FR" dirty="0" smtClean="0"/>
              <a:t>Machine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94219"/>
            <a:ext cx="9696661" cy="533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27706" y="1166706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The incident </a:t>
            </a:r>
            <a:r>
              <a:rPr lang="fr-FR" sz="2000" dirty="0" err="1" smtClean="0"/>
              <a:t>governance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coordinated</a:t>
            </a:r>
            <a:r>
              <a:rPr lang="fr-FR" sz="2000" dirty="0" smtClean="0"/>
              <a:t> 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</a:t>
            </a:r>
            <a:r>
              <a:rPr lang="fr-FR" sz="2000" b="1" dirty="0" err="1" smtClean="0"/>
              <a:t>weekly</a:t>
            </a:r>
            <a:r>
              <a:rPr lang="fr-FR" sz="2000" dirty="0" smtClean="0"/>
              <a:t> Machine </a:t>
            </a:r>
            <a:r>
              <a:rPr lang="fr-FR" sz="2000" dirty="0" err="1" smtClean="0"/>
              <a:t>operation</a:t>
            </a:r>
            <a:r>
              <a:rPr lang="fr-FR" sz="2000" dirty="0" smtClean="0"/>
              <a:t> </a:t>
            </a:r>
            <a:r>
              <a:rPr lang="fr-FR" sz="2000" b="1" dirty="0" smtClean="0"/>
              <a:t>meetings</a:t>
            </a:r>
            <a:r>
              <a:rPr lang="fr-FR" sz="2000" dirty="0" smtClean="0"/>
              <a:t>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49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="" xmlns:a16="http://schemas.microsoft.com/office/drawing/2014/main" id="{B3735D39-DF4F-4C08-8FD4-49B126F9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0"/>
            <a:ext cx="7772400" cy="1656184"/>
          </a:xfrm>
        </p:spPr>
        <p:txBody>
          <a:bodyPr/>
          <a:lstStyle/>
          <a:p>
            <a:r>
              <a:rPr lang="fr-FR" dirty="0" err="1"/>
              <a:t>Towards</a:t>
            </a:r>
            <a:r>
              <a:rPr lang="fr-FR" dirty="0"/>
              <a:t> a unique portal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72B56966-2DCA-4B58-8CA0-885BB10D8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67257"/>
            <a:ext cx="8229600" cy="4525963"/>
          </a:xfrm>
        </p:spPr>
        <p:txBody>
          <a:bodyPr/>
          <a:lstStyle/>
          <a:p>
            <a:pPr algn="r"/>
            <a:r>
              <a:rPr lang="fr-FR" dirty="0" err="1" smtClean="0"/>
              <a:t>Maintain</a:t>
            </a:r>
            <a:r>
              <a:rPr lang="fr-FR" dirty="0" smtClean="0"/>
              <a:t> CMMS unique </a:t>
            </a:r>
            <a:r>
              <a:rPr lang="fr-FR" dirty="0" err="1" smtClean="0"/>
              <a:t>capabilities</a:t>
            </a:r>
            <a:r>
              <a:rPr lang="fr-FR" dirty="0" smtClean="0"/>
              <a:t> and </a:t>
            </a:r>
            <a:r>
              <a:rPr lang="fr-FR" dirty="0" err="1" smtClean="0"/>
              <a:t>ease</a:t>
            </a:r>
            <a:r>
              <a:rPr lang="fr-FR" dirty="0" smtClean="0"/>
              <a:t> up the teams interactions via </a:t>
            </a:r>
            <a:r>
              <a:rPr lang="fr-FR" dirty="0" err="1" smtClean="0"/>
              <a:t>Jira</a:t>
            </a:r>
            <a:endParaRPr lang="fr-FR" dirty="0"/>
          </a:p>
          <a:p>
            <a:pPr algn="r"/>
            <a:r>
              <a:rPr lang="fr-FR" dirty="0" smtClean="0"/>
              <a:t>So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developed</a:t>
            </a:r>
            <a:r>
              <a:rPr lang="fr-FR" dirty="0" smtClean="0"/>
              <a:t> a </a:t>
            </a:r>
            <a:r>
              <a:rPr lang="fr-FR" dirty="0" err="1" smtClean="0"/>
              <a:t>Jira</a:t>
            </a:r>
            <a:r>
              <a:rPr lang="fr-FR" dirty="0"/>
              <a:t>-CMMS </a:t>
            </a:r>
            <a:r>
              <a:rPr lang="fr-FR" dirty="0" smtClean="0"/>
              <a:t>interface:</a:t>
            </a:r>
            <a:endParaRPr lang="fr-FR" dirty="0"/>
          </a:p>
          <a:p>
            <a:pPr lvl="1" algn="r"/>
            <a:r>
              <a:rPr lang="fr-FR" dirty="0" err="1"/>
              <a:t>C</a:t>
            </a:r>
            <a:r>
              <a:rPr lang="fr-FR" dirty="0" err="1" smtClean="0"/>
              <a:t>reate</a:t>
            </a:r>
            <a:r>
              <a:rPr lang="fr-FR" dirty="0" smtClean="0"/>
              <a:t> CMMS </a:t>
            </a:r>
            <a:r>
              <a:rPr lang="fr-FR" dirty="0" err="1" smtClean="0"/>
              <a:t>requests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Jira</a:t>
            </a:r>
            <a:r>
              <a:rPr lang="fr-FR" dirty="0" smtClean="0"/>
              <a:t> </a:t>
            </a:r>
          </a:p>
          <a:p>
            <a:pPr lvl="1" algn="r"/>
            <a:r>
              <a:rPr lang="fr-FR" dirty="0" smtClean="0"/>
              <a:t>All CMMS issues are </a:t>
            </a:r>
            <a:r>
              <a:rPr lang="fr-FR" dirty="0" err="1" smtClean="0"/>
              <a:t>tracked</a:t>
            </a:r>
            <a:r>
              <a:rPr lang="fr-FR" dirty="0" smtClean="0"/>
              <a:t> in </a:t>
            </a:r>
            <a:r>
              <a:rPr lang="fr-FR" dirty="0" err="1" smtClean="0"/>
              <a:t>Jira</a:t>
            </a:r>
            <a:endParaRPr lang="fr-FR" dirty="0" smtClean="0"/>
          </a:p>
          <a:p>
            <a:pPr lvl="1" algn="r">
              <a:buFont typeface="Arial" panose="020B0604020202020204" pitchFamily="34" charset="0"/>
              <a:buChar char="•"/>
            </a:pPr>
            <a:r>
              <a:rPr lang="fr-FR" dirty="0" err="1" smtClean="0"/>
              <a:t>Each</a:t>
            </a:r>
            <a:r>
              <a:rPr lang="fr-FR" dirty="0" smtClean="0"/>
              <a:t> Machine incident bookmarks an ELOG entry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4"/>
          <a:stretch/>
        </p:blipFill>
        <p:spPr bwMode="auto">
          <a:xfrm>
            <a:off x="1794240" y="4926476"/>
            <a:ext cx="1272665" cy="6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8186"/>
            <a:ext cx="1110671" cy="103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3066903" y="5175912"/>
            <a:ext cx="33358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189081" y="4827167"/>
            <a:ext cx="299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Create</a:t>
            </a:r>
            <a:r>
              <a:rPr lang="fr-FR" dirty="0" smtClean="0"/>
              <a:t> Intervention </a:t>
            </a:r>
            <a:r>
              <a:rPr lang="fr-FR" dirty="0" err="1" smtClean="0"/>
              <a:t>Request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066905" y="5415345"/>
            <a:ext cx="33358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35194" y="5350875"/>
            <a:ext cx="299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Intervention </a:t>
            </a:r>
            <a:r>
              <a:rPr lang="fr-FR" dirty="0" err="1" smtClean="0"/>
              <a:t>Requests</a:t>
            </a:r>
            <a:r>
              <a:rPr lang="fr-FR" dirty="0" smtClean="0"/>
              <a:t> </a:t>
            </a:r>
            <a:r>
              <a:rPr lang="fr-FR" dirty="0" err="1" smtClean="0"/>
              <a:t>synchronization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09" y="6400062"/>
            <a:ext cx="9239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1026" idx="2"/>
            <a:endCxn id="2050" idx="0"/>
          </p:cNvCxnSpPr>
          <p:nvPr/>
        </p:nvCxnSpPr>
        <p:spPr>
          <a:xfrm flipH="1">
            <a:off x="2430572" y="5603301"/>
            <a:ext cx="1" cy="796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430571" y="5817015"/>
            <a:ext cx="299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Bookmark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6402459" cy="484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469" y="22251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of CMMS </a:t>
            </a:r>
            <a:r>
              <a:rPr lang="fr-FR" dirty="0" err="1" smtClean="0"/>
              <a:t>Requests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9493"/>
            <a:ext cx="6031194" cy="27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1" y="1268761"/>
            <a:ext cx="4608513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 smtClean="0"/>
              <a:t>Follow</a:t>
            </a:r>
            <a:r>
              <a:rPr lang="fr-FR" sz="2000" dirty="0" smtClean="0"/>
              <a:t> an intervention </a:t>
            </a:r>
            <a:r>
              <a:rPr lang="fr-FR" sz="2000" dirty="0" err="1" smtClean="0"/>
              <a:t>progress</a:t>
            </a:r>
            <a:r>
              <a:rPr lang="fr-FR" sz="2000" dirty="0" smtClean="0"/>
              <a:t>:</a:t>
            </a:r>
            <a:endParaRPr lang="fr-FR" sz="2400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131840" y="4128777"/>
            <a:ext cx="4608513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 smtClean="0"/>
              <a:t>View</a:t>
            </a:r>
            <a:r>
              <a:rPr lang="fr-FR" sz="2000" dirty="0" smtClean="0"/>
              <a:t> </a:t>
            </a:r>
            <a:r>
              <a:rPr lang="fr-FR" sz="2000" dirty="0" err="1" smtClean="0"/>
              <a:t>statitics</a:t>
            </a:r>
            <a:r>
              <a:rPr lang="fr-FR" sz="2000" dirty="0" smtClean="0"/>
              <a:t> in </a:t>
            </a:r>
            <a:r>
              <a:rPr lang="fr-FR" sz="2000" dirty="0" err="1" smtClean="0"/>
              <a:t>Jira</a:t>
            </a:r>
            <a:r>
              <a:rPr lang="fr-FR" sz="2000" dirty="0" smtClean="0"/>
              <a:t> </a:t>
            </a:r>
            <a:r>
              <a:rPr lang="fr-FR" sz="2000" dirty="0" err="1" smtClean="0"/>
              <a:t>dashboards</a:t>
            </a:r>
            <a:r>
              <a:rPr lang="fr-FR" sz="2000" dirty="0" smtClean="0"/>
              <a:t>: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9142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Ã©sultat de recherche d'images pour &quot;continuous improvement lean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20260"/>
          <a:stretch/>
        </p:blipFill>
        <p:spPr bwMode="auto">
          <a:xfrm>
            <a:off x="15690" y="3429000"/>
            <a:ext cx="36290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1BD5ABD7-73A7-474C-874A-A8090805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Our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11155CF-ADB3-4D7E-ADB6-1DFF1ECAA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ECEC97AD-64CD-49DA-895E-ADB23708FFE2}"/>
              </a:ext>
            </a:extLst>
          </p:cNvPr>
          <p:cNvSpPr txBox="1">
            <a:spLocks/>
          </p:cNvSpPr>
          <p:nvPr/>
        </p:nvSpPr>
        <p:spPr>
          <a:xfrm>
            <a:off x="2987824" y="1916832"/>
            <a:ext cx="6149280" cy="4464496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800" dirty="0" smtClean="0"/>
              <a:t>The ICA </a:t>
            </a:r>
            <a:r>
              <a:rPr lang="fr-FR" sz="2800" dirty="0" err="1" smtClean="0"/>
              <a:t>teeam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improving</a:t>
            </a:r>
            <a:r>
              <a:rPr lang="fr-FR" sz="2800" dirty="0" smtClean="0"/>
              <a:t> </a:t>
            </a:r>
            <a:r>
              <a:rPr lang="fr-FR" sz="2800" dirty="0" err="1" smtClean="0"/>
              <a:t>our</a:t>
            </a:r>
            <a:r>
              <a:rPr lang="fr-FR" sz="2800" dirty="0" smtClean="0"/>
              <a:t> </a:t>
            </a:r>
            <a:r>
              <a:rPr lang="fr-FR" sz="2800" dirty="0" err="1" smtClean="0"/>
              <a:t>reliability</a:t>
            </a:r>
            <a:r>
              <a:rPr lang="fr-FR" sz="2800" dirty="0" smtClean="0"/>
              <a:t> </a:t>
            </a:r>
            <a:r>
              <a:rPr lang="fr-FR" sz="2800" dirty="0" err="1" smtClean="0"/>
              <a:t>since</a:t>
            </a:r>
            <a:r>
              <a:rPr lang="fr-FR" sz="2800" dirty="0" smtClean="0"/>
              <a:t> </a:t>
            </a:r>
            <a:r>
              <a:rPr lang="fr-FR" sz="2800" dirty="0" err="1" smtClean="0"/>
              <a:t>clear</a:t>
            </a:r>
            <a:r>
              <a:rPr lang="fr-FR" sz="2800" dirty="0" smtClean="0"/>
              <a:t> </a:t>
            </a:r>
            <a:r>
              <a:rPr lang="fr-FR" sz="2800" dirty="0" err="1" smtClean="0"/>
              <a:t>separation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incidents and </a:t>
            </a:r>
            <a:r>
              <a:rPr lang="fr-FR" sz="2800" dirty="0" err="1" smtClean="0"/>
              <a:t>problems</a:t>
            </a:r>
            <a:endParaRPr lang="fr-FR" sz="2800" dirty="0" smtClean="0"/>
          </a:p>
          <a:p>
            <a:pPr algn="r"/>
            <a:r>
              <a:rPr lang="fr-FR" sz="2800" b="1" dirty="0" err="1"/>
              <a:t>Continuous</a:t>
            </a:r>
            <a:r>
              <a:rPr lang="fr-FR" sz="2800" b="1" dirty="0"/>
              <a:t> </a:t>
            </a:r>
            <a:r>
              <a:rPr lang="fr-FR" sz="2800" b="1" dirty="0" err="1"/>
              <a:t>improvement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the new </a:t>
            </a:r>
            <a:r>
              <a:rPr lang="fr-FR" sz="2800" dirty="0" err="1"/>
              <a:t>motto</a:t>
            </a:r>
            <a:r>
              <a:rPr lang="fr-FR" sz="2800" dirty="0"/>
              <a:t> of  the ICA team, </a:t>
            </a:r>
          </a:p>
          <a:p>
            <a:pPr algn="r"/>
            <a:r>
              <a:rPr lang="fr-FR" sz="2800" b="1" dirty="0" err="1" smtClean="0"/>
              <a:t>Improving</a:t>
            </a:r>
            <a:r>
              <a:rPr lang="fr-FR" sz="2800" b="1" dirty="0" smtClean="0"/>
              <a:t> the </a:t>
            </a:r>
            <a:r>
              <a:rPr lang="fr-FR" sz="2800" b="1" dirty="0" err="1" smtClean="0"/>
              <a:t>effectiveness</a:t>
            </a:r>
            <a:r>
              <a:rPr lang="fr-FR" sz="2800" b="1" dirty="0" smtClean="0"/>
              <a:t> </a:t>
            </a:r>
            <a:r>
              <a:rPr lang="fr-FR" sz="2800" dirty="0" smtClean="0"/>
              <a:t>of the Machine incident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02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B06F3E8-732E-43AC-8781-34291B05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06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8A8FEDE-123B-4BD3-89F6-ECBACB6F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5617B128-FB31-4A83-9400-F44B0A375062}"/>
              </a:ext>
            </a:extLst>
          </p:cNvPr>
          <p:cNvSpPr txBox="1">
            <a:spLocks/>
          </p:cNvSpPr>
          <p:nvPr/>
        </p:nvSpPr>
        <p:spPr>
          <a:xfrm>
            <a:off x="2123728" y="1700808"/>
            <a:ext cx="6995988" cy="4680520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fr-FR" dirty="0" err="1" smtClean="0"/>
              <a:t>Extend</a:t>
            </a:r>
            <a:r>
              <a:rPr lang="fr-FR" dirty="0" smtClean="0"/>
              <a:t> </a:t>
            </a:r>
            <a:r>
              <a:rPr lang="fr-FR" b="1" dirty="0" smtClean="0"/>
              <a:t>incident </a:t>
            </a:r>
            <a:r>
              <a:rPr lang="fr-FR" b="1" dirty="0" err="1" smtClean="0"/>
              <a:t>process</a:t>
            </a:r>
            <a:r>
              <a:rPr lang="fr-FR" b="1" dirty="0" smtClean="0"/>
              <a:t> to </a:t>
            </a:r>
            <a:r>
              <a:rPr lang="fr-FR" b="1" dirty="0" err="1" smtClean="0"/>
              <a:t>beamlines</a:t>
            </a:r>
            <a:r>
              <a:rPr lang="fr-FR" b="1" dirty="0" smtClean="0"/>
              <a:t> </a:t>
            </a:r>
            <a:r>
              <a:rPr lang="fr-FR" dirty="0" smtClean="0"/>
              <a:t>:</a:t>
            </a:r>
          </a:p>
          <a:p>
            <a:pPr lvl="1" algn="r">
              <a:buFont typeface="Wingdings" panose="05000000000000000000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 err="1"/>
              <a:t>S</a:t>
            </a:r>
            <a:r>
              <a:rPr lang="fr-FR" sz="2400" dirty="0" err="1" smtClean="0"/>
              <a:t>tudy</a:t>
            </a:r>
            <a:r>
              <a:rPr lang="fr-FR" sz="2400" dirty="0" smtClean="0"/>
              <a:t> group </a:t>
            </a:r>
            <a:r>
              <a:rPr lang="fr-FR" sz="2400" dirty="0" err="1"/>
              <a:t>since</a:t>
            </a:r>
            <a:r>
              <a:rPr lang="fr-FR" sz="2400" dirty="0"/>
              <a:t> </a:t>
            </a:r>
            <a:r>
              <a:rPr lang="fr-FR" sz="2400" dirty="0" smtClean="0"/>
              <a:t>2017 </a:t>
            </a:r>
            <a:r>
              <a:rPr lang="fr-FR" sz="2400" dirty="0" err="1"/>
              <a:t>leaded</a:t>
            </a:r>
            <a:r>
              <a:rPr lang="fr-FR" sz="2400" dirty="0"/>
              <a:t> by </a:t>
            </a:r>
            <a:r>
              <a:rPr lang="fr-FR" sz="2400" dirty="0" err="1"/>
              <a:t>SOLEIL’s</a:t>
            </a:r>
            <a:r>
              <a:rPr lang="fr-FR" sz="2400" dirty="0"/>
              <a:t> </a:t>
            </a:r>
            <a:r>
              <a:rPr lang="fr-FR" sz="2400" dirty="0" err="1"/>
              <a:t>director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beamlines</a:t>
            </a:r>
            <a:r>
              <a:rPr lang="fr-FR" sz="2400" dirty="0"/>
              <a:t> </a:t>
            </a:r>
            <a:r>
              <a:rPr lang="fr-FR" sz="2400" dirty="0" err="1"/>
              <a:t>scientists</a:t>
            </a:r>
            <a:r>
              <a:rPr lang="fr-FR" sz="2400" dirty="0"/>
              <a:t>, </a:t>
            </a:r>
            <a:r>
              <a:rPr lang="fr-FR" sz="2400" dirty="0" err="1"/>
              <a:t>technicians</a:t>
            </a:r>
            <a:r>
              <a:rPr lang="fr-FR" sz="2400" dirty="0"/>
              <a:t>, </a:t>
            </a:r>
            <a:r>
              <a:rPr lang="fr-FR" sz="2400" dirty="0" err="1"/>
              <a:t>floor</a:t>
            </a:r>
            <a:r>
              <a:rPr lang="fr-FR" sz="2400" dirty="0"/>
              <a:t> </a:t>
            </a:r>
            <a:r>
              <a:rPr lang="fr-FR" sz="2400" dirty="0" err="1"/>
              <a:t>coordinators</a:t>
            </a:r>
            <a:r>
              <a:rPr lang="fr-FR" sz="2400" dirty="0"/>
              <a:t>, </a:t>
            </a:r>
            <a:r>
              <a:rPr lang="fr-FR" sz="2400" dirty="0" err="1"/>
              <a:t>technical</a:t>
            </a:r>
            <a:r>
              <a:rPr lang="fr-FR" sz="2400" dirty="0"/>
              <a:t> teams</a:t>
            </a:r>
          </a:p>
          <a:p>
            <a:pPr lvl="1" algn="r">
              <a:buFont typeface="Wingdings" panose="05000000000000000000" pitchFamily="2" charset="2"/>
              <a:buChar char="Ø"/>
            </a:pPr>
            <a:r>
              <a:rPr lang="fr-FR" sz="2400" dirty="0" err="1"/>
              <a:t>Planned</a:t>
            </a:r>
            <a:r>
              <a:rPr lang="fr-FR" sz="2400" dirty="0"/>
              <a:t> switch to </a:t>
            </a:r>
            <a:r>
              <a:rPr lang="fr-FR" sz="2400" dirty="0" err="1"/>
              <a:t>Jira</a:t>
            </a:r>
            <a:r>
              <a:rPr lang="fr-FR" sz="2400" dirty="0"/>
              <a:t> </a:t>
            </a:r>
            <a:r>
              <a:rPr lang="fr-FR" sz="2400" dirty="0" err="1" smtClean="0"/>
              <a:t>beginning</a:t>
            </a:r>
            <a:r>
              <a:rPr lang="fr-FR" sz="2400" dirty="0" smtClean="0"/>
              <a:t> </a:t>
            </a:r>
            <a:r>
              <a:rPr lang="fr-FR" sz="2400" dirty="0"/>
              <a:t>2019</a:t>
            </a:r>
          </a:p>
          <a:p>
            <a:pPr marL="742950" lvl="2" indent="-342900" algn="r"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fr-FR" b="1" dirty="0" err="1" smtClean="0"/>
              <a:t>Implementing</a:t>
            </a:r>
            <a:r>
              <a:rPr lang="fr-FR" b="1" dirty="0" smtClean="0"/>
              <a:t> </a:t>
            </a:r>
            <a:r>
              <a:rPr lang="fr-FR" b="1" dirty="0" err="1" smtClean="0"/>
              <a:t>problem</a:t>
            </a:r>
            <a:r>
              <a:rPr lang="fr-FR" b="1" dirty="0" smtClean="0"/>
              <a:t> </a:t>
            </a:r>
            <a:r>
              <a:rPr lang="fr-FR" b="1" dirty="0"/>
              <a:t>management </a:t>
            </a:r>
            <a:r>
              <a:rPr lang="fr-FR" dirty="0" smtClean="0"/>
              <a:t>for Machine </a:t>
            </a:r>
            <a:r>
              <a:rPr lang="fr-FR" dirty="0" err="1" smtClean="0"/>
              <a:t>operations</a:t>
            </a:r>
            <a:endParaRPr lang="fr-FR" dirty="0" smtClean="0"/>
          </a:p>
          <a:p>
            <a:pPr marL="0" lvl="1" indent="0" algn="r">
              <a:buNone/>
            </a:pPr>
            <a:r>
              <a:rPr lang="fr-FR" dirty="0" smtClean="0"/>
              <a:t> 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7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B06F3E8-732E-43AC-8781-34291B05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06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8A8FEDE-123B-4BD3-89F6-ECBACB6F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5617B128-FB31-4A83-9400-F44B0A375062}"/>
              </a:ext>
            </a:extLst>
          </p:cNvPr>
          <p:cNvSpPr txBox="1">
            <a:spLocks/>
          </p:cNvSpPr>
          <p:nvPr/>
        </p:nvSpPr>
        <p:spPr>
          <a:xfrm>
            <a:off x="2627784" y="1124744"/>
            <a:ext cx="6516216" cy="4464496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2800" dirty="0" smtClean="0"/>
          </a:p>
          <a:p>
            <a:pPr algn="r"/>
            <a:r>
              <a:rPr lang="fr-FR" sz="2800" dirty="0" err="1" smtClean="0"/>
              <a:t>Implementing</a:t>
            </a:r>
            <a:r>
              <a:rPr lang="fr-FR" sz="2800" dirty="0" smtClean="0"/>
              <a:t> an Incident </a:t>
            </a:r>
            <a:r>
              <a:rPr lang="fr-FR" sz="2800" b="1" dirty="0" err="1" smtClean="0"/>
              <a:t>Knowledge</a:t>
            </a:r>
            <a:r>
              <a:rPr lang="fr-FR" sz="2800" b="1" dirty="0" smtClean="0"/>
              <a:t> Base </a:t>
            </a:r>
            <a:r>
              <a:rPr lang="fr-FR" sz="2800" dirty="0" err="1" smtClean="0"/>
              <a:t>with</a:t>
            </a:r>
            <a:r>
              <a:rPr lang="fr-FR" sz="2800" dirty="0" smtClean="0"/>
              <a:t> Confluence</a:t>
            </a:r>
            <a:endParaRPr lang="fr-FR" sz="2800" b="1" dirty="0" smtClean="0"/>
          </a:p>
          <a:p>
            <a:pPr algn="r"/>
            <a:r>
              <a:rPr lang="fr-FR" sz="2800" dirty="0" err="1" smtClean="0"/>
              <a:t>Studying</a:t>
            </a:r>
            <a:r>
              <a:rPr lang="fr-FR" sz="2800" dirty="0" smtClean="0"/>
              <a:t> how to do </a:t>
            </a:r>
            <a:r>
              <a:rPr lang="fr-FR" sz="2800" dirty="0" err="1"/>
              <a:t>e</a:t>
            </a:r>
            <a:r>
              <a:rPr lang="fr-FR" sz="2800" dirty="0" err="1" smtClean="0"/>
              <a:t>asy</a:t>
            </a:r>
            <a:r>
              <a:rPr lang="fr-FR" sz="2800" dirty="0" smtClean="0"/>
              <a:t> </a:t>
            </a:r>
            <a:r>
              <a:rPr lang="fr-FR" sz="2800" dirty="0" err="1" smtClean="0"/>
              <a:t>tracking</a:t>
            </a:r>
            <a:r>
              <a:rPr lang="fr-FR" sz="2800" dirty="0" smtClean="0"/>
              <a:t> all </a:t>
            </a:r>
            <a:r>
              <a:rPr lang="fr-FR" sz="2800" b="1" dirty="0" smtClean="0"/>
              <a:t>interventions</a:t>
            </a:r>
            <a:r>
              <a:rPr lang="fr-FR" sz="2800" dirty="0" smtClean="0"/>
              <a:t> (hardware &amp; software) in production </a:t>
            </a:r>
            <a:r>
              <a:rPr lang="fr-FR" sz="2800" dirty="0" err="1" smtClean="0"/>
              <a:t>under</a:t>
            </a:r>
            <a:r>
              <a:rPr lang="fr-FR" sz="2800" dirty="0" smtClean="0"/>
              <a:t> </a:t>
            </a:r>
            <a:r>
              <a:rPr lang="fr-FR" sz="2800" dirty="0" err="1" smtClean="0"/>
              <a:t>Jira</a:t>
            </a:r>
            <a:endParaRPr lang="fr-FR" sz="2800" dirty="0" smtClean="0"/>
          </a:p>
          <a:p>
            <a:pPr algn="r"/>
            <a:r>
              <a:rPr lang="fr-FR" sz="2800" dirty="0" err="1" smtClean="0"/>
              <a:t>Extending</a:t>
            </a:r>
            <a:r>
              <a:rPr lang="fr-FR" sz="2800" dirty="0" smtClean="0"/>
              <a:t> </a:t>
            </a:r>
            <a:r>
              <a:rPr lang="fr-FR" sz="2800" dirty="0" err="1" smtClean="0"/>
              <a:t>Jira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« </a:t>
            </a:r>
            <a:r>
              <a:rPr lang="fr-FR" sz="2800" dirty="0" err="1" smtClean="0"/>
              <a:t>Big</a:t>
            </a:r>
            <a:r>
              <a:rPr lang="fr-FR" sz="2800" dirty="0" smtClean="0"/>
              <a:t> Picture » module </a:t>
            </a:r>
            <a:r>
              <a:rPr lang="fr-FR" sz="2800" dirty="0"/>
              <a:t>for </a:t>
            </a:r>
            <a:r>
              <a:rPr lang="fr-FR" sz="2800" dirty="0" smtClean="0"/>
              <a:t>the Electronics team, </a:t>
            </a:r>
            <a:r>
              <a:rPr lang="fr-FR" sz="2800" dirty="0" err="1" smtClean="0"/>
              <a:t>allowing</a:t>
            </a:r>
            <a:r>
              <a:rPr lang="fr-FR" sz="2800" dirty="0" smtClean="0"/>
              <a:t> a </a:t>
            </a:r>
            <a:r>
              <a:rPr lang="fr-FR" sz="2800" dirty="0" err="1" smtClean="0"/>
              <a:t>tracked</a:t>
            </a:r>
            <a:r>
              <a:rPr lang="fr-FR" sz="2800" dirty="0" smtClean="0"/>
              <a:t> </a:t>
            </a:r>
            <a:r>
              <a:rPr lang="fr-FR" sz="2800" b="1" dirty="0" smtClean="0"/>
              <a:t>planification</a:t>
            </a:r>
            <a:r>
              <a:rPr lang="fr-FR" sz="2800" dirty="0" smtClean="0"/>
              <a:t> (Gantt)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7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D971913-449D-4A24-9A2B-652C843C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 </a:t>
            </a:r>
            <a:r>
              <a:rPr lang="fr-FR" dirty="0" err="1" smtClean="0"/>
              <a:t>throughout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the </a:t>
            </a:r>
            <a:r>
              <a:rPr lang="fr-FR" dirty="0" err="1" smtClean="0"/>
              <a:t>journey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30192DE-33B2-44C0-9D54-81858063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F8535DCE-86EB-4592-8895-720073BFF706}"/>
              </a:ext>
            </a:extLst>
          </p:cNvPr>
          <p:cNvSpPr txBox="1">
            <a:spLocks/>
          </p:cNvSpPr>
          <p:nvPr/>
        </p:nvSpPr>
        <p:spPr>
          <a:xfrm>
            <a:off x="-314304" y="1412776"/>
            <a:ext cx="9458304" cy="4666828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 dirty="0"/>
              <a:t>A </a:t>
            </a:r>
            <a:r>
              <a:rPr lang="fr-FR" sz="2400" b="1" dirty="0" err="1"/>
              <a:t>bottom</a:t>
            </a:r>
            <a:r>
              <a:rPr lang="fr-FR" sz="2400" b="1" dirty="0"/>
              <a:t>-up initiative </a:t>
            </a:r>
            <a:r>
              <a:rPr lang="fr-FR" sz="2400" dirty="0" err="1"/>
              <a:t>is</a:t>
            </a:r>
            <a:r>
              <a:rPr lang="fr-FR" sz="2400" dirty="0"/>
              <a:t> efficient and </a:t>
            </a:r>
            <a:r>
              <a:rPr lang="fr-FR" sz="2400" b="1" dirty="0" err="1"/>
              <a:t>pragmatic</a:t>
            </a:r>
            <a:r>
              <a:rPr lang="fr-FR" sz="2400" b="1" dirty="0"/>
              <a:t> </a:t>
            </a:r>
            <a:r>
              <a:rPr lang="fr-FR" sz="2400" dirty="0"/>
              <a:t> as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based</a:t>
            </a:r>
            <a:r>
              <a:rPr lang="fr-FR" sz="2400" dirty="0"/>
              <a:t> on </a:t>
            </a:r>
            <a:r>
              <a:rPr lang="fr-FR" sz="2400" dirty="0" err="1"/>
              <a:t>day</a:t>
            </a:r>
            <a:r>
              <a:rPr lang="fr-FR" sz="2400" dirty="0"/>
              <a:t>-to-</a:t>
            </a:r>
            <a:r>
              <a:rPr lang="fr-FR" sz="2400" dirty="0" err="1"/>
              <a:t>day</a:t>
            </a:r>
            <a:r>
              <a:rPr lang="fr-FR" sz="2400" dirty="0"/>
              <a:t> </a:t>
            </a:r>
            <a:r>
              <a:rPr lang="fr-FR" sz="2400" dirty="0" err="1"/>
              <a:t>operation</a:t>
            </a:r>
            <a:r>
              <a:rPr lang="fr-FR" sz="2400" dirty="0"/>
              <a:t> feedback</a:t>
            </a:r>
          </a:p>
          <a:p>
            <a:pPr algn="r"/>
            <a:r>
              <a:rPr lang="fr-FR" sz="2400" dirty="0" err="1" smtClean="0"/>
              <a:t>Introducing</a:t>
            </a:r>
            <a:r>
              <a:rPr lang="fr-FR" sz="2400" dirty="0" smtClean="0"/>
              <a:t> </a:t>
            </a:r>
            <a:r>
              <a:rPr lang="fr-FR" sz="2400" dirty="0"/>
              <a:t>new </a:t>
            </a:r>
            <a:r>
              <a:rPr lang="fr-FR" sz="2400" dirty="0" err="1"/>
              <a:t>processes</a:t>
            </a:r>
            <a:r>
              <a:rPr lang="fr-FR" sz="2400" dirty="0"/>
              <a:t> </a:t>
            </a:r>
            <a:r>
              <a:rPr lang="fr-FR" sz="2400" dirty="0" err="1"/>
              <a:t>needs</a:t>
            </a:r>
            <a:r>
              <a:rPr lang="fr-FR" sz="2400" dirty="0"/>
              <a:t> </a:t>
            </a:r>
            <a:r>
              <a:rPr lang="fr-FR" sz="2400" b="1" dirty="0"/>
              <a:t>a lot </a:t>
            </a:r>
            <a:r>
              <a:rPr lang="fr-FR" sz="2400" b="1" dirty="0" smtClean="0"/>
              <a:t>of change management</a:t>
            </a:r>
            <a:r>
              <a:rPr lang="fr-FR" sz="2400" dirty="0"/>
              <a:t> </a:t>
            </a:r>
            <a:r>
              <a:rPr lang="fr-FR" sz="2400" dirty="0" smtClean="0"/>
              <a:t>and  </a:t>
            </a:r>
            <a:r>
              <a:rPr lang="fr-FR" sz="2400" dirty="0"/>
              <a:t>training </a:t>
            </a:r>
            <a:r>
              <a:rPr lang="fr-FR" sz="2400" dirty="0" smtClean="0"/>
              <a:t>for </a:t>
            </a:r>
            <a:r>
              <a:rPr lang="fr-FR" sz="2400" dirty="0"/>
              <a:t>all teams </a:t>
            </a:r>
            <a:r>
              <a:rPr lang="fr-FR" sz="2400" dirty="0" smtClean="0"/>
              <a:t>(</a:t>
            </a:r>
            <a:r>
              <a:rPr lang="fr-FR" sz="2400" dirty="0" err="1" smtClean="0"/>
              <a:t>big</a:t>
            </a:r>
            <a:r>
              <a:rPr lang="fr-FR" sz="2400" dirty="0" smtClean="0"/>
              <a:t> challenge as I </a:t>
            </a:r>
            <a:r>
              <a:rPr lang="fr-FR" sz="2400" dirty="0" err="1" smtClean="0"/>
              <a:t>am</a:t>
            </a:r>
            <a:r>
              <a:rPr lang="fr-FR" sz="2400" dirty="0" smtClean="0"/>
              <a:t> not </a:t>
            </a:r>
            <a:r>
              <a:rPr lang="fr-FR" sz="2400" dirty="0" err="1" smtClean="0"/>
              <a:t>dedicated</a:t>
            </a:r>
            <a:r>
              <a:rPr lang="fr-FR" sz="2400" dirty="0" smtClean="0"/>
              <a:t> full-time and not </a:t>
            </a:r>
            <a:r>
              <a:rPr lang="fr-FR" sz="2400" dirty="0" err="1" smtClean="0"/>
              <a:t>fully</a:t>
            </a:r>
            <a:r>
              <a:rPr lang="fr-FR" sz="2400" dirty="0" smtClean="0"/>
              <a:t> </a:t>
            </a:r>
            <a:r>
              <a:rPr lang="fr-FR" sz="2400" dirty="0" err="1" smtClean="0"/>
              <a:t>accountable</a:t>
            </a:r>
            <a:r>
              <a:rPr lang="fr-FR" sz="2400" dirty="0" smtClean="0"/>
              <a:t>)</a:t>
            </a:r>
            <a:endParaRPr lang="fr-FR" sz="2400" dirty="0"/>
          </a:p>
          <a:p>
            <a:pPr algn="r"/>
            <a:r>
              <a:rPr lang="fr-FR" sz="2400" b="1" dirty="0" smtClean="0"/>
              <a:t>Top management support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mandatory</a:t>
            </a:r>
            <a:r>
              <a:rPr lang="fr-FR" sz="2400" dirty="0" smtClean="0"/>
              <a:t> to </a:t>
            </a:r>
            <a:r>
              <a:rPr lang="fr-FR" sz="2400" dirty="0" err="1"/>
              <a:t>extend</a:t>
            </a:r>
            <a:r>
              <a:rPr lang="fr-FR" sz="2400" dirty="0"/>
              <a:t>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/>
              <a:t>initiative to all </a:t>
            </a:r>
            <a:r>
              <a:rPr lang="fr-FR" sz="2400" dirty="0" smtClean="0"/>
              <a:t>teams : </a:t>
            </a:r>
            <a:endParaRPr lang="fr-FR" sz="2400" dirty="0"/>
          </a:p>
          <a:p>
            <a:pPr lvl="1" algn="r"/>
            <a:r>
              <a:rPr lang="fr-FR" sz="2000" dirty="0"/>
              <a:t>R</a:t>
            </a:r>
            <a:r>
              <a:rPr lang="fr-FR" sz="2000" dirty="0" smtClean="0"/>
              <a:t>oll-out a « </a:t>
            </a:r>
            <a:r>
              <a:rPr lang="fr-FR" sz="2000" b="1" dirty="0" err="1" smtClean="0"/>
              <a:t>continuous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improvement</a:t>
            </a:r>
            <a:r>
              <a:rPr lang="fr-FR" sz="2000" b="1" dirty="0" smtClean="0"/>
              <a:t> culture</a:t>
            </a:r>
            <a:r>
              <a:rPr lang="fr-FR" sz="2000" dirty="0" smtClean="0"/>
              <a:t> » at SOLEIL</a:t>
            </a:r>
          </a:p>
          <a:p>
            <a:pPr lvl="1" algn="r"/>
            <a:r>
              <a:rPr lang="fr-FR" sz="2000" dirty="0" smtClean="0"/>
              <a:t>Share the SOLEIL </a:t>
            </a:r>
            <a:r>
              <a:rPr lang="fr-FR" sz="2000" dirty="0" err="1" smtClean="0"/>
              <a:t>strategic</a:t>
            </a:r>
            <a:r>
              <a:rPr lang="fr-FR" sz="2000" dirty="0" smtClean="0"/>
              <a:t> vision to all SOLEIL staff</a:t>
            </a:r>
            <a:endParaRPr lang="fr-FR" sz="2000" dirty="0"/>
          </a:p>
          <a:p>
            <a:pPr algn="r"/>
            <a:endParaRPr lang="fr-FR" sz="2400" dirty="0"/>
          </a:p>
        </p:txBody>
      </p:sp>
      <p:pic>
        <p:nvPicPr>
          <p:cNvPr id="7" name="Picture 11" descr="RÃ©sultat de recherche d'images pour &quot;kaize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48" y="5181828"/>
            <a:ext cx="3804008" cy="16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Questions?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5617B128-FB31-4A83-9400-F44B0A375062}"/>
              </a:ext>
            </a:extLst>
          </p:cNvPr>
          <p:cNvSpPr txBox="1">
            <a:spLocks/>
          </p:cNvSpPr>
          <p:nvPr/>
        </p:nvSpPr>
        <p:spPr>
          <a:xfrm>
            <a:off x="-102175" y="4149080"/>
            <a:ext cx="9070228" cy="3356992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fr-FR" sz="2000" i="1" u="sng" dirty="0" smtClean="0"/>
              <a:t>Tools </a:t>
            </a:r>
            <a:r>
              <a:rPr lang="fr-FR" sz="2000" i="1" u="sng" dirty="0" err="1" smtClean="0"/>
              <a:t>currently</a:t>
            </a:r>
            <a:r>
              <a:rPr lang="fr-FR" sz="2000" i="1" u="sng" dirty="0" smtClean="0"/>
              <a:t> </a:t>
            </a:r>
            <a:r>
              <a:rPr lang="fr-FR" sz="2000" i="1" u="sng" dirty="0" err="1" smtClean="0"/>
              <a:t>used</a:t>
            </a:r>
            <a:r>
              <a:rPr lang="fr-FR" sz="2000" i="1" u="sng" dirty="0" smtClean="0"/>
              <a:t> at SOLEIL</a:t>
            </a:r>
            <a:r>
              <a:rPr lang="fr-FR" sz="2000" dirty="0" smtClean="0"/>
              <a:t>: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Jira</a:t>
            </a:r>
            <a:r>
              <a:rPr lang="fr-FR" sz="2000" b="1" dirty="0"/>
              <a:t> software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www.atlassian.com/software/jira</a:t>
            </a:r>
            <a:endParaRPr lang="fr-FR" sz="2000" dirty="0" smtClean="0"/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Maintimedia</a:t>
            </a:r>
            <a:r>
              <a:rPr lang="fr-FR" sz="2000" dirty="0"/>
              <a:t>: </a:t>
            </a:r>
            <a:r>
              <a:rPr lang="fr-FR" sz="2000" dirty="0">
                <a:hlinkClick r:id="rId4"/>
              </a:rPr>
              <a:t>https://www.tribofilm.fr/logiciels/gmao-mainti-4</a:t>
            </a:r>
            <a:r>
              <a:rPr lang="fr-FR" sz="2000" dirty="0" smtClean="0">
                <a:hlinkClick r:id="rId4"/>
              </a:rPr>
              <a:t>/</a:t>
            </a:r>
            <a:endParaRPr lang="fr-FR" sz="2000" dirty="0" smtClean="0"/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fr-FR" sz="2000" b="1" dirty="0" err="1"/>
              <a:t>eLog</a:t>
            </a:r>
            <a:r>
              <a:rPr lang="fr-FR" sz="2000" dirty="0"/>
              <a:t>: </a:t>
            </a:r>
            <a:r>
              <a:rPr lang="fr-FR" sz="2000" dirty="0">
                <a:hlinkClick r:id="rId5"/>
              </a:rPr>
              <a:t>https://elog.psi.ch/elog</a:t>
            </a:r>
            <a:r>
              <a:rPr lang="fr-FR" sz="2000" dirty="0" smtClean="0">
                <a:hlinkClick r:id="rId5"/>
              </a:rPr>
              <a:t>/</a:t>
            </a:r>
            <a:endParaRPr lang="fr-FR" sz="2000" dirty="0" smtClean="0"/>
          </a:p>
          <a:p>
            <a:pPr marL="0" lvl="1" indent="0" algn="r">
              <a:buNone/>
            </a:pPr>
            <a:r>
              <a:rPr lang="fr-FR" sz="2000" i="1" u="sng" dirty="0" smtClean="0"/>
              <a:t>Tools </a:t>
            </a:r>
            <a:r>
              <a:rPr lang="fr-FR" sz="2000" i="1" u="sng" dirty="0" err="1" smtClean="0"/>
              <a:t>under</a:t>
            </a:r>
            <a:r>
              <a:rPr lang="fr-FR" sz="2000" i="1" u="sng" dirty="0" smtClean="0"/>
              <a:t> installation/test</a:t>
            </a:r>
            <a:r>
              <a:rPr lang="fr-FR" sz="2000" dirty="0" smtClean="0"/>
              <a:t>: </a:t>
            </a:r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fr-FR" sz="2000" b="1" dirty="0" smtClean="0"/>
              <a:t>Confluence</a:t>
            </a:r>
            <a:r>
              <a:rPr lang="fr-FR" sz="2000" dirty="0"/>
              <a:t>: </a:t>
            </a:r>
            <a:r>
              <a:rPr lang="fr-FR" sz="2000" dirty="0">
                <a:hlinkClick r:id="rId6"/>
              </a:rPr>
              <a:t>https://</a:t>
            </a:r>
            <a:r>
              <a:rPr lang="fr-FR" sz="2000" dirty="0" smtClean="0">
                <a:hlinkClick r:id="rId6"/>
              </a:rPr>
              <a:t>www.atlassian.com/software/confluence</a:t>
            </a:r>
            <a:endParaRPr lang="fr-FR" sz="2000" dirty="0" smtClean="0"/>
          </a:p>
          <a:p>
            <a:pPr marL="342900" lvl="1" indent="-342900" algn="r">
              <a:buFont typeface="Arial" panose="020B0604020202020204" pitchFamily="34" charset="0"/>
              <a:buChar char="•"/>
            </a:pPr>
            <a:r>
              <a:rPr lang="fr-FR" sz="2000" b="1" dirty="0" err="1"/>
              <a:t>Jira</a:t>
            </a:r>
            <a:r>
              <a:rPr lang="fr-FR" sz="2000" b="1" dirty="0"/>
              <a:t> Service Desk</a:t>
            </a:r>
            <a:r>
              <a:rPr lang="fr-FR" sz="2000" dirty="0"/>
              <a:t>: </a:t>
            </a:r>
            <a:r>
              <a:rPr lang="fr-FR" sz="2000" dirty="0">
                <a:hlinkClick r:id="rId7"/>
              </a:rPr>
              <a:t>https://www.atlassian.com/software/jira/service-desk</a:t>
            </a:r>
            <a:endParaRPr lang="fr-FR" sz="2000" dirty="0"/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lvl="1" indent="-342900" algn="r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927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13E1CD15-9260-4AA8-A2F4-EE339B333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background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="" xmlns:a16="http://schemas.microsoft.com/office/drawing/2014/main" id="{AFEC0404-F5AF-4BA2-B448-86FE45D7A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728" y="2132856"/>
            <a:ext cx="6832848" cy="4032448"/>
          </a:xfrm>
        </p:spPr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Member</a:t>
            </a:r>
            <a:r>
              <a:rPr lang="fr-FR" dirty="0">
                <a:solidFill>
                  <a:schemeClr val="tx1"/>
                </a:solidFill>
              </a:rPr>
              <a:t> of the Control System </a:t>
            </a:r>
            <a:r>
              <a:rPr lang="fr-FR" dirty="0" smtClean="0">
                <a:solidFill>
                  <a:schemeClr val="tx1"/>
                </a:solidFill>
              </a:rPr>
              <a:t>Team, ICA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(Informatique </a:t>
            </a:r>
            <a:r>
              <a:rPr lang="fr-FR" dirty="0">
                <a:solidFill>
                  <a:schemeClr val="tx1"/>
                </a:solidFill>
              </a:rPr>
              <a:t>de Contrôle et Acquisition</a:t>
            </a:r>
            <a:r>
              <a:rPr lang="fr-FR" dirty="0" smtClean="0">
                <a:solidFill>
                  <a:schemeClr val="tx1"/>
                </a:solidFill>
              </a:rPr>
              <a:t>), </a:t>
            </a:r>
            <a:r>
              <a:rPr lang="fr-FR" dirty="0" err="1" smtClean="0">
                <a:solidFill>
                  <a:schemeClr val="tx1"/>
                </a:solidFill>
              </a:rPr>
              <a:t>provides</a:t>
            </a:r>
            <a:r>
              <a:rPr lang="fr-FR" dirty="0" smtClean="0">
                <a:solidFill>
                  <a:schemeClr val="tx1"/>
                </a:solidFill>
              </a:rPr>
              <a:t> control software for the </a:t>
            </a:r>
            <a:r>
              <a:rPr lang="fr-FR" dirty="0">
                <a:solidFill>
                  <a:schemeClr val="tx1"/>
                </a:solidFill>
              </a:rPr>
              <a:t>M</a:t>
            </a:r>
            <a:r>
              <a:rPr lang="fr-FR" dirty="0" smtClean="0">
                <a:solidFill>
                  <a:schemeClr val="tx1"/>
                </a:solidFill>
              </a:rPr>
              <a:t>achine </a:t>
            </a:r>
            <a:r>
              <a:rPr lang="fr-FR" dirty="0">
                <a:solidFill>
                  <a:schemeClr val="tx1"/>
                </a:solidFill>
              </a:rPr>
              <a:t>&amp; 29 </a:t>
            </a:r>
            <a:r>
              <a:rPr lang="fr-FR" dirty="0" err="1">
                <a:solidFill>
                  <a:schemeClr val="tx1"/>
                </a:solidFill>
              </a:rPr>
              <a:t>B</a:t>
            </a:r>
            <a:r>
              <a:rPr lang="fr-FR" dirty="0" err="1" smtClean="0">
                <a:solidFill>
                  <a:schemeClr val="tx1"/>
                </a:solidFill>
              </a:rPr>
              <a:t>eamlines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Software </a:t>
            </a:r>
            <a:r>
              <a:rPr lang="fr-FR" dirty="0" err="1">
                <a:solidFill>
                  <a:schemeClr val="tx1"/>
                </a:solidFill>
              </a:rPr>
              <a:t>engineer</a:t>
            </a:r>
            <a:r>
              <a:rPr lang="fr-FR" dirty="0">
                <a:solidFill>
                  <a:schemeClr val="tx1"/>
                </a:solidFill>
              </a:rPr>
              <a:t>, at SOLEIL </a:t>
            </a:r>
            <a:r>
              <a:rPr lang="fr-FR" dirty="0" err="1">
                <a:solidFill>
                  <a:schemeClr val="tx1"/>
                </a:solidFill>
              </a:rPr>
              <a:t>since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err="1">
                <a:solidFill>
                  <a:schemeClr val="tx1"/>
                </a:solidFill>
              </a:rPr>
              <a:t>beginning</a:t>
            </a:r>
            <a:r>
              <a:rPr lang="fr-FR" dirty="0">
                <a:solidFill>
                  <a:schemeClr val="tx1"/>
                </a:solidFill>
              </a:rPr>
              <a:t> (2003</a:t>
            </a:r>
            <a:r>
              <a:rPr lang="fr-FR" dirty="0" smtClean="0">
                <a:solidFill>
                  <a:schemeClr val="tx1"/>
                </a:solidFill>
              </a:rPr>
              <a:t>):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Developer</a:t>
            </a:r>
            <a:r>
              <a:rPr lang="fr-FR" dirty="0" smtClean="0">
                <a:solidFill>
                  <a:schemeClr val="tx1"/>
                </a:solidFill>
              </a:rPr>
              <a:t> on control system applications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Manager of </a:t>
            </a:r>
            <a:r>
              <a:rPr lang="fr-FR" dirty="0" err="1" smtClean="0">
                <a:solidFill>
                  <a:schemeClr val="tx1"/>
                </a:solidFill>
              </a:rPr>
              <a:t>developers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tool</a:t>
            </a:r>
            <a:r>
              <a:rPr lang="fr-FR" dirty="0">
                <a:solidFill>
                  <a:schemeClr val="tx1"/>
                </a:solidFill>
              </a:rPr>
              <a:t> stack (software </a:t>
            </a:r>
            <a:r>
              <a:rPr lang="fr-FR" dirty="0" err="1">
                <a:solidFill>
                  <a:schemeClr val="tx1"/>
                </a:solidFill>
              </a:rPr>
              <a:t>factory</a:t>
            </a:r>
            <a:r>
              <a:rPr lang="fr-FR" dirty="0">
                <a:solidFill>
                  <a:schemeClr val="tx1"/>
                </a:solidFill>
              </a:rPr>
              <a:t> and bug tracker)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Responsible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for ICA </a:t>
            </a:r>
            <a:r>
              <a:rPr lang="fr-FR" dirty="0" err="1" smtClean="0">
                <a:solidFill>
                  <a:schemeClr val="tx1"/>
                </a:solidFill>
              </a:rPr>
              <a:t>optimizing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team </a:t>
            </a:r>
            <a:r>
              <a:rPr lang="fr-FR" dirty="0" err="1">
                <a:solidFill>
                  <a:schemeClr val="tx1"/>
                </a:solidFill>
              </a:rPr>
              <a:t>processes</a:t>
            </a:r>
            <a:r>
              <a:rPr lang="fr-FR" dirty="0">
                <a:solidFill>
                  <a:schemeClr val="tx1"/>
                </a:solidFill>
              </a:rPr>
              <a:t> the last 5 </a:t>
            </a:r>
            <a:r>
              <a:rPr lang="fr-FR" dirty="0" err="1">
                <a:solidFill>
                  <a:schemeClr val="tx1"/>
                </a:solidFill>
              </a:rPr>
              <a:t>years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1321"/>
            <a:ext cx="146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3" y="3185592"/>
            <a:ext cx="374374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104DE9-6B11-45C3-94D2-21930748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176" y="116632"/>
            <a:ext cx="7772400" cy="1656184"/>
          </a:xfrm>
        </p:spPr>
        <p:txBody>
          <a:bodyPr/>
          <a:lstStyle/>
          <a:p>
            <a:r>
              <a:rPr lang="fr-FR" dirty="0"/>
              <a:t>Soleil at a </a:t>
            </a:r>
            <a:r>
              <a:rPr lang="fr-FR" dirty="0" err="1" smtClean="0"/>
              <a:t>glance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3" name="Sous-titre 3">
            <a:extLst>
              <a:ext uri="{FF2B5EF4-FFF2-40B4-BE49-F238E27FC236}">
                <a16:creationId xmlns="" xmlns:a16="http://schemas.microsoft.com/office/drawing/2014/main" id="{F03C2BAC-13F3-4D10-BF05-C6726157701A}"/>
              </a:ext>
            </a:extLst>
          </p:cNvPr>
          <p:cNvSpPr txBox="1">
            <a:spLocks/>
          </p:cNvSpPr>
          <p:nvPr/>
        </p:nvSpPr>
        <p:spPr>
          <a:xfrm>
            <a:off x="2123728" y="2132856"/>
            <a:ext cx="6832848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520D53-7C2D-4B65-8374-B9F386290CB5}"/>
              </a:ext>
            </a:extLst>
          </p:cNvPr>
          <p:cNvSpPr/>
          <p:nvPr/>
        </p:nvSpPr>
        <p:spPr>
          <a:xfrm>
            <a:off x="3563888" y="1700808"/>
            <a:ext cx="5549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 smtClean="0"/>
              <a:t>14 engineering </a:t>
            </a:r>
            <a:r>
              <a:rPr lang="fr-FR" sz="2000" dirty="0"/>
              <a:t>teams </a:t>
            </a:r>
            <a:r>
              <a:rPr lang="fr-FR" sz="2000" dirty="0" smtClean="0"/>
              <a:t>and 29 </a:t>
            </a:r>
            <a:r>
              <a:rPr lang="fr-FR" sz="2000" dirty="0" err="1" smtClean="0"/>
              <a:t>beamlines</a:t>
            </a:r>
            <a:r>
              <a:rPr lang="fr-FR" sz="2000" dirty="0" smtClean="0"/>
              <a:t>, in </a:t>
            </a:r>
            <a:r>
              <a:rPr lang="fr-FR" sz="2000" dirty="0" err="1" smtClean="0"/>
              <a:t>operation</a:t>
            </a:r>
            <a:r>
              <a:rPr lang="fr-FR" sz="2000" dirty="0" smtClean="0"/>
              <a:t> </a:t>
            </a:r>
            <a:r>
              <a:rPr lang="fr-FR" sz="2000" dirty="0" err="1" smtClean="0"/>
              <a:t>since</a:t>
            </a:r>
            <a:r>
              <a:rPr lang="fr-FR" sz="2000" dirty="0" smtClean="0"/>
              <a:t> </a:t>
            </a:r>
            <a:r>
              <a:rPr lang="fr-FR" sz="2000" dirty="0"/>
              <a:t>2007</a:t>
            </a:r>
          </a:p>
          <a:p>
            <a:pPr algn="r"/>
            <a:endParaRPr lang="fr-FR" sz="20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/>
              <a:t>All </a:t>
            </a:r>
            <a:r>
              <a:rPr lang="fr-FR" sz="2000" dirty="0" smtClean="0"/>
              <a:t>staff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mainly</a:t>
            </a:r>
            <a:r>
              <a:rPr lang="fr-FR" sz="2000" dirty="0" smtClean="0"/>
              <a:t> </a:t>
            </a:r>
            <a:r>
              <a:rPr lang="fr-FR" sz="2000" dirty="0" err="1" smtClean="0"/>
              <a:t>focused</a:t>
            </a:r>
            <a:r>
              <a:rPr lang="fr-FR" sz="2000" dirty="0" smtClean="0"/>
              <a:t> the </a:t>
            </a:r>
            <a:r>
              <a:rPr lang="fr-FR" sz="2000" dirty="0" err="1" smtClean="0"/>
              <a:t>operation</a:t>
            </a:r>
            <a:endParaRPr lang="fr-FR" sz="2000" dirty="0"/>
          </a:p>
          <a:p>
            <a:pPr algn="r"/>
            <a:endParaRPr lang="fr-FR" sz="20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/>
              <a:t>No time </a:t>
            </a:r>
            <a:r>
              <a:rPr lang="fr-FR" sz="2000" dirty="0" err="1"/>
              <a:t>allocated</a:t>
            </a:r>
            <a:r>
              <a:rPr lang="fr-FR" sz="2000" dirty="0"/>
              <a:t> to </a:t>
            </a:r>
            <a:r>
              <a:rPr lang="fr-FR" sz="2000" dirty="0" err="1"/>
              <a:t>optimize</a:t>
            </a:r>
            <a:r>
              <a:rPr lang="fr-FR" sz="2000" dirty="0"/>
              <a:t> </a:t>
            </a:r>
            <a:r>
              <a:rPr lang="fr-FR" sz="2000" dirty="0" err="1"/>
              <a:t>work</a:t>
            </a:r>
            <a:r>
              <a:rPr lang="fr-FR" sz="2000" dirty="0"/>
              <a:t> </a:t>
            </a:r>
            <a:r>
              <a:rPr lang="fr-FR" sz="2000" dirty="0" err="1" smtClean="0"/>
              <a:t>processes</a:t>
            </a:r>
            <a:endParaRPr lang="fr-FR" sz="2000" dirty="0"/>
          </a:p>
          <a:p>
            <a:pPr algn="r"/>
            <a:endParaRPr lang="fr-FR" sz="2000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000" dirty="0"/>
              <a:t>Tools </a:t>
            </a:r>
            <a:r>
              <a:rPr lang="fr-FR" sz="2000" dirty="0" err="1" smtClean="0"/>
              <a:t>selection</a:t>
            </a:r>
            <a:r>
              <a:rPr lang="fr-FR" sz="2000" dirty="0" smtClean="0"/>
              <a:t> </a:t>
            </a:r>
            <a:r>
              <a:rPr lang="fr-FR" sz="2000" dirty="0" err="1"/>
              <a:t>were</a:t>
            </a:r>
            <a:r>
              <a:rPr lang="fr-FR" sz="2000" dirty="0"/>
              <a:t> made 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/>
              <a:t>on </a:t>
            </a:r>
            <a:r>
              <a:rPr lang="fr-FR" sz="2000" dirty="0" err="1"/>
              <a:t>each</a:t>
            </a:r>
            <a:r>
              <a:rPr lang="fr-FR" sz="2000" dirty="0"/>
              <a:t> team </a:t>
            </a:r>
            <a:r>
              <a:rPr lang="fr-FR" sz="2000" dirty="0" err="1" smtClean="0"/>
              <a:t>specificities</a:t>
            </a:r>
            <a:r>
              <a:rPr lang="fr-FR" sz="2000" dirty="0" smtClean="0"/>
              <a:t>:</a:t>
            </a:r>
            <a:endParaRPr lang="fr-FR" sz="2000" dirty="0"/>
          </a:p>
          <a:p>
            <a:pPr marL="1257300" lvl="2" indent="-342900" algn="r">
              <a:buFont typeface="Wingdings" panose="05000000000000000000" pitchFamily="2" charset="2"/>
              <a:buChar char="Ø"/>
            </a:pPr>
            <a:r>
              <a:rPr lang="fr-FR" sz="2000" dirty="0" err="1" smtClean="0"/>
              <a:t>Maintimedia</a:t>
            </a:r>
            <a:r>
              <a:rPr lang="fr-FR" sz="2000" dirty="0" smtClean="0"/>
              <a:t> </a:t>
            </a:r>
            <a:r>
              <a:rPr lang="fr-FR" sz="2000" dirty="0"/>
              <a:t>for CMMS </a:t>
            </a:r>
            <a:endParaRPr lang="fr-FR" sz="2000" dirty="0" smtClean="0"/>
          </a:p>
          <a:p>
            <a:pPr marL="1257300" lvl="2" indent="-342900" algn="r">
              <a:buFont typeface="Wingdings" panose="05000000000000000000" pitchFamily="2" charset="2"/>
              <a:buChar char="Ø"/>
            </a:pPr>
            <a:r>
              <a:rPr lang="fr-FR" sz="2000" dirty="0" err="1" smtClean="0"/>
              <a:t>Jira</a:t>
            </a:r>
            <a:r>
              <a:rPr lang="fr-FR" sz="2000" dirty="0" smtClean="0"/>
              <a:t> for bug </a:t>
            </a:r>
            <a:r>
              <a:rPr lang="fr-FR" sz="2000" dirty="0" err="1" smtClean="0"/>
              <a:t>tracking</a:t>
            </a:r>
            <a:endParaRPr lang="fr-FR" sz="2000" dirty="0"/>
          </a:p>
          <a:p>
            <a:pPr marL="1257300" lvl="2" indent="-342900" algn="r">
              <a:buFont typeface="Wingdings" panose="05000000000000000000" pitchFamily="2" charset="2"/>
              <a:buChar char="Ø"/>
            </a:pPr>
            <a:r>
              <a:rPr lang="fr-FR" sz="2000" dirty="0" err="1" smtClean="0"/>
              <a:t>e</a:t>
            </a:r>
            <a:r>
              <a:rPr lang="fr-FR" sz="2000" dirty="0" err="1"/>
              <a:t>L</a:t>
            </a:r>
            <a:r>
              <a:rPr lang="fr-FR" sz="2000" dirty="0" err="1" smtClean="0"/>
              <a:t>og</a:t>
            </a:r>
            <a:r>
              <a:rPr lang="fr-FR" sz="2000" dirty="0" smtClean="0"/>
              <a:t> </a:t>
            </a:r>
            <a:r>
              <a:rPr lang="fr-FR" sz="2000" dirty="0"/>
              <a:t>for </a:t>
            </a:r>
            <a:r>
              <a:rPr lang="fr-FR" sz="2000" dirty="0" err="1"/>
              <a:t>accelerators</a:t>
            </a:r>
            <a:r>
              <a:rPr lang="fr-FR" sz="2000" dirty="0"/>
              <a:t> and </a:t>
            </a:r>
            <a:r>
              <a:rPr lang="fr-FR" sz="2000" dirty="0" err="1" smtClean="0"/>
              <a:t>beamlines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059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1EC503-169E-4376-9C11-5E7C73F0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7772400" cy="1656184"/>
          </a:xfrm>
        </p:spPr>
        <p:txBody>
          <a:bodyPr/>
          <a:lstStyle/>
          <a:p>
            <a:r>
              <a:rPr lang="fr-FR" dirty="0"/>
              <a:t>ICA </a:t>
            </a:r>
            <a:r>
              <a:rPr lang="fr-FR" dirty="0" err="1"/>
              <a:t>history</a:t>
            </a:r>
            <a:r>
              <a:rPr lang="fr-FR" dirty="0"/>
              <a:t> </a:t>
            </a:r>
            <a:br>
              <a:rPr lang="fr-FR" dirty="0"/>
            </a:b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 smtClean="0"/>
              <a:t>operation</a:t>
            </a:r>
            <a:r>
              <a:rPr lang="fr-FR" sz="2400" dirty="0" smtClean="0"/>
              <a:t> management</a:t>
            </a:r>
            <a:endParaRPr lang="fr-F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C0DE7D1-D491-4A71-A39B-4DE92E99A9FC}"/>
              </a:ext>
            </a:extLst>
          </p:cNvPr>
          <p:cNvSpPr/>
          <p:nvPr/>
        </p:nvSpPr>
        <p:spPr>
          <a:xfrm>
            <a:off x="3419872" y="1693239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/>
              <a:t>Our </a:t>
            </a:r>
            <a:r>
              <a:rPr lang="fr-FR" sz="2000" dirty="0" err="1"/>
              <a:t>core</a:t>
            </a:r>
            <a:r>
              <a:rPr lang="fr-FR" sz="2000" dirty="0"/>
              <a:t> </a:t>
            </a:r>
            <a:r>
              <a:rPr lang="fr-FR" sz="2000" dirty="0" err="1"/>
              <a:t>priority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to « </a:t>
            </a:r>
            <a:r>
              <a:rPr lang="fr-FR" sz="2000" dirty="0" err="1"/>
              <a:t>Deliver</a:t>
            </a:r>
            <a:r>
              <a:rPr lang="fr-FR" sz="2000" dirty="0"/>
              <a:t> a </a:t>
            </a:r>
            <a:r>
              <a:rPr lang="fr-FR" sz="2000" dirty="0" err="1"/>
              <a:t>whole</a:t>
            </a:r>
            <a:r>
              <a:rPr lang="fr-FR" sz="2000" dirty="0"/>
              <a:t> </a:t>
            </a:r>
            <a:r>
              <a:rPr lang="fr-FR" sz="2000" dirty="0" smtClean="0"/>
              <a:t>control </a:t>
            </a:r>
            <a:r>
              <a:rPr lang="fr-FR" sz="2000" dirty="0"/>
              <a:t>system » for the Machine &amp; all </a:t>
            </a:r>
            <a:r>
              <a:rPr lang="fr-FR" sz="2000" dirty="0" err="1" smtClean="0"/>
              <a:t>Beamlines</a:t>
            </a:r>
            <a:endParaRPr lang="fr-FR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 smtClean="0"/>
              <a:t>Focus on </a:t>
            </a:r>
            <a:r>
              <a:rPr lang="fr-FR" sz="2000" dirty="0" err="1"/>
              <a:t>d</a:t>
            </a:r>
            <a:r>
              <a:rPr lang="fr-FR" sz="2000" dirty="0" err="1" smtClean="0"/>
              <a:t>eliver</a:t>
            </a:r>
            <a:r>
              <a:rPr lang="fr-FR" sz="2000" dirty="0" smtClean="0"/>
              <a:t> new </a:t>
            </a:r>
            <a:r>
              <a:rPr lang="fr-FR" sz="2000" dirty="0" err="1" smtClean="0"/>
              <a:t>functionalities</a:t>
            </a:r>
            <a:r>
              <a:rPr lang="fr-FR" sz="2000" dirty="0" smtClean="0"/>
              <a:t> over </a:t>
            </a:r>
            <a:r>
              <a:rPr lang="fr-FR" sz="2000" dirty="0" err="1" smtClean="0"/>
              <a:t>quality</a:t>
            </a:r>
            <a:endParaRPr lang="fr-FR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 err="1" smtClean="0"/>
              <a:t>Delivered</a:t>
            </a:r>
            <a:r>
              <a:rPr lang="fr-FR" sz="2000" dirty="0" smtClean="0"/>
              <a:t> </a:t>
            </a:r>
            <a:r>
              <a:rPr lang="fr-FR" sz="2000" dirty="0"/>
              <a:t>on time b</a:t>
            </a:r>
            <a:r>
              <a:rPr lang="fr-FR" sz="2000" dirty="0" smtClean="0"/>
              <a:t>ut </a:t>
            </a:r>
            <a:r>
              <a:rPr lang="fr-FR" sz="2000" dirty="0" err="1" smtClean="0"/>
              <a:t>this</a:t>
            </a:r>
            <a:r>
              <a:rPr lang="fr-FR" sz="2000" dirty="0" smtClean="0"/>
              <a:t> massive home-made software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leads to </a:t>
            </a:r>
            <a:r>
              <a:rPr lang="fr-FR" sz="2000" dirty="0" err="1" smtClean="0"/>
              <a:t>defects</a:t>
            </a:r>
            <a:endParaRPr lang="fr-FR" sz="2000" dirty="0" smtClean="0"/>
          </a:p>
          <a:p>
            <a:pPr algn="ctr"/>
            <a:endParaRPr lang="fr-FR" sz="2000" dirty="0"/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of SOLEIL on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support: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 err="1" smtClean="0"/>
              <a:t>Because</a:t>
            </a:r>
            <a:r>
              <a:rPr lang="fr-FR" sz="2000" dirty="0" smtClean="0"/>
              <a:t> ICA </a:t>
            </a:r>
            <a:r>
              <a:rPr lang="fr-FR" sz="2000" dirty="0"/>
              <a:t>support </a:t>
            </a:r>
            <a:r>
              <a:rPr lang="fr-FR" sz="2000" dirty="0" err="1"/>
              <a:t>activity</a:t>
            </a:r>
            <a:r>
              <a:rPr lang="fr-FR" sz="2000" dirty="0"/>
              <a:t> </a:t>
            </a:r>
            <a:r>
              <a:rPr lang="fr-FR" sz="2000" dirty="0" err="1"/>
              <a:t>shifted</a:t>
            </a:r>
            <a:r>
              <a:rPr lang="fr-FR" sz="2000" dirty="0"/>
              <a:t> </a:t>
            </a:r>
            <a:r>
              <a:rPr lang="fr-FR" sz="2000" dirty="0" smtClean="0"/>
              <a:t> to </a:t>
            </a:r>
            <a:r>
              <a:rPr lang="fr-FR" sz="2000" dirty="0"/>
              <a:t>1st </a:t>
            </a:r>
            <a:r>
              <a:rPr lang="fr-FR" sz="2000" dirty="0" err="1"/>
              <a:t>level</a:t>
            </a:r>
            <a:r>
              <a:rPr lang="fr-FR" sz="2000" dirty="0"/>
              <a:t> </a:t>
            </a:r>
            <a:r>
              <a:rPr lang="fr-FR" sz="2000" dirty="0" err="1"/>
              <a:t>diagnosis</a:t>
            </a:r>
            <a:r>
              <a:rPr lang="fr-FR" sz="2000" dirty="0"/>
              <a:t> support for </a:t>
            </a:r>
            <a:r>
              <a:rPr lang="fr-FR" sz="2000" dirty="0" err="1"/>
              <a:t>assigning</a:t>
            </a:r>
            <a:r>
              <a:rPr lang="fr-FR" sz="2000" dirty="0"/>
              <a:t>  to </a:t>
            </a:r>
            <a:r>
              <a:rPr lang="fr-FR" sz="2000" dirty="0" err="1"/>
              <a:t>others</a:t>
            </a:r>
            <a:r>
              <a:rPr lang="fr-FR" sz="2000" dirty="0"/>
              <a:t> </a:t>
            </a:r>
            <a:r>
              <a:rPr lang="fr-FR" sz="2000" dirty="0" smtClean="0"/>
              <a:t>teams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000" dirty="0" err="1" smtClean="0"/>
              <a:t>Because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had</a:t>
            </a:r>
            <a:r>
              <a:rPr lang="fr-FR" sz="2000" dirty="0" smtClean="0"/>
              <a:t> and </a:t>
            </a:r>
            <a:r>
              <a:rPr lang="fr-FR" sz="2000" dirty="0" err="1"/>
              <a:t>limited</a:t>
            </a:r>
            <a:r>
              <a:rPr lang="fr-FR" sz="2000" dirty="0"/>
              <a:t> </a:t>
            </a:r>
            <a:r>
              <a:rPr lang="fr-FR" sz="2000" dirty="0" err="1"/>
              <a:t>quality</a:t>
            </a:r>
            <a:r>
              <a:rPr lang="fr-FR" sz="2000" dirty="0"/>
              <a:t> </a:t>
            </a:r>
            <a:r>
              <a:rPr lang="fr-FR" sz="2000" dirty="0" err="1"/>
              <a:t>insurance</a:t>
            </a:r>
            <a:endParaRPr lang="fr-FR" sz="2000" dirty="0"/>
          </a:p>
          <a:p>
            <a:pPr algn="r"/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2049B5AF-486F-480D-973C-BBA13EDA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996"/>
            <a:ext cx="3495950" cy="34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9277F2-DCA0-492D-9B10-F04E184A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2400" cy="1656184"/>
          </a:xfrm>
        </p:spPr>
        <p:txBody>
          <a:bodyPr/>
          <a:lstStyle/>
          <a:p>
            <a:r>
              <a:rPr lang="fr-FR" dirty="0" err="1"/>
              <a:t>Tackling</a:t>
            </a:r>
            <a:r>
              <a:rPr lang="fr-FR" dirty="0"/>
              <a:t> the </a:t>
            </a:r>
            <a:r>
              <a:rPr lang="fr-FR" dirty="0" smtClean="0"/>
              <a:t>ICA </a:t>
            </a:r>
            <a:r>
              <a:rPr lang="fr-FR" dirty="0" err="1" smtClean="0"/>
              <a:t>problem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4291532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decided</a:t>
            </a:r>
            <a:r>
              <a:rPr lang="fr-FR" dirty="0"/>
              <a:t> to </a:t>
            </a:r>
            <a:r>
              <a:rPr lang="fr-FR" dirty="0" err="1"/>
              <a:t>rethink</a:t>
            </a:r>
            <a:r>
              <a:rPr lang="fr-FR" dirty="0"/>
              <a:t> and restructure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 </a:t>
            </a:r>
            <a:r>
              <a:rPr lang="fr-FR" dirty="0" smtClean="0"/>
              <a:t>for ICA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ITIL Service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5A6E84-0639-472A-ADB9-09C4F59C2C40}"/>
              </a:ext>
            </a:extLst>
          </p:cNvPr>
          <p:cNvSpPr/>
          <p:nvPr/>
        </p:nvSpPr>
        <p:spPr>
          <a:xfrm>
            <a:off x="3347864" y="5157192"/>
            <a:ext cx="5659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in 2015 </a:t>
            </a:r>
            <a:r>
              <a:rPr lang="fr-FR" dirty="0" err="1" smtClean="0"/>
              <a:t>leveraging</a:t>
            </a:r>
            <a:r>
              <a:rPr lang="fr-FR" dirty="0" smtClean="0"/>
              <a:t> </a:t>
            </a:r>
            <a:r>
              <a:rPr lang="fr-FR" dirty="0" err="1" smtClean="0"/>
              <a:t>Jira</a:t>
            </a:r>
            <a:r>
              <a:rPr lang="fr-FR" dirty="0" smtClean="0"/>
              <a:t> </a:t>
            </a:r>
          </a:p>
          <a:p>
            <a:pPr algn="r"/>
            <a:r>
              <a:rPr lang="fr-FR" dirty="0" smtClean="0"/>
              <a:t>for incident and </a:t>
            </a:r>
            <a:r>
              <a:rPr lang="fr-FR" dirty="0" err="1" smtClean="0"/>
              <a:t>problem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278512" y="3501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i="1" dirty="0" smtClean="0"/>
              <a:t>ITIL </a:t>
            </a:r>
            <a:r>
              <a:rPr lang="fr-FR" i="1" dirty="0" err="1" smtClean="0"/>
              <a:t>is</a:t>
            </a:r>
            <a:r>
              <a:rPr lang="fr-FR" i="1" dirty="0" smtClean="0"/>
              <a:t> a </a:t>
            </a:r>
            <a:r>
              <a:rPr lang="fr-FR" i="1" dirty="0"/>
              <a:t>s</a:t>
            </a:r>
            <a:r>
              <a:rPr lang="fr-FR" i="1" dirty="0" smtClean="0"/>
              <a:t>et of best </a:t>
            </a:r>
            <a:r>
              <a:rPr lang="fr-FR" i="1" dirty="0" err="1" smtClean="0"/>
              <a:t>pratices</a:t>
            </a:r>
            <a:r>
              <a:rPr lang="fr-FR" i="1" dirty="0" smtClean="0"/>
              <a:t> to </a:t>
            </a:r>
            <a:r>
              <a:rPr lang="fr-FR" i="1" dirty="0" err="1" smtClean="0"/>
              <a:t>obtain</a:t>
            </a:r>
            <a:r>
              <a:rPr lang="fr-FR" i="1" dirty="0" smtClean="0"/>
              <a:t> a high IT </a:t>
            </a:r>
            <a:r>
              <a:rPr lang="fr-FR" b="1" i="1" dirty="0" smtClean="0"/>
              <a:t>service </a:t>
            </a:r>
            <a:r>
              <a:rPr lang="fr-FR" b="1" i="1" dirty="0" err="1" smtClean="0"/>
              <a:t>quality</a:t>
            </a:r>
            <a:r>
              <a:rPr lang="fr-FR" b="1" i="1" dirty="0" smtClean="0"/>
              <a:t>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b="1" i="1" dirty="0"/>
              <a:t>f</a:t>
            </a:r>
            <a:r>
              <a:rPr lang="fr-FR" b="1" i="1" dirty="0" smtClean="0"/>
              <a:t>ocus on </a:t>
            </a:r>
            <a:r>
              <a:rPr lang="fr-FR" b="1" i="1" dirty="0" err="1" smtClean="0"/>
              <a:t>customer</a:t>
            </a:r>
            <a:r>
              <a:rPr lang="fr-FR" b="1" i="1" dirty="0" smtClean="0"/>
              <a:t> </a:t>
            </a:r>
            <a:r>
              <a:rPr lang="fr-FR" i="1" dirty="0" err="1" smtClean="0"/>
              <a:t>relationship</a:t>
            </a:r>
            <a:endParaRPr lang="fr-FR" i="1" dirty="0"/>
          </a:p>
        </p:txBody>
      </p:sp>
      <p:pic>
        <p:nvPicPr>
          <p:cNvPr id="15" name="Picture 2" descr="http://www.paulemmerson.com/wp-content/uploads/2011/02/ITI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" y="1451962"/>
            <a:ext cx="4392488" cy="41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23528" y="2852936"/>
            <a:ext cx="535430" cy="110973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rot="17314759">
            <a:off x="1181100" y="4336706"/>
            <a:ext cx="598221" cy="110973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7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16="http://schemas.microsoft.com/office/drawing/2014/main" id="{ED9277F2-DCA0-492D-9B10-F04E184A5E9A}"/>
              </a:ext>
            </a:extLst>
          </p:cNvPr>
          <p:cNvSpPr txBox="1">
            <a:spLocks/>
          </p:cNvSpPr>
          <p:nvPr/>
        </p:nvSpPr>
        <p:spPr>
          <a:xfrm>
            <a:off x="1259632" y="116632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err="1" smtClean="0"/>
              <a:t>Tackling</a:t>
            </a:r>
            <a:r>
              <a:rPr lang="fr-FR" dirty="0" smtClean="0"/>
              <a:t> the ICA </a:t>
            </a:r>
            <a:r>
              <a:rPr lang="fr-FR" dirty="0" err="1" smtClean="0"/>
              <a:t>problem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82737131"/>
              </p:ext>
            </p:extLst>
          </p:nvPr>
        </p:nvGraphicFramePr>
        <p:xfrm>
          <a:off x="155575" y="2095982"/>
          <a:ext cx="5815137" cy="442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Ã©sultat de recherche d'images pour &quot;pompier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Ã©sultat de recherche d'images pour &quot;pompier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Ã©sultat de recherche d'images pour &quot;pompier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6" name="Picture 10" descr="RÃ©sultat de recherche d'images pour &quot;pompier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62" y="2204864"/>
            <a:ext cx="294578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RÃ©sultat de recherche d'images pour &quot;investigation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4" descr="RÃ©sultat de recherche d'images pour &quot;investigation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6" descr="RÃ©sultat de recherche d'images pour &quot;investigation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34" name="Picture 18" descr="RÃ©sultat de recherche d'images pour &quot;investigation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28" y="4571675"/>
            <a:ext cx="2930502" cy="19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347911" y="1449650"/>
            <a:ext cx="840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ITIL,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mixing</a:t>
            </a:r>
            <a:r>
              <a:rPr lang="fr-FR" dirty="0" smtClean="0"/>
              <a:t> incident and </a:t>
            </a:r>
            <a:r>
              <a:rPr lang="fr-FR" dirty="0" err="1" smtClean="0"/>
              <a:t>problem</a:t>
            </a:r>
            <a:r>
              <a:rPr lang="fr-FR" dirty="0" smtClean="0"/>
              <a:t> management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. The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separation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help us a lot: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6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8" y="2126948"/>
            <a:ext cx="8460432" cy="26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1D655A87-3713-49F9-A5DA-D697CB58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296" y="0"/>
            <a:ext cx="7772400" cy="1656184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smtClean="0"/>
              <a:t>ICA </a:t>
            </a:r>
            <a:r>
              <a:rPr lang="fr-FR" dirty="0" err="1" smtClean="0"/>
              <a:t>Jira</a:t>
            </a:r>
            <a:r>
              <a:rPr lang="fr-FR" dirty="0" smtClean="0"/>
              <a:t> reports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5AC14-D099-406A-AE11-6AB4CA43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2113"/>
            <a:ext cx="871296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539552" y="436510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ICA incidents </a:t>
            </a:r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since</a:t>
            </a:r>
            <a:r>
              <a:rPr lang="fr-FR" b="1" dirty="0" smtClean="0"/>
              <a:t> 2015</a:t>
            </a:r>
            <a:endParaRPr lang="fr-FR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395536" y="587601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ICA </a:t>
            </a:r>
            <a:r>
              <a:rPr lang="fr-FR" b="1" dirty="0" err="1" smtClean="0"/>
              <a:t>problems</a:t>
            </a:r>
            <a:r>
              <a:rPr lang="fr-FR" b="1" dirty="0" smtClean="0"/>
              <a:t> </a:t>
            </a:r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since</a:t>
            </a:r>
            <a:r>
              <a:rPr lang="fr-FR" b="1" dirty="0" smtClean="0"/>
              <a:t> 2015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83568" y="2348880"/>
            <a:ext cx="266429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563888" y="2348880"/>
            <a:ext cx="4104456" cy="1099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90574" y="24836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24128" y="252919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improving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39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C9519C2-634C-405E-A875-EB19AF26317E}"/>
              </a:ext>
            </a:extLst>
          </p:cNvPr>
          <p:cNvSpPr/>
          <p:nvPr/>
        </p:nvSpPr>
        <p:spPr>
          <a:xfrm>
            <a:off x="1691680" y="1772816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400" dirty="0"/>
              <a:t>The </a:t>
            </a:r>
            <a:r>
              <a:rPr lang="fr-FR" sz="2400" dirty="0" smtClean="0"/>
              <a:t>Machine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keeping</a:t>
            </a:r>
            <a:r>
              <a:rPr lang="fr-FR" sz="2400" dirty="0"/>
              <a:t> </a:t>
            </a:r>
            <a:r>
              <a:rPr lang="fr-FR" sz="2400" dirty="0" err="1"/>
              <a:t>track</a:t>
            </a:r>
            <a:r>
              <a:rPr lang="fr-FR" sz="2400" dirty="0"/>
              <a:t> of incidents </a:t>
            </a:r>
            <a:r>
              <a:rPr lang="fr-FR" sz="2400" dirty="0" smtClean="0"/>
              <a:t>in </a:t>
            </a:r>
            <a:r>
              <a:rPr lang="fr-FR" sz="2400" dirty="0" err="1" smtClean="0"/>
              <a:t>eLog</a:t>
            </a:r>
            <a:r>
              <a:rPr lang="fr-FR" sz="2400" dirty="0"/>
              <a:t>:</a:t>
            </a:r>
            <a:r>
              <a:rPr lang="fr-FR" sz="2400" dirty="0" smtClean="0"/>
              <a:t> </a:t>
            </a:r>
          </a:p>
          <a:p>
            <a:pPr marL="1257300" lvl="2" indent="-342900" algn="r">
              <a:buFont typeface="Wingdings" panose="05000000000000000000" pitchFamily="2" charset="2"/>
              <a:buChar char="Ø"/>
            </a:pPr>
            <a:r>
              <a:rPr lang="fr-FR" sz="2400" dirty="0" err="1" smtClean="0"/>
              <a:t>difficulties</a:t>
            </a:r>
            <a:r>
              <a:rPr lang="fr-FR" sz="2400" dirty="0" smtClean="0"/>
              <a:t> </a:t>
            </a:r>
            <a:r>
              <a:rPr lang="fr-FR" sz="2400" dirty="0"/>
              <a:t>to follow the </a:t>
            </a:r>
            <a:r>
              <a:rPr lang="fr-FR" sz="2400" dirty="0" err="1"/>
              <a:t>status</a:t>
            </a:r>
            <a:r>
              <a:rPr lang="fr-FR" sz="2400" dirty="0"/>
              <a:t> </a:t>
            </a:r>
            <a:r>
              <a:rPr lang="fr-FR" sz="2400" dirty="0" smtClean="0"/>
              <a:t>of </a:t>
            </a:r>
            <a:r>
              <a:rPr lang="fr-FR" sz="2400" dirty="0" err="1" smtClean="0"/>
              <a:t>defects</a:t>
            </a:r>
            <a:endParaRPr lang="fr-FR" sz="2400" dirty="0" smtClean="0"/>
          </a:p>
          <a:p>
            <a:pPr marL="1257300" lvl="2" indent="-342900" algn="r">
              <a:buFont typeface="Wingdings" panose="05000000000000000000" pitchFamily="2" charset="2"/>
              <a:buChar char="Ø"/>
            </a:pPr>
            <a:r>
              <a:rPr lang="fr-FR" sz="2400" dirty="0" smtClean="0"/>
              <a:t>Incidents and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managed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</a:t>
            </a:r>
            <a:endParaRPr lang="fr-FR" sz="2400" dirty="0" smtClean="0"/>
          </a:p>
          <a:p>
            <a:pPr marL="1257300" lvl="2" indent="-342900" algn="r">
              <a:buFont typeface="Wingdings" panose="05000000000000000000" pitchFamily="2" charset="2"/>
              <a:buChar char="Ø"/>
            </a:pPr>
            <a:r>
              <a:rPr lang="fr-FR" sz="2400" dirty="0" smtClean="0"/>
              <a:t>The information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confined</a:t>
            </a:r>
            <a:r>
              <a:rPr lang="fr-FR" sz="2400" dirty="0" smtClean="0"/>
              <a:t> to Machine </a:t>
            </a:r>
            <a:r>
              <a:rPr lang="fr-FR" sz="2400" dirty="0" err="1" smtClean="0"/>
              <a:t>Operators</a:t>
            </a:r>
            <a:endParaRPr lang="fr-FR" sz="24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400" dirty="0" smtClean="0"/>
              <a:t>6 </a:t>
            </a:r>
            <a:r>
              <a:rPr lang="fr-FR" sz="2400" dirty="0" err="1"/>
              <a:t>months</a:t>
            </a:r>
            <a:r>
              <a:rPr lang="fr-FR" sz="2400" dirty="0"/>
              <a:t> of </a:t>
            </a:r>
            <a:r>
              <a:rPr lang="fr-FR" sz="2400" dirty="0" err="1" smtClean="0"/>
              <a:t>preparation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needed</a:t>
            </a:r>
            <a:r>
              <a:rPr lang="fr-FR" sz="2400" dirty="0" smtClean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Machine </a:t>
            </a:r>
            <a:r>
              <a:rPr lang="fr-FR" sz="2400" dirty="0" err="1"/>
              <a:t>operation</a:t>
            </a:r>
            <a:r>
              <a:rPr lang="fr-FR" sz="2400" dirty="0"/>
              <a:t> team to </a:t>
            </a:r>
            <a:r>
              <a:rPr lang="fr-FR" sz="2400" dirty="0" err="1"/>
              <a:t>define</a:t>
            </a:r>
            <a:r>
              <a:rPr lang="fr-FR" sz="2400" dirty="0"/>
              <a:t> the </a:t>
            </a:r>
            <a:r>
              <a:rPr lang="fr-FR" sz="2400" dirty="0" smtClean="0"/>
              <a:t>incident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</a:t>
            </a:r>
            <a:r>
              <a:rPr lang="fr-FR" sz="2400" dirty="0"/>
              <a:t>and test </a:t>
            </a:r>
            <a:r>
              <a:rPr lang="fr-FR" sz="2400" dirty="0" err="1" smtClean="0"/>
              <a:t>it</a:t>
            </a:r>
            <a:endParaRPr lang="fr-FR" sz="24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fr-FR" sz="2400" dirty="0" smtClean="0"/>
              <a:t>Switch </a:t>
            </a:r>
            <a:r>
              <a:rPr lang="fr-FR" sz="2400" dirty="0"/>
              <a:t>to Jira for incidents in </a:t>
            </a:r>
            <a:r>
              <a:rPr lang="fr-FR" sz="2400" dirty="0" err="1"/>
              <a:t>beginning</a:t>
            </a:r>
            <a:r>
              <a:rPr lang="fr-FR" sz="2400" dirty="0"/>
              <a:t> </a:t>
            </a:r>
            <a:r>
              <a:rPr lang="fr-FR" sz="2400" dirty="0" smtClean="0"/>
              <a:t>2018, in </a:t>
            </a:r>
            <a:r>
              <a:rPr lang="fr-FR" sz="2400" dirty="0" err="1"/>
              <a:t>c</a:t>
            </a:r>
            <a:r>
              <a:rPr lang="fr-FR" sz="2400" dirty="0" err="1" smtClean="0"/>
              <a:t>ontinuous</a:t>
            </a:r>
            <a:r>
              <a:rPr lang="fr-FR" sz="2400" dirty="0" smtClean="0"/>
              <a:t> </a:t>
            </a:r>
            <a:r>
              <a:rPr lang="fr-FR" sz="2400" dirty="0" err="1"/>
              <a:t>improvement</a:t>
            </a:r>
            <a:r>
              <a:rPr lang="fr-FR" sz="2400" dirty="0"/>
              <a:t> </a:t>
            </a:r>
            <a:r>
              <a:rPr lang="fr-FR" sz="2400" dirty="0" err="1" smtClean="0"/>
              <a:t>ever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endParaRPr lang="fr-FR" sz="2400" dirty="0"/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3F43931B-012C-4ED5-A3DA-0CAC1765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96" y="-31700"/>
            <a:ext cx="7772400" cy="1656184"/>
          </a:xfrm>
        </p:spPr>
        <p:txBody>
          <a:bodyPr>
            <a:normAutofit/>
          </a:bodyPr>
          <a:lstStyle/>
          <a:p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to the Machine </a:t>
            </a:r>
          </a:p>
        </p:txBody>
      </p:sp>
    </p:spTree>
    <p:extLst>
      <p:ext uri="{BB962C8B-B14F-4D97-AF65-F5344CB8AC3E}">
        <p14:creationId xmlns:p14="http://schemas.microsoft.com/office/powerpoint/2010/main" val="3020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B2DDE2E-13E9-4CDE-979B-68049D931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41A202AF-BD40-4C3C-9622-03E6B9C0689E}"/>
              </a:ext>
            </a:extLst>
          </p:cNvPr>
          <p:cNvSpPr txBox="1">
            <a:spLocks/>
          </p:cNvSpPr>
          <p:nvPr/>
        </p:nvSpPr>
        <p:spPr>
          <a:xfrm>
            <a:off x="1191600" y="306458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Some</a:t>
            </a:r>
            <a:r>
              <a:rPr lang="fr-FR" dirty="0" smtClean="0"/>
              <a:t> Machine </a:t>
            </a:r>
            <a:r>
              <a:rPr lang="fr-FR" dirty="0" err="1"/>
              <a:t>results</a:t>
            </a:r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EF8CEA2-A643-41A7-8EC4-5D36289F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0" y="4077072"/>
            <a:ext cx="7231945" cy="237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559520" y="1698808"/>
            <a:ext cx="84044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000" dirty="0" smtClean="0"/>
              <a:t>Machine </a:t>
            </a:r>
            <a:r>
              <a:rPr lang="fr-FR" sz="2000" dirty="0" err="1" smtClean="0"/>
              <a:t>Operators</a:t>
            </a:r>
            <a:r>
              <a:rPr lang="fr-FR" sz="2000" dirty="0" smtClean="0"/>
              <a:t> are </a:t>
            </a:r>
            <a:r>
              <a:rPr lang="fr-FR" sz="2000" dirty="0" err="1" smtClean="0"/>
              <a:t>accountable</a:t>
            </a:r>
            <a:r>
              <a:rPr lang="fr-FR" sz="2000" dirty="0" smtClean="0"/>
              <a:t> for all Machine incidents</a:t>
            </a:r>
          </a:p>
          <a:p>
            <a:pPr algn="r"/>
            <a:r>
              <a:rPr lang="fr-FR" sz="2000" dirty="0" smtClean="0"/>
              <a:t>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000" dirty="0"/>
              <a:t>T</a:t>
            </a:r>
            <a:r>
              <a:rPr lang="fr-FR" sz="2000" dirty="0" smtClean="0"/>
              <a:t>he </a:t>
            </a:r>
            <a:r>
              <a:rPr lang="fr-FR" sz="2000" dirty="0" err="1" smtClean="0"/>
              <a:t>escalation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</a:t>
            </a:r>
            <a:r>
              <a:rPr lang="fr-FR" sz="2000" dirty="0" err="1" smtClean="0"/>
              <a:t>allows</a:t>
            </a:r>
            <a:r>
              <a:rPr lang="fr-FR" sz="2000" dirty="0" smtClean="0"/>
              <a:t> dispatching to teams </a:t>
            </a:r>
            <a:r>
              <a:rPr lang="fr-FR" sz="2000" dirty="0" err="1" smtClean="0"/>
              <a:t>implied</a:t>
            </a:r>
            <a:r>
              <a:rPr lang="fr-FR" sz="2000" dirty="0" smtClean="0"/>
              <a:t> in Machine </a:t>
            </a:r>
            <a:r>
              <a:rPr lang="fr-FR" sz="2000" dirty="0" err="1" smtClean="0"/>
              <a:t>operations</a:t>
            </a:r>
            <a:r>
              <a:rPr lang="fr-FR" sz="2000" dirty="0" smtClean="0"/>
              <a:t> </a:t>
            </a:r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necessary</a:t>
            </a:r>
            <a:r>
              <a:rPr lang="fr-FR" sz="2000" dirty="0" smtClean="0"/>
              <a:t> </a:t>
            </a:r>
          </a:p>
          <a:p>
            <a:pPr algn="r"/>
            <a:r>
              <a:rPr lang="fr-FR" dirty="0" smtClean="0"/>
              <a:t>(</a:t>
            </a:r>
            <a:r>
              <a:rPr lang="fr-FR" dirty="0" err="1" smtClean="0"/>
              <a:t>Operators</a:t>
            </a:r>
            <a:r>
              <a:rPr lang="fr-FR" dirty="0" smtClean="0"/>
              <a:t>, </a:t>
            </a:r>
            <a:r>
              <a:rPr lang="fr-FR" dirty="0" err="1" smtClean="0"/>
              <a:t>Vaccum</a:t>
            </a:r>
            <a:r>
              <a:rPr lang="fr-FR" dirty="0" smtClean="0"/>
              <a:t>, Power Supplies, </a:t>
            </a:r>
            <a:r>
              <a:rPr lang="fr-FR" dirty="0" err="1" smtClean="0"/>
              <a:t>RadioFrequence</a:t>
            </a:r>
            <a:r>
              <a:rPr lang="fr-FR" dirty="0" smtClean="0"/>
              <a:t>, </a:t>
            </a:r>
            <a:r>
              <a:rPr lang="fr-FR" dirty="0" err="1" smtClean="0"/>
              <a:t>Diagnosis</a:t>
            </a:r>
            <a:r>
              <a:rPr lang="fr-FR" dirty="0" smtClean="0"/>
              <a:t>, Insertions, Security, Machine </a:t>
            </a:r>
            <a:r>
              <a:rPr lang="fr-FR" dirty="0" err="1" smtClean="0"/>
              <a:t>Physitics</a:t>
            </a:r>
            <a:r>
              <a:rPr lang="fr-FR" dirty="0" smtClean="0"/>
              <a:t>, </a:t>
            </a:r>
            <a:r>
              <a:rPr lang="fr-FR" dirty="0" err="1" smtClean="0"/>
              <a:t>Computing</a:t>
            </a:r>
            <a:r>
              <a:rPr lang="fr-FR" dirty="0" smtClean="0"/>
              <a:t>, Electronics…) 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401CD2-7130-47F8-B59B-8A086D08EEF3}"/>
              </a:ext>
            </a:extLst>
          </p:cNvPr>
          <p:cNvSpPr/>
          <p:nvPr/>
        </p:nvSpPr>
        <p:spPr>
          <a:xfrm>
            <a:off x="1946853" y="5892417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Machine incidents </a:t>
            </a:r>
            <a:r>
              <a:rPr lang="fr-FR" b="1" dirty="0" err="1" smtClean="0"/>
              <a:t>numbers</a:t>
            </a:r>
            <a:r>
              <a:rPr lang="fr-FR" b="1" dirty="0" smtClean="0"/>
              <a:t> </a:t>
            </a:r>
            <a:r>
              <a:rPr lang="fr-FR" b="1" dirty="0" err="1" smtClean="0"/>
              <a:t>since</a:t>
            </a:r>
            <a:r>
              <a:rPr lang="fr-FR" b="1" dirty="0" smtClean="0"/>
              <a:t> </a:t>
            </a:r>
            <a:r>
              <a:rPr lang="fr-FR" b="1" dirty="0" err="1" smtClean="0"/>
              <a:t>January</a:t>
            </a:r>
            <a:r>
              <a:rPr lang="fr-FR" b="1" dirty="0" smtClean="0"/>
              <a:t> 2018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654584" y="4187251"/>
            <a:ext cx="266429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534904" y="4187251"/>
            <a:ext cx="4104456" cy="1099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61590" y="432197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5695144" y="43675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Starting</a:t>
            </a:r>
            <a:r>
              <a:rPr lang="fr-FR" dirty="0" smtClean="0"/>
              <a:t> </a:t>
            </a:r>
            <a:r>
              <a:rPr lang="fr-FR" dirty="0" err="1" smtClean="0"/>
              <a:t>improving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5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744</Words>
  <Application>Microsoft Office PowerPoint</Application>
  <PresentationFormat>Affichage à l'écran (4:3)</PresentationFormat>
  <Paragraphs>137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Conception personnalisée</vt:lpstr>
      <vt:lpstr>1_Conception personnalisée</vt:lpstr>
      <vt:lpstr>SOLEIL - fond gris</vt:lpstr>
      <vt:lpstr>SOLEIL - fond blanc</vt:lpstr>
      <vt:lpstr>Towards SOLEIL unique portal</vt:lpstr>
      <vt:lpstr>My background</vt:lpstr>
      <vt:lpstr>Soleil at a glance</vt:lpstr>
      <vt:lpstr>ICA history  with operation management</vt:lpstr>
      <vt:lpstr>Tackling the ICA problem</vt:lpstr>
      <vt:lpstr>Présentation PowerPoint</vt:lpstr>
      <vt:lpstr>Some ICA Jira reports</vt:lpstr>
      <vt:lpstr>Expanding to the Machine </vt:lpstr>
      <vt:lpstr>Présentation PowerPoint</vt:lpstr>
      <vt:lpstr>Public incident dashboard Jira open access </vt:lpstr>
      <vt:lpstr>A simplified dispatch of incidents</vt:lpstr>
      <vt:lpstr>Machine Operation Tracking</vt:lpstr>
      <vt:lpstr>Towards a unique portal </vt:lpstr>
      <vt:lpstr>Easy tracking of CMMS Requests</vt:lpstr>
      <vt:lpstr>Our results</vt:lpstr>
      <vt:lpstr>Next steps under progress</vt:lpstr>
      <vt:lpstr>Next steps under progress</vt:lpstr>
      <vt:lpstr>Lessons learned throughout  the journey</vt:lpstr>
      <vt:lpstr>Questions?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Gwenaëlle Abeillé</cp:lastModifiedBy>
  <cp:revision>242</cp:revision>
  <cp:lastPrinted>2018-09-25T09:52:52Z</cp:lastPrinted>
  <dcterms:created xsi:type="dcterms:W3CDTF">2016-11-25T17:34:53Z</dcterms:created>
  <dcterms:modified xsi:type="dcterms:W3CDTF">2018-09-27T08:18:03Z</dcterms:modified>
</cp:coreProperties>
</file>