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343" r:id="rId3"/>
    <p:sldId id="333" r:id="rId4"/>
    <p:sldId id="334" r:id="rId5"/>
    <p:sldId id="361" r:id="rId6"/>
    <p:sldId id="360" r:id="rId7"/>
    <p:sldId id="344" r:id="rId8"/>
    <p:sldId id="355" r:id="rId9"/>
    <p:sldId id="345" r:id="rId10"/>
    <p:sldId id="362" r:id="rId11"/>
    <p:sldId id="339" r:id="rId12"/>
    <p:sldId id="354" r:id="rId13"/>
    <p:sldId id="363" r:id="rId14"/>
    <p:sldId id="353" r:id="rId15"/>
    <p:sldId id="346" r:id="rId16"/>
    <p:sldId id="335" r:id="rId17"/>
    <p:sldId id="364" r:id="rId18"/>
    <p:sldId id="340" r:id="rId19"/>
    <p:sldId id="347" r:id="rId20"/>
    <p:sldId id="349" r:id="rId21"/>
    <p:sldId id="356" r:id="rId22"/>
    <p:sldId id="350" r:id="rId23"/>
    <p:sldId id="351" r:id="rId24"/>
    <p:sldId id="352" r:id="rId25"/>
    <p:sldId id="365" r:id="rId26"/>
    <p:sldId id="341" r:id="rId27"/>
    <p:sldId id="367" r:id="rId28"/>
    <p:sldId id="357" r:id="rId29"/>
    <p:sldId id="368" r:id="rId30"/>
    <p:sldId id="366" r:id="rId31"/>
    <p:sldId id="342" r:id="rId32"/>
    <p:sldId id="358" r:id="rId33"/>
    <p:sldId id="348" r:id="rId34"/>
  </p:sldIdLst>
  <p:sldSz cx="9144000" cy="6858000" type="screen4x3"/>
  <p:notesSz cx="6797675" cy="9872663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Brush Script MT" panose="03060802040406070304" pitchFamily="66" charset="0"/>
      <p: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CC00"/>
    <a:srgbClr val="0055A0"/>
    <a:srgbClr val="FF99FF"/>
    <a:srgbClr val="0B387C"/>
    <a:srgbClr val="5B9BD5"/>
    <a:srgbClr val="4472C4"/>
    <a:srgbClr val="9E480E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8061" autoAdjust="0"/>
  </p:normalViewPr>
  <p:slideViewPr>
    <p:cSldViewPr snapToGrid="0" snapToObjects="1">
      <p:cViewPr varScale="1">
        <p:scale>
          <a:sx n="77" d="100"/>
          <a:sy n="77" d="100"/>
        </p:scale>
        <p:origin x="131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rn.ch\dfs\Users\s\sigrid\Desktop\Sheet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[Sheetl.xlsx]Sheet2!PivotTable7</c:name>
    <c:fmtId val="6"/>
  </c:pivotSource>
  <c:chart>
    <c:autoTitleDeleted val="1"/>
    <c:pivotFmts>
      <c:pivotFmt>
        <c:idx val="0"/>
        <c:spPr>
          <a:gradFill>
            <a:gsLst>
              <a:gs pos="0">
                <a:schemeClr val="dk1">
                  <a:tint val="88500"/>
                </a:schemeClr>
              </a:gs>
              <a:gs pos="100000">
                <a:schemeClr val="dk1">
                  <a:tint val="88500"/>
                  <a:lumMod val="84000"/>
                </a:schemeClr>
              </a:gs>
            </a:gsLst>
            <a:lin ang="5400000" scaled="1"/>
          </a:gradFill>
          <a:ln>
            <a:noFill/>
          </a:ln>
          <a:effectLst/>
        </c:spPr>
        <c:marker>
          <c:symbol val="none"/>
        </c:marker>
      </c:pivotFmt>
      <c:pivotFmt>
        <c:idx val="1"/>
        <c:spPr>
          <a:gradFill>
            <a:gsLst>
              <a:gs pos="0">
                <a:schemeClr val="dk1">
                  <a:tint val="88500"/>
                </a:schemeClr>
              </a:gs>
              <a:gs pos="100000">
                <a:schemeClr val="dk1">
                  <a:tint val="88500"/>
                  <a:lumMod val="84000"/>
                </a:schemeClr>
              </a:gs>
            </a:gsLst>
            <a:lin ang="5400000" scaled="1"/>
          </a:gradFill>
          <a:ln>
            <a:noFill/>
          </a:ln>
          <a:effectLst/>
        </c:spPr>
        <c:marker>
          <c:symbol val="none"/>
        </c:marker>
      </c:pivotFmt>
      <c:pivotFmt>
        <c:idx val="2"/>
        <c:spPr>
          <a:gradFill>
            <a:gsLst>
              <a:gs pos="0">
                <a:schemeClr val="dk1">
                  <a:tint val="88500"/>
                </a:schemeClr>
              </a:gs>
              <a:gs pos="100000">
                <a:schemeClr val="dk1">
                  <a:tint val="88500"/>
                  <a:lumMod val="84000"/>
                </a:schemeClr>
              </a:gs>
            </a:gsLst>
            <a:lin ang="5400000" scaled="1"/>
          </a:gradFill>
          <a:ln>
            <a:noFill/>
          </a:ln>
          <a:effectLst/>
        </c:spPr>
        <c:marker>
          <c:symbol val="none"/>
        </c:marker>
      </c:pivotFmt>
      <c:pivotFmt>
        <c:idx val="3"/>
        <c:spPr>
          <a:gradFill>
            <a:gsLst>
              <a:gs pos="0">
                <a:schemeClr val="dk1">
                  <a:tint val="88500"/>
                </a:schemeClr>
              </a:gs>
              <a:gs pos="100000">
                <a:schemeClr val="dk1">
                  <a:tint val="88500"/>
                  <a:lumMod val="84000"/>
                </a:schemeClr>
              </a:gs>
            </a:gsLst>
            <a:lin ang="5400000" scaled="1"/>
          </a:gra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gradFill>
              <a:gsLst>
                <a:gs pos="0">
                  <a:schemeClr val="dk1">
                    <a:tint val="88500"/>
                  </a:schemeClr>
                </a:gs>
                <a:gs pos="100000">
                  <a:schemeClr val="dk1">
                    <a:tint val="885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Sheet2!$A$4:$A$13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Sheet2!$B$4:$B$13</c:f>
              <c:numCache>
                <c:formatCode>General</c:formatCode>
                <c:ptCount val="9"/>
                <c:pt idx="0">
                  <c:v>5461</c:v>
                </c:pt>
                <c:pt idx="1">
                  <c:v>5148</c:v>
                </c:pt>
                <c:pt idx="2">
                  <c:v>5219</c:v>
                </c:pt>
                <c:pt idx="3">
                  <c:v>2647</c:v>
                </c:pt>
                <c:pt idx="4">
                  <c:v>4945</c:v>
                </c:pt>
                <c:pt idx="5">
                  <c:v>5430</c:v>
                </c:pt>
                <c:pt idx="6">
                  <c:v>4867</c:v>
                </c:pt>
                <c:pt idx="7">
                  <c:v>4500</c:v>
                </c:pt>
                <c:pt idx="8">
                  <c:v>1139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9-462E-B329-6A1D9EA284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0662648"/>
        <c:axId val="40663632"/>
      </c:barChart>
      <c:catAx>
        <c:axId val="4066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63632"/>
        <c:crosses val="autoZero"/>
        <c:auto val="1"/>
        <c:lblAlgn val="ctr"/>
        <c:lblOffset val="100"/>
        <c:noMultiLvlLbl val="0"/>
      </c:catAx>
      <c:valAx>
        <c:axId val="40663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662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24069-753B-4C41-968C-67C70601BCF0}" type="doc">
      <dgm:prSet loTypeId="urn:microsoft.com/office/officeart/2005/8/layout/hProcess6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596B22CF-C2AD-4E21-A886-67365DB179B9}">
      <dgm:prSet phldrT="[Text]"/>
      <dgm:spPr/>
      <dgm:t>
        <a:bodyPr/>
        <a:lstStyle/>
        <a:p>
          <a:r>
            <a:rPr lang="en-GB" dirty="0" smtClean="0"/>
            <a:t>&lt;1996</a:t>
          </a:r>
          <a:endParaRPr lang="en-GB" dirty="0"/>
        </a:p>
      </dgm:t>
    </dgm:pt>
    <dgm:pt modelId="{B01D92DB-B68F-4B96-9329-6CF57AED601B}" type="parTrans" cxnId="{4A232009-C727-46B8-80DF-64A4EC017B27}">
      <dgm:prSet/>
      <dgm:spPr/>
      <dgm:t>
        <a:bodyPr/>
        <a:lstStyle/>
        <a:p>
          <a:endParaRPr lang="en-GB"/>
        </a:p>
      </dgm:t>
    </dgm:pt>
    <dgm:pt modelId="{198AD0CD-116D-47EE-9B1B-93EF8E5253DF}" type="sibTrans" cxnId="{4A232009-C727-46B8-80DF-64A4EC017B27}">
      <dgm:prSet/>
      <dgm:spPr/>
      <dgm:t>
        <a:bodyPr/>
        <a:lstStyle/>
        <a:p>
          <a:endParaRPr lang="en-GB"/>
        </a:p>
      </dgm:t>
    </dgm:pt>
    <dgm:pt modelId="{AEC0E847-4CF1-4805-8BF6-552E2CC196BD}">
      <dgm:prSet phldrT="[Text]"/>
      <dgm:spPr/>
      <dgm:t>
        <a:bodyPr/>
        <a:lstStyle/>
        <a:p>
          <a:r>
            <a:rPr lang="en-GB" dirty="0" smtClean="0"/>
            <a:t>APEX LHC</a:t>
          </a:r>
        </a:p>
        <a:p>
          <a:r>
            <a:rPr lang="en-GB" dirty="0" smtClean="0"/>
            <a:t>and IN, NLHC</a:t>
          </a:r>
          <a:endParaRPr lang="en-GB" dirty="0"/>
        </a:p>
      </dgm:t>
    </dgm:pt>
    <dgm:pt modelId="{7857DADF-A0AF-4930-BB4E-7F9BE6C1A936}">
      <dgm:prSet phldrT="[Text]"/>
      <dgm:spPr/>
      <dgm:t>
        <a:bodyPr/>
        <a:lstStyle/>
        <a:p>
          <a:r>
            <a:rPr lang="en-GB" dirty="0" smtClean="0"/>
            <a:t>2009</a:t>
          </a:r>
        </a:p>
        <a:p>
          <a:r>
            <a:rPr lang="en-GB" dirty="0" smtClean="0"/>
            <a:t>2011</a:t>
          </a:r>
          <a:endParaRPr lang="en-GB" dirty="0"/>
        </a:p>
      </dgm:t>
    </dgm:pt>
    <dgm:pt modelId="{D1B80650-3E72-4A69-A422-6203C0592B95}" type="sibTrans" cxnId="{41F06DA3-5A20-4197-9369-AC1C7D23B2C0}">
      <dgm:prSet/>
      <dgm:spPr/>
      <dgm:t>
        <a:bodyPr/>
        <a:lstStyle/>
        <a:p>
          <a:endParaRPr lang="en-GB"/>
        </a:p>
      </dgm:t>
    </dgm:pt>
    <dgm:pt modelId="{E524E314-391C-48A1-A692-50105DD7FE6C}" type="parTrans" cxnId="{41F06DA3-5A20-4197-9369-AC1C7D23B2C0}">
      <dgm:prSet/>
      <dgm:spPr/>
      <dgm:t>
        <a:bodyPr/>
        <a:lstStyle/>
        <a:p>
          <a:endParaRPr lang="en-GB"/>
        </a:p>
      </dgm:t>
    </dgm:pt>
    <dgm:pt modelId="{7D286D7F-681D-4061-A3CB-8E9DA5435C93}" type="sibTrans" cxnId="{FF20832E-9748-4152-96D5-3DC1388C40FD}">
      <dgm:prSet/>
      <dgm:spPr/>
      <dgm:t>
        <a:bodyPr/>
        <a:lstStyle/>
        <a:p>
          <a:endParaRPr lang="en-GB"/>
        </a:p>
      </dgm:t>
    </dgm:pt>
    <dgm:pt modelId="{52F0E3BF-DCAE-40A3-9CFC-FA311C4E442F}" type="parTrans" cxnId="{FF20832E-9748-4152-96D5-3DC1388C40FD}">
      <dgm:prSet/>
      <dgm:spPr/>
      <dgm:t>
        <a:bodyPr/>
        <a:lstStyle/>
        <a:p>
          <a:endParaRPr lang="en-GB"/>
        </a:p>
      </dgm:t>
    </dgm:pt>
    <dgm:pt modelId="{632DAC61-AE71-4C8F-A8EB-DB9D66E63B68}">
      <dgm:prSet phldrT="[Text]"/>
      <dgm:spPr/>
      <dgm:t>
        <a:bodyPr/>
        <a:lstStyle/>
        <a:p>
          <a:r>
            <a:rPr lang="sv-SE" dirty="0" smtClean="0"/>
            <a:t>Filemaker Pro</a:t>
          </a:r>
          <a:endParaRPr lang="en-GB" dirty="0"/>
        </a:p>
      </dgm:t>
    </dgm:pt>
    <dgm:pt modelId="{1E50686D-6F21-4B9C-A597-03ED32FE2868}">
      <dgm:prSet phldrT="[Text]"/>
      <dgm:spPr/>
      <dgm:t>
        <a:bodyPr/>
        <a:lstStyle/>
        <a:p>
          <a:r>
            <a:rPr lang="sv-SE" dirty="0" smtClean="0"/>
            <a:t>1996</a:t>
          </a:r>
          <a:endParaRPr lang="en-GB" dirty="0"/>
        </a:p>
      </dgm:t>
    </dgm:pt>
    <dgm:pt modelId="{F452982D-BD54-4366-8A92-8A76C651D4C2}" type="sibTrans" cxnId="{7163D790-4C8F-4869-AC62-BEB7B9D0D739}">
      <dgm:prSet/>
      <dgm:spPr/>
      <dgm:t>
        <a:bodyPr/>
        <a:lstStyle/>
        <a:p>
          <a:endParaRPr lang="en-GB"/>
        </a:p>
      </dgm:t>
    </dgm:pt>
    <dgm:pt modelId="{A825EF85-9DEE-4076-A3A1-58AAA8CCE7FF}" type="parTrans" cxnId="{7163D790-4C8F-4869-AC62-BEB7B9D0D739}">
      <dgm:prSet/>
      <dgm:spPr/>
      <dgm:t>
        <a:bodyPr/>
        <a:lstStyle/>
        <a:p>
          <a:endParaRPr lang="en-GB"/>
        </a:p>
      </dgm:t>
    </dgm:pt>
    <dgm:pt modelId="{76667636-74C7-4CF6-B62B-911F57B584EB}" type="sibTrans" cxnId="{109B099A-805C-43AC-8549-B9A49EA3331A}">
      <dgm:prSet/>
      <dgm:spPr/>
      <dgm:t>
        <a:bodyPr/>
        <a:lstStyle/>
        <a:p>
          <a:endParaRPr lang="en-GB"/>
        </a:p>
      </dgm:t>
    </dgm:pt>
    <dgm:pt modelId="{1700D612-D7B3-446F-B76A-0B1C49C2AEFC}" type="parTrans" cxnId="{109B099A-805C-43AC-8549-B9A49EA3331A}">
      <dgm:prSet/>
      <dgm:spPr/>
      <dgm:t>
        <a:bodyPr/>
        <a:lstStyle/>
        <a:p>
          <a:endParaRPr lang="en-GB"/>
        </a:p>
      </dgm:t>
    </dgm:pt>
    <dgm:pt modelId="{3783B022-D243-4595-B5D9-994126D85828}">
      <dgm:prSet phldrT="[Text]"/>
      <dgm:spPr/>
      <dgm:t>
        <a:bodyPr/>
        <a:lstStyle/>
        <a:p>
          <a:r>
            <a:rPr lang="en-GB" dirty="0" smtClean="0"/>
            <a:t>Paper logbook</a:t>
          </a:r>
          <a:endParaRPr lang="en-GB" dirty="0"/>
        </a:p>
      </dgm:t>
    </dgm:pt>
    <dgm:pt modelId="{9D9C9EE6-773C-432C-BBD6-2A66537B4337}" type="sibTrans" cxnId="{3EB0930E-C72C-4703-9F24-DB129EDDA341}">
      <dgm:prSet/>
      <dgm:spPr/>
      <dgm:t>
        <a:bodyPr/>
        <a:lstStyle/>
        <a:p>
          <a:endParaRPr lang="en-GB"/>
        </a:p>
      </dgm:t>
    </dgm:pt>
    <dgm:pt modelId="{725844B9-B982-4FE4-9340-26DAB1FBF9DF}" type="parTrans" cxnId="{3EB0930E-C72C-4703-9F24-DB129EDDA341}">
      <dgm:prSet/>
      <dgm:spPr/>
      <dgm:t>
        <a:bodyPr/>
        <a:lstStyle/>
        <a:p>
          <a:endParaRPr lang="en-GB"/>
        </a:p>
      </dgm:t>
    </dgm:pt>
    <dgm:pt modelId="{8CC2742C-5549-46C4-A252-A2C6CFFA90ED}">
      <dgm:prSet phldrT="[Text]"/>
      <dgm:spPr/>
      <dgm:t>
        <a:bodyPr/>
        <a:lstStyle/>
        <a:p>
          <a:r>
            <a:rPr lang="sv-SE" dirty="0" smtClean="0"/>
            <a:t>2018</a:t>
          </a:r>
          <a:endParaRPr lang="en-GB" dirty="0"/>
        </a:p>
      </dgm:t>
    </dgm:pt>
    <dgm:pt modelId="{F477F004-A0A6-42A8-A9F3-D2744F696E34}" type="parTrans" cxnId="{4F5C9DDA-9DAC-4BF2-9E07-AB1DC9E459AF}">
      <dgm:prSet/>
      <dgm:spPr/>
      <dgm:t>
        <a:bodyPr/>
        <a:lstStyle/>
        <a:p>
          <a:endParaRPr lang="en-GB"/>
        </a:p>
      </dgm:t>
    </dgm:pt>
    <dgm:pt modelId="{81A87B42-47F9-46AA-910F-FC863DC0C846}" type="sibTrans" cxnId="{4F5C9DDA-9DAC-4BF2-9E07-AB1DC9E459AF}">
      <dgm:prSet/>
      <dgm:spPr/>
      <dgm:t>
        <a:bodyPr/>
        <a:lstStyle/>
        <a:p>
          <a:endParaRPr lang="en-GB"/>
        </a:p>
      </dgm:t>
    </dgm:pt>
    <dgm:pt modelId="{2211C7AA-20E3-4D1A-9E89-AE8344319AE3}">
      <dgm:prSet phldrT="[Text]"/>
      <dgm:spPr/>
      <dgm:t>
        <a:bodyPr/>
        <a:lstStyle/>
        <a:p>
          <a:r>
            <a:rPr lang="en-GB" dirty="0" smtClean="0"/>
            <a:t>INFOR EAM</a:t>
          </a:r>
          <a:endParaRPr lang="en-GB" dirty="0"/>
        </a:p>
      </dgm:t>
    </dgm:pt>
    <dgm:pt modelId="{83454E17-6E0F-4D63-B5B7-26E5CBE60A3C}" type="parTrans" cxnId="{A03E5048-BAEB-45DE-9E24-1569A7A95169}">
      <dgm:prSet/>
      <dgm:spPr/>
      <dgm:t>
        <a:bodyPr/>
        <a:lstStyle/>
        <a:p>
          <a:endParaRPr lang="en-GB"/>
        </a:p>
      </dgm:t>
    </dgm:pt>
    <dgm:pt modelId="{8AAB4195-28BC-442B-905F-DFDECFE00CDC}" type="sibTrans" cxnId="{A03E5048-BAEB-45DE-9E24-1569A7A95169}">
      <dgm:prSet/>
      <dgm:spPr/>
      <dgm:t>
        <a:bodyPr/>
        <a:lstStyle/>
        <a:p>
          <a:endParaRPr lang="en-GB"/>
        </a:p>
      </dgm:t>
    </dgm:pt>
    <dgm:pt modelId="{D5B2A79D-2BF0-41E7-B9B0-5AFE087BFF11}">
      <dgm:prSet phldrT="[Text]"/>
      <dgm:spPr/>
      <dgm:t>
        <a:bodyPr/>
        <a:lstStyle/>
        <a:p>
          <a:r>
            <a:rPr lang="en-GB" dirty="0" smtClean="0"/>
            <a:t>2006</a:t>
          </a:r>
          <a:endParaRPr lang="en-GB" dirty="0"/>
        </a:p>
      </dgm:t>
    </dgm:pt>
    <dgm:pt modelId="{F85A7F71-DEA2-459D-A079-50CC907FC8ED}" type="parTrans" cxnId="{B73EB27C-5EA2-4B0A-9FB6-656C0D46E95B}">
      <dgm:prSet/>
      <dgm:spPr/>
      <dgm:t>
        <a:bodyPr/>
        <a:lstStyle/>
        <a:p>
          <a:endParaRPr lang="en-US"/>
        </a:p>
      </dgm:t>
    </dgm:pt>
    <dgm:pt modelId="{5F6E538E-F6C3-40B7-B0EB-63D1A47EABAE}" type="sibTrans" cxnId="{B73EB27C-5EA2-4B0A-9FB6-656C0D46E95B}">
      <dgm:prSet/>
      <dgm:spPr/>
      <dgm:t>
        <a:bodyPr/>
        <a:lstStyle/>
        <a:p>
          <a:endParaRPr lang="en-US"/>
        </a:p>
      </dgm:t>
    </dgm:pt>
    <dgm:pt modelId="{26BCC3CC-DBA3-4E5A-9D7B-9563634060D6}">
      <dgm:prSet phldrT="[Text]"/>
      <dgm:spPr/>
      <dgm:t>
        <a:bodyPr/>
        <a:lstStyle/>
        <a:p>
          <a:r>
            <a:rPr lang="en-GB" dirty="0" smtClean="0"/>
            <a:t>Logbook LHC</a:t>
          </a:r>
          <a:endParaRPr lang="en-GB" dirty="0"/>
        </a:p>
      </dgm:t>
    </dgm:pt>
    <dgm:pt modelId="{7631942A-B54F-4F33-9517-9B68BE976D37}" type="parTrans" cxnId="{FAE20BC2-18E0-4128-ABC0-462E5D658B6C}">
      <dgm:prSet/>
      <dgm:spPr/>
      <dgm:t>
        <a:bodyPr/>
        <a:lstStyle/>
        <a:p>
          <a:endParaRPr lang="en-US"/>
        </a:p>
      </dgm:t>
    </dgm:pt>
    <dgm:pt modelId="{3A7A56B6-9313-4201-905F-35C52AA14DA1}" type="sibTrans" cxnId="{FAE20BC2-18E0-4128-ABC0-462E5D658B6C}">
      <dgm:prSet/>
      <dgm:spPr/>
      <dgm:t>
        <a:bodyPr/>
        <a:lstStyle/>
        <a:p>
          <a:endParaRPr lang="en-US"/>
        </a:p>
      </dgm:t>
    </dgm:pt>
    <dgm:pt modelId="{AC161C07-BDDA-441A-A475-8BF2B910E8C2}" type="pres">
      <dgm:prSet presAssocID="{4CE24069-753B-4C41-968C-67C70601BC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CB251B-DE0B-4C29-9D59-88B2DFA40213}" type="pres">
      <dgm:prSet presAssocID="{596B22CF-C2AD-4E21-A886-67365DB179B9}" presName="compNode" presStyleCnt="0"/>
      <dgm:spPr/>
      <dgm:t>
        <a:bodyPr/>
        <a:lstStyle/>
        <a:p>
          <a:endParaRPr lang="en-US"/>
        </a:p>
      </dgm:t>
    </dgm:pt>
    <dgm:pt modelId="{A416ECF0-BB24-422F-AA72-9BA588FD64D2}" type="pres">
      <dgm:prSet presAssocID="{596B22CF-C2AD-4E21-A886-67365DB179B9}" presName="noGeometry" presStyleCnt="0"/>
      <dgm:spPr/>
      <dgm:t>
        <a:bodyPr/>
        <a:lstStyle/>
        <a:p>
          <a:endParaRPr lang="en-US"/>
        </a:p>
      </dgm:t>
    </dgm:pt>
    <dgm:pt modelId="{8D91B066-E369-4BAC-B6F4-74F473F7B78E}" type="pres">
      <dgm:prSet presAssocID="{596B22CF-C2AD-4E21-A886-67365DB179B9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8E7BA5-5C3F-4FE5-849E-F832B09E147A}" type="pres">
      <dgm:prSet presAssocID="{596B22CF-C2AD-4E21-A886-67365DB179B9}" presName="childTextHidden" presStyleLbl="bgAccFollowNode1" presStyleIdx="0" presStyleCnt="5"/>
      <dgm:spPr/>
      <dgm:t>
        <a:bodyPr/>
        <a:lstStyle/>
        <a:p>
          <a:endParaRPr lang="en-GB"/>
        </a:p>
      </dgm:t>
    </dgm:pt>
    <dgm:pt modelId="{638803F1-7AB5-48BC-91A0-0C0923652BE9}" type="pres">
      <dgm:prSet presAssocID="{596B22CF-C2AD-4E21-A886-67365DB179B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86ED4D-5902-4899-8E87-77C5F4F8DCBA}" type="pres">
      <dgm:prSet presAssocID="{596B22CF-C2AD-4E21-A886-67365DB179B9}" presName="aSpace" presStyleCnt="0"/>
      <dgm:spPr/>
      <dgm:t>
        <a:bodyPr/>
        <a:lstStyle/>
        <a:p>
          <a:endParaRPr lang="en-US"/>
        </a:p>
      </dgm:t>
    </dgm:pt>
    <dgm:pt modelId="{07618D8C-2D2F-4DAB-807A-7A82363EE0B0}" type="pres">
      <dgm:prSet presAssocID="{1E50686D-6F21-4B9C-A597-03ED32FE2868}" presName="compNode" presStyleCnt="0"/>
      <dgm:spPr/>
      <dgm:t>
        <a:bodyPr/>
        <a:lstStyle/>
        <a:p>
          <a:endParaRPr lang="en-US"/>
        </a:p>
      </dgm:t>
    </dgm:pt>
    <dgm:pt modelId="{569727AD-A5ED-421C-96DC-B90E3EA14646}" type="pres">
      <dgm:prSet presAssocID="{1E50686D-6F21-4B9C-A597-03ED32FE2868}" presName="noGeometry" presStyleCnt="0"/>
      <dgm:spPr/>
      <dgm:t>
        <a:bodyPr/>
        <a:lstStyle/>
        <a:p>
          <a:endParaRPr lang="en-US"/>
        </a:p>
      </dgm:t>
    </dgm:pt>
    <dgm:pt modelId="{E38F021E-6501-434A-95A3-DCFF1D6AC581}" type="pres">
      <dgm:prSet presAssocID="{1E50686D-6F21-4B9C-A597-03ED32FE2868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359D9F-CD7C-4835-8547-2959ADEAC37B}" type="pres">
      <dgm:prSet presAssocID="{1E50686D-6F21-4B9C-A597-03ED32FE2868}" presName="childTextHidden" presStyleLbl="bgAccFollowNode1" presStyleIdx="1" presStyleCnt="5"/>
      <dgm:spPr/>
      <dgm:t>
        <a:bodyPr/>
        <a:lstStyle/>
        <a:p>
          <a:endParaRPr lang="en-GB"/>
        </a:p>
      </dgm:t>
    </dgm:pt>
    <dgm:pt modelId="{A086B40F-B4F7-4E74-BC2F-0DB9B6A52DF8}" type="pres">
      <dgm:prSet presAssocID="{1E50686D-6F21-4B9C-A597-03ED32FE2868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12AEA-60F6-4F34-BF9E-456927088AA9}" type="pres">
      <dgm:prSet presAssocID="{1E50686D-6F21-4B9C-A597-03ED32FE2868}" presName="aSpace" presStyleCnt="0"/>
      <dgm:spPr/>
      <dgm:t>
        <a:bodyPr/>
        <a:lstStyle/>
        <a:p>
          <a:endParaRPr lang="en-US"/>
        </a:p>
      </dgm:t>
    </dgm:pt>
    <dgm:pt modelId="{F80BE873-7FF9-4085-B601-141D218B726A}" type="pres">
      <dgm:prSet presAssocID="{D5B2A79D-2BF0-41E7-B9B0-5AFE087BFF11}" presName="compNode" presStyleCnt="0"/>
      <dgm:spPr/>
    </dgm:pt>
    <dgm:pt modelId="{75A95AB3-7EEF-4993-B8D7-E25A349EF5AE}" type="pres">
      <dgm:prSet presAssocID="{D5B2A79D-2BF0-41E7-B9B0-5AFE087BFF11}" presName="noGeometry" presStyleCnt="0"/>
      <dgm:spPr/>
    </dgm:pt>
    <dgm:pt modelId="{37435F6F-3E31-45C9-979D-A53D2AE8F4AF}" type="pres">
      <dgm:prSet presAssocID="{D5B2A79D-2BF0-41E7-B9B0-5AFE087BFF11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9CA4A-1CF2-4031-8DBF-2BACADDDFC6E}" type="pres">
      <dgm:prSet presAssocID="{D5B2A79D-2BF0-41E7-B9B0-5AFE087BFF11}" presName="childTextHidden" presStyleLbl="bgAccFollowNode1" presStyleIdx="2" presStyleCnt="5"/>
      <dgm:spPr/>
      <dgm:t>
        <a:bodyPr/>
        <a:lstStyle/>
        <a:p>
          <a:endParaRPr lang="en-US"/>
        </a:p>
      </dgm:t>
    </dgm:pt>
    <dgm:pt modelId="{FD22B342-EB53-45C3-ADE0-69F48B9F2545}" type="pres">
      <dgm:prSet presAssocID="{D5B2A79D-2BF0-41E7-B9B0-5AFE087BFF1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469BB-A36D-40BE-A838-49BBFD0BC346}" type="pres">
      <dgm:prSet presAssocID="{D5B2A79D-2BF0-41E7-B9B0-5AFE087BFF11}" presName="aSpace" presStyleCnt="0"/>
      <dgm:spPr/>
    </dgm:pt>
    <dgm:pt modelId="{27A5269F-6B17-4F28-A7BE-56369377E144}" type="pres">
      <dgm:prSet presAssocID="{7857DADF-A0AF-4930-BB4E-7F9BE6C1A936}" presName="compNode" presStyleCnt="0"/>
      <dgm:spPr/>
      <dgm:t>
        <a:bodyPr/>
        <a:lstStyle/>
        <a:p>
          <a:endParaRPr lang="en-US"/>
        </a:p>
      </dgm:t>
    </dgm:pt>
    <dgm:pt modelId="{FC9BC207-FF1D-439D-B553-EADE7AEAA812}" type="pres">
      <dgm:prSet presAssocID="{7857DADF-A0AF-4930-BB4E-7F9BE6C1A936}" presName="noGeometry" presStyleCnt="0"/>
      <dgm:spPr/>
      <dgm:t>
        <a:bodyPr/>
        <a:lstStyle/>
        <a:p>
          <a:endParaRPr lang="en-US"/>
        </a:p>
      </dgm:t>
    </dgm:pt>
    <dgm:pt modelId="{EF08FF4F-98DA-4D78-8D4F-9581D843C2C3}" type="pres">
      <dgm:prSet presAssocID="{7857DADF-A0AF-4930-BB4E-7F9BE6C1A936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36CD73-BD30-4E16-86F2-18E2BBA42E0D}" type="pres">
      <dgm:prSet presAssocID="{7857DADF-A0AF-4930-BB4E-7F9BE6C1A936}" presName="childTextHidden" presStyleLbl="bgAccFollowNode1" presStyleIdx="3" presStyleCnt="5"/>
      <dgm:spPr/>
      <dgm:t>
        <a:bodyPr/>
        <a:lstStyle/>
        <a:p>
          <a:endParaRPr lang="en-GB"/>
        </a:p>
      </dgm:t>
    </dgm:pt>
    <dgm:pt modelId="{C467E6E2-F82F-4988-80DF-8B3258491721}" type="pres">
      <dgm:prSet presAssocID="{7857DADF-A0AF-4930-BB4E-7F9BE6C1A93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A2E5BE-A5A5-403F-A7C9-E70EF50AE7C3}" type="pres">
      <dgm:prSet presAssocID="{7857DADF-A0AF-4930-BB4E-7F9BE6C1A936}" presName="aSpace" presStyleCnt="0"/>
      <dgm:spPr/>
      <dgm:t>
        <a:bodyPr/>
        <a:lstStyle/>
        <a:p>
          <a:endParaRPr lang="en-US"/>
        </a:p>
      </dgm:t>
    </dgm:pt>
    <dgm:pt modelId="{6EDDFA78-53FC-47EA-83D1-8A3D4917F1BF}" type="pres">
      <dgm:prSet presAssocID="{8CC2742C-5549-46C4-A252-A2C6CFFA90ED}" presName="compNode" presStyleCnt="0"/>
      <dgm:spPr/>
      <dgm:t>
        <a:bodyPr/>
        <a:lstStyle/>
        <a:p>
          <a:endParaRPr lang="en-US"/>
        </a:p>
      </dgm:t>
    </dgm:pt>
    <dgm:pt modelId="{9E181862-DB7C-431C-AD2A-F73338F76DAA}" type="pres">
      <dgm:prSet presAssocID="{8CC2742C-5549-46C4-A252-A2C6CFFA90ED}" presName="noGeometry" presStyleCnt="0"/>
      <dgm:spPr/>
      <dgm:t>
        <a:bodyPr/>
        <a:lstStyle/>
        <a:p>
          <a:endParaRPr lang="en-US"/>
        </a:p>
      </dgm:t>
    </dgm:pt>
    <dgm:pt modelId="{82F3A9EE-7E28-42C1-92D0-E255870C5FD0}" type="pres">
      <dgm:prSet presAssocID="{8CC2742C-5549-46C4-A252-A2C6CFFA90ED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572008-A011-4AEA-9160-271397EE4C43}" type="pres">
      <dgm:prSet presAssocID="{8CC2742C-5549-46C4-A252-A2C6CFFA90ED}" presName="childTextHidden" presStyleLbl="bgAccFollowNode1" presStyleIdx="4" presStyleCnt="5"/>
      <dgm:spPr/>
      <dgm:t>
        <a:bodyPr/>
        <a:lstStyle/>
        <a:p>
          <a:endParaRPr lang="en-GB"/>
        </a:p>
      </dgm:t>
    </dgm:pt>
    <dgm:pt modelId="{6DCDFFF8-772E-4E4B-9F3A-21F242DB2462}" type="pres">
      <dgm:prSet presAssocID="{8CC2742C-5549-46C4-A252-A2C6CFFA90E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95BE513-924E-4E76-91C9-5C1E4C868675}" type="presOf" srcId="{7857DADF-A0AF-4930-BB4E-7F9BE6C1A936}" destId="{C467E6E2-F82F-4988-80DF-8B3258491721}" srcOrd="0" destOrd="0" presId="urn:microsoft.com/office/officeart/2005/8/layout/hProcess6"/>
    <dgm:cxn modelId="{FAE20BC2-18E0-4128-ABC0-462E5D658B6C}" srcId="{D5B2A79D-2BF0-41E7-B9B0-5AFE087BFF11}" destId="{26BCC3CC-DBA3-4E5A-9D7B-9563634060D6}" srcOrd="0" destOrd="0" parTransId="{7631942A-B54F-4F33-9517-9B68BE976D37}" sibTransId="{3A7A56B6-9313-4201-905F-35C52AA14DA1}"/>
    <dgm:cxn modelId="{3372BCCA-8DCA-42CB-BC4C-200BBE4F3129}" type="presOf" srcId="{26BCC3CC-DBA3-4E5A-9D7B-9563634060D6}" destId="{37435F6F-3E31-45C9-979D-A53D2AE8F4AF}" srcOrd="0" destOrd="0" presId="urn:microsoft.com/office/officeart/2005/8/layout/hProcess6"/>
    <dgm:cxn modelId="{109B099A-805C-43AC-8549-B9A49EA3331A}" srcId="{1E50686D-6F21-4B9C-A597-03ED32FE2868}" destId="{632DAC61-AE71-4C8F-A8EB-DB9D66E63B68}" srcOrd="0" destOrd="0" parTransId="{1700D612-D7B3-446F-B76A-0B1C49C2AEFC}" sibTransId="{76667636-74C7-4CF6-B62B-911F57B584EB}"/>
    <dgm:cxn modelId="{B6C58887-80B9-4E10-B14C-8C472AB5BDDC}" type="presOf" srcId="{8CC2742C-5549-46C4-A252-A2C6CFFA90ED}" destId="{6DCDFFF8-772E-4E4B-9F3A-21F242DB2462}" srcOrd="0" destOrd="0" presId="urn:microsoft.com/office/officeart/2005/8/layout/hProcess6"/>
    <dgm:cxn modelId="{CFF4848B-979E-4F69-A8BF-2A08A414330D}" type="presOf" srcId="{3783B022-D243-4595-B5D9-994126D85828}" destId="{8D91B066-E369-4BAC-B6F4-74F473F7B78E}" srcOrd="0" destOrd="0" presId="urn:microsoft.com/office/officeart/2005/8/layout/hProcess6"/>
    <dgm:cxn modelId="{3EB0930E-C72C-4703-9F24-DB129EDDA341}" srcId="{596B22CF-C2AD-4E21-A886-67365DB179B9}" destId="{3783B022-D243-4595-B5D9-994126D85828}" srcOrd="0" destOrd="0" parTransId="{725844B9-B982-4FE4-9340-26DAB1FBF9DF}" sibTransId="{9D9C9EE6-773C-432C-BBD6-2A66537B4337}"/>
    <dgm:cxn modelId="{F60B832C-42D6-4134-9279-80D158C3FADC}" type="presOf" srcId="{596B22CF-C2AD-4E21-A886-67365DB179B9}" destId="{638803F1-7AB5-48BC-91A0-0C0923652BE9}" srcOrd="0" destOrd="0" presId="urn:microsoft.com/office/officeart/2005/8/layout/hProcess6"/>
    <dgm:cxn modelId="{60FABE5F-98B9-49EF-ABC5-12EC1D5B3F28}" type="presOf" srcId="{1E50686D-6F21-4B9C-A597-03ED32FE2868}" destId="{A086B40F-B4F7-4E74-BC2F-0DB9B6A52DF8}" srcOrd="0" destOrd="0" presId="urn:microsoft.com/office/officeart/2005/8/layout/hProcess6"/>
    <dgm:cxn modelId="{4A232009-C727-46B8-80DF-64A4EC017B27}" srcId="{4CE24069-753B-4C41-968C-67C70601BCF0}" destId="{596B22CF-C2AD-4E21-A886-67365DB179B9}" srcOrd="0" destOrd="0" parTransId="{B01D92DB-B68F-4B96-9329-6CF57AED601B}" sibTransId="{198AD0CD-116D-47EE-9B1B-93EF8E5253DF}"/>
    <dgm:cxn modelId="{C7BEDCB9-3CB7-46BA-8426-FA5FA6AAA58F}" type="presOf" srcId="{4CE24069-753B-4C41-968C-67C70601BCF0}" destId="{AC161C07-BDDA-441A-A475-8BF2B910E8C2}" srcOrd="0" destOrd="0" presId="urn:microsoft.com/office/officeart/2005/8/layout/hProcess6"/>
    <dgm:cxn modelId="{7C2CB4ED-262C-435A-9B7B-65BB26DF9B04}" type="presOf" srcId="{AEC0E847-4CF1-4805-8BF6-552E2CC196BD}" destId="{EF08FF4F-98DA-4D78-8D4F-9581D843C2C3}" srcOrd="0" destOrd="0" presId="urn:microsoft.com/office/officeart/2005/8/layout/hProcess6"/>
    <dgm:cxn modelId="{41F06DA3-5A20-4197-9369-AC1C7D23B2C0}" srcId="{4CE24069-753B-4C41-968C-67C70601BCF0}" destId="{7857DADF-A0AF-4930-BB4E-7F9BE6C1A936}" srcOrd="3" destOrd="0" parTransId="{E524E314-391C-48A1-A692-50105DD7FE6C}" sibTransId="{D1B80650-3E72-4A69-A422-6203C0592B95}"/>
    <dgm:cxn modelId="{4F5C9DDA-9DAC-4BF2-9E07-AB1DC9E459AF}" srcId="{4CE24069-753B-4C41-968C-67C70601BCF0}" destId="{8CC2742C-5549-46C4-A252-A2C6CFFA90ED}" srcOrd="4" destOrd="0" parTransId="{F477F004-A0A6-42A8-A9F3-D2744F696E34}" sibTransId="{81A87B42-47F9-46AA-910F-FC863DC0C846}"/>
    <dgm:cxn modelId="{FF20832E-9748-4152-96D5-3DC1388C40FD}" srcId="{7857DADF-A0AF-4930-BB4E-7F9BE6C1A936}" destId="{AEC0E847-4CF1-4805-8BF6-552E2CC196BD}" srcOrd="0" destOrd="0" parTransId="{52F0E3BF-DCAE-40A3-9CFC-FA311C4E442F}" sibTransId="{7D286D7F-681D-4061-A3CB-8E9DA5435C93}"/>
    <dgm:cxn modelId="{B73EB27C-5EA2-4B0A-9FB6-656C0D46E95B}" srcId="{4CE24069-753B-4C41-968C-67C70601BCF0}" destId="{D5B2A79D-2BF0-41E7-B9B0-5AFE087BFF11}" srcOrd="2" destOrd="0" parTransId="{F85A7F71-DEA2-459D-A079-50CC907FC8ED}" sibTransId="{5F6E538E-F6C3-40B7-B0EB-63D1A47EABAE}"/>
    <dgm:cxn modelId="{DBBDEE78-45A2-4983-9D62-F712A29D597F}" type="presOf" srcId="{2211C7AA-20E3-4D1A-9E89-AE8344319AE3}" destId="{C6572008-A011-4AEA-9160-271397EE4C43}" srcOrd="1" destOrd="0" presId="urn:microsoft.com/office/officeart/2005/8/layout/hProcess6"/>
    <dgm:cxn modelId="{9559DB73-9D2B-456C-A3D7-CAAF96803A54}" type="presOf" srcId="{D5B2A79D-2BF0-41E7-B9B0-5AFE087BFF11}" destId="{FD22B342-EB53-45C3-ADE0-69F48B9F2545}" srcOrd="0" destOrd="0" presId="urn:microsoft.com/office/officeart/2005/8/layout/hProcess6"/>
    <dgm:cxn modelId="{7163D790-4C8F-4869-AC62-BEB7B9D0D739}" srcId="{4CE24069-753B-4C41-968C-67C70601BCF0}" destId="{1E50686D-6F21-4B9C-A597-03ED32FE2868}" srcOrd="1" destOrd="0" parTransId="{A825EF85-9DEE-4076-A3A1-58AAA8CCE7FF}" sibTransId="{F452982D-BD54-4366-8A92-8A76C651D4C2}"/>
    <dgm:cxn modelId="{7CA7DAA9-B47F-4171-8893-A6B9529B67DA}" type="presOf" srcId="{632DAC61-AE71-4C8F-A8EB-DB9D66E63B68}" destId="{E38F021E-6501-434A-95A3-DCFF1D6AC581}" srcOrd="0" destOrd="0" presId="urn:microsoft.com/office/officeart/2005/8/layout/hProcess6"/>
    <dgm:cxn modelId="{4D1B05BF-2C16-4E70-8A38-9320AB9D93ED}" type="presOf" srcId="{632DAC61-AE71-4C8F-A8EB-DB9D66E63B68}" destId="{69359D9F-CD7C-4835-8547-2959ADEAC37B}" srcOrd="1" destOrd="0" presId="urn:microsoft.com/office/officeart/2005/8/layout/hProcess6"/>
    <dgm:cxn modelId="{468F4F79-1357-4859-A0A1-0E6103B4CD99}" type="presOf" srcId="{2211C7AA-20E3-4D1A-9E89-AE8344319AE3}" destId="{82F3A9EE-7E28-42C1-92D0-E255870C5FD0}" srcOrd="0" destOrd="0" presId="urn:microsoft.com/office/officeart/2005/8/layout/hProcess6"/>
    <dgm:cxn modelId="{A03E5048-BAEB-45DE-9E24-1569A7A95169}" srcId="{8CC2742C-5549-46C4-A252-A2C6CFFA90ED}" destId="{2211C7AA-20E3-4D1A-9E89-AE8344319AE3}" srcOrd="0" destOrd="0" parTransId="{83454E17-6E0F-4D63-B5B7-26E5CBE60A3C}" sibTransId="{8AAB4195-28BC-442B-905F-DFDECFE00CDC}"/>
    <dgm:cxn modelId="{AB2DB9E0-80F9-414C-8827-8D447BFCEC23}" type="presOf" srcId="{3783B022-D243-4595-B5D9-994126D85828}" destId="{958E7BA5-5C3F-4FE5-849E-F832B09E147A}" srcOrd="1" destOrd="0" presId="urn:microsoft.com/office/officeart/2005/8/layout/hProcess6"/>
    <dgm:cxn modelId="{82E49772-1F5A-4544-BD60-DC33688AE575}" type="presOf" srcId="{AEC0E847-4CF1-4805-8BF6-552E2CC196BD}" destId="{B936CD73-BD30-4E16-86F2-18E2BBA42E0D}" srcOrd="1" destOrd="0" presId="urn:microsoft.com/office/officeart/2005/8/layout/hProcess6"/>
    <dgm:cxn modelId="{9C981797-3AF6-498C-B5E3-1A16EBC5892F}" type="presOf" srcId="{26BCC3CC-DBA3-4E5A-9D7B-9563634060D6}" destId="{5129CA4A-1CF2-4031-8DBF-2BACADDDFC6E}" srcOrd="1" destOrd="0" presId="urn:microsoft.com/office/officeart/2005/8/layout/hProcess6"/>
    <dgm:cxn modelId="{261B0165-2A34-4A4F-A4C8-64058654B7ED}" type="presParOf" srcId="{AC161C07-BDDA-441A-A475-8BF2B910E8C2}" destId="{12CB251B-DE0B-4C29-9D59-88B2DFA40213}" srcOrd="0" destOrd="0" presId="urn:microsoft.com/office/officeart/2005/8/layout/hProcess6"/>
    <dgm:cxn modelId="{E4180AF3-16BF-4F82-A657-0AC257EE80DD}" type="presParOf" srcId="{12CB251B-DE0B-4C29-9D59-88B2DFA40213}" destId="{A416ECF0-BB24-422F-AA72-9BA588FD64D2}" srcOrd="0" destOrd="0" presId="urn:microsoft.com/office/officeart/2005/8/layout/hProcess6"/>
    <dgm:cxn modelId="{FD8021A2-DE45-4A08-9996-A3FC8C738888}" type="presParOf" srcId="{12CB251B-DE0B-4C29-9D59-88B2DFA40213}" destId="{8D91B066-E369-4BAC-B6F4-74F473F7B78E}" srcOrd="1" destOrd="0" presId="urn:microsoft.com/office/officeart/2005/8/layout/hProcess6"/>
    <dgm:cxn modelId="{D7AF0A81-81ED-4AF3-BFD6-8758CBF5D7E3}" type="presParOf" srcId="{12CB251B-DE0B-4C29-9D59-88B2DFA40213}" destId="{958E7BA5-5C3F-4FE5-849E-F832B09E147A}" srcOrd="2" destOrd="0" presId="urn:microsoft.com/office/officeart/2005/8/layout/hProcess6"/>
    <dgm:cxn modelId="{657181B2-AE12-453E-A3F5-10DF4DDD431E}" type="presParOf" srcId="{12CB251B-DE0B-4C29-9D59-88B2DFA40213}" destId="{638803F1-7AB5-48BC-91A0-0C0923652BE9}" srcOrd="3" destOrd="0" presId="urn:microsoft.com/office/officeart/2005/8/layout/hProcess6"/>
    <dgm:cxn modelId="{38771E31-2B47-45DD-AD32-12EE165F31DF}" type="presParOf" srcId="{AC161C07-BDDA-441A-A475-8BF2B910E8C2}" destId="{3386ED4D-5902-4899-8E87-77C5F4F8DCBA}" srcOrd="1" destOrd="0" presId="urn:microsoft.com/office/officeart/2005/8/layout/hProcess6"/>
    <dgm:cxn modelId="{7FEC4AE3-6BF0-488F-9CC4-E353E202ADC9}" type="presParOf" srcId="{AC161C07-BDDA-441A-A475-8BF2B910E8C2}" destId="{07618D8C-2D2F-4DAB-807A-7A82363EE0B0}" srcOrd="2" destOrd="0" presId="urn:microsoft.com/office/officeart/2005/8/layout/hProcess6"/>
    <dgm:cxn modelId="{BCB374B9-EEB0-4563-9F17-B490E81B524F}" type="presParOf" srcId="{07618D8C-2D2F-4DAB-807A-7A82363EE0B0}" destId="{569727AD-A5ED-421C-96DC-B90E3EA14646}" srcOrd="0" destOrd="0" presId="urn:microsoft.com/office/officeart/2005/8/layout/hProcess6"/>
    <dgm:cxn modelId="{37BF0231-2827-4DDC-8D70-34FC8FFBF61A}" type="presParOf" srcId="{07618D8C-2D2F-4DAB-807A-7A82363EE0B0}" destId="{E38F021E-6501-434A-95A3-DCFF1D6AC581}" srcOrd="1" destOrd="0" presId="urn:microsoft.com/office/officeart/2005/8/layout/hProcess6"/>
    <dgm:cxn modelId="{D966DAED-5C9C-4FCD-9224-9DC539305E38}" type="presParOf" srcId="{07618D8C-2D2F-4DAB-807A-7A82363EE0B0}" destId="{69359D9F-CD7C-4835-8547-2959ADEAC37B}" srcOrd="2" destOrd="0" presId="urn:microsoft.com/office/officeart/2005/8/layout/hProcess6"/>
    <dgm:cxn modelId="{34A98CA1-00DC-4322-9859-C702F504A0CB}" type="presParOf" srcId="{07618D8C-2D2F-4DAB-807A-7A82363EE0B0}" destId="{A086B40F-B4F7-4E74-BC2F-0DB9B6A52DF8}" srcOrd="3" destOrd="0" presId="urn:microsoft.com/office/officeart/2005/8/layout/hProcess6"/>
    <dgm:cxn modelId="{B439AE92-3818-4ED6-AB91-F5CD5DD6948B}" type="presParOf" srcId="{AC161C07-BDDA-441A-A475-8BF2B910E8C2}" destId="{96F12AEA-60F6-4F34-BF9E-456927088AA9}" srcOrd="3" destOrd="0" presId="urn:microsoft.com/office/officeart/2005/8/layout/hProcess6"/>
    <dgm:cxn modelId="{E52350FB-8C9D-4C6E-99F6-17137F79E313}" type="presParOf" srcId="{AC161C07-BDDA-441A-A475-8BF2B910E8C2}" destId="{F80BE873-7FF9-4085-B601-141D218B726A}" srcOrd="4" destOrd="0" presId="urn:microsoft.com/office/officeart/2005/8/layout/hProcess6"/>
    <dgm:cxn modelId="{70F27AFA-33B9-4C9E-9476-8E0F878426E2}" type="presParOf" srcId="{F80BE873-7FF9-4085-B601-141D218B726A}" destId="{75A95AB3-7EEF-4993-B8D7-E25A349EF5AE}" srcOrd="0" destOrd="0" presId="urn:microsoft.com/office/officeart/2005/8/layout/hProcess6"/>
    <dgm:cxn modelId="{91A1F36B-F6D8-44C6-AC9C-AA490EF148F4}" type="presParOf" srcId="{F80BE873-7FF9-4085-B601-141D218B726A}" destId="{37435F6F-3E31-45C9-979D-A53D2AE8F4AF}" srcOrd="1" destOrd="0" presId="urn:microsoft.com/office/officeart/2005/8/layout/hProcess6"/>
    <dgm:cxn modelId="{F94BD696-1EB7-439E-8E45-E764496990CC}" type="presParOf" srcId="{F80BE873-7FF9-4085-B601-141D218B726A}" destId="{5129CA4A-1CF2-4031-8DBF-2BACADDDFC6E}" srcOrd="2" destOrd="0" presId="urn:microsoft.com/office/officeart/2005/8/layout/hProcess6"/>
    <dgm:cxn modelId="{E20FD99B-4BAE-430F-A25A-3DB112ED628E}" type="presParOf" srcId="{F80BE873-7FF9-4085-B601-141D218B726A}" destId="{FD22B342-EB53-45C3-ADE0-69F48B9F2545}" srcOrd="3" destOrd="0" presId="urn:microsoft.com/office/officeart/2005/8/layout/hProcess6"/>
    <dgm:cxn modelId="{F3871D1B-5AA6-46CC-BC1C-4EDEB11871AF}" type="presParOf" srcId="{AC161C07-BDDA-441A-A475-8BF2B910E8C2}" destId="{6A1469BB-A36D-40BE-A838-49BBFD0BC346}" srcOrd="5" destOrd="0" presId="urn:microsoft.com/office/officeart/2005/8/layout/hProcess6"/>
    <dgm:cxn modelId="{3B2A0488-A311-4320-9924-FE8FABEB65CA}" type="presParOf" srcId="{AC161C07-BDDA-441A-A475-8BF2B910E8C2}" destId="{27A5269F-6B17-4F28-A7BE-56369377E144}" srcOrd="6" destOrd="0" presId="urn:microsoft.com/office/officeart/2005/8/layout/hProcess6"/>
    <dgm:cxn modelId="{0E5B8820-4D45-4EC8-9137-F9D616A15DEE}" type="presParOf" srcId="{27A5269F-6B17-4F28-A7BE-56369377E144}" destId="{FC9BC207-FF1D-439D-B553-EADE7AEAA812}" srcOrd="0" destOrd="0" presId="urn:microsoft.com/office/officeart/2005/8/layout/hProcess6"/>
    <dgm:cxn modelId="{B44DE414-AB11-401D-8488-9ACB16EFEDC0}" type="presParOf" srcId="{27A5269F-6B17-4F28-A7BE-56369377E144}" destId="{EF08FF4F-98DA-4D78-8D4F-9581D843C2C3}" srcOrd="1" destOrd="0" presId="urn:microsoft.com/office/officeart/2005/8/layout/hProcess6"/>
    <dgm:cxn modelId="{C9E32B92-BD61-4320-A874-68B3ED9D232E}" type="presParOf" srcId="{27A5269F-6B17-4F28-A7BE-56369377E144}" destId="{B936CD73-BD30-4E16-86F2-18E2BBA42E0D}" srcOrd="2" destOrd="0" presId="urn:microsoft.com/office/officeart/2005/8/layout/hProcess6"/>
    <dgm:cxn modelId="{3FBB2E90-4F2C-43B9-86A0-533B8A0BE9E5}" type="presParOf" srcId="{27A5269F-6B17-4F28-A7BE-56369377E144}" destId="{C467E6E2-F82F-4988-80DF-8B3258491721}" srcOrd="3" destOrd="0" presId="urn:microsoft.com/office/officeart/2005/8/layout/hProcess6"/>
    <dgm:cxn modelId="{50E9BEE8-78C2-428C-953A-B1365E517095}" type="presParOf" srcId="{AC161C07-BDDA-441A-A475-8BF2B910E8C2}" destId="{62A2E5BE-A5A5-403F-A7C9-E70EF50AE7C3}" srcOrd="7" destOrd="0" presId="urn:microsoft.com/office/officeart/2005/8/layout/hProcess6"/>
    <dgm:cxn modelId="{8FB926E8-0C3B-4252-8DB1-BC1FD0047F9C}" type="presParOf" srcId="{AC161C07-BDDA-441A-A475-8BF2B910E8C2}" destId="{6EDDFA78-53FC-47EA-83D1-8A3D4917F1BF}" srcOrd="8" destOrd="0" presId="urn:microsoft.com/office/officeart/2005/8/layout/hProcess6"/>
    <dgm:cxn modelId="{8A5858F0-5C45-4C21-9EF3-6E454BB84BA2}" type="presParOf" srcId="{6EDDFA78-53FC-47EA-83D1-8A3D4917F1BF}" destId="{9E181862-DB7C-431C-AD2A-F73338F76DAA}" srcOrd="0" destOrd="0" presId="urn:microsoft.com/office/officeart/2005/8/layout/hProcess6"/>
    <dgm:cxn modelId="{8937E0CA-245D-4703-9E0E-AA5F2E980A95}" type="presParOf" srcId="{6EDDFA78-53FC-47EA-83D1-8A3D4917F1BF}" destId="{82F3A9EE-7E28-42C1-92D0-E255870C5FD0}" srcOrd="1" destOrd="0" presId="urn:microsoft.com/office/officeart/2005/8/layout/hProcess6"/>
    <dgm:cxn modelId="{9753FC3A-7C93-4BF7-8775-941A08315EB4}" type="presParOf" srcId="{6EDDFA78-53FC-47EA-83D1-8A3D4917F1BF}" destId="{C6572008-A011-4AEA-9160-271397EE4C43}" srcOrd="2" destOrd="0" presId="urn:microsoft.com/office/officeart/2005/8/layout/hProcess6"/>
    <dgm:cxn modelId="{F597F4D1-E60D-4CA2-96E3-0D03CBC35ADB}" type="presParOf" srcId="{6EDDFA78-53FC-47EA-83D1-8A3D4917F1BF}" destId="{6DCDFFF8-772E-4E4B-9F3A-21F242DB246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6E3105-D1FF-4678-AB58-45B49ABC5367}" type="doc">
      <dgm:prSet loTypeId="urn:microsoft.com/office/officeart/2005/8/layout/hList9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E8D210-C780-46D5-B046-5EBD9A252BC7}">
      <dgm:prSet phldrT="[Text]" custT="1"/>
      <dgm:spPr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CH" sz="2000" b="1" dirty="0" smtClean="0"/>
            <a:t>LHC</a:t>
          </a:r>
          <a:r>
            <a:rPr lang="fr-CH" sz="1600" dirty="0" smtClean="0"/>
            <a:t> </a:t>
          </a:r>
          <a:r>
            <a:rPr lang="fr-CH" sz="1400" dirty="0" smtClean="0"/>
            <a:t>installations</a:t>
          </a:r>
          <a:endParaRPr lang="en-US" sz="1600" dirty="0"/>
        </a:p>
      </dgm:t>
    </dgm:pt>
    <dgm:pt modelId="{E7B4E03B-9315-49F3-A167-0E4CC7DCCA59}" type="parTrans" cxnId="{E5C32145-16A9-4635-8D73-EDB45AA728C8}">
      <dgm:prSet/>
      <dgm:spPr/>
      <dgm:t>
        <a:bodyPr/>
        <a:lstStyle/>
        <a:p>
          <a:endParaRPr lang="en-US" sz="2000"/>
        </a:p>
      </dgm:t>
    </dgm:pt>
    <dgm:pt modelId="{024BE66A-8AFE-4127-8BEA-4D6FA53B1BAC}" type="sibTrans" cxnId="{E5C32145-16A9-4635-8D73-EDB45AA728C8}">
      <dgm:prSet/>
      <dgm:spPr/>
      <dgm:t>
        <a:bodyPr/>
        <a:lstStyle/>
        <a:p>
          <a:endParaRPr lang="en-US" sz="2000"/>
        </a:p>
      </dgm:t>
    </dgm:pt>
    <dgm:pt modelId="{4A0DE1A6-A4F4-4363-82C3-8E56358139E7}">
      <dgm:prSet phldrT="[Text]" custT="1"/>
      <dgm:spPr/>
      <dgm:t>
        <a:bodyPr/>
        <a:lstStyle/>
        <a:p>
          <a:r>
            <a:rPr lang="fr-CH" sz="1600" dirty="0" smtClean="0"/>
            <a:t>1 central control room</a:t>
          </a:r>
        </a:p>
        <a:p>
          <a:endParaRPr lang="fr-CH" sz="1600" dirty="0" smtClean="0"/>
        </a:p>
        <a:p>
          <a:r>
            <a:rPr lang="fr-CH" sz="1600" dirty="0" smtClean="0"/>
            <a:t>6 local control </a:t>
          </a:r>
          <a:r>
            <a:rPr lang="fr-CH" sz="1600" dirty="0" err="1" smtClean="0"/>
            <a:t>rooms</a:t>
          </a:r>
          <a:endParaRPr lang="fr-CH" sz="1600" dirty="0" smtClean="0"/>
        </a:p>
        <a:p>
          <a:endParaRPr lang="en-US" sz="1600" dirty="0"/>
        </a:p>
      </dgm:t>
    </dgm:pt>
    <dgm:pt modelId="{5D3C70BC-D89D-4B5B-8376-6F62825F7777}" type="parTrans" cxnId="{8E2A0602-259A-4822-BB6E-4865CCD64BC0}">
      <dgm:prSet/>
      <dgm:spPr/>
      <dgm:t>
        <a:bodyPr/>
        <a:lstStyle/>
        <a:p>
          <a:endParaRPr lang="en-US" sz="2000"/>
        </a:p>
      </dgm:t>
    </dgm:pt>
    <dgm:pt modelId="{8E68495C-FE7E-438A-BE52-4189B790A902}" type="sibTrans" cxnId="{8E2A0602-259A-4822-BB6E-4865CCD64BC0}">
      <dgm:prSet/>
      <dgm:spPr/>
      <dgm:t>
        <a:bodyPr/>
        <a:lstStyle/>
        <a:p>
          <a:endParaRPr lang="en-US" sz="2000"/>
        </a:p>
      </dgm:t>
    </dgm:pt>
    <dgm:pt modelId="{C741378A-7C4A-47D6-9F17-D4A70BFE63EF}">
      <dgm:prSet phldrT="[Text]" custT="1"/>
      <dgm:spPr/>
      <dgm:t>
        <a:bodyPr/>
        <a:lstStyle/>
        <a:p>
          <a:r>
            <a:rPr lang="fr-CH" sz="1600" dirty="0" err="1" smtClean="0"/>
            <a:t>Operation</a:t>
          </a:r>
          <a:r>
            <a:rPr lang="fr-CH" sz="1600" dirty="0" smtClean="0"/>
            <a:t> team of 32 staff</a:t>
          </a:r>
        </a:p>
      </dgm:t>
    </dgm:pt>
    <dgm:pt modelId="{89A0DC6B-DCBF-4B40-8720-7875C1426ABC}" type="parTrans" cxnId="{62FB3755-C616-405E-8017-2751C220F2D1}">
      <dgm:prSet/>
      <dgm:spPr/>
      <dgm:t>
        <a:bodyPr/>
        <a:lstStyle/>
        <a:p>
          <a:endParaRPr lang="en-US" sz="2000"/>
        </a:p>
      </dgm:t>
    </dgm:pt>
    <dgm:pt modelId="{B4525D84-062C-42E0-921A-7BC6784ACE4C}" type="sibTrans" cxnId="{62FB3755-C616-405E-8017-2751C220F2D1}">
      <dgm:prSet/>
      <dgm:spPr/>
      <dgm:t>
        <a:bodyPr/>
        <a:lstStyle/>
        <a:p>
          <a:endParaRPr lang="en-US" sz="2000"/>
        </a:p>
      </dgm:t>
    </dgm:pt>
    <dgm:pt modelId="{16F6E8C3-DF73-497C-A164-8C5F348A0C47}">
      <dgm:prSet phldrT="[Text]" custT="1"/>
      <dgm:spPr>
        <a:solidFill>
          <a:srgbClr val="00B050"/>
        </a:solidFill>
      </dgm:spPr>
      <dgm:t>
        <a:bodyPr/>
        <a:lstStyle/>
        <a:p>
          <a:r>
            <a:rPr lang="fr-CH" sz="1800" b="1" dirty="0" smtClean="0"/>
            <a:t>Non-LHC </a:t>
          </a:r>
          <a:r>
            <a:rPr lang="fr-CH" sz="1400" dirty="0" smtClean="0"/>
            <a:t>installations</a:t>
          </a:r>
          <a:endParaRPr lang="en-US" sz="1400" dirty="0"/>
        </a:p>
      </dgm:t>
    </dgm:pt>
    <dgm:pt modelId="{9BF064AE-51E9-4A21-92D4-CDDAAE6928A0}" type="parTrans" cxnId="{5E928C35-EC34-42FC-BA1B-A3D3F2CE1923}">
      <dgm:prSet/>
      <dgm:spPr/>
      <dgm:t>
        <a:bodyPr/>
        <a:lstStyle/>
        <a:p>
          <a:endParaRPr lang="en-US" sz="2000"/>
        </a:p>
      </dgm:t>
    </dgm:pt>
    <dgm:pt modelId="{538E694D-2743-4BBE-9780-6E7E2668C30D}" type="sibTrans" cxnId="{5E928C35-EC34-42FC-BA1B-A3D3F2CE1923}">
      <dgm:prSet/>
      <dgm:spPr/>
      <dgm:t>
        <a:bodyPr/>
        <a:lstStyle/>
        <a:p>
          <a:endParaRPr lang="en-US" sz="2000"/>
        </a:p>
      </dgm:t>
    </dgm:pt>
    <dgm:pt modelId="{96872B6A-F693-4A5F-BF98-6EFA044403B3}">
      <dgm:prSet phldrT="[Text]" custT="1"/>
      <dgm:spPr/>
      <dgm:t>
        <a:bodyPr/>
        <a:lstStyle/>
        <a:p>
          <a:r>
            <a:rPr lang="fr-CH" sz="1600" dirty="0" smtClean="0"/>
            <a:t>2 </a:t>
          </a:r>
          <a:r>
            <a:rPr lang="fr-CH" sz="1600" dirty="0" err="1" smtClean="0"/>
            <a:t>common</a:t>
          </a:r>
          <a:r>
            <a:rPr lang="fr-CH" sz="1600" dirty="0" smtClean="0"/>
            <a:t> control </a:t>
          </a:r>
          <a:r>
            <a:rPr lang="fr-CH" sz="1600" dirty="0" err="1" smtClean="0"/>
            <a:t>rooms</a:t>
          </a:r>
          <a:r>
            <a:rPr lang="fr-CH" sz="1600" dirty="0" smtClean="0"/>
            <a:t>, </a:t>
          </a:r>
        </a:p>
        <a:p>
          <a:r>
            <a:rPr lang="fr-CH" sz="1600" dirty="0" err="1" smtClean="0"/>
            <a:t>each</a:t>
          </a:r>
          <a:r>
            <a:rPr lang="fr-CH" sz="1600" dirty="0" smtClean="0"/>
            <a:t> for 3 to 4 areas </a:t>
          </a:r>
          <a:r>
            <a:rPr lang="fr-CH" sz="1600" dirty="0" err="1" smtClean="0"/>
            <a:t>with</a:t>
          </a:r>
          <a:r>
            <a:rPr lang="fr-CH" sz="1600" dirty="0" smtClean="0"/>
            <a:t> 1 or more installations</a:t>
          </a:r>
        </a:p>
      </dgm:t>
    </dgm:pt>
    <dgm:pt modelId="{06BFEBA7-F85F-417E-ADC9-24CAC3286449}" type="parTrans" cxnId="{D5523ED7-6522-495D-820E-32D0A5328AB1}">
      <dgm:prSet/>
      <dgm:spPr/>
      <dgm:t>
        <a:bodyPr/>
        <a:lstStyle/>
        <a:p>
          <a:endParaRPr lang="en-US" sz="2000"/>
        </a:p>
      </dgm:t>
    </dgm:pt>
    <dgm:pt modelId="{B7C6189C-5EC7-494C-A436-BAC8B7EA6174}" type="sibTrans" cxnId="{D5523ED7-6522-495D-820E-32D0A5328AB1}">
      <dgm:prSet/>
      <dgm:spPr/>
      <dgm:t>
        <a:bodyPr/>
        <a:lstStyle/>
        <a:p>
          <a:endParaRPr lang="en-US" sz="2000"/>
        </a:p>
      </dgm:t>
    </dgm:pt>
    <dgm:pt modelId="{399DF709-63B2-4C5D-AC9C-40610E9A6C83}">
      <dgm:prSet phldrT="[Text]" custT="1"/>
      <dgm:spPr/>
      <dgm:t>
        <a:bodyPr/>
        <a:lstStyle/>
        <a:p>
          <a:r>
            <a:rPr lang="fr-CH" sz="1600" dirty="0" smtClean="0"/>
            <a:t>2 teams of 7 staff</a:t>
          </a:r>
        </a:p>
      </dgm:t>
    </dgm:pt>
    <dgm:pt modelId="{BAC3FEEB-4EF5-496F-8E2A-5A5F15AAE6BA}" type="parTrans" cxnId="{C0D341B7-17E6-4594-9672-060314B1740A}">
      <dgm:prSet/>
      <dgm:spPr/>
      <dgm:t>
        <a:bodyPr/>
        <a:lstStyle/>
        <a:p>
          <a:endParaRPr lang="en-US" sz="2000"/>
        </a:p>
      </dgm:t>
    </dgm:pt>
    <dgm:pt modelId="{FD508CEC-D5F2-41FB-9086-A7C4CC87158B}" type="sibTrans" cxnId="{C0D341B7-17E6-4594-9672-060314B1740A}">
      <dgm:prSet/>
      <dgm:spPr/>
      <dgm:t>
        <a:bodyPr/>
        <a:lstStyle/>
        <a:p>
          <a:endParaRPr lang="en-US" sz="2000"/>
        </a:p>
      </dgm:t>
    </dgm:pt>
    <dgm:pt modelId="{8BFBEC7F-83D6-490A-90D8-75F2D6D4391F}" type="pres">
      <dgm:prSet presAssocID="{5D6E3105-D1FF-4678-AB58-45B49ABC536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1B882B-0CB6-49DA-8CBF-3DC7F780AB5A}" type="pres">
      <dgm:prSet presAssocID="{ACE8D210-C780-46D5-B046-5EBD9A252BC7}" presName="posSpace" presStyleCnt="0"/>
      <dgm:spPr/>
    </dgm:pt>
    <dgm:pt modelId="{F1ABB09A-6960-4EEC-83BC-792E0E8294EA}" type="pres">
      <dgm:prSet presAssocID="{ACE8D210-C780-46D5-B046-5EBD9A252BC7}" presName="vertFlow" presStyleCnt="0"/>
      <dgm:spPr/>
    </dgm:pt>
    <dgm:pt modelId="{AD57008C-2196-4DD2-BC92-8DB91850F413}" type="pres">
      <dgm:prSet presAssocID="{ACE8D210-C780-46D5-B046-5EBD9A252BC7}" presName="topSpace" presStyleCnt="0"/>
      <dgm:spPr/>
    </dgm:pt>
    <dgm:pt modelId="{00B7C4AA-3E23-4A6F-BC3B-D9011610102A}" type="pres">
      <dgm:prSet presAssocID="{ACE8D210-C780-46D5-B046-5EBD9A252BC7}" presName="firstComp" presStyleCnt="0"/>
      <dgm:spPr/>
    </dgm:pt>
    <dgm:pt modelId="{7CE74380-530B-4031-8558-CC0F4DF71FE6}" type="pres">
      <dgm:prSet presAssocID="{ACE8D210-C780-46D5-B046-5EBD9A252BC7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EDD8F19E-DDD4-4544-B6E6-01D52DDBAA75}" type="pres">
      <dgm:prSet presAssocID="{ACE8D210-C780-46D5-B046-5EBD9A252BC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B9B0D-2F5A-49A7-932C-D695482F2387}" type="pres">
      <dgm:prSet presAssocID="{C741378A-7C4A-47D6-9F17-D4A70BFE63EF}" presName="comp" presStyleCnt="0"/>
      <dgm:spPr/>
    </dgm:pt>
    <dgm:pt modelId="{4BC48685-8104-4E4D-89FF-63E8DCAABD4B}" type="pres">
      <dgm:prSet presAssocID="{C741378A-7C4A-47D6-9F17-D4A70BFE63EF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25ED50C4-1C28-45AB-9E78-A0A1505CD3F0}" type="pres">
      <dgm:prSet presAssocID="{C741378A-7C4A-47D6-9F17-D4A70BFE63EF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77753-B029-4ABA-9FA0-83FEBB02D33C}" type="pres">
      <dgm:prSet presAssocID="{ACE8D210-C780-46D5-B046-5EBD9A252BC7}" presName="negSpace" presStyleCnt="0"/>
      <dgm:spPr/>
    </dgm:pt>
    <dgm:pt modelId="{7D5E449B-D868-45F6-9C40-3CCA69CF14F1}" type="pres">
      <dgm:prSet presAssocID="{ACE8D210-C780-46D5-B046-5EBD9A252BC7}" presName="circle" presStyleLbl="node1" presStyleIdx="0" presStyleCnt="2" custLinFactNeighborX="-63" custLinFactNeighborY="43631"/>
      <dgm:spPr/>
      <dgm:t>
        <a:bodyPr/>
        <a:lstStyle/>
        <a:p>
          <a:endParaRPr lang="en-US"/>
        </a:p>
      </dgm:t>
    </dgm:pt>
    <dgm:pt modelId="{3574E00B-AE81-4819-BC08-FE0E97F7FB4A}" type="pres">
      <dgm:prSet presAssocID="{024BE66A-8AFE-4127-8BEA-4D6FA53B1BAC}" presName="transSpace" presStyleCnt="0"/>
      <dgm:spPr/>
    </dgm:pt>
    <dgm:pt modelId="{DEF7EC5C-49E5-4A94-BAD1-EB56F2067584}" type="pres">
      <dgm:prSet presAssocID="{16F6E8C3-DF73-497C-A164-8C5F348A0C47}" presName="posSpace" presStyleCnt="0"/>
      <dgm:spPr/>
    </dgm:pt>
    <dgm:pt modelId="{F4C315B8-ADCD-4584-B5BA-1A8D592B835B}" type="pres">
      <dgm:prSet presAssocID="{16F6E8C3-DF73-497C-A164-8C5F348A0C47}" presName="vertFlow" presStyleCnt="0"/>
      <dgm:spPr/>
    </dgm:pt>
    <dgm:pt modelId="{5FEDFF79-C952-435E-A8D6-13353BA54082}" type="pres">
      <dgm:prSet presAssocID="{16F6E8C3-DF73-497C-A164-8C5F348A0C47}" presName="topSpace" presStyleCnt="0"/>
      <dgm:spPr/>
    </dgm:pt>
    <dgm:pt modelId="{2E7785A0-6850-447D-B40B-D43D3AAA673C}" type="pres">
      <dgm:prSet presAssocID="{16F6E8C3-DF73-497C-A164-8C5F348A0C47}" presName="firstComp" presStyleCnt="0"/>
      <dgm:spPr/>
    </dgm:pt>
    <dgm:pt modelId="{88254E91-A480-4232-BE01-F2DDE1994BB4}" type="pres">
      <dgm:prSet presAssocID="{16F6E8C3-DF73-497C-A164-8C5F348A0C47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6751B3BA-EB36-48B5-A2FA-495C04DEBEB9}" type="pres">
      <dgm:prSet presAssocID="{16F6E8C3-DF73-497C-A164-8C5F348A0C4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633F7-8BEE-4A39-99CC-1577B14EFFB9}" type="pres">
      <dgm:prSet presAssocID="{399DF709-63B2-4C5D-AC9C-40610E9A6C83}" presName="comp" presStyleCnt="0"/>
      <dgm:spPr/>
    </dgm:pt>
    <dgm:pt modelId="{3CE5AB1B-D6C7-479F-9F81-0E542CE42D2A}" type="pres">
      <dgm:prSet presAssocID="{399DF709-63B2-4C5D-AC9C-40610E9A6C83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3FA641A4-9606-4189-948B-1DBB9A6B6E60}" type="pres">
      <dgm:prSet presAssocID="{399DF709-63B2-4C5D-AC9C-40610E9A6C83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0C62E-627C-4F8A-8DFA-760C3D7D0DA7}" type="pres">
      <dgm:prSet presAssocID="{16F6E8C3-DF73-497C-A164-8C5F348A0C47}" presName="negSpace" presStyleCnt="0"/>
      <dgm:spPr/>
    </dgm:pt>
    <dgm:pt modelId="{2FC273DC-2DF3-4C42-BBB9-78589B89FFA3}" type="pres">
      <dgm:prSet presAssocID="{16F6E8C3-DF73-497C-A164-8C5F348A0C47}" presName="circle" presStyleLbl="node1" presStyleIdx="1" presStyleCnt="2" custLinFactNeighborX="-1797" custLinFactNeighborY="41327"/>
      <dgm:spPr/>
      <dgm:t>
        <a:bodyPr/>
        <a:lstStyle/>
        <a:p>
          <a:endParaRPr lang="en-US"/>
        </a:p>
      </dgm:t>
    </dgm:pt>
  </dgm:ptLst>
  <dgm:cxnLst>
    <dgm:cxn modelId="{438B0098-27BB-4C41-B912-A6C6FCF0D7E1}" type="presOf" srcId="{C741378A-7C4A-47D6-9F17-D4A70BFE63EF}" destId="{4BC48685-8104-4E4D-89FF-63E8DCAABD4B}" srcOrd="0" destOrd="0" presId="urn:microsoft.com/office/officeart/2005/8/layout/hList9"/>
    <dgm:cxn modelId="{D5523ED7-6522-495D-820E-32D0A5328AB1}" srcId="{16F6E8C3-DF73-497C-A164-8C5F348A0C47}" destId="{96872B6A-F693-4A5F-BF98-6EFA044403B3}" srcOrd="0" destOrd="0" parTransId="{06BFEBA7-F85F-417E-ADC9-24CAC3286449}" sibTransId="{B7C6189C-5EC7-494C-A436-BAC8B7EA6174}"/>
    <dgm:cxn modelId="{C0D341B7-17E6-4594-9672-060314B1740A}" srcId="{16F6E8C3-DF73-497C-A164-8C5F348A0C47}" destId="{399DF709-63B2-4C5D-AC9C-40610E9A6C83}" srcOrd="1" destOrd="0" parTransId="{BAC3FEEB-4EF5-496F-8E2A-5A5F15AAE6BA}" sibTransId="{FD508CEC-D5F2-41FB-9086-A7C4CC87158B}"/>
    <dgm:cxn modelId="{5A2BE81E-CC92-4C0F-8291-8AC7EEE2699B}" type="presOf" srcId="{C741378A-7C4A-47D6-9F17-D4A70BFE63EF}" destId="{25ED50C4-1C28-45AB-9E78-A0A1505CD3F0}" srcOrd="1" destOrd="0" presId="urn:microsoft.com/office/officeart/2005/8/layout/hList9"/>
    <dgm:cxn modelId="{C55E63CA-3080-4201-8FAD-9F73AB1FFAFF}" type="presOf" srcId="{5D6E3105-D1FF-4678-AB58-45B49ABC5367}" destId="{8BFBEC7F-83D6-490A-90D8-75F2D6D4391F}" srcOrd="0" destOrd="0" presId="urn:microsoft.com/office/officeart/2005/8/layout/hList9"/>
    <dgm:cxn modelId="{8E2A0602-259A-4822-BB6E-4865CCD64BC0}" srcId="{ACE8D210-C780-46D5-B046-5EBD9A252BC7}" destId="{4A0DE1A6-A4F4-4363-82C3-8E56358139E7}" srcOrd="0" destOrd="0" parTransId="{5D3C70BC-D89D-4B5B-8376-6F62825F7777}" sibTransId="{8E68495C-FE7E-438A-BE52-4189B790A902}"/>
    <dgm:cxn modelId="{7EEC7EA5-D9D7-4CDA-B438-E90F7D0DF38E}" type="presOf" srcId="{96872B6A-F693-4A5F-BF98-6EFA044403B3}" destId="{6751B3BA-EB36-48B5-A2FA-495C04DEBEB9}" srcOrd="1" destOrd="0" presId="urn:microsoft.com/office/officeart/2005/8/layout/hList9"/>
    <dgm:cxn modelId="{0D78B4B1-A7A4-4FB0-B0EC-939C4F4B3C8C}" type="presOf" srcId="{96872B6A-F693-4A5F-BF98-6EFA044403B3}" destId="{88254E91-A480-4232-BE01-F2DDE1994BB4}" srcOrd="0" destOrd="0" presId="urn:microsoft.com/office/officeart/2005/8/layout/hList9"/>
    <dgm:cxn modelId="{62FB3755-C616-405E-8017-2751C220F2D1}" srcId="{ACE8D210-C780-46D5-B046-5EBD9A252BC7}" destId="{C741378A-7C4A-47D6-9F17-D4A70BFE63EF}" srcOrd="1" destOrd="0" parTransId="{89A0DC6B-DCBF-4B40-8720-7875C1426ABC}" sibTransId="{B4525D84-062C-42E0-921A-7BC6784ACE4C}"/>
    <dgm:cxn modelId="{A2C50A25-EB67-41D4-A569-ACA723AE1E2E}" type="presOf" srcId="{399DF709-63B2-4C5D-AC9C-40610E9A6C83}" destId="{3FA641A4-9606-4189-948B-1DBB9A6B6E60}" srcOrd="1" destOrd="0" presId="urn:microsoft.com/office/officeart/2005/8/layout/hList9"/>
    <dgm:cxn modelId="{E5C32145-16A9-4635-8D73-EDB45AA728C8}" srcId="{5D6E3105-D1FF-4678-AB58-45B49ABC5367}" destId="{ACE8D210-C780-46D5-B046-5EBD9A252BC7}" srcOrd="0" destOrd="0" parTransId="{E7B4E03B-9315-49F3-A167-0E4CC7DCCA59}" sibTransId="{024BE66A-8AFE-4127-8BEA-4D6FA53B1BAC}"/>
    <dgm:cxn modelId="{EAAC9710-7C6A-4D4D-94FD-AC8A34BB54DA}" type="presOf" srcId="{ACE8D210-C780-46D5-B046-5EBD9A252BC7}" destId="{7D5E449B-D868-45F6-9C40-3CCA69CF14F1}" srcOrd="0" destOrd="0" presId="urn:microsoft.com/office/officeart/2005/8/layout/hList9"/>
    <dgm:cxn modelId="{5E928C35-EC34-42FC-BA1B-A3D3F2CE1923}" srcId="{5D6E3105-D1FF-4678-AB58-45B49ABC5367}" destId="{16F6E8C3-DF73-497C-A164-8C5F348A0C47}" srcOrd="1" destOrd="0" parTransId="{9BF064AE-51E9-4A21-92D4-CDDAAE6928A0}" sibTransId="{538E694D-2743-4BBE-9780-6E7E2668C30D}"/>
    <dgm:cxn modelId="{B880C6BD-2676-4BAA-A33E-6468F48A0870}" type="presOf" srcId="{4A0DE1A6-A4F4-4363-82C3-8E56358139E7}" destId="{EDD8F19E-DDD4-4544-B6E6-01D52DDBAA75}" srcOrd="1" destOrd="0" presId="urn:microsoft.com/office/officeart/2005/8/layout/hList9"/>
    <dgm:cxn modelId="{3384BA1F-8FB4-45C2-8FA3-1B59B0FD6F3A}" type="presOf" srcId="{16F6E8C3-DF73-497C-A164-8C5F348A0C47}" destId="{2FC273DC-2DF3-4C42-BBB9-78589B89FFA3}" srcOrd="0" destOrd="0" presId="urn:microsoft.com/office/officeart/2005/8/layout/hList9"/>
    <dgm:cxn modelId="{F7BBEF44-4B94-485F-BB02-BBF50C1F594B}" type="presOf" srcId="{4A0DE1A6-A4F4-4363-82C3-8E56358139E7}" destId="{7CE74380-530B-4031-8558-CC0F4DF71FE6}" srcOrd="0" destOrd="0" presId="urn:microsoft.com/office/officeart/2005/8/layout/hList9"/>
    <dgm:cxn modelId="{6697F537-5F65-4D66-8EC1-35C645882CF8}" type="presOf" srcId="{399DF709-63B2-4C5D-AC9C-40610E9A6C83}" destId="{3CE5AB1B-D6C7-479F-9F81-0E542CE42D2A}" srcOrd="0" destOrd="0" presId="urn:microsoft.com/office/officeart/2005/8/layout/hList9"/>
    <dgm:cxn modelId="{69DD4174-9179-439E-8B7E-9D49E99950C0}" type="presParOf" srcId="{8BFBEC7F-83D6-490A-90D8-75F2D6D4391F}" destId="{811B882B-0CB6-49DA-8CBF-3DC7F780AB5A}" srcOrd="0" destOrd="0" presId="urn:microsoft.com/office/officeart/2005/8/layout/hList9"/>
    <dgm:cxn modelId="{A3360363-055A-467C-BADE-A0B4EF2082DE}" type="presParOf" srcId="{8BFBEC7F-83D6-490A-90D8-75F2D6D4391F}" destId="{F1ABB09A-6960-4EEC-83BC-792E0E8294EA}" srcOrd="1" destOrd="0" presId="urn:microsoft.com/office/officeart/2005/8/layout/hList9"/>
    <dgm:cxn modelId="{E735AC62-C11A-47CF-A7C4-1C763B626B0A}" type="presParOf" srcId="{F1ABB09A-6960-4EEC-83BC-792E0E8294EA}" destId="{AD57008C-2196-4DD2-BC92-8DB91850F413}" srcOrd="0" destOrd="0" presId="urn:microsoft.com/office/officeart/2005/8/layout/hList9"/>
    <dgm:cxn modelId="{3BA50B06-C022-4071-8398-3A9DD6B4B93B}" type="presParOf" srcId="{F1ABB09A-6960-4EEC-83BC-792E0E8294EA}" destId="{00B7C4AA-3E23-4A6F-BC3B-D9011610102A}" srcOrd="1" destOrd="0" presId="urn:microsoft.com/office/officeart/2005/8/layout/hList9"/>
    <dgm:cxn modelId="{6D4E57C8-1757-4B14-819E-4C866678E182}" type="presParOf" srcId="{00B7C4AA-3E23-4A6F-BC3B-D9011610102A}" destId="{7CE74380-530B-4031-8558-CC0F4DF71FE6}" srcOrd="0" destOrd="0" presId="urn:microsoft.com/office/officeart/2005/8/layout/hList9"/>
    <dgm:cxn modelId="{6BC74974-AC99-4F60-BCEC-F5998C5724C7}" type="presParOf" srcId="{00B7C4AA-3E23-4A6F-BC3B-D9011610102A}" destId="{EDD8F19E-DDD4-4544-B6E6-01D52DDBAA75}" srcOrd="1" destOrd="0" presId="urn:microsoft.com/office/officeart/2005/8/layout/hList9"/>
    <dgm:cxn modelId="{CB67D8A4-EFA7-40DB-872E-59B9F4781EC8}" type="presParOf" srcId="{F1ABB09A-6960-4EEC-83BC-792E0E8294EA}" destId="{E36B9B0D-2F5A-49A7-932C-D695482F2387}" srcOrd="2" destOrd="0" presId="urn:microsoft.com/office/officeart/2005/8/layout/hList9"/>
    <dgm:cxn modelId="{22272622-0F74-4F09-B1E9-68508756AFB3}" type="presParOf" srcId="{E36B9B0D-2F5A-49A7-932C-D695482F2387}" destId="{4BC48685-8104-4E4D-89FF-63E8DCAABD4B}" srcOrd="0" destOrd="0" presId="urn:microsoft.com/office/officeart/2005/8/layout/hList9"/>
    <dgm:cxn modelId="{3163C66D-7D53-4506-89FD-888FF6BDC015}" type="presParOf" srcId="{E36B9B0D-2F5A-49A7-932C-D695482F2387}" destId="{25ED50C4-1C28-45AB-9E78-A0A1505CD3F0}" srcOrd="1" destOrd="0" presId="urn:microsoft.com/office/officeart/2005/8/layout/hList9"/>
    <dgm:cxn modelId="{C8B0DBB5-E4D7-4904-8C96-80EAFEDF3AAE}" type="presParOf" srcId="{8BFBEC7F-83D6-490A-90D8-75F2D6D4391F}" destId="{E8977753-B029-4ABA-9FA0-83FEBB02D33C}" srcOrd="2" destOrd="0" presId="urn:microsoft.com/office/officeart/2005/8/layout/hList9"/>
    <dgm:cxn modelId="{010019EF-0788-41E2-8E41-8C1416D8CD44}" type="presParOf" srcId="{8BFBEC7F-83D6-490A-90D8-75F2D6D4391F}" destId="{7D5E449B-D868-45F6-9C40-3CCA69CF14F1}" srcOrd="3" destOrd="0" presId="urn:microsoft.com/office/officeart/2005/8/layout/hList9"/>
    <dgm:cxn modelId="{D52F4E64-2448-41EB-B6F1-16F46BF2F404}" type="presParOf" srcId="{8BFBEC7F-83D6-490A-90D8-75F2D6D4391F}" destId="{3574E00B-AE81-4819-BC08-FE0E97F7FB4A}" srcOrd="4" destOrd="0" presId="urn:microsoft.com/office/officeart/2005/8/layout/hList9"/>
    <dgm:cxn modelId="{1DB47273-4EE0-44A3-85EC-53C9DCCBE1AB}" type="presParOf" srcId="{8BFBEC7F-83D6-490A-90D8-75F2D6D4391F}" destId="{DEF7EC5C-49E5-4A94-BAD1-EB56F2067584}" srcOrd="5" destOrd="0" presId="urn:microsoft.com/office/officeart/2005/8/layout/hList9"/>
    <dgm:cxn modelId="{879A0D61-6553-49C3-883B-1F0872ABD87C}" type="presParOf" srcId="{8BFBEC7F-83D6-490A-90D8-75F2D6D4391F}" destId="{F4C315B8-ADCD-4584-B5BA-1A8D592B835B}" srcOrd="6" destOrd="0" presId="urn:microsoft.com/office/officeart/2005/8/layout/hList9"/>
    <dgm:cxn modelId="{AFAC69CC-969E-4350-9B17-2BACB5F1F3A7}" type="presParOf" srcId="{F4C315B8-ADCD-4584-B5BA-1A8D592B835B}" destId="{5FEDFF79-C952-435E-A8D6-13353BA54082}" srcOrd="0" destOrd="0" presId="urn:microsoft.com/office/officeart/2005/8/layout/hList9"/>
    <dgm:cxn modelId="{1906ACF8-2625-4CBC-B694-00CA661B395B}" type="presParOf" srcId="{F4C315B8-ADCD-4584-B5BA-1A8D592B835B}" destId="{2E7785A0-6850-447D-B40B-D43D3AAA673C}" srcOrd="1" destOrd="0" presId="urn:microsoft.com/office/officeart/2005/8/layout/hList9"/>
    <dgm:cxn modelId="{68DF37B8-DABF-466B-9EAF-A4947324CA3D}" type="presParOf" srcId="{2E7785A0-6850-447D-B40B-D43D3AAA673C}" destId="{88254E91-A480-4232-BE01-F2DDE1994BB4}" srcOrd="0" destOrd="0" presId="urn:microsoft.com/office/officeart/2005/8/layout/hList9"/>
    <dgm:cxn modelId="{51DE56B5-22EB-4093-9D62-8C7C6ECAAD16}" type="presParOf" srcId="{2E7785A0-6850-447D-B40B-D43D3AAA673C}" destId="{6751B3BA-EB36-48B5-A2FA-495C04DEBEB9}" srcOrd="1" destOrd="0" presId="urn:microsoft.com/office/officeart/2005/8/layout/hList9"/>
    <dgm:cxn modelId="{00679725-A8E0-43E3-8637-18F3D94B5F1B}" type="presParOf" srcId="{F4C315B8-ADCD-4584-B5BA-1A8D592B835B}" destId="{985633F7-8BEE-4A39-99CC-1577B14EFFB9}" srcOrd="2" destOrd="0" presId="urn:microsoft.com/office/officeart/2005/8/layout/hList9"/>
    <dgm:cxn modelId="{9678DE3A-11AC-4B77-90A2-DBF8CB574B46}" type="presParOf" srcId="{985633F7-8BEE-4A39-99CC-1577B14EFFB9}" destId="{3CE5AB1B-D6C7-479F-9F81-0E542CE42D2A}" srcOrd="0" destOrd="0" presId="urn:microsoft.com/office/officeart/2005/8/layout/hList9"/>
    <dgm:cxn modelId="{D6588EA6-FC96-43B3-A249-BF5C05CB55F2}" type="presParOf" srcId="{985633F7-8BEE-4A39-99CC-1577B14EFFB9}" destId="{3FA641A4-9606-4189-948B-1DBB9A6B6E60}" srcOrd="1" destOrd="0" presId="urn:microsoft.com/office/officeart/2005/8/layout/hList9"/>
    <dgm:cxn modelId="{6E5ABE11-E4D4-47B6-B3A6-87903B8B2D19}" type="presParOf" srcId="{8BFBEC7F-83D6-490A-90D8-75F2D6D4391F}" destId="{FC00C62E-627C-4F8A-8DFA-760C3D7D0DA7}" srcOrd="7" destOrd="0" presId="urn:microsoft.com/office/officeart/2005/8/layout/hList9"/>
    <dgm:cxn modelId="{8A38624B-47F1-4E9B-B6A8-2E4C3CCF5A56}" type="presParOf" srcId="{8BFBEC7F-83D6-490A-90D8-75F2D6D4391F}" destId="{2FC273DC-2DF3-4C42-BBB9-78589B89FFA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1B066-E369-4BAC-B6F4-74F473F7B78E}">
      <dsp:nvSpPr>
        <dsp:cNvPr id="0" name=""/>
        <dsp:cNvSpPr/>
      </dsp:nvSpPr>
      <dsp:spPr>
        <a:xfrm>
          <a:off x="973089" y="0"/>
          <a:ext cx="1310946" cy="1145932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6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Paper logbook</a:t>
          </a:r>
          <a:endParaRPr lang="en-GB" sz="1000" kern="1200" dirty="0"/>
        </a:p>
      </dsp:txBody>
      <dsp:txXfrm>
        <a:off x="1300826" y="171890"/>
        <a:ext cx="639086" cy="802152"/>
      </dsp:txXfrm>
    </dsp:sp>
    <dsp:sp modelId="{638803F1-7AB5-48BC-91A0-0C0923652BE9}">
      <dsp:nvSpPr>
        <dsp:cNvPr id="0" name=""/>
        <dsp:cNvSpPr/>
      </dsp:nvSpPr>
      <dsp:spPr>
        <a:xfrm>
          <a:off x="645353" y="245229"/>
          <a:ext cx="655473" cy="6554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&lt;1996</a:t>
          </a:r>
          <a:endParaRPr lang="en-GB" sz="1200" kern="1200" dirty="0"/>
        </a:p>
      </dsp:txBody>
      <dsp:txXfrm>
        <a:off x="741345" y="341221"/>
        <a:ext cx="463489" cy="463489"/>
      </dsp:txXfrm>
    </dsp:sp>
    <dsp:sp modelId="{E38F021E-6501-434A-95A3-DCFF1D6AC581}">
      <dsp:nvSpPr>
        <dsp:cNvPr id="0" name=""/>
        <dsp:cNvSpPr/>
      </dsp:nvSpPr>
      <dsp:spPr>
        <a:xfrm>
          <a:off x="2706526" y="0"/>
          <a:ext cx="1310946" cy="1145932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6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Filemaker Pro</a:t>
          </a:r>
          <a:endParaRPr lang="en-GB" sz="1000" kern="1200" dirty="0"/>
        </a:p>
      </dsp:txBody>
      <dsp:txXfrm>
        <a:off x="3034263" y="171890"/>
        <a:ext cx="639086" cy="802152"/>
      </dsp:txXfrm>
    </dsp:sp>
    <dsp:sp modelId="{A086B40F-B4F7-4E74-BC2F-0DB9B6A52DF8}">
      <dsp:nvSpPr>
        <dsp:cNvPr id="0" name=""/>
        <dsp:cNvSpPr/>
      </dsp:nvSpPr>
      <dsp:spPr>
        <a:xfrm>
          <a:off x="2378790" y="245229"/>
          <a:ext cx="655473" cy="6554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1996</a:t>
          </a:r>
          <a:endParaRPr lang="en-GB" sz="1200" kern="1200" dirty="0"/>
        </a:p>
      </dsp:txBody>
      <dsp:txXfrm>
        <a:off x="2474782" y="341221"/>
        <a:ext cx="463489" cy="463489"/>
      </dsp:txXfrm>
    </dsp:sp>
    <dsp:sp modelId="{37435F6F-3E31-45C9-979D-A53D2AE8F4AF}">
      <dsp:nvSpPr>
        <dsp:cNvPr id="0" name=""/>
        <dsp:cNvSpPr/>
      </dsp:nvSpPr>
      <dsp:spPr>
        <a:xfrm>
          <a:off x="4439964" y="0"/>
          <a:ext cx="1310946" cy="1145932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6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Logbook LHC</a:t>
          </a:r>
          <a:endParaRPr lang="en-GB" sz="1000" kern="1200" dirty="0"/>
        </a:p>
      </dsp:txBody>
      <dsp:txXfrm>
        <a:off x="4767700" y="171890"/>
        <a:ext cx="639086" cy="802152"/>
      </dsp:txXfrm>
    </dsp:sp>
    <dsp:sp modelId="{FD22B342-EB53-45C3-ADE0-69F48B9F2545}">
      <dsp:nvSpPr>
        <dsp:cNvPr id="0" name=""/>
        <dsp:cNvSpPr/>
      </dsp:nvSpPr>
      <dsp:spPr>
        <a:xfrm>
          <a:off x="4112227" y="245229"/>
          <a:ext cx="655473" cy="6554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2006</a:t>
          </a:r>
          <a:endParaRPr lang="en-GB" sz="1200" kern="1200" dirty="0"/>
        </a:p>
      </dsp:txBody>
      <dsp:txXfrm>
        <a:off x="4208219" y="341221"/>
        <a:ext cx="463489" cy="463489"/>
      </dsp:txXfrm>
    </dsp:sp>
    <dsp:sp modelId="{EF08FF4F-98DA-4D78-8D4F-9581D843C2C3}">
      <dsp:nvSpPr>
        <dsp:cNvPr id="0" name=""/>
        <dsp:cNvSpPr/>
      </dsp:nvSpPr>
      <dsp:spPr>
        <a:xfrm>
          <a:off x="6173401" y="0"/>
          <a:ext cx="1310946" cy="1145932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6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APEX LHC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and IN, NLHC</a:t>
          </a:r>
          <a:endParaRPr lang="en-GB" sz="1000" kern="1200" dirty="0"/>
        </a:p>
      </dsp:txBody>
      <dsp:txXfrm>
        <a:off x="6501137" y="171890"/>
        <a:ext cx="639086" cy="802152"/>
      </dsp:txXfrm>
    </dsp:sp>
    <dsp:sp modelId="{C467E6E2-F82F-4988-80DF-8B3258491721}">
      <dsp:nvSpPr>
        <dsp:cNvPr id="0" name=""/>
        <dsp:cNvSpPr/>
      </dsp:nvSpPr>
      <dsp:spPr>
        <a:xfrm>
          <a:off x="5845664" y="245229"/>
          <a:ext cx="655473" cy="6554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2009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2011</a:t>
          </a:r>
          <a:endParaRPr lang="en-GB" sz="1200" kern="1200" dirty="0"/>
        </a:p>
      </dsp:txBody>
      <dsp:txXfrm>
        <a:off x="5941656" y="341221"/>
        <a:ext cx="463489" cy="463489"/>
      </dsp:txXfrm>
    </dsp:sp>
    <dsp:sp modelId="{82F3A9EE-7E28-42C1-92D0-E255870C5FD0}">
      <dsp:nvSpPr>
        <dsp:cNvPr id="0" name=""/>
        <dsp:cNvSpPr/>
      </dsp:nvSpPr>
      <dsp:spPr>
        <a:xfrm>
          <a:off x="7906838" y="0"/>
          <a:ext cx="1310946" cy="1145932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6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INFOR EAM</a:t>
          </a:r>
          <a:endParaRPr lang="en-GB" sz="1000" kern="1200" dirty="0"/>
        </a:p>
      </dsp:txBody>
      <dsp:txXfrm>
        <a:off x="8234575" y="171890"/>
        <a:ext cx="639086" cy="802152"/>
      </dsp:txXfrm>
    </dsp:sp>
    <dsp:sp modelId="{6DCDFFF8-772E-4E4B-9F3A-21F242DB2462}">
      <dsp:nvSpPr>
        <dsp:cNvPr id="0" name=""/>
        <dsp:cNvSpPr/>
      </dsp:nvSpPr>
      <dsp:spPr>
        <a:xfrm>
          <a:off x="7579102" y="245229"/>
          <a:ext cx="655473" cy="6554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2018</a:t>
          </a:r>
          <a:endParaRPr lang="en-GB" sz="1200" kern="1200" dirty="0"/>
        </a:p>
      </dsp:txBody>
      <dsp:txXfrm>
        <a:off x="7675094" y="341221"/>
        <a:ext cx="463489" cy="463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74380-530B-4031-8558-CC0F4DF71FE6}">
      <dsp:nvSpPr>
        <dsp:cNvPr id="0" name=""/>
        <dsp:cNvSpPr/>
      </dsp:nvSpPr>
      <dsp:spPr>
        <a:xfrm>
          <a:off x="1380511" y="1055794"/>
          <a:ext cx="2585427" cy="1724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dk2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1 central control room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6 local control </a:t>
          </a:r>
          <a:r>
            <a:rPr lang="fr-CH" sz="1600" kern="1200" dirty="0" err="1" smtClean="0"/>
            <a:t>rooms</a:t>
          </a:r>
          <a:endParaRPr lang="fr-CH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94179" y="1055794"/>
        <a:ext cx="2171759" cy="1724480"/>
      </dsp:txXfrm>
    </dsp:sp>
    <dsp:sp modelId="{4BC48685-8104-4E4D-89FF-63E8DCAABD4B}">
      <dsp:nvSpPr>
        <dsp:cNvPr id="0" name=""/>
        <dsp:cNvSpPr/>
      </dsp:nvSpPr>
      <dsp:spPr>
        <a:xfrm>
          <a:off x="1380511" y="2780274"/>
          <a:ext cx="2585427" cy="1724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dk2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err="1" smtClean="0"/>
            <a:t>Operation</a:t>
          </a:r>
          <a:r>
            <a:rPr lang="fr-CH" sz="1600" kern="1200" dirty="0" smtClean="0"/>
            <a:t> team of 32 staff</a:t>
          </a:r>
        </a:p>
      </dsp:txBody>
      <dsp:txXfrm>
        <a:off x="1794179" y="2780274"/>
        <a:ext cx="2171759" cy="1724480"/>
      </dsp:txXfrm>
    </dsp:sp>
    <dsp:sp modelId="{7D5E449B-D868-45F6-9C40-3CCA69CF14F1}">
      <dsp:nvSpPr>
        <dsp:cNvPr id="0" name=""/>
        <dsp:cNvSpPr/>
      </dsp:nvSpPr>
      <dsp:spPr>
        <a:xfrm>
          <a:off x="0" y="1118378"/>
          <a:ext cx="1723618" cy="1723618"/>
        </a:xfrm>
        <a:prstGeom prst="ellipse">
          <a:avLst/>
        </a:prstGeom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>
          <a:glow rad="700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 smtClean="0"/>
            <a:t>LHC</a:t>
          </a:r>
          <a:r>
            <a:rPr lang="fr-CH" sz="1600" kern="1200" dirty="0" smtClean="0"/>
            <a:t> </a:t>
          </a:r>
          <a:r>
            <a:rPr lang="fr-CH" sz="1400" kern="1200" dirty="0" smtClean="0"/>
            <a:t>installations</a:t>
          </a:r>
          <a:endParaRPr lang="en-US" sz="1600" kern="1200" dirty="0"/>
        </a:p>
      </dsp:txBody>
      <dsp:txXfrm>
        <a:off x="252418" y="1370796"/>
        <a:ext cx="1218782" cy="1218782"/>
      </dsp:txXfrm>
    </dsp:sp>
    <dsp:sp modelId="{88254E91-A480-4232-BE01-F2DDE1994BB4}">
      <dsp:nvSpPr>
        <dsp:cNvPr id="0" name=""/>
        <dsp:cNvSpPr/>
      </dsp:nvSpPr>
      <dsp:spPr>
        <a:xfrm>
          <a:off x="5689557" y="1055794"/>
          <a:ext cx="2585427" cy="1724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dk2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2 </a:t>
          </a:r>
          <a:r>
            <a:rPr lang="fr-CH" sz="1600" kern="1200" dirty="0" err="1" smtClean="0"/>
            <a:t>common</a:t>
          </a:r>
          <a:r>
            <a:rPr lang="fr-CH" sz="1600" kern="1200" dirty="0" smtClean="0"/>
            <a:t> control </a:t>
          </a:r>
          <a:r>
            <a:rPr lang="fr-CH" sz="1600" kern="1200" dirty="0" err="1" smtClean="0"/>
            <a:t>rooms</a:t>
          </a:r>
          <a:r>
            <a:rPr lang="fr-CH" sz="1600" kern="1200" dirty="0" smtClean="0"/>
            <a:t>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err="1" smtClean="0"/>
            <a:t>each</a:t>
          </a:r>
          <a:r>
            <a:rPr lang="fr-CH" sz="1600" kern="1200" dirty="0" smtClean="0"/>
            <a:t> for 3 to 4 areas </a:t>
          </a:r>
          <a:r>
            <a:rPr lang="fr-CH" sz="1600" kern="1200" dirty="0" err="1" smtClean="0"/>
            <a:t>with</a:t>
          </a:r>
          <a:r>
            <a:rPr lang="fr-CH" sz="1600" kern="1200" dirty="0" smtClean="0"/>
            <a:t> 1 or more installations</a:t>
          </a:r>
        </a:p>
      </dsp:txBody>
      <dsp:txXfrm>
        <a:off x="6103226" y="1055794"/>
        <a:ext cx="2171759" cy="1724480"/>
      </dsp:txXfrm>
    </dsp:sp>
    <dsp:sp modelId="{3CE5AB1B-D6C7-479F-9F81-0E542CE42D2A}">
      <dsp:nvSpPr>
        <dsp:cNvPr id="0" name=""/>
        <dsp:cNvSpPr/>
      </dsp:nvSpPr>
      <dsp:spPr>
        <a:xfrm>
          <a:off x="5689557" y="2780274"/>
          <a:ext cx="2585427" cy="1724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dk2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2 teams of 7 staff</a:t>
          </a:r>
        </a:p>
      </dsp:txBody>
      <dsp:txXfrm>
        <a:off x="6103226" y="2780274"/>
        <a:ext cx="2171759" cy="1724480"/>
      </dsp:txXfrm>
    </dsp:sp>
    <dsp:sp modelId="{2FC273DC-2DF3-4C42-BBB9-78589B89FFA3}">
      <dsp:nvSpPr>
        <dsp:cNvPr id="0" name=""/>
        <dsp:cNvSpPr/>
      </dsp:nvSpPr>
      <dsp:spPr>
        <a:xfrm>
          <a:off x="4239423" y="1078666"/>
          <a:ext cx="1723618" cy="1723618"/>
        </a:xfrm>
        <a:prstGeom prst="ellipse">
          <a:avLst/>
        </a:prstGeom>
        <a:solidFill>
          <a:srgbClr val="00B050"/>
        </a:solidFill>
        <a:ln>
          <a:noFill/>
        </a:ln>
        <a:effectLst>
          <a:glow rad="700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b="1" kern="1200" dirty="0" smtClean="0"/>
            <a:t>Non-LHC </a:t>
          </a:r>
          <a:r>
            <a:rPr lang="fr-CH" sz="1400" kern="1200" dirty="0" smtClean="0"/>
            <a:t>installations</a:t>
          </a:r>
          <a:endParaRPr lang="en-US" sz="1400" kern="1200" dirty="0"/>
        </a:p>
      </dsp:txBody>
      <dsp:txXfrm>
        <a:off x="4491841" y="1331084"/>
        <a:ext cx="1218782" cy="1218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48D668-A81F-4CEF-988D-8CEA5FA367DF}" type="datetimeFigureOut">
              <a:rPr lang="en-GB"/>
              <a:pPr>
                <a:defRPr/>
              </a:pPr>
              <a:t>27/09/2018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EF2699-D543-472A-947E-C335BEA5B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45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204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5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87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5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50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3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67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9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Local </a:t>
            </a:r>
            <a:r>
              <a:rPr lang="fr-CH" dirty="0" err="1" smtClean="0"/>
              <a:t>operators</a:t>
            </a:r>
            <a:r>
              <a:rPr lang="fr-CH" dirty="0" smtClean="0"/>
              <a:t> are </a:t>
            </a:r>
            <a:r>
              <a:rPr lang="fr-CH" dirty="0" err="1" smtClean="0"/>
              <a:t>working</a:t>
            </a:r>
            <a:r>
              <a:rPr lang="fr-CH" dirty="0" smtClean="0"/>
              <a:t> on normal </a:t>
            </a:r>
            <a:r>
              <a:rPr lang="fr-CH" dirty="0" err="1" smtClean="0"/>
              <a:t>working</a:t>
            </a:r>
            <a:r>
              <a:rPr lang="fr-CH" dirty="0" smtClean="0"/>
              <a:t> </a:t>
            </a:r>
            <a:r>
              <a:rPr lang="fr-CH" dirty="0" err="1" smtClean="0"/>
              <a:t>hours</a:t>
            </a:r>
            <a:r>
              <a:rPr lang="fr-CH" dirty="0" smtClean="0"/>
              <a:t> </a:t>
            </a:r>
          </a:p>
          <a:p>
            <a:r>
              <a:rPr lang="fr-CH" dirty="0" smtClean="0"/>
              <a:t>1 x </a:t>
            </a:r>
            <a:r>
              <a:rPr lang="fr-CH" dirty="0" err="1" smtClean="0"/>
              <a:t>Operator</a:t>
            </a:r>
            <a:r>
              <a:rPr lang="fr-CH" dirty="0" smtClean="0"/>
              <a:t> at CCC are </a:t>
            </a:r>
            <a:r>
              <a:rPr lang="fr-CH" dirty="0" err="1" smtClean="0"/>
              <a:t>working</a:t>
            </a:r>
            <a:r>
              <a:rPr lang="fr-CH" dirty="0" smtClean="0"/>
              <a:t> in shifts</a:t>
            </a:r>
          </a:p>
          <a:p>
            <a:endParaRPr lang="fr-CH" dirty="0" smtClean="0"/>
          </a:p>
          <a:p>
            <a:r>
              <a:rPr lang="fr-CH" dirty="0" smtClean="0"/>
              <a:t>Maintenance </a:t>
            </a:r>
            <a:r>
              <a:rPr lang="fr-CH" dirty="0" err="1" smtClean="0"/>
              <a:t>working</a:t>
            </a:r>
            <a:r>
              <a:rPr lang="fr-CH" dirty="0" smtClean="0"/>
              <a:t> on normal </a:t>
            </a:r>
            <a:r>
              <a:rPr lang="fr-CH" dirty="0" err="1" smtClean="0"/>
              <a:t>working</a:t>
            </a:r>
            <a:r>
              <a:rPr lang="fr-CH" dirty="0" smtClean="0"/>
              <a:t> </a:t>
            </a:r>
            <a:r>
              <a:rPr lang="fr-CH" dirty="0" err="1" smtClean="0"/>
              <a:t>hours</a:t>
            </a:r>
            <a:r>
              <a:rPr lang="fr-CH" dirty="0" smtClean="0"/>
              <a:t> + standby </a:t>
            </a:r>
            <a:r>
              <a:rPr lang="fr-CH" dirty="0" err="1" smtClean="0"/>
              <a:t>duty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72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Local </a:t>
            </a:r>
            <a:r>
              <a:rPr lang="fr-CH" dirty="0" err="1" smtClean="0"/>
              <a:t>operators</a:t>
            </a:r>
            <a:r>
              <a:rPr lang="fr-CH" dirty="0" smtClean="0"/>
              <a:t> are </a:t>
            </a:r>
            <a:r>
              <a:rPr lang="fr-CH" dirty="0" err="1" smtClean="0"/>
              <a:t>working</a:t>
            </a:r>
            <a:r>
              <a:rPr lang="fr-CH" dirty="0" smtClean="0"/>
              <a:t> on normal </a:t>
            </a:r>
            <a:r>
              <a:rPr lang="fr-CH" dirty="0" err="1" smtClean="0"/>
              <a:t>working</a:t>
            </a:r>
            <a:r>
              <a:rPr lang="fr-CH" dirty="0" smtClean="0"/>
              <a:t> </a:t>
            </a:r>
            <a:r>
              <a:rPr lang="fr-CH" dirty="0" err="1" smtClean="0"/>
              <a:t>hours</a:t>
            </a:r>
            <a:r>
              <a:rPr lang="fr-CH" dirty="0" smtClean="0"/>
              <a:t> </a:t>
            </a:r>
          </a:p>
          <a:p>
            <a:r>
              <a:rPr lang="fr-CH" dirty="0" smtClean="0"/>
              <a:t>1 x </a:t>
            </a:r>
            <a:r>
              <a:rPr lang="fr-CH" dirty="0" err="1" smtClean="0"/>
              <a:t>Operator</a:t>
            </a:r>
            <a:r>
              <a:rPr lang="fr-CH" dirty="0" smtClean="0"/>
              <a:t> at CCC are </a:t>
            </a:r>
            <a:r>
              <a:rPr lang="fr-CH" dirty="0" err="1" smtClean="0"/>
              <a:t>working</a:t>
            </a:r>
            <a:r>
              <a:rPr lang="fr-CH" dirty="0" smtClean="0"/>
              <a:t> in shifts</a:t>
            </a:r>
          </a:p>
          <a:p>
            <a:endParaRPr lang="fr-CH" dirty="0" smtClean="0"/>
          </a:p>
          <a:p>
            <a:r>
              <a:rPr lang="fr-CH" dirty="0" smtClean="0"/>
              <a:t>Maintenance </a:t>
            </a:r>
            <a:r>
              <a:rPr lang="fr-CH" dirty="0" err="1" smtClean="0"/>
              <a:t>working</a:t>
            </a:r>
            <a:r>
              <a:rPr lang="fr-CH" dirty="0" smtClean="0"/>
              <a:t> on normal </a:t>
            </a:r>
            <a:r>
              <a:rPr lang="fr-CH" dirty="0" err="1" smtClean="0"/>
              <a:t>working</a:t>
            </a:r>
            <a:r>
              <a:rPr lang="fr-CH" dirty="0" smtClean="0"/>
              <a:t> </a:t>
            </a:r>
            <a:r>
              <a:rPr lang="fr-CH" dirty="0" err="1" smtClean="0"/>
              <a:t>hours</a:t>
            </a:r>
            <a:r>
              <a:rPr lang="fr-CH" dirty="0" smtClean="0"/>
              <a:t> + standby </a:t>
            </a:r>
            <a:r>
              <a:rPr lang="fr-CH" dirty="0" err="1" smtClean="0"/>
              <a:t>duty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6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44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2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9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10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2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1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logooutlin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181225"/>
            <a:ext cx="25209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560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6400" y="6356350"/>
            <a:ext cx="38623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F1FC-12F1-4165-B680-677D08F45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0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38171" y="6356350"/>
            <a:ext cx="3840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20EC-580E-46B0-ADA8-421AF94CF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2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38115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3DCE-7726-4671-B052-BDFCE439E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4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LOGOfi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03513"/>
            <a:ext cx="11731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8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LOGOfi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03513"/>
            <a:ext cx="11731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9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Outlin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168525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9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878138"/>
            <a:ext cx="12223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73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1086" y="6356350"/>
            <a:ext cx="3927702" cy="365125"/>
          </a:xfrm>
        </p:spPr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06B2CB-8BB1-4E36-A3AA-60DD42F8B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5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07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0743" y="6356350"/>
            <a:ext cx="376804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93D2-1016-46F7-A236-BCBDAE4F6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8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8000" y="6356350"/>
            <a:ext cx="3760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9E4E-E171-4FA4-A729-28673F7A8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5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39066" y="6356350"/>
            <a:ext cx="3939722" cy="365125"/>
          </a:xfrm>
        </p:spPr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9C222A-85C6-4256-894C-D6F0A24A1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2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233363"/>
            <a:ext cx="82264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mtClean="0"/>
              <a:t>Cliquez et modifiez le titre</a:t>
            </a:r>
            <a:endParaRPr lang="en-US" altLang="en-US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325563"/>
            <a:ext cx="82264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mtClean="0"/>
              <a:t>Cliquez pour modifier les styles du texte du masque</a:t>
            </a:r>
          </a:p>
          <a:p>
            <a:pPr lvl="1"/>
            <a:r>
              <a:rPr lang="fr-CH" altLang="en-US" smtClean="0"/>
              <a:t>Deuxième niveau</a:t>
            </a:r>
          </a:p>
          <a:p>
            <a:pPr lvl="2"/>
            <a:r>
              <a:rPr lang="fr-CH" altLang="en-US" smtClean="0"/>
              <a:t>Troisième niveau</a:t>
            </a:r>
          </a:p>
          <a:p>
            <a:pPr lvl="3"/>
            <a:r>
              <a:rPr lang="fr-CH" altLang="en-US" smtClean="0"/>
              <a:t>Quatrième niveau</a:t>
            </a:r>
          </a:p>
          <a:p>
            <a:pPr lvl="4"/>
            <a:r>
              <a:rPr lang="fr-CH" altLang="en-US" smtClean="0"/>
              <a:t>Cinquième niveau</a:t>
            </a:r>
            <a:endParaRPr lang="en-US" altLang="en-US" smtClean="0"/>
          </a:p>
        </p:txBody>
      </p:sp>
      <p:pic>
        <p:nvPicPr>
          <p:cNvPr id="1028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9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332514" y="6356350"/>
            <a:ext cx="3746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z="1100" i="1" dirty="0" smtClean="0"/>
              <a:t>sigrid.knoops@cern.ch </a:t>
            </a:r>
            <a:r>
              <a:rPr lang="en-US" dirty="0" smtClean="0"/>
              <a:t>                   EDMS 1944030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150" y="6356350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903124-EE35-411D-B065-4B231602D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805304" y="6312810"/>
            <a:ext cx="1786982" cy="4522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90" r:id="rId7"/>
    <p:sldLayoutId id="2147483691" r:id="rId8"/>
    <p:sldLayoutId id="2147483701" r:id="rId9"/>
    <p:sldLayoutId id="2147483692" r:id="rId10"/>
    <p:sldLayoutId id="2147483693" r:id="rId11"/>
    <p:sldLayoutId id="2147483694" r:id="rId12"/>
    <p:sldLayoutId id="214748370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93713" indent="-4572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4875" indent="-45720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2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3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413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7" Type="http://schemas.openxmlformats.org/officeDocument/2006/relationships/image" Target="../media/image3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tm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44538" y="1852613"/>
            <a:ext cx="7521575" cy="32948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sz="1600" dirty="0" smtClean="0"/>
              <a:t>Definition and needs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How are we organised?</a:t>
            </a:r>
          </a:p>
          <a:p>
            <a:pPr>
              <a:spcBef>
                <a:spcPts val="1200"/>
              </a:spcBef>
            </a:pPr>
            <a:r>
              <a:rPr lang="en-GB" altLang="en-US" sz="1600" b="1" dirty="0" smtClean="0"/>
              <a:t>Some statistics from former logbook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From existing to new application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New logbook features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Advantages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Statistics since Go Live </a:t>
            </a:r>
            <a:r>
              <a:rPr lang="en-GB" altLang="en-US" sz="1600" dirty="0"/>
              <a:t>on March 1</a:t>
            </a:r>
            <a:r>
              <a:rPr lang="en-GB" altLang="en-US" sz="1600" baseline="30000" dirty="0"/>
              <a:t>st</a:t>
            </a:r>
            <a:r>
              <a:rPr lang="en-GB" altLang="en-US" sz="1600" dirty="0"/>
              <a:t> </a:t>
            </a:r>
            <a:r>
              <a:rPr lang="en-GB" altLang="en-US" sz="1600" dirty="0" smtClean="0"/>
              <a:t>2018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E4B5A-0241-45E0-A486-0BCB6FF382D1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>
            <a:graphicFrameLocks/>
          </p:cNvGraphicFramePr>
          <p:nvPr/>
        </p:nvGraphicFramePr>
        <p:xfrm>
          <a:off x="64616" y="1293075"/>
          <a:ext cx="4355263" cy="259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30188" y="55563"/>
            <a:ext cx="8550275" cy="865187"/>
          </a:xfrm>
        </p:spPr>
        <p:txBody>
          <a:bodyPr/>
          <a:lstStyle/>
          <a:p>
            <a:r>
              <a:rPr lang="en-GB" altLang="en-US" sz="4000" dirty="0" smtClean="0"/>
              <a:t>Some statistics from former logbook: </a:t>
            </a:r>
            <a:r>
              <a:rPr lang="en-GB" altLang="en-US" sz="4400" dirty="0" smtClean="0"/>
              <a:t/>
            </a:r>
            <a:br>
              <a:rPr lang="en-GB" altLang="en-US" sz="4400" dirty="0" smtClean="0"/>
            </a:br>
            <a:r>
              <a:rPr lang="en-GB" alt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LHC logbook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0B640-FA52-4364-B744-6E764C4663C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252412" y="4181475"/>
            <a:ext cx="453548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en-US" dirty="0"/>
              <a:t>About 4500 to 5500 cases a year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en-US" dirty="0"/>
              <a:t>Statistics on type of event less detailed as no many predefined event types where existing in the </a:t>
            </a:r>
            <a:r>
              <a:rPr lang="en-GB" altLang="en-US" dirty="0" smtClean="0"/>
              <a:t>former </a:t>
            </a:r>
            <a:r>
              <a:rPr lang="en-GB" altLang="en-US" dirty="0"/>
              <a:t>logbook.</a:t>
            </a:r>
          </a:p>
        </p:txBody>
      </p:sp>
      <p:grpSp>
        <p:nvGrpSpPr>
          <p:cNvPr id="17416" name="Group 31"/>
          <p:cNvGrpSpPr>
            <a:grpSpLocks/>
          </p:cNvGrpSpPr>
          <p:nvPr/>
        </p:nvGrpSpPr>
        <p:grpSpPr bwMode="auto">
          <a:xfrm>
            <a:off x="4418013" y="1093788"/>
            <a:ext cx="4779972" cy="4718050"/>
            <a:chOff x="4123387" y="965686"/>
            <a:chExt cx="4779058" cy="4718049"/>
          </a:xfrm>
        </p:grpSpPr>
        <p:sp>
          <p:nvSpPr>
            <p:cNvPr id="10" name="TextBox 6"/>
            <p:cNvSpPr txBox="1"/>
            <p:nvPr/>
          </p:nvSpPr>
          <p:spPr>
            <a:xfrm>
              <a:off x="4123387" y="965686"/>
              <a:ext cx="4268301" cy="33855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4472C4"/>
                  </a:solidFill>
                </a:rPr>
                <a:t>2017, </a:t>
              </a:r>
              <a:r>
                <a:rPr lang="en-US" sz="1600" b="1" dirty="0" smtClean="0">
                  <a:solidFill>
                    <a:srgbClr val="4472C4"/>
                  </a:solidFill>
                </a:rPr>
                <a:t>former </a:t>
              </a:r>
              <a:r>
                <a:rPr lang="en-US" sz="1600" b="1" dirty="0">
                  <a:solidFill>
                    <a:srgbClr val="4472C4"/>
                  </a:solidFill>
                </a:rPr>
                <a:t>logbook results (</a:t>
              </a:r>
              <a:r>
                <a:rPr lang="en-US" sz="1600" b="1" dirty="0" smtClean="0">
                  <a:solidFill>
                    <a:srgbClr val="4472C4"/>
                  </a:solidFill>
                </a:rPr>
                <a:t>4500 </a:t>
              </a:r>
              <a:r>
                <a:rPr lang="en-US" sz="1600" b="1" dirty="0">
                  <a:solidFill>
                    <a:srgbClr val="4472C4"/>
                  </a:solidFill>
                </a:rPr>
                <a:t>cases)</a:t>
              </a:r>
            </a:p>
          </p:txBody>
        </p:sp>
        <p:graphicFrame>
          <p:nvGraphicFramePr>
            <p:cNvPr id="17418" name="Chart 13"/>
            <p:cNvGraphicFramePr>
              <a:graphicFrameLocks/>
            </p:cNvGraphicFramePr>
            <p:nvPr/>
          </p:nvGraphicFramePr>
          <p:xfrm>
            <a:off x="4727676" y="1815169"/>
            <a:ext cx="4174769" cy="3457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5" name="Chart" r:id="rId5" imgW="4182218" imgH="3462828" progId="Excel.Chart.8">
                    <p:embed/>
                  </p:oleObj>
                </mc:Choice>
                <mc:Fallback>
                  <p:oleObj name="Chart" r:id="rId5" imgW="4182218" imgH="3462828" progId="Excel.Chart.8">
                    <p:embed/>
                    <p:pic>
                      <p:nvPicPr>
                        <p:cNvPr id="0" name="Char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7676" y="1815169"/>
                          <a:ext cx="4174769" cy="34577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2"/>
            <p:cNvSpPr txBox="1"/>
            <p:nvPr/>
          </p:nvSpPr>
          <p:spPr>
            <a:xfrm>
              <a:off x="6464501" y="1527661"/>
              <a:ext cx="1612592" cy="27781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B050"/>
                  </a:solidFill>
                </a:rPr>
                <a:t>Other failures, 4%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729564" y="1789598"/>
              <a:ext cx="0" cy="18732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2"/>
            <p:cNvSpPr txBox="1"/>
            <p:nvPr/>
          </p:nvSpPr>
          <p:spPr>
            <a:xfrm>
              <a:off x="4493203" y="1540361"/>
              <a:ext cx="1733219" cy="276225"/>
            </a:xfrm>
            <a:prstGeom prst="rect">
              <a:avLst/>
            </a:prstGeom>
            <a:noFill/>
            <a:ln>
              <a:solidFill>
                <a:srgbClr val="9E480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9E480E"/>
                  </a:solidFill>
                </a:rPr>
                <a:t>Process tuning, </a:t>
              </a:r>
              <a:r>
                <a:rPr lang="en-US" sz="1200" b="1" dirty="0">
                  <a:solidFill>
                    <a:srgbClr val="9E480E"/>
                  </a:solidFill>
                </a:rPr>
                <a:t>2</a:t>
              </a:r>
              <a:r>
                <a:rPr lang="en-US" sz="1200" b="1" dirty="0" smtClean="0">
                  <a:solidFill>
                    <a:srgbClr val="9E480E"/>
                  </a:solidFill>
                </a:rPr>
                <a:t>%</a:t>
              </a:r>
              <a:endParaRPr lang="en-US" sz="1200" b="1" dirty="0">
                <a:solidFill>
                  <a:srgbClr val="9E480E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120574" y="1801561"/>
              <a:ext cx="344272" cy="384223"/>
            </a:xfrm>
            <a:prstGeom prst="line">
              <a:avLst/>
            </a:prstGeom>
            <a:ln>
              <a:solidFill>
                <a:srgbClr val="9E480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"/>
            <p:cNvSpPr txBox="1"/>
            <p:nvPr/>
          </p:nvSpPr>
          <p:spPr>
            <a:xfrm>
              <a:off x="4220205" y="1921361"/>
              <a:ext cx="1438000" cy="461962"/>
            </a:xfrm>
            <a:prstGeom prst="rect">
              <a:avLst/>
            </a:prstGeom>
            <a:noFill/>
            <a:ln>
              <a:solidFill>
                <a:srgbClr val="4472C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4472C4"/>
                  </a:solidFill>
                </a:rPr>
                <a:t>Instrumentation failure, </a:t>
              </a:r>
              <a:r>
                <a:rPr lang="en-US" sz="1200" b="1" dirty="0">
                  <a:solidFill>
                    <a:srgbClr val="4472C4"/>
                  </a:solidFill>
                </a:rPr>
                <a:t>4</a:t>
              </a:r>
              <a:r>
                <a:rPr lang="en-US" sz="1200" b="1" dirty="0" smtClean="0">
                  <a:solidFill>
                    <a:srgbClr val="4472C4"/>
                  </a:solidFill>
                </a:rPr>
                <a:t>%</a:t>
              </a:r>
              <a:endParaRPr lang="en-US" sz="1200" b="1" dirty="0">
                <a:solidFill>
                  <a:srgbClr val="4472C4"/>
                </a:solidFill>
              </a:endParaRPr>
            </a:p>
          </p:txBody>
        </p:sp>
        <p:cxnSp>
          <p:nvCxnSpPr>
            <p:cNvPr id="24" name="Straight Connector 23"/>
            <p:cNvCxnSpPr>
              <a:stCxn id="22" idx="3"/>
            </p:cNvCxnSpPr>
            <p:nvPr/>
          </p:nvCxnSpPr>
          <p:spPr>
            <a:xfrm>
              <a:off x="5657527" y="2152462"/>
              <a:ext cx="463047" cy="175047"/>
            </a:xfrm>
            <a:prstGeom prst="line">
              <a:avLst/>
            </a:prstGeom>
            <a:ln>
              <a:solidFill>
                <a:srgbClr val="4472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"/>
            <p:cNvSpPr txBox="1"/>
            <p:nvPr/>
          </p:nvSpPr>
          <p:spPr>
            <a:xfrm>
              <a:off x="4672557" y="5221772"/>
              <a:ext cx="1301501" cy="461963"/>
            </a:xfrm>
            <a:prstGeom prst="rect">
              <a:avLst/>
            </a:prstGeom>
            <a:noFill/>
            <a:ln>
              <a:solidFill>
                <a:srgbClr val="ED7D3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ED7D31"/>
                  </a:solidFill>
                </a:rPr>
                <a:t>General operation, 90%</a:t>
              </a:r>
              <a:endParaRPr lang="en-US" sz="1200" b="1" dirty="0">
                <a:solidFill>
                  <a:srgbClr val="ED7D3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5609296" y="4820829"/>
              <a:ext cx="732038" cy="401241"/>
            </a:xfrm>
            <a:prstGeom prst="line">
              <a:avLst/>
            </a:prstGeom>
            <a:ln>
              <a:solidFill>
                <a:srgbClr val="ED7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Chart 20"/>
          <p:cNvGraphicFramePr>
            <a:graphicFrameLocks/>
          </p:cNvGraphicFramePr>
          <p:nvPr/>
        </p:nvGraphicFramePr>
        <p:xfrm>
          <a:off x="4554538" y="2036763"/>
          <a:ext cx="4403725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" name="Chart" r:id="rId4" imgW="4407790" imgH="3901778" progId="Excel.Chart.8">
                  <p:embed/>
                </p:oleObj>
              </mc:Choice>
              <mc:Fallback>
                <p:oleObj name="Chart" r:id="rId4" imgW="4407790" imgH="3901778" progId="Excel.Chart.8">
                  <p:embed/>
                  <p:pic>
                    <p:nvPicPr>
                      <p:cNvPr id="0" name="Char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2036763"/>
                        <a:ext cx="4403725" cy="389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Chart 18"/>
          <p:cNvGraphicFramePr>
            <a:graphicFrameLocks/>
          </p:cNvGraphicFramePr>
          <p:nvPr/>
        </p:nvGraphicFramePr>
        <p:xfrm>
          <a:off x="77788" y="844550"/>
          <a:ext cx="4578350" cy="304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" name="Chart" r:id="rId6" imgW="4584589" imgH="3054361" progId="Excel.Chart.8">
                  <p:embed/>
                </p:oleObj>
              </mc:Choice>
              <mc:Fallback>
                <p:oleObj name="Chart" r:id="rId6" imgW="4584589" imgH="3054361" progId="Excel.Chart.8">
                  <p:embed/>
                  <p:pic>
                    <p:nvPicPr>
                      <p:cNvPr id="0" name="Char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844550"/>
                        <a:ext cx="4578350" cy="304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8D2E2-4758-4BD0-8154-8FCD1379693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252413" y="4349750"/>
            <a:ext cx="45354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GB" altLang="en-US" dirty="0" smtClean="0">
                <a:solidFill>
                  <a:schemeClr val="tx2"/>
                </a:solidFill>
              </a:rPr>
              <a:t>Compared </a:t>
            </a:r>
            <a:r>
              <a:rPr lang="en-GB" altLang="en-US" dirty="0">
                <a:solidFill>
                  <a:schemeClr val="tx2"/>
                </a:solidFill>
              </a:rPr>
              <a:t>to LHC </a:t>
            </a:r>
            <a:r>
              <a:rPr lang="en-GB" altLang="en-US" dirty="0" smtClean="0">
                <a:solidFill>
                  <a:schemeClr val="tx2"/>
                </a:solidFill>
              </a:rPr>
              <a:t>logbook:</a:t>
            </a:r>
            <a:endParaRPr lang="en-GB" altLang="en-US" dirty="0">
              <a:solidFill>
                <a:schemeClr val="tx2"/>
              </a:solidFill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en-US" dirty="0" smtClean="0">
                <a:solidFill>
                  <a:schemeClr val="tx2"/>
                </a:solidFill>
              </a:rPr>
              <a:t>Less events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en-US" dirty="0" smtClean="0"/>
              <a:t>Even less </a:t>
            </a:r>
            <a:r>
              <a:rPr lang="en-GB" altLang="en-US" dirty="0"/>
              <a:t>classification of </a:t>
            </a:r>
            <a:r>
              <a:rPr lang="en-GB" altLang="en-US" dirty="0" smtClean="0"/>
              <a:t>events.</a:t>
            </a:r>
            <a:endParaRPr lang="en-GB" alt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4601626" y="1104900"/>
            <a:ext cx="4269117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4472C4"/>
                </a:solidFill>
              </a:rPr>
              <a:t>2017, </a:t>
            </a:r>
            <a:r>
              <a:rPr lang="en-US" sz="1600" b="1" dirty="0" smtClean="0">
                <a:solidFill>
                  <a:srgbClr val="4472C4"/>
                </a:solidFill>
              </a:rPr>
              <a:t>former </a:t>
            </a:r>
            <a:r>
              <a:rPr lang="en-US" sz="1600" b="1" dirty="0">
                <a:solidFill>
                  <a:srgbClr val="4472C4"/>
                </a:solidFill>
              </a:rPr>
              <a:t>logbook results </a:t>
            </a:r>
            <a:r>
              <a:rPr lang="en-US" sz="1600" b="1" dirty="0" smtClean="0">
                <a:solidFill>
                  <a:srgbClr val="4472C4"/>
                </a:solidFill>
              </a:rPr>
              <a:t>(1436 </a:t>
            </a:r>
            <a:r>
              <a:rPr lang="en-US" sz="1600" b="1" dirty="0">
                <a:solidFill>
                  <a:srgbClr val="4472C4"/>
                </a:solidFill>
              </a:rPr>
              <a:t>cases)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6759575" y="1655763"/>
            <a:ext cx="1612900" cy="2778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B050"/>
                </a:solidFill>
              </a:rPr>
              <a:t>Other failures, </a:t>
            </a:r>
            <a:r>
              <a:rPr lang="en-US" sz="1200" b="1" dirty="0" smtClean="0">
                <a:solidFill>
                  <a:srgbClr val="00B050"/>
                </a:solidFill>
              </a:rPr>
              <a:t>9%</a:t>
            </a:r>
            <a:endParaRPr lang="en-US" sz="1200" b="1" dirty="0">
              <a:solidFill>
                <a:srgbClr val="00B05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646863" y="1917700"/>
            <a:ext cx="377825" cy="5381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"/>
          <p:cNvSpPr txBox="1"/>
          <p:nvPr/>
        </p:nvSpPr>
        <p:spPr>
          <a:xfrm>
            <a:off x="4889500" y="2030413"/>
            <a:ext cx="1181100" cy="277812"/>
          </a:xfrm>
          <a:prstGeom prst="rect">
            <a:avLst/>
          </a:prstGeom>
          <a:noFill/>
          <a:ln>
            <a:solidFill>
              <a:srgbClr val="0B387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</a:rPr>
              <a:t>Report,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</a:rPr>
              <a:t>6</a:t>
            </a: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</a:rPr>
              <a:t>%</a:t>
            </a:r>
            <a:endParaRPr lang="en-US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4" name="Straight Connector 23"/>
          <p:cNvCxnSpPr>
            <a:stCxn id="22" idx="3"/>
          </p:cNvCxnSpPr>
          <p:nvPr/>
        </p:nvCxnSpPr>
        <p:spPr>
          <a:xfrm>
            <a:off x="5952496" y="2280281"/>
            <a:ext cx="463047" cy="175047"/>
          </a:xfrm>
          <a:prstGeom prst="line">
            <a:avLst/>
          </a:prstGeom>
          <a:ln>
            <a:solidFill>
              <a:srgbClr val="0B38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"/>
          <p:cNvSpPr txBox="1"/>
          <p:nvPr/>
        </p:nvSpPr>
        <p:spPr>
          <a:xfrm>
            <a:off x="4429125" y="5589588"/>
            <a:ext cx="1524000" cy="461962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5B9BD5"/>
                </a:solidFill>
              </a:rPr>
              <a:t>No classification, 85%</a:t>
            </a:r>
            <a:endParaRPr lang="en-US" sz="1200" b="1" dirty="0">
              <a:solidFill>
                <a:srgbClr val="5B9BD5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102935" y="5188442"/>
            <a:ext cx="732038" cy="401241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230188" y="55563"/>
            <a:ext cx="85502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dirty="0" smtClean="0"/>
              <a:t>Some statistics from former logbook: </a:t>
            </a:r>
            <a:r>
              <a:rPr lang="en-GB" altLang="en-US" sz="4400" dirty="0" smtClean="0"/>
              <a:t/>
            </a:r>
            <a:br>
              <a:rPr lang="en-GB" altLang="en-US" sz="4400" dirty="0" smtClean="0"/>
            </a:br>
            <a:r>
              <a:rPr lang="en-GB" altLang="en-US" sz="3200" b="1" dirty="0">
                <a:solidFill>
                  <a:srgbClr val="00B050"/>
                </a:solidFill>
              </a:rPr>
              <a:t>non-</a:t>
            </a:r>
            <a:r>
              <a:rPr lang="en-GB" altLang="en-US" sz="3200" b="1" dirty="0" smtClean="0">
                <a:solidFill>
                  <a:srgbClr val="00B050"/>
                </a:solidFill>
              </a:rPr>
              <a:t>LHC logbook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44538" y="1852613"/>
            <a:ext cx="7521575" cy="32948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sz="1600" dirty="0" smtClean="0"/>
              <a:t>Definition and needs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How are we organised?</a:t>
            </a:r>
          </a:p>
          <a:p>
            <a:pPr>
              <a:spcBef>
                <a:spcPts val="1200"/>
              </a:spcBef>
            </a:pPr>
            <a:r>
              <a:rPr lang="en-GB" altLang="en-US" sz="1600" dirty="0"/>
              <a:t>Some statistics from former logbook</a:t>
            </a:r>
          </a:p>
          <a:p>
            <a:pPr>
              <a:spcBef>
                <a:spcPts val="1200"/>
              </a:spcBef>
            </a:pPr>
            <a:r>
              <a:rPr lang="en-GB" altLang="en-US" sz="1600" b="1" dirty="0" smtClean="0"/>
              <a:t>From existing to new application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New logbook features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Advantages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Statistics since Go Live </a:t>
            </a:r>
            <a:r>
              <a:rPr lang="en-GB" altLang="en-US" sz="1600" dirty="0"/>
              <a:t>on March 1</a:t>
            </a:r>
            <a:r>
              <a:rPr lang="en-GB" altLang="en-US" sz="1600" baseline="30000" dirty="0"/>
              <a:t>st</a:t>
            </a:r>
            <a:r>
              <a:rPr lang="en-GB" altLang="en-US" sz="1600" dirty="0"/>
              <a:t> </a:t>
            </a:r>
            <a:r>
              <a:rPr lang="en-GB" altLang="en-US" sz="1600" dirty="0" smtClean="0"/>
              <a:t>2018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E4B5A-0241-45E0-A486-0BCB6FF382D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48688" cy="1152525"/>
          </a:xfrm>
        </p:spPr>
        <p:txBody>
          <a:bodyPr/>
          <a:lstStyle/>
          <a:p>
            <a:r>
              <a:rPr lang="en-GB" altLang="en-US" sz="4400" smtClean="0"/>
              <a:t>From </a:t>
            </a:r>
            <a:r>
              <a:rPr lang="en-GB" altLang="en-US" sz="4400" u="sng" smtClean="0"/>
              <a:t>existing</a:t>
            </a:r>
            <a:r>
              <a:rPr lang="en-GB" altLang="en-US" sz="4400" smtClean="0"/>
              <a:t> to new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589AA-6D38-4726-B4DE-C2441964E062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5245100" y="1387475"/>
            <a:ext cx="3519488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GB" altLang="en-US" dirty="0"/>
              <a:t>Predefined lists for equipment and installations, at different </a:t>
            </a:r>
            <a:r>
              <a:rPr lang="en-GB" altLang="en-US" dirty="0" smtClean="0"/>
              <a:t>levels.</a:t>
            </a:r>
            <a:endParaRPr lang="en-GB" altLang="en-US" dirty="0"/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GB" altLang="en-US" dirty="0"/>
              <a:t>Some predefined lists for categories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GB" altLang="en-US" dirty="0"/>
              <a:t>Possibility to add document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GB" altLang="en-US" dirty="0"/>
              <a:t>Link to </a:t>
            </a:r>
            <a:r>
              <a:rPr lang="en-GB" altLang="en-US" dirty="0" smtClean="0"/>
              <a:t>ONE other </a:t>
            </a:r>
            <a:r>
              <a:rPr lang="en-GB" altLang="en-US" dirty="0"/>
              <a:t>logbook for interventions on special instrumentation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GB" altLang="en-US" dirty="0"/>
              <a:t>Link to EAM Light for </a:t>
            </a:r>
            <a:r>
              <a:rPr lang="en-GB" altLang="en-US" u="sng" dirty="0"/>
              <a:t>creation</a:t>
            </a:r>
            <a:r>
              <a:rPr lang="en-GB" altLang="en-US" dirty="0"/>
              <a:t> of work orders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GB" altLang="en-US" dirty="0"/>
              <a:t>Possibility to add comments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GB" altLang="en-US" dirty="0"/>
              <a:t>Status Open/Closed for follow-up of actions</a:t>
            </a:r>
          </a:p>
        </p:txBody>
      </p:sp>
      <p:pic>
        <p:nvPicPr>
          <p:cNvPr id="19463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1" y="1309687"/>
            <a:ext cx="4920750" cy="2490637"/>
          </a:xfrm>
          <a:prstGeom prst="rect">
            <a:avLst/>
          </a:prstGeom>
          <a:noFill/>
          <a:ln w="9525">
            <a:solidFill>
              <a:srgbClr val="0B38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0" y="3916363"/>
            <a:ext cx="4920751" cy="2161116"/>
          </a:xfrm>
          <a:prstGeom prst="rect">
            <a:avLst/>
          </a:prstGeom>
          <a:noFill/>
          <a:ln w="9525">
            <a:solidFill>
              <a:srgbClr val="0B38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548688" cy="1152525"/>
          </a:xfrm>
        </p:spPr>
        <p:txBody>
          <a:bodyPr/>
          <a:lstStyle/>
          <a:p>
            <a:r>
              <a:rPr lang="en-GB" altLang="en-US" smtClean="0"/>
              <a:t>From </a:t>
            </a:r>
            <a:r>
              <a:rPr lang="en-GB" altLang="en-US" u="sng" smtClean="0"/>
              <a:t>existing</a:t>
            </a:r>
            <a:r>
              <a:rPr lang="en-GB" altLang="en-US" smtClean="0"/>
              <a:t> to new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3B56E-02BB-4A41-9B51-434CB894D9C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0484" name="TextBox 13"/>
          <p:cNvSpPr txBox="1">
            <a:spLocks noChangeArrowheads="1"/>
          </p:cNvSpPr>
          <p:nvPr/>
        </p:nvSpPr>
        <p:spPr bwMode="auto">
          <a:xfrm>
            <a:off x="1189038" y="1338263"/>
            <a:ext cx="74977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Direct link to other logbook (Tunnel Instrumentation Support Team) for creating a request, direct link to INFOR EAM for creating a work order </a:t>
            </a:r>
          </a:p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Possible to link documents or screenshots from supervision</a:t>
            </a:r>
          </a:p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but</a:t>
            </a:r>
          </a:p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No feedback on intervention or diagnostics from interveners</a:t>
            </a:r>
          </a:p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No link from CMMS (EAM) to logbook events for better diagnostics, statistics</a:t>
            </a:r>
          </a:p>
          <a:p>
            <a:pPr eaLnBrk="1" hangingPunct="1"/>
            <a:endParaRPr lang="en-GB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Different applications to be used by the operators and support teams</a:t>
            </a:r>
          </a:p>
          <a:p>
            <a:pPr eaLnBrk="1" hangingPunct="1"/>
            <a:endParaRPr lang="en-GB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Several different logbooks in parallel with different layout</a:t>
            </a:r>
          </a:p>
          <a:p>
            <a:pPr eaLnBrk="1" hangingPunct="1"/>
            <a:endParaRPr lang="en-GB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No developer support for existing logbook, only maintenance support</a:t>
            </a:r>
          </a:p>
        </p:txBody>
      </p:sp>
      <p:pic>
        <p:nvPicPr>
          <p:cNvPr id="20485" name="Picture 14" descr="&lt;strong&gt;Good&lt;/strong&gt; vs Bad- What’s the truth? – Viby Speaks His Mind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63575" y="1385888"/>
            <a:ext cx="482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&lt;strong&gt;Good&lt;/strong&gt; vs Bad- What’s the truth? – Viby Speaks His Mind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3"/>
          <a:stretch>
            <a:fillRect/>
          </a:stretch>
        </p:blipFill>
        <p:spPr bwMode="auto">
          <a:xfrm>
            <a:off x="674688" y="3160713"/>
            <a:ext cx="476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pic>
        <p:nvPicPr>
          <p:cNvPr id="20489" name="Picture 11" descr="&lt;strong&gt;Good&lt;/strong&gt; vs Bad- What’s the truth? – Viby Speaks His Mind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3"/>
          <a:stretch>
            <a:fillRect/>
          </a:stretch>
        </p:blipFill>
        <p:spPr bwMode="auto">
          <a:xfrm>
            <a:off x="674688" y="3738563"/>
            <a:ext cx="476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2" descr="&lt;strong&gt;Good&lt;/strong&gt; vs Bad- What’s the truth? – Viby Speaks His Mind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3"/>
          <a:stretch>
            <a:fillRect/>
          </a:stretch>
        </p:blipFill>
        <p:spPr bwMode="auto">
          <a:xfrm>
            <a:off x="663575" y="4316413"/>
            <a:ext cx="4762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5" descr="&lt;strong&gt;Good&lt;/strong&gt; vs Bad- What’s the truth? – Viby Speaks His Mind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3"/>
          <a:stretch>
            <a:fillRect/>
          </a:stretch>
        </p:blipFill>
        <p:spPr bwMode="auto">
          <a:xfrm>
            <a:off x="685800" y="4873625"/>
            <a:ext cx="4746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7" descr="&lt;strong&gt;Good&lt;/strong&gt; vs Bad- What’s the truth? – Viby Speaks His Mind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3"/>
          <a:stretch>
            <a:fillRect/>
          </a:stretch>
        </p:blipFill>
        <p:spPr bwMode="auto">
          <a:xfrm>
            <a:off x="674688" y="5408613"/>
            <a:ext cx="476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8" descr="&lt;strong&gt;Good&lt;/strong&gt; vs Bad- What’s the truth? – Viby Speaks His Mind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58813" y="2081213"/>
            <a:ext cx="4810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548688" cy="1152525"/>
          </a:xfrm>
        </p:spPr>
        <p:txBody>
          <a:bodyPr/>
          <a:lstStyle/>
          <a:p>
            <a:r>
              <a:rPr lang="en-GB" altLang="en-US" smtClean="0"/>
              <a:t>From existing to </a:t>
            </a:r>
            <a:r>
              <a:rPr lang="en-GB" altLang="en-US" u="sng" smtClean="0"/>
              <a:t>new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85EF9-F6A3-4EC9-A0B4-BB534388849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1508" name="TextBox 17"/>
          <p:cNvSpPr txBox="1">
            <a:spLocks noChangeArrowheads="1"/>
          </p:cNvSpPr>
          <p:nvPr/>
        </p:nvSpPr>
        <p:spPr bwMode="auto">
          <a:xfrm>
            <a:off x="914400" y="1485900"/>
            <a:ext cx="75628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u="sng" dirty="0"/>
              <a:t>One common approach </a:t>
            </a:r>
            <a:r>
              <a:rPr lang="en-GB" altLang="en-US" dirty="0"/>
              <a:t>for all logbooks for the cryogenic installations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u="sng" dirty="0"/>
              <a:t>Integration in an existing application </a:t>
            </a:r>
            <a:r>
              <a:rPr lang="en-GB" altLang="en-US" dirty="0"/>
              <a:t>and therefore developer support by a CERN support group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u="sng" dirty="0"/>
              <a:t>Linking to other logbooks</a:t>
            </a:r>
            <a:r>
              <a:rPr lang="en-GB" altLang="en-US" dirty="0"/>
              <a:t> whenever possible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The operators should </a:t>
            </a:r>
            <a:r>
              <a:rPr lang="en-GB" altLang="en-US" u="sng" dirty="0"/>
              <a:t>trace ALL actions</a:t>
            </a:r>
            <a:r>
              <a:rPr lang="en-GB" altLang="en-US" dirty="0"/>
              <a:t>, not only demands for interventions or </a:t>
            </a:r>
            <a:r>
              <a:rPr lang="en-GB" altLang="en-US" dirty="0" smtClean="0"/>
              <a:t>reporting on </a:t>
            </a:r>
            <a:r>
              <a:rPr lang="en-GB" altLang="en-US" dirty="0"/>
              <a:t>faults. 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u="sng" dirty="0"/>
              <a:t>Easy to use and layout adapted to the needs</a:t>
            </a:r>
            <a:r>
              <a:rPr lang="en-GB" altLang="en-US" dirty="0"/>
              <a:t> of all operation teams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u="sng" dirty="0"/>
              <a:t>More predefined lists</a:t>
            </a:r>
            <a:r>
              <a:rPr lang="en-GB" altLang="en-US" dirty="0"/>
              <a:t> for better statistics, better analysis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2593571" y="4777163"/>
            <a:ext cx="64123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fr-CH" altLang="en-US" sz="2000" dirty="0"/>
              <a:t>INFOR EAM CASE </a:t>
            </a:r>
            <a:r>
              <a:rPr lang="fr-CH" altLang="en-US" sz="2000" dirty="0" smtClean="0"/>
              <a:t>MANAGEMENT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CH" altLang="en-US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Creation of this logbook done following the SCRUM method (sprints for developer team and user team)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44538" y="1852613"/>
            <a:ext cx="7521575" cy="32948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sz="1600" dirty="0" smtClean="0"/>
              <a:t>Definition and needs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How are we organised?</a:t>
            </a:r>
          </a:p>
          <a:p>
            <a:pPr>
              <a:spcBef>
                <a:spcPts val="1200"/>
              </a:spcBef>
            </a:pPr>
            <a:r>
              <a:rPr lang="en-GB" altLang="en-US" sz="1600" dirty="0"/>
              <a:t>Some statistics from former logbook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From existing to new application</a:t>
            </a:r>
          </a:p>
          <a:p>
            <a:pPr>
              <a:spcBef>
                <a:spcPts val="1200"/>
              </a:spcBef>
            </a:pPr>
            <a:r>
              <a:rPr lang="en-GB" altLang="en-US" sz="1600" b="1" dirty="0" smtClean="0"/>
              <a:t>New logbook features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Advantages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Statistics since Go Live </a:t>
            </a:r>
            <a:r>
              <a:rPr lang="en-GB" altLang="en-US" sz="1600" dirty="0"/>
              <a:t>on March 1</a:t>
            </a:r>
            <a:r>
              <a:rPr lang="en-GB" altLang="en-US" sz="1600" baseline="30000" dirty="0"/>
              <a:t>st</a:t>
            </a:r>
            <a:r>
              <a:rPr lang="en-GB" altLang="en-US" sz="1600" dirty="0"/>
              <a:t> </a:t>
            </a:r>
            <a:r>
              <a:rPr lang="en-GB" altLang="en-US" sz="1600" dirty="0" smtClean="0"/>
              <a:t>2018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E4B5A-0241-45E0-A486-0BCB6FF382D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68263"/>
            <a:ext cx="8548688" cy="974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New logbook features:</a:t>
            </a:r>
            <a:br>
              <a:rPr lang="en-GB" dirty="0" smtClean="0"/>
            </a:br>
            <a:r>
              <a:rPr lang="en-GB" sz="3600" dirty="0" smtClean="0"/>
              <a:t>Presentation of the new application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FAA6-7DBE-4BEA-94A5-C7EE02FE33E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900" y="1170219"/>
            <a:ext cx="214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>
                <a:solidFill>
                  <a:schemeClr val="accent5"/>
                </a:solidFill>
                <a:latin typeface="+mn-lt"/>
              </a:rPr>
              <a:t>Operations - CASE</a:t>
            </a:r>
            <a:endParaRPr lang="en-US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4203" y="1143793"/>
            <a:ext cx="2809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>
                <a:solidFill>
                  <a:schemeClr val="accent5"/>
                </a:solidFill>
                <a:latin typeface="+mn-lt"/>
              </a:rPr>
              <a:t>EAM Light – </a:t>
            </a:r>
            <a:r>
              <a:rPr lang="fr-CH" dirty="0" err="1">
                <a:solidFill>
                  <a:schemeClr val="accent5"/>
                </a:solidFill>
                <a:latin typeface="+mn-lt"/>
              </a:rPr>
              <a:t>Work</a:t>
            </a:r>
            <a:r>
              <a:rPr lang="fr-CH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fr-CH" dirty="0" err="1">
                <a:solidFill>
                  <a:schemeClr val="accent5"/>
                </a:solidFill>
                <a:latin typeface="+mn-lt"/>
              </a:rPr>
              <a:t>Orders</a:t>
            </a:r>
            <a:endParaRPr lang="en-US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4203" y="3601508"/>
            <a:ext cx="23907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>
                <a:solidFill>
                  <a:schemeClr val="accent5"/>
                </a:solidFill>
                <a:latin typeface="+mn-lt"/>
              </a:rPr>
              <a:t>EAM Light – </a:t>
            </a:r>
            <a:r>
              <a:rPr lang="fr-CH" dirty="0" err="1">
                <a:solidFill>
                  <a:schemeClr val="accent5"/>
                </a:solidFill>
                <a:latin typeface="+mn-lt"/>
              </a:rPr>
              <a:t>Logbook</a:t>
            </a:r>
            <a:endParaRPr lang="en-US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88900" y="3917297"/>
            <a:ext cx="48482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 smtClean="0"/>
              <a:t>In INFOR EAM </a:t>
            </a:r>
            <a:r>
              <a:rPr lang="en-GB" altLang="en-US" sz="1600" dirty="0" err="1" smtClean="0"/>
              <a:t>Extented</a:t>
            </a:r>
            <a:r>
              <a:rPr lang="en-GB" altLang="en-US" sz="1600" dirty="0" smtClean="0"/>
              <a:t>	 </a:t>
            </a:r>
          </a:p>
          <a:p>
            <a:pPr eaLnBrk="1" hangingPunct="1"/>
            <a:r>
              <a:rPr lang="en-GB" altLang="en-US" sz="1600" dirty="0" smtClean="0"/>
              <a:t>	not usable as layout, </a:t>
            </a:r>
          </a:p>
          <a:p>
            <a:pPr eaLnBrk="1" hangingPunct="1"/>
            <a:r>
              <a:rPr lang="en-GB" altLang="en-US" sz="1600" dirty="0" smtClean="0"/>
              <a:t>	not adapted to our needs</a:t>
            </a:r>
          </a:p>
          <a:p>
            <a:pPr eaLnBrk="1" hangingPunct="1"/>
            <a:endParaRPr lang="en-GB" altLang="en-US" sz="1600" dirty="0" smtClean="0"/>
          </a:p>
          <a:p>
            <a:pPr eaLnBrk="1" hangingPunct="1"/>
            <a:r>
              <a:rPr lang="en-GB" altLang="en-US" sz="1600" dirty="0" smtClean="0"/>
              <a:t>The new logbook has been created on the same web application as the CERN in-house Light version (EAM Light). </a:t>
            </a:r>
          </a:p>
          <a:p>
            <a:pPr eaLnBrk="1" hangingPunct="1"/>
            <a:r>
              <a:rPr lang="en-GB" altLang="en-US" sz="1600" dirty="0" smtClean="0"/>
              <a:t>This web application is well suitable for PC screens, tablets and even smartphones</a:t>
            </a:r>
            <a:endParaRPr lang="en-GB" altLang="en-US" sz="1600" dirty="0"/>
          </a:p>
        </p:txBody>
      </p:sp>
      <p:pic>
        <p:nvPicPr>
          <p:cNvPr id="22538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69016"/>
            <a:ext cx="4060825" cy="2195512"/>
          </a:xfrm>
          <a:prstGeom prst="rect">
            <a:avLst/>
          </a:prstGeom>
          <a:noFill/>
          <a:ln w="9525">
            <a:solidFill>
              <a:srgbClr val="0B38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517650"/>
            <a:ext cx="3756025" cy="2041525"/>
          </a:xfrm>
          <a:prstGeom prst="rect">
            <a:avLst/>
          </a:prstGeom>
          <a:noFill/>
          <a:ln w="9525">
            <a:solidFill>
              <a:srgbClr val="0B38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3937000"/>
            <a:ext cx="37528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57546" y="4285732"/>
            <a:ext cx="297951" cy="1185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7545" y="4530871"/>
            <a:ext cx="297951" cy="1185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836738" y="3944938"/>
            <a:ext cx="7181850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to the 2 logbooks (LHC and non-LHC installations)</a:t>
            </a:r>
            <a:endParaRPr lang="en-US" altLang="en-US" sz="800" dirty="0">
              <a:latin typeface="+mn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new event</a:t>
            </a:r>
            <a:endParaRPr lang="en-US" altLang="en-US" sz="800" dirty="0">
              <a:latin typeface="+mn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the predefined filters</a:t>
            </a:r>
            <a:endParaRPr lang="en-US" altLang="en-US" sz="800" dirty="0">
              <a:latin typeface="+mn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Opens the filter configuration panel</a:t>
            </a:r>
            <a:endParaRPr lang="en-US" alt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CH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CH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CH" altLang="en-US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fr-CH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5"/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sort the columns by clicking once or twice on the column-head</a:t>
            </a:r>
          </a:p>
          <a:p>
            <a:pPr marL="342900" indent="-342900">
              <a:buFont typeface="+mj-lt"/>
              <a:buAutoNum type="arabicPeriod" startAt="5"/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export to Excel the results of the table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23555" name="Picture 2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839787"/>
            <a:ext cx="57848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6A99E-E41B-44AE-B157-57B236597A16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674813" y="1904911"/>
            <a:ext cx="819150" cy="2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1665288" y="841286"/>
            <a:ext cx="819150" cy="6937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1674813" y="1566773"/>
            <a:ext cx="819150" cy="288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3756685" y="946150"/>
            <a:ext cx="219075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6894513" y="3717925"/>
            <a:ext cx="609600" cy="168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61" name="Text Box 2"/>
          <p:cNvSpPr txBox="1">
            <a:spLocks noChangeArrowheads="1"/>
          </p:cNvSpPr>
          <p:nvPr/>
        </p:nvSpPr>
        <p:spPr bwMode="auto">
          <a:xfrm>
            <a:off x="1303338" y="974725"/>
            <a:ext cx="288925" cy="3524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2" name="Text Box 32"/>
          <p:cNvSpPr txBox="1">
            <a:spLocks noChangeArrowheads="1"/>
          </p:cNvSpPr>
          <p:nvPr/>
        </p:nvSpPr>
        <p:spPr bwMode="auto">
          <a:xfrm>
            <a:off x="1319213" y="1516063"/>
            <a:ext cx="307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3" name="Text Box 33"/>
          <p:cNvSpPr txBox="1">
            <a:spLocks noChangeArrowheads="1"/>
          </p:cNvSpPr>
          <p:nvPr/>
        </p:nvSpPr>
        <p:spPr bwMode="auto">
          <a:xfrm>
            <a:off x="1314450" y="2649538"/>
            <a:ext cx="258763" cy="3524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GB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4" name="Text Box 34"/>
          <p:cNvSpPr txBox="1">
            <a:spLocks noChangeArrowheads="1"/>
          </p:cNvSpPr>
          <p:nvPr/>
        </p:nvSpPr>
        <p:spPr bwMode="auto">
          <a:xfrm>
            <a:off x="3997057" y="886986"/>
            <a:ext cx="38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GB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5" name="Text Box 35"/>
          <p:cNvSpPr txBox="1">
            <a:spLocks noChangeArrowheads="1"/>
          </p:cNvSpPr>
          <p:nvPr/>
        </p:nvSpPr>
        <p:spPr bwMode="auto">
          <a:xfrm>
            <a:off x="7518400" y="1133475"/>
            <a:ext cx="381000" cy="3524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GB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6" name="Text Box 36"/>
          <p:cNvSpPr txBox="1">
            <a:spLocks noChangeArrowheads="1"/>
          </p:cNvSpPr>
          <p:nvPr/>
        </p:nvSpPr>
        <p:spPr bwMode="auto">
          <a:xfrm>
            <a:off x="7514387" y="3624263"/>
            <a:ext cx="381000" cy="3524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GB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7" name="Rectangle 37"/>
          <p:cNvSpPr>
            <a:spLocks noChangeArrowheads="1"/>
          </p:cNvSpPr>
          <p:nvPr/>
        </p:nvSpPr>
        <p:spPr bwMode="auto">
          <a:xfrm>
            <a:off x="1774825" y="1231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8" name="Rectangle 44"/>
          <p:cNvSpPr>
            <a:spLocks noChangeArrowheads="1"/>
          </p:cNvSpPr>
          <p:nvPr/>
        </p:nvSpPr>
        <p:spPr bwMode="auto">
          <a:xfrm>
            <a:off x="1774825" y="168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69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5080000"/>
            <a:ext cx="5373687" cy="596900"/>
          </a:xfrm>
          <a:prstGeom prst="rect">
            <a:avLst/>
          </a:prstGeom>
          <a:noFill/>
          <a:ln w="9525">
            <a:solidFill>
              <a:srgbClr val="0B38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92675" y="68263"/>
            <a:ext cx="85486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New logbook features:</a:t>
            </a:r>
            <a:br>
              <a:rPr lang="en-GB" dirty="0" smtClean="0"/>
            </a:br>
            <a:r>
              <a:rPr lang="en-GB" sz="3600" dirty="0" smtClean="0"/>
              <a:t>List view</a:t>
            </a:r>
            <a:endParaRPr lang="en-GB" sz="360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511425" y="1224712"/>
            <a:ext cx="4924425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014663"/>
            <a:ext cx="8489950" cy="1174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/>
              <a:t>Case management as logbook for the cryogenic installations at </a:t>
            </a:r>
            <a:r>
              <a:rPr lang="de-CH" dirty="0"/>
              <a:t>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30929" y="6356350"/>
            <a:ext cx="3972301" cy="365125"/>
          </a:xfrm>
        </p:spPr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0B53-BDA7-48A7-9456-1E4EAB353C1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9" name="Text Placeholder 5"/>
          <p:cNvSpPr>
            <a:spLocks noGrp="1"/>
          </p:cNvSpPr>
          <p:nvPr>
            <p:ph type="body" idx="10"/>
          </p:nvPr>
        </p:nvSpPr>
        <p:spPr>
          <a:xfrm>
            <a:off x="460375" y="4376921"/>
            <a:ext cx="6572192" cy="296448"/>
          </a:xfrm>
        </p:spPr>
        <p:txBody>
          <a:bodyPr/>
          <a:lstStyle/>
          <a:p>
            <a:r>
              <a:rPr lang="fr-CH" altLang="en-US" b="1" dirty="0" smtClean="0"/>
              <a:t>Sigrid Knoops</a:t>
            </a:r>
            <a:r>
              <a:rPr lang="fr-CH" altLang="en-US" dirty="0" smtClean="0"/>
              <a:t>, Nicolas Bonetti, Frederic Ferrand, Philippe Gayet – TE-CRG-ML</a:t>
            </a:r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92" y="847726"/>
            <a:ext cx="6983219" cy="1763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5199431"/>
            <a:ext cx="1620982" cy="647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2522" y="5508309"/>
            <a:ext cx="4247803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Presentation </a:t>
            </a:r>
            <a:r>
              <a:rPr lang="fr-FR" sz="1600" dirty="0" smtClean="0"/>
              <a:t>on </a:t>
            </a:r>
            <a:r>
              <a:rPr lang="en-GB" sz="1600" dirty="0" smtClean="0"/>
              <a:t>behalf</a:t>
            </a:r>
            <a:r>
              <a:rPr lang="fr-FR" sz="1600" dirty="0" smtClean="0"/>
              <a:t> of </a:t>
            </a:r>
            <a:r>
              <a:rPr lang="en-GB" sz="1600" dirty="0" smtClean="0"/>
              <a:t>Cryogenics</a:t>
            </a:r>
            <a:r>
              <a:rPr lang="fr-FR" sz="1600" dirty="0" smtClean="0"/>
              <a:t> Group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B161D-3DC1-4862-A63C-BC8215BDD08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38112" y="111126"/>
            <a:ext cx="85486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New logbook features:</a:t>
            </a:r>
            <a:br>
              <a:rPr lang="en-GB" dirty="0" smtClean="0"/>
            </a:br>
            <a:r>
              <a:rPr lang="en-GB" sz="3600" dirty="0" smtClean="0"/>
              <a:t>Record view</a:t>
            </a:r>
            <a:endParaRPr lang="en-GB" sz="36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/>
          <a:stretch/>
        </p:blipFill>
        <p:spPr>
          <a:xfrm>
            <a:off x="1177309" y="1615660"/>
            <a:ext cx="6751178" cy="4217928"/>
          </a:xfrm>
          <a:prstGeom prst="rect">
            <a:avLst/>
          </a:prstGeom>
        </p:spPr>
      </p:pic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2412387" y="683129"/>
            <a:ext cx="37149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latin typeface="+mn-lt"/>
              </a:rPr>
              <a:t>The event is divided in </a:t>
            </a:r>
            <a:r>
              <a:rPr lang="en-GB" sz="1600" dirty="0">
                <a:latin typeface="+mn-lt"/>
              </a:rPr>
              <a:t>different </a:t>
            </a:r>
            <a:r>
              <a:rPr lang="en-GB" sz="1600" dirty="0" smtClean="0">
                <a:solidFill>
                  <a:schemeClr val="tx2"/>
                </a:solidFill>
                <a:latin typeface="+mn-lt"/>
              </a:rPr>
              <a:t>blocks</a:t>
            </a:r>
            <a:endParaRPr lang="en-GB" sz="1600" dirty="0">
              <a:latin typeface="+mn-lt"/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1177309" y="1030885"/>
            <a:ext cx="66058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Depending on the Nature, some </a:t>
            </a:r>
            <a:r>
              <a:rPr lang="en-GB" altLang="en-US" sz="1600" dirty="0" smtClean="0">
                <a:solidFill>
                  <a:schemeClr val="tx2"/>
                </a:solidFill>
              </a:rPr>
              <a:t>blocks</a:t>
            </a:r>
            <a:r>
              <a:rPr lang="en-GB" altLang="en-US" sz="1600" dirty="0" smtClean="0"/>
              <a:t> </a:t>
            </a:r>
            <a:r>
              <a:rPr lang="en-GB" altLang="en-US" sz="1600" dirty="0"/>
              <a:t>are opened, </a:t>
            </a:r>
            <a:r>
              <a:rPr lang="en-GB" altLang="en-US" sz="1600" dirty="0" smtClean="0"/>
              <a:t>in order to </a:t>
            </a:r>
            <a:r>
              <a:rPr lang="en-GB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</a:t>
            </a:r>
            <a:r>
              <a:rPr lang="en-GB" altLang="en-US" sz="1600" dirty="0" smtClean="0"/>
              <a:t> the operator in documenting correctly the event.</a:t>
            </a:r>
            <a:endParaRPr lang="en-GB" altLang="en-US" sz="1600" dirty="0"/>
          </a:p>
        </p:txBody>
      </p:sp>
      <p:pic>
        <p:nvPicPr>
          <p:cNvPr id="11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17" y="1605302"/>
            <a:ext cx="6954096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185150" y="6356350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25B161D-3DC1-4862-A63C-BC8215BDD08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036" y="2233551"/>
            <a:ext cx="1627773" cy="16338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43085" y="3018351"/>
            <a:ext cx="1387347" cy="191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7" y="3253920"/>
            <a:ext cx="3337058" cy="307848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281036" y="2635631"/>
            <a:ext cx="1387347" cy="1910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55" y="2752271"/>
            <a:ext cx="3370747" cy="3604079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DA21F-95C4-4F13-8BEC-8A01D633EE3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25606" name="Rectangle 44"/>
          <p:cNvSpPr>
            <a:spLocks noChangeArrowheads="1"/>
          </p:cNvSpPr>
          <p:nvPr/>
        </p:nvSpPr>
        <p:spPr bwMode="auto">
          <a:xfrm>
            <a:off x="4367019" y="918454"/>
            <a:ext cx="4535294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Predefined lists are important for good statistics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54760"/>
              </p:ext>
            </p:extLst>
          </p:nvPr>
        </p:nvGraphicFramePr>
        <p:xfrm>
          <a:off x="105189" y="1201679"/>
          <a:ext cx="2779713" cy="250120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779713">
                  <a:extLst>
                    <a:ext uri="{9D8B030D-6E8A-4147-A177-3AD203B41FA5}">
                      <a16:colId xmlns:a16="http://schemas.microsoft.com/office/drawing/2014/main" val="3883128639"/>
                    </a:ext>
                  </a:extLst>
                </a:gridCol>
              </a:tblGrid>
              <a:tr h="2608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Nature of the </a:t>
                      </a:r>
                      <a:r>
                        <a:rPr lang="fr-CH" sz="16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55" marR="68555" marT="0" marB="0"/>
                </a:tc>
                <a:extLst>
                  <a:ext uri="{0D108BD9-81ED-4DB2-BD59-A6C34878D82A}">
                    <a16:rowId xmlns:a16="http://schemas.microsoft.com/office/drawing/2014/main" val="2484536351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Fault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55" marR="68555" marT="0" marB="0"/>
                </a:tc>
                <a:extLst>
                  <a:ext uri="{0D108BD9-81ED-4DB2-BD59-A6C34878D82A}">
                    <a16:rowId xmlns:a16="http://schemas.microsoft.com/office/drawing/2014/main" val="1107072503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 operation 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55" marR="68555" marT="0" marB="0"/>
                </a:tc>
                <a:extLst>
                  <a:ext uri="{0D108BD9-81ED-4DB2-BD59-A6C34878D82A}">
                    <a16:rowId xmlns:a16="http://schemas.microsoft.com/office/drawing/2014/main" val="889008345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55" marR="68555" marT="0" marB="0"/>
                </a:tc>
                <a:extLst>
                  <a:ext uri="{0D108BD9-81ED-4DB2-BD59-A6C34878D82A}">
                    <a16:rowId xmlns:a16="http://schemas.microsoft.com/office/drawing/2014/main" val="2754428333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55" marR="68555" marT="0" marB="0"/>
                </a:tc>
                <a:extLst>
                  <a:ext uri="{0D108BD9-81ED-4DB2-BD59-A6C34878D82A}">
                    <a16:rowId xmlns:a16="http://schemas.microsoft.com/office/drawing/2014/main" val="528626593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Modification request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55" marR="68555" marT="0" marB="0"/>
                </a:tc>
                <a:extLst>
                  <a:ext uri="{0D108BD9-81ED-4DB2-BD59-A6C34878D82A}">
                    <a16:rowId xmlns:a16="http://schemas.microsoft.com/office/drawing/2014/main" val="1210650219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55" marR="68555" marT="0" marB="0"/>
                </a:tc>
                <a:extLst>
                  <a:ext uri="{0D108BD9-81ED-4DB2-BD59-A6C34878D82A}">
                    <a16:rowId xmlns:a16="http://schemas.microsoft.com/office/drawing/2014/main" val="880890232"/>
                  </a:ext>
                </a:extLst>
              </a:tr>
              <a:tr h="3199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Logbook </a:t>
                      </a:r>
                      <a:r>
                        <a:rPr lang="en-US" sz="1400" b="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for new event)</a:t>
                      </a:r>
                      <a:endParaRPr lang="en-US" sz="14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55" marR="68555" marT="0" marB="0"/>
                </a:tc>
                <a:extLst>
                  <a:ext uri="{0D108BD9-81ED-4DB2-BD59-A6C34878D82A}">
                    <a16:rowId xmlns:a16="http://schemas.microsoft.com/office/drawing/2014/main" val="1991687368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1456403" y="2593278"/>
            <a:ext cx="1512222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884902" y="1291224"/>
            <a:ext cx="2474855" cy="3550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92675" y="68263"/>
            <a:ext cx="85486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New logbook features:</a:t>
            </a:r>
            <a:br>
              <a:rPr lang="en-GB" dirty="0" smtClean="0"/>
            </a:br>
            <a:r>
              <a:rPr lang="en-GB" sz="3600" u="sng" dirty="0" smtClean="0"/>
              <a:t>Increase the number</a:t>
            </a:r>
            <a:r>
              <a:rPr lang="en-GB" sz="3600" dirty="0" smtClean="0"/>
              <a:t> of predefined lists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57" y="1223963"/>
            <a:ext cx="3432345" cy="340795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908" y="2300612"/>
            <a:ext cx="3084843" cy="938865"/>
          </a:xfrm>
          <a:prstGeom prst="rect">
            <a:avLst/>
          </a:prstGeom>
          <a:ln w="28575">
            <a:solidFill>
              <a:srgbClr val="ED7D3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39" y="3760926"/>
            <a:ext cx="3346994" cy="254225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22202" y="4618932"/>
            <a:ext cx="380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u="sng" dirty="0" err="1" smtClean="0"/>
              <a:t>Next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step</a:t>
            </a:r>
            <a:r>
              <a:rPr lang="fr-CH" b="1" u="sng" dirty="0" smtClean="0"/>
              <a:t>:</a:t>
            </a:r>
          </a:p>
          <a:p>
            <a:r>
              <a:rPr lang="fr-CH" sz="1400" i="1" dirty="0" err="1" smtClean="0"/>
              <a:t>Fault</a:t>
            </a:r>
            <a:r>
              <a:rPr lang="fr-CH" sz="1400" dirty="0" smtClean="0"/>
              <a:t> </a:t>
            </a:r>
            <a:r>
              <a:rPr lang="fr-CH" sz="1400" dirty="0" err="1" smtClean="0"/>
              <a:t>will</a:t>
            </a:r>
            <a:r>
              <a:rPr lang="fr-CH" sz="1400" dirty="0" smtClean="0"/>
              <a:t> </a:t>
            </a:r>
            <a:r>
              <a:rPr lang="fr-CH" sz="1400" dirty="0" err="1" smtClean="0"/>
              <a:t>be</a:t>
            </a:r>
            <a:r>
              <a:rPr lang="fr-CH" sz="1400" dirty="0" smtClean="0"/>
              <a:t> </a:t>
            </a:r>
            <a:r>
              <a:rPr lang="fr-CH" sz="1400" dirty="0" err="1" smtClean="0"/>
              <a:t>linked</a:t>
            </a:r>
            <a:r>
              <a:rPr lang="fr-CH" sz="1400" dirty="0" smtClean="0"/>
              <a:t> to the EAM </a:t>
            </a:r>
            <a:r>
              <a:rPr lang="fr-CH" sz="1400" i="1" dirty="0" err="1" smtClean="0"/>
              <a:t>problem</a:t>
            </a:r>
            <a:r>
              <a:rPr lang="fr-CH" sz="1400" i="1" dirty="0" smtClean="0"/>
              <a:t> code</a:t>
            </a:r>
            <a:r>
              <a:rPr lang="fr-CH" sz="1400" dirty="0" smtClean="0"/>
              <a:t>, </a:t>
            </a:r>
            <a:r>
              <a:rPr lang="fr-CH" sz="1400" dirty="0" err="1" smtClean="0"/>
              <a:t>declared</a:t>
            </a:r>
            <a:r>
              <a:rPr lang="fr-CH" sz="1400" dirty="0" smtClean="0"/>
              <a:t> on the </a:t>
            </a:r>
            <a:r>
              <a:rPr lang="fr-CH" sz="1400" dirty="0" err="1" smtClean="0"/>
              <a:t>work</a:t>
            </a:r>
            <a:r>
              <a:rPr lang="fr-CH" sz="1400" dirty="0" smtClean="0"/>
              <a:t> </a:t>
            </a:r>
            <a:r>
              <a:rPr lang="fr-CH" sz="1400" dirty="0" err="1" smtClean="0"/>
              <a:t>request</a:t>
            </a:r>
            <a:r>
              <a:rPr lang="fr-CH" sz="1400" dirty="0" smtClean="0"/>
              <a:t> </a:t>
            </a:r>
            <a:r>
              <a:rPr lang="fr-CH" sz="1400" dirty="0" err="1" smtClean="0"/>
              <a:t>when</a:t>
            </a:r>
            <a:r>
              <a:rPr lang="fr-CH" sz="1400" dirty="0" smtClean="0"/>
              <a:t> </a:t>
            </a:r>
            <a:r>
              <a:rPr lang="fr-CH" sz="1400" dirty="0" err="1" smtClean="0"/>
              <a:t>asking</a:t>
            </a:r>
            <a:r>
              <a:rPr lang="fr-CH" sz="1400" dirty="0" smtClean="0"/>
              <a:t> for an intervention.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05189" y="1495514"/>
            <a:ext cx="569929" cy="2649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448" y="2452826"/>
            <a:ext cx="1072767" cy="264920"/>
          </a:xfrm>
          <a:prstGeom prst="rect">
            <a:avLst/>
          </a:prstGeom>
          <a:noFill/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3450" y="2795482"/>
            <a:ext cx="1675350" cy="2649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19" idx="1"/>
            <a:endCxn id="9" idx="1"/>
          </p:cNvCxnSpPr>
          <p:nvPr/>
        </p:nvCxnSpPr>
        <p:spPr>
          <a:xfrm rot="10800000" flipH="1" flipV="1">
            <a:off x="153449" y="2927942"/>
            <a:ext cx="452489" cy="2104110"/>
          </a:xfrm>
          <a:prstGeom prst="bentConnector3">
            <a:avLst>
              <a:gd name="adj1" fmla="val -50521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6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295400"/>
            <a:ext cx="570071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6F2E4-BF48-4858-9313-4EC6C8E760E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26631" name="Rectangle 37"/>
          <p:cNvSpPr>
            <a:spLocks noChangeArrowheads="1"/>
          </p:cNvSpPr>
          <p:nvPr/>
        </p:nvSpPr>
        <p:spPr bwMode="auto">
          <a:xfrm>
            <a:off x="1774825" y="1231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2" name="TextBox 5"/>
          <p:cNvSpPr txBox="1">
            <a:spLocks noChangeArrowheads="1"/>
          </p:cNvSpPr>
          <p:nvPr/>
        </p:nvSpPr>
        <p:spPr bwMode="auto">
          <a:xfrm>
            <a:off x="365125" y="898525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n-US"/>
              <a:t>Record view:</a:t>
            </a:r>
            <a:endParaRPr lang="en-US" altLang="en-US"/>
          </a:p>
        </p:txBody>
      </p:sp>
      <p:pic>
        <p:nvPicPr>
          <p:cNvPr id="266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282825"/>
            <a:ext cx="672465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44"/>
          <p:cNvSpPr>
            <a:spLocks noChangeArrowheads="1"/>
          </p:cNvSpPr>
          <p:nvPr/>
        </p:nvSpPr>
        <p:spPr bwMode="auto">
          <a:xfrm>
            <a:off x="1085702" y="4835129"/>
            <a:ext cx="8033046" cy="12311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/>
              <a:t>A CASE (an event) </a:t>
            </a:r>
            <a:r>
              <a:rPr lang="en-GB" altLang="en-US" dirty="0"/>
              <a:t>can be attached </a:t>
            </a:r>
            <a:r>
              <a:rPr lang="en-GB" altLang="en-US" dirty="0" smtClean="0"/>
              <a:t>to: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an existing </a:t>
            </a:r>
            <a:r>
              <a:rPr lang="en-GB" altLang="en-US" dirty="0" smtClean="0"/>
              <a:t>equipment in the INFOR </a:t>
            </a:r>
            <a:r>
              <a:rPr lang="en-GB" altLang="en-US" dirty="0"/>
              <a:t>EAM </a:t>
            </a:r>
            <a:r>
              <a:rPr lang="en-GB" altLang="en-US" dirty="0" smtClean="0"/>
              <a:t>equipment list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/>
              <a:t>an equipment at </a:t>
            </a:r>
            <a:r>
              <a:rPr lang="en-GB" altLang="en-US" dirty="0"/>
              <a:t>a higher level </a:t>
            </a:r>
            <a:r>
              <a:rPr lang="en-GB" altLang="en-US" dirty="0" smtClean="0"/>
              <a:t>in the structure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/>
              <a:t>or </a:t>
            </a: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GB" altLang="en-US" dirty="0"/>
              <a:t> </a:t>
            </a:r>
            <a:r>
              <a:rPr lang="en-GB" altLang="en-US" dirty="0" smtClean="0"/>
              <a:t>an equipment </a:t>
            </a:r>
            <a:r>
              <a:rPr lang="en-GB" altLang="en-US" u="sng" dirty="0" smtClean="0"/>
              <a:t>not </a:t>
            </a:r>
            <a:r>
              <a:rPr lang="en-GB" altLang="en-US" u="sng" dirty="0"/>
              <a:t>yet </a:t>
            </a:r>
            <a:r>
              <a:rPr lang="en-GB" altLang="en-US" dirty="0"/>
              <a:t>existing in the INFOR EAM equipment list</a:t>
            </a:r>
            <a:endParaRPr lang="en-GB" altLang="en-US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2674" y="68263"/>
            <a:ext cx="890155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New logbook features:</a:t>
            </a:r>
            <a:br>
              <a:rPr lang="en-GB" dirty="0" smtClean="0"/>
            </a:br>
            <a:r>
              <a:rPr lang="en-GB" sz="3600" dirty="0" smtClean="0"/>
              <a:t>Link with the existing functional positions of INFOR EAM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95400"/>
            <a:ext cx="570071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36091-365D-4AB2-8285-7605FEF90E9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27655" name="Rectangle 37"/>
          <p:cNvSpPr>
            <a:spLocks noChangeArrowheads="1"/>
          </p:cNvSpPr>
          <p:nvPr/>
        </p:nvSpPr>
        <p:spPr bwMode="auto">
          <a:xfrm>
            <a:off x="1774825" y="1231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TextBox 5"/>
          <p:cNvSpPr txBox="1">
            <a:spLocks noChangeArrowheads="1"/>
          </p:cNvSpPr>
          <p:nvPr/>
        </p:nvSpPr>
        <p:spPr bwMode="auto">
          <a:xfrm>
            <a:off x="365125" y="898525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n-US"/>
              <a:t>Record view:</a:t>
            </a:r>
            <a:endParaRPr lang="en-US" altLang="en-US"/>
          </a:p>
        </p:txBody>
      </p:sp>
      <p:sp>
        <p:nvSpPr>
          <p:cNvPr id="27657" name="Rectangle 44"/>
          <p:cNvSpPr>
            <a:spLocks noChangeArrowheads="1"/>
          </p:cNvSpPr>
          <p:nvPr/>
        </p:nvSpPr>
        <p:spPr bwMode="auto">
          <a:xfrm>
            <a:off x="1985963" y="4989513"/>
            <a:ext cx="6661150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If the event has been linked to other </a:t>
            </a:r>
            <a:r>
              <a:rPr lang="en-GB" altLang="en-US" dirty="0" smtClean="0"/>
              <a:t>events, work </a:t>
            </a:r>
            <a:r>
              <a:rPr lang="en-GB" altLang="en-US" dirty="0"/>
              <a:t>orders or URLs, the connection block is showing all connections in a dynamic way.</a:t>
            </a:r>
            <a:endParaRPr lang="en-GB" altLang="en-US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2674" y="68263"/>
            <a:ext cx="9051326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New logbook features:</a:t>
            </a:r>
            <a:br>
              <a:rPr lang="en-GB" dirty="0" smtClean="0"/>
            </a:br>
            <a:r>
              <a:rPr lang="en-GB" sz="3600" dirty="0" smtClean="0"/>
              <a:t>Link to other information in INFOR or other databases</a:t>
            </a:r>
            <a:endParaRPr lang="en-GB" sz="36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67" y="2518910"/>
            <a:ext cx="5785749" cy="247060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707A5-7BD7-4036-90EB-AE685098CB9E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28678" name="Rectangle 37"/>
          <p:cNvSpPr>
            <a:spLocks noChangeArrowheads="1"/>
          </p:cNvSpPr>
          <p:nvPr/>
        </p:nvSpPr>
        <p:spPr bwMode="auto">
          <a:xfrm>
            <a:off x="1774825" y="1231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17079" y="916316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n-US" dirty="0"/>
              <a:t>List </a:t>
            </a:r>
            <a:r>
              <a:rPr lang="fr-CH" altLang="en-US" dirty="0" err="1"/>
              <a:t>view</a:t>
            </a:r>
            <a:r>
              <a:rPr lang="fr-CH" altLang="en-US" dirty="0"/>
              <a:t>:</a:t>
            </a:r>
            <a:endParaRPr lang="en-US" altLang="en-US" dirty="0"/>
          </a:p>
        </p:txBody>
      </p:sp>
      <p:sp>
        <p:nvSpPr>
          <p:cNvPr id="28680" name="Rectangle 44"/>
          <p:cNvSpPr>
            <a:spLocks noChangeArrowheads="1"/>
          </p:cNvSpPr>
          <p:nvPr/>
        </p:nvSpPr>
        <p:spPr bwMode="auto">
          <a:xfrm>
            <a:off x="2254250" y="5224463"/>
            <a:ext cx="6661150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To help </a:t>
            </a:r>
            <a:r>
              <a:rPr lang="en-GB" altLang="en-US" dirty="0" smtClean="0"/>
              <a:t>operators </a:t>
            </a:r>
            <a:r>
              <a:rPr lang="en-GB" altLang="en-US" dirty="0"/>
              <a:t>to find rapidly events of the same “category”, </a:t>
            </a:r>
            <a:r>
              <a:rPr lang="en-GB" altLang="en-US" dirty="0" smtClean="0"/>
              <a:t>colour </a:t>
            </a:r>
            <a:r>
              <a:rPr lang="en-GB" altLang="en-US" dirty="0" smtClean="0">
                <a:solidFill>
                  <a:schemeClr val="tx2"/>
                </a:solidFill>
              </a:rPr>
              <a:t>coding</a:t>
            </a:r>
            <a:r>
              <a:rPr lang="en-GB" altLang="en-US" dirty="0" smtClean="0"/>
              <a:t> </a:t>
            </a:r>
            <a:r>
              <a:rPr lang="en-GB" altLang="en-US" dirty="0"/>
              <a:t>and small icons are used to complete the </a:t>
            </a:r>
            <a:r>
              <a:rPr lang="en-GB" altLang="en-US" dirty="0" smtClean="0">
                <a:solidFill>
                  <a:schemeClr val="tx2"/>
                </a:solidFill>
              </a:rPr>
              <a:t>visual</a:t>
            </a:r>
            <a:r>
              <a:rPr lang="en-GB" altLang="en-US" dirty="0" smtClean="0"/>
              <a:t> information</a:t>
            </a:r>
            <a:r>
              <a:rPr lang="en-GB" altLang="en-US" dirty="0"/>
              <a:t>. </a:t>
            </a:r>
            <a:endParaRPr lang="en-GB" altLang="en-US" sz="1600" dirty="0"/>
          </a:p>
        </p:txBody>
      </p:sp>
      <p:pic>
        <p:nvPicPr>
          <p:cNvPr id="28681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54" y="1151850"/>
            <a:ext cx="7536246" cy="4072942"/>
          </a:xfrm>
          <a:prstGeom prst="rect">
            <a:avLst/>
          </a:prstGeom>
          <a:noFill/>
          <a:ln w="9525">
            <a:solidFill>
              <a:srgbClr val="0B38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7079" y="-25454"/>
            <a:ext cx="890155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New logbook features:</a:t>
            </a:r>
            <a:br>
              <a:rPr lang="en-GB" sz="3600" dirty="0" smtClean="0"/>
            </a:br>
            <a:r>
              <a:rPr lang="en-GB" sz="2800" dirty="0" smtClean="0"/>
              <a:t>Use of colours and icons for fast retrieval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44538" y="1852613"/>
            <a:ext cx="7521575" cy="32948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sz="1600" dirty="0" smtClean="0"/>
              <a:t>Definition and needs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How are we organised?</a:t>
            </a:r>
          </a:p>
          <a:p>
            <a:pPr>
              <a:spcBef>
                <a:spcPts val="1200"/>
              </a:spcBef>
            </a:pPr>
            <a:r>
              <a:rPr lang="en-GB" altLang="en-US" sz="1600" dirty="0"/>
              <a:t>Some statistics from former logbook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From existing to new application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New logbook features</a:t>
            </a:r>
          </a:p>
          <a:p>
            <a:pPr>
              <a:spcBef>
                <a:spcPts val="1200"/>
              </a:spcBef>
            </a:pPr>
            <a:r>
              <a:rPr lang="en-GB" altLang="en-US" sz="1600" b="1" dirty="0" smtClean="0"/>
              <a:t>Advantages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Statistics since Go Live </a:t>
            </a:r>
            <a:r>
              <a:rPr lang="en-GB" altLang="en-US" sz="1600" dirty="0"/>
              <a:t>on March 1</a:t>
            </a:r>
            <a:r>
              <a:rPr lang="en-GB" altLang="en-US" sz="1600" baseline="30000" dirty="0"/>
              <a:t>st</a:t>
            </a:r>
            <a:r>
              <a:rPr lang="en-GB" altLang="en-US" sz="1600" dirty="0"/>
              <a:t> </a:t>
            </a:r>
            <a:r>
              <a:rPr lang="en-GB" altLang="en-US" sz="1600" dirty="0" smtClean="0"/>
              <a:t>2018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E4B5A-0241-45E0-A486-0BCB6FF382D1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548688" cy="812800"/>
          </a:xfrm>
        </p:spPr>
        <p:txBody>
          <a:bodyPr/>
          <a:lstStyle/>
          <a:p>
            <a:r>
              <a:rPr lang="en-GB" altLang="en-US" smtClean="0"/>
              <a:t>Advantages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FC085-BABF-483C-92A2-9C0EF6A30C6C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25493"/>
              </p:ext>
            </p:extLst>
          </p:nvPr>
        </p:nvGraphicFramePr>
        <p:xfrm>
          <a:off x="188006" y="1158875"/>
          <a:ext cx="8817881" cy="4876719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383852">
                  <a:extLst>
                    <a:ext uri="{9D8B030D-6E8A-4147-A177-3AD203B41FA5}">
                      <a16:colId xmlns:a16="http://schemas.microsoft.com/office/drawing/2014/main" val="3106649179"/>
                    </a:ext>
                  </a:extLst>
                </a:gridCol>
                <a:gridCol w="3434029">
                  <a:extLst>
                    <a:ext uri="{9D8B030D-6E8A-4147-A177-3AD203B41FA5}">
                      <a16:colId xmlns:a16="http://schemas.microsoft.com/office/drawing/2014/main" val="445167374"/>
                    </a:ext>
                  </a:extLst>
                </a:gridCol>
              </a:tblGrid>
              <a:tr h="37078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Events and work orders in the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same database </a:t>
                      </a:r>
                      <a:endParaRPr lang="en-US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-&gt; better statistics possible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850940596"/>
                  </a:ext>
                </a:extLst>
              </a:tr>
              <a:tr h="57903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Same logbook approach for all cryogenic installations 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-&gt; better comparisons possible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859864241"/>
                  </a:ext>
                </a:extLst>
              </a:tr>
              <a:tr h="82284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On one equipment, be able to see ALL information: operation actions, parameter changes, work request, intervention reports,…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-&gt; easier for the equipment responsible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799177857"/>
                  </a:ext>
                </a:extLst>
              </a:tr>
              <a:tr h="370788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long-term developer support</a:t>
                      </a:r>
                      <a:endParaRPr lang="en-US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-&gt; efficient and integrated tool</a:t>
                      </a:r>
                      <a:endParaRPr lang="en-US" sz="1600" dirty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672652795"/>
                  </a:ext>
                </a:extLst>
              </a:tr>
              <a:tr h="82284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Very easy way to add documents, print screens; even on a tablet or smartphone</a:t>
                      </a:r>
                      <a:endParaRPr lang="en-US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-&gt; add as many documentation as needed, stored in the document management database EDMS.</a:t>
                      </a:r>
                      <a:endParaRPr lang="en-GB" sz="1600" dirty="0" smtClean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558902510"/>
                  </a:ext>
                </a:extLst>
              </a:tr>
              <a:tr h="82284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Watcher list on event: creator (+ whom ever is added) for using alert manager from INFOR EAM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-&gt; Notification when changes occur on event or linked work orders</a:t>
                      </a:r>
                      <a:endParaRPr lang="en-GB" sz="1600" dirty="0" smtClean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3135873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44538" y="1852613"/>
            <a:ext cx="7521575" cy="32948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sz="1600" dirty="0" smtClean="0"/>
              <a:t>Definition and needs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How are we organised?</a:t>
            </a:r>
          </a:p>
          <a:p>
            <a:pPr>
              <a:spcBef>
                <a:spcPts val="1200"/>
              </a:spcBef>
            </a:pPr>
            <a:r>
              <a:rPr lang="en-GB" altLang="en-US" sz="1600" dirty="0"/>
              <a:t>Some statistics from former logbook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From existing to new application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New logbook features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Advantages</a:t>
            </a:r>
          </a:p>
          <a:p>
            <a:pPr>
              <a:spcBef>
                <a:spcPts val="1200"/>
              </a:spcBef>
            </a:pPr>
            <a:r>
              <a:rPr lang="en-GB" altLang="en-US" sz="1600" b="1" dirty="0" smtClean="0"/>
              <a:t>Statistics since Go Live </a:t>
            </a:r>
            <a:r>
              <a:rPr lang="en-GB" altLang="en-US" sz="1600" b="1" dirty="0"/>
              <a:t>on March 1</a:t>
            </a:r>
            <a:r>
              <a:rPr lang="en-GB" altLang="en-US" sz="1600" b="1" baseline="30000" dirty="0"/>
              <a:t>st</a:t>
            </a:r>
            <a:r>
              <a:rPr lang="en-GB" altLang="en-US" sz="1600" b="1" dirty="0"/>
              <a:t> </a:t>
            </a:r>
            <a:r>
              <a:rPr lang="en-GB" altLang="en-US" sz="1600" b="1" dirty="0" smtClean="0"/>
              <a:t>2018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E4B5A-0241-45E0-A486-0BCB6FF382D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55563"/>
            <a:ext cx="8915400" cy="8651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>
                <a:solidFill>
                  <a:schemeClr val="tx2"/>
                </a:solidFill>
              </a:rPr>
              <a:t>S</a:t>
            </a:r>
            <a:r>
              <a:rPr lang="en-GB" sz="4000" dirty="0" smtClean="0">
                <a:solidFill>
                  <a:schemeClr val="tx2"/>
                </a:solidFill>
              </a:rPr>
              <a:t>tatistics since Go Live on March </a:t>
            </a:r>
            <a:r>
              <a:rPr lang="en-GB" sz="4000" dirty="0">
                <a:solidFill>
                  <a:schemeClr val="tx2"/>
                </a:solidFill>
              </a:rPr>
              <a:t>1</a:t>
            </a:r>
            <a:r>
              <a:rPr lang="en-GB" sz="4000" baseline="30000" dirty="0">
                <a:solidFill>
                  <a:schemeClr val="tx2"/>
                </a:solidFill>
              </a:rPr>
              <a:t>st</a:t>
            </a:r>
            <a:r>
              <a:rPr lang="en-GB" sz="4000" dirty="0" smtClean="0">
                <a:solidFill>
                  <a:schemeClr val="tx2"/>
                </a:solidFill>
              </a:rPr>
              <a:t> 2018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1CB76-7D88-430B-A13F-DD71B5F6E1CF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969614" y="2217131"/>
            <a:ext cx="5174386" cy="3848542"/>
            <a:chOff x="3662043" y="1996476"/>
            <a:chExt cx="5174386" cy="38485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t="9955" r="36280" b="4617"/>
            <a:stretch/>
          </p:blipFill>
          <p:spPr>
            <a:xfrm>
              <a:off x="3662043" y="2143958"/>
              <a:ext cx="4468811" cy="364266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369023" y="5521577"/>
              <a:ext cx="10791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Information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34958" y="5537241"/>
              <a:ext cx="12014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H" sz="1400" dirty="0" smtClean="0"/>
                <a:t>Instructions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5731745" y="207774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678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5998816" y="203782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50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7565160" y="203782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71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7885771" y="2080305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475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8186" y="5521576"/>
              <a:ext cx="5822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sz="1400" dirty="0" err="1" smtClean="0"/>
                <a:t>Fault</a:t>
              </a:r>
              <a:endParaRPr lang="en-US" sz="1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685220" y="5460395"/>
              <a:ext cx="0" cy="316194"/>
            </a:xfrm>
            <a:prstGeom prst="line">
              <a:avLst/>
            </a:prstGeom>
            <a:ln w="635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7704226" y="2082273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831</a:t>
              </a:r>
              <a:endParaRPr lang="en-US" sz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3188" y="1032759"/>
            <a:ext cx="629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General operation (old) -&gt; Instructions (New)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Shift hand over </a:t>
            </a:r>
            <a:r>
              <a:rPr lang="en-GB" sz="1600" dirty="0" smtClean="0"/>
              <a:t>and CCC </a:t>
            </a:r>
            <a:r>
              <a:rPr lang="en-GB" sz="1600" dirty="0" err="1" smtClean="0"/>
              <a:t>consignes</a:t>
            </a:r>
            <a:r>
              <a:rPr lang="en-GB" sz="1600" dirty="0" smtClean="0"/>
              <a:t> 3 times a day -&gt; instructions</a:t>
            </a:r>
            <a:endParaRPr lang="en-GB" sz="1600" dirty="0"/>
          </a:p>
        </p:txBody>
      </p:sp>
      <p:pic>
        <p:nvPicPr>
          <p:cNvPr id="30730" name="Picture 30729"/>
          <p:cNvPicPr>
            <a:picLocks noChangeAspect="1"/>
          </p:cNvPicPr>
          <p:nvPr/>
        </p:nvPicPr>
        <p:blipFill rotWithShape="1">
          <a:blip r:embed="rId4"/>
          <a:srcRect l="22048" t="12308" r="11619" b="7105"/>
          <a:stretch/>
        </p:blipFill>
        <p:spPr>
          <a:xfrm>
            <a:off x="197833" y="2232858"/>
            <a:ext cx="3687503" cy="3293242"/>
          </a:xfrm>
          <a:prstGeom prst="rect">
            <a:avLst/>
          </a:prstGeom>
        </p:spPr>
      </p:pic>
      <p:sp>
        <p:nvSpPr>
          <p:cNvPr id="30727" name="TextBox 5"/>
          <p:cNvSpPr txBox="1">
            <a:spLocks noChangeArrowheads="1"/>
          </p:cNvSpPr>
          <p:nvPr/>
        </p:nvSpPr>
        <p:spPr bwMode="auto">
          <a:xfrm>
            <a:off x="204997" y="745581"/>
            <a:ext cx="5899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LHC logbook </a:t>
            </a:r>
            <a:r>
              <a:rPr lang="en-GB" altLang="en-US" dirty="0" smtClean="0"/>
              <a:t>(2700 events, </a:t>
            </a:r>
            <a:r>
              <a:rPr lang="en-GB" altLang="en-US" sz="1400" i="1" dirty="0" smtClean="0"/>
              <a:t>same quantity but better specified</a:t>
            </a:r>
            <a:r>
              <a:rPr lang="en-GB" altLang="en-US" dirty="0" smtClean="0"/>
              <a:t>)</a:t>
            </a:r>
            <a:endParaRPr lang="en-GB" alt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438425" y="4746568"/>
            <a:ext cx="64738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 rot="5400000">
            <a:off x="5018297" y="1391529"/>
            <a:ext cx="173552" cy="20310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988597" y="1790291"/>
            <a:ext cx="222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B050"/>
                </a:solidFill>
              </a:rPr>
              <a:t>Detailed classification;</a:t>
            </a:r>
          </a:p>
          <a:p>
            <a:pPr algn="ctr"/>
            <a:r>
              <a:rPr lang="fr-CH" sz="1400" dirty="0" err="1" smtClean="0">
                <a:solidFill>
                  <a:srgbClr val="00B050"/>
                </a:solidFill>
              </a:rPr>
              <a:t>Fault</a:t>
            </a:r>
            <a:r>
              <a:rPr lang="fr-CH" sz="1400" dirty="0" smtClean="0">
                <a:solidFill>
                  <a:srgbClr val="00B050"/>
                </a:solidFill>
              </a:rPr>
              <a:t> cause </a:t>
            </a:r>
            <a:r>
              <a:rPr lang="fr-CH" sz="1400" dirty="0" err="1" smtClean="0">
                <a:solidFill>
                  <a:srgbClr val="00B050"/>
                </a:solidFill>
              </a:rPr>
              <a:t>statistics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 rot="5400000">
            <a:off x="6972498" y="1337928"/>
            <a:ext cx="168535" cy="175433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5961268" y="1456294"/>
            <a:ext cx="2227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B050"/>
                </a:solidFill>
              </a:rPr>
              <a:t>Information: starting to subdivide but still many general information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 rot="5400000">
            <a:off x="8116159" y="1955887"/>
            <a:ext cx="253178" cy="44544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7117941" y="755234"/>
            <a:ext cx="2227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 smtClean="0">
                <a:solidFill>
                  <a:srgbClr val="00B050"/>
                </a:solidFill>
              </a:rPr>
              <a:t>1 or more times a </a:t>
            </a:r>
            <a:r>
              <a:rPr lang="fr-CH" sz="1400" dirty="0" err="1" smtClean="0">
                <a:solidFill>
                  <a:srgbClr val="00B050"/>
                </a:solidFill>
              </a:rPr>
              <a:t>day</a:t>
            </a:r>
            <a:r>
              <a:rPr lang="fr-CH" sz="1400" dirty="0" smtClean="0">
                <a:solidFill>
                  <a:srgbClr val="00B050"/>
                </a:solidFill>
              </a:rPr>
              <a:t>; </a:t>
            </a:r>
            <a:r>
              <a:rPr lang="fr-CH" sz="1400" dirty="0" err="1" smtClean="0">
                <a:solidFill>
                  <a:srgbClr val="00B050"/>
                </a:solidFill>
              </a:rPr>
              <a:t>divided</a:t>
            </a:r>
            <a:r>
              <a:rPr lang="fr-CH" sz="1400" dirty="0" smtClean="0">
                <a:solidFill>
                  <a:srgbClr val="00B050"/>
                </a:solidFill>
              </a:rPr>
              <a:t> in 2 major </a:t>
            </a:r>
            <a:r>
              <a:rPr lang="fr-CH" sz="1400" dirty="0" err="1" smtClean="0">
                <a:solidFill>
                  <a:srgbClr val="00B050"/>
                </a:solidFill>
              </a:rPr>
              <a:t>subcategories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>
            <a:stCxn id="34" idx="1"/>
            <a:endCxn id="35" idx="2"/>
          </p:cNvCxnSpPr>
          <p:nvPr/>
        </p:nvCxnSpPr>
        <p:spPr>
          <a:xfrm flipH="1" flipV="1">
            <a:off x="8231569" y="1493898"/>
            <a:ext cx="11179" cy="558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55563"/>
            <a:ext cx="8915400" cy="8651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>
                <a:solidFill>
                  <a:schemeClr val="tx2"/>
                </a:solidFill>
              </a:rPr>
              <a:t>S</a:t>
            </a:r>
            <a:r>
              <a:rPr lang="en-GB" sz="4000" dirty="0" smtClean="0">
                <a:solidFill>
                  <a:schemeClr val="tx2"/>
                </a:solidFill>
              </a:rPr>
              <a:t>tatistics since Go Live on March </a:t>
            </a:r>
            <a:r>
              <a:rPr lang="en-GB" sz="4000" dirty="0">
                <a:solidFill>
                  <a:schemeClr val="tx2"/>
                </a:solidFill>
              </a:rPr>
              <a:t>1</a:t>
            </a:r>
            <a:r>
              <a:rPr lang="en-GB" sz="4000" baseline="30000" dirty="0">
                <a:solidFill>
                  <a:schemeClr val="tx2"/>
                </a:solidFill>
              </a:rPr>
              <a:t>st</a:t>
            </a:r>
            <a:r>
              <a:rPr lang="en-GB" sz="4000" dirty="0" smtClean="0">
                <a:solidFill>
                  <a:schemeClr val="tx2"/>
                </a:solidFill>
              </a:rPr>
              <a:t> 2018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1CB76-7D88-430B-A13F-DD71B5F6E1CF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30729" name="TextBox 19"/>
          <p:cNvSpPr txBox="1">
            <a:spLocks noChangeArrowheads="1"/>
          </p:cNvSpPr>
          <p:nvPr/>
        </p:nvSpPr>
        <p:spPr bwMode="auto">
          <a:xfrm>
            <a:off x="290167" y="799809"/>
            <a:ext cx="4507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B050"/>
                </a:solidFill>
              </a:rPr>
              <a:t>Non-LHC logbook </a:t>
            </a:r>
          </a:p>
          <a:p>
            <a:pPr eaLnBrk="1" hangingPunct="1"/>
            <a:r>
              <a:rPr lang="en-GB" altLang="en-US" dirty="0" smtClean="0"/>
              <a:t>(1030 events, </a:t>
            </a:r>
            <a:r>
              <a:rPr lang="en-GB" altLang="en-US" sz="1400" i="1" dirty="0" smtClean="0"/>
              <a:t>higher </a:t>
            </a:r>
            <a:r>
              <a:rPr lang="en-GB" altLang="en-US" sz="1400" i="1" dirty="0"/>
              <a:t>quantity </a:t>
            </a:r>
            <a:r>
              <a:rPr lang="en-GB" altLang="en-US" sz="1400" i="1" dirty="0" smtClean="0"/>
              <a:t>and </a:t>
            </a:r>
            <a:r>
              <a:rPr lang="en-GB" altLang="en-US" sz="1400" i="1" dirty="0"/>
              <a:t>better specified</a:t>
            </a:r>
            <a:r>
              <a:rPr lang="en-GB" altLang="en-US" dirty="0" smtClean="0"/>
              <a:t>)</a:t>
            </a:r>
            <a:endParaRPr lang="en-GB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252" y="1338363"/>
            <a:ext cx="3631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Immediate use of new event types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Test facilities -&gt; ongoing operation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More installations in operation</a:t>
            </a:r>
            <a:endParaRPr lang="en-GB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5545" y="2189909"/>
            <a:ext cx="7430433" cy="3954698"/>
            <a:chOff x="85545" y="2189909"/>
            <a:chExt cx="7430433" cy="39546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13590" r="7597" b="10564"/>
            <a:stretch/>
          </p:blipFill>
          <p:spPr>
            <a:xfrm>
              <a:off x="85545" y="2507621"/>
              <a:ext cx="7430433" cy="344025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2729802" y="5529855"/>
              <a:ext cx="9525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Information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1759" y="5838005"/>
              <a:ext cx="6447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Report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115364" y="5440967"/>
              <a:ext cx="11302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H" sz="1200" dirty="0" smtClean="0"/>
                <a:t>Instructions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31216" y="222870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90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907114" y="229704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104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5135490" y="227783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532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2591" y="5841697"/>
              <a:ext cx="5261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sz="1200" dirty="0" err="1" smtClean="0"/>
                <a:t>Fault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4232144" y="2300558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139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559740" y="5348634"/>
              <a:ext cx="1130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 dirty="0" smtClean="0"/>
                <a:t>Modification </a:t>
              </a:r>
              <a:r>
                <a:rPr lang="fr-CH" sz="1200" dirty="0" err="1" smtClean="0"/>
                <a:t>request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4241752" y="5348634"/>
              <a:ext cx="1130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 dirty="0" err="1" smtClean="0"/>
                <a:t>Ongoing</a:t>
              </a:r>
              <a:r>
                <a:rPr lang="fr-CH" sz="1200" dirty="0" smtClean="0"/>
                <a:t> </a:t>
              </a:r>
              <a:r>
                <a:rPr lang="fr-CH" sz="1200" dirty="0" err="1" smtClean="0"/>
                <a:t>operation</a:t>
              </a:r>
              <a:endParaRPr lang="en-US" sz="12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6802" t="17111" r="12392" b="6888"/>
          <a:stretch/>
        </p:blipFill>
        <p:spPr>
          <a:xfrm>
            <a:off x="5588950" y="650816"/>
            <a:ext cx="3555050" cy="29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44538" y="1852613"/>
            <a:ext cx="7521575" cy="32948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sz="1600" b="1" dirty="0" smtClean="0"/>
              <a:t>Definition and needs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How are we organised?</a:t>
            </a:r>
          </a:p>
          <a:p>
            <a:pPr>
              <a:spcBef>
                <a:spcPts val="1200"/>
              </a:spcBef>
            </a:pPr>
            <a:r>
              <a:rPr lang="en-GB" altLang="en-US" sz="1600" dirty="0"/>
              <a:t>Some statistics from former logbook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From existing to new application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New logbook features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Advantages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Statistics since Go Live </a:t>
            </a:r>
            <a:r>
              <a:rPr lang="en-GB" altLang="en-US" sz="1600" dirty="0"/>
              <a:t>on March 1</a:t>
            </a:r>
            <a:r>
              <a:rPr lang="en-GB" altLang="en-US" sz="1600" baseline="30000" dirty="0"/>
              <a:t>st</a:t>
            </a:r>
            <a:r>
              <a:rPr lang="en-GB" altLang="en-US" sz="1600" dirty="0"/>
              <a:t> </a:t>
            </a:r>
            <a:r>
              <a:rPr lang="en-GB" altLang="en-US" sz="1600" dirty="0" smtClean="0"/>
              <a:t>2018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E4B5A-0241-45E0-A486-0BCB6FF382D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7105" y="6353464"/>
            <a:ext cx="3768045" cy="365125"/>
          </a:xfrm>
        </p:spPr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44538" y="1852613"/>
            <a:ext cx="7521575" cy="32948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sz="1600" dirty="0" smtClean="0"/>
              <a:t>Definition and needs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How are we organised?</a:t>
            </a:r>
          </a:p>
          <a:p>
            <a:pPr>
              <a:spcBef>
                <a:spcPts val="1200"/>
              </a:spcBef>
            </a:pPr>
            <a:r>
              <a:rPr lang="en-GB" altLang="en-US" sz="1600" dirty="0"/>
              <a:t>Some statistics from former logbook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From existing to new application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New logbook features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Advantages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Statistics since Go Live </a:t>
            </a:r>
            <a:r>
              <a:rPr lang="en-GB" altLang="en-US" sz="1600" dirty="0"/>
              <a:t>on March 1</a:t>
            </a:r>
            <a:r>
              <a:rPr lang="en-GB" altLang="en-US" sz="1600" baseline="30000" dirty="0"/>
              <a:t>st</a:t>
            </a:r>
            <a:r>
              <a:rPr lang="en-GB" altLang="en-US" sz="1600" dirty="0"/>
              <a:t> </a:t>
            </a:r>
            <a:r>
              <a:rPr lang="en-GB" altLang="en-US" sz="1600" dirty="0" smtClean="0"/>
              <a:t>2018</a:t>
            </a:r>
          </a:p>
          <a:p>
            <a:pPr>
              <a:spcBef>
                <a:spcPts val="1200"/>
              </a:spcBef>
            </a:pPr>
            <a:r>
              <a:rPr lang="en-GB" altLang="en-US" sz="1600" b="1" dirty="0" smtClean="0"/>
              <a:t>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E4B5A-0241-45E0-A486-0BCB6FF382D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22054"/>
            <a:ext cx="9163878" cy="1152525"/>
          </a:xfrm>
        </p:spPr>
        <p:txBody>
          <a:bodyPr/>
          <a:lstStyle/>
          <a:p>
            <a:r>
              <a:rPr lang="en-GB" altLang="en-US" sz="4400" dirty="0" smtClean="0"/>
              <a:t>Conclusions &amp; </a:t>
            </a:r>
            <a:r>
              <a:rPr lang="en-GB" altLang="en-US" sz="4400" dirty="0" smtClean="0"/>
              <a:t>Future </a:t>
            </a:r>
            <a:r>
              <a:rPr lang="en-GB" altLang="en-US" sz="4400" dirty="0" smtClean="0"/>
              <a:t>Improvements</a:t>
            </a:r>
            <a:endParaRPr lang="en-GB" alt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ADFEB-737F-4A52-89B7-B015FDFB0172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113" y="1091267"/>
            <a:ext cx="863710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In operation since the 1</a:t>
            </a:r>
            <a:r>
              <a:rPr lang="en-GB" baseline="30000" dirty="0">
                <a:latin typeface="+mn-lt"/>
              </a:rPr>
              <a:t>st</a:t>
            </a:r>
            <a:r>
              <a:rPr lang="en-GB" dirty="0">
                <a:latin typeface="+mn-lt"/>
              </a:rPr>
              <a:t> of March </a:t>
            </a:r>
            <a:r>
              <a:rPr lang="en-GB" dirty="0" smtClean="0">
                <a:latin typeface="+mn-lt"/>
              </a:rPr>
              <a:t>2018 – about 6 months.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</a:rPr>
              <a:t>Training sessions have been held for the operation teams.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</a:rPr>
              <a:t>We have had a lot of positive feedback and some improvement proposals</a:t>
            </a:r>
            <a:r>
              <a:rPr lang="en-GB" dirty="0" smtClean="0">
                <a:latin typeface="+mn-lt"/>
              </a:rPr>
              <a:t>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</a:rPr>
              <a:t>The SCRUM methodology was the right choice</a:t>
            </a:r>
            <a:r>
              <a:rPr lang="en-GB" dirty="0"/>
              <a:t> for the development of the </a:t>
            </a:r>
            <a:r>
              <a:rPr lang="en-GB" dirty="0" smtClean="0"/>
              <a:t>logbook</a:t>
            </a:r>
            <a:r>
              <a:rPr lang="en-GB" dirty="0" smtClean="0">
                <a:latin typeface="+mn-lt"/>
              </a:rPr>
              <a:t>: create an application fulfilling the needs of the users.</a:t>
            </a:r>
            <a:endParaRPr lang="en-GB" dirty="0" smtClean="0">
              <a:latin typeface="+mn-lt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Still to </a:t>
            </a:r>
            <a:r>
              <a:rPr lang="en-GB" dirty="0" smtClean="0">
                <a:latin typeface="+mn-lt"/>
              </a:rPr>
              <a:t>come – next sprint:</a:t>
            </a: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</a:rPr>
              <a:t>Be able to clone an </a:t>
            </a:r>
            <a:r>
              <a:rPr lang="en-GB" dirty="0" smtClean="0">
                <a:latin typeface="+mn-lt"/>
              </a:rPr>
              <a:t>event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latin typeface="+mn-lt"/>
              </a:rPr>
              <a:t>Be able to save predefined look-up filters (</a:t>
            </a:r>
            <a:r>
              <a:rPr lang="en-GB" dirty="0" err="1" smtClean="0">
                <a:latin typeface="+mn-lt"/>
              </a:rPr>
              <a:t>dataspy</a:t>
            </a:r>
            <a:r>
              <a:rPr lang="en-GB" dirty="0" smtClean="0">
                <a:latin typeface="+mn-lt"/>
              </a:rPr>
              <a:t>)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/>
              <a:t>Open the logbook for read-access to non-INFOR users and review write access.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latin typeface="+mn-lt"/>
              </a:rPr>
              <a:t>Integrate the intervention </a:t>
            </a:r>
            <a:r>
              <a:rPr lang="en-GB" dirty="0">
                <a:latin typeface="+mn-lt"/>
              </a:rPr>
              <a:t>request on LHC special tunnel </a:t>
            </a:r>
            <a:r>
              <a:rPr lang="en-GB" dirty="0" smtClean="0">
                <a:latin typeface="+mn-lt"/>
              </a:rPr>
              <a:t>instrumentation into the same application </a:t>
            </a:r>
            <a:r>
              <a:rPr lang="en-GB" dirty="0">
                <a:latin typeface="+mn-lt"/>
              </a:rPr>
              <a:t>(now, it is still an APEX based logbook)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latin typeface="+mn-lt"/>
              </a:rPr>
              <a:t>Dedicated reports </a:t>
            </a:r>
            <a:r>
              <a:rPr lang="en-GB" sz="1600" dirty="0" smtClean="0">
                <a:latin typeface="+mn-lt"/>
              </a:rPr>
              <a:t>(</a:t>
            </a:r>
            <a:r>
              <a:rPr lang="en-GB" sz="1600" i="1" dirty="0" smtClean="0">
                <a:latin typeface="+mn-lt"/>
              </a:rPr>
              <a:t>Pentaho reporting</a:t>
            </a:r>
            <a:r>
              <a:rPr lang="en-GB" sz="1600" dirty="0" smtClean="0">
                <a:latin typeface="+mn-lt"/>
              </a:rPr>
              <a:t>)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for statistics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latin typeface="+mn-lt"/>
              </a:rPr>
              <a:t>Whenever </a:t>
            </a:r>
            <a:r>
              <a:rPr lang="en-GB" dirty="0">
                <a:latin typeface="+mn-lt"/>
              </a:rPr>
              <a:t>needed, improve predefined lists for even better </a:t>
            </a:r>
            <a:r>
              <a:rPr lang="en-GB" dirty="0" smtClean="0">
                <a:latin typeface="+mn-lt"/>
              </a:rPr>
              <a:t>statistics and link with closing codes from the maintenance interventions</a:t>
            </a: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ADFEB-737F-4A52-89B7-B015FDFB0172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9440" y="3044024"/>
            <a:ext cx="2723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3600" b="1" dirty="0" smtClean="0">
                <a:latin typeface="+mn-lt"/>
              </a:rPr>
              <a:t>Questions?</a:t>
            </a:r>
          </a:p>
        </p:txBody>
      </p:sp>
      <p:pic>
        <p:nvPicPr>
          <p:cNvPr id="2" name="Picture 1" descr="Kostenlose Illustration: Fragezeichen, Frage, Antwor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59" y="1461331"/>
            <a:ext cx="2850022" cy="2850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9830" y="4552196"/>
            <a:ext cx="2505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latin typeface="Brush Script MT" panose="03060802040406070304" pitchFamily="66" charset="0"/>
              </a:rPr>
              <a:t>Thanks</a:t>
            </a:r>
            <a:r>
              <a:rPr lang="fr-CH" sz="2800" dirty="0" smtClean="0">
                <a:latin typeface="Brush Script MT" panose="03060802040406070304" pitchFamily="66" charset="0"/>
              </a:rPr>
              <a:t> for </a:t>
            </a:r>
            <a:r>
              <a:rPr lang="fr-CH" sz="2800" dirty="0" err="1" smtClean="0">
                <a:latin typeface="Brush Script MT" panose="03060802040406070304" pitchFamily="66" charset="0"/>
              </a:rPr>
              <a:t>listening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4469" y="1225537"/>
            <a:ext cx="8324266" cy="3012822"/>
          </a:xfrm>
        </p:spPr>
        <p:txBody>
          <a:bodyPr/>
          <a:lstStyle/>
          <a:p>
            <a:pPr marL="230188" indent="-211138">
              <a:spcBef>
                <a:spcPts val="1200"/>
              </a:spcBef>
            </a:pPr>
            <a:r>
              <a:rPr lang="en-GB" altLang="en-US" sz="1600" dirty="0" smtClean="0"/>
              <a:t>One of the challenges for the operation and maintenance of the cryogenic installations is to </a:t>
            </a:r>
            <a:r>
              <a:rPr lang="en-GB" altLang="en-US" sz="1600" b="1" dirty="0" smtClean="0"/>
              <a:t>trace as much as possible WHAT-WHEN-HOW </a:t>
            </a:r>
            <a:r>
              <a:rPr lang="en-GB" altLang="en-US" sz="1400" b="1" dirty="0" smtClean="0">
                <a:solidFill>
                  <a:schemeClr val="accent6"/>
                </a:solidFill>
              </a:rPr>
              <a:t>*</a:t>
            </a:r>
          </a:p>
          <a:p>
            <a:pPr marL="641350" lvl="1" indent="-211138">
              <a:spcBef>
                <a:spcPts val="1200"/>
              </a:spcBef>
            </a:pPr>
            <a:r>
              <a:rPr lang="en-GB" altLang="en-US" sz="1600" dirty="0" smtClean="0"/>
              <a:t>The </a:t>
            </a:r>
            <a:r>
              <a:rPr lang="en-GB" altLang="en-US" sz="1600" dirty="0"/>
              <a:t>logbook is a tracking tool for the activities occurring at specific time </a:t>
            </a:r>
            <a:r>
              <a:rPr lang="en-GB" altLang="en-US" sz="1600" dirty="0" smtClean="0"/>
              <a:t>and it is also </a:t>
            </a:r>
            <a:r>
              <a:rPr lang="en-GB" altLang="en-US" sz="1600" dirty="0"/>
              <a:t>a common technical interface from operation to the support teams when asking for interventions.</a:t>
            </a:r>
          </a:p>
          <a:p>
            <a:pPr marL="641350" lvl="1" indent="-211138">
              <a:spcBef>
                <a:spcPts val="1200"/>
              </a:spcBef>
            </a:pPr>
            <a:r>
              <a:rPr lang="en-GB" altLang="en-US" sz="1600" dirty="0" smtClean="0"/>
              <a:t>The logbook is a daily used tool for operators</a:t>
            </a:r>
            <a:r>
              <a:rPr lang="en-GB" altLang="en-US" sz="1600" dirty="0" smtClean="0">
                <a:solidFill>
                  <a:srgbClr val="FF0000"/>
                </a:solidFill>
              </a:rPr>
              <a:t> </a:t>
            </a:r>
            <a:r>
              <a:rPr lang="en-GB" altLang="en-US" sz="1600" dirty="0" smtClean="0"/>
              <a:t>and needs to be easy to use</a:t>
            </a:r>
          </a:p>
          <a:p>
            <a:pPr marL="641350" lvl="1" indent="-211138">
              <a:spcBef>
                <a:spcPts val="1200"/>
              </a:spcBef>
            </a:pPr>
            <a:r>
              <a:rPr lang="en-GB" altLang="en-US" sz="1600" dirty="0" smtClean="0"/>
              <a:t>The logbook traces and follows up events and proposes an easy way to retrieve information on past events. ALL type of events, not only work requests.</a:t>
            </a:r>
          </a:p>
          <a:p>
            <a:pPr marL="230188" indent="-2111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altLang="en-US" sz="2000" b="1" dirty="0" smtClean="0"/>
              <a:t>The logbook is the “operation bible” of the installation.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4469" y="218898"/>
            <a:ext cx="8226425" cy="939800"/>
          </a:xfrm>
        </p:spPr>
        <p:txBody>
          <a:bodyPr/>
          <a:lstStyle/>
          <a:p>
            <a:r>
              <a:rPr lang="en-GB" altLang="en-US" sz="4400" dirty="0" smtClean="0"/>
              <a:t>Definition and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D107-683E-4C44-8936-CD2425F452D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82563" y="4254190"/>
            <a:ext cx="9863138" cy="1701800"/>
            <a:chOff x="-182563" y="3805238"/>
            <a:chExt cx="9863138" cy="1701800"/>
          </a:xfrm>
        </p:grpSpPr>
        <p:grpSp>
          <p:nvGrpSpPr>
            <p:cNvPr id="13317" name="Group 10"/>
            <p:cNvGrpSpPr>
              <a:grpSpLocks/>
            </p:cNvGrpSpPr>
            <p:nvPr/>
          </p:nvGrpSpPr>
          <p:grpSpPr bwMode="auto">
            <a:xfrm>
              <a:off x="-182563" y="3805238"/>
              <a:ext cx="9863138" cy="1701800"/>
              <a:chOff x="-1916935" y="3749219"/>
              <a:chExt cx="13152625" cy="2269712"/>
            </a:xfrm>
          </p:grpSpPr>
          <p:graphicFrame>
            <p:nvGraphicFramePr>
              <p:cNvPr id="5" name="Diagram 4"/>
              <p:cNvGraphicFramePr/>
              <p:nvPr/>
            </p:nvGraphicFramePr>
            <p:xfrm>
              <a:off x="-1916935" y="3749219"/>
              <a:ext cx="13152625" cy="15283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13325" name="Group 5"/>
              <p:cNvGrpSpPr>
                <a:grpSpLocks/>
              </p:cNvGrpSpPr>
              <p:nvPr/>
            </p:nvGrpSpPr>
            <p:grpSpPr bwMode="auto">
              <a:xfrm>
                <a:off x="-842388" y="5292554"/>
                <a:ext cx="11099599" cy="726377"/>
                <a:chOff x="-842388" y="5406854"/>
                <a:chExt cx="11099599" cy="726377"/>
              </a:xfrm>
            </p:grpSpPr>
            <p:sp>
              <p:nvSpPr>
                <p:cNvPr id="7" name="Right Brace 6"/>
                <p:cNvSpPr/>
                <p:nvPr/>
              </p:nvSpPr>
              <p:spPr>
                <a:xfrm rot="5400000">
                  <a:off x="-11676" y="4589394"/>
                  <a:ext cx="278989" cy="1940413"/>
                </a:xfrm>
                <a:prstGeom prst="rightBrac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/>
                </a:p>
              </p:txBody>
            </p:sp>
            <p:sp>
              <p:nvSpPr>
                <p:cNvPr id="8" name="Right Brace 7"/>
                <p:cNvSpPr/>
                <p:nvPr/>
              </p:nvSpPr>
              <p:spPr>
                <a:xfrm rot="5400000">
                  <a:off x="6776231" y="2252142"/>
                  <a:ext cx="326268" cy="6635692"/>
                </a:xfrm>
                <a:prstGeom prst="rightBrac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643779" y="5726716"/>
                  <a:ext cx="1979350" cy="40016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350" dirty="0">
                      <a:latin typeface="+mn-lt"/>
                    </a:rPr>
                    <a:t>shared on server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548757" y="5733067"/>
                  <a:ext cx="990734" cy="40016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350" dirty="0">
                      <a:latin typeface="+mn-lt"/>
                    </a:rPr>
                    <a:t>On-line</a:t>
                  </a:r>
                </a:p>
              </p:txBody>
            </p:sp>
          </p:grpSp>
        </p:grpSp>
        <p:sp>
          <p:nvSpPr>
            <p:cNvPr id="12" name="Right Brace 11"/>
            <p:cNvSpPr/>
            <p:nvPr/>
          </p:nvSpPr>
          <p:spPr>
            <a:xfrm rot="5400000">
              <a:off x="2977884" y="4336255"/>
              <a:ext cx="236110" cy="1496948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50925" y="5207000"/>
              <a:ext cx="598488" cy="3000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dirty="0">
                  <a:latin typeface="+mn-lt"/>
                </a:rPr>
                <a:t>Local</a:t>
              </a:r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18" y="71655"/>
            <a:ext cx="1648463" cy="114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60479" y="376015"/>
            <a:ext cx="1316052" cy="5554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36319" y="383329"/>
            <a:ext cx="124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400" dirty="0" smtClean="0">
                <a:solidFill>
                  <a:srgbClr val="FF0000"/>
                </a:solidFill>
              </a:rPr>
              <a:t>Information</a:t>
            </a:r>
          </a:p>
          <a:p>
            <a:pPr algn="r"/>
            <a:r>
              <a:rPr lang="fr-CH" sz="1400" dirty="0" smtClean="0">
                <a:solidFill>
                  <a:srgbClr val="FF0000"/>
                </a:solidFill>
              </a:rPr>
              <a:t>&amp; </a:t>
            </a:r>
            <a:r>
              <a:rPr lang="fr-CH" sz="1400" dirty="0" err="1" smtClean="0">
                <a:solidFill>
                  <a:srgbClr val="FF0000"/>
                </a:solidFill>
              </a:rPr>
              <a:t>Knowledge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646" y="5955990"/>
            <a:ext cx="8960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i="1" dirty="0" smtClean="0">
                <a:solidFill>
                  <a:schemeClr val="accent6"/>
                </a:solidFill>
              </a:rPr>
              <a:t>*AMMW2015: </a:t>
            </a:r>
            <a:r>
              <a:rPr lang="en-GB" sz="1100" i="1" dirty="0" smtClean="0">
                <a:solidFill>
                  <a:schemeClr val="accent6"/>
                </a:solidFill>
              </a:rPr>
              <a:t>The </a:t>
            </a:r>
            <a:r>
              <a:rPr lang="en-GB" sz="1100" i="1" dirty="0">
                <a:solidFill>
                  <a:schemeClr val="accent6"/>
                </a:solidFill>
              </a:rPr>
              <a:t>challenges, methods and results for the maintenance of the cryogenic installations during the first Long Shutdown of </a:t>
            </a:r>
            <a:r>
              <a:rPr lang="en-GB" sz="1100" i="1" dirty="0" smtClean="0">
                <a:solidFill>
                  <a:schemeClr val="accent6"/>
                </a:solidFill>
              </a:rPr>
              <a:t>LHC </a:t>
            </a:r>
            <a:endParaRPr lang="en-GB" sz="1100" i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3530" y="291251"/>
            <a:ext cx="274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>
                <a:solidFill>
                  <a:schemeClr val="accent6"/>
                </a:solidFill>
              </a:rPr>
              <a:t>*</a:t>
            </a:r>
            <a:endParaRPr lang="en-GB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44538" y="1852613"/>
            <a:ext cx="7521575" cy="32948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sz="1600" dirty="0" smtClean="0"/>
              <a:t>Definition and needs</a:t>
            </a:r>
          </a:p>
          <a:p>
            <a:pPr>
              <a:spcBef>
                <a:spcPts val="1200"/>
              </a:spcBef>
            </a:pPr>
            <a:r>
              <a:rPr lang="en-GB" altLang="en-US" sz="1600" b="1" dirty="0" smtClean="0"/>
              <a:t>How are we organised?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Some statistics from former logbook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From existing to new application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New logbook features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Advantages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Statistics since Go Live </a:t>
            </a:r>
            <a:r>
              <a:rPr lang="en-GB" altLang="en-US" sz="1600" dirty="0"/>
              <a:t>on March 1</a:t>
            </a:r>
            <a:r>
              <a:rPr lang="en-GB" altLang="en-US" sz="1600" baseline="30000" dirty="0"/>
              <a:t>st</a:t>
            </a:r>
            <a:r>
              <a:rPr lang="en-GB" altLang="en-US" sz="1600" dirty="0"/>
              <a:t> </a:t>
            </a:r>
            <a:r>
              <a:rPr lang="en-GB" altLang="en-US" sz="1600" dirty="0" smtClean="0"/>
              <a:t>2018</a:t>
            </a:r>
          </a:p>
          <a:p>
            <a:pPr>
              <a:spcBef>
                <a:spcPts val="1200"/>
              </a:spcBef>
            </a:pPr>
            <a:r>
              <a:rPr lang="en-GB" altLang="en-US" sz="1600" dirty="0" smtClean="0"/>
              <a:t>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E4B5A-0241-45E0-A486-0BCB6FF382D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6" t="12642" r="6556" b="15988"/>
          <a:stretch/>
        </p:blipFill>
        <p:spPr>
          <a:xfrm>
            <a:off x="4014224" y="1049338"/>
            <a:ext cx="2455993" cy="1608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109538"/>
            <a:ext cx="8775700" cy="939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 smtClean="0"/>
              <a:t>How are we organised? </a:t>
            </a:r>
            <a:endParaRPr lang="en-GB" sz="4400" dirty="0">
              <a:solidFill>
                <a:srgbClr val="5B9B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6ED0-05E4-4BBA-A82C-93FCE2647D6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12367268"/>
              </p:ext>
            </p:extLst>
          </p:nvPr>
        </p:nvGraphicFramePr>
        <p:xfrm>
          <a:off x="410198" y="1153683"/>
          <a:ext cx="8276602" cy="487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1963" y="4287356"/>
            <a:ext cx="1842450" cy="173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1871529" y="1401510"/>
            <a:ext cx="2273181" cy="1350236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2"/>
          </p:cNvCxnSpPr>
          <p:nvPr/>
        </p:nvCxnSpPr>
        <p:spPr>
          <a:xfrm flipH="1">
            <a:off x="5272755" y="2478280"/>
            <a:ext cx="75763" cy="2838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409630" y="1401510"/>
            <a:ext cx="1877775" cy="107677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109538"/>
            <a:ext cx="8775700" cy="939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 smtClean="0"/>
              <a:t>How are we organised? </a:t>
            </a:r>
            <a:br>
              <a:rPr lang="en-GB" sz="4900" dirty="0" smtClean="0"/>
            </a:b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LHC installations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6ED0-05E4-4BBA-A82C-93FCE2647D6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grpSp>
        <p:nvGrpSpPr>
          <p:cNvPr id="14342" name="Group 17"/>
          <p:cNvGrpSpPr>
            <a:grpSpLocks/>
          </p:cNvGrpSpPr>
          <p:nvPr/>
        </p:nvGrpSpPr>
        <p:grpSpPr bwMode="auto">
          <a:xfrm>
            <a:off x="1165225" y="1060450"/>
            <a:ext cx="7323138" cy="5072063"/>
            <a:chOff x="1035006" y="1089142"/>
            <a:chExt cx="7767561" cy="5561624"/>
          </a:xfrm>
        </p:grpSpPr>
        <p:pic>
          <p:nvPicPr>
            <p:cNvPr id="14385" name="Picture 3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3"/>
            <a:stretch>
              <a:fillRect/>
            </a:stretch>
          </p:blipFill>
          <p:spPr bwMode="auto">
            <a:xfrm>
              <a:off x="1035006" y="1238865"/>
              <a:ext cx="7767561" cy="541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196655" y="1089142"/>
              <a:ext cx="1143329" cy="997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343" name="Group 46"/>
          <p:cNvGrpSpPr>
            <a:grpSpLocks/>
          </p:cNvGrpSpPr>
          <p:nvPr/>
        </p:nvGrpSpPr>
        <p:grpSpPr bwMode="auto">
          <a:xfrm>
            <a:off x="269875" y="1092354"/>
            <a:ext cx="8347410" cy="4931492"/>
            <a:chOff x="270197" y="1083596"/>
            <a:chExt cx="8346475" cy="4932151"/>
          </a:xfrm>
        </p:grpSpPr>
        <p:pic>
          <p:nvPicPr>
            <p:cNvPr id="1436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9" t="11754" r="13008" b="10963"/>
            <a:stretch>
              <a:fillRect/>
            </a:stretch>
          </p:blipFill>
          <p:spPr bwMode="auto">
            <a:xfrm>
              <a:off x="4189259" y="1362165"/>
              <a:ext cx="480205" cy="51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6187734" y="2627307"/>
              <a:ext cx="538103" cy="411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90870" y="4180090"/>
              <a:ext cx="2044471" cy="206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95660" y="4983472"/>
              <a:ext cx="538102" cy="409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4368" name="Picture 8" descr="C:\Users\efortesc\AppData\Local\Microsoft\Windows\Temporary Internet Files\Content.IE5\1L90WWZP\MC900433942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97" y="1998193"/>
              <a:ext cx="673868" cy="65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9" descr="C:\Users\efortesc\AppData\Local\Microsoft\Windows\Temporary Internet Files\Content.IE5\IOI3NLNI\MC900433941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943" y="1568771"/>
              <a:ext cx="623224" cy="6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0" name="TextBox 29"/>
            <p:cNvSpPr txBox="1">
              <a:spLocks noChangeArrowheads="1"/>
            </p:cNvSpPr>
            <p:nvPr/>
          </p:nvSpPr>
          <p:spPr bwMode="auto">
            <a:xfrm>
              <a:off x="3580835" y="1083596"/>
              <a:ext cx="1925311" cy="307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/>
                <a:t>Local control room P4</a:t>
              </a:r>
            </a:p>
          </p:txBody>
        </p:sp>
        <p:sp>
          <p:nvSpPr>
            <p:cNvPr id="14371" name="TextBox 30"/>
            <p:cNvSpPr txBox="1">
              <a:spLocks noChangeArrowheads="1"/>
            </p:cNvSpPr>
            <p:nvPr/>
          </p:nvSpPr>
          <p:spPr bwMode="auto">
            <a:xfrm>
              <a:off x="6691361" y="1365231"/>
              <a:ext cx="1925311" cy="307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/>
                <a:t>Local control room P6</a:t>
              </a:r>
            </a:p>
          </p:txBody>
        </p:sp>
        <p:sp>
          <p:nvSpPr>
            <p:cNvPr id="14372" name="TextBox 31"/>
            <p:cNvSpPr txBox="1">
              <a:spLocks noChangeArrowheads="1"/>
            </p:cNvSpPr>
            <p:nvPr/>
          </p:nvSpPr>
          <p:spPr bwMode="auto">
            <a:xfrm>
              <a:off x="7183681" y="5068795"/>
              <a:ext cx="1234612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/>
                <a:t>Local control room P8</a:t>
              </a:r>
            </a:p>
          </p:txBody>
        </p:sp>
        <p:sp>
          <p:nvSpPr>
            <p:cNvPr id="14373" name="TextBox 32"/>
            <p:cNvSpPr txBox="1">
              <a:spLocks noChangeArrowheads="1"/>
            </p:cNvSpPr>
            <p:nvPr/>
          </p:nvSpPr>
          <p:spPr bwMode="auto">
            <a:xfrm>
              <a:off x="1443378" y="5361984"/>
              <a:ext cx="142518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400" dirty="0"/>
                <a:t>Local control room P18-P2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25772" y="4883445"/>
              <a:ext cx="536515" cy="409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75" name="TextBox 34"/>
            <p:cNvSpPr txBox="1">
              <a:spLocks noChangeArrowheads="1"/>
            </p:cNvSpPr>
            <p:nvPr/>
          </p:nvSpPr>
          <p:spPr bwMode="auto">
            <a:xfrm>
              <a:off x="5604269" y="2442329"/>
              <a:ext cx="1121568" cy="738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/>
                <a:t>Local </a:t>
              </a:r>
              <a:r>
                <a:rPr lang="en-US" altLang="en-US" sz="1400" dirty="0" smtClean="0"/>
                <a:t>control </a:t>
              </a:r>
              <a:endParaRPr lang="en-US" altLang="en-US" sz="1400" dirty="0"/>
            </a:p>
            <a:p>
              <a:pPr eaLnBrk="1" hangingPunct="1"/>
              <a:r>
                <a:rPr lang="en-US" altLang="en-US" sz="1400" dirty="0" smtClean="0"/>
                <a:t>Room CMS</a:t>
              </a:r>
              <a:endParaRPr lang="en-US" altLang="en-US" sz="1400" dirty="0"/>
            </a:p>
          </p:txBody>
        </p:sp>
        <p:sp>
          <p:nvSpPr>
            <p:cNvPr id="14376" name="TextBox 35"/>
            <p:cNvSpPr txBox="1">
              <a:spLocks noChangeArrowheads="1"/>
            </p:cNvSpPr>
            <p:nvPr/>
          </p:nvSpPr>
          <p:spPr bwMode="auto">
            <a:xfrm>
              <a:off x="4956176" y="4376206"/>
              <a:ext cx="771279" cy="954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/>
                <a:t>Local </a:t>
              </a:r>
            </a:p>
            <a:p>
              <a:pPr eaLnBrk="1" hangingPunct="1"/>
              <a:r>
                <a:rPr lang="en-US" altLang="en-US" sz="1400" dirty="0"/>
                <a:t>control </a:t>
              </a:r>
            </a:p>
            <a:p>
              <a:pPr eaLnBrk="1" hangingPunct="1"/>
              <a:r>
                <a:rPr lang="en-US" altLang="en-US" sz="1400" dirty="0"/>
                <a:t>room</a:t>
              </a:r>
            </a:p>
            <a:p>
              <a:pPr eaLnBrk="1" hangingPunct="1"/>
              <a:r>
                <a:rPr lang="en-US" altLang="en-US" sz="1400" dirty="0"/>
                <a:t>ATLAS</a:t>
              </a:r>
            </a:p>
          </p:txBody>
        </p:sp>
        <p:pic>
          <p:nvPicPr>
            <p:cNvPr id="14377" name="Picture 36"/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331" y="3432258"/>
              <a:ext cx="810549" cy="784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8" name="TextBox 37"/>
            <p:cNvSpPr txBox="1">
              <a:spLocks noChangeArrowheads="1"/>
            </p:cNvSpPr>
            <p:nvPr/>
          </p:nvSpPr>
          <p:spPr bwMode="auto">
            <a:xfrm>
              <a:off x="3125266" y="3198664"/>
              <a:ext cx="1450875" cy="58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600" b="1" dirty="0">
                  <a:solidFill>
                    <a:schemeClr val="tx2"/>
                  </a:solidFill>
                </a:rPr>
                <a:t>Central</a:t>
              </a:r>
            </a:p>
            <a:p>
              <a:pPr algn="r" eaLnBrk="1" hangingPunct="1"/>
              <a:r>
                <a:rPr lang="en-US" altLang="en-US" sz="1600" b="1" dirty="0">
                  <a:solidFill>
                    <a:schemeClr val="tx2"/>
                  </a:solidFill>
                </a:rPr>
                <a:t>control room</a:t>
              </a:r>
            </a:p>
          </p:txBody>
        </p:sp>
        <p:sp>
          <p:nvSpPr>
            <p:cNvPr id="14379" name="TextBox 38"/>
            <p:cNvSpPr txBox="1">
              <a:spLocks noChangeArrowheads="1"/>
            </p:cNvSpPr>
            <p:nvPr/>
          </p:nvSpPr>
          <p:spPr bwMode="auto">
            <a:xfrm>
              <a:off x="415648" y="1250819"/>
              <a:ext cx="1027730" cy="83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/>
                <a:t>Supervision </a:t>
              </a:r>
            </a:p>
            <a:p>
              <a:pPr eaLnBrk="1" hangingPunct="1"/>
              <a:r>
                <a:rPr lang="en-US" altLang="en-US" sz="1200" dirty="0"/>
                <a:t>available </a:t>
              </a:r>
            </a:p>
            <a:p>
              <a:pPr eaLnBrk="1" hangingPunct="1"/>
              <a:r>
                <a:rPr lang="en-US" altLang="en-US" sz="1200" dirty="0"/>
                <a:t>at distance</a:t>
              </a:r>
            </a:p>
            <a:p>
              <a:pPr eaLnBrk="1" hangingPunct="1"/>
              <a:r>
                <a:rPr lang="en-US" altLang="en-US" sz="1200" dirty="0"/>
                <a:t>In offices</a:t>
              </a:r>
            </a:p>
          </p:txBody>
        </p:sp>
        <p:pic>
          <p:nvPicPr>
            <p:cNvPr id="14380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9" t="11754" r="13008" b="10963"/>
            <a:stretch>
              <a:fillRect/>
            </a:stretch>
          </p:blipFill>
          <p:spPr bwMode="auto">
            <a:xfrm>
              <a:off x="7341841" y="1653732"/>
              <a:ext cx="528549" cy="56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1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9" t="11754" r="13008" b="10963"/>
            <a:stretch>
              <a:fillRect/>
            </a:stretch>
          </p:blipFill>
          <p:spPr bwMode="auto">
            <a:xfrm>
              <a:off x="5051707" y="2247705"/>
              <a:ext cx="552561" cy="58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2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9" t="11754" r="13008" b="10963"/>
            <a:stretch>
              <a:fillRect/>
            </a:stretch>
          </p:blipFill>
          <p:spPr bwMode="auto">
            <a:xfrm>
              <a:off x="4402995" y="4673900"/>
              <a:ext cx="550027" cy="58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9" t="11754" r="13008" b="10963"/>
            <a:stretch>
              <a:fillRect/>
            </a:stretch>
          </p:blipFill>
          <p:spPr bwMode="auto">
            <a:xfrm>
              <a:off x="6707210" y="5218800"/>
              <a:ext cx="504672" cy="53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4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9" t="11754" r="13008" b="10963"/>
            <a:stretch>
              <a:fillRect/>
            </a:stretch>
          </p:blipFill>
          <p:spPr bwMode="auto">
            <a:xfrm>
              <a:off x="2915366" y="5409291"/>
              <a:ext cx="570267" cy="60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4625" y="3000375"/>
          <a:ext cx="1360488" cy="19400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7382">
                  <a:extLst>
                    <a:ext uri="{9D8B030D-6E8A-4147-A177-3AD203B41FA5}">
                      <a16:colId xmlns:a16="http://schemas.microsoft.com/office/drawing/2014/main" val="1198418902"/>
                    </a:ext>
                  </a:extLst>
                </a:gridCol>
                <a:gridCol w="403106">
                  <a:extLst>
                    <a:ext uri="{9D8B030D-6E8A-4147-A177-3AD203B41FA5}">
                      <a16:colId xmlns:a16="http://schemas.microsoft.com/office/drawing/2014/main" val="142008033"/>
                    </a:ext>
                  </a:extLst>
                </a:gridCol>
              </a:tblGrid>
              <a:tr h="457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dirty="0" err="1" smtClean="0"/>
                        <a:t>Number</a:t>
                      </a:r>
                      <a:r>
                        <a:rPr lang="fr-CH" sz="1200" dirty="0" smtClean="0"/>
                        <a:t> of </a:t>
                      </a:r>
                      <a:r>
                        <a:rPr lang="fr-CH" sz="1200" dirty="0" err="1" smtClean="0"/>
                        <a:t>operators</a:t>
                      </a:r>
                      <a:r>
                        <a:rPr lang="fr-CH" sz="1200" dirty="0" smtClean="0"/>
                        <a:t>:</a:t>
                      </a:r>
                      <a:endParaRPr lang="en-US" sz="1200" dirty="0" smtClean="0"/>
                    </a:p>
                  </a:txBody>
                  <a:tcPr marL="91436" marR="91436" marT="45705" marB="45705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6" marR="91436" marT="45705" marB="45705"/>
                </a:tc>
                <a:extLst>
                  <a:ext uri="{0D108BD9-81ED-4DB2-BD59-A6C34878D82A}">
                    <a16:rowId xmlns:a16="http://schemas.microsoft.com/office/drawing/2014/main" val="2175920586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P18/P2</a:t>
                      </a:r>
                      <a:endParaRPr lang="en-US" sz="1200" dirty="0"/>
                    </a:p>
                  </a:txBody>
                  <a:tcPr marL="91436" marR="91436" marT="45705" marB="45705"/>
                </a:tc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8</a:t>
                      </a:r>
                      <a:endParaRPr lang="en-US" sz="1200" dirty="0"/>
                    </a:p>
                  </a:txBody>
                  <a:tcPr marL="91436" marR="91436" marT="45705" marB="45705"/>
                </a:tc>
                <a:extLst>
                  <a:ext uri="{0D108BD9-81ED-4DB2-BD59-A6C34878D82A}">
                    <a16:rowId xmlns:a16="http://schemas.microsoft.com/office/drawing/2014/main" val="78769350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P4</a:t>
                      </a:r>
                      <a:endParaRPr lang="en-US" sz="1200" dirty="0"/>
                    </a:p>
                  </a:txBody>
                  <a:tcPr marL="91436" marR="91436" marT="45705" marB="45705"/>
                </a:tc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7</a:t>
                      </a:r>
                      <a:endParaRPr lang="en-US" sz="1200" dirty="0"/>
                    </a:p>
                  </a:txBody>
                  <a:tcPr marL="91436" marR="91436" marT="45705" marB="45705"/>
                </a:tc>
                <a:extLst>
                  <a:ext uri="{0D108BD9-81ED-4DB2-BD59-A6C34878D82A}">
                    <a16:rowId xmlns:a16="http://schemas.microsoft.com/office/drawing/2014/main" val="63787830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P6/CMS</a:t>
                      </a:r>
                      <a:endParaRPr lang="en-US" sz="1200" dirty="0"/>
                    </a:p>
                  </a:txBody>
                  <a:tcPr marL="91436" marR="91436" marT="45705" marB="45705"/>
                </a:tc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8</a:t>
                      </a:r>
                      <a:endParaRPr lang="en-US" sz="1200" dirty="0"/>
                    </a:p>
                  </a:txBody>
                  <a:tcPr marL="91436" marR="91436" marT="45705" marB="45705"/>
                </a:tc>
                <a:extLst>
                  <a:ext uri="{0D108BD9-81ED-4DB2-BD59-A6C34878D82A}">
                    <a16:rowId xmlns:a16="http://schemas.microsoft.com/office/drawing/2014/main" val="429032397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P8/ATLAS</a:t>
                      </a:r>
                      <a:endParaRPr lang="en-US" sz="1200" dirty="0"/>
                    </a:p>
                  </a:txBody>
                  <a:tcPr marL="91436" marR="91436" marT="45705" marB="45705"/>
                </a:tc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8</a:t>
                      </a:r>
                      <a:endParaRPr lang="en-US" sz="1200" dirty="0"/>
                    </a:p>
                  </a:txBody>
                  <a:tcPr marL="91436" marR="91436" marT="45705" marB="45705"/>
                </a:tc>
                <a:extLst>
                  <a:ext uri="{0D108BD9-81ED-4DB2-BD59-A6C34878D82A}">
                    <a16:rowId xmlns:a16="http://schemas.microsoft.com/office/drawing/2014/main" val="26117853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215900"/>
            <a:ext cx="8775700" cy="9413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 smtClean="0"/>
              <a:t>How are we organised? </a:t>
            </a:r>
            <a:br>
              <a:rPr lang="en-GB" sz="4900" dirty="0" smtClean="0"/>
            </a:br>
            <a:r>
              <a:rPr lang="en-GB" sz="3200" dirty="0" smtClean="0">
                <a:solidFill>
                  <a:srgbClr val="00B050"/>
                </a:solidFill>
              </a:rPr>
              <a:t>Non-LHC installations</a:t>
            </a: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5F2D9-75B9-4935-8F88-AD9E1E730F6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pic>
        <p:nvPicPr>
          <p:cNvPr id="1537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1754" r="13008" b="10963"/>
          <a:stretch>
            <a:fillRect/>
          </a:stretch>
        </p:blipFill>
        <p:spPr bwMode="auto">
          <a:xfrm>
            <a:off x="4974331" y="2449252"/>
            <a:ext cx="643138" cy="68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6188075" y="2627313"/>
            <a:ext cx="538163" cy="409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3190875" y="4179888"/>
            <a:ext cx="2044700" cy="204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85" name="TextBox 29"/>
          <p:cNvSpPr txBox="1">
            <a:spLocks noChangeArrowheads="1"/>
          </p:cNvSpPr>
          <p:nvPr/>
        </p:nvSpPr>
        <p:spPr bwMode="auto">
          <a:xfrm>
            <a:off x="3892946" y="1513074"/>
            <a:ext cx="2685257" cy="92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 smtClean="0"/>
              <a:t>Control room North Area</a:t>
            </a:r>
          </a:p>
          <a:p>
            <a:pPr algn="ctr" eaLnBrk="1" hangingPunct="1"/>
            <a:r>
              <a:rPr lang="en-GB" altLang="en-US" i="1" dirty="0" smtClean="0"/>
              <a:t>(several installations,</a:t>
            </a:r>
          </a:p>
          <a:p>
            <a:pPr algn="ctr" eaLnBrk="1" hangingPunct="1"/>
            <a:r>
              <a:rPr lang="en-GB" altLang="en-US" i="1" dirty="0" smtClean="0"/>
              <a:t> local and remotely)</a:t>
            </a:r>
            <a:endParaRPr lang="en-GB" altLang="en-US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79402" y="4562981"/>
            <a:ext cx="1715061" cy="1471724"/>
            <a:chOff x="839789" y="3849073"/>
            <a:chExt cx="1715061" cy="1471724"/>
          </a:xfrm>
        </p:grpSpPr>
        <p:pic>
          <p:nvPicPr>
            <p:cNvPr id="15383" name="Picture 8" descr="C:\Users\efortesc\AppData\Local\Microsoft\Windows\Temporary Internet Files\Content.IE5\1L90WWZP\MC9004339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789" y="4659383"/>
              <a:ext cx="683724" cy="66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9" descr="C:\Users\efortesc\AppData\Local\Microsoft\Windows\Temporary Internet Files\Content.IE5\IOI3NLNI\MC900433941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471" y="4230009"/>
              <a:ext cx="668379" cy="64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 bwMode="auto">
            <a:xfrm>
              <a:off x="1725613" y="4881563"/>
              <a:ext cx="538162" cy="411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87" name="TextBox 38"/>
            <p:cNvSpPr txBox="1">
              <a:spLocks noChangeArrowheads="1"/>
            </p:cNvSpPr>
            <p:nvPr/>
          </p:nvSpPr>
          <p:spPr bwMode="auto">
            <a:xfrm>
              <a:off x="907255" y="3849073"/>
              <a:ext cx="117051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/>
                <a:t>Supervision </a:t>
              </a:r>
            </a:p>
            <a:p>
              <a:pPr eaLnBrk="1" hangingPunct="1"/>
              <a:r>
                <a:rPr lang="en-US" altLang="en-US" sz="1400" dirty="0"/>
                <a:t>available </a:t>
              </a:r>
            </a:p>
            <a:p>
              <a:pPr eaLnBrk="1" hangingPunct="1"/>
              <a:r>
                <a:rPr lang="en-GB" altLang="en-US" sz="1400" dirty="0"/>
                <a:t>remotely</a:t>
              </a:r>
              <a:r>
                <a:rPr lang="en-GB" altLang="en-US" sz="1400" i="1" dirty="0"/>
                <a:t> </a:t>
              </a:r>
              <a:endParaRPr lang="en-GB" altLang="en-US" sz="1400" i="1" dirty="0" smtClean="0"/>
            </a:p>
            <a:p>
              <a:pPr eaLnBrk="1" hangingPunct="1"/>
              <a:r>
                <a:rPr lang="en-US" altLang="en-US" sz="1400" dirty="0" smtClean="0"/>
                <a:t>In </a:t>
              </a:r>
              <a:r>
                <a:rPr lang="en-US" altLang="en-US" sz="1400" dirty="0"/>
                <a:t>offices</a:t>
              </a:r>
            </a:p>
          </p:txBody>
        </p:sp>
      </p:grpSp>
      <p:pic>
        <p:nvPicPr>
          <p:cNvPr id="15388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1754" r="13008" b="10963"/>
          <a:stretch>
            <a:fillRect/>
          </a:stretch>
        </p:blipFill>
        <p:spPr bwMode="auto">
          <a:xfrm>
            <a:off x="7296844" y="2446250"/>
            <a:ext cx="643138" cy="68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83699"/>
              </p:ext>
            </p:extLst>
          </p:nvPr>
        </p:nvGraphicFramePr>
        <p:xfrm>
          <a:off x="4215771" y="3268663"/>
          <a:ext cx="4476750" cy="177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8383">
                  <a:extLst>
                    <a:ext uri="{9D8B030D-6E8A-4147-A177-3AD203B41FA5}">
                      <a16:colId xmlns:a16="http://schemas.microsoft.com/office/drawing/2014/main" val="1198418902"/>
                    </a:ext>
                  </a:extLst>
                </a:gridCol>
                <a:gridCol w="2238367">
                  <a:extLst>
                    <a:ext uri="{9D8B030D-6E8A-4147-A177-3AD203B41FA5}">
                      <a16:colId xmlns:a16="http://schemas.microsoft.com/office/drawing/2014/main" val="142008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 err="1" smtClean="0"/>
                        <a:t>Number</a:t>
                      </a:r>
                      <a:r>
                        <a:rPr lang="fr-CH" sz="1400" dirty="0" smtClean="0"/>
                        <a:t> of </a:t>
                      </a:r>
                      <a:r>
                        <a:rPr lang="fr-CH" sz="1400" dirty="0" err="1" smtClean="0"/>
                        <a:t>operators</a:t>
                      </a:r>
                      <a:r>
                        <a:rPr lang="fr-CH" sz="1400" dirty="0" smtClean="0"/>
                        <a:t>:</a:t>
                      </a:r>
                      <a:endParaRPr lang="en-US" sz="1400" dirty="0" smtClean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 err="1" smtClean="0"/>
                        <a:t>Number</a:t>
                      </a:r>
                      <a:r>
                        <a:rPr lang="fr-CH" sz="1400" dirty="0" smtClean="0"/>
                        <a:t> of </a:t>
                      </a:r>
                      <a:r>
                        <a:rPr lang="fr-CH" sz="1400" dirty="0" err="1" smtClean="0"/>
                        <a:t>operators</a:t>
                      </a:r>
                      <a:r>
                        <a:rPr lang="fr-CH" sz="1400" dirty="0" smtClean="0"/>
                        <a:t>: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217592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/>
                        <a:t>7</a:t>
                      </a:r>
                      <a:endParaRPr lang="en-US" sz="14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/>
                        <a:t>7</a:t>
                      </a:r>
                      <a:endParaRPr lang="en-US" sz="1400" dirty="0"/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787693503"/>
                  </a:ext>
                </a:extLst>
              </a:tr>
              <a:tr h="506804"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err="1" smtClean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fr-CH" sz="1400" b="1" dirty="0" smtClean="0">
                          <a:solidFill>
                            <a:schemeClr val="bg1"/>
                          </a:solidFill>
                        </a:rPr>
                        <a:t> of Areas</a:t>
                      </a:r>
                      <a:r>
                        <a:rPr lang="fr-CH" sz="1400" b="1" baseline="0" dirty="0" smtClean="0">
                          <a:solidFill>
                            <a:schemeClr val="bg1"/>
                          </a:solidFill>
                        </a:rPr>
                        <a:t> to </a:t>
                      </a:r>
                      <a:r>
                        <a:rPr lang="fr-CH" sz="1400" b="1" baseline="0" dirty="0" err="1" smtClean="0">
                          <a:solidFill>
                            <a:schemeClr val="bg1"/>
                          </a:solidFill>
                        </a:rPr>
                        <a:t>operate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>
                    <a:solidFill>
                      <a:srgbClr val="005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err="1" smtClean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fr-CH" sz="1400" b="1" dirty="0" smtClean="0">
                          <a:solidFill>
                            <a:schemeClr val="bg1"/>
                          </a:solidFill>
                        </a:rPr>
                        <a:t> of Areas</a:t>
                      </a:r>
                      <a:r>
                        <a:rPr lang="fr-CH" sz="1400" b="1" baseline="0" dirty="0" smtClean="0">
                          <a:solidFill>
                            <a:schemeClr val="bg1"/>
                          </a:solidFill>
                        </a:rPr>
                        <a:t> to </a:t>
                      </a:r>
                      <a:r>
                        <a:rPr lang="fr-CH" sz="1400" b="1" baseline="0" dirty="0" err="1" smtClean="0">
                          <a:solidFill>
                            <a:schemeClr val="bg1"/>
                          </a:solidFill>
                        </a:rPr>
                        <a:t>operate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>
                    <a:solidFill>
                      <a:srgbClr val="005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1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/>
                        <a:t>4</a:t>
                      </a:r>
                      <a:endParaRPr lang="en-US" sz="14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/>
                        <a:t>3</a:t>
                      </a:r>
                      <a:endParaRPr lang="en-US" sz="1400" dirty="0"/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3200893679"/>
                  </a:ext>
                </a:extLst>
              </a:tr>
            </a:tbl>
          </a:graphicData>
        </a:graphic>
      </p:graphicFrame>
      <p:sp>
        <p:nvSpPr>
          <p:cNvPr id="15378" name="TextBox 47"/>
          <p:cNvSpPr txBox="1">
            <a:spLocks noChangeArrowheads="1"/>
          </p:cNvSpPr>
          <p:nvPr/>
        </p:nvSpPr>
        <p:spPr bwMode="auto">
          <a:xfrm>
            <a:off x="6403975" y="1508795"/>
            <a:ext cx="24288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Control room SM18</a:t>
            </a:r>
          </a:p>
          <a:p>
            <a:pPr algn="ctr" eaLnBrk="1" hangingPunct="1"/>
            <a:r>
              <a:rPr lang="fr-CH" altLang="en-US" i="1" dirty="0"/>
              <a:t>(</a:t>
            </a:r>
            <a:r>
              <a:rPr lang="fr-CH" altLang="en-US" i="1" dirty="0" err="1"/>
              <a:t>several</a:t>
            </a:r>
            <a:r>
              <a:rPr lang="fr-CH" altLang="en-US" i="1" dirty="0"/>
              <a:t> installations,</a:t>
            </a:r>
          </a:p>
          <a:p>
            <a:pPr algn="ctr" eaLnBrk="1" hangingPunct="1"/>
            <a:r>
              <a:rPr lang="fr-CH" altLang="en-US" i="1" dirty="0"/>
              <a:t> local and </a:t>
            </a:r>
            <a:r>
              <a:rPr lang="en-GB" altLang="en-US" i="1" dirty="0"/>
              <a:t>remotely</a:t>
            </a:r>
            <a:r>
              <a:rPr lang="fr-CH" altLang="en-US" i="1" dirty="0" smtClean="0"/>
              <a:t>)</a:t>
            </a:r>
            <a:endParaRPr lang="en-US" altLang="en-US" i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" y="1433315"/>
            <a:ext cx="3592864" cy="3056268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9529" y="3130163"/>
            <a:ext cx="478016" cy="246221"/>
          </a:xfrm>
          <a:prstGeom prst="rect">
            <a:avLst/>
          </a:prstGeom>
          <a:solidFill>
            <a:srgbClr val="FF99FF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accent6"/>
                </a:solidFill>
              </a:rPr>
              <a:t>WAT</a:t>
            </a:r>
            <a:endParaRPr lang="en-US" sz="1000" b="1" dirty="0">
              <a:solidFill>
                <a:schemeClr val="accent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9596" y="3376384"/>
            <a:ext cx="30822" cy="3017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69850"/>
            <a:ext cx="9144000" cy="769938"/>
          </a:xfrm>
        </p:spPr>
        <p:txBody>
          <a:bodyPr/>
          <a:lstStyle/>
          <a:p>
            <a:r>
              <a:rPr lang="en-GB" altLang="en-US" sz="4400" dirty="0" smtClean="0"/>
              <a:t>How are we organised? </a:t>
            </a:r>
            <a:r>
              <a:rPr lang="en-GB" altLang="en-US" sz="3200" dirty="0" smtClean="0"/>
              <a:t>former logbook</a:t>
            </a:r>
            <a:endParaRPr lang="en-GB" alt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2162-F9F1-441D-847E-0EC037D8270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i="1" dirty="0" smtClean="0"/>
              <a:t>sigrid.knoops@cern.ch</a:t>
            </a:r>
            <a:r>
              <a:rPr lang="en-US" dirty="0" smtClean="0"/>
              <a:t>                    EDMS 1944030</a:t>
            </a:r>
            <a:endParaRPr lang="en-US" dirty="0"/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107156" y="1349517"/>
            <a:ext cx="3536566" cy="11387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72" charset="0"/>
              </a:rPr>
              <a:t>Reporting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Calibri" pitchFamily="-72" charset="0"/>
              </a:rPr>
              <a:t>-Sharing information to the team members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Calibri" pitchFamily="-72" charset="0"/>
              </a:rPr>
              <a:t>-History of all operational actions</a:t>
            </a:r>
          </a:p>
        </p:txBody>
      </p:sp>
      <p:sp>
        <p:nvSpPr>
          <p:cNvPr id="16392" name="TextBox 53"/>
          <p:cNvSpPr txBox="1">
            <a:spLocks noChangeArrowheads="1"/>
          </p:cNvSpPr>
          <p:nvPr/>
        </p:nvSpPr>
        <p:spPr bwMode="auto">
          <a:xfrm>
            <a:off x="4733378" y="4699572"/>
            <a:ext cx="1512887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Calibri" panose="020F0502020204030204" pitchFamily="34" charset="0"/>
              </a:rPr>
              <a:t>Intervention</a:t>
            </a:r>
          </a:p>
        </p:txBody>
      </p:sp>
      <p:sp>
        <p:nvSpPr>
          <p:cNvPr id="16393" name="TextBox 62"/>
          <p:cNvSpPr txBox="1">
            <a:spLocks noChangeArrowheads="1"/>
          </p:cNvSpPr>
          <p:nvPr/>
        </p:nvSpPr>
        <p:spPr bwMode="auto">
          <a:xfrm>
            <a:off x="7726609" y="3195067"/>
            <a:ext cx="1249995" cy="1323439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latin typeface="Calibri" panose="020F0502020204030204" pitchFamily="34" charset="0"/>
              </a:rPr>
              <a:t>No feedback on intervention or</a:t>
            </a:r>
          </a:p>
          <a:p>
            <a:pPr eaLnBrk="1" hangingPunct="1"/>
            <a:r>
              <a:rPr lang="en-GB" altLang="en-US" sz="1600" dirty="0">
                <a:latin typeface="Calibri" panose="020F0502020204030204" pitchFamily="34" charset="0"/>
              </a:rPr>
              <a:t>diagnostics</a:t>
            </a:r>
          </a:p>
        </p:txBody>
      </p:sp>
      <p:grpSp>
        <p:nvGrpSpPr>
          <p:cNvPr id="16394" name="Group 81"/>
          <p:cNvGrpSpPr>
            <a:grpSpLocks/>
          </p:cNvGrpSpPr>
          <p:nvPr/>
        </p:nvGrpSpPr>
        <p:grpSpPr bwMode="auto">
          <a:xfrm>
            <a:off x="520562" y="3185006"/>
            <a:ext cx="2662238" cy="1333500"/>
            <a:chOff x="389320" y="3881156"/>
            <a:chExt cx="2908186" cy="1333338"/>
          </a:xfrm>
        </p:grpSpPr>
        <p:sp>
          <p:nvSpPr>
            <p:cNvPr id="55" name="Rectangle 54"/>
            <p:cNvSpPr/>
            <p:nvPr/>
          </p:nvSpPr>
          <p:spPr>
            <a:xfrm>
              <a:off x="389320" y="3881156"/>
              <a:ext cx="2908186" cy="13333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/>
            </a:p>
          </p:txBody>
        </p:sp>
        <p:sp>
          <p:nvSpPr>
            <p:cNvPr id="16422" name="TextBox 55"/>
            <p:cNvSpPr txBox="1">
              <a:spLocks noChangeArrowheads="1"/>
            </p:cNvSpPr>
            <p:nvPr/>
          </p:nvSpPr>
          <p:spPr bwMode="auto">
            <a:xfrm>
              <a:off x="512294" y="4825325"/>
              <a:ext cx="1287462" cy="30777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>
                  <a:solidFill>
                    <a:schemeClr val="tx2"/>
                  </a:solidFill>
                  <a:latin typeface="Calibri" panose="020F0502020204030204" pitchFamily="34" charset="0"/>
                </a:rPr>
                <a:t>INFOR EAM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4813" y="3947823"/>
              <a:ext cx="1343974" cy="5238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latin typeface="+mn-lt"/>
                </a:rPr>
                <a:t>Maintenance Contractor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10178" y="3962108"/>
              <a:ext cx="1297151" cy="73968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latin typeface="+mn-lt"/>
                </a:rPr>
                <a:t>Mechanical Support team CERN</a:t>
              </a:r>
            </a:p>
          </p:txBody>
        </p:sp>
      </p:grpSp>
      <p:grpSp>
        <p:nvGrpSpPr>
          <p:cNvPr id="16395" name="Group 80"/>
          <p:cNvGrpSpPr>
            <a:grpSpLocks/>
          </p:cNvGrpSpPr>
          <p:nvPr/>
        </p:nvGrpSpPr>
        <p:grpSpPr bwMode="auto">
          <a:xfrm>
            <a:off x="3487824" y="3181831"/>
            <a:ext cx="1671638" cy="1333500"/>
            <a:chOff x="3443349" y="4249185"/>
            <a:chExt cx="1670512" cy="1333338"/>
          </a:xfrm>
        </p:grpSpPr>
        <p:sp>
          <p:nvSpPr>
            <p:cNvPr id="59" name="Rectangle 58"/>
            <p:cNvSpPr/>
            <p:nvPr/>
          </p:nvSpPr>
          <p:spPr>
            <a:xfrm>
              <a:off x="3443349" y="4249185"/>
              <a:ext cx="1670512" cy="13333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/>
            </a:p>
          </p:txBody>
        </p:sp>
        <p:sp>
          <p:nvSpPr>
            <p:cNvPr id="16419" name="TextBox 24"/>
            <p:cNvSpPr txBox="1">
              <a:spLocks noChangeArrowheads="1"/>
            </p:cNvSpPr>
            <p:nvPr/>
          </p:nvSpPr>
          <p:spPr bwMode="auto">
            <a:xfrm>
              <a:off x="3562642" y="5182126"/>
              <a:ext cx="1431925" cy="30777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>
                  <a:solidFill>
                    <a:schemeClr val="tx2"/>
                  </a:solidFill>
                  <a:latin typeface="Calibri" panose="020F0502020204030204" pitchFamily="34" charset="0"/>
                </a:rPr>
                <a:t>E-logbook IN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520980" y="4318936"/>
              <a:ext cx="1508696" cy="7380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latin typeface="+mn-lt"/>
                </a:rPr>
                <a:t>Instrumentation support team CERN</a:t>
              </a:r>
            </a:p>
          </p:txBody>
        </p:sp>
      </p:grpSp>
      <p:grpSp>
        <p:nvGrpSpPr>
          <p:cNvPr id="16396" name="Group 46"/>
          <p:cNvGrpSpPr>
            <a:grpSpLocks/>
          </p:cNvGrpSpPr>
          <p:nvPr/>
        </p:nvGrpSpPr>
        <p:grpSpPr bwMode="auto">
          <a:xfrm>
            <a:off x="5489822" y="3181831"/>
            <a:ext cx="2100263" cy="1333500"/>
            <a:chOff x="5795964" y="3920612"/>
            <a:chExt cx="2101388" cy="1333338"/>
          </a:xfrm>
        </p:grpSpPr>
        <p:sp>
          <p:nvSpPr>
            <p:cNvPr id="62" name="Rectangle 61"/>
            <p:cNvSpPr/>
            <p:nvPr/>
          </p:nvSpPr>
          <p:spPr>
            <a:xfrm>
              <a:off x="5795964" y="3920612"/>
              <a:ext cx="2101388" cy="13333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32561" y="4857368"/>
              <a:ext cx="1467636" cy="3079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tx2"/>
                  </a:solidFill>
                  <a:latin typeface="+mn-lt"/>
                </a:rPr>
                <a:t>Mail, other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40504" y="4012676"/>
              <a:ext cx="1847251" cy="5238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latin typeface="+mn-lt"/>
                </a:rPr>
                <a:t>Electricity – control support team CERN</a:t>
              </a:r>
            </a:p>
          </p:txBody>
        </p:sp>
      </p:grpSp>
      <p:cxnSp>
        <p:nvCxnSpPr>
          <p:cNvPr id="65" name="Straight Arrow Connector 64"/>
          <p:cNvCxnSpPr>
            <a:stCxn id="48" idx="2"/>
            <a:endCxn id="55" idx="0"/>
          </p:cNvCxnSpPr>
          <p:nvPr/>
        </p:nvCxnSpPr>
        <p:spPr>
          <a:xfrm flipH="1">
            <a:off x="1851681" y="2826318"/>
            <a:ext cx="4231249" cy="3586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8" idx="2"/>
            <a:endCxn id="59" idx="0"/>
          </p:cNvCxnSpPr>
          <p:nvPr/>
        </p:nvCxnSpPr>
        <p:spPr>
          <a:xfrm flipH="1">
            <a:off x="4323643" y="2826318"/>
            <a:ext cx="1759287" cy="3555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8" idx="2"/>
            <a:endCxn id="62" idx="0"/>
          </p:cNvCxnSpPr>
          <p:nvPr/>
        </p:nvCxnSpPr>
        <p:spPr>
          <a:xfrm>
            <a:off x="6082930" y="2826318"/>
            <a:ext cx="457024" cy="3555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2"/>
            <a:endCxn id="16392" idx="0"/>
          </p:cNvCxnSpPr>
          <p:nvPr/>
        </p:nvCxnSpPr>
        <p:spPr>
          <a:xfrm>
            <a:off x="1851681" y="4518506"/>
            <a:ext cx="3638141" cy="18106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2"/>
            <a:endCxn id="16392" idx="0"/>
          </p:cNvCxnSpPr>
          <p:nvPr/>
        </p:nvCxnSpPr>
        <p:spPr>
          <a:xfrm>
            <a:off x="4323643" y="4515331"/>
            <a:ext cx="1166179" cy="18424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2" idx="2"/>
            <a:endCxn id="16392" idx="0"/>
          </p:cNvCxnSpPr>
          <p:nvPr/>
        </p:nvCxnSpPr>
        <p:spPr>
          <a:xfrm flipH="1">
            <a:off x="5489822" y="4515331"/>
            <a:ext cx="1050132" cy="18424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282283" y="1059227"/>
            <a:ext cx="3600872" cy="1767091"/>
            <a:chOff x="4282283" y="1059227"/>
            <a:chExt cx="3600872" cy="1767091"/>
          </a:xfrm>
        </p:grpSpPr>
        <p:grpSp>
          <p:nvGrpSpPr>
            <p:cNvPr id="16391" name="Group 39"/>
            <p:cNvGrpSpPr>
              <a:grpSpLocks/>
            </p:cNvGrpSpPr>
            <p:nvPr/>
          </p:nvGrpSpPr>
          <p:grpSpPr bwMode="auto">
            <a:xfrm>
              <a:off x="4282705" y="1700781"/>
              <a:ext cx="3600450" cy="1125537"/>
              <a:chOff x="458122" y="2138655"/>
              <a:chExt cx="3600450" cy="112607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58122" y="2138655"/>
                <a:ext cx="3600450" cy="11260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75622" y="2835900"/>
                <a:ext cx="2808287" cy="3383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2"/>
                    </a:solidFill>
                    <a:latin typeface="+mn-lt"/>
                  </a:rPr>
                  <a:t>E-logbook operation</a:t>
                </a:r>
              </a:p>
            </p:txBody>
          </p:sp>
          <p:sp>
            <p:nvSpPr>
              <p:cNvPr id="16427" name="TextBox 18"/>
              <p:cNvSpPr txBox="1">
                <a:spLocks noChangeArrowheads="1"/>
              </p:cNvSpPr>
              <p:nvPr/>
            </p:nvSpPr>
            <p:spPr bwMode="auto">
              <a:xfrm>
                <a:off x="2492171" y="2197354"/>
                <a:ext cx="1511300" cy="5542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600" dirty="0" smtClean="0">
                    <a:latin typeface="Calibri" panose="020F0502020204030204" pitchFamily="34" charset="0"/>
                  </a:rPr>
                  <a:t>Work Request </a:t>
                </a:r>
                <a:r>
                  <a:rPr lang="en-GB" altLang="en-US" sz="1400" dirty="0">
                    <a:latin typeface="Calibri" panose="020F0502020204030204" pitchFamily="34" charset="0"/>
                  </a:rPr>
                  <a:t>for diagnostics</a:t>
                </a:r>
                <a:endParaRPr lang="en-GB" alt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28" name="TextBox 43"/>
              <p:cNvSpPr txBox="1">
                <a:spLocks noChangeArrowheads="1"/>
              </p:cNvSpPr>
              <p:nvPr/>
            </p:nvSpPr>
            <p:spPr bwMode="auto">
              <a:xfrm>
                <a:off x="501547" y="2185187"/>
                <a:ext cx="1520615" cy="5542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600" dirty="0" smtClean="0">
                    <a:latin typeface="Calibri" panose="020F0502020204030204" pitchFamily="34" charset="0"/>
                  </a:rPr>
                  <a:t>Work Order </a:t>
                </a:r>
              </a:p>
              <a:p>
                <a:pPr algn="ctr" eaLnBrk="1" hangingPunct="1"/>
                <a:r>
                  <a:rPr lang="en-GB" altLang="en-US" sz="1400" dirty="0" smtClean="0">
                    <a:latin typeface="Calibri" panose="020F0502020204030204" pitchFamily="34" charset="0"/>
                  </a:rPr>
                  <a:t>for intervention</a:t>
                </a:r>
                <a:endParaRPr lang="en-GB" altLang="en-US" sz="16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282283" y="1059227"/>
              <a:ext cx="3600450" cy="636446"/>
              <a:chOff x="4265613" y="1349517"/>
              <a:chExt cx="3600450" cy="636446"/>
            </a:xfrm>
          </p:grpSpPr>
          <p:sp>
            <p:nvSpPr>
              <p:cNvPr id="75" name="Rectangle 74"/>
              <p:cNvSpPr/>
              <p:nvPr/>
            </p:nvSpPr>
            <p:spPr bwMode="auto">
              <a:xfrm>
                <a:off x="4265613" y="1349517"/>
                <a:ext cx="3600450" cy="63644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 dirty="0"/>
              </a:p>
            </p:txBody>
          </p:sp>
          <p:sp>
            <p:nvSpPr>
              <p:cNvPr id="16413" name="TextBox 43"/>
              <p:cNvSpPr txBox="1">
                <a:spLocks noChangeArrowheads="1"/>
              </p:cNvSpPr>
              <p:nvPr/>
            </p:nvSpPr>
            <p:spPr bwMode="auto">
              <a:xfrm>
                <a:off x="4317188" y="1371970"/>
                <a:ext cx="1512887" cy="5848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600">
                    <a:latin typeface="Calibri" panose="020F0502020204030204" pitchFamily="34" charset="0"/>
                  </a:rPr>
                  <a:t>Operation activities</a:t>
                </a:r>
              </a:p>
            </p:txBody>
          </p:sp>
          <p:sp>
            <p:nvSpPr>
              <p:cNvPr id="16414" name="TextBox 43"/>
              <p:cNvSpPr txBox="1">
                <a:spLocks noChangeArrowheads="1"/>
              </p:cNvSpPr>
              <p:nvPr/>
            </p:nvSpPr>
            <p:spPr bwMode="auto">
              <a:xfrm>
                <a:off x="6257925" y="1371969"/>
                <a:ext cx="1512887" cy="5848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600">
                    <a:latin typeface="Calibri" panose="020F0502020204030204" pitchFamily="34" charset="0"/>
                  </a:rPr>
                  <a:t>Status of the installation</a:t>
                </a:r>
              </a:p>
            </p:txBody>
          </p:sp>
        </p:grpSp>
      </p:grpSp>
      <p:sp>
        <p:nvSpPr>
          <p:cNvPr id="16409" name="TextBox 62"/>
          <p:cNvSpPr txBox="1">
            <a:spLocks noChangeArrowheads="1"/>
          </p:cNvSpPr>
          <p:nvPr/>
        </p:nvSpPr>
        <p:spPr bwMode="auto">
          <a:xfrm>
            <a:off x="5233870" y="5420526"/>
            <a:ext cx="3718652" cy="584775"/>
          </a:xfrm>
          <a:prstGeom prst="rect">
            <a:avLst/>
          </a:prstGeom>
          <a:solidFill>
            <a:srgbClr val="FFC000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latin typeface="Calibri" panose="020F0502020204030204" pitchFamily="34" charset="0"/>
              </a:rPr>
              <a:t>No Link from CMMS (EAM) to listed events in logbook for statistics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512" y="884573"/>
            <a:ext cx="3027363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Information Flow for Logbook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>
            <a:stCxn id="50" idx="3"/>
            <a:endCxn id="75" idx="1"/>
          </p:cNvCxnSpPr>
          <p:nvPr/>
        </p:nvCxnSpPr>
        <p:spPr>
          <a:xfrm flipV="1">
            <a:off x="3643722" y="1377450"/>
            <a:ext cx="638561" cy="5414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0" idx="3"/>
            <a:endCxn id="48" idx="1"/>
          </p:cNvCxnSpPr>
          <p:nvPr/>
        </p:nvCxnSpPr>
        <p:spPr>
          <a:xfrm>
            <a:off x="3643722" y="1918904"/>
            <a:ext cx="638983" cy="34464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392" idx="2"/>
            <a:endCxn id="16393" idx="2"/>
          </p:cNvCxnSpPr>
          <p:nvPr/>
        </p:nvCxnSpPr>
        <p:spPr>
          <a:xfrm rot="5400000" flipH="1" flipV="1">
            <a:off x="6661112" y="3347215"/>
            <a:ext cx="519203" cy="2861785"/>
          </a:xfrm>
          <a:prstGeom prst="bentConnector3">
            <a:avLst>
              <a:gd name="adj1" fmla="val -44029"/>
            </a:avLst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99" name="Elbow Connector 16398"/>
          <p:cNvCxnSpPr>
            <a:stCxn id="16393" idx="0"/>
          </p:cNvCxnSpPr>
          <p:nvPr/>
        </p:nvCxnSpPr>
        <p:spPr>
          <a:xfrm rot="16200000" flipV="1">
            <a:off x="7891782" y="2735241"/>
            <a:ext cx="396098" cy="523553"/>
          </a:xfrm>
          <a:prstGeom prst="bentConnector2">
            <a:avLst/>
          </a:prstGeom>
          <a:ln>
            <a:solidFill>
              <a:srgbClr val="ED7D3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03" name="Straight Connector 16402"/>
          <p:cNvCxnSpPr/>
          <p:nvPr/>
        </p:nvCxnSpPr>
        <p:spPr>
          <a:xfrm flipV="1">
            <a:off x="8185150" y="2897024"/>
            <a:ext cx="335007" cy="10705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05" name="Straight Connector 16404"/>
          <p:cNvCxnSpPr/>
          <p:nvPr/>
        </p:nvCxnSpPr>
        <p:spPr>
          <a:xfrm flipV="1">
            <a:off x="8246692" y="4868640"/>
            <a:ext cx="273465" cy="87921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11" name="Rectangle 16410"/>
          <p:cNvSpPr/>
          <p:nvPr/>
        </p:nvSpPr>
        <p:spPr>
          <a:xfrm>
            <a:off x="4323643" y="1742640"/>
            <a:ext cx="3504411" cy="6039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2" name="TextBox 16411"/>
          <p:cNvSpPr txBox="1"/>
          <p:nvPr/>
        </p:nvSpPr>
        <p:spPr>
          <a:xfrm>
            <a:off x="3034281" y="5405304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And other way around: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6392" grpId="0" animBg="1"/>
      <p:bldP spid="16393" grpId="0" animBg="1"/>
      <p:bldP spid="16409" grpId="0" animBg="1"/>
      <p:bldP spid="16411" grpId="0" animBg="1"/>
      <p:bldP spid="16412" grpId="0"/>
    </p:bld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2710</TotalTime>
  <Words>1919</Words>
  <Application>Microsoft Office PowerPoint</Application>
  <PresentationFormat>On-screen Show (4:3)</PresentationFormat>
  <Paragraphs>431</Paragraphs>
  <Slides>33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Wingdings</vt:lpstr>
      <vt:lpstr>Arial</vt:lpstr>
      <vt:lpstr>Times New Roman</vt:lpstr>
      <vt:lpstr>Brush Script MT</vt:lpstr>
      <vt:lpstr>CERNCorporate4-3</vt:lpstr>
      <vt:lpstr>Chart</vt:lpstr>
      <vt:lpstr>PowerPoint Presentation</vt:lpstr>
      <vt:lpstr>Case management as logbook for the cryogenic installations at CERN</vt:lpstr>
      <vt:lpstr>Outline</vt:lpstr>
      <vt:lpstr>Definition and needs</vt:lpstr>
      <vt:lpstr>Outline</vt:lpstr>
      <vt:lpstr>How are we organised? </vt:lpstr>
      <vt:lpstr>How are we organised?  LHC installations</vt:lpstr>
      <vt:lpstr>How are we organised?  Non-LHC installations</vt:lpstr>
      <vt:lpstr>How are we organised? former logbook</vt:lpstr>
      <vt:lpstr>Outline</vt:lpstr>
      <vt:lpstr>Some statistics from former logbook:  LHC logbook</vt:lpstr>
      <vt:lpstr>PowerPoint Presentation</vt:lpstr>
      <vt:lpstr>Outline</vt:lpstr>
      <vt:lpstr>From existing to new application</vt:lpstr>
      <vt:lpstr>From existing to new application</vt:lpstr>
      <vt:lpstr>From existing to new application</vt:lpstr>
      <vt:lpstr>Outline</vt:lpstr>
      <vt:lpstr>New logbook features: Presentation of the new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Advantages</vt:lpstr>
      <vt:lpstr>Outline</vt:lpstr>
      <vt:lpstr>Statistics since Go Live on March 1st 2018</vt:lpstr>
      <vt:lpstr>Statistics since Go Live on March 1st 2018</vt:lpstr>
      <vt:lpstr>Outline</vt:lpstr>
      <vt:lpstr>Conclusions &amp; Future Improvements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Sigrid Knoops</dc:creator>
  <cp:lastModifiedBy>Sigrid Knoops</cp:lastModifiedBy>
  <cp:revision>332</cp:revision>
  <cp:lastPrinted>2018-03-20T08:13:58Z</cp:lastPrinted>
  <dcterms:created xsi:type="dcterms:W3CDTF">2016-05-18T09:29:01Z</dcterms:created>
  <dcterms:modified xsi:type="dcterms:W3CDTF">2018-09-27T07:15:36Z</dcterms:modified>
</cp:coreProperties>
</file>