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1" r:id="rId2"/>
    <p:sldMasterId id="2147483670" r:id="rId3"/>
    <p:sldMasterId id="2147483691" r:id="rId4"/>
  </p:sldMasterIdLst>
  <p:notesMasterIdLst>
    <p:notesMasterId r:id="rId19"/>
  </p:notesMasterIdLst>
  <p:sldIdLst>
    <p:sldId id="257"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i FREDERICK" initials="JF" lastIdx="1" clrIdx="0">
    <p:extLst>
      <p:ext uri="{19B8F6BF-5375-455C-9EA6-DF929625EA0E}">
        <p15:presenceInfo xmlns:p15="http://schemas.microsoft.com/office/powerpoint/2012/main" userId="Joni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C08"/>
    <a:srgbClr val="EFE125"/>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441" autoAdjust="0"/>
    <p:restoredTop sz="94706" autoAdjust="0"/>
  </p:normalViewPr>
  <p:slideViewPr>
    <p:cSldViewPr>
      <p:cViewPr>
        <p:scale>
          <a:sx n="55" d="100"/>
          <a:sy n="55" d="100"/>
        </p:scale>
        <p:origin x="424" y="1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C8582-32F8-4511-BE8E-9127F14BA016}" type="datetimeFigureOut">
              <a:rPr lang="fr-FR" smtClean="0"/>
              <a:t>26/09/2018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2F002-206D-4184-B39E-C7D93CBC5980}" type="slidenum">
              <a:rPr lang="fr-FR" smtClean="0"/>
              <a:t>‹N°›</a:t>
            </a:fld>
            <a:endParaRPr lang="fr-FR"/>
          </a:p>
        </p:txBody>
      </p:sp>
    </p:spTree>
    <p:extLst>
      <p:ext uri="{BB962C8B-B14F-4D97-AF65-F5344CB8AC3E}">
        <p14:creationId xmlns:p14="http://schemas.microsoft.com/office/powerpoint/2010/main" val="6164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26/09/2018</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Rectangle 5"/>
          <p:cNvSpPr/>
          <p:nvPr userDrawn="1"/>
        </p:nvSpPr>
        <p:spPr>
          <a:xfrm flipH="1">
            <a:off x="3131840" y="4523636"/>
            <a:ext cx="6017581" cy="1065604"/>
          </a:xfrm>
          <a:prstGeom prst="rect">
            <a:avLst/>
          </a:prstGeom>
          <a:solidFill>
            <a:schemeClr val="bg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EDE12"/>
              </a:solidFill>
            </a:endParaRPr>
          </a:p>
        </p:txBody>
      </p:sp>
      <p:cxnSp>
        <p:nvCxnSpPr>
          <p:cNvPr id="7" name="Connecteur droit 6"/>
          <p:cNvCxnSpPr/>
          <p:nvPr userDrawn="1"/>
        </p:nvCxnSpPr>
        <p:spPr>
          <a:xfrm flipH="1">
            <a:off x="3131840" y="5275833"/>
            <a:ext cx="6012163" cy="0"/>
          </a:xfrm>
          <a:prstGeom prst="line">
            <a:avLst/>
          </a:prstGeom>
          <a:ln w="73025"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131840" y="4409665"/>
            <a:ext cx="5935803" cy="1143000"/>
          </a:xfrm>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169704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LEIL - fond gris - 2">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6ACB8AE-108C-4F1A-9AF7-187625B7B34F}"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32355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353950CC-5D2A-480A-A7CB-12BB3D94A6E0}"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59225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353950CC-5D2A-480A-A7CB-12BB3D94A6E0}"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93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OLEIL - fond gris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19669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353950CC-5D2A-480A-A7CB-12BB3D94A6E0}"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1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57282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7"/>
          <p:cNvSpPr/>
          <p:nvPr userDrawn="1"/>
        </p:nvSpPr>
        <p:spPr>
          <a:xfrm flipH="1">
            <a:off x="1691680" y="4492805"/>
            <a:ext cx="7452320" cy="1065604"/>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57260" y="4689711"/>
            <a:ext cx="7210800" cy="565200"/>
          </a:xfrm>
        </p:spPr>
        <p:txBody>
          <a:bodyPr/>
          <a:lstStyle>
            <a:lvl1pPr>
              <a:defRPr b="1">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BB2C1FD1-3CFD-4394-8B60-0025C3F980F3}"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4011356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29721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26/09/2018</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Titre 1"/>
          <p:cNvSpPr>
            <a:spLocks noGrp="1"/>
          </p:cNvSpPr>
          <p:nvPr>
            <p:ph type="title"/>
          </p:nvPr>
        </p:nvSpPr>
        <p:spPr>
          <a:xfrm>
            <a:off x="3131840" y="4409665"/>
            <a:ext cx="5935803" cy="1143000"/>
          </a:xfrm>
          <a:effectLst>
            <a:outerShdw blurRad="50800" dist="38100" dir="2700000" algn="tl" rotWithShape="0">
              <a:prstClr val="black">
                <a:alpha val="40000"/>
              </a:prstClr>
            </a:outerShdw>
          </a:effectLst>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28369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OLEIL - fond blanc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94146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OLEIL - fond blanc -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89141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67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406790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699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OLEIL - fond blanc - 3">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1167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SOLEIL - fond blanc - 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cxnSp>
        <p:nvCxnSpPr>
          <p:cNvPr id="8" name="Connecteur droit 7"/>
          <p:cNvCxnSpPr/>
          <p:nvPr userDrawn="1"/>
        </p:nvCxnSpPr>
        <p:spPr>
          <a:xfrm flipH="1">
            <a:off x="1619672" y="7436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93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OLEIL - fond blanc - 3">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6357600"/>
            <a:ext cx="2347200" cy="365125"/>
          </a:xfrm>
          <a:prstGeom prst="rect">
            <a:avLst/>
          </a:prstGeom>
        </p:spPr>
        <p:txBody>
          <a:bodyPr/>
          <a:lstStyle/>
          <a:p>
            <a:fld id="{5452BFBD-4454-4E1C-9464-871A371187D9}" type="datetime1">
              <a:rPr lang="fr-FR" smtClean="0"/>
              <a:t>26/09/2018</a:t>
            </a:fld>
            <a:endParaRPr lang="fr-FR"/>
          </a:p>
        </p:txBody>
      </p:sp>
      <p:sp>
        <p:nvSpPr>
          <p:cNvPr id="5" name="Espace réservé du pied de page 4"/>
          <p:cNvSpPr>
            <a:spLocks noGrp="1"/>
          </p:cNvSpPr>
          <p:nvPr>
            <p:ph type="ftr" sz="quarter" idx="11"/>
          </p:nvPr>
        </p:nvSpPr>
        <p:spPr>
          <a:xfrm>
            <a:off x="3621600" y="6357600"/>
            <a:ext cx="3830400" cy="365125"/>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6356350"/>
            <a:ext cx="1234800" cy="365125"/>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273122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92088" y="620688"/>
            <a:ext cx="7772400" cy="1470025"/>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p:cNvSpPr>
            <a:spLocks noGrp="1"/>
          </p:cNvSpPr>
          <p:nvPr>
            <p:ph type="subTitle" idx="1"/>
          </p:nvPr>
        </p:nvSpPr>
        <p:spPr>
          <a:xfrm>
            <a:off x="2555776" y="2132856"/>
            <a:ext cx="6400800" cy="1752600"/>
          </a:xfrm>
          <a:prstGeom prst="rect">
            <a:avLst/>
          </a:prstGeom>
          <a:effectLst>
            <a:glow rad="139700">
              <a:schemeClr val="bg1">
                <a:alpha val="0"/>
              </a:schemeClr>
            </a:glow>
            <a:softEdge rad="0"/>
          </a:effectLst>
        </p:spPr>
        <p:txBody>
          <a:bodyPr/>
          <a:lstStyle>
            <a:lvl1pPr marL="0" indent="0" algn="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080E9A2E-B7EC-4280-985B-322C1A6C80DB}" type="datetimeFigureOut">
              <a:rPr lang="fr-FR" smtClean="0"/>
              <a:t>26/09/2018</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3510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91600" y="781055"/>
            <a:ext cx="7772400" cy="1656184"/>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a:t>Modifiez le style du titre</a:t>
            </a:r>
          </a:p>
        </p:txBody>
      </p:sp>
      <p:sp>
        <p:nvSpPr>
          <p:cNvPr id="4" name="Espace réservé de la date 3"/>
          <p:cNvSpPr>
            <a:spLocks noGrp="1"/>
          </p:cNvSpPr>
          <p:nvPr>
            <p:ph type="dt" sz="half" idx="10"/>
          </p:nvPr>
        </p:nvSpPr>
        <p:spPr/>
        <p:txBody>
          <a:bodyPr/>
          <a:lstStyle/>
          <a:p>
            <a:fld id="{080E9A2E-B7EC-4280-985B-322C1A6C80DB}" type="datetimeFigureOut">
              <a:rPr lang="fr-FR" smtClean="0"/>
              <a:t>26/09/2018</a:t>
            </a:fld>
            <a:endParaRPr lang="fr-FR"/>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5229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7149C2E-5475-4DE0-9F09-423CC9BA1F4F}"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Rectangle 5"/>
          <p:cNvSpPr/>
          <p:nvPr userDrawn="1"/>
        </p:nvSpPr>
        <p:spPr>
          <a:xfrm flipH="1">
            <a:off x="1691680" y="4492805"/>
            <a:ext cx="7452320" cy="1065604"/>
          </a:xfrm>
          <a:prstGeom prst="rect">
            <a:avLst/>
          </a:prstGeom>
          <a:solidFill>
            <a:srgbClr val="EFE1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userDrawn="1"/>
        </p:nvCxnSpPr>
        <p:spPr>
          <a:xfrm flipH="1">
            <a:off x="1691680" y="5301208"/>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63687" y="4699560"/>
            <a:ext cx="7206973" cy="565073"/>
          </a:xfrm>
        </p:spPr>
        <p:txBody>
          <a:bodyPr/>
          <a:lstStyle>
            <a:lvl1pPr>
              <a:defRPr b="1">
                <a:solidFill>
                  <a:schemeClr val="bg1"/>
                </a:solidFill>
              </a:defRPr>
            </a:lvl1pPr>
          </a:lstStyle>
          <a:p>
            <a:r>
              <a:rPr lang="fr-FR" dirty="0"/>
              <a:t>Modifiez le style du titre</a:t>
            </a:r>
          </a:p>
        </p:txBody>
      </p:sp>
    </p:spTree>
    <p:extLst>
      <p:ext uri="{BB962C8B-B14F-4D97-AF65-F5344CB8AC3E}">
        <p14:creationId xmlns:p14="http://schemas.microsoft.com/office/powerpoint/2010/main" val="35977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7149C2E-5475-4DE0-9F09-423CC9BA1F4F}"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08580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B0A9A008-B03F-4AEB-BF0D-242799B39311}"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9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LEIL - fond gris - 1">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0A9A008-B03F-4AEB-BF0D-242799B39311}"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44814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EIL - fond gris -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46ACB8AE-108C-4F1A-9AF7-187625B7B34F}" type="datetime1">
              <a:rPr lang="fr-FR" smtClean="0"/>
              <a:t>26/09/2018</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1260000"/>
            <a:ext cx="7920000" cy="486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2" y="7436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584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7" name="Espace réservé de la date 3"/>
          <p:cNvSpPr>
            <a:spLocks noGrp="1"/>
          </p:cNvSpPr>
          <p:nvPr>
            <p:ph type="dt" sz="half" idx="2"/>
          </p:nvPr>
        </p:nvSpPr>
        <p:spPr>
          <a:xfrm>
            <a:off x="2794108" y="6356350"/>
            <a:ext cx="234696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BB2C1FD1-3CFD-4394-8B60-0025C3F980F3}" type="datetime1">
              <a:rPr lang="fr-FR" smtClean="0"/>
              <a:pPr/>
              <a:t>26/09/2018</a:t>
            </a:fld>
            <a:endParaRPr lang="fr-FR" dirty="0"/>
          </a:p>
        </p:txBody>
      </p:sp>
      <p:sp>
        <p:nvSpPr>
          <p:cNvPr id="8" name="Espace réservé du pied de page 4"/>
          <p:cNvSpPr>
            <a:spLocks noGrp="1"/>
          </p:cNvSpPr>
          <p:nvPr>
            <p:ph type="ftr" sz="quarter" idx="3"/>
          </p:nvPr>
        </p:nvSpPr>
        <p:spPr>
          <a:xfrm>
            <a:off x="5133926" y="6356350"/>
            <a:ext cx="3831704"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endParaRPr lang="fr-FR" dirty="0"/>
          </a:p>
        </p:txBody>
      </p:sp>
      <p:pic>
        <p:nvPicPr>
          <p:cNvPr id="10" name="Picture 2" descr="C:\Users\corona\Desktop\TODO\general\images-png\soleilq [Converti].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spTree>
    <p:extLst>
      <p:ext uri="{BB962C8B-B14F-4D97-AF65-F5344CB8AC3E}">
        <p14:creationId xmlns:p14="http://schemas.microsoft.com/office/powerpoint/2010/main" val="4229466672"/>
      </p:ext>
    </p:extLst>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 y="613186"/>
            <a:ext cx="6737130" cy="6248144"/>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p:cNvSpPr>
            <a:spLocks noGrp="1"/>
          </p:cNvSpPr>
          <p:nvPr>
            <p:ph type="dt" sz="half" idx="2"/>
          </p:nvPr>
        </p:nvSpPr>
        <p:spPr>
          <a:xfrm>
            <a:off x="2793600" y="6356350"/>
            <a:ext cx="23472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80E9A2E-B7EC-4280-985B-322C1A6C80DB}" type="datetimeFigureOut">
              <a:rPr lang="fr-FR" smtClean="0"/>
              <a:pPr/>
              <a:t>26/09/2018</a:t>
            </a:fld>
            <a:endParaRPr lang="fr-FR" dirty="0"/>
          </a:p>
        </p:txBody>
      </p:sp>
      <p:sp>
        <p:nvSpPr>
          <p:cNvPr id="5" name="Espace réservé du pied de page 4"/>
          <p:cNvSpPr>
            <a:spLocks noGrp="1"/>
          </p:cNvSpPr>
          <p:nvPr>
            <p:ph type="ftr" sz="quarter" idx="3"/>
          </p:nvPr>
        </p:nvSpPr>
        <p:spPr>
          <a:xfrm>
            <a:off x="5133600" y="6356350"/>
            <a:ext cx="38304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endParaRPr lang="fr-FR" dirty="0"/>
          </a:p>
        </p:txBody>
      </p:sp>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7" name="Picture 2" descr="C:\Users\corona\Desktop\TODO\general\images-png\soleilq [Converti].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97703"/>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5673"/>
            <a:ext cx="7211424" cy="565073"/>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720000" y="1260000"/>
            <a:ext cx="7920000" cy="4860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2"/>
          </p:nvPr>
        </p:nvSpPr>
        <p:spPr>
          <a:xfrm>
            <a:off x="1280798" y="6356350"/>
            <a:ext cx="234696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7149C2E-5475-4DE0-9F09-423CC9BA1F4F}" type="datetime1">
              <a:rPr lang="fr-FR" smtClean="0"/>
              <a:t>26/09/2018</a:t>
            </a:fld>
            <a:endParaRPr lang="fr-FR" dirty="0"/>
          </a:p>
        </p:txBody>
      </p:sp>
      <p:sp>
        <p:nvSpPr>
          <p:cNvPr id="8" name="Espace réservé du pied de page 4"/>
          <p:cNvSpPr>
            <a:spLocks noGrp="1"/>
          </p:cNvSpPr>
          <p:nvPr>
            <p:ph type="ftr" sz="quarter" idx="3"/>
          </p:nvPr>
        </p:nvSpPr>
        <p:spPr>
          <a:xfrm>
            <a:off x="3620616" y="6356350"/>
            <a:ext cx="3831704"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algn="l"/>
            <a:endParaRPr lang="fr-FR" dirty="0"/>
          </a:p>
        </p:txBody>
      </p:sp>
      <p:sp>
        <p:nvSpPr>
          <p:cNvPr id="9" name="Espace réservé du numéro de diapositive 5"/>
          <p:cNvSpPr>
            <a:spLocks noGrp="1"/>
          </p:cNvSpPr>
          <p:nvPr>
            <p:ph type="sldNum" sz="quarter" idx="4"/>
          </p:nvPr>
        </p:nvSpPr>
        <p:spPr>
          <a:xfrm>
            <a:off x="7452320" y="6356350"/>
            <a:ext cx="123448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6DDB0296-9B1A-4720-B29E-B92D812C9761}" type="slidenum">
              <a:rPr lang="fr-FR" smtClean="0"/>
              <a:pPr/>
              <a:t>‹N°›</a:t>
            </a:fld>
            <a:endParaRPr lang="fr-F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11" name="Imag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520" y="245840"/>
            <a:ext cx="1224136" cy="550077"/>
          </a:xfrm>
          <a:prstGeom prst="rect">
            <a:avLst/>
          </a:prstGeom>
        </p:spPr>
      </p:pic>
    </p:spTree>
    <p:extLst>
      <p:ext uri="{BB962C8B-B14F-4D97-AF65-F5344CB8AC3E}">
        <p14:creationId xmlns:p14="http://schemas.microsoft.com/office/powerpoint/2010/main" val="2361322189"/>
      </p:ext>
    </p:extLst>
  </p:cSld>
  <p:clrMap bg1="lt1" tx1="dk1" bg2="lt2" tx2="dk2" accent1="accent1" accent2="accent2" accent3="accent3" accent4="accent4" accent5="accent5" accent6="accent6" hlink="hlink" folHlink="folHlink"/>
  <p:sldLayoutIdLst>
    <p:sldLayoutId id="2147483696" r:id="rId1"/>
    <p:sldLayoutId id="2147483713" r:id="rId2"/>
    <p:sldLayoutId id="2147483685" r:id="rId3"/>
    <p:sldLayoutId id="2147483709" r:id="rId4"/>
    <p:sldLayoutId id="2147483686" r:id="rId5"/>
    <p:sldLayoutId id="2147483710" r:id="rId6"/>
    <p:sldLayoutId id="2147483687" r:id="rId7"/>
    <p:sldLayoutId id="2147483712" r:id="rId8"/>
    <p:sldLayoutId id="2147483699" r:id="rId9"/>
    <p:sldLayoutId id="2147483711" r:id="rId10"/>
    <p:sldLayoutId id="2147483736" r:id="rId11"/>
    <p:sldLayoutId id="2147483737" r:id="rId12"/>
  </p:sldLayoutIdLst>
  <p:hf sldNum="0" hdr="0" ftr="0" dt="0"/>
  <p:txStyles>
    <p:titleStyle>
      <a:lvl1pPr algn="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F0DC0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94400"/>
            <a:ext cx="7210800" cy="565200"/>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720000" y="1259999"/>
            <a:ext cx="7920000" cy="4860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4" y="5552402"/>
            <a:ext cx="561618" cy="1309236"/>
          </a:xfrm>
          <a:prstGeom prst="rect">
            <a:avLst/>
          </a:prstGeom>
        </p:spPr>
      </p:pic>
      <p:pic>
        <p:nvPicPr>
          <p:cNvPr id="8" name="Picture 2" descr="C:\Users\corona\Desktop\TODO\general\images-png\soleilq [Converti].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55487" y="199824"/>
            <a:ext cx="1217101" cy="630324"/>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e la date 3"/>
          <p:cNvSpPr>
            <a:spLocks noGrp="1"/>
          </p:cNvSpPr>
          <p:nvPr>
            <p:ph type="dt" sz="half" idx="2"/>
          </p:nvPr>
        </p:nvSpPr>
        <p:spPr>
          <a:xfrm>
            <a:off x="1280798" y="6356350"/>
            <a:ext cx="234696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BB2C1FD1-3CFD-4394-8B60-0025C3F980F3}" type="datetime1">
              <a:rPr lang="fr-FR" smtClean="0"/>
              <a:pPr/>
              <a:t>26/09/2018</a:t>
            </a:fld>
            <a:endParaRPr lang="fr-FR" dirty="0"/>
          </a:p>
        </p:txBody>
      </p:sp>
      <p:sp>
        <p:nvSpPr>
          <p:cNvPr id="14" name="Espace réservé du pied de page 4"/>
          <p:cNvSpPr>
            <a:spLocks noGrp="1"/>
          </p:cNvSpPr>
          <p:nvPr>
            <p:ph type="ftr" sz="quarter" idx="3"/>
          </p:nvPr>
        </p:nvSpPr>
        <p:spPr>
          <a:xfrm>
            <a:off x="3620616" y="6356350"/>
            <a:ext cx="3831704"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pPr algn="l"/>
            <a:endParaRPr lang="fr-FR" dirty="0"/>
          </a:p>
        </p:txBody>
      </p:sp>
      <p:sp>
        <p:nvSpPr>
          <p:cNvPr id="15" name="Espace réservé du numéro de diapositive 5"/>
          <p:cNvSpPr>
            <a:spLocks noGrp="1"/>
          </p:cNvSpPr>
          <p:nvPr>
            <p:ph type="sldNum" sz="quarter" idx="4"/>
          </p:nvPr>
        </p:nvSpPr>
        <p:spPr>
          <a:xfrm>
            <a:off x="7452320" y="6356350"/>
            <a:ext cx="123448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6DDB0296-9B1A-4720-B29E-B92D812C9761}" type="slidenum">
              <a:rPr lang="fr-FR" smtClean="0"/>
              <a:pPr/>
              <a:t>‹N°›</a:t>
            </a:fld>
            <a:endParaRPr lang="fr-FR" dirty="0"/>
          </a:p>
        </p:txBody>
      </p:sp>
    </p:spTree>
    <p:extLst>
      <p:ext uri="{BB962C8B-B14F-4D97-AF65-F5344CB8AC3E}">
        <p14:creationId xmlns:p14="http://schemas.microsoft.com/office/powerpoint/2010/main" val="2695113670"/>
      </p:ext>
    </p:extLst>
  </p:cSld>
  <p:clrMap bg1="lt1" tx1="dk1" bg2="lt2" tx2="dk2" accent1="accent1" accent2="accent2" accent3="accent3" accent4="accent4" accent5="accent5" accent6="accent6" hlink="hlink" folHlink="folHlink"/>
  <p:sldLayoutIdLst>
    <p:sldLayoutId id="2147483697" r:id="rId1"/>
    <p:sldLayoutId id="2147483714" r:id="rId2"/>
    <p:sldLayoutId id="2147483693" r:id="rId3"/>
    <p:sldLayoutId id="2147483705" r:id="rId4"/>
    <p:sldLayoutId id="2147483694" r:id="rId5"/>
    <p:sldLayoutId id="2147483706" r:id="rId6"/>
    <p:sldLayoutId id="2147483695" r:id="rId7"/>
    <p:sldLayoutId id="2147483707" r:id="rId8"/>
    <p:sldLayoutId id="2147483700" r:id="rId9"/>
    <p:sldLayoutId id="2147483708" r:id="rId10"/>
    <p:sldLayoutId id="2147483734" r:id="rId11"/>
    <p:sldLayoutId id="2147483735" r:id="rId12"/>
  </p:sldLayoutIdLst>
  <p:hf sldNum="0" hdr="0" ftr="0" dt="0"/>
  <p:txStyles>
    <p:title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A1B06-77D0-1849-8911-037C781B82FC}"/>
              </a:ext>
            </a:extLst>
          </p:cNvPr>
          <p:cNvSpPr>
            <a:spLocks noGrp="1"/>
          </p:cNvSpPr>
          <p:nvPr>
            <p:ph type="title"/>
          </p:nvPr>
        </p:nvSpPr>
        <p:spPr>
          <a:xfrm>
            <a:off x="107504" y="1124744"/>
            <a:ext cx="8928992" cy="3159224"/>
          </a:xfrm>
          <a:gradFill flip="none" rotWithShape="1">
            <a:gsLst>
              <a:gs pos="0">
                <a:schemeClr val="accent1">
                  <a:tint val="66000"/>
                  <a:satMod val="160000"/>
                  <a:alpha val="34000"/>
                </a:schemeClr>
              </a:gs>
              <a:gs pos="92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pPr algn="ctr"/>
            <a:r>
              <a:rPr lang="en-US" sz="4400" dirty="0"/>
              <a:t>Identification of critical Beamline components for preventive maintenance plans at synchrotron SOLEIL </a:t>
            </a:r>
            <a:br>
              <a:rPr lang="en-US" dirty="0"/>
            </a:br>
            <a:r>
              <a:rPr lang="en-US" sz="1600" dirty="0"/>
              <a:t>CHABARD Jules, ROBERT Emmanuel, </a:t>
            </a:r>
            <a:r>
              <a:rPr lang="en-US" sz="1600" u="sng" dirty="0"/>
              <a:t>NICOLAS Christophe</a:t>
            </a:r>
            <a:r>
              <a:rPr lang="en-US" sz="1600" dirty="0"/>
              <a:t>, BOZEK John, GOURHANT Patrick, LENER Robin, CHAVAS Leonard M.G., ROZELOT Hélène</a:t>
            </a:r>
            <a:r>
              <a:rPr lang="fr-FR" sz="1600" dirty="0"/>
              <a:t> </a:t>
            </a:r>
            <a:endParaRPr lang="en-US" sz="1600" dirty="0"/>
          </a:p>
        </p:txBody>
      </p:sp>
    </p:spTree>
    <p:extLst>
      <p:ext uri="{BB962C8B-B14F-4D97-AF65-F5344CB8AC3E}">
        <p14:creationId xmlns:p14="http://schemas.microsoft.com/office/powerpoint/2010/main" val="3069052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2B31848-8CFF-0D4E-BB57-6A82B03517D4}"/>
              </a:ext>
            </a:extLst>
          </p:cNvPr>
          <p:cNvSpPr txBox="1">
            <a:spLocks noGrp="1"/>
          </p:cNvSpPr>
          <p:nvPr>
            <p:ph type="title"/>
          </p:nvPr>
        </p:nvSpPr>
        <p:spPr>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US" dirty="0"/>
              <a:t>PROXIMA 1 Criticality Matrix </a:t>
            </a:r>
          </a:p>
        </p:txBody>
      </p:sp>
      <p:pic>
        <p:nvPicPr>
          <p:cNvPr id="5" name="Picture 2" descr="G:\SOLEIL\Présentation JEAN\matrice px-1.png">
            <a:extLst>
              <a:ext uri="{FF2B5EF4-FFF2-40B4-BE49-F238E27FC236}">
                <a16:creationId xmlns:a16="http://schemas.microsoft.com/office/drawing/2014/main" id="{A2862EAB-1889-124E-AD7F-2D0974BD1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03" y="1340768"/>
            <a:ext cx="934766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6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SOLEIL\Présentation JEAN\matrice pléiades.png">
            <a:extLst>
              <a:ext uri="{FF2B5EF4-FFF2-40B4-BE49-F238E27FC236}">
                <a16:creationId xmlns:a16="http://schemas.microsoft.com/office/drawing/2014/main" id="{618EDE2A-03AA-924C-A176-5F6137418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85402"/>
            <a:ext cx="8650678" cy="5568655"/>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D3EE71F3-2C5C-1B4F-96E5-DDAE6247A28E}"/>
              </a:ext>
            </a:extLst>
          </p:cNvPr>
          <p:cNvSpPr txBox="1">
            <a:spLocks noGrp="1"/>
          </p:cNvSpPr>
          <p:nvPr>
            <p:ph type="title"/>
          </p:nvPr>
        </p:nvSpPr>
        <p:spPr>
          <a:xfrm>
            <a:off x="1728000" y="194400"/>
            <a:ext cx="7210800"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US" dirty="0"/>
              <a:t>PLEIADES Criticality Matrix </a:t>
            </a:r>
          </a:p>
        </p:txBody>
      </p:sp>
      <p:sp>
        <p:nvSpPr>
          <p:cNvPr id="6" name="ZoneTexte 5">
            <a:extLst>
              <a:ext uri="{FF2B5EF4-FFF2-40B4-BE49-F238E27FC236}">
                <a16:creationId xmlns:a16="http://schemas.microsoft.com/office/drawing/2014/main" id="{E7F4FB6E-F53E-474D-81D6-729EEF2E2AF4}"/>
              </a:ext>
            </a:extLst>
          </p:cNvPr>
          <p:cNvSpPr txBox="1"/>
          <p:nvPr/>
        </p:nvSpPr>
        <p:spPr>
          <a:xfrm>
            <a:off x="2583781" y="6211669"/>
            <a:ext cx="4992009" cy="584775"/>
          </a:xfrm>
          <a:prstGeom prst="rect">
            <a:avLst/>
          </a:prstGeom>
          <a:noFill/>
        </p:spPr>
        <p:txBody>
          <a:bodyPr wrap="none" rtlCol="0">
            <a:spAutoFit/>
          </a:bodyPr>
          <a:lstStyle/>
          <a:p>
            <a:pPr algn="ctr"/>
            <a:r>
              <a:rPr lang="en-US" sz="1600" b="1" dirty="0">
                <a:solidFill>
                  <a:srgbClr val="00B050"/>
                </a:solidFill>
              </a:rPr>
              <a:t>Really helped to formalize where the problems could be.</a:t>
            </a:r>
          </a:p>
          <a:p>
            <a:pPr algn="ctr"/>
            <a:r>
              <a:rPr lang="en-US" sz="1600" b="1" dirty="0">
                <a:solidFill>
                  <a:srgbClr val="00B050"/>
                </a:solidFill>
              </a:rPr>
              <a:t>But still mainly on memories of the staff and feelings!! </a:t>
            </a:r>
          </a:p>
        </p:txBody>
      </p:sp>
    </p:spTree>
    <p:extLst>
      <p:ext uri="{BB962C8B-B14F-4D97-AF65-F5344CB8AC3E}">
        <p14:creationId xmlns:p14="http://schemas.microsoft.com/office/powerpoint/2010/main" val="193168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E5798-96A6-994D-9B1A-E18D03196C7B}"/>
              </a:ext>
            </a:extLst>
          </p:cNvPr>
          <p:cNvSpPr>
            <a:spLocks noGrp="1"/>
          </p:cNvSpPr>
          <p:nvPr>
            <p:ph type="title"/>
          </p:nvPr>
        </p:nvSpPr>
        <p:spPr/>
        <p:txBody>
          <a:bodyPr/>
          <a:lstStyle/>
          <a:p>
            <a:r>
              <a:rPr lang="en-US" dirty="0"/>
              <a:t>Conclusions</a:t>
            </a:r>
          </a:p>
        </p:txBody>
      </p:sp>
      <p:sp>
        <p:nvSpPr>
          <p:cNvPr id="4" name="ZoneTexte 3">
            <a:extLst>
              <a:ext uri="{FF2B5EF4-FFF2-40B4-BE49-F238E27FC236}">
                <a16:creationId xmlns:a16="http://schemas.microsoft.com/office/drawing/2014/main" id="{73F3EC36-9C62-3440-83DB-E7FFF18CDD16}"/>
              </a:ext>
            </a:extLst>
          </p:cNvPr>
          <p:cNvSpPr txBox="1"/>
          <p:nvPr/>
        </p:nvSpPr>
        <p:spPr>
          <a:xfrm>
            <a:off x="611560" y="2132856"/>
            <a:ext cx="82089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Criticality matrices are not scary, even for beamline scientists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are flexible enough, in their building, to fit the specific requirements of different beamlines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Need to identify and include the equipment in the </a:t>
            </a:r>
            <a:r>
              <a:rPr lang="fr-FR" dirty="0"/>
              <a:t>CMMS software (Manpower)</a:t>
            </a:r>
          </a:p>
        </p:txBody>
      </p:sp>
    </p:spTree>
    <p:extLst>
      <p:ext uri="{BB962C8B-B14F-4D97-AF65-F5344CB8AC3E}">
        <p14:creationId xmlns:p14="http://schemas.microsoft.com/office/powerpoint/2010/main" val="332722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6AA2C-F3D0-E144-8533-822813365604}"/>
              </a:ext>
            </a:extLst>
          </p:cNvPr>
          <p:cNvSpPr>
            <a:spLocks noGrp="1"/>
          </p:cNvSpPr>
          <p:nvPr>
            <p:ph type="title"/>
          </p:nvPr>
        </p:nvSpPr>
        <p:spPr/>
        <p:txBody>
          <a:bodyPr/>
          <a:lstStyle/>
          <a:p>
            <a:r>
              <a:rPr lang="en-US" dirty="0"/>
              <a:t>Outlooks</a:t>
            </a:r>
          </a:p>
        </p:txBody>
      </p:sp>
      <p:pic>
        <p:nvPicPr>
          <p:cNvPr id="4" name="Picture 3" descr="F:\SOLEIL\Présentation CLUSTER 5\Liste des dispositions.png">
            <a:extLst>
              <a:ext uri="{FF2B5EF4-FFF2-40B4-BE49-F238E27FC236}">
                <a16:creationId xmlns:a16="http://schemas.microsoft.com/office/drawing/2014/main" id="{CC17CA66-516C-2843-A5EB-F5D026E42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59600"/>
            <a:ext cx="8496944" cy="549487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EA9D574-E712-214F-8D71-0BF3E8F9E88F}"/>
              </a:ext>
            </a:extLst>
          </p:cNvPr>
          <p:cNvSpPr txBox="1"/>
          <p:nvPr/>
        </p:nvSpPr>
        <p:spPr>
          <a:xfrm>
            <a:off x="5580112" y="2802726"/>
            <a:ext cx="3456384" cy="1477328"/>
          </a:xfrm>
          <a:prstGeom prst="rect">
            <a:avLst/>
          </a:prstGeom>
          <a:noFill/>
        </p:spPr>
        <p:txBody>
          <a:bodyPr wrap="square" rtlCol="0">
            <a:spAutoFit/>
          </a:bodyPr>
          <a:lstStyle/>
          <a:p>
            <a:r>
              <a:rPr lang="en-US" dirty="0">
                <a:solidFill>
                  <a:srgbClr val="0070C0"/>
                </a:solidFill>
              </a:rPr>
              <a:t>For PLEIADES:</a:t>
            </a:r>
          </a:p>
          <a:p>
            <a:pPr marL="285750" indent="-285750">
              <a:buFont typeface="Arial" panose="020B0604020202020204" pitchFamily="34" charset="0"/>
              <a:buChar char="•"/>
            </a:pPr>
            <a:r>
              <a:rPr lang="en-US" dirty="0">
                <a:solidFill>
                  <a:srgbClr val="0070C0"/>
                </a:solidFill>
              </a:rPr>
              <a:t>Tests procedures for critical equipment need to be written</a:t>
            </a:r>
          </a:p>
          <a:p>
            <a:pPr marL="285750" indent="-285750">
              <a:buFont typeface="Arial" panose="020B0604020202020204" pitchFamily="34" charset="0"/>
              <a:buChar char="•"/>
            </a:pPr>
            <a:r>
              <a:rPr lang="en-US" dirty="0">
                <a:solidFill>
                  <a:srgbClr val="0070C0"/>
                </a:solidFill>
              </a:rPr>
              <a:t>Start to work on maintenance plan document</a:t>
            </a:r>
          </a:p>
        </p:txBody>
      </p:sp>
    </p:spTree>
    <p:extLst>
      <p:ext uri="{BB962C8B-B14F-4D97-AF65-F5344CB8AC3E}">
        <p14:creationId xmlns:p14="http://schemas.microsoft.com/office/powerpoint/2010/main" val="342800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72E51-18A4-8C4F-B4F0-90DC63220180}"/>
              </a:ext>
            </a:extLst>
          </p:cNvPr>
          <p:cNvSpPr>
            <a:spLocks noGrp="1"/>
          </p:cNvSpPr>
          <p:nvPr>
            <p:ph type="title"/>
          </p:nvPr>
        </p:nvSpPr>
        <p:spPr/>
        <p:txBody>
          <a:bodyPr/>
          <a:lstStyle/>
          <a:p>
            <a:r>
              <a:rPr lang="en-US" dirty="0"/>
              <a:t>Outlooks</a:t>
            </a:r>
          </a:p>
        </p:txBody>
      </p:sp>
      <p:sp>
        <p:nvSpPr>
          <p:cNvPr id="4" name="ZoneTexte 3">
            <a:extLst>
              <a:ext uri="{FF2B5EF4-FFF2-40B4-BE49-F238E27FC236}">
                <a16:creationId xmlns:a16="http://schemas.microsoft.com/office/drawing/2014/main" id="{42A633D7-6BDD-A441-9260-0E1444970480}"/>
              </a:ext>
            </a:extLst>
          </p:cNvPr>
          <p:cNvSpPr txBox="1"/>
          <p:nvPr/>
        </p:nvSpPr>
        <p:spPr>
          <a:xfrm>
            <a:off x="755576" y="1052736"/>
            <a:ext cx="5483617" cy="1477328"/>
          </a:xfrm>
          <a:prstGeom prst="rect">
            <a:avLst/>
          </a:prstGeom>
          <a:noFill/>
        </p:spPr>
        <p:txBody>
          <a:bodyPr wrap="none" rtlCol="0">
            <a:spAutoFit/>
          </a:bodyPr>
          <a:lstStyle/>
          <a:p>
            <a:r>
              <a:rPr lang="en-US" b="1" dirty="0"/>
              <a:t>This work was presented to different internal meetings:</a:t>
            </a:r>
          </a:p>
          <a:p>
            <a:pPr marL="742950" lvl="1" indent="-285750">
              <a:buFont typeface="Arial" panose="020B0604020202020204" pitchFamily="34" charset="0"/>
              <a:buChar char="•"/>
            </a:pPr>
            <a:r>
              <a:rPr lang="en-US" b="1" dirty="0"/>
              <a:t>To cluster 5 beamlines</a:t>
            </a:r>
          </a:p>
          <a:p>
            <a:pPr marL="742950" lvl="1" indent="-285750">
              <a:buFont typeface="Arial" panose="020B0604020202020204" pitchFamily="34" charset="0"/>
              <a:buChar char="•"/>
            </a:pPr>
            <a:r>
              <a:rPr lang="en-US" b="1" dirty="0"/>
              <a:t>To the executive coordinators from the EDA</a:t>
            </a:r>
          </a:p>
          <a:p>
            <a:pPr marL="742950" lvl="1" indent="-285750">
              <a:buFont typeface="Arial" panose="020B0604020202020204" pitchFamily="34" charset="0"/>
              <a:buChar char="•"/>
            </a:pPr>
            <a:r>
              <a:rPr lang="en-US" b="1" dirty="0"/>
              <a:t>To the ‘</a:t>
            </a:r>
            <a:r>
              <a:rPr lang="en-US" b="1" dirty="0" err="1"/>
              <a:t>groupe</a:t>
            </a:r>
            <a:r>
              <a:rPr lang="en-US" b="1" dirty="0"/>
              <a:t> </a:t>
            </a:r>
            <a:r>
              <a:rPr lang="en-US" b="1" dirty="0" err="1"/>
              <a:t>fonctionnement</a:t>
            </a:r>
            <a:r>
              <a:rPr lang="en-US" b="1" dirty="0"/>
              <a:t>” from the EDA</a:t>
            </a:r>
          </a:p>
          <a:p>
            <a:pPr marL="742950" lvl="1" indent="-285750">
              <a:buFont typeface="Arial" panose="020B0604020202020204" pitchFamily="34" charset="0"/>
              <a:buChar char="•"/>
            </a:pPr>
            <a:r>
              <a:rPr lang="en-US" b="1" dirty="0"/>
              <a:t>To the quality cell of SOLEIL</a:t>
            </a:r>
          </a:p>
        </p:txBody>
      </p:sp>
      <p:sp>
        <p:nvSpPr>
          <p:cNvPr id="5" name="Flèche vers la droite 4">
            <a:extLst>
              <a:ext uri="{FF2B5EF4-FFF2-40B4-BE49-F238E27FC236}">
                <a16:creationId xmlns:a16="http://schemas.microsoft.com/office/drawing/2014/main" id="{71BC4D19-BC39-2C4B-BA22-7FDB0D309B72}"/>
              </a:ext>
            </a:extLst>
          </p:cNvPr>
          <p:cNvSpPr/>
          <p:nvPr/>
        </p:nvSpPr>
        <p:spPr>
          <a:xfrm>
            <a:off x="971600" y="274957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CB49EDDE-5705-B44D-B95F-F2EF8FFFAF84}"/>
              </a:ext>
            </a:extLst>
          </p:cNvPr>
          <p:cNvSpPr txBox="1"/>
          <p:nvPr/>
        </p:nvSpPr>
        <p:spPr>
          <a:xfrm>
            <a:off x="1696102" y="2708920"/>
            <a:ext cx="3068917" cy="369332"/>
          </a:xfrm>
          <a:prstGeom prst="rect">
            <a:avLst/>
          </a:prstGeom>
          <a:noFill/>
        </p:spPr>
        <p:txBody>
          <a:bodyPr wrap="none" rtlCol="0">
            <a:spAutoFit/>
          </a:bodyPr>
          <a:lstStyle/>
          <a:p>
            <a:r>
              <a:rPr lang="en-US" b="1" dirty="0">
                <a:solidFill>
                  <a:srgbClr val="FF0000"/>
                </a:solidFill>
              </a:rPr>
              <a:t>It has been very well received </a:t>
            </a:r>
          </a:p>
        </p:txBody>
      </p:sp>
      <p:sp>
        <p:nvSpPr>
          <p:cNvPr id="7" name="ZoneTexte 6">
            <a:extLst>
              <a:ext uri="{FF2B5EF4-FFF2-40B4-BE49-F238E27FC236}">
                <a16:creationId xmlns:a16="http://schemas.microsoft.com/office/drawing/2014/main" id="{BB8E4838-F2E7-7245-9AA0-D0B4F968F70B}"/>
              </a:ext>
            </a:extLst>
          </p:cNvPr>
          <p:cNvSpPr txBox="1"/>
          <p:nvPr/>
        </p:nvSpPr>
        <p:spPr>
          <a:xfrm>
            <a:off x="755576" y="3174067"/>
            <a:ext cx="7632848" cy="646331"/>
          </a:xfrm>
          <a:prstGeom prst="rect">
            <a:avLst/>
          </a:prstGeom>
          <a:noFill/>
        </p:spPr>
        <p:txBody>
          <a:bodyPr wrap="square" rtlCol="0">
            <a:spAutoFit/>
          </a:bodyPr>
          <a:lstStyle/>
          <a:p>
            <a:r>
              <a:rPr lang="en-US" b="1" dirty="0">
                <a:solidFill>
                  <a:srgbClr val="00B050"/>
                </a:solidFill>
              </a:rPr>
              <a:t>Cluster 5: Beamlines are interested, but scared of the work needed to identify and include the equipment in the CMMS software</a:t>
            </a:r>
          </a:p>
        </p:txBody>
      </p:sp>
      <p:sp>
        <p:nvSpPr>
          <p:cNvPr id="8" name="ZoneTexte 7">
            <a:extLst>
              <a:ext uri="{FF2B5EF4-FFF2-40B4-BE49-F238E27FC236}">
                <a16:creationId xmlns:a16="http://schemas.microsoft.com/office/drawing/2014/main" id="{1511644C-79D2-7640-AA4F-97B2BE9DC821}"/>
              </a:ext>
            </a:extLst>
          </p:cNvPr>
          <p:cNvSpPr txBox="1"/>
          <p:nvPr/>
        </p:nvSpPr>
        <p:spPr>
          <a:xfrm>
            <a:off x="548157" y="3943233"/>
            <a:ext cx="8047685" cy="2308324"/>
          </a:xfrm>
          <a:prstGeom prst="rect">
            <a:avLst/>
          </a:prstGeom>
          <a:noFill/>
        </p:spPr>
        <p:txBody>
          <a:bodyPr wrap="square" rtlCol="0">
            <a:spAutoFit/>
          </a:bodyPr>
          <a:lstStyle/>
          <a:p>
            <a:r>
              <a:rPr lang="en-US" sz="1600" b="1" dirty="0"/>
              <a:t>To evaluate this work, a summer job (1 month) was dedicated to include all the equipment of PLEIADES </a:t>
            </a:r>
            <a:r>
              <a:rPr lang="en-US" sz="1600" b="1" dirty="0" err="1"/>
              <a:t>endstations</a:t>
            </a:r>
            <a:r>
              <a:rPr lang="en-US" sz="1600" b="1" dirty="0"/>
              <a:t> and sources in the CMMS.</a:t>
            </a:r>
          </a:p>
          <a:p>
            <a:endParaRPr lang="en-US" sz="1600" dirty="0"/>
          </a:p>
          <a:p>
            <a:r>
              <a:rPr lang="en-US" sz="1600" b="1" dirty="0"/>
              <a:t>This highlighted two things:</a:t>
            </a:r>
          </a:p>
          <a:p>
            <a:pPr marL="285750" indent="-285750">
              <a:buFont typeface="Arial" panose="020B0604020202020204" pitchFamily="34" charset="0"/>
              <a:buChar char="•"/>
            </a:pPr>
            <a:r>
              <a:rPr lang="en-US" sz="1600" b="1" dirty="0"/>
              <a:t>It is very difficult for a non-beamline staff (and even for new beamline staff, who do not know the history of the beamline) to include the equipment, but it is possible and will also benefit the other beamlines (Spares available at SOLEIL).</a:t>
            </a:r>
          </a:p>
          <a:p>
            <a:pPr marL="285750" indent="-285750">
              <a:buFont typeface="Arial" panose="020B0604020202020204" pitchFamily="34" charset="0"/>
              <a:buChar char="•"/>
            </a:pPr>
            <a:r>
              <a:rPr lang="en-US" sz="1600" b="1" dirty="0"/>
              <a:t>The homogenization in the definition of equipment gets lost with time (a power supply could have various names, even including the group name: </a:t>
            </a:r>
            <a:r>
              <a:rPr lang="en-US" sz="1600" b="1" dirty="0" err="1"/>
              <a:t>RF_powersupply</a:t>
            </a:r>
            <a:r>
              <a:rPr lang="en-US" sz="1600" b="1" dirty="0"/>
              <a:t>)</a:t>
            </a:r>
          </a:p>
        </p:txBody>
      </p:sp>
    </p:spTree>
    <p:extLst>
      <p:ext uri="{BB962C8B-B14F-4D97-AF65-F5344CB8AC3E}">
        <p14:creationId xmlns:p14="http://schemas.microsoft.com/office/powerpoint/2010/main" val="170598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0C748-0B66-A24F-AF94-0C85CB771E47}"/>
              </a:ext>
            </a:extLst>
          </p:cNvPr>
          <p:cNvSpPr>
            <a:spLocks noGrp="1"/>
          </p:cNvSpPr>
          <p:nvPr>
            <p:ph type="title"/>
          </p:nvPr>
        </p:nvSpPr>
        <p:spPr>
          <a:xfrm>
            <a:off x="1191600" y="781055"/>
            <a:ext cx="7772400" cy="919753"/>
          </a:xfrm>
        </p:spPr>
        <p:txBody>
          <a:bodyPr/>
          <a:lstStyle/>
          <a:p>
            <a:pPr algn="l"/>
            <a:r>
              <a:rPr lang="en-US" dirty="0"/>
              <a:t>OUTLINES:</a:t>
            </a:r>
          </a:p>
        </p:txBody>
      </p:sp>
      <p:sp>
        <p:nvSpPr>
          <p:cNvPr id="3" name="ZoneTexte 2">
            <a:extLst>
              <a:ext uri="{FF2B5EF4-FFF2-40B4-BE49-F238E27FC236}">
                <a16:creationId xmlns:a16="http://schemas.microsoft.com/office/drawing/2014/main" id="{CBA5F7FA-9113-9C49-A330-A567E8663BF8}"/>
              </a:ext>
            </a:extLst>
          </p:cNvPr>
          <p:cNvSpPr txBox="1"/>
          <p:nvPr/>
        </p:nvSpPr>
        <p:spPr>
          <a:xfrm>
            <a:off x="1763688" y="2492896"/>
            <a:ext cx="6936039" cy="2062103"/>
          </a:xfrm>
          <a:prstGeom prst="rect">
            <a:avLst/>
          </a:prstGeom>
          <a:gradFill flip="none" rotWithShape="1">
            <a:gsLst>
              <a:gs pos="0">
                <a:schemeClr val="accent1">
                  <a:lumMod val="5000"/>
                  <a:lumOff val="95000"/>
                  <a:alpha val="4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1400000" scaled="0"/>
            <a:tileRect/>
          </a:gradFill>
        </p:spPr>
        <p:txBody>
          <a:bodyPr wrap="square" rtlCol="0">
            <a:spAutoFit/>
          </a:bodyPr>
          <a:lstStyle/>
          <a:p>
            <a:pPr marL="285750" indent="-285750">
              <a:buFont typeface="Wingdings" pitchFamily="2" charset="2"/>
              <a:buChar char="Ø"/>
            </a:pPr>
            <a:r>
              <a:rPr lang="en-US" sz="3200" b="1" dirty="0"/>
              <a:t>Introduction</a:t>
            </a:r>
          </a:p>
          <a:p>
            <a:pPr marL="285750" indent="-285750">
              <a:buFont typeface="Wingdings" pitchFamily="2" charset="2"/>
              <a:buChar char="Ø"/>
            </a:pPr>
            <a:r>
              <a:rPr lang="en-US" sz="3200" b="1" dirty="0"/>
              <a:t>Criticality matrices applied for PLEIADES and PROXIMA1 beamlines</a:t>
            </a:r>
          </a:p>
          <a:p>
            <a:pPr marL="285750" indent="-285750">
              <a:buFont typeface="Wingdings" pitchFamily="2" charset="2"/>
              <a:buChar char="Ø"/>
            </a:pPr>
            <a:r>
              <a:rPr lang="en-US" sz="3200" b="1" dirty="0"/>
              <a:t>Conclusion and outlooks</a:t>
            </a:r>
          </a:p>
        </p:txBody>
      </p:sp>
    </p:spTree>
    <p:extLst>
      <p:ext uri="{BB962C8B-B14F-4D97-AF65-F5344CB8AC3E}">
        <p14:creationId xmlns:p14="http://schemas.microsoft.com/office/powerpoint/2010/main" val="306119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31FF3-E881-5749-9C6A-EE304E5FCBB7}"/>
              </a:ext>
            </a:extLst>
          </p:cNvPr>
          <p:cNvSpPr>
            <a:spLocks noGrp="1"/>
          </p:cNvSpPr>
          <p:nvPr>
            <p:ph type="title"/>
          </p:nvPr>
        </p:nvSpPr>
        <p:spPr/>
        <p:txBody>
          <a:bodyPr/>
          <a:lstStyle/>
          <a:p>
            <a:r>
              <a:rPr lang="en-US" dirty="0"/>
              <a:t>Introduction</a:t>
            </a:r>
          </a:p>
        </p:txBody>
      </p:sp>
      <p:sp>
        <p:nvSpPr>
          <p:cNvPr id="6" name="ZoneTexte 5">
            <a:extLst>
              <a:ext uri="{FF2B5EF4-FFF2-40B4-BE49-F238E27FC236}">
                <a16:creationId xmlns:a16="http://schemas.microsoft.com/office/drawing/2014/main" id="{68025997-1497-D04D-A37C-4072671DCBD0}"/>
              </a:ext>
            </a:extLst>
          </p:cNvPr>
          <p:cNvSpPr txBox="1"/>
          <p:nvPr/>
        </p:nvSpPr>
        <p:spPr>
          <a:xfrm>
            <a:off x="1193951" y="1558533"/>
            <a:ext cx="7744849" cy="646331"/>
          </a:xfrm>
          <a:prstGeom prst="rect">
            <a:avLst/>
          </a:prstGeom>
          <a:noFill/>
        </p:spPr>
        <p:txBody>
          <a:bodyPr wrap="square" rtlCol="0">
            <a:spAutoFit/>
          </a:bodyPr>
          <a:lstStyle/>
          <a:p>
            <a:r>
              <a:rPr lang="en-US" b="1" dirty="0"/>
              <a:t>However, maintenance plans already exist at SOLEIL. Each group is in charge of their own equipment.</a:t>
            </a:r>
          </a:p>
        </p:txBody>
      </p:sp>
      <p:sp>
        <p:nvSpPr>
          <p:cNvPr id="7" name="ZoneTexte 6">
            <a:extLst>
              <a:ext uri="{FF2B5EF4-FFF2-40B4-BE49-F238E27FC236}">
                <a16:creationId xmlns:a16="http://schemas.microsoft.com/office/drawing/2014/main" id="{59CCA21E-9FA2-5843-905B-C966E0061EA9}"/>
              </a:ext>
            </a:extLst>
          </p:cNvPr>
          <p:cNvSpPr txBox="1"/>
          <p:nvPr/>
        </p:nvSpPr>
        <p:spPr>
          <a:xfrm>
            <a:off x="1190565" y="1004888"/>
            <a:ext cx="3530582" cy="369332"/>
          </a:xfrm>
          <a:prstGeom prst="rect">
            <a:avLst/>
          </a:prstGeom>
          <a:noFill/>
        </p:spPr>
        <p:txBody>
          <a:bodyPr wrap="none" rtlCol="0">
            <a:spAutoFit/>
          </a:bodyPr>
          <a:lstStyle/>
          <a:p>
            <a:r>
              <a:rPr lang="en-US" b="1" dirty="0"/>
              <a:t>No dedicated maintenance service.</a:t>
            </a:r>
          </a:p>
        </p:txBody>
      </p:sp>
      <p:sp>
        <p:nvSpPr>
          <p:cNvPr id="8" name="Flèche vers la droite 7">
            <a:extLst>
              <a:ext uri="{FF2B5EF4-FFF2-40B4-BE49-F238E27FC236}">
                <a16:creationId xmlns:a16="http://schemas.microsoft.com/office/drawing/2014/main" id="{0506B3AB-B620-B54B-9B8D-69B67A299817}"/>
              </a:ext>
            </a:extLst>
          </p:cNvPr>
          <p:cNvSpPr/>
          <p:nvPr/>
        </p:nvSpPr>
        <p:spPr>
          <a:xfrm>
            <a:off x="539552" y="104553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vers la droite 8">
            <a:extLst>
              <a:ext uri="{FF2B5EF4-FFF2-40B4-BE49-F238E27FC236}">
                <a16:creationId xmlns:a16="http://schemas.microsoft.com/office/drawing/2014/main" id="{E34272EA-B691-044C-9EB5-B911C767350D}"/>
              </a:ext>
            </a:extLst>
          </p:cNvPr>
          <p:cNvSpPr/>
          <p:nvPr/>
        </p:nvSpPr>
        <p:spPr>
          <a:xfrm>
            <a:off x="539552" y="173768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id="{DD978EBE-7A4D-F241-B518-6DCFEB926FDB}"/>
              </a:ext>
            </a:extLst>
          </p:cNvPr>
          <p:cNvSpPr txBox="1"/>
          <p:nvPr/>
        </p:nvSpPr>
        <p:spPr>
          <a:xfrm>
            <a:off x="1190565" y="2276872"/>
            <a:ext cx="7416823" cy="923330"/>
          </a:xfrm>
          <a:prstGeom prst="rect">
            <a:avLst/>
          </a:prstGeom>
          <a:noFill/>
        </p:spPr>
        <p:txBody>
          <a:bodyPr wrap="square" rtlCol="0">
            <a:spAutoFit/>
          </a:bodyPr>
          <a:lstStyle/>
          <a:p>
            <a:r>
              <a:rPr lang="en-US" b="1" dirty="0"/>
              <a:t>If this maintenance “culture” is more formal in the Engineering and Accelerators Division (corrective or preventive), it is not so usual at the level of the beamlines.</a:t>
            </a:r>
          </a:p>
        </p:txBody>
      </p:sp>
      <p:sp>
        <p:nvSpPr>
          <p:cNvPr id="11" name="Flèche vers la droite 10">
            <a:extLst>
              <a:ext uri="{FF2B5EF4-FFF2-40B4-BE49-F238E27FC236}">
                <a16:creationId xmlns:a16="http://schemas.microsoft.com/office/drawing/2014/main" id="{7D761896-12B4-7E42-980C-32F0BE96E36C}"/>
              </a:ext>
            </a:extLst>
          </p:cNvPr>
          <p:cNvSpPr/>
          <p:nvPr/>
        </p:nvSpPr>
        <p:spPr>
          <a:xfrm>
            <a:off x="539552" y="2456021"/>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a:extLst>
              <a:ext uri="{FF2B5EF4-FFF2-40B4-BE49-F238E27FC236}">
                <a16:creationId xmlns:a16="http://schemas.microsoft.com/office/drawing/2014/main" id="{099D866E-A7C8-8B42-8A62-3EF4B0BFCDE7}"/>
              </a:ext>
            </a:extLst>
          </p:cNvPr>
          <p:cNvSpPr txBox="1"/>
          <p:nvPr/>
        </p:nvSpPr>
        <p:spPr>
          <a:xfrm>
            <a:off x="1705902" y="3635732"/>
            <a:ext cx="1460656" cy="369332"/>
          </a:xfrm>
          <a:prstGeom prst="rect">
            <a:avLst/>
          </a:prstGeom>
          <a:noFill/>
        </p:spPr>
        <p:txBody>
          <a:bodyPr wrap="none" rtlCol="0">
            <a:spAutoFit/>
          </a:bodyPr>
          <a:lstStyle/>
          <a:p>
            <a:r>
              <a:rPr lang="en-US" b="1" dirty="0"/>
              <a:t>29 Beamlines</a:t>
            </a:r>
          </a:p>
        </p:txBody>
      </p:sp>
      <p:sp>
        <p:nvSpPr>
          <p:cNvPr id="14" name="Double flèche verticale 13">
            <a:extLst>
              <a:ext uri="{FF2B5EF4-FFF2-40B4-BE49-F238E27FC236}">
                <a16:creationId xmlns:a16="http://schemas.microsoft.com/office/drawing/2014/main" id="{4A3AE9C2-5F6F-DD45-B2B2-8C35CDF779BD}"/>
              </a:ext>
            </a:extLst>
          </p:cNvPr>
          <p:cNvSpPr/>
          <p:nvPr/>
        </p:nvSpPr>
        <p:spPr>
          <a:xfrm>
            <a:off x="2256210" y="4011893"/>
            <a:ext cx="360040" cy="5217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a:extLst>
              <a:ext uri="{FF2B5EF4-FFF2-40B4-BE49-F238E27FC236}">
                <a16:creationId xmlns:a16="http://schemas.microsoft.com/office/drawing/2014/main" id="{AB86DBB7-A62D-C54A-BF3A-84202FEFDE93}"/>
              </a:ext>
            </a:extLst>
          </p:cNvPr>
          <p:cNvSpPr txBox="1"/>
          <p:nvPr/>
        </p:nvSpPr>
        <p:spPr>
          <a:xfrm>
            <a:off x="1064348" y="4540478"/>
            <a:ext cx="2896627" cy="369332"/>
          </a:xfrm>
          <a:prstGeom prst="rect">
            <a:avLst/>
          </a:prstGeom>
          <a:noFill/>
        </p:spPr>
        <p:txBody>
          <a:bodyPr wrap="none" rtlCol="0">
            <a:spAutoFit/>
          </a:bodyPr>
          <a:lstStyle/>
          <a:p>
            <a:r>
              <a:rPr lang="en-US" b="1" dirty="0"/>
              <a:t>29 independent laboratories</a:t>
            </a:r>
          </a:p>
        </p:txBody>
      </p:sp>
      <p:sp>
        <p:nvSpPr>
          <p:cNvPr id="17" name="ZoneTexte 16">
            <a:extLst>
              <a:ext uri="{FF2B5EF4-FFF2-40B4-BE49-F238E27FC236}">
                <a16:creationId xmlns:a16="http://schemas.microsoft.com/office/drawing/2014/main" id="{AD43F4A3-1217-444F-9A2F-E29D60D6B193}"/>
              </a:ext>
            </a:extLst>
          </p:cNvPr>
          <p:cNvSpPr txBox="1"/>
          <p:nvPr/>
        </p:nvSpPr>
        <p:spPr>
          <a:xfrm>
            <a:off x="899592" y="5445224"/>
            <a:ext cx="3073277" cy="369332"/>
          </a:xfrm>
          <a:prstGeom prst="rect">
            <a:avLst/>
          </a:prstGeom>
          <a:noFill/>
        </p:spPr>
        <p:txBody>
          <a:bodyPr wrap="none" rtlCol="0">
            <a:spAutoFit/>
          </a:bodyPr>
          <a:lstStyle/>
          <a:p>
            <a:r>
              <a:rPr lang="en-US" b="1" dirty="0"/>
              <a:t>29 different ways of operation</a:t>
            </a:r>
          </a:p>
        </p:txBody>
      </p:sp>
      <p:sp>
        <p:nvSpPr>
          <p:cNvPr id="18" name="Double flèche verticale 17">
            <a:extLst>
              <a:ext uri="{FF2B5EF4-FFF2-40B4-BE49-F238E27FC236}">
                <a16:creationId xmlns:a16="http://schemas.microsoft.com/office/drawing/2014/main" id="{EB60EDDA-C905-1C46-81FD-289DBF2314DE}"/>
              </a:ext>
            </a:extLst>
          </p:cNvPr>
          <p:cNvSpPr/>
          <p:nvPr/>
        </p:nvSpPr>
        <p:spPr>
          <a:xfrm>
            <a:off x="2256210" y="4916639"/>
            <a:ext cx="360040" cy="5217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e 18">
            <a:extLst>
              <a:ext uri="{FF2B5EF4-FFF2-40B4-BE49-F238E27FC236}">
                <a16:creationId xmlns:a16="http://schemas.microsoft.com/office/drawing/2014/main" id="{4A4AEA3F-87B8-804A-868F-BB628C951E78}"/>
              </a:ext>
            </a:extLst>
          </p:cNvPr>
          <p:cNvGrpSpPr/>
          <p:nvPr/>
        </p:nvGrpSpPr>
        <p:grpSpPr>
          <a:xfrm>
            <a:off x="4548414" y="3456523"/>
            <a:ext cx="4269955" cy="2756922"/>
            <a:chOff x="4548414" y="3456523"/>
            <a:chExt cx="4269955" cy="2756922"/>
          </a:xfrm>
        </p:grpSpPr>
        <p:sp>
          <p:nvSpPr>
            <p:cNvPr id="3" name="ZoneTexte 2">
              <a:extLst>
                <a:ext uri="{FF2B5EF4-FFF2-40B4-BE49-F238E27FC236}">
                  <a16:creationId xmlns:a16="http://schemas.microsoft.com/office/drawing/2014/main" id="{E8D903CD-00E0-5048-84CD-ADF9A5259108}"/>
                </a:ext>
              </a:extLst>
            </p:cNvPr>
            <p:cNvSpPr txBox="1"/>
            <p:nvPr/>
          </p:nvSpPr>
          <p:spPr>
            <a:xfrm>
              <a:off x="4548414" y="3456523"/>
              <a:ext cx="4269955" cy="646331"/>
            </a:xfrm>
            <a:prstGeom prst="rect">
              <a:avLst/>
            </a:prstGeom>
            <a:noFill/>
          </p:spPr>
          <p:txBody>
            <a:bodyPr wrap="square" rtlCol="0">
              <a:spAutoFit/>
            </a:bodyPr>
            <a:lstStyle/>
            <a:p>
              <a:pPr algn="ctr"/>
              <a:r>
                <a:rPr lang="en-US" b="1" dirty="0">
                  <a:solidFill>
                    <a:srgbClr val="FF0000"/>
                  </a:solidFill>
                </a:rPr>
                <a:t>But some technical convergences exist through 5 clusters: </a:t>
              </a:r>
            </a:p>
          </p:txBody>
        </p:sp>
        <p:sp>
          <p:nvSpPr>
            <p:cNvPr id="16" name="ZoneTexte 15">
              <a:extLst>
                <a:ext uri="{FF2B5EF4-FFF2-40B4-BE49-F238E27FC236}">
                  <a16:creationId xmlns:a16="http://schemas.microsoft.com/office/drawing/2014/main" id="{D0AD91F6-9189-5A48-8777-C9A643347496}"/>
                </a:ext>
              </a:extLst>
            </p:cNvPr>
            <p:cNvSpPr txBox="1"/>
            <p:nvPr/>
          </p:nvSpPr>
          <p:spPr>
            <a:xfrm>
              <a:off x="4681123" y="4182120"/>
              <a:ext cx="4004537" cy="2031325"/>
            </a:xfrm>
            <a:prstGeom prst="rect">
              <a:avLst/>
            </a:prstGeom>
            <a:noFill/>
          </p:spPr>
          <p:txBody>
            <a:bodyPr wrap="square" rtlCol="0">
              <a:spAutoFit/>
            </a:bodyPr>
            <a:lstStyle/>
            <a:p>
              <a:pPr marL="342900" indent="-342900">
                <a:buFont typeface="+mj-lt"/>
                <a:buAutoNum type="arabicPeriod"/>
              </a:pPr>
              <a:r>
                <a:rPr lang="en-US" dirty="0"/>
                <a:t>Hard X-ray spectroscopy  (6 BLs)</a:t>
              </a:r>
            </a:p>
            <a:p>
              <a:pPr marL="342900" indent="-342900">
                <a:buFont typeface="+mj-lt"/>
                <a:buAutoNum type="arabicPeriod"/>
              </a:pPr>
              <a:r>
                <a:rPr lang="en-US" dirty="0"/>
                <a:t>Soft X-ray spectroscopy / photoemission (5 BLs)</a:t>
              </a:r>
            </a:p>
            <a:p>
              <a:pPr marL="342900" indent="-342900">
                <a:buFont typeface="+mj-lt"/>
                <a:buAutoNum type="arabicPeriod"/>
              </a:pPr>
              <a:r>
                <a:rPr lang="en-US" dirty="0"/>
                <a:t>Imagery (6 BLs)</a:t>
              </a:r>
            </a:p>
            <a:p>
              <a:pPr marL="342900" indent="-342900">
                <a:buFont typeface="+mj-lt"/>
                <a:buAutoNum type="arabicPeriod"/>
              </a:pPr>
              <a:r>
                <a:rPr lang="en-US" dirty="0"/>
                <a:t>Diffraction (8 BLs)</a:t>
              </a:r>
            </a:p>
            <a:p>
              <a:pPr marL="342900" indent="-342900">
                <a:buFont typeface="+mj-lt"/>
                <a:buAutoNum type="arabicPeriod"/>
              </a:pPr>
              <a:r>
                <a:rPr lang="en-US" dirty="0"/>
                <a:t>Gas, liquid, solid spectroscopy (4 BLs)</a:t>
              </a:r>
            </a:p>
            <a:p>
              <a:endParaRPr lang="en-US" dirty="0"/>
            </a:p>
          </p:txBody>
        </p:sp>
      </p:grpSp>
    </p:spTree>
    <p:extLst>
      <p:ext uri="{BB962C8B-B14F-4D97-AF65-F5344CB8AC3E}">
        <p14:creationId xmlns:p14="http://schemas.microsoft.com/office/powerpoint/2010/main" val="35230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91C93-94D5-1C49-89D6-AB5B555BA148}"/>
              </a:ext>
            </a:extLst>
          </p:cNvPr>
          <p:cNvSpPr>
            <a:spLocks noGrp="1"/>
          </p:cNvSpPr>
          <p:nvPr>
            <p:ph type="title"/>
          </p:nvPr>
        </p:nvSpPr>
        <p:spPr/>
        <p:txBody>
          <a:bodyPr/>
          <a:lstStyle/>
          <a:p>
            <a:r>
              <a:rPr lang="en-US" dirty="0"/>
              <a:t>Introduction</a:t>
            </a:r>
          </a:p>
        </p:txBody>
      </p:sp>
      <p:sp>
        <p:nvSpPr>
          <p:cNvPr id="4" name="ZoneTexte 3">
            <a:extLst>
              <a:ext uri="{FF2B5EF4-FFF2-40B4-BE49-F238E27FC236}">
                <a16:creationId xmlns:a16="http://schemas.microsoft.com/office/drawing/2014/main" id="{C2E4085D-C06E-1849-984E-A468D3124E0D}"/>
              </a:ext>
            </a:extLst>
          </p:cNvPr>
          <p:cNvSpPr txBox="1"/>
          <p:nvPr/>
        </p:nvSpPr>
        <p:spPr>
          <a:xfrm>
            <a:off x="899592" y="1158438"/>
            <a:ext cx="7445415" cy="707886"/>
          </a:xfrm>
          <a:prstGeom prst="rect">
            <a:avLst/>
          </a:prstGeom>
          <a:noFill/>
        </p:spPr>
        <p:txBody>
          <a:bodyPr wrap="square" rtlCol="0">
            <a:spAutoFit/>
          </a:bodyPr>
          <a:lstStyle/>
          <a:p>
            <a:pPr algn="ctr"/>
            <a:r>
              <a:rPr lang="en-US" sz="2000" b="1" dirty="0">
                <a:solidFill>
                  <a:srgbClr val="FF0000"/>
                </a:solidFill>
              </a:rPr>
              <a:t>Could we find a unique procedure or tool, which could suite all the beamlines and help them in their maintenance plan?</a:t>
            </a:r>
          </a:p>
        </p:txBody>
      </p:sp>
      <p:sp>
        <p:nvSpPr>
          <p:cNvPr id="5" name="ZoneTexte 4">
            <a:extLst>
              <a:ext uri="{FF2B5EF4-FFF2-40B4-BE49-F238E27FC236}">
                <a16:creationId xmlns:a16="http://schemas.microsoft.com/office/drawing/2014/main" id="{0C52E446-8E7D-FE42-B693-247FD5524BF1}"/>
              </a:ext>
            </a:extLst>
          </p:cNvPr>
          <p:cNvSpPr txBox="1"/>
          <p:nvPr/>
        </p:nvSpPr>
        <p:spPr>
          <a:xfrm>
            <a:off x="1548982" y="2276872"/>
            <a:ext cx="6405264" cy="923330"/>
          </a:xfrm>
          <a:prstGeom prst="rect">
            <a:avLst/>
          </a:prstGeom>
          <a:noFill/>
        </p:spPr>
        <p:txBody>
          <a:bodyPr wrap="square" rtlCol="0">
            <a:spAutoFit/>
          </a:bodyPr>
          <a:lstStyle/>
          <a:p>
            <a:r>
              <a:rPr lang="en-US" b="1" dirty="0"/>
              <a:t>Apprenticeship of Jules </a:t>
            </a:r>
            <a:r>
              <a:rPr lang="en-US" b="1" dirty="0" err="1"/>
              <a:t>Chabard</a:t>
            </a:r>
            <a:r>
              <a:rPr lang="en-US" b="1" dirty="0"/>
              <a:t> (2ème </a:t>
            </a:r>
            <a:r>
              <a:rPr lang="en-US" b="1" dirty="0" err="1"/>
              <a:t>année</a:t>
            </a:r>
            <a:r>
              <a:rPr lang="en-US" b="1" dirty="0"/>
              <a:t> DUT </a:t>
            </a:r>
            <a:r>
              <a:rPr lang="en-US" b="1" dirty="0" err="1"/>
              <a:t>Qualité</a:t>
            </a:r>
            <a:r>
              <a:rPr lang="en-US" b="1" dirty="0"/>
              <a:t>, </a:t>
            </a:r>
            <a:r>
              <a:rPr lang="en-US" b="1" dirty="0" err="1"/>
              <a:t>Logistique</a:t>
            </a:r>
            <a:r>
              <a:rPr lang="en-US" b="1" dirty="0"/>
              <a:t> </a:t>
            </a:r>
            <a:r>
              <a:rPr lang="en-US" b="1" dirty="0" err="1"/>
              <a:t>Industrielle</a:t>
            </a:r>
            <a:r>
              <a:rPr lang="en-US" b="1" dirty="0"/>
              <a:t> et </a:t>
            </a:r>
            <a:r>
              <a:rPr lang="en-US" b="1" dirty="0" err="1"/>
              <a:t>Organisation</a:t>
            </a:r>
            <a:r>
              <a:rPr lang="en-US" b="1" dirty="0"/>
              <a:t>) under the supervision of H. </a:t>
            </a:r>
            <a:r>
              <a:rPr lang="en-US" b="1"/>
              <a:t>Rozelot</a:t>
            </a:r>
            <a:endParaRPr lang="en-US" b="1" dirty="0"/>
          </a:p>
        </p:txBody>
      </p:sp>
      <p:sp>
        <p:nvSpPr>
          <p:cNvPr id="7" name="ZoneTexte 6">
            <a:extLst>
              <a:ext uri="{FF2B5EF4-FFF2-40B4-BE49-F238E27FC236}">
                <a16:creationId xmlns:a16="http://schemas.microsoft.com/office/drawing/2014/main" id="{2CDA51CC-BA0F-C341-8347-495B4C3525E3}"/>
              </a:ext>
            </a:extLst>
          </p:cNvPr>
          <p:cNvSpPr txBox="1"/>
          <p:nvPr/>
        </p:nvSpPr>
        <p:spPr>
          <a:xfrm>
            <a:off x="1115616" y="3717032"/>
            <a:ext cx="7170361" cy="369332"/>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rgbClr val="00B050"/>
                </a:solidFill>
              </a:rPr>
              <a:t>He interacted with two different beamlines : PLEAIDES and PROXIMA1.</a:t>
            </a:r>
          </a:p>
        </p:txBody>
      </p:sp>
      <p:sp>
        <p:nvSpPr>
          <p:cNvPr id="8" name="ZoneTexte 7">
            <a:extLst>
              <a:ext uri="{FF2B5EF4-FFF2-40B4-BE49-F238E27FC236}">
                <a16:creationId xmlns:a16="http://schemas.microsoft.com/office/drawing/2014/main" id="{F60B08A3-6783-6A4D-ADEB-BCA58FF51CA2}"/>
              </a:ext>
            </a:extLst>
          </p:cNvPr>
          <p:cNvSpPr txBox="1"/>
          <p:nvPr/>
        </p:nvSpPr>
        <p:spPr>
          <a:xfrm>
            <a:off x="1115616" y="4794393"/>
            <a:ext cx="7186399"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B050"/>
                </a:solidFill>
              </a:rPr>
              <a:t>He worked with the beamline teams and helped them build their own criticality matrix .</a:t>
            </a:r>
          </a:p>
        </p:txBody>
      </p:sp>
      <p:sp>
        <p:nvSpPr>
          <p:cNvPr id="9" name="Flèche vers la droite 8">
            <a:extLst>
              <a:ext uri="{FF2B5EF4-FFF2-40B4-BE49-F238E27FC236}">
                <a16:creationId xmlns:a16="http://schemas.microsoft.com/office/drawing/2014/main" id="{434D6908-6F0C-0340-A279-2CA71904EE12}"/>
              </a:ext>
            </a:extLst>
          </p:cNvPr>
          <p:cNvSpPr/>
          <p:nvPr/>
        </p:nvSpPr>
        <p:spPr>
          <a:xfrm>
            <a:off x="899592" y="2456021"/>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F70205E1-7EF9-AF45-8E8B-8174D309CF85}"/>
              </a:ext>
            </a:extLst>
          </p:cNvPr>
          <p:cNvSpPr txBox="1"/>
          <p:nvPr/>
        </p:nvSpPr>
        <p:spPr>
          <a:xfrm>
            <a:off x="1115616" y="4308468"/>
            <a:ext cx="5877571" cy="369332"/>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rgbClr val="00B050"/>
                </a:solidFill>
              </a:rPr>
              <a:t>He introduced to the beamline the concept of criticality.</a:t>
            </a:r>
          </a:p>
        </p:txBody>
      </p:sp>
    </p:spTree>
    <p:extLst>
      <p:ext uri="{BB962C8B-B14F-4D97-AF65-F5344CB8AC3E}">
        <p14:creationId xmlns:p14="http://schemas.microsoft.com/office/powerpoint/2010/main" val="269537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D7BE4B-6A8A-0842-B155-58B5933788FA}"/>
              </a:ext>
            </a:extLst>
          </p:cNvPr>
          <p:cNvSpPr>
            <a:spLocks noGrp="1"/>
          </p:cNvSpPr>
          <p:nvPr>
            <p:ph type="title"/>
          </p:nvPr>
        </p:nvSpPr>
        <p:spPr/>
        <p:txBody>
          <a:bodyPr/>
          <a:lstStyle/>
          <a:p>
            <a:r>
              <a:rPr lang="en-US" sz="2800" dirty="0"/>
              <a:t>PROXIMA 1 and PLEIADES Beamlines</a:t>
            </a:r>
          </a:p>
        </p:txBody>
      </p:sp>
      <p:sp>
        <p:nvSpPr>
          <p:cNvPr id="4" name="ZoneTexte 3">
            <a:extLst>
              <a:ext uri="{FF2B5EF4-FFF2-40B4-BE49-F238E27FC236}">
                <a16:creationId xmlns:a16="http://schemas.microsoft.com/office/drawing/2014/main" id="{8A06F22C-5DDB-0545-AEB2-AC316BC71D22}"/>
              </a:ext>
            </a:extLst>
          </p:cNvPr>
          <p:cNvSpPr txBox="1"/>
          <p:nvPr/>
        </p:nvSpPr>
        <p:spPr>
          <a:xfrm>
            <a:off x="1052826" y="945206"/>
            <a:ext cx="2457083" cy="369332"/>
          </a:xfrm>
          <a:prstGeom prst="rect">
            <a:avLst/>
          </a:prstGeom>
          <a:noFill/>
        </p:spPr>
        <p:txBody>
          <a:bodyPr wrap="none" rtlCol="0">
            <a:spAutoFit/>
          </a:bodyPr>
          <a:lstStyle/>
          <a:p>
            <a:r>
              <a:rPr lang="en-US" b="1" dirty="0">
                <a:solidFill>
                  <a:srgbClr val="FFC000"/>
                </a:solidFill>
              </a:rPr>
              <a:t>PROXIMA 1 (hard X-ray)</a:t>
            </a:r>
          </a:p>
        </p:txBody>
      </p:sp>
      <p:cxnSp>
        <p:nvCxnSpPr>
          <p:cNvPr id="6" name="Connecteur droit 5">
            <a:extLst>
              <a:ext uri="{FF2B5EF4-FFF2-40B4-BE49-F238E27FC236}">
                <a16:creationId xmlns:a16="http://schemas.microsoft.com/office/drawing/2014/main" id="{5C1E1E24-6E89-3546-B901-6C8C11D7D832}"/>
              </a:ext>
            </a:extLst>
          </p:cNvPr>
          <p:cNvCxnSpPr>
            <a:cxnSpLocks/>
          </p:cNvCxnSpPr>
          <p:nvPr/>
        </p:nvCxnSpPr>
        <p:spPr>
          <a:xfrm>
            <a:off x="4860032" y="1484784"/>
            <a:ext cx="0" cy="3456384"/>
          </a:xfrm>
          <a:prstGeom prst="line">
            <a:avLst/>
          </a:prstGeom>
          <a:ln w="635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92C5680-B2F8-D243-9D39-C605F9B05EDF}"/>
              </a:ext>
            </a:extLst>
          </p:cNvPr>
          <p:cNvSpPr txBox="1"/>
          <p:nvPr/>
        </p:nvSpPr>
        <p:spPr>
          <a:xfrm>
            <a:off x="5962509" y="922080"/>
            <a:ext cx="2184444" cy="369332"/>
          </a:xfrm>
          <a:prstGeom prst="rect">
            <a:avLst/>
          </a:prstGeom>
          <a:noFill/>
        </p:spPr>
        <p:txBody>
          <a:bodyPr wrap="none" rtlCol="0">
            <a:spAutoFit/>
          </a:bodyPr>
          <a:lstStyle/>
          <a:p>
            <a:r>
              <a:rPr lang="en-US" b="1" dirty="0">
                <a:solidFill>
                  <a:srgbClr val="0070C0"/>
                </a:solidFill>
              </a:rPr>
              <a:t>PLEAIDES (soft X-ray)</a:t>
            </a:r>
          </a:p>
        </p:txBody>
      </p:sp>
      <p:sp>
        <p:nvSpPr>
          <p:cNvPr id="8" name="ZoneTexte 7">
            <a:extLst>
              <a:ext uri="{FF2B5EF4-FFF2-40B4-BE49-F238E27FC236}">
                <a16:creationId xmlns:a16="http://schemas.microsoft.com/office/drawing/2014/main" id="{C1CD2BF1-2496-5A4D-B988-BF8501F5A2E9}"/>
              </a:ext>
            </a:extLst>
          </p:cNvPr>
          <p:cNvSpPr txBox="1"/>
          <p:nvPr/>
        </p:nvSpPr>
        <p:spPr>
          <a:xfrm>
            <a:off x="179512" y="1300118"/>
            <a:ext cx="4203715" cy="369332"/>
          </a:xfrm>
          <a:prstGeom prst="rect">
            <a:avLst/>
          </a:prstGeom>
          <a:noFill/>
        </p:spPr>
        <p:txBody>
          <a:bodyPr wrap="none" rtlCol="0">
            <a:spAutoFit/>
          </a:bodyPr>
          <a:lstStyle/>
          <a:p>
            <a:r>
              <a:rPr lang="en-US" b="1" dirty="0"/>
              <a:t>Macromolecular crystallography beamline</a:t>
            </a:r>
          </a:p>
        </p:txBody>
      </p:sp>
      <p:sp>
        <p:nvSpPr>
          <p:cNvPr id="9" name="ZoneTexte 8">
            <a:extLst>
              <a:ext uri="{FF2B5EF4-FFF2-40B4-BE49-F238E27FC236}">
                <a16:creationId xmlns:a16="http://schemas.microsoft.com/office/drawing/2014/main" id="{D5670F58-4F7A-444D-A9F2-B766E01D38AA}"/>
              </a:ext>
            </a:extLst>
          </p:cNvPr>
          <p:cNvSpPr txBox="1"/>
          <p:nvPr/>
        </p:nvSpPr>
        <p:spPr>
          <a:xfrm>
            <a:off x="5360998" y="1300118"/>
            <a:ext cx="3387466" cy="369332"/>
          </a:xfrm>
          <a:prstGeom prst="rect">
            <a:avLst/>
          </a:prstGeom>
          <a:noFill/>
        </p:spPr>
        <p:txBody>
          <a:bodyPr wrap="none" rtlCol="0">
            <a:spAutoFit/>
          </a:bodyPr>
          <a:lstStyle/>
          <a:p>
            <a:r>
              <a:rPr lang="fr-FR" b="1" dirty="0" err="1"/>
              <a:t>Spectroscopy</a:t>
            </a:r>
            <a:r>
              <a:rPr lang="fr-FR" b="1" dirty="0"/>
              <a:t> in the </a:t>
            </a:r>
            <a:r>
              <a:rPr lang="fr-FR" b="1" dirty="0" err="1"/>
              <a:t>diluted</a:t>
            </a:r>
            <a:r>
              <a:rPr lang="fr-FR" b="1" dirty="0"/>
              <a:t> phase</a:t>
            </a:r>
            <a:endParaRPr lang="en-US" b="1" dirty="0"/>
          </a:p>
        </p:txBody>
      </p:sp>
      <p:sp>
        <p:nvSpPr>
          <p:cNvPr id="10" name="ZoneTexte 9">
            <a:extLst>
              <a:ext uri="{FF2B5EF4-FFF2-40B4-BE49-F238E27FC236}">
                <a16:creationId xmlns:a16="http://schemas.microsoft.com/office/drawing/2014/main" id="{FE8B2169-B377-234E-A669-306D1FA0B629}"/>
              </a:ext>
            </a:extLst>
          </p:cNvPr>
          <p:cNvSpPr txBox="1"/>
          <p:nvPr/>
        </p:nvSpPr>
        <p:spPr>
          <a:xfrm>
            <a:off x="395535" y="1852445"/>
            <a:ext cx="3771667"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“Fixed geometry” with one optical branch and with one experimental </a:t>
            </a:r>
            <a:r>
              <a:rPr lang="en-US" b="1" dirty="0" err="1"/>
              <a:t>endstation</a:t>
            </a:r>
            <a:endParaRPr lang="en-US" b="1" dirty="0"/>
          </a:p>
          <a:p>
            <a:pPr marL="285750" indent="-285750">
              <a:buFont typeface="Arial" panose="020B0604020202020204" pitchFamily="34" charset="0"/>
              <a:buChar char="•"/>
            </a:pPr>
            <a:r>
              <a:rPr lang="en-US" b="1" dirty="0"/>
              <a:t>The users bring just their samples</a:t>
            </a:r>
          </a:p>
          <a:p>
            <a:pPr marL="285750" indent="-285750">
              <a:buFont typeface="Arial" panose="020B0604020202020204" pitchFamily="34" charset="0"/>
              <a:buChar char="•"/>
            </a:pPr>
            <a:r>
              <a:rPr lang="en-US" b="1" dirty="0"/>
              <a:t>Average users beamtime </a:t>
            </a:r>
            <a:r>
              <a:rPr lang="en-US" b="1" dirty="0">
                <a:solidFill>
                  <a:srgbClr val="FF0000"/>
                </a:solidFill>
              </a:rPr>
              <a:t>few hours</a:t>
            </a:r>
            <a:endParaRPr lang="en-US" b="1" dirty="0"/>
          </a:p>
          <a:p>
            <a:pPr marL="285750" indent="-285750">
              <a:buFont typeface="Arial" panose="020B0604020202020204" pitchFamily="34" charset="0"/>
              <a:buChar char="•"/>
            </a:pPr>
            <a:endParaRPr lang="en-US" dirty="0"/>
          </a:p>
        </p:txBody>
      </p:sp>
      <p:sp>
        <p:nvSpPr>
          <p:cNvPr id="11" name="ZoneTexte 10">
            <a:extLst>
              <a:ext uri="{FF2B5EF4-FFF2-40B4-BE49-F238E27FC236}">
                <a16:creationId xmlns:a16="http://schemas.microsoft.com/office/drawing/2014/main" id="{0CBC5AFA-C225-5F49-912A-8AE89721A3A3}"/>
              </a:ext>
            </a:extLst>
          </p:cNvPr>
          <p:cNvSpPr txBox="1"/>
          <p:nvPr/>
        </p:nvSpPr>
        <p:spPr>
          <a:xfrm>
            <a:off x="4976799" y="1862822"/>
            <a:ext cx="3771665"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Three optical branches with three permanent </a:t>
            </a:r>
            <a:r>
              <a:rPr lang="en-US" b="1" dirty="0" err="1"/>
              <a:t>endstations</a:t>
            </a:r>
            <a:r>
              <a:rPr lang="en-US" b="1" dirty="0"/>
              <a:t>, with two open ports for users set-ups</a:t>
            </a:r>
          </a:p>
          <a:p>
            <a:pPr marL="285750" indent="-285750">
              <a:buFont typeface="Arial" panose="020B0604020202020204" pitchFamily="34" charset="0"/>
              <a:buChar char="•"/>
            </a:pPr>
            <a:r>
              <a:rPr lang="en-US" b="1" dirty="0"/>
              <a:t>Multiple interchangeable sources (gas cell, nanoparticles beam, clusters beam, liquid jet, oven) </a:t>
            </a:r>
          </a:p>
          <a:p>
            <a:pPr marL="285750" indent="-285750">
              <a:buFont typeface="Arial" panose="020B0604020202020204" pitchFamily="34" charset="0"/>
              <a:buChar char="•"/>
            </a:pPr>
            <a:r>
              <a:rPr lang="en-US" b="1" dirty="0"/>
              <a:t>Users can bring their set-ups as well</a:t>
            </a:r>
          </a:p>
          <a:p>
            <a:pPr marL="285750" indent="-285750">
              <a:buFont typeface="Arial" panose="020B0604020202020204" pitchFamily="34" charset="0"/>
              <a:buChar char="•"/>
            </a:pPr>
            <a:r>
              <a:rPr lang="en-US" b="1" dirty="0"/>
              <a:t>Average users beamtime </a:t>
            </a:r>
            <a:r>
              <a:rPr lang="en-US" b="1" dirty="0">
                <a:solidFill>
                  <a:srgbClr val="FF0000"/>
                </a:solidFill>
              </a:rPr>
              <a:t>5 days or more</a:t>
            </a:r>
            <a:endParaRPr lang="en-US" b="1" dirty="0"/>
          </a:p>
        </p:txBody>
      </p:sp>
      <p:pic>
        <p:nvPicPr>
          <p:cNvPr id="5" name="Image 4">
            <a:extLst>
              <a:ext uri="{FF2B5EF4-FFF2-40B4-BE49-F238E27FC236}">
                <a16:creationId xmlns:a16="http://schemas.microsoft.com/office/drawing/2014/main" id="{36B3E389-B542-FD43-A280-8FBBAD289501}"/>
              </a:ext>
            </a:extLst>
          </p:cNvPr>
          <p:cNvPicPr>
            <a:picLocks noChangeAspect="1"/>
          </p:cNvPicPr>
          <p:nvPr/>
        </p:nvPicPr>
        <p:blipFill>
          <a:blip r:embed="rId2"/>
          <a:stretch>
            <a:fillRect/>
          </a:stretch>
        </p:blipFill>
        <p:spPr>
          <a:xfrm>
            <a:off x="4383227" y="4890386"/>
            <a:ext cx="4776710" cy="1830681"/>
          </a:xfrm>
          <a:prstGeom prst="rect">
            <a:avLst/>
          </a:prstGeom>
        </p:spPr>
      </p:pic>
      <p:pic>
        <p:nvPicPr>
          <p:cNvPr id="13" name="Image 12">
            <a:extLst>
              <a:ext uri="{FF2B5EF4-FFF2-40B4-BE49-F238E27FC236}">
                <a16:creationId xmlns:a16="http://schemas.microsoft.com/office/drawing/2014/main" id="{16FD03D8-CE00-8E46-AA0B-9895C4032F80}"/>
              </a:ext>
            </a:extLst>
          </p:cNvPr>
          <p:cNvPicPr>
            <a:picLocks noChangeAspect="1"/>
          </p:cNvPicPr>
          <p:nvPr/>
        </p:nvPicPr>
        <p:blipFill>
          <a:blip r:embed="rId3"/>
          <a:stretch>
            <a:fillRect/>
          </a:stretch>
        </p:blipFill>
        <p:spPr>
          <a:xfrm rot="16200000">
            <a:off x="1276938" y="2150162"/>
            <a:ext cx="2036818" cy="4985353"/>
          </a:xfrm>
          <a:prstGeom prst="rect">
            <a:avLst/>
          </a:prstGeom>
        </p:spPr>
      </p:pic>
    </p:spTree>
    <p:extLst>
      <p:ext uri="{BB962C8B-B14F-4D97-AF65-F5344CB8AC3E}">
        <p14:creationId xmlns:p14="http://schemas.microsoft.com/office/powerpoint/2010/main" val="374880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EBBDE-1043-E140-822C-ED94AC6F5150}"/>
              </a:ext>
            </a:extLst>
          </p:cNvPr>
          <p:cNvSpPr>
            <a:spLocks noGrp="1"/>
          </p:cNvSpPr>
          <p:nvPr>
            <p:ph type="title"/>
          </p:nvPr>
        </p:nvSpPr>
        <p:spPr/>
        <p:txBody>
          <a:bodyPr/>
          <a:lstStyle/>
          <a:p>
            <a:r>
              <a:rPr lang="en-US" dirty="0"/>
              <a:t>Criticality matrix for scientists</a:t>
            </a:r>
          </a:p>
        </p:txBody>
      </p:sp>
      <p:sp>
        <p:nvSpPr>
          <p:cNvPr id="4" name="ZoneTexte 3">
            <a:extLst>
              <a:ext uri="{FF2B5EF4-FFF2-40B4-BE49-F238E27FC236}">
                <a16:creationId xmlns:a16="http://schemas.microsoft.com/office/drawing/2014/main" id="{4359C644-EC7F-6444-8E6A-33D96D8D9130}"/>
              </a:ext>
            </a:extLst>
          </p:cNvPr>
          <p:cNvSpPr txBox="1"/>
          <p:nvPr/>
        </p:nvSpPr>
        <p:spPr>
          <a:xfrm>
            <a:off x="672111" y="845832"/>
            <a:ext cx="7822250" cy="646331"/>
          </a:xfrm>
          <a:prstGeom prst="rect">
            <a:avLst/>
          </a:prstGeom>
          <a:noFill/>
        </p:spPr>
        <p:txBody>
          <a:bodyPr wrap="square" rtlCol="0">
            <a:spAutoFit/>
          </a:bodyPr>
          <a:lstStyle/>
          <a:p>
            <a:r>
              <a:rPr lang="en-US" b="1" dirty="0"/>
              <a:t>To keep it simple (and not scare the scientists), the detection factor is dropped (no calculation of a risk priority number). We will focus only the criticality.</a:t>
            </a:r>
          </a:p>
        </p:txBody>
      </p:sp>
      <p:sp>
        <p:nvSpPr>
          <p:cNvPr id="5" name="ZoneTexte 4">
            <a:extLst>
              <a:ext uri="{FF2B5EF4-FFF2-40B4-BE49-F238E27FC236}">
                <a16:creationId xmlns:a16="http://schemas.microsoft.com/office/drawing/2014/main" id="{7BEF90D0-08B0-8442-8861-B767E428B02C}"/>
              </a:ext>
            </a:extLst>
          </p:cNvPr>
          <p:cNvSpPr txBox="1"/>
          <p:nvPr/>
        </p:nvSpPr>
        <p:spPr>
          <a:xfrm>
            <a:off x="1433116" y="1720986"/>
            <a:ext cx="6296917"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800" b="1" dirty="0">
                <a:solidFill>
                  <a:srgbClr val="00B050"/>
                </a:solidFill>
              </a:rPr>
              <a:t>Criticality = Occurrence (O) * Severity (S) </a:t>
            </a:r>
          </a:p>
        </p:txBody>
      </p:sp>
      <p:graphicFrame>
        <p:nvGraphicFramePr>
          <p:cNvPr id="8" name="Tableau 7">
            <a:extLst>
              <a:ext uri="{FF2B5EF4-FFF2-40B4-BE49-F238E27FC236}">
                <a16:creationId xmlns:a16="http://schemas.microsoft.com/office/drawing/2014/main" id="{EDD3DEC6-5A77-0A4F-9605-BA021907EC2C}"/>
              </a:ext>
            </a:extLst>
          </p:cNvPr>
          <p:cNvGraphicFramePr>
            <a:graphicFrameLocks noGrp="1"/>
          </p:cNvGraphicFramePr>
          <p:nvPr>
            <p:extLst>
              <p:ext uri="{D42A27DB-BD31-4B8C-83A1-F6EECF244321}">
                <p14:modId xmlns:p14="http://schemas.microsoft.com/office/powerpoint/2010/main" val="803790929"/>
              </p:ext>
            </p:extLst>
          </p:nvPr>
        </p:nvGraphicFramePr>
        <p:xfrm>
          <a:off x="1026833" y="2536504"/>
          <a:ext cx="7075934" cy="1849120"/>
        </p:xfrm>
        <a:graphic>
          <a:graphicData uri="http://schemas.openxmlformats.org/drawingml/2006/table">
            <a:tbl>
              <a:tblPr firstRow="1" bandRow="1">
                <a:tableStyleId>{2D5ABB26-0587-4C30-8999-92F81FD0307C}</a:tableStyleId>
              </a:tblPr>
              <a:tblGrid>
                <a:gridCol w="1772158">
                  <a:extLst>
                    <a:ext uri="{9D8B030D-6E8A-4147-A177-3AD203B41FA5}">
                      <a16:colId xmlns:a16="http://schemas.microsoft.com/office/drawing/2014/main" val="2124207633"/>
                    </a:ext>
                  </a:extLst>
                </a:gridCol>
                <a:gridCol w="1111568">
                  <a:extLst>
                    <a:ext uri="{9D8B030D-6E8A-4147-A177-3AD203B41FA5}">
                      <a16:colId xmlns:a16="http://schemas.microsoft.com/office/drawing/2014/main" val="1611067148"/>
                    </a:ext>
                  </a:extLst>
                </a:gridCol>
                <a:gridCol w="1464247">
                  <a:extLst>
                    <a:ext uri="{9D8B030D-6E8A-4147-A177-3AD203B41FA5}">
                      <a16:colId xmlns:a16="http://schemas.microsoft.com/office/drawing/2014/main" val="325563090"/>
                    </a:ext>
                  </a:extLst>
                </a:gridCol>
                <a:gridCol w="1022668">
                  <a:extLst>
                    <a:ext uri="{9D8B030D-6E8A-4147-A177-3AD203B41FA5}">
                      <a16:colId xmlns:a16="http://schemas.microsoft.com/office/drawing/2014/main" val="749701975"/>
                    </a:ext>
                  </a:extLst>
                </a:gridCol>
                <a:gridCol w="1705293">
                  <a:extLst>
                    <a:ext uri="{9D8B030D-6E8A-4147-A177-3AD203B41FA5}">
                      <a16:colId xmlns:a16="http://schemas.microsoft.com/office/drawing/2014/main" val="1309566708"/>
                    </a:ext>
                  </a:extLst>
                </a:gridCol>
              </a:tblGrid>
              <a:tr h="170578">
                <a:tc>
                  <a:txBody>
                    <a:bodyPr/>
                    <a:lstStyle/>
                    <a:p>
                      <a:pPr algn="ctr"/>
                      <a:r>
                        <a:rPr lang="en-US" b="1" dirty="0"/>
                        <a:t>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t>Minor (1)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t>Moderate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t>Critic (3)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t>Catastrophic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5935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Occurrence d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b="1" dirty="0"/>
                        <a:t>16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20521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Occurrence c (3)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t>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67099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Occurrence b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b="1" dirty="0"/>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9566289"/>
                  </a:ext>
                </a:extLst>
              </a:tr>
              <a:tr h="370840">
                <a:tc>
                  <a:txBody>
                    <a:bodyPr/>
                    <a:lstStyle/>
                    <a:p>
                      <a:pPr algn="ctr"/>
                      <a:r>
                        <a:rPr lang="en-US" b="1" dirty="0"/>
                        <a:t>Occurrence a (1)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b="1" dirty="0"/>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b="1" dirty="0"/>
                        <a:t>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n-US" b="1" dirty="0"/>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1961895"/>
                  </a:ext>
                </a:extLst>
              </a:tr>
            </a:tbl>
          </a:graphicData>
        </a:graphic>
      </p:graphicFrame>
      <p:sp>
        <p:nvSpPr>
          <p:cNvPr id="9" name="ZoneTexte 8">
            <a:extLst>
              <a:ext uri="{FF2B5EF4-FFF2-40B4-BE49-F238E27FC236}">
                <a16:creationId xmlns:a16="http://schemas.microsoft.com/office/drawing/2014/main" id="{DB302F05-432F-9A4B-86A3-E3934E24DDC2}"/>
              </a:ext>
            </a:extLst>
          </p:cNvPr>
          <p:cNvSpPr txBox="1"/>
          <p:nvPr/>
        </p:nvSpPr>
        <p:spPr>
          <a:xfrm>
            <a:off x="1026833" y="4445520"/>
            <a:ext cx="2900153" cy="307777"/>
          </a:xfrm>
          <a:prstGeom prst="rect">
            <a:avLst/>
          </a:prstGeom>
          <a:noFill/>
        </p:spPr>
        <p:txBody>
          <a:bodyPr wrap="none" rtlCol="0">
            <a:spAutoFit/>
          </a:bodyPr>
          <a:lstStyle/>
          <a:p>
            <a:r>
              <a:rPr lang="en-US" sz="1400" b="1" dirty="0"/>
              <a:t>With Occ. a &lt; Occ. b &lt; Occ. c &lt; Occ. d</a:t>
            </a:r>
          </a:p>
        </p:txBody>
      </p:sp>
      <p:graphicFrame>
        <p:nvGraphicFramePr>
          <p:cNvPr id="10" name="Tableau 9">
            <a:extLst>
              <a:ext uri="{FF2B5EF4-FFF2-40B4-BE49-F238E27FC236}">
                <a16:creationId xmlns:a16="http://schemas.microsoft.com/office/drawing/2014/main" id="{491FAFC7-FEC3-F045-9BC6-643FC8FA594D}"/>
              </a:ext>
            </a:extLst>
          </p:cNvPr>
          <p:cNvGraphicFramePr>
            <a:graphicFrameLocks noGrp="1"/>
          </p:cNvGraphicFramePr>
          <p:nvPr>
            <p:extLst>
              <p:ext uri="{D42A27DB-BD31-4B8C-83A1-F6EECF244321}">
                <p14:modId xmlns:p14="http://schemas.microsoft.com/office/powerpoint/2010/main" val="2377438544"/>
              </p:ext>
            </p:extLst>
          </p:nvPr>
        </p:nvGraphicFramePr>
        <p:xfrm>
          <a:off x="1053183" y="5045595"/>
          <a:ext cx="7056785" cy="1483360"/>
        </p:xfrm>
        <a:graphic>
          <a:graphicData uri="http://schemas.openxmlformats.org/drawingml/2006/table">
            <a:tbl>
              <a:tblPr firstRow="1" bandRow="1">
                <a:tableStyleId>{5940675A-B579-460E-94D1-54222C63F5DA}</a:tableStyleId>
              </a:tblPr>
              <a:tblGrid>
                <a:gridCol w="1099971">
                  <a:extLst>
                    <a:ext uri="{9D8B030D-6E8A-4147-A177-3AD203B41FA5}">
                      <a16:colId xmlns:a16="http://schemas.microsoft.com/office/drawing/2014/main" val="572239594"/>
                    </a:ext>
                  </a:extLst>
                </a:gridCol>
                <a:gridCol w="1980747">
                  <a:extLst>
                    <a:ext uri="{9D8B030D-6E8A-4147-A177-3AD203B41FA5}">
                      <a16:colId xmlns:a16="http://schemas.microsoft.com/office/drawing/2014/main" val="1421552804"/>
                    </a:ext>
                  </a:extLst>
                </a:gridCol>
                <a:gridCol w="3976067">
                  <a:extLst>
                    <a:ext uri="{9D8B030D-6E8A-4147-A177-3AD203B41FA5}">
                      <a16:colId xmlns:a16="http://schemas.microsoft.com/office/drawing/2014/main" val="3972260925"/>
                    </a:ext>
                  </a:extLst>
                </a:gridCol>
              </a:tblGrid>
              <a:tr h="370840">
                <a:tc>
                  <a:txBody>
                    <a:bodyPr/>
                    <a:lstStyle/>
                    <a:p>
                      <a:pPr algn="ctr"/>
                      <a:r>
                        <a:rPr lang="en-US" b="1" dirty="0"/>
                        <a:t>Class</a:t>
                      </a:r>
                    </a:p>
                  </a:txBody>
                  <a:tcPr/>
                </a:tc>
                <a:tc>
                  <a:txBody>
                    <a:bodyPr/>
                    <a:lstStyle/>
                    <a:p>
                      <a:pPr algn="ctr"/>
                      <a:r>
                        <a:rPr lang="en-US" b="1" dirty="0"/>
                        <a:t>equipment</a:t>
                      </a:r>
                    </a:p>
                  </a:txBody>
                  <a:tcPr/>
                </a:tc>
                <a:tc>
                  <a:txBody>
                    <a:bodyPr/>
                    <a:lstStyle/>
                    <a:p>
                      <a:pPr algn="ctr"/>
                      <a:r>
                        <a:rPr lang="en-US" b="1" dirty="0"/>
                        <a:t>Type of maintenance</a:t>
                      </a:r>
                    </a:p>
                  </a:txBody>
                  <a:tcPr/>
                </a:tc>
                <a:extLst>
                  <a:ext uri="{0D108BD9-81ED-4DB2-BD59-A6C34878D82A}">
                    <a16:rowId xmlns:a16="http://schemas.microsoft.com/office/drawing/2014/main" val="1622702704"/>
                  </a:ext>
                </a:extLst>
              </a:tr>
              <a:tr h="370840">
                <a:tc>
                  <a:txBody>
                    <a:bodyPr/>
                    <a:lstStyle/>
                    <a:p>
                      <a:pPr algn="ctr"/>
                      <a:r>
                        <a:rPr lang="en-US" b="1" dirty="0"/>
                        <a:t>3</a:t>
                      </a:r>
                    </a:p>
                  </a:txBody>
                  <a:tcPr>
                    <a:solidFill>
                      <a:srgbClr val="FF0000"/>
                    </a:solidFill>
                  </a:tcPr>
                </a:tc>
                <a:tc>
                  <a:txBody>
                    <a:bodyPr/>
                    <a:lstStyle/>
                    <a:p>
                      <a:pPr algn="ctr"/>
                      <a:r>
                        <a:rPr lang="en-US" b="1" dirty="0"/>
                        <a:t>Critic</a:t>
                      </a:r>
                    </a:p>
                  </a:txBody>
                  <a:tcPr/>
                </a:tc>
                <a:tc>
                  <a:txBody>
                    <a:bodyPr/>
                    <a:lstStyle/>
                    <a:p>
                      <a:pPr algn="ctr"/>
                      <a:r>
                        <a:rPr lang="en-US" b="1" dirty="0"/>
                        <a:t>Strong preventive actions</a:t>
                      </a:r>
                    </a:p>
                  </a:txBody>
                  <a:tcPr/>
                </a:tc>
                <a:extLst>
                  <a:ext uri="{0D108BD9-81ED-4DB2-BD59-A6C34878D82A}">
                    <a16:rowId xmlns:a16="http://schemas.microsoft.com/office/drawing/2014/main" val="2949699924"/>
                  </a:ext>
                </a:extLst>
              </a:tr>
              <a:tr h="370840">
                <a:tc>
                  <a:txBody>
                    <a:bodyPr/>
                    <a:lstStyle/>
                    <a:p>
                      <a:pPr algn="ctr"/>
                      <a:r>
                        <a:rPr lang="en-US" b="1" dirty="0"/>
                        <a:t>2</a:t>
                      </a:r>
                    </a:p>
                  </a:txBody>
                  <a:tcPr>
                    <a:solidFill>
                      <a:srgbClr val="FFC000"/>
                    </a:solidFill>
                  </a:tcPr>
                </a:tc>
                <a:tc>
                  <a:txBody>
                    <a:bodyPr/>
                    <a:lstStyle/>
                    <a:p>
                      <a:pPr algn="ctr"/>
                      <a:r>
                        <a:rPr lang="en-US" b="1" dirty="0"/>
                        <a:t>Standard</a:t>
                      </a:r>
                    </a:p>
                  </a:txBody>
                  <a:tcPr/>
                </a:tc>
                <a:tc>
                  <a:txBody>
                    <a:bodyPr/>
                    <a:lstStyle/>
                    <a:p>
                      <a:pPr algn="ctr"/>
                      <a:r>
                        <a:rPr lang="en-US" b="1" dirty="0"/>
                        <a:t>Preventive action</a:t>
                      </a:r>
                    </a:p>
                  </a:txBody>
                  <a:tcPr/>
                </a:tc>
                <a:extLst>
                  <a:ext uri="{0D108BD9-81ED-4DB2-BD59-A6C34878D82A}">
                    <a16:rowId xmlns:a16="http://schemas.microsoft.com/office/drawing/2014/main" val="4150590866"/>
                  </a:ext>
                </a:extLst>
              </a:tr>
              <a:tr h="370840">
                <a:tc>
                  <a:txBody>
                    <a:bodyPr/>
                    <a:lstStyle/>
                    <a:p>
                      <a:pPr algn="ctr"/>
                      <a:r>
                        <a:rPr lang="en-US" b="1" dirty="0"/>
                        <a:t>1</a:t>
                      </a:r>
                    </a:p>
                  </a:txBody>
                  <a:tcPr>
                    <a:solidFill>
                      <a:srgbClr val="00B050"/>
                    </a:solidFill>
                  </a:tcPr>
                </a:tc>
                <a:tc>
                  <a:txBody>
                    <a:bodyPr/>
                    <a:lstStyle/>
                    <a:p>
                      <a:pPr algn="ctr"/>
                      <a:r>
                        <a:rPr lang="en-US" b="1" dirty="0"/>
                        <a:t>Ordinary</a:t>
                      </a:r>
                    </a:p>
                  </a:txBody>
                  <a:tcPr/>
                </a:tc>
                <a:tc>
                  <a:txBody>
                    <a:bodyPr/>
                    <a:lstStyle/>
                    <a:p>
                      <a:pPr algn="ctr"/>
                      <a:r>
                        <a:rPr lang="en-US" b="1" dirty="0"/>
                        <a:t>Corrective action or run to failure</a:t>
                      </a:r>
                    </a:p>
                  </a:txBody>
                  <a:tcPr/>
                </a:tc>
                <a:extLst>
                  <a:ext uri="{0D108BD9-81ED-4DB2-BD59-A6C34878D82A}">
                    <a16:rowId xmlns:a16="http://schemas.microsoft.com/office/drawing/2014/main" val="1741638175"/>
                  </a:ext>
                </a:extLst>
              </a:tr>
            </a:tbl>
          </a:graphicData>
        </a:graphic>
      </p:graphicFrame>
    </p:spTree>
    <p:extLst>
      <p:ext uri="{BB962C8B-B14F-4D97-AF65-F5344CB8AC3E}">
        <p14:creationId xmlns:p14="http://schemas.microsoft.com/office/powerpoint/2010/main" val="21855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A5E10-4CF5-DE4F-9E8E-BEF1D9F336FE}"/>
              </a:ext>
            </a:extLst>
          </p:cNvPr>
          <p:cNvSpPr>
            <a:spLocks noGrp="1"/>
          </p:cNvSpPr>
          <p:nvPr>
            <p:ph type="title"/>
          </p:nvPr>
        </p:nvSpPr>
        <p:spPr/>
        <p:txBody>
          <a:bodyPr/>
          <a:lstStyle/>
          <a:p>
            <a:r>
              <a:rPr lang="en-US" dirty="0"/>
              <a:t>Criticality Matrices </a:t>
            </a:r>
          </a:p>
        </p:txBody>
      </p:sp>
      <p:sp>
        <p:nvSpPr>
          <p:cNvPr id="4" name="ZoneTexte 3">
            <a:extLst>
              <a:ext uri="{FF2B5EF4-FFF2-40B4-BE49-F238E27FC236}">
                <a16:creationId xmlns:a16="http://schemas.microsoft.com/office/drawing/2014/main" id="{CFF013A4-33CF-E946-8968-DB9DDC572AEC}"/>
              </a:ext>
            </a:extLst>
          </p:cNvPr>
          <p:cNvSpPr txBox="1"/>
          <p:nvPr/>
        </p:nvSpPr>
        <p:spPr>
          <a:xfrm>
            <a:off x="1115616" y="980728"/>
            <a:ext cx="5930213" cy="369332"/>
          </a:xfrm>
          <a:prstGeom prst="rect">
            <a:avLst/>
          </a:prstGeom>
          <a:noFill/>
        </p:spPr>
        <p:txBody>
          <a:bodyPr wrap="none" rtlCol="0">
            <a:spAutoFit/>
          </a:bodyPr>
          <a:lstStyle/>
          <a:p>
            <a:r>
              <a:rPr lang="en-US" b="1" dirty="0"/>
              <a:t>The first step is to list equipment specific to the </a:t>
            </a:r>
            <a:r>
              <a:rPr lang="en-US" b="1" dirty="0" err="1"/>
              <a:t>endstations</a:t>
            </a:r>
            <a:r>
              <a:rPr lang="en-US" b="1" dirty="0"/>
              <a:t>.</a:t>
            </a:r>
          </a:p>
        </p:txBody>
      </p:sp>
      <p:sp>
        <p:nvSpPr>
          <p:cNvPr id="5" name="ZoneTexte 4">
            <a:extLst>
              <a:ext uri="{FF2B5EF4-FFF2-40B4-BE49-F238E27FC236}">
                <a16:creationId xmlns:a16="http://schemas.microsoft.com/office/drawing/2014/main" id="{7628BC7B-43AA-5C43-B841-8BBD8AD70AEA}"/>
              </a:ext>
            </a:extLst>
          </p:cNvPr>
          <p:cNvSpPr txBox="1"/>
          <p:nvPr/>
        </p:nvSpPr>
        <p:spPr>
          <a:xfrm>
            <a:off x="1115616" y="1350060"/>
            <a:ext cx="7488832" cy="646331"/>
          </a:xfrm>
          <a:prstGeom prst="rect">
            <a:avLst/>
          </a:prstGeom>
          <a:noFill/>
        </p:spPr>
        <p:txBody>
          <a:bodyPr wrap="square" rtlCol="0">
            <a:spAutoFit/>
          </a:bodyPr>
          <a:lstStyle/>
          <a:p>
            <a:r>
              <a:rPr lang="en-US" b="1" dirty="0"/>
              <a:t>Before the </a:t>
            </a:r>
            <a:r>
              <a:rPr lang="en-US" b="1" dirty="0" err="1"/>
              <a:t>endstations</a:t>
            </a:r>
            <a:r>
              <a:rPr lang="en-US" b="1" dirty="0"/>
              <a:t>, the support groups (ECA, ICA, Vacuum, etc.) have their own maintenance plans</a:t>
            </a:r>
          </a:p>
        </p:txBody>
      </p:sp>
      <p:sp>
        <p:nvSpPr>
          <p:cNvPr id="6" name="ZoneTexte 5">
            <a:extLst>
              <a:ext uri="{FF2B5EF4-FFF2-40B4-BE49-F238E27FC236}">
                <a16:creationId xmlns:a16="http://schemas.microsoft.com/office/drawing/2014/main" id="{6DE0C466-4125-A94B-8AE7-2F308EFA4172}"/>
              </a:ext>
            </a:extLst>
          </p:cNvPr>
          <p:cNvSpPr txBox="1"/>
          <p:nvPr/>
        </p:nvSpPr>
        <p:spPr>
          <a:xfrm>
            <a:off x="1115616" y="2092443"/>
            <a:ext cx="6984776" cy="646331"/>
          </a:xfrm>
          <a:prstGeom prst="rect">
            <a:avLst/>
          </a:prstGeom>
          <a:noFill/>
        </p:spPr>
        <p:txBody>
          <a:bodyPr wrap="square" rtlCol="0">
            <a:spAutoFit/>
          </a:bodyPr>
          <a:lstStyle/>
          <a:p>
            <a:r>
              <a:rPr lang="en-US" b="1" dirty="0">
                <a:solidFill>
                  <a:srgbClr val="FF0000"/>
                </a:solidFill>
              </a:rPr>
              <a:t>!! For many beamlines, including PLEIADES, the scientific equipment is not in a database !!</a:t>
            </a:r>
          </a:p>
        </p:txBody>
      </p:sp>
      <p:graphicFrame>
        <p:nvGraphicFramePr>
          <p:cNvPr id="7" name="Tableau 6">
            <a:extLst>
              <a:ext uri="{FF2B5EF4-FFF2-40B4-BE49-F238E27FC236}">
                <a16:creationId xmlns:a16="http://schemas.microsoft.com/office/drawing/2014/main" id="{154CBDEC-17BB-D142-A0EB-4FA3F11F73AF}"/>
              </a:ext>
            </a:extLst>
          </p:cNvPr>
          <p:cNvGraphicFramePr>
            <a:graphicFrameLocks noGrp="1"/>
          </p:cNvGraphicFramePr>
          <p:nvPr>
            <p:extLst>
              <p:ext uri="{D42A27DB-BD31-4B8C-83A1-F6EECF244321}">
                <p14:modId xmlns:p14="http://schemas.microsoft.com/office/powerpoint/2010/main" val="2197342406"/>
              </p:ext>
            </p:extLst>
          </p:nvPr>
        </p:nvGraphicFramePr>
        <p:xfrm>
          <a:off x="4022810" y="3140968"/>
          <a:ext cx="4509630" cy="370840"/>
        </p:xfrm>
        <a:graphic>
          <a:graphicData uri="http://schemas.openxmlformats.org/drawingml/2006/table">
            <a:tbl>
              <a:tblPr firstRow="1" bandRow="1">
                <a:tableStyleId>{5C22544A-7EE6-4342-B048-85BDC9FD1C3A}</a:tableStyleId>
              </a:tblPr>
              <a:tblGrid>
                <a:gridCol w="1322236">
                  <a:extLst>
                    <a:ext uri="{9D8B030D-6E8A-4147-A177-3AD203B41FA5}">
                      <a16:colId xmlns:a16="http://schemas.microsoft.com/office/drawing/2014/main" val="2541008490"/>
                    </a:ext>
                  </a:extLst>
                </a:gridCol>
                <a:gridCol w="508318">
                  <a:extLst>
                    <a:ext uri="{9D8B030D-6E8A-4147-A177-3AD203B41FA5}">
                      <a16:colId xmlns:a16="http://schemas.microsoft.com/office/drawing/2014/main" val="3107747995"/>
                    </a:ext>
                  </a:extLst>
                </a:gridCol>
                <a:gridCol w="770890">
                  <a:extLst>
                    <a:ext uri="{9D8B030D-6E8A-4147-A177-3AD203B41FA5}">
                      <a16:colId xmlns:a16="http://schemas.microsoft.com/office/drawing/2014/main" val="226826249"/>
                    </a:ext>
                  </a:extLst>
                </a:gridCol>
                <a:gridCol w="343218">
                  <a:extLst>
                    <a:ext uri="{9D8B030D-6E8A-4147-A177-3AD203B41FA5}">
                      <a16:colId xmlns:a16="http://schemas.microsoft.com/office/drawing/2014/main" val="1844466801"/>
                    </a:ext>
                  </a:extLst>
                </a:gridCol>
                <a:gridCol w="389255">
                  <a:extLst>
                    <a:ext uri="{9D8B030D-6E8A-4147-A177-3AD203B41FA5}">
                      <a16:colId xmlns:a16="http://schemas.microsoft.com/office/drawing/2014/main" val="2626930765"/>
                    </a:ext>
                  </a:extLst>
                </a:gridCol>
                <a:gridCol w="1175713">
                  <a:extLst>
                    <a:ext uri="{9D8B030D-6E8A-4147-A177-3AD203B41FA5}">
                      <a16:colId xmlns:a16="http://schemas.microsoft.com/office/drawing/2014/main" val="57091210"/>
                    </a:ext>
                  </a:extLst>
                </a:gridCol>
              </a:tblGrid>
              <a:tr h="370840">
                <a:tc>
                  <a:txBody>
                    <a:bodyPr/>
                    <a:lstStyle/>
                    <a:p>
                      <a:r>
                        <a:rPr lang="en-US" dirty="0"/>
                        <a:t>Equipment</a:t>
                      </a:r>
                    </a:p>
                  </a:txBody>
                  <a:tcPr/>
                </a:tc>
                <a:tc>
                  <a:txBody>
                    <a:bodyPr/>
                    <a:lstStyle/>
                    <a:p>
                      <a:r>
                        <a:rPr lang="en-US" dirty="0" err="1"/>
                        <a:t>Nb</a:t>
                      </a:r>
                      <a:endParaRPr lang="en-US" dirty="0"/>
                    </a:p>
                  </a:txBody>
                  <a:tcPr/>
                </a:tc>
                <a:tc>
                  <a:txBody>
                    <a:bodyPr/>
                    <a:lstStyle/>
                    <a:p>
                      <a:r>
                        <a:rPr lang="en-US" dirty="0"/>
                        <a:t>Spare</a:t>
                      </a:r>
                    </a:p>
                  </a:txBody>
                  <a:tcPr/>
                </a:tc>
                <a:tc>
                  <a:txBody>
                    <a:bodyPr/>
                    <a:lstStyle/>
                    <a:p>
                      <a:r>
                        <a:rPr lang="en-US" dirty="0"/>
                        <a:t>S</a:t>
                      </a:r>
                    </a:p>
                  </a:txBody>
                  <a:tcPr/>
                </a:tc>
                <a:tc>
                  <a:txBody>
                    <a:bodyPr/>
                    <a:lstStyle/>
                    <a:p>
                      <a:r>
                        <a:rPr lang="en-US" dirty="0"/>
                        <a:t>O</a:t>
                      </a:r>
                    </a:p>
                  </a:txBody>
                  <a:tcPr/>
                </a:tc>
                <a:tc>
                  <a:txBody>
                    <a:bodyPr/>
                    <a:lstStyle/>
                    <a:p>
                      <a:r>
                        <a:rPr lang="en-US" dirty="0"/>
                        <a:t>Criticality</a:t>
                      </a:r>
                    </a:p>
                  </a:txBody>
                  <a:tcPr/>
                </a:tc>
                <a:extLst>
                  <a:ext uri="{0D108BD9-81ED-4DB2-BD59-A6C34878D82A}">
                    <a16:rowId xmlns:a16="http://schemas.microsoft.com/office/drawing/2014/main" val="191443170"/>
                  </a:ext>
                </a:extLst>
              </a:tr>
            </a:tbl>
          </a:graphicData>
        </a:graphic>
      </p:graphicFrame>
      <p:sp>
        <p:nvSpPr>
          <p:cNvPr id="8" name="ZoneTexte 7">
            <a:extLst>
              <a:ext uri="{FF2B5EF4-FFF2-40B4-BE49-F238E27FC236}">
                <a16:creationId xmlns:a16="http://schemas.microsoft.com/office/drawing/2014/main" id="{73B170F6-6F15-814A-A9B3-39B6BD27BC1D}"/>
              </a:ext>
            </a:extLst>
          </p:cNvPr>
          <p:cNvSpPr txBox="1"/>
          <p:nvPr/>
        </p:nvSpPr>
        <p:spPr>
          <a:xfrm>
            <a:off x="971600" y="3164687"/>
            <a:ext cx="1887824" cy="369332"/>
          </a:xfrm>
          <a:prstGeom prst="rect">
            <a:avLst/>
          </a:prstGeom>
          <a:noFill/>
        </p:spPr>
        <p:txBody>
          <a:bodyPr wrap="none" rtlCol="0">
            <a:spAutoFit/>
          </a:bodyPr>
          <a:lstStyle/>
          <a:p>
            <a:r>
              <a:rPr lang="en-US" b="1" dirty="0">
                <a:solidFill>
                  <a:srgbClr val="00B050"/>
                </a:solidFill>
              </a:rPr>
              <a:t>Proposed by Jules</a:t>
            </a:r>
          </a:p>
        </p:txBody>
      </p:sp>
      <p:sp>
        <p:nvSpPr>
          <p:cNvPr id="9" name="Flèche vers la droite 8">
            <a:extLst>
              <a:ext uri="{FF2B5EF4-FFF2-40B4-BE49-F238E27FC236}">
                <a16:creationId xmlns:a16="http://schemas.microsoft.com/office/drawing/2014/main" id="{46B55723-4895-3447-B50B-C392FF3CB4E9}"/>
              </a:ext>
            </a:extLst>
          </p:cNvPr>
          <p:cNvSpPr/>
          <p:nvPr/>
        </p:nvSpPr>
        <p:spPr>
          <a:xfrm>
            <a:off x="3131840" y="3205337"/>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e 16">
            <a:extLst>
              <a:ext uri="{FF2B5EF4-FFF2-40B4-BE49-F238E27FC236}">
                <a16:creationId xmlns:a16="http://schemas.microsoft.com/office/drawing/2014/main" id="{154B2504-BE9C-2440-9624-AAC267C853BA}"/>
              </a:ext>
            </a:extLst>
          </p:cNvPr>
          <p:cNvGrpSpPr/>
          <p:nvPr/>
        </p:nvGrpSpPr>
        <p:grpSpPr>
          <a:xfrm>
            <a:off x="971600" y="3941440"/>
            <a:ext cx="7960790" cy="2463361"/>
            <a:chOff x="971600" y="3941440"/>
            <a:chExt cx="7960790" cy="2463361"/>
          </a:xfrm>
        </p:grpSpPr>
        <p:sp>
          <p:nvSpPr>
            <p:cNvPr id="10" name="ZoneTexte 9">
              <a:extLst>
                <a:ext uri="{FF2B5EF4-FFF2-40B4-BE49-F238E27FC236}">
                  <a16:creationId xmlns:a16="http://schemas.microsoft.com/office/drawing/2014/main" id="{C2A44D3B-B663-1E4C-9703-B506D251C382}"/>
                </a:ext>
              </a:extLst>
            </p:cNvPr>
            <p:cNvSpPr txBox="1"/>
            <p:nvPr/>
          </p:nvSpPr>
          <p:spPr>
            <a:xfrm>
              <a:off x="971600" y="4184069"/>
              <a:ext cx="1083310" cy="369332"/>
            </a:xfrm>
            <a:prstGeom prst="rect">
              <a:avLst/>
            </a:prstGeom>
            <a:noFill/>
          </p:spPr>
          <p:txBody>
            <a:bodyPr wrap="none" rtlCol="0">
              <a:spAutoFit/>
            </a:bodyPr>
            <a:lstStyle/>
            <a:p>
              <a:r>
                <a:rPr lang="en-US" b="1" dirty="0">
                  <a:solidFill>
                    <a:srgbClr val="0070C0"/>
                  </a:solidFill>
                </a:rPr>
                <a:t>PLEIADES</a:t>
              </a:r>
            </a:p>
          </p:txBody>
        </p:sp>
        <p:sp>
          <p:nvSpPr>
            <p:cNvPr id="11" name="ZoneTexte 10">
              <a:extLst>
                <a:ext uri="{FF2B5EF4-FFF2-40B4-BE49-F238E27FC236}">
                  <a16:creationId xmlns:a16="http://schemas.microsoft.com/office/drawing/2014/main" id="{AE57219B-109B-D144-8976-A060A67F8539}"/>
                </a:ext>
              </a:extLst>
            </p:cNvPr>
            <p:cNvSpPr txBox="1"/>
            <p:nvPr/>
          </p:nvSpPr>
          <p:spPr>
            <a:xfrm>
              <a:off x="2351718" y="3941440"/>
              <a:ext cx="2064299" cy="1477328"/>
            </a:xfrm>
            <a:prstGeom prst="rect">
              <a:avLst/>
            </a:prstGeom>
            <a:noFill/>
          </p:spPr>
          <p:txBody>
            <a:bodyPr wrap="square" rtlCol="0">
              <a:spAutoFit/>
            </a:bodyPr>
            <a:lstStyle/>
            <a:p>
              <a:r>
                <a:rPr lang="en-US" b="1" dirty="0"/>
                <a:t>It is also important to know:</a:t>
              </a:r>
            </a:p>
            <a:p>
              <a:pPr marL="285750" indent="-285750">
                <a:buFont typeface="Arial" panose="020B0604020202020204" pitchFamily="34" charset="0"/>
                <a:buChar char="•"/>
              </a:pPr>
              <a:r>
                <a:rPr lang="en-US" b="1" dirty="0" err="1"/>
                <a:t>nb</a:t>
              </a:r>
              <a:r>
                <a:rPr lang="en-US" b="1" dirty="0"/>
                <a:t> of channels</a:t>
              </a:r>
            </a:p>
            <a:p>
              <a:pPr marL="285750" indent="-285750">
                <a:buFont typeface="Arial" panose="020B0604020202020204" pitchFamily="34" charset="0"/>
                <a:buChar char="•"/>
              </a:pPr>
              <a:r>
                <a:rPr lang="en-US" b="1" dirty="0"/>
                <a:t>the </a:t>
              </a:r>
              <a:r>
                <a:rPr lang="en-US" b="1" dirty="0" err="1"/>
                <a:t>nb</a:t>
              </a:r>
              <a:r>
                <a:rPr lang="en-US" b="1" dirty="0"/>
                <a:t> of channels in use</a:t>
              </a:r>
            </a:p>
          </p:txBody>
        </p:sp>
        <p:sp>
          <p:nvSpPr>
            <p:cNvPr id="12" name="ZoneTexte 11">
              <a:extLst>
                <a:ext uri="{FF2B5EF4-FFF2-40B4-BE49-F238E27FC236}">
                  <a16:creationId xmlns:a16="http://schemas.microsoft.com/office/drawing/2014/main" id="{006E9D82-5633-8C4F-9870-67E6FA2AA5E8}"/>
                </a:ext>
              </a:extLst>
            </p:cNvPr>
            <p:cNvSpPr txBox="1"/>
            <p:nvPr/>
          </p:nvSpPr>
          <p:spPr>
            <a:xfrm>
              <a:off x="4415815" y="4475579"/>
              <a:ext cx="2189752"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Spare in stock</a:t>
              </a:r>
            </a:p>
            <a:p>
              <a:pPr marL="285750" indent="-285750">
                <a:buFont typeface="Arial" panose="020B0604020202020204" pitchFamily="34" charset="0"/>
                <a:buChar char="•"/>
              </a:pPr>
              <a:r>
                <a:rPr lang="en-US" b="1" dirty="0"/>
                <a:t>Spare belonging to </a:t>
              </a:r>
              <a:r>
                <a:rPr lang="en-US" b="1" dirty="0" err="1"/>
                <a:t>endstations</a:t>
              </a:r>
              <a:endParaRPr lang="en-US" b="1" dirty="0"/>
            </a:p>
          </p:txBody>
        </p:sp>
        <p:sp>
          <p:nvSpPr>
            <p:cNvPr id="13" name="ZoneTexte 12">
              <a:extLst>
                <a:ext uri="{FF2B5EF4-FFF2-40B4-BE49-F238E27FC236}">
                  <a16:creationId xmlns:a16="http://schemas.microsoft.com/office/drawing/2014/main" id="{7920C8AD-1745-8242-923B-C2FD1C5AFE3C}"/>
                </a:ext>
              </a:extLst>
            </p:cNvPr>
            <p:cNvSpPr txBox="1"/>
            <p:nvPr/>
          </p:nvSpPr>
          <p:spPr>
            <a:xfrm>
              <a:off x="6605567" y="4553401"/>
              <a:ext cx="2326823"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Time needed for a return to service</a:t>
              </a:r>
            </a:p>
          </p:txBody>
        </p:sp>
        <p:sp>
          <p:nvSpPr>
            <p:cNvPr id="15" name="Accolade ouvrante 14">
              <a:extLst>
                <a:ext uri="{FF2B5EF4-FFF2-40B4-BE49-F238E27FC236}">
                  <a16:creationId xmlns:a16="http://schemas.microsoft.com/office/drawing/2014/main" id="{6A84F29D-EACF-C64D-80C9-84D6228024AD}"/>
                </a:ext>
              </a:extLst>
            </p:cNvPr>
            <p:cNvSpPr/>
            <p:nvPr/>
          </p:nvSpPr>
          <p:spPr>
            <a:xfrm rot="16200000">
              <a:off x="5235195" y="3353558"/>
              <a:ext cx="402257" cy="4608966"/>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ZoneTexte 15">
              <a:extLst>
                <a:ext uri="{FF2B5EF4-FFF2-40B4-BE49-F238E27FC236}">
                  <a16:creationId xmlns:a16="http://schemas.microsoft.com/office/drawing/2014/main" id="{43880504-E049-8846-95C3-4C598B02BCD4}"/>
                </a:ext>
              </a:extLst>
            </p:cNvPr>
            <p:cNvSpPr txBox="1"/>
            <p:nvPr/>
          </p:nvSpPr>
          <p:spPr>
            <a:xfrm>
              <a:off x="4433516" y="6035469"/>
              <a:ext cx="2005614" cy="369332"/>
            </a:xfrm>
            <a:prstGeom prst="rect">
              <a:avLst/>
            </a:prstGeom>
            <a:noFill/>
          </p:spPr>
          <p:txBody>
            <a:bodyPr wrap="none" rtlCol="0">
              <a:spAutoFit/>
            </a:bodyPr>
            <a:lstStyle/>
            <a:p>
              <a:r>
                <a:rPr lang="en-US" b="1" dirty="0">
                  <a:solidFill>
                    <a:srgbClr val="FF0000"/>
                  </a:solidFill>
                </a:rPr>
                <a:t>weighted criticality</a:t>
              </a:r>
            </a:p>
          </p:txBody>
        </p:sp>
      </p:grpSp>
    </p:spTree>
    <p:extLst>
      <p:ext uri="{BB962C8B-B14F-4D97-AF65-F5344CB8AC3E}">
        <p14:creationId xmlns:p14="http://schemas.microsoft.com/office/powerpoint/2010/main" val="63174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A5E10-4CF5-DE4F-9E8E-BEF1D9F336FE}"/>
              </a:ext>
            </a:extLst>
          </p:cNvPr>
          <p:cNvSpPr>
            <a:spLocks noGrp="1"/>
          </p:cNvSpPr>
          <p:nvPr>
            <p:ph type="title"/>
          </p:nvPr>
        </p:nvSpPr>
        <p:spPr/>
        <p:txBody>
          <a:bodyPr/>
          <a:lstStyle/>
          <a:p>
            <a:r>
              <a:rPr lang="en-US" dirty="0"/>
              <a:t>Criticality Matrices </a:t>
            </a:r>
          </a:p>
        </p:txBody>
      </p:sp>
      <p:sp>
        <p:nvSpPr>
          <p:cNvPr id="4" name="ZoneTexte 3">
            <a:extLst>
              <a:ext uri="{FF2B5EF4-FFF2-40B4-BE49-F238E27FC236}">
                <a16:creationId xmlns:a16="http://schemas.microsoft.com/office/drawing/2014/main" id="{CFF013A4-33CF-E946-8968-DB9DDC572AEC}"/>
              </a:ext>
            </a:extLst>
          </p:cNvPr>
          <p:cNvSpPr txBox="1"/>
          <p:nvPr/>
        </p:nvSpPr>
        <p:spPr>
          <a:xfrm>
            <a:off x="1115616" y="980728"/>
            <a:ext cx="5930213" cy="369332"/>
          </a:xfrm>
          <a:prstGeom prst="rect">
            <a:avLst/>
          </a:prstGeom>
          <a:noFill/>
        </p:spPr>
        <p:txBody>
          <a:bodyPr wrap="none" rtlCol="0">
            <a:spAutoFit/>
          </a:bodyPr>
          <a:lstStyle/>
          <a:p>
            <a:r>
              <a:rPr lang="en-US" b="1" dirty="0"/>
              <a:t>The first step is to list equipment specific to the </a:t>
            </a:r>
            <a:r>
              <a:rPr lang="en-US" b="1" dirty="0" err="1"/>
              <a:t>endstations</a:t>
            </a:r>
            <a:r>
              <a:rPr lang="en-US" b="1" dirty="0"/>
              <a:t>.</a:t>
            </a:r>
          </a:p>
        </p:txBody>
      </p:sp>
      <p:sp>
        <p:nvSpPr>
          <p:cNvPr id="5" name="ZoneTexte 4">
            <a:extLst>
              <a:ext uri="{FF2B5EF4-FFF2-40B4-BE49-F238E27FC236}">
                <a16:creationId xmlns:a16="http://schemas.microsoft.com/office/drawing/2014/main" id="{7628BC7B-43AA-5C43-B841-8BBD8AD70AEA}"/>
              </a:ext>
            </a:extLst>
          </p:cNvPr>
          <p:cNvSpPr txBox="1"/>
          <p:nvPr/>
        </p:nvSpPr>
        <p:spPr>
          <a:xfrm>
            <a:off x="1115616" y="1350060"/>
            <a:ext cx="7488832" cy="646331"/>
          </a:xfrm>
          <a:prstGeom prst="rect">
            <a:avLst/>
          </a:prstGeom>
          <a:noFill/>
        </p:spPr>
        <p:txBody>
          <a:bodyPr wrap="square" rtlCol="0">
            <a:spAutoFit/>
          </a:bodyPr>
          <a:lstStyle/>
          <a:p>
            <a:r>
              <a:rPr lang="en-US" b="1" dirty="0"/>
              <a:t>Before the </a:t>
            </a:r>
            <a:r>
              <a:rPr lang="en-US" b="1" dirty="0" err="1"/>
              <a:t>endstations</a:t>
            </a:r>
            <a:r>
              <a:rPr lang="en-US" b="1" dirty="0"/>
              <a:t>, the support groups (ECA, ICA, Vacuum, etc.) have their own maintenance plans</a:t>
            </a:r>
          </a:p>
        </p:txBody>
      </p:sp>
      <p:sp>
        <p:nvSpPr>
          <p:cNvPr id="6" name="ZoneTexte 5">
            <a:extLst>
              <a:ext uri="{FF2B5EF4-FFF2-40B4-BE49-F238E27FC236}">
                <a16:creationId xmlns:a16="http://schemas.microsoft.com/office/drawing/2014/main" id="{6DE0C466-4125-A94B-8AE7-2F308EFA4172}"/>
              </a:ext>
            </a:extLst>
          </p:cNvPr>
          <p:cNvSpPr txBox="1"/>
          <p:nvPr/>
        </p:nvSpPr>
        <p:spPr>
          <a:xfrm>
            <a:off x="1115616" y="2092443"/>
            <a:ext cx="6984776" cy="646331"/>
          </a:xfrm>
          <a:prstGeom prst="rect">
            <a:avLst/>
          </a:prstGeom>
          <a:noFill/>
        </p:spPr>
        <p:txBody>
          <a:bodyPr wrap="square" rtlCol="0">
            <a:spAutoFit/>
          </a:bodyPr>
          <a:lstStyle/>
          <a:p>
            <a:r>
              <a:rPr lang="en-US" b="1" dirty="0">
                <a:solidFill>
                  <a:srgbClr val="FF0000"/>
                </a:solidFill>
              </a:rPr>
              <a:t>!! For many beamlines, including PLEIADES, the scientific equipment is not in a database !!</a:t>
            </a:r>
          </a:p>
        </p:txBody>
      </p:sp>
      <p:graphicFrame>
        <p:nvGraphicFramePr>
          <p:cNvPr id="7" name="Tableau 6">
            <a:extLst>
              <a:ext uri="{FF2B5EF4-FFF2-40B4-BE49-F238E27FC236}">
                <a16:creationId xmlns:a16="http://schemas.microsoft.com/office/drawing/2014/main" id="{154CBDEC-17BB-D142-A0EB-4FA3F11F73AF}"/>
              </a:ext>
            </a:extLst>
          </p:cNvPr>
          <p:cNvGraphicFramePr>
            <a:graphicFrameLocks noGrp="1"/>
          </p:cNvGraphicFramePr>
          <p:nvPr/>
        </p:nvGraphicFramePr>
        <p:xfrm>
          <a:off x="4022810" y="3140968"/>
          <a:ext cx="4509630" cy="370840"/>
        </p:xfrm>
        <a:graphic>
          <a:graphicData uri="http://schemas.openxmlformats.org/drawingml/2006/table">
            <a:tbl>
              <a:tblPr firstRow="1" bandRow="1">
                <a:tableStyleId>{5C22544A-7EE6-4342-B048-85BDC9FD1C3A}</a:tableStyleId>
              </a:tblPr>
              <a:tblGrid>
                <a:gridCol w="1322236">
                  <a:extLst>
                    <a:ext uri="{9D8B030D-6E8A-4147-A177-3AD203B41FA5}">
                      <a16:colId xmlns:a16="http://schemas.microsoft.com/office/drawing/2014/main" val="2541008490"/>
                    </a:ext>
                  </a:extLst>
                </a:gridCol>
                <a:gridCol w="508318">
                  <a:extLst>
                    <a:ext uri="{9D8B030D-6E8A-4147-A177-3AD203B41FA5}">
                      <a16:colId xmlns:a16="http://schemas.microsoft.com/office/drawing/2014/main" val="3107747995"/>
                    </a:ext>
                  </a:extLst>
                </a:gridCol>
                <a:gridCol w="770890">
                  <a:extLst>
                    <a:ext uri="{9D8B030D-6E8A-4147-A177-3AD203B41FA5}">
                      <a16:colId xmlns:a16="http://schemas.microsoft.com/office/drawing/2014/main" val="226826249"/>
                    </a:ext>
                  </a:extLst>
                </a:gridCol>
                <a:gridCol w="343218">
                  <a:extLst>
                    <a:ext uri="{9D8B030D-6E8A-4147-A177-3AD203B41FA5}">
                      <a16:colId xmlns:a16="http://schemas.microsoft.com/office/drawing/2014/main" val="1844466801"/>
                    </a:ext>
                  </a:extLst>
                </a:gridCol>
                <a:gridCol w="389255">
                  <a:extLst>
                    <a:ext uri="{9D8B030D-6E8A-4147-A177-3AD203B41FA5}">
                      <a16:colId xmlns:a16="http://schemas.microsoft.com/office/drawing/2014/main" val="2626930765"/>
                    </a:ext>
                  </a:extLst>
                </a:gridCol>
                <a:gridCol w="1175713">
                  <a:extLst>
                    <a:ext uri="{9D8B030D-6E8A-4147-A177-3AD203B41FA5}">
                      <a16:colId xmlns:a16="http://schemas.microsoft.com/office/drawing/2014/main" val="57091210"/>
                    </a:ext>
                  </a:extLst>
                </a:gridCol>
              </a:tblGrid>
              <a:tr h="370840">
                <a:tc>
                  <a:txBody>
                    <a:bodyPr/>
                    <a:lstStyle/>
                    <a:p>
                      <a:r>
                        <a:rPr lang="en-US" dirty="0"/>
                        <a:t>Equipment</a:t>
                      </a:r>
                    </a:p>
                  </a:txBody>
                  <a:tcPr/>
                </a:tc>
                <a:tc>
                  <a:txBody>
                    <a:bodyPr/>
                    <a:lstStyle/>
                    <a:p>
                      <a:r>
                        <a:rPr lang="en-US" dirty="0" err="1"/>
                        <a:t>Nb</a:t>
                      </a:r>
                      <a:endParaRPr lang="en-US" dirty="0"/>
                    </a:p>
                  </a:txBody>
                  <a:tcPr/>
                </a:tc>
                <a:tc>
                  <a:txBody>
                    <a:bodyPr/>
                    <a:lstStyle/>
                    <a:p>
                      <a:r>
                        <a:rPr lang="en-US" dirty="0"/>
                        <a:t>Spare</a:t>
                      </a:r>
                    </a:p>
                  </a:txBody>
                  <a:tcPr/>
                </a:tc>
                <a:tc>
                  <a:txBody>
                    <a:bodyPr/>
                    <a:lstStyle/>
                    <a:p>
                      <a:r>
                        <a:rPr lang="en-US" dirty="0"/>
                        <a:t>S</a:t>
                      </a:r>
                    </a:p>
                  </a:txBody>
                  <a:tcPr/>
                </a:tc>
                <a:tc>
                  <a:txBody>
                    <a:bodyPr/>
                    <a:lstStyle/>
                    <a:p>
                      <a:r>
                        <a:rPr lang="en-US" dirty="0"/>
                        <a:t>O</a:t>
                      </a:r>
                    </a:p>
                  </a:txBody>
                  <a:tcPr/>
                </a:tc>
                <a:tc>
                  <a:txBody>
                    <a:bodyPr/>
                    <a:lstStyle/>
                    <a:p>
                      <a:r>
                        <a:rPr lang="en-US" dirty="0"/>
                        <a:t>Criticality</a:t>
                      </a:r>
                    </a:p>
                  </a:txBody>
                  <a:tcPr/>
                </a:tc>
                <a:extLst>
                  <a:ext uri="{0D108BD9-81ED-4DB2-BD59-A6C34878D82A}">
                    <a16:rowId xmlns:a16="http://schemas.microsoft.com/office/drawing/2014/main" val="191443170"/>
                  </a:ext>
                </a:extLst>
              </a:tr>
            </a:tbl>
          </a:graphicData>
        </a:graphic>
      </p:graphicFrame>
      <p:sp>
        <p:nvSpPr>
          <p:cNvPr id="8" name="ZoneTexte 7">
            <a:extLst>
              <a:ext uri="{FF2B5EF4-FFF2-40B4-BE49-F238E27FC236}">
                <a16:creationId xmlns:a16="http://schemas.microsoft.com/office/drawing/2014/main" id="{73B170F6-6F15-814A-A9B3-39B6BD27BC1D}"/>
              </a:ext>
            </a:extLst>
          </p:cNvPr>
          <p:cNvSpPr txBox="1"/>
          <p:nvPr/>
        </p:nvSpPr>
        <p:spPr>
          <a:xfrm>
            <a:off x="971600" y="3164687"/>
            <a:ext cx="1887824" cy="369332"/>
          </a:xfrm>
          <a:prstGeom prst="rect">
            <a:avLst/>
          </a:prstGeom>
          <a:noFill/>
        </p:spPr>
        <p:txBody>
          <a:bodyPr wrap="none" rtlCol="0">
            <a:spAutoFit/>
          </a:bodyPr>
          <a:lstStyle/>
          <a:p>
            <a:r>
              <a:rPr lang="en-US" b="1" dirty="0">
                <a:solidFill>
                  <a:srgbClr val="00B050"/>
                </a:solidFill>
              </a:rPr>
              <a:t>Proposed by Jules</a:t>
            </a:r>
          </a:p>
        </p:txBody>
      </p:sp>
      <p:sp>
        <p:nvSpPr>
          <p:cNvPr id="9" name="Flèche vers la droite 8">
            <a:extLst>
              <a:ext uri="{FF2B5EF4-FFF2-40B4-BE49-F238E27FC236}">
                <a16:creationId xmlns:a16="http://schemas.microsoft.com/office/drawing/2014/main" id="{46B55723-4895-3447-B50B-C392FF3CB4E9}"/>
              </a:ext>
            </a:extLst>
          </p:cNvPr>
          <p:cNvSpPr/>
          <p:nvPr/>
        </p:nvSpPr>
        <p:spPr>
          <a:xfrm>
            <a:off x="3131840" y="3205337"/>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e 24">
            <a:extLst>
              <a:ext uri="{FF2B5EF4-FFF2-40B4-BE49-F238E27FC236}">
                <a16:creationId xmlns:a16="http://schemas.microsoft.com/office/drawing/2014/main" id="{61C1EDB4-5AE4-9940-ABCC-70FECB1E2982}"/>
              </a:ext>
            </a:extLst>
          </p:cNvPr>
          <p:cNvGrpSpPr/>
          <p:nvPr/>
        </p:nvGrpSpPr>
        <p:grpSpPr>
          <a:xfrm>
            <a:off x="978010" y="3962119"/>
            <a:ext cx="8418526" cy="1754326"/>
            <a:chOff x="978010" y="3962119"/>
            <a:chExt cx="8418526" cy="1754326"/>
          </a:xfrm>
        </p:grpSpPr>
        <p:sp>
          <p:nvSpPr>
            <p:cNvPr id="19" name="ZoneTexte 18">
              <a:extLst>
                <a:ext uri="{FF2B5EF4-FFF2-40B4-BE49-F238E27FC236}">
                  <a16:creationId xmlns:a16="http://schemas.microsoft.com/office/drawing/2014/main" id="{3581952A-F97E-814B-B07C-6E2E97583F27}"/>
                </a:ext>
              </a:extLst>
            </p:cNvPr>
            <p:cNvSpPr txBox="1"/>
            <p:nvPr/>
          </p:nvSpPr>
          <p:spPr>
            <a:xfrm>
              <a:off x="978010" y="4204748"/>
              <a:ext cx="1282210" cy="369332"/>
            </a:xfrm>
            <a:prstGeom prst="rect">
              <a:avLst/>
            </a:prstGeom>
            <a:noFill/>
          </p:spPr>
          <p:txBody>
            <a:bodyPr wrap="none" rtlCol="0">
              <a:spAutoFit/>
            </a:bodyPr>
            <a:lstStyle/>
            <a:p>
              <a:r>
                <a:rPr lang="en-US" b="1" dirty="0">
                  <a:solidFill>
                    <a:srgbClr val="FFC000"/>
                  </a:solidFill>
                </a:rPr>
                <a:t>PROXIMA 1</a:t>
              </a:r>
            </a:p>
          </p:txBody>
        </p:sp>
        <p:sp>
          <p:nvSpPr>
            <p:cNvPr id="20" name="ZoneTexte 19">
              <a:extLst>
                <a:ext uri="{FF2B5EF4-FFF2-40B4-BE49-F238E27FC236}">
                  <a16:creationId xmlns:a16="http://schemas.microsoft.com/office/drawing/2014/main" id="{5393DD1D-F85F-D849-B7D9-00D510064B16}"/>
                </a:ext>
              </a:extLst>
            </p:cNvPr>
            <p:cNvSpPr txBox="1"/>
            <p:nvPr/>
          </p:nvSpPr>
          <p:spPr>
            <a:xfrm>
              <a:off x="2358128" y="3962119"/>
              <a:ext cx="2064299" cy="1754326"/>
            </a:xfrm>
            <a:prstGeom prst="rect">
              <a:avLst/>
            </a:prstGeom>
            <a:noFill/>
          </p:spPr>
          <p:txBody>
            <a:bodyPr wrap="square" rtlCol="0">
              <a:spAutoFit/>
            </a:bodyPr>
            <a:lstStyle/>
            <a:p>
              <a:r>
                <a:rPr lang="en-US" b="1" dirty="0"/>
                <a:t>It is also important to know:</a:t>
              </a:r>
            </a:p>
            <a:p>
              <a:pPr marL="285750" indent="-285750">
                <a:buFont typeface="Arial" panose="020B0604020202020204" pitchFamily="34" charset="0"/>
                <a:buChar char="•"/>
              </a:pPr>
              <a:r>
                <a:rPr lang="en-US" b="1" dirty="0"/>
                <a:t>Spare in stock</a:t>
              </a:r>
            </a:p>
            <a:p>
              <a:pPr marL="285750" indent="-285750">
                <a:buFont typeface="Arial" panose="020B0604020202020204" pitchFamily="34" charset="0"/>
                <a:buChar char="•"/>
              </a:pPr>
              <a:r>
                <a:rPr lang="en-US" b="1" dirty="0"/>
                <a:t>Spare belonging to support groups</a:t>
              </a:r>
            </a:p>
          </p:txBody>
        </p:sp>
        <p:sp>
          <p:nvSpPr>
            <p:cNvPr id="21" name="ZoneTexte 20">
              <a:extLst>
                <a:ext uri="{FF2B5EF4-FFF2-40B4-BE49-F238E27FC236}">
                  <a16:creationId xmlns:a16="http://schemas.microsoft.com/office/drawing/2014/main" id="{8A62F87A-FA4F-B248-B15F-0E957CDB2979}"/>
                </a:ext>
              </a:extLst>
            </p:cNvPr>
            <p:cNvSpPr txBox="1"/>
            <p:nvPr/>
          </p:nvSpPr>
          <p:spPr>
            <a:xfrm>
              <a:off x="4422225" y="4574080"/>
              <a:ext cx="2189752"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Age of equipment</a:t>
              </a:r>
            </a:p>
          </p:txBody>
        </p:sp>
        <p:sp>
          <p:nvSpPr>
            <p:cNvPr id="22" name="ZoneTexte 21">
              <a:extLst>
                <a:ext uri="{FF2B5EF4-FFF2-40B4-BE49-F238E27FC236}">
                  <a16:creationId xmlns:a16="http://schemas.microsoft.com/office/drawing/2014/main" id="{A5FA5641-33A2-2747-BDDD-46B77B8CDE9B}"/>
                </a:ext>
              </a:extLst>
            </p:cNvPr>
            <p:cNvSpPr txBox="1"/>
            <p:nvPr/>
          </p:nvSpPr>
          <p:spPr>
            <a:xfrm>
              <a:off x="7069713" y="4574080"/>
              <a:ext cx="232682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err="1"/>
                <a:t>Nb</a:t>
              </a:r>
              <a:r>
                <a:rPr lang="en-US" b="1" dirty="0"/>
                <a:t> of failures</a:t>
              </a:r>
            </a:p>
          </p:txBody>
        </p:sp>
      </p:grpSp>
      <p:sp>
        <p:nvSpPr>
          <p:cNvPr id="23" name="Accolade ouvrante 22">
            <a:extLst>
              <a:ext uri="{FF2B5EF4-FFF2-40B4-BE49-F238E27FC236}">
                <a16:creationId xmlns:a16="http://schemas.microsoft.com/office/drawing/2014/main" id="{F809C2F2-7970-7747-9255-4800CED186A8}"/>
              </a:ext>
            </a:extLst>
          </p:cNvPr>
          <p:cNvSpPr/>
          <p:nvPr/>
        </p:nvSpPr>
        <p:spPr>
          <a:xfrm rot="16200000">
            <a:off x="6750567" y="4098484"/>
            <a:ext cx="402257" cy="2455135"/>
          </a:xfrm>
          <a:prstGeom prst="leftBrace">
            <a:avLst>
              <a:gd name="adj1" fmla="val 36748"/>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ZoneTexte 23">
            <a:extLst>
              <a:ext uri="{FF2B5EF4-FFF2-40B4-BE49-F238E27FC236}">
                <a16:creationId xmlns:a16="http://schemas.microsoft.com/office/drawing/2014/main" id="{E335E8E6-405B-B248-A2CB-5B397247DC17}"/>
              </a:ext>
            </a:extLst>
          </p:cNvPr>
          <p:cNvSpPr txBox="1"/>
          <p:nvPr/>
        </p:nvSpPr>
        <p:spPr>
          <a:xfrm>
            <a:off x="6032555" y="5651956"/>
            <a:ext cx="1834156" cy="369332"/>
          </a:xfrm>
          <a:prstGeom prst="rect">
            <a:avLst/>
          </a:prstGeom>
          <a:noFill/>
        </p:spPr>
        <p:txBody>
          <a:bodyPr wrap="none" rtlCol="0">
            <a:spAutoFit/>
          </a:bodyPr>
          <a:lstStyle/>
          <a:p>
            <a:r>
              <a:rPr lang="en-US" b="1" dirty="0">
                <a:solidFill>
                  <a:srgbClr val="FF0000"/>
                </a:solidFill>
              </a:rPr>
              <a:t>True Occurrences</a:t>
            </a:r>
          </a:p>
        </p:txBody>
      </p:sp>
      <p:sp>
        <p:nvSpPr>
          <p:cNvPr id="14" name="ZoneTexte 13">
            <a:extLst>
              <a:ext uri="{FF2B5EF4-FFF2-40B4-BE49-F238E27FC236}">
                <a16:creationId xmlns:a16="http://schemas.microsoft.com/office/drawing/2014/main" id="{3E2B9A06-0978-7442-9AC0-4DF9B55ED7C2}"/>
              </a:ext>
            </a:extLst>
          </p:cNvPr>
          <p:cNvSpPr txBox="1"/>
          <p:nvPr/>
        </p:nvSpPr>
        <p:spPr>
          <a:xfrm>
            <a:off x="6715129" y="4574080"/>
            <a:ext cx="354584" cy="461665"/>
          </a:xfrm>
          <a:prstGeom prst="rect">
            <a:avLst/>
          </a:prstGeom>
          <a:noFill/>
        </p:spPr>
        <p:txBody>
          <a:bodyPr wrap="none" rtlCol="0">
            <a:spAutoFit/>
          </a:bodyPr>
          <a:lstStyle/>
          <a:p>
            <a:r>
              <a:rPr lang="en-US" sz="2400" b="1" dirty="0">
                <a:solidFill>
                  <a:srgbClr val="00B050"/>
                </a:solidFill>
              </a:rPr>
              <a:t>X</a:t>
            </a:r>
          </a:p>
        </p:txBody>
      </p:sp>
    </p:spTree>
    <p:extLst>
      <p:ext uri="{BB962C8B-B14F-4D97-AF65-F5344CB8AC3E}">
        <p14:creationId xmlns:p14="http://schemas.microsoft.com/office/powerpoint/2010/main" val="9923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174AE8F7-72E1-1143-9C9E-E8FB13CBF471}"/>
              </a:ext>
            </a:extLst>
          </p:cNvPr>
          <p:cNvSpPr txBox="1">
            <a:spLocks/>
          </p:cNvSpPr>
          <p:nvPr/>
        </p:nvSpPr>
        <p:spPr>
          <a:xfrm>
            <a:off x="1880400" y="199504"/>
            <a:ext cx="7210800"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US" dirty="0"/>
              <a:t>Criticality Matrices </a:t>
            </a:r>
          </a:p>
        </p:txBody>
      </p:sp>
      <p:sp>
        <p:nvSpPr>
          <p:cNvPr id="13" name="ZoneTexte 12">
            <a:extLst>
              <a:ext uri="{FF2B5EF4-FFF2-40B4-BE49-F238E27FC236}">
                <a16:creationId xmlns:a16="http://schemas.microsoft.com/office/drawing/2014/main" id="{8468D748-D66D-8F47-8F27-946D3C82DB19}"/>
              </a:ext>
            </a:extLst>
          </p:cNvPr>
          <p:cNvSpPr txBox="1"/>
          <p:nvPr/>
        </p:nvSpPr>
        <p:spPr>
          <a:xfrm>
            <a:off x="971600" y="1669450"/>
            <a:ext cx="1083310" cy="369332"/>
          </a:xfrm>
          <a:prstGeom prst="rect">
            <a:avLst/>
          </a:prstGeom>
          <a:noFill/>
        </p:spPr>
        <p:txBody>
          <a:bodyPr wrap="none" rtlCol="0">
            <a:spAutoFit/>
          </a:bodyPr>
          <a:lstStyle/>
          <a:p>
            <a:r>
              <a:rPr lang="en-US" b="1" dirty="0">
                <a:solidFill>
                  <a:srgbClr val="0070C0"/>
                </a:solidFill>
              </a:rPr>
              <a:t>PLEIADES</a:t>
            </a:r>
          </a:p>
        </p:txBody>
      </p:sp>
      <p:graphicFrame>
        <p:nvGraphicFramePr>
          <p:cNvPr id="14" name="Tableau 13">
            <a:extLst>
              <a:ext uri="{FF2B5EF4-FFF2-40B4-BE49-F238E27FC236}">
                <a16:creationId xmlns:a16="http://schemas.microsoft.com/office/drawing/2014/main" id="{2D533185-BF93-5D4C-8C9B-DA1126823C17}"/>
              </a:ext>
            </a:extLst>
          </p:cNvPr>
          <p:cNvGraphicFramePr>
            <a:graphicFrameLocks noGrp="1"/>
          </p:cNvGraphicFramePr>
          <p:nvPr>
            <p:extLst>
              <p:ext uri="{D42A27DB-BD31-4B8C-83A1-F6EECF244321}">
                <p14:modId xmlns:p14="http://schemas.microsoft.com/office/powerpoint/2010/main" val="3216536883"/>
              </p:ext>
            </p:extLst>
          </p:nvPr>
        </p:nvGraphicFramePr>
        <p:xfrm>
          <a:off x="2771800" y="1330241"/>
          <a:ext cx="5003026" cy="1047750"/>
        </p:xfrm>
        <a:graphic>
          <a:graphicData uri="http://schemas.openxmlformats.org/drawingml/2006/table">
            <a:tbl>
              <a:tblPr>
                <a:tableStyleId>{5C22544A-7EE6-4342-B048-85BDC9FD1C3A}</a:tableStyleId>
              </a:tblPr>
              <a:tblGrid>
                <a:gridCol w="1742301">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688975">
                  <a:extLst>
                    <a:ext uri="{9D8B030D-6E8A-4147-A177-3AD203B41FA5}">
                      <a16:colId xmlns:a16="http://schemas.microsoft.com/office/drawing/2014/main" val="20003"/>
                    </a:ext>
                  </a:extLst>
                </a:gridCol>
                <a:gridCol w="1109663">
                  <a:extLst>
                    <a:ext uri="{9D8B030D-6E8A-4147-A177-3AD203B41FA5}">
                      <a16:colId xmlns:a16="http://schemas.microsoft.com/office/drawing/2014/main" val="20004"/>
                    </a:ext>
                  </a:extLst>
                </a:gridCol>
              </a:tblGrid>
              <a:tr h="228600">
                <a:tc>
                  <a:txBody>
                    <a:bodyPr/>
                    <a:lstStyle/>
                    <a:p>
                      <a:pPr algn="ctr" fontAlgn="ctr"/>
                      <a:r>
                        <a:rPr lang="fr-FR" sz="1100" u="none" strike="noStrike" dirty="0">
                          <a:effectLst/>
                        </a:rPr>
                        <a:t>O \ S</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Minor (1)</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err="1">
                          <a:effectLst/>
                        </a:rPr>
                        <a:t>Moderate</a:t>
                      </a:r>
                      <a:r>
                        <a:rPr lang="fr-FR" sz="1100" u="none" strike="noStrike" dirty="0">
                          <a:effectLst/>
                        </a:rPr>
                        <a:t> (2)</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err="1">
                          <a:effectLst/>
                        </a:rPr>
                        <a:t>Critic</a:t>
                      </a:r>
                      <a:r>
                        <a:rPr lang="fr-FR" sz="1100" u="none" strike="noStrike" dirty="0">
                          <a:effectLst/>
                        </a:rPr>
                        <a:t> (3)</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err="1">
                          <a:effectLst/>
                        </a:rPr>
                        <a:t>Catastrophic</a:t>
                      </a:r>
                      <a:r>
                        <a:rPr lang="fr-FR" sz="1100" u="none" strike="noStrike" dirty="0">
                          <a:effectLst/>
                        </a:rPr>
                        <a:t> (4)</a:t>
                      </a:r>
                      <a:endParaRPr lang="fr-F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fr-FR" sz="1100" u="none" strike="noStrike" dirty="0">
                          <a:effectLst/>
                        </a:rPr>
                        <a:t>&gt;</a:t>
                      </a:r>
                      <a:r>
                        <a:rPr lang="fr-FR" sz="1100" u="none" strike="noStrike" baseline="0" dirty="0">
                          <a:effectLst/>
                        </a:rPr>
                        <a:t> 2 times / </a:t>
                      </a:r>
                      <a:r>
                        <a:rPr lang="fr-FR" sz="1100" u="none" strike="noStrike" baseline="0" dirty="0" err="1">
                          <a:effectLst/>
                        </a:rPr>
                        <a:t>year</a:t>
                      </a:r>
                      <a:r>
                        <a:rPr lang="fr-FR" sz="1100" u="none" strike="noStrike" dirty="0">
                          <a:effectLst/>
                        </a:rPr>
                        <a:t> (4)</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8</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12</a:t>
                      </a:r>
                      <a:endParaRPr lang="fr-FR" sz="1100" b="0"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fr-FR" sz="1100" u="none" strike="noStrike" dirty="0">
                          <a:effectLst/>
                        </a:rPr>
                        <a:t>16</a:t>
                      </a:r>
                      <a:endParaRPr lang="fr-FR" sz="1100" b="0" i="0" u="none" strike="noStrike" dirty="0">
                        <a:solidFill>
                          <a:srgbClr val="000000"/>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val="10001"/>
                  </a:ext>
                </a:extLst>
              </a:tr>
              <a:tr h="238125">
                <a:tc>
                  <a:txBody>
                    <a:bodyPr/>
                    <a:lstStyle/>
                    <a:p>
                      <a:pPr algn="ctr" fontAlgn="ctr"/>
                      <a:r>
                        <a:rPr lang="fr-FR" sz="1100" u="none" strike="noStrike" dirty="0">
                          <a:effectLst/>
                        </a:rPr>
                        <a:t>1</a:t>
                      </a:r>
                      <a:r>
                        <a:rPr lang="fr-FR" sz="1100" u="none" strike="noStrike" baseline="0" dirty="0">
                          <a:effectLst/>
                        </a:rPr>
                        <a:t> à 2 times / </a:t>
                      </a:r>
                      <a:r>
                        <a:rPr lang="fr-FR" sz="1100" u="none" strike="noStrike" baseline="0" dirty="0" err="1">
                          <a:effectLst/>
                        </a:rPr>
                        <a:t>year</a:t>
                      </a:r>
                      <a:r>
                        <a:rPr lang="fr-FR" sz="1100" u="none" strike="noStrike" dirty="0">
                          <a:effectLst/>
                        </a:rPr>
                        <a:t> (3)</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3</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9</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12</a:t>
                      </a:r>
                      <a:endParaRPr lang="fr-FR" sz="1100" b="0" i="0" u="none" strike="noStrike" dirty="0">
                        <a:solidFill>
                          <a:srgbClr val="000000"/>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val="10002"/>
                  </a:ext>
                </a:extLst>
              </a:tr>
              <a:tr h="190500">
                <a:tc>
                  <a:txBody>
                    <a:bodyPr/>
                    <a:lstStyle/>
                    <a:p>
                      <a:pPr algn="ctr" fontAlgn="ctr"/>
                      <a:r>
                        <a:rPr lang="fr-FR" sz="1100" u="none" strike="noStrike" dirty="0">
                          <a:effectLst/>
                        </a:rPr>
                        <a:t>3</a:t>
                      </a:r>
                      <a:r>
                        <a:rPr lang="fr-FR" sz="1100" u="none" strike="noStrike" baseline="0" dirty="0">
                          <a:effectLst/>
                        </a:rPr>
                        <a:t> à 4 times / 10 </a:t>
                      </a:r>
                      <a:r>
                        <a:rPr lang="fr-FR" sz="1100" u="none" strike="noStrike" baseline="0" dirty="0" err="1">
                          <a:effectLst/>
                        </a:rPr>
                        <a:t>years</a:t>
                      </a:r>
                      <a:r>
                        <a:rPr lang="fr-FR" sz="1100" u="none" strike="noStrike" baseline="0" dirty="0">
                          <a:effectLst/>
                        </a:rPr>
                        <a:t> </a:t>
                      </a:r>
                      <a:r>
                        <a:rPr lang="fr-FR" sz="1100" u="none" strike="noStrike" dirty="0">
                          <a:effectLst/>
                        </a:rPr>
                        <a:t>(2)</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2</a:t>
                      </a:r>
                      <a:endParaRPr lang="fr-FR" sz="1100" b="0" i="0" u="none" strike="noStrike" dirty="0">
                        <a:solidFill>
                          <a:srgbClr val="000000"/>
                        </a:solidFill>
                        <a:effectLst/>
                        <a:latin typeface="Calibri"/>
                      </a:endParaRPr>
                    </a:p>
                  </a:txBody>
                  <a:tcPr marL="9525" marR="9525" marT="9525" marB="0" anchor="ctr">
                    <a:solidFill>
                      <a:srgbClr val="00B050"/>
                    </a:solidFill>
                  </a:tcPr>
                </a:tc>
                <a:tc>
                  <a:txBody>
                    <a:bodyPr/>
                    <a:lstStyle/>
                    <a:p>
                      <a:pPr algn="ctr" fontAlgn="ct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8</a:t>
                      </a:r>
                      <a:endParaRPr lang="fr-FR" sz="1100" b="0" i="0" u="none" strike="noStrike" dirty="0">
                        <a:solidFill>
                          <a:srgbClr val="000000"/>
                        </a:solidFill>
                        <a:effectLst/>
                        <a:latin typeface="Calibri"/>
                      </a:endParaRPr>
                    </a:p>
                  </a:txBody>
                  <a:tcPr marL="9525" marR="9525" marT="9525" marB="0" anchor="ctr">
                    <a:solidFill>
                      <a:srgbClr val="FFC000"/>
                    </a:solidFill>
                  </a:tcPr>
                </a:tc>
                <a:extLst>
                  <a:ext uri="{0D108BD9-81ED-4DB2-BD59-A6C34878D82A}">
                    <a16:rowId xmlns:a16="http://schemas.microsoft.com/office/drawing/2014/main" val="10003"/>
                  </a:ext>
                </a:extLst>
              </a:tr>
              <a:tr h="200025">
                <a:tc>
                  <a:txBody>
                    <a:bodyPr/>
                    <a:lstStyle/>
                    <a:p>
                      <a:pPr algn="ctr" fontAlgn="ctr"/>
                      <a:r>
                        <a:rPr lang="fr-FR" sz="1100" u="none" strike="noStrike" dirty="0" err="1">
                          <a:effectLst/>
                        </a:rPr>
                        <a:t>Unlikely</a:t>
                      </a:r>
                      <a:r>
                        <a:rPr lang="fr-FR" sz="1100" u="none" strike="noStrike" dirty="0">
                          <a:effectLst/>
                        </a:rPr>
                        <a:t> (1)</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1</a:t>
                      </a:r>
                      <a:endParaRPr lang="fr-FR" sz="1100" b="0" i="0" u="none" strike="noStrike" dirty="0">
                        <a:solidFill>
                          <a:srgbClr val="000000"/>
                        </a:solidFill>
                        <a:effectLst/>
                        <a:latin typeface="Calibri"/>
                      </a:endParaRPr>
                    </a:p>
                  </a:txBody>
                  <a:tcPr marL="9525" marR="9525" marT="9525" marB="0" anchor="ctr">
                    <a:solidFill>
                      <a:srgbClr val="00B050"/>
                    </a:solidFill>
                  </a:tcPr>
                </a:tc>
                <a:tc>
                  <a:txBody>
                    <a:bodyPr/>
                    <a:lstStyle/>
                    <a:p>
                      <a:pPr algn="ctr" fontAlgn="ctr"/>
                      <a:r>
                        <a:rPr lang="fr-FR" sz="1100" u="none" strike="noStrike" dirty="0">
                          <a:effectLst/>
                        </a:rPr>
                        <a:t>2</a:t>
                      </a:r>
                      <a:endParaRPr lang="fr-FR" sz="1100" b="0" i="0" u="none" strike="noStrike" dirty="0">
                        <a:solidFill>
                          <a:srgbClr val="000000"/>
                        </a:solidFill>
                        <a:effectLst/>
                        <a:latin typeface="Calibri"/>
                      </a:endParaRPr>
                    </a:p>
                  </a:txBody>
                  <a:tcPr marL="9525" marR="9525" marT="9525" marB="0" anchor="ctr">
                    <a:solidFill>
                      <a:srgbClr val="00B050"/>
                    </a:solidFill>
                  </a:tcPr>
                </a:tc>
                <a:tc>
                  <a:txBody>
                    <a:bodyPr/>
                    <a:lstStyle/>
                    <a:p>
                      <a:pPr algn="ctr" fontAlgn="ctr"/>
                      <a:r>
                        <a:rPr lang="fr-FR" sz="1100" u="none" strike="noStrike" dirty="0">
                          <a:effectLst/>
                        </a:rPr>
                        <a:t>3</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solidFill>
                      <a:srgbClr val="FFC000"/>
                    </a:solidFill>
                  </a:tcPr>
                </a:tc>
                <a:extLst>
                  <a:ext uri="{0D108BD9-81ED-4DB2-BD59-A6C34878D82A}">
                    <a16:rowId xmlns:a16="http://schemas.microsoft.com/office/drawing/2014/main" val="10004"/>
                  </a:ext>
                </a:extLst>
              </a:tr>
            </a:tbl>
          </a:graphicData>
        </a:graphic>
      </p:graphicFrame>
      <p:graphicFrame>
        <p:nvGraphicFramePr>
          <p:cNvPr id="15" name="Tableau 14">
            <a:extLst>
              <a:ext uri="{FF2B5EF4-FFF2-40B4-BE49-F238E27FC236}">
                <a16:creationId xmlns:a16="http://schemas.microsoft.com/office/drawing/2014/main" id="{289C4D58-2EE4-6F40-8A81-AEAC0573BC62}"/>
              </a:ext>
            </a:extLst>
          </p:cNvPr>
          <p:cNvGraphicFramePr>
            <a:graphicFrameLocks noGrp="1"/>
          </p:cNvGraphicFramePr>
          <p:nvPr>
            <p:extLst>
              <p:ext uri="{D42A27DB-BD31-4B8C-83A1-F6EECF244321}">
                <p14:modId xmlns:p14="http://schemas.microsoft.com/office/powerpoint/2010/main" val="2631371837"/>
              </p:ext>
            </p:extLst>
          </p:nvPr>
        </p:nvGraphicFramePr>
        <p:xfrm>
          <a:off x="1438871" y="3140968"/>
          <a:ext cx="7556170" cy="1163955"/>
        </p:xfrm>
        <a:graphic>
          <a:graphicData uri="http://schemas.openxmlformats.org/drawingml/2006/table">
            <a:tbl>
              <a:tblPr>
                <a:tableStyleId>{5C22544A-7EE6-4342-B048-85BDC9FD1C3A}</a:tableStyleId>
              </a:tblPr>
              <a:tblGrid>
                <a:gridCol w="1742301">
                  <a:extLst>
                    <a:ext uri="{9D8B030D-6E8A-4147-A177-3AD203B41FA5}">
                      <a16:colId xmlns:a16="http://schemas.microsoft.com/office/drawing/2014/main" val="20000"/>
                    </a:ext>
                  </a:extLst>
                </a:gridCol>
                <a:gridCol w="1294825">
                  <a:extLst>
                    <a:ext uri="{9D8B030D-6E8A-4147-A177-3AD203B41FA5}">
                      <a16:colId xmlns:a16="http://schemas.microsoft.com/office/drawing/2014/main" val="20001"/>
                    </a:ext>
                  </a:extLst>
                </a:gridCol>
                <a:gridCol w="1282131">
                  <a:extLst>
                    <a:ext uri="{9D8B030D-6E8A-4147-A177-3AD203B41FA5}">
                      <a16:colId xmlns:a16="http://schemas.microsoft.com/office/drawing/2014/main" val="20002"/>
                    </a:ext>
                  </a:extLst>
                </a:gridCol>
                <a:gridCol w="1612703">
                  <a:extLst>
                    <a:ext uri="{9D8B030D-6E8A-4147-A177-3AD203B41FA5}">
                      <a16:colId xmlns:a16="http://schemas.microsoft.com/office/drawing/2014/main" val="20003"/>
                    </a:ext>
                  </a:extLst>
                </a:gridCol>
                <a:gridCol w="1624210">
                  <a:extLst>
                    <a:ext uri="{9D8B030D-6E8A-4147-A177-3AD203B41FA5}">
                      <a16:colId xmlns:a16="http://schemas.microsoft.com/office/drawing/2014/main" val="20004"/>
                    </a:ext>
                  </a:extLst>
                </a:gridCol>
              </a:tblGrid>
              <a:tr h="228600">
                <a:tc>
                  <a:txBody>
                    <a:bodyPr/>
                    <a:lstStyle/>
                    <a:p>
                      <a:pPr algn="ctr" fontAlgn="ctr"/>
                      <a:r>
                        <a:rPr lang="fr-FR" sz="1100" u="none" strike="noStrike" dirty="0">
                          <a:effectLst/>
                        </a:rPr>
                        <a:t>O \ S</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No influence on the </a:t>
                      </a:r>
                      <a:r>
                        <a:rPr lang="fr-FR" sz="1100" u="none" strike="noStrike" dirty="0" err="1">
                          <a:effectLst/>
                        </a:rPr>
                        <a:t>experiment</a:t>
                      </a:r>
                      <a:r>
                        <a:rPr lang="fr-FR" sz="1100" u="none" strike="noStrike" dirty="0">
                          <a:effectLst/>
                        </a:rPr>
                        <a:t> (1)</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err="1">
                          <a:effectLst/>
                        </a:rPr>
                        <a:t>Downgraded</a:t>
                      </a:r>
                      <a:r>
                        <a:rPr lang="fr-FR" sz="1100" u="none" strike="noStrike" dirty="0">
                          <a:effectLst/>
                        </a:rPr>
                        <a:t> </a:t>
                      </a:r>
                      <a:r>
                        <a:rPr lang="fr-FR" sz="1100" u="none" strike="noStrike" dirty="0" err="1">
                          <a:effectLst/>
                        </a:rPr>
                        <a:t>experiment</a:t>
                      </a:r>
                      <a:r>
                        <a:rPr lang="fr-FR" sz="1100" u="none" strike="noStrike" dirty="0">
                          <a:effectLst/>
                        </a:rPr>
                        <a:t> </a:t>
                      </a:r>
                      <a:r>
                        <a:rPr lang="fr-FR" sz="1100" u="none" strike="noStrike" baseline="0" dirty="0">
                          <a:effectLst/>
                        </a:rPr>
                        <a:t> </a:t>
                      </a:r>
                      <a:r>
                        <a:rPr lang="fr-FR" sz="1100" u="none" strike="noStrike" dirty="0">
                          <a:effectLst/>
                        </a:rPr>
                        <a:t>(2)</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err="1">
                          <a:effectLst/>
                        </a:rPr>
                        <a:t>Very</a:t>
                      </a:r>
                      <a:r>
                        <a:rPr lang="fr-FR" sz="1100" u="none" strike="noStrike" dirty="0">
                          <a:effectLst/>
                        </a:rPr>
                        <a:t> </a:t>
                      </a:r>
                      <a:r>
                        <a:rPr lang="fr-FR" sz="1100" u="none" strike="noStrike" dirty="0" err="1">
                          <a:effectLst/>
                        </a:rPr>
                        <a:t>downgraded</a:t>
                      </a:r>
                      <a:r>
                        <a:rPr lang="fr-FR" sz="1100" u="none" strike="noStrike" dirty="0">
                          <a:effectLst/>
                        </a:rPr>
                        <a:t> </a:t>
                      </a:r>
                      <a:r>
                        <a:rPr lang="fr-FR" sz="1100" u="none" strike="noStrike" dirty="0" err="1">
                          <a:effectLst/>
                        </a:rPr>
                        <a:t>experiement</a:t>
                      </a:r>
                      <a:r>
                        <a:rPr lang="fr-FR" sz="1100" u="none" strike="noStrike" dirty="0">
                          <a:effectLst/>
                        </a:rPr>
                        <a:t> (3)</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err="1">
                          <a:effectLst/>
                        </a:rPr>
                        <a:t>Experiement</a:t>
                      </a:r>
                      <a:r>
                        <a:rPr lang="fr-FR" sz="1100" u="none" strike="noStrike" dirty="0">
                          <a:effectLst/>
                        </a:rPr>
                        <a:t> </a:t>
                      </a:r>
                      <a:r>
                        <a:rPr lang="fr-FR" sz="1100" u="none" strike="noStrike" dirty="0" err="1">
                          <a:effectLst/>
                        </a:rPr>
                        <a:t>Stoped</a:t>
                      </a: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fr-FR" sz="1100" u="none" strike="noStrike" dirty="0">
                          <a:effectLst/>
                        </a:rPr>
                        <a:t>[0,75</a:t>
                      </a:r>
                      <a:r>
                        <a:rPr lang="fr-FR" sz="1100" u="none" strike="noStrike" baseline="0" dirty="0">
                          <a:effectLst/>
                        </a:rPr>
                        <a:t> ; 1 et +]</a:t>
                      </a:r>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8</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12</a:t>
                      </a:r>
                      <a:endParaRPr lang="fr-FR" sz="1100" b="0"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fr-FR" sz="1100" u="none" strike="noStrike" dirty="0">
                          <a:effectLst/>
                        </a:rPr>
                        <a:t>16</a:t>
                      </a:r>
                      <a:endParaRPr lang="fr-FR" sz="1100" b="0" i="0" u="none" strike="noStrike" dirty="0">
                        <a:solidFill>
                          <a:srgbClr val="000000"/>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val="10001"/>
                  </a:ext>
                </a:extLst>
              </a:tr>
              <a:tr h="238125">
                <a:tc>
                  <a:txBody>
                    <a:bodyPr/>
                    <a:lstStyle/>
                    <a:p>
                      <a:pPr algn="ctr" fontAlgn="ctr"/>
                      <a:r>
                        <a:rPr lang="fr-FR" sz="1100" u="none" strike="noStrike" dirty="0">
                          <a:effectLst/>
                        </a:rPr>
                        <a:t>[0,5</a:t>
                      </a:r>
                      <a:r>
                        <a:rPr lang="fr-FR" sz="1100" u="none" strike="noStrike" baseline="0" dirty="0">
                          <a:effectLst/>
                        </a:rPr>
                        <a:t> ; 0,75]</a:t>
                      </a:r>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3</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9</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12</a:t>
                      </a:r>
                      <a:endParaRPr lang="fr-FR" sz="1100" b="0" i="0" u="none" strike="noStrike" dirty="0">
                        <a:solidFill>
                          <a:srgbClr val="000000"/>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val="10002"/>
                  </a:ext>
                </a:extLst>
              </a:tr>
              <a:tr h="190500">
                <a:tc>
                  <a:txBody>
                    <a:bodyPr/>
                    <a:lstStyle/>
                    <a:p>
                      <a:pPr algn="ctr" fontAlgn="ctr"/>
                      <a:r>
                        <a:rPr lang="fr-FR" sz="1100" u="none" strike="noStrike" baseline="0" dirty="0">
                          <a:effectLst/>
                        </a:rPr>
                        <a:t>[0,25 ; 0,5]</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2</a:t>
                      </a:r>
                      <a:endParaRPr lang="fr-FR" sz="1100" b="0" i="0" u="none" strike="noStrike" dirty="0">
                        <a:solidFill>
                          <a:srgbClr val="000000"/>
                        </a:solidFill>
                        <a:effectLst/>
                        <a:latin typeface="Calibri"/>
                      </a:endParaRPr>
                    </a:p>
                  </a:txBody>
                  <a:tcPr marL="9525" marR="9525" marT="9525" marB="0" anchor="ctr">
                    <a:solidFill>
                      <a:srgbClr val="00B050"/>
                    </a:solidFill>
                  </a:tcPr>
                </a:tc>
                <a:tc>
                  <a:txBody>
                    <a:bodyPr/>
                    <a:lstStyle/>
                    <a:p>
                      <a:pPr algn="ctr" fontAlgn="ct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8</a:t>
                      </a:r>
                      <a:endParaRPr lang="fr-FR" sz="1100" b="0" i="0" u="none" strike="noStrike" dirty="0">
                        <a:solidFill>
                          <a:srgbClr val="000000"/>
                        </a:solidFill>
                        <a:effectLst/>
                        <a:latin typeface="Calibri"/>
                      </a:endParaRPr>
                    </a:p>
                  </a:txBody>
                  <a:tcPr marL="9525" marR="9525" marT="9525" marB="0" anchor="ctr">
                    <a:solidFill>
                      <a:srgbClr val="FFC000"/>
                    </a:solidFill>
                  </a:tcPr>
                </a:tc>
                <a:extLst>
                  <a:ext uri="{0D108BD9-81ED-4DB2-BD59-A6C34878D82A}">
                    <a16:rowId xmlns:a16="http://schemas.microsoft.com/office/drawing/2014/main" val="10003"/>
                  </a:ext>
                </a:extLst>
              </a:tr>
              <a:tr h="200025">
                <a:tc>
                  <a:txBody>
                    <a:bodyPr/>
                    <a:lstStyle/>
                    <a:p>
                      <a:pPr algn="ctr" fontAlgn="ctr"/>
                      <a:r>
                        <a:rPr lang="fr-FR" sz="1100" u="none" strike="noStrike" dirty="0">
                          <a:effectLst/>
                        </a:rPr>
                        <a:t>[0</a:t>
                      </a:r>
                      <a:r>
                        <a:rPr lang="fr-FR" sz="1100" u="none" strike="noStrike" baseline="0" dirty="0">
                          <a:effectLst/>
                        </a:rPr>
                        <a:t> ; 0,25]</a:t>
                      </a:r>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1</a:t>
                      </a:r>
                      <a:endParaRPr lang="fr-FR" sz="1100" b="0" i="0" u="none" strike="noStrike" dirty="0">
                        <a:solidFill>
                          <a:srgbClr val="000000"/>
                        </a:solidFill>
                        <a:effectLst/>
                        <a:latin typeface="Calibri"/>
                      </a:endParaRPr>
                    </a:p>
                  </a:txBody>
                  <a:tcPr marL="9525" marR="9525" marT="9525" marB="0" anchor="ctr">
                    <a:solidFill>
                      <a:srgbClr val="00B050"/>
                    </a:solidFill>
                  </a:tcPr>
                </a:tc>
                <a:tc>
                  <a:txBody>
                    <a:bodyPr/>
                    <a:lstStyle/>
                    <a:p>
                      <a:pPr algn="ctr" fontAlgn="ctr"/>
                      <a:r>
                        <a:rPr lang="fr-FR" sz="1100" u="none" strike="noStrike" dirty="0">
                          <a:effectLst/>
                        </a:rPr>
                        <a:t>2</a:t>
                      </a:r>
                      <a:endParaRPr lang="fr-FR" sz="1100" b="0" i="0" u="none" strike="noStrike" dirty="0">
                        <a:solidFill>
                          <a:srgbClr val="000000"/>
                        </a:solidFill>
                        <a:effectLst/>
                        <a:latin typeface="Calibri"/>
                      </a:endParaRPr>
                    </a:p>
                  </a:txBody>
                  <a:tcPr marL="9525" marR="9525" marT="9525" marB="0" anchor="ctr">
                    <a:solidFill>
                      <a:srgbClr val="00B050"/>
                    </a:solidFill>
                  </a:tcPr>
                </a:tc>
                <a:tc>
                  <a:txBody>
                    <a:bodyPr/>
                    <a:lstStyle/>
                    <a:p>
                      <a:pPr algn="ctr" fontAlgn="ctr"/>
                      <a:r>
                        <a:rPr lang="fr-FR" sz="1100" u="none" strike="noStrike" dirty="0">
                          <a:effectLst/>
                        </a:rPr>
                        <a:t>3</a:t>
                      </a:r>
                      <a:endParaRPr lang="fr-FR" sz="1100" b="0"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ctr"/>
                      <a:r>
                        <a:rPr lang="fr-FR" sz="1100" u="none" strike="noStrike" dirty="0">
                          <a:effectLst/>
                        </a:rPr>
                        <a:t>4</a:t>
                      </a:r>
                      <a:endParaRPr lang="fr-FR" sz="1100" b="0" i="0" u="none" strike="noStrike" dirty="0">
                        <a:solidFill>
                          <a:srgbClr val="000000"/>
                        </a:solidFill>
                        <a:effectLst/>
                        <a:latin typeface="Calibri"/>
                      </a:endParaRPr>
                    </a:p>
                  </a:txBody>
                  <a:tcPr marL="9525" marR="9525" marT="9525" marB="0" anchor="ctr">
                    <a:solidFill>
                      <a:srgbClr val="FFC000"/>
                    </a:solidFill>
                  </a:tcPr>
                </a:tc>
                <a:extLst>
                  <a:ext uri="{0D108BD9-81ED-4DB2-BD59-A6C34878D82A}">
                    <a16:rowId xmlns:a16="http://schemas.microsoft.com/office/drawing/2014/main" val="10004"/>
                  </a:ext>
                </a:extLst>
              </a:tr>
            </a:tbl>
          </a:graphicData>
        </a:graphic>
      </p:graphicFrame>
      <p:sp>
        <p:nvSpPr>
          <p:cNvPr id="16" name="ZoneTexte 15">
            <a:extLst>
              <a:ext uri="{FF2B5EF4-FFF2-40B4-BE49-F238E27FC236}">
                <a16:creationId xmlns:a16="http://schemas.microsoft.com/office/drawing/2014/main" id="{F261B46D-52C8-0E48-926A-FE4C2C8806E7}"/>
              </a:ext>
            </a:extLst>
          </p:cNvPr>
          <p:cNvSpPr txBox="1"/>
          <p:nvPr/>
        </p:nvSpPr>
        <p:spPr>
          <a:xfrm>
            <a:off x="179512" y="3538279"/>
            <a:ext cx="1282210" cy="369332"/>
          </a:xfrm>
          <a:prstGeom prst="rect">
            <a:avLst/>
          </a:prstGeom>
          <a:noFill/>
        </p:spPr>
        <p:txBody>
          <a:bodyPr wrap="none" rtlCol="0">
            <a:spAutoFit/>
          </a:bodyPr>
          <a:lstStyle/>
          <a:p>
            <a:r>
              <a:rPr lang="en-US" b="1" dirty="0">
                <a:solidFill>
                  <a:srgbClr val="FFC000"/>
                </a:solidFill>
              </a:rPr>
              <a:t>PROXIMA 1</a:t>
            </a:r>
          </a:p>
        </p:txBody>
      </p:sp>
      <p:sp>
        <p:nvSpPr>
          <p:cNvPr id="17" name="ZoneTexte 16">
            <a:extLst>
              <a:ext uri="{FF2B5EF4-FFF2-40B4-BE49-F238E27FC236}">
                <a16:creationId xmlns:a16="http://schemas.microsoft.com/office/drawing/2014/main" id="{5EE93C67-EE5D-3847-9468-5B16583DC50C}"/>
              </a:ext>
            </a:extLst>
          </p:cNvPr>
          <p:cNvSpPr txBox="1"/>
          <p:nvPr/>
        </p:nvSpPr>
        <p:spPr>
          <a:xfrm>
            <a:off x="611560" y="5407108"/>
            <a:ext cx="8128572" cy="369332"/>
          </a:xfrm>
          <a:prstGeom prst="rect">
            <a:avLst/>
          </a:prstGeom>
          <a:noFill/>
        </p:spPr>
        <p:txBody>
          <a:bodyPr wrap="none" rtlCol="0">
            <a:spAutoFit/>
          </a:bodyPr>
          <a:lstStyle/>
          <a:p>
            <a:r>
              <a:rPr lang="en-US" b="1" dirty="0">
                <a:solidFill>
                  <a:srgbClr val="FF0000"/>
                </a:solidFill>
              </a:rPr>
              <a:t>The flexibility of the criticality matrix can suit the needs of very different beamlines</a:t>
            </a:r>
          </a:p>
        </p:txBody>
      </p:sp>
    </p:spTree>
    <p:extLst>
      <p:ext uri="{BB962C8B-B14F-4D97-AF65-F5344CB8AC3E}">
        <p14:creationId xmlns:p14="http://schemas.microsoft.com/office/powerpoint/2010/main" val="1666559321"/>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EIL - fond g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LEIL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3522</TotalTime>
  <Words>1051</Words>
  <Application>Microsoft Macintosh PowerPoint</Application>
  <PresentationFormat>Affichage à l'écran (4:3)</PresentationFormat>
  <Paragraphs>196</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14</vt:i4>
      </vt:variant>
    </vt:vector>
  </HeadingPairs>
  <TitlesOfParts>
    <vt:vector size="21" baseType="lpstr">
      <vt:lpstr>Arial</vt:lpstr>
      <vt:lpstr>Calibri</vt:lpstr>
      <vt:lpstr>Wingdings</vt:lpstr>
      <vt:lpstr>Conception personnalisée</vt:lpstr>
      <vt:lpstr>1_Conception personnalisée</vt:lpstr>
      <vt:lpstr>SOLEIL - fond gris</vt:lpstr>
      <vt:lpstr>SOLEIL - fond blanc</vt:lpstr>
      <vt:lpstr>Identification of critical Beamline components for preventive maintenance plans at synchrotron SOLEIL  CHABARD Jules, ROBERT Emmanuel, NICOLAS Christophe, BOZEK John, GOURHANT Patrick, LENER Robin, CHAVAS Leonard M.G., ROZELOT Hélène </vt:lpstr>
      <vt:lpstr>OUTLINES:</vt:lpstr>
      <vt:lpstr>Introduction</vt:lpstr>
      <vt:lpstr>Introduction</vt:lpstr>
      <vt:lpstr>PROXIMA 1 and PLEIADES Beamlines</vt:lpstr>
      <vt:lpstr>Criticality matrix for scientists</vt:lpstr>
      <vt:lpstr>Criticality Matrices </vt:lpstr>
      <vt:lpstr>Criticality Matrices </vt:lpstr>
      <vt:lpstr>Présentation PowerPoint</vt:lpstr>
      <vt:lpstr>PROXIMA 1 Criticality Matrix </vt:lpstr>
      <vt:lpstr>PLEIADES Criticality Matrix </vt:lpstr>
      <vt:lpstr>Conclusions</vt:lpstr>
      <vt:lpstr>Outlooks</vt:lpstr>
      <vt:lpstr>Outlooks</vt:lpstr>
    </vt:vector>
  </TitlesOfParts>
  <Company>Synchrotron SOLEIL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YAO Stephanie</dc:creator>
  <cp:lastModifiedBy>Utilisateur Microsoft Office</cp:lastModifiedBy>
  <cp:revision>112</cp:revision>
  <dcterms:created xsi:type="dcterms:W3CDTF">2016-11-25T17:34:53Z</dcterms:created>
  <dcterms:modified xsi:type="dcterms:W3CDTF">2018-09-26T21:13:41Z</dcterms:modified>
</cp:coreProperties>
</file>