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543" r:id="rId3"/>
    <p:sldId id="544" r:id="rId4"/>
    <p:sldId id="542" r:id="rId5"/>
    <p:sldId id="768" r:id="rId6"/>
    <p:sldId id="673" r:id="rId7"/>
    <p:sldId id="551" r:id="rId8"/>
    <p:sldId id="745" r:id="rId9"/>
    <p:sldId id="304" r:id="rId10"/>
    <p:sldId id="746" r:id="rId11"/>
    <p:sldId id="270" r:id="rId12"/>
    <p:sldId id="767" r:id="rId13"/>
    <p:sldId id="685" r:id="rId14"/>
    <p:sldId id="257" r:id="rId15"/>
    <p:sldId id="545" r:id="rId16"/>
    <p:sldId id="546" r:id="rId17"/>
    <p:sldId id="547" r:id="rId18"/>
    <p:sldId id="548" r:id="rId19"/>
    <p:sldId id="549" r:id="rId20"/>
    <p:sldId id="258" r:id="rId21"/>
    <p:sldId id="550" r:id="rId22"/>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98" autoAdjust="0"/>
    <p:restoredTop sz="82616" autoAdjust="0"/>
  </p:normalViewPr>
  <p:slideViewPr>
    <p:cSldViewPr>
      <p:cViewPr>
        <p:scale>
          <a:sx n="83" d="100"/>
          <a:sy n="83" d="100"/>
        </p:scale>
        <p:origin x="640" y="1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2018-09-24</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01CB5ED-305E-6641-9ABC-B73C649F21F8}" type="slidenum">
              <a:rPr lang="en-US" smtClean="0"/>
              <a:t>4</a:t>
            </a:fld>
            <a:endParaRPr lang="en-US"/>
          </a:p>
        </p:txBody>
      </p:sp>
    </p:spTree>
    <p:extLst>
      <p:ext uri="{BB962C8B-B14F-4D97-AF65-F5344CB8AC3E}">
        <p14:creationId xmlns:p14="http://schemas.microsoft.com/office/powerpoint/2010/main" val="916261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dirty="0"/>
          </a:p>
        </p:txBody>
      </p:sp>
    </p:spTree>
    <p:extLst>
      <p:ext uri="{BB962C8B-B14F-4D97-AF65-F5344CB8AC3E}">
        <p14:creationId xmlns:p14="http://schemas.microsoft.com/office/powerpoint/2010/main" val="79635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US" dirty="0"/>
              <a:t>CP-1		Chicago						USA</a:t>
            </a:r>
          </a:p>
          <a:p>
            <a:r>
              <a:rPr lang="en-US" dirty="0"/>
              <a:t>CP-2		Chicago						USA</a:t>
            </a:r>
          </a:p>
          <a:p>
            <a:r>
              <a:rPr lang="en-US" dirty="0"/>
              <a:t>X-10: 		Oak Ridge, 						USA</a:t>
            </a:r>
          </a:p>
          <a:p>
            <a:r>
              <a:rPr lang="en-US" dirty="0"/>
              <a:t>NRX: 		Chalk River, 						USA</a:t>
            </a:r>
          </a:p>
          <a:p>
            <a:r>
              <a:rPr lang="en-US" dirty="0"/>
              <a:t>MTR: 		Idaho, 						USA</a:t>
            </a:r>
          </a:p>
          <a:p>
            <a:r>
              <a:rPr lang="en-US" dirty="0"/>
              <a:t>LVR: 		</a:t>
            </a:r>
            <a:r>
              <a:rPr lang="en-US" dirty="0" err="1"/>
              <a:t>Rez</a:t>
            </a:r>
            <a:r>
              <a:rPr lang="en-US" dirty="0"/>
              <a:t>, 							Czech</a:t>
            </a:r>
            <a:r>
              <a:rPr lang="en-US" baseline="0" dirty="0"/>
              <a:t> Republic</a:t>
            </a:r>
            <a:endParaRPr lang="en-US" dirty="0"/>
          </a:p>
          <a:p>
            <a:r>
              <a:rPr lang="en-US" dirty="0"/>
              <a:t>HIFAR: 	Sydney</a:t>
            </a:r>
            <a:r>
              <a:rPr lang="en-US" baseline="0" dirty="0"/>
              <a:t> 						Australia</a:t>
            </a:r>
            <a:endParaRPr lang="en-US" dirty="0"/>
          </a:p>
          <a:p>
            <a:r>
              <a:rPr lang="en-US" dirty="0"/>
              <a:t>NRU: 		Chalk River, 						USA</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a:t>HOR		Delft							Netherlands</a:t>
            </a:r>
            <a:endParaRPr lang="en-US" dirty="0"/>
          </a:p>
          <a:p>
            <a:pPr marL="0" marR="0" indent="0" algn="l" defTabSz="457119" rtl="0" eaLnBrk="1" fontAlgn="auto" latinLnBrk="0" hangingPunct="1">
              <a:lnSpc>
                <a:spcPct val="100000"/>
              </a:lnSpc>
              <a:spcBef>
                <a:spcPts val="0"/>
              </a:spcBef>
              <a:spcAft>
                <a:spcPts val="0"/>
              </a:spcAft>
              <a:buClrTx/>
              <a:buSzTx/>
              <a:buFontTx/>
              <a:buNone/>
              <a:tabLst/>
              <a:defRPr/>
            </a:pPr>
            <a:r>
              <a:rPr lang="en-US" dirty="0"/>
              <a:t>SAFARI-1	Pretoria						South Africa</a:t>
            </a:r>
          </a:p>
          <a:p>
            <a:r>
              <a:rPr lang="en-US" dirty="0"/>
              <a:t>HFBR: 	Brookhaven,						USA</a:t>
            </a:r>
          </a:p>
          <a:p>
            <a:r>
              <a:rPr lang="en-US" dirty="0"/>
              <a:t>HFIR:</a:t>
            </a:r>
            <a:r>
              <a:rPr lang="en-US" baseline="0" dirty="0"/>
              <a:t> 		ORNL, Oa</a:t>
            </a:r>
            <a:r>
              <a:rPr lang="en-US" dirty="0"/>
              <a:t>k Ridge, 					USA</a:t>
            </a:r>
          </a:p>
          <a:p>
            <a:r>
              <a:rPr lang="en-US" dirty="0"/>
              <a:t>NIST: 		National Inst. for </a:t>
            </a:r>
            <a:r>
              <a:rPr lang="en-US" dirty="0" err="1"/>
              <a:t>Stds</a:t>
            </a:r>
            <a:r>
              <a:rPr lang="en-US" dirty="0"/>
              <a:t> and Tech. Gaithersburg,</a:t>
            </a:r>
            <a:r>
              <a:rPr lang="en-US" baseline="0" dirty="0"/>
              <a:t> 	USA</a:t>
            </a:r>
            <a:endParaRPr lang="en-US" dirty="0"/>
          </a:p>
          <a:p>
            <a:r>
              <a:rPr lang="en-US" dirty="0"/>
              <a:t>ILL: 		Grenoble,</a:t>
            </a:r>
            <a:r>
              <a:rPr lang="en-US" baseline="0" dirty="0"/>
              <a:t> 						France</a:t>
            </a:r>
          </a:p>
          <a:p>
            <a:r>
              <a:rPr lang="en-US" baseline="0" dirty="0"/>
              <a:t>JEEP II	</a:t>
            </a:r>
            <a:r>
              <a:rPr lang="en-US" baseline="0" dirty="0" err="1"/>
              <a:t>Kjeller</a:t>
            </a:r>
            <a:r>
              <a:rPr lang="en-US" baseline="0" dirty="0"/>
              <a:t>							Norway</a:t>
            </a:r>
          </a:p>
          <a:p>
            <a:r>
              <a:rPr lang="en-US" baseline="0" dirty="0"/>
              <a:t>MARIA	</a:t>
            </a:r>
            <a:r>
              <a:rPr lang="en-US" baseline="0" dirty="0" err="1"/>
              <a:t>Swierk</a:t>
            </a:r>
            <a:r>
              <a:rPr lang="en-US" baseline="0" dirty="0"/>
              <a:t>						Poland</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a:t>ORPHEE	LLB </a:t>
            </a:r>
            <a:r>
              <a:rPr lang="en-US" baseline="0" dirty="0" err="1"/>
              <a:t>Saclay</a:t>
            </a:r>
            <a:r>
              <a:rPr lang="en-US" baseline="0" dirty="0"/>
              <a:t>						France</a:t>
            </a:r>
            <a:endParaRPr lang="en-US" dirty="0"/>
          </a:p>
          <a:p>
            <a:r>
              <a:rPr lang="en-US" dirty="0" err="1"/>
              <a:t>Dhruva</a:t>
            </a:r>
            <a:r>
              <a:rPr lang="en-US" dirty="0"/>
              <a:t>: 	Mumbai, 						India</a:t>
            </a:r>
          </a:p>
          <a:p>
            <a:r>
              <a:rPr lang="en-US" dirty="0"/>
              <a:t>RSG: 		</a:t>
            </a:r>
            <a:r>
              <a:rPr lang="en-US" dirty="0" err="1"/>
              <a:t>serpong</a:t>
            </a:r>
            <a:r>
              <a:rPr lang="en-US" dirty="0"/>
              <a:t>, 						Indonesia</a:t>
            </a:r>
          </a:p>
          <a:p>
            <a:r>
              <a:rPr lang="en-US" dirty="0"/>
              <a:t>SINQ: 	PSI, 							Switzerland</a:t>
            </a:r>
          </a:p>
          <a:p>
            <a:r>
              <a:rPr lang="en-US" dirty="0"/>
              <a:t>JRR-3: 	Tokai, 							Japan</a:t>
            </a:r>
          </a:p>
          <a:p>
            <a:r>
              <a:rPr lang="en-US" dirty="0"/>
              <a:t>ES-Salam	Algiers						Algeria</a:t>
            </a:r>
          </a:p>
          <a:p>
            <a:r>
              <a:rPr lang="en-US" dirty="0"/>
              <a:t>HANARO:</a:t>
            </a:r>
            <a:r>
              <a:rPr lang="en-US" baseline="0" dirty="0"/>
              <a:t> 	</a:t>
            </a:r>
            <a:r>
              <a:rPr lang="en-US" baseline="0" dirty="0" err="1"/>
              <a:t>Daejon</a:t>
            </a:r>
            <a:r>
              <a:rPr lang="en-US" baseline="0" dirty="0"/>
              <a:t> KAERI, 					South Chorea </a:t>
            </a:r>
          </a:p>
          <a:p>
            <a:pPr marL="0" marR="0" indent="0" algn="l" defTabSz="457119" rtl="0" eaLnBrk="1" fontAlgn="auto" latinLnBrk="0" hangingPunct="1">
              <a:lnSpc>
                <a:spcPct val="100000"/>
              </a:lnSpc>
              <a:spcBef>
                <a:spcPts val="0"/>
              </a:spcBef>
              <a:spcAft>
                <a:spcPts val="0"/>
              </a:spcAft>
              <a:buClrTx/>
              <a:buSzTx/>
              <a:buFontTx/>
              <a:buNone/>
              <a:tabLst/>
              <a:defRPr/>
            </a:pPr>
            <a:r>
              <a:rPr lang="en-US" dirty="0"/>
              <a:t>ETERR-2	Cairo							Egypt</a:t>
            </a:r>
            <a:endParaRPr lang="en-US" baseline="0" dirty="0"/>
          </a:p>
          <a:p>
            <a:r>
              <a:rPr lang="en-US" baseline="0" dirty="0"/>
              <a:t>FRM-II: 	Munich, 						Germany</a:t>
            </a:r>
          </a:p>
          <a:p>
            <a:r>
              <a:rPr lang="en-US" baseline="0" dirty="0"/>
              <a:t>OPAL: 	Sydney,						Australia</a:t>
            </a:r>
          </a:p>
          <a:p>
            <a:r>
              <a:rPr lang="en-US" baseline="0" dirty="0"/>
              <a:t>CARR: 	Beijing 						China</a:t>
            </a:r>
          </a:p>
          <a:p>
            <a:r>
              <a:rPr lang="en-US" baseline="0" dirty="0"/>
              <a:t>PIK: 		</a:t>
            </a:r>
            <a:r>
              <a:rPr lang="en-US" baseline="0" dirty="0" err="1"/>
              <a:t>Gatchina</a:t>
            </a:r>
            <a:r>
              <a:rPr lang="en-US" baseline="0" dirty="0"/>
              <a:t>, 						Russia</a:t>
            </a:r>
          </a:p>
          <a:p>
            <a:r>
              <a:rPr lang="en-US" baseline="0" dirty="0"/>
              <a:t>ZING-P	Argonne						USA</a:t>
            </a:r>
          </a:p>
          <a:p>
            <a:r>
              <a:rPr lang="en-US" baseline="0" dirty="0"/>
              <a:t>WNR		Los Alamos						USA</a:t>
            </a:r>
          </a:p>
          <a:p>
            <a:r>
              <a:rPr lang="en-US" baseline="0" dirty="0"/>
              <a:t>KENS		Tsukuba						Japan</a:t>
            </a:r>
          </a:p>
          <a:p>
            <a:r>
              <a:rPr lang="en-US" baseline="0" dirty="0"/>
              <a:t>IPNS		Argonne 						USA</a:t>
            </a:r>
          </a:p>
          <a:p>
            <a:r>
              <a:rPr lang="en-US" baseline="0" dirty="0"/>
              <a:t>IBR-II		</a:t>
            </a:r>
            <a:r>
              <a:rPr lang="en-US" baseline="0" dirty="0" err="1"/>
              <a:t>Dubna</a:t>
            </a:r>
            <a:r>
              <a:rPr lang="en-US" baseline="0" dirty="0"/>
              <a:t>							Russia</a:t>
            </a:r>
          </a:p>
          <a:p>
            <a:r>
              <a:rPr lang="en-US" baseline="0" dirty="0"/>
              <a:t>LANSCE	Los Alamos						USA</a:t>
            </a:r>
          </a:p>
          <a:p>
            <a:r>
              <a:rPr lang="en-US" baseline="0" dirty="0"/>
              <a:t>ISIS		</a:t>
            </a:r>
            <a:r>
              <a:rPr lang="en-US" baseline="0" dirty="0" err="1"/>
              <a:t>Oxfordshire</a:t>
            </a:r>
            <a:r>
              <a:rPr lang="en-US" baseline="0" dirty="0"/>
              <a:t>						UK</a:t>
            </a:r>
          </a:p>
          <a:p>
            <a:r>
              <a:rPr lang="en-US" baseline="0" dirty="0"/>
              <a:t>SNS		Oak Ridge						USA</a:t>
            </a:r>
          </a:p>
          <a:p>
            <a:r>
              <a:rPr lang="en-US" baseline="0" dirty="0"/>
              <a:t>JPARC	Tokai							Japan			</a:t>
            </a:r>
          </a:p>
          <a:p>
            <a:r>
              <a:rPr lang="en-US" baseline="0" dirty="0"/>
              <a:t>CSNS		Beijing						China</a:t>
            </a:r>
          </a:p>
          <a:p>
            <a:r>
              <a:rPr lang="en-US" baseline="0" dirty="0"/>
              <a:t>ESS		Lund							Sweden</a:t>
            </a:r>
          </a:p>
          <a:p>
            <a:endParaRPr lang="en-US" baseline="0" dirty="0"/>
          </a:p>
          <a:p>
            <a:endParaRPr lang="en-US" baseline="0" dirty="0"/>
          </a:p>
          <a:p>
            <a:r>
              <a:rPr lang="en-US" baseline="0" dirty="0"/>
              <a:t>More reactor sources exist across the world….</a:t>
            </a:r>
          </a:p>
          <a:p>
            <a:endParaRPr lang="en-US" dirty="0"/>
          </a:p>
          <a:p>
            <a:pPr marL="0" marR="0" indent="0" algn="l" defTabSz="457119"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33285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3223357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Updated September</a:t>
            </a:r>
            <a:r>
              <a:rPr lang="en-US" baseline="0"/>
              <a:t> </a:t>
            </a:r>
            <a:r>
              <a:rPr lang="en-US" dirty="0"/>
              <a:t>2017</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dirty="0"/>
          </a:p>
        </p:txBody>
      </p:sp>
    </p:spTree>
    <p:extLst>
      <p:ext uri="{BB962C8B-B14F-4D97-AF65-F5344CB8AC3E}">
        <p14:creationId xmlns:p14="http://schemas.microsoft.com/office/powerpoint/2010/main" val="2334079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dirty="0"/>
          </a:p>
        </p:txBody>
      </p:sp>
    </p:spTree>
    <p:extLst>
      <p:ext uri="{BB962C8B-B14F-4D97-AF65-F5344CB8AC3E}">
        <p14:creationId xmlns:p14="http://schemas.microsoft.com/office/powerpoint/2010/main" val="1532630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20</a:t>
            </a:fld>
            <a:endParaRPr lang="sv-SE" dirty="0"/>
          </a:p>
        </p:txBody>
      </p:sp>
    </p:spTree>
    <p:extLst>
      <p:ext uri="{BB962C8B-B14F-4D97-AF65-F5344CB8AC3E}">
        <p14:creationId xmlns:p14="http://schemas.microsoft.com/office/powerpoint/2010/main" val="2625516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24/09/2018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24/09/2018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24/09/2018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24/09/2018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24/09/2018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gif"/><Relationship Id="rId15" Type="http://schemas.openxmlformats.org/officeDocument/2006/relationships/image" Target="../media/image28.gi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AU" sz="4000" b="1" dirty="0"/>
              <a:t>European Spallation Source </a:t>
            </a:r>
            <a:br>
              <a:rPr lang="en-AU" sz="4000" b="1" dirty="0"/>
            </a:br>
            <a:r>
              <a:rPr lang="en-AU" sz="4000" b="1" dirty="0"/>
              <a:t>- a new facility approach on system set up for asset management -</a:t>
            </a:r>
          </a:p>
        </p:txBody>
      </p:sp>
      <p:sp>
        <p:nvSpPr>
          <p:cNvPr id="3" name="Subtitle 2"/>
          <p:cNvSpPr>
            <a:spLocks noGrp="1"/>
          </p:cNvSpPr>
          <p:nvPr>
            <p:ph type="subTitle" idx="1"/>
          </p:nvPr>
        </p:nvSpPr>
        <p:spPr/>
        <p:txBody>
          <a:bodyPr>
            <a:noAutofit/>
          </a:bodyPr>
          <a:lstStyle/>
          <a:p>
            <a:r>
              <a:rPr lang="en-GB" sz="2000" dirty="0">
                <a:solidFill>
                  <a:schemeClr val="bg1"/>
                </a:solidFill>
              </a:rPr>
              <a:t>Karen Jónsdóttir</a:t>
            </a:r>
          </a:p>
          <a:p>
            <a:r>
              <a:rPr lang="en-GB" sz="2000" dirty="0">
                <a:solidFill>
                  <a:schemeClr val="bg1"/>
                </a:solidFill>
              </a:rPr>
              <a:t>PLM &amp; Engineering Programme Manager</a:t>
            </a: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a:solidFill>
                  <a:srgbClr val="FFFFFF"/>
                </a:solidFill>
              </a:rPr>
              <a:t>www.europeanspallationsource.se</a:t>
            </a:r>
          </a:p>
          <a:p>
            <a:pPr algn="ctr"/>
            <a:fld id="{656E358F-28A8-D04A-99E6-206C49444CD4}" type="datetime3">
              <a:rPr lang="en-GB" sz="1400" smtClean="0">
                <a:solidFill>
                  <a:srgbClr val="FFFFFF"/>
                </a:solidFill>
              </a:rPr>
              <a:t>24 September, 2018</a:t>
            </a:fld>
            <a:endParaRPr lang="en-GB" sz="1400">
              <a:solidFill>
                <a:srgbClr val="FFFFFF"/>
              </a:solidFill>
            </a:endParaRP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32D8-895B-A040-99BE-18CDEC0A5B5E}"/>
              </a:ext>
            </a:extLst>
          </p:cNvPr>
          <p:cNvSpPr>
            <a:spLocks noGrp="1"/>
          </p:cNvSpPr>
          <p:nvPr>
            <p:ph type="title"/>
          </p:nvPr>
        </p:nvSpPr>
        <p:spPr/>
        <p:txBody>
          <a:bodyPr/>
          <a:lstStyle/>
          <a:p>
            <a:r>
              <a:rPr lang="en-AU" dirty="0"/>
              <a:t>List of decided instruments</a:t>
            </a:r>
          </a:p>
        </p:txBody>
      </p:sp>
      <p:sp>
        <p:nvSpPr>
          <p:cNvPr id="3" name="Content Placeholder 2">
            <a:extLst>
              <a:ext uri="{FF2B5EF4-FFF2-40B4-BE49-F238E27FC236}">
                <a16:creationId xmlns:a16="http://schemas.microsoft.com/office/drawing/2014/main" id="{F03AF1E6-E758-C84E-9512-4EAE7E803517}"/>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17602B3A-1E42-B945-986B-BF1CF8CE10FD}"/>
              </a:ext>
            </a:extLst>
          </p:cNvPr>
          <p:cNvSpPr>
            <a:spLocks noGrp="1"/>
          </p:cNvSpPr>
          <p:nvPr>
            <p:ph type="sldNum" sz="quarter" idx="12"/>
          </p:nvPr>
        </p:nvSpPr>
        <p:spPr/>
        <p:txBody>
          <a:bodyPr/>
          <a:lstStyle/>
          <a:p>
            <a:fld id="{551115BC-487E-4422-894C-CB7CD3E79223}" type="slidenum">
              <a:rPr lang="en-GB" noProof="0" smtClean="0"/>
              <a:t>10</a:t>
            </a:fld>
            <a:endParaRPr lang="en-GB" noProof="0"/>
          </a:p>
        </p:txBody>
      </p:sp>
      <p:graphicFrame>
        <p:nvGraphicFramePr>
          <p:cNvPr id="5" name="Content Placeholder 4">
            <a:extLst>
              <a:ext uri="{FF2B5EF4-FFF2-40B4-BE49-F238E27FC236}">
                <a16:creationId xmlns:a16="http://schemas.microsoft.com/office/drawing/2014/main" id="{077C2406-24F9-BD43-B698-2C8C80D96497}"/>
              </a:ext>
            </a:extLst>
          </p:cNvPr>
          <p:cNvGraphicFramePr>
            <a:graphicFrameLocks/>
          </p:cNvGraphicFramePr>
          <p:nvPr>
            <p:extLst>
              <p:ext uri="{D42A27DB-BD31-4B8C-83A1-F6EECF244321}">
                <p14:modId xmlns:p14="http://schemas.microsoft.com/office/powerpoint/2010/main" val="3113722610"/>
              </p:ext>
            </p:extLst>
          </p:nvPr>
        </p:nvGraphicFramePr>
        <p:xfrm>
          <a:off x="457200" y="1600200"/>
          <a:ext cx="7399573" cy="5112600"/>
        </p:xfrm>
        <a:graphic>
          <a:graphicData uri="http://schemas.openxmlformats.org/drawingml/2006/table">
            <a:tbl>
              <a:tblPr firstRow="1" bandRow="1">
                <a:tableStyleId>{5C22544A-7EE6-4342-B048-85BDC9FD1C3A}</a:tableStyleId>
              </a:tblPr>
              <a:tblGrid>
                <a:gridCol w="1179419">
                  <a:extLst>
                    <a:ext uri="{9D8B030D-6E8A-4147-A177-3AD203B41FA5}">
                      <a16:colId xmlns:a16="http://schemas.microsoft.com/office/drawing/2014/main" val="20000"/>
                    </a:ext>
                  </a:extLst>
                </a:gridCol>
                <a:gridCol w="2981213">
                  <a:extLst>
                    <a:ext uri="{9D8B030D-6E8A-4147-A177-3AD203B41FA5}">
                      <a16:colId xmlns:a16="http://schemas.microsoft.com/office/drawing/2014/main" val="20001"/>
                    </a:ext>
                  </a:extLst>
                </a:gridCol>
                <a:gridCol w="3238941">
                  <a:extLst>
                    <a:ext uri="{9D8B030D-6E8A-4147-A177-3AD203B41FA5}">
                      <a16:colId xmlns:a16="http://schemas.microsoft.com/office/drawing/2014/main" val="20003"/>
                    </a:ext>
                  </a:extLst>
                </a:gridCol>
              </a:tblGrid>
              <a:tr h="486341">
                <a:tc>
                  <a:txBody>
                    <a:bodyPr/>
                    <a:lstStyle/>
                    <a:p>
                      <a:pPr algn="ctr"/>
                      <a:r>
                        <a:rPr lang="en-US" sz="1300" b="0" dirty="0"/>
                        <a:t>Instrument Class</a:t>
                      </a:r>
                    </a:p>
                  </a:txBody>
                  <a:tcPr marL="82295" marR="82295" marT="42203" marB="42203" anchor="ctr"/>
                </a:tc>
                <a:tc>
                  <a:txBody>
                    <a:bodyPr/>
                    <a:lstStyle/>
                    <a:p>
                      <a:pPr algn="ctr"/>
                      <a:r>
                        <a:rPr lang="en-US" sz="1300" b="0" dirty="0"/>
                        <a:t>Instrument</a:t>
                      </a:r>
                    </a:p>
                  </a:txBody>
                  <a:tcPr marL="82295" marR="82295" marT="42203" marB="42203" anchor="ctr"/>
                </a:tc>
                <a:tc>
                  <a:txBody>
                    <a:bodyPr/>
                    <a:lstStyle/>
                    <a:p>
                      <a:pPr algn="ctr"/>
                      <a:r>
                        <a:rPr lang="en-US" sz="1300" b="0" dirty="0"/>
                        <a:t>Performance</a:t>
                      </a:r>
                      <a:r>
                        <a:rPr lang="en-US" sz="1300" b="0" baseline="0" dirty="0"/>
                        <a:t> targets (@ 2MW)</a:t>
                      </a:r>
                      <a:endParaRPr lang="en-US" sz="1300" b="0" dirty="0"/>
                    </a:p>
                  </a:txBody>
                  <a:tcPr marL="82295" marR="82295" marT="42203" marB="42203" anchor="ctr"/>
                </a:tc>
                <a:extLst>
                  <a:ext uri="{0D108BD9-81ED-4DB2-BD59-A6C34878D82A}">
                    <a16:rowId xmlns:a16="http://schemas.microsoft.com/office/drawing/2014/main" val="10000"/>
                  </a:ext>
                </a:extLst>
              </a:tr>
              <a:tr h="255228">
                <a:tc rowSpan="4">
                  <a:txBody>
                    <a:bodyPr/>
                    <a:lstStyle/>
                    <a:p>
                      <a:pPr algn="ctr"/>
                      <a:r>
                        <a:rPr lang="en-US" sz="1300" dirty="0"/>
                        <a:t>Large Scale Structures</a:t>
                      </a:r>
                    </a:p>
                  </a:txBody>
                  <a:tcPr marL="82295" marR="82295" marT="42203" marB="42203" anchor="ctr"/>
                </a:tc>
                <a:tc>
                  <a:txBody>
                    <a:bodyPr/>
                    <a:lstStyle/>
                    <a:p>
                      <a:r>
                        <a:rPr lang="en-US" sz="1100" dirty="0"/>
                        <a:t>LOKI</a:t>
                      </a:r>
                      <a:r>
                        <a:rPr lang="en-US" sz="1100" baseline="0" dirty="0"/>
                        <a:t> (Broad band SANS)</a:t>
                      </a:r>
                      <a:endParaRPr lang="en-US" sz="1100" dirty="0"/>
                    </a:p>
                  </a:txBody>
                  <a:tcPr marL="82295" marR="82295" marT="42203" marB="42203" anchor="ctr"/>
                </a:tc>
                <a:tc>
                  <a:txBody>
                    <a:bodyPr/>
                    <a:lstStyle/>
                    <a:p>
                      <a:pPr marL="0" indent="0">
                        <a:buFont typeface="Arial"/>
                        <a:buNone/>
                      </a:pPr>
                      <a:r>
                        <a:rPr lang="en-US" sz="1100" dirty="0"/>
                        <a:t>5 x D22 &amp; 20 x SANS2D</a:t>
                      </a:r>
                    </a:p>
                  </a:txBody>
                  <a:tcPr marL="82295" marR="82295" marT="42203" marB="42203"/>
                </a:tc>
                <a:extLst>
                  <a:ext uri="{0D108BD9-81ED-4DB2-BD59-A6C34878D82A}">
                    <a16:rowId xmlns:a16="http://schemas.microsoft.com/office/drawing/2014/main" val="10001"/>
                  </a:ext>
                </a:extLst>
              </a:tr>
              <a:tr h="255228">
                <a:tc vMerge="1">
                  <a:txBody>
                    <a:bodyPr/>
                    <a:lstStyle/>
                    <a:p>
                      <a:endParaRPr lang="en-US" sz="1400" dirty="0"/>
                    </a:p>
                  </a:txBody>
                  <a:tcPr/>
                </a:tc>
                <a:tc>
                  <a:txBody>
                    <a:bodyPr/>
                    <a:lstStyle/>
                    <a:p>
                      <a:r>
                        <a:rPr lang="en-US" sz="1100" dirty="0"/>
                        <a:t>SKADI (General Purpose SANS) </a:t>
                      </a:r>
                      <a:r>
                        <a:rPr lang="en-US" sz="1100" i="1" dirty="0"/>
                        <a:t>(+SONDE</a:t>
                      </a:r>
                      <a:r>
                        <a:rPr lang="en-US" sz="1100" i="1" baseline="0" dirty="0"/>
                        <a:t> funds)</a:t>
                      </a:r>
                      <a:endParaRPr lang="en-US" sz="1100" i="1" dirty="0"/>
                    </a:p>
                  </a:txBody>
                  <a:tcPr marL="82295" marR="82295" marT="42203" marB="42203" anchor="ctr"/>
                </a:tc>
                <a:tc>
                  <a:txBody>
                    <a:bodyPr/>
                    <a:lstStyle/>
                    <a:p>
                      <a:r>
                        <a:rPr lang="en-US" sz="1100" dirty="0"/>
                        <a:t>4</a:t>
                      </a:r>
                      <a:r>
                        <a:rPr lang="en-US" sz="1100" baseline="0" dirty="0"/>
                        <a:t> x D22</a:t>
                      </a:r>
                      <a:endParaRPr lang="en-US" sz="1100" dirty="0"/>
                    </a:p>
                  </a:txBody>
                  <a:tcPr marL="82295" marR="82295" marT="42203" marB="42203"/>
                </a:tc>
                <a:extLst>
                  <a:ext uri="{0D108BD9-81ED-4DB2-BD59-A6C34878D82A}">
                    <a16:rowId xmlns:a16="http://schemas.microsoft.com/office/drawing/2014/main" val="10002"/>
                  </a:ext>
                </a:extLst>
              </a:tr>
              <a:tr h="426050">
                <a:tc vMerge="1">
                  <a:txBody>
                    <a:bodyPr/>
                    <a:lstStyle/>
                    <a:p>
                      <a:endParaRPr lang="en-US" sz="1400" dirty="0"/>
                    </a:p>
                  </a:txBody>
                  <a:tcPr/>
                </a:tc>
                <a:tc>
                  <a:txBody>
                    <a:bodyPr/>
                    <a:lstStyle/>
                    <a:p>
                      <a:r>
                        <a:rPr lang="en-US" sz="1100" dirty="0"/>
                        <a:t>ESTIA (Focusing </a:t>
                      </a:r>
                      <a:r>
                        <a:rPr lang="en-US" sz="1100" dirty="0" err="1"/>
                        <a:t>Reflectometer</a:t>
                      </a:r>
                      <a:r>
                        <a:rPr lang="en-US" sz="1100" dirty="0"/>
                        <a:t>)</a:t>
                      </a:r>
                    </a:p>
                  </a:txBody>
                  <a:tcPr marL="82295" marR="82295" marT="42203" marB="42203" anchor="ctr"/>
                </a:tc>
                <a:tc>
                  <a:txBody>
                    <a:bodyPr/>
                    <a:lstStyle/>
                    <a:p>
                      <a:pPr marL="171450" indent="-171450">
                        <a:buFont typeface="Arial"/>
                        <a:buChar char="•"/>
                      </a:pPr>
                      <a:r>
                        <a:rPr lang="en-US" sz="1100" dirty="0"/>
                        <a:t>Conventional</a:t>
                      </a:r>
                      <a:r>
                        <a:rPr lang="en-US" sz="1100" baseline="0" dirty="0"/>
                        <a:t> mode: </a:t>
                      </a:r>
                      <a:r>
                        <a:rPr lang="en-US" sz="1100" dirty="0"/>
                        <a:t>~ 100 x D17</a:t>
                      </a:r>
                    </a:p>
                    <a:p>
                      <a:pPr marL="171450" indent="-171450">
                        <a:buFont typeface="Arial"/>
                        <a:buChar char="•"/>
                      </a:pPr>
                      <a:r>
                        <a:rPr lang="en-US" sz="1100" dirty="0"/>
                        <a:t>High intensity mode: 1cm</a:t>
                      </a:r>
                      <a:r>
                        <a:rPr lang="en-US" sz="1100" baseline="30000" dirty="0"/>
                        <a:t>2</a:t>
                      </a:r>
                      <a:r>
                        <a:rPr lang="en-US" sz="1100" dirty="0"/>
                        <a:t> samples  = seconds</a:t>
                      </a:r>
                    </a:p>
                  </a:txBody>
                  <a:tcPr marL="82295" marR="82295" marT="42203" marB="42203"/>
                </a:tc>
                <a:extLst>
                  <a:ext uri="{0D108BD9-81ED-4DB2-BD59-A6C34878D82A}">
                    <a16:rowId xmlns:a16="http://schemas.microsoft.com/office/drawing/2014/main" val="10003"/>
                  </a:ext>
                </a:extLst>
              </a:tr>
              <a:tr h="255228">
                <a:tc vMerge="1">
                  <a:txBody>
                    <a:bodyPr/>
                    <a:lstStyle/>
                    <a:p>
                      <a:endParaRPr lang="en-US" sz="1400" dirty="0"/>
                    </a:p>
                  </a:txBody>
                  <a:tcPr/>
                </a:tc>
                <a:tc>
                  <a:txBody>
                    <a:bodyPr/>
                    <a:lstStyle/>
                    <a:p>
                      <a:r>
                        <a:rPr lang="en-US" sz="1100" dirty="0"/>
                        <a:t>FREIA (Liquids </a:t>
                      </a:r>
                      <a:r>
                        <a:rPr lang="en-US" sz="1100" dirty="0" err="1"/>
                        <a:t>Reflectometer</a:t>
                      </a:r>
                      <a:r>
                        <a:rPr lang="en-US" sz="1100" dirty="0"/>
                        <a:t>)</a:t>
                      </a:r>
                    </a:p>
                  </a:txBody>
                  <a:tcPr marL="82295" marR="82295" marT="42203" marB="42203" anchor="ct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30</a:t>
                      </a:r>
                      <a:r>
                        <a:rPr lang="en-US" sz="1100" baseline="0" dirty="0"/>
                        <a:t> x FIGARO, INTER</a:t>
                      </a:r>
                      <a:endParaRPr lang="en-US" sz="1100" dirty="0"/>
                    </a:p>
                  </a:txBody>
                  <a:tcPr marL="82295" marR="82295" marT="42203" marB="42203"/>
                </a:tc>
                <a:extLst>
                  <a:ext uri="{0D108BD9-81ED-4DB2-BD59-A6C34878D82A}">
                    <a16:rowId xmlns:a16="http://schemas.microsoft.com/office/drawing/2014/main" val="10004"/>
                  </a:ext>
                </a:extLst>
              </a:tr>
              <a:tr h="255228">
                <a:tc rowSpan="4">
                  <a:txBody>
                    <a:bodyPr/>
                    <a:lstStyle/>
                    <a:p>
                      <a:pPr algn="ctr"/>
                      <a:r>
                        <a:rPr lang="en-US" sz="1300" dirty="0">
                          <a:solidFill>
                            <a:schemeClr val="tx1"/>
                          </a:solidFill>
                        </a:rPr>
                        <a:t>Diffraction</a:t>
                      </a:r>
                    </a:p>
                  </a:txBody>
                  <a:tcPr marL="82295" marR="82295" marT="42203" marB="42203" anchor="ctr">
                    <a:solidFill>
                      <a:srgbClr val="E9EEF4"/>
                    </a:solidFill>
                  </a:tcPr>
                </a:tc>
                <a:tc>
                  <a:txBody>
                    <a:bodyPr/>
                    <a:lstStyle/>
                    <a:p>
                      <a:r>
                        <a:rPr lang="en-US" sz="1100" dirty="0"/>
                        <a:t>DREAM</a:t>
                      </a:r>
                      <a:r>
                        <a:rPr lang="en-US" sz="1100" baseline="0" dirty="0"/>
                        <a:t> (</a:t>
                      </a:r>
                      <a:r>
                        <a:rPr lang="en-US" sz="1100" baseline="0" dirty="0" err="1"/>
                        <a:t>Bispectral</a:t>
                      </a:r>
                      <a:r>
                        <a:rPr lang="en-US" sz="1100" baseline="0" dirty="0"/>
                        <a:t> powder </a:t>
                      </a:r>
                      <a:r>
                        <a:rPr lang="en-US" sz="1100" baseline="0" dirty="0" err="1"/>
                        <a:t>diffractometer</a:t>
                      </a:r>
                      <a:r>
                        <a:rPr lang="en-US" sz="1100" baseline="0" dirty="0"/>
                        <a:t>)</a:t>
                      </a:r>
                      <a:endParaRPr lang="en-US" sz="1100" dirty="0"/>
                    </a:p>
                  </a:txBody>
                  <a:tcPr marL="82295" marR="82295" marT="42203" marB="42203" anchor="ctr"/>
                </a:tc>
                <a:tc>
                  <a:txBody>
                    <a:bodyPr/>
                    <a:lstStyle/>
                    <a:p>
                      <a:r>
                        <a:rPr lang="en-US" sz="1100" dirty="0"/>
                        <a:t>&gt; 10 x POWGEN or WISH</a:t>
                      </a:r>
                    </a:p>
                  </a:txBody>
                  <a:tcPr marL="82295" marR="82295" marT="42203" marB="42203"/>
                </a:tc>
                <a:extLst>
                  <a:ext uri="{0D108BD9-81ED-4DB2-BD59-A6C34878D82A}">
                    <a16:rowId xmlns:a16="http://schemas.microsoft.com/office/drawing/2014/main" val="10005"/>
                  </a:ext>
                </a:extLst>
              </a:tr>
              <a:tr h="255228">
                <a:tc vMerge="1">
                  <a:txBody>
                    <a:bodyPr/>
                    <a:lstStyle/>
                    <a:p>
                      <a:endParaRPr lang="en-US" sz="1600" dirty="0">
                        <a:solidFill>
                          <a:srgbClr val="E9EEF4"/>
                        </a:solidFill>
                      </a:endParaRPr>
                    </a:p>
                  </a:txBody>
                  <a:tcPr>
                    <a:solidFill>
                      <a:srgbClr val="E9EEF4"/>
                    </a:solidFill>
                  </a:tcPr>
                </a:tc>
                <a:tc>
                  <a:txBody>
                    <a:bodyPr/>
                    <a:lstStyle/>
                    <a:p>
                      <a:r>
                        <a:rPr lang="en-US" sz="1100" dirty="0"/>
                        <a:t>HEIMDAL (Hybrid </a:t>
                      </a:r>
                      <a:r>
                        <a:rPr lang="en-US" sz="1100" dirty="0" err="1"/>
                        <a:t>diffractometer</a:t>
                      </a:r>
                      <a:r>
                        <a:rPr lang="en-US" sz="1100" dirty="0"/>
                        <a:t>)</a:t>
                      </a:r>
                    </a:p>
                  </a:txBody>
                  <a:tcPr marL="82295" marR="82295" marT="42203" marB="42203" anchor="ct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 50 x GEM, ~ 8 x new POLARIS</a:t>
                      </a:r>
                    </a:p>
                  </a:txBody>
                  <a:tcPr marL="82295" marR="82295" marT="42203" marB="42203"/>
                </a:tc>
                <a:extLst>
                  <a:ext uri="{0D108BD9-81ED-4DB2-BD59-A6C34878D82A}">
                    <a16:rowId xmlns:a16="http://schemas.microsoft.com/office/drawing/2014/main" val="10006"/>
                  </a:ext>
                </a:extLst>
              </a:tr>
              <a:tr h="426050">
                <a:tc vMerge="1">
                  <a:txBody>
                    <a:bodyPr/>
                    <a:lstStyle/>
                    <a:p>
                      <a:endParaRPr lang="en-US" sz="1600" dirty="0"/>
                    </a:p>
                  </a:txBody>
                  <a:tcPr/>
                </a:tc>
                <a:tc>
                  <a:txBody>
                    <a:bodyPr/>
                    <a:lstStyle/>
                    <a:p>
                      <a:r>
                        <a:rPr lang="en-US" sz="1100" dirty="0"/>
                        <a:t>MAGIC (magnetism single crystal </a:t>
                      </a:r>
                      <a:r>
                        <a:rPr lang="en-US" sz="1100" dirty="0" err="1"/>
                        <a:t>diffractometer</a:t>
                      </a:r>
                      <a:r>
                        <a:rPr lang="en-US" sz="1100" dirty="0"/>
                        <a:t>)</a:t>
                      </a:r>
                    </a:p>
                  </a:txBody>
                  <a:tcPr marL="82295" marR="82295" marT="42203" marB="42203" anchor="ctr"/>
                </a:tc>
                <a:tc>
                  <a:txBody>
                    <a:bodyPr/>
                    <a:lstStyle/>
                    <a:p>
                      <a:pPr marL="171450" indent="-171450">
                        <a:buFont typeface="Arial"/>
                        <a:buChar char="•"/>
                      </a:pPr>
                      <a:r>
                        <a:rPr lang="en-US" sz="1100" dirty="0"/>
                        <a:t>Cold: &gt; 100 x worlds best, </a:t>
                      </a:r>
                    </a:p>
                    <a:p>
                      <a:pPr marL="171450" indent="-171450">
                        <a:buFont typeface="Arial"/>
                        <a:buChar char="•"/>
                      </a:pPr>
                      <a:r>
                        <a:rPr lang="en-US" sz="1100" dirty="0"/>
                        <a:t>Thermal: 1mm</a:t>
                      </a:r>
                      <a:r>
                        <a:rPr lang="en-US" sz="1100" baseline="30000" dirty="0"/>
                        <a:t>3</a:t>
                      </a:r>
                      <a:r>
                        <a:rPr lang="en-US" sz="1100" dirty="0"/>
                        <a:t> crystals = 10 min</a:t>
                      </a:r>
                    </a:p>
                  </a:txBody>
                  <a:tcPr marL="82295" marR="82295" marT="42203" marB="42203"/>
                </a:tc>
                <a:extLst>
                  <a:ext uri="{0D108BD9-81ED-4DB2-BD59-A6C34878D82A}">
                    <a16:rowId xmlns:a16="http://schemas.microsoft.com/office/drawing/2014/main" val="10007"/>
                  </a:ext>
                </a:extLst>
              </a:tr>
              <a:tr h="255228">
                <a:tc vMerge="1">
                  <a:txBody>
                    <a:bodyPr/>
                    <a:lstStyle/>
                    <a:p>
                      <a:endParaRPr lang="en-US" sz="1600" dirty="0"/>
                    </a:p>
                  </a:txBody>
                  <a:tcPr/>
                </a:tc>
                <a:tc>
                  <a:txBody>
                    <a:bodyPr/>
                    <a:lstStyle/>
                    <a:p>
                      <a:r>
                        <a:rPr lang="en-US" sz="1100" dirty="0"/>
                        <a:t>NMX (Macromolecular crystallography)</a:t>
                      </a:r>
                    </a:p>
                  </a:txBody>
                  <a:tcPr marL="82295" marR="82295" marT="42203" marB="42203" anchor="ctr"/>
                </a:tc>
                <a:tc>
                  <a:txBody>
                    <a:bodyPr/>
                    <a:lstStyle/>
                    <a:p>
                      <a:r>
                        <a:rPr lang="en-US" sz="1100" dirty="0"/>
                        <a:t>&gt; 10 x LADI &amp;</a:t>
                      </a:r>
                      <a:r>
                        <a:rPr lang="en-US" sz="1100" baseline="0" dirty="0"/>
                        <a:t> </a:t>
                      </a:r>
                      <a:r>
                        <a:rPr lang="en-US" sz="1100" baseline="0" dirty="0" err="1"/>
                        <a:t>Biodiff</a:t>
                      </a:r>
                      <a:endParaRPr lang="en-US" sz="1100" dirty="0"/>
                    </a:p>
                  </a:txBody>
                  <a:tcPr marL="82295" marR="82295" marT="42203" marB="42203"/>
                </a:tc>
                <a:extLst>
                  <a:ext uri="{0D108BD9-81ED-4DB2-BD59-A6C34878D82A}">
                    <a16:rowId xmlns:a16="http://schemas.microsoft.com/office/drawing/2014/main" val="10008"/>
                  </a:ext>
                </a:extLst>
              </a:tr>
              <a:tr h="255228">
                <a:tc rowSpan="2">
                  <a:txBody>
                    <a:bodyPr/>
                    <a:lstStyle/>
                    <a:p>
                      <a:pPr algn="ctr"/>
                      <a:r>
                        <a:rPr lang="en-US" sz="1300" dirty="0"/>
                        <a:t>Engineering &amp; Industrial</a:t>
                      </a:r>
                    </a:p>
                  </a:txBody>
                  <a:tcPr marL="82295" marR="82295" marT="42203" marB="42203" anchor="ctr"/>
                </a:tc>
                <a:tc>
                  <a:txBody>
                    <a:bodyPr/>
                    <a:lstStyle/>
                    <a:p>
                      <a:r>
                        <a:rPr lang="en-US" sz="1100" dirty="0"/>
                        <a:t>BEER (Engineering </a:t>
                      </a:r>
                      <a:r>
                        <a:rPr lang="en-US" sz="1100" dirty="0" err="1"/>
                        <a:t>diffractometer</a:t>
                      </a:r>
                      <a:r>
                        <a:rPr lang="en-US" sz="1100" dirty="0"/>
                        <a:t>)</a:t>
                      </a:r>
                    </a:p>
                  </a:txBody>
                  <a:tcPr marL="82295" marR="82295" marT="42203" marB="42203" anchor="ct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world leading in strain</a:t>
                      </a:r>
                      <a:r>
                        <a:rPr lang="en-US" sz="1100" baseline="0" dirty="0"/>
                        <a:t> scanning, unique flexibility</a:t>
                      </a:r>
                      <a:endParaRPr lang="en-US" sz="1100" dirty="0"/>
                    </a:p>
                  </a:txBody>
                  <a:tcPr marL="82295" marR="82295" marT="42203" marB="42203"/>
                </a:tc>
                <a:extLst>
                  <a:ext uri="{0D108BD9-81ED-4DB2-BD59-A6C34878D82A}">
                    <a16:rowId xmlns:a16="http://schemas.microsoft.com/office/drawing/2014/main" val="10009"/>
                  </a:ext>
                </a:extLst>
              </a:tr>
              <a:tr h="426050">
                <a:tc vMerge="1">
                  <a:txBody>
                    <a:bodyPr/>
                    <a:lstStyle/>
                    <a:p>
                      <a:endParaRPr lang="en-US" sz="1600" dirty="0"/>
                    </a:p>
                  </a:txBody>
                  <a:tcPr/>
                </a:tc>
                <a:tc>
                  <a:txBody>
                    <a:bodyPr/>
                    <a:lstStyle/>
                    <a:p>
                      <a:r>
                        <a:rPr lang="en-US" sz="1100" dirty="0"/>
                        <a:t>ODIN (multi-purpose imaging)</a:t>
                      </a:r>
                    </a:p>
                  </a:txBody>
                  <a:tcPr marL="82295" marR="82295" marT="42203" marB="42203" anchor="ctr"/>
                </a:tc>
                <a:tc>
                  <a:txBody>
                    <a:bodyPr/>
                    <a:lstStyle/>
                    <a:p>
                      <a:pPr marL="0" indent="0">
                        <a:buFont typeface="Arial"/>
                        <a:buNone/>
                      </a:pPr>
                      <a:r>
                        <a:rPr lang="en-US" sz="1100" dirty="0"/>
                        <a:t>world leading for high resolution, </a:t>
                      </a:r>
                      <a:r>
                        <a:rPr lang="en-US" sz="1100" baseline="0" dirty="0"/>
                        <a:t> </a:t>
                      </a:r>
                    </a:p>
                    <a:p>
                      <a:pPr marL="0" indent="0">
                        <a:buFont typeface="Arial"/>
                        <a:buNone/>
                      </a:pPr>
                      <a:r>
                        <a:rPr lang="en-US" sz="1100" baseline="0" dirty="0"/>
                        <a:t>&gt; 10 x best for </a:t>
                      </a:r>
                      <a:r>
                        <a:rPr lang="en-US" sz="1100" dirty="0"/>
                        <a:t> TOF methods</a:t>
                      </a:r>
                    </a:p>
                  </a:txBody>
                  <a:tcPr marL="82295" marR="82295" marT="42203" marB="42203"/>
                </a:tc>
                <a:extLst>
                  <a:ext uri="{0D108BD9-81ED-4DB2-BD59-A6C34878D82A}">
                    <a16:rowId xmlns:a16="http://schemas.microsoft.com/office/drawing/2014/main" val="10010"/>
                  </a:ext>
                </a:extLst>
              </a:tr>
              <a:tr h="255228">
                <a:tc rowSpan="5">
                  <a:txBody>
                    <a:bodyPr/>
                    <a:lstStyle/>
                    <a:p>
                      <a:pPr algn="ctr"/>
                      <a:r>
                        <a:rPr lang="en-US" sz="1300" dirty="0">
                          <a:solidFill>
                            <a:schemeClr val="tx1"/>
                          </a:solidFill>
                        </a:rPr>
                        <a:t>Spectroscopy</a:t>
                      </a:r>
                    </a:p>
                  </a:txBody>
                  <a:tcPr marL="32400" marR="32400" marT="42203" marB="42203" anchor="ctr">
                    <a:solidFill>
                      <a:srgbClr val="E9EEF4"/>
                    </a:solidFill>
                  </a:tcPr>
                </a:tc>
                <a:tc>
                  <a:txBody>
                    <a:bodyPr/>
                    <a:lstStyle/>
                    <a:p>
                      <a:r>
                        <a:rPr lang="en-US" sz="1100" dirty="0"/>
                        <a:t>BIFROST (extreme environment</a:t>
                      </a:r>
                      <a:r>
                        <a:rPr lang="en-US" sz="1100" baseline="0" dirty="0"/>
                        <a:t> </a:t>
                      </a:r>
                      <a:r>
                        <a:rPr lang="en-US" sz="1100" dirty="0"/>
                        <a:t>spectrometer)</a:t>
                      </a:r>
                    </a:p>
                  </a:txBody>
                  <a:tcPr marL="82295" marR="82295" marT="42203" marB="42203" anchor="ct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&gt; 10 x THALES &amp; MACS</a:t>
                      </a:r>
                    </a:p>
                  </a:txBody>
                  <a:tcPr marL="82295" marR="82295" marT="42203" marB="42203"/>
                </a:tc>
                <a:extLst>
                  <a:ext uri="{0D108BD9-81ED-4DB2-BD59-A6C34878D82A}">
                    <a16:rowId xmlns:a16="http://schemas.microsoft.com/office/drawing/2014/main" val="10011"/>
                  </a:ext>
                </a:extLst>
              </a:tr>
              <a:tr h="255228">
                <a:tc vMerge="1">
                  <a:txBody>
                    <a:bodyPr/>
                    <a:lstStyle/>
                    <a:p>
                      <a:pPr algn="ctr"/>
                      <a:endParaRPr lang="en-US" sz="1600" dirty="0">
                        <a:solidFill>
                          <a:schemeClr val="tx1"/>
                        </a:solidFill>
                      </a:endParaRPr>
                    </a:p>
                  </a:txBody>
                  <a:tcPr anchor="ctr">
                    <a:solidFill>
                      <a:srgbClr val="E9EEF4"/>
                    </a:solidFill>
                  </a:tcPr>
                </a:tc>
                <a:tc>
                  <a:txBody>
                    <a:bodyPr/>
                    <a:lstStyle/>
                    <a:p>
                      <a:r>
                        <a:rPr lang="en-US" sz="1100" dirty="0"/>
                        <a:t>C-SPEC (cold chopper spectrometer)</a:t>
                      </a:r>
                    </a:p>
                  </a:txBody>
                  <a:tcPr marL="82295" marR="82295" marT="42203" marB="42203" anchor="ctr"/>
                </a:tc>
                <a:tc>
                  <a:txBody>
                    <a:bodyPr/>
                    <a:lstStyle/>
                    <a:p>
                      <a:r>
                        <a:rPr lang="en-US" sz="1100" baseline="0" dirty="0"/>
                        <a:t>100 x IN5 (w RRM)</a:t>
                      </a:r>
                      <a:endParaRPr lang="en-US" sz="1100" dirty="0"/>
                    </a:p>
                  </a:txBody>
                  <a:tcPr marL="82295" marR="82295" marT="42203" marB="42203"/>
                </a:tc>
                <a:extLst>
                  <a:ext uri="{0D108BD9-81ED-4DB2-BD59-A6C34878D82A}">
                    <a16:rowId xmlns:a16="http://schemas.microsoft.com/office/drawing/2014/main" val="10012"/>
                  </a:ext>
                </a:extLst>
              </a:tr>
              <a:tr h="255228">
                <a:tc vMerge="1">
                  <a:txBody>
                    <a:bodyPr/>
                    <a:lstStyle/>
                    <a:p>
                      <a:pPr algn="ctr"/>
                      <a:endParaRPr lang="en-US" sz="1600" dirty="0">
                        <a:solidFill>
                          <a:schemeClr val="tx1"/>
                        </a:solidFill>
                      </a:endParaRPr>
                    </a:p>
                  </a:txBody>
                  <a:tcPr anchor="ctr">
                    <a:solidFill>
                      <a:srgbClr val="E9EEF4"/>
                    </a:solidFill>
                  </a:tcPr>
                </a:tc>
                <a:tc>
                  <a:txBody>
                    <a:bodyPr/>
                    <a:lstStyle/>
                    <a:p>
                      <a:r>
                        <a:rPr lang="en-US" sz="1100" dirty="0"/>
                        <a:t>T-REX (</a:t>
                      </a:r>
                      <a:r>
                        <a:rPr lang="en-US" sz="1100" dirty="0" err="1"/>
                        <a:t>bispectral</a:t>
                      </a:r>
                      <a:r>
                        <a:rPr lang="en-US" sz="1100" dirty="0"/>
                        <a:t> chopper spectrometer)</a:t>
                      </a:r>
                    </a:p>
                  </a:txBody>
                  <a:tcPr marL="82295" marR="82295" marT="42203" marB="42203" anchor="ct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3 x 4-SEASONS,  3</a:t>
                      </a:r>
                      <a:r>
                        <a:rPr lang="en-US" sz="1100" baseline="0" dirty="0"/>
                        <a:t> x IN5</a:t>
                      </a:r>
                      <a:endParaRPr lang="en-US" sz="1100" dirty="0"/>
                    </a:p>
                  </a:txBody>
                  <a:tcPr marL="82295" marR="82295" marT="42203" marB="42203"/>
                </a:tc>
                <a:extLst>
                  <a:ext uri="{0D108BD9-81ED-4DB2-BD59-A6C34878D82A}">
                    <a16:rowId xmlns:a16="http://schemas.microsoft.com/office/drawing/2014/main" val="10013"/>
                  </a:ext>
                </a:extLst>
              </a:tr>
              <a:tr h="25522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VESPA (vibrational</a:t>
                      </a:r>
                      <a:r>
                        <a:rPr lang="en-US" sz="1100" baseline="0" dirty="0"/>
                        <a:t> </a:t>
                      </a:r>
                      <a:r>
                        <a:rPr lang="en-US" sz="1100" dirty="0"/>
                        <a:t>spectroscopy)</a:t>
                      </a:r>
                    </a:p>
                  </a:txBody>
                  <a:tcPr marL="82295" marR="82295" marT="42203" marB="42203" anchor="ct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10 </a:t>
                      </a:r>
                      <a:r>
                        <a:rPr lang="en-US" sz="1100" baseline="0" dirty="0"/>
                        <a:t>x VISION (ΔE = 130 </a:t>
                      </a:r>
                      <a:r>
                        <a:rPr lang="en-US" sz="1100" baseline="0" dirty="0" err="1"/>
                        <a:t>meV</a:t>
                      </a:r>
                      <a:r>
                        <a:rPr lang="en-US" sz="1100" baseline="0" dirty="0"/>
                        <a:t>)</a:t>
                      </a:r>
                      <a:endParaRPr lang="en-US" sz="1100" dirty="0"/>
                    </a:p>
                  </a:txBody>
                  <a:tcPr marL="82295" marR="82295" marT="42203" marB="42203"/>
                </a:tc>
                <a:extLst>
                  <a:ext uri="{0D108BD9-81ED-4DB2-BD59-A6C34878D82A}">
                    <a16:rowId xmlns:a16="http://schemas.microsoft.com/office/drawing/2014/main" val="10014"/>
                  </a:ext>
                </a:extLst>
              </a:tr>
              <a:tr h="25522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MIRACLES (backscattering spectrometer)</a:t>
                      </a:r>
                    </a:p>
                  </a:txBody>
                  <a:tcPr marL="82295" marR="82295" marT="42203" marB="42203" anchor="ct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2 x BASIS and DNA</a:t>
                      </a:r>
                    </a:p>
                  </a:txBody>
                  <a:tcPr marL="82295" marR="82295" marT="42203" marB="42203"/>
                </a:tc>
                <a:extLst>
                  <a:ext uri="{0D108BD9-81ED-4DB2-BD59-A6C34878D82A}">
                    <a16:rowId xmlns:a16="http://schemas.microsoft.com/office/drawing/2014/main" val="10015"/>
                  </a:ext>
                </a:extLst>
              </a:tr>
              <a:tr h="285373">
                <a:tc gridSpan="2">
                  <a:txBody>
                    <a:bodyPr/>
                    <a:lstStyle/>
                    <a:p>
                      <a:pPr algn="ctr"/>
                      <a:endParaRPr lang="en-US" sz="1300" b="1" dirty="0">
                        <a:solidFill>
                          <a:schemeClr val="tx1"/>
                        </a:solidFill>
                      </a:endParaRPr>
                    </a:p>
                  </a:txBody>
                  <a:tcPr marL="82295" marR="82295" marT="42203" marB="42203" anchor="ctr">
                    <a:noFill/>
                  </a:tcPr>
                </a:tc>
                <a:tc hMerge="1">
                  <a:txBody>
                    <a:bodyPr/>
                    <a:lstStyle/>
                    <a:p>
                      <a:endParaRPr lang="en-US" sz="1400" dirty="0"/>
                    </a:p>
                  </a:txBody>
                  <a:tcPr/>
                </a:tc>
                <a:tc>
                  <a:txBody>
                    <a:bodyPr/>
                    <a:lstStyle/>
                    <a:p>
                      <a:endParaRPr lang="en-US" sz="1300" b="1" dirty="0"/>
                    </a:p>
                  </a:txBody>
                  <a:tcPr marL="82295" marR="82295" marT="42203" marB="42203">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693691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 t="10852" r="6" b="-1"/>
          <a:stretch/>
        </p:blipFill>
        <p:spPr>
          <a:xfrm>
            <a:off x="0" y="1417638"/>
            <a:ext cx="9144000" cy="5440362"/>
          </a:xfrm>
          <a:prstGeom prst="rect">
            <a:avLst/>
          </a:prstGeom>
        </p:spPr>
      </p:pic>
      <p:sp>
        <p:nvSpPr>
          <p:cNvPr id="2" name="Title 1"/>
          <p:cNvSpPr>
            <a:spLocks noGrp="1"/>
          </p:cNvSpPr>
          <p:nvPr>
            <p:ph type="title"/>
          </p:nvPr>
        </p:nvSpPr>
        <p:spPr/>
        <p:txBody>
          <a:bodyPr/>
          <a:lstStyle/>
          <a:p>
            <a:r>
              <a:rPr lang="en-US" dirty="0"/>
              <a:t>Organization and People</a:t>
            </a:r>
            <a:r>
              <a:rPr lang="en-GB" dirty="0"/>
              <a: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11</a:t>
            </a:fld>
            <a:endParaRPr lang="en-GB" noProof="0" dirty="0"/>
          </a:p>
        </p:txBody>
      </p:sp>
      <p:grpSp>
        <p:nvGrpSpPr>
          <p:cNvPr id="6" name="Group 5"/>
          <p:cNvGrpSpPr/>
          <p:nvPr/>
        </p:nvGrpSpPr>
        <p:grpSpPr>
          <a:xfrm>
            <a:off x="39567" y="2549240"/>
            <a:ext cx="3335256" cy="3071379"/>
            <a:chOff x="3735915" y="4618018"/>
            <a:chExt cx="3613194" cy="3327327"/>
          </a:xfrm>
        </p:grpSpPr>
        <p:grpSp>
          <p:nvGrpSpPr>
            <p:cNvPr id="7" name="Group 6"/>
            <p:cNvGrpSpPr/>
            <p:nvPr/>
          </p:nvGrpSpPr>
          <p:grpSpPr>
            <a:xfrm>
              <a:off x="3735915" y="4618018"/>
              <a:ext cx="3613194" cy="3327327"/>
              <a:chOff x="4499992" y="2281436"/>
              <a:chExt cx="2016224" cy="1872208"/>
            </a:xfrm>
          </p:grpSpPr>
          <p:sp>
            <p:nvSpPr>
              <p:cNvPr id="9" name="Oval 8"/>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10" name="TextBox 9"/>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~430</a:t>
                </a:r>
              </a:p>
              <a:p>
                <a:pPr algn="ctr" defTabSz="1061627"/>
                <a:r>
                  <a:rPr lang="en-US" sz="1662" dirty="0">
                    <a:solidFill>
                      <a:srgbClr val="FFFFFF"/>
                    </a:solidFill>
                    <a:cs typeface="Helvetica"/>
                  </a:rPr>
                  <a:t>Employees</a:t>
                </a:r>
              </a:p>
            </p:txBody>
          </p:sp>
        </p:grpSp>
        <p:pic>
          <p:nvPicPr>
            <p:cNvPr id="8" name="Picture 7" descr="elated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2449" y="6203193"/>
              <a:ext cx="2580125" cy="833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017138" y="2549239"/>
            <a:ext cx="3335256" cy="3071379"/>
            <a:chOff x="-949710" y="3908461"/>
            <a:chExt cx="3613194" cy="3327327"/>
          </a:xfrm>
        </p:grpSpPr>
        <p:grpSp>
          <p:nvGrpSpPr>
            <p:cNvPr id="12" name="Group 11"/>
            <p:cNvGrpSpPr/>
            <p:nvPr/>
          </p:nvGrpSpPr>
          <p:grpSpPr>
            <a:xfrm>
              <a:off x="-949710" y="3908461"/>
              <a:ext cx="3613194" cy="3327327"/>
              <a:chOff x="4499992" y="2281436"/>
              <a:chExt cx="2016224" cy="1872208"/>
            </a:xfrm>
          </p:grpSpPr>
          <p:sp>
            <p:nvSpPr>
              <p:cNvPr id="14" name="Oval 13"/>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15" name="TextBox 14"/>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50</a:t>
                </a:r>
              </a:p>
              <a:p>
                <a:pPr algn="ctr" defTabSz="1061627"/>
                <a:r>
                  <a:rPr lang="en-US" sz="1662" dirty="0">
                    <a:solidFill>
                      <a:srgbClr val="FFFFFF"/>
                    </a:solidFill>
                    <a:cs typeface="Helvetica"/>
                  </a:rPr>
                  <a:t>Nationalities</a:t>
                </a:r>
              </a:p>
            </p:txBody>
          </p:sp>
        </p:grpSp>
        <p:pic>
          <p:nvPicPr>
            <p:cNvPr id="13" name="Picture 2" descr="elated im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9552" y="5444715"/>
              <a:ext cx="2279838" cy="1141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5761364" y="2549240"/>
            <a:ext cx="3335256" cy="3071379"/>
            <a:chOff x="314325" y="2244798"/>
            <a:chExt cx="3613194" cy="3327327"/>
          </a:xfrm>
        </p:grpSpPr>
        <p:grpSp>
          <p:nvGrpSpPr>
            <p:cNvPr id="17" name="Group 16"/>
            <p:cNvGrpSpPr/>
            <p:nvPr/>
          </p:nvGrpSpPr>
          <p:grpSpPr>
            <a:xfrm>
              <a:off x="314325" y="2244798"/>
              <a:ext cx="3613194" cy="3327327"/>
              <a:chOff x="4499992" y="2281436"/>
              <a:chExt cx="2016224" cy="1872208"/>
            </a:xfrm>
          </p:grpSpPr>
          <p:sp>
            <p:nvSpPr>
              <p:cNvPr id="19" name="Oval 18"/>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20" name="TextBox 19"/>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~100</a:t>
                </a:r>
              </a:p>
              <a:p>
                <a:pPr algn="ctr" defTabSz="1061627"/>
                <a:r>
                  <a:rPr lang="en-US" sz="1662" dirty="0">
                    <a:solidFill>
                      <a:srgbClr val="FFFFFF"/>
                    </a:solidFill>
                    <a:cs typeface="Helvetica"/>
                  </a:rPr>
                  <a:t>Collaborating Institutions</a:t>
                </a:r>
              </a:p>
            </p:txBody>
          </p:sp>
        </p:grpSp>
        <p:pic>
          <p:nvPicPr>
            <p:cNvPr id="18" name="Picture 6" descr="mage result for PSI villigen"/>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43001" y="3725099"/>
              <a:ext cx="2033896" cy="13559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83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195">
            <a:extLst>
              <a:ext uri="{FF2B5EF4-FFF2-40B4-BE49-F238E27FC236}">
                <a16:creationId xmlns:a16="http://schemas.microsoft.com/office/drawing/2014/main" id="{3F650BEB-4591-214F-A44A-9C8064D0AC69}"/>
              </a:ext>
            </a:extLst>
          </p:cNvPr>
          <p:cNvSpPr/>
          <p:nvPr/>
        </p:nvSpPr>
        <p:spPr>
          <a:xfrm>
            <a:off x="0" y="-99392"/>
            <a:ext cx="9144000"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208CA6C4-05C7-FB41-BFDF-6C75F92B164D}"/>
              </a:ext>
            </a:extLst>
          </p:cNvPr>
          <p:cNvSpPr>
            <a:spLocks noGrp="1"/>
          </p:cNvSpPr>
          <p:nvPr>
            <p:ph type="sldNum" sz="quarter" idx="12"/>
          </p:nvPr>
        </p:nvSpPr>
        <p:spPr/>
        <p:txBody>
          <a:bodyPr/>
          <a:lstStyle/>
          <a:p>
            <a:fld id="{551115BC-487E-4422-894C-CB7CD3E79223}" type="slidenum">
              <a:rPr lang="en-GB" noProof="0" smtClean="0"/>
              <a:t>12</a:t>
            </a:fld>
            <a:endParaRPr lang="en-GB" noProof="0"/>
          </a:p>
        </p:txBody>
      </p:sp>
      <p:grpSp>
        <p:nvGrpSpPr>
          <p:cNvPr id="5" name="Group 4">
            <a:extLst>
              <a:ext uri="{FF2B5EF4-FFF2-40B4-BE49-F238E27FC236}">
                <a16:creationId xmlns:a16="http://schemas.microsoft.com/office/drawing/2014/main" id="{ECE2A62B-A6A1-FC40-BDA2-A74F81C8070E}"/>
              </a:ext>
            </a:extLst>
          </p:cNvPr>
          <p:cNvGrpSpPr/>
          <p:nvPr/>
        </p:nvGrpSpPr>
        <p:grpSpPr>
          <a:xfrm>
            <a:off x="1691680" y="750302"/>
            <a:ext cx="5226580" cy="6107698"/>
            <a:chOff x="249914" y="779125"/>
            <a:chExt cx="4956797" cy="5664018"/>
          </a:xfrm>
        </p:grpSpPr>
        <p:grpSp>
          <p:nvGrpSpPr>
            <p:cNvPr id="6" name="Group 5">
              <a:extLst>
                <a:ext uri="{FF2B5EF4-FFF2-40B4-BE49-F238E27FC236}">
                  <a16:creationId xmlns:a16="http://schemas.microsoft.com/office/drawing/2014/main" id="{DB853A33-312A-6445-B42E-0500D5E09161}"/>
                </a:ext>
              </a:extLst>
            </p:cNvPr>
            <p:cNvGrpSpPr/>
            <p:nvPr/>
          </p:nvGrpSpPr>
          <p:grpSpPr>
            <a:xfrm>
              <a:off x="249914" y="779125"/>
              <a:ext cx="4956797" cy="5664018"/>
              <a:chOff x="2071121" y="728315"/>
              <a:chExt cx="4793518" cy="5477443"/>
            </a:xfrm>
          </p:grpSpPr>
          <p:sp>
            <p:nvSpPr>
              <p:cNvPr id="42" name="Freeform 74">
                <a:extLst>
                  <a:ext uri="{FF2B5EF4-FFF2-40B4-BE49-F238E27FC236}">
                    <a16:creationId xmlns:a16="http://schemas.microsoft.com/office/drawing/2014/main" id="{F8ABE937-1C2A-DA4E-8CB8-EDBDC1351717}"/>
                  </a:ext>
                </a:extLst>
              </p:cNvPr>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43" name="Freeform 42">
                <a:extLst>
                  <a:ext uri="{FF2B5EF4-FFF2-40B4-BE49-F238E27FC236}">
                    <a16:creationId xmlns:a16="http://schemas.microsoft.com/office/drawing/2014/main" id="{D87A65A1-BB3C-644A-BC5B-3F07808F2DC0}"/>
                  </a:ext>
                </a:extLst>
              </p:cNvPr>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44" name="Freeform 192">
                <a:extLst>
                  <a:ext uri="{FF2B5EF4-FFF2-40B4-BE49-F238E27FC236}">
                    <a16:creationId xmlns:a16="http://schemas.microsoft.com/office/drawing/2014/main" id="{B9F3AA05-AA0E-1B44-9F7D-7B7E99D64B1F}"/>
                  </a:ext>
                </a:extLst>
              </p:cNvPr>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45" name="Freeform 44">
                <a:extLst>
                  <a:ext uri="{FF2B5EF4-FFF2-40B4-BE49-F238E27FC236}">
                    <a16:creationId xmlns:a16="http://schemas.microsoft.com/office/drawing/2014/main" id="{327B0774-6FEE-A448-802C-DD8876AC02C0}"/>
                  </a:ext>
                </a:extLst>
              </p:cNvPr>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46" name="Freeform 45">
                <a:extLst>
                  <a:ext uri="{FF2B5EF4-FFF2-40B4-BE49-F238E27FC236}">
                    <a16:creationId xmlns:a16="http://schemas.microsoft.com/office/drawing/2014/main" id="{CFE4C51E-E545-5C4C-9631-B7C967C199B2}"/>
                  </a:ext>
                </a:extLst>
              </p:cNvPr>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47" name="Freeform 46">
                <a:extLst>
                  <a:ext uri="{FF2B5EF4-FFF2-40B4-BE49-F238E27FC236}">
                    <a16:creationId xmlns:a16="http://schemas.microsoft.com/office/drawing/2014/main" id="{A951B348-D60A-0D4A-8C22-67A1390CFD2A}"/>
                  </a:ext>
                </a:extLst>
              </p:cNvPr>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48" name="Freeform 47">
                <a:extLst>
                  <a:ext uri="{FF2B5EF4-FFF2-40B4-BE49-F238E27FC236}">
                    <a16:creationId xmlns:a16="http://schemas.microsoft.com/office/drawing/2014/main" id="{71204602-8CA4-EF44-9195-6F9DFA235EA4}"/>
                  </a:ext>
                </a:extLst>
              </p:cNvPr>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49" name="Freeform 48">
                <a:extLst>
                  <a:ext uri="{FF2B5EF4-FFF2-40B4-BE49-F238E27FC236}">
                    <a16:creationId xmlns:a16="http://schemas.microsoft.com/office/drawing/2014/main" id="{7D07B6BE-CF4F-A842-B546-B6D30BEE3EB1}"/>
                  </a:ext>
                </a:extLst>
              </p:cNvPr>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0" name="Freeform 49">
                <a:extLst>
                  <a:ext uri="{FF2B5EF4-FFF2-40B4-BE49-F238E27FC236}">
                    <a16:creationId xmlns:a16="http://schemas.microsoft.com/office/drawing/2014/main" id="{823DFD5B-861B-824B-BDB7-7DDD86F60665}"/>
                  </a:ext>
                </a:extLst>
              </p:cNvPr>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1" name="Freeform 50">
                <a:extLst>
                  <a:ext uri="{FF2B5EF4-FFF2-40B4-BE49-F238E27FC236}">
                    <a16:creationId xmlns:a16="http://schemas.microsoft.com/office/drawing/2014/main" id="{070FEF45-403E-5F4C-8B7F-E27C9DC018D7}"/>
                  </a:ext>
                </a:extLst>
              </p:cNvPr>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2" name="Freeform 51">
                <a:extLst>
                  <a:ext uri="{FF2B5EF4-FFF2-40B4-BE49-F238E27FC236}">
                    <a16:creationId xmlns:a16="http://schemas.microsoft.com/office/drawing/2014/main" id="{59067263-185B-E448-BBC1-B947B7BFC14E}"/>
                  </a:ext>
                </a:extLst>
              </p:cNvPr>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3" name="Freeform 52">
                <a:extLst>
                  <a:ext uri="{FF2B5EF4-FFF2-40B4-BE49-F238E27FC236}">
                    <a16:creationId xmlns:a16="http://schemas.microsoft.com/office/drawing/2014/main" id="{E6D9F42F-4827-D64D-A4DA-C4842DB86A44}"/>
                  </a:ext>
                </a:extLst>
              </p:cNvPr>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4" name="Freeform 53">
                <a:extLst>
                  <a:ext uri="{FF2B5EF4-FFF2-40B4-BE49-F238E27FC236}">
                    <a16:creationId xmlns:a16="http://schemas.microsoft.com/office/drawing/2014/main" id="{513A046C-358D-1743-B39C-61AC9AF01F08}"/>
                  </a:ext>
                </a:extLst>
              </p:cNvPr>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5" name="Freeform 54">
                <a:extLst>
                  <a:ext uri="{FF2B5EF4-FFF2-40B4-BE49-F238E27FC236}">
                    <a16:creationId xmlns:a16="http://schemas.microsoft.com/office/drawing/2014/main" id="{7B5EF7D9-799B-C142-9578-AF093803BACF}"/>
                  </a:ext>
                </a:extLst>
              </p:cNvPr>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6" name="Freeform 55">
                <a:extLst>
                  <a:ext uri="{FF2B5EF4-FFF2-40B4-BE49-F238E27FC236}">
                    <a16:creationId xmlns:a16="http://schemas.microsoft.com/office/drawing/2014/main" id="{846C3D18-8947-D14B-A2F5-248FCE23845A}"/>
                  </a:ext>
                </a:extLst>
              </p:cNvPr>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7" name="Freeform 56">
                <a:extLst>
                  <a:ext uri="{FF2B5EF4-FFF2-40B4-BE49-F238E27FC236}">
                    <a16:creationId xmlns:a16="http://schemas.microsoft.com/office/drawing/2014/main" id="{009BD0FF-BB55-C946-8ABE-9043A7907455}"/>
                  </a:ext>
                </a:extLst>
              </p:cNvPr>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8" name="Freeform 57">
                <a:extLst>
                  <a:ext uri="{FF2B5EF4-FFF2-40B4-BE49-F238E27FC236}">
                    <a16:creationId xmlns:a16="http://schemas.microsoft.com/office/drawing/2014/main" id="{D2CC5EB8-75D5-D745-816F-599FF06C8D2D}"/>
                  </a:ext>
                </a:extLst>
              </p:cNvPr>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59" name="Freeform 58">
                <a:extLst>
                  <a:ext uri="{FF2B5EF4-FFF2-40B4-BE49-F238E27FC236}">
                    <a16:creationId xmlns:a16="http://schemas.microsoft.com/office/drawing/2014/main" id="{450AA725-E4E0-0C49-BA96-82837DE5E44D}"/>
                  </a:ext>
                </a:extLst>
              </p:cNvPr>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0" name="Freeform 59">
                <a:extLst>
                  <a:ext uri="{FF2B5EF4-FFF2-40B4-BE49-F238E27FC236}">
                    <a16:creationId xmlns:a16="http://schemas.microsoft.com/office/drawing/2014/main" id="{B7DFCF83-E281-5E41-9B59-2155B739370F}"/>
                  </a:ext>
                </a:extLst>
              </p:cNvPr>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1" name="Freeform 60">
                <a:extLst>
                  <a:ext uri="{FF2B5EF4-FFF2-40B4-BE49-F238E27FC236}">
                    <a16:creationId xmlns:a16="http://schemas.microsoft.com/office/drawing/2014/main" id="{171BF28B-872C-6740-A9C8-191A5EEF3DE9}"/>
                  </a:ext>
                </a:extLst>
              </p:cNvPr>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2" name="Freeform 61">
                <a:extLst>
                  <a:ext uri="{FF2B5EF4-FFF2-40B4-BE49-F238E27FC236}">
                    <a16:creationId xmlns:a16="http://schemas.microsoft.com/office/drawing/2014/main" id="{7CFADF7B-8325-BE47-B9CB-FD412D5D90A3}"/>
                  </a:ext>
                </a:extLst>
              </p:cNvPr>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3" name="Freeform 62">
                <a:extLst>
                  <a:ext uri="{FF2B5EF4-FFF2-40B4-BE49-F238E27FC236}">
                    <a16:creationId xmlns:a16="http://schemas.microsoft.com/office/drawing/2014/main" id="{07F149D7-843A-C04B-84B1-BF2993CB7277}"/>
                  </a:ext>
                </a:extLst>
              </p:cNvPr>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4" name="Freeform 63">
                <a:extLst>
                  <a:ext uri="{FF2B5EF4-FFF2-40B4-BE49-F238E27FC236}">
                    <a16:creationId xmlns:a16="http://schemas.microsoft.com/office/drawing/2014/main" id="{B0BAE198-AF52-6D45-9E1D-DAB5DEEBA8F2}"/>
                  </a:ext>
                </a:extLst>
              </p:cNvPr>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5" name="Freeform 64">
                <a:extLst>
                  <a:ext uri="{FF2B5EF4-FFF2-40B4-BE49-F238E27FC236}">
                    <a16:creationId xmlns:a16="http://schemas.microsoft.com/office/drawing/2014/main" id="{C1D5D0E0-FA4C-664E-B0D0-93750345BD64}"/>
                  </a:ext>
                </a:extLst>
              </p:cNvPr>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6" name="Freeform 65">
                <a:extLst>
                  <a:ext uri="{FF2B5EF4-FFF2-40B4-BE49-F238E27FC236}">
                    <a16:creationId xmlns:a16="http://schemas.microsoft.com/office/drawing/2014/main" id="{A2E96AB9-FE37-924C-B5BB-BF9E9AF8E084}"/>
                  </a:ext>
                </a:extLst>
              </p:cNvPr>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7" name="Freeform 66">
                <a:extLst>
                  <a:ext uri="{FF2B5EF4-FFF2-40B4-BE49-F238E27FC236}">
                    <a16:creationId xmlns:a16="http://schemas.microsoft.com/office/drawing/2014/main" id="{F31F42EC-728E-CE48-B800-2E30BD5044AB}"/>
                  </a:ext>
                </a:extLst>
              </p:cNvPr>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8" name="Freeform 67">
                <a:extLst>
                  <a:ext uri="{FF2B5EF4-FFF2-40B4-BE49-F238E27FC236}">
                    <a16:creationId xmlns:a16="http://schemas.microsoft.com/office/drawing/2014/main" id="{7AC91EA6-0330-CE4B-9D6E-61DE21887BDE}"/>
                  </a:ext>
                </a:extLst>
              </p:cNvPr>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69" name="Freeform 68">
                <a:extLst>
                  <a:ext uri="{FF2B5EF4-FFF2-40B4-BE49-F238E27FC236}">
                    <a16:creationId xmlns:a16="http://schemas.microsoft.com/office/drawing/2014/main" id="{B9008959-2C7B-D443-AECE-B04197786A63}"/>
                  </a:ext>
                </a:extLst>
              </p:cNvPr>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0" name="Freeform 69">
                <a:extLst>
                  <a:ext uri="{FF2B5EF4-FFF2-40B4-BE49-F238E27FC236}">
                    <a16:creationId xmlns:a16="http://schemas.microsoft.com/office/drawing/2014/main" id="{274CB9D5-20B1-954B-AAB2-9394B98028C8}"/>
                  </a:ext>
                </a:extLst>
              </p:cNvPr>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1" name="Freeform 70">
                <a:extLst>
                  <a:ext uri="{FF2B5EF4-FFF2-40B4-BE49-F238E27FC236}">
                    <a16:creationId xmlns:a16="http://schemas.microsoft.com/office/drawing/2014/main" id="{0841D716-14E1-FA4A-8EF7-AEB595EE7A13}"/>
                  </a:ext>
                </a:extLst>
              </p:cNvPr>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2" name="Freeform 71">
                <a:extLst>
                  <a:ext uri="{FF2B5EF4-FFF2-40B4-BE49-F238E27FC236}">
                    <a16:creationId xmlns:a16="http://schemas.microsoft.com/office/drawing/2014/main" id="{D8355389-4F1E-ED4F-9189-B51305E3D274}"/>
                  </a:ext>
                </a:extLst>
              </p:cNvPr>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3" name="Freeform 72">
                <a:extLst>
                  <a:ext uri="{FF2B5EF4-FFF2-40B4-BE49-F238E27FC236}">
                    <a16:creationId xmlns:a16="http://schemas.microsoft.com/office/drawing/2014/main" id="{B2AA6BD2-439B-BB4A-89C1-4C2A0D4F0AEA}"/>
                  </a:ext>
                </a:extLst>
              </p:cNvPr>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4" name="Freeform 73">
                <a:extLst>
                  <a:ext uri="{FF2B5EF4-FFF2-40B4-BE49-F238E27FC236}">
                    <a16:creationId xmlns:a16="http://schemas.microsoft.com/office/drawing/2014/main" id="{900D4F97-64FE-074C-9528-7FC917B1F423}"/>
                  </a:ext>
                </a:extLst>
              </p:cNvPr>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75" name="Freeform 74">
                <a:extLst>
                  <a:ext uri="{FF2B5EF4-FFF2-40B4-BE49-F238E27FC236}">
                    <a16:creationId xmlns:a16="http://schemas.microsoft.com/office/drawing/2014/main" id="{0323FF8B-DFB3-6940-B720-19AED87ABBD9}"/>
                  </a:ext>
                </a:extLst>
              </p:cNvPr>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6" name="Freeform 75">
                <a:extLst>
                  <a:ext uri="{FF2B5EF4-FFF2-40B4-BE49-F238E27FC236}">
                    <a16:creationId xmlns:a16="http://schemas.microsoft.com/office/drawing/2014/main" id="{A4FE4582-2FD0-C34B-B093-419B8DDA672D}"/>
                  </a:ext>
                </a:extLst>
              </p:cNvPr>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7" name="Freeform 76">
                <a:extLst>
                  <a:ext uri="{FF2B5EF4-FFF2-40B4-BE49-F238E27FC236}">
                    <a16:creationId xmlns:a16="http://schemas.microsoft.com/office/drawing/2014/main" id="{40A99A91-21B0-A944-A201-F9C049CCFE86}"/>
                  </a:ext>
                </a:extLst>
              </p:cNvPr>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8" name="Freeform 77">
                <a:extLst>
                  <a:ext uri="{FF2B5EF4-FFF2-40B4-BE49-F238E27FC236}">
                    <a16:creationId xmlns:a16="http://schemas.microsoft.com/office/drawing/2014/main" id="{A3742229-BE06-8D4D-BDFC-4A80F40E0D1B}"/>
                  </a:ext>
                </a:extLst>
              </p:cNvPr>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79" name="Freeform 78">
                <a:extLst>
                  <a:ext uri="{FF2B5EF4-FFF2-40B4-BE49-F238E27FC236}">
                    <a16:creationId xmlns:a16="http://schemas.microsoft.com/office/drawing/2014/main" id="{5F7C8362-C7FA-BC40-AF5A-860CC4589FE6}"/>
                  </a:ext>
                </a:extLst>
              </p:cNvPr>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80" name="Freeform 79">
                <a:extLst>
                  <a:ext uri="{FF2B5EF4-FFF2-40B4-BE49-F238E27FC236}">
                    <a16:creationId xmlns:a16="http://schemas.microsoft.com/office/drawing/2014/main" id="{3C39995D-22A5-AA4B-B586-3CAB40BD9EE0}"/>
                  </a:ext>
                </a:extLst>
              </p:cNvPr>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81" name="Freeform 80">
                <a:extLst>
                  <a:ext uri="{FF2B5EF4-FFF2-40B4-BE49-F238E27FC236}">
                    <a16:creationId xmlns:a16="http://schemas.microsoft.com/office/drawing/2014/main" id="{0CD38236-591A-9B43-8C70-C7DC2B77E058}"/>
                  </a:ext>
                </a:extLst>
              </p:cNvPr>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82" name="Freeform 81">
                <a:extLst>
                  <a:ext uri="{FF2B5EF4-FFF2-40B4-BE49-F238E27FC236}">
                    <a16:creationId xmlns:a16="http://schemas.microsoft.com/office/drawing/2014/main" id="{89F32C26-D542-8841-A62F-26B71F9931D4}"/>
                  </a:ext>
                </a:extLst>
              </p:cNvPr>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83" name="Freeform 82">
                <a:extLst>
                  <a:ext uri="{FF2B5EF4-FFF2-40B4-BE49-F238E27FC236}">
                    <a16:creationId xmlns:a16="http://schemas.microsoft.com/office/drawing/2014/main" id="{8D6D1044-E657-C844-A5E0-A01E5CB1C92C}"/>
                  </a:ext>
                </a:extLst>
              </p:cNvPr>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84" name="Freeform 83">
                <a:extLst>
                  <a:ext uri="{FF2B5EF4-FFF2-40B4-BE49-F238E27FC236}">
                    <a16:creationId xmlns:a16="http://schemas.microsoft.com/office/drawing/2014/main" id="{24B32365-81F3-0245-A215-3A06A1304A67}"/>
                  </a:ext>
                </a:extLst>
              </p:cNvPr>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85" name="Freeform 84">
                <a:extLst>
                  <a:ext uri="{FF2B5EF4-FFF2-40B4-BE49-F238E27FC236}">
                    <a16:creationId xmlns:a16="http://schemas.microsoft.com/office/drawing/2014/main" id="{A026172D-5AA8-3D4F-B070-E91B46182238}"/>
                  </a:ext>
                </a:extLst>
              </p:cNvPr>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86" name="Freeform 85">
                <a:extLst>
                  <a:ext uri="{FF2B5EF4-FFF2-40B4-BE49-F238E27FC236}">
                    <a16:creationId xmlns:a16="http://schemas.microsoft.com/office/drawing/2014/main" id="{EF35D5F3-5215-BB4A-8E26-59E3BC54F0CC}"/>
                  </a:ext>
                </a:extLst>
              </p:cNvPr>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87" name="Freeform 86">
                <a:extLst>
                  <a:ext uri="{FF2B5EF4-FFF2-40B4-BE49-F238E27FC236}">
                    <a16:creationId xmlns:a16="http://schemas.microsoft.com/office/drawing/2014/main" id="{E1EC9ECB-A503-9A40-BEC6-2EE6B23553B0}"/>
                  </a:ext>
                </a:extLst>
              </p:cNvPr>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88" name="Freeform 87">
                <a:extLst>
                  <a:ext uri="{FF2B5EF4-FFF2-40B4-BE49-F238E27FC236}">
                    <a16:creationId xmlns:a16="http://schemas.microsoft.com/office/drawing/2014/main" id="{AC833C61-29DD-7240-AAFB-6BDB1F1DC232}"/>
                  </a:ext>
                </a:extLst>
              </p:cNvPr>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89" name="Freeform 88">
                <a:extLst>
                  <a:ext uri="{FF2B5EF4-FFF2-40B4-BE49-F238E27FC236}">
                    <a16:creationId xmlns:a16="http://schemas.microsoft.com/office/drawing/2014/main" id="{D7CDD9A1-23AD-DB4B-9256-07C60D832CB0}"/>
                  </a:ext>
                </a:extLst>
              </p:cNvPr>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90" name="Freeform 89">
                <a:extLst>
                  <a:ext uri="{FF2B5EF4-FFF2-40B4-BE49-F238E27FC236}">
                    <a16:creationId xmlns:a16="http://schemas.microsoft.com/office/drawing/2014/main" id="{C956F5B0-D3EB-104A-B901-63CF05B9D575}"/>
                  </a:ext>
                </a:extLst>
              </p:cNvPr>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91" name="Freeform 90">
                <a:extLst>
                  <a:ext uri="{FF2B5EF4-FFF2-40B4-BE49-F238E27FC236}">
                    <a16:creationId xmlns:a16="http://schemas.microsoft.com/office/drawing/2014/main" id="{DDEB4016-1C65-F542-A8FA-0157996372DD}"/>
                  </a:ext>
                </a:extLst>
              </p:cNvPr>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92" name="Freeform 91">
                <a:extLst>
                  <a:ext uri="{FF2B5EF4-FFF2-40B4-BE49-F238E27FC236}">
                    <a16:creationId xmlns:a16="http://schemas.microsoft.com/office/drawing/2014/main" id="{C3902494-C17D-324D-9155-0C277F1A07C9}"/>
                  </a:ext>
                </a:extLst>
              </p:cNvPr>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93" name="Freeform 92">
                <a:extLst>
                  <a:ext uri="{FF2B5EF4-FFF2-40B4-BE49-F238E27FC236}">
                    <a16:creationId xmlns:a16="http://schemas.microsoft.com/office/drawing/2014/main" id="{818AAE36-3ECB-1E45-827C-224AEB2BE52B}"/>
                  </a:ext>
                </a:extLst>
              </p:cNvPr>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94" name="Freeform 93">
                <a:extLst>
                  <a:ext uri="{FF2B5EF4-FFF2-40B4-BE49-F238E27FC236}">
                    <a16:creationId xmlns:a16="http://schemas.microsoft.com/office/drawing/2014/main" id="{3C2C20AC-8EA5-2040-A0DC-DE18C4288167}"/>
                  </a:ext>
                </a:extLst>
              </p:cNvPr>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95" name="Freeform 68">
                <a:extLst>
                  <a:ext uri="{FF2B5EF4-FFF2-40B4-BE49-F238E27FC236}">
                    <a16:creationId xmlns:a16="http://schemas.microsoft.com/office/drawing/2014/main" id="{0645D528-1ECF-4748-BF3A-B110477C94B7}"/>
                  </a:ext>
                </a:extLst>
              </p:cNvPr>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96" name="Freeform 69">
                <a:extLst>
                  <a:ext uri="{FF2B5EF4-FFF2-40B4-BE49-F238E27FC236}">
                    <a16:creationId xmlns:a16="http://schemas.microsoft.com/office/drawing/2014/main" id="{8C630506-F608-064C-A5E6-EF9D08BEEBD4}"/>
                  </a:ext>
                </a:extLst>
              </p:cNvPr>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97" name="Freeform 70">
                <a:extLst>
                  <a:ext uri="{FF2B5EF4-FFF2-40B4-BE49-F238E27FC236}">
                    <a16:creationId xmlns:a16="http://schemas.microsoft.com/office/drawing/2014/main" id="{B6FFF488-CDA8-0C45-89DF-550B9946490E}"/>
                  </a:ext>
                </a:extLst>
              </p:cNvPr>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98" name="Freeform 72">
                <a:extLst>
                  <a:ext uri="{FF2B5EF4-FFF2-40B4-BE49-F238E27FC236}">
                    <a16:creationId xmlns:a16="http://schemas.microsoft.com/office/drawing/2014/main" id="{96112737-3D5B-D44E-B16E-560DD8E9E52C}"/>
                  </a:ext>
                </a:extLst>
              </p:cNvPr>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99" name="Freeform 73">
                <a:extLst>
                  <a:ext uri="{FF2B5EF4-FFF2-40B4-BE49-F238E27FC236}">
                    <a16:creationId xmlns:a16="http://schemas.microsoft.com/office/drawing/2014/main" id="{8D89B92D-331C-7A47-8B5B-605C09FE73AA}"/>
                  </a:ext>
                </a:extLst>
              </p:cNvPr>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0" name="Freeform 81">
                <a:extLst>
                  <a:ext uri="{FF2B5EF4-FFF2-40B4-BE49-F238E27FC236}">
                    <a16:creationId xmlns:a16="http://schemas.microsoft.com/office/drawing/2014/main" id="{E2975B09-D220-5A42-BF4B-E93C14480D1F}"/>
                  </a:ext>
                </a:extLst>
              </p:cNvPr>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1" name="Freeform 84">
                <a:extLst>
                  <a:ext uri="{FF2B5EF4-FFF2-40B4-BE49-F238E27FC236}">
                    <a16:creationId xmlns:a16="http://schemas.microsoft.com/office/drawing/2014/main" id="{0A0A80D4-8D5D-2648-AA38-8A213A71B8EA}"/>
                  </a:ext>
                </a:extLst>
              </p:cNvPr>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2" name="Freeform 85">
                <a:extLst>
                  <a:ext uri="{FF2B5EF4-FFF2-40B4-BE49-F238E27FC236}">
                    <a16:creationId xmlns:a16="http://schemas.microsoft.com/office/drawing/2014/main" id="{A533BBA0-6DA1-D64D-9258-C8CAB3F0EC1E}"/>
                  </a:ext>
                </a:extLst>
              </p:cNvPr>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3" name="Freeform 86">
                <a:extLst>
                  <a:ext uri="{FF2B5EF4-FFF2-40B4-BE49-F238E27FC236}">
                    <a16:creationId xmlns:a16="http://schemas.microsoft.com/office/drawing/2014/main" id="{927C07E0-CA2A-DA4F-8A79-3E06E6442DE6}"/>
                  </a:ext>
                </a:extLst>
              </p:cNvPr>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4" name="Freeform 87">
                <a:extLst>
                  <a:ext uri="{FF2B5EF4-FFF2-40B4-BE49-F238E27FC236}">
                    <a16:creationId xmlns:a16="http://schemas.microsoft.com/office/drawing/2014/main" id="{859AB133-8BE2-6C40-85CD-31154F0DFE90}"/>
                  </a:ext>
                </a:extLst>
              </p:cNvPr>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5" name="Freeform 88">
                <a:extLst>
                  <a:ext uri="{FF2B5EF4-FFF2-40B4-BE49-F238E27FC236}">
                    <a16:creationId xmlns:a16="http://schemas.microsoft.com/office/drawing/2014/main" id="{158CC06D-B369-4C44-8F46-C1542F07FA6D}"/>
                  </a:ext>
                </a:extLst>
              </p:cNvPr>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6" name="Freeform 93">
                <a:extLst>
                  <a:ext uri="{FF2B5EF4-FFF2-40B4-BE49-F238E27FC236}">
                    <a16:creationId xmlns:a16="http://schemas.microsoft.com/office/drawing/2014/main" id="{1E9C452B-C0AD-A84B-B315-B0433E2B4FCE}"/>
                  </a:ext>
                </a:extLst>
              </p:cNvPr>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7" name="Freeform 94">
                <a:extLst>
                  <a:ext uri="{FF2B5EF4-FFF2-40B4-BE49-F238E27FC236}">
                    <a16:creationId xmlns:a16="http://schemas.microsoft.com/office/drawing/2014/main" id="{33F51EB5-E885-0C47-B06B-9F3F4C9D8C2A}"/>
                  </a:ext>
                </a:extLst>
              </p:cNvPr>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8" name="Freeform 95">
                <a:extLst>
                  <a:ext uri="{FF2B5EF4-FFF2-40B4-BE49-F238E27FC236}">
                    <a16:creationId xmlns:a16="http://schemas.microsoft.com/office/drawing/2014/main" id="{27620410-C1FC-514E-8CC8-85F9AC70DA3A}"/>
                  </a:ext>
                </a:extLst>
              </p:cNvPr>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09" name="Freeform 98">
                <a:extLst>
                  <a:ext uri="{FF2B5EF4-FFF2-40B4-BE49-F238E27FC236}">
                    <a16:creationId xmlns:a16="http://schemas.microsoft.com/office/drawing/2014/main" id="{091B485D-D7F9-FE48-B4C0-724E4A67F996}"/>
                  </a:ext>
                </a:extLst>
              </p:cNvPr>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0" name="Freeform 99">
                <a:extLst>
                  <a:ext uri="{FF2B5EF4-FFF2-40B4-BE49-F238E27FC236}">
                    <a16:creationId xmlns:a16="http://schemas.microsoft.com/office/drawing/2014/main" id="{A4220BD9-8474-1C45-802B-5B8DD50604DC}"/>
                  </a:ext>
                </a:extLst>
              </p:cNvPr>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1" name="Freeform 100">
                <a:extLst>
                  <a:ext uri="{FF2B5EF4-FFF2-40B4-BE49-F238E27FC236}">
                    <a16:creationId xmlns:a16="http://schemas.microsoft.com/office/drawing/2014/main" id="{CAB9BEA9-B60B-8947-8C21-7900408036CB}"/>
                  </a:ext>
                </a:extLst>
              </p:cNvPr>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2" name="Freeform 108">
                <a:extLst>
                  <a:ext uri="{FF2B5EF4-FFF2-40B4-BE49-F238E27FC236}">
                    <a16:creationId xmlns:a16="http://schemas.microsoft.com/office/drawing/2014/main" id="{4080A9C1-B5AE-F249-9B5B-D862BD198AE7}"/>
                  </a:ext>
                </a:extLst>
              </p:cNvPr>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3" name="Freeform 109">
                <a:extLst>
                  <a:ext uri="{FF2B5EF4-FFF2-40B4-BE49-F238E27FC236}">
                    <a16:creationId xmlns:a16="http://schemas.microsoft.com/office/drawing/2014/main" id="{7FCF1334-8419-0949-A417-8BFE40575786}"/>
                  </a:ext>
                </a:extLst>
              </p:cNvPr>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4" name="Freeform 110">
                <a:extLst>
                  <a:ext uri="{FF2B5EF4-FFF2-40B4-BE49-F238E27FC236}">
                    <a16:creationId xmlns:a16="http://schemas.microsoft.com/office/drawing/2014/main" id="{168082DE-9F21-C74B-A311-08B20E0FE41C}"/>
                  </a:ext>
                </a:extLst>
              </p:cNvPr>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5" name="Freeform 112">
                <a:extLst>
                  <a:ext uri="{FF2B5EF4-FFF2-40B4-BE49-F238E27FC236}">
                    <a16:creationId xmlns:a16="http://schemas.microsoft.com/office/drawing/2014/main" id="{6B56294E-8408-9744-85B5-0D6B6AA27D4E}"/>
                  </a:ext>
                </a:extLst>
              </p:cNvPr>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6" name="Freeform 113">
                <a:extLst>
                  <a:ext uri="{FF2B5EF4-FFF2-40B4-BE49-F238E27FC236}">
                    <a16:creationId xmlns:a16="http://schemas.microsoft.com/office/drawing/2014/main" id="{86354ED3-E2E5-C248-B088-2C911D7FFEA4}"/>
                  </a:ext>
                </a:extLst>
              </p:cNvPr>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7" name="Freeform 115">
                <a:extLst>
                  <a:ext uri="{FF2B5EF4-FFF2-40B4-BE49-F238E27FC236}">
                    <a16:creationId xmlns:a16="http://schemas.microsoft.com/office/drawing/2014/main" id="{0062C095-1FB9-7F46-95C6-4EFDDFE0D46F}"/>
                  </a:ext>
                </a:extLst>
              </p:cNvPr>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8" name="Freeform 117">
                <a:extLst>
                  <a:ext uri="{FF2B5EF4-FFF2-40B4-BE49-F238E27FC236}">
                    <a16:creationId xmlns:a16="http://schemas.microsoft.com/office/drawing/2014/main" id="{4090C2D7-780D-7B41-A331-121FCCE22CCA}"/>
                  </a:ext>
                </a:extLst>
              </p:cNvPr>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19" name="Freeform 118">
                <a:extLst>
                  <a:ext uri="{FF2B5EF4-FFF2-40B4-BE49-F238E27FC236}">
                    <a16:creationId xmlns:a16="http://schemas.microsoft.com/office/drawing/2014/main" id="{69553628-5A6B-FB4C-B42A-175C5958D4CD}"/>
                  </a:ext>
                </a:extLst>
              </p:cNvPr>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0" name="Freeform 119">
                <a:extLst>
                  <a:ext uri="{FF2B5EF4-FFF2-40B4-BE49-F238E27FC236}">
                    <a16:creationId xmlns:a16="http://schemas.microsoft.com/office/drawing/2014/main" id="{E5C81C5D-B910-3F41-9C8A-615AD047E96A}"/>
                  </a:ext>
                </a:extLst>
              </p:cNvPr>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1" name="Freeform 121">
                <a:extLst>
                  <a:ext uri="{FF2B5EF4-FFF2-40B4-BE49-F238E27FC236}">
                    <a16:creationId xmlns:a16="http://schemas.microsoft.com/office/drawing/2014/main" id="{3B3E7761-A4D7-3B4C-8D7A-7E07F935F58D}"/>
                  </a:ext>
                </a:extLst>
              </p:cNvPr>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2" name="Freeform 122">
                <a:extLst>
                  <a:ext uri="{FF2B5EF4-FFF2-40B4-BE49-F238E27FC236}">
                    <a16:creationId xmlns:a16="http://schemas.microsoft.com/office/drawing/2014/main" id="{C1749F7B-E034-484F-8F50-BEDA102FC0DF}"/>
                  </a:ext>
                </a:extLst>
              </p:cNvPr>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3" name="Freeform 123">
                <a:extLst>
                  <a:ext uri="{FF2B5EF4-FFF2-40B4-BE49-F238E27FC236}">
                    <a16:creationId xmlns:a16="http://schemas.microsoft.com/office/drawing/2014/main" id="{D9581B44-93E5-644A-9190-BA53C3C64CDB}"/>
                  </a:ext>
                </a:extLst>
              </p:cNvPr>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4" name="Freeform 125">
                <a:extLst>
                  <a:ext uri="{FF2B5EF4-FFF2-40B4-BE49-F238E27FC236}">
                    <a16:creationId xmlns:a16="http://schemas.microsoft.com/office/drawing/2014/main" id="{BDF25574-9C44-B943-8646-A7AC577E92C3}"/>
                  </a:ext>
                </a:extLst>
              </p:cNvPr>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5" name="Freeform 127">
                <a:extLst>
                  <a:ext uri="{FF2B5EF4-FFF2-40B4-BE49-F238E27FC236}">
                    <a16:creationId xmlns:a16="http://schemas.microsoft.com/office/drawing/2014/main" id="{5DF38C53-6C11-984E-AE7F-0106B247BDB7}"/>
                  </a:ext>
                </a:extLst>
              </p:cNvPr>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6" name="Freeform 128">
                <a:extLst>
                  <a:ext uri="{FF2B5EF4-FFF2-40B4-BE49-F238E27FC236}">
                    <a16:creationId xmlns:a16="http://schemas.microsoft.com/office/drawing/2014/main" id="{E751C0B3-7CEC-C14A-97F0-B1E7194C1A4F}"/>
                  </a:ext>
                </a:extLst>
              </p:cNvPr>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7" name="Freeform 129">
                <a:extLst>
                  <a:ext uri="{FF2B5EF4-FFF2-40B4-BE49-F238E27FC236}">
                    <a16:creationId xmlns:a16="http://schemas.microsoft.com/office/drawing/2014/main" id="{251010AC-7EBA-4746-8FCC-A4C5B91CC65E}"/>
                  </a:ext>
                </a:extLst>
              </p:cNvPr>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8" name="Freeform 130">
                <a:extLst>
                  <a:ext uri="{FF2B5EF4-FFF2-40B4-BE49-F238E27FC236}">
                    <a16:creationId xmlns:a16="http://schemas.microsoft.com/office/drawing/2014/main" id="{0CDF323E-BCA1-114E-8BB9-3065B31A6C0A}"/>
                  </a:ext>
                </a:extLst>
              </p:cNvPr>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29" name="Freeform 131">
                <a:extLst>
                  <a:ext uri="{FF2B5EF4-FFF2-40B4-BE49-F238E27FC236}">
                    <a16:creationId xmlns:a16="http://schemas.microsoft.com/office/drawing/2014/main" id="{A46C216E-215A-3943-AF4D-6EC3C4B6B255}"/>
                  </a:ext>
                </a:extLst>
              </p:cNvPr>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0" name="Freeform 132">
                <a:extLst>
                  <a:ext uri="{FF2B5EF4-FFF2-40B4-BE49-F238E27FC236}">
                    <a16:creationId xmlns:a16="http://schemas.microsoft.com/office/drawing/2014/main" id="{153F9199-07A6-4147-91E3-0A4DF5B6E4F7}"/>
                  </a:ext>
                </a:extLst>
              </p:cNvPr>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1" name="Freeform 133">
                <a:extLst>
                  <a:ext uri="{FF2B5EF4-FFF2-40B4-BE49-F238E27FC236}">
                    <a16:creationId xmlns:a16="http://schemas.microsoft.com/office/drawing/2014/main" id="{852309F2-6D27-CE4E-ACB4-34BC8A1C8D54}"/>
                  </a:ext>
                </a:extLst>
              </p:cNvPr>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2" name="Freeform 134">
                <a:extLst>
                  <a:ext uri="{FF2B5EF4-FFF2-40B4-BE49-F238E27FC236}">
                    <a16:creationId xmlns:a16="http://schemas.microsoft.com/office/drawing/2014/main" id="{501F0365-0A25-B547-9266-5B89C562B637}"/>
                  </a:ext>
                </a:extLst>
              </p:cNvPr>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3" name="Freeform 135">
                <a:extLst>
                  <a:ext uri="{FF2B5EF4-FFF2-40B4-BE49-F238E27FC236}">
                    <a16:creationId xmlns:a16="http://schemas.microsoft.com/office/drawing/2014/main" id="{072F9C63-FE11-4A46-B83F-0B7E6070490A}"/>
                  </a:ext>
                </a:extLst>
              </p:cNvPr>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4" name="Freeform 136">
                <a:extLst>
                  <a:ext uri="{FF2B5EF4-FFF2-40B4-BE49-F238E27FC236}">
                    <a16:creationId xmlns:a16="http://schemas.microsoft.com/office/drawing/2014/main" id="{97ECEEB7-B6F2-F64F-B8FD-3DFC785ABC6C}"/>
                  </a:ext>
                </a:extLst>
              </p:cNvPr>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5" name="Freeform 137">
                <a:extLst>
                  <a:ext uri="{FF2B5EF4-FFF2-40B4-BE49-F238E27FC236}">
                    <a16:creationId xmlns:a16="http://schemas.microsoft.com/office/drawing/2014/main" id="{47087DBE-1A56-D640-9EE6-B1144DDEEB90}"/>
                  </a:ext>
                </a:extLst>
              </p:cNvPr>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6" name="Freeform 138">
                <a:extLst>
                  <a:ext uri="{FF2B5EF4-FFF2-40B4-BE49-F238E27FC236}">
                    <a16:creationId xmlns:a16="http://schemas.microsoft.com/office/drawing/2014/main" id="{93657337-0163-4E43-ADB6-ACA7381A5476}"/>
                  </a:ext>
                </a:extLst>
              </p:cNvPr>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7" name="Freeform 139">
                <a:extLst>
                  <a:ext uri="{FF2B5EF4-FFF2-40B4-BE49-F238E27FC236}">
                    <a16:creationId xmlns:a16="http://schemas.microsoft.com/office/drawing/2014/main" id="{01BDF032-8BBB-644D-9496-ECE9A055A1D9}"/>
                  </a:ext>
                </a:extLst>
              </p:cNvPr>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8" name="Freeform 140">
                <a:extLst>
                  <a:ext uri="{FF2B5EF4-FFF2-40B4-BE49-F238E27FC236}">
                    <a16:creationId xmlns:a16="http://schemas.microsoft.com/office/drawing/2014/main" id="{2BDC3D09-F8C3-8646-9346-F25624C3819B}"/>
                  </a:ext>
                </a:extLst>
              </p:cNvPr>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39" name="Freeform 142">
                <a:extLst>
                  <a:ext uri="{FF2B5EF4-FFF2-40B4-BE49-F238E27FC236}">
                    <a16:creationId xmlns:a16="http://schemas.microsoft.com/office/drawing/2014/main" id="{CDB60230-05CF-4741-8185-DC7789BEB70C}"/>
                  </a:ext>
                </a:extLst>
              </p:cNvPr>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40" name="Freeform 144">
                <a:extLst>
                  <a:ext uri="{FF2B5EF4-FFF2-40B4-BE49-F238E27FC236}">
                    <a16:creationId xmlns:a16="http://schemas.microsoft.com/office/drawing/2014/main" id="{5E269F6C-2055-974A-8B4E-4EBCA0CB4935}"/>
                  </a:ext>
                </a:extLst>
              </p:cNvPr>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41" name="Freeform 145">
                <a:extLst>
                  <a:ext uri="{FF2B5EF4-FFF2-40B4-BE49-F238E27FC236}">
                    <a16:creationId xmlns:a16="http://schemas.microsoft.com/office/drawing/2014/main" id="{D941DE55-555C-994B-9281-F91423B2E241}"/>
                  </a:ext>
                </a:extLst>
              </p:cNvPr>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42" name="Freeform 146">
                <a:extLst>
                  <a:ext uri="{FF2B5EF4-FFF2-40B4-BE49-F238E27FC236}">
                    <a16:creationId xmlns:a16="http://schemas.microsoft.com/office/drawing/2014/main" id="{010A20FB-D1E1-9146-A1A2-C77598AF42C5}"/>
                  </a:ext>
                </a:extLst>
              </p:cNvPr>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43" name="Freeform 147">
                <a:extLst>
                  <a:ext uri="{FF2B5EF4-FFF2-40B4-BE49-F238E27FC236}">
                    <a16:creationId xmlns:a16="http://schemas.microsoft.com/office/drawing/2014/main" id="{E763E59A-E009-9340-99F9-E9E55D1C03FC}"/>
                  </a:ext>
                </a:extLst>
              </p:cNvPr>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44" name="Freeform 148">
                <a:extLst>
                  <a:ext uri="{FF2B5EF4-FFF2-40B4-BE49-F238E27FC236}">
                    <a16:creationId xmlns:a16="http://schemas.microsoft.com/office/drawing/2014/main" id="{F361E5B6-EAB1-8C4E-95BD-57A9428ADD4F}"/>
                  </a:ext>
                </a:extLst>
              </p:cNvPr>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45" name="Freeform 149">
                <a:extLst>
                  <a:ext uri="{FF2B5EF4-FFF2-40B4-BE49-F238E27FC236}">
                    <a16:creationId xmlns:a16="http://schemas.microsoft.com/office/drawing/2014/main" id="{08CD3E0E-20C2-C54F-9DB6-5F583BFBC16D}"/>
                  </a:ext>
                </a:extLst>
              </p:cNvPr>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46" name="Freeform 150">
                <a:extLst>
                  <a:ext uri="{FF2B5EF4-FFF2-40B4-BE49-F238E27FC236}">
                    <a16:creationId xmlns:a16="http://schemas.microsoft.com/office/drawing/2014/main" id="{CB241E12-29DE-B240-B5D5-C46BA8C1EA5A}"/>
                  </a:ext>
                </a:extLst>
              </p:cNvPr>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47" name="Freeform 151">
                <a:extLst>
                  <a:ext uri="{FF2B5EF4-FFF2-40B4-BE49-F238E27FC236}">
                    <a16:creationId xmlns:a16="http://schemas.microsoft.com/office/drawing/2014/main" id="{1F9C3803-F5E9-C442-9B34-47D46EA21918}"/>
                  </a:ext>
                </a:extLst>
              </p:cNvPr>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48" name="Freeform 152">
                <a:extLst>
                  <a:ext uri="{FF2B5EF4-FFF2-40B4-BE49-F238E27FC236}">
                    <a16:creationId xmlns:a16="http://schemas.microsoft.com/office/drawing/2014/main" id="{63E8153B-6E90-C54B-9D56-FAB60773B22C}"/>
                  </a:ext>
                </a:extLst>
              </p:cNvPr>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49" name="Freeform 153">
                <a:extLst>
                  <a:ext uri="{FF2B5EF4-FFF2-40B4-BE49-F238E27FC236}">
                    <a16:creationId xmlns:a16="http://schemas.microsoft.com/office/drawing/2014/main" id="{DC28A5DD-2304-8C4F-906C-2B68B8391104}"/>
                  </a:ext>
                </a:extLst>
              </p:cNvPr>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50" name="Freeform 158">
                <a:extLst>
                  <a:ext uri="{FF2B5EF4-FFF2-40B4-BE49-F238E27FC236}">
                    <a16:creationId xmlns:a16="http://schemas.microsoft.com/office/drawing/2014/main" id="{54A079A8-E654-5248-BAAB-BB6AB6263281}"/>
                  </a:ext>
                </a:extLst>
              </p:cNvPr>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51" name="Freeform 159">
                <a:extLst>
                  <a:ext uri="{FF2B5EF4-FFF2-40B4-BE49-F238E27FC236}">
                    <a16:creationId xmlns:a16="http://schemas.microsoft.com/office/drawing/2014/main" id="{524CC539-8422-7845-ABA2-B497B8318F7D}"/>
                  </a:ext>
                </a:extLst>
              </p:cNvPr>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52" name="Freeform 160">
                <a:extLst>
                  <a:ext uri="{FF2B5EF4-FFF2-40B4-BE49-F238E27FC236}">
                    <a16:creationId xmlns:a16="http://schemas.microsoft.com/office/drawing/2014/main" id="{1063B5DA-1B13-D34D-A437-A4E80C0B628F}"/>
                  </a:ext>
                </a:extLst>
              </p:cNvPr>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53" name="Freeform 161">
                <a:extLst>
                  <a:ext uri="{FF2B5EF4-FFF2-40B4-BE49-F238E27FC236}">
                    <a16:creationId xmlns:a16="http://schemas.microsoft.com/office/drawing/2014/main" id="{EC4C3A56-9725-084C-AD49-3E5F261812E4}"/>
                  </a:ext>
                </a:extLst>
              </p:cNvPr>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54" name="Freeform 183">
                <a:extLst>
                  <a:ext uri="{FF2B5EF4-FFF2-40B4-BE49-F238E27FC236}">
                    <a16:creationId xmlns:a16="http://schemas.microsoft.com/office/drawing/2014/main" id="{6BC261F6-319B-AD47-AC20-02D9AB4E3070}"/>
                  </a:ext>
                </a:extLst>
              </p:cNvPr>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55" name="Freeform 184">
                <a:extLst>
                  <a:ext uri="{FF2B5EF4-FFF2-40B4-BE49-F238E27FC236}">
                    <a16:creationId xmlns:a16="http://schemas.microsoft.com/office/drawing/2014/main" id="{7D1B80ED-7E36-1D47-9006-4516E847CE3E}"/>
                  </a:ext>
                </a:extLst>
              </p:cNvPr>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56" name="Freeform 188">
                <a:extLst>
                  <a:ext uri="{FF2B5EF4-FFF2-40B4-BE49-F238E27FC236}">
                    <a16:creationId xmlns:a16="http://schemas.microsoft.com/office/drawing/2014/main" id="{4592E8D3-7F2C-614C-A8CF-A19A136D4919}"/>
                  </a:ext>
                </a:extLst>
              </p:cNvPr>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57" name="Freeform 201">
                <a:extLst>
                  <a:ext uri="{FF2B5EF4-FFF2-40B4-BE49-F238E27FC236}">
                    <a16:creationId xmlns:a16="http://schemas.microsoft.com/office/drawing/2014/main" id="{9C816C4C-AF5D-364F-9760-0AEA400F9B45}"/>
                  </a:ext>
                </a:extLst>
              </p:cNvPr>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grpSp>
            <p:nvGrpSpPr>
              <p:cNvPr id="158" name="Group 157">
                <a:extLst>
                  <a:ext uri="{FF2B5EF4-FFF2-40B4-BE49-F238E27FC236}">
                    <a16:creationId xmlns:a16="http://schemas.microsoft.com/office/drawing/2014/main" id="{F86B1D76-3B7E-844D-8461-09325DEDD118}"/>
                  </a:ext>
                </a:extLst>
              </p:cNvPr>
              <p:cNvGrpSpPr/>
              <p:nvPr/>
            </p:nvGrpSpPr>
            <p:grpSpPr>
              <a:xfrm>
                <a:off x="3362436" y="2344899"/>
                <a:ext cx="504507" cy="715625"/>
                <a:chOff x="3534931" y="1977469"/>
                <a:chExt cx="466948" cy="662349"/>
              </a:xfrm>
            </p:grpSpPr>
            <p:sp>
              <p:nvSpPr>
                <p:cNvPr id="182" name="Freeform 197">
                  <a:extLst>
                    <a:ext uri="{FF2B5EF4-FFF2-40B4-BE49-F238E27FC236}">
                      <a16:creationId xmlns:a16="http://schemas.microsoft.com/office/drawing/2014/main" id="{6E778122-989B-F04E-94EC-551DBC064EE9}"/>
                    </a:ext>
                  </a:extLst>
                </p:cNvPr>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3" name="Freeform 199">
                  <a:extLst>
                    <a:ext uri="{FF2B5EF4-FFF2-40B4-BE49-F238E27FC236}">
                      <a16:creationId xmlns:a16="http://schemas.microsoft.com/office/drawing/2014/main" id="{6A215E6F-6C0D-5847-8935-3C1C71FD2A00}"/>
                    </a:ext>
                  </a:extLst>
                </p:cNvPr>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4" name="Freeform 202">
                  <a:extLst>
                    <a:ext uri="{FF2B5EF4-FFF2-40B4-BE49-F238E27FC236}">
                      <a16:creationId xmlns:a16="http://schemas.microsoft.com/office/drawing/2014/main" id="{E6BACC25-19CA-F548-98CF-9B31BEA7F3D8}"/>
                    </a:ext>
                  </a:extLst>
                </p:cNvPr>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5" name="Freeform 203">
                  <a:extLst>
                    <a:ext uri="{FF2B5EF4-FFF2-40B4-BE49-F238E27FC236}">
                      <a16:creationId xmlns:a16="http://schemas.microsoft.com/office/drawing/2014/main" id="{B8C3F062-B807-E34F-9AF9-239D3AE85E16}"/>
                    </a:ext>
                  </a:extLst>
                </p:cNvPr>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6" name="Freeform 204">
                  <a:extLst>
                    <a:ext uri="{FF2B5EF4-FFF2-40B4-BE49-F238E27FC236}">
                      <a16:creationId xmlns:a16="http://schemas.microsoft.com/office/drawing/2014/main" id="{52B9F1CB-4752-564A-9C61-B92D8AF7380B}"/>
                    </a:ext>
                  </a:extLst>
                </p:cNvPr>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7" name="Freeform 206">
                  <a:extLst>
                    <a:ext uri="{FF2B5EF4-FFF2-40B4-BE49-F238E27FC236}">
                      <a16:creationId xmlns:a16="http://schemas.microsoft.com/office/drawing/2014/main" id="{DB8DBF53-9325-594B-8B51-9D98433D64C0}"/>
                    </a:ext>
                  </a:extLst>
                </p:cNvPr>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8" name="Freeform 207">
                  <a:extLst>
                    <a:ext uri="{FF2B5EF4-FFF2-40B4-BE49-F238E27FC236}">
                      <a16:creationId xmlns:a16="http://schemas.microsoft.com/office/drawing/2014/main" id="{B0E055B3-0357-844F-BDD0-1CC6954A9545}"/>
                    </a:ext>
                  </a:extLst>
                </p:cNvPr>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9" name="Freeform 208">
                  <a:extLst>
                    <a:ext uri="{FF2B5EF4-FFF2-40B4-BE49-F238E27FC236}">
                      <a16:creationId xmlns:a16="http://schemas.microsoft.com/office/drawing/2014/main" id="{0E069DF2-9EED-0146-9608-529CA7538990}"/>
                    </a:ext>
                  </a:extLst>
                </p:cNvPr>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90" name="Freeform 209">
                  <a:extLst>
                    <a:ext uri="{FF2B5EF4-FFF2-40B4-BE49-F238E27FC236}">
                      <a16:creationId xmlns:a16="http://schemas.microsoft.com/office/drawing/2014/main" id="{D6E3623F-E09F-3545-B6C1-8CFA5C2A0EEB}"/>
                    </a:ext>
                  </a:extLst>
                </p:cNvPr>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91" name="Freeform 210">
                  <a:extLst>
                    <a:ext uri="{FF2B5EF4-FFF2-40B4-BE49-F238E27FC236}">
                      <a16:creationId xmlns:a16="http://schemas.microsoft.com/office/drawing/2014/main" id="{11EE914A-58D1-6048-AFBA-D16339BCBB01}"/>
                    </a:ext>
                  </a:extLst>
                </p:cNvPr>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92" name="Freeform 211">
                  <a:extLst>
                    <a:ext uri="{FF2B5EF4-FFF2-40B4-BE49-F238E27FC236}">
                      <a16:creationId xmlns:a16="http://schemas.microsoft.com/office/drawing/2014/main" id="{B863256C-E194-FF4F-A20B-A4AC691E48AA}"/>
                    </a:ext>
                  </a:extLst>
                </p:cNvPr>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93" name="Freeform 212">
                  <a:extLst>
                    <a:ext uri="{FF2B5EF4-FFF2-40B4-BE49-F238E27FC236}">
                      <a16:creationId xmlns:a16="http://schemas.microsoft.com/office/drawing/2014/main" id="{89B4CA05-06AB-2348-A8C4-6AD831317D40}"/>
                    </a:ext>
                  </a:extLst>
                </p:cNvPr>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94" name="Freeform 213">
                  <a:extLst>
                    <a:ext uri="{FF2B5EF4-FFF2-40B4-BE49-F238E27FC236}">
                      <a16:creationId xmlns:a16="http://schemas.microsoft.com/office/drawing/2014/main" id="{964A2045-465E-9D49-884B-ECB630B97A5C}"/>
                    </a:ext>
                  </a:extLst>
                </p:cNvPr>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95" name="Freeform 214">
                  <a:extLst>
                    <a:ext uri="{FF2B5EF4-FFF2-40B4-BE49-F238E27FC236}">
                      <a16:creationId xmlns:a16="http://schemas.microsoft.com/office/drawing/2014/main" id="{1A3119B0-FF97-BE40-B3AF-9EBC6C37490B}"/>
                    </a:ext>
                  </a:extLst>
                </p:cNvPr>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grpSp>
          <p:sp>
            <p:nvSpPr>
              <p:cNvPr id="159" name="Freeform 217">
                <a:extLst>
                  <a:ext uri="{FF2B5EF4-FFF2-40B4-BE49-F238E27FC236}">
                    <a16:creationId xmlns:a16="http://schemas.microsoft.com/office/drawing/2014/main" id="{41315E4B-770A-BB47-8052-8BD02B6B98D8}"/>
                  </a:ext>
                </a:extLst>
              </p:cNvPr>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60" name="Freeform 224">
                <a:extLst>
                  <a:ext uri="{FF2B5EF4-FFF2-40B4-BE49-F238E27FC236}">
                    <a16:creationId xmlns:a16="http://schemas.microsoft.com/office/drawing/2014/main" id="{DBC56D59-15C5-FF4F-BCE0-83510C4069C5}"/>
                  </a:ext>
                </a:extLst>
              </p:cNvPr>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61" name="Freeform 225">
                <a:extLst>
                  <a:ext uri="{FF2B5EF4-FFF2-40B4-BE49-F238E27FC236}">
                    <a16:creationId xmlns:a16="http://schemas.microsoft.com/office/drawing/2014/main" id="{9FBBC879-5C36-CB4D-9CD4-B60CF1F66245}"/>
                  </a:ext>
                </a:extLst>
              </p:cNvPr>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62" name="Freeform 229">
                <a:extLst>
                  <a:ext uri="{FF2B5EF4-FFF2-40B4-BE49-F238E27FC236}">
                    <a16:creationId xmlns:a16="http://schemas.microsoft.com/office/drawing/2014/main" id="{39428B38-CC8D-2D40-8083-656420B11DED}"/>
                  </a:ext>
                </a:extLst>
              </p:cNvPr>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63" name="Freeform 230">
                <a:extLst>
                  <a:ext uri="{FF2B5EF4-FFF2-40B4-BE49-F238E27FC236}">
                    <a16:creationId xmlns:a16="http://schemas.microsoft.com/office/drawing/2014/main" id="{6CC5F52B-170B-0F43-B432-ADF09AB824F0}"/>
                  </a:ext>
                </a:extLst>
              </p:cNvPr>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grpSp>
            <p:nvGrpSpPr>
              <p:cNvPr id="164" name="Group 163">
                <a:extLst>
                  <a:ext uri="{FF2B5EF4-FFF2-40B4-BE49-F238E27FC236}">
                    <a16:creationId xmlns:a16="http://schemas.microsoft.com/office/drawing/2014/main" id="{12D009E9-E6D2-B14A-B610-6647F2272855}"/>
                  </a:ext>
                </a:extLst>
              </p:cNvPr>
              <p:cNvGrpSpPr/>
              <p:nvPr/>
            </p:nvGrpSpPr>
            <p:grpSpPr>
              <a:xfrm>
                <a:off x="2276558" y="1065159"/>
                <a:ext cx="3730000" cy="4895744"/>
                <a:chOff x="2529894" y="793003"/>
                <a:chExt cx="3452310" cy="4531267"/>
              </a:xfrm>
            </p:grpSpPr>
            <p:sp>
              <p:nvSpPr>
                <p:cNvPr id="174" name="Freeform 173">
                  <a:extLst>
                    <a:ext uri="{FF2B5EF4-FFF2-40B4-BE49-F238E27FC236}">
                      <a16:creationId xmlns:a16="http://schemas.microsoft.com/office/drawing/2014/main" id="{E2BA0852-8E4B-6342-94FE-47DA41C07D6F}"/>
                    </a:ext>
                  </a:extLst>
                </p:cNvPr>
                <p:cNvSpPr>
                  <a:spLocks/>
                </p:cNvSpPr>
                <p:nvPr/>
              </p:nvSpPr>
              <p:spPr bwMode="auto">
                <a:xfrm>
                  <a:off x="4644008" y="2497460"/>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75" name="Freeform 174">
                  <a:extLst>
                    <a:ext uri="{FF2B5EF4-FFF2-40B4-BE49-F238E27FC236}">
                      <a16:creationId xmlns:a16="http://schemas.microsoft.com/office/drawing/2014/main" id="{449D4D9E-6920-9349-A8D1-22B5B7A14616}"/>
                    </a:ext>
                  </a:extLst>
                </p:cNvPr>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76" name="Freeform 71">
                  <a:extLst>
                    <a:ext uri="{FF2B5EF4-FFF2-40B4-BE49-F238E27FC236}">
                      <a16:creationId xmlns:a16="http://schemas.microsoft.com/office/drawing/2014/main" id="{B2C35F13-6D4E-9C46-94C6-F70C43165108}"/>
                    </a:ext>
                  </a:extLst>
                </p:cNvPr>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77" name="Freeform 154">
                  <a:extLst>
                    <a:ext uri="{FF2B5EF4-FFF2-40B4-BE49-F238E27FC236}">
                      <a16:creationId xmlns:a16="http://schemas.microsoft.com/office/drawing/2014/main" id="{12B91C12-0BC9-8044-8D31-AD9F9CCE0441}"/>
                    </a:ext>
                  </a:extLst>
                </p:cNvPr>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78" name="Freeform 156">
                  <a:extLst>
                    <a:ext uri="{FF2B5EF4-FFF2-40B4-BE49-F238E27FC236}">
                      <a16:creationId xmlns:a16="http://schemas.microsoft.com/office/drawing/2014/main" id="{7FEB344F-12A2-C849-95B5-3F5017A9B2CB}"/>
                    </a:ext>
                  </a:extLst>
                </p:cNvPr>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79" name="Freeform 189">
                  <a:extLst>
                    <a:ext uri="{FF2B5EF4-FFF2-40B4-BE49-F238E27FC236}">
                      <a16:creationId xmlns:a16="http://schemas.microsoft.com/office/drawing/2014/main" id="{9747CC6D-2F08-8C4B-9B40-663F8504DE9E}"/>
                    </a:ext>
                  </a:extLst>
                </p:cNvPr>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0" name="Freeform 226">
                  <a:extLst>
                    <a:ext uri="{FF2B5EF4-FFF2-40B4-BE49-F238E27FC236}">
                      <a16:creationId xmlns:a16="http://schemas.microsoft.com/office/drawing/2014/main" id="{235628CB-4E24-984A-B84A-47CD6A637D5F}"/>
                    </a:ext>
                  </a:extLst>
                </p:cNvPr>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1" name="Freeform 234">
                  <a:extLst>
                    <a:ext uri="{FF2B5EF4-FFF2-40B4-BE49-F238E27FC236}">
                      <a16:creationId xmlns:a16="http://schemas.microsoft.com/office/drawing/2014/main" id="{5853C408-58A9-7D47-AFFE-0DEBA585170B}"/>
                    </a:ext>
                  </a:extLst>
                </p:cNvPr>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grpSp>
          <p:sp>
            <p:nvSpPr>
              <p:cNvPr id="165" name="Freeform 235">
                <a:extLst>
                  <a:ext uri="{FF2B5EF4-FFF2-40B4-BE49-F238E27FC236}">
                    <a16:creationId xmlns:a16="http://schemas.microsoft.com/office/drawing/2014/main" id="{1B8B610A-A54A-2746-A497-23A50D56D4A7}"/>
                  </a:ext>
                </a:extLst>
              </p:cNvPr>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66" name="Freeform 236">
                <a:extLst>
                  <a:ext uri="{FF2B5EF4-FFF2-40B4-BE49-F238E27FC236}">
                    <a16:creationId xmlns:a16="http://schemas.microsoft.com/office/drawing/2014/main" id="{118FF7B1-C65F-554B-9EFE-2C1D86C53AEB}"/>
                  </a:ext>
                </a:extLst>
              </p:cNvPr>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67" name="Freeform 237">
                <a:extLst>
                  <a:ext uri="{FF2B5EF4-FFF2-40B4-BE49-F238E27FC236}">
                    <a16:creationId xmlns:a16="http://schemas.microsoft.com/office/drawing/2014/main" id="{E0A28DA9-24AF-7D43-9B39-778A63CD3841}"/>
                  </a:ext>
                </a:extLst>
              </p:cNvPr>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68" name="Freeform 238">
                <a:extLst>
                  <a:ext uri="{FF2B5EF4-FFF2-40B4-BE49-F238E27FC236}">
                    <a16:creationId xmlns:a16="http://schemas.microsoft.com/office/drawing/2014/main" id="{12093F99-88AC-EF4C-A918-2B233199DB7F}"/>
                  </a:ext>
                </a:extLst>
              </p:cNvPr>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69" name="Freeform 240">
                <a:extLst>
                  <a:ext uri="{FF2B5EF4-FFF2-40B4-BE49-F238E27FC236}">
                    <a16:creationId xmlns:a16="http://schemas.microsoft.com/office/drawing/2014/main" id="{2B16EA39-196A-C747-AD4C-1FD056FE1025}"/>
                  </a:ext>
                </a:extLst>
              </p:cNvPr>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70" name="Freeform 241">
                <a:extLst>
                  <a:ext uri="{FF2B5EF4-FFF2-40B4-BE49-F238E27FC236}">
                    <a16:creationId xmlns:a16="http://schemas.microsoft.com/office/drawing/2014/main" id="{2C5AAEFF-C034-F34A-9093-0DE430393EB1}"/>
                  </a:ext>
                </a:extLst>
              </p:cNvPr>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71" name="Freeform 242">
                <a:extLst>
                  <a:ext uri="{FF2B5EF4-FFF2-40B4-BE49-F238E27FC236}">
                    <a16:creationId xmlns:a16="http://schemas.microsoft.com/office/drawing/2014/main" id="{1734910D-D135-D344-AF12-A3CE0DF4D906}"/>
                  </a:ext>
                </a:extLst>
              </p:cNvPr>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72" name="Freeform 243">
                <a:extLst>
                  <a:ext uri="{FF2B5EF4-FFF2-40B4-BE49-F238E27FC236}">
                    <a16:creationId xmlns:a16="http://schemas.microsoft.com/office/drawing/2014/main" id="{3211491C-932D-2D4A-A657-D3FC8DE29EB1}"/>
                  </a:ext>
                </a:extLst>
              </p:cNvPr>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173" name="Freeform 172">
                <a:extLst>
                  <a:ext uri="{FF2B5EF4-FFF2-40B4-BE49-F238E27FC236}">
                    <a16:creationId xmlns:a16="http://schemas.microsoft.com/office/drawing/2014/main" id="{0FD7FC52-7F64-D049-8C62-50F74754D929}"/>
                  </a:ext>
                </a:extLst>
              </p:cNvPr>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grpSp>
        <p:grpSp>
          <p:nvGrpSpPr>
            <p:cNvPr id="7" name="Group 6">
              <a:extLst>
                <a:ext uri="{FF2B5EF4-FFF2-40B4-BE49-F238E27FC236}">
                  <a16:creationId xmlns:a16="http://schemas.microsoft.com/office/drawing/2014/main" id="{8FB4BDC0-A65C-2C4A-8D4C-F2AB46590BE6}"/>
                </a:ext>
              </a:extLst>
            </p:cNvPr>
            <p:cNvGrpSpPr/>
            <p:nvPr/>
          </p:nvGrpSpPr>
          <p:grpSpPr>
            <a:xfrm>
              <a:off x="1192286" y="2445306"/>
              <a:ext cx="3467782" cy="3883575"/>
              <a:chOff x="1192286" y="2445306"/>
              <a:chExt cx="3467782" cy="3883575"/>
            </a:xfrm>
          </p:grpSpPr>
          <p:sp>
            <p:nvSpPr>
              <p:cNvPr id="8" name="Freeform 89">
                <a:extLst>
                  <a:ext uri="{FF2B5EF4-FFF2-40B4-BE49-F238E27FC236}">
                    <a16:creationId xmlns:a16="http://schemas.microsoft.com/office/drawing/2014/main" id="{AE46181F-B53B-3240-A45C-C9F8EFC36836}"/>
                  </a:ext>
                </a:extLst>
              </p:cNvPr>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Calibri"/>
                </a:endParaRPr>
              </a:p>
            </p:txBody>
          </p:sp>
          <p:sp>
            <p:nvSpPr>
              <p:cNvPr id="9" name="Connector 8">
                <a:extLst>
                  <a:ext uri="{FF2B5EF4-FFF2-40B4-BE49-F238E27FC236}">
                    <a16:creationId xmlns:a16="http://schemas.microsoft.com/office/drawing/2014/main" id="{66DD0367-ABF1-F34F-9678-E7246354A8B5}"/>
                  </a:ext>
                </a:extLst>
              </p:cNvPr>
              <p:cNvSpPr/>
              <p:nvPr/>
            </p:nvSpPr>
            <p:spPr>
              <a:xfrm>
                <a:off x="4206017" y="373919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0" name="Connector 9">
                <a:extLst>
                  <a:ext uri="{FF2B5EF4-FFF2-40B4-BE49-F238E27FC236}">
                    <a16:creationId xmlns:a16="http://schemas.microsoft.com/office/drawing/2014/main" id="{ABE1441A-F362-0D4D-BF4A-D1A526581267}"/>
                  </a:ext>
                </a:extLst>
              </p:cNvPr>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1" name="Connector 10">
                <a:extLst>
                  <a:ext uri="{FF2B5EF4-FFF2-40B4-BE49-F238E27FC236}">
                    <a16:creationId xmlns:a16="http://schemas.microsoft.com/office/drawing/2014/main" id="{F2705D42-DFD3-B64F-A10A-51E0E4D1A7B3}"/>
                  </a:ext>
                </a:extLst>
              </p:cNvPr>
              <p:cNvSpPr/>
              <p:nvPr/>
            </p:nvSpPr>
            <p:spPr>
              <a:xfrm>
                <a:off x="3711949" y="402241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2" name="Connector 11">
                <a:extLst>
                  <a:ext uri="{FF2B5EF4-FFF2-40B4-BE49-F238E27FC236}">
                    <a16:creationId xmlns:a16="http://schemas.microsoft.com/office/drawing/2014/main" id="{91C75923-E013-9A41-AD1D-ED5254C831A8}"/>
                  </a:ext>
                </a:extLst>
              </p:cNvPr>
              <p:cNvSpPr/>
              <p:nvPr/>
            </p:nvSpPr>
            <p:spPr>
              <a:xfrm>
                <a:off x="3654820" y="392666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3" name="Connector 12">
                <a:extLst>
                  <a:ext uri="{FF2B5EF4-FFF2-40B4-BE49-F238E27FC236}">
                    <a16:creationId xmlns:a16="http://schemas.microsoft.com/office/drawing/2014/main" id="{C0F5FFF8-EBDC-834A-BEA4-1B40BA9A1D0C}"/>
                  </a:ext>
                </a:extLst>
              </p:cNvPr>
              <p:cNvSpPr/>
              <p:nvPr/>
            </p:nvSpPr>
            <p:spPr>
              <a:xfrm>
                <a:off x="4568462" y="281250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4" name="Connector 13">
                <a:extLst>
                  <a:ext uri="{FF2B5EF4-FFF2-40B4-BE49-F238E27FC236}">
                    <a16:creationId xmlns:a16="http://schemas.microsoft.com/office/drawing/2014/main" id="{52D316EB-388B-744B-B78B-C2A611EB3884}"/>
                  </a:ext>
                </a:extLst>
              </p:cNvPr>
              <p:cNvSpPr/>
              <p:nvPr/>
            </p:nvSpPr>
            <p:spPr>
              <a:xfrm>
                <a:off x="4506161" y="2695927"/>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5" name="Connector 14">
                <a:extLst>
                  <a:ext uri="{FF2B5EF4-FFF2-40B4-BE49-F238E27FC236}">
                    <a16:creationId xmlns:a16="http://schemas.microsoft.com/office/drawing/2014/main" id="{844B8DCC-EA5C-9E40-AF56-806732340C91}"/>
                  </a:ext>
                </a:extLst>
              </p:cNvPr>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6" name="Connector 15">
                <a:extLst>
                  <a:ext uri="{FF2B5EF4-FFF2-40B4-BE49-F238E27FC236}">
                    <a16:creationId xmlns:a16="http://schemas.microsoft.com/office/drawing/2014/main" id="{887E815E-6360-B74E-82FA-50764227659A}"/>
                  </a:ext>
                </a:extLst>
              </p:cNvPr>
              <p:cNvSpPr/>
              <p:nvPr/>
            </p:nvSpPr>
            <p:spPr>
              <a:xfrm>
                <a:off x="3941036" y="46445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7" name="Connector 16">
                <a:extLst>
                  <a:ext uri="{FF2B5EF4-FFF2-40B4-BE49-F238E27FC236}">
                    <a16:creationId xmlns:a16="http://schemas.microsoft.com/office/drawing/2014/main" id="{F5F722A2-0FD7-6543-B90F-0084A3040010}"/>
                  </a:ext>
                </a:extLst>
              </p:cNvPr>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8" name="Connector 17">
                <a:extLst>
                  <a:ext uri="{FF2B5EF4-FFF2-40B4-BE49-F238E27FC236}">
                    <a16:creationId xmlns:a16="http://schemas.microsoft.com/office/drawing/2014/main" id="{D43FE612-4367-4347-9961-5C0E671440BA}"/>
                  </a:ext>
                </a:extLst>
              </p:cNvPr>
              <p:cNvSpPr/>
              <p:nvPr/>
            </p:nvSpPr>
            <p:spPr>
              <a:xfrm>
                <a:off x="3476760" y="422271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19" name="Connector 18">
                <a:extLst>
                  <a:ext uri="{FF2B5EF4-FFF2-40B4-BE49-F238E27FC236}">
                    <a16:creationId xmlns:a16="http://schemas.microsoft.com/office/drawing/2014/main" id="{7F25188D-BAF1-044D-8B38-CE1C4ECB7079}"/>
                  </a:ext>
                </a:extLst>
              </p:cNvPr>
              <p:cNvSpPr/>
              <p:nvPr/>
            </p:nvSpPr>
            <p:spPr>
              <a:xfrm>
                <a:off x="3440100"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0" name="Connector 19">
                <a:extLst>
                  <a:ext uri="{FF2B5EF4-FFF2-40B4-BE49-F238E27FC236}">
                    <a16:creationId xmlns:a16="http://schemas.microsoft.com/office/drawing/2014/main" id="{63170E57-B52F-7B48-A2E9-E0B1F1EB218C}"/>
                  </a:ext>
                </a:extLst>
              </p:cNvPr>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1" name="Connector 20">
                <a:extLst>
                  <a:ext uri="{FF2B5EF4-FFF2-40B4-BE49-F238E27FC236}">
                    <a16:creationId xmlns:a16="http://schemas.microsoft.com/office/drawing/2014/main" id="{5CEF8816-336F-A446-9616-4E28FBC2BC68}"/>
                  </a:ext>
                </a:extLst>
              </p:cNvPr>
              <p:cNvSpPr/>
              <p:nvPr/>
            </p:nvSpPr>
            <p:spPr>
              <a:xfrm>
                <a:off x="2658496" y="404923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2" name="Connector 21">
                <a:extLst>
                  <a:ext uri="{FF2B5EF4-FFF2-40B4-BE49-F238E27FC236}">
                    <a16:creationId xmlns:a16="http://schemas.microsoft.com/office/drawing/2014/main" id="{080AEDD1-23D8-D84C-97A5-7D6F4B3F2B2C}"/>
                  </a:ext>
                </a:extLst>
              </p:cNvPr>
              <p:cNvSpPr/>
              <p:nvPr/>
            </p:nvSpPr>
            <p:spPr>
              <a:xfrm>
                <a:off x="3090817" y="368698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3" name="Connector 22">
                <a:extLst>
                  <a:ext uri="{FF2B5EF4-FFF2-40B4-BE49-F238E27FC236}">
                    <a16:creationId xmlns:a16="http://schemas.microsoft.com/office/drawing/2014/main" id="{5299480F-C5B0-3145-9108-80C74E84B36B}"/>
                  </a:ext>
                </a:extLst>
              </p:cNvPr>
              <p:cNvSpPr/>
              <p:nvPr/>
            </p:nvSpPr>
            <p:spPr>
              <a:xfrm>
                <a:off x="3705562" y="257379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4" name="Connector 23">
                <a:extLst>
                  <a:ext uri="{FF2B5EF4-FFF2-40B4-BE49-F238E27FC236}">
                    <a16:creationId xmlns:a16="http://schemas.microsoft.com/office/drawing/2014/main" id="{691DD27E-8A76-E148-958E-85633EE396CB}"/>
                  </a:ext>
                </a:extLst>
              </p:cNvPr>
              <p:cNvSpPr/>
              <p:nvPr/>
            </p:nvSpPr>
            <p:spPr>
              <a:xfrm>
                <a:off x="3401081" y="3056457"/>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5" name="Connector 24">
                <a:extLst>
                  <a:ext uri="{FF2B5EF4-FFF2-40B4-BE49-F238E27FC236}">
                    <a16:creationId xmlns:a16="http://schemas.microsoft.com/office/drawing/2014/main" id="{FA0883DE-E47E-9C40-B395-8570C1654265}"/>
                  </a:ext>
                </a:extLst>
              </p:cNvPr>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6" name="Connector 25">
                <a:extLst>
                  <a:ext uri="{FF2B5EF4-FFF2-40B4-BE49-F238E27FC236}">
                    <a16:creationId xmlns:a16="http://schemas.microsoft.com/office/drawing/2014/main" id="{F5E827A2-41B7-6D40-B8AC-71F7A1D38B11}"/>
                  </a:ext>
                </a:extLst>
              </p:cNvPr>
              <p:cNvSpPr/>
              <p:nvPr/>
            </p:nvSpPr>
            <p:spPr>
              <a:xfrm>
                <a:off x="2981521" y="324335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7" name="Connector 26">
                <a:extLst>
                  <a:ext uri="{FF2B5EF4-FFF2-40B4-BE49-F238E27FC236}">
                    <a16:creationId xmlns:a16="http://schemas.microsoft.com/office/drawing/2014/main" id="{58403B2D-B311-7A40-8109-105C08E9950F}"/>
                  </a:ext>
                </a:extLst>
              </p:cNvPr>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8" name="Connector 27">
                <a:extLst>
                  <a:ext uri="{FF2B5EF4-FFF2-40B4-BE49-F238E27FC236}">
                    <a16:creationId xmlns:a16="http://schemas.microsoft.com/office/drawing/2014/main" id="{9F3FB809-B835-B241-A99E-BB342BEDECB8}"/>
                  </a:ext>
                </a:extLst>
              </p:cNvPr>
              <p:cNvSpPr/>
              <p:nvPr/>
            </p:nvSpPr>
            <p:spPr>
              <a:xfrm>
                <a:off x="3197857" y="244530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29" name="Connector 28">
                <a:extLst>
                  <a:ext uri="{FF2B5EF4-FFF2-40B4-BE49-F238E27FC236}">
                    <a16:creationId xmlns:a16="http://schemas.microsoft.com/office/drawing/2014/main" id="{0D96A7DF-F0D3-E543-A002-3D4C90F31A0A}"/>
                  </a:ext>
                </a:extLst>
              </p:cNvPr>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0" name="Connector 29">
                <a:extLst>
                  <a:ext uri="{FF2B5EF4-FFF2-40B4-BE49-F238E27FC236}">
                    <a16:creationId xmlns:a16="http://schemas.microsoft.com/office/drawing/2014/main" id="{C6390DB4-E9CD-7049-BDC8-B8A982A1E02E}"/>
                  </a:ext>
                </a:extLst>
              </p:cNvPr>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1" name="Connector 30">
                <a:extLst>
                  <a:ext uri="{FF2B5EF4-FFF2-40B4-BE49-F238E27FC236}">
                    <a16:creationId xmlns:a16="http://schemas.microsoft.com/office/drawing/2014/main" id="{1A1C999A-560A-7D40-859E-EA2C6594F179}"/>
                  </a:ext>
                </a:extLst>
              </p:cNvPr>
              <p:cNvSpPr/>
              <p:nvPr/>
            </p:nvSpPr>
            <p:spPr>
              <a:xfrm>
                <a:off x="1192286" y="49752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2" name="Connector 31">
                <a:extLst>
                  <a:ext uri="{FF2B5EF4-FFF2-40B4-BE49-F238E27FC236}">
                    <a16:creationId xmlns:a16="http://schemas.microsoft.com/office/drawing/2014/main" id="{09A81750-05A7-DE40-BD39-B4A7D436E90F}"/>
                  </a:ext>
                </a:extLst>
              </p:cNvPr>
              <p:cNvSpPr/>
              <p:nvPr/>
            </p:nvSpPr>
            <p:spPr>
              <a:xfrm>
                <a:off x="2057772" y="359721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3" name="Connector 32">
                <a:extLst>
                  <a:ext uri="{FF2B5EF4-FFF2-40B4-BE49-F238E27FC236}">
                    <a16:creationId xmlns:a16="http://schemas.microsoft.com/office/drawing/2014/main" id="{091D311C-8CF9-3A45-8679-FA6F496259DB}"/>
                  </a:ext>
                </a:extLst>
              </p:cNvPr>
              <p:cNvSpPr/>
              <p:nvPr/>
            </p:nvSpPr>
            <p:spPr>
              <a:xfrm>
                <a:off x="1826550" y="3555686"/>
                <a:ext cx="91606" cy="9936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4" name="Connector 33">
                <a:extLst>
                  <a:ext uri="{FF2B5EF4-FFF2-40B4-BE49-F238E27FC236}">
                    <a16:creationId xmlns:a16="http://schemas.microsoft.com/office/drawing/2014/main" id="{866E1904-3B36-7C4E-A24E-EF8A49F17257}"/>
                  </a:ext>
                </a:extLst>
              </p:cNvPr>
              <p:cNvSpPr/>
              <p:nvPr/>
            </p:nvSpPr>
            <p:spPr>
              <a:xfrm>
                <a:off x="1722703" y="33808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5" name="Connector 34">
                <a:extLst>
                  <a:ext uri="{FF2B5EF4-FFF2-40B4-BE49-F238E27FC236}">
                    <a16:creationId xmlns:a16="http://schemas.microsoft.com/office/drawing/2014/main" id="{808B5F54-2BDB-9C48-AEE4-951A8912EBDF}"/>
                  </a:ext>
                </a:extLst>
              </p:cNvPr>
              <p:cNvSpPr/>
              <p:nvPr/>
            </p:nvSpPr>
            <p:spPr>
              <a:xfrm>
                <a:off x="1794094" y="334884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6" name="Connector 35">
                <a:extLst>
                  <a:ext uri="{FF2B5EF4-FFF2-40B4-BE49-F238E27FC236}">
                    <a16:creationId xmlns:a16="http://schemas.microsoft.com/office/drawing/2014/main" id="{DFE83154-F4B3-BB4A-AFFD-1E46F259A2F8}"/>
                  </a:ext>
                </a:extLst>
              </p:cNvPr>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7" name="Connector 36">
                <a:extLst>
                  <a:ext uri="{FF2B5EF4-FFF2-40B4-BE49-F238E27FC236}">
                    <a16:creationId xmlns:a16="http://schemas.microsoft.com/office/drawing/2014/main" id="{29412CD2-DA2B-6649-AC86-4D364E8339AA}"/>
                  </a:ext>
                </a:extLst>
              </p:cNvPr>
              <p:cNvSpPr/>
              <p:nvPr/>
            </p:nvSpPr>
            <p:spPr>
              <a:xfrm>
                <a:off x="3007748" y="503912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8" name="Connector 37">
                <a:extLst>
                  <a:ext uri="{FF2B5EF4-FFF2-40B4-BE49-F238E27FC236}">
                    <a16:creationId xmlns:a16="http://schemas.microsoft.com/office/drawing/2014/main" id="{92C204AC-D7D9-2140-BB57-EE651AADCBE3}"/>
                  </a:ext>
                </a:extLst>
              </p:cNvPr>
              <p:cNvSpPr/>
              <p:nvPr/>
            </p:nvSpPr>
            <p:spPr>
              <a:xfrm>
                <a:off x="3337255" y="623910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39" name="Connector 38">
                <a:extLst>
                  <a:ext uri="{FF2B5EF4-FFF2-40B4-BE49-F238E27FC236}">
                    <a16:creationId xmlns:a16="http://schemas.microsoft.com/office/drawing/2014/main" id="{D41B9590-CDA5-DD4F-BBEE-63DD749160D1}"/>
                  </a:ext>
                </a:extLst>
              </p:cNvPr>
              <p:cNvSpPr/>
              <p:nvPr/>
            </p:nvSpPr>
            <p:spPr>
              <a:xfrm>
                <a:off x="2721528" y="489375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40" name="Connector 39">
                <a:extLst>
                  <a:ext uri="{FF2B5EF4-FFF2-40B4-BE49-F238E27FC236}">
                    <a16:creationId xmlns:a16="http://schemas.microsoft.com/office/drawing/2014/main" id="{8F63BA39-DFB0-104C-9D2C-EB1410527319}"/>
                  </a:ext>
                </a:extLst>
              </p:cNvPr>
              <p:cNvSpPr/>
              <p:nvPr/>
            </p:nvSpPr>
            <p:spPr>
              <a:xfrm>
                <a:off x="2657577" y="485181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sp>
            <p:nvSpPr>
              <p:cNvPr id="41" name="Connector 40">
                <a:extLst>
                  <a:ext uri="{FF2B5EF4-FFF2-40B4-BE49-F238E27FC236}">
                    <a16:creationId xmlns:a16="http://schemas.microsoft.com/office/drawing/2014/main" id="{E1F9213A-9DEB-2045-962F-77E20373E826}"/>
                  </a:ext>
                </a:extLst>
              </p:cNvPr>
              <p:cNvSpPr/>
              <p:nvPr/>
            </p:nvSpPr>
            <p:spPr>
              <a:xfrm>
                <a:off x="2617340" y="454535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Calibri"/>
                </a:endParaRPr>
              </a:p>
            </p:txBody>
          </p:sp>
        </p:grpSp>
      </p:grpSp>
      <p:sp>
        <p:nvSpPr>
          <p:cNvPr id="197" name="TextBox 196">
            <a:extLst>
              <a:ext uri="{FF2B5EF4-FFF2-40B4-BE49-F238E27FC236}">
                <a16:creationId xmlns:a16="http://schemas.microsoft.com/office/drawing/2014/main" id="{EACEBBAE-BC74-A345-B768-053991C1E030}"/>
              </a:ext>
            </a:extLst>
          </p:cNvPr>
          <p:cNvSpPr txBox="1"/>
          <p:nvPr/>
        </p:nvSpPr>
        <p:spPr>
          <a:xfrm>
            <a:off x="116469" y="231870"/>
            <a:ext cx="7566841" cy="796321"/>
          </a:xfrm>
          <a:prstGeom prst="rect">
            <a:avLst/>
          </a:prstGeom>
          <a:noFill/>
        </p:spPr>
        <p:txBody>
          <a:bodyPr wrap="square" lIns="102815" tIns="51410" rIns="102815" bIns="51410" rtlCol="0">
            <a:spAutoFit/>
          </a:bodyPr>
          <a:lstStyle/>
          <a:p>
            <a:pPr defTabSz="1028075"/>
            <a:r>
              <a:rPr lang="en-GB" sz="2700" b="1" dirty="0">
                <a:solidFill>
                  <a:srgbClr val="1E9FD4"/>
                </a:solidFill>
                <a:uFill>
                  <a:solidFill>
                    <a:srgbClr val="FFFFFF"/>
                  </a:solidFill>
                </a:uFill>
                <a:latin typeface="Helvetica"/>
                <a:cs typeface="Helvetica"/>
                <a:sym typeface="Arial"/>
              </a:rPr>
              <a:t>ESS In-kind Partners</a:t>
            </a:r>
          </a:p>
          <a:p>
            <a:pPr defTabSz="1028075"/>
            <a:endParaRPr lang="en-US" dirty="0">
              <a:solidFill>
                <a:prstClr val="black"/>
              </a:solidFill>
              <a:latin typeface="Calibri"/>
            </a:endParaRPr>
          </a:p>
        </p:txBody>
      </p:sp>
      <p:sp>
        <p:nvSpPr>
          <p:cNvPr id="198" name="Rectangle 197">
            <a:extLst>
              <a:ext uri="{FF2B5EF4-FFF2-40B4-BE49-F238E27FC236}">
                <a16:creationId xmlns:a16="http://schemas.microsoft.com/office/drawing/2014/main" id="{18462539-7E66-754B-9F8C-54CBA409EA19}"/>
              </a:ext>
            </a:extLst>
          </p:cNvPr>
          <p:cNvSpPr/>
          <p:nvPr/>
        </p:nvSpPr>
        <p:spPr>
          <a:xfrm>
            <a:off x="116465" y="1528021"/>
            <a:ext cx="4836537" cy="4712778"/>
          </a:xfrm>
          <a:prstGeom prst="rect">
            <a:avLst/>
          </a:prstGeom>
        </p:spPr>
        <p:txBody>
          <a:bodyPr wrap="square" lIns="102815" tIns="51410" rIns="102815" bIns="51410">
            <a:spAutoFit/>
          </a:bodyPr>
          <a:lstStyle/>
          <a:p>
            <a:pPr defTabSz="1028075">
              <a:spcAft>
                <a:spcPts val="300"/>
              </a:spcAft>
            </a:pPr>
            <a:r>
              <a:rPr lang="en-US" sz="1200" dirty="0">
                <a:solidFill>
                  <a:srgbClr val="1E9FD4"/>
                </a:solidFill>
                <a:latin typeface="Helvetica"/>
                <a:cs typeface="Helvetica"/>
              </a:rPr>
              <a:t>Aarhus University</a:t>
            </a:r>
          </a:p>
          <a:p>
            <a:pPr defTabSz="1028075">
              <a:spcAft>
                <a:spcPts val="300"/>
              </a:spcAft>
            </a:pPr>
            <a:r>
              <a:rPr lang="en-US" sz="1200" dirty="0" err="1">
                <a:solidFill>
                  <a:srgbClr val="1E9FD4"/>
                </a:solidFill>
                <a:latin typeface="Helvetica"/>
                <a:cs typeface="Helvetica"/>
              </a:rPr>
              <a:t>Atomki</a:t>
            </a:r>
            <a:r>
              <a:rPr lang="en-US" sz="1200" dirty="0">
                <a:solidFill>
                  <a:srgbClr val="1E9FD4"/>
                </a:solidFill>
                <a:latin typeface="Helvetica"/>
                <a:cs typeface="Helvetica"/>
              </a:rPr>
              <a:t> - Institute for Nuclear Research</a:t>
            </a:r>
          </a:p>
          <a:p>
            <a:pPr defTabSz="1028075">
              <a:spcAft>
                <a:spcPts val="300"/>
              </a:spcAft>
            </a:pPr>
            <a:r>
              <a:rPr lang="en-US" sz="1200" dirty="0">
                <a:solidFill>
                  <a:srgbClr val="1E9FD4"/>
                </a:solidFill>
                <a:latin typeface="Helvetica"/>
                <a:cs typeface="Helvetica"/>
              </a:rPr>
              <a:t>Bergen University</a:t>
            </a:r>
          </a:p>
          <a:p>
            <a:pPr defTabSz="1028075">
              <a:spcAft>
                <a:spcPts val="300"/>
              </a:spcAft>
            </a:pPr>
            <a:r>
              <a:rPr lang="en-US" sz="1200" dirty="0">
                <a:solidFill>
                  <a:srgbClr val="1E9FD4"/>
                </a:solidFill>
                <a:latin typeface="Helvetica"/>
                <a:cs typeface="Helvetica"/>
              </a:rPr>
              <a:t>CEA </a:t>
            </a:r>
            <a:r>
              <a:rPr lang="en-US" sz="1200" dirty="0" err="1">
                <a:solidFill>
                  <a:srgbClr val="1E9FD4"/>
                </a:solidFill>
                <a:latin typeface="Helvetica"/>
                <a:cs typeface="Helvetica"/>
              </a:rPr>
              <a:t>Saclay</a:t>
            </a:r>
            <a:r>
              <a:rPr lang="en-US" sz="1200" dirty="0">
                <a:solidFill>
                  <a:srgbClr val="1E9FD4"/>
                </a:solidFill>
                <a:latin typeface="Helvetica"/>
                <a:cs typeface="Helvetica"/>
              </a:rPr>
              <a:t>, Paris</a:t>
            </a:r>
          </a:p>
          <a:p>
            <a:pPr defTabSz="1028075">
              <a:spcAft>
                <a:spcPts val="300"/>
              </a:spcAft>
            </a:pPr>
            <a:r>
              <a:rPr lang="en-US" sz="1200" dirty="0">
                <a:solidFill>
                  <a:srgbClr val="1E9FD4"/>
                </a:solidFill>
                <a:latin typeface="Helvetica"/>
                <a:cs typeface="Helvetica"/>
              </a:rPr>
              <a:t>Centre for Energy Research, Budapest</a:t>
            </a:r>
          </a:p>
          <a:p>
            <a:pPr defTabSz="1028075">
              <a:spcAft>
                <a:spcPts val="300"/>
              </a:spcAft>
            </a:pPr>
            <a:r>
              <a:rPr lang="en-US" sz="1200" dirty="0">
                <a:solidFill>
                  <a:srgbClr val="1E9FD4"/>
                </a:solidFill>
                <a:latin typeface="Helvetica"/>
                <a:cs typeface="Helvetica"/>
              </a:rPr>
              <a:t>Centre for Nuclear Research, Poland, (NCBJ)</a:t>
            </a:r>
          </a:p>
          <a:p>
            <a:pPr defTabSz="1028075">
              <a:spcAft>
                <a:spcPts val="300"/>
              </a:spcAft>
            </a:pPr>
            <a:r>
              <a:rPr lang="en-US" sz="1200" dirty="0">
                <a:solidFill>
                  <a:srgbClr val="1E9FD4"/>
                </a:solidFill>
                <a:latin typeface="Helvetica"/>
                <a:cs typeface="Helvetica"/>
              </a:rPr>
              <a:t>CNR, Rome</a:t>
            </a:r>
          </a:p>
          <a:p>
            <a:pPr defTabSz="1028075">
              <a:spcAft>
                <a:spcPts val="300"/>
              </a:spcAft>
            </a:pPr>
            <a:r>
              <a:rPr lang="en-US" sz="1200" dirty="0">
                <a:solidFill>
                  <a:srgbClr val="1E9FD4"/>
                </a:solidFill>
                <a:latin typeface="Helvetica"/>
                <a:cs typeface="Helvetica"/>
              </a:rPr>
              <a:t>CNRS </a:t>
            </a:r>
            <a:r>
              <a:rPr lang="en-US" sz="1200" dirty="0" err="1">
                <a:solidFill>
                  <a:srgbClr val="1E9FD4"/>
                </a:solidFill>
                <a:latin typeface="Helvetica"/>
                <a:cs typeface="Helvetica"/>
              </a:rPr>
              <a:t>Orsay</a:t>
            </a:r>
            <a:r>
              <a:rPr lang="en-US" sz="1200" dirty="0">
                <a:solidFill>
                  <a:srgbClr val="1E9FD4"/>
                </a:solidFill>
                <a:latin typeface="Helvetica"/>
                <a:cs typeface="Helvetica"/>
              </a:rPr>
              <a:t>, Paris</a:t>
            </a:r>
          </a:p>
          <a:p>
            <a:pPr defTabSz="1028075">
              <a:spcAft>
                <a:spcPts val="300"/>
              </a:spcAft>
            </a:pPr>
            <a:r>
              <a:rPr lang="en-US" sz="1200" dirty="0">
                <a:solidFill>
                  <a:srgbClr val="1E9FD4"/>
                </a:solidFill>
                <a:latin typeface="Helvetica"/>
                <a:cs typeface="Helvetica"/>
              </a:rPr>
              <a:t>Cockcroft Institute, Daresbury</a:t>
            </a:r>
          </a:p>
          <a:p>
            <a:pPr defTabSz="1028075">
              <a:spcAft>
                <a:spcPts val="300"/>
              </a:spcAft>
            </a:pPr>
            <a:r>
              <a:rPr lang="en-US" sz="1200" dirty="0" err="1">
                <a:solidFill>
                  <a:srgbClr val="1E9FD4"/>
                </a:solidFill>
                <a:latin typeface="Helvetica"/>
                <a:cs typeface="Helvetica"/>
              </a:rPr>
              <a:t>Elettra</a:t>
            </a:r>
            <a:r>
              <a:rPr lang="en-US" sz="1200" dirty="0">
                <a:solidFill>
                  <a:srgbClr val="1E9FD4"/>
                </a:solidFill>
                <a:latin typeface="Helvetica"/>
                <a:cs typeface="Helvetica"/>
              </a:rPr>
              <a:t> – </a:t>
            </a:r>
            <a:r>
              <a:rPr lang="en-US" sz="1200" dirty="0" err="1">
                <a:solidFill>
                  <a:srgbClr val="1E9FD4"/>
                </a:solidFill>
                <a:latin typeface="Helvetica"/>
                <a:cs typeface="Helvetica"/>
              </a:rPr>
              <a:t>Sincrotrone</a:t>
            </a:r>
            <a:r>
              <a:rPr lang="en-US" sz="1200" dirty="0">
                <a:solidFill>
                  <a:srgbClr val="1E9FD4"/>
                </a:solidFill>
                <a:latin typeface="Helvetica"/>
                <a:cs typeface="Helvetica"/>
              </a:rPr>
              <a:t> Trieste</a:t>
            </a:r>
          </a:p>
          <a:p>
            <a:pPr defTabSz="1028075">
              <a:spcAft>
                <a:spcPts val="300"/>
              </a:spcAft>
            </a:pPr>
            <a:r>
              <a:rPr lang="en-US" sz="1200" dirty="0">
                <a:solidFill>
                  <a:srgbClr val="1E9FD4"/>
                </a:solidFill>
                <a:latin typeface="Helvetica"/>
                <a:cs typeface="Helvetica"/>
              </a:rPr>
              <a:t>ESS Bilbao</a:t>
            </a:r>
          </a:p>
          <a:p>
            <a:pPr defTabSz="1028075">
              <a:spcAft>
                <a:spcPts val="300"/>
              </a:spcAft>
            </a:pPr>
            <a:r>
              <a:rPr lang="en-US" sz="1200" dirty="0" err="1">
                <a:solidFill>
                  <a:srgbClr val="1E9FD4"/>
                </a:solidFill>
                <a:latin typeface="Helvetica"/>
                <a:cs typeface="Helvetica"/>
              </a:rPr>
              <a:t>Forschungszentrum</a:t>
            </a:r>
            <a:r>
              <a:rPr lang="en-US" sz="1200" dirty="0">
                <a:solidFill>
                  <a:srgbClr val="1E9FD4"/>
                </a:solidFill>
                <a:latin typeface="Helvetica"/>
                <a:cs typeface="Helvetica"/>
              </a:rPr>
              <a:t> </a:t>
            </a:r>
            <a:r>
              <a:rPr lang="en-US" sz="1200" dirty="0" err="1">
                <a:solidFill>
                  <a:srgbClr val="1E9FD4"/>
                </a:solidFill>
                <a:latin typeface="Helvetica"/>
                <a:cs typeface="Helvetica"/>
              </a:rPr>
              <a:t>Jülich</a:t>
            </a:r>
            <a:endParaRPr lang="en-US" sz="1200" dirty="0">
              <a:solidFill>
                <a:srgbClr val="1E9FD4"/>
              </a:solidFill>
              <a:latin typeface="Helvetica"/>
              <a:cs typeface="Helvetica"/>
            </a:endParaRPr>
          </a:p>
          <a:p>
            <a:pPr defTabSz="1028075">
              <a:spcAft>
                <a:spcPts val="300"/>
              </a:spcAft>
            </a:pPr>
            <a:r>
              <a:rPr lang="en-US" sz="1200" dirty="0">
                <a:solidFill>
                  <a:srgbClr val="1E9FD4"/>
                </a:solidFill>
                <a:latin typeface="Helvetica"/>
                <a:cs typeface="Helvetica"/>
              </a:rPr>
              <a:t>Helmholtz-</a:t>
            </a:r>
            <a:r>
              <a:rPr lang="en-US" sz="1200" dirty="0" err="1">
                <a:solidFill>
                  <a:srgbClr val="1E9FD4"/>
                </a:solidFill>
                <a:latin typeface="Helvetica"/>
                <a:cs typeface="Helvetica"/>
              </a:rPr>
              <a:t>Zentrum</a:t>
            </a:r>
            <a:r>
              <a:rPr lang="en-US" sz="1200" dirty="0">
                <a:solidFill>
                  <a:srgbClr val="1E9FD4"/>
                </a:solidFill>
                <a:latin typeface="Helvetica"/>
                <a:cs typeface="Helvetica"/>
              </a:rPr>
              <a:t> </a:t>
            </a:r>
            <a:r>
              <a:rPr lang="en-US" sz="1200" dirty="0" err="1">
                <a:solidFill>
                  <a:srgbClr val="1E9FD4"/>
                </a:solidFill>
                <a:latin typeface="Helvetica"/>
                <a:cs typeface="Helvetica"/>
              </a:rPr>
              <a:t>Geesthacht</a:t>
            </a:r>
            <a:endParaRPr lang="en-US" sz="1200" dirty="0">
              <a:solidFill>
                <a:srgbClr val="1E9FD4"/>
              </a:solidFill>
              <a:latin typeface="Helvetica"/>
              <a:cs typeface="Helvetica"/>
            </a:endParaRPr>
          </a:p>
          <a:p>
            <a:pPr defTabSz="1028075">
              <a:spcAft>
                <a:spcPts val="300"/>
              </a:spcAft>
            </a:pPr>
            <a:r>
              <a:rPr lang="en-US" sz="1200" dirty="0" err="1">
                <a:solidFill>
                  <a:srgbClr val="1E9FD4"/>
                </a:solidFill>
                <a:latin typeface="Helvetica"/>
                <a:cs typeface="Helvetica"/>
              </a:rPr>
              <a:t>Huddersfield</a:t>
            </a:r>
            <a:r>
              <a:rPr lang="en-US" sz="1200" dirty="0">
                <a:solidFill>
                  <a:srgbClr val="1E9FD4"/>
                </a:solidFill>
                <a:latin typeface="Helvetica"/>
                <a:cs typeface="Helvetica"/>
              </a:rPr>
              <a:t> University</a:t>
            </a:r>
          </a:p>
          <a:p>
            <a:pPr defTabSz="1028075">
              <a:spcAft>
                <a:spcPts val="300"/>
              </a:spcAft>
            </a:pPr>
            <a:r>
              <a:rPr lang="en-US" sz="1200" dirty="0">
                <a:solidFill>
                  <a:srgbClr val="1E9FD4"/>
                </a:solidFill>
                <a:latin typeface="Helvetica"/>
                <a:cs typeface="Helvetica"/>
              </a:rPr>
              <a:t>IFJ PAN, Krakow</a:t>
            </a:r>
          </a:p>
          <a:p>
            <a:pPr defTabSz="1028075">
              <a:spcAft>
                <a:spcPts val="300"/>
              </a:spcAft>
            </a:pPr>
            <a:r>
              <a:rPr lang="en-US" sz="1200" dirty="0">
                <a:solidFill>
                  <a:srgbClr val="1E9FD4"/>
                </a:solidFill>
                <a:latin typeface="Helvetica"/>
                <a:cs typeface="Helvetica"/>
              </a:rPr>
              <a:t>INFN, Catania</a:t>
            </a:r>
          </a:p>
          <a:p>
            <a:pPr defTabSz="1028075">
              <a:spcAft>
                <a:spcPts val="300"/>
              </a:spcAft>
            </a:pPr>
            <a:r>
              <a:rPr lang="en-US" sz="1200" dirty="0">
                <a:solidFill>
                  <a:srgbClr val="1E9FD4"/>
                </a:solidFill>
                <a:latin typeface="Helvetica"/>
                <a:cs typeface="Helvetica"/>
              </a:rPr>
              <a:t>INFN, </a:t>
            </a:r>
            <a:r>
              <a:rPr lang="en-US" sz="1200" dirty="0" err="1">
                <a:solidFill>
                  <a:srgbClr val="1E9FD4"/>
                </a:solidFill>
                <a:latin typeface="Helvetica"/>
                <a:cs typeface="Helvetica"/>
              </a:rPr>
              <a:t>Legnaro</a:t>
            </a:r>
            <a:endParaRPr lang="en-US" sz="1200" dirty="0">
              <a:solidFill>
                <a:srgbClr val="1E9FD4"/>
              </a:solidFill>
              <a:latin typeface="Helvetica"/>
              <a:cs typeface="Helvetica"/>
            </a:endParaRPr>
          </a:p>
          <a:p>
            <a:pPr defTabSz="1028075">
              <a:spcAft>
                <a:spcPts val="300"/>
              </a:spcAft>
            </a:pPr>
            <a:r>
              <a:rPr lang="en-US" sz="1200" dirty="0">
                <a:solidFill>
                  <a:srgbClr val="1E9FD4"/>
                </a:solidFill>
                <a:latin typeface="Helvetica"/>
                <a:cs typeface="Helvetica"/>
              </a:rPr>
              <a:t>INFN, Milan</a:t>
            </a:r>
          </a:p>
          <a:p>
            <a:pPr defTabSz="1028075">
              <a:spcAft>
                <a:spcPts val="300"/>
              </a:spcAft>
            </a:pPr>
            <a:r>
              <a:rPr lang="en-US" sz="1200" dirty="0">
                <a:solidFill>
                  <a:srgbClr val="1E9FD4"/>
                </a:solidFill>
                <a:latin typeface="Helvetica"/>
                <a:cs typeface="Helvetica"/>
              </a:rPr>
              <a:t>Institute for Energy </a:t>
            </a:r>
            <a:br>
              <a:rPr lang="en-US" sz="1200" dirty="0">
                <a:solidFill>
                  <a:srgbClr val="1E9FD4"/>
                </a:solidFill>
                <a:latin typeface="Helvetica"/>
                <a:cs typeface="Helvetica"/>
              </a:rPr>
            </a:br>
            <a:r>
              <a:rPr lang="en-US" sz="1200" dirty="0">
                <a:solidFill>
                  <a:srgbClr val="1E9FD4"/>
                </a:solidFill>
                <a:latin typeface="Helvetica"/>
                <a:cs typeface="Helvetica"/>
              </a:rPr>
              <a:t>Research (IFE)</a:t>
            </a:r>
          </a:p>
          <a:p>
            <a:pPr defTabSz="1028075">
              <a:spcAft>
                <a:spcPts val="300"/>
              </a:spcAft>
            </a:pPr>
            <a:endParaRPr lang="en-US" sz="1200" dirty="0">
              <a:solidFill>
                <a:srgbClr val="1E9FD4"/>
              </a:solidFill>
              <a:latin typeface="Helvetica"/>
              <a:cs typeface="Helvetica"/>
            </a:endParaRPr>
          </a:p>
        </p:txBody>
      </p:sp>
      <p:sp>
        <p:nvSpPr>
          <p:cNvPr id="199" name="Rectangle 198">
            <a:extLst>
              <a:ext uri="{FF2B5EF4-FFF2-40B4-BE49-F238E27FC236}">
                <a16:creationId xmlns:a16="http://schemas.microsoft.com/office/drawing/2014/main" id="{A94BB147-FA8A-E349-A4EB-78FC795DB871}"/>
              </a:ext>
            </a:extLst>
          </p:cNvPr>
          <p:cNvSpPr/>
          <p:nvPr/>
        </p:nvSpPr>
        <p:spPr>
          <a:xfrm>
            <a:off x="6371795" y="1078118"/>
            <a:ext cx="2623029" cy="5228304"/>
          </a:xfrm>
          <a:prstGeom prst="rect">
            <a:avLst/>
          </a:prstGeom>
          <a:solidFill>
            <a:schemeClr val="bg1"/>
          </a:solidFill>
        </p:spPr>
        <p:txBody>
          <a:bodyPr wrap="square" lIns="102815" tIns="51410" rIns="102815" bIns="51410">
            <a:spAutoFit/>
          </a:bodyPr>
          <a:lstStyle/>
          <a:p>
            <a:pPr defTabSz="1028075">
              <a:spcAft>
                <a:spcPts val="300"/>
              </a:spcAft>
            </a:pPr>
            <a:r>
              <a:rPr lang="en-US" sz="1200" dirty="0">
                <a:solidFill>
                  <a:srgbClr val="1E9FD4"/>
                </a:solidFill>
                <a:latin typeface="Helvetica"/>
                <a:cs typeface="Helvetica"/>
              </a:rPr>
              <a:t>Rutherford-Appleton Laboratory, Oxford(ISIS)</a:t>
            </a:r>
          </a:p>
          <a:p>
            <a:pPr defTabSz="1028075">
              <a:spcAft>
                <a:spcPts val="300"/>
              </a:spcAft>
            </a:pPr>
            <a:r>
              <a:rPr lang="en-US" sz="1200" dirty="0" err="1">
                <a:solidFill>
                  <a:srgbClr val="1E9FD4"/>
                </a:solidFill>
                <a:latin typeface="Helvetica"/>
                <a:cs typeface="Helvetica"/>
              </a:rPr>
              <a:t>Kopenhagen</a:t>
            </a:r>
            <a:r>
              <a:rPr lang="en-US" sz="1200" dirty="0">
                <a:solidFill>
                  <a:srgbClr val="1E9FD4"/>
                </a:solidFill>
                <a:latin typeface="Helvetica"/>
                <a:cs typeface="Helvetica"/>
              </a:rPr>
              <a:t> University</a:t>
            </a:r>
          </a:p>
          <a:p>
            <a:pPr defTabSz="1028075">
              <a:spcAft>
                <a:spcPts val="300"/>
              </a:spcAft>
            </a:pPr>
            <a:r>
              <a:rPr lang="en-US" sz="1200" dirty="0" err="1">
                <a:solidFill>
                  <a:srgbClr val="1E9FD4"/>
                </a:solidFill>
                <a:latin typeface="Helvetica"/>
                <a:cs typeface="Helvetica"/>
              </a:rPr>
              <a:t>Laboratoire</a:t>
            </a:r>
            <a:r>
              <a:rPr lang="en-US" sz="1200" dirty="0">
                <a:solidFill>
                  <a:srgbClr val="1E9FD4"/>
                </a:solidFill>
                <a:latin typeface="Helvetica"/>
                <a:cs typeface="Helvetica"/>
              </a:rPr>
              <a:t> Léon </a:t>
            </a:r>
            <a:r>
              <a:rPr lang="en-US" sz="1200" dirty="0" err="1">
                <a:solidFill>
                  <a:srgbClr val="1E9FD4"/>
                </a:solidFill>
                <a:latin typeface="Helvetica"/>
                <a:cs typeface="Helvetica"/>
              </a:rPr>
              <a:t>Brilouin</a:t>
            </a:r>
            <a:r>
              <a:rPr lang="en-US" sz="1200" dirty="0">
                <a:solidFill>
                  <a:srgbClr val="1E9FD4"/>
                </a:solidFill>
                <a:latin typeface="Helvetica"/>
                <a:cs typeface="Helvetica"/>
              </a:rPr>
              <a:t> (LLB)</a:t>
            </a:r>
          </a:p>
          <a:p>
            <a:pPr defTabSz="1028075">
              <a:spcAft>
                <a:spcPts val="300"/>
              </a:spcAft>
            </a:pPr>
            <a:r>
              <a:rPr lang="en-US" sz="1200" dirty="0">
                <a:solidFill>
                  <a:srgbClr val="1E9FD4"/>
                </a:solidFill>
                <a:latin typeface="Helvetica"/>
                <a:cs typeface="Helvetica"/>
              </a:rPr>
              <a:t>Lund University</a:t>
            </a:r>
          </a:p>
          <a:p>
            <a:pPr defTabSz="1028075">
              <a:spcAft>
                <a:spcPts val="300"/>
              </a:spcAft>
            </a:pPr>
            <a:r>
              <a:rPr lang="en-US" sz="1200" dirty="0">
                <a:solidFill>
                  <a:srgbClr val="1E9FD4"/>
                </a:solidFill>
                <a:latin typeface="Helvetica"/>
                <a:cs typeface="Helvetica"/>
              </a:rPr>
              <a:t>Nuclear Physics Institute of the ASCR</a:t>
            </a:r>
          </a:p>
          <a:p>
            <a:pPr defTabSz="1028075">
              <a:spcAft>
                <a:spcPts val="300"/>
              </a:spcAft>
            </a:pPr>
            <a:r>
              <a:rPr lang="en-US" sz="1200" dirty="0">
                <a:solidFill>
                  <a:srgbClr val="1E9FD4"/>
                </a:solidFill>
                <a:latin typeface="Helvetica"/>
                <a:cs typeface="Helvetica"/>
              </a:rPr>
              <a:t>Oslo University</a:t>
            </a:r>
          </a:p>
          <a:p>
            <a:pPr defTabSz="1028075">
              <a:spcAft>
                <a:spcPts val="300"/>
              </a:spcAft>
            </a:pPr>
            <a:r>
              <a:rPr lang="en-US" sz="1200" dirty="0">
                <a:solidFill>
                  <a:srgbClr val="1E9FD4"/>
                </a:solidFill>
                <a:latin typeface="Helvetica"/>
                <a:cs typeface="Helvetica"/>
              </a:rPr>
              <a:t>Paul Scherrer Institute (PSI)</a:t>
            </a:r>
          </a:p>
          <a:p>
            <a:pPr defTabSz="1028075">
              <a:spcAft>
                <a:spcPts val="300"/>
              </a:spcAft>
            </a:pPr>
            <a:r>
              <a:rPr lang="en-US" sz="1200" dirty="0" err="1">
                <a:solidFill>
                  <a:srgbClr val="1E9FD4"/>
                </a:solidFill>
                <a:latin typeface="Helvetica"/>
                <a:cs typeface="Helvetica"/>
              </a:rPr>
              <a:t>Polska</a:t>
            </a:r>
            <a:r>
              <a:rPr lang="en-US" sz="1200" dirty="0">
                <a:solidFill>
                  <a:srgbClr val="1E9FD4"/>
                </a:solidFill>
                <a:latin typeface="Helvetica"/>
                <a:cs typeface="Helvetica"/>
              </a:rPr>
              <a:t> </a:t>
            </a:r>
            <a:r>
              <a:rPr lang="en-US" sz="1200" dirty="0" err="1">
                <a:solidFill>
                  <a:srgbClr val="1E9FD4"/>
                </a:solidFill>
                <a:latin typeface="Helvetica"/>
                <a:cs typeface="Helvetica"/>
              </a:rPr>
              <a:t>Grupa</a:t>
            </a:r>
            <a:r>
              <a:rPr lang="en-US" sz="1200" dirty="0">
                <a:solidFill>
                  <a:srgbClr val="1E9FD4"/>
                </a:solidFill>
                <a:latin typeface="Helvetica"/>
                <a:cs typeface="Helvetica"/>
              </a:rPr>
              <a:t> </a:t>
            </a:r>
            <a:r>
              <a:rPr lang="en-US" sz="1200" dirty="0" err="1">
                <a:solidFill>
                  <a:srgbClr val="1E9FD4"/>
                </a:solidFill>
                <a:latin typeface="Helvetica"/>
                <a:cs typeface="Helvetica"/>
              </a:rPr>
              <a:t>Energetyczna</a:t>
            </a:r>
            <a:r>
              <a:rPr lang="en-US" sz="1200" dirty="0">
                <a:solidFill>
                  <a:srgbClr val="1E9FD4"/>
                </a:solidFill>
                <a:latin typeface="Helvetica"/>
                <a:cs typeface="Helvetica"/>
              </a:rPr>
              <a:t> - PGE</a:t>
            </a:r>
          </a:p>
          <a:p>
            <a:pPr defTabSz="1028075">
              <a:spcAft>
                <a:spcPts val="300"/>
              </a:spcAft>
            </a:pPr>
            <a:r>
              <a:rPr lang="en-US" sz="1200" dirty="0">
                <a:solidFill>
                  <a:srgbClr val="1E9FD4"/>
                </a:solidFill>
                <a:latin typeface="Helvetica"/>
                <a:cs typeface="Helvetica"/>
              </a:rPr>
              <a:t>Roskilde University</a:t>
            </a:r>
          </a:p>
          <a:p>
            <a:pPr defTabSz="1028075">
              <a:spcAft>
                <a:spcPts val="300"/>
              </a:spcAft>
            </a:pPr>
            <a:r>
              <a:rPr lang="en-US" sz="1200" dirty="0">
                <a:solidFill>
                  <a:srgbClr val="1E9FD4"/>
                </a:solidFill>
                <a:latin typeface="Helvetica"/>
                <a:cs typeface="Helvetica"/>
              </a:rPr>
              <a:t>Tallinn Technical University</a:t>
            </a:r>
          </a:p>
          <a:p>
            <a:pPr defTabSz="1028075">
              <a:spcAft>
                <a:spcPts val="300"/>
              </a:spcAft>
            </a:pPr>
            <a:r>
              <a:rPr lang="en-US" sz="1200" dirty="0">
                <a:solidFill>
                  <a:srgbClr val="1E9FD4"/>
                </a:solidFill>
                <a:latin typeface="Helvetica"/>
                <a:cs typeface="Helvetica"/>
              </a:rPr>
              <a:t>Technical University of Denmark</a:t>
            </a:r>
          </a:p>
          <a:p>
            <a:pPr defTabSz="1028075">
              <a:spcAft>
                <a:spcPts val="300"/>
              </a:spcAft>
            </a:pPr>
            <a:r>
              <a:rPr lang="en-US" sz="1200" dirty="0">
                <a:solidFill>
                  <a:srgbClr val="1E9FD4"/>
                </a:solidFill>
                <a:latin typeface="Helvetica"/>
                <a:cs typeface="Helvetica"/>
              </a:rPr>
              <a:t>Technical University Munich</a:t>
            </a:r>
          </a:p>
          <a:p>
            <a:pPr defTabSz="1028075">
              <a:spcAft>
                <a:spcPts val="300"/>
              </a:spcAft>
            </a:pPr>
            <a:r>
              <a:rPr lang="en-US" sz="1200" dirty="0">
                <a:solidFill>
                  <a:srgbClr val="1E9FD4"/>
                </a:solidFill>
                <a:latin typeface="Helvetica"/>
                <a:cs typeface="Helvetica"/>
              </a:rPr>
              <a:t>Science and Technology Facilities Council </a:t>
            </a:r>
          </a:p>
          <a:p>
            <a:pPr defTabSz="1028075">
              <a:spcAft>
                <a:spcPts val="300"/>
              </a:spcAft>
            </a:pPr>
            <a:r>
              <a:rPr lang="en-US" sz="1200" dirty="0">
                <a:solidFill>
                  <a:srgbClr val="1E9FD4"/>
                </a:solidFill>
                <a:latin typeface="Helvetica"/>
                <a:cs typeface="Helvetica"/>
              </a:rPr>
              <a:t>University of Tartu</a:t>
            </a:r>
          </a:p>
          <a:p>
            <a:pPr defTabSz="1028075">
              <a:spcAft>
                <a:spcPts val="300"/>
              </a:spcAft>
            </a:pPr>
            <a:r>
              <a:rPr lang="en-US" sz="1200" dirty="0">
                <a:solidFill>
                  <a:srgbClr val="1E9FD4"/>
                </a:solidFill>
                <a:latin typeface="Helvetica"/>
                <a:cs typeface="Helvetica"/>
              </a:rPr>
              <a:t>Uppsala University</a:t>
            </a:r>
          </a:p>
          <a:p>
            <a:pPr defTabSz="1028075">
              <a:spcAft>
                <a:spcPts val="300"/>
              </a:spcAft>
            </a:pPr>
            <a:r>
              <a:rPr lang="en-US" sz="1200" dirty="0">
                <a:solidFill>
                  <a:srgbClr val="1E9FD4"/>
                </a:solidFill>
                <a:latin typeface="Helvetica"/>
                <a:cs typeface="Helvetica"/>
              </a:rPr>
              <a:t>WIGNER Research Centre for Physics</a:t>
            </a:r>
          </a:p>
          <a:p>
            <a:pPr defTabSz="1028075">
              <a:spcAft>
                <a:spcPts val="300"/>
              </a:spcAft>
            </a:pPr>
            <a:r>
              <a:rPr lang="en-US" sz="1200" dirty="0">
                <a:solidFill>
                  <a:srgbClr val="1E9FD4"/>
                </a:solidFill>
                <a:latin typeface="Helvetica"/>
                <a:cs typeface="Helvetica"/>
              </a:rPr>
              <a:t>Wroclaw University of technology</a:t>
            </a:r>
          </a:p>
          <a:p>
            <a:pPr defTabSz="1028075">
              <a:spcAft>
                <a:spcPts val="300"/>
              </a:spcAft>
            </a:pPr>
            <a:r>
              <a:rPr lang="en-US" sz="1200" dirty="0">
                <a:solidFill>
                  <a:srgbClr val="1E9FD4"/>
                </a:solidFill>
                <a:latin typeface="Helvetica"/>
                <a:cs typeface="Helvetica"/>
              </a:rPr>
              <a:t>Warsaw University of Technology</a:t>
            </a:r>
          </a:p>
          <a:p>
            <a:pPr defTabSz="1028075">
              <a:spcAft>
                <a:spcPts val="300"/>
              </a:spcAft>
            </a:pPr>
            <a:r>
              <a:rPr lang="en-US" sz="1200" dirty="0">
                <a:solidFill>
                  <a:srgbClr val="1E9FD4"/>
                </a:solidFill>
                <a:latin typeface="Helvetica"/>
                <a:cs typeface="Helvetica"/>
              </a:rPr>
              <a:t>Zurich University of Applied Sciences (ZHAW)</a:t>
            </a:r>
          </a:p>
        </p:txBody>
      </p:sp>
    </p:spTree>
    <p:extLst>
      <p:ext uri="{BB962C8B-B14F-4D97-AF65-F5344CB8AC3E}">
        <p14:creationId xmlns:p14="http://schemas.microsoft.com/office/powerpoint/2010/main" val="2600067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54" dirty="0"/>
              <a:t>ESS AB transitioned into European Research Infrastructure Consortium (ERIC)</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13</a:t>
            </a:fld>
            <a:endParaRPr lang="sv-SE" dirty="0">
              <a:solidFill>
                <a:prstClr val="black">
                  <a:tint val="75000"/>
                </a:prstClr>
              </a:solidFill>
            </a:endParaRPr>
          </a:p>
        </p:txBody>
      </p:sp>
      <p:sp>
        <p:nvSpPr>
          <p:cNvPr id="5" name="Rectangle 4"/>
          <p:cNvSpPr/>
          <p:nvPr/>
        </p:nvSpPr>
        <p:spPr>
          <a:xfrm>
            <a:off x="611560" y="1753983"/>
            <a:ext cx="2808312" cy="2791695"/>
          </a:xfrm>
          <a:prstGeom prst="rect">
            <a:avLst/>
          </a:prstGeom>
          <a:solidFill>
            <a:srgbClr val="1394CA"/>
          </a:solidFill>
        </p:spPr>
        <p:style>
          <a:lnRef idx="1">
            <a:schemeClr val="accent1"/>
          </a:lnRef>
          <a:fillRef idx="3">
            <a:schemeClr val="accent1"/>
          </a:fillRef>
          <a:effectRef idx="2">
            <a:schemeClr val="accent1"/>
          </a:effectRef>
          <a:fontRef idx="minor">
            <a:schemeClr val="lt1"/>
          </a:fontRef>
        </p:style>
        <p:txBody>
          <a:bodyPr lIns="94899" tIns="47452" rIns="94899" bIns="47452" spcCol="0" rtlCol="0" anchor="t"/>
          <a:lstStyle/>
          <a:p>
            <a:pPr algn="ctr" defTabSz="949016"/>
            <a:r>
              <a:rPr lang="en-US" sz="1662" b="1" dirty="0">
                <a:solidFill>
                  <a:prstClr val="white"/>
                </a:solidFill>
                <a:latin typeface="Helvetica"/>
                <a:cs typeface="Helvetica"/>
              </a:rPr>
              <a:t>ESS AB</a:t>
            </a:r>
          </a:p>
          <a:p>
            <a:pPr algn="ctr" defTabSz="949016"/>
            <a:endParaRPr lang="en-US" sz="1662" b="1" dirty="0">
              <a:solidFill>
                <a:prstClr val="white"/>
              </a:solidFill>
              <a:latin typeface="Helvetica"/>
              <a:cs typeface="Helvetica"/>
            </a:endParaRPr>
          </a:p>
          <a:p>
            <a:pPr marL="296570" indent="-296570" defTabSz="949016">
              <a:buFontTx/>
              <a:buChar char="-"/>
            </a:pPr>
            <a:r>
              <a:rPr lang="en-US" sz="1477" dirty="0">
                <a:solidFill>
                  <a:prstClr val="white"/>
                </a:solidFill>
                <a:latin typeface="Helvetica"/>
                <a:cs typeface="Helvetica"/>
              </a:rPr>
              <a:t>Swedish limited liability corporation</a:t>
            </a:r>
          </a:p>
          <a:p>
            <a:pPr algn="ctr" defTabSz="949016"/>
            <a:endParaRPr lang="en-US" sz="1477" dirty="0">
              <a:solidFill>
                <a:prstClr val="white"/>
              </a:solidFill>
              <a:latin typeface="Helvetica"/>
              <a:cs typeface="Helvetica"/>
            </a:endParaRPr>
          </a:p>
          <a:p>
            <a:pPr marL="296570" indent="-296570" defTabSz="949016">
              <a:buFontTx/>
              <a:buChar char="-"/>
            </a:pPr>
            <a:r>
              <a:rPr lang="en-US" sz="1477" dirty="0">
                <a:solidFill>
                  <a:prstClr val="white"/>
                </a:solidFill>
                <a:latin typeface="Helvetica"/>
                <a:cs typeface="Helvetica"/>
              </a:rPr>
              <a:t>Owned by the Swedish and Danish governments</a:t>
            </a:r>
          </a:p>
          <a:p>
            <a:pPr algn="ctr" defTabSz="949016"/>
            <a:endParaRPr lang="en-US" sz="1662" dirty="0">
              <a:solidFill>
                <a:prstClr val="white"/>
              </a:solidFill>
              <a:latin typeface="Helvetica"/>
              <a:cs typeface="Helvetica"/>
            </a:endParaRPr>
          </a:p>
          <a:p>
            <a:pPr algn="ctr" defTabSz="949016"/>
            <a:endParaRPr lang="en-US" sz="1662" dirty="0">
              <a:solidFill>
                <a:prstClr val="white"/>
              </a:solidFill>
              <a:latin typeface="Helvetica"/>
              <a:cs typeface="Helvetica"/>
            </a:endParaRPr>
          </a:p>
        </p:txBody>
      </p:sp>
      <p:sp>
        <p:nvSpPr>
          <p:cNvPr id="6" name="Rectangle 5"/>
          <p:cNvSpPr/>
          <p:nvPr/>
        </p:nvSpPr>
        <p:spPr>
          <a:xfrm>
            <a:off x="5796142" y="1753985"/>
            <a:ext cx="2952328" cy="2894217"/>
          </a:xfrm>
          <a:prstGeom prst="rect">
            <a:avLst/>
          </a:prstGeom>
          <a:solidFill>
            <a:srgbClr val="1394CA"/>
          </a:solidFill>
        </p:spPr>
        <p:style>
          <a:lnRef idx="1">
            <a:schemeClr val="accent1"/>
          </a:lnRef>
          <a:fillRef idx="3">
            <a:schemeClr val="accent1"/>
          </a:fillRef>
          <a:effectRef idx="2">
            <a:schemeClr val="accent1"/>
          </a:effectRef>
          <a:fontRef idx="minor">
            <a:schemeClr val="lt1"/>
          </a:fontRef>
        </p:style>
        <p:txBody>
          <a:bodyPr lIns="94899" tIns="47452" rIns="94899" bIns="47452" spcCol="0" rtlCol="0" anchor="t"/>
          <a:lstStyle/>
          <a:p>
            <a:pPr algn="ctr" defTabSz="949016"/>
            <a:r>
              <a:rPr lang="en-US" sz="1662" b="1" dirty="0">
                <a:solidFill>
                  <a:prstClr val="white"/>
                </a:solidFill>
                <a:latin typeface="Helvetica"/>
                <a:cs typeface="Helvetica"/>
              </a:rPr>
              <a:t>European Spallation Source ERIC</a:t>
            </a:r>
          </a:p>
          <a:p>
            <a:pPr algn="ctr" defTabSz="949016"/>
            <a:endParaRPr lang="en-US" sz="1477" b="1" dirty="0">
              <a:solidFill>
                <a:prstClr val="white"/>
              </a:solidFill>
              <a:latin typeface="Helvetica"/>
              <a:cs typeface="Helvetica"/>
            </a:endParaRPr>
          </a:p>
          <a:p>
            <a:pPr marL="296570" indent="-296570" defTabSz="949016">
              <a:buFontTx/>
              <a:buChar char="-"/>
            </a:pPr>
            <a:r>
              <a:rPr lang="en-US" sz="1477" dirty="0">
                <a:solidFill>
                  <a:prstClr val="white"/>
                </a:solidFill>
                <a:latin typeface="Helvetica"/>
                <a:cs typeface="Helvetica"/>
              </a:rPr>
              <a:t>European Research Infrastructure Consortium</a:t>
            </a:r>
          </a:p>
          <a:p>
            <a:pPr marL="296570" indent="-296570" defTabSz="949016">
              <a:buFontTx/>
              <a:buChar char="-"/>
            </a:pPr>
            <a:endParaRPr lang="en-US" sz="1477" dirty="0">
              <a:solidFill>
                <a:prstClr val="white"/>
              </a:solidFill>
              <a:latin typeface="Helvetica"/>
              <a:cs typeface="Helvetica"/>
            </a:endParaRPr>
          </a:p>
          <a:p>
            <a:pPr marL="296570" indent="-296570" defTabSz="949016">
              <a:buFontTx/>
              <a:buChar char="-"/>
            </a:pPr>
            <a:r>
              <a:rPr lang="en-US" sz="1477" dirty="0">
                <a:solidFill>
                  <a:prstClr val="white"/>
                </a:solidFill>
                <a:latin typeface="Helvetica"/>
                <a:cs typeface="Helvetica"/>
              </a:rPr>
              <a:t>Sole governing body: the European Spallation Source ERIC Council, comprised of representatives from the Member and Observer Countries</a:t>
            </a:r>
          </a:p>
        </p:txBody>
      </p:sp>
      <p:sp>
        <p:nvSpPr>
          <p:cNvPr id="8" name="Rectangle 7"/>
          <p:cNvSpPr/>
          <p:nvPr/>
        </p:nvSpPr>
        <p:spPr>
          <a:xfrm>
            <a:off x="3779950" y="2551720"/>
            <a:ext cx="1752976" cy="1005054"/>
          </a:xfrm>
          <a:prstGeom prst="rect">
            <a:avLst/>
          </a:prstGeom>
        </p:spPr>
        <p:txBody>
          <a:bodyPr wrap="none" lIns="94899" tIns="47452" rIns="94899" bIns="47452">
            <a:spAutoFit/>
          </a:bodyPr>
          <a:lstStyle/>
          <a:p>
            <a:pPr defTabSz="949016"/>
            <a:r>
              <a:rPr lang="en-US" sz="1477" dirty="0">
                <a:solidFill>
                  <a:prstClr val="black"/>
                </a:solidFill>
                <a:latin typeface="Helvetica"/>
                <a:cs typeface="Helvetica"/>
              </a:rPr>
              <a:t>transfer of assets, </a:t>
            </a:r>
          </a:p>
          <a:p>
            <a:pPr defTabSz="949016"/>
            <a:r>
              <a:rPr lang="en-US" sz="1477" dirty="0">
                <a:solidFill>
                  <a:prstClr val="black"/>
                </a:solidFill>
                <a:latin typeface="Helvetica"/>
                <a:cs typeface="Helvetica"/>
              </a:rPr>
              <a:t>obligations and </a:t>
            </a:r>
          </a:p>
          <a:p>
            <a:pPr defTabSz="949016"/>
            <a:r>
              <a:rPr lang="en-US" sz="1477" dirty="0">
                <a:solidFill>
                  <a:prstClr val="black"/>
                </a:solidFill>
                <a:latin typeface="Helvetica"/>
                <a:cs typeface="Helvetica"/>
              </a:rPr>
              <a:t>personnel </a:t>
            </a:r>
          </a:p>
          <a:p>
            <a:pPr defTabSz="949016"/>
            <a:r>
              <a:rPr lang="en-US" sz="1477" dirty="0">
                <a:solidFill>
                  <a:prstClr val="black"/>
                </a:solidFill>
                <a:latin typeface="Helvetica"/>
                <a:cs typeface="Helvetica"/>
              </a:rPr>
              <a:t>on Oct 1, 2015</a:t>
            </a:r>
          </a:p>
        </p:txBody>
      </p:sp>
      <p:sp>
        <p:nvSpPr>
          <p:cNvPr id="9" name="Right Arrow 8"/>
          <p:cNvSpPr/>
          <p:nvPr/>
        </p:nvSpPr>
        <p:spPr>
          <a:xfrm>
            <a:off x="3851926" y="1913508"/>
            <a:ext cx="1440160" cy="671647"/>
          </a:xfrm>
          <a:prstGeom prst="rightArrow">
            <a:avLst/>
          </a:prstGeom>
        </p:spPr>
        <p:style>
          <a:lnRef idx="1">
            <a:schemeClr val="accent1"/>
          </a:lnRef>
          <a:fillRef idx="3">
            <a:schemeClr val="accent1"/>
          </a:fillRef>
          <a:effectRef idx="2">
            <a:schemeClr val="accent1"/>
          </a:effectRef>
          <a:fontRef idx="minor">
            <a:schemeClr val="lt1"/>
          </a:fontRef>
        </p:style>
        <p:txBody>
          <a:bodyPr lIns="94899" tIns="47452" rIns="94899" bIns="47452" spcCol="0" rtlCol="0" anchor="ctr"/>
          <a:lstStyle/>
          <a:p>
            <a:pPr algn="ctr" defTabSz="949016"/>
            <a:endParaRPr lang="en-US" sz="1662">
              <a:solidFill>
                <a:prstClr val="white"/>
              </a:solidFill>
              <a:latin typeface="Calibri"/>
            </a:endParaRPr>
          </a:p>
        </p:txBody>
      </p:sp>
      <p:grpSp>
        <p:nvGrpSpPr>
          <p:cNvPr id="14" name="Group 13"/>
          <p:cNvGrpSpPr/>
          <p:nvPr/>
        </p:nvGrpSpPr>
        <p:grpSpPr>
          <a:xfrm>
            <a:off x="2699034" y="4226630"/>
            <a:ext cx="3421145" cy="2472642"/>
            <a:chOff x="863588" y="1705372"/>
            <a:chExt cx="5544616" cy="3888432"/>
          </a:xfrm>
        </p:grpSpPr>
        <p:pic>
          <p:nvPicPr>
            <p:cNvPr id="15" name="Picture 14" descr="JEK_36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3864" y="1777379"/>
              <a:ext cx="5144065" cy="3433565"/>
            </a:xfrm>
            <a:prstGeom prst="rect">
              <a:avLst/>
            </a:prstGeom>
            <a:noFill/>
            <a:ln>
              <a:noFill/>
            </a:ln>
          </p:spPr>
        </p:pic>
        <p:pic>
          <p:nvPicPr>
            <p:cNvPr id="16" name="Picture 2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588" y="1705372"/>
              <a:ext cx="5544616" cy="388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sp>
        <p:nvSpPr>
          <p:cNvPr id="10" name="Right Arrow 9"/>
          <p:cNvSpPr/>
          <p:nvPr/>
        </p:nvSpPr>
        <p:spPr>
          <a:xfrm>
            <a:off x="3851926" y="3588525"/>
            <a:ext cx="1440160" cy="671647"/>
          </a:xfrm>
          <a:prstGeom prst="rightArrow">
            <a:avLst/>
          </a:prstGeom>
        </p:spPr>
        <p:style>
          <a:lnRef idx="1">
            <a:schemeClr val="accent1"/>
          </a:lnRef>
          <a:fillRef idx="3">
            <a:schemeClr val="accent1"/>
          </a:fillRef>
          <a:effectRef idx="2">
            <a:schemeClr val="accent1"/>
          </a:effectRef>
          <a:fontRef idx="minor">
            <a:schemeClr val="lt1"/>
          </a:fontRef>
        </p:style>
        <p:txBody>
          <a:bodyPr lIns="94899" tIns="47452" rIns="94899" bIns="47452" spcCol="0" rtlCol="0" anchor="ctr"/>
          <a:lstStyle/>
          <a:p>
            <a:pPr algn="ctr" defTabSz="949016"/>
            <a:endParaRPr lang="en-US" sz="1662">
              <a:solidFill>
                <a:prstClr val="white"/>
              </a:solidFill>
              <a:latin typeface="Calibri"/>
            </a:endParaRPr>
          </a:p>
        </p:txBody>
      </p:sp>
    </p:spTree>
    <p:extLst>
      <p:ext uri="{BB962C8B-B14F-4D97-AF65-F5344CB8AC3E}">
        <p14:creationId xmlns:p14="http://schemas.microsoft.com/office/powerpoint/2010/main" val="333319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Background</a:t>
            </a:r>
          </a:p>
        </p:txBody>
      </p:sp>
      <p:sp>
        <p:nvSpPr>
          <p:cNvPr id="3" name="Content Placeholder 2"/>
          <p:cNvSpPr>
            <a:spLocks noGrp="1"/>
          </p:cNvSpPr>
          <p:nvPr>
            <p:ph idx="1"/>
          </p:nvPr>
        </p:nvSpPr>
        <p:spPr>
          <a:xfrm>
            <a:off x="457200" y="1600200"/>
            <a:ext cx="8229600" cy="4525963"/>
          </a:xfrm>
        </p:spPr>
        <p:txBody>
          <a:bodyPr>
            <a:normAutofit fontScale="85000" lnSpcReduction="20000"/>
          </a:bodyPr>
          <a:lstStyle/>
          <a:p>
            <a:r>
              <a:rPr lang="en-GB" dirty="0"/>
              <a:t>ESS is a greenfield facility and thereby we don’t posses any or little legacy regarding engineering systems. </a:t>
            </a:r>
          </a:p>
          <a:p>
            <a:endParaRPr lang="en-GB" dirty="0"/>
          </a:p>
          <a:p>
            <a:r>
              <a:rPr lang="en-GB" dirty="0"/>
              <a:t>At ESS the PIM (Product Information Management) group is responsible for all Engineering related systems and facilitating all procedures linked to them.</a:t>
            </a:r>
          </a:p>
          <a:p>
            <a:endParaRPr lang="en-GB" dirty="0"/>
          </a:p>
          <a:p>
            <a:r>
              <a:rPr lang="en-GB" dirty="0"/>
              <a:t>Our struggle has been that we implement solutions at the same time the project is ongoing and home-built solutions have already been made. This results in continuous change management work. </a:t>
            </a:r>
          </a:p>
          <a:p>
            <a:endParaRPr lang="en-GB" dirty="0"/>
          </a:p>
          <a:p>
            <a:r>
              <a:rPr lang="en-GB" dirty="0"/>
              <a:t>Our aim is ”Data entry only once!”</a:t>
            </a:r>
          </a:p>
          <a:p>
            <a:pPr marL="0" indent="0">
              <a:buNone/>
            </a:pP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14</a:t>
            </a:fld>
            <a:endParaRPr lang="en-GB" dirty="0"/>
          </a:p>
        </p:txBody>
      </p:sp>
      <p:sp>
        <p:nvSpPr>
          <p:cNvPr id="5" name="AutoShape 2" descr="Image result for greenfield">
            <a:extLst>
              <a:ext uri="{FF2B5EF4-FFF2-40B4-BE49-F238E27FC236}">
                <a16:creationId xmlns:a16="http://schemas.microsoft.com/office/drawing/2014/main" id="{C342EBDB-CA13-4742-95B0-8AF100CED369}"/>
              </a:ext>
            </a:extLst>
          </p:cNvPr>
          <p:cNvSpPr>
            <a:spLocks noChangeAspect="1" noChangeArrowheads="1"/>
          </p:cNvSpPr>
          <p:nvPr/>
        </p:nvSpPr>
        <p:spPr bwMode="auto">
          <a:xfrm>
            <a:off x="1308100" y="1403350"/>
            <a:ext cx="6527800" cy="405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30" name="Picture 6" descr="Image result for greenfield">
            <a:extLst>
              <a:ext uri="{FF2B5EF4-FFF2-40B4-BE49-F238E27FC236}">
                <a16:creationId xmlns:a16="http://schemas.microsoft.com/office/drawing/2014/main" id="{19066644-FB5E-A142-8615-537535EC7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74638"/>
            <a:ext cx="2055850" cy="12759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data entry images">
            <a:extLst>
              <a:ext uri="{FF2B5EF4-FFF2-40B4-BE49-F238E27FC236}">
                <a16:creationId xmlns:a16="http://schemas.microsoft.com/office/drawing/2014/main" id="{C913326F-0D5F-234B-9218-DE02B94C6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320" y="5003084"/>
            <a:ext cx="1043608" cy="7453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ata entry images">
            <a:extLst>
              <a:ext uri="{FF2B5EF4-FFF2-40B4-BE49-F238E27FC236}">
                <a16:creationId xmlns:a16="http://schemas.microsoft.com/office/drawing/2014/main" id="{C37FF0FA-CE35-B449-AC26-1BB3B98166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903" y="5198418"/>
            <a:ext cx="1086395" cy="61177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data entry images">
            <a:extLst>
              <a:ext uri="{FF2B5EF4-FFF2-40B4-BE49-F238E27FC236}">
                <a16:creationId xmlns:a16="http://schemas.microsoft.com/office/drawing/2014/main" id="{00618841-179E-F449-A6E7-2805D090C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127" y="5852591"/>
            <a:ext cx="1097806" cy="6464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ata entry images">
            <a:extLst>
              <a:ext uri="{FF2B5EF4-FFF2-40B4-BE49-F238E27FC236}">
                <a16:creationId xmlns:a16="http://schemas.microsoft.com/office/drawing/2014/main" id="{555DC238-3A84-F64F-999E-6DA793DE33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5922" y="5922987"/>
            <a:ext cx="861864" cy="6365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data entry images">
            <a:extLst>
              <a:ext uri="{FF2B5EF4-FFF2-40B4-BE49-F238E27FC236}">
                <a16:creationId xmlns:a16="http://schemas.microsoft.com/office/drawing/2014/main" id="{8769D656-C786-7248-AECE-816973732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9238" y="4822902"/>
            <a:ext cx="1016662" cy="1016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data entry images">
            <a:extLst>
              <a:ext uri="{FF2B5EF4-FFF2-40B4-BE49-F238E27FC236}">
                <a16:creationId xmlns:a16="http://schemas.microsoft.com/office/drawing/2014/main" id="{0C23EEA1-B732-F349-8B89-58DCB21725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2120" y="5715978"/>
            <a:ext cx="798550" cy="536248"/>
          </a:xfrm>
          <a:prstGeom prst="rect">
            <a:avLst/>
          </a:prstGeom>
          <a:noFill/>
          <a:extLst>
            <a:ext uri="{909E8E84-426E-40DD-AFC4-6F175D3DCCD1}">
              <a14:hiddenFill xmlns:a14="http://schemas.microsoft.com/office/drawing/2010/main">
                <a:solidFill>
                  <a:srgbClr val="FFFFFF"/>
                </a:solidFill>
              </a14:hiddenFill>
            </a:ext>
          </a:extLst>
        </p:spPr>
      </p:pic>
      <p:sp>
        <p:nvSpPr>
          <p:cNvPr id="7" name="&quot;No&quot; Symbol 6">
            <a:extLst>
              <a:ext uri="{FF2B5EF4-FFF2-40B4-BE49-F238E27FC236}">
                <a16:creationId xmlns:a16="http://schemas.microsoft.com/office/drawing/2014/main" id="{12E9E7F8-E447-5849-B888-2ADF120A9C37}"/>
              </a:ext>
            </a:extLst>
          </p:cNvPr>
          <p:cNvSpPr/>
          <p:nvPr/>
        </p:nvSpPr>
        <p:spPr>
          <a:xfrm>
            <a:off x="6625510" y="4942786"/>
            <a:ext cx="1635840" cy="141742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046" name="Picture 22" descr="Image result for integration of system">
            <a:extLst>
              <a:ext uri="{FF2B5EF4-FFF2-40B4-BE49-F238E27FC236}">
                <a16:creationId xmlns:a16="http://schemas.microsoft.com/office/drawing/2014/main" id="{B0E2750F-BC3A-9F4B-B569-E6F53B013F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8753" y="4917463"/>
            <a:ext cx="1516654" cy="191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2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044"/>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038"/>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036"/>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04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104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034"/>
                                        </p:tgtEl>
                                        <p:attrNameLst>
                                          <p:attrName>ppt_x</p:attrName>
                                        </p:attrNameLst>
                                      </p:cBhvr>
                                      <p:tavLst>
                                        <p:tav tm="0">
                                          <p:val>
                                            <p:strVal val="ppt_x"/>
                                          </p:val>
                                        </p:tav>
                                        <p:tav tm="100000">
                                          <p:val>
                                            <p:strVal val="ppt_x"/>
                                          </p:val>
                                        </p:tav>
                                      </p:tavLst>
                                    </p:anim>
                                    <p:anim calcmode="lin" valueType="num">
                                      <p:cBhvr additive="base">
                                        <p:cTn id="49" dur="500"/>
                                        <p:tgtEl>
                                          <p:spTgt spid="1034"/>
                                        </p:tgtEl>
                                        <p:attrNameLst>
                                          <p:attrName>ppt_y</p:attrName>
                                        </p:attrNameLst>
                                      </p:cBhvr>
                                      <p:tavLst>
                                        <p:tav tm="0">
                                          <p:val>
                                            <p:strVal val="ppt_y"/>
                                          </p:val>
                                        </p:tav>
                                        <p:tav tm="100000">
                                          <p:val>
                                            <p:strVal val="1+ppt_h/2"/>
                                          </p:val>
                                        </p:tav>
                                      </p:tavLst>
                                    </p:anim>
                                    <p:set>
                                      <p:cBhvr>
                                        <p:cTn id="50" dur="1" fill="hold">
                                          <p:stCondLst>
                                            <p:cond delay="499"/>
                                          </p:stCondLst>
                                        </p:cTn>
                                        <p:tgtEl>
                                          <p:spTgt spid="1034"/>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1038"/>
                                        </p:tgtEl>
                                        <p:attrNameLst>
                                          <p:attrName>ppt_x</p:attrName>
                                        </p:attrNameLst>
                                      </p:cBhvr>
                                      <p:tavLst>
                                        <p:tav tm="0">
                                          <p:val>
                                            <p:strVal val="ppt_x"/>
                                          </p:val>
                                        </p:tav>
                                        <p:tav tm="100000">
                                          <p:val>
                                            <p:strVal val="ppt_x"/>
                                          </p:val>
                                        </p:tav>
                                      </p:tavLst>
                                    </p:anim>
                                    <p:anim calcmode="lin" valueType="num">
                                      <p:cBhvr additive="base">
                                        <p:cTn id="53" dur="500"/>
                                        <p:tgtEl>
                                          <p:spTgt spid="1038"/>
                                        </p:tgtEl>
                                        <p:attrNameLst>
                                          <p:attrName>ppt_y</p:attrName>
                                        </p:attrNameLst>
                                      </p:cBhvr>
                                      <p:tavLst>
                                        <p:tav tm="0">
                                          <p:val>
                                            <p:strVal val="ppt_y"/>
                                          </p:val>
                                        </p:tav>
                                        <p:tav tm="100000">
                                          <p:val>
                                            <p:strVal val="1+ppt_h/2"/>
                                          </p:val>
                                        </p:tav>
                                      </p:tavLst>
                                    </p:anim>
                                    <p:set>
                                      <p:cBhvr>
                                        <p:cTn id="54" dur="1" fill="hold">
                                          <p:stCondLst>
                                            <p:cond delay="499"/>
                                          </p:stCondLst>
                                        </p:cTn>
                                        <p:tgtEl>
                                          <p:spTgt spid="1038"/>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1040"/>
                                        </p:tgtEl>
                                        <p:attrNameLst>
                                          <p:attrName>ppt_x</p:attrName>
                                        </p:attrNameLst>
                                      </p:cBhvr>
                                      <p:tavLst>
                                        <p:tav tm="0">
                                          <p:val>
                                            <p:strVal val="ppt_x"/>
                                          </p:val>
                                        </p:tav>
                                        <p:tav tm="100000">
                                          <p:val>
                                            <p:strVal val="ppt_x"/>
                                          </p:val>
                                        </p:tav>
                                      </p:tavLst>
                                    </p:anim>
                                    <p:anim calcmode="lin" valueType="num">
                                      <p:cBhvr additive="base">
                                        <p:cTn id="57" dur="500"/>
                                        <p:tgtEl>
                                          <p:spTgt spid="1040"/>
                                        </p:tgtEl>
                                        <p:attrNameLst>
                                          <p:attrName>ppt_y</p:attrName>
                                        </p:attrNameLst>
                                      </p:cBhvr>
                                      <p:tavLst>
                                        <p:tav tm="0">
                                          <p:val>
                                            <p:strVal val="ppt_y"/>
                                          </p:val>
                                        </p:tav>
                                        <p:tav tm="100000">
                                          <p:val>
                                            <p:strVal val="1+ppt_h/2"/>
                                          </p:val>
                                        </p:tav>
                                      </p:tavLst>
                                    </p:anim>
                                    <p:set>
                                      <p:cBhvr>
                                        <p:cTn id="58" dur="1" fill="hold">
                                          <p:stCondLst>
                                            <p:cond delay="499"/>
                                          </p:stCondLst>
                                        </p:cTn>
                                        <p:tgtEl>
                                          <p:spTgt spid="1040"/>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1044"/>
                                        </p:tgtEl>
                                        <p:attrNameLst>
                                          <p:attrName>ppt_x</p:attrName>
                                        </p:attrNameLst>
                                      </p:cBhvr>
                                      <p:tavLst>
                                        <p:tav tm="0">
                                          <p:val>
                                            <p:strVal val="ppt_x"/>
                                          </p:val>
                                        </p:tav>
                                        <p:tav tm="100000">
                                          <p:val>
                                            <p:strVal val="ppt_x"/>
                                          </p:val>
                                        </p:tav>
                                      </p:tavLst>
                                    </p:anim>
                                    <p:anim calcmode="lin" valueType="num">
                                      <p:cBhvr additive="base">
                                        <p:cTn id="61" dur="500"/>
                                        <p:tgtEl>
                                          <p:spTgt spid="1044"/>
                                        </p:tgtEl>
                                        <p:attrNameLst>
                                          <p:attrName>ppt_y</p:attrName>
                                        </p:attrNameLst>
                                      </p:cBhvr>
                                      <p:tavLst>
                                        <p:tav tm="0">
                                          <p:val>
                                            <p:strVal val="ppt_y"/>
                                          </p:val>
                                        </p:tav>
                                        <p:tav tm="100000">
                                          <p:val>
                                            <p:strVal val="1+ppt_h/2"/>
                                          </p:val>
                                        </p:tav>
                                      </p:tavLst>
                                    </p:anim>
                                    <p:set>
                                      <p:cBhvr>
                                        <p:cTn id="62" dur="1" fill="hold">
                                          <p:stCondLst>
                                            <p:cond delay="499"/>
                                          </p:stCondLst>
                                        </p:cTn>
                                        <p:tgtEl>
                                          <p:spTgt spid="1044"/>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1036"/>
                                        </p:tgtEl>
                                        <p:attrNameLst>
                                          <p:attrName>ppt_x</p:attrName>
                                        </p:attrNameLst>
                                      </p:cBhvr>
                                      <p:tavLst>
                                        <p:tav tm="0">
                                          <p:val>
                                            <p:strVal val="ppt_x"/>
                                          </p:val>
                                        </p:tav>
                                        <p:tav tm="100000">
                                          <p:val>
                                            <p:strVal val="ppt_x"/>
                                          </p:val>
                                        </p:tav>
                                      </p:tavLst>
                                    </p:anim>
                                    <p:anim calcmode="lin" valueType="num">
                                      <p:cBhvr additive="base">
                                        <p:cTn id="65" dur="500"/>
                                        <p:tgtEl>
                                          <p:spTgt spid="1036"/>
                                        </p:tgtEl>
                                        <p:attrNameLst>
                                          <p:attrName>ppt_y</p:attrName>
                                        </p:attrNameLst>
                                      </p:cBhvr>
                                      <p:tavLst>
                                        <p:tav tm="0">
                                          <p:val>
                                            <p:strVal val="ppt_y"/>
                                          </p:val>
                                        </p:tav>
                                        <p:tav tm="100000">
                                          <p:val>
                                            <p:strVal val="1+ppt_h/2"/>
                                          </p:val>
                                        </p:tav>
                                      </p:tavLst>
                                    </p:anim>
                                    <p:set>
                                      <p:cBhvr>
                                        <p:cTn id="66" dur="1" fill="hold">
                                          <p:stCondLst>
                                            <p:cond delay="499"/>
                                          </p:stCondLst>
                                        </p:cTn>
                                        <p:tgtEl>
                                          <p:spTgt spid="1036"/>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1042"/>
                                        </p:tgtEl>
                                        <p:attrNameLst>
                                          <p:attrName>ppt_x</p:attrName>
                                        </p:attrNameLst>
                                      </p:cBhvr>
                                      <p:tavLst>
                                        <p:tav tm="0">
                                          <p:val>
                                            <p:strVal val="ppt_x"/>
                                          </p:val>
                                        </p:tav>
                                        <p:tav tm="100000">
                                          <p:val>
                                            <p:strVal val="ppt_x"/>
                                          </p:val>
                                        </p:tav>
                                      </p:tavLst>
                                    </p:anim>
                                    <p:anim calcmode="lin" valueType="num">
                                      <p:cBhvr additive="base">
                                        <p:cTn id="69" dur="500"/>
                                        <p:tgtEl>
                                          <p:spTgt spid="1042"/>
                                        </p:tgtEl>
                                        <p:attrNameLst>
                                          <p:attrName>ppt_y</p:attrName>
                                        </p:attrNameLst>
                                      </p:cBhvr>
                                      <p:tavLst>
                                        <p:tav tm="0">
                                          <p:val>
                                            <p:strVal val="ppt_y"/>
                                          </p:val>
                                        </p:tav>
                                        <p:tav tm="100000">
                                          <p:val>
                                            <p:strVal val="1+ppt_h/2"/>
                                          </p:val>
                                        </p:tav>
                                      </p:tavLst>
                                    </p:anim>
                                    <p:set>
                                      <p:cBhvr>
                                        <p:cTn id="70" dur="1" fill="hold">
                                          <p:stCondLst>
                                            <p:cond delay="499"/>
                                          </p:stCondLst>
                                        </p:cTn>
                                        <p:tgtEl>
                                          <p:spTgt spid="1042"/>
                                        </p:tgtEl>
                                        <p:attrNameLst>
                                          <p:attrName>style.visibility</p:attrName>
                                        </p:attrNameLst>
                                      </p:cBhvr>
                                      <p:to>
                                        <p:strVal val="hidden"/>
                                      </p:to>
                                    </p:set>
                                  </p:childTnLst>
                                </p:cTn>
                              </p:par>
                              <p:par>
                                <p:cTn id="71" presetID="2" presetClass="exit" presetSubtype="4" fill="hold" grpId="1" nodeType="withEffect">
                                  <p:stCondLst>
                                    <p:cond delay="0"/>
                                  </p:stCondLst>
                                  <p:childTnLst>
                                    <p:anim calcmode="lin" valueType="num">
                                      <p:cBhvr additive="base">
                                        <p:cTn id="72" dur="500"/>
                                        <p:tgtEl>
                                          <p:spTgt spid="7"/>
                                        </p:tgtEl>
                                        <p:attrNameLst>
                                          <p:attrName>ppt_x</p:attrName>
                                        </p:attrNameLst>
                                      </p:cBhvr>
                                      <p:tavLst>
                                        <p:tav tm="0">
                                          <p:val>
                                            <p:strVal val="ppt_x"/>
                                          </p:val>
                                        </p:tav>
                                        <p:tav tm="100000">
                                          <p:val>
                                            <p:strVal val="ppt_x"/>
                                          </p:val>
                                        </p:tav>
                                      </p:tavLst>
                                    </p:anim>
                                    <p:anim calcmode="lin" valueType="num">
                                      <p:cBhvr additive="base">
                                        <p:cTn id="73" dur="500"/>
                                        <p:tgtEl>
                                          <p:spTgt spid="7"/>
                                        </p:tgtEl>
                                        <p:attrNameLst>
                                          <p:attrName>ppt_y</p:attrName>
                                        </p:attrNameLst>
                                      </p:cBhvr>
                                      <p:tavLst>
                                        <p:tav tm="0">
                                          <p:val>
                                            <p:strVal val="ppt_y"/>
                                          </p:val>
                                        </p:tav>
                                        <p:tav tm="100000">
                                          <p:val>
                                            <p:strVal val="1+ppt_h/2"/>
                                          </p:val>
                                        </p:tav>
                                      </p:tavLst>
                                    </p:anim>
                                    <p:set>
                                      <p:cBhvr>
                                        <p:cTn id="74" dur="1" fill="hold">
                                          <p:stCondLst>
                                            <p:cond delay="499"/>
                                          </p:stCondLst>
                                        </p:cTn>
                                        <p:tgtEl>
                                          <p:spTgt spid="7"/>
                                        </p:tgtEl>
                                        <p:attrNameLst>
                                          <p:attrName>style.visibility</p:attrName>
                                        </p:attrNameLst>
                                      </p:cBhvr>
                                      <p:to>
                                        <p:strVal val="hidden"/>
                                      </p:to>
                                    </p:set>
                                  </p:childTnLst>
                                </p:cTn>
                              </p:par>
                            </p:childTnLst>
                          </p:cTn>
                        </p:par>
                        <p:par>
                          <p:cTn id="75" fill="hold">
                            <p:stCondLst>
                              <p:cond delay="500"/>
                            </p:stCondLst>
                            <p:childTnLst>
                              <p:par>
                                <p:cTn id="76" presetID="9" presetClass="entr" presetSubtype="0" fill="hold" nodeType="afterEffect">
                                  <p:stCondLst>
                                    <p:cond delay="0"/>
                                  </p:stCondLst>
                                  <p:childTnLst>
                                    <p:set>
                                      <p:cBhvr>
                                        <p:cTn id="77" dur="1" fill="hold">
                                          <p:stCondLst>
                                            <p:cond delay="0"/>
                                          </p:stCondLst>
                                        </p:cTn>
                                        <p:tgtEl>
                                          <p:spTgt spid="1046"/>
                                        </p:tgtEl>
                                        <p:attrNameLst>
                                          <p:attrName>style.visibility</p:attrName>
                                        </p:attrNameLst>
                                      </p:cBhvr>
                                      <p:to>
                                        <p:strVal val="visible"/>
                                      </p:to>
                                    </p:set>
                                    <p:animEffect transition="in" filter="dissolve">
                                      <p:cBhvr>
                                        <p:cTn id="78"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A3457-144C-3047-9428-8BEBDA019BCB}"/>
              </a:ext>
            </a:extLst>
          </p:cNvPr>
          <p:cNvSpPr>
            <a:spLocks noGrp="1"/>
          </p:cNvSpPr>
          <p:nvPr>
            <p:ph type="title"/>
          </p:nvPr>
        </p:nvSpPr>
        <p:spPr/>
        <p:txBody>
          <a:bodyPr/>
          <a:lstStyle/>
          <a:p>
            <a:r>
              <a:rPr lang="sv-SE" dirty="0"/>
              <a:t>PLM - </a:t>
            </a:r>
            <a:r>
              <a:rPr lang="sv-SE" dirty="0" err="1"/>
              <a:t>Enovia</a:t>
            </a:r>
            <a:endParaRPr lang="sv-SE" dirty="0"/>
          </a:p>
        </p:txBody>
      </p:sp>
      <p:sp>
        <p:nvSpPr>
          <p:cNvPr id="3" name="Content Placeholder 2">
            <a:extLst>
              <a:ext uri="{FF2B5EF4-FFF2-40B4-BE49-F238E27FC236}">
                <a16:creationId xmlns:a16="http://schemas.microsoft.com/office/drawing/2014/main" id="{6C85520D-373B-B14A-980A-1DAFA96491BB}"/>
              </a:ext>
            </a:extLst>
          </p:cNvPr>
          <p:cNvSpPr>
            <a:spLocks noGrp="1"/>
          </p:cNvSpPr>
          <p:nvPr>
            <p:ph idx="1"/>
          </p:nvPr>
        </p:nvSpPr>
        <p:spPr/>
        <p:txBody>
          <a:bodyPr>
            <a:normAutofit fontScale="70000" lnSpcReduction="20000"/>
          </a:bodyPr>
          <a:lstStyle/>
          <a:p>
            <a:r>
              <a:rPr lang="en-GB" dirty="0"/>
              <a:t>2014 we implemented our PLM system but this was done on the pretences of a documentation system which resulted in several years of struggle of change management to implement the correct functions. </a:t>
            </a:r>
          </a:p>
          <a:p>
            <a:r>
              <a:rPr lang="en-GB" dirty="0"/>
              <a:t>So far, we have implemented the following functions:</a:t>
            </a:r>
          </a:p>
          <a:p>
            <a:pPr lvl="1"/>
            <a:r>
              <a:rPr lang="en-GB" dirty="0"/>
              <a:t>Facility Breakdown Structure (FBS): Function based structure of the facility with all design documentation, location, classification, tags, E-BOM and change order links.</a:t>
            </a:r>
          </a:p>
          <a:p>
            <a:pPr lvl="1"/>
            <a:r>
              <a:rPr lang="en-GB" dirty="0"/>
              <a:t>Location Breakdown Structure (LBS): Location naming structure with links to FBS, conventional design documentation and change orders. </a:t>
            </a:r>
          </a:p>
          <a:p>
            <a:pPr lvl="1"/>
            <a:r>
              <a:rPr lang="en-GB" dirty="0"/>
              <a:t>Requirement Breakdown structure: </a:t>
            </a:r>
            <a:r>
              <a:rPr lang="en-GB" dirty="0" err="1"/>
              <a:t>Req</a:t>
            </a:r>
            <a:r>
              <a:rPr lang="en-GB" dirty="0"/>
              <a:t> documents and possibility to report compliance including deadlines and actions. </a:t>
            </a:r>
          </a:p>
          <a:p>
            <a:pPr lvl="1"/>
            <a:r>
              <a:rPr lang="en-GB" dirty="0"/>
              <a:t>Engineering Change orders</a:t>
            </a:r>
          </a:p>
          <a:p>
            <a:pPr lvl="1"/>
            <a:r>
              <a:rPr lang="en-GB" dirty="0"/>
              <a:t>Traditional document management</a:t>
            </a:r>
          </a:p>
          <a:p>
            <a:pPr lvl="1"/>
            <a:r>
              <a:rPr lang="en-GB" dirty="0"/>
              <a:t>Quality process and procedure </a:t>
            </a:r>
          </a:p>
          <a:p>
            <a:pPr lvl="1"/>
            <a:r>
              <a:rPr lang="en-GB" dirty="0"/>
              <a:t>E-BOMs</a:t>
            </a:r>
          </a:p>
          <a:p>
            <a:pPr lvl="1"/>
            <a:r>
              <a:rPr lang="en-GB" dirty="0"/>
              <a:t>Classification</a:t>
            </a:r>
          </a:p>
          <a:p>
            <a:pPr lvl="1"/>
            <a:r>
              <a:rPr lang="en-GB" dirty="0"/>
              <a:t>And more…..</a:t>
            </a:r>
          </a:p>
        </p:txBody>
      </p:sp>
      <p:sp>
        <p:nvSpPr>
          <p:cNvPr id="4" name="Slide Number Placeholder 3">
            <a:extLst>
              <a:ext uri="{FF2B5EF4-FFF2-40B4-BE49-F238E27FC236}">
                <a16:creationId xmlns:a16="http://schemas.microsoft.com/office/drawing/2014/main" id="{04AE735B-BEE6-1E47-9673-D0F28E828A4A}"/>
              </a:ext>
            </a:extLst>
          </p:cNvPr>
          <p:cNvSpPr>
            <a:spLocks noGrp="1"/>
          </p:cNvSpPr>
          <p:nvPr>
            <p:ph type="sldNum" sz="quarter" idx="12"/>
          </p:nvPr>
        </p:nvSpPr>
        <p:spPr/>
        <p:txBody>
          <a:bodyPr/>
          <a:lstStyle/>
          <a:p>
            <a:fld id="{551115BC-487E-4422-894C-CB7CD3E79223}" type="slidenum">
              <a:rPr lang="en-GB" noProof="0" smtClean="0"/>
              <a:t>15</a:t>
            </a:fld>
            <a:endParaRPr lang="en-GB" noProof="0" dirty="0"/>
          </a:p>
        </p:txBody>
      </p:sp>
      <p:pic>
        <p:nvPicPr>
          <p:cNvPr id="6" name="Picture 5">
            <a:extLst>
              <a:ext uri="{FF2B5EF4-FFF2-40B4-BE49-F238E27FC236}">
                <a16:creationId xmlns:a16="http://schemas.microsoft.com/office/drawing/2014/main" id="{B4F327C1-B131-9A46-A32B-770526B9C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4365104"/>
            <a:ext cx="4015009" cy="1557189"/>
          </a:xfrm>
          <a:prstGeom prst="rect">
            <a:avLst/>
          </a:prstGeom>
        </p:spPr>
      </p:pic>
    </p:spTree>
    <p:extLst>
      <p:ext uri="{BB962C8B-B14F-4D97-AF65-F5344CB8AC3E}">
        <p14:creationId xmlns:p14="http://schemas.microsoft.com/office/powerpoint/2010/main" val="5077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blinds(horizontal)">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A3457-144C-3047-9428-8BEBDA019BCB}"/>
              </a:ext>
            </a:extLst>
          </p:cNvPr>
          <p:cNvSpPr>
            <a:spLocks noGrp="1"/>
          </p:cNvSpPr>
          <p:nvPr>
            <p:ph type="title"/>
          </p:nvPr>
        </p:nvSpPr>
        <p:spPr/>
        <p:txBody>
          <a:bodyPr/>
          <a:lstStyle/>
          <a:p>
            <a:r>
              <a:rPr lang="en-AU"/>
              <a:t>Design tools</a:t>
            </a:r>
          </a:p>
        </p:txBody>
      </p:sp>
      <p:sp>
        <p:nvSpPr>
          <p:cNvPr id="3" name="Content Placeholder 2">
            <a:extLst>
              <a:ext uri="{FF2B5EF4-FFF2-40B4-BE49-F238E27FC236}">
                <a16:creationId xmlns:a16="http://schemas.microsoft.com/office/drawing/2014/main" id="{6C85520D-373B-B14A-980A-1DAFA96491BB}"/>
              </a:ext>
            </a:extLst>
          </p:cNvPr>
          <p:cNvSpPr>
            <a:spLocks noGrp="1"/>
          </p:cNvSpPr>
          <p:nvPr>
            <p:ph idx="1"/>
          </p:nvPr>
        </p:nvSpPr>
        <p:spPr/>
        <p:txBody>
          <a:bodyPr>
            <a:normAutofit fontScale="85000" lnSpcReduction="20000"/>
          </a:bodyPr>
          <a:lstStyle/>
          <a:p>
            <a:r>
              <a:rPr lang="en-GB" dirty="0"/>
              <a:t>At the same time we introduced Enovia we implemented Catia V6 which is the same suite as Enovia and have ready connections. It is our mechanical design tool and contains our main plant layout model. </a:t>
            </a:r>
          </a:p>
          <a:p>
            <a:r>
              <a:rPr lang="en-GB" dirty="0"/>
              <a:t>In 2015/16 we  also implemented </a:t>
            </a:r>
            <a:r>
              <a:rPr lang="en-GB" dirty="0" err="1"/>
              <a:t>EPlan</a:t>
            </a:r>
            <a:r>
              <a:rPr lang="en-GB" dirty="0"/>
              <a:t> for electrical design and Aveva E3D for, primarily, piping design but also for some electrical work. </a:t>
            </a:r>
          </a:p>
          <a:p>
            <a:r>
              <a:rPr lang="en-GB" dirty="0"/>
              <a:t>Our conventional joint venture company uses Revit for their building construction designs. </a:t>
            </a:r>
          </a:p>
          <a:p>
            <a:r>
              <a:rPr lang="en-GB" dirty="0"/>
              <a:t>We have a set of minor assistive tools such as: </a:t>
            </a:r>
          </a:p>
          <a:p>
            <a:pPr lvl="1"/>
            <a:r>
              <a:rPr lang="en-GB" dirty="0" err="1"/>
              <a:t>Dymola</a:t>
            </a:r>
            <a:r>
              <a:rPr lang="en-GB" dirty="0"/>
              <a:t> and Ansys: Modelling and simulations/analyses tools.</a:t>
            </a:r>
          </a:p>
          <a:p>
            <a:pPr lvl="1"/>
            <a:r>
              <a:rPr lang="en-GB" dirty="0"/>
              <a:t>El-vis: Electrical cable dimensioning tool. </a:t>
            </a:r>
          </a:p>
          <a:p>
            <a:pPr lvl="1"/>
            <a:r>
              <a:rPr lang="en-GB" dirty="0"/>
              <a:t>Altium: PCB design tool. </a:t>
            </a:r>
          </a:p>
          <a:p>
            <a:pPr lvl="1"/>
            <a:r>
              <a:rPr lang="en-GB" dirty="0" err="1"/>
              <a:t>Truview</a:t>
            </a:r>
            <a:r>
              <a:rPr lang="en-GB" dirty="0"/>
              <a:t>: Real site scan tool.  </a:t>
            </a:r>
          </a:p>
        </p:txBody>
      </p:sp>
      <p:sp>
        <p:nvSpPr>
          <p:cNvPr id="4" name="Slide Number Placeholder 3">
            <a:extLst>
              <a:ext uri="{FF2B5EF4-FFF2-40B4-BE49-F238E27FC236}">
                <a16:creationId xmlns:a16="http://schemas.microsoft.com/office/drawing/2014/main" id="{04AE735B-BEE6-1E47-9673-D0F28E828A4A}"/>
              </a:ext>
            </a:extLst>
          </p:cNvPr>
          <p:cNvSpPr>
            <a:spLocks noGrp="1"/>
          </p:cNvSpPr>
          <p:nvPr>
            <p:ph type="sldNum" sz="quarter" idx="12"/>
          </p:nvPr>
        </p:nvSpPr>
        <p:spPr/>
        <p:txBody>
          <a:bodyPr/>
          <a:lstStyle/>
          <a:p>
            <a:fld id="{551115BC-487E-4422-894C-CB7CD3E79223}" type="slidenum">
              <a:rPr lang="en-GB" noProof="0" smtClean="0"/>
              <a:t>16</a:t>
            </a:fld>
            <a:endParaRPr lang="en-GB" noProof="0" dirty="0"/>
          </a:p>
        </p:txBody>
      </p:sp>
      <p:pic>
        <p:nvPicPr>
          <p:cNvPr id="2050" name="Picture 2" descr="Image result for catia v6">
            <a:extLst>
              <a:ext uri="{FF2B5EF4-FFF2-40B4-BE49-F238E27FC236}">
                <a16:creationId xmlns:a16="http://schemas.microsoft.com/office/drawing/2014/main" id="{53301F62-D4E9-334E-BCD6-0BEBF18EA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260" y="2610853"/>
            <a:ext cx="3240658" cy="25392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veva e3d">
            <a:extLst>
              <a:ext uri="{FF2B5EF4-FFF2-40B4-BE49-F238E27FC236}">
                <a16:creationId xmlns:a16="http://schemas.microsoft.com/office/drawing/2014/main" id="{5A27EBFA-2738-4D44-AC86-4032EBBA5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666" y="3747864"/>
            <a:ext cx="39497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eplan">
            <a:extLst>
              <a:ext uri="{FF2B5EF4-FFF2-40B4-BE49-F238E27FC236}">
                <a16:creationId xmlns:a16="http://schemas.microsoft.com/office/drawing/2014/main" id="{8E2BF44F-3216-F643-B311-4FD424EF0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08" y="3777779"/>
            <a:ext cx="3109640" cy="20274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avisworks">
            <a:extLst>
              <a:ext uri="{FF2B5EF4-FFF2-40B4-BE49-F238E27FC236}">
                <a16:creationId xmlns:a16="http://schemas.microsoft.com/office/drawing/2014/main" id="{ACC61E71-B078-D04B-8CFC-950948AEB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931" y="4736692"/>
            <a:ext cx="2872137" cy="161557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dymola">
            <a:extLst>
              <a:ext uri="{FF2B5EF4-FFF2-40B4-BE49-F238E27FC236}">
                <a16:creationId xmlns:a16="http://schemas.microsoft.com/office/drawing/2014/main" id="{5C669D64-1E50-E849-8C30-01F8C97674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5544480"/>
            <a:ext cx="1292870" cy="119906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Image result for ansys">
            <a:extLst>
              <a:ext uri="{FF2B5EF4-FFF2-40B4-BE49-F238E27FC236}">
                <a16:creationId xmlns:a16="http://schemas.microsoft.com/office/drawing/2014/main" id="{E8C14A07-3C90-D045-A5F1-28A47985A6A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64" name="Picture 16" descr="Image result for ansys">
            <a:extLst>
              <a:ext uri="{FF2B5EF4-FFF2-40B4-BE49-F238E27FC236}">
                <a16:creationId xmlns:a16="http://schemas.microsoft.com/office/drawing/2014/main" id="{F6B9F787-7600-8C42-B7DB-B7C7AB91E4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1032" y="5901766"/>
            <a:ext cx="1331640" cy="7398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el-vis design system">
            <a:extLst>
              <a:ext uri="{FF2B5EF4-FFF2-40B4-BE49-F238E27FC236}">
                <a16:creationId xmlns:a16="http://schemas.microsoft.com/office/drawing/2014/main" id="{EBE993DC-3E7A-D741-A211-E148A44FAB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3373" y="5168124"/>
            <a:ext cx="1428468" cy="89517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altium">
            <a:extLst>
              <a:ext uri="{FF2B5EF4-FFF2-40B4-BE49-F238E27FC236}">
                <a16:creationId xmlns:a16="http://schemas.microsoft.com/office/drawing/2014/main" id="{ADC07C55-DE73-EB4A-A2BA-D5A7BCF5C0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6543" y="5732189"/>
            <a:ext cx="1691680" cy="109929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truview">
            <a:extLst>
              <a:ext uri="{FF2B5EF4-FFF2-40B4-BE49-F238E27FC236}">
                <a16:creationId xmlns:a16="http://schemas.microsoft.com/office/drawing/2014/main" id="{08E52292-1AA2-8D49-B629-DF87CD9D8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6713" y="4491070"/>
            <a:ext cx="1524000" cy="81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1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dissolv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dissolve">
                                      <p:cBhvr>
                                        <p:cTn id="19" dur="500"/>
                                        <p:tgtEl>
                                          <p:spTgt spid="3">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dissolve">
                                      <p:cBhvr>
                                        <p:cTn id="22" dur="500"/>
                                        <p:tgtEl>
                                          <p:spTgt spid="2052"/>
                                        </p:tgtEl>
                                      </p:cBhvr>
                                    </p:animEffect>
                                  </p:childTnLst>
                                </p:cTn>
                              </p:par>
                              <p:par>
                                <p:cTn id="23" presetID="9"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dissolve">
                                      <p:cBhvr>
                                        <p:cTn id="25" dur="500"/>
                                        <p:tgtEl>
                                          <p:spTgt spid="205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2052"/>
                                        </p:tgtEl>
                                      </p:cBhvr>
                                    </p:animEffect>
                                    <p:set>
                                      <p:cBhvr>
                                        <p:cTn id="30" dur="1" fill="hold">
                                          <p:stCondLst>
                                            <p:cond delay="499"/>
                                          </p:stCondLst>
                                        </p:cTn>
                                        <p:tgtEl>
                                          <p:spTgt spid="2052"/>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2054"/>
                                        </p:tgtEl>
                                      </p:cBhvr>
                                    </p:animEffect>
                                    <p:set>
                                      <p:cBhvr>
                                        <p:cTn id="33" dur="1" fill="hold">
                                          <p:stCondLst>
                                            <p:cond delay="499"/>
                                          </p:stCondLst>
                                        </p:cTn>
                                        <p:tgtEl>
                                          <p:spTgt spid="2054"/>
                                        </p:tgtEl>
                                        <p:attrNameLst>
                                          <p:attrName>style.visibility</p:attrName>
                                        </p:attrNameLst>
                                      </p:cBhvr>
                                      <p:to>
                                        <p:strVal val="hidden"/>
                                      </p:to>
                                    </p:set>
                                  </p:childTnLst>
                                </p:cTn>
                              </p:par>
                              <p:par>
                                <p:cTn id="34" presetID="9" presetClass="entr" presetSubtype="0"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dissolve">
                                      <p:cBhvr>
                                        <p:cTn id="36" dur="500"/>
                                        <p:tgtEl>
                                          <p:spTgt spid="3">
                                            <p:txEl>
                                              <p:pRg st="2" end="2"/>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2056"/>
                                        </p:tgtEl>
                                        <p:attrNameLst>
                                          <p:attrName>style.visibility</p:attrName>
                                        </p:attrNameLst>
                                      </p:cBhvr>
                                      <p:to>
                                        <p:strVal val="visible"/>
                                      </p:to>
                                    </p:set>
                                    <p:animEffect transition="in" filter="dissolve">
                                      <p:cBhvr>
                                        <p:cTn id="39" dur="500"/>
                                        <p:tgtEl>
                                          <p:spTgt spid="205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nodeType="clickEffect">
                                  <p:stCondLst>
                                    <p:cond delay="0"/>
                                  </p:stCondLst>
                                  <p:childTnLst>
                                    <p:animEffect transition="out" filter="dissolve">
                                      <p:cBhvr>
                                        <p:cTn id="43" dur="500"/>
                                        <p:tgtEl>
                                          <p:spTgt spid="2056"/>
                                        </p:tgtEl>
                                      </p:cBhvr>
                                    </p:animEffect>
                                    <p:set>
                                      <p:cBhvr>
                                        <p:cTn id="44" dur="1" fill="hold">
                                          <p:stCondLst>
                                            <p:cond delay="499"/>
                                          </p:stCondLst>
                                        </p:cTn>
                                        <p:tgtEl>
                                          <p:spTgt spid="2056"/>
                                        </p:tgtEl>
                                        <p:attrNameLst>
                                          <p:attrName>style.visibility</p:attrName>
                                        </p:attrNameLst>
                                      </p:cBhvr>
                                      <p:to>
                                        <p:strVal val="hidden"/>
                                      </p:to>
                                    </p:set>
                                  </p:childTnLst>
                                </p:cTn>
                              </p:par>
                              <p:par>
                                <p:cTn id="45" presetID="9" presetClass="entr" presetSubtype="0" fill="hold" nodeType="with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dissolve">
                                      <p:cBhvr>
                                        <p:cTn id="47" dur="500"/>
                                        <p:tgtEl>
                                          <p:spTgt spid="3">
                                            <p:txEl>
                                              <p:pRg st="3" end="3"/>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dissolve">
                                      <p:cBhvr>
                                        <p:cTn id="50" dur="500"/>
                                        <p:tgtEl>
                                          <p:spTgt spid="3">
                                            <p:txEl>
                                              <p:pRg st="4" end="4"/>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dissolve">
                                      <p:cBhvr>
                                        <p:cTn id="53" dur="500"/>
                                        <p:tgtEl>
                                          <p:spTgt spid="3">
                                            <p:txEl>
                                              <p:pRg st="5" end="5"/>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dissolve">
                                      <p:cBhvr>
                                        <p:cTn id="56" dur="500"/>
                                        <p:tgtEl>
                                          <p:spTgt spid="3">
                                            <p:txEl>
                                              <p:pRg st="6" end="6"/>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dissolve">
                                      <p:cBhvr>
                                        <p:cTn id="59" dur="500"/>
                                        <p:tgtEl>
                                          <p:spTgt spid="3">
                                            <p:txEl>
                                              <p:pRg st="7" end="7"/>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2070"/>
                                        </p:tgtEl>
                                        <p:attrNameLst>
                                          <p:attrName>style.visibility</p:attrName>
                                        </p:attrNameLst>
                                      </p:cBhvr>
                                      <p:to>
                                        <p:strVal val="visible"/>
                                      </p:to>
                                    </p:set>
                                    <p:animEffect transition="in" filter="dissolve">
                                      <p:cBhvr>
                                        <p:cTn id="62" dur="500"/>
                                        <p:tgtEl>
                                          <p:spTgt spid="2070"/>
                                        </p:tgtEl>
                                      </p:cBhvr>
                                    </p:animEffect>
                                  </p:childTnLst>
                                </p:cTn>
                              </p:par>
                              <p:par>
                                <p:cTn id="63" presetID="9" presetClass="entr" presetSubtype="0" fill="hold" nodeType="withEffect">
                                  <p:stCondLst>
                                    <p:cond delay="0"/>
                                  </p:stCondLst>
                                  <p:childTnLst>
                                    <p:set>
                                      <p:cBhvr>
                                        <p:cTn id="64" dur="1" fill="hold">
                                          <p:stCondLst>
                                            <p:cond delay="0"/>
                                          </p:stCondLst>
                                        </p:cTn>
                                        <p:tgtEl>
                                          <p:spTgt spid="2058"/>
                                        </p:tgtEl>
                                        <p:attrNameLst>
                                          <p:attrName>style.visibility</p:attrName>
                                        </p:attrNameLst>
                                      </p:cBhvr>
                                      <p:to>
                                        <p:strVal val="visible"/>
                                      </p:to>
                                    </p:set>
                                    <p:animEffect transition="in" filter="dissolve">
                                      <p:cBhvr>
                                        <p:cTn id="65" dur="500"/>
                                        <p:tgtEl>
                                          <p:spTgt spid="2058"/>
                                        </p:tgtEl>
                                      </p:cBhvr>
                                    </p:animEffect>
                                  </p:childTnLst>
                                </p:cTn>
                              </p:par>
                              <p:par>
                                <p:cTn id="66" presetID="9" presetClass="entr" presetSubtype="0" fill="hold" nodeType="withEffect">
                                  <p:stCondLst>
                                    <p:cond delay="0"/>
                                  </p:stCondLst>
                                  <p:childTnLst>
                                    <p:set>
                                      <p:cBhvr>
                                        <p:cTn id="67" dur="1" fill="hold">
                                          <p:stCondLst>
                                            <p:cond delay="0"/>
                                          </p:stCondLst>
                                        </p:cTn>
                                        <p:tgtEl>
                                          <p:spTgt spid="2064"/>
                                        </p:tgtEl>
                                        <p:attrNameLst>
                                          <p:attrName>style.visibility</p:attrName>
                                        </p:attrNameLst>
                                      </p:cBhvr>
                                      <p:to>
                                        <p:strVal val="visible"/>
                                      </p:to>
                                    </p:set>
                                    <p:animEffect transition="in" filter="dissolve">
                                      <p:cBhvr>
                                        <p:cTn id="68" dur="500"/>
                                        <p:tgtEl>
                                          <p:spTgt spid="2064"/>
                                        </p:tgtEl>
                                      </p:cBhvr>
                                    </p:animEffect>
                                  </p:childTnLst>
                                </p:cTn>
                              </p:par>
                              <p:par>
                                <p:cTn id="69" presetID="9" presetClass="entr" presetSubtype="0" fill="hold" nodeType="withEffect">
                                  <p:stCondLst>
                                    <p:cond delay="0"/>
                                  </p:stCondLst>
                                  <p:childTnLst>
                                    <p:set>
                                      <p:cBhvr>
                                        <p:cTn id="70" dur="1" fill="hold">
                                          <p:stCondLst>
                                            <p:cond delay="0"/>
                                          </p:stCondLst>
                                        </p:cTn>
                                        <p:tgtEl>
                                          <p:spTgt spid="2066"/>
                                        </p:tgtEl>
                                        <p:attrNameLst>
                                          <p:attrName>style.visibility</p:attrName>
                                        </p:attrNameLst>
                                      </p:cBhvr>
                                      <p:to>
                                        <p:strVal val="visible"/>
                                      </p:to>
                                    </p:set>
                                    <p:animEffect transition="in" filter="dissolve">
                                      <p:cBhvr>
                                        <p:cTn id="71" dur="500"/>
                                        <p:tgtEl>
                                          <p:spTgt spid="2066"/>
                                        </p:tgtEl>
                                      </p:cBhvr>
                                    </p:animEffect>
                                  </p:childTnLst>
                                </p:cTn>
                              </p:par>
                              <p:par>
                                <p:cTn id="72" presetID="9" presetClass="entr" presetSubtype="0" fill="hold" nodeType="withEffect">
                                  <p:stCondLst>
                                    <p:cond delay="0"/>
                                  </p:stCondLst>
                                  <p:childTnLst>
                                    <p:set>
                                      <p:cBhvr>
                                        <p:cTn id="73" dur="1" fill="hold">
                                          <p:stCondLst>
                                            <p:cond delay="0"/>
                                          </p:stCondLst>
                                        </p:cTn>
                                        <p:tgtEl>
                                          <p:spTgt spid="2068"/>
                                        </p:tgtEl>
                                        <p:attrNameLst>
                                          <p:attrName>style.visibility</p:attrName>
                                        </p:attrNameLst>
                                      </p:cBhvr>
                                      <p:to>
                                        <p:strVal val="visible"/>
                                      </p:to>
                                    </p:set>
                                    <p:animEffect transition="in" filter="dissolve">
                                      <p:cBhvr>
                                        <p:cTn id="74"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840B-4950-E84C-9DD1-F4989928D8C9}"/>
              </a:ext>
            </a:extLst>
          </p:cNvPr>
          <p:cNvSpPr>
            <a:spLocks noGrp="1"/>
          </p:cNvSpPr>
          <p:nvPr>
            <p:ph type="title"/>
          </p:nvPr>
        </p:nvSpPr>
        <p:spPr/>
        <p:txBody>
          <a:bodyPr/>
          <a:lstStyle/>
          <a:p>
            <a:r>
              <a:rPr lang="en-AU"/>
              <a:t>ESS other tools</a:t>
            </a:r>
          </a:p>
        </p:txBody>
      </p:sp>
      <p:sp>
        <p:nvSpPr>
          <p:cNvPr id="3" name="Content Placeholder 2">
            <a:extLst>
              <a:ext uri="{FF2B5EF4-FFF2-40B4-BE49-F238E27FC236}">
                <a16:creationId xmlns:a16="http://schemas.microsoft.com/office/drawing/2014/main" id="{B915FEF6-9C71-AF4B-BF18-E01175CD7266}"/>
              </a:ext>
            </a:extLst>
          </p:cNvPr>
          <p:cNvSpPr>
            <a:spLocks noGrp="1"/>
          </p:cNvSpPr>
          <p:nvPr>
            <p:ph idx="1"/>
          </p:nvPr>
        </p:nvSpPr>
        <p:spPr/>
        <p:txBody>
          <a:bodyPr>
            <a:normAutofit fontScale="85000" lnSpcReduction="10000"/>
          </a:bodyPr>
          <a:lstStyle/>
          <a:p>
            <a:r>
              <a:rPr lang="en-AU" dirty="0"/>
              <a:t>The ESS integrated control system, is a set of several systems (EPICS, CS Studio, </a:t>
            </a:r>
            <a:r>
              <a:rPr lang="en-AU" dirty="0" err="1"/>
              <a:t>CCdb</a:t>
            </a:r>
            <a:r>
              <a:rPr lang="en-AU" dirty="0"/>
              <a:t>, etc) containing our control monitoring data. </a:t>
            </a:r>
          </a:p>
          <a:p>
            <a:endParaRPr lang="en-AU" dirty="0"/>
          </a:p>
          <a:p>
            <a:r>
              <a:rPr lang="en-AU" dirty="0"/>
              <a:t>Unit 4 </a:t>
            </a:r>
            <a:r>
              <a:rPr lang="en-AU" dirty="0" err="1"/>
              <a:t>Agresso</a:t>
            </a:r>
            <a:r>
              <a:rPr lang="en-AU" dirty="0"/>
              <a:t> is our ERP system with procurement, financial and logistical information. </a:t>
            </a:r>
          </a:p>
          <a:p>
            <a:endParaRPr lang="en-AU" dirty="0"/>
          </a:p>
          <a:p>
            <a:r>
              <a:rPr lang="en-AU" dirty="0"/>
              <a:t>Atlassian suite is used widely throughout our organisation, using Jira, Confluence, Bitbucket and Insight. This is sometimes used for configurations, design and regulatory information storage and takes a lot of time to resolve what should be stored where, despite already taken decisions. </a:t>
            </a:r>
          </a:p>
        </p:txBody>
      </p:sp>
      <p:sp>
        <p:nvSpPr>
          <p:cNvPr id="4" name="Slide Number Placeholder 3">
            <a:extLst>
              <a:ext uri="{FF2B5EF4-FFF2-40B4-BE49-F238E27FC236}">
                <a16:creationId xmlns:a16="http://schemas.microsoft.com/office/drawing/2014/main" id="{0E695953-2DEF-0743-BCC9-EDD1BD21AF23}"/>
              </a:ext>
            </a:extLst>
          </p:cNvPr>
          <p:cNvSpPr>
            <a:spLocks noGrp="1"/>
          </p:cNvSpPr>
          <p:nvPr>
            <p:ph type="sldNum" sz="quarter" idx="12"/>
          </p:nvPr>
        </p:nvSpPr>
        <p:spPr/>
        <p:txBody>
          <a:bodyPr/>
          <a:lstStyle/>
          <a:p>
            <a:fld id="{551115BC-487E-4422-894C-CB7CD3E79223}" type="slidenum">
              <a:rPr lang="en-GB" noProof="0" smtClean="0"/>
              <a:t>17</a:t>
            </a:fld>
            <a:endParaRPr lang="en-GB" noProof="0"/>
          </a:p>
        </p:txBody>
      </p:sp>
      <p:pic>
        <p:nvPicPr>
          <p:cNvPr id="3074" name="Picture 2" descr="Image result for scada system">
            <a:extLst>
              <a:ext uri="{FF2B5EF4-FFF2-40B4-BE49-F238E27FC236}">
                <a16:creationId xmlns:a16="http://schemas.microsoft.com/office/drawing/2014/main" id="{FA5F1993-2665-6643-B72A-EB66D722D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348880"/>
            <a:ext cx="2454920" cy="11390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unit 4 agresso">
            <a:extLst>
              <a:ext uri="{FF2B5EF4-FFF2-40B4-BE49-F238E27FC236}">
                <a16:creationId xmlns:a16="http://schemas.microsoft.com/office/drawing/2014/main" id="{CD7EE8C5-E299-3E49-A2B5-477FB7BA6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661002"/>
            <a:ext cx="2778943" cy="15636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tlassian">
            <a:extLst>
              <a:ext uri="{FF2B5EF4-FFF2-40B4-BE49-F238E27FC236}">
                <a16:creationId xmlns:a16="http://schemas.microsoft.com/office/drawing/2014/main" id="{68EEA61D-76F3-B044-934B-2279ED7D4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616621"/>
            <a:ext cx="1360041" cy="105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dissolv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3074"/>
                                        </p:tgtEl>
                                      </p:cBhvr>
                                    </p:animEffect>
                                    <p:set>
                                      <p:cBhvr>
                                        <p:cTn id="15" dur="1" fill="hold">
                                          <p:stCondLst>
                                            <p:cond delay="499"/>
                                          </p:stCondLst>
                                        </p:cTn>
                                        <p:tgtEl>
                                          <p:spTgt spid="3074"/>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dissolve">
                                      <p:cBhvr>
                                        <p:cTn id="21" dur="500"/>
                                        <p:tgtEl>
                                          <p:spTgt spid="307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3076"/>
                                        </p:tgtEl>
                                      </p:cBhvr>
                                    </p:animEffect>
                                    <p:set>
                                      <p:cBhvr>
                                        <p:cTn id="26" dur="1" fill="hold">
                                          <p:stCondLst>
                                            <p:cond delay="499"/>
                                          </p:stCondLst>
                                        </p:cTn>
                                        <p:tgtEl>
                                          <p:spTgt spid="3076"/>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dissolve">
                                      <p:cBhvr>
                                        <p:cTn id="3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9395-0478-3147-B1B6-07DDE9207056}"/>
              </a:ext>
            </a:extLst>
          </p:cNvPr>
          <p:cNvSpPr>
            <a:spLocks noGrp="1"/>
          </p:cNvSpPr>
          <p:nvPr>
            <p:ph type="title"/>
          </p:nvPr>
        </p:nvSpPr>
        <p:spPr/>
        <p:txBody>
          <a:bodyPr/>
          <a:lstStyle/>
          <a:p>
            <a:r>
              <a:rPr lang="sv-SE" dirty="0"/>
              <a:t>Integrations</a:t>
            </a:r>
          </a:p>
        </p:txBody>
      </p:sp>
      <p:sp>
        <p:nvSpPr>
          <p:cNvPr id="3" name="Content Placeholder 2">
            <a:extLst>
              <a:ext uri="{FF2B5EF4-FFF2-40B4-BE49-F238E27FC236}">
                <a16:creationId xmlns:a16="http://schemas.microsoft.com/office/drawing/2014/main" id="{5C185336-2B4F-EE48-84FD-FA980CC0421F}"/>
              </a:ext>
            </a:extLst>
          </p:cNvPr>
          <p:cNvSpPr>
            <a:spLocks noGrp="1"/>
          </p:cNvSpPr>
          <p:nvPr>
            <p:ph idx="1"/>
          </p:nvPr>
        </p:nvSpPr>
        <p:spPr/>
        <p:txBody>
          <a:bodyPr/>
          <a:lstStyle/>
          <a:p>
            <a:r>
              <a:rPr lang="en-AU" dirty="0"/>
              <a:t>ESS aim is to integrate the large systems in order to secure data entry only once thinking. </a:t>
            </a:r>
          </a:p>
          <a:p>
            <a:r>
              <a:rPr lang="en-AU" dirty="0"/>
              <a:t>Integration COTS platform vs home-built solutions?</a:t>
            </a:r>
          </a:p>
          <a:p>
            <a:r>
              <a:rPr lang="en-AU" dirty="0"/>
              <a:t>Integration work is ongoing and the main systems we have or are planning to integrate are:</a:t>
            </a:r>
          </a:p>
          <a:p>
            <a:pPr lvl="1"/>
            <a:r>
              <a:rPr lang="en-AU" dirty="0"/>
              <a:t>CAD system models into Catia</a:t>
            </a:r>
          </a:p>
          <a:p>
            <a:pPr lvl="1"/>
            <a:r>
              <a:rPr lang="en-AU" dirty="0"/>
              <a:t>Design Data into Enovia</a:t>
            </a:r>
          </a:p>
          <a:p>
            <a:pPr lvl="1"/>
            <a:r>
              <a:rPr lang="en-AU" dirty="0"/>
              <a:t>Asset management data and activities into Infor EAM, which includes also predictive maintenance data in the long run.</a:t>
            </a:r>
          </a:p>
        </p:txBody>
      </p:sp>
      <p:sp>
        <p:nvSpPr>
          <p:cNvPr id="4" name="Slide Number Placeholder 3">
            <a:extLst>
              <a:ext uri="{FF2B5EF4-FFF2-40B4-BE49-F238E27FC236}">
                <a16:creationId xmlns:a16="http://schemas.microsoft.com/office/drawing/2014/main" id="{E8073E9E-49BF-2D4B-A886-BAF3716943DF}"/>
              </a:ext>
            </a:extLst>
          </p:cNvPr>
          <p:cNvSpPr>
            <a:spLocks noGrp="1"/>
          </p:cNvSpPr>
          <p:nvPr>
            <p:ph type="sldNum" sz="quarter" idx="12"/>
          </p:nvPr>
        </p:nvSpPr>
        <p:spPr/>
        <p:txBody>
          <a:bodyPr/>
          <a:lstStyle/>
          <a:p>
            <a:fld id="{551115BC-487E-4422-894C-CB7CD3E79223}" type="slidenum">
              <a:rPr lang="en-GB" noProof="0" smtClean="0"/>
              <a:t>18</a:t>
            </a:fld>
            <a:endParaRPr lang="en-GB" noProof="0"/>
          </a:p>
        </p:txBody>
      </p:sp>
      <p:pic>
        <p:nvPicPr>
          <p:cNvPr id="4098" name="Picture 2" descr="Image result for system integrations">
            <a:extLst>
              <a:ext uri="{FF2B5EF4-FFF2-40B4-BE49-F238E27FC236}">
                <a16:creationId xmlns:a16="http://schemas.microsoft.com/office/drawing/2014/main" id="{E109571C-248E-0043-AF43-B1671013E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3573016"/>
            <a:ext cx="2195736" cy="128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3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dissolv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dissolv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C4F1-A296-6245-9BF7-04B965EAB604}"/>
              </a:ext>
            </a:extLst>
          </p:cNvPr>
          <p:cNvSpPr>
            <a:spLocks noGrp="1"/>
          </p:cNvSpPr>
          <p:nvPr>
            <p:ph type="title"/>
          </p:nvPr>
        </p:nvSpPr>
        <p:spPr/>
        <p:txBody>
          <a:bodyPr/>
          <a:lstStyle/>
          <a:p>
            <a:r>
              <a:rPr lang="sv-SE" dirty="0"/>
              <a:t>Enterprise Asset Management System</a:t>
            </a:r>
          </a:p>
        </p:txBody>
      </p:sp>
      <p:sp>
        <p:nvSpPr>
          <p:cNvPr id="3" name="Content Placeholder 2">
            <a:extLst>
              <a:ext uri="{FF2B5EF4-FFF2-40B4-BE49-F238E27FC236}">
                <a16:creationId xmlns:a16="http://schemas.microsoft.com/office/drawing/2014/main" id="{62ACFE8B-EAD3-EC44-9C91-CBC2468800F7}"/>
              </a:ext>
            </a:extLst>
          </p:cNvPr>
          <p:cNvSpPr>
            <a:spLocks noGrp="1"/>
          </p:cNvSpPr>
          <p:nvPr>
            <p:ph idx="1"/>
          </p:nvPr>
        </p:nvSpPr>
        <p:spPr/>
        <p:txBody>
          <a:bodyPr>
            <a:normAutofit fontScale="55000" lnSpcReduction="20000"/>
          </a:bodyPr>
          <a:lstStyle/>
          <a:p>
            <a:r>
              <a:rPr lang="en-AU" dirty="0"/>
              <a:t>Late 2016 we started to investigate the needs of an EAM system. </a:t>
            </a:r>
          </a:p>
          <a:p>
            <a:r>
              <a:rPr lang="en-AU" dirty="0"/>
              <a:t>In 1H 2017 we conducted a benchmark with several facilities: DESY, CERN, SNS and BNL as well going through the presentations from previous AMMW conferences. </a:t>
            </a:r>
          </a:p>
          <a:p>
            <a:r>
              <a:rPr lang="en-AU" dirty="0"/>
              <a:t>We also conducted a pilot in 2017 that had a positive result.</a:t>
            </a:r>
          </a:p>
          <a:p>
            <a:r>
              <a:rPr lang="en-AU" dirty="0"/>
              <a:t>Beginning of 2018 we installed the EAM system. Currently we have uploaded the FBS and LBS information into the EAM system and are in the process of implementing work orders basic functionality. </a:t>
            </a:r>
          </a:p>
          <a:p>
            <a:r>
              <a:rPr lang="en-AU" dirty="0"/>
              <a:t>Our overall implementation plan of the functionalities we plan to do are: </a:t>
            </a:r>
          </a:p>
          <a:p>
            <a:pPr lvl="1"/>
            <a:r>
              <a:rPr lang="en-AU" dirty="0"/>
              <a:t>Work order basic functionality with approval process</a:t>
            </a:r>
          </a:p>
          <a:p>
            <a:pPr lvl="1"/>
            <a:r>
              <a:rPr lang="en-AU" dirty="0"/>
              <a:t>Work order extended functionalities, including checklists </a:t>
            </a:r>
          </a:p>
          <a:p>
            <a:pPr lvl="1"/>
            <a:r>
              <a:rPr lang="en-AU" dirty="0"/>
              <a:t>Reports</a:t>
            </a:r>
          </a:p>
          <a:p>
            <a:pPr lvl="1"/>
            <a:r>
              <a:rPr lang="en-AU" dirty="0"/>
              <a:t>Asset registration</a:t>
            </a:r>
          </a:p>
          <a:p>
            <a:pPr lvl="1"/>
            <a:r>
              <a:rPr lang="en-AU" dirty="0"/>
              <a:t>Warehouse </a:t>
            </a:r>
            <a:r>
              <a:rPr lang="en-AU" dirty="0" err="1"/>
              <a:t>mangement</a:t>
            </a:r>
            <a:endParaRPr lang="en-AU" dirty="0"/>
          </a:p>
          <a:p>
            <a:pPr lvl="1"/>
            <a:r>
              <a:rPr lang="en-AU" dirty="0"/>
              <a:t>Spare part handling</a:t>
            </a:r>
          </a:p>
          <a:p>
            <a:pPr lvl="1"/>
            <a:r>
              <a:rPr lang="en-AU" dirty="0"/>
              <a:t>Installation planning: Time plan, staff plan, space accessibility</a:t>
            </a:r>
          </a:p>
          <a:p>
            <a:pPr lvl="1"/>
            <a:r>
              <a:rPr lang="en-AU" dirty="0"/>
              <a:t>Tool reservations</a:t>
            </a:r>
          </a:p>
          <a:p>
            <a:pPr lvl="1"/>
            <a:r>
              <a:rPr lang="en-AU" dirty="0"/>
              <a:t>Lock out/Tag out identifications</a:t>
            </a:r>
          </a:p>
          <a:p>
            <a:pPr lvl="1"/>
            <a:r>
              <a:rPr lang="en-AU" dirty="0"/>
              <a:t>Alerts for planned maintenance</a:t>
            </a:r>
          </a:p>
          <a:p>
            <a:pPr lvl="1"/>
            <a:r>
              <a:rPr lang="en-AU" dirty="0"/>
              <a:t>Warranty</a:t>
            </a:r>
          </a:p>
          <a:p>
            <a:pPr lvl="1"/>
            <a:r>
              <a:rPr lang="en-AU" dirty="0"/>
              <a:t>Risk assessment</a:t>
            </a:r>
          </a:p>
          <a:p>
            <a:pPr lvl="1"/>
            <a:r>
              <a:rPr lang="en-AU" dirty="0"/>
              <a:t>Predictive maintenance </a:t>
            </a:r>
          </a:p>
          <a:p>
            <a:pPr lvl="1"/>
            <a:endParaRPr lang="en-AU" dirty="0"/>
          </a:p>
          <a:p>
            <a:pPr lvl="1"/>
            <a:endParaRPr lang="en-AU" dirty="0"/>
          </a:p>
          <a:p>
            <a:pPr lvl="1"/>
            <a:endParaRPr lang="en-AU" dirty="0"/>
          </a:p>
        </p:txBody>
      </p:sp>
      <p:sp>
        <p:nvSpPr>
          <p:cNvPr id="4" name="Slide Number Placeholder 3">
            <a:extLst>
              <a:ext uri="{FF2B5EF4-FFF2-40B4-BE49-F238E27FC236}">
                <a16:creationId xmlns:a16="http://schemas.microsoft.com/office/drawing/2014/main" id="{6A4B3705-EB69-1044-B2A5-F5625AA77D29}"/>
              </a:ext>
            </a:extLst>
          </p:cNvPr>
          <p:cNvSpPr>
            <a:spLocks noGrp="1"/>
          </p:cNvSpPr>
          <p:nvPr>
            <p:ph type="sldNum" sz="quarter" idx="12"/>
          </p:nvPr>
        </p:nvSpPr>
        <p:spPr/>
        <p:txBody>
          <a:bodyPr/>
          <a:lstStyle/>
          <a:p>
            <a:fld id="{551115BC-487E-4422-894C-CB7CD3E79223}" type="slidenum">
              <a:rPr lang="en-GB" noProof="0" smtClean="0"/>
              <a:t>19</a:t>
            </a:fld>
            <a:endParaRPr lang="en-GB" noProof="0"/>
          </a:p>
        </p:txBody>
      </p:sp>
      <p:pic>
        <p:nvPicPr>
          <p:cNvPr id="5122" name="Picture 2" descr="Image result for eam infor">
            <a:extLst>
              <a:ext uri="{FF2B5EF4-FFF2-40B4-BE49-F238E27FC236}">
                <a16:creationId xmlns:a16="http://schemas.microsoft.com/office/drawing/2014/main" id="{6836BD71-CBEF-424F-9EB0-988204192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353087"/>
            <a:ext cx="3495824" cy="237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9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dissolve">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dissolv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dissolve">
                                      <p:cBhvr>
                                        <p:cTn id="47" dur="500"/>
                                        <p:tgtEl>
                                          <p:spTgt spid="3">
                                            <p:txEl>
                                              <p:pRg st="10" end="10"/>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dissolve">
                                      <p:cBhvr>
                                        <p:cTn id="50" dur="500"/>
                                        <p:tgtEl>
                                          <p:spTgt spid="3">
                                            <p:txEl>
                                              <p:pRg st="11" end="11"/>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dissolve">
                                      <p:cBhvr>
                                        <p:cTn id="53" dur="500"/>
                                        <p:tgtEl>
                                          <p:spTgt spid="3">
                                            <p:txEl>
                                              <p:pRg st="12" end="12"/>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dissolve">
                                      <p:cBhvr>
                                        <p:cTn id="56" dur="500"/>
                                        <p:tgtEl>
                                          <p:spTgt spid="3">
                                            <p:txEl>
                                              <p:pRg st="13" end="13"/>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dissolve">
                                      <p:cBhvr>
                                        <p:cTn id="59" dur="500"/>
                                        <p:tgtEl>
                                          <p:spTgt spid="3">
                                            <p:txEl>
                                              <p:pRg st="14" end="1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3">
                                            <p:txEl>
                                              <p:pRg st="15" end="15"/>
                                            </p:txEl>
                                          </p:spTgt>
                                        </p:tgtEl>
                                        <p:attrNameLst>
                                          <p:attrName>style.visibility</p:attrName>
                                        </p:attrNameLst>
                                      </p:cBhvr>
                                      <p:to>
                                        <p:strVal val="visible"/>
                                      </p:to>
                                    </p:set>
                                    <p:animEffect transition="in" filter="dissolve">
                                      <p:cBhvr>
                                        <p:cTn id="64" dur="500"/>
                                        <p:tgtEl>
                                          <p:spTgt spid="3">
                                            <p:txEl>
                                              <p:pRg st="15" end="15"/>
                                            </p:txEl>
                                          </p:spTgt>
                                        </p:tgtEl>
                                      </p:cBhvr>
                                    </p:animEffect>
                                  </p:childTnLst>
                                </p:cTn>
                              </p:par>
                              <p:par>
                                <p:cTn id="65" presetID="9" presetClass="entr" presetSubtype="0" fill="hold" nodeType="with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dissolve">
                                      <p:cBhvr>
                                        <p:cTn id="67" dur="500"/>
                                        <p:tgtEl>
                                          <p:spTgt spid="3">
                                            <p:txEl>
                                              <p:pRg st="16" end="16"/>
                                            </p:txEl>
                                          </p:spTgt>
                                        </p:tgtEl>
                                      </p:cBhvr>
                                    </p:animEffect>
                                  </p:childTnLst>
                                </p:cTn>
                              </p:par>
                              <p:par>
                                <p:cTn id="68" presetID="9" presetClass="entr" presetSubtype="0"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dissolve">
                                      <p:cBhvr>
                                        <p:cTn id="70"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67BF-7E8D-B844-A918-646121220949}"/>
              </a:ext>
            </a:extLst>
          </p:cNvPr>
          <p:cNvSpPr>
            <a:spLocks noGrp="1"/>
          </p:cNvSpPr>
          <p:nvPr>
            <p:ph type="title"/>
          </p:nvPr>
        </p:nvSpPr>
        <p:spPr/>
        <p:txBody>
          <a:bodyPr/>
          <a:lstStyle/>
          <a:p>
            <a:r>
              <a:rPr lang="en-AU"/>
              <a:t>ESS Overview</a:t>
            </a:r>
          </a:p>
        </p:txBody>
      </p:sp>
      <p:sp>
        <p:nvSpPr>
          <p:cNvPr id="4" name="Slide Number Placeholder 3">
            <a:extLst>
              <a:ext uri="{FF2B5EF4-FFF2-40B4-BE49-F238E27FC236}">
                <a16:creationId xmlns:a16="http://schemas.microsoft.com/office/drawing/2014/main" id="{2DEC7FCC-9386-E046-B6FB-D0A85EAE4879}"/>
              </a:ext>
            </a:extLst>
          </p:cNvPr>
          <p:cNvSpPr>
            <a:spLocks noGrp="1"/>
          </p:cNvSpPr>
          <p:nvPr>
            <p:ph type="sldNum" sz="quarter" idx="12"/>
          </p:nvPr>
        </p:nvSpPr>
        <p:spPr/>
        <p:txBody>
          <a:bodyPr/>
          <a:lstStyle/>
          <a:p>
            <a:fld id="{551115BC-487E-4422-894C-CB7CD3E79223}" type="slidenum">
              <a:rPr lang="en-GB" noProof="0" smtClean="0"/>
              <a:t>2</a:t>
            </a:fld>
            <a:endParaRPr lang="en-GB" noProof="0"/>
          </a:p>
        </p:txBody>
      </p:sp>
      <p:pic>
        <p:nvPicPr>
          <p:cNvPr id="9" name="Content Placeholder 8">
            <a:extLst>
              <a:ext uri="{FF2B5EF4-FFF2-40B4-BE49-F238E27FC236}">
                <a16:creationId xmlns:a16="http://schemas.microsoft.com/office/drawing/2014/main" id="{E6F50CE1-1339-7742-A84E-45384CA8CF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484784"/>
            <a:ext cx="7233411" cy="5113797"/>
          </a:xfrm>
        </p:spPr>
      </p:pic>
    </p:spTree>
    <p:extLst>
      <p:ext uri="{BB962C8B-B14F-4D97-AF65-F5344CB8AC3E}">
        <p14:creationId xmlns:p14="http://schemas.microsoft.com/office/powerpoint/2010/main" val="2206988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System Map – Technical Viewpoint</a:t>
            </a:r>
          </a:p>
        </p:txBody>
      </p:sp>
      <p:sp>
        <p:nvSpPr>
          <p:cNvPr id="4" name="Slide Number Placeholder 3"/>
          <p:cNvSpPr>
            <a:spLocks noGrp="1"/>
          </p:cNvSpPr>
          <p:nvPr>
            <p:ph type="sldNum" sz="quarter" idx="12"/>
          </p:nvPr>
        </p:nvSpPr>
        <p:spPr/>
        <p:txBody>
          <a:bodyPr/>
          <a:lstStyle/>
          <a:p>
            <a:fld id="{551115BC-487E-4422-894C-CB7CD3E79223}" type="slidenum">
              <a:rPr lang="en-AU" smtClean="0"/>
              <a:t>20</a:t>
            </a:fld>
            <a:endParaRPr lang="en-AU"/>
          </a:p>
        </p:txBody>
      </p:sp>
      <p:sp>
        <p:nvSpPr>
          <p:cNvPr id="7" name="Rounded Rectangle 6">
            <a:extLst>
              <a:ext uri="{FF2B5EF4-FFF2-40B4-BE49-F238E27FC236}">
                <a16:creationId xmlns:a16="http://schemas.microsoft.com/office/drawing/2014/main" id="{BF36CEAA-4D0F-B243-BC84-47931801B480}"/>
              </a:ext>
            </a:extLst>
          </p:cNvPr>
          <p:cNvSpPr/>
          <p:nvPr/>
        </p:nvSpPr>
        <p:spPr>
          <a:xfrm>
            <a:off x="2369420" y="3320988"/>
            <a:ext cx="1368152" cy="108012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ENOVIA</a:t>
            </a:r>
          </a:p>
          <a:p>
            <a:pPr algn="ctr"/>
            <a:r>
              <a:rPr lang="en-AU" sz="1200"/>
              <a:t>PLM System</a:t>
            </a:r>
          </a:p>
        </p:txBody>
      </p:sp>
      <p:sp>
        <p:nvSpPr>
          <p:cNvPr id="8" name="Rounded Rectangle 7">
            <a:extLst>
              <a:ext uri="{FF2B5EF4-FFF2-40B4-BE49-F238E27FC236}">
                <a16:creationId xmlns:a16="http://schemas.microsoft.com/office/drawing/2014/main" id="{27744965-0A9D-D04A-90B2-01ED8658AA88}"/>
              </a:ext>
            </a:extLst>
          </p:cNvPr>
          <p:cNvSpPr/>
          <p:nvPr/>
        </p:nvSpPr>
        <p:spPr>
          <a:xfrm>
            <a:off x="5427796" y="3324022"/>
            <a:ext cx="1368152" cy="108012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Infor </a:t>
            </a:r>
          </a:p>
          <a:p>
            <a:pPr algn="ctr"/>
            <a:r>
              <a:rPr lang="en-AU" sz="1200"/>
              <a:t>EAM</a:t>
            </a:r>
          </a:p>
          <a:p>
            <a:pPr algn="ctr"/>
            <a:r>
              <a:rPr lang="en-AU" sz="1200"/>
              <a:t>System</a:t>
            </a:r>
          </a:p>
        </p:txBody>
      </p:sp>
      <p:sp>
        <p:nvSpPr>
          <p:cNvPr id="9" name="Oval 8">
            <a:extLst>
              <a:ext uri="{FF2B5EF4-FFF2-40B4-BE49-F238E27FC236}">
                <a16:creationId xmlns:a16="http://schemas.microsoft.com/office/drawing/2014/main" id="{017843EC-D69A-4047-A9BA-44016216D87D}"/>
              </a:ext>
            </a:extLst>
          </p:cNvPr>
          <p:cNvSpPr/>
          <p:nvPr/>
        </p:nvSpPr>
        <p:spPr>
          <a:xfrm>
            <a:off x="335901" y="3284984"/>
            <a:ext cx="1224136" cy="115212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Eplan</a:t>
            </a:r>
          </a:p>
          <a:p>
            <a:pPr algn="ctr"/>
            <a:r>
              <a:rPr lang="en-AU" sz="1200"/>
              <a:t>Electrical Design</a:t>
            </a:r>
          </a:p>
        </p:txBody>
      </p:sp>
      <p:sp>
        <p:nvSpPr>
          <p:cNvPr id="10" name="Oval 9">
            <a:extLst>
              <a:ext uri="{FF2B5EF4-FFF2-40B4-BE49-F238E27FC236}">
                <a16:creationId xmlns:a16="http://schemas.microsoft.com/office/drawing/2014/main" id="{A2F2496D-396D-8349-B404-CB1513E47E3E}"/>
              </a:ext>
            </a:extLst>
          </p:cNvPr>
          <p:cNvSpPr/>
          <p:nvPr/>
        </p:nvSpPr>
        <p:spPr>
          <a:xfrm>
            <a:off x="3630958" y="4689778"/>
            <a:ext cx="1224136" cy="115212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Aveva E3D</a:t>
            </a:r>
          </a:p>
          <a:p>
            <a:pPr algn="ctr"/>
            <a:r>
              <a:rPr lang="en-AU" sz="1200" dirty="0"/>
              <a:t>Process/El Design</a:t>
            </a:r>
          </a:p>
        </p:txBody>
      </p:sp>
      <p:sp>
        <p:nvSpPr>
          <p:cNvPr id="11" name="Oval 10">
            <a:extLst>
              <a:ext uri="{FF2B5EF4-FFF2-40B4-BE49-F238E27FC236}">
                <a16:creationId xmlns:a16="http://schemas.microsoft.com/office/drawing/2014/main" id="{C329B7D9-1B14-424B-ADA4-5561C43247E2}"/>
              </a:ext>
            </a:extLst>
          </p:cNvPr>
          <p:cNvSpPr/>
          <p:nvPr/>
        </p:nvSpPr>
        <p:spPr>
          <a:xfrm>
            <a:off x="3946114" y="2223077"/>
            <a:ext cx="1224136" cy="115212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El-vis</a:t>
            </a:r>
          </a:p>
          <a:p>
            <a:pPr algn="ctr"/>
            <a:r>
              <a:rPr lang="en-AU" sz="1200" dirty="0"/>
              <a:t>Cable Dimension</a:t>
            </a:r>
          </a:p>
        </p:txBody>
      </p:sp>
      <p:sp>
        <p:nvSpPr>
          <p:cNvPr id="12" name="Oval 11">
            <a:extLst>
              <a:ext uri="{FF2B5EF4-FFF2-40B4-BE49-F238E27FC236}">
                <a16:creationId xmlns:a16="http://schemas.microsoft.com/office/drawing/2014/main" id="{225DA9E0-657D-BB46-998C-2B82BE795F02}"/>
              </a:ext>
            </a:extLst>
          </p:cNvPr>
          <p:cNvSpPr/>
          <p:nvPr/>
        </p:nvSpPr>
        <p:spPr>
          <a:xfrm>
            <a:off x="7393248" y="2714551"/>
            <a:ext cx="1290972" cy="119819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Dymola</a:t>
            </a:r>
          </a:p>
          <a:p>
            <a:pPr algn="ctr"/>
            <a:r>
              <a:rPr lang="en-AU" sz="1200"/>
              <a:t>Simulation and Analysis</a:t>
            </a:r>
          </a:p>
        </p:txBody>
      </p:sp>
      <p:sp>
        <p:nvSpPr>
          <p:cNvPr id="13" name="Oval 12">
            <a:extLst>
              <a:ext uri="{FF2B5EF4-FFF2-40B4-BE49-F238E27FC236}">
                <a16:creationId xmlns:a16="http://schemas.microsoft.com/office/drawing/2014/main" id="{6C6FABB9-81DE-D642-B816-95CE6807800C}"/>
              </a:ext>
            </a:extLst>
          </p:cNvPr>
          <p:cNvSpPr/>
          <p:nvPr/>
        </p:nvSpPr>
        <p:spPr>
          <a:xfrm>
            <a:off x="6856321" y="1221377"/>
            <a:ext cx="1290972" cy="119819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Ansys</a:t>
            </a:r>
          </a:p>
          <a:p>
            <a:pPr algn="ctr"/>
            <a:r>
              <a:rPr lang="en-AU" sz="1200"/>
              <a:t>Simulation and Analysis</a:t>
            </a:r>
          </a:p>
        </p:txBody>
      </p:sp>
      <p:grpSp>
        <p:nvGrpSpPr>
          <p:cNvPr id="30" name="Group 29">
            <a:extLst>
              <a:ext uri="{FF2B5EF4-FFF2-40B4-BE49-F238E27FC236}">
                <a16:creationId xmlns:a16="http://schemas.microsoft.com/office/drawing/2014/main" id="{D887C25E-2429-0F45-9D41-1C7CBF77912C}"/>
              </a:ext>
            </a:extLst>
          </p:cNvPr>
          <p:cNvGrpSpPr/>
          <p:nvPr/>
        </p:nvGrpSpPr>
        <p:grpSpPr>
          <a:xfrm>
            <a:off x="5464838" y="5097117"/>
            <a:ext cx="1780450" cy="1684112"/>
            <a:chOff x="50894" y="4601146"/>
            <a:chExt cx="1780450" cy="1684112"/>
          </a:xfrm>
        </p:grpSpPr>
        <p:sp>
          <p:nvSpPr>
            <p:cNvPr id="14" name="Oval 13">
              <a:extLst>
                <a:ext uri="{FF2B5EF4-FFF2-40B4-BE49-F238E27FC236}">
                  <a16:creationId xmlns:a16="http://schemas.microsoft.com/office/drawing/2014/main" id="{1A5D85B9-54B1-EE4C-B7FD-88961DC19299}"/>
                </a:ext>
              </a:extLst>
            </p:cNvPr>
            <p:cNvSpPr/>
            <p:nvPr/>
          </p:nvSpPr>
          <p:spPr>
            <a:xfrm>
              <a:off x="488780" y="4601146"/>
              <a:ext cx="1224136" cy="115212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Integrated </a:t>
              </a:r>
            </a:p>
            <a:p>
              <a:pPr algn="ctr"/>
              <a:r>
                <a:rPr lang="en-AU" sz="1200" dirty="0"/>
                <a:t>Control System</a:t>
              </a:r>
            </a:p>
          </p:txBody>
        </p:sp>
        <p:sp>
          <p:nvSpPr>
            <p:cNvPr id="15" name="Oval 14">
              <a:extLst>
                <a:ext uri="{FF2B5EF4-FFF2-40B4-BE49-F238E27FC236}">
                  <a16:creationId xmlns:a16="http://schemas.microsoft.com/office/drawing/2014/main" id="{162458AD-1C98-5E4F-972F-71ED92E828FE}"/>
                </a:ext>
              </a:extLst>
            </p:cNvPr>
            <p:cNvSpPr/>
            <p:nvPr/>
          </p:nvSpPr>
          <p:spPr>
            <a:xfrm>
              <a:off x="438076" y="5753274"/>
              <a:ext cx="389508" cy="365124"/>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6" name="Oval 15">
              <a:extLst>
                <a:ext uri="{FF2B5EF4-FFF2-40B4-BE49-F238E27FC236}">
                  <a16:creationId xmlns:a16="http://schemas.microsoft.com/office/drawing/2014/main" id="{BF3473EC-EA79-F24D-ADBF-CEDBC325721C}"/>
                </a:ext>
              </a:extLst>
            </p:cNvPr>
            <p:cNvSpPr/>
            <p:nvPr/>
          </p:nvSpPr>
          <p:spPr>
            <a:xfrm>
              <a:off x="939956" y="5920134"/>
              <a:ext cx="389508" cy="365124"/>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7" name="Oval 16">
              <a:extLst>
                <a:ext uri="{FF2B5EF4-FFF2-40B4-BE49-F238E27FC236}">
                  <a16:creationId xmlns:a16="http://schemas.microsoft.com/office/drawing/2014/main" id="{F6507F11-5341-C747-A6CC-1B92BD9D329D}"/>
                </a:ext>
              </a:extLst>
            </p:cNvPr>
            <p:cNvSpPr/>
            <p:nvPr/>
          </p:nvSpPr>
          <p:spPr>
            <a:xfrm>
              <a:off x="1441836" y="5736330"/>
              <a:ext cx="389508" cy="365124"/>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8" name="Oval 17">
              <a:extLst>
                <a:ext uri="{FF2B5EF4-FFF2-40B4-BE49-F238E27FC236}">
                  <a16:creationId xmlns:a16="http://schemas.microsoft.com/office/drawing/2014/main" id="{F0D83C8D-D432-EE46-9491-AFC33E08A731}"/>
                </a:ext>
              </a:extLst>
            </p:cNvPr>
            <p:cNvSpPr/>
            <p:nvPr/>
          </p:nvSpPr>
          <p:spPr>
            <a:xfrm>
              <a:off x="83220" y="5323048"/>
              <a:ext cx="389508" cy="365124"/>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9" name="Oval 18">
              <a:extLst>
                <a:ext uri="{FF2B5EF4-FFF2-40B4-BE49-F238E27FC236}">
                  <a16:creationId xmlns:a16="http://schemas.microsoft.com/office/drawing/2014/main" id="{D9D5E7EE-15B4-0C43-AD2D-EDB5C500FC40}"/>
                </a:ext>
              </a:extLst>
            </p:cNvPr>
            <p:cNvSpPr/>
            <p:nvPr/>
          </p:nvSpPr>
          <p:spPr>
            <a:xfrm>
              <a:off x="50894" y="4758606"/>
              <a:ext cx="389508" cy="365124"/>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500" dirty="0" err="1"/>
                <a:t>CCdb</a:t>
              </a:r>
              <a:endParaRPr lang="en-AU" sz="1200" dirty="0"/>
            </a:p>
          </p:txBody>
        </p:sp>
        <p:cxnSp>
          <p:nvCxnSpPr>
            <p:cNvPr id="21" name="Straight Connector 20">
              <a:extLst>
                <a:ext uri="{FF2B5EF4-FFF2-40B4-BE49-F238E27FC236}">
                  <a16:creationId xmlns:a16="http://schemas.microsoft.com/office/drawing/2014/main" id="{F8C36219-1F4F-5944-A634-65E4EEBF39C4}"/>
                </a:ext>
              </a:extLst>
            </p:cNvPr>
            <p:cNvCxnSpPr>
              <a:stCxn id="19" idx="6"/>
              <a:endCxn id="14" idx="1"/>
            </p:cNvCxnSpPr>
            <p:nvPr/>
          </p:nvCxnSpPr>
          <p:spPr>
            <a:xfrm flipV="1">
              <a:off x="440402" y="4769871"/>
              <a:ext cx="227649" cy="1712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328D2D-EC72-6744-9D08-6405CC781877}"/>
                </a:ext>
              </a:extLst>
            </p:cNvPr>
            <p:cNvCxnSpPr>
              <a:stCxn id="18" idx="7"/>
              <a:endCxn id="14" idx="2"/>
            </p:cNvCxnSpPr>
            <p:nvPr/>
          </p:nvCxnSpPr>
          <p:spPr>
            <a:xfrm flipV="1">
              <a:off x="415686" y="5177210"/>
              <a:ext cx="73094" cy="199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97E901-31B1-F94B-A22F-F40698AEE028}"/>
                </a:ext>
              </a:extLst>
            </p:cNvPr>
            <p:cNvCxnSpPr>
              <a:stCxn id="15" idx="7"/>
              <a:endCxn id="14" idx="3"/>
            </p:cNvCxnSpPr>
            <p:nvPr/>
          </p:nvCxnSpPr>
          <p:spPr>
            <a:xfrm flipH="1" flipV="1">
              <a:off x="668051" y="5584549"/>
              <a:ext cx="102491" cy="222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C869D90-0869-2146-914A-5622FBEBA7CF}"/>
                </a:ext>
              </a:extLst>
            </p:cNvPr>
            <p:cNvCxnSpPr>
              <a:stCxn id="16" idx="0"/>
              <a:endCxn id="14" idx="4"/>
            </p:cNvCxnSpPr>
            <p:nvPr/>
          </p:nvCxnSpPr>
          <p:spPr>
            <a:xfrm flipH="1" flipV="1">
              <a:off x="1100848" y="5753274"/>
              <a:ext cx="33862" cy="166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9F16F88-0F23-6348-B322-D511E6E733B6}"/>
                </a:ext>
              </a:extLst>
            </p:cNvPr>
            <p:cNvCxnSpPr>
              <a:stCxn id="17" idx="1"/>
              <a:endCxn id="14" idx="5"/>
            </p:cNvCxnSpPr>
            <p:nvPr/>
          </p:nvCxnSpPr>
          <p:spPr>
            <a:xfrm flipV="1">
              <a:off x="1498878" y="5584549"/>
              <a:ext cx="34767" cy="20525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Oval 30">
            <a:extLst>
              <a:ext uri="{FF2B5EF4-FFF2-40B4-BE49-F238E27FC236}">
                <a16:creationId xmlns:a16="http://schemas.microsoft.com/office/drawing/2014/main" id="{895125D3-77E7-7C4D-ABFE-B44B9D00362A}"/>
              </a:ext>
            </a:extLst>
          </p:cNvPr>
          <p:cNvSpPr/>
          <p:nvPr/>
        </p:nvSpPr>
        <p:spPr>
          <a:xfrm>
            <a:off x="7596336" y="4277567"/>
            <a:ext cx="1329152" cy="120908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Agresso</a:t>
            </a:r>
          </a:p>
          <a:p>
            <a:pPr algn="ctr"/>
            <a:r>
              <a:rPr lang="en-AU" sz="1200"/>
              <a:t>ERP System</a:t>
            </a:r>
          </a:p>
        </p:txBody>
      </p:sp>
      <p:sp>
        <p:nvSpPr>
          <p:cNvPr id="32" name="Oval 31">
            <a:extLst>
              <a:ext uri="{FF2B5EF4-FFF2-40B4-BE49-F238E27FC236}">
                <a16:creationId xmlns:a16="http://schemas.microsoft.com/office/drawing/2014/main" id="{57084EF4-CC59-FC44-A0A9-7D0B83110C40}"/>
              </a:ext>
            </a:extLst>
          </p:cNvPr>
          <p:cNvSpPr/>
          <p:nvPr/>
        </p:nvSpPr>
        <p:spPr>
          <a:xfrm>
            <a:off x="5353050" y="1511468"/>
            <a:ext cx="1224136" cy="115212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Altium</a:t>
            </a:r>
          </a:p>
          <a:p>
            <a:pPr algn="ctr"/>
            <a:r>
              <a:rPr lang="en-AU" sz="1200"/>
              <a:t>PCB Design</a:t>
            </a:r>
          </a:p>
        </p:txBody>
      </p:sp>
      <p:sp>
        <p:nvSpPr>
          <p:cNvPr id="33" name="Oval 32">
            <a:extLst>
              <a:ext uri="{FF2B5EF4-FFF2-40B4-BE49-F238E27FC236}">
                <a16:creationId xmlns:a16="http://schemas.microsoft.com/office/drawing/2014/main" id="{247E331A-DBA3-2148-97AA-874CC45BAD5A}"/>
              </a:ext>
            </a:extLst>
          </p:cNvPr>
          <p:cNvSpPr/>
          <p:nvPr/>
        </p:nvSpPr>
        <p:spPr>
          <a:xfrm>
            <a:off x="971600" y="1580297"/>
            <a:ext cx="1205804" cy="1164627"/>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Revit</a:t>
            </a:r>
          </a:p>
          <a:p>
            <a:pPr algn="ctr"/>
            <a:r>
              <a:rPr lang="en-AU" sz="1100" dirty="0"/>
              <a:t>Building Design</a:t>
            </a:r>
          </a:p>
        </p:txBody>
      </p:sp>
      <p:sp>
        <p:nvSpPr>
          <p:cNvPr id="34" name="Oval 33">
            <a:extLst>
              <a:ext uri="{FF2B5EF4-FFF2-40B4-BE49-F238E27FC236}">
                <a16:creationId xmlns:a16="http://schemas.microsoft.com/office/drawing/2014/main" id="{2021CDCF-D5C2-194B-BCCA-CB588C9D56A9}"/>
              </a:ext>
            </a:extLst>
          </p:cNvPr>
          <p:cNvSpPr/>
          <p:nvPr/>
        </p:nvSpPr>
        <p:spPr>
          <a:xfrm>
            <a:off x="874349" y="5069895"/>
            <a:ext cx="1290972" cy="119819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Catia V6</a:t>
            </a:r>
          </a:p>
          <a:p>
            <a:pPr algn="ctr"/>
            <a:r>
              <a:rPr lang="en-AU" sz="1200"/>
              <a:t>Mechanical Design</a:t>
            </a:r>
          </a:p>
        </p:txBody>
      </p:sp>
      <p:sp>
        <p:nvSpPr>
          <p:cNvPr id="36" name="Oval 35">
            <a:extLst>
              <a:ext uri="{FF2B5EF4-FFF2-40B4-BE49-F238E27FC236}">
                <a16:creationId xmlns:a16="http://schemas.microsoft.com/office/drawing/2014/main" id="{B3A94606-1406-5149-99DD-8E31F377EC92}"/>
              </a:ext>
            </a:extLst>
          </p:cNvPr>
          <p:cNvSpPr/>
          <p:nvPr/>
        </p:nvSpPr>
        <p:spPr>
          <a:xfrm>
            <a:off x="2372268" y="5371053"/>
            <a:ext cx="1290972" cy="119819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a:t>Truview</a:t>
            </a:r>
          </a:p>
          <a:p>
            <a:pPr algn="ctr"/>
            <a:r>
              <a:rPr lang="en-AU" sz="1200"/>
              <a:t>Building Scans</a:t>
            </a:r>
          </a:p>
        </p:txBody>
      </p:sp>
      <p:sp>
        <p:nvSpPr>
          <p:cNvPr id="38" name="Oval 37">
            <a:extLst>
              <a:ext uri="{FF2B5EF4-FFF2-40B4-BE49-F238E27FC236}">
                <a16:creationId xmlns:a16="http://schemas.microsoft.com/office/drawing/2014/main" id="{387F6122-26D1-0943-B7A3-E7F1BE3D44D1}"/>
              </a:ext>
            </a:extLst>
          </p:cNvPr>
          <p:cNvSpPr/>
          <p:nvPr/>
        </p:nvSpPr>
        <p:spPr>
          <a:xfrm>
            <a:off x="2584420" y="1211689"/>
            <a:ext cx="1395352" cy="1288511"/>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a:t>Atlassian</a:t>
            </a:r>
          </a:p>
          <a:p>
            <a:pPr algn="ctr"/>
            <a:r>
              <a:rPr lang="en-AU" sz="1200"/>
              <a:t>Jira, Confluence, etc</a:t>
            </a:r>
          </a:p>
        </p:txBody>
      </p:sp>
      <p:cxnSp>
        <p:nvCxnSpPr>
          <p:cNvPr id="40" name="Straight Connector 39">
            <a:extLst>
              <a:ext uri="{FF2B5EF4-FFF2-40B4-BE49-F238E27FC236}">
                <a16:creationId xmlns:a16="http://schemas.microsoft.com/office/drawing/2014/main" id="{849AA4D3-164A-9B4D-A493-A81812E4EDA9}"/>
              </a:ext>
            </a:extLst>
          </p:cNvPr>
          <p:cNvCxnSpPr>
            <a:stCxn id="9" idx="6"/>
            <a:endCxn id="7" idx="1"/>
          </p:cNvCxnSpPr>
          <p:nvPr/>
        </p:nvCxnSpPr>
        <p:spPr>
          <a:xfrm>
            <a:off x="1560037" y="3861048"/>
            <a:ext cx="809383"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390A92-EC08-5C4C-AD8F-44E1D4BAE8EA}"/>
              </a:ext>
            </a:extLst>
          </p:cNvPr>
          <p:cNvCxnSpPr>
            <a:cxnSpLocks/>
            <a:stCxn id="14" idx="0"/>
            <a:endCxn id="8" idx="2"/>
          </p:cNvCxnSpPr>
          <p:nvPr/>
        </p:nvCxnSpPr>
        <p:spPr>
          <a:xfrm flipH="1" flipV="1">
            <a:off x="6111872" y="4404142"/>
            <a:ext cx="402920" cy="692975"/>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DD04A8-601C-8F40-ACBE-91E6311640A2}"/>
              </a:ext>
            </a:extLst>
          </p:cNvPr>
          <p:cNvCxnSpPr>
            <a:cxnSpLocks/>
          </p:cNvCxnSpPr>
          <p:nvPr/>
        </p:nvCxnSpPr>
        <p:spPr>
          <a:xfrm flipH="1" flipV="1">
            <a:off x="344796" y="6640294"/>
            <a:ext cx="677922" cy="10244"/>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A9D603A-5932-D84C-96AD-196342891CDC}"/>
              </a:ext>
            </a:extLst>
          </p:cNvPr>
          <p:cNvCxnSpPr>
            <a:cxnSpLocks/>
          </p:cNvCxnSpPr>
          <p:nvPr/>
        </p:nvCxnSpPr>
        <p:spPr>
          <a:xfrm flipH="1" flipV="1">
            <a:off x="1536700" y="6654800"/>
            <a:ext cx="591538" cy="101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8ACC4EA-8EC3-6B4E-85A8-2F036F6CD2F6}"/>
              </a:ext>
            </a:extLst>
          </p:cNvPr>
          <p:cNvSpPr txBox="1"/>
          <p:nvPr/>
        </p:nvSpPr>
        <p:spPr>
          <a:xfrm>
            <a:off x="1467161" y="6430744"/>
            <a:ext cx="1586335" cy="276999"/>
          </a:xfrm>
          <a:prstGeom prst="rect">
            <a:avLst/>
          </a:prstGeom>
          <a:noFill/>
        </p:spPr>
        <p:txBody>
          <a:bodyPr wrap="square" rtlCol="0">
            <a:spAutoFit/>
          </a:bodyPr>
          <a:lstStyle/>
          <a:p>
            <a:r>
              <a:rPr lang="en-AU" sz="1200"/>
              <a:t>Existing</a:t>
            </a:r>
          </a:p>
        </p:txBody>
      </p:sp>
      <p:sp>
        <p:nvSpPr>
          <p:cNvPr id="55" name="TextBox 54">
            <a:extLst>
              <a:ext uri="{FF2B5EF4-FFF2-40B4-BE49-F238E27FC236}">
                <a16:creationId xmlns:a16="http://schemas.microsoft.com/office/drawing/2014/main" id="{3CC465A1-E9AE-7245-8155-07815863F5DA}"/>
              </a:ext>
            </a:extLst>
          </p:cNvPr>
          <p:cNvSpPr txBox="1"/>
          <p:nvPr/>
        </p:nvSpPr>
        <p:spPr>
          <a:xfrm>
            <a:off x="300172" y="6400412"/>
            <a:ext cx="1586335" cy="276999"/>
          </a:xfrm>
          <a:prstGeom prst="rect">
            <a:avLst/>
          </a:prstGeom>
          <a:noFill/>
        </p:spPr>
        <p:txBody>
          <a:bodyPr wrap="square" rtlCol="0">
            <a:spAutoFit/>
          </a:bodyPr>
          <a:lstStyle/>
          <a:p>
            <a:r>
              <a:rPr lang="en-AU" sz="1200"/>
              <a:t>Planned</a:t>
            </a:r>
          </a:p>
        </p:txBody>
      </p:sp>
      <p:cxnSp>
        <p:nvCxnSpPr>
          <p:cNvPr id="58" name="Elbow Connector 57">
            <a:extLst>
              <a:ext uri="{FF2B5EF4-FFF2-40B4-BE49-F238E27FC236}">
                <a16:creationId xmlns:a16="http://schemas.microsoft.com/office/drawing/2014/main" id="{C884B207-3D9F-B84D-9B3A-E005D64A1FFD}"/>
              </a:ext>
            </a:extLst>
          </p:cNvPr>
          <p:cNvCxnSpPr>
            <a:cxnSpLocks/>
            <a:stCxn id="34" idx="0"/>
            <a:endCxn id="7" idx="2"/>
          </p:cNvCxnSpPr>
          <p:nvPr/>
        </p:nvCxnSpPr>
        <p:spPr>
          <a:xfrm rot="5400000" flipH="1" flipV="1">
            <a:off x="1952272" y="3968672"/>
            <a:ext cx="668787" cy="1533661"/>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1C2F28BE-EA0F-FB40-A7C3-DA6940905764}"/>
              </a:ext>
            </a:extLst>
          </p:cNvPr>
          <p:cNvCxnSpPr>
            <a:cxnSpLocks/>
            <a:stCxn id="7" idx="2"/>
            <a:endCxn id="10" idx="2"/>
          </p:cNvCxnSpPr>
          <p:nvPr/>
        </p:nvCxnSpPr>
        <p:spPr>
          <a:xfrm rot="16200000" flipH="1">
            <a:off x="2909860" y="4544744"/>
            <a:ext cx="864734" cy="577462"/>
          </a:xfrm>
          <a:prstGeom prst="bentConnector2">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DDFD16D-66A8-7C4D-A0D8-DA7A841EA72D}"/>
              </a:ext>
            </a:extLst>
          </p:cNvPr>
          <p:cNvCxnSpPr>
            <a:cxnSpLocks/>
            <a:stCxn id="10" idx="3"/>
            <a:endCxn id="36" idx="6"/>
          </p:cNvCxnSpPr>
          <p:nvPr/>
        </p:nvCxnSpPr>
        <p:spPr>
          <a:xfrm flipH="1">
            <a:off x="3663240" y="5673181"/>
            <a:ext cx="146989" cy="2969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23BF7A7-851D-4C4D-9334-D224DCB9B6AA}"/>
              </a:ext>
            </a:extLst>
          </p:cNvPr>
          <p:cNvCxnSpPr>
            <a:cxnSpLocks/>
            <a:stCxn id="31" idx="1"/>
            <a:endCxn id="8" idx="3"/>
          </p:cNvCxnSpPr>
          <p:nvPr/>
        </p:nvCxnSpPr>
        <p:spPr>
          <a:xfrm flipH="1" flipV="1">
            <a:off x="6795948" y="3864082"/>
            <a:ext cx="995038" cy="59055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7AC8668-C3DA-C145-AC68-4B404C4B7572}"/>
              </a:ext>
            </a:extLst>
          </p:cNvPr>
          <p:cNvCxnSpPr>
            <a:cxnSpLocks/>
            <a:stCxn id="7" idx="3"/>
            <a:endCxn id="8" idx="1"/>
          </p:cNvCxnSpPr>
          <p:nvPr/>
        </p:nvCxnSpPr>
        <p:spPr>
          <a:xfrm>
            <a:off x="3737572" y="3861048"/>
            <a:ext cx="1690224" cy="303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BC4B3341-C8ED-564D-9C7E-67DC1CAF62D8}"/>
              </a:ext>
            </a:extLst>
          </p:cNvPr>
          <p:cNvCxnSpPr>
            <a:cxnSpLocks/>
            <a:stCxn id="7" idx="0"/>
            <a:endCxn id="38" idx="4"/>
          </p:cNvCxnSpPr>
          <p:nvPr/>
        </p:nvCxnSpPr>
        <p:spPr>
          <a:xfrm rot="5400000" flipH="1" flipV="1">
            <a:off x="2757402" y="2796294"/>
            <a:ext cx="820788" cy="2286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CD9BF37-EEE8-2046-9ADC-82E5A9035BBC}"/>
              </a:ext>
            </a:extLst>
          </p:cNvPr>
          <p:cNvCxnSpPr>
            <a:cxnSpLocks/>
            <a:stCxn id="14" idx="1"/>
            <a:endCxn id="8" idx="2"/>
          </p:cNvCxnSpPr>
          <p:nvPr/>
        </p:nvCxnSpPr>
        <p:spPr>
          <a:xfrm flipV="1">
            <a:off x="6081995" y="4404142"/>
            <a:ext cx="29877" cy="8617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E1E7670-5656-0448-AB33-54FD1F8A245D}"/>
              </a:ext>
            </a:extLst>
          </p:cNvPr>
          <p:cNvCxnSpPr>
            <a:cxnSpLocks/>
            <a:stCxn id="14" idx="7"/>
            <a:endCxn id="8" idx="2"/>
          </p:cNvCxnSpPr>
          <p:nvPr/>
        </p:nvCxnSpPr>
        <p:spPr>
          <a:xfrm flipH="1" flipV="1">
            <a:off x="6111872" y="4404142"/>
            <a:ext cx="835717" cy="861700"/>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D08C375-7CEF-DD46-9C59-11BB017EC47D}"/>
              </a:ext>
            </a:extLst>
          </p:cNvPr>
          <p:cNvCxnSpPr>
            <a:cxnSpLocks/>
            <a:stCxn id="31" idx="2"/>
            <a:endCxn id="8" idx="3"/>
          </p:cNvCxnSpPr>
          <p:nvPr/>
        </p:nvCxnSpPr>
        <p:spPr>
          <a:xfrm flipH="1" flipV="1">
            <a:off x="6795948" y="3864082"/>
            <a:ext cx="800388" cy="1018025"/>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B1A20F5-9A7C-5E4E-98F5-48DEBD06D826}"/>
              </a:ext>
            </a:extLst>
          </p:cNvPr>
          <p:cNvCxnSpPr>
            <a:cxnSpLocks/>
            <a:stCxn id="31" idx="0"/>
            <a:endCxn id="8" idx="3"/>
          </p:cNvCxnSpPr>
          <p:nvPr/>
        </p:nvCxnSpPr>
        <p:spPr>
          <a:xfrm flipH="1" flipV="1">
            <a:off x="6795948" y="3864082"/>
            <a:ext cx="1464964" cy="413485"/>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Elbow Connector 4">
            <a:extLst>
              <a:ext uri="{FF2B5EF4-FFF2-40B4-BE49-F238E27FC236}">
                <a16:creationId xmlns:a16="http://schemas.microsoft.com/office/drawing/2014/main" id="{8E3CE888-4F26-1A48-8980-4FB238933738}"/>
              </a:ext>
            </a:extLst>
          </p:cNvPr>
          <p:cNvCxnSpPr>
            <a:cxnSpLocks/>
            <a:stCxn id="33" idx="4"/>
            <a:endCxn id="7" idx="0"/>
          </p:cNvCxnSpPr>
          <p:nvPr/>
        </p:nvCxnSpPr>
        <p:spPr>
          <a:xfrm rot="16200000" flipH="1">
            <a:off x="2025967" y="2293459"/>
            <a:ext cx="576064" cy="1478994"/>
          </a:xfrm>
          <a:prstGeom prst="bentConnector3">
            <a:avLst>
              <a:gd name="adj1"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C9F285-CE87-AF43-8BAE-8F0CA650B814}"/>
              </a:ext>
            </a:extLst>
          </p:cNvPr>
          <p:cNvCxnSpPr>
            <a:cxnSpLocks/>
            <a:stCxn id="10" idx="5"/>
            <a:endCxn id="19" idx="2"/>
          </p:cNvCxnSpPr>
          <p:nvPr/>
        </p:nvCxnSpPr>
        <p:spPr>
          <a:xfrm flipV="1">
            <a:off x="4675823" y="5437139"/>
            <a:ext cx="789015" cy="2360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C6B913D3-F26E-3843-A2BA-604D5EA64153}"/>
              </a:ext>
            </a:extLst>
          </p:cNvPr>
          <p:cNvCxnSpPr>
            <a:cxnSpLocks/>
            <a:stCxn id="7" idx="2"/>
            <a:endCxn id="19" idx="0"/>
          </p:cNvCxnSpPr>
          <p:nvPr/>
        </p:nvCxnSpPr>
        <p:spPr>
          <a:xfrm rot="16200000" flipH="1">
            <a:off x="3929810" y="3524794"/>
            <a:ext cx="853469" cy="2606096"/>
          </a:xfrm>
          <a:prstGeom prst="bentConnector3">
            <a:avLst>
              <a:gd name="adj1" fmla="val 10050"/>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994DFBE-DC0B-5942-82B3-817B03067B1D}"/>
              </a:ext>
            </a:extLst>
          </p:cNvPr>
          <p:cNvCxnSpPr>
            <a:stCxn id="34" idx="5"/>
            <a:endCxn id="36" idx="2"/>
          </p:cNvCxnSpPr>
          <p:nvPr/>
        </p:nvCxnSpPr>
        <p:spPr>
          <a:xfrm flipV="1">
            <a:off x="1976263" y="5970148"/>
            <a:ext cx="396005" cy="12246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8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1000" fill="hold"/>
                                        <p:tgtEl>
                                          <p:spTgt spid="71"/>
                                        </p:tgtEl>
                                        <p:attrNameLst>
                                          <p:attrName>ppt_w</p:attrName>
                                        </p:attrNameLst>
                                      </p:cBhvr>
                                      <p:tavLst>
                                        <p:tav tm="0">
                                          <p:val>
                                            <p:strVal val="#ppt_w*0.70"/>
                                          </p:val>
                                        </p:tav>
                                        <p:tav tm="100000">
                                          <p:val>
                                            <p:strVal val="#ppt_w"/>
                                          </p:val>
                                        </p:tav>
                                      </p:tavLst>
                                    </p:anim>
                                    <p:anim calcmode="lin" valueType="num">
                                      <p:cBhvr>
                                        <p:cTn id="8" dur="1000" fill="hold"/>
                                        <p:tgtEl>
                                          <p:spTgt spid="71"/>
                                        </p:tgtEl>
                                        <p:attrNameLst>
                                          <p:attrName>ppt_h</p:attrName>
                                        </p:attrNameLst>
                                      </p:cBhvr>
                                      <p:tavLst>
                                        <p:tav tm="0">
                                          <p:val>
                                            <p:strVal val="#ppt_h"/>
                                          </p:val>
                                        </p:tav>
                                        <p:tav tm="100000">
                                          <p:val>
                                            <p:strVal val="#ppt_h"/>
                                          </p:val>
                                        </p:tav>
                                      </p:tavLst>
                                    </p:anim>
                                    <p:animEffect transition="in" filter="fade">
                                      <p:cBhvr>
                                        <p:cTn id="9" dur="1000"/>
                                        <p:tgtEl>
                                          <p:spTgt spid="7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strips(downLeft)">
                                      <p:cBhvr>
                                        <p:cTn id="14" dur="500"/>
                                        <p:tgtEl>
                                          <p:spTgt spid="34"/>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strips(downLeft)">
                                      <p:cBhvr>
                                        <p:cTn id="23" dur="500"/>
                                        <p:tgtEl>
                                          <p:spTgt spid="33"/>
                                        </p:tgtEl>
                                      </p:cBhvr>
                                    </p:animEffect>
                                  </p:childTnLst>
                                </p:cTn>
                              </p:par>
                              <p:par>
                                <p:cTn id="24" presetID="55" presetClass="entr" presetSubtype="0" fill="hold" nodeType="with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1000" fill="hold"/>
                                        <p:tgtEl>
                                          <p:spTgt spid="61"/>
                                        </p:tgtEl>
                                        <p:attrNameLst>
                                          <p:attrName>ppt_w</p:attrName>
                                        </p:attrNameLst>
                                      </p:cBhvr>
                                      <p:tavLst>
                                        <p:tav tm="0">
                                          <p:val>
                                            <p:strVal val="#ppt_w*0.70"/>
                                          </p:val>
                                        </p:tav>
                                        <p:tav tm="100000">
                                          <p:val>
                                            <p:strVal val="#ppt_w"/>
                                          </p:val>
                                        </p:tav>
                                      </p:tavLst>
                                    </p:anim>
                                    <p:anim calcmode="lin" valueType="num">
                                      <p:cBhvr>
                                        <p:cTn id="27" dur="1000" fill="hold"/>
                                        <p:tgtEl>
                                          <p:spTgt spid="61"/>
                                        </p:tgtEl>
                                        <p:attrNameLst>
                                          <p:attrName>ppt_h</p:attrName>
                                        </p:attrNameLst>
                                      </p:cBhvr>
                                      <p:tavLst>
                                        <p:tav tm="0">
                                          <p:val>
                                            <p:strVal val="#ppt_h"/>
                                          </p:val>
                                        </p:tav>
                                        <p:tav tm="100000">
                                          <p:val>
                                            <p:strVal val="#ppt_h"/>
                                          </p:val>
                                        </p:tav>
                                      </p:tavLst>
                                    </p:anim>
                                    <p:animEffect transition="in" filter="fade">
                                      <p:cBhvr>
                                        <p:cTn id="28" dur="1000"/>
                                        <p:tgtEl>
                                          <p:spTgt spid="61"/>
                                        </p:tgtEl>
                                      </p:cBhvr>
                                    </p:animEffect>
                                  </p:childTnLst>
                                </p:cTn>
                              </p:par>
                              <p:par>
                                <p:cTn id="29" presetID="55"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1000" fill="hold"/>
                                        <p:tgtEl>
                                          <p:spTgt spid="58"/>
                                        </p:tgtEl>
                                        <p:attrNameLst>
                                          <p:attrName>ppt_w</p:attrName>
                                        </p:attrNameLst>
                                      </p:cBhvr>
                                      <p:tavLst>
                                        <p:tav tm="0">
                                          <p:val>
                                            <p:strVal val="#ppt_w*0.70"/>
                                          </p:val>
                                        </p:tav>
                                        <p:tav tm="100000">
                                          <p:val>
                                            <p:strVal val="#ppt_w"/>
                                          </p:val>
                                        </p:tav>
                                      </p:tavLst>
                                    </p:anim>
                                    <p:anim calcmode="lin" valueType="num">
                                      <p:cBhvr>
                                        <p:cTn id="32" dur="1000" fill="hold"/>
                                        <p:tgtEl>
                                          <p:spTgt spid="58"/>
                                        </p:tgtEl>
                                        <p:attrNameLst>
                                          <p:attrName>ppt_h</p:attrName>
                                        </p:attrNameLst>
                                      </p:cBhvr>
                                      <p:tavLst>
                                        <p:tav tm="0">
                                          <p:val>
                                            <p:strVal val="#ppt_h"/>
                                          </p:val>
                                        </p:tav>
                                        <p:tav tm="100000">
                                          <p:val>
                                            <p:strVal val="#ppt_h"/>
                                          </p:val>
                                        </p:tav>
                                      </p:tavLst>
                                    </p:anim>
                                    <p:animEffect transition="in" filter="fade">
                                      <p:cBhvr>
                                        <p:cTn id="33" dur="1000"/>
                                        <p:tgtEl>
                                          <p:spTgt spid="58"/>
                                        </p:tgtEl>
                                      </p:cBhvr>
                                    </p:animEffect>
                                  </p:childTnLst>
                                </p:cTn>
                              </p:par>
                              <p:par>
                                <p:cTn id="34" presetID="55"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1000" fill="hold"/>
                                        <p:tgtEl>
                                          <p:spTgt spid="40"/>
                                        </p:tgtEl>
                                        <p:attrNameLst>
                                          <p:attrName>ppt_w</p:attrName>
                                        </p:attrNameLst>
                                      </p:cBhvr>
                                      <p:tavLst>
                                        <p:tav tm="0">
                                          <p:val>
                                            <p:strVal val="#ppt_w*0.70"/>
                                          </p:val>
                                        </p:tav>
                                        <p:tav tm="100000">
                                          <p:val>
                                            <p:strVal val="#ppt_w"/>
                                          </p:val>
                                        </p:tav>
                                      </p:tavLst>
                                    </p:anim>
                                    <p:anim calcmode="lin" valueType="num">
                                      <p:cBhvr>
                                        <p:cTn id="37" dur="1000" fill="hold"/>
                                        <p:tgtEl>
                                          <p:spTgt spid="40"/>
                                        </p:tgtEl>
                                        <p:attrNameLst>
                                          <p:attrName>ppt_h</p:attrName>
                                        </p:attrNameLst>
                                      </p:cBhvr>
                                      <p:tavLst>
                                        <p:tav tm="0">
                                          <p:val>
                                            <p:strVal val="#ppt_h"/>
                                          </p:val>
                                        </p:tav>
                                        <p:tav tm="100000">
                                          <p:val>
                                            <p:strVal val="#ppt_h"/>
                                          </p:val>
                                        </p:tav>
                                      </p:tavLst>
                                    </p:anim>
                                    <p:animEffect transition="in" filter="fade">
                                      <p:cBhvr>
                                        <p:cTn id="38" dur="1000"/>
                                        <p:tgtEl>
                                          <p:spTgt spid="40"/>
                                        </p:tgtEl>
                                      </p:cBhvr>
                                    </p:animEffect>
                                  </p:childTnLst>
                                </p:cTn>
                              </p:par>
                              <p:par>
                                <p:cTn id="39" presetID="55"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strVal val="#ppt_w*0.70"/>
                                          </p:val>
                                        </p:tav>
                                        <p:tav tm="100000">
                                          <p:val>
                                            <p:strVal val="#ppt_w"/>
                                          </p:val>
                                        </p:tav>
                                      </p:tavLst>
                                    </p:anim>
                                    <p:anim calcmode="lin" valueType="num">
                                      <p:cBhvr>
                                        <p:cTn id="42" dur="1000" fill="hold"/>
                                        <p:tgtEl>
                                          <p:spTgt spid="5"/>
                                        </p:tgtEl>
                                        <p:attrNameLst>
                                          <p:attrName>ppt_h</p:attrName>
                                        </p:attrNameLst>
                                      </p:cBhvr>
                                      <p:tavLst>
                                        <p:tav tm="0">
                                          <p:val>
                                            <p:strVal val="#ppt_h"/>
                                          </p:val>
                                        </p:tav>
                                        <p:tav tm="100000">
                                          <p:val>
                                            <p:strVal val="#ppt_h"/>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strips(downLeft)">
                                      <p:cBhvr>
                                        <p:cTn id="48" dur="500"/>
                                        <p:tgtEl>
                                          <p:spTgt spid="36"/>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strips(downLeft)">
                                      <p:cBhvr>
                                        <p:cTn id="51" dur="500"/>
                                        <p:tgtEl>
                                          <p:spTgt spid="11"/>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strips(downLeft)">
                                      <p:cBhvr>
                                        <p:cTn id="54" dur="500"/>
                                        <p:tgtEl>
                                          <p:spTgt spid="32"/>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Left)">
                                      <p:cBhvr>
                                        <p:cTn id="57" dur="500"/>
                                        <p:tgtEl>
                                          <p:spTgt spid="13"/>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strips(downLeft)">
                                      <p:cBhvr>
                                        <p:cTn id="60" dur="500"/>
                                        <p:tgtEl>
                                          <p:spTgt spid="12"/>
                                        </p:tgtEl>
                                      </p:cBhvr>
                                    </p:animEffect>
                                  </p:childTnLst>
                                </p:cTn>
                              </p:par>
                              <p:par>
                                <p:cTn id="61" presetID="55" presetClass="entr" presetSubtype="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p:cTn id="63" dur="1000" fill="hold"/>
                                        <p:tgtEl>
                                          <p:spTgt spid="65"/>
                                        </p:tgtEl>
                                        <p:attrNameLst>
                                          <p:attrName>ppt_w</p:attrName>
                                        </p:attrNameLst>
                                      </p:cBhvr>
                                      <p:tavLst>
                                        <p:tav tm="0">
                                          <p:val>
                                            <p:strVal val="#ppt_w*0.70"/>
                                          </p:val>
                                        </p:tav>
                                        <p:tav tm="100000">
                                          <p:val>
                                            <p:strVal val="#ppt_w"/>
                                          </p:val>
                                        </p:tav>
                                      </p:tavLst>
                                    </p:anim>
                                    <p:anim calcmode="lin" valueType="num">
                                      <p:cBhvr>
                                        <p:cTn id="64" dur="1000" fill="hold"/>
                                        <p:tgtEl>
                                          <p:spTgt spid="65"/>
                                        </p:tgtEl>
                                        <p:attrNameLst>
                                          <p:attrName>ppt_h</p:attrName>
                                        </p:attrNameLst>
                                      </p:cBhvr>
                                      <p:tavLst>
                                        <p:tav tm="0">
                                          <p:val>
                                            <p:strVal val="#ppt_h"/>
                                          </p:val>
                                        </p:tav>
                                        <p:tav tm="100000">
                                          <p:val>
                                            <p:strVal val="#ppt_h"/>
                                          </p:val>
                                        </p:tav>
                                      </p:tavLst>
                                    </p:anim>
                                    <p:animEffect transition="in" filter="fade">
                                      <p:cBhvr>
                                        <p:cTn id="65" dur="1000"/>
                                        <p:tgtEl>
                                          <p:spTgt spid="65"/>
                                        </p:tgtEl>
                                      </p:cBhvr>
                                    </p:animEffect>
                                  </p:childTnLst>
                                </p:cTn>
                              </p:par>
                              <p:par>
                                <p:cTn id="66" presetID="55" presetClass="entr" presetSubtype="0" fill="hold" nodeType="withEffect">
                                  <p:stCondLst>
                                    <p:cond delay="0"/>
                                  </p:stCondLst>
                                  <p:childTnLst>
                                    <p:set>
                                      <p:cBhvr>
                                        <p:cTn id="67" dur="1" fill="hold">
                                          <p:stCondLst>
                                            <p:cond delay="0"/>
                                          </p:stCondLst>
                                        </p:cTn>
                                        <p:tgtEl>
                                          <p:spTgt spid="67"/>
                                        </p:tgtEl>
                                        <p:attrNameLst>
                                          <p:attrName>style.visibility</p:attrName>
                                        </p:attrNameLst>
                                      </p:cBhvr>
                                      <p:to>
                                        <p:strVal val="visible"/>
                                      </p:to>
                                    </p:set>
                                    <p:anim calcmode="lin" valueType="num">
                                      <p:cBhvr>
                                        <p:cTn id="68" dur="1000" fill="hold"/>
                                        <p:tgtEl>
                                          <p:spTgt spid="67"/>
                                        </p:tgtEl>
                                        <p:attrNameLst>
                                          <p:attrName>ppt_w</p:attrName>
                                        </p:attrNameLst>
                                      </p:cBhvr>
                                      <p:tavLst>
                                        <p:tav tm="0">
                                          <p:val>
                                            <p:strVal val="#ppt_w*0.70"/>
                                          </p:val>
                                        </p:tav>
                                        <p:tav tm="100000">
                                          <p:val>
                                            <p:strVal val="#ppt_w"/>
                                          </p:val>
                                        </p:tav>
                                      </p:tavLst>
                                    </p:anim>
                                    <p:anim calcmode="lin" valueType="num">
                                      <p:cBhvr>
                                        <p:cTn id="69" dur="1000" fill="hold"/>
                                        <p:tgtEl>
                                          <p:spTgt spid="67"/>
                                        </p:tgtEl>
                                        <p:attrNameLst>
                                          <p:attrName>ppt_h</p:attrName>
                                        </p:attrNameLst>
                                      </p:cBhvr>
                                      <p:tavLst>
                                        <p:tav tm="0">
                                          <p:val>
                                            <p:strVal val="#ppt_h"/>
                                          </p:val>
                                        </p:tav>
                                        <p:tav tm="100000">
                                          <p:val>
                                            <p:strVal val="#ppt_h"/>
                                          </p:val>
                                        </p:tav>
                                      </p:tavLst>
                                    </p:anim>
                                    <p:animEffect transition="in" filter="fade">
                                      <p:cBhvr>
                                        <p:cTn id="70" dur="1000"/>
                                        <p:tgtEl>
                                          <p:spTgt spid="67"/>
                                        </p:tgtEl>
                                      </p:cBhvr>
                                    </p:animEffect>
                                  </p:childTnLst>
                                </p:cTn>
                              </p:par>
                              <p:par>
                                <p:cTn id="71" presetID="55" presetClass="entr" presetSubtype="0" fill="hold"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p:cTn id="73" dur="1000" fill="hold"/>
                                        <p:tgtEl>
                                          <p:spTgt spid="65"/>
                                        </p:tgtEl>
                                        <p:attrNameLst>
                                          <p:attrName>ppt_w</p:attrName>
                                        </p:attrNameLst>
                                      </p:cBhvr>
                                      <p:tavLst>
                                        <p:tav tm="0">
                                          <p:val>
                                            <p:strVal val="#ppt_w*0.70"/>
                                          </p:val>
                                        </p:tav>
                                        <p:tav tm="100000">
                                          <p:val>
                                            <p:strVal val="#ppt_w"/>
                                          </p:val>
                                        </p:tav>
                                      </p:tavLst>
                                    </p:anim>
                                    <p:anim calcmode="lin" valueType="num">
                                      <p:cBhvr>
                                        <p:cTn id="74" dur="1000" fill="hold"/>
                                        <p:tgtEl>
                                          <p:spTgt spid="65"/>
                                        </p:tgtEl>
                                        <p:attrNameLst>
                                          <p:attrName>ppt_h</p:attrName>
                                        </p:attrNameLst>
                                      </p:cBhvr>
                                      <p:tavLst>
                                        <p:tav tm="0">
                                          <p:val>
                                            <p:strVal val="#ppt_h"/>
                                          </p:val>
                                        </p:tav>
                                        <p:tav tm="100000">
                                          <p:val>
                                            <p:strVal val="#ppt_h"/>
                                          </p:val>
                                        </p:tav>
                                      </p:tavLst>
                                    </p:anim>
                                    <p:animEffect transition="in" filter="fade">
                                      <p:cBhvr>
                                        <p:cTn id="75" dur="1000"/>
                                        <p:tgtEl>
                                          <p:spTgt spid="65"/>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12"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strips(downLeft)">
                                      <p:cBhvr>
                                        <p:cTn id="80" dur="500"/>
                                        <p:tgtEl>
                                          <p:spTgt spid="31"/>
                                        </p:tgtEl>
                                      </p:cBhvr>
                                    </p:animEffect>
                                  </p:childTnLst>
                                </p:cTn>
                              </p:par>
                              <p:par>
                                <p:cTn id="81" presetID="18" presetClass="entr" presetSubtype="12"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strips(downLeft)">
                                      <p:cBhvr>
                                        <p:cTn id="83" dur="500"/>
                                        <p:tgtEl>
                                          <p:spTgt spid="38"/>
                                        </p:tgtEl>
                                      </p:cBhvr>
                                    </p:animEffect>
                                  </p:childTnLst>
                                </p:cTn>
                              </p:par>
                              <p:par>
                                <p:cTn id="84" presetID="18" presetClass="entr" presetSubtype="12"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strips(downLeft)">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1000" fill="hold"/>
                                        <p:tgtEl>
                                          <p:spTgt spid="44"/>
                                        </p:tgtEl>
                                        <p:attrNameLst>
                                          <p:attrName>ppt_w</p:attrName>
                                        </p:attrNameLst>
                                      </p:cBhvr>
                                      <p:tavLst>
                                        <p:tav tm="0">
                                          <p:val>
                                            <p:strVal val="#ppt_w*0.70"/>
                                          </p:val>
                                        </p:tav>
                                        <p:tav tm="100000">
                                          <p:val>
                                            <p:strVal val="#ppt_w"/>
                                          </p:val>
                                        </p:tav>
                                      </p:tavLst>
                                    </p:anim>
                                    <p:anim calcmode="lin" valueType="num">
                                      <p:cBhvr>
                                        <p:cTn id="92" dur="1000" fill="hold"/>
                                        <p:tgtEl>
                                          <p:spTgt spid="44"/>
                                        </p:tgtEl>
                                        <p:attrNameLst>
                                          <p:attrName>ppt_h</p:attrName>
                                        </p:attrNameLst>
                                      </p:cBhvr>
                                      <p:tavLst>
                                        <p:tav tm="0">
                                          <p:val>
                                            <p:strVal val="#ppt_h"/>
                                          </p:val>
                                        </p:tav>
                                        <p:tav tm="100000">
                                          <p:val>
                                            <p:strVal val="#ppt_h"/>
                                          </p:val>
                                        </p:tav>
                                      </p:tavLst>
                                    </p:anim>
                                    <p:animEffect transition="in" filter="fade">
                                      <p:cBhvr>
                                        <p:cTn id="93" dur="1000"/>
                                        <p:tgtEl>
                                          <p:spTgt spid="44"/>
                                        </p:tgtEl>
                                      </p:cBhvr>
                                    </p:animEffect>
                                  </p:childTnLst>
                                </p:cTn>
                              </p:par>
                              <p:par>
                                <p:cTn id="94" presetID="55" presetClass="entr" presetSubtype="0" fill="hold" nodeType="with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p:cTn id="96" dur="1000" fill="hold"/>
                                        <p:tgtEl>
                                          <p:spTgt spid="53"/>
                                        </p:tgtEl>
                                        <p:attrNameLst>
                                          <p:attrName>ppt_w</p:attrName>
                                        </p:attrNameLst>
                                      </p:cBhvr>
                                      <p:tavLst>
                                        <p:tav tm="0">
                                          <p:val>
                                            <p:strVal val="#ppt_w*0.70"/>
                                          </p:val>
                                        </p:tav>
                                        <p:tav tm="100000">
                                          <p:val>
                                            <p:strVal val="#ppt_w"/>
                                          </p:val>
                                        </p:tav>
                                      </p:tavLst>
                                    </p:anim>
                                    <p:anim calcmode="lin" valueType="num">
                                      <p:cBhvr>
                                        <p:cTn id="97" dur="1000" fill="hold"/>
                                        <p:tgtEl>
                                          <p:spTgt spid="53"/>
                                        </p:tgtEl>
                                        <p:attrNameLst>
                                          <p:attrName>ppt_h</p:attrName>
                                        </p:attrNameLst>
                                      </p:cBhvr>
                                      <p:tavLst>
                                        <p:tav tm="0">
                                          <p:val>
                                            <p:strVal val="#ppt_h"/>
                                          </p:val>
                                        </p:tav>
                                        <p:tav tm="100000">
                                          <p:val>
                                            <p:strVal val="#ppt_h"/>
                                          </p:val>
                                        </p:tav>
                                      </p:tavLst>
                                    </p:anim>
                                    <p:animEffect transition="in" filter="fade">
                                      <p:cBhvr>
                                        <p:cTn id="98" dur="1000"/>
                                        <p:tgtEl>
                                          <p:spTgt spid="53"/>
                                        </p:tgtEl>
                                      </p:cBhvr>
                                    </p:animEffect>
                                  </p:childTnLst>
                                </p:cTn>
                              </p:par>
                              <p:par>
                                <p:cTn id="99" presetID="55" presetClass="entr" presetSubtype="0" fill="hold" nodeType="withEffect">
                                  <p:stCondLst>
                                    <p:cond delay="0"/>
                                  </p:stCondLst>
                                  <p:childTnLst>
                                    <p:set>
                                      <p:cBhvr>
                                        <p:cTn id="100" dur="1" fill="hold">
                                          <p:stCondLst>
                                            <p:cond delay="0"/>
                                          </p:stCondLst>
                                        </p:cTn>
                                        <p:tgtEl>
                                          <p:spTgt spid="97"/>
                                        </p:tgtEl>
                                        <p:attrNameLst>
                                          <p:attrName>style.visibility</p:attrName>
                                        </p:attrNameLst>
                                      </p:cBhvr>
                                      <p:to>
                                        <p:strVal val="visible"/>
                                      </p:to>
                                    </p:set>
                                    <p:anim calcmode="lin" valueType="num">
                                      <p:cBhvr>
                                        <p:cTn id="101" dur="1000" fill="hold"/>
                                        <p:tgtEl>
                                          <p:spTgt spid="97"/>
                                        </p:tgtEl>
                                        <p:attrNameLst>
                                          <p:attrName>ppt_w</p:attrName>
                                        </p:attrNameLst>
                                      </p:cBhvr>
                                      <p:tavLst>
                                        <p:tav tm="0">
                                          <p:val>
                                            <p:strVal val="#ppt_w*0.70"/>
                                          </p:val>
                                        </p:tav>
                                        <p:tav tm="100000">
                                          <p:val>
                                            <p:strVal val="#ppt_w"/>
                                          </p:val>
                                        </p:tav>
                                      </p:tavLst>
                                    </p:anim>
                                    <p:anim calcmode="lin" valueType="num">
                                      <p:cBhvr>
                                        <p:cTn id="102" dur="1000" fill="hold"/>
                                        <p:tgtEl>
                                          <p:spTgt spid="97"/>
                                        </p:tgtEl>
                                        <p:attrNameLst>
                                          <p:attrName>ppt_h</p:attrName>
                                        </p:attrNameLst>
                                      </p:cBhvr>
                                      <p:tavLst>
                                        <p:tav tm="0">
                                          <p:val>
                                            <p:strVal val="#ppt_h"/>
                                          </p:val>
                                        </p:tav>
                                        <p:tav tm="100000">
                                          <p:val>
                                            <p:strVal val="#ppt_h"/>
                                          </p:val>
                                        </p:tav>
                                      </p:tavLst>
                                    </p:anim>
                                    <p:animEffect transition="in" filter="fade">
                                      <p:cBhvr>
                                        <p:cTn id="103" dur="1000"/>
                                        <p:tgtEl>
                                          <p:spTgt spid="97"/>
                                        </p:tgtEl>
                                      </p:cBhvr>
                                    </p:animEffect>
                                  </p:childTnLst>
                                </p:cTn>
                              </p:par>
                              <p:par>
                                <p:cTn id="104" presetID="55" presetClass="entr" presetSubtype="0" fill="hold" nodeType="withEffect">
                                  <p:stCondLst>
                                    <p:cond delay="0"/>
                                  </p:stCondLst>
                                  <p:childTnLst>
                                    <p:set>
                                      <p:cBhvr>
                                        <p:cTn id="105" dur="1" fill="hold">
                                          <p:stCondLst>
                                            <p:cond delay="0"/>
                                          </p:stCondLst>
                                        </p:cTn>
                                        <p:tgtEl>
                                          <p:spTgt spid="100"/>
                                        </p:tgtEl>
                                        <p:attrNameLst>
                                          <p:attrName>style.visibility</p:attrName>
                                        </p:attrNameLst>
                                      </p:cBhvr>
                                      <p:to>
                                        <p:strVal val="visible"/>
                                      </p:to>
                                    </p:set>
                                    <p:anim calcmode="lin" valueType="num">
                                      <p:cBhvr>
                                        <p:cTn id="106" dur="1000" fill="hold"/>
                                        <p:tgtEl>
                                          <p:spTgt spid="100"/>
                                        </p:tgtEl>
                                        <p:attrNameLst>
                                          <p:attrName>ppt_w</p:attrName>
                                        </p:attrNameLst>
                                      </p:cBhvr>
                                      <p:tavLst>
                                        <p:tav tm="0">
                                          <p:val>
                                            <p:strVal val="#ppt_w*0.70"/>
                                          </p:val>
                                        </p:tav>
                                        <p:tav tm="100000">
                                          <p:val>
                                            <p:strVal val="#ppt_w"/>
                                          </p:val>
                                        </p:tav>
                                      </p:tavLst>
                                    </p:anim>
                                    <p:anim calcmode="lin" valueType="num">
                                      <p:cBhvr>
                                        <p:cTn id="107" dur="1000" fill="hold"/>
                                        <p:tgtEl>
                                          <p:spTgt spid="100"/>
                                        </p:tgtEl>
                                        <p:attrNameLst>
                                          <p:attrName>ppt_h</p:attrName>
                                        </p:attrNameLst>
                                      </p:cBhvr>
                                      <p:tavLst>
                                        <p:tav tm="0">
                                          <p:val>
                                            <p:strVal val="#ppt_h"/>
                                          </p:val>
                                        </p:tav>
                                        <p:tav tm="100000">
                                          <p:val>
                                            <p:strVal val="#ppt_h"/>
                                          </p:val>
                                        </p:tav>
                                      </p:tavLst>
                                    </p:anim>
                                    <p:animEffect transition="in" filter="fade">
                                      <p:cBhvr>
                                        <p:cTn id="108" dur="1000"/>
                                        <p:tgtEl>
                                          <p:spTgt spid="100"/>
                                        </p:tgtEl>
                                      </p:cBhvr>
                                    </p:animEffect>
                                  </p:childTnLst>
                                </p:cTn>
                              </p:par>
                              <p:par>
                                <p:cTn id="109" presetID="55" presetClass="entr" presetSubtype="0" fill="hold" nodeType="withEffect">
                                  <p:stCondLst>
                                    <p:cond delay="0"/>
                                  </p:stCondLst>
                                  <p:childTnLst>
                                    <p:set>
                                      <p:cBhvr>
                                        <p:cTn id="110" dur="1" fill="hold">
                                          <p:stCondLst>
                                            <p:cond delay="0"/>
                                          </p:stCondLst>
                                        </p:cTn>
                                        <p:tgtEl>
                                          <p:spTgt spid="103"/>
                                        </p:tgtEl>
                                        <p:attrNameLst>
                                          <p:attrName>style.visibility</p:attrName>
                                        </p:attrNameLst>
                                      </p:cBhvr>
                                      <p:to>
                                        <p:strVal val="visible"/>
                                      </p:to>
                                    </p:set>
                                    <p:anim calcmode="lin" valueType="num">
                                      <p:cBhvr>
                                        <p:cTn id="111" dur="1000" fill="hold"/>
                                        <p:tgtEl>
                                          <p:spTgt spid="103"/>
                                        </p:tgtEl>
                                        <p:attrNameLst>
                                          <p:attrName>ppt_w</p:attrName>
                                        </p:attrNameLst>
                                      </p:cBhvr>
                                      <p:tavLst>
                                        <p:tav tm="0">
                                          <p:val>
                                            <p:strVal val="#ppt_w*0.70"/>
                                          </p:val>
                                        </p:tav>
                                        <p:tav tm="100000">
                                          <p:val>
                                            <p:strVal val="#ppt_w"/>
                                          </p:val>
                                        </p:tav>
                                      </p:tavLst>
                                    </p:anim>
                                    <p:anim calcmode="lin" valueType="num">
                                      <p:cBhvr>
                                        <p:cTn id="112" dur="1000" fill="hold"/>
                                        <p:tgtEl>
                                          <p:spTgt spid="103"/>
                                        </p:tgtEl>
                                        <p:attrNameLst>
                                          <p:attrName>ppt_h</p:attrName>
                                        </p:attrNameLst>
                                      </p:cBhvr>
                                      <p:tavLst>
                                        <p:tav tm="0">
                                          <p:val>
                                            <p:strVal val="#ppt_h"/>
                                          </p:val>
                                        </p:tav>
                                        <p:tav tm="100000">
                                          <p:val>
                                            <p:strVal val="#ppt_h"/>
                                          </p:val>
                                        </p:tav>
                                      </p:tavLst>
                                    </p:anim>
                                    <p:animEffect transition="in" filter="fade">
                                      <p:cBhvr>
                                        <p:cTn id="113" dur="1000"/>
                                        <p:tgtEl>
                                          <p:spTgt spid="103"/>
                                        </p:tgtEl>
                                      </p:cBhvr>
                                    </p:animEffect>
                                  </p:childTnLst>
                                </p:cTn>
                              </p:par>
                              <p:par>
                                <p:cTn id="114" presetID="55" presetClass="entr" presetSubtype="0" fill="hold" nodeType="with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1000" fill="hold"/>
                                        <p:tgtEl>
                                          <p:spTgt spid="68"/>
                                        </p:tgtEl>
                                        <p:attrNameLst>
                                          <p:attrName>ppt_w</p:attrName>
                                        </p:attrNameLst>
                                      </p:cBhvr>
                                      <p:tavLst>
                                        <p:tav tm="0">
                                          <p:val>
                                            <p:strVal val="#ppt_w*0.70"/>
                                          </p:val>
                                        </p:tav>
                                        <p:tav tm="100000">
                                          <p:val>
                                            <p:strVal val="#ppt_w"/>
                                          </p:val>
                                        </p:tav>
                                      </p:tavLst>
                                    </p:anim>
                                    <p:anim calcmode="lin" valueType="num">
                                      <p:cBhvr>
                                        <p:cTn id="117" dur="1000" fill="hold"/>
                                        <p:tgtEl>
                                          <p:spTgt spid="68"/>
                                        </p:tgtEl>
                                        <p:attrNameLst>
                                          <p:attrName>ppt_h</p:attrName>
                                        </p:attrNameLst>
                                      </p:cBhvr>
                                      <p:tavLst>
                                        <p:tav tm="0">
                                          <p:val>
                                            <p:strVal val="#ppt_h"/>
                                          </p:val>
                                        </p:tav>
                                        <p:tav tm="100000">
                                          <p:val>
                                            <p:strVal val="#ppt_h"/>
                                          </p:val>
                                        </p:tav>
                                      </p:tavLst>
                                    </p:anim>
                                    <p:animEffect transition="in" filter="fade">
                                      <p:cBhvr>
                                        <p:cTn id="118" dur="1000"/>
                                        <p:tgtEl>
                                          <p:spTgt spid="68"/>
                                        </p:tgtEl>
                                      </p:cBhvr>
                                    </p:animEffect>
                                  </p:childTnLst>
                                </p:cTn>
                              </p:par>
                              <p:par>
                                <p:cTn id="119" presetID="55" presetClass="entr" presetSubtype="0" fill="hold" nodeType="withEffect">
                                  <p:stCondLst>
                                    <p:cond delay="0"/>
                                  </p:stCondLst>
                                  <p:childTnLst>
                                    <p:set>
                                      <p:cBhvr>
                                        <p:cTn id="120" dur="1" fill="hold">
                                          <p:stCondLst>
                                            <p:cond delay="0"/>
                                          </p:stCondLst>
                                        </p:cTn>
                                        <p:tgtEl>
                                          <p:spTgt spid="107"/>
                                        </p:tgtEl>
                                        <p:attrNameLst>
                                          <p:attrName>style.visibility</p:attrName>
                                        </p:attrNameLst>
                                      </p:cBhvr>
                                      <p:to>
                                        <p:strVal val="visible"/>
                                      </p:to>
                                    </p:set>
                                    <p:anim calcmode="lin" valueType="num">
                                      <p:cBhvr>
                                        <p:cTn id="121" dur="1000" fill="hold"/>
                                        <p:tgtEl>
                                          <p:spTgt spid="107"/>
                                        </p:tgtEl>
                                        <p:attrNameLst>
                                          <p:attrName>ppt_w</p:attrName>
                                        </p:attrNameLst>
                                      </p:cBhvr>
                                      <p:tavLst>
                                        <p:tav tm="0">
                                          <p:val>
                                            <p:strVal val="#ppt_w*0.70"/>
                                          </p:val>
                                        </p:tav>
                                        <p:tav tm="100000">
                                          <p:val>
                                            <p:strVal val="#ppt_w"/>
                                          </p:val>
                                        </p:tav>
                                      </p:tavLst>
                                    </p:anim>
                                    <p:anim calcmode="lin" valueType="num">
                                      <p:cBhvr>
                                        <p:cTn id="122" dur="1000" fill="hold"/>
                                        <p:tgtEl>
                                          <p:spTgt spid="107"/>
                                        </p:tgtEl>
                                        <p:attrNameLst>
                                          <p:attrName>ppt_h</p:attrName>
                                        </p:attrNameLst>
                                      </p:cBhvr>
                                      <p:tavLst>
                                        <p:tav tm="0">
                                          <p:val>
                                            <p:strVal val="#ppt_h"/>
                                          </p:val>
                                        </p:tav>
                                        <p:tav tm="100000">
                                          <p:val>
                                            <p:strVal val="#ppt_h"/>
                                          </p:val>
                                        </p:tav>
                                      </p:tavLst>
                                    </p:anim>
                                    <p:animEffect transition="in" filter="fade">
                                      <p:cBhvr>
                                        <p:cTn id="123" dur="1000"/>
                                        <p:tgtEl>
                                          <p:spTgt spid="107"/>
                                        </p:tgtEl>
                                      </p:cBhvr>
                                    </p:animEffect>
                                  </p:childTnLst>
                                </p:cTn>
                              </p:par>
                              <p:par>
                                <p:cTn id="124" presetID="55" presetClass="entr" presetSubtype="0" fill="hold" nodeType="withEffect">
                                  <p:stCondLst>
                                    <p:cond delay="0"/>
                                  </p:stCondLst>
                                  <p:childTnLst>
                                    <p:set>
                                      <p:cBhvr>
                                        <p:cTn id="125" dur="1" fill="hold">
                                          <p:stCondLst>
                                            <p:cond delay="0"/>
                                          </p:stCondLst>
                                        </p:cTn>
                                        <p:tgtEl>
                                          <p:spTgt spid="87"/>
                                        </p:tgtEl>
                                        <p:attrNameLst>
                                          <p:attrName>style.visibility</p:attrName>
                                        </p:attrNameLst>
                                      </p:cBhvr>
                                      <p:to>
                                        <p:strVal val="visible"/>
                                      </p:to>
                                    </p:set>
                                    <p:anim calcmode="lin" valueType="num">
                                      <p:cBhvr>
                                        <p:cTn id="126" dur="1000" fill="hold"/>
                                        <p:tgtEl>
                                          <p:spTgt spid="87"/>
                                        </p:tgtEl>
                                        <p:attrNameLst>
                                          <p:attrName>ppt_w</p:attrName>
                                        </p:attrNameLst>
                                      </p:cBhvr>
                                      <p:tavLst>
                                        <p:tav tm="0">
                                          <p:val>
                                            <p:strVal val="#ppt_w*0.70"/>
                                          </p:val>
                                        </p:tav>
                                        <p:tav tm="100000">
                                          <p:val>
                                            <p:strVal val="#ppt_w"/>
                                          </p:val>
                                        </p:tav>
                                      </p:tavLst>
                                    </p:anim>
                                    <p:anim calcmode="lin" valueType="num">
                                      <p:cBhvr>
                                        <p:cTn id="127" dur="1000" fill="hold"/>
                                        <p:tgtEl>
                                          <p:spTgt spid="87"/>
                                        </p:tgtEl>
                                        <p:attrNameLst>
                                          <p:attrName>ppt_h</p:attrName>
                                        </p:attrNameLst>
                                      </p:cBhvr>
                                      <p:tavLst>
                                        <p:tav tm="0">
                                          <p:val>
                                            <p:strVal val="#ppt_h"/>
                                          </p:val>
                                        </p:tav>
                                        <p:tav tm="100000">
                                          <p:val>
                                            <p:strVal val="#ppt_h"/>
                                          </p:val>
                                        </p:tav>
                                      </p:tavLst>
                                    </p:anim>
                                    <p:animEffect transition="in" filter="fade">
                                      <p:cBhvr>
                                        <p:cTn id="128" dur="1000"/>
                                        <p:tgtEl>
                                          <p:spTgt spid="87"/>
                                        </p:tgtEl>
                                      </p:cBhvr>
                                    </p:animEffect>
                                  </p:childTnLst>
                                </p:cTn>
                              </p:par>
                              <p:par>
                                <p:cTn id="129" presetID="55" presetClass="entr" presetSubtype="0"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anim calcmode="lin" valueType="num">
                                      <p:cBhvr>
                                        <p:cTn id="131" dur="1000" fill="hold"/>
                                        <p:tgtEl>
                                          <p:spTgt spid="72"/>
                                        </p:tgtEl>
                                        <p:attrNameLst>
                                          <p:attrName>ppt_w</p:attrName>
                                        </p:attrNameLst>
                                      </p:cBhvr>
                                      <p:tavLst>
                                        <p:tav tm="0">
                                          <p:val>
                                            <p:strVal val="#ppt_w*0.70"/>
                                          </p:val>
                                        </p:tav>
                                        <p:tav tm="100000">
                                          <p:val>
                                            <p:strVal val="#ppt_w"/>
                                          </p:val>
                                        </p:tav>
                                      </p:tavLst>
                                    </p:anim>
                                    <p:anim calcmode="lin" valueType="num">
                                      <p:cBhvr>
                                        <p:cTn id="132" dur="1000" fill="hold"/>
                                        <p:tgtEl>
                                          <p:spTgt spid="72"/>
                                        </p:tgtEl>
                                        <p:attrNameLst>
                                          <p:attrName>ppt_h</p:attrName>
                                        </p:attrNameLst>
                                      </p:cBhvr>
                                      <p:tavLst>
                                        <p:tav tm="0">
                                          <p:val>
                                            <p:strVal val="#ppt_h"/>
                                          </p:val>
                                        </p:tav>
                                        <p:tav tm="100000">
                                          <p:val>
                                            <p:strVal val="#ppt_h"/>
                                          </p:val>
                                        </p:tav>
                                      </p:tavLst>
                                    </p:anim>
                                    <p:animEffect transition="in" filter="fade">
                                      <p:cBhvr>
                                        <p:cTn id="13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1" grpId="0" animBg="1"/>
      <p:bldP spid="32" grpId="0" animBg="1"/>
      <p:bldP spid="33" grpId="0" animBg="1"/>
      <p:bldP spid="34" grpId="0" animBg="1"/>
      <p:bldP spid="36"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5AAC-286E-2041-9B71-E6A6B17C0106}"/>
              </a:ext>
            </a:extLst>
          </p:cNvPr>
          <p:cNvSpPr>
            <a:spLocks noGrp="1"/>
          </p:cNvSpPr>
          <p:nvPr>
            <p:ph type="title"/>
          </p:nvPr>
        </p:nvSpPr>
        <p:spPr/>
        <p:txBody>
          <a:bodyPr/>
          <a:lstStyle/>
          <a:p>
            <a:r>
              <a:rPr lang="en-AU"/>
              <a:t>Future?</a:t>
            </a:r>
          </a:p>
        </p:txBody>
      </p:sp>
      <p:sp>
        <p:nvSpPr>
          <p:cNvPr id="3" name="Content Placeholder 2">
            <a:extLst>
              <a:ext uri="{FF2B5EF4-FFF2-40B4-BE49-F238E27FC236}">
                <a16:creationId xmlns:a16="http://schemas.microsoft.com/office/drawing/2014/main" id="{6FEE9FD6-05AA-014C-8308-5A3638C9A7E4}"/>
              </a:ext>
            </a:extLst>
          </p:cNvPr>
          <p:cNvSpPr>
            <a:spLocks noGrp="1"/>
          </p:cNvSpPr>
          <p:nvPr>
            <p:ph idx="1"/>
          </p:nvPr>
        </p:nvSpPr>
        <p:spPr/>
        <p:txBody>
          <a:bodyPr/>
          <a:lstStyle/>
          <a:p>
            <a:r>
              <a:rPr lang="en-AU" dirty="0"/>
              <a:t>Implement continuous functions in EAM </a:t>
            </a:r>
          </a:p>
          <a:p>
            <a:r>
              <a:rPr lang="en-AU" dirty="0"/>
              <a:t>Focus on completing planned integrations</a:t>
            </a:r>
          </a:p>
          <a:p>
            <a:r>
              <a:rPr lang="en-AU" dirty="0"/>
              <a:t>Continuing motivating the organisation on the benefit of using these systems and not home made solutions. </a:t>
            </a:r>
          </a:p>
          <a:p>
            <a:endParaRPr lang="en-AU" dirty="0"/>
          </a:p>
          <a:p>
            <a:endParaRPr lang="en-AU" dirty="0"/>
          </a:p>
          <a:p>
            <a:pPr marL="0" indent="0" algn="ctr">
              <a:buNone/>
            </a:pPr>
            <a:r>
              <a:rPr lang="en-AU" dirty="0"/>
              <a:t>Thank you</a:t>
            </a:r>
          </a:p>
        </p:txBody>
      </p:sp>
      <p:sp>
        <p:nvSpPr>
          <p:cNvPr id="4" name="Slide Number Placeholder 3">
            <a:extLst>
              <a:ext uri="{FF2B5EF4-FFF2-40B4-BE49-F238E27FC236}">
                <a16:creationId xmlns:a16="http://schemas.microsoft.com/office/drawing/2014/main" id="{C05AD855-7BD7-7142-8D10-16F95FE2D64C}"/>
              </a:ext>
            </a:extLst>
          </p:cNvPr>
          <p:cNvSpPr>
            <a:spLocks noGrp="1"/>
          </p:cNvSpPr>
          <p:nvPr>
            <p:ph type="sldNum" sz="quarter" idx="12"/>
          </p:nvPr>
        </p:nvSpPr>
        <p:spPr/>
        <p:txBody>
          <a:bodyPr/>
          <a:lstStyle/>
          <a:p>
            <a:fld id="{551115BC-487E-4422-894C-CB7CD3E79223}" type="slidenum">
              <a:rPr lang="en-GB" noProof="0" smtClean="0"/>
              <a:t>21</a:t>
            </a:fld>
            <a:endParaRPr lang="en-GB" noProof="0"/>
          </a:p>
        </p:txBody>
      </p:sp>
    </p:spTree>
    <p:extLst>
      <p:ext uri="{BB962C8B-B14F-4D97-AF65-F5344CB8AC3E}">
        <p14:creationId xmlns:p14="http://schemas.microsoft.com/office/powerpoint/2010/main" val="104943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6F3B-1668-3B40-9B9D-A024A633816A}"/>
              </a:ext>
            </a:extLst>
          </p:cNvPr>
          <p:cNvSpPr>
            <a:spLocks noGrp="1"/>
          </p:cNvSpPr>
          <p:nvPr>
            <p:ph type="title"/>
          </p:nvPr>
        </p:nvSpPr>
        <p:spPr/>
        <p:txBody>
          <a:bodyPr/>
          <a:lstStyle/>
          <a:p>
            <a:r>
              <a:rPr lang="en-AU"/>
              <a:t>Complete facility</a:t>
            </a:r>
          </a:p>
        </p:txBody>
      </p:sp>
      <p:sp>
        <p:nvSpPr>
          <p:cNvPr id="4" name="Slide Number Placeholder 3">
            <a:extLst>
              <a:ext uri="{FF2B5EF4-FFF2-40B4-BE49-F238E27FC236}">
                <a16:creationId xmlns:a16="http://schemas.microsoft.com/office/drawing/2014/main" id="{6992B77B-BC7B-764B-A27F-7DD6765FB877}"/>
              </a:ext>
            </a:extLst>
          </p:cNvPr>
          <p:cNvSpPr>
            <a:spLocks noGrp="1"/>
          </p:cNvSpPr>
          <p:nvPr>
            <p:ph type="sldNum" sz="quarter" idx="12"/>
          </p:nvPr>
        </p:nvSpPr>
        <p:spPr/>
        <p:txBody>
          <a:bodyPr/>
          <a:lstStyle/>
          <a:p>
            <a:fld id="{551115BC-487E-4422-894C-CB7CD3E79223}" type="slidenum">
              <a:rPr lang="en-GB" noProof="0" smtClean="0"/>
              <a:t>3</a:t>
            </a:fld>
            <a:endParaRPr lang="en-GB" noProof="0"/>
          </a:p>
        </p:txBody>
      </p:sp>
      <p:pic>
        <p:nvPicPr>
          <p:cNvPr id="5" name="Content Placeholder 4" descr="Big bird Final new_sm.jpg">
            <a:extLst>
              <a:ext uri="{FF2B5EF4-FFF2-40B4-BE49-F238E27FC236}">
                <a16:creationId xmlns:a16="http://schemas.microsoft.com/office/drawing/2014/main" id="{DB6EFA5D-896F-A044-BA44-A343B82C5C7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46555" y="1600200"/>
            <a:ext cx="8050889" cy="4525963"/>
          </a:xfrm>
          <a:prstGeom prst="rect">
            <a:avLst/>
          </a:prstGeom>
        </p:spPr>
      </p:pic>
    </p:spTree>
    <p:extLst>
      <p:ext uri="{BB962C8B-B14F-4D97-AF65-F5344CB8AC3E}">
        <p14:creationId xmlns:p14="http://schemas.microsoft.com/office/powerpoint/2010/main" val="20838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2" name="TextBox 1">
            <a:extLst>
              <a:ext uri="{FF2B5EF4-FFF2-40B4-BE49-F238E27FC236}">
                <a16:creationId xmlns:a16="http://schemas.microsoft.com/office/drawing/2014/main" id="{234AD06F-B5C7-BF4D-B258-F0932DE77FEF}"/>
              </a:ext>
            </a:extLst>
          </p:cNvPr>
          <p:cNvSpPr txBox="1"/>
          <p:nvPr/>
        </p:nvSpPr>
        <p:spPr>
          <a:xfrm>
            <a:off x="7164288" y="260648"/>
            <a:ext cx="1728192" cy="369332"/>
          </a:xfrm>
          <a:prstGeom prst="rect">
            <a:avLst/>
          </a:prstGeom>
          <a:noFill/>
        </p:spPr>
        <p:txBody>
          <a:bodyPr wrap="square" rtlCol="0">
            <a:spAutoFit/>
          </a:bodyPr>
          <a:lstStyle/>
          <a:p>
            <a:r>
              <a:rPr lang="sv-SE" dirty="0"/>
              <a:t>Summer 2018</a:t>
            </a:r>
          </a:p>
        </p:txBody>
      </p:sp>
    </p:spTree>
    <p:extLst>
      <p:ext uri="{BB962C8B-B14F-4D97-AF65-F5344CB8AC3E}">
        <p14:creationId xmlns:p14="http://schemas.microsoft.com/office/powerpoint/2010/main" val="583753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Neutron science</a:t>
            </a:r>
          </a:p>
        </p:txBody>
      </p:sp>
      <p:sp>
        <p:nvSpPr>
          <p:cNvPr id="4" name="Slide Number Placeholder 3"/>
          <p:cNvSpPr>
            <a:spLocks noGrp="1"/>
          </p:cNvSpPr>
          <p:nvPr>
            <p:ph type="sldNum" sz="quarter" idx="12"/>
          </p:nvPr>
        </p:nvSpPr>
        <p:spPr/>
        <p:txBody>
          <a:bodyPr/>
          <a:lstStyle/>
          <a:p>
            <a:fld id="{551115BC-487E-4422-894C-CB7CD3E79223}" type="slidenum">
              <a:rPr lang="en-GB" smtClean="0"/>
              <a:t>5</a:t>
            </a:fld>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b="-5871"/>
          <a:stretch/>
        </p:blipFill>
        <p:spPr>
          <a:xfrm>
            <a:off x="0" y="1417638"/>
            <a:ext cx="9144000" cy="5755778"/>
          </a:xfrm>
          <a:prstGeom prst="rect">
            <a:avLst/>
          </a:prstGeom>
        </p:spPr>
      </p:pic>
    </p:spTree>
    <p:extLst>
      <p:ext uri="{BB962C8B-B14F-4D97-AF65-F5344CB8AC3E}">
        <p14:creationId xmlns:p14="http://schemas.microsoft.com/office/powerpoint/2010/main" val="46476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ubrik 7"/>
          <p:cNvSpPr txBox="1">
            <a:spLocks/>
          </p:cNvSpPr>
          <p:nvPr/>
        </p:nvSpPr>
        <p:spPr>
          <a:xfrm>
            <a:off x="607405" y="263932"/>
            <a:ext cx="6586690" cy="1330570"/>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en-US" sz="2585" dirty="0">
                <a:latin typeface="Helvetica"/>
                <a:cs typeface="Helvetica"/>
              </a:rPr>
              <a:t>Properties of neutrons for measurements</a:t>
            </a:r>
            <a:endParaRPr lang="sv-SE" sz="2585" dirty="0">
              <a:solidFill>
                <a:prstClr val="white"/>
              </a:solidFill>
              <a:latin typeface="Helvetica"/>
              <a:cs typeface="Helvetica"/>
            </a:endParaRPr>
          </a:p>
        </p:txBody>
      </p:sp>
      <p:sp>
        <p:nvSpPr>
          <p:cNvPr id="151" name="Rectangle 4"/>
          <p:cNvSpPr>
            <a:spLocks/>
          </p:cNvSpPr>
          <p:nvPr/>
        </p:nvSpPr>
        <p:spPr bwMode="auto">
          <a:xfrm>
            <a:off x="498048" y="2024103"/>
            <a:ext cx="2331170" cy="47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35164" tIns="35164" rIns="35164" bIns="35164"/>
          <a:lstStyle/>
          <a:p>
            <a:pPr algn="ctr"/>
            <a:r>
              <a:rPr lang="en-US" sz="1292" b="1" dirty="0">
                <a:latin typeface="Helvetica"/>
                <a:ea typeface="ＭＳ Ｐゴシック" charset="0"/>
                <a:cs typeface="Helvetica"/>
                <a:sym typeface="Gill Sans" charset="0"/>
              </a:rPr>
              <a:t>Charge neutral</a:t>
            </a:r>
            <a:r>
              <a:rPr lang="en-US" sz="462" dirty="0">
                <a:latin typeface="Helvetica"/>
                <a:ea typeface="ＭＳ Ｐゴシック" charset="0"/>
                <a:cs typeface="Helvetica"/>
                <a:sym typeface="Gill Sans" charset="0"/>
              </a:rPr>
              <a:t> </a:t>
            </a:r>
          </a:p>
          <a:p>
            <a:pPr algn="ctr"/>
            <a:r>
              <a:rPr lang="en-US" sz="1292" dirty="0">
                <a:latin typeface="Helvetica"/>
                <a:ea typeface="ＭＳ Ｐゴシック" charset="0"/>
                <a:cs typeface="Helvetica"/>
                <a:sym typeface="Gill Sans" charset="0"/>
              </a:rPr>
              <a:t>Deeply penetrating </a:t>
            </a:r>
          </a:p>
        </p:txBody>
      </p:sp>
      <p:grpSp>
        <p:nvGrpSpPr>
          <p:cNvPr id="158" name="Group 8"/>
          <p:cNvGrpSpPr>
            <a:grpSpLocks/>
          </p:cNvGrpSpPr>
          <p:nvPr/>
        </p:nvGrpSpPr>
        <p:grpSpPr bwMode="auto">
          <a:xfrm>
            <a:off x="697455" y="4468243"/>
            <a:ext cx="1752404" cy="881142"/>
            <a:chOff x="0" y="0"/>
            <a:chExt cx="1632" cy="928"/>
          </a:xfrm>
        </p:grpSpPr>
        <p:pic>
          <p:nvPicPr>
            <p:cNvPr id="179"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 y="64"/>
              <a:ext cx="1475" cy="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80" name="Picture 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632" cy="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sp>
        <p:nvSpPr>
          <p:cNvPr id="181" name="Rectangle 9"/>
          <p:cNvSpPr>
            <a:spLocks/>
          </p:cNvSpPr>
          <p:nvPr/>
        </p:nvSpPr>
        <p:spPr bwMode="auto">
          <a:xfrm>
            <a:off x="896865" y="3911780"/>
            <a:ext cx="1609591" cy="220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r>
              <a:rPr lang="en-US" sz="1108" dirty="0">
                <a:solidFill>
                  <a:prstClr val="black"/>
                </a:solidFill>
                <a:latin typeface="Helvetica"/>
                <a:ea typeface="ＭＳ Ｐゴシック" charset="0"/>
                <a:cs typeface="Helvetica"/>
                <a:sym typeface="Helvetica Light" charset="0"/>
              </a:rPr>
              <a:t>Li motion  in fuel cells</a:t>
            </a:r>
          </a:p>
        </p:txBody>
      </p:sp>
      <p:sp>
        <p:nvSpPr>
          <p:cNvPr id="182" name="Rectangle 10"/>
          <p:cNvSpPr>
            <a:spLocks/>
          </p:cNvSpPr>
          <p:nvPr/>
        </p:nvSpPr>
        <p:spPr bwMode="auto">
          <a:xfrm>
            <a:off x="697463" y="5573503"/>
            <a:ext cx="1733076" cy="220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r>
              <a:rPr lang="en-US" sz="1108" dirty="0">
                <a:solidFill>
                  <a:prstClr val="black"/>
                </a:solidFill>
                <a:latin typeface="Helvetica"/>
                <a:ea typeface="ＭＳ Ｐゴシック" charset="0"/>
                <a:cs typeface="Helvetica"/>
                <a:sym typeface="Helvetica Light" charset="0"/>
              </a:rPr>
              <a:t>Help build electric cars</a:t>
            </a:r>
          </a:p>
        </p:txBody>
      </p:sp>
      <p:sp>
        <p:nvSpPr>
          <p:cNvPr id="183" name="Rectangle 182"/>
          <p:cNvSpPr>
            <a:spLocks/>
          </p:cNvSpPr>
          <p:nvPr/>
        </p:nvSpPr>
        <p:spPr bwMode="auto">
          <a:xfrm>
            <a:off x="5217350" y="2024093"/>
            <a:ext cx="2331169" cy="69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35164" tIns="35164" rIns="35164" bIns="35164"/>
          <a:lstStyle/>
          <a:p>
            <a:pPr algn="ctr"/>
            <a:r>
              <a:rPr lang="en-US" sz="1292" b="1" dirty="0">
                <a:solidFill>
                  <a:srgbClr val="000000"/>
                </a:solidFill>
                <a:latin typeface="Helvetica"/>
                <a:ea typeface="ＭＳ Ｐゴシック" charset="0"/>
                <a:cs typeface="Helvetica"/>
                <a:sym typeface="Gill Sans" charset="0"/>
              </a:rPr>
              <a:t>Scattering</a:t>
            </a:r>
            <a:r>
              <a:rPr lang="en-US" sz="1292" dirty="0">
                <a:solidFill>
                  <a:srgbClr val="000000"/>
                </a:solidFill>
                <a:latin typeface="Helvetica"/>
                <a:ea typeface="ＭＳ Ｐゴシック" charset="0"/>
                <a:cs typeface="Helvetica"/>
                <a:sym typeface="Gill Sans" charset="0"/>
              </a:rPr>
              <a:t> </a:t>
            </a:r>
            <a:endParaRPr lang="en-US" sz="462" dirty="0">
              <a:solidFill>
                <a:srgbClr val="000000"/>
              </a:solidFill>
              <a:latin typeface="Helvetica"/>
              <a:ea typeface="ＭＳ Ｐゴシック" charset="0"/>
              <a:cs typeface="Helvetica"/>
              <a:sym typeface="Gill Sans" charset="0"/>
            </a:endParaRPr>
          </a:p>
          <a:p>
            <a:pPr algn="ctr"/>
            <a:r>
              <a:rPr lang="en-US" sz="1292" dirty="0">
                <a:solidFill>
                  <a:srgbClr val="000000"/>
                </a:solidFill>
                <a:latin typeface="Helvetica"/>
                <a:ea typeface="ＭＳ Ｐゴシック" charset="0"/>
                <a:cs typeface="Helvetica"/>
                <a:sym typeface="Gill Sans" charset="0"/>
              </a:rPr>
              <a:t>Sensitive to light elements</a:t>
            </a:r>
          </a:p>
        </p:txBody>
      </p:sp>
      <p:grpSp>
        <p:nvGrpSpPr>
          <p:cNvPr id="184" name="Group 183"/>
          <p:cNvGrpSpPr/>
          <p:nvPr/>
        </p:nvGrpSpPr>
        <p:grpSpPr>
          <a:xfrm>
            <a:off x="5815562" y="2615632"/>
            <a:ext cx="1329378" cy="1329378"/>
            <a:chOff x="6228184" y="2065412"/>
            <a:chExt cx="1440160" cy="1440160"/>
          </a:xfrm>
        </p:grpSpPr>
        <p:pic>
          <p:nvPicPr>
            <p:cNvPr id="185" name="Picture 23"/>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28184" y="2065412"/>
              <a:ext cx="1440160"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86" name="Picture 18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33038" y="2065412"/>
              <a:ext cx="1263298" cy="1223044"/>
            </a:xfrm>
            <a:prstGeom prst="rect">
              <a:avLst/>
            </a:prstGeom>
            <a:noFill/>
            <a:ln>
              <a:noFill/>
            </a:ln>
            <a:effectLst>
              <a:outerShdw blurRad="254000" dist="126999" dir="5400000" algn="ctr" rotWithShape="0">
                <a:schemeClr val="bg2">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grpSp>
      <p:grpSp>
        <p:nvGrpSpPr>
          <p:cNvPr id="187" name="Group 186"/>
          <p:cNvGrpSpPr/>
          <p:nvPr/>
        </p:nvGrpSpPr>
        <p:grpSpPr>
          <a:xfrm>
            <a:off x="5882039" y="4263145"/>
            <a:ext cx="1254171" cy="1291329"/>
            <a:chOff x="6123873" y="3767661"/>
            <a:chExt cx="1358685" cy="1398940"/>
          </a:xfrm>
        </p:grpSpPr>
        <p:pic>
          <p:nvPicPr>
            <p:cNvPr id="188" name="Picture 187"/>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23873" y="3767661"/>
              <a:ext cx="1358685" cy="1398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89" name="Picture 18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29045" y="3830899"/>
              <a:ext cx="1177217" cy="1183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sp>
        <p:nvSpPr>
          <p:cNvPr id="190" name="Rectangle 17"/>
          <p:cNvSpPr>
            <a:spLocks/>
          </p:cNvSpPr>
          <p:nvPr/>
        </p:nvSpPr>
        <p:spPr bwMode="auto">
          <a:xfrm>
            <a:off x="5616159" y="3911780"/>
            <a:ext cx="1758846" cy="220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r>
              <a:rPr lang="en-US" sz="1108" dirty="0">
                <a:solidFill>
                  <a:prstClr val="black"/>
                </a:solidFill>
                <a:latin typeface="Helvetica"/>
                <a:ea typeface="ＭＳ Ｐゴシック" charset="0"/>
                <a:cs typeface="Helvetica"/>
                <a:sym typeface="Helvetica Light" charset="0"/>
              </a:rPr>
              <a:t>Actives sites in proteins</a:t>
            </a:r>
          </a:p>
        </p:txBody>
      </p:sp>
      <p:sp>
        <p:nvSpPr>
          <p:cNvPr id="191" name="Rectangle 18"/>
          <p:cNvSpPr>
            <a:spLocks/>
          </p:cNvSpPr>
          <p:nvPr/>
        </p:nvSpPr>
        <p:spPr bwMode="auto">
          <a:xfrm>
            <a:off x="6014977" y="5573503"/>
            <a:ext cx="955661" cy="220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r>
              <a:rPr lang="en-US" sz="1108" dirty="0">
                <a:solidFill>
                  <a:prstClr val="black"/>
                </a:solidFill>
                <a:latin typeface="Helvetica"/>
                <a:ea typeface="ＭＳ Ｐゴシック" charset="0"/>
                <a:cs typeface="Helvetica"/>
                <a:sym typeface="Helvetica Light" charset="0"/>
              </a:rPr>
              <a:t>Better drugs</a:t>
            </a:r>
          </a:p>
        </p:txBody>
      </p:sp>
      <p:sp>
        <p:nvSpPr>
          <p:cNvPr id="192" name="Rectangle 20"/>
          <p:cNvSpPr>
            <a:spLocks/>
          </p:cNvSpPr>
          <p:nvPr/>
        </p:nvSpPr>
        <p:spPr bwMode="auto">
          <a:xfrm>
            <a:off x="2885322" y="2024108"/>
            <a:ext cx="2332021" cy="47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35164" tIns="35164" rIns="35164" bIns="35164"/>
          <a:lstStyle/>
          <a:p>
            <a:pPr algn="ctr"/>
            <a:r>
              <a:rPr lang="en-US" sz="1292" b="1" dirty="0">
                <a:solidFill>
                  <a:srgbClr val="000000"/>
                </a:solidFill>
                <a:latin typeface="Helvetica"/>
                <a:ea typeface="ＭＳ Ｐゴシック" charset="0"/>
                <a:cs typeface="Helvetica"/>
                <a:sym typeface="Gill Sans" charset="0"/>
              </a:rPr>
              <a:t> Magnetic moment (spin)</a:t>
            </a:r>
            <a:endParaRPr lang="en-US" sz="462" b="1" dirty="0">
              <a:solidFill>
                <a:srgbClr val="000000"/>
              </a:solidFill>
              <a:latin typeface="Helvetica"/>
              <a:ea typeface="ＭＳ Ｐゴシック" charset="0"/>
              <a:cs typeface="Helvetica"/>
              <a:sym typeface="Gill Sans" charset="0"/>
            </a:endParaRPr>
          </a:p>
          <a:p>
            <a:pPr algn="ctr"/>
            <a:r>
              <a:rPr lang="en-US" sz="1292" dirty="0">
                <a:solidFill>
                  <a:srgbClr val="000000"/>
                </a:solidFill>
                <a:latin typeface="Helvetica"/>
                <a:ea typeface="ＭＳ Ｐゴシック" charset="0"/>
                <a:cs typeface="Helvetica"/>
                <a:sym typeface="Gill Sans" charset="0"/>
              </a:rPr>
              <a:t>Directly probe magnetism</a:t>
            </a:r>
          </a:p>
        </p:txBody>
      </p:sp>
      <p:grpSp>
        <p:nvGrpSpPr>
          <p:cNvPr id="193" name="Group 192"/>
          <p:cNvGrpSpPr/>
          <p:nvPr/>
        </p:nvGrpSpPr>
        <p:grpSpPr>
          <a:xfrm>
            <a:off x="3410546" y="2648866"/>
            <a:ext cx="1407990" cy="1262910"/>
            <a:chOff x="3437364" y="1849388"/>
            <a:chExt cx="1926724" cy="1728192"/>
          </a:xfrm>
        </p:grpSpPr>
        <p:pic>
          <p:nvPicPr>
            <p:cNvPr id="194" name="Picture 23"/>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1880" y="1849388"/>
              <a:ext cx="1872208"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95" name="Picture 19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37364" y="1911080"/>
              <a:ext cx="1779271" cy="1497689"/>
            </a:xfrm>
            <a:prstGeom prst="rect">
              <a:avLst/>
            </a:prstGeom>
            <a:noFill/>
            <a:ln>
              <a:noFill/>
            </a:ln>
            <a:effectLst>
              <a:outerShdw blurRad="254000" dist="126999" dir="5400000" algn="ctr" rotWithShape="0">
                <a:schemeClr val="bg2">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grpSp>
      <p:grpSp>
        <p:nvGrpSpPr>
          <p:cNvPr id="196" name="Group 195"/>
          <p:cNvGrpSpPr/>
          <p:nvPr/>
        </p:nvGrpSpPr>
        <p:grpSpPr>
          <a:xfrm>
            <a:off x="3335022" y="4322521"/>
            <a:ext cx="1616444" cy="1172587"/>
            <a:chOff x="3612940" y="3793604"/>
            <a:chExt cx="1751148" cy="1270303"/>
          </a:xfrm>
        </p:grpSpPr>
        <p:pic>
          <p:nvPicPr>
            <p:cNvPr id="197" name="Picture 2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23630" y="3892238"/>
              <a:ext cx="1530244" cy="1021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98" name="Picture 23"/>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2940" y="3793604"/>
              <a:ext cx="1751148" cy="1270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sp>
        <p:nvSpPr>
          <p:cNvPr id="199" name="Rectangle 26"/>
          <p:cNvSpPr>
            <a:spLocks/>
          </p:cNvSpPr>
          <p:nvPr/>
        </p:nvSpPr>
        <p:spPr bwMode="auto">
          <a:xfrm>
            <a:off x="3172951" y="5573503"/>
            <a:ext cx="1931356" cy="220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r>
              <a:rPr lang="en-US" sz="1108" dirty="0">
                <a:solidFill>
                  <a:prstClr val="black"/>
                </a:solidFill>
                <a:latin typeface="Helvetica"/>
                <a:ea typeface="ＭＳ Ｐゴシック" charset="0"/>
                <a:cs typeface="Helvetica"/>
                <a:sym typeface="Helvetica Light" charset="0"/>
              </a:rPr>
              <a:t>Efficient high speed trains</a:t>
            </a:r>
          </a:p>
        </p:txBody>
      </p:sp>
      <p:grpSp>
        <p:nvGrpSpPr>
          <p:cNvPr id="200" name="Group 199"/>
          <p:cNvGrpSpPr/>
          <p:nvPr/>
        </p:nvGrpSpPr>
        <p:grpSpPr>
          <a:xfrm>
            <a:off x="830393" y="2682099"/>
            <a:ext cx="1522743" cy="1196441"/>
            <a:chOff x="1547664" y="2281436"/>
            <a:chExt cx="2016224" cy="1584176"/>
          </a:xfrm>
        </p:grpSpPr>
        <p:pic>
          <p:nvPicPr>
            <p:cNvPr id="201" name="Picture 23"/>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7664" y="2281436"/>
              <a:ext cx="2016224"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2" name="Picture 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91680" y="2353444"/>
              <a:ext cx="1800200" cy="1336078"/>
            </a:xfrm>
            <a:prstGeom prst="rect">
              <a:avLst/>
            </a:prstGeom>
            <a:noFill/>
            <a:ln>
              <a:noFill/>
            </a:ln>
            <a:effectLst>
              <a:outerShdw blurRad="254000" dist="126999" dir="5400000" algn="ctr" rotWithShape="0">
                <a:schemeClr val="bg2">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grpSp>
      <p:sp>
        <p:nvSpPr>
          <p:cNvPr id="203" name="Rectangle 9"/>
          <p:cNvSpPr>
            <a:spLocks/>
          </p:cNvSpPr>
          <p:nvPr/>
        </p:nvSpPr>
        <p:spPr bwMode="auto">
          <a:xfrm>
            <a:off x="3356216" y="3911780"/>
            <a:ext cx="1609591" cy="220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r>
              <a:rPr lang="en-US" sz="1108" dirty="0">
                <a:solidFill>
                  <a:prstClr val="black"/>
                </a:solidFill>
                <a:latin typeface="Helvetica"/>
                <a:ea typeface="ＭＳ Ｐゴシック" charset="0"/>
                <a:cs typeface="Helvetica"/>
                <a:sym typeface="Helvetica Light" charset="0"/>
              </a:rPr>
              <a:t>High-</a:t>
            </a:r>
            <a:r>
              <a:rPr lang="en-US" sz="1108" dirty="0" err="1">
                <a:solidFill>
                  <a:prstClr val="black"/>
                </a:solidFill>
                <a:latin typeface="Helvetica"/>
                <a:ea typeface="ＭＳ Ｐゴシック" charset="0"/>
                <a:cs typeface="Helvetica"/>
                <a:sym typeface="Helvetica Light" charset="0"/>
              </a:rPr>
              <a:t>Tc</a:t>
            </a:r>
            <a:r>
              <a:rPr lang="en-US" sz="1108" dirty="0">
                <a:solidFill>
                  <a:prstClr val="black"/>
                </a:solidFill>
                <a:latin typeface="Helvetica"/>
                <a:ea typeface="ＭＳ Ｐゴシック" charset="0"/>
                <a:cs typeface="Helvetica"/>
                <a:sym typeface="Helvetica Light" charset="0"/>
              </a:rPr>
              <a:t> superconductivity</a:t>
            </a:r>
          </a:p>
        </p:txBody>
      </p:sp>
    </p:spTree>
    <p:extLst>
      <p:ext uri="{BB962C8B-B14F-4D97-AF65-F5344CB8AC3E}">
        <p14:creationId xmlns:p14="http://schemas.microsoft.com/office/powerpoint/2010/main" val="364762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D243-86A3-484F-B00D-122BDE52077A}"/>
              </a:ext>
            </a:extLst>
          </p:cNvPr>
          <p:cNvSpPr>
            <a:spLocks noGrp="1"/>
          </p:cNvSpPr>
          <p:nvPr>
            <p:ph type="title"/>
          </p:nvPr>
        </p:nvSpPr>
        <p:spPr/>
        <p:txBody>
          <a:bodyPr/>
          <a:lstStyle/>
          <a:p>
            <a:r>
              <a:rPr lang="en-AU" dirty="0"/>
              <a:t>ESS – the machine</a:t>
            </a:r>
          </a:p>
        </p:txBody>
      </p:sp>
      <p:sp>
        <p:nvSpPr>
          <p:cNvPr id="3" name="Content Placeholder 2">
            <a:extLst>
              <a:ext uri="{FF2B5EF4-FFF2-40B4-BE49-F238E27FC236}">
                <a16:creationId xmlns:a16="http://schemas.microsoft.com/office/drawing/2014/main" id="{6F7EED4A-7C0E-DF48-8E3F-24D3E1774B6F}"/>
              </a:ext>
            </a:extLst>
          </p:cNvPr>
          <p:cNvSpPr>
            <a:spLocks noGrp="1"/>
          </p:cNvSpPr>
          <p:nvPr>
            <p:ph idx="1"/>
          </p:nvPr>
        </p:nvSpPr>
        <p:spPr/>
        <p:txBody>
          <a:bodyPr>
            <a:normAutofit fontScale="77500" lnSpcReduction="20000"/>
          </a:bodyPr>
          <a:lstStyle/>
          <a:p>
            <a:r>
              <a:rPr lang="en-AU" dirty="0"/>
              <a:t>The linear accelerator tunnel is 537m where we have a long pulse proton beam. </a:t>
            </a:r>
          </a:p>
          <a:p>
            <a:r>
              <a:rPr lang="en-AU" dirty="0"/>
              <a:t>The beam effect of 2 MW.</a:t>
            </a:r>
          </a:p>
          <a:p>
            <a:r>
              <a:rPr lang="en-AU" dirty="0"/>
              <a:t>Additional space at the warm </a:t>
            </a:r>
            <a:r>
              <a:rPr lang="en-AU" dirty="0" err="1"/>
              <a:t>linac</a:t>
            </a:r>
            <a:r>
              <a:rPr lang="en-AU" dirty="0"/>
              <a:t> area of the accelerator is left empty in order to facilitate a future upgrade. </a:t>
            </a:r>
          </a:p>
          <a:p>
            <a:r>
              <a:rPr lang="en-AU" dirty="0"/>
              <a:t>The target station uses a helium cooled Tungsten spallation material. Coupled with new type of moderator and reflector we achieve a 100 times higher brightness then ILL – which is ESS reference case. </a:t>
            </a:r>
          </a:p>
          <a:p>
            <a:r>
              <a:rPr lang="en-AU" dirty="0"/>
              <a:t>22 instruments are planned with the current target station and 14 of those + 1 test line have been identified. </a:t>
            </a:r>
          </a:p>
          <a:p>
            <a:r>
              <a:rPr lang="en-AU" dirty="0"/>
              <a:t>User programme is planned to start 2023 with friendly users and a full programme is planned 2026.</a:t>
            </a:r>
          </a:p>
          <a:p>
            <a:r>
              <a:rPr lang="en-AU" dirty="0"/>
              <a:t>ESS supports sustainable science and will be free of charge for users. The facility will not be available for commercial companies. </a:t>
            </a:r>
          </a:p>
          <a:p>
            <a:endParaRPr lang="en-AU" dirty="0"/>
          </a:p>
        </p:txBody>
      </p:sp>
      <p:sp>
        <p:nvSpPr>
          <p:cNvPr id="4" name="Slide Number Placeholder 3">
            <a:extLst>
              <a:ext uri="{FF2B5EF4-FFF2-40B4-BE49-F238E27FC236}">
                <a16:creationId xmlns:a16="http://schemas.microsoft.com/office/drawing/2014/main" id="{8151313A-A01A-5546-AC85-6855731294C6}"/>
              </a:ext>
            </a:extLst>
          </p:cNvPr>
          <p:cNvSpPr>
            <a:spLocks noGrp="1"/>
          </p:cNvSpPr>
          <p:nvPr>
            <p:ph type="sldNum" sz="quarter" idx="12"/>
          </p:nvPr>
        </p:nvSpPr>
        <p:spPr/>
        <p:txBody>
          <a:bodyPr/>
          <a:lstStyle/>
          <a:p>
            <a:fld id="{551115BC-487E-4422-894C-CB7CD3E79223}" type="slidenum">
              <a:rPr lang="en-GB" noProof="0" smtClean="0"/>
              <a:t>7</a:t>
            </a:fld>
            <a:endParaRPr lang="en-GB" noProof="0"/>
          </a:p>
        </p:txBody>
      </p:sp>
    </p:spTree>
    <p:extLst>
      <p:ext uri="{BB962C8B-B14F-4D97-AF65-F5344CB8AC3E}">
        <p14:creationId xmlns:p14="http://schemas.microsoft.com/office/powerpoint/2010/main" val="341807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9363-EEFF-8B49-9902-5F7B376C6DCC}"/>
              </a:ext>
            </a:extLst>
          </p:cNvPr>
          <p:cNvSpPr>
            <a:spLocks noGrp="1"/>
          </p:cNvSpPr>
          <p:nvPr>
            <p:ph type="title"/>
          </p:nvPr>
        </p:nvSpPr>
        <p:spPr/>
        <p:txBody>
          <a:bodyPr/>
          <a:lstStyle/>
          <a:p>
            <a:r>
              <a:rPr lang="en-AU" dirty="0"/>
              <a:t>ESS - long pulse with high brightness</a:t>
            </a:r>
          </a:p>
        </p:txBody>
      </p:sp>
      <p:sp>
        <p:nvSpPr>
          <p:cNvPr id="3" name="Content Placeholder 2">
            <a:extLst>
              <a:ext uri="{FF2B5EF4-FFF2-40B4-BE49-F238E27FC236}">
                <a16:creationId xmlns:a16="http://schemas.microsoft.com/office/drawing/2014/main" id="{DC999A26-123A-F44A-B8D3-25730FE4AB2B}"/>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45CA1DFE-FDF8-4D45-9FEE-1421A5AB3EA7}"/>
              </a:ext>
            </a:extLst>
          </p:cNvPr>
          <p:cNvSpPr>
            <a:spLocks noGrp="1"/>
          </p:cNvSpPr>
          <p:nvPr>
            <p:ph type="sldNum" sz="quarter" idx="12"/>
          </p:nvPr>
        </p:nvSpPr>
        <p:spPr/>
        <p:txBody>
          <a:bodyPr/>
          <a:lstStyle/>
          <a:p>
            <a:fld id="{551115BC-487E-4422-894C-CB7CD3E79223}" type="slidenum">
              <a:rPr lang="en-GB" noProof="0" smtClean="0"/>
              <a:t>8</a:t>
            </a:fld>
            <a:endParaRPr lang="en-GB" noProof="0"/>
          </a:p>
        </p:txBody>
      </p:sp>
      <p:pic>
        <p:nvPicPr>
          <p:cNvPr id="1026" name="Picture 2" descr="ess performance graph">
            <a:extLst>
              <a:ext uri="{FF2B5EF4-FFF2-40B4-BE49-F238E27FC236}">
                <a16:creationId xmlns:a16="http://schemas.microsoft.com/office/drawing/2014/main" id="{500EE8D6-5313-C749-8078-760B76103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00200"/>
            <a:ext cx="8363272" cy="491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31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0" y="1350000"/>
            <a:ext cx="9144000" cy="5508000"/>
          </a:xfrm>
          <a:prstGeom prst="rect">
            <a:avLst/>
          </a:prstGeom>
        </p:spPr>
      </p:pic>
      <p:sp>
        <p:nvSpPr>
          <p:cNvPr id="2" name="TextBox 1"/>
          <p:cNvSpPr txBox="1"/>
          <p:nvPr/>
        </p:nvSpPr>
        <p:spPr>
          <a:xfrm>
            <a:off x="-36949" y="6563523"/>
            <a:ext cx="2383632" cy="246211"/>
          </a:xfrm>
          <a:prstGeom prst="rect">
            <a:avLst/>
          </a:prstGeom>
          <a:noFill/>
        </p:spPr>
        <p:txBody>
          <a:bodyPr wrap="square" lIns="91429" tIns="45715" rIns="91429" bIns="45715" rtlCol="0">
            <a:spAutoFit/>
          </a:bodyPr>
          <a:lstStyle/>
          <a:p>
            <a:pPr algn="ctr"/>
            <a:r>
              <a:rPr lang="en-US" sz="1000" i="1" dirty="0"/>
              <a:t>ESS Instrument Layout </a:t>
            </a:r>
            <a:r>
              <a:rPr lang="en-US" sz="1000" i="1"/>
              <a:t>(December </a:t>
            </a:r>
            <a:r>
              <a:rPr lang="en-US" sz="1000" i="1" dirty="0"/>
              <a:t>2016)</a:t>
            </a:r>
          </a:p>
        </p:txBody>
      </p:sp>
      <p:sp>
        <p:nvSpPr>
          <p:cNvPr id="94" name="TextBox 93"/>
          <p:cNvSpPr txBox="1"/>
          <p:nvPr/>
        </p:nvSpPr>
        <p:spPr>
          <a:xfrm>
            <a:off x="6252885" y="5671509"/>
            <a:ext cx="2891115" cy="738654"/>
          </a:xfrm>
          <a:prstGeom prst="rect">
            <a:avLst/>
          </a:prstGeom>
          <a:noFill/>
          <a:ln>
            <a:solidFill>
              <a:schemeClr val="accent1"/>
            </a:solidFill>
          </a:ln>
        </p:spPr>
        <p:txBody>
          <a:bodyPr wrap="square" lIns="91429" tIns="45715" rIns="91429" bIns="45715" rtlCol="0">
            <a:spAutoFit/>
          </a:bodyPr>
          <a:lstStyle/>
          <a:p>
            <a:r>
              <a:rPr lang="en-US" sz="1400" dirty="0"/>
              <a:t>ESS In-Kind Partners also collaborate on sample environment, data management systems etc. </a:t>
            </a:r>
          </a:p>
        </p:txBody>
      </p:sp>
      <p:sp>
        <p:nvSpPr>
          <p:cNvPr id="23" name="TextBox 22"/>
          <p:cNvSpPr txBox="1"/>
          <p:nvPr/>
        </p:nvSpPr>
        <p:spPr>
          <a:xfrm>
            <a:off x="0" y="1406095"/>
            <a:ext cx="3260327" cy="707886"/>
          </a:xfrm>
          <a:prstGeom prst="rect">
            <a:avLst/>
          </a:prstGeom>
          <a:noFill/>
        </p:spPr>
        <p:txBody>
          <a:bodyPr wrap="square" lIns="72000" rIns="72000" rtlCol="0">
            <a:spAutoFit/>
          </a:bodyPr>
          <a:lstStyle/>
          <a:p>
            <a:pPr algn="ctr"/>
            <a:r>
              <a:rPr lang="en-US" sz="2000" dirty="0"/>
              <a:t>ESS Lead Partners for instrument construction</a:t>
            </a:r>
          </a:p>
        </p:txBody>
      </p:sp>
      <p:pic>
        <p:nvPicPr>
          <p:cNvPr id="90" name="Picture 89" descr="logo.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4129" y="4410127"/>
            <a:ext cx="1328400" cy="324000"/>
          </a:xfrm>
          <a:prstGeom prst="rect">
            <a:avLst/>
          </a:prstGeom>
        </p:spPr>
      </p:pic>
      <p:pic>
        <p:nvPicPr>
          <p:cNvPr id="92" name="Picture 91" descr="logo.gif;jsessionid=F764BA670D8CCC9EF18F9A6D1D7845E0.gif"/>
          <p:cNvPicPr>
            <a:picLocks noChangeAspect="1"/>
          </p:cNvPicPr>
          <p:nvPr/>
        </p:nvPicPr>
        <p:blipFill rotWithShape="1">
          <a:blip r:embed="rId5" cstate="email">
            <a:extLst>
              <a:ext uri="{28A0092B-C50C-407E-A947-70E740481C1C}">
                <a14:useLocalDpi xmlns:a14="http://schemas.microsoft.com/office/drawing/2010/main"/>
              </a:ext>
            </a:extLst>
          </a:blip>
          <a:srcRect l="15441" t="7488" r="7604" b="13948"/>
          <a:stretch/>
        </p:blipFill>
        <p:spPr>
          <a:xfrm>
            <a:off x="1253567" y="2872318"/>
            <a:ext cx="880691" cy="324000"/>
          </a:xfrm>
          <a:prstGeom prst="rect">
            <a:avLst/>
          </a:prstGeom>
        </p:spPr>
      </p:pic>
      <p:pic>
        <p:nvPicPr>
          <p:cNvPr id="95" name="Picture 94" descr="logo.gif;jsessionid=F764BA670D8CCC9EF18F9A6D1D7845E0.gif"/>
          <p:cNvPicPr>
            <a:picLocks noChangeAspect="1"/>
          </p:cNvPicPr>
          <p:nvPr/>
        </p:nvPicPr>
        <p:blipFill rotWithShape="1">
          <a:blip r:embed="rId5" cstate="email">
            <a:extLst>
              <a:ext uri="{28A0092B-C50C-407E-A947-70E740481C1C}">
                <a14:useLocalDpi xmlns:a14="http://schemas.microsoft.com/office/drawing/2010/main"/>
              </a:ext>
            </a:extLst>
          </a:blip>
          <a:srcRect l="15441" t="7488" r="7604" b="13948"/>
          <a:stretch/>
        </p:blipFill>
        <p:spPr>
          <a:xfrm>
            <a:off x="8216350" y="2987644"/>
            <a:ext cx="880691" cy="324000"/>
          </a:xfrm>
          <a:prstGeom prst="rect">
            <a:avLst/>
          </a:prstGeom>
        </p:spPr>
      </p:pic>
      <p:pic>
        <p:nvPicPr>
          <p:cNvPr id="96" name="Picture 95" descr="LogoLLB.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2450" y="2616338"/>
            <a:ext cx="457200" cy="457200"/>
          </a:xfrm>
          <a:prstGeom prst="rect">
            <a:avLst/>
          </a:prstGeom>
        </p:spPr>
      </p:pic>
      <p:pic>
        <p:nvPicPr>
          <p:cNvPr id="97" name="Picture 96" descr="ess-superconductores.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10413" y="2308178"/>
            <a:ext cx="756000" cy="324000"/>
          </a:xfrm>
          <a:prstGeom prst="rect">
            <a:avLst/>
          </a:prstGeom>
        </p:spPr>
      </p:pic>
      <p:pic>
        <p:nvPicPr>
          <p:cNvPr id="98" name="Picture 97" descr="Danmarks_Tekniske_Universitet_(logo).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46549" y="2145283"/>
            <a:ext cx="320040" cy="466344"/>
          </a:xfrm>
          <a:prstGeom prst="rect">
            <a:avLst/>
          </a:prstGeom>
          <a:solidFill>
            <a:srgbClr val="FFFFFF"/>
          </a:solidFill>
        </p:spPr>
      </p:pic>
      <p:pic>
        <p:nvPicPr>
          <p:cNvPr id="100" name="Picture 99" descr="tum_logo.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72630" y="2821085"/>
            <a:ext cx="953486" cy="324000"/>
          </a:xfrm>
          <a:prstGeom prst="rect">
            <a:avLst/>
          </a:prstGeom>
          <a:solidFill>
            <a:srgbClr val="FFFFFF"/>
          </a:solidFill>
        </p:spPr>
      </p:pic>
      <p:pic>
        <p:nvPicPr>
          <p:cNvPr id="102" name="Picture 101" descr="logo.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7800" y="5152704"/>
            <a:ext cx="1328400" cy="324000"/>
          </a:xfrm>
          <a:prstGeom prst="rect">
            <a:avLst/>
          </a:prstGeom>
        </p:spPr>
      </p:pic>
      <p:pic>
        <p:nvPicPr>
          <p:cNvPr id="104" name="Picture 103" descr="logo-cnr.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15055" y="4702174"/>
            <a:ext cx="929740" cy="324000"/>
          </a:xfrm>
          <a:prstGeom prst="rect">
            <a:avLst/>
          </a:prstGeom>
        </p:spPr>
      </p:pic>
      <p:pic>
        <p:nvPicPr>
          <p:cNvPr id="105" name="Picture 104" descr="PSI-Logo.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917986" y="5733837"/>
            <a:ext cx="907200" cy="324000"/>
          </a:xfrm>
          <a:prstGeom prst="rect">
            <a:avLst/>
          </a:prstGeom>
        </p:spPr>
      </p:pic>
      <p:pic>
        <p:nvPicPr>
          <p:cNvPr id="106" name="Picture 105" descr="aulogo.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07597" y="3394881"/>
            <a:ext cx="816693" cy="324000"/>
          </a:xfrm>
          <a:prstGeom prst="rect">
            <a:avLst/>
          </a:prstGeom>
        </p:spPr>
      </p:pic>
      <p:pic>
        <p:nvPicPr>
          <p:cNvPr id="108" name="Picture 107" descr="Macintosh HD:Users:helenebjorkman:Desktop:ESS_Logo_Frugal_Blue_RGB.jpe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312669" y="1402825"/>
            <a:ext cx="644499" cy="345600"/>
          </a:xfrm>
          <a:prstGeom prst="rect">
            <a:avLst/>
          </a:prstGeom>
          <a:noFill/>
          <a:ln>
            <a:noFill/>
          </a:ln>
        </p:spPr>
      </p:pic>
      <p:grpSp>
        <p:nvGrpSpPr>
          <p:cNvPr id="14" name="Group 13"/>
          <p:cNvGrpSpPr/>
          <p:nvPr/>
        </p:nvGrpSpPr>
        <p:grpSpPr>
          <a:xfrm>
            <a:off x="6037159" y="1275125"/>
            <a:ext cx="2108561" cy="480287"/>
            <a:chOff x="6037159" y="1275125"/>
            <a:chExt cx="2108561" cy="480287"/>
          </a:xfrm>
        </p:grpSpPr>
        <p:pic>
          <p:nvPicPr>
            <p:cNvPr id="59" name="Picture 58" descr="logoujf.g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10617" y="1305167"/>
              <a:ext cx="228264" cy="450245"/>
            </a:xfrm>
            <a:prstGeom prst="rect">
              <a:avLst/>
            </a:prstGeom>
          </p:spPr>
        </p:pic>
        <p:grpSp>
          <p:nvGrpSpPr>
            <p:cNvPr id="6" name="Group 5"/>
            <p:cNvGrpSpPr/>
            <p:nvPr/>
          </p:nvGrpSpPr>
          <p:grpSpPr>
            <a:xfrm>
              <a:off x="6037159" y="1275125"/>
              <a:ext cx="2108561" cy="423602"/>
              <a:chOff x="6486159" y="1474628"/>
              <a:chExt cx="2108561" cy="423602"/>
            </a:xfrm>
          </p:grpSpPr>
          <p:pic>
            <p:nvPicPr>
              <p:cNvPr id="103" name="Picture 102" descr="logo_hzg_cms10.gif"/>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486159" y="1585803"/>
                <a:ext cx="1131570" cy="312420"/>
              </a:xfrm>
              <a:prstGeom prst="rect">
                <a:avLst/>
              </a:prstGeom>
            </p:spPr>
          </p:pic>
          <p:sp>
            <p:nvSpPr>
              <p:cNvPr id="71" name="TextBox 70"/>
              <p:cNvSpPr txBox="1"/>
              <p:nvPr/>
            </p:nvSpPr>
            <p:spPr>
              <a:xfrm>
                <a:off x="7442217" y="1498122"/>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sz="2000" dirty="0"/>
                  <a:t>+  </a:t>
                </a:r>
              </a:p>
            </p:txBody>
          </p:sp>
          <p:sp>
            <p:nvSpPr>
              <p:cNvPr id="80" name="TextBox 79"/>
              <p:cNvSpPr txBox="1"/>
              <p:nvPr/>
            </p:nvSpPr>
            <p:spPr>
              <a:xfrm>
                <a:off x="7756417" y="1474628"/>
                <a:ext cx="8383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800" i="1" dirty="0"/>
                  <a:t>Nuclear Physics Institute</a:t>
                </a:r>
              </a:p>
            </p:txBody>
          </p:sp>
        </p:grpSp>
      </p:grpSp>
      <p:grpSp>
        <p:nvGrpSpPr>
          <p:cNvPr id="11" name="Group 10"/>
          <p:cNvGrpSpPr/>
          <p:nvPr/>
        </p:nvGrpSpPr>
        <p:grpSpPr>
          <a:xfrm>
            <a:off x="6487452" y="1629792"/>
            <a:ext cx="1311129" cy="434211"/>
            <a:chOff x="6960986" y="1901896"/>
            <a:chExt cx="1311129" cy="434211"/>
          </a:xfrm>
        </p:grpSpPr>
        <p:pic>
          <p:nvPicPr>
            <p:cNvPr id="101" name="Picture 100" descr="tum_logo.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60986" y="2001317"/>
              <a:ext cx="953486" cy="324000"/>
            </a:xfrm>
            <a:prstGeom prst="rect">
              <a:avLst/>
            </a:prstGeom>
            <a:solidFill>
              <a:srgbClr val="FFFFFF"/>
            </a:solidFill>
          </p:spPr>
        </p:pic>
        <p:pic>
          <p:nvPicPr>
            <p:cNvPr id="81" name="Picture 80" descr="LogoLLB.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9215" y="1993207"/>
              <a:ext cx="342900" cy="342900"/>
            </a:xfrm>
            <a:prstGeom prst="rect">
              <a:avLst/>
            </a:prstGeom>
          </p:spPr>
        </p:pic>
        <p:sp>
          <p:nvSpPr>
            <p:cNvPr id="82" name="TextBox 81"/>
            <p:cNvSpPr txBox="1"/>
            <p:nvPr/>
          </p:nvSpPr>
          <p:spPr>
            <a:xfrm>
              <a:off x="7572501" y="1901896"/>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sz="2000" dirty="0"/>
                <a:t>+  </a:t>
              </a:r>
            </a:p>
          </p:txBody>
        </p:sp>
      </p:grpSp>
      <p:sp>
        <p:nvSpPr>
          <p:cNvPr id="7" name="Slide Number Placeholder 6"/>
          <p:cNvSpPr>
            <a:spLocks noGrp="1"/>
          </p:cNvSpPr>
          <p:nvPr>
            <p:ph type="sldNum" sz="quarter" idx="4294967295"/>
          </p:nvPr>
        </p:nvSpPr>
        <p:spPr>
          <a:xfrm>
            <a:off x="8316416" y="6400424"/>
            <a:ext cx="370385" cy="276977"/>
          </a:xfrm>
          <a:prstGeom prst="rect">
            <a:avLst/>
          </a:prstGeom>
        </p:spPr>
        <p:txBody>
          <a:bodyPr/>
          <a:lstStyle/>
          <a:p>
            <a:fld id="{551115BC-487E-4422-894C-CB7CD3E79223}" type="slidenum">
              <a:rPr lang="sv-SE" smtClean="0">
                <a:solidFill>
                  <a:srgbClr val="FFFFFF"/>
                </a:solidFill>
                <a:latin typeface="Calibri"/>
              </a:rPr>
              <a:pPr/>
              <a:t>9</a:t>
            </a:fld>
            <a:endParaRPr lang="sv-SE" dirty="0">
              <a:solidFill>
                <a:srgbClr val="FFFFFF"/>
              </a:solidFill>
              <a:latin typeface="Calibri"/>
            </a:endParaRPr>
          </a:p>
        </p:txBody>
      </p:sp>
      <p:sp>
        <p:nvSpPr>
          <p:cNvPr id="119" name="TextBox 118"/>
          <p:cNvSpPr txBox="1"/>
          <p:nvPr/>
        </p:nvSpPr>
        <p:spPr>
          <a:xfrm>
            <a:off x="2805074" y="3131231"/>
            <a:ext cx="585378"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ODIN</a:t>
            </a:r>
          </a:p>
        </p:txBody>
      </p:sp>
      <p:sp>
        <p:nvSpPr>
          <p:cNvPr id="120" name="TextBox 119"/>
          <p:cNvSpPr txBox="1"/>
          <p:nvPr/>
        </p:nvSpPr>
        <p:spPr>
          <a:xfrm>
            <a:off x="1576128" y="3374859"/>
            <a:ext cx="752203"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DREAM</a:t>
            </a:r>
          </a:p>
        </p:txBody>
      </p:sp>
      <p:sp>
        <p:nvSpPr>
          <p:cNvPr id="121" name="TextBox 120"/>
          <p:cNvSpPr txBox="1"/>
          <p:nvPr/>
        </p:nvSpPr>
        <p:spPr>
          <a:xfrm>
            <a:off x="5248925" y="1746325"/>
            <a:ext cx="55872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NMX</a:t>
            </a:r>
          </a:p>
        </p:txBody>
      </p:sp>
      <p:sp>
        <p:nvSpPr>
          <p:cNvPr id="122" name="TextBox 121"/>
          <p:cNvSpPr txBox="1"/>
          <p:nvPr/>
        </p:nvSpPr>
        <p:spPr>
          <a:xfrm>
            <a:off x="6521868" y="2599102"/>
            <a:ext cx="942697"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MIRACLES</a:t>
            </a:r>
          </a:p>
        </p:txBody>
      </p:sp>
      <p:sp>
        <p:nvSpPr>
          <p:cNvPr id="123" name="TextBox 122"/>
          <p:cNvSpPr txBox="1"/>
          <p:nvPr/>
        </p:nvSpPr>
        <p:spPr>
          <a:xfrm>
            <a:off x="5965198" y="1676241"/>
            <a:ext cx="561534"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BEER</a:t>
            </a:r>
          </a:p>
        </p:txBody>
      </p:sp>
      <p:sp>
        <p:nvSpPr>
          <p:cNvPr id="124" name="TextBox 123"/>
          <p:cNvSpPr txBox="1"/>
          <p:nvPr/>
        </p:nvSpPr>
        <p:spPr>
          <a:xfrm>
            <a:off x="6242311" y="2108184"/>
            <a:ext cx="710451"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C-SPEC</a:t>
            </a:r>
          </a:p>
        </p:txBody>
      </p:sp>
      <p:sp>
        <p:nvSpPr>
          <p:cNvPr id="125" name="TextBox 124"/>
          <p:cNvSpPr txBox="1"/>
          <p:nvPr/>
        </p:nvSpPr>
        <p:spPr>
          <a:xfrm>
            <a:off x="7507536" y="3032677"/>
            <a:ext cx="616062"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T-REX</a:t>
            </a:r>
          </a:p>
        </p:txBody>
      </p:sp>
      <p:sp>
        <p:nvSpPr>
          <p:cNvPr id="126" name="TextBox 125"/>
          <p:cNvSpPr txBox="1"/>
          <p:nvPr/>
        </p:nvSpPr>
        <p:spPr>
          <a:xfrm>
            <a:off x="7105038" y="2774223"/>
            <a:ext cx="710451"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MAGIC</a:t>
            </a:r>
          </a:p>
        </p:txBody>
      </p:sp>
      <p:sp>
        <p:nvSpPr>
          <p:cNvPr id="127" name="TextBox 126"/>
          <p:cNvSpPr txBox="1"/>
          <p:nvPr/>
        </p:nvSpPr>
        <p:spPr>
          <a:xfrm>
            <a:off x="6278038" y="2331733"/>
            <a:ext cx="813043"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BIFROST</a:t>
            </a:r>
          </a:p>
        </p:txBody>
      </p:sp>
      <p:sp>
        <p:nvSpPr>
          <p:cNvPr id="128" name="TextBox 127"/>
          <p:cNvSpPr txBox="1"/>
          <p:nvPr/>
        </p:nvSpPr>
        <p:spPr>
          <a:xfrm>
            <a:off x="7267706" y="3366271"/>
            <a:ext cx="889986"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HEIMDAL</a:t>
            </a:r>
          </a:p>
        </p:txBody>
      </p:sp>
      <p:sp>
        <p:nvSpPr>
          <p:cNvPr id="129" name="TextBox 128"/>
          <p:cNvSpPr txBox="1"/>
          <p:nvPr/>
        </p:nvSpPr>
        <p:spPr>
          <a:xfrm>
            <a:off x="4367006" y="4903513"/>
            <a:ext cx="620682"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FREIA</a:t>
            </a:r>
          </a:p>
        </p:txBody>
      </p:sp>
      <p:sp>
        <p:nvSpPr>
          <p:cNvPr id="130" name="TextBox 129"/>
          <p:cNvSpPr txBox="1"/>
          <p:nvPr/>
        </p:nvSpPr>
        <p:spPr>
          <a:xfrm>
            <a:off x="4449705" y="4418944"/>
            <a:ext cx="503150" cy="307777"/>
          </a:xfrm>
          <a:prstGeom prst="rect">
            <a:avLst/>
          </a:prstGeom>
          <a:noFill/>
          <a:ln>
            <a:noFill/>
          </a:ln>
        </p:spPr>
        <p:txBody>
          <a:bodyPr wrap="none" rtlCol="0">
            <a:spAutoFit/>
          </a:bodyPr>
          <a:lstStyle/>
          <a:p>
            <a:r>
              <a:rPr lang="en-US" sz="1400" b="1" dirty="0" err="1">
                <a:solidFill>
                  <a:srgbClr val="FFFF00"/>
                </a:solidFill>
                <a:effectLst>
                  <a:outerShdw blurRad="50800" dist="38100" dir="2700000" algn="tl" rotWithShape="0">
                    <a:srgbClr val="000000">
                      <a:alpha val="43000"/>
                    </a:srgbClr>
                  </a:outerShdw>
                </a:effectLst>
              </a:rPr>
              <a:t>LoKI</a:t>
            </a:r>
            <a:endParaRPr lang="en-US" sz="1400" b="1" dirty="0">
              <a:solidFill>
                <a:srgbClr val="FFFF00"/>
              </a:solidFill>
              <a:effectLst>
                <a:outerShdw blurRad="50800" dist="38100" dir="2700000" algn="tl" rotWithShape="0">
                  <a:srgbClr val="000000">
                    <a:alpha val="43000"/>
                  </a:srgbClr>
                </a:outerShdw>
              </a:effectLst>
            </a:endParaRPr>
          </a:p>
        </p:txBody>
      </p:sp>
      <p:sp>
        <p:nvSpPr>
          <p:cNvPr id="131" name="TextBox 130"/>
          <p:cNvSpPr txBox="1"/>
          <p:nvPr/>
        </p:nvSpPr>
        <p:spPr>
          <a:xfrm>
            <a:off x="1679188" y="5390106"/>
            <a:ext cx="63753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SKADI</a:t>
            </a:r>
          </a:p>
        </p:txBody>
      </p:sp>
      <p:sp>
        <p:nvSpPr>
          <p:cNvPr id="132" name="TextBox 131"/>
          <p:cNvSpPr txBox="1"/>
          <p:nvPr/>
        </p:nvSpPr>
        <p:spPr>
          <a:xfrm>
            <a:off x="1744795" y="4684011"/>
            <a:ext cx="67197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VESPA</a:t>
            </a:r>
          </a:p>
        </p:txBody>
      </p:sp>
      <p:sp>
        <p:nvSpPr>
          <p:cNvPr id="133" name="TextBox 132"/>
          <p:cNvSpPr txBox="1"/>
          <p:nvPr/>
        </p:nvSpPr>
        <p:spPr>
          <a:xfrm>
            <a:off x="2988551" y="5457438"/>
            <a:ext cx="60785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ESTIA</a:t>
            </a:r>
          </a:p>
        </p:txBody>
      </p:sp>
      <p:grpSp>
        <p:nvGrpSpPr>
          <p:cNvPr id="12" name="Group 11"/>
          <p:cNvGrpSpPr/>
          <p:nvPr/>
        </p:nvGrpSpPr>
        <p:grpSpPr>
          <a:xfrm>
            <a:off x="1233247" y="5695808"/>
            <a:ext cx="1454165" cy="353852"/>
            <a:chOff x="1253649" y="5594737"/>
            <a:chExt cx="1454165" cy="353852"/>
          </a:xfrm>
        </p:grpSpPr>
        <p:sp>
          <p:nvSpPr>
            <p:cNvPr id="135" name="TextBox 134"/>
            <p:cNvSpPr txBox="1"/>
            <p:nvPr/>
          </p:nvSpPr>
          <p:spPr>
            <a:xfrm>
              <a:off x="2018360" y="5598887"/>
              <a:ext cx="354270" cy="34970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36000" rIns="36000" bIns="36000" numCol="1" spcCol="38100" rtlCol="0" anchor="ctr" anchorCtr="0">
              <a:spAutoFit/>
            </a:bodyPr>
            <a:lstStyle/>
            <a:p>
              <a:pPr algn="r"/>
              <a:r>
                <a:rPr lang="en-US" dirty="0"/>
                <a:t>+  </a:t>
              </a:r>
            </a:p>
          </p:txBody>
        </p:sp>
        <p:pic>
          <p:nvPicPr>
            <p:cNvPr id="93" name="Picture 92" descr="logo.gif;jsessionid=F764BA670D8CCC9EF18F9A6D1D7845E0.gif"/>
            <p:cNvPicPr>
              <a:picLocks noChangeAspect="1"/>
            </p:cNvPicPr>
            <p:nvPr/>
          </p:nvPicPr>
          <p:blipFill rotWithShape="1">
            <a:blip r:embed="rId5" cstate="email">
              <a:extLst>
                <a:ext uri="{28A0092B-C50C-407E-A947-70E740481C1C}">
                  <a14:useLocalDpi xmlns:a14="http://schemas.microsoft.com/office/drawing/2010/main"/>
                </a:ext>
              </a:extLst>
            </a:blip>
            <a:srcRect l="15441" t="7488" r="7604" b="13948"/>
            <a:stretch/>
          </p:blipFill>
          <p:spPr>
            <a:xfrm>
              <a:off x="1253649" y="5594737"/>
              <a:ext cx="880691" cy="324000"/>
            </a:xfrm>
            <a:prstGeom prst="rect">
              <a:avLst/>
            </a:prstGeom>
          </p:spPr>
        </p:pic>
        <p:pic>
          <p:nvPicPr>
            <p:cNvPr id="134" name="Picture 133" descr="LogoLLB.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4914" y="5598476"/>
              <a:ext cx="342900" cy="342900"/>
            </a:xfrm>
            <a:prstGeom prst="rect">
              <a:avLst/>
            </a:prstGeom>
            <a:solidFill>
              <a:srgbClr val="FFFFFF"/>
            </a:solidFill>
          </p:spPr>
        </p:pic>
      </p:grpSp>
      <p:sp>
        <p:nvSpPr>
          <p:cNvPr id="49" name="Title 1"/>
          <p:cNvSpPr txBox="1">
            <a:spLocks/>
          </p:cNvSpPr>
          <p:nvPr/>
        </p:nvSpPr>
        <p:spPr>
          <a:xfrm>
            <a:off x="457200" y="274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a:t>NSS Neutron Instrument positions</a:t>
            </a:r>
          </a:p>
        </p:txBody>
      </p:sp>
    </p:spTree>
    <p:extLst>
      <p:ext uri="{BB962C8B-B14F-4D97-AF65-F5344CB8AC3E}">
        <p14:creationId xmlns:p14="http://schemas.microsoft.com/office/powerpoint/2010/main" val="2730589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10347</TotalTime>
  <Words>1478</Words>
  <Application>Microsoft Macintosh PowerPoint</Application>
  <PresentationFormat>On-screen Show (4:3)</PresentationFormat>
  <Paragraphs>329</Paragraphs>
  <Slides>21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ＭＳ Ｐゴシック</vt:lpstr>
      <vt:lpstr>Arial</vt:lpstr>
      <vt:lpstr>Calibri</vt:lpstr>
      <vt:lpstr>Gill Sans</vt:lpstr>
      <vt:lpstr>Helvetica</vt:lpstr>
      <vt:lpstr>Helvetica Light</vt:lpstr>
      <vt:lpstr>Office Theme</vt:lpstr>
      <vt:lpstr>European Spallation Source  - a new facility approach on system set up for asset management -</vt:lpstr>
      <vt:lpstr>ESS Overview</vt:lpstr>
      <vt:lpstr>Complete facility</vt:lpstr>
      <vt:lpstr>PowerPoint Presentation</vt:lpstr>
      <vt:lpstr>Neutron science</vt:lpstr>
      <vt:lpstr>PowerPoint Presentation</vt:lpstr>
      <vt:lpstr>ESS – the machine</vt:lpstr>
      <vt:lpstr>ESS - long pulse with high brightness</vt:lpstr>
      <vt:lpstr>PowerPoint Presentation</vt:lpstr>
      <vt:lpstr>List of decided instruments</vt:lpstr>
      <vt:lpstr>Organization and People </vt:lpstr>
      <vt:lpstr>PowerPoint Presentation</vt:lpstr>
      <vt:lpstr>ESS AB transitioned into European Research Infrastructure Consortium (ERIC)</vt:lpstr>
      <vt:lpstr>Background</vt:lpstr>
      <vt:lpstr>PLM - Enovia</vt:lpstr>
      <vt:lpstr>Design tools</vt:lpstr>
      <vt:lpstr>ESS other tools</vt:lpstr>
      <vt:lpstr>Integrations</vt:lpstr>
      <vt:lpstr>Enterprise Asset Management System</vt:lpstr>
      <vt:lpstr>System Map – Technical Viewpoint</vt:lpstr>
      <vt:lpstr>Future?</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Spallation Source  - a new facility approach on system set up for asset management -</dc:title>
  <dc:creator>K. Jónsdóttir</dc:creator>
  <cp:lastModifiedBy>K. Jónsdóttir</cp:lastModifiedBy>
  <cp:revision>42</cp:revision>
  <cp:lastPrinted>2018-09-21T07:17:52Z</cp:lastPrinted>
  <dcterms:created xsi:type="dcterms:W3CDTF">2018-09-18T06:11:54Z</dcterms:created>
  <dcterms:modified xsi:type="dcterms:W3CDTF">2018-09-26T14:01:55Z</dcterms:modified>
</cp:coreProperties>
</file>