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31" r:id="rId2"/>
    <p:sldMasterId id="2147483670" r:id="rId3"/>
    <p:sldMasterId id="2147483691" r:id="rId4"/>
  </p:sldMasterIdLst>
  <p:notesMasterIdLst>
    <p:notesMasterId r:id="rId31"/>
  </p:notesMasterIdLst>
  <p:sldIdLst>
    <p:sldId id="256" r:id="rId5"/>
    <p:sldId id="279" r:id="rId6"/>
    <p:sldId id="257" r:id="rId7"/>
    <p:sldId id="327" r:id="rId8"/>
    <p:sldId id="337" r:id="rId9"/>
    <p:sldId id="325" r:id="rId10"/>
    <p:sldId id="318" r:id="rId11"/>
    <p:sldId id="319" r:id="rId12"/>
    <p:sldId id="264" r:id="rId13"/>
    <p:sldId id="333" r:id="rId14"/>
    <p:sldId id="331" r:id="rId15"/>
    <p:sldId id="270" r:id="rId16"/>
    <p:sldId id="330" r:id="rId17"/>
    <p:sldId id="335" r:id="rId18"/>
    <p:sldId id="322" r:id="rId19"/>
    <p:sldId id="315" r:id="rId20"/>
    <p:sldId id="288" r:id="rId21"/>
    <p:sldId id="336" r:id="rId22"/>
    <p:sldId id="283" r:id="rId23"/>
    <p:sldId id="284" r:id="rId24"/>
    <p:sldId id="310" r:id="rId25"/>
    <p:sldId id="323" r:id="rId26"/>
    <p:sldId id="307" r:id="rId27"/>
    <p:sldId id="328" r:id="rId28"/>
    <p:sldId id="308" r:id="rId29"/>
    <p:sldId id="332" r:id="rId30"/>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C08"/>
    <a:srgbClr val="EFE125"/>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8582" autoAdjust="0"/>
  </p:normalViewPr>
  <p:slideViewPr>
    <p:cSldViewPr>
      <p:cViewPr>
        <p:scale>
          <a:sx n="100" d="100"/>
          <a:sy n="100" d="100"/>
        </p:scale>
        <p:origin x="-972" y="16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oleObject" Target="Classeur2"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sz="1800" b="0" i="0" u="none" strike="noStrike" baseline="0" dirty="0" err="1">
                <a:effectLst/>
              </a:rPr>
              <a:t>Number</a:t>
            </a:r>
            <a:r>
              <a:rPr lang="fr-FR" sz="1800" b="0" i="0" u="none" strike="noStrike" baseline="0" dirty="0">
                <a:effectLst/>
              </a:rPr>
              <a:t> of entries per </a:t>
            </a:r>
            <a:r>
              <a:rPr lang="fr-FR" sz="1800" b="0" i="0" u="none" strike="noStrike" baseline="0" dirty="0" err="1" smtClean="0">
                <a:effectLst/>
              </a:rPr>
              <a:t>tool</a:t>
            </a:r>
            <a:r>
              <a:rPr lang="fr-FR" sz="1800" b="0" i="0" u="none" strike="noStrike" baseline="0" dirty="0" smtClean="0">
                <a:effectLst/>
              </a:rPr>
              <a:t> </a:t>
            </a:r>
            <a:r>
              <a:rPr lang="fr-FR" sz="1800" b="0" i="0" u="none" strike="noStrike" baseline="0" dirty="0">
                <a:effectLst/>
              </a:rPr>
              <a:t>and per </a:t>
            </a:r>
            <a:r>
              <a:rPr lang="fr-FR" sz="1800" b="0" i="0" u="none" strike="noStrike" baseline="0" dirty="0" smtClean="0">
                <a:solidFill>
                  <a:schemeClr val="tx1"/>
                </a:solidFill>
                <a:effectLst/>
              </a:rPr>
              <a:t>division </a:t>
            </a:r>
            <a:endParaRPr lang="fr-FR" dirty="0">
              <a:solidFill>
                <a:schemeClr val="tx1"/>
              </a:solidFill>
            </a:endParaRPr>
          </a:p>
        </c:rich>
      </c:tx>
      <c:layout/>
      <c:overlay val="0"/>
    </c:title>
    <c:autoTitleDeleted val="0"/>
    <c:plotArea>
      <c:layout/>
      <c:barChart>
        <c:barDir val="col"/>
        <c:grouping val="stacked"/>
        <c:varyColors val="0"/>
        <c:ser>
          <c:idx val="0"/>
          <c:order val="0"/>
          <c:tx>
            <c:strRef>
              <c:f>Feuil1!$B$24</c:f>
              <c:strCache>
                <c:ptCount val="1"/>
                <c:pt idx="0">
                  <c:v>Elog</c:v>
                </c:pt>
              </c:strCache>
            </c:strRef>
          </c:tx>
          <c:invertIfNegative val="0"/>
          <c:cat>
            <c:strRef>
              <c:f>Feuil1!$A$25:$A$28</c:f>
              <c:strCache>
                <c:ptCount val="4"/>
                <c:pt idx="0">
                  <c:v>MAC - 13730 entries</c:v>
                </c:pt>
                <c:pt idx="1">
                  <c:v>EXP - 7048 entries</c:v>
                </c:pt>
                <c:pt idx="2">
                  <c:v>TEC - 4376 entries</c:v>
                </c:pt>
                <c:pt idx="3">
                  <c:v>INF - 14920 entries</c:v>
                </c:pt>
              </c:strCache>
            </c:strRef>
          </c:cat>
          <c:val>
            <c:numRef>
              <c:f>Feuil1!$B$25:$B$28</c:f>
              <c:numCache>
                <c:formatCode>General</c:formatCode>
                <c:ptCount val="4"/>
                <c:pt idx="0">
                  <c:v>11508</c:v>
                </c:pt>
                <c:pt idx="1">
                  <c:v>5451</c:v>
                </c:pt>
                <c:pt idx="2">
                  <c:v>1075</c:v>
                </c:pt>
              </c:numCache>
            </c:numRef>
          </c:val>
        </c:ser>
        <c:ser>
          <c:idx val="1"/>
          <c:order val="1"/>
          <c:tx>
            <c:strRef>
              <c:f>Feuil1!$C$24</c:f>
              <c:strCache>
                <c:ptCount val="1"/>
                <c:pt idx="0">
                  <c:v> Bug tracker</c:v>
                </c:pt>
              </c:strCache>
            </c:strRef>
          </c:tx>
          <c:invertIfNegative val="0"/>
          <c:cat>
            <c:strRef>
              <c:f>Feuil1!$A$25:$A$28</c:f>
              <c:strCache>
                <c:ptCount val="4"/>
                <c:pt idx="0">
                  <c:v>MAC - 13730 entries</c:v>
                </c:pt>
                <c:pt idx="1">
                  <c:v>EXP - 7048 entries</c:v>
                </c:pt>
                <c:pt idx="2">
                  <c:v>TEC - 4376 entries</c:v>
                </c:pt>
                <c:pt idx="3">
                  <c:v>INF - 14920 entries</c:v>
                </c:pt>
              </c:strCache>
            </c:strRef>
          </c:cat>
          <c:val>
            <c:numRef>
              <c:f>Feuil1!$C$25:$C$28</c:f>
              <c:numCache>
                <c:formatCode>General</c:formatCode>
                <c:ptCount val="4"/>
                <c:pt idx="0">
                  <c:v>654</c:v>
                </c:pt>
                <c:pt idx="1">
                  <c:v>1526</c:v>
                </c:pt>
                <c:pt idx="2">
                  <c:v>193</c:v>
                </c:pt>
                <c:pt idx="3">
                  <c:v>8120</c:v>
                </c:pt>
              </c:numCache>
            </c:numRef>
          </c:val>
        </c:ser>
        <c:ser>
          <c:idx val="2"/>
          <c:order val="2"/>
          <c:tx>
            <c:strRef>
              <c:f>Feuil1!$D$24</c:f>
              <c:strCache>
                <c:ptCount val="1"/>
                <c:pt idx="0">
                  <c:v>CMMS</c:v>
                </c:pt>
              </c:strCache>
            </c:strRef>
          </c:tx>
          <c:invertIfNegative val="0"/>
          <c:cat>
            <c:strRef>
              <c:f>Feuil1!$A$25:$A$28</c:f>
              <c:strCache>
                <c:ptCount val="4"/>
                <c:pt idx="0">
                  <c:v>MAC - 13730 entries</c:v>
                </c:pt>
                <c:pt idx="1">
                  <c:v>EXP - 7048 entries</c:v>
                </c:pt>
                <c:pt idx="2">
                  <c:v>TEC - 4376 entries</c:v>
                </c:pt>
                <c:pt idx="3">
                  <c:v>INF - 14920 entries</c:v>
                </c:pt>
              </c:strCache>
            </c:strRef>
          </c:cat>
          <c:val>
            <c:numRef>
              <c:f>Feuil1!$D$25:$D$28</c:f>
              <c:numCache>
                <c:formatCode>General</c:formatCode>
                <c:ptCount val="4"/>
                <c:pt idx="0">
                  <c:v>1568</c:v>
                </c:pt>
                <c:pt idx="1">
                  <c:v>71</c:v>
                </c:pt>
                <c:pt idx="2">
                  <c:v>3108</c:v>
                </c:pt>
                <c:pt idx="3">
                  <c:v>6800</c:v>
                </c:pt>
              </c:numCache>
            </c:numRef>
          </c:val>
        </c:ser>
        <c:dLbls>
          <c:showLegendKey val="0"/>
          <c:showVal val="0"/>
          <c:showCatName val="0"/>
          <c:showSerName val="0"/>
          <c:showPercent val="0"/>
          <c:showBubbleSize val="0"/>
        </c:dLbls>
        <c:gapWidth val="150"/>
        <c:overlap val="100"/>
        <c:axId val="50924928"/>
        <c:axId val="50930816"/>
      </c:barChart>
      <c:catAx>
        <c:axId val="50924928"/>
        <c:scaling>
          <c:orientation val="minMax"/>
        </c:scaling>
        <c:delete val="0"/>
        <c:axPos val="b"/>
        <c:majorTickMark val="out"/>
        <c:minorTickMark val="none"/>
        <c:tickLblPos val="nextTo"/>
        <c:crossAx val="50930816"/>
        <c:crosses val="autoZero"/>
        <c:auto val="1"/>
        <c:lblAlgn val="ctr"/>
        <c:lblOffset val="100"/>
        <c:noMultiLvlLbl val="0"/>
      </c:catAx>
      <c:valAx>
        <c:axId val="50930816"/>
        <c:scaling>
          <c:orientation val="minMax"/>
        </c:scaling>
        <c:delete val="0"/>
        <c:axPos val="l"/>
        <c:majorGridlines/>
        <c:numFmt formatCode="General" sourceLinked="1"/>
        <c:majorTickMark val="out"/>
        <c:minorTickMark val="none"/>
        <c:tickLblPos val="nextTo"/>
        <c:crossAx val="50924928"/>
        <c:crosses val="autoZero"/>
        <c:crossBetween val="between"/>
      </c:valAx>
      <c:dTable>
        <c:showHorzBorder val="1"/>
        <c:showVertBorder val="1"/>
        <c:showOutline val="1"/>
        <c:showKeys val="1"/>
      </c:dTable>
    </c:plotArea>
    <c:legend>
      <c:legendPos val="b"/>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27281-97A2-49CB-8805-E1B9D20ECB36}"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fr-FR"/>
        </a:p>
      </dgm:t>
    </dgm:pt>
    <dgm:pt modelId="{D254DDF6-9770-4714-ADB1-0430F391E629}">
      <dgm:prSet phldrT="[Texte]" custT="1"/>
      <dgm:spPr/>
      <dgm:t>
        <a:bodyPr/>
        <a:lstStyle/>
        <a:p>
          <a:r>
            <a:rPr lang="fr-FR" sz="1400" dirty="0" err="1" smtClean="0"/>
            <a:t>Strategies</a:t>
          </a:r>
          <a:endParaRPr lang="fr-FR" sz="1400" dirty="0" smtClean="0"/>
        </a:p>
        <a:p>
          <a:r>
            <a:rPr lang="fr-FR" sz="1400" dirty="0" smtClean="0"/>
            <a:t>Objectives</a:t>
          </a:r>
        </a:p>
        <a:p>
          <a:r>
            <a:rPr lang="fr-FR" sz="1400" dirty="0" err="1" smtClean="0"/>
            <a:t>Priorities</a:t>
          </a:r>
          <a:endParaRPr lang="fr-FR" sz="1400" dirty="0"/>
        </a:p>
      </dgm:t>
    </dgm:pt>
    <dgm:pt modelId="{33E3450E-53DB-455D-9E21-858E4A3CE661}" type="parTrans" cxnId="{40D703E8-4BE2-448D-9F1F-7FA7F4F5FEB9}">
      <dgm:prSet/>
      <dgm:spPr/>
      <dgm:t>
        <a:bodyPr/>
        <a:lstStyle/>
        <a:p>
          <a:endParaRPr lang="fr-FR"/>
        </a:p>
      </dgm:t>
    </dgm:pt>
    <dgm:pt modelId="{8EF9E617-AF8D-480C-B428-46E4BA760DEF}" type="sibTrans" cxnId="{40D703E8-4BE2-448D-9F1F-7FA7F4F5FEB9}">
      <dgm:prSet/>
      <dgm:spPr/>
      <dgm:t>
        <a:bodyPr/>
        <a:lstStyle/>
        <a:p>
          <a:endParaRPr lang="fr-FR"/>
        </a:p>
      </dgm:t>
    </dgm:pt>
    <dgm:pt modelId="{04630393-3A4C-4E62-9A7D-038F5E53AA32}">
      <dgm:prSet phldrT="[Texte]"/>
      <dgm:spPr/>
      <dgm:t>
        <a:bodyPr/>
        <a:lstStyle/>
        <a:p>
          <a:r>
            <a:rPr lang="fr-FR" dirty="0" smtClean="0"/>
            <a:t>Maintenance </a:t>
          </a:r>
          <a:r>
            <a:rPr lang="fr-FR" dirty="0" err="1" smtClean="0"/>
            <a:t>policy</a:t>
          </a:r>
          <a:endParaRPr lang="fr-FR" dirty="0"/>
        </a:p>
      </dgm:t>
    </dgm:pt>
    <dgm:pt modelId="{5C1F7EBF-ACAD-4862-A6BF-6FD61BA84F7F}" type="parTrans" cxnId="{86AA1132-EF40-4994-BC09-155F15C1BEBC}">
      <dgm:prSet/>
      <dgm:spPr/>
      <dgm:t>
        <a:bodyPr/>
        <a:lstStyle/>
        <a:p>
          <a:endParaRPr lang="fr-FR"/>
        </a:p>
      </dgm:t>
    </dgm:pt>
    <dgm:pt modelId="{0B9FBDB3-7BB9-4726-AE90-1884C4DB8C69}" type="sibTrans" cxnId="{86AA1132-EF40-4994-BC09-155F15C1BEBC}">
      <dgm:prSet/>
      <dgm:spPr/>
      <dgm:t>
        <a:bodyPr/>
        <a:lstStyle/>
        <a:p>
          <a:endParaRPr lang="fr-FR"/>
        </a:p>
      </dgm:t>
    </dgm:pt>
    <dgm:pt modelId="{5D2EB58A-474F-45C0-B764-9C3568561E52}">
      <dgm:prSet phldrT="[Texte]" custT="1"/>
      <dgm:spPr/>
      <dgm:t>
        <a:bodyPr/>
        <a:lstStyle/>
        <a:p>
          <a:r>
            <a:rPr lang="fr-FR" sz="1400" dirty="0" err="1" smtClean="0"/>
            <a:t>Process</a:t>
          </a:r>
          <a:r>
            <a:rPr lang="fr-FR" sz="1400" dirty="0" smtClean="0"/>
            <a:t> </a:t>
          </a:r>
        </a:p>
        <a:p>
          <a:r>
            <a:rPr lang="fr-FR" sz="1400" dirty="0" smtClean="0"/>
            <a:t>(</a:t>
          </a:r>
          <a:r>
            <a:rPr lang="fr-FR" sz="1400" dirty="0" err="1" smtClean="0"/>
            <a:t>see</a:t>
          </a:r>
          <a:r>
            <a:rPr lang="fr-FR" sz="1400" dirty="0" smtClean="0"/>
            <a:t> </a:t>
          </a:r>
          <a:r>
            <a:rPr lang="fr-FR" sz="1400" dirty="0" err="1" smtClean="0"/>
            <a:t>above</a:t>
          </a:r>
          <a:r>
            <a:rPr lang="fr-FR" sz="1400" dirty="0" smtClean="0"/>
            <a:t>)</a:t>
          </a:r>
          <a:endParaRPr lang="fr-FR" sz="1400" dirty="0"/>
        </a:p>
      </dgm:t>
    </dgm:pt>
    <dgm:pt modelId="{F15A1998-12AD-43D6-94D0-EEC27EAE4A43}" type="parTrans" cxnId="{4BF6E262-3861-4FE7-8714-8FBE6201F3A9}">
      <dgm:prSet/>
      <dgm:spPr/>
      <dgm:t>
        <a:bodyPr/>
        <a:lstStyle/>
        <a:p>
          <a:endParaRPr lang="fr-FR"/>
        </a:p>
      </dgm:t>
    </dgm:pt>
    <dgm:pt modelId="{5F49D9E4-84E9-4003-90D6-E62DB3FACE0D}" type="sibTrans" cxnId="{4BF6E262-3861-4FE7-8714-8FBE6201F3A9}">
      <dgm:prSet/>
      <dgm:spPr/>
      <dgm:t>
        <a:bodyPr/>
        <a:lstStyle/>
        <a:p>
          <a:endParaRPr lang="fr-FR"/>
        </a:p>
      </dgm:t>
    </dgm:pt>
    <dgm:pt modelId="{9B8335EF-1E51-4F55-A9BA-DE111170FC89}">
      <dgm:prSet phldrT="[Texte]"/>
      <dgm:spPr/>
      <dgm:t>
        <a:bodyPr/>
        <a:lstStyle/>
        <a:p>
          <a:r>
            <a:rPr lang="fr-FR" dirty="0" smtClean="0"/>
            <a:t>Maintenance management</a:t>
          </a:r>
          <a:endParaRPr lang="fr-FR" dirty="0"/>
        </a:p>
      </dgm:t>
    </dgm:pt>
    <dgm:pt modelId="{59A3C486-60B8-4902-A56F-1349F9212331}" type="parTrans" cxnId="{AFD6505F-AFE0-484B-B90D-FFC834955D67}">
      <dgm:prSet/>
      <dgm:spPr/>
      <dgm:t>
        <a:bodyPr/>
        <a:lstStyle/>
        <a:p>
          <a:endParaRPr lang="fr-FR"/>
        </a:p>
      </dgm:t>
    </dgm:pt>
    <dgm:pt modelId="{56A9FE73-CE56-4FFA-ABAA-24822F7B9CC3}" type="sibTrans" cxnId="{AFD6505F-AFE0-484B-B90D-FFC834955D67}">
      <dgm:prSet/>
      <dgm:spPr/>
      <dgm:t>
        <a:bodyPr/>
        <a:lstStyle/>
        <a:p>
          <a:endParaRPr lang="fr-FR"/>
        </a:p>
      </dgm:t>
    </dgm:pt>
    <dgm:pt modelId="{C49DFAF3-6FF9-4C80-BADE-5C8CF1C7B287}">
      <dgm:prSet phldrT="[Texte]" custT="1"/>
      <dgm:spPr/>
      <dgm:t>
        <a:bodyPr/>
        <a:lstStyle/>
        <a:p>
          <a:endParaRPr lang="fr-FR" sz="1400" dirty="0" smtClean="0"/>
        </a:p>
        <a:p>
          <a:endParaRPr lang="fr-FR" sz="1400" dirty="0" smtClean="0"/>
        </a:p>
        <a:p>
          <a:endParaRPr lang="fr-FR" sz="1400" dirty="0" smtClean="0"/>
        </a:p>
        <a:p>
          <a:r>
            <a:rPr lang="fr-FR" sz="1400" dirty="0" smtClean="0"/>
            <a:t>Organisation</a:t>
          </a:r>
        </a:p>
        <a:p>
          <a:r>
            <a:rPr lang="fr-FR" sz="1400" dirty="0" smtClean="0"/>
            <a:t>Schedule</a:t>
          </a:r>
        </a:p>
        <a:p>
          <a:r>
            <a:rPr lang="fr-FR" sz="1400" dirty="0" smtClean="0"/>
            <a:t>Information system</a:t>
          </a:r>
        </a:p>
        <a:p>
          <a:r>
            <a:rPr lang="fr-FR" sz="1400" dirty="0" err="1" smtClean="0"/>
            <a:t>Methods</a:t>
          </a:r>
          <a:endParaRPr lang="fr-FR" sz="1400" dirty="0" smtClean="0"/>
        </a:p>
        <a:p>
          <a:r>
            <a:rPr lang="fr-FR" sz="1100" dirty="0" smtClean="0"/>
            <a:t>…</a:t>
          </a:r>
        </a:p>
        <a:p>
          <a:endParaRPr lang="fr-FR" sz="1100" dirty="0"/>
        </a:p>
      </dgm:t>
    </dgm:pt>
    <dgm:pt modelId="{28ACAD93-02DD-4A58-B386-8C072961A73E}" type="parTrans" cxnId="{19F69A68-5346-40FB-85C8-11EA34196A65}">
      <dgm:prSet/>
      <dgm:spPr/>
      <dgm:t>
        <a:bodyPr/>
        <a:lstStyle/>
        <a:p>
          <a:endParaRPr lang="fr-FR"/>
        </a:p>
      </dgm:t>
    </dgm:pt>
    <dgm:pt modelId="{77F4D15B-E316-4831-BE76-3C23DF2D5B76}" type="sibTrans" cxnId="{19F69A68-5346-40FB-85C8-11EA34196A65}">
      <dgm:prSet/>
      <dgm:spPr/>
      <dgm:t>
        <a:bodyPr/>
        <a:lstStyle/>
        <a:p>
          <a:endParaRPr lang="fr-FR"/>
        </a:p>
      </dgm:t>
    </dgm:pt>
    <dgm:pt modelId="{2643EB84-0C1B-4B05-89CF-AD5C1B7BBAF8}">
      <dgm:prSet phldrT="[Texte]"/>
      <dgm:spPr/>
      <dgm:t>
        <a:bodyPr/>
        <a:lstStyle/>
        <a:p>
          <a:r>
            <a:rPr lang="fr-FR" dirty="0" err="1" smtClean="0"/>
            <a:t>Improvement</a:t>
          </a:r>
          <a:r>
            <a:rPr lang="fr-FR" dirty="0" smtClean="0"/>
            <a:t> Maintenance Management</a:t>
          </a:r>
          <a:endParaRPr lang="fr-FR" dirty="0"/>
        </a:p>
      </dgm:t>
    </dgm:pt>
    <dgm:pt modelId="{39D83AA6-A68B-4EE9-91F9-73B20243E114}" type="parTrans" cxnId="{4A057EAA-C376-4C81-92DC-ED421D4C25A4}">
      <dgm:prSet/>
      <dgm:spPr/>
      <dgm:t>
        <a:bodyPr/>
        <a:lstStyle/>
        <a:p>
          <a:endParaRPr lang="fr-FR"/>
        </a:p>
      </dgm:t>
    </dgm:pt>
    <dgm:pt modelId="{0FC7CE56-B353-4BE0-B0ED-A6ED5FB250E1}" type="sibTrans" cxnId="{4A057EAA-C376-4C81-92DC-ED421D4C25A4}">
      <dgm:prSet/>
      <dgm:spPr/>
      <dgm:t>
        <a:bodyPr/>
        <a:lstStyle/>
        <a:p>
          <a:endParaRPr lang="fr-FR"/>
        </a:p>
      </dgm:t>
    </dgm:pt>
    <dgm:pt modelId="{6B8C4D47-389D-4748-B6B1-3C9B9B5715F5}">
      <dgm:prSet phldrT="[Texte]" custT="1"/>
      <dgm:spPr/>
      <dgm:t>
        <a:bodyPr/>
        <a:lstStyle/>
        <a:p>
          <a:r>
            <a:rPr lang="fr-FR" sz="1400" dirty="0" smtClean="0"/>
            <a:t>User </a:t>
          </a:r>
          <a:r>
            <a:rPr lang="fr-FR" sz="1400" dirty="0" err="1" smtClean="0"/>
            <a:t>availibility</a:t>
          </a:r>
          <a:r>
            <a:rPr lang="fr-FR" sz="1400" dirty="0" smtClean="0"/>
            <a:t> rate</a:t>
          </a:r>
        </a:p>
        <a:p>
          <a:r>
            <a:rPr lang="fr-FR" sz="1400" dirty="0" smtClean="0"/>
            <a:t>UPGRADE of the Synchrotron</a:t>
          </a:r>
          <a:endParaRPr lang="fr-FR" sz="1400" dirty="0"/>
        </a:p>
      </dgm:t>
    </dgm:pt>
    <dgm:pt modelId="{85D659F8-36C3-4A08-A48E-5EBF8F9084F7}" type="parTrans" cxnId="{E89B6B01-CFE6-4020-AA21-D16E5AC57760}">
      <dgm:prSet/>
      <dgm:spPr/>
      <dgm:t>
        <a:bodyPr/>
        <a:lstStyle/>
        <a:p>
          <a:endParaRPr lang="fr-FR"/>
        </a:p>
      </dgm:t>
    </dgm:pt>
    <dgm:pt modelId="{C11F6825-06B4-41FE-8BEE-727B48CDBDFD}" type="sibTrans" cxnId="{E89B6B01-CFE6-4020-AA21-D16E5AC57760}">
      <dgm:prSet/>
      <dgm:spPr/>
      <dgm:t>
        <a:bodyPr/>
        <a:lstStyle/>
        <a:p>
          <a:endParaRPr lang="fr-FR"/>
        </a:p>
      </dgm:t>
    </dgm:pt>
    <dgm:pt modelId="{69D425FC-33D7-48D3-ADB7-2B4980B0B6E9}">
      <dgm:prSet phldrT="[Texte]"/>
      <dgm:spPr/>
      <dgm:t>
        <a:bodyPr/>
        <a:lstStyle/>
        <a:p>
          <a:r>
            <a:rPr lang="fr-FR" dirty="0" smtClean="0"/>
            <a:t>Facility </a:t>
          </a:r>
          <a:r>
            <a:rPr lang="fr-FR" dirty="0" err="1" smtClean="0"/>
            <a:t>reliability</a:t>
          </a:r>
          <a:endParaRPr lang="fr-FR" dirty="0"/>
        </a:p>
      </dgm:t>
    </dgm:pt>
    <dgm:pt modelId="{7B920216-E294-4903-8FC9-F8DDE428B070}" type="parTrans" cxnId="{0A6BC9E1-DE7D-4E17-8866-94BD89CC1E88}">
      <dgm:prSet/>
      <dgm:spPr/>
      <dgm:t>
        <a:bodyPr/>
        <a:lstStyle/>
        <a:p>
          <a:endParaRPr lang="fr-FR"/>
        </a:p>
      </dgm:t>
    </dgm:pt>
    <dgm:pt modelId="{0373F811-CEB0-453D-9BE9-C99EDCD0680E}" type="sibTrans" cxnId="{0A6BC9E1-DE7D-4E17-8866-94BD89CC1E88}">
      <dgm:prSet/>
      <dgm:spPr/>
      <dgm:t>
        <a:bodyPr/>
        <a:lstStyle/>
        <a:p>
          <a:endParaRPr lang="fr-FR"/>
        </a:p>
      </dgm:t>
    </dgm:pt>
    <dgm:pt modelId="{B2ACF22F-29B8-4670-9C07-BB81D032EC03}">
      <dgm:prSet phldrT="[Texte]"/>
      <dgm:spPr/>
      <dgm:t>
        <a:bodyPr/>
        <a:lstStyle/>
        <a:p>
          <a:r>
            <a:rPr lang="fr-FR" dirty="0" smtClean="0">
              <a:sym typeface="Wingdings" panose="05000000000000000000" pitchFamily="2" charset="2"/>
            </a:rPr>
            <a:t> Excellence</a:t>
          </a:r>
          <a:endParaRPr lang="fr-FR" dirty="0"/>
        </a:p>
      </dgm:t>
    </dgm:pt>
    <dgm:pt modelId="{4AFAB9F6-607F-4627-B824-FE02C9F5C9D1}" type="parTrans" cxnId="{DC4C1928-61CB-405F-8FE6-DA84090D58AB}">
      <dgm:prSet/>
      <dgm:spPr/>
      <dgm:t>
        <a:bodyPr/>
        <a:lstStyle/>
        <a:p>
          <a:endParaRPr lang="fr-FR"/>
        </a:p>
      </dgm:t>
    </dgm:pt>
    <dgm:pt modelId="{20C169E9-01EE-455B-BD10-A964D7849238}" type="sibTrans" cxnId="{DC4C1928-61CB-405F-8FE6-DA84090D58AB}">
      <dgm:prSet/>
      <dgm:spPr/>
      <dgm:t>
        <a:bodyPr/>
        <a:lstStyle/>
        <a:p>
          <a:endParaRPr lang="fr-FR"/>
        </a:p>
      </dgm:t>
    </dgm:pt>
    <dgm:pt modelId="{DC2491C3-66CC-48DE-9C84-9770FC1C27C3}" type="pres">
      <dgm:prSet presAssocID="{DF327281-97A2-49CB-8805-E1B9D20ECB36}" presName="cycleMatrixDiagram" presStyleCnt="0">
        <dgm:presLayoutVars>
          <dgm:chMax val="1"/>
          <dgm:dir/>
          <dgm:animLvl val="lvl"/>
          <dgm:resizeHandles val="exact"/>
        </dgm:presLayoutVars>
      </dgm:prSet>
      <dgm:spPr/>
      <dgm:t>
        <a:bodyPr/>
        <a:lstStyle/>
        <a:p>
          <a:endParaRPr lang="fr-FR"/>
        </a:p>
      </dgm:t>
    </dgm:pt>
    <dgm:pt modelId="{0FC72206-D030-4BEE-8257-B7519E5FCB7E}" type="pres">
      <dgm:prSet presAssocID="{DF327281-97A2-49CB-8805-E1B9D20ECB36}" presName="children" presStyleCnt="0"/>
      <dgm:spPr/>
    </dgm:pt>
    <dgm:pt modelId="{F8D18E4C-A7A9-4334-BAB0-25ECF5BCFDA5}" type="pres">
      <dgm:prSet presAssocID="{DF327281-97A2-49CB-8805-E1B9D20ECB36}" presName="child1group" presStyleCnt="0"/>
      <dgm:spPr/>
    </dgm:pt>
    <dgm:pt modelId="{35C5BD6A-62E6-452D-9CD0-1ED498AAEB4A}" type="pres">
      <dgm:prSet presAssocID="{DF327281-97A2-49CB-8805-E1B9D20ECB36}" presName="child1" presStyleLbl="bgAcc1" presStyleIdx="0" presStyleCnt="4" custScaleX="93815" custScaleY="86297"/>
      <dgm:spPr/>
      <dgm:t>
        <a:bodyPr/>
        <a:lstStyle/>
        <a:p>
          <a:endParaRPr lang="fr-FR"/>
        </a:p>
      </dgm:t>
    </dgm:pt>
    <dgm:pt modelId="{B1C04C38-CFAC-45B5-9E35-5A0C624D12F1}" type="pres">
      <dgm:prSet presAssocID="{DF327281-97A2-49CB-8805-E1B9D20ECB36}" presName="child1Text" presStyleLbl="bgAcc1" presStyleIdx="0" presStyleCnt="4">
        <dgm:presLayoutVars>
          <dgm:bulletEnabled val="1"/>
        </dgm:presLayoutVars>
      </dgm:prSet>
      <dgm:spPr/>
      <dgm:t>
        <a:bodyPr/>
        <a:lstStyle/>
        <a:p>
          <a:endParaRPr lang="fr-FR"/>
        </a:p>
      </dgm:t>
    </dgm:pt>
    <dgm:pt modelId="{A898C68A-BF33-4C02-B409-1C5746C9771B}" type="pres">
      <dgm:prSet presAssocID="{DF327281-97A2-49CB-8805-E1B9D20ECB36}" presName="child2group" presStyleCnt="0"/>
      <dgm:spPr/>
    </dgm:pt>
    <dgm:pt modelId="{7FDE2DEE-EC4A-4A37-86D2-A3F774149245}" type="pres">
      <dgm:prSet presAssocID="{DF327281-97A2-49CB-8805-E1B9D20ECB36}" presName="child2" presStyleLbl="bgAcc1" presStyleIdx="1" presStyleCnt="4"/>
      <dgm:spPr/>
      <dgm:t>
        <a:bodyPr/>
        <a:lstStyle/>
        <a:p>
          <a:endParaRPr lang="fr-FR"/>
        </a:p>
      </dgm:t>
    </dgm:pt>
    <dgm:pt modelId="{C9A328CE-C9A7-4107-9B43-5E1B1A42F295}" type="pres">
      <dgm:prSet presAssocID="{DF327281-97A2-49CB-8805-E1B9D20ECB36}" presName="child2Text" presStyleLbl="bgAcc1" presStyleIdx="1" presStyleCnt="4">
        <dgm:presLayoutVars>
          <dgm:bulletEnabled val="1"/>
        </dgm:presLayoutVars>
      </dgm:prSet>
      <dgm:spPr/>
      <dgm:t>
        <a:bodyPr/>
        <a:lstStyle/>
        <a:p>
          <a:endParaRPr lang="fr-FR"/>
        </a:p>
      </dgm:t>
    </dgm:pt>
    <dgm:pt modelId="{ED783CEA-0FBE-4C9C-9452-4F8E494CC639}" type="pres">
      <dgm:prSet presAssocID="{DF327281-97A2-49CB-8805-E1B9D20ECB36}" presName="child3group" presStyleCnt="0"/>
      <dgm:spPr/>
    </dgm:pt>
    <dgm:pt modelId="{89EC5297-F710-4575-A252-A1059A68A4CD}" type="pres">
      <dgm:prSet presAssocID="{DF327281-97A2-49CB-8805-E1B9D20ECB36}" presName="child3" presStyleLbl="bgAcc1" presStyleIdx="2" presStyleCnt="4"/>
      <dgm:spPr/>
      <dgm:t>
        <a:bodyPr/>
        <a:lstStyle/>
        <a:p>
          <a:endParaRPr lang="fr-FR"/>
        </a:p>
      </dgm:t>
    </dgm:pt>
    <dgm:pt modelId="{C58AEE5B-8518-4D0B-BDF6-AF5592AEB3A8}" type="pres">
      <dgm:prSet presAssocID="{DF327281-97A2-49CB-8805-E1B9D20ECB36}" presName="child3Text" presStyleLbl="bgAcc1" presStyleIdx="2" presStyleCnt="4">
        <dgm:presLayoutVars>
          <dgm:bulletEnabled val="1"/>
        </dgm:presLayoutVars>
      </dgm:prSet>
      <dgm:spPr/>
      <dgm:t>
        <a:bodyPr/>
        <a:lstStyle/>
        <a:p>
          <a:endParaRPr lang="fr-FR"/>
        </a:p>
      </dgm:t>
    </dgm:pt>
    <dgm:pt modelId="{49959902-AEB1-4C1E-89CA-2D5102FF32DD}" type="pres">
      <dgm:prSet presAssocID="{DF327281-97A2-49CB-8805-E1B9D20ECB36}" presName="child4group" presStyleCnt="0"/>
      <dgm:spPr/>
    </dgm:pt>
    <dgm:pt modelId="{462FAB30-8DCA-48A1-BA41-2FBDB99165A6}" type="pres">
      <dgm:prSet presAssocID="{DF327281-97A2-49CB-8805-E1B9D20ECB36}" presName="child4" presStyleLbl="bgAcc1" presStyleIdx="3" presStyleCnt="4"/>
      <dgm:spPr/>
      <dgm:t>
        <a:bodyPr/>
        <a:lstStyle/>
        <a:p>
          <a:endParaRPr lang="fr-FR"/>
        </a:p>
      </dgm:t>
    </dgm:pt>
    <dgm:pt modelId="{29730743-92E1-4AD4-A25E-A542F57BE4B7}" type="pres">
      <dgm:prSet presAssocID="{DF327281-97A2-49CB-8805-E1B9D20ECB36}" presName="child4Text" presStyleLbl="bgAcc1" presStyleIdx="3" presStyleCnt="4">
        <dgm:presLayoutVars>
          <dgm:bulletEnabled val="1"/>
        </dgm:presLayoutVars>
      </dgm:prSet>
      <dgm:spPr/>
      <dgm:t>
        <a:bodyPr/>
        <a:lstStyle/>
        <a:p>
          <a:endParaRPr lang="fr-FR"/>
        </a:p>
      </dgm:t>
    </dgm:pt>
    <dgm:pt modelId="{E9F14FA4-6CF1-4C88-8B79-5C23CF4BABF5}" type="pres">
      <dgm:prSet presAssocID="{DF327281-97A2-49CB-8805-E1B9D20ECB36}" presName="childPlaceholder" presStyleCnt="0"/>
      <dgm:spPr/>
    </dgm:pt>
    <dgm:pt modelId="{2BC041C9-BFC6-46AA-AEE3-5C9BA0D91D14}" type="pres">
      <dgm:prSet presAssocID="{DF327281-97A2-49CB-8805-E1B9D20ECB36}" presName="circle" presStyleCnt="0"/>
      <dgm:spPr/>
    </dgm:pt>
    <dgm:pt modelId="{919723A7-C8EA-4A98-99EB-F662FD91A489}" type="pres">
      <dgm:prSet presAssocID="{DF327281-97A2-49CB-8805-E1B9D20ECB36}" presName="quadrant1" presStyleLbl="node1" presStyleIdx="0" presStyleCnt="4">
        <dgm:presLayoutVars>
          <dgm:chMax val="1"/>
          <dgm:bulletEnabled val="1"/>
        </dgm:presLayoutVars>
      </dgm:prSet>
      <dgm:spPr/>
      <dgm:t>
        <a:bodyPr/>
        <a:lstStyle/>
        <a:p>
          <a:endParaRPr lang="fr-FR"/>
        </a:p>
      </dgm:t>
    </dgm:pt>
    <dgm:pt modelId="{35F4B335-81AA-4664-8602-5B244E87046D}" type="pres">
      <dgm:prSet presAssocID="{DF327281-97A2-49CB-8805-E1B9D20ECB36}" presName="quadrant2" presStyleLbl="node1" presStyleIdx="1" presStyleCnt="4">
        <dgm:presLayoutVars>
          <dgm:chMax val="1"/>
          <dgm:bulletEnabled val="1"/>
        </dgm:presLayoutVars>
      </dgm:prSet>
      <dgm:spPr/>
      <dgm:t>
        <a:bodyPr/>
        <a:lstStyle/>
        <a:p>
          <a:endParaRPr lang="fr-FR"/>
        </a:p>
      </dgm:t>
    </dgm:pt>
    <dgm:pt modelId="{D6BFC22E-1B10-4433-9940-B231B54CCE64}" type="pres">
      <dgm:prSet presAssocID="{DF327281-97A2-49CB-8805-E1B9D20ECB36}" presName="quadrant3" presStyleLbl="node1" presStyleIdx="2" presStyleCnt="4" custLinFactNeighborY="2050">
        <dgm:presLayoutVars>
          <dgm:chMax val="1"/>
          <dgm:bulletEnabled val="1"/>
        </dgm:presLayoutVars>
      </dgm:prSet>
      <dgm:spPr/>
      <dgm:t>
        <a:bodyPr/>
        <a:lstStyle/>
        <a:p>
          <a:endParaRPr lang="fr-FR"/>
        </a:p>
      </dgm:t>
    </dgm:pt>
    <dgm:pt modelId="{C802ED3F-7BDD-49F5-A86A-09F71B569EBA}" type="pres">
      <dgm:prSet presAssocID="{DF327281-97A2-49CB-8805-E1B9D20ECB36}" presName="quadrant4" presStyleLbl="node1" presStyleIdx="3" presStyleCnt="4">
        <dgm:presLayoutVars>
          <dgm:chMax val="1"/>
          <dgm:bulletEnabled val="1"/>
        </dgm:presLayoutVars>
      </dgm:prSet>
      <dgm:spPr/>
      <dgm:t>
        <a:bodyPr/>
        <a:lstStyle/>
        <a:p>
          <a:endParaRPr lang="fr-FR"/>
        </a:p>
      </dgm:t>
    </dgm:pt>
    <dgm:pt modelId="{F0705E47-9CBF-45C1-9465-99D4F1BB4D7E}" type="pres">
      <dgm:prSet presAssocID="{DF327281-97A2-49CB-8805-E1B9D20ECB36}" presName="quadrantPlaceholder" presStyleCnt="0"/>
      <dgm:spPr/>
    </dgm:pt>
    <dgm:pt modelId="{ACC3A2AC-88ED-4579-8B19-09C1C92DEB7F}" type="pres">
      <dgm:prSet presAssocID="{DF327281-97A2-49CB-8805-E1B9D20ECB36}" presName="center1" presStyleLbl="fgShp" presStyleIdx="0" presStyleCnt="2"/>
      <dgm:spPr/>
    </dgm:pt>
    <dgm:pt modelId="{78BB1DA3-6E2A-4E1C-B7F0-0D2773BEF0B3}" type="pres">
      <dgm:prSet presAssocID="{DF327281-97A2-49CB-8805-E1B9D20ECB36}" presName="center2" presStyleLbl="fgShp" presStyleIdx="1" presStyleCnt="2"/>
      <dgm:spPr/>
    </dgm:pt>
  </dgm:ptLst>
  <dgm:cxnLst>
    <dgm:cxn modelId="{FDF1C01F-2982-4715-8333-9D74BEAF0187}" type="presOf" srcId="{9B8335EF-1E51-4F55-A9BA-DE111170FC89}" destId="{7FDE2DEE-EC4A-4A37-86D2-A3F774149245}" srcOrd="0" destOrd="0" presId="urn:microsoft.com/office/officeart/2005/8/layout/cycle4"/>
    <dgm:cxn modelId="{19F69A68-5346-40FB-85C8-11EA34196A65}" srcId="{DF327281-97A2-49CB-8805-E1B9D20ECB36}" destId="{C49DFAF3-6FF9-4C80-BADE-5C8CF1C7B287}" srcOrd="2" destOrd="0" parTransId="{28ACAD93-02DD-4A58-B386-8C072961A73E}" sibTransId="{77F4D15B-E316-4831-BE76-3C23DF2D5B76}"/>
    <dgm:cxn modelId="{4A057EAA-C376-4C81-92DC-ED421D4C25A4}" srcId="{C49DFAF3-6FF9-4C80-BADE-5C8CF1C7B287}" destId="{2643EB84-0C1B-4B05-89CF-AD5C1B7BBAF8}" srcOrd="0" destOrd="0" parTransId="{39D83AA6-A68B-4EE9-91F9-73B20243E114}" sibTransId="{0FC7CE56-B353-4BE0-B0ED-A6ED5FB250E1}"/>
    <dgm:cxn modelId="{6841DB9A-E349-4326-8D9A-A6FC59BC91D0}" type="presOf" srcId="{9B8335EF-1E51-4F55-A9BA-DE111170FC89}" destId="{C9A328CE-C9A7-4107-9B43-5E1B1A42F295}" srcOrd="1" destOrd="0" presId="urn:microsoft.com/office/officeart/2005/8/layout/cycle4"/>
    <dgm:cxn modelId="{79433A7D-B7F5-49DB-8F6B-B61CBB14BA3F}" type="presOf" srcId="{69D425FC-33D7-48D3-ADB7-2B4980B0B6E9}" destId="{29730743-92E1-4AD4-A25E-A542F57BE4B7}" srcOrd="1" destOrd="0" presId="urn:microsoft.com/office/officeart/2005/8/layout/cycle4"/>
    <dgm:cxn modelId="{8C7D7ACC-A255-442B-B215-3E86CF518AF7}" type="presOf" srcId="{B2ACF22F-29B8-4670-9C07-BB81D032EC03}" destId="{29730743-92E1-4AD4-A25E-A542F57BE4B7}" srcOrd="1" destOrd="1" presId="urn:microsoft.com/office/officeart/2005/8/layout/cycle4"/>
    <dgm:cxn modelId="{AFD6505F-AFE0-484B-B90D-FFC834955D67}" srcId="{5D2EB58A-474F-45C0-B764-9C3568561E52}" destId="{9B8335EF-1E51-4F55-A9BA-DE111170FC89}" srcOrd="0" destOrd="0" parTransId="{59A3C486-60B8-4902-A56F-1349F9212331}" sibTransId="{56A9FE73-CE56-4FFA-ABAA-24822F7B9CC3}"/>
    <dgm:cxn modelId="{0A6BC9E1-DE7D-4E17-8866-94BD89CC1E88}" srcId="{6B8C4D47-389D-4748-B6B1-3C9B9B5715F5}" destId="{69D425FC-33D7-48D3-ADB7-2B4980B0B6E9}" srcOrd="0" destOrd="0" parTransId="{7B920216-E294-4903-8FC9-F8DDE428B070}" sibTransId="{0373F811-CEB0-453D-9BE9-C99EDCD0680E}"/>
    <dgm:cxn modelId="{0613CAA4-65E3-4150-983D-ABFC3378A61B}" type="presOf" srcId="{69D425FC-33D7-48D3-ADB7-2B4980B0B6E9}" destId="{462FAB30-8DCA-48A1-BA41-2FBDB99165A6}" srcOrd="0" destOrd="0" presId="urn:microsoft.com/office/officeart/2005/8/layout/cycle4"/>
    <dgm:cxn modelId="{95C4F1FE-A85F-4B26-8CB2-814C7C16CC8C}" type="presOf" srcId="{D254DDF6-9770-4714-ADB1-0430F391E629}" destId="{919723A7-C8EA-4A98-99EB-F662FD91A489}" srcOrd="0" destOrd="0" presId="urn:microsoft.com/office/officeart/2005/8/layout/cycle4"/>
    <dgm:cxn modelId="{4BF6E262-3861-4FE7-8714-8FBE6201F3A9}" srcId="{DF327281-97A2-49CB-8805-E1B9D20ECB36}" destId="{5D2EB58A-474F-45C0-B764-9C3568561E52}" srcOrd="1" destOrd="0" parTransId="{F15A1998-12AD-43D6-94D0-EEC27EAE4A43}" sibTransId="{5F49D9E4-84E9-4003-90D6-E62DB3FACE0D}"/>
    <dgm:cxn modelId="{1A64653F-4E48-4BC7-83CC-E2433DF4672E}" type="presOf" srcId="{C49DFAF3-6FF9-4C80-BADE-5C8CF1C7B287}" destId="{D6BFC22E-1B10-4433-9940-B231B54CCE64}" srcOrd="0" destOrd="0" presId="urn:microsoft.com/office/officeart/2005/8/layout/cycle4"/>
    <dgm:cxn modelId="{5A801A15-9CC1-4C5E-A545-8045C04C0071}" type="presOf" srcId="{2643EB84-0C1B-4B05-89CF-AD5C1B7BBAF8}" destId="{89EC5297-F710-4575-A252-A1059A68A4CD}" srcOrd="0" destOrd="0" presId="urn:microsoft.com/office/officeart/2005/8/layout/cycle4"/>
    <dgm:cxn modelId="{072D6596-D8BB-44F1-AB97-5F08E9AD3783}" type="presOf" srcId="{DF327281-97A2-49CB-8805-E1B9D20ECB36}" destId="{DC2491C3-66CC-48DE-9C84-9770FC1C27C3}" srcOrd="0" destOrd="0" presId="urn:microsoft.com/office/officeart/2005/8/layout/cycle4"/>
    <dgm:cxn modelId="{F4F501A8-EF39-4DFD-B899-EB2FDF005EE9}" type="presOf" srcId="{5D2EB58A-474F-45C0-B764-9C3568561E52}" destId="{35F4B335-81AA-4664-8602-5B244E87046D}" srcOrd="0" destOrd="0" presId="urn:microsoft.com/office/officeart/2005/8/layout/cycle4"/>
    <dgm:cxn modelId="{9D36C56F-ADC8-4EB2-9A47-C1F825B32DD8}" type="presOf" srcId="{B2ACF22F-29B8-4670-9C07-BB81D032EC03}" destId="{462FAB30-8DCA-48A1-BA41-2FBDB99165A6}" srcOrd="0" destOrd="1" presId="urn:microsoft.com/office/officeart/2005/8/layout/cycle4"/>
    <dgm:cxn modelId="{D20167D1-A242-4AD7-B0C1-A57EF5E56C50}" type="presOf" srcId="{04630393-3A4C-4E62-9A7D-038F5E53AA32}" destId="{B1C04C38-CFAC-45B5-9E35-5A0C624D12F1}" srcOrd="1" destOrd="0" presId="urn:microsoft.com/office/officeart/2005/8/layout/cycle4"/>
    <dgm:cxn modelId="{40D703E8-4BE2-448D-9F1F-7FA7F4F5FEB9}" srcId="{DF327281-97A2-49CB-8805-E1B9D20ECB36}" destId="{D254DDF6-9770-4714-ADB1-0430F391E629}" srcOrd="0" destOrd="0" parTransId="{33E3450E-53DB-455D-9E21-858E4A3CE661}" sibTransId="{8EF9E617-AF8D-480C-B428-46E4BA760DEF}"/>
    <dgm:cxn modelId="{8299E3F3-EC5A-4D67-BC74-84F57CC9E794}" type="presOf" srcId="{2643EB84-0C1B-4B05-89CF-AD5C1B7BBAF8}" destId="{C58AEE5B-8518-4D0B-BDF6-AF5592AEB3A8}" srcOrd="1" destOrd="0" presId="urn:microsoft.com/office/officeart/2005/8/layout/cycle4"/>
    <dgm:cxn modelId="{FF6A45EE-6CE4-487F-8DC6-1FD566E828E1}" type="presOf" srcId="{6B8C4D47-389D-4748-B6B1-3C9B9B5715F5}" destId="{C802ED3F-7BDD-49F5-A86A-09F71B569EBA}" srcOrd="0" destOrd="0" presId="urn:microsoft.com/office/officeart/2005/8/layout/cycle4"/>
    <dgm:cxn modelId="{86AA1132-EF40-4994-BC09-155F15C1BEBC}" srcId="{D254DDF6-9770-4714-ADB1-0430F391E629}" destId="{04630393-3A4C-4E62-9A7D-038F5E53AA32}" srcOrd="0" destOrd="0" parTransId="{5C1F7EBF-ACAD-4862-A6BF-6FD61BA84F7F}" sibTransId="{0B9FBDB3-7BB9-4726-AE90-1884C4DB8C69}"/>
    <dgm:cxn modelId="{DC4C1928-61CB-405F-8FE6-DA84090D58AB}" srcId="{6B8C4D47-389D-4748-B6B1-3C9B9B5715F5}" destId="{B2ACF22F-29B8-4670-9C07-BB81D032EC03}" srcOrd="1" destOrd="0" parTransId="{4AFAB9F6-607F-4627-B824-FE02C9F5C9D1}" sibTransId="{20C169E9-01EE-455B-BD10-A964D7849238}"/>
    <dgm:cxn modelId="{E89B6B01-CFE6-4020-AA21-D16E5AC57760}" srcId="{DF327281-97A2-49CB-8805-E1B9D20ECB36}" destId="{6B8C4D47-389D-4748-B6B1-3C9B9B5715F5}" srcOrd="3" destOrd="0" parTransId="{85D659F8-36C3-4A08-A48E-5EBF8F9084F7}" sibTransId="{C11F6825-06B4-41FE-8BEE-727B48CDBDFD}"/>
    <dgm:cxn modelId="{A3EEA444-EED4-442B-BD75-F3C903F3943C}" type="presOf" srcId="{04630393-3A4C-4E62-9A7D-038F5E53AA32}" destId="{35C5BD6A-62E6-452D-9CD0-1ED498AAEB4A}" srcOrd="0" destOrd="0" presId="urn:microsoft.com/office/officeart/2005/8/layout/cycle4"/>
    <dgm:cxn modelId="{B16E1A84-A845-448E-B06F-58B8A880186A}" type="presParOf" srcId="{DC2491C3-66CC-48DE-9C84-9770FC1C27C3}" destId="{0FC72206-D030-4BEE-8257-B7519E5FCB7E}" srcOrd="0" destOrd="0" presId="urn:microsoft.com/office/officeart/2005/8/layout/cycle4"/>
    <dgm:cxn modelId="{BE575230-A30E-496E-A3E6-719A4D0F82B6}" type="presParOf" srcId="{0FC72206-D030-4BEE-8257-B7519E5FCB7E}" destId="{F8D18E4C-A7A9-4334-BAB0-25ECF5BCFDA5}" srcOrd="0" destOrd="0" presId="urn:microsoft.com/office/officeart/2005/8/layout/cycle4"/>
    <dgm:cxn modelId="{F7FEF1E9-48AC-436D-95D2-FA6D35585543}" type="presParOf" srcId="{F8D18E4C-A7A9-4334-BAB0-25ECF5BCFDA5}" destId="{35C5BD6A-62E6-452D-9CD0-1ED498AAEB4A}" srcOrd="0" destOrd="0" presId="urn:microsoft.com/office/officeart/2005/8/layout/cycle4"/>
    <dgm:cxn modelId="{A747255A-C86E-4F95-92F2-B7C72043E659}" type="presParOf" srcId="{F8D18E4C-A7A9-4334-BAB0-25ECF5BCFDA5}" destId="{B1C04C38-CFAC-45B5-9E35-5A0C624D12F1}" srcOrd="1" destOrd="0" presId="urn:microsoft.com/office/officeart/2005/8/layout/cycle4"/>
    <dgm:cxn modelId="{A97B6CED-174F-4C48-B537-64AC904B828A}" type="presParOf" srcId="{0FC72206-D030-4BEE-8257-B7519E5FCB7E}" destId="{A898C68A-BF33-4C02-B409-1C5746C9771B}" srcOrd="1" destOrd="0" presId="urn:microsoft.com/office/officeart/2005/8/layout/cycle4"/>
    <dgm:cxn modelId="{447E4828-CCC5-4945-8CDD-83D69525D640}" type="presParOf" srcId="{A898C68A-BF33-4C02-B409-1C5746C9771B}" destId="{7FDE2DEE-EC4A-4A37-86D2-A3F774149245}" srcOrd="0" destOrd="0" presId="urn:microsoft.com/office/officeart/2005/8/layout/cycle4"/>
    <dgm:cxn modelId="{AB9D6F49-B332-4FC8-8530-4A69868BA449}" type="presParOf" srcId="{A898C68A-BF33-4C02-B409-1C5746C9771B}" destId="{C9A328CE-C9A7-4107-9B43-5E1B1A42F295}" srcOrd="1" destOrd="0" presId="urn:microsoft.com/office/officeart/2005/8/layout/cycle4"/>
    <dgm:cxn modelId="{D78A1A78-96BE-4F39-BCE5-CCD7B8019D11}" type="presParOf" srcId="{0FC72206-D030-4BEE-8257-B7519E5FCB7E}" destId="{ED783CEA-0FBE-4C9C-9452-4F8E494CC639}" srcOrd="2" destOrd="0" presId="urn:microsoft.com/office/officeart/2005/8/layout/cycle4"/>
    <dgm:cxn modelId="{92B2D9EB-7EC2-4449-AEC2-17CF5B116D55}" type="presParOf" srcId="{ED783CEA-0FBE-4C9C-9452-4F8E494CC639}" destId="{89EC5297-F710-4575-A252-A1059A68A4CD}" srcOrd="0" destOrd="0" presId="urn:microsoft.com/office/officeart/2005/8/layout/cycle4"/>
    <dgm:cxn modelId="{A5493423-30AA-4F0B-A29B-2B4D8337299B}" type="presParOf" srcId="{ED783CEA-0FBE-4C9C-9452-4F8E494CC639}" destId="{C58AEE5B-8518-4D0B-BDF6-AF5592AEB3A8}" srcOrd="1" destOrd="0" presId="urn:microsoft.com/office/officeart/2005/8/layout/cycle4"/>
    <dgm:cxn modelId="{90E4A1B9-3579-400B-B92E-2BFD689D1AD1}" type="presParOf" srcId="{0FC72206-D030-4BEE-8257-B7519E5FCB7E}" destId="{49959902-AEB1-4C1E-89CA-2D5102FF32DD}" srcOrd="3" destOrd="0" presId="urn:microsoft.com/office/officeart/2005/8/layout/cycle4"/>
    <dgm:cxn modelId="{808507D6-DFA4-4D4A-B520-D275C4644BA9}" type="presParOf" srcId="{49959902-AEB1-4C1E-89CA-2D5102FF32DD}" destId="{462FAB30-8DCA-48A1-BA41-2FBDB99165A6}" srcOrd="0" destOrd="0" presId="urn:microsoft.com/office/officeart/2005/8/layout/cycle4"/>
    <dgm:cxn modelId="{FC8434C5-23E2-4CFA-A4FF-D347468F4B42}" type="presParOf" srcId="{49959902-AEB1-4C1E-89CA-2D5102FF32DD}" destId="{29730743-92E1-4AD4-A25E-A542F57BE4B7}" srcOrd="1" destOrd="0" presId="urn:microsoft.com/office/officeart/2005/8/layout/cycle4"/>
    <dgm:cxn modelId="{26E7851C-5A13-4669-B50A-581988E283D1}" type="presParOf" srcId="{0FC72206-D030-4BEE-8257-B7519E5FCB7E}" destId="{E9F14FA4-6CF1-4C88-8B79-5C23CF4BABF5}" srcOrd="4" destOrd="0" presId="urn:microsoft.com/office/officeart/2005/8/layout/cycle4"/>
    <dgm:cxn modelId="{02A4D5EA-4239-4AA2-91EC-0E1EC3413DBD}" type="presParOf" srcId="{DC2491C3-66CC-48DE-9C84-9770FC1C27C3}" destId="{2BC041C9-BFC6-46AA-AEE3-5C9BA0D91D14}" srcOrd="1" destOrd="0" presId="urn:microsoft.com/office/officeart/2005/8/layout/cycle4"/>
    <dgm:cxn modelId="{C326902D-EA9A-4021-B0E0-D034285C20A5}" type="presParOf" srcId="{2BC041C9-BFC6-46AA-AEE3-5C9BA0D91D14}" destId="{919723A7-C8EA-4A98-99EB-F662FD91A489}" srcOrd="0" destOrd="0" presId="urn:microsoft.com/office/officeart/2005/8/layout/cycle4"/>
    <dgm:cxn modelId="{A69871A9-4903-42B7-B54E-FC282F9447E4}" type="presParOf" srcId="{2BC041C9-BFC6-46AA-AEE3-5C9BA0D91D14}" destId="{35F4B335-81AA-4664-8602-5B244E87046D}" srcOrd="1" destOrd="0" presId="urn:microsoft.com/office/officeart/2005/8/layout/cycle4"/>
    <dgm:cxn modelId="{C283BA1A-FE4D-47A7-862B-E50928F978F7}" type="presParOf" srcId="{2BC041C9-BFC6-46AA-AEE3-5C9BA0D91D14}" destId="{D6BFC22E-1B10-4433-9940-B231B54CCE64}" srcOrd="2" destOrd="0" presId="urn:microsoft.com/office/officeart/2005/8/layout/cycle4"/>
    <dgm:cxn modelId="{BFCC5874-903E-447B-BAAA-030B4DE56A82}" type="presParOf" srcId="{2BC041C9-BFC6-46AA-AEE3-5C9BA0D91D14}" destId="{C802ED3F-7BDD-49F5-A86A-09F71B569EBA}" srcOrd="3" destOrd="0" presId="urn:microsoft.com/office/officeart/2005/8/layout/cycle4"/>
    <dgm:cxn modelId="{EBA4AC81-3D3A-4670-8A20-AE67AC439199}" type="presParOf" srcId="{2BC041C9-BFC6-46AA-AEE3-5C9BA0D91D14}" destId="{F0705E47-9CBF-45C1-9465-99D4F1BB4D7E}" srcOrd="4" destOrd="0" presId="urn:microsoft.com/office/officeart/2005/8/layout/cycle4"/>
    <dgm:cxn modelId="{CFA13135-F520-41A3-9571-B4A1D876B1A2}" type="presParOf" srcId="{DC2491C3-66CC-48DE-9C84-9770FC1C27C3}" destId="{ACC3A2AC-88ED-4579-8B19-09C1C92DEB7F}" srcOrd="2" destOrd="0" presId="urn:microsoft.com/office/officeart/2005/8/layout/cycle4"/>
    <dgm:cxn modelId="{812B0AE3-22D7-45C1-A91C-34F27653E115}" type="presParOf" srcId="{DC2491C3-66CC-48DE-9C84-9770FC1C27C3}" destId="{78BB1DA3-6E2A-4E1C-B7F0-0D2773BEF0B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56E7F-8B6D-48A2-8DA7-5E5A7ADA5EA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FE74FF25-0DE4-48CC-95EB-3DE9D9BBCD86}">
      <dgm:prSet phldrT="[Texte]"/>
      <dgm:spPr/>
      <dgm:t>
        <a:bodyPr/>
        <a:lstStyle/>
        <a:p>
          <a:r>
            <a:rPr lang="fr-FR" dirty="0" smtClean="0"/>
            <a:t>1</a:t>
          </a:r>
          <a:endParaRPr lang="fr-FR" dirty="0"/>
        </a:p>
      </dgm:t>
    </dgm:pt>
    <dgm:pt modelId="{C314CCA2-774C-40D7-9924-3D7143C070ED}" type="parTrans" cxnId="{8D136BFA-BC0F-40B1-9F83-51B5D135215D}">
      <dgm:prSet/>
      <dgm:spPr/>
      <dgm:t>
        <a:bodyPr/>
        <a:lstStyle/>
        <a:p>
          <a:endParaRPr lang="fr-FR"/>
        </a:p>
      </dgm:t>
    </dgm:pt>
    <dgm:pt modelId="{14A78066-72D3-4678-90EA-DA9B6942A995}" type="sibTrans" cxnId="{8D136BFA-BC0F-40B1-9F83-51B5D135215D}">
      <dgm:prSet/>
      <dgm:spPr/>
      <dgm:t>
        <a:bodyPr/>
        <a:lstStyle/>
        <a:p>
          <a:endParaRPr lang="fr-FR"/>
        </a:p>
      </dgm:t>
    </dgm:pt>
    <dgm:pt modelId="{290DED98-181C-47CE-B77B-F2BC52CEE0DC}">
      <dgm:prSet phldrT="[Texte]"/>
      <dgm:spPr/>
      <dgm:t>
        <a:bodyPr/>
        <a:lstStyle/>
        <a:p>
          <a:r>
            <a:rPr lang="fr-FR" dirty="0" smtClean="0"/>
            <a:t>Définition des activités de maintenance : type de maintenance, ressources estimées,…</a:t>
          </a:r>
          <a:endParaRPr lang="fr-FR" dirty="0"/>
        </a:p>
      </dgm:t>
    </dgm:pt>
    <dgm:pt modelId="{4FD3363C-3197-4580-BFB7-7329ACD944C7}" type="parTrans" cxnId="{80EECB94-7319-4749-9847-A10C6195827E}">
      <dgm:prSet/>
      <dgm:spPr/>
      <dgm:t>
        <a:bodyPr/>
        <a:lstStyle/>
        <a:p>
          <a:endParaRPr lang="fr-FR"/>
        </a:p>
      </dgm:t>
    </dgm:pt>
    <dgm:pt modelId="{C16323AE-8351-4E83-8882-760EFF22D420}" type="sibTrans" cxnId="{80EECB94-7319-4749-9847-A10C6195827E}">
      <dgm:prSet/>
      <dgm:spPr/>
      <dgm:t>
        <a:bodyPr/>
        <a:lstStyle/>
        <a:p>
          <a:endParaRPr lang="fr-FR"/>
        </a:p>
      </dgm:t>
    </dgm:pt>
    <dgm:pt modelId="{8B44D1FF-2DAA-455C-93EF-8454B4DF107A}">
      <dgm:prSet phldrT="[Texte]"/>
      <dgm:spPr/>
      <dgm:t>
        <a:bodyPr/>
        <a:lstStyle/>
        <a:p>
          <a:r>
            <a:rPr lang="fr-FR" dirty="0" smtClean="0"/>
            <a:t>2</a:t>
          </a:r>
          <a:endParaRPr lang="fr-FR" dirty="0"/>
        </a:p>
      </dgm:t>
    </dgm:pt>
    <dgm:pt modelId="{1F694F2A-2FB7-486E-99F6-B2DC6B7A6237}" type="parTrans" cxnId="{3C869252-0328-4C32-A7D3-C184A8D892E3}">
      <dgm:prSet/>
      <dgm:spPr/>
      <dgm:t>
        <a:bodyPr/>
        <a:lstStyle/>
        <a:p>
          <a:endParaRPr lang="fr-FR"/>
        </a:p>
      </dgm:t>
    </dgm:pt>
    <dgm:pt modelId="{A27CDD19-838C-495D-9003-4286A03C95F2}" type="sibTrans" cxnId="{3C869252-0328-4C32-A7D3-C184A8D892E3}">
      <dgm:prSet/>
      <dgm:spPr/>
      <dgm:t>
        <a:bodyPr/>
        <a:lstStyle/>
        <a:p>
          <a:endParaRPr lang="fr-FR"/>
        </a:p>
      </dgm:t>
    </dgm:pt>
    <dgm:pt modelId="{0F412B0E-609B-4D12-A66F-4D1EBE241CBD}">
      <dgm:prSet phldrT="[Texte]"/>
      <dgm:spPr/>
      <dgm:t>
        <a:bodyPr/>
        <a:lstStyle/>
        <a:p>
          <a:r>
            <a:rPr lang="fr-FR" dirty="0" smtClean="0"/>
            <a:t>Planification du travail : liste ordonnée du travail</a:t>
          </a:r>
          <a:endParaRPr lang="fr-FR" dirty="0"/>
        </a:p>
      </dgm:t>
    </dgm:pt>
    <dgm:pt modelId="{ED2520C4-DF55-442D-AD07-B23BC787AA9A}" type="parTrans" cxnId="{04490E76-80B5-4A5E-9F53-09A048F7DC9A}">
      <dgm:prSet/>
      <dgm:spPr/>
      <dgm:t>
        <a:bodyPr/>
        <a:lstStyle/>
        <a:p>
          <a:endParaRPr lang="fr-FR"/>
        </a:p>
      </dgm:t>
    </dgm:pt>
    <dgm:pt modelId="{77A10BC2-D71E-4E0F-A6C2-A347E34CC934}" type="sibTrans" cxnId="{04490E76-80B5-4A5E-9F53-09A048F7DC9A}">
      <dgm:prSet/>
      <dgm:spPr/>
      <dgm:t>
        <a:bodyPr/>
        <a:lstStyle/>
        <a:p>
          <a:endParaRPr lang="fr-FR"/>
        </a:p>
      </dgm:t>
    </dgm:pt>
    <dgm:pt modelId="{2852F0C2-DC33-4D16-844B-40396C051D5A}">
      <dgm:prSet phldrT="[Texte]"/>
      <dgm:spPr/>
      <dgm:t>
        <a:bodyPr/>
        <a:lstStyle/>
        <a:p>
          <a:r>
            <a:rPr lang="fr-FR" dirty="0" smtClean="0"/>
            <a:t>3</a:t>
          </a:r>
          <a:endParaRPr lang="fr-FR" dirty="0"/>
        </a:p>
      </dgm:t>
    </dgm:pt>
    <dgm:pt modelId="{3E52FE00-F347-455E-8C5F-3A0A9D8366E1}" type="parTrans" cxnId="{E3C8E17C-B23D-475A-8846-387A09CCE0B6}">
      <dgm:prSet/>
      <dgm:spPr/>
      <dgm:t>
        <a:bodyPr/>
        <a:lstStyle/>
        <a:p>
          <a:endParaRPr lang="fr-FR"/>
        </a:p>
      </dgm:t>
    </dgm:pt>
    <dgm:pt modelId="{B58BF807-537D-4B1C-9EE9-60821AD909E3}" type="sibTrans" cxnId="{E3C8E17C-B23D-475A-8846-387A09CCE0B6}">
      <dgm:prSet/>
      <dgm:spPr/>
      <dgm:t>
        <a:bodyPr/>
        <a:lstStyle/>
        <a:p>
          <a:endParaRPr lang="fr-FR"/>
        </a:p>
      </dgm:t>
    </dgm:pt>
    <dgm:pt modelId="{A9D1A896-AF12-4170-8038-CE0EE82A00E2}">
      <dgm:prSet phldrT="[Texte]"/>
      <dgm:spPr/>
      <dgm:t>
        <a:bodyPr/>
        <a:lstStyle/>
        <a:p>
          <a:r>
            <a:rPr lang="fr-FR" dirty="0" smtClean="0"/>
            <a:t>Programmation du travail : date de début et fin, affectation des ressources </a:t>
          </a:r>
          <a:endParaRPr lang="fr-FR" dirty="0"/>
        </a:p>
      </dgm:t>
    </dgm:pt>
    <dgm:pt modelId="{50554135-BE5A-4BC0-BA74-3ACCCAE07116}" type="parTrans" cxnId="{A61B412F-09DE-4837-BFC0-6300F6717543}">
      <dgm:prSet/>
      <dgm:spPr/>
      <dgm:t>
        <a:bodyPr/>
        <a:lstStyle/>
        <a:p>
          <a:endParaRPr lang="fr-FR"/>
        </a:p>
      </dgm:t>
    </dgm:pt>
    <dgm:pt modelId="{E7593FF6-4F3A-48C6-AD69-52428EF1118A}" type="sibTrans" cxnId="{A61B412F-09DE-4837-BFC0-6300F6717543}">
      <dgm:prSet/>
      <dgm:spPr/>
      <dgm:t>
        <a:bodyPr/>
        <a:lstStyle/>
        <a:p>
          <a:endParaRPr lang="fr-FR"/>
        </a:p>
      </dgm:t>
    </dgm:pt>
    <dgm:pt modelId="{28D90324-6786-46F4-BDD2-DB2CAE4EDE0B}">
      <dgm:prSet/>
      <dgm:spPr/>
      <dgm:t>
        <a:bodyPr/>
        <a:lstStyle/>
        <a:p>
          <a:r>
            <a:rPr lang="fr-FR" dirty="0" smtClean="0"/>
            <a:t>4</a:t>
          </a:r>
          <a:endParaRPr lang="fr-FR" dirty="0"/>
        </a:p>
      </dgm:t>
    </dgm:pt>
    <dgm:pt modelId="{7F0E55C2-BA47-4CB1-AFA1-81393A292696}" type="parTrans" cxnId="{5B1528FE-2063-463F-99F2-D6C63E3B79CB}">
      <dgm:prSet/>
      <dgm:spPr/>
      <dgm:t>
        <a:bodyPr/>
        <a:lstStyle/>
        <a:p>
          <a:endParaRPr lang="fr-FR"/>
        </a:p>
      </dgm:t>
    </dgm:pt>
    <dgm:pt modelId="{D215CC40-E552-4ABA-94B7-CA3E78B907C8}" type="sibTrans" cxnId="{5B1528FE-2063-463F-99F2-D6C63E3B79CB}">
      <dgm:prSet/>
      <dgm:spPr/>
      <dgm:t>
        <a:bodyPr/>
        <a:lstStyle/>
        <a:p>
          <a:endParaRPr lang="fr-FR"/>
        </a:p>
      </dgm:t>
    </dgm:pt>
    <dgm:pt modelId="{3EE7B3F5-CB39-4655-80B5-0924BEFDC2DB}">
      <dgm:prSet/>
      <dgm:spPr/>
      <dgm:t>
        <a:bodyPr/>
        <a:lstStyle/>
        <a:p>
          <a:r>
            <a:rPr lang="fr-FR" dirty="0" smtClean="0"/>
            <a:t>5</a:t>
          </a:r>
          <a:endParaRPr lang="fr-FR" dirty="0"/>
        </a:p>
      </dgm:t>
    </dgm:pt>
    <dgm:pt modelId="{22506159-5637-4C26-8F94-3415577ECE58}" type="parTrans" cxnId="{090F6A42-1E2C-455C-9F7D-EA38EC628ED5}">
      <dgm:prSet/>
      <dgm:spPr/>
      <dgm:t>
        <a:bodyPr/>
        <a:lstStyle/>
        <a:p>
          <a:endParaRPr lang="fr-FR"/>
        </a:p>
      </dgm:t>
    </dgm:pt>
    <dgm:pt modelId="{A9B25D40-F722-4420-8C64-B35EAD88D1F9}" type="sibTrans" cxnId="{090F6A42-1E2C-455C-9F7D-EA38EC628ED5}">
      <dgm:prSet/>
      <dgm:spPr/>
      <dgm:t>
        <a:bodyPr/>
        <a:lstStyle/>
        <a:p>
          <a:endParaRPr lang="fr-FR"/>
        </a:p>
      </dgm:t>
    </dgm:pt>
    <dgm:pt modelId="{920561B8-2A2D-45E6-9621-524D0CC5EF29}">
      <dgm:prSet/>
      <dgm:spPr/>
      <dgm:t>
        <a:bodyPr/>
        <a:lstStyle/>
        <a:p>
          <a:r>
            <a:rPr lang="fr-FR" dirty="0" smtClean="0"/>
            <a:t>Emission et attribution du Bon de Travail</a:t>
          </a:r>
          <a:endParaRPr lang="fr-FR" dirty="0"/>
        </a:p>
      </dgm:t>
    </dgm:pt>
    <dgm:pt modelId="{6A0273DC-1BEC-4474-B8CF-AB9A917826C6}" type="parTrans" cxnId="{08365F75-0B0B-4B38-974A-096D98399C0E}">
      <dgm:prSet/>
      <dgm:spPr/>
      <dgm:t>
        <a:bodyPr/>
        <a:lstStyle/>
        <a:p>
          <a:endParaRPr lang="fr-FR"/>
        </a:p>
      </dgm:t>
    </dgm:pt>
    <dgm:pt modelId="{FC78007D-DCA8-49F6-A6BD-5530830DF62E}" type="sibTrans" cxnId="{08365F75-0B0B-4B38-974A-096D98399C0E}">
      <dgm:prSet/>
      <dgm:spPr/>
      <dgm:t>
        <a:bodyPr/>
        <a:lstStyle/>
        <a:p>
          <a:endParaRPr lang="fr-FR"/>
        </a:p>
      </dgm:t>
    </dgm:pt>
    <dgm:pt modelId="{C19809F8-D6B9-4AA3-9761-411139788E1E}">
      <dgm:prSet/>
      <dgm:spPr/>
      <dgm:t>
        <a:bodyPr/>
        <a:lstStyle/>
        <a:p>
          <a:r>
            <a:rPr lang="fr-FR" dirty="0" smtClean="0"/>
            <a:t>Exécution du travail</a:t>
          </a:r>
          <a:endParaRPr lang="fr-FR" dirty="0"/>
        </a:p>
      </dgm:t>
    </dgm:pt>
    <dgm:pt modelId="{B56E8E13-204B-4132-9FD4-0445CABC8590}" type="parTrans" cxnId="{2AA557B1-29EB-4D58-A8A6-09B905B011EF}">
      <dgm:prSet/>
      <dgm:spPr/>
      <dgm:t>
        <a:bodyPr/>
        <a:lstStyle/>
        <a:p>
          <a:endParaRPr lang="fr-FR"/>
        </a:p>
      </dgm:t>
    </dgm:pt>
    <dgm:pt modelId="{B287BBE4-6958-48F1-BC59-E5291846BAB5}" type="sibTrans" cxnId="{2AA557B1-29EB-4D58-A8A6-09B905B011EF}">
      <dgm:prSet/>
      <dgm:spPr/>
      <dgm:t>
        <a:bodyPr/>
        <a:lstStyle/>
        <a:p>
          <a:endParaRPr lang="fr-FR"/>
        </a:p>
      </dgm:t>
    </dgm:pt>
    <dgm:pt modelId="{5A633A42-2622-4891-9DF7-C397BDC6750A}">
      <dgm:prSet/>
      <dgm:spPr/>
      <dgm:t>
        <a:bodyPr/>
        <a:lstStyle/>
        <a:p>
          <a:r>
            <a:rPr lang="fr-FR" dirty="0" smtClean="0"/>
            <a:t>6</a:t>
          </a:r>
          <a:endParaRPr lang="fr-FR" dirty="0"/>
        </a:p>
      </dgm:t>
    </dgm:pt>
    <dgm:pt modelId="{F0530BD8-B61A-4891-B184-3F3DCBFB335D}" type="parTrans" cxnId="{08BE6438-A935-4628-A4CF-CBF18317F7A1}">
      <dgm:prSet/>
      <dgm:spPr/>
      <dgm:t>
        <a:bodyPr/>
        <a:lstStyle/>
        <a:p>
          <a:endParaRPr lang="fr-FR"/>
        </a:p>
      </dgm:t>
    </dgm:pt>
    <dgm:pt modelId="{A0A80F1D-9B25-4B52-82CE-ADC940ADC5CE}" type="sibTrans" cxnId="{08BE6438-A935-4628-A4CF-CBF18317F7A1}">
      <dgm:prSet/>
      <dgm:spPr/>
      <dgm:t>
        <a:bodyPr/>
        <a:lstStyle/>
        <a:p>
          <a:endParaRPr lang="fr-FR"/>
        </a:p>
      </dgm:t>
    </dgm:pt>
    <dgm:pt modelId="{E59A6005-8833-4D56-8C41-CABF9BEB116B}">
      <dgm:prSet/>
      <dgm:spPr/>
      <dgm:t>
        <a:bodyPr/>
        <a:lstStyle/>
        <a:p>
          <a:r>
            <a:rPr lang="fr-FR" dirty="0" smtClean="0"/>
            <a:t>7</a:t>
          </a:r>
          <a:endParaRPr lang="fr-FR" dirty="0"/>
        </a:p>
      </dgm:t>
    </dgm:pt>
    <dgm:pt modelId="{2E9ECF5B-8D6A-4150-8973-2C84B00F2256}" type="parTrans" cxnId="{727372CD-564F-40BA-BE0E-F69F5427A0EC}">
      <dgm:prSet/>
      <dgm:spPr/>
      <dgm:t>
        <a:bodyPr/>
        <a:lstStyle/>
        <a:p>
          <a:endParaRPr lang="fr-FR"/>
        </a:p>
      </dgm:t>
    </dgm:pt>
    <dgm:pt modelId="{EC9283D0-AE02-4E53-8252-E65E69934653}" type="sibTrans" cxnId="{727372CD-564F-40BA-BE0E-F69F5427A0EC}">
      <dgm:prSet/>
      <dgm:spPr/>
      <dgm:t>
        <a:bodyPr/>
        <a:lstStyle/>
        <a:p>
          <a:endParaRPr lang="fr-FR"/>
        </a:p>
      </dgm:t>
    </dgm:pt>
    <dgm:pt modelId="{4E7E9EA4-E961-443B-8DCA-F842D577F46B}">
      <dgm:prSet/>
      <dgm:spPr/>
      <dgm:t>
        <a:bodyPr/>
        <a:lstStyle/>
        <a:p>
          <a:r>
            <a:rPr lang="fr-FR" dirty="0" smtClean="0"/>
            <a:t>Clôture du Bon de travail</a:t>
          </a:r>
          <a:endParaRPr lang="fr-FR" dirty="0"/>
        </a:p>
      </dgm:t>
    </dgm:pt>
    <dgm:pt modelId="{B1C4861D-319F-4C6E-A1D4-AF0FA37F7C8B}" type="parTrans" cxnId="{B7D584BD-8E51-4A8A-8BCA-DEEA82554171}">
      <dgm:prSet/>
      <dgm:spPr/>
      <dgm:t>
        <a:bodyPr/>
        <a:lstStyle/>
        <a:p>
          <a:endParaRPr lang="fr-FR"/>
        </a:p>
      </dgm:t>
    </dgm:pt>
    <dgm:pt modelId="{B27C76A8-70D3-414C-A130-BEEC0E695B71}" type="sibTrans" cxnId="{B7D584BD-8E51-4A8A-8BCA-DEEA82554171}">
      <dgm:prSet/>
      <dgm:spPr/>
      <dgm:t>
        <a:bodyPr/>
        <a:lstStyle/>
        <a:p>
          <a:endParaRPr lang="fr-FR"/>
        </a:p>
      </dgm:t>
    </dgm:pt>
    <dgm:pt modelId="{505EA5D8-27FD-4C45-B3AC-B28154EF6B6C}">
      <dgm:prSet/>
      <dgm:spPr/>
      <dgm:t>
        <a:bodyPr/>
        <a:lstStyle/>
        <a:p>
          <a:r>
            <a:rPr lang="fr-FR" dirty="0" smtClean="0"/>
            <a:t>Production de rapports</a:t>
          </a:r>
          <a:endParaRPr lang="fr-FR" dirty="0"/>
        </a:p>
      </dgm:t>
    </dgm:pt>
    <dgm:pt modelId="{AD5695B2-4D6E-47FB-9E4A-8ED136AA5AB7}" type="parTrans" cxnId="{ACDFA6E2-BA55-4642-87EA-F66C893C66ED}">
      <dgm:prSet/>
      <dgm:spPr/>
      <dgm:t>
        <a:bodyPr/>
        <a:lstStyle/>
        <a:p>
          <a:endParaRPr lang="fr-FR"/>
        </a:p>
      </dgm:t>
    </dgm:pt>
    <dgm:pt modelId="{CE6B47AE-5BE6-4F1E-B65E-DA16A502BE9E}" type="sibTrans" cxnId="{ACDFA6E2-BA55-4642-87EA-F66C893C66ED}">
      <dgm:prSet/>
      <dgm:spPr/>
      <dgm:t>
        <a:bodyPr/>
        <a:lstStyle/>
        <a:p>
          <a:endParaRPr lang="fr-FR"/>
        </a:p>
      </dgm:t>
    </dgm:pt>
    <dgm:pt modelId="{36F8705A-B4F4-448A-8CD6-04A2163C90AE}">
      <dgm:prSet/>
      <dgm:spPr/>
      <dgm:t>
        <a:bodyPr/>
        <a:lstStyle/>
        <a:p>
          <a:r>
            <a:rPr lang="fr-FR" dirty="0" smtClean="0"/>
            <a:t>8</a:t>
          </a:r>
          <a:endParaRPr lang="fr-FR" dirty="0"/>
        </a:p>
      </dgm:t>
    </dgm:pt>
    <dgm:pt modelId="{3CF18EED-D42F-4C64-8F23-322EE2BE34D4}" type="parTrans" cxnId="{A391F3F2-A1EB-4DD7-B63B-5542D5AE033E}">
      <dgm:prSet/>
      <dgm:spPr/>
      <dgm:t>
        <a:bodyPr/>
        <a:lstStyle/>
        <a:p>
          <a:endParaRPr lang="fr-FR"/>
        </a:p>
      </dgm:t>
    </dgm:pt>
    <dgm:pt modelId="{F856ED66-A998-4B5B-99DD-CC2B8160DD65}" type="sibTrans" cxnId="{A391F3F2-A1EB-4DD7-B63B-5542D5AE033E}">
      <dgm:prSet/>
      <dgm:spPr/>
      <dgm:t>
        <a:bodyPr/>
        <a:lstStyle/>
        <a:p>
          <a:endParaRPr lang="fr-FR"/>
        </a:p>
      </dgm:t>
    </dgm:pt>
    <dgm:pt modelId="{6EC0C76D-935E-4846-A014-6CD5CDD539FA}">
      <dgm:prSet/>
      <dgm:spPr/>
      <dgm:t>
        <a:bodyPr/>
        <a:lstStyle/>
        <a:p>
          <a:r>
            <a:rPr lang="fr-FR" dirty="0" smtClean="0"/>
            <a:t>Analyse de rapports</a:t>
          </a:r>
          <a:endParaRPr lang="fr-FR" dirty="0"/>
        </a:p>
      </dgm:t>
    </dgm:pt>
    <dgm:pt modelId="{C97ECDD3-AC0C-458D-9778-E8F4440D549C}" type="parTrans" cxnId="{999B2F26-0F26-4281-BCBA-D80747FE3227}">
      <dgm:prSet/>
      <dgm:spPr/>
      <dgm:t>
        <a:bodyPr/>
        <a:lstStyle/>
        <a:p>
          <a:endParaRPr lang="fr-FR"/>
        </a:p>
      </dgm:t>
    </dgm:pt>
    <dgm:pt modelId="{AC719F37-A4A5-444B-A784-782DA96FE744}" type="sibTrans" cxnId="{999B2F26-0F26-4281-BCBA-D80747FE3227}">
      <dgm:prSet/>
      <dgm:spPr/>
      <dgm:t>
        <a:bodyPr/>
        <a:lstStyle/>
        <a:p>
          <a:endParaRPr lang="fr-FR"/>
        </a:p>
      </dgm:t>
    </dgm:pt>
    <dgm:pt modelId="{7725C48A-7776-408F-B3A2-B1757E4F6AA3}" type="pres">
      <dgm:prSet presAssocID="{89356E7F-8B6D-48A2-8DA7-5E5A7ADA5EA4}" presName="linearFlow" presStyleCnt="0">
        <dgm:presLayoutVars>
          <dgm:dir/>
          <dgm:animLvl val="lvl"/>
          <dgm:resizeHandles val="exact"/>
        </dgm:presLayoutVars>
      </dgm:prSet>
      <dgm:spPr/>
      <dgm:t>
        <a:bodyPr/>
        <a:lstStyle/>
        <a:p>
          <a:endParaRPr lang="fr-FR"/>
        </a:p>
      </dgm:t>
    </dgm:pt>
    <dgm:pt modelId="{7F91C9B8-1DCD-4DFC-877A-0CAA57D33136}" type="pres">
      <dgm:prSet presAssocID="{FE74FF25-0DE4-48CC-95EB-3DE9D9BBCD86}" presName="composite" presStyleCnt="0"/>
      <dgm:spPr/>
    </dgm:pt>
    <dgm:pt modelId="{4DD6100E-3AD6-4196-8F6C-08E37066DA12}" type="pres">
      <dgm:prSet presAssocID="{FE74FF25-0DE4-48CC-95EB-3DE9D9BBCD86}" presName="parentText" presStyleLbl="alignNode1" presStyleIdx="0" presStyleCnt="8">
        <dgm:presLayoutVars>
          <dgm:chMax val="1"/>
          <dgm:bulletEnabled val="1"/>
        </dgm:presLayoutVars>
      </dgm:prSet>
      <dgm:spPr/>
      <dgm:t>
        <a:bodyPr/>
        <a:lstStyle/>
        <a:p>
          <a:endParaRPr lang="fr-FR"/>
        </a:p>
      </dgm:t>
    </dgm:pt>
    <dgm:pt modelId="{968B8BFF-ED48-48EE-9CBA-21C51FC6D989}" type="pres">
      <dgm:prSet presAssocID="{FE74FF25-0DE4-48CC-95EB-3DE9D9BBCD86}" presName="descendantText" presStyleLbl="alignAcc1" presStyleIdx="0" presStyleCnt="8">
        <dgm:presLayoutVars>
          <dgm:bulletEnabled val="1"/>
        </dgm:presLayoutVars>
      </dgm:prSet>
      <dgm:spPr/>
      <dgm:t>
        <a:bodyPr/>
        <a:lstStyle/>
        <a:p>
          <a:endParaRPr lang="fr-FR"/>
        </a:p>
      </dgm:t>
    </dgm:pt>
    <dgm:pt modelId="{7BB44338-F086-47A1-BCDB-689A9F5AC750}" type="pres">
      <dgm:prSet presAssocID="{14A78066-72D3-4678-90EA-DA9B6942A995}" presName="sp" presStyleCnt="0"/>
      <dgm:spPr/>
    </dgm:pt>
    <dgm:pt modelId="{A1B10243-1B32-4D69-94E7-FE431C505D80}" type="pres">
      <dgm:prSet presAssocID="{8B44D1FF-2DAA-455C-93EF-8454B4DF107A}" presName="composite" presStyleCnt="0"/>
      <dgm:spPr/>
    </dgm:pt>
    <dgm:pt modelId="{C095FF6A-440B-4DB2-B986-1FBE07C359B4}" type="pres">
      <dgm:prSet presAssocID="{8B44D1FF-2DAA-455C-93EF-8454B4DF107A}" presName="parentText" presStyleLbl="alignNode1" presStyleIdx="1" presStyleCnt="8">
        <dgm:presLayoutVars>
          <dgm:chMax val="1"/>
          <dgm:bulletEnabled val="1"/>
        </dgm:presLayoutVars>
      </dgm:prSet>
      <dgm:spPr/>
      <dgm:t>
        <a:bodyPr/>
        <a:lstStyle/>
        <a:p>
          <a:endParaRPr lang="fr-FR"/>
        </a:p>
      </dgm:t>
    </dgm:pt>
    <dgm:pt modelId="{5A715A79-BFEE-451E-A704-F3EFC7457C31}" type="pres">
      <dgm:prSet presAssocID="{8B44D1FF-2DAA-455C-93EF-8454B4DF107A}" presName="descendantText" presStyleLbl="alignAcc1" presStyleIdx="1" presStyleCnt="8">
        <dgm:presLayoutVars>
          <dgm:bulletEnabled val="1"/>
        </dgm:presLayoutVars>
      </dgm:prSet>
      <dgm:spPr/>
      <dgm:t>
        <a:bodyPr/>
        <a:lstStyle/>
        <a:p>
          <a:endParaRPr lang="fr-FR"/>
        </a:p>
      </dgm:t>
    </dgm:pt>
    <dgm:pt modelId="{29AD7533-F3E5-4F76-9FBB-C5631A9DF703}" type="pres">
      <dgm:prSet presAssocID="{A27CDD19-838C-495D-9003-4286A03C95F2}" presName="sp" presStyleCnt="0"/>
      <dgm:spPr/>
    </dgm:pt>
    <dgm:pt modelId="{DA35B284-3FA3-4B8F-86DB-1DAC0C979708}" type="pres">
      <dgm:prSet presAssocID="{2852F0C2-DC33-4D16-844B-40396C051D5A}" presName="composite" presStyleCnt="0"/>
      <dgm:spPr/>
    </dgm:pt>
    <dgm:pt modelId="{FB35BC5E-9930-4CA8-9ED7-B6B4BFC90FCB}" type="pres">
      <dgm:prSet presAssocID="{2852F0C2-DC33-4D16-844B-40396C051D5A}" presName="parentText" presStyleLbl="alignNode1" presStyleIdx="2" presStyleCnt="8">
        <dgm:presLayoutVars>
          <dgm:chMax val="1"/>
          <dgm:bulletEnabled val="1"/>
        </dgm:presLayoutVars>
      </dgm:prSet>
      <dgm:spPr/>
      <dgm:t>
        <a:bodyPr/>
        <a:lstStyle/>
        <a:p>
          <a:endParaRPr lang="fr-FR"/>
        </a:p>
      </dgm:t>
    </dgm:pt>
    <dgm:pt modelId="{895F1036-C560-4D1F-888E-4204B835F959}" type="pres">
      <dgm:prSet presAssocID="{2852F0C2-DC33-4D16-844B-40396C051D5A}" presName="descendantText" presStyleLbl="alignAcc1" presStyleIdx="2" presStyleCnt="8" custLinFactNeighborX="128" custLinFactNeighborY="8016">
        <dgm:presLayoutVars>
          <dgm:bulletEnabled val="1"/>
        </dgm:presLayoutVars>
      </dgm:prSet>
      <dgm:spPr/>
      <dgm:t>
        <a:bodyPr/>
        <a:lstStyle/>
        <a:p>
          <a:endParaRPr lang="fr-FR"/>
        </a:p>
      </dgm:t>
    </dgm:pt>
    <dgm:pt modelId="{28222482-BD99-49E5-BE06-39041050B5DF}" type="pres">
      <dgm:prSet presAssocID="{B58BF807-537D-4B1C-9EE9-60821AD909E3}" presName="sp" presStyleCnt="0"/>
      <dgm:spPr/>
    </dgm:pt>
    <dgm:pt modelId="{A45A08C1-266B-4D80-A86C-1F2CEFCFB88E}" type="pres">
      <dgm:prSet presAssocID="{28D90324-6786-46F4-BDD2-DB2CAE4EDE0B}" presName="composite" presStyleCnt="0"/>
      <dgm:spPr/>
    </dgm:pt>
    <dgm:pt modelId="{F076AE03-40A4-438D-A5E7-196E59A856C5}" type="pres">
      <dgm:prSet presAssocID="{28D90324-6786-46F4-BDD2-DB2CAE4EDE0B}" presName="parentText" presStyleLbl="alignNode1" presStyleIdx="3" presStyleCnt="8">
        <dgm:presLayoutVars>
          <dgm:chMax val="1"/>
          <dgm:bulletEnabled val="1"/>
        </dgm:presLayoutVars>
      </dgm:prSet>
      <dgm:spPr/>
      <dgm:t>
        <a:bodyPr/>
        <a:lstStyle/>
        <a:p>
          <a:endParaRPr lang="fr-FR"/>
        </a:p>
      </dgm:t>
    </dgm:pt>
    <dgm:pt modelId="{D2594D1B-9313-4AB5-BE06-D2D9D5981136}" type="pres">
      <dgm:prSet presAssocID="{28D90324-6786-46F4-BDD2-DB2CAE4EDE0B}" presName="descendantText" presStyleLbl="alignAcc1" presStyleIdx="3" presStyleCnt="8">
        <dgm:presLayoutVars>
          <dgm:bulletEnabled val="1"/>
        </dgm:presLayoutVars>
      </dgm:prSet>
      <dgm:spPr/>
      <dgm:t>
        <a:bodyPr/>
        <a:lstStyle/>
        <a:p>
          <a:endParaRPr lang="fr-FR"/>
        </a:p>
      </dgm:t>
    </dgm:pt>
    <dgm:pt modelId="{341422BF-E1FE-4C32-990A-974E81E52F88}" type="pres">
      <dgm:prSet presAssocID="{D215CC40-E552-4ABA-94B7-CA3E78B907C8}" presName="sp" presStyleCnt="0"/>
      <dgm:spPr/>
    </dgm:pt>
    <dgm:pt modelId="{40B0CBE0-6EAD-46B1-AA6E-48D070CB9542}" type="pres">
      <dgm:prSet presAssocID="{3EE7B3F5-CB39-4655-80B5-0924BEFDC2DB}" presName="composite" presStyleCnt="0"/>
      <dgm:spPr/>
    </dgm:pt>
    <dgm:pt modelId="{0E0A4485-AAF8-48B9-AAEC-6E655D9F6B18}" type="pres">
      <dgm:prSet presAssocID="{3EE7B3F5-CB39-4655-80B5-0924BEFDC2DB}" presName="parentText" presStyleLbl="alignNode1" presStyleIdx="4" presStyleCnt="8">
        <dgm:presLayoutVars>
          <dgm:chMax val="1"/>
          <dgm:bulletEnabled val="1"/>
        </dgm:presLayoutVars>
      </dgm:prSet>
      <dgm:spPr/>
      <dgm:t>
        <a:bodyPr/>
        <a:lstStyle/>
        <a:p>
          <a:endParaRPr lang="fr-FR"/>
        </a:p>
      </dgm:t>
    </dgm:pt>
    <dgm:pt modelId="{31B01D73-365D-4799-8A88-516C0E47AB4C}" type="pres">
      <dgm:prSet presAssocID="{3EE7B3F5-CB39-4655-80B5-0924BEFDC2DB}" presName="descendantText" presStyleLbl="alignAcc1" presStyleIdx="4" presStyleCnt="8">
        <dgm:presLayoutVars>
          <dgm:bulletEnabled val="1"/>
        </dgm:presLayoutVars>
      </dgm:prSet>
      <dgm:spPr/>
      <dgm:t>
        <a:bodyPr/>
        <a:lstStyle/>
        <a:p>
          <a:endParaRPr lang="fr-FR"/>
        </a:p>
      </dgm:t>
    </dgm:pt>
    <dgm:pt modelId="{4430076F-41E3-4DB8-B8A4-DE86FA227849}" type="pres">
      <dgm:prSet presAssocID="{A9B25D40-F722-4420-8C64-B35EAD88D1F9}" presName="sp" presStyleCnt="0"/>
      <dgm:spPr/>
    </dgm:pt>
    <dgm:pt modelId="{8CC90E33-67E5-4C02-B08D-A5748D26BC9A}" type="pres">
      <dgm:prSet presAssocID="{5A633A42-2622-4891-9DF7-C397BDC6750A}" presName="composite" presStyleCnt="0"/>
      <dgm:spPr/>
    </dgm:pt>
    <dgm:pt modelId="{8398A8F3-BD61-45D2-A401-E93DB01CF607}" type="pres">
      <dgm:prSet presAssocID="{5A633A42-2622-4891-9DF7-C397BDC6750A}" presName="parentText" presStyleLbl="alignNode1" presStyleIdx="5" presStyleCnt="8">
        <dgm:presLayoutVars>
          <dgm:chMax val="1"/>
          <dgm:bulletEnabled val="1"/>
        </dgm:presLayoutVars>
      </dgm:prSet>
      <dgm:spPr/>
      <dgm:t>
        <a:bodyPr/>
        <a:lstStyle/>
        <a:p>
          <a:endParaRPr lang="fr-FR"/>
        </a:p>
      </dgm:t>
    </dgm:pt>
    <dgm:pt modelId="{448C82D7-5625-4A44-9DCF-56E6FA36608D}" type="pres">
      <dgm:prSet presAssocID="{5A633A42-2622-4891-9DF7-C397BDC6750A}" presName="descendantText" presStyleLbl="alignAcc1" presStyleIdx="5" presStyleCnt="8">
        <dgm:presLayoutVars>
          <dgm:bulletEnabled val="1"/>
        </dgm:presLayoutVars>
      </dgm:prSet>
      <dgm:spPr/>
      <dgm:t>
        <a:bodyPr/>
        <a:lstStyle/>
        <a:p>
          <a:endParaRPr lang="fr-FR"/>
        </a:p>
      </dgm:t>
    </dgm:pt>
    <dgm:pt modelId="{74A9916A-8FAB-48E4-B2C3-3550F1646F72}" type="pres">
      <dgm:prSet presAssocID="{A0A80F1D-9B25-4B52-82CE-ADC940ADC5CE}" presName="sp" presStyleCnt="0"/>
      <dgm:spPr/>
    </dgm:pt>
    <dgm:pt modelId="{6CB5BE2F-106D-4D36-B7EE-08475E04C1EC}" type="pres">
      <dgm:prSet presAssocID="{E59A6005-8833-4D56-8C41-CABF9BEB116B}" presName="composite" presStyleCnt="0"/>
      <dgm:spPr/>
    </dgm:pt>
    <dgm:pt modelId="{FCB1CA16-695D-47D4-A004-4789686EC7FD}" type="pres">
      <dgm:prSet presAssocID="{E59A6005-8833-4D56-8C41-CABF9BEB116B}" presName="parentText" presStyleLbl="alignNode1" presStyleIdx="6" presStyleCnt="8">
        <dgm:presLayoutVars>
          <dgm:chMax val="1"/>
          <dgm:bulletEnabled val="1"/>
        </dgm:presLayoutVars>
      </dgm:prSet>
      <dgm:spPr/>
      <dgm:t>
        <a:bodyPr/>
        <a:lstStyle/>
        <a:p>
          <a:endParaRPr lang="fr-FR"/>
        </a:p>
      </dgm:t>
    </dgm:pt>
    <dgm:pt modelId="{D06DD1C9-C8E5-4B0D-887E-703D50D6C238}" type="pres">
      <dgm:prSet presAssocID="{E59A6005-8833-4D56-8C41-CABF9BEB116B}" presName="descendantText" presStyleLbl="alignAcc1" presStyleIdx="6" presStyleCnt="8">
        <dgm:presLayoutVars>
          <dgm:bulletEnabled val="1"/>
        </dgm:presLayoutVars>
      </dgm:prSet>
      <dgm:spPr/>
      <dgm:t>
        <a:bodyPr/>
        <a:lstStyle/>
        <a:p>
          <a:endParaRPr lang="fr-FR"/>
        </a:p>
      </dgm:t>
    </dgm:pt>
    <dgm:pt modelId="{52D3D765-EE99-4AF9-8600-04AD806E763E}" type="pres">
      <dgm:prSet presAssocID="{EC9283D0-AE02-4E53-8252-E65E69934653}" presName="sp" presStyleCnt="0"/>
      <dgm:spPr/>
    </dgm:pt>
    <dgm:pt modelId="{E1327CD9-B236-4F8D-A212-6BFFD739CB53}" type="pres">
      <dgm:prSet presAssocID="{36F8705A-B4F4-448A-8CD6-04A2163C90AE}" presName="composite" presStyleCnt="0"/>
      <dgm:spPr/>
    </dgm:pt>
    <dgm:pt modelId="{31F0B4D6-E6F1-4FCA-9848-3D34E5BFBB44}" type="pres">
      <dgm:prSet presAssocID="{36F8705A-B4F4-448A-8CD6-04A2163C90AE}" presName="parentText" presStyleLbl="alignNode1" presStyleIdx="7" presStyleCnt="8">
        <dgm:presLayoutVars>
          <dgm:chMax val="1"/>
          <dgm:bulletEnabled val="1"/>
        </dgm:presLayoutVars>
      </dgm:prSet>
      <dgm:spPr/>
      <dgm:t>
        <a:bodyPr/>
        <a:lstStyle/>
        <a:p>
          <a:endParaRPr lang="fr-FR"/>
        </a:p>
      </dgm:t>
    </dgm:pt>
    <dgm:pt modelId="{4440DC1E-FD48-4953-B867-087A4B083170}" type="pres">
      <dgm:prSet presAssocID="{36F8705A-B4F4-448A-8CD6-04A2163C90AE}" presName="descendantText" presStyleLbl="alignAcc1" presStyleIdx="7" presStyleCnt="8">
        <dgm:presLayoutVars>
          <dgm:bulletEnabled val="1"/>
        </dgm:presLayoutVars>
      </dgm:prSet>
      <dgm:spPr/>
      <dgm:t>
        <a:bodyPr/>
        <a:lstStyle/>
        <a:p>
          <a:endParaRPr lang="fr-FR"/>
        </a:p>
      </dgm:t>
    </dgm:pt>
  </dgm:ptLst>
  <dgm:cxnLst>
    <dgm:cxn modelId="{08365F75-0B0B-4B38-974A-096D98399C0E}" srcId="{28D90324-6786-46F4-BDD2-DB2CAE4EDE0B}" destId="{920561B8-2A2D-45E6-9621-524D0CC5EF29}" srcOrd="0" destOrd="0" parTransId="{6A0273DC-1BEC-4474-B8CF-AB9A917826C6}" sibTransId="{FC78007D-DCA8-49F6-A6BD-5530830DF62E}"/>
    <dgm:cxn modelId="{5B1528FE-2063-463F-99F2-D6C63E3B79CB}" srcId="{89356E7F-8B6D-48A2-8DA7-5E5A7ADA5EA4}" destId="{28D90324-6786-46F4-BDD2-DB2CAE4EDE0B}" srcOrd="3" destOrd="0" parTransId="{7F0E55C2-BA47-4CB1-AFA1-81393A292696}" sibTransId="{D215CC40-E552-4ABA-94B7-CA3E78B907C8}"/>
    <dgm:cxn modelId="{B7D584BD-8E51-4A8A-8BCA-DEEA82554171}" srcId="{5A633A42-2622-4891-9DF7-C397BDC6750A}" destId="{4E7E9EA4-E961-443B-8DCA-F842D577F46B}" srcOrd="0" destOrd="0" parTransId="{B1C4861D-319F-4C6E-A1D4-AF0FA37F7C8B}" sibTransId="{B27C76A8-70D3-414C-A130-BEEC0E695B71}"/>
    <dgm:cxn modelId="{090F6A42-1E2C-455C-9F7D-EA38EC628ED5}" srcId="{89356E7F-8B6D-48A2-8DA7-5E5A7ADA5EA4}" destId="{3EE7B3F5-CB39-4655-80B5-0924BEFDC2DB}" srcOrd="4" destOrd="0" parTransId="{22506159-5637-4C26-8F94-3415577ECE58}" sibTransId="{A9B25D40-F722-4420-8C64-B35EAD88D1F9}"/>
    <dgm:cxn modelId="{8000A881-3185-475D-BFD4-2F787507D8FD}" type="presOf" srcId="{89356E7F-8B6D-48A2-8DA7-5E5A7ADA5EA4}" destId="{7725C48A-7776-408F-B3A2-B1757E4F6AA3}" srcOrd="0" destOrd="0" presId="urn:microsoft.com/office/officeart/2005/8/layout/chevron2"/>
    <dgm:cxn modelId="{54F47DF9-B5A7-41DF-B9DD-D7872072FE95}" type="presOf" srcId="{FE74FF25-0DE4-48CC-95EB-3DE9D9BBCD86}" destId="{4DD6100E-3AD6-4196-8F6C-08E37066DA12}" srcOrd="0" destOrd="0" presId="urn:microsoft.com/office/officeart/2005/8/layout/chevron2"/>
    <dgm:cxn modelId="{139675F3-6A4B-476F-A666-5E3FC84E9541}" type="presOf" srcId="{28D90324-6786-46F4-BDD2-DB2CAE4EDE0B}" destId="{F076AE03-40A4-438D-A5E7-196E59A856C5}" srcOrd="0" destOrd="0" presId="urn:microsoft.com/office/officeart/2005/8/layout/chevron2"/>
    <dgm:cxn modelId="{2434DAFB-595C-43CA-969B-0B355FA06CDB}" type="presOf" srcId="{0F412B0E-609B-4D12-A66F-4D1EBE241CBD}" destId="{5A715A79-BFEE-451E-A704-F3EFC7457C31}" srcOrd="0" destOrd="0" presId="urn:microsoft.com/office/officeart/2005/8/layout/chevron2"/>
    <dgm:cxn modelId="{E2F736B0-D368-47C5-A4C7-EB1EEF7BAEC3}" type="presOf" srcId="{5A633A42-2622-4891-9DF7-C397BDC6750A}" destId="{8398A8F3-BD61-45D2-A401-E93DB01CF607}" srcOrd="0" destOrd="0" presId="urn:microsoft.com/office/officeart/2005/8/layout/chevron2"/>
    <dgm:cxn modelId="{5E6D3EA3-203D-4370-BBAE-C069B27421A4}" type="presOf" srcId="{505EA5D8-27FD-4C45-B3AC-B28154EF6B6C}" destId="{D06DD1C9-C8E5-4B0D-887E-703D50D6C238}" srcOrd="0" destOrd="0" presId="urn:microsoft.com/office/officeart/2005/8/layout/chevron2"/>
    <dgm:cxn modelId="{3C869252-0328-4C32-A7D3-C184A8D892E3}" srcId="{89356E7F-8B6D-48A2-8DA7-5E5A7ADA5EA4}" destId="{8B44D1FF-2DAA-455C-93EF-8454B4DF107A}" srcOrd="1" destOrd="0" parTransId="{1F694F2A-2FB7-486E-99F6-B2DC6B7A6237}" sibTransId="{A27CDD19-838C-495D-9003-4286A03C95F2}"/>
    <dgm:cxn modelId="{8D136BFA-BC0F-40B1-9F83-51B5D135215D}" srcId="{89356E7F-8B6D-48A2-8DA7-5E5A7ADA5EA4}" destId="{FE74FF25-0DE4-48CC-95EB-3DE9D9BBCD86}" srcOrd="0" destOrd="0" parTransId="{C314CCA2-774C-40D7-9924-3D7143C070ED}" sibTransId="{14A78066-72D3-4678-90EA-DA9B6942A995}"/>
    <dgm:cxn modelId="{52291089-1F65-4A75-B72B-B4FF1E424DAE}" type="presOf" srcId="{8B44D1FF-2DAA-455C-93EF-8454B4DF107A}" destId="{C095FF6A-440B-4DB2-B986-1FBE07C359B4}" srcOrd="0" destOrd="0" presId="urn:microsoft.com/office/officeart/2005/8/layout/chevron2"/>
    <dgm:cxn modelId="{2AA557B1-29EB-4D58-A8A6-09B905B011EF}" srcId="{3EE7B3F5-CB39-4655-80B5-0924BEFDC2DB}" destId="{C19809F8-D6B9-4AA3-9761-411139788E1E}" srcOrd="0" destOrd="0" parTransId="{B56E8E13-204B-4132-9FD4-0445CABC8590}" sibTransId="{B287BBE4-6958-48F1-BC59-E5291846BAB5}"/>
    <dgm:cxn modelId="{A5B07DB6-B9D0-4C61-90E7-53F4951A8B35}" type="presOf" srcId="{920561B8-2A2D-45E6-9621-524D0CC5EF29}" destId="{D2594D1B-9313-4AB5-BE06-D2D9D5981136}" srcOrd="0" destOrd="0" presId="urn:microsoft.com/office/officeart/2005/8/layout/chevron2"/>
    <dgm:cxn modelId="{04490E76-80B5-4A5E-9F53-09A048F7DC9A}" srcId="{8B44D1FF-2DAA-455C-93EF-8454B4DF107A}" destId="{0F412B0E-609B-4D12-A66F-4D1EBE241CBD}" srcOrd="0" destOrd="0" parTransId="{ED2520C4-DF55-442D-AD07-B23BC787AA9A}" sibTransId="{77A10BC2-D71E-4E0F-A6C2-A347E34CC934}"/>
    <dgm:cxn modelId="{999B2F26-0F26-4281-BCBA-D80747FE3227}" srcId="{36F8705A-B4F4-448A-8CD6-04A2163C90AE}" destId="{6EC0C76D-935E-4846-A014-6CD5CDD539FA}" srcOrd="0" destOrd="0" parTransId="{C97ECDD3-AC0C-458D-9778-E8F4440D549C}" sibTransId="{AC719F37-A4A5-444B-A784-782DA96FE744}"/>
    <dgm:cxn modelId="{3987C2CB-2158-458D-8272-FB0894271057}" type="presOf" srcId="{2852F0C2-DC33-4D16-844B-40396C051D5A}" destId="{FB35BC5E-9930-4CA8-9ED7-B6B4BFC90FCB}" srcOrd="0" destOrd="0" presId="urn:microsoft.com/office/officeart/2005/8/layout/chevron2"/>
    <dgm:cxn modelId="{ACDFA6E2-BA55-4642-87EA-F66C893C66ED}" srcId="{E59A6005-8833-4D56-8C41-CABF9BEB116B}" destId="{505EA5D8-27FD-4C45-B3AC-B28154EF6B6C}" srcOrd="0" destOrd="0" parTransId="{AD5695B2-4D6E-47FB-9E4A-8ED136AA5AB7}" sibTransId="{CE6B47AE-5BE6-4F1E-B65E-DA16A502BE9E}"/>
    <dgm:cxn modelId="{80EECB94-7319-4749-9847-A10C6195827E}" srcId="{FE74FF25-0DE4-48CC-95EB-3DE9D9BBCD86}" destId="{290DED98-181C-47CE-B77B-F2BC52CEE0DC}" srcOrd="0" destOrd="0" parTransId="{4FD3363C-3197-4580-BFB7-7329ACD944C7}" sibTransId="{C16323AE-8351-4E83-8882-760EFF22D420}"/>
    <dgm:cxn modelId="{3BF3C777-63E0-4D22-95A3-57984A659C8E}" type="presOf" srcId="{A9D1A896-AF12-4170-8038-CE0EE82A00E2}" destId="{895F1036-C560-4D1F-888E-4204B835F959}" srcOrd="0" destOrd="0" presId="urn:microsoft.com/office/officeart/2005/8/layout/chevron2"/>
    <dgm:cxn modelId="{09DE40E1-5678-4198-8517-479AF282FBA6}" type="presOf" srcId="{E59A6005-8833-4D56-8C41-CABF9BEB116B}" destId="{FCB1CA16-695D-47D4-A004-4789686EC7FD}" srcOrd="0" destOrd="0" presId="urn:microsoft.com/office/officeart/2005/8/layout/chevron2"/>
    <dgm:cxn modelId="{1A940437-BDA5-49FF-B1FB-7AC88B2AAB2E}" type="presOf" srcId="{C19809F8-D6B9-4AA3-9761-411139788E1E}" destId="{31B01D73-365D-4799-8A88-516C0E47AB4C}" srcOrd="0" destOrd="0" presId="urn:microsoft.com/office/officeart/2005/8/layout/chevron2"/>
    <dgm:cxn modelId="{C90F1057-F683-43F6-9017-205BF537ED5C}" type="presOf" srcId="{4E7E9EA4-E961-443B-8DCA-F842D577F46B}" destId="{448C82D7-5625-4A44-9DCF-56E6FA36608D}" srcOrd="0" destOrd="0" presId="urn:microsoft.com/office/officeart/2005/8/layout/chevron2"/>
    <dgm:cxn modelId="{A61B412F-09DE-4837-BFC0-6300F6717543}" srcId="{2852F0C2-DC33-4D16-844B-40396C051D5A}" destId="{A9D1A896-AF12-4170-8038-CE0EE82A00E2}" srcOrd="0" destOrd="0" parTransId="{50554135-BE5A-4BC0-BA74-3ACCCAE07116}" sibTransId="{E7593FF6-4F3A-48C6-AD69-52428EF1118A}"/>
    <dgm:cxn modelId="{B8F0ED3B-9A90-48A7-A33A-2DDB94174283}" type="presOf" srcId="{6EC0C76D-935E-4846-A014-6CD5CDD539FA}" destId="{4440DC1E-FD48-4953-B867-087A4B083170}" srcOrd="0" destOrd="0" presId="urn:microsoft.com/office/officeart/2005/8/layout/chevron2"/>
    <dgm:cxn modelId="{A391F3F2-A1EB-4DD7-B63B-5542D5AE033E}" srcId="{89356E7F-8B6D-48A2-8DA7-5E5A7ADA5EA4}" destId="{36F8705A-B4F4-448A-8CD6-04A2163C90AE}" srcOrd="7" destOrd="0" parTransId="{3CF18EED-D42F-4C64-8F23-322EE2BE34D4}" sibTransId="{F856ED66-A998-4B5B-99DD-CC2B8160DD65}"/>
    <dgm:cxn modelId="{42E4DAEC-0497-4438-BD46-5EF468652555}" type="presOf" srcId="{290DED98-181C-47CE-B77B-F2BC52CEE0DC}" destId="{968B8BFF-ED48-48EE-9CBA-21C51FC6D989}" srcOrd="0" destOrd="0" presId="urn:microsoft.com/office/officeart/2005/8/layout/chevron2"/>
    <dgm:cxn modelId="{E3C8E17C-B23D-475A-8846-387A09CCE0B6}" srcId="{89356E7F-8B6D-48A2-8DA7-5E5A7ADA5EA4}" destId="{2852F0C2-DC33-4D16-844B-40396C051D5A}" srcOrd="2" destOrd="0" parTransId="{3E52FE00-F347-455E-8C5F-3A0A9D8366E1}" sibTransId="{B58BF807-537D-4B1C-9EE9-60821AD909E3}"/>
    <dgm:cxn modelId="{08BE6438-A935-4628-A4CF-CBF18317F7A1}" srcId="{89356E7F-8B6D-48A2-8DA7-5E5A7ADA5EA4}" destId="{5A633A42-2622-4891-9DF7-C397BDC6750A}" srcOrd="5" destOrd="0" parTransId="{F0530BD8-B61A-4891-B184-3F3DCBFB335D}" sibTransId="{A0A80F1D-9B25-4B52-82CE-ADC940ADC5CE}"/>
    <dgm:cxn modelId="{B27CCEB2-25BE-423E-85D1-DD776E0D23B9}" type="presOf" srcId="{3EE7B3F5-CB39-4655-80B5-0924BEFDC2DB}" destId="{0E0A4485-AAF8-48B9-AAEC-6E655D9F6B18}" srcOrd="0" destOrd="0" presId="urn:microsoft.com/office/officeart/2005/8/layout/chevron2"/>
    <dgm:cxn modelId="{727372CD-564F-40BA-BE0E-F69F5427A0EC}" srcId="{89356E7F-8B6D-48A2-8DA7-5E5A7ADA5EA4}" destId="{E59A6005-8833-4D56-8C41-CABF9BEB116B}" srcOrd="6" destOrd="0" parTransId="{2E9ECF5B-8D6A-4150-8973-2C84B00F2256}" sibTransId="{EC9283D0-AE02-4E53-8252-E65E69934653}"/>
    <dgm:cxn modelId="{9372CBDC-CFCC-4B64-9D31-2EF6A3217650}" type="presOf" srcId="{36F8705A-B4F4-448A-8CD6-04A2163C90AE}" destId="{31F0B4D6-E6F1-4FCA-9848-3D34E5BFBB44}" srcOrd="0" destOrd="0" presId="urn:microsoft.com/office/officeart/2005/8/layout/chevron2"/>
    <dgm:cxn modelId="{AF7DA695-CE98-4D01-8B43-4F2034D8C549}" type="presParOf" srcId="{7725C48A-7776-408F-B3A2-B1757E4F6AA3}" destId="{7F91C9B8-1DCD-4DFC-877A-0CAA57D33136}" srcOrd="0" destOrd="0" presId="urn:microsoft.com/office/officeart/2005/8/layout/chevron2"/>
    <dgm:cxn modelId="{79D876C4-91C5-4348-AF36-6D5E10577751}" type="presParOf" srcId="{7F91C9B8-1DCD-4DFC-877A-0CAA57D33136}" destId="{4DD6100E-3AD6-4196-8F6C-08E37066DA12}" srcOrd="0" destOrd="0" presId="urn:microsoft.com/office/officeart/2005/8/layout/chevron2"/>
    <dgm:cxn modelId="{19917E99-3E7C-4B91-B383-2A5F75D017FA}" type="presParOf" srcId="{7F91C9B8-1DCD-4DFC-877A-0CAA57D33136}" destId="{968B8BFF-ED48-48EE-9CBA-21C51FC6D989}" srcOrd="1" destOrd="0" presId="urn:microsoft.com/office/officeart/2005/8/layout/chevron2"/>
    <dgm:cxn modelId="{31797BEA-B4A6-41DC-9287-57F740C7AEBF}" type="presParOf" srcId="{7725C48A-7776-408F-B3A2-B1757E4F6AA3}" destId="{7BB44338-F086-47A1-BCDB-689A9F5AC750}" srcOrd="1" destOrd="0" presId="urn:microsoft.com/office/officeart/2005/8/layout/chevron2"/>
    <dgm:cxn modelId="{30F6B218-4DBE-44D2-BD94-936122DA5622}" type="presParOf" srcId="{7725C48A-7776-408F-B3A2-B1757E4F6AA3}" destId="{A1B10243-1B32-4D69-94E7-FE431C505D80}" srcOrd="2" destOrd="0" presId="urn:microsoft.com/office/officeart/2005/8/layout/chevron2"/>
    <dgm:cxn modelId="{54628247-7DC4-4CB0-87B9-4A4FEA482CD6}" type="presParOf" srcId="{A1B10243-1B32-4D69-94E7-FE431C505D80}" destId="{C095FF6A-440B-4DB2-B986-1FBE07C359B4}" srcOrd="0" destOrd="0" presId="urn:microsoft.com/office/officeart/2005/8/layout/chevron2"/>
    <dgm:cxn modelId="{B6484924-96E1-48D3-95F7-CFFFBA0F750B}" type="presParOf" srcId="{A1B10243-1B32-4D69-94E7-FE431C505D80}" destId="{5A715A79-BFEE-451E-A704-F3EFC7457C31}" srcOrd="1" destOrd="0" presId="urn:microsoft.com/office/officeart/2005/8/layout/chevron2"/>
    <dgm:cxn modelId="{7579A0C5-7BC6-4C30-B64A-E00F74377B12}" type="presParOf" srcId="{7725C48A-7776-408F-B3A2-B1757E4F6AA3}" destId="{29AD7533-F3E5-4F76-9FBB-C5631A9DF703}" srcOrd="3" destOrd="0" presId="urn:microsoft.com/office/officeart/2005/8/layout/chevron2"/>
    <dgm:cxn modelId="{1159CF30-72C6-4D80-851B-94425E898EDB}" type="presParOf" srcId="{7725C48A-7776-408F-B3A2-B1757E4F6AA3}" destId="{DA35B284-3FA3-4B8F-86DB-1DAC0C979708}" srcOrd="4" destOrd="0" presId="urn:microsoft.com/office/officeart/2005/8/layout/chevron2"/>
    <dgm:cxn modelId="{E7D8F869-8B6E-466C-AAB8-0A155C539783}" type="presParOf" srcId="{DA35B284-3FA3-4B8F-86DB-1DAC0C979708}" destId="{FB35BC5E-9930-4CA8-9ED7-B6B4BFC90FCB}" srcOrd="0" destOrd="0" presId="urn:microsoft.com/office/officeart/2005/8/layout/chevron2"/>
    <dgm:cxn modelId="{0AA399F8-325B-49C0-9004-643483953901}" type="presParOf" srcId="{DA35B284-3FA3-4B8F-86DB-1DAC0C979708}" destId="{895F1036-C560-4D1F-888E-4204B835F959}" srcOrd="1" destOrd="0" presId="urn:microsoft.com/office/officeart/2005/8/layout/chevron2"/>
    <dgm:cxn modelId="{B6555A01-F625-467E-B915-05FAC9D89D3B}" type="presParOf" srcId="{7725C48A-7776-408F-B3A2-B1757E4F6AA3}" destId="{28222482-BD99-49E5-BE06-39041050B5DF}" srcOrd="5" destOrd="0" presId="urn:microsoft.com/office/officeart/2005/8/layout/chevron2"/>
    <dgm:cxn modelId="{CF7A821E-8F9E-4BE6-95A8-C931E427F391}" type="presParOf" srcId="{7725C48A-7776-408F-B3A2-B1757E4F6AA3}" destId="{A45A08C1-266B-4D80-A86C-1F2CEFCFB88E}" srcOrd="6" destOrd="0" presId="urn:microsoft.com/office/officeart/2005/8/layout/chevron2"/>
    <dgm:cxn modelId="{AF54929C-8C84-4915-805F-C3517657C0FA}" type="presParOf" srcId="{A45A08C1-266B-4D80-A86C-1F2CEFCFB88E}" destId="{F076AE03-40A4-438D-A5E7-196E59A856C5}" srcOrd="0" destOrd="0" presId="urn:microsoft.com/office/officeart/2005/8/layout/chevron2"/>
    <dgm:cxn modelId="{7B3DB3C2-14DD-4A4B-9E6C-00089F0A889F}" type="presParOf" srcId="{A45A08C1-266B-4D80-A86C-1F2CEFCFB88E}" destId="{D2594D1B-9313-4AB5-BE06-D2D9D5981136}" srcOrd="1" destOrd="0" presId="urn:microsoft.com/office/officeart/2005/8/layout/chevron2"/>
    <dgm:cxn modelId="{0F932683-C42F-40EB-B9EE-9622B9C6812F}" type="presParOf" srcId="{7725C48A-7776-408F-B3A2-B1757E4F6AA3}" destId="{341422BF-E1FE-4C32-990A-974E81E52F88}" srcOrd="7" destOrd="0" presId="urn:microsoft.com/office/officeart/2005/8/layout/chevron2"/>
    <dgm:cxn modelId="{3B4D5BFD-FDD7-43FB-9F03-B6770661279A}" type="presParOf" srcId="{7725C48A-7776-408F-B3A2-B1757E4F6AA3}" destId="{40B0CBE0-6EAD-46B1-AA6E-48D070CB9542}" srcOrd="8" destOrd="0" presId="urn:microsoft.com/office/officeart/2005/8/layout/chevron2"/>
    <dgm:cxn modelId="{D6898758-1507-45B6-9439-E4FCC01655EB}" type="presParOf" srcId="{40B0CBE0-6EAD-46B1-AA6E-48D070CB9542}" destId="{0E0A4485-AAF8-48B9-AAEC-6E655D9F6B18}" srcOrd="0" destOrd="0" presId="urn:microsoft.com/office/officeart/2005/8/layout/chevron2"/>
    <dgm:cxn modelId="{1FDC98A3-1475-4CF4-8EE0-D5030A5B3D71}" type="presParOf" srcId="{40B0CBE0-6EAD-46B1-AA6E-48D070CB9542}" destId="{31B01D73-365D-4799-8A88-516C0E47AB4C}" srcOrd="1" destOrd="0" presId="urn:microsoft.com/office/officeart/2005/8/layout/chevron2"/>
    <dgm:cxn modelId="{19980FC5-E0A8-4034-9E24-321EB400D324}" type="presParOf" srcId="{7725C48A-7776-408F-B3A2-B1757E4F6AA3}" destId="{4430076F-41E3-4DB8-B8A4-DE86FA227849}" srcOrd="9" destOrd="0" presId="urn:microsoft.com/office/officeart/2005/8/layout/chevron2"/>
    <dgm:cxn modelId="{034A24D1-2D8A-484C-899F-8A3EC13A10FF}" type="presParOf" srcId="{7725C48A-7776-408F-B3A2-B1757E4F6AA3}" destId="{8CC90E33-67E5-4C02-B08D-A5748D26BC9A}" srcOrd="10" destOrd="0" presId="urn:microsoft.com/office/officeart/2005/8/layout/chevron2"/>
    <dgm:cxn modelId="{DA157FF8-72B1-49B9-BFE2-3355C2F880DD}" type="presParOf" srcId="{8CC90E33-67E5-4C02-B08D-A5748D26BC9A}" destId="{8398A8F3-BD61-45D2-A401-E93DB01CF607}" srcOrd="0" destOrd="0" presId="urn:microsoft.com/office/officeart/2005/8/layout/chevron2"/>
    <dgm:cxn modelId="{8160AB5F-011E-4452-BF75-2DDC04C562C1}" type="presParOf" srcId="{8CC90E33-67E5-4C02-B08D-A5748D26BC9A}" destId="{448C82D7-5625-4A44-9DCF-56E6FA36608D}" srcOrd="1" destOrd="0" presId="urn:microsoft.com/office/officeart/2005/8/layout/chevron2"/>
    <dgm:cxn modelId="{1325F247-27F7-4F14-96DB-0611495EAD5F}" type="presParOf" srcId="{7725C48A-7776-408F-B3A2-B1757E4F6AA3}" destId="{74A9916A-8FAB-48E4-B2C3-3550F1646F72}" srcOrd="11" destOrd="0" presId="urn:microsoft.com/office/officeart/2005/8/layout/chevron2"/>
    <dgm:cxn modelId="{D1600EC1-F9B0-4AC9-9A03-B0053754131D}" type="presParOf" srcId="{7725C48A-7776-408F-B3A2-B1757E4F6AA3}" destId="{6CB5BE2F-106D-4D36-B7EE-08475E04C1EC}" srcOrd="12" destOrd="0" presId="urn:microsoft.com/office/officeart/2005/8/layout/chevron2"/>
    <dgm:cxn modelId="{7EAD2B86-F2BD-4D88-8CEF-119AB023F0A9}" type="presParOf" srcId="{6CB5BE2F-106D-4D36-B7EE-08475E04C1EC}" destId="{FCB1CA16-695D-47D4-A004-4789686EC7FD}" srcOrd="0" destOrd="0" presId="urn:microsoft.com/office/officeart/2005/8/layout/chevron2"/>
    <dgm:cxn modelId="{461B7F74-666E-4338-A33E-D4A0782FCCF5}" type="presParOf" srcId="{6CB5BE2F-106D-4D36-B7EE-08475E04C1EC}" destId="{D06DD1C9-C8E5-4B0D-887E-703D50D6C238}" srcOrd="1" destOrd="0" presId="urn:microsoft.com/office/officeart/2005/8/layout/chevron2"/>
    <dgm:cxn modelId="{8389858E-310D-42EB-9903-ED54F224EBF8}" type="presParOf" srcId="{7725C48A-7776-408F-B3A2-B1757E4F6AA3}" destId="{52D3D765-EE99-4AF9-8600-04AD806E763E}" srcOrd="13" destOrd="0" presId="urn:microsoft.com/office/officeart/2005/8/layout/chevron2"/>
    <dgm:cxn modelId="{D21790DF-232E-498E-B714-7CE8321DCC1D}" type="presParOf" srcId="{7725C48A-7776-408F-B3A2-B1757E4F6AA3}" destId="{E1327CD9-B236-4F8D-A212-6BFFD739CB53}" srcOrd="14" destOrd="0" presId="urn:microsoft.com/office/officeart/2005/8/layout/chevron2"/>
    <dgm:cxn modelId="{F379965D-E708-4620-8817-CE41ED909E1D}" type="presParOf" srcId="{E1327CD9-B236-4F8D-A212-6BFFD739CB53}" destId="{31F0B4D6-E6F1-4FCA-9848-3D34E5BFBB44}" srcOrd="0" destOrd="0" presId="urn:microsoft.com/office/officeart/2005/8/layout/chevron2"/>
    <dgm:cxn modelId="{C7FB4415-83A7-4E3B-A5EF-9108E6084DEE}" type="presParOf" srcId="{E1327CD9-B236-4F8D-A212-6BFFD739CB53}" destId="{4440DC1E-FD48-4953-B867-087A4B08317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F2CC8582-32F8-4511-BE8E-9127F14BA016}" type="datetimeFigureOut">
              <a:rPr lang="fr-FR" smtClean="0"/>
              <a:t>25/09/2018</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6582F002-206D-4184-B39E-C7D93CBC5980}" type="slidenum">
              <a:rPr lang="fr-FR" smtClean="0"/>
              <a:t>‹N°›</a:t>
            </a:fld>
            <a:endParaRPr lang="fr-FR"/>
          </a:p>
        </p:txBody>
      </p:sp>
    </p:spTree>
    <p:extLst>
      <p:ext uri="{BB962C8B-B14F-4D97-AF65-F5344CB8AC3E}">
        <p14:creationId xmlns:p14="http://schemas.microsoft.com/office/powerpoint/2010/main" val="6164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1</a:t>
            </a:fld>
            <a:endParaRPr lang="fr-FR"/>
          </a:p>
        </p:txBody>
      </p:sp>
    </p:spTree>
    <p:extLst>
      <p:ext uri="{BB962C8B-B14F-4D97-AF65-F5344CB8AC3E}">
        <p14:creationId xmlns:p14="http://schemas.microsoft.com/office/powerpoint/2010/main" val="233091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Our maintenance management system</a:t>
            </a:r>
            <a:r>
              <a:rPr lang="en-US" sz="1200" baseline="0" dirty="0" smtClean="0"/>
              <a:t> allows us to </a:t>
            </a:r>
            <a:r>
              <a:rPr lang="en-US" sz="1200" dirty="0" smtClean="0"/>
              <a:t>provide various</a:t>
            </a:r>
            <a:r>
              <a:rPr lang="en-US" sz="1200" baseline="0" dirty="0" smtClean="0"/>
              <a:t> </a:t>
            </a:r>
            <a:r>
              <a:rPr lang="en-US" sz="1200" baseline="0" dirty="0" err="1" smtClean="0"/>
              <a:t>datas</a:t>
            </a:r>
            <a:r>
              <a:rPr lang="en-US" sz="1200" baseline="0" dirty="0" smtClean="0"/>
              <a:t>, produced by </a:t>
            </a:r>
            <a:r>
              <a:rPr lang="en-US" sz="1200" dirty="0" smtClean="0"/>
              <a:t>software tools.</a:t>
            </a:r>
            <a:r>
              <a:rPr lang="en-US" sz="1200" baseline="0" dirty="0" smtClean="0"/>
              <a:t> This is the example of the logbook used by the coordinators in the scientific Division. Il allows </a:t>
            </a:r>
            <a:r>
              <a:rPr lang="en-US" sz="1200" dirty="0" smtClean="0"/>
              <a:t>to ensure the maintenance of end to end service (from accelerators to beamlines).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You can see for instance that the highest number of interventions concerns the Control</a:t>
            </a:r>
            <a:r>
              <a:rPr lang="en-US" sz="1200" baseline="0" dirty="0" smtClean="0"/>
              <a:t> System. These are short but </a:t>
            </a:r>
            <a:r>
              <a:rPr lang="fr-FR" b="0" dirty="0" err="1" smtClean="0"/>
              <a:t>recurring</a:t>
            </a:r>
            <a:r>
              <a:rPr lang="fr-FR" b="1" dirty="0" smtClean="0"/>
              <a:t> </a:t>
            </a:r>
            <a:r>
              <a:rPr lang="en-US" sz="1200" baseline="0" dirty="0" smtClean="0"/>
              <a:t>failures. The failures can </a:t>
            </a:r>
            <a:r>
              <a:rPr lang="en-US" sz="1200" baseline="0" dirty="0" err="1" smtClean="0"/>
              <a:t>embarasse</a:t>
            </a:r>
            <a:r>
              <a:rPr lang="en-US" sz="1200" baseline="0" dirty="0" smtClean="0"/>
              <a:t> the users but they can still work on the beam line. La </a:t>
            </a:r>
            <a:r>
              <a:rPr lang="en-US" sz="1200" baseline="0" dirty="0" err="1" smtClean="0"/>
              <a:t>panne</a:t>
            </a:r>
            <a:r>
              <a:rPr lang="en-US" sz="1200" baseline="0" dirty="0" smtClean="0"/>
              <a:t> </a:t>
            </a:r>
            <a:r>
              <a:rPr lang="en-US" sz="1200" baseline="0" dirty="0" err="1" smtClean="0"/>
              <a:t>n’est</a:t>
            </a:r>
            <a:r>
              <a:rPr lang="en-US" sz="1200" baseline="0" dirty="0" smtClean="0"/>
              <a:t> pas </a:t>
            </a:r>
            <a:r>
              <a:rPr lang="en-US" sz="1200" baseline="0" dirty="0" err="1" smtClean="0"/>
              <a:t>bloquante</a:t>
            </a:r>
            <a:r>
              <a:rPr lang="en-US"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fr-FR" sz="1200" kern="1200" dirty="0" smtClean="0">
                <a:solidFill>
                  <a:schemeClr val="tx1"/>
                </a:solidFill>
                <a:effectLst/>
                <a:latin typeface="+mn-lt"/>
                <a:ea typeface="+mn-ea"/>
                <a:cs typeface="+mn-cs"/>
              </a:rPr>
              <a:t>bilan des interventions e-log pour 2017. Je t’ai mis quelques exemples en dessous sur les interventions qu’il y a eu au niveau informatique.</a:t>
            </a:r>
          </a:p>
          <a:p>
            <a:r>
              <a:rPr lang="fr-FR" sz="1200" kern="1200" dirty="0" smtClean="0">
                <a:solidFill>
                  <a:schemeClr val="tx1"/>
                </a:solidFill>
                <a:effectLst/>
                <a:latin typeface="+mn-lt"/>
                <a:ea typeface="+mn-ea"/>
                <a:cs typeface="+mn-cs"/>
              </a:rPr>
              <a:t>Par rapport à ta question sur les interventions répertoriées ICA, en général cela correspond à des interventions où les coordinateurs voient qu’il y a une acquisition stoppée sur message d’erreur car il y a un logiciel ICA qui est en erreur (exemple Passerelle, ou </a:t>
            </a:r>
            <a:r>
              <a:rPr lang="fr-FR" sz="1200" kern="1200" dirty="0" err="1" smtClean="0">
                <a:solidFill>
                  <a:schemeClr val="tx1"/>
                </a:solidFill>
                <a:effectLst/>
                <a:latin typeface="+mn-lt"/>
                <a:ea typeface="+mn-ea"/>
                <a:cs typeface="+mn-cs"/>
              </a:rPr>
              <a:t>Globalscreen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Scanserver</a:t>
            </a:r>
            <a:r>
              <a:rPr lang="fr-FR" sz="1200" kern="1200" dirty="0" smtClean="0">
                <a:solidFill>
                  <a:schemeClr val="tx1"/>
                </a:solidFill>
                <a:effectLst/>
                <a:latin typeface="+mn-lt"/>
                <a:ea typeface="+mn-ea"/>
                <a:cs typeface="+mn-cs"/>
              </a:rPr>
              <a:t>, Salsa, </a:t>
            </a:r>
            <a:r>
              <a:rPr lang="fr-FR" sz="1200" kern="1200" dirty="0" err="1" smtClean="0">
                <a:solidFill>
                  <a:schemeClr val="tx1"/>
                </a:solidFill>
                <a:effectLst/>
                <a:latin typeface="+mn-lt"/>
                <a:ea typeface="+mn-ea"/>
                <a:cs typeface="+mn-cs"/>
              </a:rPr>
              <a:t>Flyscan</a:t>
            </a:r>
            <a:r>
              <a:rPr lang="fr-FR" sz="1200" kern="1200" dirty="0" smtClean="0">
                <a:solidFill>
                  <a:schemeClr val="tx1"/>
                </a:solidFill>
                <a:effectLst/>
                <a:latin typeface="+mn-lt"/>
                <a:ea typeface="+mn-ea"/>
                <a:cs typeface="+mn-cs"/>
              </a:rPr>
              <a:t>) ou des </a:t>
            </a:r>
            <a:r>
              <a:rPr lang="fr-FR" sz="1200" kern="1200" dirty="0" err="1" smtClean="0">
                <a:solidFill>
                  <a:schemeClr val="tx1"/>
                </a:solidFill>
                <a:effectLst/>
                <a:latin typeface="+mn-lt"/>
                <a:ea typeface="+mn-ea"/>
                <a:cs typeface="+mn-cs"/>
              </a:rPr>
              <a:t>devices</a:t>
            </a:r>
            <a:r>
              <a:rPr lang="fr-FR" sz="1200" kern="1200" dirty="0" smtClean="0">
                <a:solidFill>
                  <a:schemeClr val="tx1"/>
                </a:solidFill>
                <a:effectLst/>
                <a:latin typeface="+mn-lt"/>
                <a:ea typeface="+mn-ea"/>
                <a:cs typeface="+mn-cs"/>
              </a:rPr>
              <a:t> qui sont en erreurs, ou problème de transfert de données.</a:t>
            </a:r>
          </a:p>
          <a:p>
            <a:r>
              <a:rPr lang="fr-FR" sz="1200" kern="1200" dirty="0" smtClean="0">
                <a:solidFill>
                  <a:schemeClr val="tx1"/>
                </a:solidFill>
                <a:effectLst/>
                <a:latin typeface="+mn-lt"/>
                <a:ea typeface="+mn-ea"/>
                <a:cs typeface="+mn-cs"/>
              </a:rPr>
              <a:t>Ex : </a:t>
            </a:r>
            <a:r>
              <a:rPr lang="fr-FR" dirty="0" smtClean="0"/>
              <a:t>Exemple passerelle message erreur : cause intégration nouveau détecteur </a:t>
            </a:r>
            <a:r>
              <a:rPr lang="fr-FR" dirty="0" err="1" smtClean="0"/>
              <a:t>eiger</a:t>
            </a:r>
            <a:r>
              <a:rPr lang="fr-FR" dirty="0" smtClean="0"/>
              <a:t> dans passerelle</a:t>
            </a:r>
          </a:p>
          <a:p>
            <a:r>
              <a:rPr lang="fr-FR" dirty="0" smtClean="0"/>
              <a:t>acquisition scan arrêté sur erreur, </a:t>
            </a:r>
            <a:r>
              <a:rPr lang="fr-FR" dirty="0" err="1" smtClean="0"/>
              <a:t>datarecorder</a:t>
            </a:r>
            <a:r>
              <a:rPr lang="fr-FR" dirty="0" smtClean="0"/>
              <a:t>, </a:t>
            </a:r>
            <a:r>
              <a:rPr lang="fr-FR" dirty="0" err="1" smtClean="0"/>
              <a:t>device</a:t>
            </a:r>
            <a:r>
              <a:rPr lang="fr-FR" dirty="0" smtClean="0"/>
              <a:t> attribut, équipements, chargement </a:t>
            </a:r>
            <a:r>
              <a:rPr lang="fr-FR" dirty="0" err="1" smtClean="0"/>
              <a:t>conf</a:t>
            </a:r>
            <a:r>
              <a:rPr lang="fr-FR" dirty="0" smtClean="0"/>
              <a:t> carte </a:t>
            </a:r>
            <a:r>
              <a:rPr lang="fr-FR" dirty="0" err="1" smtClean="0"/>
              <a:t>xia</a:t>
            </a:r>
            <a:endParaRPr lang="fr-FR" dirty="0" smtClean="0"/>
          </a:p>
          <a:p>
            <a:r>
              <a:rPr lang="fr-FR" dirty="0" err="1" smtClean="0"/>
              <a:t>Globalscreen</a:t>
            </a:r>
            <a:r>
              <a:rPr lang="fr-FR" dirty="0" smtClean="0"/>
              <a:t> bloqué, </a:t>
            </a:r>
            <a:r>
              <a:rPr lang="fr-FR" dirty="0" err="1" smtClean="0"/>
              <a:t>device</a:t>
            </a:r>
            <a:r>
              <a:rPr lang="fr-FR" dirty="0" smtClean="0"/>
              <a:t> serveur en erreur, restart, fichiers de données qui n’apparaissent pas, </a:t>
            </a:r>
            <a:r>
              <a:rPr lang="fr-FR" dirty="0" err="1" smtClean="0"/>
              <a:t>devices</a:t>
            </a:r>
            <a:r>
              <a:rPr lang="fr-FR" dirty="0" smtClean="0"/>
              <a:t> en erreur, problème transfert de fichiers durant l’acquisition sur ruche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causes peuvent être d’origine sur des pannes ou erreurs des outils ICA, mais aussi sur des pannes d’outils ISI (Ruche, réseau), matériels (ECA, ou Expériences).</a:t>
            </a:r>
          </a:p>
          <a:p>
            <a:r>
              <a:rPr lang="fr-FR" sz="1200" kern="1200" dirty="0" smtClean="0">
                <a:solidFill>
                  <a:schemeClr val="tx1"/>
                </a:solidFill>
                <a:effectLst/>
                <a:latin typeface="+mn-lt"/>
                <a:ea typeface="+mn-ea"/>
                <a:cs typeface="+mn-cs"/>
              </a:rPr>
              <a:t>Le classement est fait sur l’origine la plus flagrante au début de l’analyse par le coordinateur lors de l’intervention.</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J’espère que pour ta conférence sur la maintenance cela te va.</a:t>
            </a:r>
          </a:p>
          <a:p>
            <a:r>
              <a:rPr lang="fr-FR" sz="1200" kern="1200" dirty="0" smtClean="0">
                <a:solidFill>
                  <a:schemeClr val="tx1"/>
                </a:solidFill>
                <a:effectLst/>
                <a:latin typeface="+mn-lt"/>
                <a:ea typeface="+mn-ea"/>
                <a:cs typeface="+mn-cs"/>
              </a:rPr>
              <a:t>J’ai extrait les données du bilan annuel des e-logs fait par Rod.</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10</a:t>
            </a:fld>
            <a:endParaRPr lang="fr-FR"/>
          </a:p>
        </p:txBody>
      </p:sp>
    </p:spTree>
    <p:extLst>
      <p:ext uri="{BB962C8B-B14F-4D97-AF65-F5344CB8AC3E}">
        <p14:creationId xmlns:p14="http://schemas.microsoft.com/office/powerpoint/2010/main" val="64065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smtClean="0"/>
          </a:p>
          <a:p>
            <a:r>
              <a:rPr lang="en-US" dirty="0" smtClean="0"/>
              <a:t>Finally let me show you an example of</a:t>
            </a:r>
            <a:r>
              <a:rPr lang="en-US" baseline="0" dirty="0" smtClean="0"/>
              <a:t> reporting produced by the Infrastructures &amp; Building group.</a:t>
            </a:r>
            <a:endParaRPr lang="en-US" dirty="0" smtClean="0"/>
          </a:p>
          <a:p>
            <a:endParaRPr lang="fr-FR" dirty="0" smtClean="0"/>
          </a:p>
          <a:p>
            <a:r>
              <a:rPr lang="fr-FR" dirty="0" smtClean="0"/>
              <a:t>Exemples of data </a:t>
            </a:r>
            <a:r>
              <a:rPr lang="fr-FR" dirty="0" err="1" smtClean="0"/>
              <a:t>extracted</a:t>
            </a:r>
            <a:r>
              <a:rPr lang="fr-FR" dirty="0" smtClean="0"/>
              <a:t> </a:t>
            </a:r>
            <a:r>
              <a:rPr lang="fr-FR" dirty="0" err="1" smtClean="0"/>
              <a:t>from</a:t>
            </a:r>
            <a:r>
              <a:rPr lang="fr-FR" dirty="0" smtClean="0"/>
              <a:t> the CMMS software (</a:t>
            </a:r>
            <a:r>
              <a:rPr lang="fr-FR" dirty="0" err="1" smtClean="0"/>
              <a:t>tool</a:t>
            </a:r>
            <a:r>
              <a:rPr lang="fr-FR" dirty="0" smtClean="0"/>
              <a:t>) </a:t>
            </a:r>
            <a:r>
              <a:rPr lang="fr-FR" dirty="0" err="1" smtClean="0"/>
              <a:t>with</a:t>
            </a:r>
            <a:r>
              <a:rPr lang="fr-FR" baseline="0" dirty="0" smtClean="0"/>
              <a:t> </a:t>
            </a:r>
            <a:r>
              <a:rPr lang="fr-FR" baseline="0" dirty="0" err="1" smtClean="0"/>
              <a:t>another</a:t>
            </a:r>
            <a:r>
              <a:rPr lang="fr-FR" baseline="0" dirty="0" smtClean="0"/>
              <a:t> </a:t>
            </a:r>
            <a:r>
              <a:rPr lang="fr-FR" baseline="0" dirty="0" err="1" smtClean="0"/>
              <a:t>tool</a:t>
            </a:r>
            <a:r>
              <a:rPr lang="fr-FR" baseline="0" dirty="0" smtClean="0"/>
              <a:t> : Buisines Object (BO)</a:t>
            </a:r>
            <a:r>
              <a:rPr lang="fr-FR" dirty="0" smtClean="0"/>
              <a:t> : </a:t>
            </a:r>
            <a:r>
              <a:rPr lang="fr-FR" dirty="0" err="1" smtClean="0"/>
              <a:t>you</a:t>
            </a:r>
            <a:r>
              <a:rPr lang="fr-FR" dirty="0" smtClean="0"/>
              <a:t> </a:t>
            </a:r>
            <a:r>
              <a:rPr lang="fr-FR" dirty="0" err="1" smtClean="0"/>
              <a:t>can</a:t>
            </a:r>
            <a:r>
              <a:rPr lang="fr-FR" dirty="0" smtClean="0"/>
              <a:t> </a:t>
            </a:r>
            <a:r>
              <a:rPr lang="fr-FR" dirty="0" err="1" smtClean="0"/>
              <a:t>make</a:t>
            </a:r>
            <a:r>
              <a:rPr lang="fr-FR" dirty="0" smtClean="0"/>
              <a:t> a </a:t>
            </a:r>
            <a:r>
              <a:rPr lang="fr-FR" dirty="0" err="1" smtClean="0"/>
              <a:t>list</a:t>
            </a:r>
            <a:r>
              <a:rPr lang="fr-FR" baseline="0" dirty="0" smtClean="0"/>
              <a:t> </a:t>
            </a:r>
            <a:r>
              <a:rPr lang="fr-FR" baseline="0" dirty="0" err="1" smtClean="0"/>
              <a:t>with</a:t>
            </a:r>
            <a:r>
              <a:rPr lang="fr-FR" baseline="0" dirty="0" smtClean="0"/>
              <a:t> the </a:t>
            </a:r>
            <a:r>
              <a:rPr lang="fr-FR" baseline="0" dirty="0" err="1" smtClean="0"/>
              <a:t>work</a:t>
            </a:r>
            <a:r>
              <a:rPr lang="fr-FR" baseline="0" dirty="0" smtClean="0"/>
              <a:t> </a:t>
            </a:r>
            <a:r>
              <a:rPr lang="fr-FR" baseline="0" dirty="0" err="1" smtClean="0"/>
              <a:t>sheets</a:t>
            </a:r>
            <a:r>
              <a:rPr lang="fr-FR" baseline="0" dirty="0" smtClean="0"/>
              <a:t> </a:t>
            </a:r>
            <a:r>
              <a:rPr lang="fr-FR" baseline="0" dirty="0" err="1" smtClean="0"/>
              <a:t>scheduled</a:t>
            </a:r>
            <a:r>
              <a:rPr lang="fr-FR" baseline="0" dirty="0" smtClean="0"/>
              <a:t> for </a:t>
            </a:r>
            <a:r>
              <a:rPr lang="fr-FR" baseline="0" dirty="0" err="1" smtClean="0"/>
              <a:t>each</a:t>
            </a:r>
            <a:r>
              <a:rPr lang="fr-FR" baseline="0" dirty="0" smtClean="0"/>
              <a:t> </a:t>
            </a:r>
            <a:r>
              <a:rPr lang="fr-FR" baseline="0" dirty="0" err="1" smtClean="0"/>
              <a:t>employee</a:t>
            </a:r>
            <a:r>
              <a:rPr lang="fr-FR" baseline="0" dirty="0" smtClean="0"/>
              <a:t>.</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This</a:t>
            </a:r>
            <a:r>
              <a:rPr lang="fr-FR" baseline="0" dirty="0" smtClean="0"/>
              <a:t> exemple </a:t>
            </a:r>
            <a:r>
              <a:rPr lang="fr-FR" baseline="0" dirty="0" err="1" smtClean="0"/>
              <a:t>concerns</a:t>
            </a:r>
            <a:r>
              <a:rPr lang="fr-FR" baseline="0" dirty="0" smtClean="0"/>
              <a:t> </a:t>
            </a:r>
            <a:r>
              <a:rPr lang="fr-FR" b="0" dirty="0" smtClean="0"/>
              <a:t>compliance </a:t>
            </a:r>
            <a:r>
              <a:rPr lang="fr-FR" b="0" dirty="0" err="1" smtClean="0"/>
              <a:t>with</a:t>
            </a:r>
            <a:r>
              <a:rPr lang="fr-FR" b="0" dirty="0" smtClean="0"/>
              <a:t> </a:t>
            </a:r>
            <a:r>
              <a:rPr lang="fr-FR" b="0" dirty="0" err="1" smtClean="0"/>
              <a:t>current</a:t>
            </a:r>
            <a:r>
              <a:rPr lang="fr-FR" b="0" dirty="0" smtClean="0"/>
              <a:t> </a:t>
            </a:r>
            <a:r>
              <a:rPr lang="fr-FR" b="0" dirty="0" err="1" smtClean="0"/>
              <a:t>regulations</a:t>
            </a:r>
            <a:r>
              <a:rPr lang="fr-FR" b="0" baseline="0" dirty="0" smtClean="0"/>
              <a:t> (</a:t>
            </a:r>
            <a:r>
              <a:rPr lang="fr-FR" dirty="0" smtClean="0"/>
              <a:t>Exemple des remises en conformité suite à des contrôles règlementaires).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We try to simplify and to make attractive the work with the CMMS </a:t>
            </a:r>
            <a:r>
              <a:rPr lang="en-US" sz="1600" dirty="0" smtClean="0">
                <a:sym typeface="Wingdings" panose="05000000000000000000" pitchFamily="2" charset="2"/>
              </a:rPr>
              <a:t> one</a:t>
            </a:r>
            <a:r>
              <a:rPr lang="en-US" sz="1600" baseline="0" dirty="0" smtClean="0">
                <a:sym typeface="Wingdings" panose="05000000000000000000" pitchFamily="2" charset="2"/>
              </a:rPr>
              <a:t> unique file with the work sheets</a:t>
            </a:r>
            <a:endParaRPr lang="en-US" sz="1600" dirty="0" smtClean="0"/>
          </a:p>
          <a:p>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11</a:t>
            </a:fld>
            <a:endParaRPr lang="fr-FR"/>
          </a:p>
        </p:txBody>
      </p:sp>
    </p:spTree>
    <p:extLst>
      <p:ext uri="{BB962C8B-B14F-4D97-AF65-F5344CB8AC3E}">
        <p14:creationId xmlns:p14="http://schemas.microsoft.com/office/powerpoint/2010/main" val="1283223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dirty="0" smtClean="0"/>
          </a:p>
          <a:p>
            <a:r>
              <a:rPr lang="en-GB" altLang="fr-FR" sz="1400" dirty="0" smtClean="0">
                <a:latin typeface="Arial" charset="0"/>
                <a:cs typeface="Arial" charset="0"/>
              </a:rPr>
              <a:t>At SOLEIL, we try to build this information system. I can give you the </a:t>
            </a:r>
            <a:r>
              <a:rPr lang="en-GB" altLang="fr-FR" sz="1400" dirty="0" err="1" smtClean="0">
                <a:latin typeface="Arial" charset="0"/>
                <a:cs typeface="Arial" charset="0"/>
              </a:rPr>
              <a:t>exemple</a:t>
            </a:r>
            <a:r>
              <a:rPr lang="en-GB" altLang="fr-FR" sz="1400" dirty="0" smtClean="0">
                <a:latin typeface="Arial" charset="0"/>
                <a:cs typeface="Arial" charset="0"/>
              </a:rPr>
              <a:t> of what exists and of the improvements we still have to make…</a:t>
            </a:r>
          </a:p>
          <a:p>
            <a:r>
              <a:rPr lang="en-GB" altLang="fr-FR" sz="1400" dirty="0" smtClean="0">
                <a:latin typeface="Arial" charset="0"/>
                <a:cs typeface="Arial" charset="0"/>
                <a:sym typeface="Wingdings" pitchFamily="2" charset="2"/>
              </a:rPr>
              <a:t>Let’s take the example of this </a:t>
            </a:r>
            <a:r>
              <a:rPr lang="en-GB" altLang="fr-FR" sz="1400" dirty="0" err="1" smtClean="0">
                <a:latin typeface="Arial" charset="0"/>
                <a:cs typeface="Arial" charset="0"/>
                <a:sym typeface="Wingdings" pitchFamily="2" charset="2"/>
              </a:rPr>
              <a:t>quadrupole</a:t>
            </a:r>
            <a:r>
              <a:rPr lang="en-GB" altLang="fr-FR" sz="1400" dirty="0" smtClean="0">
                <a:latin typeface="Arial" charset="0"/>
                <a:cs typeface="Arial" charset="0"/>
                <a:sym typeface="Wingdings" pitchFamily="2" charset="2"/>
              </a:rPr>
              <a:t> with the serial number 0003.</a:t>
            </a:r>
            <a:r>
              <a:rPr lang="en-GB" altLang="fr-FR" sz="1400" baseline="0" dirty="0" smtClean="0">
                <a:latin typeface="Arial" charset="0"/>
                <a:cs typeface="Arial" charset="0"/>
                <a:sym typeface="Wingdings" pitchFamily="2" charset="2"/>
              </a:rPr>
              <a:t> This </a:t>
            </a:r>
            <a:r>
              <a:rPr lang="en-GB" altLang="fr-FR" sz="1400" baseline="0" dirty="0" err="1" smtClean="0">
                <a:latin typeface="Arial" charset="0"/>
                <a:cs typeface="Arial" charset="0"/>
                <a:sym typeface="Wingdings" pitchFamily="2" charset="2"/>
              </a:rPr>
              <a:t>quadrupole</a:t>
            </a:r>
            <a:r>
              <a:rPr lang="en-GB" altLang="fr-FR" sz="1400" baseline="0" dirty="0" smtClean="0">
                <a:latin typeface="Arial" charset="0"/>
                <a:cs typeface="Arial" charset="0"/>
                <a:sym typeface="Wingdings" pitchFamily="2" charset="2"/>
              </a:rPr>
              <a:t> is referenced in our nomenclature as ANS-C02/</a:t>
            </a:r>
            <a:r>
              <a:rPr lang="en-GB" altLang="fr-FR" sz="1400" baseline="0" dirty="0" err="1" smtClean="0">
                <a:latin typeface="Arial" charset="0"/>
                <a:cs typeface="Arial" charset="0"/>
                <a:sym typeface="Wingdings" pitchFamily="2" charset="2"/>
              </a:rPr>
              <a:t>MI_EM</a:t>
            </a:r>
            <a:r>
              <a:rPr lang="en-GB" altLang="fr-FR" sz="1400" baseline="0" dirty="0" smtClean="0">
                <a:latin typeface="Arial" charset="0"/>
                <a:cs typeface="Arial" charset="0"/>
                <a:sym typeface="Wingdings" pitchFamily="2" charset="2"/>
              </a:rPr>
              <a:t>/Q8.1.</a:t>
            </a:r>
            <a:endParaRPr lang="en-GB" altLang="fr-FR" sz="1400" dirty="0" smtClean="0">
              <a:latin typeface="Arial" charset="0"/>
              <a:cs typeface="Arial" charset="0"/>
              <a:sym typeface="Wingdings" pitchFamily="2" charset="2"/>
            </a:endParaRPr>
          </a:p>
          <a:p>
            <a:r>
              <a:rPr lang="en-GB" altLang="fr-FR" sz="1400" dirty="0" smtClean="0">
                <a:latin typeface="Arial" charset="0"/>
                <a:cs typeface="Arial" charset="0"/>
              </a:rPr>
              <a:t>With</a:t>
            </a:r>
            <a:r>
              <a:rPr lang="en-GB" altLang="fr-FR" sz="1400" baseline="0" dirty="0" smtClean="0">
                <a:latin typeface="Arial" charset="0"/>
                <a:cs typeface="Arial" charset="0"/>
              </a:rPr>
              <a:t> this reference, we can find the asset in each database: CMMS, Control Configuration DB (TANGO) and in the Documentation Database (MERIDIAN) </a:t>
            </a:r>
          </a:p>
          <a:p>
            <a:r>
              <a:rPr lang="en-GB" altLang="fr-FR" sz="1400" baseline="0" dirty="0" smtClean="0">
                <a:latin typeface="Arial" charset="0"/>
                <a:cs typeface="Arial" charset="0"/>
              </a:rPr>
              <a:t>We could even find it in the procurement DB and in the drawing DB if they were connected (very soon with a “Product Life Management” tool).</a:t>
            </a:r>
            <a:endParaRPr lang="en-GB" altLang="fr-FR" sz="1400" dirty="0" smtClean="0">
              <a:latin typeface="Arial" charset="0"/>
              <a:cs typeface="Arial" charset="0"/>
            </a:endParaRPr>
          </a:p>
          <a:p>
            <a:endParaRPr lang="en-GB" altLang="fr-FR" sz="1400" dirty="0" smtClean="0">
              <a:latin typeface="Arial" charset="0"/>
              <a:cs typeface="Arial" charset="0"/>
              <a:sym typeface="Wingdings" pitchFamily="2" charset="2"/>
            </a:endParaRPr>
          </a:p>
          <a:p>
            <a:pPr algn="just"/>
            <a:r>
              <a:rPr lang="en-US" sz="1200" dirty="0" smtClean="0"/>
              <a:t>In order to facilitate the overall  view of the operation, we make the effort  to correlate the information  be</a:t>
            </a:r>
            <a:r>
              <a:rPr lang="fr-FR" sz="1200" dirty="0" err="1" smtClean="0"/>
              <a:t>etween</a:t>
            </a:r>
            <a:r>
              <a:rPr lang="fr-FR" sz="1200" dirty="0" smtClean="0"/>
              <a:t> </a:t>
            </a:r>
            <a:r>
              <a:rPr lang="fr-FR" sz="1200" dirty="0" err="1" smtClean="0"/>
              <a:t>each</a:t>
            </a:r>
            <a:r>
              <a:rPr lang="fr-FR" sz="1200" dirty="0" smtClean="0"/>
              <a:t> </a:t>
            </a:r>
            <a:r>
              <a:rPr lang="fr-FR" sz="1200" dirty="0" err="1" smtClean="0"/>
              <a:t>database</a:t>
            </a:r>
            <a:r>
              <a:rPr lang="fr-FR" sz="1200" dirty="0" smtClean="0"/>
              <a:t> </a:t>
            </a:r>
            <a:r>
              <a:rPr lang="en-GB" sz="1200" dirty="0" smtClean="0"/>
              <a:t>/ software :</a:t>
            </a:r>
            <a:r>
              <a:rPr lang="en-GB" altLang="fr-FR" sz="1200" dirty="0" smtClean="0"/>
              <a:t> CMMS, Configuration DB (TANGO control system), Documentation Database (MERIDIAN), Electronical Logbook. </a:t>
            </a:r>
          </a:p>
          <a:p>
            <a:pPr algn="just"/>
            <a:r>
              <a:rPr lang="fr-FR" sz="1200" dirty="0" err="1" smtClean="0"/>
              <a:t>These</a:t>
            </a:r>
            <a:r>
              <a:rPr lang="fr-FR" sz="1200" dirty="0" smtClean="0"/>
              <a:t> interfaces are </a:t>
            </a:r>
            <a:r>
              <a:rPr lang="fr-FR" sz="1200" dirty="0" err="1" smtClean="0"/>
              <a:t>carried</a:t>
            </a:r>
            <a:r>
              <a:rPr lang="fr-FR" sz="1200" dirty="0" smtClean="0"/>
              <a:t> out in all  the </a:t>
            </a:r>
            <a:r>
              <a:rPr lang="fr-FR" sz="1200" dirty="0" err="1" smtClean="0"/>
              <a:t>fields</a:t>
            </a:r>
            <a:r>
              <a:rPr lang="fr-FR" sz="1200" dirty="0" smtClean="0"/>
              <a:t> of </a:t>
            </a:r>
            <a:r>
              <a:rPr lang="fr-FR" sz="1200" dirty="0" err="1" smtClean="0"/>
              <a:t>activities</a:t>
            </a:r>
            <a:r>
              <a:rPr lang="fr-FR" sz="1200" dirty="0" smtClean="0"/>
              <a:t>.</a:t>
            </a:r>
          </a:p>
          <a:p>
            <a:pPr algn="just"/>
            <a:endParaRPr lang="fr-FR" sz="1200" dirty="0" smtClean="0"/>
          </a:p>
          <a:p>
            <a:pPr algn="just"/>
            <a:r>
              <a:rPr lang="en-US" dirty="0" smtClean="0"/>
              <a:t>This same system exists in several other groups (Electronical</a:t>
            </a:r>
            <a:r>
              <a:rPr lang="en-US" baseline="0" dirty="0" smtClean="0"/>
              <a:t> Group, Vacuum, Chemistry lab). </a:t>
            </a:r>
            <a:endParaRPr lang="fr-FR" sz="1200" dirty="0" smtClean="0"/>
          </a:p>
          <a:p>
            <a:endParaRPr lang="en-GB" altLang="fr-FR" dirty="0" smtClean="0"/>
          </a:p>
        </p:txBody>
      </p:sp>
      <p:sp>
        <p:nvSpPr>
          <p:cNvPr id="69636"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GB" altLang="fr-FR" smtClean="0"/>
              <a:t>CYCLOPE 13 mars 2002</a:t>
            </a:r>
          </a:p>
        </p:txBody>
      </p:sp>
      <p:sp>
        <p:nvSpPr>
          <p:cNvPr id="69637"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8317748-2D5B-4B9B-B9AF-378C46BA8B10}" type="slidenum">
              <a:rPr lang="en-GB" altLang="fr-FR" smtClean="0"/>
              <a:pPr eaLnBrk="1" hangingPunct="1">
                <a:spcBef>
                  <a:spcPct val="0"/>
                </a:spcBef>
              </a:pPr>
              <a:t>12</a:t>
            </a:fld>
            <a:endParaRPr lang="en-GB"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An exemple of the </a:t>
            </a:r>
            <a:r>
              <a:rPr lang="fr-FR" dirty="0" err="1" smtClean="0"/>
              <a:t>way</a:t>
            </a:r>
            <a:r>
              <a:rPr lang="fr-FR" dirty="0" smtClean="0"/>
              <a:t> to manage stock in the </a:t>
            </a:r>
            <a:r>
              <a:rPr lang="fr-FR" dirty="0" err="1" smtClean="0"/>
              <a:t>chemistry</a:t>
            </a:r>
            <a:r>
              <a:rPr lang="fr-FR" baseline="0" dirty="0" smtClean="0"/>
              <a:t> </a:t>
            </a:r>
            <a:r>
              <a:rPr lang="fr-FR" baseline="0" dirty="0" err="1" smtClean="0"/>
              <a:t>lab</a:t>
            </a:r>
            <a:r>
              <a:rPr lang="fr-FR" baseline="0" dirty="0" smtClean="0"/>
              <a:t> </a:t>
            </a:r>
            <a:r>
              <a:rPr lang="fr-FR" baseline="0" dirty="0" err="1" smtClean="0"/>
              <a:t>with</a:t>
            </a:r>
            <a:r>
              <a:rPr lang="fr-FR" baseline="0" dirty="0" smtClean="0"/>
              <a:t> Mainti4 Web solution.</a:t>
            </a:r>
          </a:p>
          <a:p>
            <a:r>
              <a:rPr lang="fr-FR" baseline="0" dirty="0" smtClean="0"/>
              <a:t>- Entrées / sorties (mouvement) à l’aide du lecteur code barre.</a:t>
            </a:r>
          </a:p>
          <a:p>
            <a:r>
              <a:rPr lang="fr-FR" baseline="0" dirty="0" err="1" smtClean="0"/>
              <a:t>Bares</a:t>
            </a:r>
            <a:r>
              <a:rPr lang="fr-FR" baseline="0" dirty="0" smtClean="0"/>
              <a:t> codes are </a:t>
            </a:r>
            <a:r>
              <a:rPr lang="fr-FR" baseline="0" dirty="0" err="1" smtClean="0"/>
              <a:t>especially</a:t>
            </a:r>
            <a:r>
              <a:rPr lang="fr-FR" baseline="0" dirty="0" smtClean="0"/>
              <a:t> </a:t>
            </a:r>
            <a:r>
              <a:rPr lang="fr-FR" baseline="0" dirty="0" err="1" smtClean="0"/>
              <a:t>created</a:t>
            </a:r>
            <a:r>
              <a:rPr lang="fr-FR" baseline="0" dirty="0" smtClean="0"/>
              <a:t> in CMMS to manage stock </a:t>
            </a:r>
            <a:r>
              <a:rPr lang="fr-FR" baseline="0" dirty="0" err="1" smtClean="0"/>
              <a:t>movements</a:t>
            </a:r>
            <a:r>
              <a:rPr lang="fr-FR" baseline="0" dirty="0" smtClean="0"/>
              <a:t> (</a:t>
            </a:r>
            <a:r>
              <a:rPr lang="fr-FR" baseline="0" dirty="0" err="1" smtClean="0"/>
              <a:t>there</a:t>
            </a:r>
            <a:r>
              <a:rPr lang="fr-FR" baseline="0" dirty="0" smtClean="0"/>
              <a:t> are not </a:t>
            </a:r>
            <a:r>
              <a:rPr lang="fr-FR" baseline="0" dirty="0" err="1" smtClean="0"/>
              <a:t>those</a:t>
            </a:r>
            <a:r>
              <a:rPr lang="fr-FR" baseline="0" dirty="0" smtClean="0"/>
              <a:t> </a:t>
            </a:r>
            <a:r>
              <a:rPr lang="fr-FR" baseline="0" dirty="0" err="1" smtClean="0"/>
              <a:t>written</a:t>
            </a:r>
            <a:r>
              <a:rPr lang="fr-FR" baseline="0" dirty="0" smtClean="0"/>
              <a:t> on the </a:t>
            </a:r>
            <a:r>
              <a:rPr lang="fr-FR" baseline="0" dirty="0" err="1" smtClean="0"/>
              <a:t>bottles</a:t>
            </a:r>
            <a:r>
              <a:rPr lang="fr-FR" baseline="0" dirty="0" smtClean="0"/>
              <a:t>) : </a:t>
            </a:r>
            <a:r>
              <a:rPr lang="fr-FR" baseline="0" dirty="0" err="1" smtClean="0"/>
              <a:t>so</a:t>
            </a:r>
            <a:r>
              <a:rPr lang="fr-FR" baseline="0" dirty="0" smtClean="0"/>
              <a:t> </a:t>
            </a:r>
            <a:r>
              <a:rPr lang="fr-FR" baseline="0" dirty="0" err="1" smtClean="0"/>
              <a:t>it</a:t>
            </a:r>
            <a:r>
              <a:rPr lang="fr-FR" baseline="0" dirty="0" smtClean="0"/>
              <a:t> </a:t>
            </a:r>
            <a:r>
              <a:rPr lang="fr-FR" baseline="0" dirty="0" err="1" smtClean="0"/>
              <a:t>is</a:t>
            </a:r>
            <a:r>
              <a:rPr lang="fr-FR" baseline="0" dirty="0" smtClean="0"/>
              <a:t> possible to </a:t>
            </a:r>
            <a:r>
              <a:rPr lang="fr-FR" baseline="0" dirty="0" err="1" smtClean="0"/>
              <a:t>make</a:t>
            </a:r>
            <a:r>
              <a:rPr lang="fr-FR" baseline="0" dirty="0" smtClean="0"/>
              <a:t> an </a:t>
            </a:r>
            <a:r>
              <a:rPr lang="fr-FR" baseline="0" dirty="0" err="1" smtClean="0"/>
              <a:t>inventory</a:t>
            </a:r>
            <a:r>
              <a:rPr lang="fr-FR" baseline="0" dirty="0" smtClean="0"/>
              <a:t>. </a:t>
            </a:r>
          </a:p>
          <a:p>
            <a:r>
              <a:rPr lang="fr-FR" baseline="0" dirty="0" err="1" smtClean="0">
                <a:sym typeface="Wingdings" panose="05000000000000000000" pitchFamily="2" charset="2"/>
              </a:rPr>
              <a:t>It’s</a:t>
            </a:r>
            <a:r>
              <a:rPr lang="fr-FR" baseline="0" dirty="0" smtClean="0">
                <a:sym typeface="Wingdings" panose="05000000000000000000" pitchFamily="2" charset="2"/>
              </a:rPr>
              <a:t> </a:t>
            </a:r>
            <a:r>
              <a:rPr lang="fr-FR" baseline="0" dirty="0" err="1" smtClean="0">
                <a:sym typeface="Wingdings" panose="05000000000000000000" pitchFamily="2" charset="2"/>
              </a:rPr>
              <a:t>user’sfriendy</a:t>
            </a:r>
            <a:r>
              <a:rPr lang="fr-FR" baseline="0" dirty="0" smtClean="0">
                <a:sym typeface="Wingdings" panose="05000000000000000000" pitchFamily="2" charset="2"/>
              </a:rPr>
              <a:t>, </a:t>
            </a:r>
            <a:r>
              <a:rPr lang="fr-FR" baseline="0" dirty="0" err="1" smtClean="0">
                <a:sym typeface="Wingdings" panose="05000000000000000000" pitchFamily="2" charset="2"/>
              </a:rPr>
              <a:t>esay</a:t>
            </a:r>
            <a:r>
              <a:rPr lang="fr-FR" baseline="0" dirty="0" smtClean="0">
                <a:sym typeface="Wingdings" panose="05000000000000000000" pitchFamily="2" charset="2"/>
              </a:rPr>
              <a:t> to use. </a:t>
            </a:r>
            <a:r>
              <a:rPr lang="en-US" dirty="0" smtClean="0"/>
              <a:t>We can update the stock at any time</a:t>
            </a:r>
            <a:r>
              <a:rPr lang="fr-FR" baseline="0" dirty="0" smtClean="0">
                <a:sym typeface="Wingdings" panose="05000000000000000000" pitchFamily="2" charset="2"/>
              </a:rPr>
              <a:t>.</a:t>
            </a:r>
          </a:p>
          <a:p>
            <a:pPr marL="171450" indent="-171450">
              <a:buFont typeface="Wingdings"/>
              <a:buChar char="à"/>
            </a:pPr>
            <a:endParaRPr lang="fr-FR" baseline="0" dirty="0" smtClean="0">
              <a:sym typeface="Wingdings" panose="05000000000000000000" pitchFamily="2" charset="2"/>
            </a:endParaRPr>
          </a:p>
          <a:p>
            <a:pPr marL="0" indent="0">
              <a:buFont typeface="Wingdings"/>
              <a:buNone/>
            </a:pPr>
            <a:r>
              <a:rPr lang="fr-FR" b="0" baseline="0" dirty="0" smtClean="0">
                <a:sym typeface="Wingdings" panose="05000000000000000000" pitchFamily="2" charset="2"/>
              </a:rPr>
              <a:t>The staff in the </a:t>
            </a:r>
            <a:r>
              <a:rPr lang="fr-FR" b="0" baseline="0" dirty="0" err="1" smtClean="0">
                <a:sym typeface="Wingdings" panose="05000000000000000000" pitchFamily="2" charset="2"/>
              </a:rPr>
              <a:t>lab</a:t>
            </a:r>
            <a:r>
              <a:rPr lang="fr-FR" b="0" baseline="0" dirty="0" smtClean="0">
                <a:sym typeface="Wingdings" panose="05000000000000000000" pitchFamily="2" charset="2"/>
              </a:rPr>
              <a:t> </a:t>
            </a:r>
            <a:r>
              <a:rPr lang="fr-FR" b="0" baseline="0" dirty="0" err="1" smtClean="0">
                <a:sym typeface="Wingdings" panose="05000000000000000000" pitchFamily="2" charset="2"/>
              </a:rPr>
              <a:t>stil</a:t>
            </a:r>
            <a:r>
              <a:rPr lang="fr-FR" b="0" baseline="0" dirty="0" smtClean="0">
                <a:sym typeface="Wingdings" panose="05000000000000000000" pitchFamily="2" charset="2"/>
              </a:rPr>
              <a:t> uses the « </a:t>
            </a:r>
            <a:r>
              <a:rPr lang="fr-FR" b="0" baseline="0" dirty="0" err="1" smtClean="0">
                <a:sym typeface="Wingdings" panose="05000000000000000000" pitchFamily="2" charset="2"/>
              </a:rPr>
              <a:t>thick</a:t>
            </a:r>
            <a:r>
              <a:rPr lang="fr-FR" b="0" baseline="0" dirty="0" smtClean="0">
                <a:sym typeface="Wingdings" panose="05000000000000000000" pitchFamily="2" charset="2"/>
              </a:rPr>
              <a:t> client » (</a:t>
            </a:r>
            <a:r>
              <a:rPr lang="en-US" b="0" dirty="0" smtClean="0"/>
              <a:t>ancient architecture), via CITRIX our computer</a:t>
            </a:r>
            <a:r>
              <a:rPr lang="en-US" b="0" baseline="0" dirty="0" smtClean="0"/>
              <a:t> server,</a:t>
            </a:r>
            <a:r>
              <a:rPr lang="en-US" b="0" dirty="0" smtClean="0"/>
              <a:t> to</a:t>
            </a:r>
            <a:r>
              <a:rPr lang="en-US" b="0" baseline="0" dirty="0" smtClean="0"/>
              <a:t> find or track information not yet uploaded in the web solution (topologies / branches and technical / data sheets. </a:t>
            </a:r>
          </a:p>
          <a:p>
            <a:pPr marL="0" indent="0">
              <a:buFont typeface="Wingdings"/>
              <a:buNone/>
            </a:pPr>
            <a:r>
              <a:rPr lang="fr-FR" b="0" baseline="0" dirty="0" smtClean="0">
                <a:sym typeface="Wingdings" panose="05000000000000000000" pitchFamily="2" charset="2"/>
              </a:rPr>
              <a:t>The information </a:t>
            </a:r>
            <a:r>
              <a:rPr lang="fr-FR" b="0" baseline="0" dirty="0" err="1" smtClean="0">
                <a:sym typeface="Wingdings" panose="05000000000000000000" pitchFamily="2" charset="2"/>
              </a:rPr>
              <a:t>is</a:t>
            </a:r>
            <a:r>
              <a:rPr lang="fr-FR" b="0" baseline="0" dirty="0" smtClean="0">
                <a:sym typeface="Wingdings" panose="05000000000000000000" pitchFamily="2" charset="2"/>
              </a:rPr>
              <a:t> </a:t>
            </a:r>
            <a:r>
              <a:rPr lang="fr-FR" b="0" baseline="0" dirty="0" err="1" smtClean="0">
                <a:sym typeface="Wingdings" panose="05000000000000000000" pitchFamily="2" charset="2"/>
              </a:rPr>
              <a:t>available</a:t>
            </a:r>
            <a:r>
              <a:rPr lang="fr-FR" b="0" baseline="0" dirty="0" smtClean="0">
                <a:sym typeface="Wingdings" panose="05000000000000000000" pitchFamily="2" charset="2"/>
              </a:rPr>
              <a:t> for the </a:t>
            </a:r>
            <a:r>
              <a:rPr lang="fr-FR" b="0" baseline="0" dirty="0" err="1" smtClean="0">
                <a:sym typeface="Wingdings" panose="05000000000000000000" pitchFamily="2" charset="2"/>
              </a:rPr>
              <a:t>Safety</a:t>
            </a:r>
            <a:r>
              <a:rPr lang="fr-FR" b="0" baseline="0" dirty="0" smtClean="0">
                <a:sym typeface="Wingdings" panose="05000000000000000000" pitchFamily="2" charset="2"/>
              </a:rPr>
              <a:t> </a:t>
            </a:r>
            <a:r>
              <a:rPr lang="fr-FR" b="0" baseline="0" dirty="0" err="1" smtClean="0">
                <a:sym typeface="Wingdings" panose="05000000000000000000" pitchFamily="2" charset="2"/>
              </a:rPr>
              <a:t>department</a:t>
            </a:r>
            <a:r>
              <a:rPr lang="fr-FR" b="0" baseline="0" dirty="0" smtClean="0">
                <a:sym typeface="Wingdings" panose="05000000000000000000" pitchFamily="2" charset="2"/>
              </a:rPr>
              <a:t> </a:t>
            </a:r>
            <a:r>
              <a:rPr lang="fr-FR" b="0" baseline="0" dirty="0" err="1" smtClean="0">
                <a:sym typeface="Wingdings" panose="05000000000000000000" pitchFamily="2" charset="2"/>
              </a:rPr>
              <a:t>who</a:t>
            </a:r>
            <a:r>
              <a:rPr lang="fr-FR" b="0" baseline="0" dirty="0" smtClean="0">
                <a:sym typeface="Wingdings" panose="05000000000000000000" pitchFamily="2" charset="2"/>
              </a:rPr>
              <a:t> </a:t>
            </a:r>
            <a:r>
              <a:rPr lang="fr-FR" b="0" baseline="0" dirty="0" err="1" smtClean="0">
                <a:sym typeface="Wingdings" panose="05000000000000000000" pitchFamily="2" charset="2"/>
              </a:rPr>
              <a:t>can</a:t>
            </a:r>
            <a:r>
              <a:rPr lang="fr-FR" b="0" baseline="0" dirty="0" smtClean="0">
                <a:sym typeface="Wingdings" panose="05000000000000000000" pitchFamily="2" charset="2"/>
              </a:rPr>
              <a:t> know </a:t>
            </a:r>
            <a:r>
              <a:rPr lang="fr-FR" baseline="0" dirty="0" err="1" smtClean="0">
                <a:sym typeface="Wingdings" panose="05000000000000000000" pitchFamily="2" charset="2"/>
              </a:rPr>
              <a:t>where</a:t>
            </a:r>
            <a:r>
              <a:rPr lang="fr-FR" baseline="0" dirty="0" smtClean="0">
                <a:sym typeface="Wingdings" panose="05000000000000000000" pitchFamily="2" charset="2"/>
              </a:rPr>
              <a:t> the </a:t>
            </a:r>
            <a:r>
              <a:rPr lang="fr-FR" baseline="0" dirty="0" err="1" smtClean="0">
                <a:sym typeface="Wingdings" panose="05000000000000000000" pitchFamily="2" charset="2"/>
              </a:rPr>
              <a:t>dangerous</a:t>
            </a:r>
            <a:r>
              <a:rPr lang="fr-FR" baseline="0" dirty="0" smtClean="0">
                <a:sym typeface="Wingdings" panose="05000000000000000000" pitchFamily="2" charset="2"/>
              </a:rPr>
              <a:t> </a:t>
            </a:r>
            <a:r>
              <a:rPr lang="fr-FR" baseline="0" dirty="0" err="1" smtClean="0">
                <a:sym typeface="Wingdings" panose="05000000000000000000" pitchFamily="2" charset="2"/>
              </a:rPr>
              <a:t>products</a:t>
            </a:r>
            <a:r>
              <a:rPr lang="fr-FR" baseline="0" dirty="0" smtClean="0">
                <a:sym typeface="Wingdings" panose="05000000000000000000" pitchFamily="2" charset="2"/>
              </a:rPr>
              <a:t> are </a:t>
            </a:r>
            <a:r>
              <a:rPr lang="fr-FR" baseline="0" dirty="0" err="1" smtClean="0">
                <a:sym typeface="Wingdings" panose="05000000000000000000" pitchFamily="2" charset="2"/>
              </a:rPr>
              <a:t>located</a:t>
            </a:r>
            <a:r>
              <a:rPr lang="fr-FR" baseline="0" dirty="0" smtClean="0">
                <a:sym typeface="Wingdings" panose="05000000000000000000" pitchFamily="2" charset="2"/>
              </a:rPr>
              <a:t>.</a:t>
            </a:r>
          </a:p>
          <a:p>
            <a:pPr marL="0" indent="0">
              <a:buFont typeface="Wingdings"/>
              <a:buNone/>
            </a:pPr>
            <a:endParaRPr lang="fr-FR" baseline="0" dirty="0" smtClean="0">
              <a:sym typeface="Wingdings" panose="05000000000000000000" pitchFamily="2" charset="2"/>
            </a:endParaRPr>
          </a:p>
          <a:p>
            <a:pPr marL="0" indent="0">
              <a:buFont typeface="Wingdings"/>
              <a:buNone/>
            </a:pPr>
            <a:r>
              <a:rPr lang="fr-FR" baseline="0" dirty="0" smtClean="0">
                <a:sym typeface="Wingdings" panose="05000000000000000000" pitchFamily="2" charset="2"/>
              </a:rPr>
              <a:t> GMAO : un coutil complet</a:t>
            </a:r>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13</a:t>
            </a:fld>
            <a:endParaRPr lang="fr-FR"/>
          </a:p>
        </p:txBody>
      </p:sp>
    </p:spTree>
    <p:extLst>
      <p:ext uri="{BB962C8B-B14F-4D97-AF65-F5344CB8AC3E}">
        <p14:creationId xmlns:p14="http://schemas.microsoft.com/office/powerpoint/2010/main" val="267031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Exemple for Control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dirty="0" smtClean="0"/>
              <a:t>- </a:t>
            </a:r>
            <a:r>
              <a:rPr lang="fr-FR" dirty="0" err="1" smtClean="0"/>
              <a:t>Continous</a:t>
            </a:r>
            <a:r>
              <a:rPr lang="fr-FR" baseline="0" dirty="0" smtClean="0"/>
              <a:t> </a:t>
            </a:r>
            <a:r>
              <a:rPr lang="fr-FR" baseline="0" dirty="0" err="1" smtClean="0"/>
              <a:t>process</a:t>
            </a:r>
            <a:r>
              <a:rPr lang="fr-FR" baseline="0" dirty="0" smtClean="0"/>
              <a:t> : </a:t>
            </a:r>
            <a:endParaRPr lang="en-US" dirty="0" smtClean="0"/>
          </a:p>
          <a:p>
            <a:r>
              <a:rPr lang="en-US" dirty="0" smtClean="0"/>
              <a:t>A replacement is defined without waiting for a failure</a:t>
            </a:r>
          </a:p>
          <a:p>
            <a:pPr marL="171450" indent="-171450">
              <a:buFontTx/>
              <a:buChar char="-"/>
            </a:pPr>
            <a:r>
              <a:rPr lang="en-US" dirty="0" smtClean="0"/>
              <a:t>Obsolescence management is made at different levels</a:t>
            </a:r>
            <a:r>
              <a:rPr lang="en-US" baseline="0" dirty="0" smtClean="0"/>
              <a:t> (hardware but also software)</a:t>
            </a:r>
          </a:p>
          <a:p>
            <a:pPr marL="171450" indent="-171450">
              <a:buFontTx/>
              <a:buChar char="-"/>
            </a:pPr>
            <a:r>
              <a:rPr lang="en-US" b="0" dirty="0" smtClean="0"/>
              <a:t>Now : break with the technological solutions</a:t>
            </a:r>
            <a:endParaRPr lang="en-US" b="0" baseline="0" dirty="0" smtClean="0"/>
          </a:p>
          <a:p>
            <a:pPr marL="171450" indent="-171450">
              <a:buFontTx/>
              <a:buChar char="-"/>
            </a:pPr>
            <a:endParaRPr lang="en-US" baseline="0" dirty="0" smtClean="0"/>
          </a:p>
          <a:p>
            <a:pPr marL="0" indent="0">
              <a:buFontTx/>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14</a:t>
            </a:fld>
            <a:endParaRPr lang="fr-FR"/>
          </a:p>
        </p:txBody>
      </p:sp>
    </p:spTree>
    <p:extLst>
      <p:ext uri="{BB962C8B-B14F-4D97-AF65-F5344CB8AC3E}">
        <p14:creationId xmlns:p14="http://schemas.microsoft.com/office/powerpoint/2010/main" val="418400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914400" lvl="2" indent="0">
              <a:buFont typeface="Wingdings" panose="05000000000000000000" pitchFamily="2" charset="2"/>
              <a:buNone/>
            </a:pPr>
            <a:r>
              <a:rPr lang="fr-FR" i="0" dirty="0" smtClean="0"/>
              <a:t>The issues </a:t>
            </a:r>
            <a:r>
              <a:rPr lang="fr-FR" i="0" dirty="0" err="1" smtClean="0"/>
              <a:t>concerning</a:t>
            </a:r>
            <a:r>
              <a:rPr lang="fr-FR" i="0" dirty="0" smtClean="0"/>
              <a:t> </a:t>
            </a:r>
            <a:r>
              <a:rPr lang="fr-FR" i="0" baseline="0" dirty="0" smtClean="0"/>
              <a:t> the </a:t>
            </a:r>
            <a:r>
              <a:rPr lang="fr-FR" i="0" dirty="0" err="1" smtClean="0"/>
              <a:t>development</a:t>
            </a:r>
            <a:r>
              <a:rPr lang="fr-FR" i="0" dirty="0" smtClean="0"/>
              <a:t> of a </a:t>
            </a:r>
            <a:r>
              <a:rPr lang="fr-FR" i="0" baseline="0" dirty="0" smtClean="0"/>
              <a:t>s</a:t>
            </a:r>
            <a:r>
              <a:rPr lang="fr-FR" i="0" dirty="0" smtClean="0"/>
              <a:t>ingle portal,</a:t>
            </a:r>
            <a:r>
              <a:rPr lang="fr-FR" i="0" baseline="0" dirty="0" smtClean="0"/>
              <a:t> the s</a:t>
            </a:r>
            <a:r>
              <a:rPr lang="fr-FR" i="0" dirty="0" smtClean="0"/>
              <a:t>et up of an handling trouble </a:t>
            </a:r>
            <a:r>
              <a:rPr lang="fr-FR" i="0" dirty="0" err="1" smtClean="0"/>
              <a:t>process</a:t>
            </a:r>
            <a:r>
              <a:rPr lang="fr-FR" i="0" baseline="0" dirty="0" smtClean="0"/>
              <a:t> and the </a:t>
            </a:r>
            <a:r>
              <a:rPr lang="fr-FR" i="0" dirty="0" err="1" smtClean="0"/>
              <a:t>Criticality</a:t>
            </a:r>
            <a:r>
              <a:rPr lang="fr-FR" i="0" dirty="0" smtClean="0"/>
              <a:t> matrix </a:t>
            </a:r>
            <a:r>
              <a:rPr lang="fr-FR" i="0" dirty="0" err="1" smtClean="0"/>
              <a:t>will</a:t>
            </a:r>
            <a:r>
              <a:rPr lang="fr-FR" i="0" dirty="0" smtClean="0"/>
              <a:t> </a:t>
            </a:r>
            <a:r>
              <a:rPr lang="fr-FR" i="0" dirty="0" err="1" smtClean="0"/>
              <a:t>be</a:t>
            </a:r>
            <a:r>
              <a:rPr lang="fr-FR" i="0" dirty="0" smtClean="0"/>
              <a:t> </a:t>
            </a:r>
            <a:r>
              <a:rPr lang="fr-FR" i="0" dirty="0" err="1" smtClean="0"/>
              <a:t>deepened</a:t>
            </a:r>
            <a:r>
              <a:rPr lang="fr-FR" i="0" baseline="0" dirty="0" smtClean="0"/>
              <a:t> in </a:t>
            </a:r>
            <a:r>
              <a:rPr lang="fr-FR" i="0" baseline="0" dirty="0" err="1" smtClean="0"/>
              <a:t>dedicated</a:t>
            </a:r>
            <a:r>
              <a:rPr lang="fr-FR" i="0" baseline="0" dirty="0" smtClean="0"/>
              <a:t> </a:t>
            </a:r>
            <a:r>
              <a:rPr lang="fr-FR" i="0" baseline="0" dirty="0" err="1" smtClean="0"/>
              <a:t>presentations</a:t>
            </a:r>
            <a:r>
              <a:rPr lang="fr-FR" i="0" baseline="0" dirty="0" smtClean="0"/>
              <a:t>, made by </a:t>
            </a:r>
            <a:r>
              <a:rPr lang="fr-FR" i="0" baseline="0" dirty="0" err="1" smtClean="0"/>
              <a:t>my</a:t>
            </a:r>
            <a:r>
              <a:rPr lang="fr-FR" i="0" baseline="0" dirty="0" smtClean="0"/>
              <a:t> </a:t>
            </a:r>
            <a:r>
              <a:rPr lang="fr-FR" i="0" baseline="0" dirty="0" err="1" smtClean="0"/>
              <a:t>colleagues</a:t>
            </a:r>
            <a:r>
              <a:rPr lang="fr-FR" i="0" baseline="0" dirty="0" smtClean="0"/>
              <a:t>.</a:t>
            </a:r>
          </a:p>
          <a:p>
            <a:pPr marL="914400" lvl="2" indent="0">
              <a:buFont typeface="Wingdings" panose="05000000000000000000" pitchFamily="2" charset="2"/>
              <a:buNone/>
            </a:pPr>
            <a:endParaRPr lang="fr-FR" i="0" baseline="0" dirty="0" smtClean="0"/>
          </a:p>
          <a:p>
            <a:pPr marL="914400" lvl="2" indent="0">
              <a:buFont typeface="Wingdings" panose="05000000000000000000" pitchFamily="2" charset="2"/>
              <a:buNone/>
            </a:pPr>
            <a:r>
              <a:rPr lang="fr-FR" i="0" baseline="0" dirty="0" err="1" smtClean="0"/>
              <a:t>Critically</a:t>
            </a:r>
            <a:r>
              <a:rPr lang="fr-FR" i="0" baseline="0" dirty="0" smtClean="0"/>
              <a:t> matrix : </a:t>
            </a:r>
            <a:r>
              <a:rPr lang="fr-FR" i="0" baseline="0" dirty="0" err="1" smtClean="0"/>
              <a:t>allows</a:t>
            </a:r>
            <a:r>
              <a:rPr lang="fr-FR" i="0" baseline="0" dirty="0" smtClean="0"/>
              <a:t>  cross </a:t>
            </a:r>
            <a:r>
              <a:rPr lang="fr-FR" i="0" baseline="0" dirty="0" err="1" smtClean="0"/>
              <a:t>referencing</a:t>
            </a:r>
            <a:r>
              <a:rPr lang="fr-FR" i="0" baseline="0" dirty="0" smtClean="0"/>
              <a:t> </a:t>
            </a:r>
            <a:r>
              <a:rPr lang="fr-FR" i="0" baseline="0" dirty="0" err="1" smtClean="0"/>
              <a:t>between</a:t>
            </a:r>
            <a:r>
              <a:rPr lang="fr-FR" i="0" baseline="0" dirty="0" smtClean="0"/>
              <a:t> data…</a:t>
            </a:r>
            <a:endParaRPr lang="fr-FR" i="0" dirty="0" smtClean="0"/>
          </a:p>
          <a:p>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15</a:t>
            </a:fld>
            <a:endParaRPr lang="fr-FR"/>
          </a:p>
        </p:txBody>
      </p:sp>
    </p:spTree>
    <p:extLst>
      <p:ext uri="{BB962C8B-B14F-4D97-AF65-F5344CB8AC3E}">
        <p14:creationId xmlns:p14="http://schemas.microsoft.com/office/powerpoint/2010/main" val="3206965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The</a:t>
            </a:r>
            <a:r>
              <a:rPr lang="en-US" baseline="0" dirty="0" smtClean="0"/>
              <a:t> double objectives for the inventory :</a:t>
            </a:r>
          </a:p>
          <a:p>
            <a:pPr marL="171450" indent="-171450">
              <a:buFontTx/>
              <a:buChar char="-"/>
            </a:pPr>
            <a:r>
              <a:rPr lang="en-US" dirty="0" smtClean="0"/>
              <a:t>To have a global and homogeneous vision of all the arrangements put in place, which was not always easy (remember</a:t>
            </a:r>
            <a:r>
              <a:rPr lang="en-US" baseline="0" dirty="0" smtClean="0"/>
              <a:t> that </a:t>
            </a:r>
            <a:r>
              <a:rPr lang="en-US" dirty="0" smtClean="0"/>
              <a:t>each group defines and </a:t>
            </a:r>
            <a:r>
              <a:rPr lang="en-US" dirty="0" err="1" smtClean="0"/>
              <a:t>leds</a:t>
            </a:r>
            <a:r>
              <a:rPr lang="en-US" dirty="0" smtClean="0"/>
              <a:t> its own maintenance policy).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smtClean="0"/>
              <a:t>To </a:t>
            </a:r>
            <a:r>
              <a:rPr lang="en-US" sz="1200" dirty="0" smtClean="0"/>
              <a:t>think about a maintenance policy means : to promote (</a:t>
            </a:r>
            <a:r>
              <a:rPr lang="en-US" sz="1200" dirty="0" err="1" smtClean="0"/>
              <a:t>favoriser</a:t>
            </a:r>
            <a:r>
              <a:rPr lang="en-US" sz="1200" dirty="0" smtClean="0"/>
              <a:t>) corrective maintenance or preventive maintenance ? How to write maintenance plans ?</a:t>
            </a:r>
            <a:r>
              <a:rPr lang="en-US" sz="1200" baseline="0" dirty="0" smtClean="0"/>
              <a:t> How to define responsibilities ? (between the </a:t>
            </a:r>
            <a:r>
              <a:rPr lang="en-US" sz="1200" baseline="0" dirty="0" err="1" smtClean="0"/>
              <a:t>equipement</a:t>
            </a:r>
            <a:r>
              <a:rPr lang="en-US" sz="1200" baseline="0" dirty="0" smtClean="0"/>
              <a:t> </a:t>
            </a:r>
            <a:r>
              <a:rPr lang="en-US" sz="1200" baseline="0" dirty="0" err="1" smtClean="0"/>
              <a:t>responsables</a:t>
            </a:r>
            <a:r>
              <a:rPr lang="en-US" sz="1200" baseline="0" dirty="0" smtClean="0"/>
              <a:t>, the middle management, the “coordinators”, the clusters leaders ?…) ? How to define a </a:t>
            </a:r>
            <a:r>
              <a:rPr lang="fr-FR" dirty="0" err="1" smtClean="0"/>
              <a:t>subcontracting</a:t>
            </a:r>
            <a:r>
              <a:rPr lang="fr-FR" dirty="0" smtClean="0"/>
              <a:t> </a:t>
            </a:r>
            <a:r>
              <a:rPr lang="fr-FR" dirty="0" err="1" smtClean="0"/>
              <a:t>policy</a:t>
            </a:r>
            <a:r>
              <a:rPr lang="fr-FR" dirty="0" smtClean="0"/>
              <a:t> ? How to </a:t>
            </a:r>
            <a:r>
              <a:rPr lang="fr-FR" dirty="0" err="1" smtClean="0"/>
              <a:t>elaborate</a:t>
            </a:r>
            <a:r>
              <a:rPr lang="fr-FR" baseline="0" dirty="0" smtClean="0"/>
              <a:t> the maintenance budget ? How to </a:t>
            </a:r>
            <a:r>
              <a:rPr lang="fr-FR" baseline="0" dirty="0" err="1" smtClean="0"/>
              <a:t>choose</a:t>
            </a:r>
            <a:r>
              <a:rPr lang="fr-FR" baseline="0" dirty="0" smtClean="0"/>
              <a:t> </a:t>
            </a:r>
            <a:r>
              <a:rPr lang="fr-FR" baseline="0" dirty="0" err="1" smtClean="0"/>
              <a:t>tools</a:t>
            </a:r>
            <a:r>
              <a:rPr lang="fr-FR" baseline="0" dirty="0" smtClean="0"/>
              <a:t> ?</a:t>
            </a:r>
            <a:endParaRPr lang="en-US" sz="1200" dirty="0" smtClean="0"/>
          </a:p>
          <a:p>
            <a:pPr marL="0" indent="0">
              <a:buFontTx/>
              <a:buNone/>
            </a:pPr>
            <a:endParaRPr lang="fr-FR" dirty="0" smtClean="0"/>
          </a:p>
          <a:p>
            <a:pPr marL="0" indent="0">
              <a:buFontTx/>
              <a:buNone/>
            </a:pPr>
            <a:r>
              <a:rPr lang="fr-FR" dirty="0" smtClean="0"/>
              <a:t>Conclusions :</a:t>
            </a:r>
          </a:p>
          <a:p>
            <a:pPr marL="0" indent="0">
              <a:buFontTx/>
              <a:buNone/>
            </a:pPr>
            <a:r>
              <a:rPr lang="en-US" dirty="0" smtClean="0"/>
              <a:t>- The professionalism of the groups: they are experts </a:t>
            </a:r>
            <a:r>
              <a:rPr lang="en-US" dirty="0" err="1" smtClean="0"/>
              <a:t>wih</a:t>
            </a:r>
            <a:r>
              <a:rPr lang="en-US" dirty="0" smtClean="0"/>
              <a:t> many skills even if the maintenance activities are not always very organized...</a:t>
            </a:r>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16</a:t>
            </a:fld>
            <a:endParaRPr lang="fr-FR"/>
          </a:p>
        </p:txBody>
      </p:sp>
    </p:spTree>
    <p:extLst>
      <p:ext uri="{BB962C8B-B14F-4D97-AF65-F5344CB8AC3E}">
        <p14:creationId xmlns:p14="http://schemas.microsoft.com/office/powerpoint/2010/main" val="411699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smtClean="0"/>
          </a:p>
          <a:p>
            <a:r>
              <a:rPr lang="en-GB" dirty="0" smtClean="0"/>
              <a:t>At</a:t>
            </a:r>
            <a:r>
              <a:rPr lang="en-GB" baseline="0" dirty="0" smtClean="0"/>
              <a:t> SOLEIL</a:t>
            </a:r>
            <a:r>
              <a:rPr lang="en-GB" dirty="0" smtClean="0"/>
              <a:t>, several tools are used to register requests: CMMS, Bug Tracker and a logbook. </a:t>
            </a:r>
          </a:p>
          <a:p>
            <a:r>
              <a:rPr lang="en-GB" dirty="0" smtClean="0"/>
              <a:t>In this slide, you can see that the IT Department uses two main tools,</a:t>
            </a:r>
            <a:r>
              <a:rPr lang="en-GB" baseline="0" dirty="0" smtClean="0"/>
              <a:t> </a:t>
            </a:r>
            <a:r>
              <a:rPr lang="en-GB" dirty="0" smtClean="0"/>
              <a:t>equivalently.</a:t>
            </a:r>
          </a:p>
          <a:p>
            <a:r>
              <a:rPr lang="en-GB" dirty="0" smtClean="0"/>
              <a:t>On the opposite, the</a:t>
            </a:r>
            <a:r>
              <a:rPr lang="en-GB" baseline="0" dirty="0" smtClean="0"/>
              <a:t> Machine Department uses 3 tools, and mainly the logbook, which is not exactly the right tool (it is not a data base), but it’s a user friendly tool. The logbook is also used by the Science Division.</a:t>
            </a:r>
          </a:p>
          <a:p>
            <a:r>
              <a:rPr lang="en-GB" baseline="0" dirty="0" smtClean="0"/>
              <a:t>That’s the first difficulty: what kind of tool using.</a:t>
            </a:r>
            <a:endParaRPr lang="en-GB" dirty="0" smtClean="0"/>
          </a:p>
          <a:p>
            <a:endParaRPr lang="en-GB" dirty="0" smtClean="0"/>
          </a:p>
          <a:p>
            <a:r>
              <a:rPr lang="en-GB" dirty="0" smtClean="0"/>
              <a:t>In order to make homogeneous practices,</a:t>
            </a:r>
            <a:r>
              <a:rPr lang="en-GB" baseline="0" dirty="0" smtClean="0"/>
              <a:t> a </a:t>
            </a:r>
            <a:r>
              <a:rPr lang="en-GB" dirty="0" smtClean="0"/>
              <a:t>dedicated working group has been set up to define the interface between CMMS and the bug tracker (</a:t>
            </a:r>
            <a:r>
              <a:rPr lang="en-GB" dirty="0" err="1" smtClean="0"/>
              <a:t>JIRA</a:t>
            </a:r>
            <a:r>
              <a:rPr lang="en-GB" dirty="0" smtClean="0"/>
              <a:t>).</a:t>
            </a:r>
          </a:p>
          <a:p>
            <a:r>
              <a:rPr lang="en-GB" dirty="0" err="1" smtClean="0"/>
              <a:t>JIRA</a:t>
            </a:r>
            <a:r>
              <a:rPr lang="en-GB" dirty="0" smtClean="0"/>
              <a:t> has</a:t>
            </a:r>
            <a:r>
              <a:rPr lang="en-GB" baseline="0" dirty="0" smtClean="0"/>
              <a:t> been chosen as</a:t>
            </a:r>
            <a:r>
              <a:rPr lang="en-GB" dirty="0" smtClean="0"/>
              <a:t> a unique tool for requests</a:t>
            </a:r>
          </a:p>
          <a:p>
            <a:endParaRPr lang="en-GB" dirty="0"/>
          </a:p>
        </p:txBody>
      </p:sp>
      <p:sp>
        <p:nvSpPr>
          <p:cNvPr id="4" name="Espace réservé du pied de page 3"/>
          <p:cNvSpPr>
            <a:spLocks noGrp="1"/>
          </p:cNvSpPr>
          <p:nvPr>
            <p:ph type="ftr" sz="quarter" idx="10"/>
          </p:nvPr>
        </p:nvSpPr>
        <p:spPr/>
        <p:txBody>
          <a:bodyPr/>
          <a:lstStyle/>
          <a:p>
            <a:pPr>
              <a:defRPr/>
            </a:pPr>
            <a:r>
              <a:rPr lang="en-GB" smtClean="0">
                <a:solidFill>
                  <a:prstClr val="black"/>
                </a:solidFill>
              </a:rPr>
              <a:t>CYCLOPE 13 mars 2002</a:t>
            </a:r>
            <a:endParaRPr lang="en-GB">
              <a:solidFill>
                <a:prstClr val="black"/>
              </a:solidFill>
            </a:endParaRPr>
          </a:p>
        </p:txBody>
      </p:sp>
      <p:sp>
        <p:nvSpPr>
          <p:cNvPr id="5" name="Espace réservé du numéro de diapositive 4"/>
          <p:cNvSpPr>
            <a:spLocks noGrp="1"/>
          </p:cNvSpPr>
          <p:nvPr>
            <p:ph type="sldNum" sz="quarter" idx="11"/>
          </p:nvPr>
        </p:nvSpPr>
        <p:spPr/>
        <p:txBody>
          <a:bodyPr/>
          <a:lstStyle/>
          <a:p>
            <a:pPr>
              <a:defRPr/>
            </a:pPr>
            <a:fld id="{D9427687-1940-4B22-A919-2AA6698401C2}"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1716938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sym typeface="Wingdings" panose="05000000000000000000" pitchFamily="2" charset="2"/>
            </a:endParaRPr>
          </a:p>
          <a:p>
            <a:endParaRPr lang="fr-FR"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a:t>
            </a:r>
            <a:r>
              <a:rPr lang="en-US" b="1" baseline="0" dirty="0" smtClean="0"/>
              <a:t> w</a:t>
            </a:r>
            <a:r>
              <a:rPr lang="en-US" b="1" dirty="0" smtClean="0"/>
              <a:t>eb</a:t>
            </a:r>
            <a:r>
              <a:rPr lang="en-US" b="1" baseline="0" dirty="0" smtClean="0"/>
              <a:t> solution is more </a:t>
            </a:r>
            <a:r>
              <a:rPr lang="en-US" b="1" dirty="0" smtClean="0"/>
              <a:t>adapte</a:t>
            </a:r>
            <a:r>
              <a:rPr lang="en-US" dirty="0" smtClean="0"/>
              <a:t>d to suit the </a:t>
            </a:r>
            <a:r>
              <a:rPr lang="en-US" dirty="0" err="1" smtClean="0"/>
              <a:t>resquests</a:t>
            </a: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18</a:t>
            </a:fld>
            <a:endParaRPr lang="fr-FR"/>
          </a:p>
        </p:txBody>
      </p:sp>
    </p:spTree>
    <p:extLst>
      <p:ext uri="{BB962C8B-B14F-4D97-AF65-F5344CB8AC3E}">
        <p14:creationId xmlns:p14="http://schemas.microsoft.com/office/powerpoint/2010/main" val="1563680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A0429462-FA1F-41EB-A212-A756C9168537}" type="slidenum">
              <a:rPr lang="fr-FR" smtClean="0"/>
              <a:t>19</a:t>
            </a:fld>
            <a:endParaRPr lang="fr-FR"/>
          </a:p>
        </p:txBody>
      </p:sp>
    </p:spTree>
    <p:extLst>
      <p:ext uri="{BB962C8B-B14F-4D97-AF65-F5344CB8AC3E}">
        <p14:creationId xmlns:p14="http://schemas.microsoft.com/office/powerpoint/2010/main" val="244381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2</a:t>
            </a:fld>
            <a:endParaRPr lang="fr-FR"/>
          </a:p>
        </p:txBody>
      </p:sp>
    </p:spTree>
    <p:extLst>
      <p:ext uri="{BB962C8B-B14F-4D97-AF65-F5344CB8AC3E}">
        <p14:creationId xmlns:p14="http://schemas.microsoft.com/office/powerpoint/2010/main" val="3865257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The functionality is not yet implemented in the new version.</a:t>
            </a:r>
            <a:br>
              <a:rPr lang="en-US" dirty="0" smtClean="0"/>
            </a:br>
            <a:r>
              <a:rPr lang="en-US" dirty="0" smtClean="0"/>
              <a:t>You need drawings,</a:t>
            </a:r>
            <a:r>
              <a:rPr lang="en-US" baseline="0" dirty="0" smtClean="0"/>
              <a:t> “</a:t>
            </a:r>
            <a:r>
              <a:rPr lang="en-US" dirty="0" smtClean="0"/>
              <a:t>areas” and photos.</a:t>
            </a:r>
            <a:endParaRPr lang="fr-FR" baseline="0" dirty="0" smtClean="0"/>
          </a:p>
          <a:p>
            <a:r>
              <a:rPr lang="en-US" dirty="0" smtClean="0"/>
              <a:t>The advantage is: a more user-friendly way to go through the “branches” (topologies) and to find equipment. </a:t>
            </a:r>
            <a:endParaRPr lang="fr-FR" baseline="0" dirty="0" smtClean="0"/>
          </a:p>
        </p:txBody>
      </p:sp>
      <p:sp>
        <p:nvSpPr>
          <p:cNvPr id="4" name="Espace réservé du numéro de diapositive 3"/>
          <p:cNvSpPr>
            <a:spLocks noGrp="1"/>
          </p:cNvSpPr>
          <p:nvPr>
            <p:ph type="sldNum" sz="quarter" idx="10"/>
          </p:nvPr>
        </p:nvSpPr>
        <p:spPr/>
        <p:txBody>
          <a:bodyPr/>
          <a:lstStyle/>
          <a:p>
            <a:fld id="{A0429462-FA1F-41EB-A212-A756C9168537}" type="slidenum">
              <a:rPr lang="fr-FR" smtClean="0"/>
              <a:t>20</a:t>
            </a:fld>
            <a:endParaRPr lang="fr-FR"/>
          </a:p>
        </p:txBody>
      </p:sp>
    </p:spTree>
    <p:extLst>
      <p:ext uri="{BB962C8B-B14F-4D97-AF65-F5344CB8AC3E}">
        <p14:creationId xmlns:p14="http://schemas.microsoft.com/office/powerpoint/2010/main" val="2443817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Long road and</a:t>
            </a:r>
            <a:r>
              <a:rPr lang="fr-FR" baseline="0" dirty="0" smtClean="0"/>
              <a:t> </a:t>
            </a:r>
            <a:r>
              <a:rPr lang="fr-FR" dirty="0" err="1" smtClean="0"/>
              <a:t>regular</a:t>
            </a:r>
            <a:r>
              <a:rPr lang="fr-FR" dirty="0" smtClean="0"/>
              <a:t> </a:t>
            </a:r>
            <a:r>
              <a:rPr lang="fr-FR" dirty="0" err="1" smtClean="0"/>
              <a:t>adjustments</a:t>
            </a:r>
            <a:r>
              <a:rPr lang="fr-FR" baseline="0" dirty="0" smtClean="0"/>
              <a:t> </a:t>
            </a:r>
            <a:r>
              <a:rPr lang="fr-FR" baseline="0" dirty="0" err="1" smtClean="0"/>
              <a:t>since</a:t>
            </a:r>
            <a:r>
              <a:rPr lang="fr-FR" baseline="0" dirty="0" smtClean="0"/>
              <a:t> the CMMS  </a:t>
            </a:r>
            <a:r>
              <a:rPr lang="fr-FR" baseline="0" dirty="0" err="1" smtClean="0"/>
              <a:t>implementation</a:t>
            </a:r>
            <a:endParaRPr lang="fr-FR"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1"/>
                </a:solidFill>
                <a:sym typeface="Wingdings" panose="05000000000000000000" pitchFamily="2" charset="2"/>
              </a:rPr>
              <a:t>For instance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1"/>
                </a:solidFill>
                <a:sym typeface="Wingdings" panose="05000000000000000000" pitchFamily="2" charset="2"/>
              </a:rPr>
              <a:t>-</a:t>
            </a:r>
            <a:r>
              <a:rPr lang="en-US" sz="1600" baseline="0" dirty="0" smtClean="0">
                <a:solidFill>
                  <a:schemeClr val="accent1"/>
                </a:solidFill>
                <a:sym typeface="Wingdings" panose="05000000000000000000" pitchFamily="2" charset="2"/>
              </a:rPr>
              <a:t> </a:t>
            </a:r>
            <a:r>
              <a:rPr lang="en-US" sz="1600" dirty="0" smtClean="0">
                <a:solidFill>
                  <a:schemeClr val="accent1"/>
                </a:solidFill>
                <a:sym typeface="Wingdings" panose="05000000000000000000" pitchFamily="2" charset="2"/>
              </a:rPr>
              <a:t>the c</a:t>
            </a:r>
            <a:r>
              <a:rPr lang="en-US" sz="1600" dirty="0" smtClean="0">
                <a:solidFill>
                  <a:schemeClr val="accent1"/>
                </a:solidFill>
              </a:rPr>
              <a:t>odification of topologies was improved and simplified</a:t>
            </a:r>
            <a:r>
              <a:rPr lang="en-US" sz="1600" baseline="0" dirty="0" smtClean="0">
                <a:solidFill>
                  <a:schemeClr val="accent1"/>
                </a:solidFill>
              </a:rPr>
              <a:t> </a:t>
            </a:r>
            <a:r>
              <a:rPr lang="en-US" sz="1600" baseline="0" dirty="0" smtClean="0">
                <a:solidFill>
                  <a:schemeClr val="accent1"/>
                </a:solidFill>
                <a:sym typeface="Wingdings" panose="05000000000000000000" pitchFamily="2" charset="2"/>
              </a:rPr>
              <a:t> </a:t>
            </a:r>
            <a:r>
              <a:rPr lang="en-US" sz="1200" dirty="0" smtClean="0">
                <a:solidFill>
                  <a:schemeClr val="accent1"/>
                </a:solidFill>
              </a:rPr>
              <a:t>Trees </a:t>
            </a:r>
            <a:r>
              <a:rPr lang="en-US" sz="1200" dirty="0" err="1" smtClean="0">
                <a:solidFill>
                  <a:schemeClr val="accent1"/>
                </a:solidFill>
              </a:rPr>
              <a:t>schifting</a:t>
            </a:r>
            <a:r>
              <a:rPr lang="en-US" sz="1200" dirty="0" smtClean="0">
                <a:solidFill>
                  <a:schemeClr val="accent1"/>
                </a:solidFill>
              </a:rPr>
              <a:t> in order to simplify geo topologies</a:t>
            </a:r>
            <a:r>
              <a:rPr lang="en-US" sz="1200" baseline="0" dirty="0" smtClean="0">
                <a:solidFill>
                  <a:schemeClr val="accent1"/>
                </a:solidFill>
              </a:rPr>
              <a:t> (push as far as possible “</a:t>
            </a:r>
            <a:r>
              <a:rPr lang="en-US" sz="1200" dirty="0" smtClean="0">
                <a:solidFill>
                  <a:schemeClr val="accent1"/>
                </a:solidFill>
              </a:rPr>
              <a:t>le </a:t>
            </a:r>
            <a:r>
              <a:rPr lang="en-US" sz="1200" dirty="0" err="1" smtClean="0">
                <a:solidFill>
                  <a:schemeClr val="accent1"/>
                </a:solidFill>
              </a:rPr>
              <a:t>niveau</a:t>
            </a:r>
            <a:r>
              <a:rPr lang="en-US" sz="1200" dirty="0" smtClean="0">
                <a:solidFill>
                  <a:schemeClr val="accent1"/>
                </a:solidFill>
              </a:rPr>
              <a:t> métier”, the expertise</a:t>
            </a:r>
            <a:r>
              <a:rPr lang="en-US" sz="1200" baseline="0" dirty="0" smtClean="0">
                <a:solidFill>
                  <a:schemeClr val="accent1"/>
                </a:solidFill>
              </a:rPr>
              <a:t> level</a:t>
            </a:r>
            <a:r>
              <a:rPr lang="en-US" sz="1200" dirty="0" smtClean="0">
                <a:solidFill>
                  <a:schemeClr val="accent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solidFill>
              </a:rPr>
              <a:t>- The worksite functionality (</a:t>
            </a:r>
            <a:r>
              <a:rPr lang="en-US" sz="1200" dirty="0" err="1" smtClean="0">
                <a:solidFill>
                  <a:schemeClr val="accent1"/>
                </a:solidFill>
              </a:rPr>
              <a:t>fonction</a:t>
            </a:r>
            <a:r>
              <a:rPr lang="en-US" sz="1200" dirty="0" smtClean="0">
                <a:solidFill>
                  <a:schemeClr val="accent1"/>
                </a:solidFill>
              </a:rPr>
              <a:t> “</a:t>
            </a:r>
            <a:r>
              <a:rPr lang="en-US" sz="1200" dirty="0" err="1" smtClean="0">
                <a:solidFill>
                  <a:schemeClr val="accent1"/>
                </a:solidFill>
              </a:rPr>
              <a:t>chantier</a:t>
            </a:r>
            <a:r>
              <a:rPr lang="en-US" sz="1200" dirty="0" smtClean="0">
                <a:solidFill>
                  <a:schemeClr val="accent1"/>
                </a:solidFill>
              </a:rPr>
              <a:t>”). Objective : to look for the interventions (technical actions) and reports</a:t>
            </a:r>
            <a:r>
              <a:rPr lang="en-US" sz="1200" baseline="0" dirty="0" smtClean="0">
                <a:solidFill>
                  <a:schemeClr val="accent1"/>
                </a:solidFill>
              </a:rPr>
              <a:t> made during the shutdowns </a:t>
            </a:r>
            <a:r>
              <a:rPr lang="en-US" sz="1200" dirty="0" smtClean="0">
                <a:solidFill>
                  <a:schemeClr val="accent1"/>
                </a:solidFill>
                <a:sym typeface="Wingdings" panose="05000000000000000000" pitchFamily="2" charset="2"/>
              </a:rPr>
              <a:t>it didn’t work</a:t>
            </a:r>
            <a:r>
              <a:rPr lang="en-US" sz="1200" baseline="0" dirty="0" smtClean="0">
                <a:solidFill>
                  <a:schemeClr val="accent1"/>
                </a:solidFill>
                <a:sym typeface="Wingdings" panose="05000000000000000000" pitchFamily="2" charset="2"/>
              </a:rPr>
              <a:t> </a:t>
            </a:r>
            <a:r>
              <a:rPr lang="en-US" sz="1200" dirty="0" smtClean="0">
                <a:solidFill>
                  <a:schemeClr val="accent1"/>
                </a:solidFill>
                <a:sym typeface="Wingdings" panose="05000000000000000000" pitchFamily="2" charset="2"/>
              </a:rPr>
              <a:t>)</a:t>
            </a:r>
            <a:endParaRPr lang="en-US" sz="1200" dirty="0" smtClean="0">
              <a:solidFill>
                <a:schemeClr val="accent1"/>
              </a:solidFill>
            </a:endParaRPr>
          </a:p>
          <a:p>
            <a:pPr marL="0" indent="0">
              <a:buFontTx/>
              <a:buNone/>
            </a:pPr>
            <a:endParaRPr lang="fr-FR" dirty="0" smtClean="0"/>
          </a:p>
          <a:p>
            <a:r>
              <a:rPr lang="fr-FR" dirty="0" err="1" smtClean="0"/>
              <a:t>Difficulty</a:t>
            </a:r>
            <a:r>
              <a:rPr lang="fr-FR" baseline="0" dirty="0" smtClean="0"/>
              <a:t> : </a:t>
            </a:r>
            <a:r>
              <a:rPr lang="fr-FR" baseline="0" dirty="0" err="1" smtClean="0"/>
              <a:t>resistance</a:t>
            </a:r>
            <a:r>
              <a:rPr lang="fr-FR" baseline="0" dirty="0" smtClean="0"/>
              <a:t> to change . </a:t>
            </a:r>
            <a:r>
              <a:rPr lang="fr-FR" baseline="0" dirty="0" err="1" smtClean="0"/>
              <a:t>Cf</a:t>
            </a:r>
            <a:r>
              <a:rPr lang="fr-FR" baseline="0" dirty="0" smtClean="0"/>
              <a:t> audit de 2014</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a future installation (Upgrade), the goal is to start with a more optimized use of CMMS</a:t>
            </a:r>
            <a:r>
              <a:rPr lang="fr-FR" dirty="0" smtClean="0"/>
              <a:t>.</a:t>
            </a:r>
          </a:p>
          <a:p>
            <a:r>
              <a:rPr lang="fr-FR" dirty="0" smtClean="0"/>
              <a:t>The </a:t>
            </a:r>
            <a:r>
              <a:rPr lang="fr-FR" dirty="0" err="1" smtClean="0"/>
              <a:t>idea</a:t>
            </a:r>
            <a:r>
              <a:rPr lang="fr-FR" dirty="0" smtClean="0"/>
              <a:t> </a:t>
            </a:r>
            <a:r>
              <a:rPr lang="fr-FR" dirty="0" err="1" smtClean="0"/>
              <a:t>is</a:t>
            </a:r>
            <a:r>
              <a:rPr lang="fr-FR" dirty="0" smtClean="0"/>
              <a:t> to </a:t>
            </a:r>
            <a:r>
              <a:rPr lang="fr-FR" dirty="0" err="1" smtClean="0"/>
              <a:t>get</a:t>
            </a:r>
            <a:r>
              <a:rPr lang="fr-FR" baseline="0" dirty="0" smtClean="0"/>
              <a:t> a good </a:t>
            </a:r>
            <a:r>
              <a:rPr lang="fr-FR" baseline="0" dirty="0" err="1" smtClean="0"/>
              <a:t>start</a:t>
            </a:r>
            <a:r>
              <a:rPr lang="fr-FR" baseline="0" dirty="0" smtClean="0"/>
              <a:t> by </a:t>
            </a:r>
            <a:r>
              <a:rPr lang="fr-FR" baseline="0" dirty="0" err="1" smtClean="0"/>
              <a:t>having</a:t>
            </a:r>
            <a:r>
              <a:rPr lang="fr-FR" baseline="0" dirty="0" smtClean="0"/>
              <a:t> feedbacks about </a:t>
            </a:r>
            <a:r>
              <a:rPr lang="fr-FR" baseline="0" dirty="0" err="1" smtClean="0"/>
              <a:t>our</a:t>
            </a:r>
            <a:r>
              <a:rPr lang="fr-FR" baseline="0" dirty="0" smtClean="0"/>
              <a:t> practices</a:t>
            </a:r>
            <a:endParaRPr lang="fr-FR" dirty="0" smtClean="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21</a:t>
            </a:fld>
            <a:endParaRPr lang="fr-FR"/>
          </a:p>
        </p:txBody>
      </p:sp>
    </p:spTree>
    <p:extLst>
      <p:ext uri="{BB962C8B-B14F-4D97-AF65-F5344CB8AC3E}">
        <p14:creationId xmlns:p14="http://schemas.microsoft.com/office/powerpoint/2010/main" val="1747920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22</a:t>
            </a:fld>
            <a:endParaRPr lang="fr-FR"/>
          </a:p>
        </p:txBody>
      </p:sp>
    </p:spTree>
    <p:extLst>
      <p:ext uri="{BB962C8B-B14F-4D97-AF65-F5344CB8AC3E}">
        <p14:creationId xmlns:p14="http://schemas.microsoft.com/office/powerpoint/2010/main" val="1578044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Nomenclature : </a:t>
            </a:r>
            <a:r>
              <a:rPr lang="fr-FR" dirty="0" err="1" smtClean="0"/>
              <a:t>naming</a:t>
            </a:r>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23</a:t>
            </a:fld>
            <a:endParaRPr lang="fr-FR"/>
          </a:p>
        </p:txBody>
      </p:sp>
    </p:spTree>
    <p:extLst>
      <p:ext uri="{BB962C8B-B14F-4D97-AF65-F5344CB8AC3E}">
        <p14:creationId xmlns:p14="http://schemas.microsoft.com/office/powerpoint/2010/main" val="3474978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t>All </a:t>
            </a:r>
            <a:r>
              <a:rPr lang="fr-FR" dirty="0" err="1" smtClean="0"/>
              <a:t>these</a:t>
            </a:r>
            <a:r>
              <a:rPr lang="fr-FR" dirty="0" smtClean="0"/>
              <a:t> </a:t>
            </a:r>
            <a:r>
              <a:rPr lang="fr-FR" dirty="0" err="1" smtClean="0"/>
              <a:t>elements</a:t>
            </a:r>
            <a:r>
              <a:rPr lang="fr-FR" dirty="0" smtClean="0"/>
              <a:t> </a:t>
            </a:r>
            <a:r>
              <a:rPr lang="fr-FR" dirty="0" err="1" smtClean="0"/>
              <a:t>will</a:t>
            </a:r>
            <a:r>
              <a:rPr lang="fr-FR" dirty="0" smtClean="0"/>
              <a:t> </a:t>
            </a:r>
            <a:r>
              <a:rPr lang="fr-FR" dirty="0" err="1" smtClean="0"/>
              <a:t>contribute</a:t>
            </a:r>
            <a:r>
              <a:rPr lang="fr-FR" dirty="0" smtClean="0"/>
              <a:t> to </a:t>
            </a:r>
            <a:r>
              <a:rPr lang="fr-FR" dirty="0" err="1" smtClean="0"/>
              <a:t>define</a:t>
            </a:r>
            <a:r>
              <a:rPr lang="fr-FR" dirty="0" smtClean="0"/>
              <a:t> a Maintenance Policy for the </a:t>
            </a:r>
            <a:r>
              <a:rPr lang="fr-FR" dirty="0" err="1" smtClean="0"/>
              <a:t>whole</a:t>
            </a:r>
            <a:r>
              <a:rPr lang="fr-FR" dirty="0" smtClean="0"/>
              <a:t> synchrotron</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On espère que toute</a:t>
            </a:r>
            <a:r>
              <a:rPr lang="fr-FR" baseline="0" dirty="0" smtClean="0"/>
              <a:t> cette </a:t>
            </a:r>
            <a:r>
              <a:rPr lang="fr-FR" baseline="0" dirty="0" err="1" smtClean="0"/>
              <a:t>exp</a:t>
            </a:r>
            <a:r>
              <a:rPr lang="fr-FR" baseline="0" dirty="0" smtClean="0"/>
              <a:t> va nous servir pour la prochaine machine : </a:t>
            </a:r>
            <a:r>
              <a:rPr lang="fr-FR" sz="1200" dirty="0" err="1" smtClean="0">
                <a:solidFill>
                  <a:schemeClr val="accent1"/>
                </a:solidFill>
                <a:latin typeface="Arial" panose="020B0604020202020204" pitchFamily="34" charset="0"/>
                <a:cs typeface="Arial" panose="020B0604020202020204" pitchFamily="34" charset="0"/>
              </a:rPr>
              <a:t>Integrate</a:t>
            </a:r>
            <a:r>
              <a:rPr lang="fr-FR" sz="1200" dirty="0" smtClean="0">
                <a:solidFill>
                  <a:schemeClr val="accent1"/>
                </a:solidFill>
                <a:latin typeface="Arial" panose="020B0604020202020204" pitchFamily="34" charset="0"/>
                <a:cs typeface="Arial" panose="020B0604020202020204" pitchFamily="34" charset="0"/>
              </a:rPr>
              <a:t> the maintenance issues at the </a:t>
            </a:r>
            <a:r>
              <a:rPr lang="fr-FR" sz="1200" dirty="0" err="1" smtClean="0">
                <a:solidFill>
                  <a:schemeClr val="accent1"/>
                </a:solidFill>
                <a:latin typeface="Arial" panose="020B0604020202020204" pitchFamily="34" charset="0"/>
                <a:cs typeface="Arial" panose="020B0604020202020204" pitchFamily="34" charset="0"/>
              </a:rPr>
              <a:t>very</a:t>
            </a:r>
            <a:r>
              <a:rPr lang="fr-FR" sz="1200" dirty="0" smtClean="0">
                <a:solidFill>
                  <a:schemeClr val="accent1"/>
                </a:solidFill>
                <a:latin typeface="Arial" panose="020B0604020202020204" pitchFamily="34" charset="0"/>
                <a:cs typeface="Arial" panose="020B0604020202020204" pitchFamily="34" charset="0"/>
              </a:rPr>
              <a:t> </a:t>
            </a:r>
            <a:r>
              <a:rPr lang="fr-FR" sz="1200" dirty="0" err="1" smtClean="0">
                <a:solidFill>
                  <a:schemeClr val="accent1"/>
                </a:solidFill>
                <a:latin typeface="Arial" panose="020B0604020202020204" pitchFamily="34" charset="0"/>
                <a:cs typeface="Arial" panose="020B0604020202020204" pitchFamily="34" charset="0"/>
              </a:rPr>
              <a:t>beginning</a:t>
            </a:r>
            <a:r>
              <a:rPr lang="fr-FR" sz="1200" dirty="0" smtClean="0">
                <a:solidFill>
                  <a:schemeClr val="accent1"/>
                </a:solidFill>
                <a:latin typeface="Arial" panose="020B0604020202020204" pitchFamily="34" charset="0"/>
                <a:cs typeface="Arial" panose="020B0604020202020204" pitchFamily="34" charset="0"/>
              </a:rPr>
              <a:t> of the « Upgrade » Project</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24</a:t>
            </a:fld>
            <a:endParaRPr lang="fr-FR"/>
          </a:p>
        </p:txBody>
      </p:sp>
    </p:spTree>
    <p:extLst>
      <p:ext uri="{BB962C8B-B14F-4D97-AF65-F5344CB8AC3E}">
        <p14:creationId xmlns:p14="http://schemas.microsoft.com/office/powerpoint/2010/main" val="551972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25</a:t>
            </a:fld>
            <a:endParaRPr lang="fr-FR"/>
          </a:p>
        </p:txBody>
      </p:sp>
    </p:spTree>
    <p:extLst>
      <p:ext uri="{BB962C8B-B14F-4D97-AF65-F5344CB8AC3E}">
        <p14:creationId xmlns:p14="http://schemas.microsoft.com/office/powerpoint/2010/main" val="949438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26</a:t>
            </a:fld>
            <a:endParaRPr lang="fr-FR"/>
          </a:p>
        </p:txBody>
      </p:sp>
    </p:spTree>
    <p:extLst>
      <p:ext uri="{BB962C8B-B14F-4D97-AF65-F5344CB8AC3E}">
        <p14:creationId xmlns:p14="http://schemas.microsoft.com/office/powerpoint/2010/main" val="188531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en-GB" altLang="fr-FR" dirty="0" smtClean="0"/>
              <a:t>SOLEIL is located near Paris. It is composed of 3</a:t>
            </a:r>
            <a:r>
              <a:rPr lang="en-GB" altLang="fr-FR" baseline="0" dirty="0" smtClean="0"/>
              <a:t> accelerators, plus 29 Beamlines : 3 of them are on project funding</a:t>
            </a:r>
            <a:endParaRPr lang="en-GB" altLang="fr-FR" dirty="0" smtClean="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3</a:t>
            </a:fld>
            <a:endParaRPr lang="fr-FR"/>
          </a:p>
        </p:txBody>
      </p:sp>
    </p:spTree>
    <p:extLst>
      <p:ext uri="{BB962C8B-B14F-4D97-AF65-F5344CB8AC3E}">
        <p14:creationId xmlns:p14="http://schemas.microsoft.com/office/powerpoint/2010/main" val="138624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en-GB" sz="1200" kern="1200" dirty="0" smtClean="0">
                <a:solidFill>
                  <a:schemeClr val="accent2"/>
                </a:solidFill>
                <a:latin typeface="Arial" charset="0"/>
                <a:ea typeface="+mn-ea"/>
                <a:cs typeface="+mn-cs"/>
              </a:rPr>
              <a:t>Facts</a:t>
            </a:r>
            <a:r>
              <a:rPr lang="en-GB" sz="1200" kern="1200" baseline="0" dirty="0" smtClean="0">
                <a:solidFill>
                  <a:schemeClr val="accent2"/>
                </a:solidFill>
                <a:latin typeface="Arial" charset="0"/>
                <a:ea typeface="+mn-ea"/>
                <a:cs typeface="+mn-cs"/>
              </a:rPr>
              <a:t> and figures about SOLEIL</a:t>
            </a:r>
            <a:r>
              <a:rPr lang="en-GB" sz="1200" kern="1200" dirty="0" smtClean="0">
                <a:solidFill>
                  <a:schemeClr val="accent2"/>
                </a:solidFill>
                <a:latin typeface="Arial" charset="0"/>
                <a:ea typeface="+mn-ea"/>
                <a:cs typeface="+mn-cs"/>
              </a:rPr>
              <a:t>: </a:t>
            </a:r>
          </a:p>
          <a:p>
            <a:pPr eaLnBrk="1" hangingPunct="1"/>
            <a:r>
              <a:rPr lang="en-GB" sz="1200" kern="1200" dirty="0" smtClean="0">
                <a:solidFill>
                  <a:schemeClr val="accent2"/>
                </a:solidFill>
                <a:latin typeface="Arial" charset="0"/>
                <a:ea typeface="+mn-ea"/>
                <a:cs typeface="+mn-cs"/>
              </a:rPr>
              <a:t>SOLEIL welcomes more</a:t>
            </a:r>
            <a:r>
              <a:rPr lang="en-GB" sz="1200" kern="1200" baseline="0" dirty="0" smtClean="0">
                <a:solidFill>
                  <a:schemeClr val="accent2"/>
                </a:solidFill>
                <a:latin typeface="Arial" charset="0"/>
                <a:ea typeface="+mn-ea"/>
                <a:cs typeface="+mn-cs"/>
              </a:rPr>
              <a:t> than 2000 unique users per year. There is an increasing number of publications (about 500 publications per year)</a:t>
            </a:r>
            <a:endParaRPr lang="en-GB" altLang="fr-FR" dirty="0" smtClean="0"/>
          </a:p>
          <a:p>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4</a:t>
            </a:fld>
            <a:endParaRPr lang="fr-FR"/>
          </a:p>
        </p:txBody>
      </p:sp>
    </p:spTree>
    <p:extLst>
      <p:ext uri="{BB962C8B-B14F-4D97-AF65-F5344CB8AC3E}">
        <p14:creationId xmlns:p14="http://schemas.microsoft.com/office/powerpoint/2010/main" val="106295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5</a:t>
            </a:fld>
            <a:endParaRPr lang="fr-FR"/>
          </a:p>
        </p:txBody>
      </p:sp>
    </p:spTree>
    <p:extLst>
      <p:ext uri="{BB962C8B-B14F-4D97-AF65-F5344CB8AC3E}">
        <p14:creationId xmlns:p14="http://schemas.microsoft.com/office/powerpoint/2010/main" val="116960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175" eaLnBrk="0" hangingPunct="0">
              <a:spcBef>
                <a:spcPct val="30000"/>
              </a:spcBef>
              <a:defRPr sz="1200">
                <a:solidFill>
                  <a:schemeClr val="tx1"/>
                </a:solidFill>
                <a:latin typeface="Times New Roman" pitchFamily="18" charset="0"/>
              </a:defRPr>
            </a:lvl1pPr>
            <a:lvl2pPr marL="742950" indent="-285750" defTabSz="892175" eaLnBrk="0" hangingPunct="0">
              <a:spcBef>
                <a:spcPct val="30000"/>
              </a:spcBef>
              <a:defRPr sz="1200">
                <a:solidFill>
                  <a:schemeClr val="tx1"/>
                </a:solidFill>
                <a:latin typeface="Times New Roman" pitchFamily="18" charset="0"/>
              </a:defRPr>
            </a:lvl2pPr>
            <a:lvl3pPr marL="1144588" indent="-228600" defTabSz="892175" eaLnBrk="0" hangingPunct="0">
              <a:spcBef>
                <a:spcPct val="30000"/>
              </a:spcBef>
              <a:defRPr sz="1200">
                <a:solidFill>
                  <a:schemeClr val="tx1"/>
                </a:solidFill>
                <a:latin typeface="Times New Roman" pitchFamily="18" charset="0"/>
              </a:defRPr>
            </a:lvl3pPr>
            <a:lvl4pPr marL="1601788" indent="-228600" defTabSz="892175" eaLnBrk="0" hangingPunct="0">
              <a:spcBef>
                <a:spcPct val="30000"/>
              </a:spcBef>
              <a:defRPr sz="1200">
                <a:solidFill>
                  <a:schemeClr val="tx1"/>
                </a:solidFill>
                <a:latin typeface="Times New Roman" pitchFamily="18" charset="0"/>
              </a:defRPr>
            </a:lvl4pPr>
            <a:lvl5pPr marL="2060575" indent="-228600" defTabSz="892175" eaLnBrk="0" hangingPunct="0">
              <a:spcBef>
                <a:spcPct val="30000"/>
              </a:spcBef>
              <a:defRPr sz="1200">
                <a:solidFill>
                  <a:schemeClr val="tx1"/>
                </a:solidFill>
                <a:latin typeface="Times New Roman" pitchFamily="18" charset="0"/>
              </a:defRPr>
            </a:lvl5pPr>
            <a:lvl6pPr marL="2517775" indent="-228600" defTabSz="892175" eaLnBrk="0" fontAlgn="base" hangingPunct="0">
              <a:spcBef>
                <a:spcPct val="30000"/>
              </a:spcBef>
              <a:spcAft>
                <a:spcPct val="0"/>
              </a:spcAft>
              <a:defRPr sz="1200">
                <a:solidFill>
                  <a:schemeClr val="tx1"/>
                </a:solidFill>
                <a:latin typeface="Times New Roman" pitchFamily="18" charset="0"/>
              </a:defRPr>
            </a:lvl6pPr>
            <a:lvl7pPr marL="2974975" indent="-228600" defTabSz="892175" eaLnBrk="0" fontAlgn="base" hangingPunct="0">
              <a:spcBef>
                <a:spcPct val="30000"/>
              </a:spcBef>
              <a:spcAft>
                <a:spcPct val="0"/>
              </a:spcAft>
              <a:defRPr sz="1200">
                <a:solidFill>
                  <a:schemeClr val="tx1"/>
                </a:solidFill>
                <a:latin typeface="Times New Roman" pitchFamily="18" charset="0"/>
              </a:defRPr>
            </a:lvl7pPr>
            <a:lvl8pPr marL="3432175" indent="-228600" defTabSz="892175" eaLnBrk="0" fontAlgn="base" hangingPunct="0">
              <a:spcBef>
                <a:spcPct val="30000"/>
              </a:spcBef>
              <a:spcAft>
                <a:spcPct val="0"/>
              </a:spcAft>
              <a:defRPr sz="1200">
                <a:solidFill>
                  <a:schemeClr val="tx1"/>
                </a:solidFill>
                <a:latin typeface="Times New Roman" pitchFamily="18" charset="0"/>
              </a:defRPr>
            </a:lvl8pPr>
            <a:lvl9pPr marL="3889375" indent="-228600" defTabSz="8921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B987D01-4618-41A0-AA11-6DD93FC17307}" type="slidenum">
              <a:rPr lang="en-GB" altLang="fr-FR" sz="1900" smtClean="0">
                <a:solidFill>
                  <a:prstClr val="black"/>
                </a:solidFill>
                <a:latin typeface="Arial" charset="0"/>
              </a:rPr>
              <a:pPr eaLnBrk="1" hangingPunct="1">
                <a:spcBef>
                  <a:spcPct val="0"/>
                </a:spcBef>
              </a:pPr>
              <a:t>6</a:t>
            </a:fld>
            <a:endParaRPr lang="en-GB" altLang="fr-FR" sz="1900" smtClean="0">
              <a:solidFill>
                <a:prstClr val="black"/>
              </a:solidFill>
              <a:latin typeface="Arial" charset="0"/>
            </a:endParaRPr>
          </a:p>
        </p:txBody>
      </p:sp>
      <p:sp>
        <p:nvSpPr>
          <p:cNvPr id="55299" name="Rectangle 2"/>
          <p:cNvSpPr>
            <a:spLocks noGrp="1" noRot="1" noChangeAspect="1" noChangeArrowheads="1" noTextEdit="1"/>
          </p:cNvSpPr>
          <p:nvPr>
            <p:ph type="sldImg"/>
          </p:nvPr>
        </p:nvSpPr>
        <p:spPr>
          <a:xfrm>
            <a:off x="923925" y="742950"/>
            <a:ext cx="4965700" cy="3724275"/>
          </a:xfrm>
          <a:ln/>
        </p:spPr>
      </p:sp>
      <p:sp>
        <p:nvSpPr>
          <p:cNvPr id="55300" name="Rectangle 3"/>
          <p:cNvSpPr>
            <a:spLocks noGrp="1" noChangeArrowheads="1"/>
          </p:cNvSpPr>
          <p:nvPr>
            <p:ph type="body" idx="1"/>
          </p:nvPr>
        </p:nvSpPr>
        <p:spPr>
          <a:xfrm>
            <a:off x="906358" y="4715195"/>
            <a:ext cx="4986549" cy="4471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42" tIns="45471" rIns="90942" bIns="45471"/>
          <a:lstStyle/>
          <a:p>
            <a:pPr eaLnBrk="1" hangingPunct="1"/>
            <a:r>
              <a:rPr lang="en-GB" sz="1200" kern="1200" baseline="0" dirty="0" smtClean="0">
                <a:solidFill>
                  <a:schemeClr val="accent2"/>
                </a:solidFill>
                <a:latin typeface="Arial" charset="0"/>
                <a:ea typeface="+mn-ea"/>
                <a:cs typeface="+mn-cs"/>
              </a:rPr>
              <a:t>An excellent rate of </a:t>
            </a:r>
            <a:r>
              <a:rPr lang="en-GB" sz="1200" kern="1200" baseline="0" dirty="0" err="1" smtClean="0">
                <a:solidFill>
                  <a:schemeClr val="accent2"/>
                </a:solidFill>
                <a:latin typeface="Arial" charset="0"/>
                <a:ea typeface="+mn-ea"/>
                <a:cs typeface="+mn-cs"/>
              </a:rPr>
              <a:t>availibility</a:t>
            </a:r>
            <a:r>
              <a:rPr lang="en-GB" sz="1200" kern="1200" baseline="0" dirty="0" smtClean="0">
                <a:solidFill>
                  <a:schemeClr val="accent2"/>
                </a:solidFill>
                <a:latin typeface="Arial" charset="0"/>
                <a:ea typeface="+mn-ea"/>
                <a:cs typeface="+mn-cs"/>
              </a:rPr>
              <a:t> and reliability : 99%. We have now to maintain this rate !...Thanks to the preventive maintenance most of the time.</a:t>
            </a:r>
          </a:p>
          <a:p>
            <a:pPr eaLnBrk="1" hangingPunct="1"/>
            <a:r>
              <a:rPr lang="en-GB" altLang="fr-FR" sz="1200" kern="1200" baseline="0" dirty="0" smtClean="0">
                <a:solidFill>
                  <a:schemeClr val="accent2"/>
                </a:solidFill>
                <a:latin typeface="Arial" charset="0"/>
                <a:ea typeface="+mn-ea"/>
                <a:cs typeface="+mn-cs"/>
              </a:rPr>
              <a:t>You can see that the MTBF is increasing since the 1</a:t>
            </a:r>
            <a:r>
              <a:rPr lang="en-GB" altLang="fr-FR" sz="1200" kern="1200" baseline="30000" dirty="0" smtClean="0">
                <a:solidFill>
                  <a:schemeClr val="accent2"/>
                </a:solidFill>
                <a:latin typeface="Arial" charset="0"/>
                <a:ea typeface="+mn-ea"/>
                <a:cs typeface="+mn-cs"/>
              </a:rPr>
              <a:t>st</a:t>
            </a:r>
            <a:r>
              <a:rPr lang="en-GB" altLang="fr-FR" sz="1200" kern="1200" baseline="0" dirty="0" smtClean="0">
                <a:solidFill>
                  <a:schemeClr val="accent2"/>
                </a:solidFill>
                <a:latin typeface="Arial" charset="0"/>
                <a:ea typeface="+mn-ea"/>
                <a:cs typeface="+mn-cs"/>
              </a:rPr>
              <a:t> run in 2007 : about 70 hours. The objective is to reach 100 hours.</a:t>
            </a:r>
            <a:endParaRPr lang="en-GB" altLang="fr-FR" dirty="0" smtClean="0"/>
          </a:p>
          <a:p>
            <a:pPr eaLnBrk="1" hangingPunct="1"/>
            <a:endParaRPr lang="en-GB" alt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7</a:t>
            </a:fld>
            <a:endParaRPr lang="fr-FR"/>
          </a:p>
        </p:txBody>
      </p:sp>
    </p:spTree>
    <p:extLst>
      <p:ext uri="{BB962C8B-B14F-4D97-AF65-F5344CB8AC3E}">
        <p14:creationId xmlns:p14="http://schemas.microsoft.com/office/powerpoint/2010/main" val="389755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 SOLEIL </a:t>
            </a:r>
            <a:r>
              <a:rPr lang="fr-FR" dirty="0" err="1" smtClean="0"/>
              <a:t>there</a:t>
            </a:r>
            <a:r>
              <a:rPr lang="fr-FR" dirty="0" smtClean="0"/>
              <a:t> </a:t>
            </a:r>
            <a:r>
              <a:rPr lang="fr-FR" dirty="0" err="1" smtClean="0"/>
              <a:t>is</a:t>
            </a:r>
            <a:r>
              <a:rPr lang="fr-FR" dirty="0" smtClean="0"/>
              <a:t> not a unique maintenance service. </a:t>
            </a:r>
            <a:r>
              <a:rPr lang="fr-FR" dirty="0" err="1" smtClean="0"/>
              <a:t>Each</a:t>
            </a:r>
            <a:r>
              <a:rPr lang="fr-FR" dirty="0" smtClean="0"/>
              <a:t> </a:t>
            </a:r>
            <a:r>
              <a:rPr lang="en-GB" altLang="fr-FR" dirty="0" smtClean="0">
                <a:cs typeface="Arial" charset="0"/>
              </a:rPr>
              <a:t>group, in charge of its own equipment, is responsible for the management of its own assets</a:t>
            </a:r>
          </a:p>
          <a:p>
            <a:r>
              <a:rPr lang="en-GB" dirty="0" smtClean="0">
                <a:cs typeface="Arial" charset="0"/>
              </a:rPr>
              <a:t>Staff</a:t>
            </a:r>
            <a:r>
              <a:rPr lang="en-GB" baseline="0" dirty="0" smtClean="0">
                <a:cs typeface="Arial" charset="0"/>
              </a:rPr>
              <a:t> : 350 people ; </a:t>
            </a:r>
            <a:r>
              <a:rPr lang="fr-FR" sz="1200" kern="1200" dirty="0" smtClean="0">
                <a:solidFill>
                  <a:schemeClr val="tx1"/>
                </a:solidFill>
                <a:effectLst/>
                <a:latin typeface="+mn-lt"/>
                <a:ea typeface="+mn-ea"/>
                <a:cs typeface="+mn-cs"/>
              </a:rPr>
              <a:t>~ 50 groups</a:t>
            </a:r>
            <a:endParaRPr lang="fr-FR" dirty="0" smtClean="0"/>
          </a:p>
          <a:p>
            <a:pPr algn="just"/>
            <a:endParaRPr lang="fr-FR" dirty="0" smtClean="0"/>
          </a:p>
          <a:p>
            <a:pPr algn="just"/>
            <a:r>
              <a:rPr lang="fr-FR" dirty="0" err="1" smtClean="0"/>
              <a:t>Each</a:t>
            </a:r>
            <a:r>
              <a:rPr lang="fr-FR" dirty="0" smtClean="0"/>
              <a:t> group </a:t>
            </a:r>
            <a:r>
              <a:rPr lang="en-GB" dirty="0" smtClean="0"/>
              <a:t>imputes its interventions into one of the several software tools available: CMMS, Bug tracker (JIRA), Electronical Logbook,</a:t>
            </a:r>
            <a:r>
              <a:rPr lang="en-GB" baseline="0" dirty="0" smtClean="0"/>
              <a:t> even emails.</a:t>
            </a:r>
            <a:endParaRPr lang="fr-FR" dirty="0" smtClean="0"/>
          </a:p>
          <a:p>
            <a:pPr algn="just"/>
            <a:r>
              <a:rPr lang="en-US" dirty="0" smtClean="0"/>
              <a:t>This information is then </a:t>
            </a:r>
            <a:r>
              <a:rPr lang="en-US" sz="1200" dirty="0" smtClean="0"/>
              <a:t>reported and </a:t>
            </a:r>
            <a:r>
              <a:rPr lang="en-US" sz="1200" dirty="0" err="1" smtClean="0"/>
              <a:t>analysed</a:t>
            </a:r>
            <a:r>
              <a:rPr lang="en-US" sz="1200" dirty="0" smtClean="0"/>
              <a:t> by a "coordination level" (Executive Coordinators &amp; Operation Group  for the Accelerator  Department; Coordination Group for the Scientific Department) which has the overall view of the operation and failures and therefore of the maintenance activities to be carried out. This coordination level extracts operating indicators  and verifies that all  lights are green. </a:t>
            </a:r>
          </a:p>
          <a:p>
            <a:pPr algn="just"/>
            <a:r>
              <a:rPr lang="en-US" sz="1200" dirty="0" smtClean="0"/>
              <a:t>Then the coordinators define priorities (taking into account the Beam Schedule with shutdowns) in accordance with the strategic lines defined by Top Management.</a:t>
            </a:r>
          </a:p>
          <a:p>
            <a:pPr algn="just"/>
            <a:r>
              <a:rPr lang="en-US" sz="1200" dirty="0" smtClean="0"/>
              <a:t>All these actions of data analyses and coordination give rise to many meetings.</a:t>
            </a:r>
            <a:endParaRPr lang="fr-FR" sz="1200" dirty="0" smtClean="0">
              <a:cs typeface="Arial"/>
            </a:endParaRPr>
          </a:p>
          <a:p>
            <a:pPr algn="just"/>
            <a:r>
              <a:rPr lang="en-US" sz="1200" dirty="0" smtClean="0"/>
              <a:t>In order to improve the management system with the objective to increase performance, and also</a:t>
            </a:r>
            <a:r>
              <a:rPr lang="en-US" sz="1200" baseline="0" dirty="0" smtClean="0"/>
              <a:t> in order to set up common methods, we are defining </a:t>
            </a:r>
            <a:r>
              <a:rPr lang="en-US" sz="1200" dirty="0" smtClean="0"/>
              <a:t>a global maintenance policy for the whole facility. We are at the beginning of the process.</a:t>
            </a:r>
          </a:p>
          <a:p>
            <a:pPr algn="just"/>
            <a:r>
              <a:rPr lang="en-US" sz="1200" dirty="0" smtClean="0"/>
              <a:t>This policy would mainly consist in defining strategic priorities (preventive maintenance, subcontracting strategy, etc.) and defining common methods and common tools shared by all. Among them: the single online portal (for the service management) and the criticality matrix which allows us to identify critical equipment and actions to be carried on.</a:t>
            </a:r>
          </a:p>
          <a:p>
            <a:pPr algn="just"/>
            <a:r>
              <a:rPr lang="en-US" sz="1200" dirty="0" smtClean="0"/>
              <a:t>This maintenance policy is supported by</a:t>
            </a:r>
            <a:r>
              <a:rPr lang="en-US" sz="1200" baseline="0" dirty="0" smtClean="0"/>
              <a:t> </a:t>
            </a:r>
            <a:r>
              <a:rPr lang="en-US" sz="1200" dirty="0" smtClean="0"/>
              <a:t>Executive Coordinators (DAI), clusters (in scientific department) and  Quality Unit.</a:t>
            </a:r>
            <a:endParaRPr lang="fr-FR" sz="120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interface between groups and the level "Coordination" is done by a single channel. The coordination will look for the information in a unique place whatever the tool used by the group. The groups themselves continue to use their</a:t>
            </a:r>
            <a:r>
              <a:rPr lang="en-US" baseline="0" dirty="0" smtClean="0"/>
              <a:t> own </a:t>
            </a:r>
            <a:r>
              <a:rPr lang="en-US" dirty="0" smtClean="0"/>
              <a:t>tools</a:t>
            </a:r>
            <a:r>
              <a:rPr lang="fr-FR" baseline="0" dirty="0" smtClean="0"/>
              <a:t>. </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Note </a:t>
            </a:r>
            <a:r>
              <a:rPr lang="fr-FR" dirty="0" err="1" smtClean="0"/>
              <a:t>that</a:t>
            </a:r>
            <a:r>
              <a:rPr lang="fr-FR" dirty="0" smtClean="0"/>
              <a:t> </a:t>
            </a:r>
            <a:r>
              <a:rPr lang="en-US" dirty="0" smtClean="0"/>
              <a:t>Each group has its own working methods : corrective maintenance, or preventive maintenance (process sheets for regulatory control),  even </a:t>
            </a:r>
            <a:r>
              <a:rPr lang="fr-FR" dirty="0" err="1" smtClean="0"/>
              <a:t>Failure</a:t>
            </a:r>
            <a:r>
              <a:rPr lang="fr-FR" dirty="0" smtClean="0"/>
              <a:t> Mode </a:t>
            </a:r>
            <a:r>
              <a:rPr lang="fr-FR" dirty="0" err="1" smtClean="0"/>
              <a:t>Effects</a:t>
            </a:r>
            <a:r>
              <a:rPr lang="fr-FR" dirty="0" smtClean="0"/>
              <a:t> </a:t>
            </a:r>
            <a:r>
              <a:rPr lang="fr-FR" dirty="0" err="1" smtClean="0"/>
              <a:t>Analysis</a:t>
            </a:r>
            <a:r>
              <a:rPr lang="fr-FR" dirty="0" smtClean="0"/>
              <a:t> (Building &amp; Infrastructures  Group). </a:t>
            </a:r>
          </a:p>
          <a:p>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8</a:t>
            </a:fld>
            <a:endParaRPr lang="fr-FR"/>
          </a:p>
        </p:txBody>
      </p:sp>
    </p:spTree>
    <p:extLst>
      <p:ext uri="{BB962C8B-B14F-4D97-AF65-F5344CB8AC3E}">
        <p14:creationId xmlns:p14="http://schemas.microsoft.com/office/powerpoint/2010/main" val="374496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2330</a:t>
            </a:r>
            <a:r>
              <a:rPr lang="fr-FR" baseline="0" dirty="0" smtClean="0"/>
              <a:t> </a:t>
            </a:r>
            <a:r>
              <a:rPr lang="fr-FR" baseline="0" dirty="0" err="1" smtClean="0"/>
              <a:t>hours</a:t>
            </a:r>
            <a:r>
              <a:rPr lang="fr-FR" baseline="0" dirty="0" smtClean="0"/>
              <a:t> </a:t>
            </a:r>
            <a:r>
              <a:rPr lang="fr-FR" baseline="0" dirty="0" err="1" smtClean="0"/>
              <a:t>dedicated</a:t>
            </a:r>
            <a:r>
              <a:rPr lang="fr-FR" baseline="0" dirty="0" smtClean="0"/>
              <a:t> to </a:t>
            </a:r>
            <a:r>
              <a:rPr lang="fr-FR" baseline="0" dirty="0" err="1" smtClean="0"/>
              <a:t>shutdows</a:t>
            </a:r>
            <a:r>
              <a:rPr lang="fr-FR" baseline="0" dirty="0" smtClean="0"/>
              <a:t>, </a:t>
            </a:r>
            <a:r>
              <a:rPr lang="fr-FR" baseline="0" dirty="0" err="1" smtClean="0"/>
              <a:t>so</a:t>
            </a:r>
            <a:r>
              <a:rPr lang="fr-FR" baseline="0" dirty="0" smtClean="0"/>
              <a:t> for maintenance</a:t>
            </a:r>
            <a:endParaRPr lang="fr-FR" dirty="0"/>
          </a:p>
        </p:txBody>
      </p:sp>
      <p:sp>
        <p:nvSpPr>
          <p:cNvPr id="4" name="Espace réservé du numéro de diapositive 3"/>
          <p:cNvSpPr>
            <a:spLocks noGrp="1"/>
          </p:cNvSpPr>
          <p:nvPr>
            <p:ph type="sldNum" sz="quarter" idx="10"/>
          </p:nvPr>
        </p:nvSpPr>
        <p:spPr/>
        <p:txBody>
          <a:bodyPr/>
          <a:lstStyle/>
          <a:p>
            <a:fld id="{6582F002-206D-4184-B39E-C7D93CBC5980}" type="slidenum">
              <a:rPr lang="fr-FR" smtClean="0"/>
              <a:t>9</a:t>
            </a:fld>
            <a:endParaRPr lang="fr-FR"/>
          </a:p>
        </p:txBody>
      </p:sp>
    </p:spTree>
    <p:extLst>
      <p:ext uri="{BB962C8B-B14F-4D97-AF65-F5344CB8AC3E}">
        <p14:creationId xmlns:p14="http://schemas.microsoft.com/office/powerpoint/2010/main" val="119558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2C1FD1-3CFD-4394-8B60-0025C3F980F3}" type="datetime1">
              <a:rPr lang="fr-FR" smtClean="0"/>
              <a:t>25/09/2018</a:t>
            </a:fld>
            <a:endParaRPr lang="fr-FR" dirty="0"/>
          </a:p>
        </p:txBody>
      </p:sp>
      <p:sp>
        <p:nvSpPr>
          <p:cNvPr id="4" name="Espace réservé du pied de page 3"/>
          <p:cNvSpPr>
            <a:spLocks noGrp="1"/>
          </p:cNvSpPr>
          <p:nvPr>
            <p:ph type="ftr" sz="quarter" idx="11"/>
          </p:nvPr>
        </p:nvSpPr>
        <p:spPr/>
        <p:txBody>
          <a:bodyPr/>
          <a:lstStyle>
            <a:lvl1pPr algn="r">
              <a:defRPr/>
            </a:lvl1pPr>
          </a:lstStyle>
          <a:p>
            <a:endParaRPr lang="fr-FR" dirty="0"/>
          </a:p>
        </p:txBody>
      </p:sp>
      <p:sp>
        <p:nvSpPr>
          <p:cNvPr id="6" name="Rectangle 5"/>
          <p:cNvSpPr/>
          <p:nvPr userDrawn="1"/>
        </p:nvSpPr>
        <p:spPr>
          <a:xfrm flipH="1">
            <a:off x="3131840" y="4523636"/>
            <a:ext cx="6017581" cy="1065604"/>
          </a:xfrm>
          <a:prstGeom prst="rect">
            <a:avLst/>
          </a:prstGeom>
          <a:solidFill>
            <a:schemeClr val="bg1">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EDE12"/>
              </a:solidFill>
            </a:endParaRPr>
          </a:p>
        </p:txBody>
      </p:sp>
      <p:cxnSp>
        <p:nvCxnSpPr>
          <p:cNvPr id="7" name="Connecteur droit 6"/>
          <p:cNvCxnSpPr/>
          <p:nvPr userDrawn="1"/>
        </p:nvCxnSpPr>
        <p:spPr>
          <a:xfrm flipH="1">
            <a:off x="3131840" y="5275833"/>
            <a:ext cx="6012163" cy="0"/>
          </a:xfrm>
          <a:prstGeom prst="line">
            <a:avLst/>
          </a:prstGeom>
          <a:ln w="73025" cmpd="tri">
            <a:solidFill>
              <a:srgbClr val="EEDE1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3131840" y="4409665"/>
            <a:ext cx="5935803" cy="1143000"/>
          </a:xfrm>
        </p:spPr>
        <p:txBody>
          <a:bodyPr>
            <a:normAutofit/>
          </a:bodyPr>
          <a:lstStyle>
            <a:lvl1pPr algn="r">
              <a:defRPr sz="3200" b="1">
                <a:solidFill>
                  <a:schemeClr val="bg1"/>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Tree>
    <p:extLst>
      <p:ext uri="{BB962C8B-B14F-4D97-AF65-F5344CB8AC3E}">
        <p14:creationId xmlns:p14="http://schemas.microsoft.com/office/powerpoint/2010/main" val="169704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LEIL - fond gris - 2">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46ACB8AE-108C-4F1A-9AF7-187625B7B34F}"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23235520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353950CC-5D2A-480A-A7CB-12BB3D94A6E0}"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054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53950CC-5D2A-480A-A7CB-12BB3D94A6E0}"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25922530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353950CC-5D2A-480A-A7CB-12BB3D94A6E0}"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9375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53950CC-5D2A-480A-A7CB-12BB3D94A6E0}"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31966923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OLEIL - fond gris - 3">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353950CC-5D2A-480A-A7CB-12BB3D94A6E0}"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5126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OLEIL - fond gris - 3">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53950CC-5D2A-480A-A7CB-12BB3D94A6E0}"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35728266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Rectangle 7"/>
          <p:cNvSpPr/>
          <p:nvPr userDrawn="1"/>
        </p:nvSpPr>
        <p:spPr>
          <a:xfrm flipH="1">
            <a:off x="1691680" y="4492805"/>
            <a:ext cx="7452320" cy="1065604"/>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userDrawn="1"/>
        </p:nvCxnSpPr>
        <p:spPr>
          <a:xfrm flipH="1">
            <a:off x="1691680" y="5301208"/>
            <a:ext cx="7452321" cy="0"/>
          </a:xfrm>
          <a:prstGeom prst="line">
            <a:avLst/>
          </a:prstGeom>
          <a:ln w="73025"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757260" y="4689711"/>
            <a:ext cx="7210800" cy="565200"/>
          </a:xfrm>
        </p:spPr>
        <p:txBody>
          <a:bodyPr/>
          <a:lstStyle>
            <a:lvl1pPr>
              <a:defRPr b="1">
                <a:solidFill>
                  <a:schemeClr val="bg1"/>
                </a:solidFill>
              </a:defRPr>
            </a:lvl1pPr>
          </a:lstStyle>
          <a:p>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BB2C1FD1-3CFD-4394-8B60-0025C3F980F3}"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40113564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2C1FD1-3CFD-4394-8B60-0025C3F980F3}"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32972113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OLEIL - fond blanc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25/09/2018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cxnSp>
        <p:nvCxnSpPr>
          <p:cNvPr id="7" name="Connecteur droit 6"/>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
        <p:nvSpPr>
          <p:cNvPr id="8" name="ZoneTexte 6"/>
          <p:cNvSpPr txBox="1"/>
          <p:nvPr userDrawn="1"/>
        </p:nvSpPr>
        <p:spPr>
          <a:xfrm>
            <a:off x="971600" y="6498255"/>
            <a:ext cx="7200800"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smtClean="0">
                <a:solidFill>
                  <a:schemeClr val="tx1"/>
                </a:solidFill>
              </a:rPr>
              <a:t>Synchrotron SOLEIL – H. Rozelot		AMMW- ALBA-2018 </a:t>
            </a:r>
            <a:r>
              <a:rPr lang="fr-FR" sz="1400" dirty="0" err="1" smtClean="0">
                <a:solidFill>
                  <a:schemeClr val="tx1"/>
                </a:solidFill>
              </a:rPr>
              <a:t>September</a:t>
            </a:r>
            <a:r>
              <a:rPr lang="fr-FR" sz="1400" dirty="0" smtClean="0">
                <a:solidFill>
                  <a:schemeClr val="tx1"/>
                </a:solidFill>
              </a:rPr>
              <a:t> 26,27,28 </a:t>
            </a:r>
            <a:endParaRPr lang="fr-FR" sz="1400" dirty="0">
              <a:solidFill>
                <a:schemeClr val="tx1"/>
              </a:solidFill>
            </a:endParaRPr>
          </a:p>
        </p:txBody>
      </p:sp>
    </p:spTree>
    <p:extLst>
      <p:ext uri="{BB962C8B-B14F-4D97-AF65-F5344CB8AC3E}">
        <p14:creationId xmlns:p14="http://schemas.microsoft.com/office/powerpoint/2010/main" val="653129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2C1FD1-3CFD-4394-8B60-0025C3F980F3}" type="datetime1">
              <a:rPr lang="fr-FR" smtClean="0"/>
              <a:t>25/09/2018</a:t>
            </a:fld>
            <a:endParaRPr lang="fr-FR" dirty="0"/>
          </a:p>
        </p:txBody>
      </p:sp>
      <p:sp>
        <p:nvSpPr>
          <p:cNvPr id="4" name="Espace réservé du pied de page 3"/>
          <p:cNvSpPr>
            <a:spLocks noGrp="1"/>
          </p:cNvSpPr>
          <p:nvPr>
            <p:ph type="ftr" sz="quarter" idx="11"/>
          </p:nvPr>
        </p:nvSpPr>
        <p:spPr/>
        <p:txBody>
          <a:bodyPr/>
          <a:lstStyle>
            <a:lvl1pPr algn="r">
              <a:defRPr/>
            </a:lvl1pPr>
          </a:lstStyle>
          <a:p>
            <a:endParaRPr lang="fr-FR" dirty="0"/>
          </a:p>
        </p:txBody>
      </p:sp>
      <p:sp>
        <p:nvSpPr>
          <p:cNvPr id="6" name="Titre 1"/>
          <p:cNvSpPr>
            <a:spLocks noGrp="1"/>
          </p:cNvSpPr>
          <p:nvPr>
            <p:ph type="title"/>
          </p:nvPr>
        </p:nvSpPr>
        <p:spPr>
          <a:xfrm>
            <a:off x="3131840" y="4409665"/>
            <a:ext cx="5935803" cy="1143000"/>
          </a:xfrm>
          <a:effectLst>
            <a:outerShdw blurRad="50800" dist="38100" dir="2700000" algn="tl" rotWithShape="0">
              <a:prstClr val="black">
                <a:alpha val="40000"/>
              </a:prstClr>
            </a:outerShdw>
          </a:effectLst>
        </p:spPr>
        <p:txBody>
          <a:bodyPr>
            <a:normAutofit/>
          </a:bodyPr>
          <a:lstStyle>
            <a:lvl1pPr algn="r">
              <a:defRPr sz="3200" b="1">
                <a:solidFill>
                  <a:schemeClr val="bg1"/>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Tree>
    <p:extLst>
      <p:ext uri="{BB962C8B-B14F-4D97-AF65-F5344CB8AC3E}">
        <p14:creationId xmlns:p14="http://schemas.microsoft.com/office/powerpoint/2010/main" val="283694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OLEIL - fond blanc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25/09/2018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9414666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OLEIL - fond blanc - 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25/09/2018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cxnSp>
        <p:nvCxnSpPr>
          <p:cNvPr id="7" name="Connecteur droit 6"/>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4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OLEIL - fond blanc - 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25/09/2018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8914159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25/09/2018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cxnSp>
        <p:nvCxnSpPr>
          <p:cNvPr id="7" name="Connecteur droit 6"/>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6676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25/09/2018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40679039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25/09/2018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cxnSp>
        <p:nvCxnSpPr>
          <p:cNvPr id="7" name="Connecteur droit 6"/>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6995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25/09/2018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116732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SOLEIL - fond blanc - 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25/09/2018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cxnSp>
        <p:nvCxnSpPr>
          <p:cNvPr id="8" name="Connecteur droit 7"/>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8933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OLEIL - fond blanc - 3">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25/09/2018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27312203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39688" y="188913"/>
            <a:ext cx="6657975"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355520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92088" y="620688"/>
            <a:ext cx="7772400" cy="1470025"/>
          </a:xfrm>
        </p:spPr>
        <p:txBody>
          <a:bodyPr>
            <a:normAutofit/>
          </a:bodyPr>
          <a:lstStyle>
            <a:lvl1pPr algn="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2555776" y="2132856"/>
            <a:ext cx="6400800" cy="1752600"/>
          </a:xfrm>
          <a:prstGeom prst="rect">
            <a:avLst/>
          </a:prstGeom>
          <a:effectLst>
            <a:glow rad="139700">
              <a:schemeClr val="bg1">
                <a:alpha val="0"/>
              </a:schemeClr>
            </a:glow>
            <a:softEdge rad="0"/>
          </a:effectLst>
        </p:spPr>
        <p:txBody>
          <a:bodyPr/>
          <a:lstStyle>
            <a:lvl1pPr marL="0" indent="0" algn="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p:txBody>
          <a:bodyPr/>
          <a:lstStyle/>
          <a:p>
            <a:fld id="{080E9A2E-B7EC-4280-985B-322C1A6C80DB}" type="datetimeFigureOut">
              <a:rPr lang="fr-FR" smtClean="0"/>
              <a:t>25/09/2018</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35104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E49432-CB36-436F-BAA7-820CFBE0B9C4}" type="datetimeFigureOut">
              <a:rPr lang="en-GB" smtClean="0"/>
              <a:t>25/09/2018</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BC498E66-AC59-4110-A336-D7A4AD70C06B}" type="slidenum">
              <a:rPr lang="en-GB" smtClean="0"/>
              <a:t>‹N°›</a:t>
            </a:fld>
            <a:endParaRPr lang="en-GB"/>
          </a:p>
        </p:txBody>
      </p:sp>
    </p:spTree>
    <p:extLst>
      <p:ext uri="{BB962C8B-B14F-4D97-AF65-F5344CB8AC3E}">
        <p14:creationId xmlns:p14="http://schemas.microsoft.com/office/powerpoint/2010/main" val="242581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buClr>
                <a:srgbClr val="C00000"/>
              </a:buClr>
              <a:defRPr/>
            </a:lvl1pPr>
            <a:lvl2pPr marL="742950" indent="-285750">
              <a:buFont typeface="Wingdings" pitchFamily="2" charset="2"/>
              <a:buChar char="§"/>
              <a:defRPr/>
            </a:lvl2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 name="Titre 1"/>
          <p:cNvSpPr>
            <a:spLocks noGrp="1"/>
          </p:cNvSpPr>
          <p:nvPr>
            <p:ph type="title"/>
          </p:nvPr>
        </p:nvSpPr>
        <p:spPr>
          <a:xfrm>
            <a:off x="1844675" y="123825"/>
            <a:ext cx="6362700" cy="714375"/>
          </a:xfrm>
        </p:spPr>
        <p:txBody>
          <a:bodyPr/>
          <a:lstStyle/>
          <a:p>
            <a:r>
              <a:rPr lang="fr-FR" smtClean="0"/>
              <a:t>Modifiez le style du titre</a:t>
            </a:r>
            <a:endParaRPr lang="fr-FR"/>
          </a:p>
        </p:txBody>
      </p:sp>
      <p:sp>
        <p:nvSpPr>
          <p:cNvPr id="4" name="Espace réservé de la date 3"/>
          <p:cNvSpPr>
            <a:spLocks noGrp="1"/>
          </p:cNvSpPr>
          <p:nvPr>
            <p:ph type="dt" sz="half" idx="2"/>
          </p:nvPr>
        </p:nvSpPr>
        <p:spPr>
          <a:xfrm>
            <a:off x="1763688" y="6192688"/>
            <a:ext cx="2133600" cy="260648"/>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noProof="0" smtClean="0"/>
              <a:t>March 2012</a:t>
            </a:r>
            <a:endParaRPr lang="en-US" noProof="0"/>
          </a:p>
        </p:txBody>
      </p:sp>
      <p:sp>
        <p:nvSpPr>
          <p:cNvPr id="5" name="Espace réservé du pied de page 4"/>
          <p:cNvSpPr>
            <a:spLocks noGrp="1"/>
          </p:cNvSpPr>
          <p:nvPr>
            <p:ph type="ftr" sz="quarter" idx="3"/>
          </p:nvPr>
        </p:nvSpPr>
        <p:spPr>
          <a:xfrm>
            <a:off x="1763688" y="6552728"/>
            <a:ext cx="5544616" cy="260648"/>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noProof="0" smtClean="0"/>
              <a:t>SOLEIL Computing &amp; Controls</a:t>
            </a:r>
            <a:endParaRPr lang="en-US" noProof="0"/>
          </a:p>
        </p:txBody>
      </p:sp>
      <p:sp>
        <p:nvSpPr>
          <p:cNvPr id="6" name="Espace réservé du numéro de diapositive 5"/>
          <p:cNvSpPr>
            <a:spLocks noGrp="1"/>
          </p:cNvSpPr>
          <p:nvPr>
            <p:ph type="sldNum" sz="quarter" idx="12"/>
          </p:nvPr>
        </p:nvSpPr>
        <p:spPr>
          <a:xfrm>
            <a:off x="8532440" y="6453337"/>
            <a:ext cx="611560" cy="221108"/>
          </a:xfrm>
          <a:prstGeom prst="rect">
            <a:avLst/>
          </a:prstGeom>
        </p:spPr>
        <p:txBody>
          <a:bodyPr/>
          <a:lstStyle/>
          <a:p>
            <a:fld id="{3280A3A0-B83E-4FDE-9835-414D7C91FD73}" type="slidenum">
              <a:rPr lang="fr-FR" smtClean="0"/>
              <a:t>‹N°›</a:t>
            </a:fld>
            <a:endParaRPr lang="fr-FR" dirty="0"/>
          </a:p>
        </p:txBody>
      </p:sp>
    </p:spTree>
    <p:extLst>
      <p:ext uri="{BB962C8B-B14F-4D97-AF65-F5344CB8AC3E}">
        <p14:creationId xmlns:p14="http://schemas.microsoft.com/office/powerpoint/2010/main" val="1319512531"/>
      </p:ext>
    </p:extLst>
  </p:cSld>
  <p:clrMapOvr>
    <a:masterClrMapping/>
  </p:clrMapOvr>
  <p:transition spd="slow"/>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756EDE6-42D3-49DD-85AD-73C59343CF9A}" type="datetimeFigureOut">
              <a:rPr lang="fr-FR" smtClean="0"/>
              <a:t>25/09/2018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68E6410C-CF4A-4005-B4CC-5572D0CF2502}" type="slidenum">
              <a:rPr lang="fr-FR" smtClean="0"/>
              <a:t>‹N°›</a:t>
            </a:fld>
            <a:endParaRPr lang="fr-FR"/>
          </a:p>
        </p:txBody>
      </p:sp>
    </p:spTree>
    <p:extLst>
      <p:ext uri="{BB962C8B-B14F-4D97-AF65-F5344CB8AC3E}">
        <p14:creationId xmlns:p14="http://schemas.microsoft.com/office/powerpoint/2010/main" val="34528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1797050" y="142875"/>
            <a:ext cx="6362700" cy="714375"/>
          </a:xfrm>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8229600" cy="218598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3938588"/>
            <a:ext cx="8229600" cy="218757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19471040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537776695"/>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91600" y="781055"/>
            <a:ext cx="7772400" cy="1656184"/>
          </a:xfrm>
        </p:spPr>
        <p:txBody>
          <a:bodyPr>
            <a:normAutofit/>
          </a:bodyPr>
          <a:lstStyle>
            <a:lvl1pPr algn="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4" name="Espace réservé de la date 3"/>
          <p:cNvSpPr>
            <a:spLocks noGrp="1"/>
          </p:cNvSpPr>
          <p:nvPr>
            <p:ph type="dt" sz="half" idx="10"/>
          </p:nvPr>
        </p:nvSpPr>
        <p:spPr/>
        <p:txBody>
          <a:bodyPr/>
          <a:lstStyle/>
          <a:p>
            <a:fld id="{080E9A2E-B7EC-4280-985B-322C1A6C80DB}" type="datetimeFigureOut">
              <a:rPr lang="fr-FR" smtClean="0"/>
              <a:t>25/09/2018</a:t>
            </a:fld>
            <a:endParaRPr lang="fr-FR"/>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152290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77149C2E-5475-4DE0-9F09-423CC9BA1F4F}"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Rectangle 5"/>
          <p:cNvSpPr/>
          <p:nvPr userDrawn="1"/>
        </p:nvSpPr>
        <p:spPr>
          <a:xfrm flipH="1">
            <a:off x="1691680" y="4492805"/>
            <a:ext cx="7452320" cy="1065604"/>
          </a:xfrm>
          <a:prstGeom prst="rect">
            <a:avLst/>
          </a:prstGeom>
          <a:solidFill>
            <a:srgbClr val="EFE12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userDrawn="1"/>
        </p:nvCxnSpPr>
        <p:spPr>
          <a:xfrm flipH="1">
            <a:off x="1691680" y="5301208"/>
            <a:ext cx="7452321" cy="0"/>
          </a:xfrm>
          <a:prstGeom prst="line">
            <a:avLst/>
          </a:prstGeom>
          <a:ln w="73025"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763687" y="4699560"/>
            <a:ext cx="7206973" cy="565073"/>
          </a:xfrm>
        </p:spPr>
        <p:txBody>
          <a:bodyPr/>
          <a:lstStyle>
            <a:lvl1pPr>
              <a:defRPr b="1">
                <a:solidFill>
                  <a:schemeClr val="bg1"/>
                </a:solidFill>
              </a:defRPr>
            </a:lvl1pPr>
          </a:lstStyle>
          <a:p>
            <a:r>
              <a:rPr lang="fr-FR" dirty="0" smtClean="0"/>
              <a:t>Modifiez le style du titre</a:t>
            </a:r>
            <a:endParaRPr lang="fr-FR" dirty="0"/>
          </a:p>
        </p:txBody>
      </p:sp>
    </p:spTree>
    <p:extLst>
      <p:ext uri="{BB962C8B-B14F-4D97-AF65-F5344CB8AC3E}">
        <p14:creationId xmlns:p14="http://schemas.microsoft.com/office/powerpoint/2010/main" val="3597797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77149C2E-5475-4DE0-9F09-423CC9BA1F4F}"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20858020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EIL - fond gris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B0A9A008-B03F-4AEB-BF0D-242799B39311}"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7940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LEIL - fond gris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0A9A008-B03F-4AEB-BF0D-242799B39311}"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24481498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EIL - fond gris -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46ACB8AE-108C-4F1A-9AF7-187625B7B34F}" type="datetime1">
              <a:rPr lang="fr-FR" smtClean="0"/>
              <a:t>25/09/2018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5846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4.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7" name="Espace réservé de la date 3"/>
          <p:cNvSpPr>
            <a:spLocks noGrp="1"/>
          </p:cNvSpPr>
          <p:nvPr>
            <p:ph type="dt" sz="half" idx="2"/>
          </p:nvPr>
        </p:nvSpPr>
        <p:spPr>
          <a:xfrm>
            <a:off x="2794108" y="6356350"/>
            <a:ext cx="234696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BB2C1FD1-3CFD-4394-8B60-0025C3F980F3}" type="datetime1">
              <a:rPr lang="fr-FR" smtClean="0"/>
              <a:pPr/>
              <a:t>25/09/2018</a:t>
            </a:fld>
            <a:endParaRPr lang="fr-FR" dirty="0"/>
          </a:p>
        </p:txBody>
      </p:sp>
      <p:sp>
        <p:nvSpPr>
          <p:cNvPr id="8" name="Espace réservé du pied de page 4"/>
          <p:cNvSpPr>
            <a:spLocks noGrp="1"/>
          </p:cNvSpPr>
          <p:nvPr>
            <p:ph type="ftr" sz="quarter" idx="3"/>
          </p:nvPr>
        </p:nvSpPr>
        <p:spPr>
          <a:xfrm>
            <a:off x="5133926" y="6356350"/>
            <a:ext cx="3831704"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endParaRPr lang="fr-FR" dirty="0"/>
          </a:p>
        </p:txBody>
      </p:sp>
      <p:pic>
        <p:nvPicPr>
          <p:cNvPr id="10" name="Picture 2" descr="C:\Users\corona\Desktop\TODO\general\images-png\soleilq [Converti].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5487" y="199824"/>
            <a:ext cx="1217101" cy="63032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spTree>
    <p:extLst>
      <p:ext uri="{BB962C8B-B14F-4D97-AF65-F5344CB8AC3E}">
        <p14:creationId xmlns:p14="http://schemas.microsoft.com/office/powerpoint/2010/main" val="4229466672"/>
      </p:ext>
    </p:extLst>
  </p:cSld>
  <p:clrMap bg1="lt1" tx1="dk1" bg2="lt2" tx2="dk2" accent1="accent1" accent2="accent2" accent3="accent3" accent4="accent4" accent5="accent5" accent6="accent6" hlink="hlink" folHlink="folHlink"/>
  <p:sldLayoutIdLst>
    <p:sldLayoutId id="2147483727" r:id="rId1"/>
    <p:sldLayoutId id="214748372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4" y="613186"/>
            <a:ext cx="6737130" cy="6248144"/>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4" name="Espace réservé de la date 3"/>
          <p:cNvSpPr>
            <a:spLocks noGrp="1"/>
          </p:cNvSpPr>
          <p:nvPr>
            <p:ph type="dt" sz="half" idx="2"/>
          </p:nvPr>
        </p:nvSpPr>
        <p:spPr>
          <a:xfrm>
            <a:off x="2793600" y="6356350"/>
            <a:ext cx="23472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80E9A2E-B7EC-4280-985B-322C1A6C80DB}" type="datetimeFigureOut">
              <a:rPr lang="fr-FR" smtClean="0"/>
              <a:pPr/>
              <a:t>25/09/2018</a:t>
            </a:fld>
            <a:endParaRPr lang="fr-FR" dirty="0"/>
          </a:p>
        </p:txBody>
      </p:sp>
      <p:sp>
        <p:nvSpPr>
          <p:cNvPr id="5" name="Espace réservé du pied de page 4"/>
          <p:cNvSpPr>
            <a:spLocks noGrp="1"/>
          </p:cNvSpPr>
          <p:nvPr>
            <p:ph type="ftr" sz="quarter" idx="3"/>
          </p:nvPr>
        </p:nvSpPr>
        <p:spPr>
          <a:xfrm>
            <a:off x="5133600" y="6356350"/>
            <a:ext cx="38304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endParaRPr lang="fr-FR" dirty="0"/>
          </a:p>
        </p:txBody>
      </p:sp>
      <p:pic>
        <p:nvPicPr>
          <p:cNvPr id="8" name="Imag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pic>
        <p:nvPicPr>
          <p:cNvPr id="7" name="Picture 2" descr="C:\Users\corona\Desktop\TODO\general\images-png\soleilq [Converti].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5487" y="199824"/>
            <a:ext cx="1217101" cy="63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97703"/>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28000" y="195673"/>
            <a:ext cx="7211424" cy="565073"/>
          </a:xfrm>
          <a:prstGeom prst="rect">
            <a:avLst/>
          </a:prstGeom>
        </p:spPr>
        <p:txBody>
          <a:bodyPr vert="horz" lIns="91440" tIns="45720" rIns="91440" bIns="45720" rtlCol="0" anchor="ctr">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720000" y="1260000"/>
            <a:ext cx="7920000" cy="4860000"/>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3"/>
          <p:cNvSpPr>
            <a:spLocks noGrp="1"/>
          </p:cNvSpPr>
          <p:nvPr>
            <p:ph type="dt" sz="half" idx="2"/>
          </p:nvPr>
        </p:nvSpPr>
        <p:spPr>
          <a:xfrm>
            <a:off x="1280798" y="6356350"/>
            <a:ext cx="234696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77149C2E-5475-4DE0-9F09-423CC9BA1F4F}" type="datetime1">
              <a:rPr lang="fr-FR" smtClean="0"/>
              <a:t>25/09/2018</a:t>
            </a:fld>
            <a:endParaRPr lang="fr-FR" dirty="0"/>
          </a:p>
        </p:txBody>
      </p:sp>
      <p:sp>
        <p:nvSpPr>
          <p:cNvPr id="8" name="Espace réservé du pied de page 4"/>
          <p:cNvSpPr>
            <a:spLocks noGrp="1"/>
          </p:cNvSpPr>
          <p:nvPr>
            <p:ph type="ftr" sz="quarter" idx="3"/>
          </p:nvPr>
        </p:nvSpPr>
        <p:spPr>
          <a:xfrm>
            <a:off x="3620616" y="6356350"/>
            <a:ext cx="3831704" cy="365125"/>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pPr algn="l"/>
            <a:endParaRPr lang="fr-FR" dirty="0"/>
          </a:p>
        </p:txBody>
      </p:sp>
      <p:sp>
        <p:nvSpPr>
          <p:cNvPr id="9" name="Espace réservé du numéro de diapositive 5"/>
          <p:cNvSpPr>
            <a:spLocks noGrp="1"/>
          </p:cNvSpPr>
          <p:nvPr>
            <p:ph type="sldNum" sz="quarter" idx="4"/>
          </p:nvPr>
        </p:nvSpPr>
        <p:spPr>
          <a:xfrm>
            <a:off x="7452320" y="6356350"/>
            <a:ext cx="123448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6DDB0296-9B1A-4720-B29E-B92D812C9761}" type="slidenum">
              <a:rPr lang="fr-FR" smtClean="0"/>
              <a:pPr/>
              <a:t>‹N°›</a:t>
            </a:fld>
            <a:endParaRPr lang="fr-FR"/>
          </a:p>
        </p:txBody>
      </p:sp>
      <p:pic>
        <p:nvPicPr>
          <p:cNvPr id="10" name="Imag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pic>
        <p:nvPicPr>
          <p:cNvPr id="11" name="Imag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520" y="245840"/>
            <a:ext cx="1224136" cy="550077"/>
          </a:xfrm>
          <a:prstGeom prst="rect">
            <a:avLst/>
          </a:prstGeom>
        </p:spPr>
      </p:pic>
    </p:spTree>
    <p:extLst>
      <p:ext uri="{BB962C8B-B14F-4D97-AF65-F5344CB8AC3E}">
        <p14:creationId xmlns:p14="http://schemas.microsoft.com/office/powerpoint/2010/main" val="2361322189"/>
      </p:ext>
    </p:extLst>
  </p:cSld>
  <p:clrMap bg1="lt1" tx1="dk1" bg2="lt2" tx2="dk2" accent1="accent1" accent2="accent2" accent3="accent3" accent4="accent4" accent5="accent5" accent6="accent6" hlink="hlink" folHlink="folHlink"/>
  <p:sldLayoutIdLst>
    <p:sldLayoutId id="2147483696" r:id="rId1"/>
    <p:sldLayoutId id="2147483713" r:id="rId2"/>
    <p:sldLayoutId id="2147483685" r:id="rId3"/>
    <p:sldLayoutId id="2147483709" r:id="rId4"/>
    <p:sldLayoutId id="2147483686" r:id="rId5"/>
    <p:sldLayoutId id="2147483710" r:id="rId6"/>
    <p:sldLayoutId id="2147483687" r:id="rId7"/>
    <p:sldLayoutId id="2147483712" r:id="rId8"/>
    <p:sldLayoutId id="2147483699" r:id="rId9"/>
    <p:sldLayoutId id="2147483711" r:id="rId10"/>
    <p:sldLayoutId id="2147483736" r:id="rId11"/>
    <p:sldLayoutId id="2147483737" r:id="rId12"/>
  </p:sldLayoutIdLst>
  <p:timing>
    <p:tnLst>
      <p:par>
        <p:cTn id="1" dur="indefinite" restart="never" nodeType="tmRoot"/>
      </p:par>
    </p:tnLst>
  </p:timing>
  <p:hf sldNum="0" hdr="0" ftr="0" dt="0"/>
  <p:txStyles>
    <p:titleStyle>
      <a:lvl1pPr algn="r"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F0DC0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28000" y="194400"/>
            <a:ext cx="7210800" cy="565200"/>
          </a:xfrm>
          <a:prstGeom prst="rect">
            <a:avLst/>
          </a:prstGeom>
        </p:spPr>
        <p:txBody>
          <a:bodyPr vert="horz" lIns="91440" tIns="45720" rIns="91440" bIns="45720" rtlCol="0" anchor="ctr">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720000" y="1259999"/>
            <a:ext cx="7920000" cy="4860000"/>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Imag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pic>
        <p:nvPicPr>
          <p:cNvPr id="8" name="Picture 2" descr="C:\Users\corona\Desktop\TODO\general\images-png\soleilq [Converti].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55487" y="199824"/>
            <a:ext cx="1217101" cy="630324"/>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e la date 3"/>
          <p:cNvSpPr>
            <a:spLocks noGrp="1"/>
          </p:cNvSpPr>
          <p:nvPr>
            <p:ph type="dt" sz="half" idx="2"/>
          </p:nvPr>
        </p:nvSpPr>
        <p:spPr>
          <a:xfrm>
            <a:off x="1280798" y="6356350"/>
            <a:ext cx="234696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BB2C1FD1-3CFD-4394-8B60-0025C3F980F3}" type="datetime1">
              <a:rPr lang="fr-FR" smtClean="0"/>
              <a:pPr/>
              <a:t>25/09/2018</a:t>
            </a:fld>
            <a:endParaRPr lang="fr-FR" dirty="0"/>
          </a:p>
        </p:txBody>
      </p:sp>
      <p:sp>
        <p:nvSpPr>
          <p:cNvPr id="14" name="Espace réservé du pied de page 4"/>
          <p:cNvSpPr>
            <a:spLocks noGrp="1"/>
          </p:cNvSpPr>
          <p:nvPr>
            <p:ph type="ftr" sz="quarter" idx="3"/>
          </p:nvPr>
        </p:nvSpPr>
        <p:spPr>
          <a:xfrm>
            <a:off x="3620616" y="6356350"/>
            <a:ext cx="3831704"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Arial" panose="020B0604020202020204" pitchFamily="34" charset="0"/>
                <a:cs typeface="Arial" panose="020B0604020202020204" pitchFamily="34" charset="0"/>
              </a:defRPr>
            </a:lvl1pPr>
          </a:lstStyle>
          <a:p>
            <a:pPr algn="l"/>
            <a:endParaRPr lang="fr-FR" dirty="0"/>
          </a:p>
        </p:txBody>
      </p:sp>
      <p:sp>
        <p:nvSpPr>
          <p:cNvPr id="15" name="Espace réservé du numéro de diapositive 5"/>
          <p:cNvSpPr>
            <a:spLocks noGrp="1"/>
          </p:cNvSpPr>
          <p:nvPr>
            <p:ph type="sldNum" sz="quarter" idx="4"/>
          </p:nvPr>
        </p:nvSpPr>
        <p:spPr>
          <a:xfrm>
            <a:off x="7452320" y="6356350"/>
            <a:ext cx="123448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6DDB0296-9B1A-4720-B29E-B92D812C9761}" type="slidenum">
              <a:rPr lang="fr-FR" smtClean="0"/>
              <a:pPr/>
              <a:t>‹N°›</a:t>
            </a:fld>
            <a:endParaRPr lang="fr-FR" dirty="0"/>
          </a:p>
        </p:txBody>
      </p:sp>
    </p:spTree>
    <p:extLst>
      <p:ext uri="{BB962C8B-B14F-4D97-AF65-F5344CB8AC3E}">
        <p14:creationId xmlns:p14="http://schemas.microsoft.com/office/powerpoint/2010/main" val="2695113670"/>
      </p:ext>
    </p:extLst>
  </p:cSld>
  <p:clrMap bg1="lt1" tx1="dk1" bg2="lt2" tx2="dk2" accent1="accent1" accent2="accent2" accent3="accent3" accent4="accent4" accent5="accent5" accent6="accent6" hlink="hlink" folHlink="folHlink"/>
  <p:sldLayoutIdLst>
    <p:sldLayoutId id="2147483697" r:id="rId1"/>
    <p:sldLayoutId id="2147483714" r:id="rId2"/>
    <p:sldLayoutId id="2147483693" r:id="rId3"/>
    <p:sldLayoutId id="2147483705" r:id="rId4"/>
    <p:sldLayoutId id="2147483694" r:id="rId5"/>
    <p:sldLayoutId id="2147483706" r:id="rId6"/>
    <p:sldLayoutId id="2147483695" r:id="rId7"/>
    <p:sldLayoutId id="2147483707" r:id="rId8"/>
    <p:sldLayoutId id="2147483700" r:id="rId9"/>
    <p:sldLayoutId id="2147483708" r:id="rId10"/>
    <p:sldLayoutId id="2147483734" r:id="rId11"/>
    <p:sldLayoutId id="2147483735" r:id="rId12"/>
    <p:sldLayoutId id="2147483738" r:id="rId13"/>
    <p:sldLayoutId id="2147483739" r:id="rId14"/>
    <p:sldLayoutId id="2147483740" r:id="rId15"/>
    <p:sldLayoutId id="2147483741" r:id="rId16"/>
    <p:sldLayoutId id="2147483742" r:id="rId17"/>
    <p:sldLayoutId id="2147483743" r:id="rId18"/>
  </p:sldLayoutIdLst>
  <p:timing>
    <p:tnLst>
      <p:par>
        <p:cTn id="1" dur="indefinite" restart="never" nodeType="tmRoot"/>
      </p:par>
    </p:tnLst>
  </p:timing>
  <p:hf sldNum="0" hdr="0" ftr="0" dt="0"/>
  <p:txStyles>
    <p:title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lene.rozelot@synchrotron-soleil.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hyperlink" Target="https://www.tribofilm.fr/"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3040" y="4546624"/>
            <a:ext cx="8640960" cy="1015663"/>
          </a:xfrm>
          <a:prstGeom prst="rect">
            <a:avLst/>
          </a:prstGeom>
          <a:solidFill>
            <a:schemeClr val="bg1">
              <a:lumMod val="50000"/>
            </a:schemeClr>
          </a:solidFill>
        </p:spPr>
        <p:txBody>
          <a:bodyPr wrap="square" rtlCol="0">
            <a:spAutoFit/>
          </a:bodyPr>
          <a:lstStyle/>
          <a:p>
            <a:pPr algn="ctr"/>
            <a:r>
              <a:rPr lang="fr-FR" sz="2400" dirty="0" smtClean="0">
                <a:solidFill>
                  <a:schemeClr val="bg1"/>
                </a:solidFill>
                <a:latin typeface="Arial" panose="020B0604020202020204" pitchFamily="34" charset="0"/>
                <a:ea typeface="Adobe Gothic Std B" pitchFamily="34" charset="-128"/>
                <a:cs typeface="Arial" panose="020B0604020202020204" pitchFamily="34" charset="0"/>
              </a:rPr>
              <a:t>SOLEIL: </a:t>
            </a:r>
            <a:r>
              <a:rPr lang="fr-FR" sz="2400" dirty="0" err="1">
                <a:solidFill>
                  <a:schemeClr val="bg1"/>
                </a:solidFill>
                <a:latin typeface="Arial" panose="020B0604020202020204" pitchFamily="34" charset="0"/>
                <a:ea typeface="Adobe Gothic Std B" pitchFamily="34" charset="-128"/>
                <a:cs typeface="Arial" panose="020B0604020202020204" pitchFamily="34" charset="0"/>
              </a:rPr>
              <a:t>S</a:t>
            </a:r>
            <a:r>
              <a:rPr lang="fr-FR" sz="2400" dirty="0" err="1" smtClean="0">
                <a:solidFill>
                  <a:schemeClr val="bg1"/>
                </a:solidFill>
                <a:latin typeface="Arial" panose="020B0604020202020204" pitchFamily="34" charset="0"/>
                <a:ea typeface="Adobe Gothic Std B" pitchFamily="34" charset="-128"/>
                <a:cs typeface="Arial" panose="020B0604020202020204" pitchFamily="34" charset="0"/>
              </a:rPr>
              <a:t>tatus</a:t>
            </a:r>
            <a:r>
              <a:rPr lang="fr-FR" sz="2400" dirty="0" smtClean="0">
                <a:solidFill>
                  <a:schemeClr val="bg1"/>
                </a:solidFill>
                <a:latin typeface="Arial" panose="020B0604020202020204" pitchFamily="34" charset="0"/>
                <a:ea typeface="Adobe Gothic Std B" pitchFamily="34" charset="-128"/>
                <a:cs typeface="Arial" panose="020B0604020202020204" pitchFamily="34" charset="0"/>
              </a:rPr>
              <a:t> of Maintenance </a:t>
            </a:r>
            <a:r>
              <a:rPr lang="fr-FR" sz="2400" dirty="0">
                <a:solidFill>
                  <a:schemeClr val="bg1"/>
                </a:solidFill>
                <a:latin typeface="Arial" panose="020B0604020202020204" pitchFamily="34" charset="0"/>
                <a:ea typeface="Adobe Gothic Std B" pitchFamily="34" charset="-128"/>
                <a:cs typeface="Arial" panose="020B0604020202020204" pitchFamily="34" charset="0"/>
              </a:rPr>
              <a:t>P</a:t>
            </a:r>
            <a:r>
              <a:rPr lang="fr-FR" sz="2400" dirty="0" smtClean="0">
                <a:solidFill>
                  <a:schemeClr val="bg1"/>
                </a:solidFill>
                <a:latin typeface="Arial" panose="020B0604020202020204" pitchFamily="34" charset="0"/>
                <a:ea typeface="Adobe Gothic Std B" pitchFamily="34" charset="-128"/>
                <a:cs typeface="Arial" panose="020B0604020202020204" pitchFamily="34" charset="0"/>
              </a:rPr>
              <a:t>olicy</a:t>
            </a:r>
          </a:p>
          <a:p>
            <a:pPr algn="ctr"/>
            <a:r>
              <a:rPr lang="en-GB" altLang="fr-FR" dirty="0">
                <a:solidFill>
                  <a:schemeClr val="bg1"/>
                </a:solidFill>
              </a:rPr>
              <a:t>Presented by Hélène Rozelot </a:t>
            </a:r>
            <a:r>
              <a:rPr lang="en-GB" altLang="fr-FR" dirty="0" smtClean="0">
                <a:solidFill>
                  <a:schemeClr val="bg1"/>
                </a:solidFill>
              </a:rPr>
              <a:t>(</a:t>
            </a:r>
            <a:r>
              <a:rPr lang="en-GB" altLang="fr-FR" dirty="0" smtClean="0">
                <a:solidFill>
                  <a:schemeClr val="bg1"/>
                </a:solidFill>
                <a:hlinkClick r:id="rId3"/>
              </a:rPr>
              <a:t>helene.rozelot@synchrotron-soleil.fr</a:t>
            </a:r>
            <a:r>
              <a:rPr lang="en-GB" altLang="fr-FR" dirty="0" smtClean="0">
                <a:solidFill>
                  <a:schemeClr val="bg1"/>
                </a:solidFill>
              </a:rPr>
              <a:t>)</a:t>
            </a:r>
          </a:p>
          <a:p>
            <a:pPr algn="ctr"/>
            <a:r>
              <a:rPr lang="en-GB" altLang="fr-FR" dirty="0" smtClean="0">
                <a:solidFill>
                  <a:schemeClr val="bg1"/>
                </a:solidFill>
              </a:rPr>
              <a:t>On behalf of SOLEIL teams</a:t>
            </a:r>
            <a:endParaRPr lang="en-GB" altLang="fr-FR" dirty="0">
              <a:solidFill>
                <a:schemeClr val="bg1"/>
              </a:solidFill>
            </a:endParaRPr>
          </a:p>
        </p:txBody>
      </p:sp>
    </p:spTree>
    <p:extLst>
      <p:ext uri="{BB962C8B-B14F-4D97-AF65-F5344CB8AC3E}">
        <p14:creationId xmlns:p14="http://schemas.microsoft.com/office/powerpoint/2010/main" val="3195446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728000" y="194400"/>
            <a:ext cx="7210800" cy="565200"/>
          </a:xfrm>
          <a:prstGeom prst="rect">
            <a:avLst/>
          </a:prstGeom>
        </p:spPr>
        <p:txBody>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fr-FR" sz="2400" smtClean="0"/>
              <a:t>Reporting</a:t>
            </a:r>
            <a:endParaRPr lang="fr-FR" sz="2400" dirty="0"/>
          </a:p>
        </p:txBody>
      </p:sp>
      <p:sp>
        <p:nvSpPr>
          <p:cNvPr id="2" name="ZoneTexte 1"/>
          <p:cNvSpPr txBox="1"/>
          <p:nvPr/>
        </p:nvSpPr>
        <p:spPr>
          <a:xfrm>
            <a:off x="2627784" y="1412776"/>
            <a:ext cx="4248472" cy="369332"/>
          </a:xfrm>
          <a:prstGeom prst="rect">
            <a:avLst/>
          </a:prstGeom>
          <a:solidFill>
            <a:schemeClr val="bg1"/>
          </a:solidFill>
        </p:spPr>
        <p:txBody>
          <a:bodyPr wrap="square" rtlCol="0">
            <a:spAutoFit/>
          </a:bodyPr>
          <a:lstStyle/>
          <a:p>
            <a:endParaRPr lang="fr-FR" dirty="0"/>
          </a:p>
        </p:txBody>
      </p:sp>
      <p:sp>
        <p:nvSpPr>
          <p:cNvPr id="3" name="ZoneTexte 2"/>
          <p:cNvSpPr txBox="1"/>
          <p:nvPr/>
        </p:nvSpPr>
        <p:spPr>
          <a:xfrm>
            <a:off x="2028875" y="683424"/>
            <a:ext cx="5976664" cy="646331"/>
          </a:xfrm>
          <a:prstGeom prst="rect">
            <a:avLst/>
          </a:prstGeom>
          <a:noFill/>
        </p:spPr>
        <p:txBody>
          <a:bodyPr wrap="square" rtlCol="0">
            <a:spAutoFit/>
          </a:bodyPr>
          <a:lstStyle/>
          <a:p>
            <a:pPr algn="ctr"/>
            <a:r>
              <a:rPr lang="fr-FR" dirty="0" err="1" smtClean="0">
                <a:solidFill>
                  <a:schemeClr val="accent1"/>
                </a:solidFill>
              </a:rPr>
              <a:t>Beamlines</a:t>
            </a:r>
            <a:r>
              <a:rPr lang="fr-FR" dirty="0" smtClean="0">
                <a:solidFill>
                  <a:schemeClr val="accent1"/>
                </a:solidFill>
              </a:rPr>
              <a:t> : </a:t>
            </a:r>
            <a:r>
              <a:rPr lang="fr-FR" dirty="0" err="1" smtClean="0">
                <a:solidFill>
                  <a:schemeClr val="accent1"/>
                </a:solidFill>
              </a:rPr>
              <a:t>Number</a:t>
            </a:r>
            <a:r>
              <a:rPr lang="fr-FR" dirty="0" smtClean="0">
                <a:solidFill>
                  <a:schemeClr val="accent1"/>
                </a:solidFill>
              </a:rPr>
              <a:t> of interventions per </a:t>
            </a:r>
            <a:r>
              <a:rPr lang="fr-FR" dirty="0" err="1" smtClean="0">
                <a:solidFill>
                  <a:schemeClr val="accent1"/>
                </a:solidFill>
              </a:rPr>
              <a:t>family</a:t>
            </a:r>
            <a:r>
              <a:rPr lang="fr-FR" dirty="0" smtClean="0">
                <a:solidFill>
                  <a:schemeClr val="accent1"/>
                </a:solidFill>
              </a:rPr>
              <a:t> </a:t>
            </a:r>
            <a:r>
              <a:rPr lang="fr-FR" dirty="0" err="1" smtClean="0">
                <a:solidFill>
                  <a:schemeClr val="accent1"/>
                </a:solidFill>
              </a:rPr>
              <a:t>equipement</a:t>
            </a:r>
            <a:r>
              <a:rPr lang="fr-FR" dirty="0" smtClean="0">
                <a:solidFill>
                  <a:schemeClr val="accent1"/>
                </a:solidFill>
              </a:rPr>
              <a:t>   per </a:t>
            </a:r>
            <a:r>
              <a:rPr lang="fr-FR" dirty="0" err="1" smtClean="0">
                <a:solidFill>
                  <a:schemeClr val="accent1"/>
                </a:solidFill>
              </a:rPr>
              <a:t>run</a:t>
            </a:r>
            <a:endParaRPr lang="fr-FR" dirty="0">
              <a:solidFill>
                <a:schemeClr val="accent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54" y="1695449"/>
            <a:ext cx="8233442" cy="418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452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9146" y="194400"/>
            <a:ext cx="7210800" cy="565200"/>
          </a:xfrm>
        </p:spPr>
        <p:txBody>
          <a:bodyPr/>
          <a:lstStyle/>
          <a:p>
            <a:r>
              <a:rPr lang="fr-FR" sz="2400" dirty="0" err="1" smtClean="0"/>
              <a:t>Work</a:t>
            </a:r>
            <a:r>
              <a:rPr lang="fr-FR" sz="2400" dirty="0" smtClean="0"/>
              <a:t> </a:t>
            </a:r>
            <a:r>
              <a:rPr lang="fr-FR" sz="2400" dirty="0" err="1" smtClean="0"/>
              <a:t>sheets</a:t>
            </a:r>
            <a:r>
              <a:rPr lang="fr-FR" sz="2400" dirty="0" smtClean="0"/>
              <a:t> </a:t>
            </a:r>
            <a:r>
              <a:rPr lang="fr-FR" sz="2400" dirty="0" smtClean="0"/>
              <a:t>of</a:t>
            </a:r>
            <a:r>
              <a:rPr lang="fr-FR" sz="2400" dirty="0" smtClean="0"/>
              <a:t> </a:t>
            </a:r>
            <a:r>
              <a:rPr lang="fr-FR" sz="2400" dirty="0" smtClean="0"/>
              <a:t>Infrastructures &amp; Building Group</a:t>
            </a:r>
            <a:endParaRPr lang="fr-FR" sz="24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40" y="1196752"/>
            <a:ext cx="9090800" cy="462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572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4968879" y="-11172"/>
            <a:ext cx="39982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0"/>
              </a:spcBef>
            </a:pPr>
            <a:r>
              <a:rPr lang="en-GB" altLang="fr-FR" sz="2000" b="0" dirty="0" smtClean="0">
                <a:solidFill>
                  <a:schemeClr val="accent1"/>
                </a:solidFill>
                <a:latin typeface="Arial" panose="020B0604020202020204" pitchFamily="34" charset="0"/>
                <a:ea typeface="+mj-ea"/>
                <a:cs typeface="Arial" panose="020B0604020202020204" pitchFamily="34" charset="0"/>
              </a:rPr>
              <a:t>An </a:t>
            </a:r>
            <a:r>
              <a:rPr lang="en-GB" altLang="fr-FR" sz="2000" b="0" dirty="0">
                <a:solidFill>
                  <a:schemeClr val="accent1"/>
                </a:solidFill>
                <a:latin typeface="Arial" panose="020B0604020202020204" pitchFamily="34" charset="0"/>
                <a:ea typeface="+mj-ea"/>
                <a:cs typeface="Arial" panose="020B0604020202020204" pitchFamily="34" charset="0"/>
              </a:rPr>
              <a:t>I</a:t>
            </a:r>
            <a:r>
              <a:rPr lang="en-GB" altLang="fr-FR" sz="2000" b="0" dirty="0" smtClean="0">
                <a:solidFill>
                  <a:schemeClr val="accent1"/>
                </a:solidFill>
                <a:latin typeface="Arial" panose="020B0604020202020204" pitchFamily="34" charset="0"/>
                <a:ea typeface="+mj-ea"/>
                <a:cs typeface="Arial" panose="020B0604020202020204" pitchFamily="34" charset="0"/>
              </a:rPr>
              <a:t>ntegrated </a:t>
            </a:r>
            <a:r>
              <a:rPr lang="en-GB" altLang="fr-FR" sz="2000" b="0" dirty="0">
                <a:solidFill>
                  <a:schemeClr val="accent1"/>
                </a:solidFill>
                <a:latin typeface="Arial" panose="020B0604020202020204" pitchFamily="34" charset="0"/>
                <a:ea typeface="+mj-ea"/>
                <a:cs typeface="Arial" panose="020B0604020202020204" pitchFamily="34" charset="0"/>
              </a:rPr>
              <a:t>I</a:t>
            </a:r>
            <a:r>
              <a:rPr lang="en-GB" altLang="fr-FR" sz="2000" b="0" dirty="0" smtClean="0">
                <a:solidFill>
                  <a:schemeClr val="accent1"/>
                </a:solidFill>
                <a:latin typeface="Arial" panose="020B0604020202020204" pitchFamily="34" charset="0"/>
                <a:ea typeface="+mj-ea"/>
                <a:cs typeface="Arial" panose="020B0604020202020204" pitchFamily="34" charset="0"/>
              </a:rPr>
              <a:t>nformation </a:t>
            </a:r>
            <a:r>
              <a:rPr lang="en-GB" altLang="fr-FR" sz="2000" b="0" dirty="0">
                <a:solidFill>
                  <a:schemeClr val="accent1"/>
                </a:solidFill>
                <a:latin typeface="Arial" panose="020B0604020202020204" pitchFamily="34" charset="0"/>
                <a:ea typeface="+mj-ea"/>
                <a:cs typeface="Arial" panose="020B0604020202020204" pitchFamily="34" charset="0"/>
              </a:rPr>
              <a:t>S</a:t>
            </a:r>
            <a:r>
              <a:rPr lang="en-GB" altLang="fr-FR" sz="2000" b="0" dirty="0" smtClean="0">
                <a:solidFill>
                  <a:schemeClr val="accent1"/>
                </a:solidFill>
                <a:latin typeface="Arial" panose="020B0604020202020204" pitchFamily="34" charset="0"/>
                <a:ea typeface="+mj-ea"/>
                <a:cs typeface="Arial" panose="020B0604020202020204" pitchFamily="34" charset="0"/>
              </a:rPr>
              <a:t>ystem</a:t>
            </a:r>
            <a:endParaRPr lang="en-GB" altLang="fr-FR" sz="2000" b="0" dirty="0">
              <a:solidFill>
                <a:schemeClr val="accent1"/>
              </a:solidFill>
              <a:latin typeface="Arial" panose="020B0604020202020204" pitchFamily="34" charset="0"/>
              <a:ea typeface="+mj-ea"/>
              <a:cs typeface="Arial" panose="020B0604020202020204" pitchFamily="34" charset="0"/>
            </a:endParaRPr>
          </a:p>
        </p:txBody>
      </p:sp>
      <p:pic>
        <p:nvPicPr>
          <p:cNvPr id="358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0875"/>
            <a:ext cx="5919788" cy="242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1138" y="388938"/>
            <a:ext cx="6405562" cy="202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122613"/>
            <a:ext cx="4549775" cy="362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2" name="ZoneTexte 3"/>
          <p:cNvSpPr txBox="1">
            <a:spLocks noChangeArrowheads="1"/>
          </p:cNvSpPr>
          <p:nvPr/>
        </p:nvSpPr>
        <p:spPr bwMode="auto">
          <a:xfrm>
            <a:off x="838200" y="556583"/>
            <a:ext cx="1912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r>
              <a:rPr lang="en-GB" altLang="en-US" sz="1200" dirty="0">
                <a:solidFill>
                  <a:schemeClr val="accent2">
                    <a:lumMod val="60000"/>
                    <a:lumOff val="40000"/>
                  </a:schemeClr>
                </a:solidFill>
              </a:rPr>
              <a:t>Functional class</a:t>
            </a:r>
          </a:p>
        </p:txBody>
      </p:sp>
      <p:sp>
        <p:nvSpPr>
          <p:cNvPr id="45063" name="ZoneTexte 7"/>
          <p:cNvSpPr txBox="1">
            <a:spLocks noChangeArrowheads="1"/>
          </p:cNvSpPr>
          <p:nvPr/>
        </p:nvSpPr>
        <p:spPr bwMode="auto">
          <a:xfrm>
            <a:off x="2082800" y="3103563"/>
            <a:ext cx="2238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r>
              <a:rPr lang="en-GB" altLang="en-US" sz="1200" smtClean="0">
                <a:solidFill>
                  <a:schemeClr val="accent2">
                    <a:lumMod val="60000"/>
                    <a:lumOff val="40000"/>
                  </a:schemeClr>
                </a:solidFill>
              </a:rPr>
              <a:t>Geographical class</a:t>
            </a:r>
            <a:endParaRPr lang="en-GB" altLang="en-US" sz="1200" dirty="0" smtClean="0">
              <a:solidFill>
                <a:schemeClr val="accent2">
                  <a:lumMod val="60000"/>
                  <a:lumOff val="40000"/>
                </a:schemeClr>
              </a:solidFill>
            </a:endParaRPr>
          </a:p>
        </p:txBody>
      </p:sp>
      <p:sp>
        <p:nvSpPr>
          <p:cNvPr id="44040" name="Ellipse 12"/>
          <p:cNvSpPr>
            <a:spLocks noChangeArrowheads="1"/>
          </p:cNvSpPr>
          <p:nvPr/>
        </p:nvSpPr>
        <p:spPr bwMode="auto">
          <a:xfrm>
            <a:off x="1603375" y="1808163"/>
            <a:ext cx="801688" cy="346075"/>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en-US"/>
          </a:p>
        </p:txBody>
      </p:sp>
      <p:pic>
        <p:nvPicPr>
          <p:cNvPr id="3584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2363" y="868363"/>
            <a:ext cx="1470025" cy="220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8" name="ZoneTexte 3"/>
          <p:cNvSpPr txBox="1">
            <a:spLocks noChangeArrowheads="1"/>
          </p:cNvSpPr>
          <p:nvPr/>
        </p:nvSpPr>
        <p:spPr bwMode="auto">
          <a:xfrm>
            <a:off x="7799388" y="5410200"/>
            <a:ext cx="1281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r>
              <a:rPr lang="en-GB" altLang="fr-FR" sz="1200" smtClean="0">
                <a:solidFill>
                  <a:schemeClr val="accent2">
                    <a:lumMod val="60000"/>
                    <a:lumOff val="40000"/>
                  </a:schemeClr>
                </a:solidFill>
              </a:rPr>
              <a:t>Controls Configuration </a:t>
            </a:r>
          </a:p>
          <a:p>
            <a:pPr eaLnBrk="1" hangingPunct="1">
              <a:defRPr/>
            </a:pPr>
            <a:r>
              <a:rPr lang="en-GB" altLang="fr-FR" sz="1200" smtClean="0">
                <a:solidFill>
                  <a:schemeClr val="accent2">
                    <a:lumMod val="60000"/>
                    <a:lumOff val="40000"/>
                  </a:schemeClr>
                </a:solidFill>
              </a:rPr>
              <a:t>Service</a:t>
            </a:r>
            <a:endParaRPr lang="en-GB" altLang="fr-FR" sz="1200" dirty="0" smtClean="0">
              <a:solidFill>
                <a:schemeClr val="accent2">
                  <a:lumMod val="60000"/>
                  <a:lumOff val="40000"/>
                </a:schemeClr>
              </a:solidFill>
            </a:endParaRPr>
          </a:p>
        </p:txBody>
      </p:sp>
      <p:sp>
        <p:nvSpPr>
          <p:cNvPr id="44043" name="Ellipse 4"/>
          <p:cNvSpPr>
            <a:spLocks noChangeArrowheads="1"/>
          </p:cNvSpPr>
          <p:nvPr/>
        </p:nvSpPr>
        <p:spPr bwMode="auto">
          <a:xfrm>
            <a:off x="2849563" y="6216650"/>
            <a:ext cx="901700" cy="242888"/>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fr-FR"/>
          </a:p>
        </p:txBody>
      </p:sp>
      <p:pic>
        <p:nvPicPr>
          <p:cNvPr id="44045"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5550" y="3175000"/>
            <a:ext cx="4076700" cy="370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46" name="Ellipse 2"/>
          <p:cNvSpPr>
            <a:spLocks noChangeArrowheads="1"/>
          </p:cNvSpPr>
          <p:nvPr/>
        </p:nvSpPr>
        <p:spPr bwMode="auto">
          <a:xfrm>
            <a:off x="5173663" y="6604000"/>
            <a:ext cx="2668587" cy="217488"/>
          </a:xfrm>
          <a:prstGeom prst="ellipse">
            <a:avLst/>
          </a:prstGeom>
          <a:noFill/>
          <a:ln w="158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fr-FR"/>
          </a:p>
        </p:txBody>
      </p:sp>
      <p:sp>
        <p:nvSpPr>
          <p:cNvPr id="45073" name="ZoneTexte 1"/>
          <p:cNvSpPr txBox="1">
            <a:spLocks noChangeArrowheads="1"/>
          </p:cNvSpPr>
          <p:nvPr/>
        </p:nvSpPr>
        <p:spPr bwMode="auto">
          <a:xfrm>
            <a:off x="3751263" y="2973388"/>
            <a:ext cx="153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r>
              <a:rPr lang="en-GB" altLang="fr-FR" sz="1200" smtClean="0">
                <a:solidFill>
                  <a:schemeClr val="accent2">
                    <a:lumMod val="60000"/>
                    <a:lumOff val="40000"/>
                  </a:schemeClr>
                </a:solidFill>
              </a:rPr>
              <a:t>Data sheet</a:t>
            </a:r>
            <a:endParaRPr lang="en-GB" altLang="fr-FR" sz="1200" dirty="0" smtClean="0">
              <a:solidFill>
                <a:schemeClr val="accent2">
                  <a:lumMod val="60000"/>
                  <a:lumOff val="40000"/>
                </a:schemeClr>
              </a:solidFill>
            </a:endParaRPr>
          </a:p>
        </p:txBody>
      </p:sp>
      <p:sp>
        <p:nvSpPr>
          <p:cNvPr id="44048" name="Ellipse 2"/>
          <p:cNvSpPr>
            <a:spLocks noChangeArrowheads="1"/>
          </p:cNvSpPr>
          <p:nvPr/>
        </p:nvSpPr>
        <p:spPr bwMode="auto">
          <a:xfrm>
            <a:off x="4419600" y="5486400"/>
            <a:ext cx="750888" cy="215900"/>
          </a:xfrm>
          <a:prstGeom prst="ellipse">
            <a:avLst/>
          </a:prstGeom>
          <a:noFill/>
          <a:ln w="158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fr-FR"/>
          </a:p>
        </p:txBody>
      </p:sp>
      <p:sp>
        <p:nvSpPr>
          <p:cNvPr id="44049" name="ZoneTexte 3"/>
          <p:cNvSpPr txBox="1">
            <a:spLocks noChangeArrowheads="1"/>
          </p:cNvSpPr>
          <p:nvPr/>
        </p:nvSpPr>
        <p:spPr bwMode="auto">
          <a:xfrm>
            <a:off x="5373688" y="5456238"/>
            <a:ext cx="1771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fr-FR" sz="1200" smtClean="0">
                <a:solidFill>
                  <a:srgbClr val="00B050"/>
                </a:solidFill>
              </a:rPr>
              <a:t>Drawing number</a:t>
            </a:r>
            <a:endParaRPr lang="en-GB" altLang="fr-FR" sz="1200">
              <a:solidFill>
                <a:srgbClr val="00B050"/>
              </a:solidFill>
            </a:endParaRPr>
          </a:p>
        </p:txBody>
      </p:sp>
      <p:pic>
        <p:nvPicPr>
          <p:cNvPr id="44050"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2350" y="3205163"/>
            <a:ext cx="16700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5422900" y="4760913"/>
            <a:ext cx="1912938" cy="65722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r>
              <a:rPr lang="en-GB" sz="1200" dirty="0" smtClean="0">
                <a:solidFill>
                  <a:srgbClr val="00B050"/>
                </a:solidFill>
              </a:rPr>
              <a:t>Link towards  the drawing database</a:t>
            </a:r>
          </a:p>
          <a:p>
            <a:pPr>
              <a:defRPr/>
            </a:pPr>
            <a:r>
              <a:rPr lang="en-GB" sz="1200" dirty="0" smtClean="0">
                <a:solidFill>
                  <a:srgbClr val="00B050"/>
                </a:solidFill>
                <a:sym typeface="Wingdings" panose="05000000000000000000" pitchFamily="2" charset="2"/>
              </a:rPr>
              <a:t>To be implemented</a:t>
            </a:r>
            <a:endParaRPr lang="en-GB" sz="1200" dirty="0" smtClean="0">
              <a:solidFill>
                <a:srgbClr val="00B050"/>
              </a:solidFill>
            </a:endParaRPr>
          </a:p>
          <a:p>
            <a:pPr>
              <a:defRPr/>
            </a:pPr>
            <a:endParaRPr lang="en-GB" sz="1200" dirty="0">
              <a:solidFill>
                <a:srgbClr val="00B050"/>
              </a:solidFill>
            </a:endParaRPr>
          </a:p>
        </p:txBody>
      </p:sp>
      <p:sp>
        <p:nvSpPr>
          <p:cNvPr id="31" name="Rectangle 30"/>
          <p:cNvSpPr/>
          <p:nvPr/>
        </p:nvSpPr>
        <p:spPr bwMode="auto">
          <a:xfrm>
            <a:off x="5422900" y="3316288"/>
            <a:ext cx="1912938" cy="65722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r>
              <a:rPr lang="en-GB" sz="1200" dirty="0" smtClean="0">
                <a:solidFill>
                  <a:srgbClr val="00B050"/>
                </a:solidFill>
              </a:rPr>
              <a:t>Link towards  the </a:t>
            </a:r>
            <a:r>
              <a:rPr lang="en-GB" sz="1200" dirty="0">
                <a:solidFill>
                  <a:srgbClr val="00B050"/>
                </a:solidFill>
              </a:rPr>
              <a:t>procurement</a:t>
            </a:r>
            <a:r>
              <a:rPr lang="en-GB" sz="1200" dirty="0" smtClean="0">
                <a:solidFill>
                  <a:srgbClr val="00B050"/>
                </a:solidFill>
              </a:rPr>
              <a:t> database</a:t>
            </a:r>
          </a:p>
          <a:p>
            <a:pPr>
              <a:defRPr/>
            </a:pPr>
            <a:r>
              <a:rPr lang="en-GB" sz="1200" dirty="0" smtClean="0">
                <a:solidFill>
                  <a:srgbClr val="00B050"/>
                </a:solidFill>
                <a:sym typeface="Wingdings" panose="05000000000000000000" pitchFamily="2" charset="2"/>
              </a:rPr>
              <a:t> To be implemented</a:t>
            </a:r>
            <a:endParaRPr lang="en-GB" sz="1200" dirty="0">
              <a:solidFill>
                <a:srgbClr val="00B050"/>
              </a:solidFill>
            </a:endParaRPr>
          </a:p>
        </p:txBody>
      </p:sp>
      <p:sp>
        <p:nvSpPr>
          <p:cNvPr id="45081" name="ZoneTexte 3"/>
          <p:cNvSpPr txBox="1">
            <a:spLocks noChangeArrowheads="1"/>
          </p:cNvSpPr>
          <p:nvPr/>
        </p:nvSpPr>
        <p:spPr bwMode="auto">
          <a:xfrm>
            <a:off x="3122613" y="406400"/>
            <a:ext cx="1296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r>
              <a:rPr lang="en-GB" altLang="en-US" sz="1200" smtClean="0">
                <a:solidFill>
                  <a:schemeClr val="accent2">
                    <a:lumMod val="60000"/>
                    <a:lumOff val="40000"/>
                  </a:schemeClr>
                </a:solidFill>
              </a:rPr>
              <a:t>Designation</a:t>
            </a:r>
            <a:endParaRPr lang="en-GB" altLang="en-US" sz="1200" dirty="0" smtClean="0">
              <a:solidFill>
                <a:schemeClr val="accent2">
                  <a:lumMod val="60000"/>
                  <a:lumOff val="40000"/>
                </a:schemeClr>
              </a:solidFill>
            </a:endParaRPr>
          </a:p>
        </p:txBody>
      </p:sp>
      <p:sp>
        <p:nvSpPr>
          <p:cNvPr id="44054" name="ZoneTexte 3"/>
          <p:cNvSpPr txBox="1">
            <a:spLocks noChangeArrowheads="1"/>
          </p:cNvSpPr>
          <p:nvPr/>
        </p:nvSpPr>
        <p:spPr bwMode="auto">
          <a:xfrm>
            <a:off x="5337175" y="5986463"/>
            <a:ext cx="1771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fr-FR" sz="1200" smtClean="0">
                <a:solidFill>
                  <a:srgbClr val="00B050"/>
                </a:solidFill>
              </a:rPr>
              <a:t>Magnetic measurement DB</a:t>
            </a:r>
            <a:endParaRPr lang="en-GB" altLang="fr-FR" sz="1200">
              <a:solidFill>
                <a:srgbClr val="00B050"/>
              </a:solidFill>
            </a:endParaRPr>
          </a:p>
        </p:txBody>
      </p:sp>
      <p:sp>
        <p:nvSpPr>
          <p:cNvPr id="44055" name="Ellipse 3"/>
          <p:cNvSpPr>
            <a:spLocks noChangeArrowheads="1"/>
          </p:cNvSpPr>
          <p:nvPr/>
        </p:nvSpPr>
        <p:spPr bwMode="auto">
          <a:xfrm>
            <a:off x="4694238" y="3316288"/>
            <a:ext cx="457200" cy="182562"/>
          </a:xfrm>
          <a:prstGeom prst="ellipse">
            <a:avLst/>
          </a:prstGeom>
          <a:noFill/>
          <a:ln w="158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fr-FR"/>
          </a:p>
        </p:txBody>
      </p:sp>
      <p:sp>
        <p:nvSpPr>
          <p:cNvPr id="44056" name="Ellipse 1"/>
          <p:cNvSpPr>
            <a:spLocks noChangeArrowheads="1"/>
          </p:cNvSpPr>
          <p:nvPr/>
        </p:nvSpPr>
        <p:spPr bwMode="auto">
          <a:xfrm>
            <a:off x="7596188" y="3387725"/>
            <a:ext cx="684212" cy="220663"/>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fr-FR"/>
          </a:p>
        </p:txBody>
      </p:sp>
      <p:sp>
        <p:nvSpPr>
          <p:cNvPr id="44057" name="Ellipse 4"/>
          <p:cNvSpPr>
            <a:spLocks noChangeArrowheads="1"/>
          </p:cNvSpPr>
          <p:nvPr/>
        </p:nvSpPr>
        <p:spPr bwMode="auto">
          <a:xfrm>
            <a:off x="4370388" y="868363"/>
            <a:ext cx="552450" cy="323850"/>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fr-FR"/>
          </a:p>
        </p:txBody>
      </p:sp>
      <p:sp>
        <p:nvSpPr>
          <p:cNvPr id="44058" name="Ellipse 4"/>
          <p:cNvSpPr>
            <a:spLocks noChangeArrowheads="1"/>
          </p:cNvSpPr>
          <p:nvPr/>
        </p:nvSpPr>
        <p:spPr bwMode="auto">
          <a:xfrm>
            <a:off x="7372350" y="358775"/>
            <a:ext cx="1187450" cy="447675"/>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fr-FR"/>
          </a:p>
        </p:txBody>
      </p:sp>
      <p:cxnSp>
        <p:nvCxnSpPr>
          <p:cNvPr id="44059" name="Connecteur droit avec flèche 14"/>
          <p:cNvCxnSpPr>
            <a:cxnSpLocks noChangeShapeType="1"/>
          </p:cNvCxnSpPr>
          <p:nvPr/>
        </p:nvCxnSpPr>
        <p:spPr bwMode="auto">
          <a:xfrm flipV="1">
            <a:off x="2230438" y="1192213"/>
            <a:ext cx="2139950" cy="5175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2959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0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40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0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06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0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04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0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0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0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04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0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4040" grpId="0" animBg="1"/>
      <p:bldP spid="45068" grpId="0"/>
      <p:bldP spid="44043" grpId="0" animBg="1"/>
      <p:bldP spid="44046" grpId="0" animBg="1"/>
      <p:bldP spid="45073" grpId="0"/>
      <p:bldP spid="44048" grpId="0" animBg="1"/>
      <p:bldP spid="44049" grpId="0"/>
      <p:bldP spid="7" grpId="0" animBg="1"/>
      <p:bldP spid="31" grpId="0" animBg="1"/>
      <p:bldP spid="45081" grpId="0"/>
      <p:bldP spid="44054" grpId="0"/>
      <p:bldP spid="44055" grpId="0" animBg="1"/>
      <p:bldP spid="44056" grpId="0" animBg="1"/>
      <p:bldP spid="44057" grpId="0" animBg="1"/>
      <p:bldP spid="440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60163" y="2080645"/>
            <a:ext cx="5218404" cy="4263108"/>
            <a:chOff x="287815" y="2489162"/>
            <a:chExt cx="5218404" cy="4263108"/>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27" y="2489162"/>
              <a:ext cx="4646353" cy="426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517930" y="4233367"/>
              <a:ext cx="1873002" cy="2778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fr-FR" sz="1200" dirty="0" err="1"/>
                <a:t>Technical</a:t>
              </a:r>
              <a:r>
                <a:rPr lang="fr-FR" sz="1200" dirty="0"/>
                <a:t> Data </a:t>
              </a:r>
              <a:r>
                <a:rPr lang="fr-FR" sz="1200" dirty="0" err="1"/>
                <a:t>sheet</a:t>
              </a:r>
              <a:endParaRPr lang="en-GB" sz="1200" dirty="0"/>
            </a:p>
          </p:txBody>
        </p:sp>
        <p:sp>
          <p:nvSpPr>
            <p:cNvPr id="7" name="ZoneTexte 6"/>
            <p:cNvSpPr txBox="1"/>
            <p:nvPr/>
          </p:nvSpPr>
          <p:spPr>
            <a:xfrm>
              <a:off x="3364308" y="5312499"/>
              <a:ext cx="1855764" cy="276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fr-FR" sz="1200" dirty="0" err="1"/>
                <a:t>Risk</a:t>
              </a:r>
              <a:r>
                <a:rPr lang="fr-FR" sz="1200" dirty="0"/>
                <a:t> </a:t>
              </a:r>
              <a:r>
                <a:rPr lang="fr-FR" sz="1200" dirty="0" err="1"/>
                <a:t>level</a:t>
              </a:r>
              <a:r>
                <a:rPr lang="fr-FR" sz="1200" dirty="0"/>
                <a:t> and </a:t>
              </a:r>
              <a:r>
                <a:rPr lang="fr-FR" sz="1200" dirty="0" err="1"/>
                <a:t>hazard</a:t>
              </a:r>
              <a:endParaRPr lang="en-GB" sz="1200" dirty="0"/>
            </a:p>
          </p:txBody>
        </p:sp>
        <p:sp>
          <p:nvSpPr>
            <p:cNvPr id="8" name="ZoneTexte 7"/>
            <p:cNvSpPr txBox="1"/>
            <p:nvPr/>
          </p:nvSpPr>
          <p:spPr>
            <a:xfrm>
              <a:off x="2772891" y="6093296"/>
              <a:ext cx="2733328" cy="276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fr-FR" sz="1200" dirty="0"/>
                <a:t>Link to the Security Data </a:t>
              </a:r>
              <a:r>
                <a:rPr lang="fr-FR" sz="1200" dirty="0" err="1" smtClean="0"/>
                <a:t>sheet</a:t>
              </a:r>
              <a:r>
                <a:rPr lang="fr-FR" sz="1200" dirty="0" smtClean="0"/>
                <a:t> on line</a:t>
              </a:r>
              <a:endParaRPr lang="en-GB" sz="1200" dirty="0"/>
            </a:p>
          </p:txBody>
        </p:sp>
        <p:cxnSp>
          <p:nvCxnSpPr>
            <p:cNvPr id="28678" name="Connecteur droit avec flèche 3"/>
            <p:cNvCxnSpPr>
              <a:cxnSpLocks noChangeShapeType="1"/>
            </p:cNvCxnSpPr>
            <p:nvPr/>
          </p:nvCxnSpPr>
          <p:spPr bwMode="auto">
            <a:xfrm flipH="1">
              <a:off x="3040458" y="5517233"/>
              <a:ext cx="323850" cy="1381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679" name="Connecteur droit avec flèche 9"/>
            <p:cNvCxnSpPr>
              <a:cxnSpLocks noChangeShapeType="1"/>
            </p:cNvCxnSpPr>
            <p:nvPr/>
          </p:nvCxnSpPr>
          <p:spPr bwMode="auto">
            <a:xfrm flipH="1" flipV="1">
              <a:off x="3669559" y="5838500"/>
              <a:ext cx="505618" cy="25479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681" name="Ellipse 12"/>
            <p:cNvSpPr>
              <a:spLocks noChangeArrowheads="1"/>
            </p:cNvSpPr>
            <p:nvPr/>
          </p:nvSpPr>
          <p:spPr bwMode="auto">
            <a:xfrm>
              <a:off x="2339752" y="5655344"/>
              <a:ext cx="1024556" cy="148793"/>
            </a:xfrm>
            <a:prstGeom prst="ellipse">
              <a:avLst/>
            </a:prstGeom>
            <a:noFill/>
            <a:ln w="9525"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en-US"/>
            </a:p>
          </p:txBody>
        </p:sp>
        <p:sp>
          <p:nvSpPr>
            <p:cNvPr id="18" name="ZoneTexte 17"/>
            <p:cNvSpPr txBox="1"/>
            <p:nvPr/>
          </p:nvSpPr>
          <p:spPr>
            <a:xfrm>
              <a:off x="1508404" y="3287430"/>
              <a:ext cx="505470" cy="276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fr-FR" sz="1200" dirty="0"/>
                <a:t>Item</a:t>
              </a:r>
              <a:endParaRPr lang="en-GB" sz="1200" dirty="0"/>
            </a:p>
          </p:txBody>
        </p:sp>
        <p:sp>
          <p:nvSpPr>
            <p:cNvPr id="19" name="ZoneTexte 18"/>
            <p:cNvSpPr txBox="1"/>
            <p:nvPr/>
          </p:nvSpPr>
          <p:spPr>
            <a:xfrm>
              <a:off x="287815" y="3287430"/>
              <a:ext cx="1220589"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fr-FR" sz="1200" dirty="0"/>
                <a:t>Class of </a:t>
              </a:r>
              <a:r>
                <a:rPr lang="fr-FR" sz="1200" dirty="0" err="1"/>
                <a:t>product</a:t>
              </a:r>
              <a:endParaRPr lang="en-GB" sz="1200" dirty="0"/>
            </a:p>
          </p:txBody>
        </p:sp>
        <p:sp>
          <p:nvSpPr>
            <p:cNvPr id="20" name="ZoneTexte 19"/>
            <p:cNvSpPr txBox="1"/>
            <p:nvPr/>
          </p:nvSpPr>
          <p:spPr>
            <a:xfrm>
              <a:off x="2013874" y="3284984"/>
              <a:ext cx="504056"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fr-FR" sz="1200" dirty="0" err="1"/>
                <a:t>Qty</a:t>
              </a:r>
              <a:endParaRPr lang="en-GB" sz="1200" dirty="0"/>
            </a:p>
          </p:txBody>
        </p:sp>
        <p:cxnSp>
          <p:nvCxnSpPr>
            <p:cNvPr id="28686" name="Connecteur droit avec flèche 14"/>
            <p:cNvCxnSpPr>
              <a:cxnSpLocks noChangeShapeType="1"/>
              <a:stCxn id="7" idx="0"/>
            </p:cNvCxnSpPr>
            <p:nvPr/>
          </p:nvCxnSpPr>
          <p:spPr bwMode="auto">
            <a:xfrm flipV="1">
              <a:off x="4292190" y="5005126"/>
              <a:ext cx="98741" cy="30737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687" name="Ellipse 22"/>
            <p:cNvSpPr>
              <a:spLocks noChangeArrowheads="1"/>
            </p:cNvSpPr>
            <p:nvPr/>
          </p:nvSpPr>
          <p:spPr bwMode="auto">
            <a:xfrm>
              <a:off x="4102800" y="4730488"/>
              <a:ext cx="576263" cy="274638"/>
            </a:xfrm>
            <a:prstGeom prst="ellipse">
              <a:avLst/>
            </a:prstGeom>
            <a:noFill/>
            <a:ln w="9525"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en-US"/>
            </a:p>
          </p:txBody>
        </p:sp>
      </p:grpSp>
      <p:sp>
        <p:nvSpPr>
          <p:cNvPr id="21" name="ZoneTexte 20"/>
          <p:cNvSpPr txBox="1"/>
          <p:nvPr/>
        </p:nvSpPr>
        <p:spPr>
          <a:xfrm>
            <a:off x="60163" y="506161"/>
            <a:ext cx="5735973"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fr-FR" b="1" dirty="0" smtClean="0"/>
              <a:t>NEW : Quick </a:t>
            </a:r>
            <a:r>
              <a:rPr lang="fr-FR" b="1" dirty="0"/>
              <a:t>bar code </a:t>
            </a:r>
            <a:r>
              <a:rPr lang="fr-FR" b="1" dirty="0" err="1"/>
              <a:t>reader</a:t>
            </a:r>
            <a:r>
              <a:rPr lang="fr-FR" b="1" dirty="0"/>
              <a:t> for the stock </a:t>
            </a:r>
            <a:r>
              <a:rPr lang="fr-FR" b="1" dirty="0" smtClean="0"/>
              <a:t>management of </a:t>
            </a:r>
            <a:r>
              <a:rPr lang="fr-FR" b="1" dirty="0" err="1" smtClean="0"/>
              <a:t>chemicals</a:t>
            </a:r>
            <a:r>
              <a:rPr lang="fr-FR" b="1" dirty="0" smtClean="0"/>
              <a:t> (more </a:t>
            </a:r>
            <a:r>
              <a:rPr lang="fr-FR" b="1" dirty="0" err="1" smtClean="0"/>
              <a:t>than</a:t>
            </a:r>
            <a:r>
              <a:rPr lang="fr-FR" b="1" dirty="0" smtClean="0"/>
              <a:t> 500 </a:t>
            </a:r>
            <a:r>
              <a:rPr lang="fr-FR" b="1" dirty="0" err="1" smtClean="0"/>
              <a:t>references</a:t>
            </a:r>
            <a:r>
              <a:rPr lang="fr-FR" b="1" dirty="0" smtClean="0"/>
              <a:t>) </a:t>
            </a:r>
          </a:p>
          <a:p>
            <a:pPr marL="742950" lvl="1" indent="-285750">
              <a:buFont typeface="Arial" panose="020B0604020202020204" pitchFamily="34" charset="0"/>
              <a:buChar char="•"/>
              <a:defRPr/>
            </a:pPr>
            <a:r>
              <a:rPr lang="fr-FR" dirty="0" err="1" smtClean="0"/>
              <a:t>Movements</a:t>
            </a:r>
            <a:r>
              <a:rPr lang="fr-FR" dirty="0" smtClean="0"/>
              <a:t> and location</a:t>
            </a:r>
          </a:p>
          <a:p>
            <a:pPr marL="742950" lvl="1" indent="-285750">
              <a:buFont typeface="Arial" panose="020B0604020202020204" pitchFamily="34" charset="0"/>
              <a:buChar char="•"/>
              <a:defRPr/>
            </a:pPr>
            <a:r>
              <a:rPr lang="fr-FR" dirty="0" smtClean="0"/>
              <a:t>Inventory</a:t>
            </a:r>
          </a:p>
          <a:p>
            <a:pPr>
              <a:defRPr/>
            </a:pPr>
            <a:r>
              <a:rPr lang="fr-FR" b="1" dirty="0" err="1" smtClean="0"/>
              <a:t>Synchronized</a:t>
            </a:r>
            <a:r>
              <a:rPr lang="fr-FR" b="1" dirty="0" smtClean="0"/>
              <a:t> </a:t>
            </a:r>
            <a:r>
              <a:rPr lang="fr-FR" b="1" dirty="0" err="1" smtClean="0"/>
              <a:t>it</a:t>
            </a:r>
            <a:r>
              <a:rPr lang="fr-FR" b="1" dirty="0" smtClean="0"/>
              <a:t> </a:t>
            </a:r>
            <a:r>
              <a:rPr lang="fr-FR" b="1" dirty="0" err="1" smtClean="0"/>
              <a:t>with</a:t>
            </a:r>
            <a:r>
              <a:rPr lang="fr-FR" b="1" dirty="0" smtClean="0"/>
              <a:t> CMMS </a:t>
            </a:r>
            <a:r>
              <a:rPr lang="fr-FR" b="1" dirty="0" err="1" smtClean="0"/>
              <a:t>database</a:t>
            </a:r>
            <a:endParaRPr lang="en-GB" b="1" dirty="0"/>
          </a:p>
        </p:txBody>
      </p:sp>
      <p:pic>
        <p:nvPicPr>
          <p:cNvPr id="9" name="Picture 3" descr="C:\Users\blanchandin.SOLEIL\AppData\Local\Microsoft\Windows\Temporary Internet Files\Content.Outlook\FVQFBHA5\IMG_29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782058" y="3754680"/>
            <a:ext cx="1512775" cy="11345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blanchandin.SOLEIL\AppData\Local\Microsoft\Windows\Temporary Internet Files\Content.Outlook\FVQFBHA5\IMG_29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556746"/>
            <a:ext cx="3160480" cy="2370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438254" y="2813611"/>
            <a:ext cx="1796571" cy="106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C:\Users\blanchandin.SOLEIL\AppData\Local\Microsoft\Windows\Temporary Internet Files\Content.Outlook\FVQFBHA5\IMG_293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899941" y="3887578"/>
            <a:ext cx="2575960" cy="1931970"/>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5336540" y="5879607"/>
            <a:ext cx="3811353" cy="95410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fr-FR" sz="1400" dirty="0"/>
              <a:t>Information </a:t>
            </a:r>
            <a:r>
              <a:rPr lang="fr-FR" sz="1400" dirty="0" smtClean="0"/>
              <a:t>accessible by </a:t>
            </a:r>
            <a:r>
              <a:rPr lang="fr-FR" sz="1400" dirty="0"/>
              <a:t>the Security Group at </a:t>
            </a:r>
            <a:r>
              <a:rPr lang="fr-FR" sz="1400" dirty="0" err="1"/>
              <a:t>any</a:t>
            </a:r>
            <a:r>
              <a:rPr lang="fr-FR" sz="1400" dirty="0"/>
              <a:t> </a:t>
            </a:r>
            <a:r>
              <a:rPr lang="fr-FR" sz="1400" dirty="0" smtClean="0"/>
              <a:t>time</a:t>
            </a:r>
          </a:p>
          <a:p>
            <a:pPr algn="ctr">
              <a:defRPr/>
            </a:pPr>
            <a:r>
              <a:rPr lang="fr-FR" sz="1400" dirty="0" err="1" smtClean="0">
                <a:solidFill>
                  <a:schemeClr val="bg1"/>
                </a:solidFill>
              </a:rPr>
              <a:t>especially</a:t>
            </a:r>
            <a:r>
              <a:rPr lang="fr-FR" sz="1400" dirty="0" smtClean="0">
                <a:solidFill>
                  <a:schemeClr val="bg1"/>
                </a:solidFill>
              </a:rPr>
              <a:t> </a:t>
            </a:r>
            <a:r>
              <a:rPr lang="fr-FR" sz="1400" dirty="0">
                <a:solidFill>
                  <a:schemeClr val="bg1"/>
                </a:solidFill>
              </a:rPr>
              <a:t>for the </a:t>
            </a:r>
            <a:r>
              <a:rPr lang="fr-FR" sz="1400" dirty="0" err="1">
                <a:solidFill>
                  <a:schemeClr val="bg1"/>
                </a:solidFill>
              </a:rPr>
              <a:t>Fire</a:t>
            </a:r>
            <a:r>
              <a:rPr lang="fr-FR" sz="1400" dirty="0">
                <a:solidFill>
                  <a:schemeClr val="bg1"/>
                </a:solidFill>
              </a:rPr>
              <a:t> </a:t>
            </a:r>
            <a:r>
              <a:rPr lang="fr-FR" sz="1400" dirty="0" err="1">
                <a:solidFill>
                  <a:schemeClr val="bg1"/>
                </a:solidFill>
              </a:rPr>
              <a:t>Department</a:t>
            </a:r>
            <a:r>
              <a:rPr lang="fr-FR" sz="1400" dirty="0">
                <a:solidFill>
                  <a:schemeClr val="bg1"/>
                </a:solidFill>
              </a:rPr>
              <a:t> in </a:t>
            </a:r>
            <a:r>
              <a:rPr lang="fr-FR" sz="1400" dirty="0" smtClean="0">
                <a:solidFill>
                  <a:schemeClr val="bg1"/>
                </a:solidFill>
              </a:rPr>
              <a:t>emergency</a:t>
            </a:r>
          </a:p>
          <a:p>
            <a:pPr algn="ctr">
              <a:defRPr/>
            </a:pPr>
            <a:r>
              <a:rPr lang="fr-FR" sz="1400" dirty="0" smtClean="0">
                <a:solidFill>
                  <a:schemeClr val="bg1"/>
                </a:solidFill>
              </a:rPr>
              <a:t>(</a:t>
            </a:r>
            <a:r>
              <a:rPr lang="fr-FR" sz="1400" dirty="0" err="1" smtClean="0">
                <a:solidFill>
                  <a:schemeClr val="bg1"/>
                </a:solidFill>
              </a:rPr>
              <a:t>where</a:t>
            </a:r>
            <a:r>
              <a:rPr lang="fr-FR" sz="1400" dirty="0" smtClean="0">
                <a:solidFill>
                  <a:schemeClr val="bg1"/>
                </a:solidFill>
              </a:rPr>
              <a:t>, </a:t>
            </a:r>
            <a:r>
              <a:rPr lang="fr-FR" sz="1400" dirty="0" err="1" smtClean="0">
                <a:solidFill>
                  <a:schemeClr val="bg1"/>
                </a:solidFill>
              </a:rPr>
              <a:t>which</a:t>
            </a:r>
            <a:r>
              <a:rPr lang="fr-FR" sz="1400" dirty="0" smtClean="0">
                <a:solidFill>
                  <a:schemeClr val="bg1"/>
                </a:solidFill>
              </a:rPr>
              <a:t> </a:t>
            </a:r>
            <a:r>
              <a:rPr lang="fr-FR" sz="1400" dirty="0" err="1" smtClean="0">
                <a:solidFill>
                  <a:schemeClr val="bg1"/>
                </a:solidFill>
              </a:rPr>
              <a:t>products</a:t>
            </a:r>
            <a:r>
              <a:rPr lang="fr-FR" sz="1400" dirty="0" smtClean="0">
                <a:solidFill>
                  <a:schemeClr val="bg1"/>
                </a:solidFill>
              </a:rPr>
              <a:t>, </a:t>
            </a:r>
            <a:r>
              <a:rPr lang="fr-FR" sz="1400" dirty="0" err="1" smtClean="0">
                <a:solidFill>
                  <a:schemeClr val="bg1"/>
                </a:solidFill>
              </a:rPr>
              <a:t>qty</a:t>
            </a:r>
            <a:r>
              <a:rPr lang="fr-FR" sz="1400" dirty="0" smtClean="0">
                <a:solidFill>
                  <a:schemeClr val="bg1"/>
                </a:solidFill>
              </a:rPr>
              <a:t>, </a:t>
            </a:r>
            <a:r>
              <a:rPr lang="fr-FR" sz="1400" dirty="0" err="1" smtClean="0">
                <a:solidFill>
                  <a:schemeClr val="bg1"/>
                </a:solidFill>
              </a:rPr>
              <a:t>dangerousness</a:t>
            </a:r>
            <a:r>
              <a:rPr lang="fr-FR" sz="1400" dirty="0" smtClean="0">
                <a:solidFill>
                  <a:schemeClr val="bg1"/>
                </a:solidFill>
              </a:rPr>
              <a:t>)</a:t>
            </a:r>
            <a:endParaRPr lang="fr-FR" dirty="0"/>
          </a:p>
        </p:txBody>
      </p:sp>
      <p:sp>
        <p:nvSpPr>
          <p:cNvPr id="12" name="Flèche droite 11"/>
          <p:cNvSpPr/>
          <p:nvPr/>
        </p:nvSpPr>
        <p:spPr>
          <a:xfrm>
            <a:off x="3050982" y="6377762"/>
            <a:ext cx="2169090" cy="332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00266" y="116632"/>
            <a:ext cx="3736920" cy="369332"/>
          </a:xfrm>
          <a:prstGeom prst="rect">
            <a:avLst/>
          </a:prstGeom>
        </p:spPr>
        <p:txBody>
          <a:bodyPr wrap="none">
            <a:spAutoFit/>
          </a:bodyPr>
          <a:lstStyle/>
          <a:p>
            <a:pPr algn="r">
              <a:spcBef>
                <a:spcPct val="0"/>
              </a:spcBef>
            </a:pPr>
            <a:r>
              <a:rPr lang="fr-FR" dirty="0">
                <a:solidFill>
                  <a:schemeClr val="accent1"/>
                </a:solidFill>
                <a:latin typeface="Arial" panose="020B0604020202020204" pitchFamily="34" charset="0"/>
                <a:cs typeface="Arial" panose="020B0604020202020204" pitchFamily="34" charset="0"/>
              </a:rPr>
              <a:t>Chemistry </a:t>
            </a:r>
            <a:r>
              <a:rPr lang="fr-FR" dirty="0" err="1">
                <a:solidFill>
                  <a:schemeClr val="accent1"/>
                </a:solidFill>
                <a:latin typeface="Arial" panose="020B0604020202020204" pitchFamily="34" charset="0"/>
                <a:cs typeface="Arial" panose="020B0604020202020204" pitchFamily="34" charset="0"/>
              </a:rPr>
              <a:t>lab</a:t>
            </a:r>
            <a:r>
              <a:rPr lang="fr-FR" dirty="0">
                <a:solidFill>
                  <a:schemeClr val="accent1"/>
                </a:solidFill>
                <a:latin typeface="Arial" panose="020B0604020202020204" pitchFamily="34" charset="0"/>
                <a:cs typeface="Arial" panose="020B0604020202020204" pitchFamily="34" charset="0"/>
              </a:rPr>
              <a:t>: </a:t>
            </a:r>
            <a:r>
              <a:rPr lang="fr-FR" dirty="0" smtClean="0">
                <a:solidFill>
                  <a:schemeClr val="accent1"/>
                </a:solidFill>
                <a:latin typeface="Arial" panose="020B0604020202020204" pitchFamily="34" charset="0"/>
                <a:cs typeface="Arial" panose="020B0604020202020204" pitchFamily="34" charset="0"/>
              </a:rPr>
              <a:t>stock management </a:t>
            </a:r>
            <a:endParaRPr lang="fr-FR" dirty="0">
              <a:solidFill>
                <a:schemeClr val="accent1"/>
              </a:solidFill>
              <a:latin typeface="Arial" panose="020B0604020202020204" pitchFamily="34" charset="0"/>
              <a:cs typeface="Arial" panose="020B0604020202020204" pitchFamily="34" charset="0"/>
            </a:endParaRPr>
          </a:p>
        </p:txBody>
      </p:sp>
      <p:sp>
        <p:nvSpPr>
          <p:cNvPr id="15" name="Rectangle 14"/>
          <p:cNvSpPr/>
          <p:nvPr/>
        </p:nvSpPr>
        <p:spPr>
          <a:xfrm>
            <a:off x="6318486" y="2939095"/>
            <a:ext cx="240381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1400" dirty="0"/>
              <a:t>Full web version </a:t>
            </a:r>
            <a:r>
              <a:rPr lang="fr-FR" sz="1400" b="1" dirty="0"/>
              <a:t>MAINTI4</a:t>
            </a:r>
            <a:r>
              <a:rPr lang="fr-FR" sz="1400" b="1" dirty="0" smtClean="0"/>
              <a:t>®</a:t>
            </a:r>
          </a:p>
          <a:p>
            <a:pPr algn="ctr"/>
            <a:r>
              <a:rPr lang="fr-FR" sz="1400" b="1" dirty="0" smtClean="0"/>
              <a:t>Android application </a:t>
            </a:r>
            <a:endParaRPr lang="en-GB" sz="1400" dirty="0"/>
          </a:p>
        </p:txBody>
      </p:sp>
    </p:spTree>
    <p:extLst>
      <p:ext uri="{BB962C8B-B14F-4D97-AF65-F5344CB8AC3E}">
        <p14:creationId xmlns:p14="http://schemas.microsoft.com/office/powerpoint/2010/main" val="2624167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45"/>
            <a:ext cx="9144000" cy="714375"/>
          </a:xfrm>
        </p:spPr>
        <p:txBody>
          <a:bodyPr/>
          <a:lstStyle/>
          <a:p>
            <a:r>
              <a:rPr lang="fr-FR" sz="2000" dirty="0"/>
              <a:t>Obsolescence management</a:t>
            </a:r>
          </a:p>
        </p:txBody>
      </p:sp>
      <p:sp>
        <p:nvSpPr>
          <p:cNvPr id="4" name="Rectangle 3"/>
          <p:cNvSpPr/>
          <p:nvPr/>
        </p:nvSpPr>
        <p:spPr>
          <a:xfrm>
            <a:off x="395536" y="718820"/>
            <a:ext cx="8352928" cy="2973122"/>
          </a:xfrm>
          <a:prstGeom prst="rect">
            <a:avLst/>
          </a:prstGeom>
        </p:spPr>
        <p:txBody>
          <a:bodyPr wrap="square">
            <a:spAutoFit/>
          </a:bodyPr>
          <a:lstStyle/>
          <a:p>
            <a:pPr marL="342900" indent="-342900">
              <a:spcBef>
                <a:spcPct val="20000"/>
              </a:spcBef>
              <a:buFont typeface="Arial" panose="020B0604020202020204" pitchFamily="34" charset="0"/>
              <a:buChar char="•"/>
            </a:pPr>
            <a:r>
              <a:rPr lang="fr-FR" sz="1600" dirty="0" err="1">
                <a:solidFill>
                  <a:schemeClr val="accent1"/>
                </a:solidFill>
                <a:latin typeface="Arial" panose="020B0604020202020204" pitchFamily="34" charset="0"/>
                <a:cs typeface="Arial" panose="020B0604020202020204" pitchFamily="34" charset="0"/>
                <a:sym typeface="Wingdings" panose="05000000000000000000" pitchFamily="2" charset="2"/>
              </a:rPr>
              <a:t>Strategy</a:t>
            </a:r>
            <a:r>
              <a:rPr lang="fr-FR" sz="1600" dirty="0">
                <a:solidFill>
                  <a:schemeClr val="accent1"/>
                </a:solidFill>
                <a:latin typeface="Arial" panose="020B0604020202020204" pitchFamily="34" charset="0"/>
                <a:cs typeface="Arial" panose="020B0604020202020204" pitchFamily="34" charset="0"/>
                <a:sym typeface="Wingdings" panose="05000000000000000000" pitchFamily="2" charset="2"/>
              </a:rPr>
              <a:t> and </a:t>
            </a:r>
            <a:r>
              <a:rPr lang="fr-FR" sz="1600" dirty="0" err="1">
                <a:solidFill>
                  <a:schemeClr val="accent1"/>
                </a:solidFill>
                <a:latin typeface="Arial" panose="020B0604020202020204" pitchFamily="34" charset="0"/>
                <a:cs typeface="Arial" panose="020B0604020202020204" pitchFamily="34" charset="0"/>
                <a:sym typeface="Wingdings" panose="05000000000000000000" pitchFamily="2" charset="2"/>
              </a:rPr>
              <a:t>Methodology</a:t>
            </a:r>
            <a:r>
              <a:rPr lang="fr-FR" sz="1600" dirty="0">
                <a:solidFill>
                  <a:schemeClr val="accent1"/>
                </a:solidFill>
                <a:latin typeface="Arial" panose="020B0604020202020204" pitchFamily="34" charset="0"/>
                <a:cs typeface="Arial" panose="020B0604020202020204" pitchFamily="34" charset="0"/>
                <a:sym typeface="Wingdings" panose="05000000000000000000" pitchFamily="2" charset="2"/>
              </a:rPr>
              <a:t> to manage obsolescence</a:t>
            </a:r>
          </a:p>
          <a:p>
            <a:pPr marL="742950" lvl="1" indent="-285750">
              <a:buFont typeface="Wingdings" panose="05000000000000000000" pitchFamily="2" charset="2"/>
              <a:buChar char="Ø"/>
            </a:pPr>
            <a:r>
              <a:rPr lang="fr-FR" sz="1400" dirty="0" err="1">
                <a:latin typeface="Arial" panose="020B0604020202020204" pitchFamily="34" charset="0"/>
                <a:cs typeface="Arial" panose="020B0604020202020204" pitchFamily="34" charset="0"/>
                <a:sym typeface="Wingdings" panose="05000000000000000000" pitchFamily="2" charset="2"/>
              </a:rPr>
              <a:t>Strategy</a:t>
            </a:r>
            <a:r>
              <a:rPr lang="fr-FR" sz="1400" dirty="0">
                <a:latin typeface="Arial" panose="020B0604020202020204" pitchFamily="34" charset="0"/>
                <a:cs typeface="Arial" panose="020B0604020202020204" pitchFamily="34" charset="0"/>
                <a:sym typeface="Wingdings" panose="05000000000000000000" pitchFamily="2" charset="2"/>
              </a:rPr>
              <a:t> and </a:t>
            </a:r>
            <a:r>
              <a:rPr lang="fr-FR" sz="1400" dirty="0" err="1">
                <a:latin typeface="Arial" panose="020B0604020202020204" pitchFamily="34" charset="0"/>
                <a:cs typeface="Arial" panose="020B0604020202020204" pitchFamily="34" charset="0"/>
                <a:sym typeface="Wingdings" panose="05000000000000000000" pitchFamily="2" charset="2"/>
              </a:rPr>
              <a:t>principle</a:t>
            </a:r>
            <a:r>
              <a:rPr lang="fr-FR" sz="1400" dirty="0">
                <a:latin typeface="Arial" panose="020B0604020202020204" pitchFamily="34" charset="0"/>
                <a:cs typeface="Arial" panose="020B0604020202020204" pitchFamily="34" charset="0"/>
                <a:sym typeface="Wingdings" panose="05000000000000000000" pitchFamily="2" charset="2"/>
              </a:rPr>
              <a:t> </a:t>
            </a:r>
          </a:p>
          <a:p>
            <a:pPr marL="1200150" lvl="2" indent="-285750">
              <a:buFont typeface="Wingdings" panose="05000000000000000000" pitchFamily="2" charset="2"/>
              <a:buChar char="§"/>
            </a:pPr>
            <a:r>
              <a:rPr lang="fr-FR" sz="1400" dirty="0" err="1">
                <a:latin typeface="Arial" panose="020B0604020202020204" pitchFamily="34" charset="0"/>
                <a:cs typeface="Arial" panose="020B0604020202020204" pitchFamily="34" charset="0"/>
                <a:sym typeface="Wingdings" panose="05000000000000000000" pitchFamily="2" charset="2"/>
              </a:rPr>
              <a:t>Functionnal</a:t>
            </a:r>
            <a:r>
              <a:rPr lang="fr-FR" sz="1400" dirty="0">
                <a:latin typeface="Arial" panose="020B0604020202020204" pitchFamily="34" charset="0"/>
                <a:cs typeface="Arial" panose="020B0604020202020204" pitchFamily="34" charset="0"/>
                <a:sym typeface="Wingdings" panose="05000000000000000000" pitchFamily="2" charset="2"/>
              </a:rPr>
              <a:t> segmentation of the control  </a:t>
            </a:r>
            <a:r>
              <a:rPr lang="fr-FR" sz="1400" dirty="0" err="1">
                <a:latin typeface="Arial" panose="020B0604020202020204" pitchFamily="34" charset="0"/>
                <a:cs typeface="Arial" panose="020B0604020202020204" pitchFamily="34" charset="0"/>
                <a:sym typeface="Wingdings" panose="05000000000000000000" pitchFamily="2" charset="2"/>
              </a:rPr>
              <a:t>achitecture</a:t>
            </a:r>
            <a:r>
              <a:rPr lang="fr-FR" sz="1400" dirty="0">
                <a:latin typeface="Arial" panose="020B0604020202020204" pitchFamily="34" charset="0"/>
                <a:cs typeface="Arial" panose="020B0604020202020204" pitchFamily="34" charset="0"/>
                <a:sym typeface="Wingdings" panose="05000000000000000000" pitchFamily="2" charset="2"/>
              </a:rPr>
              <a:t>, </a:t>
            </a:r>
            <a:r>
              <a:rPr lang="fr-FR" sz="1400" dirty="0" err="1">
                <a:latin typeface="Arial" panose="020B0604020202020204" pitchFamily="34" charset="0"/>
                <a:cs typeface="Arial" panose="020B0604020202020204" pitchFamily="34" charset="0"/>
                <a:sym typeface="Wingdings" panose="05000000000000000000" pitchFamily="2" charset="2"/>
              </a:rPr>
              <a:t>allowing</a:t>
            </a:r>
            <a:r>
              <a:rPr lang="fr-FR" sz="1400" dirty="0">
                <a:latin typeface="Arial" panose="020B0604020202020204" pitchFamily="34" charset="0"/>
                <a:cs typeface="Arial" panose="020B0604020202020204" pitchFamily="34" charset="0"/>
                <a:sym typeface="Wingdings" panose="05000000000000000000" pitchFamily="2" charset="2"/>
              </a:rPr>
              <a:t> changes </a:t>
            </a:r>
            <a:r>
              <a:rPr lang="fr-FR" sz="1400" dirty="0" err="1">
                <a:latin typeface="Arial" panose="020B0604020202020204" pitchFamily="34" charset="0"/>
                <a:cs typeface="Arial" panose="020B0604020202020204" pitchFamily="34" charset="0"/>
                <a:sym typeface="Wingdings" panose="05000000000000000000" pitchFamily="2" charset="2"/>
              </a:rPr>
              <a:t>without</a:t>
            </a:r>
            <a:r>
              <a:rPr lang="fr-FR" sz="1400" dirty="0">
                <a:latin typeface="Arial" panose="020B0604020202020204" pitchFamily="34" charset="0"/>
                <a:cs typeface="Arial" panose="020B0604020202020204" pitchFamily="34" charset="0"/>
                <a:sym typeface="Wingdings" panose="05000000000000000000" pitchFamily="2" charset="2"/>
              </a:rPr>
              <a:t> </a:t>
            </a:r>
            <a:r>
              <a:rPr lang="fr-FR" sz="1400" dirty="0" err="1">
                <a:latin typeface="Arial" panose="020B0604020202020204" pitchFamily="34" charset="0"/>
                <a:cs typeface="Arial" panose="020B0604020202020204" pitchFamily="34" charset="0"/>
                <a:sym typeface="Wingdings" panose="05000000000000000000" pitchFamily="2" charset="2"/>
              </a:rPr>
              <a:t>breaking</a:t>
            </a:r>
            <a:r>
              <a:rPr lang="fr-FR" sz="1400" dirty="0">
                <a:latin typeface="Arial" panose="020B0604020202020204" pitchFamily="34" charset="0"/>
                <a:cs typeface="Arial" panose="020B0604020202020204" pitchFamily="34" charset="0"/>
                <a:sym typeface="Wingdings" panose="05000000000000000000" pitchFamily="2" charset="2"/>
              </a:rPr>
              <a:t> the service</a:t>
            </a:r>
          </a:p>
          <a:p>
            <a:pPr marL="1200150" lvl="2" indent="-285750">
              <a:buFont typeface="Wingdings" panose="05000000000000000000" pitchFamily="2" charset="2"/>
              <a:buChar char="§"/>
            </a:pPr>
            <a:r>
              <a:rPr lang="fr-FR" sz="1400" dirty="0" err="1">
                <a:latin typeface="Arial" panose="020B0604020202020204" pitchFamily="34" charset="0"/>
                <a:cs typeface="Arial" panose="020B0604020202020204" pitchFamily="34" charset="0"/>
                <a:sym typeface="Wingdings" panose="05000000000000000000" pitchFamily="2" charset="2"/>
              </a:rPr>
              <a:t>Continuous</a:t>
            </a:r>
            <a:r>
              <a:rPr lang="fr-FR" sz="1400" dirty="0">
                <a:latin typeface="Arial" panose="020B0604020202020204" pitchFamily="34" charset="0"/>
                <a:cs typeface="Arial" panose="020B0604020202020204" pitchFamily="34" charset="0"/>
                <a:sym typeface="Wingdings" panose="05000000000000000000" pitchFamily="2" charset="2"/>
              </a:rPr>
              <a:t> monitoring of the </a:t>
            </a:r>
            <a:r>
              <a:rPr lang="fr-FR" sz="1400" dirty="0" err="1">
                <a:latin typeface="Arial" panose="020B0604020202020204" pitchFamily="34" charset="0"/>
                <a:cs typeface="Arial" panose="020B0604020202020204" pitchFamily="34" charset="0"/>
                <a:sym typeface="Wingdings" panose="05000000000000000000" pitchFamily="2" charset="2"/>
              </a:rPr>
              <a:t>technology</a:t>
            </a:r>
            <a:r>
              <a:rPr lang="fr-FR" sz="1400" dirty="0">
                <a:latin typeface="Arial" panose="020B0604020202020204" pitchFamily="34" charset="0"/>
                <a:cs typeface="Arial" panose="020B0604020202020204" pitchFamily="34" charset="0"/>
                <a:sym typeface="Wingdings" panose="05000000000000000000" pitchFamily="2" charset="2"/>
              </a:rPr>
              <a:t> </a:t>
            </a:r>
            <a:r>
              <a:rPr lang="fr-FR" sz="1400" dirty="0" err="1">
                <a:latin typeface="Arial" panose="020B0604020202020204" pitchFamily="34" charset="0"/>
                <a:cs typeface="Arial" panose="020B0604020202020204" pitchFamily="34" charset="0"/>
                <a:sym typeface="Wingdings" panose="05000000000000000000" pitchFamily="2" charset="2"/>
              </a:rPr>
              <a:t>evolution</a:t>
            </a:r>
            <a:r>
              <a:rPr lang="fr-FR" sz="1400" dirty="0">
                <a:latin typeface="Arial" panose="020B0604020202020204" pitchFamily="34" charset="0"/>
                <a:cs typeface="Arial" panose="020B0604020202020204" pitchFamily="34" charset="0"/>
                <a:sym typeface="Wingdings" panose="05000000000000000000" pitchFamily="2" charset="2"/>
              </a:rPr>
              <a:t>  in relation </a:t>
            </a:r>
            <a:r>
              <a:rPr lang="fr-FR" sz="1400" dirty="0" err="1">
                <a:latin typeface="Arial" panose="020B0604020202020204" pitchFamily="34" charset="0"/>
                <a:cs typeface="Arial" panose="020B0604020202020204" pitchFamily="34" charset="0"/>
                <a:sym typeface="Wingdings" panose="05000000000000000000" pitchFamily="2" charset="2"/>
              </a:rPr>
              <a:t>with</a:t>
            </a:r>
            <a:r>
              <a:rPr lang="fr-FR" sz="1400" dirty="0">
                <a:latin typeface="Arial" panose="020B0604020202020204" pitchFamily="34" charset="0"/>
                <a:cs typeface="Arial" panose="020B0604020202020204" pitchFamily="34" charset="0"/>
                <a:sym typeface="Wingdings" panose="05000000000000000000" pitchFamily="2" charset="2"/>
              </a:rPr>
              <a:t> </a:t>
            </a:r>
            <a:r>
              <a:rPr lang="fr-FR" sz="1400" dirty="0" err="1">
                <a:latin typeface="Arial" panose="020B0604020202020204" pitchFamily="34" charset="0"/>
                <a:cs typeface="Arial" panose="020B0604020202020204" pitchFamily="34" charset="0"/>
                <a:sym typeface="Wingdings" panose="05000000000000000000" pitchFamily="2" charset="2"/>
              </a:rPr>
              <a:t>supplyer</a:t>
            </a:r>
            <a:r>
              <a:rPr lang="fr-FR" sz="1400" dirty="0">
                <a:latin typeface="Arial" panose="020B0604020202020204" pitchFamily="34" charset="0"/>
                <a:cs typeface="Arial" panose="020B0604020202020204" pitchFamily="34" charset="0"/>
                <a:sym typeface="Wingdings" panose="05000000000000000000" pitchFamily="2" charset="2"/>
              </a:rPr>
              <a:t>  </a:t>
            </a:r>
          </a:p>
          <a:p>
            <a:pPr marL="1200150" lvl="2" indent="-285750">
              <a:buFont typeface="Wingdings" panose="05000000000000000000" pitchFamily="2" charset="2"/>
              <a:buChar char="§"/>
            </a:pPr>
            <a:r>
              <a:rPr lang="fr-FR" sz="1400" dirty="0" err="1">
                <a:latin typeface="Arial" panose="020B0604020202020204" pitchFamily="34" charset="0"/>
                <a:cs typeface="Arial" panose="020B0604020202020204" pitchFamily="34" charset="0"/>
                <a:sym typeface="Wingdings" panose="05000000000000000000" pitchFamily="2" charset="2"/>
              </a:rPr>
              <a:t>Continuous</a:t>
            </a:r>
            <a:r>
              <a:rPr lang="fr-FR" sz="1400" dirty="0">
                <a:latin typeface="Arial" panose="020B0604020202020204" pitchFamily="34" charset="0"/>
                <a:cs typeface="Arial" panose="020B0604020202020204" pitchFamily="34" charset="0"/>
                <a:sym typeface="Wingdings" panose="05000000000000000000" pitchFamily="2" charset="2"/>
              </a:rPr>
              <a:t> monitoring of </a:t>
            </a:r>
            <a:r>
              <a:rPr lang="fr-FR" sz="1400" dirty="0" err="1">
                <a:latin typeface="Arial" panose="020B0604020202020204" pitchFamily="34" charset="0"/>
                <a:cs typeface="Arial" panose="020B0604020202020204" pitchFamily="34" charset="0"/>
                <a:sym typeface="Wingdings" panose="05000000000000000000" pitchFamily="2" charset="2"/>
              </a:rPr>
              <a:t>electronic</a:t>
            </a:r>
            <a:r>
              <a:rPr lang="fr-FR" sz="1400" dirty="0">
                <a:latin typeface="Arial" panose="020B0604020202020204" pitchFamily="34" charset="0"/>
                <a:cs typeface="Arial" panose="020B0604020202020204" pitchFamily="34" charset="0"/>
                <a:sym typeface="Wingdings" panose="05000000000000000000" pitchFamily="2" charset="2"/>
              </a:rPr>
              <a:t> </a:t>
            </a:r>
            <a:r>
              <a:rPr lang="fr-FR" sz="1400" dirty="0" err="1">
                <a:latin typeface="Arial" panose="020B0604020202020204" pitchFamily="34" charset="0"/>
                <a:cs typeface="Arial" panose="020B0604020202020204" pitchFamily="34" charset="0"/>
                <a:sym typeface="Wingdings" panose="05000000000000000000" pitchFamily="2" charset="2"/>
              </a:rPr>
              <a:t>devices</a:t>
            </a:r>
            <a:r>
              <a:rPr lang="fr-FR" sz="1400" dirty="0">
                <a:latin typeface="Arial" panose="020B0604020202020204" pitchFamily="34" charset="0"/>
                <a:cs typeface="Arial" panose="020B0604020202020204" pitchFamily="34" charset="0"/>
                <a:sym typeface="Wingdings" panose="05000000000000000000" pitchFamily="2" charset="2"/>
              </a:rPr>
              <a:t> </a:t>
            </a:r>
            <a:r>
              <a:rPr lang="fr-FR" sz="1400" dirty="0" err="1">
                <a:latin typeface="Arial" panose="020B0604020202020204" pitchFamily="34" charset="0"/>
                <a:cs typeface="Arial" panose="020B0604020202020204" pitchFamily="34" charset="0"/>
                <a:sym typeface="Wingdings" panose="05000000000000000000" pitchFamily="2" charset="2"/>
              </a:rPr>
              <a:t>aging</a:t>
            </a:r>
            <a:r>
              <a:rPr lang="fr-FR" sz="1400" dirty="0">
                <a:latin typeface="Arial" panose="020B0604020202020204" pitchFamily="34" charset="0"/>
                <a:cs typeface="Arial" panose="020B0604020202020204" pitchFamily="34" charset="0"/>
                <a:sym typeface="Wingdings" panose="05000000000000000000" pitchFamily="2" charset="2"/>
              </a:rPr>
              <a:t> over CMMS, HW or SW interface.</a:t>
            </a:r>
          </a:p>
          <a:p>
            <a:pPr marL="1200150" lvl="2" indent="-285750">
              <a:buFont typeface="Wingdings" panose="05000000000000000000" pitchFamily="2" charset="2"/>
              <a:buChar char="§"/>
            </a:pPr>
            <a:r>
              <a:rPr lang="fr-FR" sz="1400" dirty="0">
                <a:latin typeface="Arial" panose="020B0604020202020204" pitchFamily="34" charset="0"/>
                <a:cs typeface="Arial" panose="020B0604020202020204" pitchFamily="34" charset="0"/>
                <a:sym typeface="Wingdings" panose="05000000000000000000" pitchFamily="2" charset="2"/>
              </a:rPr>
              <a:t>Incidents </a:t>
            </a:r>
            <a:r>
              <a:rPr lang="fr-FR" sz="1400" dirty="0" err="1">
                <a:latin typeface="Arial" panose="020B0604020202020204" pitchFamily="34" charset="0"/>
                <a:cs typeface="Arial" panose="020B0604020202020204" pitchFamily="34" charset="0"/>
                <a:sym typeface="Wingdings" panose="05000000000000000000" pitchFamily="2" charset="2"/>
              </a:rPr>
              <a:t>tracking</a:t>
            </a:r>
            <a:r>
              <a:rPr lang="fr-FR" sz="1400" dirty="0">
                <a:latin typeface="Arial" panose="020B0604020202020204" pitchFamily="34" charset="0"/>
                <a:cs typeface="Arial" panose="020B0604020202020204" pitchFamily="34" charset="0"/>
                <a:sym typeface="Wingdings" panose="05000000000000000000" pitchFamily="2" charset="2"/>
              </a:rPr>
              <a:t> on control </a:t>
            </a:r>
            <a:r>
              <a:rPr lang="fr-FR" sz="1400" dirty="0" err="1">
                <a:latin typeface="Arial" panose="020B0604020202020204" pitchFamily="34" charset="0"/>
                <a:cs typeface="Arial" panose="020B0604020202020204" pitchFamily="34" charset="0"/>
                <a:sym typeface="Wingdings" panose="05000000000000000000" pitchFamily="2" charset="2"/>
              </a:rPr>
              <a:t>equipments</a:t>
            </a:r>
            <a:r>
              <a:rPr lang="fr-FR" sz="1400" dirty="0">
                <a:latin typeface="Arial" panose="020B0604020202020204" pitchFamily="34" charset="0"/>
                <a:cs typeface="Arial" panose="020B0604020202020204" pitchFamily="34" charset="0"/>
                <a:sym typeface="Wingdings" panose="05000000000000000000" pitchFamily="2" charset="2"/>
              </a:rPr>
              <a:t> over CMMS</a:t>
            </a:r>
          </a:p>
          <a:p>
            <a:pPr marL="1200150" lvl="2" indent="-285750">
              <a:buFont typeface="Wingdings" panose="05000000000000000000" pitchFamily="2" charset="2"/>
              <a:buChar char="§"/>
            </a:pPr>
            <a:r>
              <a:rPr lang="fr-FR" sz="1400" dirty="0" err="1">
                <a:latin typeface="Arial" panose="020B0604020202020204" pitchFamily="34" charset="0"/>
                <a:cs typeface="Arial" panose="020B0604020202020204" pitchFamily="34" charset="0"/>
                <a:sym typeface="Wingdings" panose="05000000000000000000" pitchFamily="2" charset="2"/>
              </a:rPr>
              <a:t>Maintaining</a:t>
            </a:r>
            <a:r>
              <a:rPr lang="fr-FR" sz="1400" dirty="0">
                <a:latin typeface="Arial" panose="020B0604020202020204" pitchFamily="34" charset="0"/>
                <a:cs typeface="Arial" panose="020B0604020202020204" pitchFamily="34" charset="0"/>
                <a:sym typeface="Wingdings" panose="05000000000000000000" pitchFamily="2" charset="2"/>
              </a:rPr>
              <a:t> high </a:t>
            </a:r>
            <a:r>
              <a:rPr lang="fr-FR" sz="1400" dirty="0" err="1">
                <a:latin typeface="Arial" panose="020B0604020202020204" pitchFamily="34" charset="0"/>
                <a:cs typeface="Arial" panose="020B0604020202020204" pitchFamily="34" charset="0"/>
                <a:sym typeface="Wingdings" panose="05000000000000000000" pitchFamily="2" charset="2"/>
              </a:rPr>
              <a:t>level</a:t>
            </a:r>
            <a:r>
              <a:rPr lang="fr-FR" sz="1400" dirty="0">
                <a:latin typeface="Arial" panose="020B0604020202020204" pitchFamily="34" charset="0"/>
                <a:cs typeface="Arial" panose="020B0604020202020204" pitchFamily="34" charset="0"/>
                <a:sym typeface="Wingdings" panose="05000000000000000000" pitchFamily="2" charset="2"/>
              </a:rPr>
              <a:t> performances  </a:t>
            </a:r>
            <a:r>
              <a:rPr lang="fr-FR" sz="1400" dirty="0" err="1">
                <a:latin typeface="Arial" panose="020B0604020202020204" pitchFamily="34" charset="0"/>
                <a:cs typeface="Arial" panose="020B0604020202020204" pitchFamily="34" charset="0"/>
                <a:sym typeface="Wingdings" panose="05000000000000000000" pitchFamily="2" charset="2"/>
              </a:rPr>
              <a:t>fully</a:t>
            </a:r>
            <a:r>
              <a:rPr lang="fr-FR" sz="1400" dirty="0">
                <a:latin typeface="Arial" panose="020B0604020202020204" pitchFamily="34" charset="0"/>
                <a:cs typeface="Arial" panose="020B0604020202020204" pitchFamily="34" charset="0"/>
                <a:sym typeface="Wingdings" panose="05000000000000000000" pitchFamily="2" charset="2"/>
              </a:rPr>
              <a:t> compatible </a:t>
            </a:r>
            <a:r>
              <a:rPr lang="fr-FR" sz="1400" dirty="0" err="1">
                <a:latin typeface="Arial" panose="020B0604020202020204" pitchFamily="34" charset="0"/>
                <a:cs typeface="Arial" panose="020B0604020202020204" pitchFamily="34" charset="0"/>
                <a:sym typeface="Wingdings" panose="05000000000000000000" pitchFamily="2" charset="2"/>
              </a:rPr>
              <a:t>with</a:t>
            </a:r>
            <a:r>
              <a:rPr lang="fr-FR" sz="1400" dirty="0">
                <a:latin typeface="Arial" panose="020B0604020202020204" pitchFamily="34" charset="0"/>
                <a:cs typeface="Arial" panose="020B0604020202020204" pitchFamily="34" charset="0"/>
                <a:sym typeface="Wingdings" panose="05000000000000000000" pitchFamily="2" charset="2"/>
              </a:rPr>
              <a:t> TANGO Control System</a:t>
            </a:r>
          </a:p>
          <a:p>
            <a:pPr lvl="2"/>
            <a:endParaRPr lang="fr-FR" sz="1200" dirty="0">
              <a:sym typeface="Wingdings" panose="05000000000000000000" pitchFamily="2" charset="2"/>
            </a:endParaRPr>
          </a:p>
          <a:p>
            <a:pPr marL="342900" indent="-342900">
              <a:spcBef>
                <a:spcPct val="20000"/>
              </a:spcBef>
              <a:buFont typeface="Arial" panose="020B0604020202020204" pitchFamily="34" charset="0"/>
              <a:buChar char="•"/>
            </a:pPr>
            <a:r>
              <a:rPr lang="fr-FR" sz="1600" dirty="0">
                <a:solidFill>
                  <a:schemeClr val="accent1"/>
                </a:solidFill>
                <a:latin typeface="Arial" panose="020B0604020202020204" pitchFamily="34" charset="0"/>
                <a:cs typeface="Arial" panose="020B0604020202020204" pitchFamily="34" charset="0"/>
                <a:sym typeface="Wingdings" panose="05000000000000000000" pitchFamily="2" charset="2"/>
              </a:rPr>
              <a:t>Exemple </a:t>
            </a:r>
            <a:r>
              <a:rPr lang="fr-FR" sz="1600" dirty="0" err="1">
                <a:solidFill>
                  <a:schemeClr val="accent1"/>
                </a:solidFill>
                <a:latin typeface="Arial" panose="020B0604020202020204" pitchFamily="34" charset="0"/>
                <a:cs typeface="Arial" panose="020B0604020202020204" pitchFamily="34" charset="0"/>
                <a:sym typeface="Wingdings" panose="05000000000000000000" pitchFamily="2" charset="2"/>
              </a:rPr>
              <a:t>applied</a:t>
            </a:r>
            <a:r>
              <a:rPr lang="fr-FR" sz="1600" dirty="0">
                <a:solidFill>
                  <a:schemeClr val="accent1"/>
                </a:solidFill>
                <a:latin typeface="Arial" panose="020B0604020202020204" pitchFamily="34" charset="0"/>
                <a:cs typeface="Arial" panose="020B0604020202020204" pitchFamily="34" charset="0"/>
                <a:sym typeface="Wingdings" panose="05000000000000000000" pitchFamily="2" charset="2"/>
              </a:rPr>
              <a:t> to </a:t>
            </a:r>
            <a:r>
              <a:rPr lang="fr-FR" sz="1600" dirty="0" err="1">
                <a:solidFill>
                  <a:schemeClr val="accent1"/>
                </a:solidFill>
                <a:latin typeface="Arial" panose="020B0604020202020204" pitchFamily="34" charset="0"/>
                <a:cs typeface="Arial" panose="020B0604020202020204" pitchFamily="34" charset="0"/>
                <a:sym typeface="Wingdings" panose="05000000000000000000" pitchFamily="2" charset="2"/>
              </a:rPr>
              <a:t>cPCI</a:t>
            </a:r>
            <a:r>
              <a:rPr lang="fr-FR" sz="1600" dirty="0">
                <a:solidFill>
                  <a:schemeClr val="accent1"/>
                </a:solidFill>
                <a:latin typeface="Arial" panose="020B0604020202020204" pitchFamily="34" charset="0"/>
                <a:cs typeface="Arial" panose="020B0604020202020204" pitchFamily="34" charset="0"/>
                <a:sym typeface="Wingdings" panose="05000000000000000000" pitchFamily="2" charset="2"/>
              </a:rPr>
              <a:t> CPU</a:t>
            </a:r>
          </a:p>
          <a:p>
            <a:pPr marL="285750" indent="-285750" algn="l">
              <a:buFont typeface="Wingdings" pitchFamily="2" charset="2"/>
              <a:buChar char="Ø"/>
            </a:pPr>
            <a:endParaRPr lang="fr-FR" sz="1400" dirty="0">
              <a:solidFill>
                <a:srgbClr val="0066FF"/>
              </a:solidFill>
              <a:latin typeface="+mj-lt"/>
              <a:sym typeface="Wingdings" panose="05000000000000000000" pitchFamily="2" charset="2"/>
            </a:endParaRPr>
          </a:p>
          <a:p>
            <a:pPr marL="285750" indent="-285750" algn="l">
              <a:buFont typeface="Wingdings" pitchFamily="2" charset="2"/>
              <a:buChar char="Ø"/>
            </a:pPr>
            <a:endParaRPr lang="fr-FR" sz="1400" dirty="0" smtClean="0">
              <a:solidFill>
                <a:srgbClr val="0066FF"/>
              </a:solidFill>
              <a:latin typeface="+mj-lt"/>
              <a:sym typeface="Wingdings" panose="05000000000000000000" pitchFamily="2" charset="2"/>
            </a:endParaRPr>
          </a:p>
          <a:p>
            <a:pPr marL="285750" indent="-285750" algn="l">
              <a:buFont typeface="Wingdings" pitchFamily="2" charset="2"/>
              <a:buChar char="Ø"/>
            </a:pPr>
            <a:endParaRPr lang="fr-FR" sz="1400" dirty="0">
              <a:solidFill>
                <a:srgbClr val="0066FF"/>
              </a:solidFill>
              <a:latin typeface="+mj-lt"/>
              <a:sym typeface="Wingdings" panose="05000000000000000000" pitchFamily="2" charset="2"/>
            </a:endParaRPr>
          </a:p>
        </p:txBody>
      </p:sp>
      <p:pic>
        <p:nvPicPr>
          <p:cNvPr id="6" name="Image 5" descr="cPCI-3920_simg_7.jpg"/>
          <p:cNvPicPr>
            <a:picLocks noChangeAspect="1"/>
          </p:cNvPicPr>
          <p:nvPr/>
        </p:nvPicPr>
        <p:blipFill>
          <a:blip r:embed="rId3" cstate="print"/>
          <a:stretch>
            <a:fillRect/>
          </a:stretch>
        </p:blipFill>
        <p:spPr>
          <a:xfrm>
            <a:off x="35496" y="3083197"/>
            <a:ext cx="1152128" cy="1000912"/>
          </a:xfrm>
          <a:prstGeom prst="rect">
            <a:avLst/>
          </a:prstGeom>
        </p:spPr>
      </p:pic>
      <p:sp>
        <p:nvSpPr>
          <p:cNvPr id="18" name="Flèche droite 17"/>
          <p:cNvSpPr>
            <a:spLocks/>
          </p:cNvSpPr>
          <p:nvPr/>
        </p:nvSpPr>
        <p:spPr bwMode="auto">
          <a:xfrm>
            <a:off x="777541" y="5742234"/>
            <a:ext cx="7918648" cy="360000"/>
          </a:xfrm>
          <a:prstGeom prst="rightArrow">
            <a:avLst/>
          </a:prstGeom>
          <a:gradFill>
            <a:gsLst>
              <a:gs pos="0">
                <a:schemeClr val="accent6">
                  <a:lumMod val="20000"/>
                  <a:lumOff val="80000"/>
                </a:schemeClr>
              </a:gs>
              <a:gs pos="50000">
                <a:schemeClr val="accent6">
                  <a:lumMod val="40000"/>
                  <a:lumOff val="60000"/>
                </a:schemeClr>
              </a:gs>
              <a:gs pos="99000">
                <a:schemeClr val="accent6">
                  <a:lumMod val="60000"/>
                  <a:lumOff val="40000"/>
                </a:schemeClr>
              </a:gs>
            </a:gsLst>
            <a:lin ang="0" scaled="0"/>
          </a:gradFill>
          <a:ln>
            <a:noFill/>
          </a:ln>
          <a:effectLst/>
          <a:extLst/>
        </p:spPr>
        <p:txBody>
          <a:bodyPr vert="horz" wrap="square" lIns="91440" tIns="45720" rIns="91440" bIns="45720" numCol="1" rtlCol="0" anchor="t" anchorCtr="0" compatLnSpc="1">
            <a:prstTxWarp prst="textNoShape">
              <a:avLst/>
            </a:prstTxWarp>
            <a:spAutoFit/>
          </a:bodyPr>
          <a:lstStyle/>
          <a:p>
            <a:pPr marL="100013" marR="0" indent="-7938" algn="ctr" defTabSz="914400" rtl="0" eaLnBrk="0" fontAlgn="base" latinLnBrk="0" hangingPunct="0">
              <a:lnSpc>
                <a:spcPct val="100000"/>
              </a:lnSpc>
              <a:spcBef>
                <a:spcPct val="50000"/>
              </a:spcBef>
              <a:spcAft>
                <a:spcPct val="0"/>
              </a:spcAft>
              <a:buClr>
                <a:srgbClr val="003399"/>
              </a:buClr>
              <a:buSzTx/>
              <a:buFont typeface="Wingdings" pitchFamily="2" charset="2"/>
              <a:buNone/>
              <a:tabLst/>
            </a:pPr>
            <a:endParaRPr kumimoji="0" lang="fr-FR" sz="2400" b="1" i="0" u="none" strike="noStrike" cap="none" normalizeH="0" baseline="0" smtClean="0">
              <a:ln>
                <a:noFill/>
              </a:ln>
              <a:solidFill>
                <a:schemeClr val="tx1"/>
              </a:solidFill>
              <a:effectLst/>
              <a:latin typeface="Times New Roman" pitchFamily="18" charset="0"/>
            </a:endParaRPr>
          </a:p>
        </p:txBody>
      </p:sp>
      <p:cxnSp>
        <p:nvCxnSpPr>
          <p:cNvPr id="19" name="Connecteur droit 18"/>
          <p:cNvCxnSpPr/>
          <p:nvPr/>
        </p:nvCxnSpPr>
        <p:spPr bwMode="auto">
          <a:xfrm flipV="1">
            <a:off x="1010569" y="5742234"/>
            <a:ext cx="0" cy="3600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19"/>
          <p:cNvCxnSpPr/>
          <p:nvPr/>
        </p:nvCxnSpPr>
        <p:spPr bwMode="auto">
          <a:xfrm flipV="1">
            <a:off x="7489057" y="5742234"/>
            <a:ext cx="0" cy="3600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20"/>
          <p:cNvCxnSpPr/>
          <p:nvPr/>
        </p:nvCxnSpPr>
        <p:spPr bwMode="auto">
          <a:xfrm flipV="1">
            <a:off x="8030569" y="5742234"/>
            <a:ext cx="0" cy="3600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cteur droit 21"/>
          <p:cNvCxnSpPr/>
          <p:nvPr/>
        </p:nvCxnSpPr>
        <p:spPr bwMode="auto">
          <a:xfrm flipV="1">
            <a:off x="2630569" y="5742234"/>
            <a:ext cx="0" cy="3600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22"/>
          <p:cNvCxnSpPr/>
          <p:nvPr/>
        </p:nvCxnSpPr>
        <p:spPr bwMode="auto">
          <a:xfrm flipV="1">
            <a:off x="3710569" y="5742234"/>
            <a:ext cx="0" cy="3600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ZoneTexte 23"/>
          <p:cNvSpPr txBox="1"/>
          <p:nvPr/>
        </p:nvSpPr>
        <p:spPr>
          <a:xfrm>
            <a:off x="755576" y="6102274"/>
            <a:ext cx="524503" cy="276999"/>
          </a:xfrm>
          <a:prstGeom prst="rect">
            <a:avLst/>
          </a:prstGeom>
          <a:noFill/>
        </p:spPr>
        <p:txBody>
          <a:bodyPr wrap="none" rtlCol="0">
            <a:spAutoFit/>
          </a:bodyPr>
          <a:lstStyle/>
          <a:p>
            <a:pPr algn="l">
              <a:buSzPct val="80000"/>
            </a:pPr>
            <a:r>
              <a:rPr lang="fr-FR" sz="1200" dirty="0" smtClean="0">
                <a:solidFill>
                  <a:schemeClr val="tx1"/>
                </a:solidFill>
                <a:latin typeface="+mj-lt"/>
              </a:rPr>
              <a:t>2003</a:t>
            </a:r>
          </a:p>
        </p:txBody>
      </p:sp>
      <p:sp>
        <p:nvSpPr>
          <p:cNvPr id="25" name="ZoneTexte 24"/>
          <p:cNvSpPr txBox="1"/>
          <p:nvPr/>
        </p:nvSpPr>
        <p:spPr>
          <a:xfrm>
            <a:off x="2391313" y="6102274"/>
            <a:ext cx="524503" cy="276999"/>
          </a:xfrm>
          <a:prstGeom prst="rect">
            <a:avLst/>
          </a:prstGeom>
          <a:noFill/>
        </p:spPr>
        <p:txBody>
          <a:bodyPr wrap="none" rtlCol="0">
            <a:spAutoFit/>
          </a:bodyPr>
          <a:lstStyle/>
          <a:p>
            <a:pPr algn="l">
              <a:buSzPct val="80000"/>
            </a:pPr>
            <a:r>
              <a:rPr lang="fr-FR" sz="1200" dirty="0" smtClean="0">
                <a:solidFill>
                  <a:schemeClr val="tx1"/>
                </a:solidFill>
                <a:latin typeface="+mj-lt"/>
              </a:rPr>
              <a:t>2006</a:t>
            </a:r>
          </a:p>
        </p:txBody>
      </p:sp>
      <p:sp>
        <p:nvSpPr>
          <p:cNvPr id="26" name="ZoneTexte 25"/>
          <p:cNvSpPr txBox="1"/>
          <p:nvPr/>
        </p:nvSpPr>
        <p:spPr>
          <a:xfrm>
            <a:off x="3471433" y="6102274"/>
            <a:ext cx="524503" cy="276999"/>
          </a:xfrm>
          <a:prstGeom prst="rect">
            <a:avLst/>
          </a:prstGeom>
          <a:noFill/>
        </p:spPr>
        <p:txBody>
          <a:bodyPr wrap="none" rtlCol="0">
            <a:spAutoFit/>
          </a:bodyPr>
          <a:lstStyle/>
          <a:p>
            <a:pPr algn="l">
              <a:buSzPct val="80000"/>
            </a:pPr>
            <a:r>
              <a:rPr lang="fr-FR" sz="1200" dirty="0" smtClean="0">
                <a:solidFill>
                  <a:schemeClr val="tx1"/>
                </a:solidFill>
                <a:latin typeface="+mj-lt"/>
              </a:rPr>
              <a:t>2008</a:t>
            </a:r>
          </a:p>
        </p:txBody>
      </p:sp>
      <p:cxnSp>
        <p:nvCxnSpPr>
          <p:cNvPr id="27" name="Connecteur droit 26"/>
          <p:cNvCxnSpPr/>
          <p:nvPr/>
        </p:nvCxnSpPr>
        <p:spPr bwMode="auto">
          <a:xfrm flipV="1">
            <a:off x="5856325" y="5742234"/>
            <a:ext cx="0" cy="3600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ZoneTexte 27"/>
          <p:cNvSpPr txBox="1"/>
          <p:nvPr/>
        </p:nvSpPr>
        <p:spPr>
          <a:xfrm>
            <a:off x="5580112" y="6102274"/>
            <a:ext cx="524503" cy="276999"/>
          </a:xfrm>
          <a:prstGeom prst="rect">
            <a:avLst/>
          </a:prstGeom>
          <a:noFill/>
        </p:spPr>
        <p:txBody>
          <a:bodyPr wrap="none" rtlCol="0">
            <a:spAutoFit/>
          </a:bodyPr>
          <a:lstStyle/>
          <a:p>
            <a:pPr algn="l">
              <a:buSzPct val="80000"/>
            </a:pPr>
            <a:r>
              <a:rPr lang="fr-FR" sz="1200" dirty="0" smtClean="0">
                <a:solidFill>
                  <a:schemeClr val="tx1"/>
                </a:solidFill>
                <a:latin typeface="+mj-lt"/>
              </a:rPr>
              <a:t>2012</a:t>
            </a:r>
          </a:p>
        </p:txBody>
      </p:sp>
      <p:cxnSp>
        <p:nvCxnSpPr>
          <p:cNvPr id="29" name="Connecteur droit 28"/>
          <p:cNvCxnSpPr/>
          <p:nvPr/>
        </p:nvCxnSpPr>
        <p:spPr bwMode="auto">
          <a:xfrm flipV="1">
            <a:off x="6410569" y="5742234"/>
            <a:ext cx="0" cy="3600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ZoneTexte 29"/>
          <p:cNvSpPr txBox="1"/>
          <p:nvPr/>
        </p:nvSpPr>
        <p:spPr>
          <a:xfrm>
            <a:off x="6135729" y="6102274"/>
            <a:ext cx="524503" cy="276999"/>
          </a:xfrm>
          <a:prstGeom prst="rect">
            <a:avLst/>
          </a:prstGeom>
          <a:noFill/>
        </p:spPr>
        <p:txBody>
          <a:bodyPr wrap="none" rtlCol="0">
            <a:spAutoFit/>
          </a:bodyPr>
          <a:lstStyle/>
          <a:p>
            <a:pPr algn="l">
              <a:buSzPct val="80000"/>
            </a:pPr>
            <a:r>
              <a:rPr lang="fr-FR" sz="1200" dirty="0" smtClean="0">
                <a:solidFill>
                  <a:schemeClr val="tx1"/>
                </a:solidFill>
                <a:latin typeface="+mj-lt"/>
              </a:rPr>
              <a:t>2013</a:t>
            </a:r>
          </a:p>
        </p:txBody>
      </p:sp>
      <p:sp>
        <p:nvSpPr>
          <p:cNvPr id="31" name="ZoneTexte 30"/>
          <p:cNvSpPr txBox="1"/>
          <p:nvPr/>
        </p:nvSpPr>
        <p:spPr>
          <a:xfrm>
            <a:off x="7215849" y="6102274"/>
            <a:ext cx="524503" cy="276999"/>
          </a:xfrm>
          <a:prstGeom prst="rect">
            <a:avLst/>
          </a:prstGeom>
          <a:noFill/>
        </p:spPr>
        <p:txBody>
          <a:bodyPr wrap="none" rtlCol="0">
            <a:spAutoFit/>
          </a:bodyPr>
          <a:lstStyle/>
          <a:p>
            <a:pPr algn="l">
              <a:buSzPct val="80000"/>
            </a:pPr>
            <a:r>
              <a:rPr lang="fr-FR" sz="1200" dirty="0" smtClean="0">
                <a:solidFill>
                  <a:schemeClr val="tx1"/>
                </a:solidFill>
                <a:latin typeface="+mj-lt"/>
              </a:rPr>
              <a:t>2015</a:t>
            </a:r>
          </a:p>
        </p:txBody>
      </p:sp>
      <p:sp>
        <p:nvSpPr>
          <p:cNvPr id="32" name="ZoneTexte 31"/>
          <p:cNvSpPr txBox="1"/>
          <p:nvPr/>
        </p:nvSpPr>
        <p:spPr>
          <a:xfrm>
            <a:off x="7777851" y="6102274"/>
            <a:ext cx="524503" cy="276999"/>
          </a:xfrm>
          <a:prstGeom prst="rect">
            <a:avLst/>
          </a:prstGeom>
          <a:noFill/>
        </p:spPr>
        <p:txBody>
          <a:bodyPr wrap="none" rtlCol="0">
            <a:spAutoFit/>
          </a:bodyPr>
          <a:lstStyle/>
          <a:p>
            <a:pPr algn="l">
              <a:buSzPct val="80000"/>
            </a:pPr>
            <a:r>
              <a:rPr lang="fr-FR" sz="1200" dirty="0" smtClean="0">
                <a:solidFill>
                  <a:schemeClr val="tx1"/>
                </a:solidFill>
                <a:latin typeface="+mj-lt"/>
              </a:rPr>
              <a:t>2016</a:t>
            </a:r>
          </a:p>
        </p:txBody>
      </p:sp>
      <p:sp>
        <p:nvSpPr>
          <p:cNvPr id="33" name="Rectangle 32"/>
          <p:cNvSpPr/>
          <p:nvPr/>
        </p:nvSpPr>
        <p:spPr bwMode="auto">
          <a:xfrm>
            <a:off x="1011410" y="4680162"/>
            <a:ext cx="1619159" cy="400110"/>
          </a:xfrm>
          <a:prstGeom prst="rect">
            <a:avLst/>
          </a:prstGeom>
          <a:solidFill>
            <a:srgbClr val="33CC33"/>
          </a:solidFill>
          <a:ln>
            <a:noFill/>
          </a:ln>
          <a:effectLst/>
          <a:extLst/>
        </p:spPr>
        <p:txBody>
          <a:bodyPr vert="horz" wrap="square" lIns="91440" tIns="45720" rIns="91440" bIns="45720" numCol="1" rtlCol="0" anchor="t" anchorCtr="0" compatLnSpc="1">
            <a:prstTxWarp prst="textNoShape">
              <a:avLst/>
            </a:prstTxWarp>
            <a:spAutoFit/>
          </a:bodyPr>
          <a:lstStyle/>
          <a:p>
            <a:pPr marL="100013" indent="-7938"/>
            <a:endParaRPr lang="fr-FR" sz="2000"/>
          </a:p>
        </p:txBody>
      </p:sp>
      <p:sp>
        <p:nvSpPr>
          <p:cNvPr id="34" name="Rectangle 33"/>
          <p:cNvSpPr/>
          <p:nvPr/>
        </p:nvSpPr>
        <p:spPr bwMode="auto">
          <a:xfrm>
            <a:off x="2631361" y="4680162"/>
            <a:ext cx="3252166" cy="400110"/>
          </a:xfrm>
          <a:prstGeom prst="rect">
            <a:avLst/>
          </a:prstGeom>
          <a:solidFill>
            <a:srgbClr val="33CC33"/>
          </a:solidFill>
          <a:ln>
            <a:noFill/>
          </a:ln>
          <a:effectLst/>
          <a:extLst/>
        </p:spPr>
        <p:txBody>
          <a:bodyPr vert="horz" wrap="square" lIns="91440" tIns="45720" rIns="91440" bIns="45720" numCol="1" rtlCol="0" anchor="t" anchorCtr="0" compatLnSpc="1">
            <a:prstTxWarp prst="textNoShape">
              <a:avLst/>
            </a:prstTxWarp>
            <a:spAutoFit/>
          </a:bodyPr>
          <a:lstStyle/>
          <a:p>
            <a:pPr marL="100013" indent="-7938"/>
            <a:endParaRPr lang="fr-FR" sz="2000"/>
          </a:p>
        </p:txBody>
      </p:sp>
      <p:sp>
        <p:nvSpPr>
          <p:cNvPr id="35" name="Rectangle 34"/>
          <p:cNvSpPr/>
          <p:nvPr/>
        </p:nvSpPr>
        <p:spPr bwMode="auto">
          <a:xfrm>
            <a:off x="5875583" y="4680162"/>
            <a:ext cx="2461617" cy="416055"/>
          </a:xfrm>
          <a:prstGeom prst="rect">
            <a:avLst/>
          </a:prstGeom>
          <a:solidFill>
            <a:srgbClr val="33CC33"/>
          </a:solidFill>
          <a:ln>
            <a:noFill/>
          </a:ln>
          <a:effectLst/>
          <a:extLst/>
        </p:spPr>
        <p:txBody>
          <a:bodyPr vert="horz" wrap="square" lIns="91440" tIns="45720" rIns="91440" bIns="45720" numCol="1" rtlCol="0" anchor="t" anchorCtr="0" compatLnSpc="1">
            <a:prstTxWarp prst="textNoShape">
              <a:avLst/>
            </a:prstTxWarp>
            <a:spAutoFit/>
          </a:bodyPr>
          <a:lstStyle/>
          <a:p>
            <a:pPr marL="100013" marR="0" indent="-7938" algn="ctr" defTabSz="914400" rtl="0" eaLnBrk="0" fontAlgn="base" latinLnBrk="0" hangingPunct="0">
              <a:lnSpc>
                <a:spcPct val="100000"/>
              </a:lnSpc>
              <a:spcBef>
                <a:spcPct val="50000"/>
              </a:spcBef>
              <a:spcAft>
                <a:spcPct val="0"/>
              </a:spcAft>
              <a:buClr>
                <a:srgbClr val="003399"/>
              </a:buClr>
              <a:buSzTx/>
              <a:buFont typeface="Wingdings" pitchFamily="2" charset="2"/>
              <a:buNone/>
              <a:tabLst/>
            </a:pPr>
            <a:endParaRPr kumimoji="0" lang="fr-FR" sz="2000" b="1" i="0" u="none" strike="noStrike" cap="none" normalizeH="0" baseline="0" smtClean="0">
              <a:ln>
                <a:noFill/>
              </a:ln>
              <a:solidFill>
                <a:schemeClr val="tx1"/>
              </a:solidFill>
              <a:effectLst/>
              <a:latin typeface="Times New Roman" pitchFamily="18" charset="0"/>
            </a:endParaRPr>
          </a:p>
        </p:txBody>
      </p:sp>
      <p:sp>
        <p:nvSpPr>
          <p:cNvPr id="36" name="Rectangle à coins arrondis 35"/>
          <p:cNvSpPr/>
          <p:nvPr/>
        </p:nvSpPr>
        <p:spPr bwMode="auto">
          <a:xfrm>
            <a:off x="2143624" y="4664217"/>
            <a:ext cx="1276248" cy="399600"/>
          </a:xfrm>
          <a:prstGeom prst="roundRect">
            <a:avLst/>
          </a:prstGeom>
          <a:solidFill>
            <a:srgbClr val="FFC000"/>
          </a:solidFill>
          <a:ln>
            <a:solidFill>
              <a:schemeClr val="tx1"/>
            </a:solidFill>
          </a:ln>
          <a:effectLst/>
          <a:extLst/>
        </p:spPr>
        <p:txBody>
          <a:bodyPr vert="horz" wrap="square" lIns="0" tIns="0" rIns="0" bIns="0" numCol="1" rtlCol="0" anchor="ctr" anchorCtr="0" compatLnSpc="1">
            <a:prstTxWarp prst="textNoShape">
              <a:avLst/>
            </a:prstTxWarp>
            <a:noAutofit/>
          </a:bodyPr>
          <a:lstStyle/>
          <a:p>
            <a:pPr marL="100013" indent="-7938">
              <a:spcBef>
                <a:spcPts val="0"/>
              </a:spcBef>
            </a:pPr>
            <a:r>
              <a:rPr lang="fr-FR" sz="1050" dirty="0">
                <a:latin typeface="+mj-lt"/>
              </a:rPr>
              <a:t>Obsolescence</a:t>
            </a:r>
          </a:p>
        </p:txBody>
      </p:sp>
      <p:sp>
        <p:nvSpPr>
          <p:cNvPr id="37" name="Rectangle à coins arrondis 36"/>
          <p:cNvSpPr/>
          <p:nvPr/>
        </p:nvSpPr>
        <p:spPr bwMode="auto">
          <a:xfrm>
            <a:off x="5311976" y="4664217"/>
            <a:ext cx="1276248" cy="399600"/>
          </a:xfrm>
          <a:prstGeom prst="roundRect">
            <a:avLst/>
          </a:prstGeom>
          <a:solidFill>
            <a:srgbClr val="FFC000"/>
          </a:solidFill>
          <a:ln>
            <a:solidFill>
              <a:schemeClr val="tx1"/>
            </a:solidFill>
          </a:ln>
          <a:effectLst/>
          <a:extLst/>
        </p:spPr>
        <p:txBody>
          <a:bodyPr vert="horz" wrap="square" lIns="0" tIns="0" rIns="0" bIns="0" numCol="1" rtlCol="0" anchor="ctr" anchorCtr="0" compatLnSpc="1">
            <a:prstTxWarp prst="textNoShape">
              <a:avLst/>
            </a:prstTxWarp>
            <a:noAutofit/>
          </a:bodyPr>
          <a:lstStyle/>
          <a:p>
            <a:pPr marL="100013" indent="-7938">
              <a:spcBef>
                <a:spcPts val="0"/>
              </a:spcBef>
            </a:pPr>
            <a:r>
              <a:rPr lang="fr-FR" sz="1050" dirty="0">
                <a:latin typeface="+mj-lt"/>
              </a:rPr>
              <a:t>Obsolescence</a:t>
            </a:r>
          </a:p>
        </p:txBody>
      </p:sp>
      <p:sp>
        <p:nvSpPr>
          <p:cNvPr id="38" name="ZoneTexte 37"/>
          <p:cNvSpPr txBox="1"/>
          <p:nvPr/>
        </p:nvSpPr>
        <p:spPr>
          <a:xfrm>
            <a:off x="346334" y="4741131"/>
            <a:ext cx="446554" cy="243545"/>
          </a:xfrm>
          <a:prstGeom prst="rect">
            <a:avLst/>
          </a:prstGeom>
          <a:noFill/>
        </p:spPr>
        <p:txBody>
          <a:bodyPr wrap="none" lIns="0" tIns="0" rIns="0" bIns="0" rtlCol="0" anchor="ctr" anchorCtr="0">
            <a:noAutofit/>
          </a:bodyPr>
          <a:lstStyle/>
          <a:p>
            <a:pPr>
              <a:buSzPct val="80000"/>
            </a:pPr>
            <a:r>
              <a:rPr lang="fr-FR" sz="1200" dirty="0" smtClean="0">
                <a:solidFill>
                  <a:schemeClr val="tx1"/>
                </a:solidFill>
                <a:latin typeface="+mj-lt"/>
              </a:rPr>
              <a:t>CPU</a:t>
            </a:r>
          </a:p>
        </p:txBody>
      </p:sp>
      <p:sp>
        <p:nvSpPr>
          <p:cNvPr id="39" name="ZoneTexte 38"/>
          <p:cNvSpPr txBox="1"/>
          <p:nvPr/>
        </p:nvSpPr>
        <p:spPr>
          <a:xfrm>
            <a:off x="1059107" y="4629592"/>
            <a:ext cx="1352653" cy="466625"/>
          </a:xfrm>
          <a:prstGeom prst="rect">
            <a:avLst/>
          </a:prstGeom>
          <a:noFill/>
        </p:spPr>
        <p:txBody>
          <a:bodyPr wrap="square" lIns="0" tIns="0" rIns="0" bIns="0" rtlCol="0" anchor="ctr" anchorCtr="0">
            <a:noAutofit/>
          </a:bodyPr>
          <a:lstStyle/>
          <a:p>
            <a:pPr algn="l">
              <a:buSzPct val="80000"/>
            </a:pPr>
            <a:r>
              <a:rPr lang="fr-FR" sz="1200" b="0" dirty="0" smtClean="0">
                <a:solidFill>
                  <a:schemeClr val="tx1"/>
                </a:solidFill>
                <a:latin typeface="+mj-lt"/>
              </a:rPr>
              <a:t>Innova (W2000)</a:t>
            </a:r>
          </a:p>
        </p:txBody>
      </p:sp>
      <p:sp>
        <p:nvSpPr>
          <p:cNvPr id="40" name="ZoneTexte 39"/>
          <p:cNvSpPr txBox="1"/>
          <p:nvPr/>
        </p:nvSpPr>
        <p:spPr>
          <a:xfrm>
            <a:off x="3851920" y="4710940"/>
            <a:ext cx="1140377" cy="338554"/>
          </a:xfrm>
          <a:prstGeom prst="rect">
            <a:avLst/>
          </a:prstGeom>
          <a:noFill/>
        </p:spPr>
        <p:txBody>
          <a:bodyPr wrap="none" lIns="0" tIns="0" rIns="0" bIns="0" rtlCol="0" anchor="ctr" anchorCtr="0">
            <a:noAutofit/>
          </a:bodyPr>
          <a:lstStyle/>
          <a:p>
            <a:pPr algn="l">
              <a:buSzPct val="80000"/>
            </a:pPr>
            <a:r>
              <a:rPr lang="fr-FR" sz="1200" b="0" dirty="0" err="1" smtClean="0">
                <a:solidFill>
                  <a:schemeClr val="tx1"/>
                </a:solidFill>
                <a:latin typeface="+mj-lt"/>
              </a:rPr>
              <a:t>Adlink</a:t>
            </a:r>
            <a:r>
              <a:rPr lang="fr-FR" sz="1200" b="0" dirty="0" smtClean="0">
                <a:solidFill>
                  <a:schemeClr val="tx1"/>
                </a:solidFill>
                <a:latin typeface="+mj-lt"/>
              </a:rPr>
              <a:t> (Win XP)</a:t>
            </a:r>
          </a:p>
        </p:txBody>
      </p:sp>
      <p:sp>
        <p:nvSpPr>
          <p:cNvPr id="41" name="ZoneTexte 40"/>
          <p:cNvSpPr txBox="1"/>
          <p:nvPr/>
        </p:nvSpPr>
        <p:spPr>
          <a:xfrm>
            <a:off x="6876256" y="4710940"/>
            <a:ext cx="1206902" cy="338554"/>
          </a:xfrm>
          <a:prstGeom prst="rect">
            <a:avLst/>
          </a:prstGeom>
          <a:noFill/>
        </p:spPr>
        <p:txBody>
          <a:bodyPr wrap="none" lIns="0" tIns="0" rIns="0" bIns="0" rtlCol="0" anchor="ctr" anchorCtr="0">
            <a:noAutofit/>
          </a:bodyPr>
          <a:lstStyle/>
          <a:p>
            <a:pPr algn="l">
              <a:buSzPct val="80000"/>
            </a:pPr>
            <a:r>
              <a:rPr lang="fr-FR" sz="1200" b="0" dirty="0" err="1" smtClean="0">
                <a:latin typeface="+mj-lt"/>
              </a:rPr>
              <a:t>Kontron</a:t>
            </a:r>
            <a:r>
              <a:rPr lang="fr-FR" sz="1200" b="0" dirty="0" smtClean="0">
                <a:latin typeface="+mj-lt"/>
              </a:rPr>
              <a:t> (Win 7)</a:t>
            </a:r>
            <a:endParaRPr lang="fr-FR" sz="1200" b="0" dirty="0" smtClean="0">
              <a:solidFill>
                <a:schemeClr val="tx1"/>
              </a:solidFill>
              <a:latin typeface="+mj-lt"/>
            </a:endParaRPr>
          </a:p>
        </p:txBody>
      </p:sp>
      <p:sp>
        <p:nvSpPr>
          <p:cNvPr id="42" name="Rectangle 41"/>
          <p:cNvSpPr/>
          <p:nvPr/>
        </p:nvSpPr>
        <p:spPr bwMode="auto">
          <a:xfrm>
            <a:off x="1043608" y="5212688"/>
            <a:ext cx="3528391" cy="129478"/>
          </a:xfrm>
          <a:prstGeom prst="rect">
            <a:avLst/>
          </a:prstGeom>
          <a:solidFill>
            <a:srgbClr val="33CC33"/>
          </a:solidFill>
          <a:ln>
            <a:noFill/>
          </a:ln>
          <a:effectLst/>
          <a:extLst/>
        </p:spPr>
        <p:txBody>
          <a:bodyPr vert="horz" wrap="square" lIns="91440" tIns="45720" rIns="91440" bIns="45720" numCol="1" rtlCol="0" anchor="t" anchorCtr="0" compatLnSpc="1">
            <a:prstTxWarp prst="textNoShape">
              <a:avLst/>
            </a:prstTxWarp>
            <a:spAutoFit/>
          </a:bodyPr>
          <a:lstStyle/>
          <a:p>
            <a:pPr marL="100013" indent="-7938"/>
            <a:endParaRPr lang="fr-FR" sz="2000"/>
          </a:p>
        </p:txBody>
      </p:sp>
      <p:sp>
        <p:nvSpPr>
          <p:cNvPr id="43" name="Rectangle 42"/>
          <p:cNvSpPr/>
          <p:nvPr/>
        </p:nvSpPr>
        <p:spPr bwMode="auto">
          <a:xfrm>
            <a:off x="2631360" y="5426200"/>
            <a:ext cx="3766619" cy="134513"/>
          </a:xfrm>
          <a:prstGeom prst="rect">
            <a:avLst/>
          </a:prstGeom>
          <a:solidFill>
            <a:srgbClr val="33CC33"/>
          </a:solidFill>
          <a:ln>
            <a:noFill/>
          </a:ln>
          <a:effectLst/>
          <a:extLst/>
        </p:spPr>
        <p:txBody>
          <a:bodyPr vert="horz" wrap="square" lIns="91440" tIns="45720" rIns="91440" bIns="45720" numCol="1" rtlCol="0" anchor="t" anchorCtr="0" compatLnSpc="1">
            <a:prstTxWarp prst="textNoShape">
              <a:avLst/>
            </a:prstTxWarp>
            <a:spAutoFit/>
          </a:bodyPr>
          <a:lstStyle/>
          <a:p>
            <a:pPr marL="100013" indent="-7938"/>
            <a:endParaRPr lang="fr-FR" sz="2000"/>
          </a:p>
        </p:txBody>
      </p:sp>
      <p:sp>
        <p:nvSpPr>
          <p:cNvPr id="44" name="Rectangle 43"/>
          <p:cNvSpPr/>
          <p:nvPr/>
        </p:nvSpPr>
        <p:spPr bwMode="auto">
          <a:xfrm>
            <a:off x="6094496" y="5600273"/>
            <a:ext cx="2242705" cy="141961"/>
          </a:xfrm>
          <a:prstGeom prst="rect">
            <a:avLst/>
          </a:prstGeom>
          <a:solidFill>
            <a:srgbClr val="33CC33"/>
          </a:solidFill>
          <a:ln>
            <a:noFill/>
          </a:ln>
          <a:effectLst/>
          <a:extLst/>
        </p:spPr>
        <p:txBody>
          <a:bodyPr vert="horz" wrap="square" lIns="91440" tIns="45720" rIns="91440" bIns="45720" numCol="1" rtlCol="0" anchor="t" anchorCtr="0" compatLnSpc="1">
            <a:prstTxWarp prst="textNoShape">
              <a:avLst/>
            </a:prstTxWarp>
            <a:spAutoFit/>
          </a:bodyPr>
          <a:lstStyle/>
          <a:p>
            <a:pPr marL="100013" indent="-7938"/>
            <a:endParaRPr lang="fr-FR" sz="2000"/>
          </a:p>
        </p:txBody>
      </p:sp>
      <p:sp>
        <p:nvSpPr>
          <p:cNvPr id="45" name="ZoneTexte 44"/>
          <p:cNvSpPr txBox="1"/>
          <p:nvPr/>
        </p:nvSpPr>
        <p:spPr>
          <a:xfrm>
            <a:off x="185356" y="5281217"/>
            <a:ext cx="615874" cy="338554"/>
          </a:xfrm>
          <a:prstGeom prst="rect">
            <a:avLst/>
          </a:prstGeom>
          <a:noFill/>
        </p:spPr>
        <p:txBody>
          <a:bodyPr wrap="none" lIns="0" tIns="0" rIns="0" bIns="0" rtlCol="0" anchor="ctr" anchorCtr="0">
            <a:noAutofit/>
          </a:bodyPr>
          <a:lstStyle/>
          <a:p>
            <a:pPr>
              <a:spcBef>
                <a:spcPts val="0"/>
              </a:spcBef>
              <a:buSzPct val="80000"/>
            </a:pPr>
            <a:r>
              <a:rPr lang="fr-FR" sz="1200" dirty="0" smtClean="0">
                <a:latin typeface="+mj-lt"/>
              </a:rPr>
              <a:t>Windows</a:t>
            </a:r>
            <a:endParaRPr lang="fr-FR" sz="1200" dirty="0" smtClean="0">
              <a:solidFill>
                <a:schemeClr val="tx1"/>
              </a:solidFill>
              <a:latin typeface="+mj-lt"/>
            </a:endParaRPr>
          </a:p>
        </p:txBody>
      </p:sp>
      <p:sp>
        <p:nvSpPr>
          <p:cNvPr id="46" name="ZoneTexte 45"/>
          <p:cNvSpPr txBox="1"/>
          <p:nvPr/>
        </p:nvSpPr>
        <p:spPr>
          <a:xfrm>
            <a:off x="2607879" y="5096217"/>
            <a:ext cx="615874" cy="338554"/>
          </a:xfrm>
          <a:prstGeom prst="rect">
            <a:avLst/>
          </a:prstGeom>
          <a:noFill/>
        </p:spPr>
        <p:txBody>
          <a:bodyPr wrap="none" lIns="0" tIns="0" rIns="0" bIns="0" rtlCol="0" anchor="ctr" anchorCtr="0">
            <a:noAutofit/>
          </a:bodyPr>
          <a:lstStyle/>
          <a:p>
            <a:pPr algn="l">
              <a:buSzPct val="80000"/>
            </a:pPr>
            <a:r>
              <a:rPr lang="fr-FR" sz="1200" b="0" dirty="0" smtClean="0">
                <a:solidFill>
                  <a:schemeClr val="tx1"/>
                </a:solidFill>
                <a:latin typeface="+mj-lt"/>
              </a:rPr>
              <a:t>Win 2000</a:t>
            </a:r>
          </a:p>
        </p:txBody>
      </p:sp>
      <p:sp>
        <p:nvSpPr>
          <p:cNvPr id="47" name="ZoneTexte 46"/>
          <p:cNvSpPr txBox="1"/>
          <p:nvPr/>
        </p:nvSpPr>
        <p:spPr>
          <a:xfrm>
            <a:off x="4068788" y="5312241"/>
            <a:ext cx="615874" cy="338554"/>
          </a:xfrm>
          <a:prstGeom prst="rect">
            <a:avLst/>
          </a:prstGeom>
          <a:noFill/>
        </p:spPr>
        <p:txBody>
          <a:bodyPr wrap="none" lIns="0" tIns="0" rIns="0" bIns="0" rtlCol="0" anchor="ctr" anchorCtr="0">
            <a:noAutofit/>
          </a:bodyPr>
          <a:lstStyle/>
          <a:p>
            <a:pPr algn="l">
              <a:buSzPct val="80000"/>
            </a:pPr>
            <a:r>
              <a:rPr lang="fr-FR" sz="1200" b="0" dirty="0" smtClean="0">
                <a:solidFill>
                  <a:schemeClr val="tx1"/>
                </a:solidFill>
                <a:latin typeface="+mj-lt"/>
              </a:rPr>
              <a:t>Win XP</a:t>
            </a:r>
          </a:p>
        </p:txBody>
      </p:sp>
      <p:sp>
        <p:nvSpPr>
          <p:cNvPr id="48" name="ZoneTexte 47"/>
          <p:cNvSpPr txBox="1"/>
          <p:nvPr/>
        </p:nvSpPr>
        <p:spPr>
          <a:xfrm>
            <a:off x="7143159" y="5501976"/>
            <a:ext cx="615874" cy="338554"/>
          </a:xfrm>
          <a:prstGeom prst="rect">
            <a:avLst/>
          </a:prstGeom>
          <a:noFill/>
        </p:spPr>
        <p:txBody>
          <a:bodyPr wrap="none" lIns="0" tIns="0" rIns="0" bIns="0" rtlCol="0" anchor="ctr" anchorCtr="0">
            <a:noAutofit/>
          </a:bodyPr>
          <a:lstStyle/>
          <a:p>
            <a:pPr algn="l">
              <a:buSzPct val="80000"/>
            </a:pPr>
            <a:r>
              <a:rPr lang="fr-FR" sz="1200" b="0" dirty="0" smtClean="0">
                <a:latin typeface="+mj-lt"/>
              </a:rPr>
              <a:t>Win 7</a:t>
            </a:r>
            <a:endParaRPr lang="fr-FR" sz="1200" b="0" dirty="0" smtClean="0">
              <a:solidFill>
                <a:schemeClr val="tx1"/>
              </a:solidFill>
              <a:latin typeface="+mj-lt"/>
            </a:endParaRPr>
          </a:p>
        </p:txBody>
      </p:sp>
      <p:sp>
        <p:nvSpPr>
          <p:cNvPr id="49" name="ZoneTexte 48"/>
          <p:cNvSpPr txBox="1"/>
          <p:nvPr/>
        </p:nvSpPr>
        <p:spPr>
          <a:xfrm>
            <a:off x="222804" y="5742234"/>
            <a:ext cx="540982" cy="276999"/>
          </a:xfrm>
          <a:prstGeom prst="rect">
            <a:avLst/>
          </a:prstGeom>
          <a:noFill/>
        </p:spPr>
        <p:txBody>
          <a:bodyPr wrap="none" rtlCol="0">
            <a:spAutoFit/>
          </a:bodyPr>
          <a:lstStyle/>
          <a:p>
            <a:pPr>
              <a:buSzPct val="80000"/>
            </a:pPr>
            <a:r>
              <a:rPr lang="fr-FR" sz="1200" dirty="0" smtClean="0">
                <a:solidFill>
                  <a:schemeClr val="tx1"/>
                </a:solidFill>
                <a:latin typeface="+mj-lt"/>
              </a:rPr>
              <a:t>Time</a:t>
            </a:r>
          </a:p>
        </p:txBody>
      </p:sp>
      <p:sp>
        <p:nvSpPr>
          <p:cNvPr id="51" name="Rectangle 50"/>
          <p:cNvSpPr/>
          <p:nvPr/>
        </p:nvSpPr>
        <p:spPr bwMode="auto">
          <a:xfrm>
            <a:off x="5311977" y="5198150"/>
            <a:ext cx="3035343" cy="114091"/>
          </a:xfrm>
          <a:prstGeom prst="rect">
            <a:avLst/>
          </a:prstGeom>
          <a:solidFill>
            <a:srgbClr val="92D050"/>
          </a:solidFill>
          <a:ln>
            <a:noFill/>
          </a:ln>
          <a:effectLst/>
          <a:extLst/>
        </p:spPr>
        <p:txBody>
          <a:bodyPr vert="horz" wrap="square" lIns="91440" tIns="45720" rIns="91440" bIns="45720" numCol="1" rtlCol="0" anchor="t" anchorCtr="0" compatLnSpc="1">
            <a:prstTxWarp prst="textNoShape">
              <a:avLst/>
            </a:prstTxWarp>
            <a:spAutoFit/>
          </a:bodyPr>
          <a:lstStyle/>
          <a:p>
            <a:pPr marL="100013" indent="-7938"/>
            <a:endParaRPr lang="fr-FR" sz="2000"/>
          </a:p>
        </p:txBody>
      </p:sp>
      <p:sp>
        <p:nvSpPr>
          <p:cNvPr id="52" name="ZoneTexte 51"/>
          <p:cNvSpPr txBox="1"/>
          <p:nvPr/>
        </p:nvSpPr>
        <p:spPr>
          <a:xfrm>
            <a:off x="6455118" y="5096217"/>
            <a:ext cx="615874" cy="338554"/>
          </a:xfrm>
          <a:prstGeom prst="rect">
            <a:avLst/>
          </a:prstGeom>
          <a:noFill/>
        </p:spPr>
        <p:txBody>
          <a:bodyPr wrap="none" lIns="0" tIns="0" rIns="0" bIns="0" rtlCol="0" anchor="ctr" anchorCtr="0">
            <a:noAutofit/>
          </a:bodyPr>
          <a:lstStyle/>
          <a:p>
            <a:pPr algn="l">
              <a:buSzPct val="80000"/>
            </a:pPr>
            <a:r>
              <a:rPr lang="fr-FR" sz="1200" b="0" dirty="0" smtClean="0">
                <a:solidFill>
                  <a:schemeClr val="tx1"/>
                </a:solidFill>
                <a:latin typeface="+mj-lt"/>
              </a:rPr>
              <a:t>Win 2000</a:t>
            </a:r>
          </a:p>
        </p:txBody>
      </p:sp>
      <p:sp>
        <p:nvSpPr>
          <p:cNvPr id="53" name="Rectangle à coins arrondis 52"/>
          <p:cNvSpPr/>
          <p:nvPr/>
        </p:nvSpPr>
        <p:spPr bwMode="auto">
          <a:xfrm>
            <a:off x="4572000" y="5129632"/>
            <a:ext cx="739976" cy="254617"/>
          </a:xfrm>
          <a:prstGeom prst="roundRect">
            <a:avLst/>
          </a:prstGeom>
          <a:solidFill>
            <a:srgbClr val="FFC000"/>
          </a:solidFill>
          <a:ln>
            <a:solidFill>
              <a:schemeClr val="tx1"/>
            </a:solidFill>
          </a:ln>
          <a:effectLst/>
          <a:extLst/>
        </p:spPr>
        <p:txBody>
          <a:bodyPr vert="horz" wrap="square" lIns="0" tIns="0" rIns="0" bIns="0" numCol="1" rtlCol="0" anchor="ctr" anchorCtr="0" compatLnSpc="1">
            <a:prstTxWarp prst="textNoShape">
              <a:avLst/>
            </a:prstTxWarp>
            <a:noAutofit/>
          </a:bodyPr>
          <a:lstStyle/>
          <a:p>
            <a:pPr marL="100013" indent="-7938">
              <a:spcBef>
                <a:spcPts val="0"/>
              </a:spcBef>
            </a:pPr>
            <a:r>
              <a:rPr lang="fr-FR" sz="1050" dirty="0" smtClean="0">
                <a:latin typeface="+mj-lt"/>
              </a:rPr>
              <a:t>Support</a:t>
            </a:r>
          </a:p>
          <a:p>
            <a:pPr marL="100013" indent="-7938">
              <a:spcBef>
                <a:spcPts val="0"/>
              </a:spcBef>
            </a:pPr>
            <a:r>
              <a:rPr lang="fr-FR" sz="1050" dirty="0" err="1" smtClean="0">
                <a:latin typeface="+mj-lt"/>
              </a:rPr>
              <a:t>ending</a:t>
            </a:r>
            <a:endParaRPr lang="fr-FR" sz="1050" dirty="0">
              <a:latin typeface="+mj-lt"/>
            </a:endParaRPr>
          </a:p>
        </p:txBody>
      </p:sp>
      <p:cxnSp>
        <p:nvCxnSpPr>
          <p:cNvPr id="54" name="Connecteur droit 53"/>
          <p:cNvCxnSpPr/>
          <p:nvPr/>
        </p:nvCxnSpPr>
        <p:spPr bwMode="auto">
          <a:xfrm flipV="1">
            <a:off x="4930913" y="5744289"/>
            <a:ext cx="0" cy="3600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ZoneTexte 54"/>
          <p:cNvSpPr txBox="1"/>
          <p:nvPr/>
        </p:nvSpPr>
        <p:spPr>
          <a:xfrm>
            <a:off x="4675719" y="6104329"/>
            <a:ext cx="524503" cy="276999"/>
          </a:xfrm>
          <a:prstGeom prst="rect">
            <a:avLst/>
          </a:prstGeom>
          <a:noFill/>
        </p:spPr>
        <p:txBody>
          <a:bodyPr wrap="none" rtlCol="0">
            <a:spAutoFit/>
          </a:bodyPr>
          <a:lstStyle/>
          <a:p>
            <a:pPr algn="l">
              <a:buSzPct val="80000"/>
            </a:pPr>
            <a:r>
              <a:rPr lang="fr-FR" sz="1200" dirty="0" smtClean="0">
                <a:solidFill>
                  <a:schemeClr val="tx1"/>
                </a:solidFill>
                <a:latin typeface="+mj-lt"/>
              </a:rPr>
              <a:t>2010</a:t>
            </a:r>
          </a:p>
        </p:txBody>
      </p:sp>
      <p:sp>
        <p:nvSpPr>
          <p:cNvPr id="56" name="Rectangle 55"/>
          <p:cNvSpPr/>
          <p:nvPr/>
        </p:nvSpPr>
        <p:spPr bwMode="auto">
          <a:xfrm>
            <a:off x="7143159" y="5384250"/>
            <a:ext cx="1159195" cy="117726"/>
          </a:xfrm>
          <a:prstGeom prst="rect">
            <a:avLst/>
          </a:prstGeom>
          <a:solidFill>
            <a:srgbClr val="92D050"/>
          </a:solidFill>
          <a:ln>
            <a:noFill/>
          </a:ln>
          <a:effectLst/>
          <a:extLst/>
        </p:spPr>
        <p:txBody>
          <a:bodyPr vert="horz" wrap="square" lIns="91440" tIns="45720" rIns="91440" bIns="45720" numCol="1" rtlCol="0" anchor="t" anchorCtr="0" compatLnSpc="1">
            <a:prstTxWarp prst="textNoShape">
              <a:avLst/>
            </a:prstTxWarp>
            <a:spAutoFit/>
          </a:bodyPr>
          <a:lstStyle/>
          <a:p>
            <a:pPr marL="100013" indent="-7938"/>
            <a:endParaRPr lang="fr-FR" sz="2000"/>
          </a:p>
        </p:txBody>
      </p:sp>
      <p:sp>
        <p:nvSpPr>
          <p:cNvPr id="57" name="ZoneTexte 56"/>
          <p:cNvSpPr txBox="1"/>
          <p:nvPr/>
        </p:nvSpPr>
        <p:spPr>
          <a:xfrm>
            <a:off x="7413057" y="5261719"/>
            <a:ext cx="615874" cy="338554"/>
          </a:xfrm>
          <a:prstGeom prst="rect">
            <a:avLst/>
          </a:prstGeom>
          <a:noFill/>
        </p:spPr>
        <p:txBody>
          <a:bodyPr wrap="none" lIns="0" tIns="0" rIns="0" bIns="0" rtlCol="0" anchor="ctr" anchorCtr="0">
            <a:noAutofit/>
          </a:bodyPr>
          <a:lstStyle/>
          <a:p>
            <a:pPr algn="l">
              <a:buSzPct val="80000"/>
            </a:pPr>
            <a:r>
              <a:rPr lang="fr-FR" sz="1200" b="0" dirty="0" smtClean="0">
                <a:solidFill>
                  <a:schemeClr val="tx1"/>
                </a:solidFill>
                <a:latin typeface="+mj-lt"/>
              </a:rPr>
              <a:t>Win XP</a:t>
            </a:r>
          </a:p>
        </p:txBody>
      </p:sp>
      <p:sp>
        <p:nvSpPr>
          <p:cNvPr id="58" name="Rectangle à coins arrondis 57"/>
          <p:cNvSpPr/>
          <p:nvPr/>
        </p:nvSpPr>
        <p:spPr bwMode="auto">
          <a:xfrm>
            <a:off x="6403183" y="5336436"/>
            <a:ext cx="739976" cy="254617"/>
          </a:xfrm>
          <a:prstGeom prst="roundRect">
            <a:avLst/>
          </a:prstGeom>
          <a:solidFill>
            <a:srgbClr val="FFC000"/>
          </a:solidFill>
          <a:ln>
            <a:solidFill>
              <a:schemeClr val="tx1"/>
            </a:solidFill>
          </a:ln>
          <a:effectLst/>
          <a:extLst/>
        </p:spPr>
        <p:txBody>
          <a:bodyPr vert="horz" wrap="square" lIns="0" tIns="0" rIns="0" bIns="0" numCol="1" rtlCol="0" anchor="ctr" anchorCtr="0" compatLnSpc="1">
            <a:prstTxWarp prst="textNoShape">
              <a:avLst/>
            </a:prstTxWarp>
            <a:noAutofit/>
          </a:bodyPr>
          <a:lstStyle/>
          <a:p>
            <a:pPr marL="100013" indent="-7938">
              <a:spcBef>
                <a:spcPts val="0"/>
              </a:spcBef>
            </a:pPr>
            <a:r>
              <a:rPr lang="fr-FR" sz="1050" dirty="0" smtClean="0">
                <a:latin typeface="+mj-lt"/>
              </a:rPr>
              <a:t>Support</a:t>
            </a:r>
          </a:p>
          <a:p>
            <a:pPr marL="100013" indent="-7938">
              <a:spcBef>
                <a:spcPts val="0"/>
              </a:spcBef>
            </a:pPr>
            <a:r>
              <a:rPr lang="fr-FR" sz="1050" dirty="0" err="1" smtClean="0">
                <a:latin typeface="+mj-lt"/>
              </a:rPr>
              <a:t>ending</a:t>
            </a:r>
            <a:endParaRPr lang="fr-FR" sz="1050" dirty="0">
              <a:latin typeface="+mj-lt"/>
            </a:endParaRPr>
          </a:p>
        </p:txBody>
      </p:sp>
      <p:sp>
        <p:nvSpPr>
          <p:cNvPr id="59" name="ZoneTexte 58"/>
          <p:cNvSpPr txBox="1"/>
          <p:nvPr/>
        </p:nvSpPr>
        <p:spPr>
          <a:xfrm>
            <a:off x="7510908" y="5477743"/>
            <a:ext cx="1309564" cy="338554"/>
          </a:xfrm>
          <a:prstGeom prst="rect">
            <a:avLst/>
          </a:prstGeom>
          <a:noFill/>
        </p:spPr>
        <p:txBody>
          <a:bodyPr wrap="none" lIns="0" tIns="0" rIns="0" bIns="0" rtlCol="0" anchor="ctr" anchorCtr="0">
            <a:noAutofit/>
          </a:bodyPr>
          <a:lstStyle/>
          <a:p>
            <a:pPr algn="l">
              <a:spcBef>
                <a:spcPts val="0"/>
              </a:spcBef>
              <a:buSzPct val="80000"/>
            </a:pPr>
            <a:r>
              <a:rPr lang="fr-FR" sz="1200" b="0" dirty="0" smtClean="0">
                <a:latin typeface="+mj-lt"/>
              </a:rPr>
              <a:t>Support </a:t>
            </a:r>
            <a:r>
              <a:rPr lang="fr-FR" sz="1200" b="0" dirty="0" err="1" smtClean="0">
                <a:latin typeface="+mj-lt"/>
              </a:rPr>
              <a:t>ending</a:t>
            </a:r>
            <a:r>
              <a:rPr lang="fr-FR" sz="1200" b="0" dirty="0" smtClean="0">
                <a:latin typeface="+mj-lt"/>
              </a:rPr>
              <a:t>: 2020</a:t>
            </a:r>
          </a:p>
        </p:txBody>
      </p:sp>
      <p:sp>
        <p:nvSpPr>
          <p:cNvPr id="3" name="Flèche droite 2"/>
          <p:cNvSpPr/>
          <p:nvPr/>
        </p:nvSpPr>
        <p:spPr bwMode="auto">
          <a:xfrm>
            <a:off x="1574556" y="3401932"/>
            <a:ext cx="1056013" cy="527977"/>
          </a:xfrm>
          <a:prstGeom prst="rightArrow">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100013" marR="0" indent="-7938" algn="ctr" defTabSz="914400" rtl="0" eaLnBrk="0" fontAlgn="base" latinLnBrk="0" hangingPunct="0">
              <a:lnSpc>
                <a:spcPct val="100000"/>
              </a:lnSpc>
              <a:spcBef>
                <a:spcPct val="50000"/>
              </a:spcBef>
              <a:spcAft>
                <a:spcPct val="0"/>
              </a:spcAft>
              <a:buClr>
                <a:srgbClr val="003399"/>
              </a:buClr>
              <a:buSzTx/>
              <a:buFont typeface="Wingdings" pitchFamily="2" charset="2"/>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1" name="Flèche droite 60"/>
          <p:cNvSpPr/>
          <p:nvPr/>
        </p:nvSpPr>
        <p:spPr bwMode="auto">
          <a:xfrm>
            <a:off x="4427984" y="3431739"/>
            <a:ext cx="984229" cy="468362"/>
          </a:xfrm>
          <a:prstGeom prst="rightArrow">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100013" marR="0" indent="-7938" algn="ctr" defTabSz="914400" rtl="0" eaLnBrk="0" fontAlgn="base" latinLnBrk="0" hangingPunct="0">
              <a:lnSpc>
                <a:spcPct val="100000"/>
              </a:lnSpc>
              <a:spcBef>
                <a:spcPct val="50000"/>
              </a:spcBef>
              <a:spcAft>
                <a:spcPct val="0"/>
              </a:spcAft>
              <a:buClr>
                <a:srgbClr val="003399"/>
              </a:buClr>
              <a:buSzTx/>
              <a:buFont typeface="Wingdings" pitchFamily="2" charset="2"/>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3" name="Flèche droite 62"/>
          <p:cNvSpPr/>
          <p:nvPr/>
        </p:nvSpPr>
        <p:spPr bwMode="auto">
          <a:xfrm>
            <a:off x="6927509" y="3401932"/>
            <a:ext cx="681750" cy="541981"/>
          </a:xfrm>
          <a:prstGeom prst="rightArrow">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100013" marR="0" indent="-7938" algn="ctr" defTabSz="914400" rtl="0" eaLnBrk="0" fontAlgn="base" latinLnBrk="0" hangingPunct="0">
              <a:lnSpc>
                <a:spcPct val="100000"/>
              </a:lnSpc>
              <a:spcBef>
                <a:spcPct val="50000"/>
              </a:spcBef>
              <a:spcAft>
                <a:spcPct val="0"/>
              </a:spcAft>
              <a:buClr>
                <a:srgbClr val="003399"/>
              </a:buClr>
              <a:buSzTx/>
              <a:buFont typeface="Wingdings" pitchFamily="2" charset="2"/>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2" name="ZoneTexte 61"/>
          <p:cNvSpPr txBox="1"/>
          <p:nvPr/>
        </p:nvSpPr>
        <p:spPr>
          <a:xfrm>
            <a:off x="1298969" y="4014746"/>
            <a:ext cx="1545616" cy="584775"/>
          </a:xfrm>
          <a:prstGeom prst="rect">
            <a:avLst/>
          </a:prstGeom>
          <a:noFill/>
        </p:spPr>
        <p:txBody>
          <a:bodyPr wrap="none" rtlCol="0">
            <a:spAutoFit/>
          </a:bodyPr>
          <a:lstStyle/>
          <a:p>
            <a:pPr>
              <a:spcBef>
                <a:spcPts val="0"/>
              </a:spcBef>
              <a:buSzPct val="80000"/>
            </a:pPr>
            <a:r>
              <a:rPr lang="fr-FR" sz="1600" dirty="0" err="1" smtClean="0">
                <a:solidFill>
                  <a:schemeClr val="tx1"/>
                </a:solidFill>
              </a:rPr>
              <a:t>Managing</a:t>
            </a:r>
            <a:r>
              <a:rPr lang="fr-FR" sz="1600" dirty="0" smtClean="0">
                <a:solidFill>
                  <a:schemeClr val="tx1"/>
                </a:solidFill>
              </a:rPr>
              <a:t> CPU</a:t>
            </a:r>
          </a:p>
          <a:p>
            <a:pPr>
              <a:spcBef>
                <a:spcPts val="0"/>
              </a:spcBef>
              <a:buSzPct val="80000"/>
            </a:pPr>
            <a:r>
              <a:rPr lang="fr-FR" sz="1600" dirty="0" smtClean="0">
                <a:solidFill>
                  <a:schemeClr val="tx1"/>
                </a:solidFill>
              </a:rPr>
              <a:t> </a:t>
            </a:r>
            <a:r>
              <a:rPr lang="fr-FR" sz="1600" dirty="0" err="1" smtClean="0">
                <a:solidFill>
                  <a:schemeClr val="tx1"/>
                </a:solidFill>
              </a:rPr>
              <a:t>changing</a:t>
            </a:r>
            <a:endParaRPr lang="en-US" sz="1600" dirty="0" smtClean="0">
              <a:solidFill>
                <a:schemeClr val="tx1"/>
              </a:solidFill>
            </a:endParaRPr>
          </a:p>
        </p:txBody>
      </p:sp>
      <p:sp>
        <p:nvSpPr>
          <p:cNvPr id="65" name="Rectangle à coins arrondis 64"/>
          <p:cNvSpPr/>
          <p:nvPr/>
        </p:nvSpPr>
        <p:spPr bwMode="auto">
          <a:xfrm>
            <a:off x="7609259" y="3168922"/>
            <a:ext cx="1515017" cy="817245"/>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100013" marR="0" indent="-7938" algn="ctr" defTabSz="914400" rtl="0" eaLnBrk="0" fontAlgn="base" latinLnBrk="0" hangingPunct="0">
              <a:lnSpc>
                <a:spcPct val="100000"/>
              </a:lnSpc>
              <a:spcBef>
                <a:spcPct val="50000"/>
              </a:spcBef>
              <a:spcAft>
                <a:spcPct val="0"/>
              </a:spcAft>
              <a:buClr>
                <a:srgbClr val="003399"/>
              </a:buClr>
              <a:buSzTx/>
              <a:buFont typeface="Wingdings" pitchFamily="2" charset="2"/>
              <a:buNone/>
              <a:tabLst/>
            </a:pPr>
            <a:r>
              <a:rPr lang="fr-FR" sz="1400" dirty="0" smtClean="0">
                <a:solidFill>
                  <a:schemeClr val="tx1"/>
                </a:solidFill>
                <a:latin typeface="Times New Roman" pitchFamily="18" charset="0"/>
              </a:rPr>
              <a:t>Project to have an </a:t>
            </a:r>
            <a:r>
              <a:rPr lang="fr-FR" sz="1400" dirty="0" err="1" smtClean="0">
                <a:solidFill>
                  <a:schemeClr val="tx1"/>
                </a:solidFill>
                <a:latin typeface="Times New Roman" pitchFamily="18" charset="0"/>
              </a:rPr>
              <a:t>homogenous</a:t>
            </a:r>
            <a:r>
              <a:rPr lang="fr-FR" sz="1400" dirty="0" smtClean="0">
                <a:solidFill>
                  <a:schemeClr val="tx1"/>
                </a:solidFill>
                <a:latin typeface="Times New Roman" pitchFamily="18" charset="0"/>
              </a:rPr>
              <a:t>  </a:t>
            </a:r>
            <a:r>
              <a:rPr lang="fr-FR" sz="1400" dirty="0" err="1" smtClean="0">
                <a:solidFill>
                  <a:schemeClr val="tx1"/>
                </a:solidFill>
                <a:latin typeface="Times New Roman" pitchFamily="18" charset="0"/>
              </a:rPr>
              <a:t>install</a:t>
            </a:r>
            <a:r>
              <a:rPr lang="fr-FR" sz="1400" dirty="0" smtClean="0">
                <a:solidFill>
                  <a:schemeClr val="tx1"/>
                </a:solidFill>
                <a:latin typeface="Times New Roman" pitchFamily="18" charset="0"/>
              </a:rPr>
              <a:t> base. </a:t>
            </a:r>
            <a:endParaRPr kumimoji="0" lang="en-US" sz="1400" b="1" i="0" u="none" strike="noStrike" cap="none" normalizeH="0" baseline="0" dirty="0" smtClean="0">
              <a:ln>
                <a:noFill/>
              </a:ln>
              <a:solidFill>
                <a:schemeClr val="tx1"/>
              </a:solidFill>
              <a:effectLst/>
              <a:latin typeface="Times New Roman" pitchFamily="18" charset="0"/>
            </a:endParaRPr>
          </a:p>
        </p:txBody>
      </p:sp>
      <p:sp>
        <p:nvSpPr>
          <p:cNvPr id="64" name="AutoShape 4" descr="Image associÃ©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4015" y="2965064"/>
            <a:ext cx="1433107" cy="140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9801" y="2786230"/>
            <a:ext cx="1229628" cy="111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938" y="3371516"/>
            <a:ext cx="678571"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ZoneTexte 69"/>
          <p:cNvSpPr txBox="1"/>
          <p:nvPr/>
        </p:nvSpPr>
        <p:spPr>
          <a:xfrm>
            <a:off x="4232966" y="3981252"/>
            <a:ext cx="1888658" cy="584775"/>
          </a:xfrm>
          <a:prstGeom prst="rect">
            <a:avLst/>
          </a:prstGeom>
          <a:noFill/>
        </p:spPr>
        <p:txBody>
          <a:bodyPr wrap="none" rtlCol="0">
            <a:spAutoFit/>
          </a:bodyPr>
          <a:lstStyle/>
          <a:p>
            <a:pPr>
              <a:spcBef>
                <a:spcPts val="0"/>
              </a:spcBef>
              <a:buSzPct val="80000"/>
            </a:pPr>
            <a:r>
              <a:rPr lang="fr-FR" sz="1600" dirty="0" err="1" smtClean="0">
                <a:solidFill>
                  <a:schemeClr val="tx1"/>
                </a:solidFill>
              </a:rPr>
              <a:t>Managing</a:t>
            </a:r>
            <a:r>
              <a:rPr lang="fr-FR" sz="1600" dirty="0"/>
              <a:t> </a:t>
            </a:r>
            <a:r>
              <a:rPr lang="fr-FR" sz="1600" dirty="0" err="1" smtClean="0"/>
              <a:t>windows</a:t>
            </a:r>
            <a:endParaRPr lang="fr-FR" sz="1600" dirty="0" smtClean="0"/>
          </a:p>
          <a:p>
            <a:pPr>
              <a:spcBef>
                <a:spcPts val="0"/>
              </a:spcBef>
              <a:buSzPct val="80000"/>
            </a:pPr>
            <a:r>
              <a:rPr lang="fr-FR" sz="1600" dirty="0" smtClean="0"/>
              <a:t>Drivers </a:t>
            </a:r>
            <a:r>
              <a:rPr lang="fr-FR" sz="1600" dirty="0" smtClean="0">
                <a:solidFill>
                  <a:schemeClr val="tx1"/>
                </a:solidFill>
              </a:rPr>
              <a:t>upgrade</a:t>
            </a:r>
            <a:endParaRPr lang="en-US" sz="1600" dirty="0" smtClean="0">
              <a:solidFill>
                <a:schemeClr val="tx1"/>
              </a:solidFill>
            </a:endParaRPr>
          </a:p>
        </p:txBody>
      </p:sp>
      <p:sp>
        <p:nvSpPr>
          <p:cNvPr id="66" name="Rectangle 65"/>
          <p:cNvSpPr/>
          <p:nvPr/>
        </p:nvSpPr>
        <p:spPr>
          <a:xfrm rot="21045845">
            <a:off x="1344024" y="3614538"/>
            <a:ext cx="6344045" cy="163121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100013" indent="-7938"/>
            <a:r>
              <a:rPr lang="fr-FR" sz="4000" dirty="0" err="1" smtClean="0">
                <a:ln>
                  <a:prstDash val="solid"/>
                </a:ln>
                <a:solidFill>
                  <a:srgbClr val="FF0000"/>
                </a:solidFill>
                <a:effectLst>
                  <a:outerShdw blurRad="88000" dist="50800" dir="5040000" algn="tl">
                    <a:schemeClr val="accent4">
                      <a:tint val="80000"/>
                      <a:satMod val="250000"/>
                      <a:alpha val="45000"/>
                    </a:schemeClr>
                  </a:outerShdw>
                </a:effectLst>
              </a:rPr>
              <a:t>Studying</a:t>
            </a:r>
            <a:r>
              <a:rPr lang="fr-FR" sz="4000" dirty="0" smtClean="0">
                <a:ln>
                  <a:prstDash val="solid"/>
                </a:ln>
                <a:solidFill>
                  <a:srgbClr val="FF0000"/>
                </a:solidFill>
                <a:effectLst>
                  <a:outerShdw blurRad="88000" dist="50800" dir="5040000" algn="tl">
                    <a:schemeClr val="accent4">
                      <a:tint val="80000"/>
                      <a:satMod val="250000"/>
                      <a:alpha val="45000"/>
                    </a:schemeClr>
                  </a:outerShdw>
                </a:effectLst>
              </a:rPr>
              <a:t> new </a:t>
            </a:r>
            <a:r>
              <a:rPr lang="fr-FR" sz="4000" dirty="0">
                <a:ln>
                  <a:prstDash val="solid"/>
                </a:ln>
                <a:solidFill>
                  <a:srgbClr val="FF0000"/>
                </a:solidFill>
                <a:effectLst>
                  <a:outerShdw blurRad="88000" dist="50800" dir="5040000" algn="tl">
                    <a:schemeClr val="accent4">
                      <a:tint val="80000"/>
                      <a:satMod val="250000"/>
                      <a:alpha val="45000"/>
                    </a:schemeClr>
                  </a:outerShdw>
                </a:effectLst>
              </a:rPr>
              <a:t>DAQ </a:t>
            </a:r>
            <a:endParaRPr lang="fr-FR" sz="4000" dirty="0" smtClean="0">
              <a:ln>
                <a:prstDash val="solid"/>
              </a:ln>
              <a:solidFill>
                <a:srgbClr val="FF0000"/>
              </a:solidFill>
              <a:effectLst>
                <a:outerShdw blurRad="88000" dist="50800" dir="5040000" algn="tl">
                  <a:schemeClr val="accent4">
                    <a:tint val="80000"/>
                    <a:satMod val="250000"/>
                    <a:alpha val="45000"/>
                  </a:schemeClr>
                </a:outerShdw>
              </a:effectLst>
            </a:endParaRPr>
          </a:p>
          <a:p>
            <a:pPr marL="100013" indent="-7938"/>
            <a:r>
              <a:rPr lang="fr-FR" sz="4000" dirty="0" err="1" smtClean="0">
                <a:ln>
                  <a:prstDash val="solid"/>
                </a:ln>
                <a:solidFill>
                  <a:srgbClr val="FF0000"/>
                </a:solidFill>
                <a:effectLst>
                  <a:outerShdw blurRad="88000" dist="50800" dir="5040000" algn="tl">
                    <a:schemeClr val="accent4">
                      <a:tint val="80000"/>
                      <a:satMod val="250000"/>
                      <a:alpha val="45000"/>
                    </a:schemeClr>
                  </a:outerShdw>
                </a:effectLst>
              </a:rPr>
              <a:t>architecure</a:t>
            </a:r>
            <a:r>
              <a:rPr lang="fr-FR" sz="4000" dirty="0" smtClean="0">
                <a:ln>
                  <a:prstDash val="solid"/>
                </a:ln>
                <a:solidFill>
                  <a:srgbClr val="FF0000"/>
                </a:solidFill>
                <a:effectLst>
                  <a:outerShdw blurRad="88000" dist="50800" dir="5040000" algn="tl">
                    <a:schemeClr val="accent4">
                      <a:tint val="80000"/>
                      <a:satMod val="250000"/>
                      <a:alpha val="45000"/>
                    </a:schemeClr>
                  </a:outerShdw>
                </a:effectLst>
              </a:rPr>
              <a:t> </a:t>
            </a:r>
            <a:r>
              <a:rPr lang="fr-FR" sz="4000" dirty="0">
                <a:ln>
                  <a:prstDash val="solid"/>
                </a:ln>
                <a:solidFill>
                  <a:srgbClr val="FF0000"/>
                </a:solidFill>
                <a:effectLst>
                  <a:outerShdw blurRad="88000" dist="50800" dir="5040000" algn="tl">
                    <a:schemeClr val="accent4">
                      <a:tint val="80000"/>
                      <a:satMod val="250000"/>
                      <a:alpha val="45000"/>
                    </a:schemeClr>
                  </a:outerShdw>
                </a:effectLst>
              </a:rPr>
              <a:t>and  </a:t>
            </a:r>
            <a:r>
              <a:rPr lang="fr-FR" sz="4000" dirty="0" err="1" smtClean="0">
                <a:ln>
                  <a:prstDash val="solid"/>
                </a:ln>
                <a:solidFill>
                  <a:srgbClr val="FF0000"/>
                </a:solidFill>
                <a:effectLst>
                  <a:outerShdw blurRad="88000" dist="50800" dir="5040000" algn="tl">
                    <a:schemeClr val="accent4">
                      <a:tint val="80000"/>
                      <a:satMod val="250000"/>
                      <a:alpha val="45000"/>
                    </a:schemeClr>
                  </a:outerShdw>
                </a:effectLst>
              </a:rPr>
              <a:t>technology</a:t>
            </a:r>
            <a:endParaRPr lang="en-US" sz="4000" dirty="0">
              <a:ln>
                <a:prstDash val="solid"/>
              </a:ln>
              <a:solidFill>
                <a:srgbClr val="FF0000"/>
              </a:solidFill>
              <a:effectLst>
                <a:outerShdw blurRad="88000" dist="50800" dir="5040000" algn="tl">
                  <a:schemeClr val="accent4">
                    <a:tint val="80000"/>
                    <a:satMod val="250000"/>
                    <a:alpha val="45000"/>
                  </a:schemeClr>
                </a:outerShdw>
              </a:effectLst>
            </a:endParaRPr>
          </a:p>
        </p:txBody>
      </p:sp>
      <p:sp>
        <p:nvSpPr>
          <p:cNvPr id="9" name="Flèche vers le haut 8"/>
          <p:cNvSpPr/>
          <p:nvPr/>
        </p:nvSpPr>
        <p:spPr bwMode="auto">
          <a:xfrm>
            <a:off x="8082953" y="4014746"/>
            <a:ext cx="438801" cy="584775"/>
          </a:xfrm>
          <a:prstGeom prst="upArrow">
            <a:avLst/>
          </a:prstGeom>
          <a:noFill/>
          <a:ln w="15875">
            <a:solidFill>
              <a:schemeClr val="accent2"/>
            </a:solidFill>
          </a:ln>
          <a:effectLst/>
          <a:extLst/>
        </p:spPr>
        <p:txBody>
          <a:bodyPr vert="horz" wrap="square" lIns="91440" tIns="45720" rIns="91440" bIns="45720" numCol="1" rtlCol="0" anchor="t" anchorCtr="0" compatLnSpc="1">
            <a:prstTxWarp prst="textNoShape">
              <a:avLst/>
            </a:prstTxWarp>
            <a:spAutoFit/>
          </a:bodyPr>
          <a:lstStyle/>
          <a:p>
            <a:pPr marL="100013" marR="0" indent="-7938" algn="ctr" defTabSz="914400" rtl="0" eaLnBrk="0" fontAlgn="base" latinLnBrk="0" hangingPunct="0">
              <a:lnSpc>
                <a:spcPct val="100000"/>
              </a:lnSpc>
              <a:spcBef>
                <a:spcPct val="50000"/>
              </a:spcBef>
              <a:spcAft>
                <a:spcPct val="0"/>
              </a:spcAft>
              <a:buClr>
                <a:srgbClr val="003399"/>
              </a:buClr>
              <a:buSzTx/>
              <a:buFont typeface="Wingdings" pitchFamily="2" charset="2"/>
              <a:buNone/>
              <a:tabLst/>
            </a:pPr>
            <a:endParaRPr kumimoji="0" lang="fr-FR"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38480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err="1" smtClean="0"/>
              <a:t>Overview</a:t>
            </a:r>
            <a:endParaRPr lang="fr-FR" sz="2400" dirty="0"/>
          </a:p>
        </p:txBody>
      </p:sp>
      <p:sp>
        <p:nvSpPr>
          <p:cNvPr id="3" name="Espace réservé du contenu 2"/>
          <p:cNvSpPr>
            <a:spLocks noGrp="1"/>
          </p:cNvSpPr>
          <p:nvPr>
            <p:ph idx="1"/>
          </p:nvPr>
        </p:nvSpPr>
        <p:spPr>
          <a:xfrm>
            <a:off x="611560" y="1259999"/>
            <a:ext cx="8028440" cy="440809"/>
          </a:xfrm>
        </p:spPr>
        <p:txBody>
          <a:bodyPr>
            <a:normAutofit/>
          </a:bodyPr>
          <a:lstStyle/>
          <a:p>
            <a:r>
              <a:rPr lang="fr-FR" sz="1800" dirty="0" smtClean="0"/>
              <a:t>SOLEIL in key figures</a:t>
            </a:r>
          </a:p>
          <a:p>
            <a:pPr marL="0" indent="0">
              <a:buNone/>
            </a:pPr>
            <a:endParaRPr lang="fr-FR" sz="1800" dirty="0"/>
          </a:p>
          <a:p>
            <a:endParaRPr lang="fr-FR" sz="1800" dirty="0"/>
          </a:p>
        </p:txBody>
      </p:sp>
      <p:sp>
        <p:nvSpPr>
          <p:cNvPr id="4" name="ZoneTexte 3"/>
          <p:cNvSpPr txBox="1"/>
          <p:nvPr/>
        </p:nvSpPr>
        <p:spPr>
          <a:xfrm>
            <a:off x="614186" y="1735312"/>
            <a:ext cx="8136904" cy="369332"/>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dirty="0" smtClean="0">
                <a:solidFill>
                  <a:schemeClr val="accent1"/>
                </a:solidFill>
                <a:latin typeface="Arial" panose="020B0604020202020204" pitchFamily="34" charset="0"/>
                <a:cs typeface="Arial" panose="020B0604020202020204" pitchFamily="34" charset="0"/>
              </a:rPr>
              <a:t>SOLEIL Maintenance Management </a:t>
            </a:r>
            <a:r>
              <a:rPr lang="fr-FR" dirty="0">
                <a:solidFill>
                  <a:schemeClr val="accent1"/>
                </a:solidFill>
                <a:latin typeface="Arial" panose="020B0604020202020204" pitchFamily="34" charset="0"/>
                <a:cs typeface="Arial" panose="020B0604020202020204" pitchFamily="34" charset="0"/>
              </a:rPr>
              <a:t>S</a:t>
            </a:r>
            <a:r>
              <a:rPr lang="fr-FR" dirty="0" smtClean="0">
                <a:solidFill>
                  <a:schemeClr val="accent1"/>
                </a:solidFill>
                <a:latin typeface="Arial" panose="020B0604020202020204" pitchFamily="34" charset="0"/>
                <a:cs typeface="Arial" panose="020B0604020202020204" pitchFamily="34" charset="0"/>
              </a:rPr>
              <a:t>ystem</a:t>
            </a:r>
            <a:endParaRPr lang="fr-FR" dirty="0">
              <a:solidFill>
                <a:schemeClr val="accent1"/>
              </a:solidFill>
              <a:latin typeface="Arial" panose="020B0604020202020204" pitchFamily="34" charset="0"/>
              <a:cs typeface="Arial" panose="020B0604020202020204" pitchFamily="34" charset="0"/>
            </a:endParaRPr>
          </a:p>
        </p:txBody>
      </p:sp>
      <p:sp>
        <p:nvSpPr>
          <p:cNvPr id="5" name="ZoneTexte 4"/>
          <p:cNvSpPr txBox="1"/>
          <p:nvPr/>
        </p:nvSpPr>
        <p:spPr>
          <a:xfrm>
            <a:off x="631438" y="2250994"/>
            <a:ext cx="8208912" cy="2308324"/>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dirty="0" err="1">
                <a:solidFill>
                  <a:schemeClr val="accent1"/>
                </a:solidFill>
                <a:latin typeface="Arial" panose="020B0604020202020204" pitchFamily="34" charset="0"/>
                <a:cs typeface="Arial" panose="020B0604020202020204" pitchFamily="34" charset="0"/>
              </a:rPr>
              <a:t>From</a:t>
            </a:r>
            <a:r>
              <a:rPr lang="fr-FR" dirty="0">
                <a:solidFill>
                  <a:schemeClr val="accent1"/>
                </a:solidFill>
                <a:latin typeface="Arial" panose="020B0604020202020204" pitchFamily="34" charset="0"/>
                <a:cs typeface="Arial" panose="020B0604020202020204" pitchFamily="34" charset="0"/>
              </a:rPr>
              <a:t> a </a:t>
            </a:r>
            <a:r>
              <a:rPr lang="fr-FR" dirty="0" smtClean="0">
                <a:solidFill>
                  <a:schemeClr val="accent1"/>
                </a:solidFill>
                <a:latin typeface="Arial" panose="020B0604020202020204" pitchFamily="34" charset="0"/>
                <a:cs typeface="Arial" panose="020B0604020202020204" pitchFamily="34" charset="0"/>
              </a:rPr>
              <a:t>Maintenance </a:t>
            </a:r>
            <a:r>
              <a:rPr lang="fr-FR" dirty="0">
                <a:solidFill>
                  <a:schemeClr val="accent1"/>
                </a:solidFill>
                <a:latin typeface="Arial" panose="020B0604020202020204" pitchFamily="34" charset="0"/>
                <a:cs typeface="Arial" panose="020B0604020202020204" pitchFamily="34" charset="0"/>
              </a:rPr>
              <a:t>M</a:t>
            </a:r>
            <a:r>
              <a:rPr lang="fr-FR" dirty="0" smtClean="0">
                <a:solidFill>
                  <a:schemeClr val="accent1"/>
                </a:solidFill>
                <a:latin typeface="Arial" panose="020B0604020202020204" pitchFamily="34" charset="0"/>
                <a:cs typeface="Arial" panose="020B0604020202020204" pitchFamily="34" charset="0"/>
              </a:rPr>
              <a:t>anagement </a:t>
            </a:r>
            <a:r>
              <a:rPr lang="fr-FR" dirty="0">
                <a:solidFill>
                  <a:schemeClr val="accent1"/>
                </a:solidFill>
                <a:latin typeface="Arial" panose="020B0604020202020204" pitchFamily="34" charset="0"/>
                <a:cs typeface="Arial" panose="020B0604020202020204" pitchFamily="34" charset="0"/>
              </a:rPr>
              <a:t>S</a:t>
            </a:r>
            <a:r>
              <a:rPr lang="fr-FR" dirty="0" smtClean="0">
                <a:solidFill>
                  <a:schemeClr val="accent1"/>
                </a:solidFill>
                <a:latin typeface="Arial" panose="020B0604020202020204" pitchFamily="34" charset="0"/>
                <a:cs typeface="Arial" panose="020B0604020202020204" pitchFamily="34" charset="0"/>
              </a:rPr>
              <a:t>ystem </a:t>
            </a:r>
            <a:r>
              <a:rPr lang="fr-FR" dirty="0" err="1">
                <a:solidFill>
                  <a:schemeClr val="accent1"/>
                </a:solidFill>
                <a:latin typeface="Arial" panose="020B0604020202020204" pitchFamily="34" charset="0"/>
                <a:cs typeface="Arial" panose="020B0604020202020204" pitchFamily="34" charset="0"/>
              </a:rPr>
              <a:t>towards</a:t>
            </a:r>
            <a:r>
              <a:rPr lang="fr-FR" dirty="0">
                <a:solidFill>
                  <a:schemeClr val="accent1"/>
                </a:solidFill>
                <a:latin typeface="Arial" panose="020B0604020202020204" pitchFamily="34" charset="0"/>
                <a:cs typeface="Arial" panose="020B0604020202020204" pitchFamily="34" charset="0"/>
              </a:rPr>
              <a:t> a </a:t>
            </a:r>
            <a:r>
              <a:rPr lang="fr-FR" dirty="0" smtClean="0">
                <a:solidFill>
                  <a:schemeClr val="accent1"/>
                </a:solidFill>
                <a:latin typeface="Arial" panose="020B0604020202020204" pitchFamily="34" charset="0"/>
                <a:cs typeface="Arial" panose="020B0604020202020204" pitchFamily="34" charset="0"/>
              </a:rPr>
              <a:t>Maintenance Policy:</a:t>
            </a:r>
          </a:p>
          <a:p>
            <a:pPr marL="1200150" lvl="2" indent="-285750">
              <a:buFont typeface="Wingdings" panose="05000000000000000000" pitchFamily="2" charset="2"/>
              <a:buChar char="ü"/>
            </a:pPr>
            <a:r>
              <a:rPr lang="fr-FR" dirty="0"/>
              <a:t>Inventory </a:t>
            </a:r>
            <a:r>
              <a:rPr lang="fr-FR" dirty="0" err="1"/>
              <a:t>review</a:t>
            </a:r>
            <a:r>
              <a:rPr lang="fr-FR" dirty="0"/>
              <a:t> of maintenance practices in SOLEIL </a:t>
            </a:r>
            <a:r>
              <a:rPr lang="fr-FR" dirty="0" err="1"/>
              <a:t>facility</a:t>
            </a:r>
            <a:endParaRPr lang="fr-FR" dirty="0"/>
          </a:p>
          <a:p>
            <a:pPr marL="1200150" lvl="2" indent="-285750">
              <a:buFont typeface="Wingdings" panose="05000000000000000000" pitchFamily="2" charset="2"/>
              <a:buChar char="ü"/>
            </a:pPr>
            <a:r>
              <a:rPr lang="fr-FR" dirty="0"/>
              <a:t>CMMS </a:t>
            </a:r>
            <a:r>
              <a:rPr lang="fr-FR" dirty="0" smtClean="0"/>
              <a:t>optimisation</a:t>
            </a:r>
          </a:p>
          <a:p>
            <a:pPr lvl="2"/>
            <a:endParaRPr lang="fr-FR" dirty="0"/>
          </a:p>
          <a:p>
            <a:pPr marL="1200150" lvl="2" indent="-285750">
              <a:buFont typeface="Wingdings" panose="05000000000000000000" pitchFamily="2" charset="2"/>
              <a:buChar char="ü"/>
            </a:pPr>
            <a:r>
              <a:rPr lang="fr-FR" i="1" dirty="0"/>
              <a:t>Single portal </a:t>
            </a:r>
            <a:r>
              <a:rPr lang="fr-FR" i="1" dirty="0" err="1" smtClean="0"/>
              <a:t>development</a:t>
            </a:r>
            <a:r>
              <a:rPr lang="fr-FR" i="1" dirty="0" smtClean="0"/>
              <a:t> (G. Abeillé)</a:t>
            </a:r>
            <a:endParaRPr lang="fr-FR" i="1" dirty="0"/>
          </a:p>
          <a:p>
            <a:pPr marL="1200150" lvl="2" indent="-285750">
              <a:buFont typeface="Wingdings" panose="05000000000000000000" pitchFamily="2" charset="2"/>
              <a:buChar char="ü"/>
            </a:pPr>
            <a:r>
              <a:rPr lang="fr-FR" i="1" dirty="0"/>
              <a:t>Set up of an handling trouble </a:t>
            </a:r>
            <a:r>
              <a:rPr lang="fr-FR" i="1" dirty="0" err="1" smtClean="0"/>
              <a:t>process</a:t>
            </a:r>
            <a:r>
              <a:rPr lang="fr-FR" i="1" dirty="0" smtClean="0"/>
              <a:t> (or Incident management </a:t>
            </a:r>
            <a:r>
              <a:rPr lang="fr-FR" i="1" dirty="0" err="1" smtClean="0"/>
              <a:t>process</a:t>
            </a:r>
            <a:r>
              <a:rPr lang="fr-FR" i="1" dirty="0" smtClean="0"/>
              <a:t>) (G. Abeillé)</a:t>
            </a:r>
            <a:endParaRPr lang="fr-FR" i="1" dirty="0"/>
          </a:p>
          <a:p>
            <a:pPr marL="1200150" lvl="2" indent="-285750">
              <a:buFont typeface="Wingdings" panose="05000000000000000000" pitchFamily="2" charset="2"/>
              <a:buChar char="ü"/>
            </a:pPr>
            <a:r>
              <a:rPr lang="fr-FR" i="1" dirty="0" err="1"/>
              <a:t>Criticality</a:t>
            </a:r>
            <a:r>
              <a:rPr lang="fr-FR" i="1" dirty="0"/>
              <a:t> </a:t>
            </a:r>
            <a:r>
              <a:rPr lang="fr-FR" i="1" dirty="0" smtClean="0"/>
              <a:t>matrix ( C. Nicolas)</a:t>
            </a:r>
            <a:endParaRPr lang="fr-FR" i="1" dirty="0"/>
          </a:p>
        </p:txBody>
      </p:sp>
      <p:sp>
        <p:nvSpPr>
          <p:cNvPr id="6" name="ZoneTexte 5"/>
          <p:cNvSpPr txBox="1"/>
          <p:nvPr/>
        </p:nvSpPr>
        <p:spPr>
          <a:xfrm>
            <a:off x="614186" y="4453990"/>
            <a:ext cx="7344816" cy="369332"/>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dirty="0">
                <a:solidFill>
                  <a:schemeClr val="accent1"/>
                </a:solidFill>
                <a:latin typeface="Arial" panose="020B0604020202020204" pitchFamily="34" charset="0"/>
                <a:cs typeface="Arial" panose="020B0604020202020204" pitchFamily="34" charset="0"/>
              </a:rPr>
              <a:t>Prospects</a:t>
            </a:r>
          </a:p>
        </p:txBody>
      </p:sp>
    </p:spTree>
    <p:extLst>
      <p:ext uri="{BB962C8B-B14F-4D97-AF65-F5344CB8AC3E}">
        <p14:creationId xmlns:p14="http://schemas.microsoft.com/office/powerpoint/2010/main" val="72966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4"/>
                                        </p:tgtEl>
                                        <p:attrNameLst>
                                          <p:attrName>style.color</p:attrName>
                                        </p:attrNameLst>
                                      </p:cBhvr>
                                      <p:by>
                                        <p:hsl h="0" s="12549" l="25098"/>
                                      </p:by>
                                    </p:animClr>
                                    <p:animClr clrSpc="hsl" dir="cw">
                                      <p:cBhvr>
                                        <p:cTn id="12" dur="500" fill="hold"/>
                                        <p:tgtEl>
                                          <p:spTgt spid="4"/>
                                        </p:tgtEl>
                                        <p:attrNameLst>
                                          <p:attrName>fillcolor</p:attrName>
                                        </p:attrNameLst>
                                      </p:cBhvr>
                                      <p:by>
                                        <p:hsl h="0" s="12549" l="25098"/>
                                      </p:by>
                                    </p:animClr>
                                    <p:animClr clrSpc="hsl" dir="cw">
                                      <p:cBhvr>
                                        <p:cTn id="13" dur="500" fill="hold"/>
                                        <p:tgtEl>
                                          <p:spTgt spid="4"/>
                                        </p:tgtEl>
                                        <p:attrNameLst>
                                          <p:attrName>stroke.color</p:attrName>
                                        </p:attrNameLst>
                                      </p:cBhvr>
                                      <p:by>
                                        <p:hsl h="0" s="12549" l="25098"/>
                                      </p:by>
                                    </p:animClr>
                                    <p:set>
                                      <p:cBhvr>
                                        <p:cTn id="14" dur="500" fill="hold"/>
                                        <p:tgtEl>
                                          <p:spTgt spid="4"/>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6"/>
                                        </p:tgtEl>
                                        <p:attrNameLst>
                                          <p:attrName>style.color</p:attrName>
                                        </p:attrNameLst>
                                      </p:cBhvr>
                                      <p:by>
                                        <p:hsl h="0" s="12549" l="25098"/>
                                      </p:by>
                                    </p:animClr>
                                    <p:animClr clrSpc="hsl" dir="cw">
                                      <p:cBhvr>
                                        <p:cTn id="17" dur="500" fill="hold"/>
                                        <p:tgtEl>
                                          <p:spTgt spid="6"/>
                                        </p:tgtEl>
                                        <p:attrNameLst>
                                          <p:attrName>fillcolor</p:attrName>
                                        </p:attrNameLst>
                                      </p:cBhvr>
                                      <p:by>
                                        <p:hsl h="0" s="12549" l="25098"/>
                                      </p:by>
                                    </p:animClr>
                                    <p:animClr clrSpc="hsl" dir="cw">
                                      <p:cBhvr>
                                        <p:cTn id="18" dur="500" fill="hold"/>
                                        <p:tgtEl>
                                          <p:spTgt spid="6"/>
                                        </p:tgtEl>
                                        <p:attrNameLst>
                                          <p:attrName>stroke.color</p:attrName>
                                        </p:attrNameLst>
                                      </p:cBhvr>
                                      <p:by>
                                        <p:hsl h="0" s="12549" l="25098"/>
                                      </p:by>
                                    </p:animClr>
                                    <p:set>
                                      <p:cBhvr>
                                        <p:cTn id="1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
            </a:r>
            <a:br>
              <a:rPr lang="fr-FR" sz="2400" dirty="0" smtClean="0"/>
            </a:br>
            <a:r>
              <a:rPr lang="fr-FR" sz="2400" dirty="0" smtClean="0"/>
              <a:t>Inventory </a:t>
            </a:r>
            <a:r>
              <a:rPr lang="fr-FR" sz="2400" dirty="0"/>
              <a:t>of maintenance practices</a:t>
            </a:r>
            <a:r>
              <a:rPr lang="fr-FR" dirty="0"/>
              <a:t/>
            </a:r>
            <a:br>
              <a:rPr lang="fr-FR" dirty="0"/>
            </a:br>
            <a:endParaRPr lang="fr-FR" dirty="0"/>
          </a:p>
        </p:txBody>
      </p:sp>
      <p:sp>
        <p:nvSpPr>
          <p:cNvPr id="5" name="Espace réservé du contenu 2"/>
          <p:cNvSpPr>
            <a:spLocks noGrp="1"/>
          </p:cNvSpPr>
          <p:nvPr>
            <p:ph idx="1"/>
          </p:nvPr>
        </p:nvSpPr>
        <p:spPr>
          <a:xfrm>
            <a:off x="251520" y="799208"/>
            <a:ext cx="8652586" cy="1359028"/>
          </a:xfrm>
        </p:spPr>
        <p:txBody>
          <a:bodyPr>
            <a:normAutofit/>
          </a:bodyPr>
          <a:lstStyle/>
          <a:p>
            <a:pPr marL="0" indent="0">
              <a:buNone/>
            </a:pPr>
            <a:endParaRPr lang="fr-FR" sz="1800" dirty="0" smtClean="0"/>
          </a:p>
          <a:p>
            <a:r>
              <a:rPr lang="fr-FR" sz="1600" dirty="0" smtClean="0"/>
              <a:t>Objectives :</a:t>
            </a:r>
          </a:p>
          <a:p>
            <a:pPr lvl="1">
              <a:buFont typeface="Wingdings" panose="05000000000000000000" pitchFamily="2" charset="2"/>
              <a:buChar char="§"/>
            </a:pPr>
            <a:r>
              <a:rPr lang="en-US" sz="1600" dirty="0"/>
              <a:t>	</a:t>
            </a:r>
            <a:r>
              <a:rPr lang="en-US" sz="1600" dirty="0" smtClean="0">
                <a:solidFill>
                  <a:schemeClr val="tx1"/>
                </a:solidFill>
              </a:rPr>
              <a:t>To </a:t>
            </a:r>
            <a:r>
              <a:rPr lang="en-US" sz="1600" dirty="0">
                <a:solidFill>
                  <a:schemeClr val="tx1"/>
                </a:solidFill>
              </a:rPr>
              <a:t>have a global and homogeneous </a:t>
            </a:r>
            <a:r>
              <a:rPr lang="en-US" sz="1600" dirty="0" smtClean="0">
                <a:solidFill>
                  <a:schemeClr val="tx1"/>
                </a:solidFill>
              </a:rPr>
              <a:t>view of </a:t>
            </a:r>
            <a:r>
              <a:rPr lang="en-US" sz="1600" dirty="0">
                <a:solidFill>
                  <a:schemeClr val="tx1"/>
                </a:solidFill>
              </a:rPr>
              <a:t>all </a:t>
            </a:r>
            <a:r>
              <a:rPr lang="en-US" sz="1600" dirty="0" smtClean="0">
                <a:solidFill>
                  <a:schemeClr val="tx1"/>
                </a:solidFill>
              </a:rPr>
              <a:t>our</a:t>
            </a:r>
            <a:r>
              <a:rPr lang="en-US" sz="1600" dirty="0" smtClean="0">
                <a:solidFill>
                  <a:schemeClr val="tx1"/>
                </a:solidFill>
              </a:rPr>
              <a:t> </a:t>
            </a:r>
            <a:r>
              <a:rPr lang="en-US" sz="1600" dirty="0">
                <a:solidFill>
                  <a:schemeClr val="tx1"/>
                </a:solidFill>
              </a:rPr>
              <a:t>maintenance </a:t>
            </a:r>
            <a:r>
              <a:rPr lang="en-US" sz="1600" dirty="0" smtClean="0">
                <a:solidFill>
                  <a:schemeClr val="tx1"/>
                </a:solidFill>
              </a:rPr>
              <a:t>practices.</a:t>
            </a:r>
            <a:endParaRPr lang="en-US" sz="1600" dirty="0">
              <a:solidFill>
                <a:schemeClr val="tx1"/>
              </a:solidFill>
            </a:endParaRPr>
          </a:p>
          <a:p>
            <a:pPr lvl="1">
              <a:buFont typeface="Wingdings" panose="05000000000000000000" pitchFamily="2" charset="2"/>
              <a:buChar char="§"/>
            </a:pPr>
            <a:r>
              <a:rPr lang="en-US" sz="1600" dirty="0">
                <a:solidFill>
                  <a:schemeClr val="tx1"/>
                </a:solidFill>
              </a:rPr>
              <a:t>	</a:t>
            </a:r>
            <a:r>
              <a:rPr lang="en-US" sz="1600" dirty="0" smtClean="0">
                <a:solidFill>
                  <a:schemeClr val="tx1"/>
                </a:solidFill>
              </a:rPr>
              <a:t>To </a:t>
            </a:r>
            <a:r>
              <a:rPr lang="en-US" sz="1600" dirty="0">
                <a:solidFill>
                  <a:schemeClr val="tx1"/>
                </a:solidFill>
              </a:rPr>
              <a:t>think about a maintenance </a:t>
            </a:r>
            <a:r>
              <a:rPr lang="en-US" sz="1600" dirty="0" smtClean="0">
                <a:solidFill>
                  <a:schemeClr val="tx1"/>
                </a:solidFill>
              </a:rPr>
              <a:t>policy.</a:t>
            </a:r>
            <a:endParaRPr lang="en-US" sz="1600" dirty="0">
              <a:solidFill>
                <a:schemeClr val="tx1"/>
              </a:solidFill>
            </a:endParaRPr>
          </a:p>
          <a:p>
            <a:pPr marL="0" indent="0">
              <a:buNone/>
            </a:pPr>
            <a:endParaRPr lang="fr-FR" sz="1400" dirty="0" smtClean="0">
              <a:solidFill>
                <a:schemeClr val="tx1"/>
              </a:solidFill>
            </a:endParaRPr>
          </a:p>
          <a:p>
            <a:pPr marL="0" indent="0">
              <a:buNone/>
            </a:pPr>
            <a:endParaRPr lang="en-US" sz="1500" dirty="0" smtClean="0"/>
          </a:p>
          <a:p>
            <a:pPr marL="0" indent="0">
              <a:buNone/>
            </a:pPr>
            <a:endParaRPr lang="en-US" sz="1500" dirty="0" smtClean="0"/>
          </a:p>
        </p:txBody>
      </p:sp>
      <p:sp>
        <p:nvSpPr>
          <p:cNvPr id="4" name="ZoneTexte 3"/>
          <p:cNvSpPr txBox="1"/>
          <p:nvPr/>
        </p:nvSpPr>
        <p:spPr>
          <a:xfrm>
            <a:off x="248521" y="2158236"/>
            <a:ext cx="8929984" cy="1077218"/>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sz="1600" dirty="0" err="1">
                <a:solidFill>
                  <a:schemeClr val="accent1"/>
                </a:solidFill>
                <a:latin typeface="Arial" panose="020B0604020202020204" pitchFamily="34" charset="0"/>
                <a:cs typeface="Arial" panose="020B0604020202020204" pitchFamily="34" charset="0"/>
              </a:rPr>
              <a:t>Implementation</a:t>
            </a:r>
            <a:r>
              <a:rPr lang="fr-FR" sz="1600" dirty="0">
                <a:solidFill>
                  <a:schemeClr val="accent1"/>
                </a:solidFill>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
            </a:pPr>
            <a:r>
              <a:rPr lang="fr-FR" sz="1600" dirty="0"/>
              <a:t>	</a:t>
            </a:r>
            <a:r>
              <a:rPr lang="fr-FR" sz="1600" dirty="0" smtClean="0">
                <a:latin typeface="Arial" panose="020B0604020202020204" pitchFamily="34" charset="0"/>
                <a:cs typeface="Arial" panose="020B0604020202020204" pitchFamily="34" charset="0"/>
              </a:rPr>
              <a:t>In </a:t>
            </a:r>
            <a:r>
              <a:rPr lang="fr-FR" sz="1600" dirty="0">
                <a:latin typeface="Arial" panose="020B0604020202020204" pitchFamily="34" charset="0"/>
                <a:cs typeface="Arial" panose="020B0604020202020204" pitchFamily="34" charset="0"/>
              </a:rPr>
              <a:t>2016/2017.</a:t>
            </a:r>
          </a:p>
          <a:p>
            <a:pPr marL="742950" lvl="1" indent="-285750">
              <a:buFont typeface="Wingdings" panose="05000000000000000000" pitchFamily="2" charset="2"/>
              <a:buChar char="§"/>
            </a:pP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Made </a:t>
            </a:r>
            <a:r>
              <a:rPr lang="fr-FR" sz="1600" dirty="0">
                <a:latin typeface="Arial" panose="020B0604020202020204" pitchFamily="34" charset="0"/>
                <a:cs typeface="Arial" panose="020B0604020202020204" pitchFamily="34" charset="0"/>
              </a:rPr>
              <a:t>by an </a:t>
            </a:r>
            <a:r>
              <a:rPr lang="fr-FR" sz="1600" dirty="0" err="1">
                <a:latin typeface="Arial" panose="020B0604020202020204" pitchFamily="34" charset="0"/>
                <a:cs typeface="Arial" panose="020B0604020202020204" pitchFamily="34" charset="0"/>
              </a:rPr>
              <a:t>apprentice</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with</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several</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representative</a:t>
            </a: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groups </a:t>
            </a:r>
            <a:r>
              <a:rPr lang="fr-FR" sz="1600" dirty="0">
                <a:latin typeface="Arial" panose="020B0604020202020204" pitchFamily="34" charset="0"/>
                <a:cs typeface="Arial" panose="020B0604020202020204" pitchFamily="34" charset="0"/>
              </a:rPr>
              <a:t>(Engineering and </a:t>
            </a:r>
            <a:r>
              <a:rPr lang="fr-FR" sz="1600" dirty="0" err="1" smtClean="0">
                <a:latin typeface="Arial" panose="020B0604020202020204" pitchFamily="34" charset="0"/>
                <a:cs typeface="Arial" panose="020B0604020202020204" pitchFamily="34" charset="0"/>
              </a:rPr>
              <a:t>experimental</a:t>
            </a:r>
            <a:r>
              <a:rPr lang="fr-FR" sz="1600" dirty="0" smtClean="0">
                <a:latin typeface="Arial" panose="020B0604020202020204" pitchFamily="34" charset="0"/>
                <a:cs typeface="Arial" panose="020B0604020202020204" pitchFamily="34" charset="0"/>
              </a:rPr>
              <a:t> groups</a:t>
            </a:r>
            <a:r>
              <a:rPr lang="fr-FR" sz="1600" dirty="0">
                <a:latin typeface="Arial" panose="020B0604020202020204" pitchFamily="34" charset="0"/>
                <a:cs typeface="Arial" panose="020B0604020202020204" pitchFamily="34" charset="0"/>
              </a:rPr>
              <a:t>).</a:t>
            </a:r>
          </a:p>
        </p:txBody>
      </p:sp>
      <p:sp>
        <p:nvSpPr>
          <p:cNvPr id="6" name="ZoneTexte 5"/>
          <p:cNvSpPr txBox="1"/>
          <p:nvPr/>
        </p:nvSpPr>
        <p:spPr>
          <a:xfrm>
            <a:off x="248521" y="3385870"/>
            <a:ext cx="8641952" cy="2554545"/>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sz="1600" dirty="0">
                <a:solidFill>
                  <a:schemeClr val="accent1"/>
                </a:solidFill>
                <a:latin typeface="Arial" panose="020B0604020202020204" pitchFamily="34" charset="0"/>
                <a:cs typeface="Arial" panose="020B0604020202020204" pitchFamily="34" charset="0"/>
              </a:rPr>
              <a:t>Main conclusions :</a:t>
            </a:r>
          </a:p>
          <a:p>
            <a:pPr marL="742950" lvl="1" indent="-285750">
              <a:buFont typeface="Wingdings" panose="05000000000000000000" pitchFamily="2" charset="2"/>
              <a:buChar char="§"/>
            </a:pPr>
            <a:r>
              <a:rPr lang="fr-FR" sz="1600" dirty="0"/>
              <a:t>	</a:t>
            </a:r>
            <a:r>
              <a:rPr lang="fr-FR" sz="1600" dirty="0" smtClean="0">
                <a:latin typeface="Arial" panose="020B0604020202020204" pitchFamily="34" charset="0"/>
                <a:cs typeface="Arial" panose="020B0604020202020204" pitchFamily="34" charset="0"/>
              </a:rPr>
              <a:t>High </a:t>
            </a:r>
            <a:r>
              <a:rPr lang="fr-FR" sz="1600" dirty="0" err="1" smtClean="0">
                <a:latin typeface="Arial" panose="020B0604020202020204" pitchFamily="34" charset="0"/>
                <a:cs typeface="Arial" panose="020B0604020202020204" pitchFamily="34" charset="0"/>
              </a:rPr>
              <a:t>level</a:t>
            </a:r>
            <a:r>
              <a:rPr lang="fr-FR" sz="1600" dirty="0" smtClean="0">
                <a:latin typeface="Arial" panose="020B0604020202020204" pitchFamily="34" charset="0"/>
                <a:cs typeface="Arial" panose="020B0604020202020204" pitchFamily="34" charset="0"/>
              </a:rPr>
              <a:t> of expertise and </a:t>
            </a:r>
            <a:r>
              <a:rPr lang="fr-FR" sz="1600" dirty="0" err="1" smtClean="0">
                <a:latin typeface="Arial" panose="020B0604020202020204" pitchFamily="34" charset="0"/>
                <a:cs typeface="Arial" panose="020B0604020202020204" pitchFamily="34" charset="0"/>
              </a:rPr>
              <a:t>involvement</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But </a:t>
            </a:r>
            <a:r>
              <a:rPr lang="fr-FR" sz="1600" dirty="0" err="1">
                <a:latin typeface="Arial" panose="020B0604020202020204" pitchFamily="34" charset="0"/>
                <a:cs typeface="Arial" panose="020B0604020202020204" pitchFamily="34" charset="0"/>
              </a:rPr>
              <a:t>also</a:t>
            </a:r>
            <a:r>
              <a:rPr lang="fr-FR" sz="1600" dirty="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
            </a:pPr>
            <a:r>
              <a:rPr lang="fr-FR"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Not enough </a:t>
            </a:r>
            <a:r>
              <a:rPr lang="en-US" sz="1600" dirty="0" smtClean="0">
                <a:latin typeface="Arial" panose="020B0604020202020204" pitchFamily="34" charset="0"/>
                <a:cs typeface="Arial" panose="020B0604020202020204" pitchFamily="34" charset="0"/>
              </a:rPr>
              <a:t>preventive </a:t>
            </a:r>
            <a:r>
              <a:rPr lang="en-US" sz="1600" dirty="0">
                <a:latin typeface="Arial" panose="020B0604020202020204" pitchFamily="34" charset="0"/>
                <a:cs typeface="Arial" panose="020B0604020202020204" pitchFamily="34" charset="0"/>
              </a:rPr>
              <a:t>maintenance compared to corrective </a:t>
            </a:r>
            <a:r>
              <a:rPr lang="en-US" sz="1600" dirty="0" smtClean="0">
                <a:latin typeface="Arial" panose="020B0604020202020204" pitchFamily="34" charset="0"/>
                <a:cs typeface="Arial" panose="020B0604020202020204" pitchFamily="34" charset="0"/>
              </a:rPr>
              <a:t>	maintenance</a:t>
            </a:r>
            <a:r>
              <a:rPr lang="en-US" sz="1600" dirty="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La</a:t>
            </a:r>
            <a:r>
              <a:rPr lang="en-US" sz="1600" dirty="0" smtClean="0">
                <a:latin typeface="Arial" panose="020B0604020202020204" pitchFamily="34" charset="0"/>
                <a:cs typeface="Arial" panose="020B0604020202020204" pitchFamily="34" charset="0"/>
              </a:rPr>
              <a:t>ck </a:t>
            </a:r>
            <a:r>
              <a:rPr lang="en-US" sz="1600" dirty="0">
                <a:latin typeface="Arial" panose="020B0604020202020204" pitchFamily="34" charset="0"/>
                <a:cs typeface="Arial" panose="020B0604020202020204" pitchFamily="34" charset="0"/>
              </a:rPr>
              <a:t>of knowledge </a:t>
            </a:r>
            <a:r>
              <a:rPr lang="en-US" sz="1600" dirty="0" smtClean="0">
                <a:latin typeface="Arial" panose="020B0604020202020204" pitchFamily="34" charset="0"/>
                <a:cs typeface="Arial" panose="020B0604020202020204" pitchFamily="34" charset="0"/>
              </a:rPr>
              <a:t>within </a:t>
            </a:r>
            <a:r>
              <a:rPr lang="en-US" sz="1600" dirty="0">
                <a:latin typeface="Arial" panose="020B0604020202020204" pitchFamily="34" charset="0"/>
                <a:cs typeface="Arial" panose="020B0604020202020204" pitchFamily="34" charset="0"/>
              </a:rPr>
              <a:t>the groups of the </a:t>
            </a:r>
            <a:r>
              <a:rPr lang="en-US" sz="1600" dirty="0" smtClean="0">
                <a:latin typeface="Arial" panose="020B0604020202020204" pitchFamily="34" charset="0"/>
                <a:cs typeface="Arial" panose="020B0604020202020204" pitchFamily="34" charset="0"/>
              </a:rPr>
              <a:t>impact </a:t>
            </a:r>
            <a:r>
              <a:rPr lang="en-US" sz="1600" dirty="0">
                <a:latin typeface="Arial" panose="020B0604020202020204" pitchFamily="34" charset="0"/>
                <a:cs typeface="Arial" panose="020B0604020202020204" pitchFamily="34" charset="0"/>
              </a:rPr>
              <a:t>of the failure of </a:t>
            </a:r>
            <a:r>
              <a:rPr lang="en-US" sz="1600" dirty="0" smtClean="0">
                <a:latin typeface="Arial" panose="020B0604020202020204" pitchFamily="34" charset="0"/>
                <a:cs typeface="Arial" panose="020B0604020202020204" pitchFamily="34" charset="0"/>
              </a:rPr>
              <a:t>equipment on</a:t>
            </a:r>
          </a:p>
          <a:p>
            <a:pPr lvl="1"/>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other equipment</a:t>
            </a:r>
            <a:r>
              <a:rPr lang="en-US" sz="1600" dirty="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r>
              <a:rPr lang="fr-FR" sz="1600" dirty="0" smtClean="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L</a:t>
            </a:r>
            <a:r>
              <a:rPr lang="fr-FR" sz="1600" dirty="0" err="1" smtClean="0">
                <a:latin typeface="Arial" panose="020B0604020202020204" pitchFamily="34" charset="0"/>
                <a:cs typeface="Arial" panose="020B0604020202020204" pitchFamily="34" charset="0"/>
              </a:rPr>
              <a:t>ack</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of </a:t>
            </a:r>
            <a:r>
              <a:rPr lang="fr-FR" sz="1600" dirty="0" err="1">
                <a:latin typeface="Arial" panose="020B0604020202020204" pitchFamily="34" charset="0"/>
                <a:cs typeface="Arial" panose="020B0604020202020204" pitchFamily="34" charset="0"/>
              </a:rPr>
              <a:t>indicators</a:t>
            </a:r>
            <a:r>
              <a:rPr lang="fr-FR" sz="1600" dirty="0" smtClean="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High n</a:t>
            </a:r>
            <a:r>
              <a:rPr lang="en-US" sz="1600" dirty="0" smtClean="0">
                <a:latin typeface="Arial" panose="020B0604020202020204" pitchFamily="34" charset="0"/>
                <a:cs typeface="Arial" panose="020B0604020202020204" pitchFamily="34" charset="0"/>
              </a:rPr>
              <a:t>umber </a:t>
            </a:r>
            <a:r>
              <a:rPr lang="en-US" sz="1600" dirty="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tools</a:t>
            </a:r>
            <a:r>
              <a:rPr lang="en-US" sz="1600" dirty="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F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a:t>
            </a:r>
            <a:r>
              <a:rPr lang="en-US" sz="1600" dirty="0" smtClean="0">
                <a:latin typeface="Arial" panose="020B0604020202020204" pitchFamily="34" charset="0"/>
                <a:cs typeface="Arial" panose="020B0604020202020204" pitchFamily="34" charset="0"/>
              </a:rPr>
              <a:t>isks </a:t>
            </a:r>
            <a:r>
              <a:rPr lang="en-US" sz="1600" dirty="0">
                <a:latin typeface="Arial" panose="020B0604020202020204" pitchFamily="34" charset="0"/>
                <a:cs typeface="Arial" panose="020B0604020202020204" pitchFamily="34" charset="0"/>
              </a:rPr>
              <a:t>of a subcontracting policy.</a:t>
            </a:r>
          </a:p>
          <a:p>
            <a:pPr marL="742950" lvl="1"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a:t>
            </a:r>
            <a:r>
              <a:rPr lang="en-US" sz="1600" dirty="0" smtClean="0">
                <a:latin typeface="Arial" panose="020B0604020202020204" pitchFamily="34" charset="0"/>
                <a:cs typeface="Arial" panose="020B0604020202020204" pitchFamily="34" charset="0"/>
              </a:rPr>
              <a:t>ifficulties </a:t>
            </a:r>
            <a:r>
              <a:rPr lang="en-US" sz="1600" dirty="0">
                <a:latin typeface="Arial" panose="020B0604020202020204" pitchFamily="34" charset="0"/>
                <a:cs typeface="Arial" panose="020B0604020202020204" pitchFamily="34" charset="0"/>
              </a:rPr>
              <a:t>in establishing a global maintenance budget.</a:t>
            </a:r>
          </a:p>
          <a:p>
            <a:pPr marL="742950" lvl="1" indent="-285750">
              <a:buFont typeface="Wingdings" panose="05000000000000000000" pitchFamily="2" charset="2"/>
              <a:buChar char="§"/>
            </a:pPr>
            <a:r>
              <a:rPr lang="en-US" sz="1600">
                <a:latin typeface="Arial" panose="020B0604020202020204" pitchFamily="34" charset="0"/>
                <a:cs typeface="Arial" panose="020B0604020202020204" pitchFamily="34" charset="0"/>
              </a:rPr>
              <a:t>	</a:t>
            </a:r>
            <a:r>
              <a:rPr lang="en-US" sz="1600" smtClean="0">
                <a:latin typeface="Arial" panose="020B0604020202020204" pitchFamily="34" charset="0"/>
                <a:cs typeface="Arial" panose="020B0604020202020204" pitchFamily="34" charset="0"/>
              </a:rPr>
              <a:t>Need </a:t>
            </a:r>
            <a:r>
              <a:rPr lang="en-US" sz="1600" smtClean="0">
                <a:latin typeface="Arial" panose="020B0604020202020204" pitchFamily="34" charset="0"/>
                <a:cs typeface="Arial" panose="020B0604020202020204" pitchFamily="34" charset="0"/>
              </a:rPr>
              <a:t>improvements </a:t>
            </a:r>
            <a:r>
              <a:rPr lang="en-US" sz="1600" dirty="0">
                <a:latin typeface="Arial" panose="020B0604020202020204" pitchFamily="34" charset="0"/>
                <a:cs typeface="Arial" panose="020B0604020202020204" pitchFamily="34" charset="0"/>
              </a:rPr>
              <a:t>to get in inventories and spare parts </a:t>
            </a:r>
            <a:r>
              <a:rPr lang="en-US" sz="1600" dirty="0" smtClean="0">
                <a:latin typeface="Arial" panose="020B0604020202020204" pitchFamily="34" charset="0"/>
                <a:cs typeface="Arial" panose="020B0604020202020204" pitchFamily="34" charset="0"/>
              </a:rPr>
              <a:t>management.</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12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a:graphicFrameLocks/>
          </p:cNvGraphicFramePr>
          <p:nvPr>
            <p:extLst>
              <p:ext uri="{D42A27DB-BD31-4B8C-83A1-F6EECF244321}">
                <p14:modId xmlns:p14="http://schemas.microsoft.com/office/powerpoint/2010/main" val="600697478"/>
              </p:ext>
            </p:extLst>
          </p:nvPr>
        </p:nvGraphicFramePr>
        <p:xfrm>
          <a:off x="2249996" y="885114"/>
          <a:ext cx="4572000" cy="523656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Connecteur droit avec flèche 3"/>
          <p:cNvCxnSpPr/>
          <p:nvPr/>
        </p:nvCxnSpPr>
        <p:spPr bwMode="auto">
          <a:xfrm>
            <a:off x="5472113" y="2312988"/>
            <a:ext cx="431800" cy="687387"/>
          </a:xfrm>
          <a:prstGeom prst="straightConnector1">
            <a:avLst/>
          </a:prstGeom>
          <a:ln>
            <a:tailEnd type="arrow"/>
          </a:ln>
          <a:extLst/>
        </p:spPr>
        <p:style>
          <a:lnRef idx="3">
            <a:schemeClr val="accent2"/>
          </a:lnRef>
          <a:fillRef idx="0">
            <a:schemeClr val="accent2"/>
          </a:fillRef>
          <a:effectRef idx="2">
            <a:schemeClr val="accent2"/>
          </a:effectRef>
          <a:fontRef idx="minor">
            <a:schemeClr val="tx1"/>
          </a:fontRef>
        </p:style>
      </p:cxnSp>
      <p:sp>
        <p:nvSpPr>
          <p:cNvPr id="5" name="ZoneTexte 4"/>
          <p:cNvSpPr txBox="1"/>
          <p:nvPr/>
        </p:nvSpPr>
        <p:spPr>
          <a:xfrm>
            <a:off x="4703763" y="1520825"/>
            <a:ext cx="1739900" cy="95408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buSzPct val="80000"/>
              <a:defRPr/>
            </a:pPr>
            <a:r>
              <a:rPr lang="en-GB" sz="1400" b="1" smtClean="0">
                <a:solidFill>
                  <a:srgbClr val="000000"/>
                </a:solidFill>
              </a:rPr>
              <a:t>CMMS and Bug tracker  widely  used by support teams</a:t>
            </a:r>
            <a:endParaRPr lang="en-GB" sz="1400" b="1" dirty="0">
              <a:solidFill>
                <a:srgbClr val="000000"/>
              </a:solidFill>
            </a:endParaRPr>
          </a:p>
        </p:txBody>
      </p:sp>
      <p:cxnSp>
        <p:nvCxnSpPr>
          <p:cNvPr id="10" name="Connecteur droit avec flèche 9"/>
          <p:cNvCxnSpPr/>
          <p:nvPr/>
        </p:nvCxnSpPr>
        <p:spPr bwMode="auto">
          <a:xfrm>
            <a:off x="5327650" y="2474913"/>
            <a:ext cx="73025" cy="830262"/>
          </a:xfrm>
          <a:prstGeom prst="straightConnector1">
            <a:avLst/>
          </a:prstGeom>
          <a:ln>
            <a:tailEnd type="arrow"/>
          </a:ln>
          <a:extLst/>
        </p:spPr>
        <p:style>
          <a:lnRef idx="3">
            <a:schemeClr val="accent2"/>
          </a:lnRef>
          <a:fillRef idx="0">
            <a:schemeClr val="accent2"/>
          </a:fillRef>
          <a:effectRef idx="2">
            <a:schemeClr val="accent2"/>
          </a:effectRef>
          <a:fontRef idx="minor">
            <a:schemeClr val="tx1"/>
          </a:fontRef>
        </p:style>
      </p:cxnSp>
      <p:sp>
        <p:nvSpPr>
          <p:cNvPr id="2" name="ZoneTexte 1"/>
          <p:cNvSpPr txBox="1"/>
          <p:nvPr/>
        </p:nvSpPr>
        <p:spPr>
          <a:xfrm>
            <a:off x="179512" y="224644"/>
            <a:ext cx="8712968" cy="1015663"/>
          </a:xfrm>
          <a:prstGeom prst="rect">
            <a:avLst/>
          </a:prstGeom>
          <a:noFill/>
        </p:spPr>
        <p:txBody>
          <a:bodyPr wrap="square" rtlCol="0">
            <a:spAutoFit/>
          </a:bodyPr>
          <a:lstStyle/>
          <a:p>
            <a:pPr algn="r" fontAlgn="base">
              <a:spcBef>
                <a:spcPct val="0"/>
              </a:spcBef>
              <a:spcAft>
                <a:spcPct val="0"/>
              </a:spcAft>
            </a:pPr>
            <a:r>
              <a:rPr lang="en-GB" sz="2000" dirty="0" smtClean="0">
                <a:solidFill>
                  <a:schemeClr val="accent1"/>
                </a:solidFill>
                <a:latin typeface="Arial" panose="020B0604020202020204" pitchFamily="34" charset="0"/>
                <a:ea typeface="+mj-ea"/>
                <a:cs typeface="Arial" panose="020B0604020202020204" pitchFamily="34" charset="0"/>
              </a:rPr>
              <a:t>Replacement </a:t>
            </a:r>
            <a:r>
              <a:rPr lang="en-GB" sz="2000" dirty="0">
                <a:solidFill>
                  <a:schemeClr val="accent1"/>
                </a:solidFill>
                <a:latin typeface="Arial" panose="020B0604020202020204" pitchFamily="34" charset="0"/>
                <a:ea typeface="+mj-ea"/>
                <a:cs typeface="Arial" panose="020B0604020202020204" pitchFamily="34" charset="0"/>
              </a:rPr>
              <a:t>of several request management tools </a:t>
            </a:r>
            <a:endParaRPr lang="en-GB" sz="2000" dirty="0" smtClean="0">
              <a:solidFill>
                <a:schemeClr val="accent1"/>
              </a:solidFill>
              <a:latin typeface="Arial" panose="020B0604020202020204" pitchFamily="34" charset="0"/>
              <a:ea typeface="+mj-ea"/>
              <a:cs typeface="Arial" panose="020B0604020202020204" pitchFamily="34" charset="0"/>
            </a:endParaRPr>
          </a:p>
          <a:p>
            <a:pPr algn="r" fontAlgn="base">
              <a:spcBef>
                <a:spcPct val="0"/>
              </a:spcBef>
              <a:spcAft>
                <a:spcPct val="0"/>
              </a:spcAft>
            </a:pPr>
            <a:r>
              <a:rPr lang="en-GB" sz="2000" dirty="0" smtClean="0">
                <a:solidFill>
                  <a:schemeClr val="accent1"/>
                </a:solidFill>
                <a:latin typeface="Arial" panose="020B0604020202020204" pitchFamily="34" charset="0"/>
                <a:ea typeface="+mj-ea"/>
                <a:cs typeface="Arial" panose="020B0604020202020204" pitchFamily="34" charset="0"/>
              </a:rPr>
              <a:t>with </a:t>
            </a:r>
            <a:r>
              <a:rPr lang="en-GB" sz="2000" dirty="0">
                <a:solidFill>
                  <a:schemeClr val="accent1"/>
                </a:solidFill>
                <a:latin typeface="Arial" panose="020B0604020202020204" pitchFamily="34" charset="0"/>
                <a:ea typeface="+mj-ea"/>
                <a:cs typeface="Arial" panose="020B0604020202020204" pitchFamily="34" charset="0"/>
                <a:sym typeface="Wingdings" panose="05000000000000000000" pitchFamily="2" charset="2"/>
              </a:rPr>
              <a:t>a</a:t>
            </a:r>
            <a:r>
              <a:rPr lang="en-GB" sz="2000" dirty="0">
                <a:solidFill>
                  <a:schemeClr val="accent1"/>
                </a:solidFill>
                <a:latin typeface="Arial" panose="020B0604020202020204" pitchFamily="34" charset="0"/>
                <a:ea typeface="+mj-ea"/>
                <a:cs typeface="Arial" panose="020B0604020202020204" pitchFamily="34" charset="0"/>
              </a:rPr>
              <a:t> single </a:t>
            </a:r>
            <a:r>
              <a:rPr lang="en-GB" sz="2000" dirty="0" smtClean="0">
                <a:solidFill>
                  <a:schemeClr val="accent1"/>
                </a:solidFill>
                <a:latin typeface="Arial" panose="020B0604020202020204" pitchFamily="34" charset="0"/>
                <a:ea typeface="+mj-ea"/>
                <a:cs typeface="Arial" panose="020B0604020202020204" pitchFamily="34" charset="0"/>
              </a:rPr>
              <a:t>portal</a:t>
            </a:r>
          </a:p>
          <a:p>
            <a:pPr algn="r" fontAlgn="base">
              <a:spcBef>
                <a:spcPct val="0"/>
              </a:spcBef>
              <a:spcAft>
                <a:spcPct val="0"/>
              </a:spcAft>
            </a:pPr>
            <a:r>
              <a:rPr lang="en-GB" sz="2000" dirty="0" smtClean="0">
                <a:solidFill>
                  <a:schemeClr val="accent1"/>
                </a:solidFill>
                <a:latin typeface="Arial" panose="020B0604020202020204" pitchFamily="34" charset="0"/>
                <a:ea typeface="+mj-ea"/>
                <a:cs typeface="Arial" panose="020B0604020202020204" pitchFamily="34" charset="0"/>
                <a:sym typeface="Wingdings" panose="05000000000000000000" pitchFamily="2" charset="2"/>
              </a:rPr>
              <a:t>(2015)</a:t>
            </a:r>
            <a:endParaRPr lang="en-GB" sz="2000"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9379516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CMMS optimisation : the software</a:t>
            </a:r>
            <a:endParaRPr lang="fr-FR" sz="2400" dirty="0"/>
          </a:p>
        </p:txBody>
      </p:sp>
      <p:sp>
        <p:nvSpPr>
          <p:cNvPr id="3" name="Espace réservé du contenu 2"/>
          <p:cNvSpPr>
            <a:spLocks noGrp="1"/>
          </p:cNvSpPr>
          <p:nvPr>
            <p:ph idx="1"/>
          </p:nvPr>
        </p:nvSpPr>
        <p:spPr>
          <a:xfrm>
            <a:off x="675029" y="1695556"/>
            <a:ext cx="7956432" cy="1520929"/>
          </a:xfrm>
        </p:spPr>
        <p:txBody>
          <a:bodyPr>
            <a:normAutofit/>
          </a:bodyPr>
          <a:lstStyle/>
          <a:p>
            <a:pPr marL="914400" lvl="2" indent="0">
              <a:buNone/>
            </a:pPr>
            <a:endParaRPr lang="fr-FR" sz="1200" b="1" i="1" dirty="0" smtClean="0">
              <a:solidFill>
                <a:schemeClr val="accent1">
                  <a:lumMod val="75000"/>
                </a:schemeClr>
              </a:solidFill>
            </a:endParaRPr>
          </a:p>
          <a:p>
            <a:pPr marL="0" indent="0">
              <a:buNone/>
            </a:pPr>
            <a:r>
              <a:rPr lang="fr-FR" sz="1800" b="1" dirty="0" smtClean="0"/>
              <a:t>	</a:t>
            </a:r>
            <a:endParaRPr lang="fr-FR" sz="1800" dirty="0" smtClean="0">
              <a:solidFill>
                <a:schemeClr val="tx1"/>
              </a:solidFill>
            </a:endParaRPr>
          </a:p>
        </p:txBody>
      </p:sp>
      <p:sp>
        <p:nvSpPr>
          <p:cNvPr id="4" name="ZoneTexte 3"/>
          <p:cNvSpPr txBox="1"/>
          <p:nvPr/>
        </p:nvSpPr>
        <p:spPr>
          <a:xfrm>
            <a:off x="683568" y="3237950"/>
            <a:ext cx="7992888" cy="646331"/>
          </a:xfrm>
          <a:prstGeom prst="rect">
            <a:avLst/>
          </a:prstGeom>
          <a:noFill/>
        </p:spPr>
        <p:txBody>
          <a:bodyPr wrap="square" rtlCol="0">
            <a:spAutoFit/>
          </a:bodyPr>
          <a:lstStyle/>
          <a:p>
            <a:r>
              <a:rPr lang="fr-FR" dirty="0" smtClean="0"/>
              <a:t>	- </a:t>
            </a:r>
            <a:r>
              <a:rPr lang="fr-FR" dirty="0">
                <a:latin typeface="Arial" panose="020B0604020202020204" pitchFamily="34" charset="0"/>
                <a:cs typeface="Arial" panose="020B0604020202020204" pitchFamily="34" charset="0"/>
              </a:rPr>
              <a:t>Quick navigation </a:t>
            </a:r>
            <a:r>
              <a:rPr lang="fr-FR" dirty="0" err="1" smtClean="0">
                <a:latin typeface="Arial" panose="020B0604020202020204" pitchFamily="34" charset="0"/>
                <a:cs typeface="Arial" panose="020B0604020202020204" pitchFamily="34" charset="0"/>
              </a:rPr>
              <a:t>with</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any</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type of </a:t>
            </a:r>
            <a:r>
              <a:rPr lang="fr-FR" dirty="0" err="1" smtClean="0">
                <a:latin typeface="Arial" panose="020B0604020202020204" pitchFamily="34" charset="0"/>
                <a:cs typeface="Arial" panose="020B0604020202020204" pitchFamily="34" charset="0"/>
              </a:rPr>
              <a:t>device</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tablets</a:t>
            </a:r>
            <a:r>
              <a:rPr lang="fr-FR" dirty="0">
                <a:latin typeface="Arial" panose="020B0604020202020204" pitchFamily="34" charset="0"/>
                <a:cs typeface="Arial" panose="020B0604020202020204" pitchFamily="34" charset="0"/>
              </a:rPr>
              <a:t>, smartphones </a:t>
            </a:r>
          </a:p>
          <a:p>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sym typeface="Wingdings" panose="05000000000000000000" pitchFamily="2" charset="2"/>
              </a:rPr>
              <a:t></a:t>
            </a:r>
            <a:r>
              <a:rPr lang="fr-FR" dirty="0" smtClean="0">
                <a:latin typeface="Arial" panose="020B0604020202020204" pitchFamily="34" charset="0"/>
                <a:cs typeface="Arial" panose="020B0604020202020204" pitchFamily="34" charset="0"/>
              </a:rPr>
              <a:t>Responsive design</a:t>
            </a:r>
            <a:endParaRPr lang="fr-FR" dirty="0">
              <a:latin typeface="Arial" panose="020B0604020202020204" pitchFamily="34" charset="0"/>
              <a:cs typeface="Arial" panose="020B0604020202020204" pitchFamily="34" charset="0"/>
            </a:endParaRPr>
          </a:p>
        </p:txBody>
      </p:sp>
      <p:sp>
        <p:nvSpPr>
          <p:cNvPr id="5" name="ZoneTexte 4"/>
          <p:cNvSpPr txBox="1"/>
          <p:nvPr/>
        </p:nvSpPr>
        <p:spPr>
          <a:xfrm>
            <a:off x="683568" y="1052736"/>
            <a:ext cx="7848872" cy="2185214"/>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sz="1600" dirty="0">
                <a:solidFill>
                  <a:schemeClr val="accent1"/>
                </a:solidFill>
                <a:latin typeface="Arial" panose="020B0604020202020204" pitchFamily="34" charset="0"/>
                <a:cs typeface="Arial" panose="020B0604020202020204" pitchFamily="34" charset="0"/>
              </a:rPr>
              <a:t>Full web version MAINTI4® made by TRIBOFILM </a:t>
            </a:r>
          </a:p>
          <a:p>
            <a:pPr lvl="2"/>
            <a:r>
              <a:rPr lang="fr-FR" sz="1600" b="1" i="1" dirty="0">
                <a:solidFill>
                  <a:schemeClr val="accent1">
                    <a:lumMod val="75000"/>
                  </a:schemeClr>
                </a:solidFill>
                <a:hlinkClick r:id="rId3"/>
              </a:rPr>
              <a:t>https://</a:t>
            </a:r>
            <a:r>
              <a:rPr lang="fr-FR" sz="1600" b="1" i="1" dirty="0" smtClean="0">
                <a:solidFill>
                  <a:schemeClr val="accent1">
                    <a:lumMod val="75000"/>
                  </a:schemeClr>
                </a:solidFill>
                <a:hlinkClick r:id="rId3"/>
              </a:rPr>
              <a:t>www.tribofilm.fr</a:t>
            </a:r>
            <a:endParaRPr lang="fr-FR" sz="1600" b="1" i="1" dirty="0" smtClean="0">
              <a:solidFill>
                <a:schemeClr val="accent1">
                  <a:lumMod val="75000"/>
                </a:schemeClr>
              </a:solidFill>
            </a:endParaRPr>
          </a:p>
          <a:p>
            <a:pPr lvl="2"/>
            <a:endParaRPr lang="fr-FR" sz="1600" b="1" i="1" dirty="0" smtClean="0">
              <a:solidFill>
                <a:schemeClr val="accent1">
                  <a:lumMod val="75000"/>
                </a:schemeClr>
              </a:solidFill>
            </a:endParaRPr>
          </a:p>
          <a:p>
            <a:r>
              <a:rPr lang="fr-FR" dirty="0" smtClean="0"/>
              <a:t>	- </a:t>
            </a:r>
            <a:r>
              <a:rPr lang="fr-FR" dirty="0"/>
              <a:t>Web solution </a:t>
            </a:r>
            <a:r>
              <a:rPr lang="fr-FR" dirty="0" err="1"/>
              <a:t>implemented</a:t>
            </a:r>
            <a:r>
              <a:rPr lang="fr-FR" dirty="0"/>
              <a:t> in </a:t>
            </a:r>
            <a:r>
              <a:rPr lang="fr-FR" dirty="0" err="1"/>
              <a:t>june</a:t>
            </a:r>
            <a:r>
              <a:rPr lang="fr-FR" dirty="0"/>
              <a:t>  2018</a:t>
            </a:r>
          </a:p>
          <a:p>
            <a:r>
              <a:rPr lang="fr-FR" dirty="0"/>
              <a:t>	- Mobile technologies  :</a:t>
            </a:r>
          </a:p>
          <a:p>
            <a:r>
              <a:rPr lang="fr-FR" dirty="0"/>
              <a:t>		</a:t>
            </a:r>
            <a:r>
              <a:rPr lang="fr-FR" dirty="0" smtClean="0"/>
              <a:t>-</a:t>
            </a:r>
            <a:r>
              <a:rPr lang="fr-FR" dirty="0"/>
              <a:t> </a:t>
            </a:r>
            <a:r>
              <a:rPr lang="fr-FR" dirty="0" err="1" smtClean="0"/>
              <a:t>Barcode</a:t>
            </a:r>
            <a:r>
              <a:rPr lang="fr-FR" dirty="0" smtClean="0"/>
              <a:t> </a:t>
            </a:r>
            <a:r>
              <a:rPr lang="fr-FR" dirty="0" err="1" smtClean="0"/>
              <a:t>reader</a:t>
            </a:r>
            <a:endParaRPr lang="fr-FR" dirty="0"/>
          </a:p>
          <a:p>
            <a:r>
              <a:rPr lang="fr-FR" dirty="0"/>
              <a:t>		</a:t>
            </a:r>
            <a:r>
              <a:rPr lang="fr-FR" dirty="0" smtClean="0"/>
              <a:t>- Android </a:t>
            </a:r>
            <a:r>
              <a:rPr lang="fr-FR" dirty="0"/>
              <a:t>Application</a:t>
            </a:r>
          </a:p>
          <a:p>
            <a:pPr lvl="2"/>
            <a:endParaRPr lang="fr-FR" sz="1600" b="1" i="1" dirty="0">
              <a:solidFill>
                <a:schemeClr val="accent1">
                  <a:lumMod val="75000"/>
                </a:schemeClr>
              </a:solidFill>
            </a:endParaRPr>
          </a:p>
        </p:txBody>
      </p:sp>
      <p:sp>
        <p:nvSpPr>
          <p:cNvPr id="6" name="ZoneTexte 5"/>
          <p:cNvSpPr txBox="1"/>
          <p:nvPr/>
        </p:nvSpPr>
        <p:spPr>
          <a:xfrm>
            <a:off x="683568" y="4221088"/>
            <a:ext cx="7992888"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Web </a:t>
            </a:r>
            <a:r>
              <a:rPr lang="fr-FR" dirty="0" smtClean="0">
                <a:latin typeface="Arial" panose="020B0604020202020204" pitchFamily="34" charset="0"/>
                <a:cs typeface="Arial" panose="020B0604020202020204" pitchFamily="34" charset="0"/>
              </a:rPr>
              <a:t>services</a:t>
            </a:r>
            <a:endParaRPr lang="fr-FR" dirty="0">
              <a:latin typeface="Arial" panose="020B0604020202020204" pitchFamily="34" charset="0"/>
              <a:cs typeface="Arial" panose="020B0604020202020204" pitchFamily="34" charset="0"/>
            </a:endParaRPr>
          </a:p>
        </p:txBody>
      </p:sp>
      <p:sp>
        <p:nvSpPr>
          <p:cNvPr id="7" name="ZoneTexte 6"/>
          <p:cNvSpPr txBox="1"/>
          <p:nvPr/>
        </p:nvSpPr>
        <p:spPr>
          <a:xfrm>
            <a:off x="683568" y="4869160"/>
            <a:ext cx="7992888" cy="923330"/>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sym typeface="Wingdings" panose="05000000000000000000" pitchFamily="2" charset="2"/>
              </a:rPr>
              <a:t>	 </a:t>
            </a:r>
            <a:r>
              <a:rPr lang="fr-FR" dirty="0">
                <a:latin typeface="Arial" panose="020B0604020202020204" pitchFamily="34" charset="0"/>
                <a:cs typeface="Arial" panose="020B0604020202020204" pitchFamily="34" charset="0"/>
                <a:sym typeface="Wingdings" panose="05000000000000000000" pitchFamily="2" charset="2"/>
              </a:rPr>
              <a:t>Time </a:t>
            </a:r>
            <a:r>
              <a:rPr lang="fr-FR" dirty="0" err="1">
                <a:latin typeface="Arial" panose="020B0604020202020204" pitchFamily="34" charset="0"/>
                <a:cs typeface="Arial" panose="020B0604020202020204" pitchFamily="34" charset="0"/>
                <a:sym typeface="Wingdings" panose="05000000000000000000" pitchFamily="2" charset="2"/>
              </a:rPr>
              <a:t>saving</a:t>
            </a:r>
            <a:endParaRPr lang="fr-FR" dirty="0">
              <a:latin typeface="Arial" panose="020B0604020202020204" pitchFamily="34" charset="0"/>
              <a:cs typeface="Arial" panose="020B0604020202020204" pitchFamily="34" charset="0"/>
              <a:sym typeface="Wingdings" panose="05000000000000000000" pitchFamily="2" charset="2"/>
            </a:endParaRPr>
          </a:p>
          <a:p>
            <a:r>
              <a:rPr lang="fr-FR" dirty="0">
                <a:latin typeface="Arial" panose="020B0604020202020204" pitchFamily="34" charset="0"/>
                <a:cs typeface="Arial" panose="020B0604020202020204" pitchFamily="34" charset="0"/>
                <a:sym typeface="Wingdings" panose="05000000000000000000" pitchFamily="2" charset="2"/>
              </a:rPr>
              <a:t>	 </a:t>
            </a:r>
            <a:r>
              <a:rPr lang="fr-FR" dirty="0" smtClean="0">
                <a:latin typeface="Arial" panose="020B0604020202020204" pitchFamily="34" charset="0"/>
                <a:cs typeface="Arial" panose="020B0604020202020204" pitchFamily="34" charset="0"/>
                <a:sym typeface="Wingdings" panose="05000000000000000000" pitchFamily="2" charset="2"/>
              </a:rPr>
              <a:t>User </a:t>
            </a:r>
            <a:r>
              <a:rPr lang="fr-FR" dirty="0" err="1">
                <a:latin typeface="Arial" panose="020B0604020202020204" pitchFamily="34" charset="0"/>
                <a:cs typeface="Arial" panose="020B0604020202020204" pitchFamily="34" charset="0"/>
                <a:sym typeface="Wingdings" panose="05000000000000000000" pitchFamily="2" charset="2"/>
              </a:rPr>
              <a:t>friendly</a:t>
            </a:r>
            <a:endParaRPr lang="fr-FR"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3140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H="1">
            <a:off x="4427984" y="836649"/>
            <a:ext cx="4536504" cy="64"/>
          </a:xfrm>
          <a:prstGeom prst="line">
            <a:avLst/>
          </a:prstGeom>
          <a:ln w="73025" cmpd="tri">
            <a:solidFill>
              <a:srgbClr val="F6E720"/>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3203848" y="251874"/>
            <a:ext cx="5796136" cy="461665"/>
          </a:xfrm>
          <a:prstGeom prst="rect">
            <a:avLst/>
          </a:prstGeom>
          <a:noFill/>
        </p:spPr>
        <p:txBody>
          <a:bodyPr wrap="square" rtlCol="0">
            <a:spAutoFit/>
          </a:bodyPr>
          <a:lstStyle/>
          <a:p>
            <a:pPr algn="r">
              <a:spcBef>
                <a:spcPct val="0"/>
              </a:spcBef>
            </a:pPr>
            <a:r>
              <a:rPr lang="fr-FR" sz="2400" dirty="0">
                <a:solidFill>
                  <a:schemeClr val="accent1"/>
                </a:solidFill>
                <a:latin typeface="Arial" panose="020B0604020202020204" pitchFamily="34" charset="0"/>
                <a:ea typeface="+mj-ea"/>
                <a:cs typeface="Arial" panose="020B0604020202020204" pitchFamily="34" charset="0"/>
              </a:rPr>
              <a:t>CMMS </a:t>
            </a:r>
            <a:r>
              <a:rPr lang="fr-FR" sz="2400" dirty="0" err="1">
                <a:solidFill>
                  <a:schemeClr val="accent1"/>
                </a:solidFill>
                <a:latin typeface="Arial" panose="020B0604020202020204" pitchFamily="34" charset="0"/>
                <a:ea typeface="+mj-ea"/>
                <a:cs typeface="Arial" panose="020B0604020202020204" pitchFamily="34" charset="0"/>
              </a:rPr>
              <a:t>optimization</a:t>
            </a:r>
            <a:r>
              <a:rPr lang="fr-FR" sz="2400" dirty="0">
                <a:solidFill>
                  <a:schemeClr val="accent1"/>
                </a:solidFill>
                <a:latin typeface="Arial" panose="020B0604020202020204" pitchFamily="34" charset="0"/>
                <a:ea typeface="+mj-ea"/>
                <a:cs typeface="Arial" panose="020B0604020202020204" pitchFamily="34" charset="0"/>
              </a:rPr>
              <a:t> : </a:t>
            </a:r>
            <a:r>
              <a:rPr lang="fr-FR" sz="2400" dirty="0" err="1">
                <a:solidFill>
                  <a:schemeClr val="accent1"/>
                </a:solidFill>
                <a:latin typeface="Arial" panose="020B0604020202020204" pitchFamily="34" charset="0"/>
                <a:ea typeface="+mj-ea"/>
                <a:cs typeface="Arial" panose="020B0604020202020204" pitchFamily="34" charset="0"/>
              </a:rPr>
              <a:t>visual</a:t>
            </a:r>
            <a:r>
              <a:rPr lang="fr-FR" sz="2400" dirty="0">
                <a:solidFill>
                  <a:schemeClr val="accent1"/>
                </a:solidFill>
                <a:latin typeface="Arial" panose="020B0604020202020204" pitchFamily="34" charset="0"/>
                <a:ea typeface="+mj-ea"/>
                <a:cs typeface="Arial" panose="020B0604020202020204" pitchFamily="34" charset="0"/>
              </a:rPr>
              <a:t> </a:t>
            </a:r>
            <a:r>
              <a:rPr lang="fr-FR" sz="2400" dirty="0" err="1">
                <a:solidFill>
                  <a:schemeClr val="accent1"/>
                </a:solidFill>
                <a:latin typeface="Arial" panose="020B0604020202020204" pitchFamily="34" charset="0"/>
                <a:ea typeface="+mj-ea"/>
                <a:cs typeface="Arial" panose="020B0604020202020204" pitchFamily="34" charset="0"/>
              </a:rPr>
              <a:t>presentation</a:t>
            </a:r>
            <a:endParaRPr lang="fr-FR" sz="2400" dirty="0">
              <a:solidFill>
                <a:schemeClr val="accent1"/>
              </a:solidFill>
              <a:latin typeface="Arial" panose="020B0604020202020204" pitchFamily="34" charset="0"/>
              <a:ea typeface="+mj-ea"/>
              <a:cs typeface="Arial" panose="020B0604020202020204" pitchFamily="34" charset="0"/>
            </a:endParaRPr>
          </a:p>
        </p:txBody>
      </p:sp>
      <p:sp>
        <p:nvSpPr>
          <p:cNvPr id="6" name="ZoneTexte 5"/>
          <p:cNvSpPr txBox="1"/>
          <p:nvPr/>
        </p:nvSpPr>
        <p:spPr>
          <a:xfrm>
            <a:off x="611560" y="1442542"/>
            <a:ext cx="2027863" cy="369332"/>
          </a:xfrm>
          <a:prstGeom prst="rect">
            <a:avLst/>
          </a:prstGeom>
          <a:noFill/>
        </p:spPr>
        <p:txBody>
          <a:bodyPr wrap="none" rtlCol="0">
            <a:spAutoFit/>
          </a:bodyPr>
          <a:lstStyle/>
          <a:p>
            <a:r>
              <a:rPr lang="fr-FR" u="sng" dirty="0" err="1" smtClean="0"/>
              <a:t>Geographical</a:t>
            </a:r>
            <a:r>
              <a:rPr lang="fr-FR" u="sng" dirty="0" smtClean="0"/>
              <a:t> class</a:t>
            </a:r>
            <a:r>
              <a:rPr lang="fr-FR" u="sng" dirty="0" smtClean="0">
                <a:solidFill>
                  <a:schemeClr val="bg1"/>
                </a:solidFill>
              </a:rPr>
              <a:t>: </a:t>
            </a:r>
            <a:endParaRPr lang="fr-FR" u="sng" dirty="0">
              <a:solidFill>
                <a:schemeClr val="bg1"/>
              </a:solidFill>
            </a:endParaRPr>
          </a:p>
        </p:txBody>
      </p:sp>
      <p:pic>
        <p:nvPicPr>
          <p:cNvPr id="7" name="Picture 3" descr="F:\SOLEIL\Présentation groupe vide\img avant après topo\topo géographiqu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158" y="1878733"/>
            <a:ext cx="5058308" cy="47207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00212" y="2404656"/>
            <a:ext cx="1427571"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48543" y="3429000"/>
            <a:ext cx="12241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331640" y="3573016"/>
            <a:ext cx="12241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403648" y="4005064"/>
            <a:ext cx="2169113"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536728" y="4149080"/>
            <a:ext cx="202716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619672" y="4437112"/>
            <a:ext cx="2232247"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4" descr="F:\SOLEIL\Présentation groupe vide\img avant après topo\descriptif jauge pirani o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5" y="1883498"/>
            <a:ext cx="4608512" cy="372494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avec flèche 14"/>
          <p:cNvCxnSpPr/>
          <p:nvPr/>
        </p:nvCxnSpPr>
        <p:spPr>
          <a:xfrm flipV="1">
            <a:off x="3059832" y="4725144"/>
            <a:ext cx="1368153"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69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err="1" smtClean="0"/>
              <a:t>Overview</a:t>
            </a:r>
            <a:endParaRPr lang="fr-FR" sz="2400" dirty="0"/>
          </a:p>
        </p:txBody>
      </p:sp>
      <p:sp>
        <p:nvSpPr>
          <p:cNvPr id="3" name="Espace réservé du contenu 2"/>
          <p:cNvSpPr>
            <a:spLocks noGrp="1"/>
          </p:cNvSpPr>
          <p:nvPr>
            <p:ph idx="1"/>
          </p:nvPr>
        </p:nvSpPr>
        <p:spPr>
          <a:xfrm>
            <a:off x="611560" y="1259999"/>
            <a:ext cx="8028440" cy="440809"/>
          </a:xfrm>
        </p:spPr>
        <p:txBody>
          <a:bodyPr>
            <a:normAutofit/>
          </a:bodyPr>
          <a:lstStyle/>
          <a:p>
            <a:r>
              <a:rPr lang="fr-FR" sz="1800" dirty="0" smtClean="0"/>
              <a:t>SOLEIL in key figures</a:t>
            </a:r>
          </a:p>
          <a:p>
            <a:pPr marL="0" indent="0">
              <a:buNone/>
            </a:pPr>
            <a:endParaRPr lang="fr-FR" sz="1800" dirty="0"/>
          </a:p>
          <a:p>
            <a:endParaRPr lang="fr-FR" sz="1800" dirty="0"/>
          </a:p>
        </p:txBody>
      </p:sp>
      <p:sp>
        <p:nvSpPr>
          <p:cNvPr id="4" name="ZoneTexte 3"/>
          <p:cNvSpPr txBox="1"/>
          <p:nvPr/>
        </p:nvSpPr>
        <p:spPr>
          <a:xfrm>
            <a:off x="614186" y="1735312"/>
            <a:ext cx="8136904" cy="369332"/>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dirty="0">
                <a:solidFill>
                  <a:schemeClr val="accent1"/>
                </a:solidFill>
                <a:latin typeface="Arial" panose="020B0604020202020204" pitchFamily="34" charset="0"/>
                <a:cs typeface="Arial" panose="020B0604020202020204" pitchFamily="34" charset="0"/>
              </a:rPr>
              <a:t>SOLEIL Maintenance </a:t>
            </a:r>
            <a:r>
              <a:rPr lang="fr-FR" dirty="0" smtClean="0">
                <a:solidFill>
                  <a:schemeClr val="accent1"/>
                </a:solidFill>
                <a:latin typeface="Arial" panose="020B0604020202020204" pitchFamily="34" charset="0"/>
                <a:cs typeface="Arial" panose="020B0604020202020204" pitchFamily="34" charset="0"/>
              </a:rPr>
              <a:t>Management </a:t>
            </a:r>
            <a:r>
              <a:rPr lang="fr-FR" dirty="0">
                <a:solidFill>
                  <a:schemeClr val="accent1"/>
                </a:solidFill>
                <a:latin typeface="Arial" panose="020B0604020202020204" pitchFamily="34" charset="0"/>
                <a:cs typeface="Arial" panose="020B0604020202020204" pitchFamily="34" charset="0"/>
              </a:rPr>
              <a:t>S</a:t>
            </a:r>
            <a:r>
              <a:rPr lang="fr-FR" dirty="0" smtClean="0">
                <a:solidFill>
                  <a:schemeClr val="accent1"/>
                </a:solidFill>
                <a:latin typeface="Arial" panose="020B0604020202020204" pitchFamily="34" charset="0"/>
                <a:cs typeface="Arial" panose="020B0604020202020204" pitchFamily="34" charset="0"/>
              </a:rPr>
              <a:t>ystem</a:t>
            </a:r>
            <a:endParaRPr lang="fr-FR" dirty="0">
              <a:solidFill>
                <a:schemeClr val="accent1"/>
              </a:solidFill>
              <a:latin typeface="Arial" panose="020B0604020202020204" pitchFamily="34" charset="0"/>
              <a:cs typeface="Arial" panose="020B0604020202020204" pitchFamily="34" charset="0"/>
            </a:endParaRPr>
          </a:p>
        </p:txBody>
      </p:sp>
      <p:sp>
        <p:nvSpPr>
          <p:cNvPr id="5" name="ZoneTexte 4"/>
          <p:cNvSpPr txBox="1"/>
          <p:nvPr/>
        </p:nvSpPr>
        <p:spPr>
          <a:xfrm>
            <a:off x="631438" y="2250994"/>
            <a:ext cx="8208912" cy="369332"/>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dirty="0" err="1">
                <a:solidFill>
                  <a:schemeClr val="accent1"/>
                </a:solidFill>
                <a:latin typeface="Arial" panose="020B0604020202020204" pitchFamily="34" charset="0"/>
                <a:cs typeface="Arial" panose="020B0604020202020204" pitchFamily="34" charset="0"/>
              </a:rPr>
              <a:t>From</a:t>
            </a:r>
            <a:r>
              <a:rPr lang="fr-FR" dirty="0">
                <a:solidFill>
                  <a:schemeClr val="accent1"/>
                </a:solidFill>
                <a:latin typeface="Arial" panose="020B0604020202020204" pitchFamily="34" charset="0"/>
                <a:cs typeface="Arial" panose="020B0604020202020204" pitchFamily="34" charset="0"/>
              </a:rPr>
              <a:t> a </a:t>
            </a:r>
            <a:r>
              <a:rPr lang="fr-FR" dirty="0" smtClean="0">
                <a:solidFill>
                  <a:schemeClr val="accent1"/>
                </a:solidFill>
                <a:latin typeface="Arial" panose="020B0604020202020204" pitchFamily="34" charset="0"/>
                <a:cs typeface="Arial" panose="020B0604020202020204" pitchFamily="34" charset="0"/>
              </a:rPr>
              <a:t>Maintenance </a:t>
            </a:r>
            <a:r>
              <a:rPr lang="fr-FR" dirty="0">
                <a:solidFill>
                  <a:schemeClr val="accent1"/>
                </a:solidFill>
                <a:latin typeface="Arial" panose="020B0604020202020204" pitchFamily="34" charset="0"/>
                <a:cs typeface="Arial" panose="020B0604020202020204" pitchFamily="34" charset="0"/>
              </a:rPr>
              <a:t>M</a:t>
            </a:r>
            <a:r>
              <a:rPr lang="fr-FR" dirty="0" smtClean="0">
                <a:solidFill>
                  <a:schemeClr val="accent1"/>
                </a:solidFill>
                <a:latin typeface="Arial" panose="020B0604020202020204" pitchFamily="34" charset="0"/>
                <a:cs typeface="Arial" panose="020B0604020202020204" pitchFamily="34" charset="0"/>
              </a:rPr>
              <a:t>anagement </a:t>
            </a:r>
            <a:r>
              <a:rPr lang="fr-FR" dirty="0">
                <a:solidFill>
                  <a:schemeClr val="accent1"/>
                </a:solidFill>
                <a:latin typeface="Arial" panose="020B0604020202020204" pitchFamily="34" charset="0"/>
                <a:cs typeface="Arial" panose="020B0604020202020204" pitchFamily="34" charset="0"/>
              </a:rPr>
              <a:t>S</a:t>
            </a:r>
            <a:r>
              <a:rPr lang="fr-FR" dirty="0" smtClean="0">
                <a:solidFill>
                  <a:schemeClr val="accent1"/>
                </a:solidFill>
                <a:latin typeface="Arial" panose="020B0604020202020204" pitchFamily="34" charset="0"/>
                <a:cs typeface="Arial" panose="020B0604020202020204" pitchFamily="34" charset="0"/>
              </a:rPr>
              <a:t>ystem </a:t>
            </a:r>
            <a:r>
              <a:rPr lang="fr-FR" dirty="0" err="1">
                <a:solidFill>
                  <a:schemeClr val="accent1"/>
                </a:solidFill>
                <a:latin typeface="Arial" panose="020B0604020202020204" pitchFamily="34" charset="0"/>
                <a:cs typeface="Arial" panose="020B0604020202020204" pitchFamily="34" charset="0"/>
              </a:rPr>
              <a:t>towards</a:t>
            </a:r>
            <a:r>
              <a:rPr lang="fr-FR" dirty="0">
                <a:solidFill>
                  <a:schemeClr val="accent1"/>
                </a:solidFill>
                <a:latin typeface="Arial" panose="020B0604020202020204" pitchFamily="34" charset="0"/>
                <a:cs typeface="Arial" panose="020B0604020202020204" pitchFamily="34" charset="0"/>
              </a:rPr>
              <a:t> a </a:t>
            </a:r>
            <a:r>
              <a:rPr lang="fr-FR" dirty="0" smtClean="0">
                <a:solidFill>
                  <a:schemeClr val="accent1"/>
                </a:solidFill>
                <a:latin typeface="Arial" panose="020B0604020202020204" pitchFamily="34" charset="0"/>
                <a:cs typeface="Arial" panose="020B0604020202020204" pitchFamily="34" charset="0"/>
              </a:rPr>
              <a:t>Maintenance </a:t>
            </a:r>
            <a:r>
              <a:rPr lang="fr-FR" dirty="0">
                <a:solidFill>
                  <a:schemeClr val="accent1"/>
                </a:solidFill>
                <a:latin typeface="Arial" panose="020B0604020202020204" pitchFamily="34" charset="0"/>
                <a:cs typeface="Arial" panose="020B0604020202020204" pitchFamily="34" charset="0"/>
              </a:rPr>
              <a:t>P</a:t>
            </a:r>
            <a:r>
              <a:rPr lang="fr-FR" dirty="0" smtClean="0">
                <a:solidFill>
                  <a:schemeClr val="accent1"/>
                </a:solidFill>
                <a:latin typeface="Arial" panose="020B0604020202020204" pitchFamily="34" charset="0"/>
                <a:cs typeface="Arial" panose="020B0604020202020204" pitchFamily="34" charset="0"/>
              </a:rPr>
              <a:t>olicy</a:t>
            </a:r>
            <a:endParaRPr lang="fr-FR" dirty="0">
              <a:solidFill>
                <a:schemeClr val="accent1"/>
              </a:solidFill>
              <a:latin typeface="Arial" panose="020B0604020202020204" pitchFamily="34" charset="0"/>
              <a:cs typeface="Arial" panose="020B0604020202020204" pitchFamily="34" charset="0"/>
            </a:endParaRPr>
          </a:p>
        </p:txBody>
      </p:sp>
      <p:sp>
        <p:nvSpPr>
          <p:cNvPr id="6" name="ZoneTexte 5"/>
          <p:cNvSpPr txBox="1"/>
          <p:nvPr/>
        </p:nvSpPr>
        <p:spPr>
          <a:xfrm>
            <a:off x="622812" y="2801180"/>
            <a:ext cx="7344816" cy="369332"/>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dirty="0">
                <a:solidFill>
                  <a:schemeClr val="accent1"/>
                </a:solidFill>
                <a:latin typeface="Arial" panose="020B0604020202020204" pitchFamily="34" charset="0"/>
                <a:cs typeface="Arial" panose="020B0604020202020204" pitchFamily="34" charset="0"/>
              </a:rPr>
              <a:t>Prospects</a:t>
            </a:r>
          </a:p>
        </p:txBody>
      </p:sp>
    </p:spTree>
    <p:extLst>
      <p:ext uri="{BB962C8B-B14F-4D97-AF65-F5344CB8AC3E}">
        <p14:creationId xmlns:p14="http://schemas.microsoft.com/office/powerpoint/2010/main" val="25959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0" presetClass="emph" presetSubtype="0" fill="hold" grpId="1" nodeType="clickEffect">
                                  <p:stCondLst>
                                    <p:cond delay="0"/>
                                  </p:stCondLst>
                                  <p:childTnLst>
                                    <p:animClr clrSpc="hsl" dir="cw">
                                      <p:cBhvr override="childStyle">
                                        <p:cTn id="18" dur="500" fill="hold"/>
                                        <p:tgtEl>
                                          <p:spTgt spid="4"/>
                                        </p:tgtEl>
                                        <p:attrNameLst>
                                          <p:attrName>style.color</p:attrName>
                                        </p:attrNameLst>
                                      </p:cBhvr>
                                      <p:by>
                                        <p:hsl h="0" s="12549" l="25098"/>
                                      </p:by>
                                    </p:animClr>
                                    <p:animClr clrSpc="hsl" dir="cw">
                                      <p:cBhvr>
                                        <p:cTn id="19" dur="500" fill="hold"/>
                                        <p:tgtEl>
                                          <p:spTgt spid="4"/>
                                        </p:tgtEl>
                                        <p:attrNameLst>
                                          <p:attrName>fillcolor</p:attrName>
                                        </p:attrNameLst>
                                      </p:cBhvr>
                                      <p:by>
                                        <p:hsl h="0" s="12549" l="25098"/>
                                      </p:by>
                                    </p:animClr>
                                    <p:animClr clrSpc="hsl" dir="cw">
                                      <p:cBhvr>
                                        <p:cTn id="20" dur="500" fill="hold"/>
                                        <p:tgtEl>
                                          <p:spTgt spid="4"/>
                                        </p:tgtEl>
                                        <p:attrNameLst>
                                          <p:attrName>stroke.color</p:attrName>
                                        </p:attrNameLst>
                                      </p:cBhvr>
                                      <p:by>
                                        <p:hsl h="0" s="12549" l="25098"/>
                                      </p:by>
                                    </p:animClr>
                                    <p:set>
                                      <p:cBhvr>
                                        <p:cTn id="21" dur="500" fill="hold"/>
                                        <p:tgtEl>
                                          <p:spTgt spid="4"/>
                                        </p:tgtEl>
                                        <p:attrNameLst>
                                          <p:attrName>fill.type</p:attrName>
                                        </p:attrNameLst>
                                      </p:cBhvr>
                                      <p:to>
                                        <p:strVal val="solid"/>
                                      </p:to>
                                    </p:set>
                                  </p:childTnLst>
                                </p:cTn>
                              </p:par>
                              <p:par>
                                <p:cTn id="22" presetID="30" presetClass="emph" presetSubtype="0" fill="hold" grpId="1" nodeType="withEffect">
                                  <p:stCondLst>
                                    <p:cond delay="0"/>
                                  </p:stCondLst>
                                  <p:childTnLst>
                                    <p:animClr clrSpc="hsl" dir="cw">
                                      <p:cBhvr override="childStyle">
                                        <p:cTn id="23" dur="500" fill="hold"/>
                                        <p:tgtEl>
                                          <p:spTgt spid="5"/>
                                        </p:tgtEl>
                                        <p:attrNameLst>
                                          <p:attrName>style.color</p:attrName>
                                        </p:attrNameLst>
                                      </p:cBhvr>
                                      <p:by>
                                        <p:hsl h="0" s="12549" l="25098"/>
                                      </p:by>
                                    </p:animClr>
                                    <p:animClr clrSpc="hsl" dir="cw">
                                      <p:cBhvr>
                                        <p:cTn id="24" dur="500" fill="hold"/>
                                        <p:tgtEl>
                                          <p:spTgt spid="5"/>
                                        </p:tgtEl>
                                        <p:attrNameLst>
                                          <p:attrName>fillcolor</p:attrName>
                                        </p:attrNameLst>
                                      </p:cBhvr>
                                      <p:by>
                                        <p:hsl h="0" s="12549" l="25098"/>
                                      </p:by>
                                    </p:animClr>
                                    <p:animClr clrSpc="hsl" dir="cw">
                                      <p:cBhvr>
                                        <p:cTn id="25" dur="500" fill="hold"/>
                                        <p:tgtEl>
                                          <p:spTgt spid="5"/>
                                        </p:tgtEl>
                                        <p:attrNameLst>
                                          <p:attrName>stroke.color</p:attrName>
                                        </p:attrNameLst>
                                      </p:cBhvr>
                                      <p:by>
                                        <p:hsl h="0" s="12549" l="25098"/>
                                      </p:by>
                                    </p:animClr>
                                    <p:set>
                                      <p:cBhvr>
                                        <p:cTn id="26" dur="500" fill="hold"/>
                                        <p:tgtEl>
                                          <p:spTgt spid="5"/>
                                        </p:tgtEl>
                                        <p:attrNameLst>
                                          <p:attrName>fill.type</p:attrName>
                                        </p:attrNameLst>
                                      </p:cBhvr>
                                      <p:to>
                                        <p:strVal val="solid"/>
                                      </p:to>
                                    </p:set>
                                  </p:childTnLst>
                                </p:cTn>
                              </p:par>
                              <p:par>
                                <p:cTn id="27" presetID="30" presetClass="emph" presetSubtype="0" fill="hold" grpId="1" nodeType="withEffect">
                                  <p:stCondLst>
                                    <p:cond delay="0"/>
                                  </p:stCondLst>
                                  <p:childTnLst>
                                    <p:animClr clrSpc="hsl" dir="cw">
                                      <p:cBhvr override="childStyle">
                                        <p:cTn id="28" dur="500" fill="hold"/>
                                        <p:tgtEl>
                                          <p:spTgt spid="6"/>
                                        </p:tgtEl>
                                        <p:attrNameLst>
                                          <p:attrName>style.color</p:attrName>
                                        </p:attrNameLst>
                                      </p:cBhvr>
                                      <p:by>
                                        <p:hsl h="0" s="12549" l="25098"/>
                                      </p:by>
                                    </p:animClr>
                                    <p:animClr clrSpc="hsl" dir="cw">
                                      <p:cBhvr>
                                        <p:cTn id="29" dur="500" fill="hold"/>
                                        <p:tgtEl>
                                          <p:spTgt spid="6"/>
                                        </p:tgtEl>
                                        <p:attrNameLst>
                                          <p:attrName>fillcolor</p:attrName>
                                        </p:attrNameLst>
                                      </p:cBhvr>
                                      <p:by>
                                        <p:hsl h="0" s="12549" l="25098"/>
                                      </p:by>
                                    </p:animClr>
                                    <p:animClr clrSpc="hsl" dir="cw">
                                      <p:cBhvr>
                                        <p:cTn id="30" dur="500" fill="hold"/>
                                        <p:tgtEl>
                                          <p:spTgt spid="6"/>
                                        </p:tgtEl>
                                        <p:attrNameLst>
                                          <p:attrName>stroke.color</p:attrName>
                                        </p:attrNameLst>
                                      </p:cBhvr>
                                      <p:by>
                                        <p:hsl h="0" s="12549" l="25098"/>
                                      </p:by>
                                    </p:animClr>
                                    <p:set>
                                      <p:cBhvr>
                                        <p:cTn id="31"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H="1">
            <a:off x="4499992" y="836713"/>
            <a:ext cx="4572000" cy="0"/>
          </a:xfrm>
          <a:prstGeom prst="line">
            <a:avLst/>
          </a:prstGeom>
          <a:ln w="73025" cmpd="tri">
            <a:solidFill>
              <a:srgbClr val="F6E720"/>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3313360" y="251874"/>
            <a:ext cx="5796136" cy="461665"/>
          </a:xfrm>
          <a:prstGeom prst="rect">
            <a:avLst/>
          </a:prstGeom>
          <a:noFill/>
        </p:spPr>
        <p:txBody>
          <a:bodyPr wrap="square" rtlCol="0">
            <a:spAutoFit/>
          </a:bodyPr>
          <a:lstStyle/>
          <a:p>
            <a:pPr algn="r"/>
            <a:r>
              <a:rPr lang="fr-FR" sz="2400" dirty="0" smtClean="0">
                <a:solidFill>
                  <a:schemeClr val="accent1"/>
                </a:solidFill>
                <a:latin typeface="Arial" panose="020B0604020202020204" pitchFamily="34" charset="0"/>
                <a:cs typeface="Arial" panose="020B0604020202020204" pitchFamily="34" charset="0"/>
              </a:rPr>
              <a:t>Visual </a:t>
            </a:r>
            <a:r>
              <a:rPr lang="fr-FR" sz="2400" dirty="0" err="1">
                <a:solidFill>
                  <a:schemeClr val="accent1"/>
                </a:solidFill>
                <a:latin typeface="Arial" panose="020B0604020202020204" pitchFamily="34" charset="0"/>
                <a:cs typeface="Arial" panose="020B0604020202020204" pitchFamily="34" charset="0"/>
              </a:rPr>
              <a:t>presentation</a:t>
            </a:r>
            <a:endParaRPr lang="fr-FR" sz="2400" dirty="0">
              <a:latin typeface="Arial" panose="020B0604020202020204" pitchFamily="34" charset="0"/>
              <a:ea typeface="Adobe Gothic Std B" pitchFamily="34" charset="-128"/>
              <a:cs typeface="Arial" panose="020B0604020202020204" pitchFamily="34" charset="0"/>
            </a:endParaRPr>
          </a:p>
        </p:txBody>
      </p:sp>
      <p:sp>
        <p:nvSpPr>
          <p:cNvPr id="13" name="ZoneTexte 12"/>
          <p:cNvSpPr txBox="1"/>
          <p:nvPr/>
        </p:nvSpPr>
        <p:spPr>
          <a:xfrm>
            <a:off x="611560" y="1844824"/>
            <a:ext cx="1237839" cy="369332"/>
          </a:xfrm>
          <a:prstGeom prst="rect">
            <a:avLst/>
          </a:prstGeom>
          <a:noFill/>
        </p:spPr>
        <p:txBody>
          <a:bodyPr wrap="none" rtlCol="0">
            <a:spAutoFit/>
          </a:bodyPr>
          <a:lstStyle/>
          <a:p>
            <a:r>
              <a:rPr lang="fr-FR" u="sng" dirty="0" smtClean="0"/>
              <a:t>Visual class</a:t>
            </a:r>
            <a:endParaRPr lang="fr-FR" u="sng" dirty="0"/>
          </a:p>
        </p:txBody>
      </p:sp>
      <p:pic>
        <p:nvPicPr>
          <p:cNvPr id="24" name="Picture 2" descr="F:\SOLEIL\Présentation groupe vide\img avant après topo\topo visuell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918816"/>
            <a:ext cx="4338228" cy="47992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F:\SOLEIL\Présentation groupe vide\img avant après topo\topo visuell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919188"/>
            <a:ext cx="4338228" cy="47992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F:\SOLEIL\Présentation groupe vide\img avant après topo\topo visuelle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1924495"/>
            <a:ext cx="4338228" cy="47935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F:\SOLEIL\Présentation groupe vide\img avant après topo\topo visuelle 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9704" y="1918816"/>
            <a:ext cx="4336348" cy="47992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F:\SOLEIL\Présentation groupe vide\img avant après topo\topo visuelle 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9703" y="1924495"/>
            <a:ext cx="4336349" cy="47935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F:\SOLEIL\Présentation groupe vide\img avant après topo\topo visuelle 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0508" y="1924495"/>
            <a:ext cx="4335544" cy="47935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F:\SOLEIL\Présentation groupe vide\img avant après topo\topo visuelle 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0508" y="1897162"/>
            <a:ext cx="4335544" cy="479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472107" y="778483"/>
            <a:ext cx="7127912" cy="427397"/>
          </a:xfrm>
        </p:spPr>
        <p:txBody>
          <a:bodyPr>
            <a:normAutofit/>
          </a:bodyPr>
          <a:lstStyle/>
          <a:p>
            <a:pPr marL="0" indent="0">
              <a:buNone/>
            </a:pPr>
            <a:r>
              <a:rPr lang="fr-FR" sz="1400" dirty="0" smtClean="0"/>
              <a:t>CMMS </a:t>
            </a:r>
            <a:r>
              <a:rPr lang="fr-FR" sz="1400" dirty="0" err="1" smtClean="0"/>
              <a:t>implementation</a:t>
            </a:r>
            <a:endParaRPr lang="fr-FR" sz="1400" dirty="0"/>
          </a:p>
        </p:txBody>
      </p:sp>
      <p:sp>
        <p:nvSpPr>
          <p:cNvPr id="3" name="Titre 2"/>
          <p:cNvSpPr>
            <a:spLocks noGrp="1"/>
          </p:cNvSpPr>
          <p:nvPr>
            <p:ph type="title"/>
          </p:nvPr>
        </p:nvSpPr>
        <p:spPr>
          <a:xfrm>
            <a:off x="1844674" y="123825"/>
            <a:ext cx="6759773" cy="712887"/>
          </a:xfrm>
        </p:spPr>
        <p:txBody>
          <a:bodyPr/>
          <a:lstStyle/>
          <a:p>
            <a:r>
              <a:rPr lang="fr-FR" sz="2400" dirty="0" smtClean="0"/>
              <a:t>Long road for changes</a:t>
            </a:r>
            <a:endParaRPr lang="fr-FR" sz="2400" dirty="0"/>
          </a:p>
        </p:txBody>
      </p:sp>
      <p:sp>
        <p:nvSpPr>
          <p:cNvPr id="4" name="Flèche vers le bas 3"/>
          <p:cNvSpPr/>
          <p:nvPr/>
        </p:nvSpPr>
        <p:spPr>
          <a:xfrm>
            <a:off x="251520" y="836712"/>
            <a:ext cx="1008112" cy="5400600"/>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54418" y="803311"/>
            <a:ext cx="792088" cy="338554"/>
          </a:xfrm>
          <a:prstGeom prst="rect">
            <a:avLst/>
          </a:prstGeom>
          <a:noFill/>
        </p:spPr>
        <p:txBody>
          <a:bodyPr wrap="square" rtlCol="0">
            <a:spAutoFit/>
          </a:bodyPr>
          <a:lstStyle/>
          <a:p>
            <a:r>
              <a:rPr lang="fr-FR" sz="1600" dirty="0" smtClean="0"/>
              <a:t>2003</a:t>
            </a:r>
            <a:endParaRPr lang="fr-FR" sz="1600" dirty="0"/>
          </a:p>
        </p:txBody>
      </p:sp>
      <p:sp>
        <p:nvSpPr>
          <p:cNvPr id="6" name="ZoneTexte 5"/>
          <p:cNvSpPr txBox="1"/>
          <p:nvPr/>
        </p:nvSpPr>
        <p:spPr>
          <a:xfrm>
            <a:off x="179512" y="1104234"/>
            <a:ext cx="1250392" cy="338554"/>
          </a:xfrm>
          <a:prstGeom prst="rect">
            <a:avLst/>
          </a:prstGeom>
          <a:noFill/>
        </p:spPr>
        <p:txBody>
          <a:bodyPr wrap="square" rtlCol="0">
            <a:spAutoFit/>
          </a:bodyPr>
          <a:lstStyle/>
          <a:p>
            <a:r>
              <a:rPr lang="fr-FR" sz="1600" dirty="0" smtClean="0"/>
              <a:t>2008-2010</a:t>
            </a:r>
            <a:endParaRPr lang="fr-FR" sz="1600" dirty="0"/>
          </a:p>
        </p:txBody>
      </p:sp>
      <p:sp>
        <p:nvSpPr>
          <p:cNvPr id="7" name="Espace réservé du contenu 1"/>
          <p:cNvSpPr txBox="1">
            <a:spLocks/>
          </p:cNvSpPr>
          <p:nvPr/>
        </p:nvSpPr>
        <p:spPr>
          <a:xfrm>
            <a:off x="1459683" y="1092217"/>
            <a:ext cx="7127912" cy="4273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dirty="0" smtClean="0"/>
              <a:t>Short-</a:t>
            </a:r>
            <a:r>
              <a:rPr lang="fr-FR" sz="1400" dirty="0" err="1" smtClean="0"/>
              <a:t>term</a:t>
            </a:r>
            <a:r>
              <a:rPr lang="fr-FR" sz="1400" dirty="0" smtClean="0"/>
              <a:t> </a:t>
            </a:r>
            <a:r>
              <a:rPr lang="fr-FR" sz="1400" dirty="0" err="1" smtClean="0"/>
              <a:t>contract</a:t>
            </a:r>
            <a:r>
              <a:rPr lang="fr-FR" sz="1400" dirty="0" smtClean="0"/>
              <a:t> </a:t>
            </a:r>
            <a:r>
              <a:rPr lang="fr-FR" sz="1400" dirty="0" err="1" smtClean="0"/>
              <a:t>employed</a:t>
            </a:r>
            <a:r>
              <a:rPr lang="fr-FR" sz="1400" dirty="0" smtClean="0"/>
              <a:t> to </a:t>
            </a:r>
            <a:r>
              <a:rPr lang="fr-FR" sz="1400" dirty="0"/>
              <a:t>enter </a:t>
            </a:r>
            <a:r>
              <a:rPr lang="fr-FR" sz="1400" dirty="0" smtClean="0"/>
              <a:t>all Machine data </a:t>
            </a:r>
            <a:r>
              <a:rPr lang="fr-FR" sz="1400" dirty="0"/>
              <a:t>in </a:t>
            </a:r>
            <a:r>
              <a:rPr lang="fr-FR" sz="1400" dirty="0" smtClean="0"/>
              <a:t>the CMMS </a:t>
            </a:r>
            <a:r>
              <a:rPr lang="fr-FR" sz="1400" dirty="0" err="1" smtClean="0"/>
              <a:t>tool</a:t>
            </a:r>
            <a:endParaRPr lang="fr-FR" sz="1400" dirty="0"/>
          </a:p>
        </p:txBody>
      </p:sp>
      <p:sp>
        <p:nvSpPr>
          <p:cNvPr id="8" name="ZoneTexte 7"/>
          <p:cNvSpPr txBox="1"/>
          <p:nvPr/>
        </p:nvSpPr>
        <p:spPr>
          <a:xfrm>
            <a:off x="462501" y="1829084"/>
            <a:ext cx="648072" cy="338554"/>
          </a:xfrm>
          <a:prstGeom prst="rect">
            <a:avLst/>
          </a:prstGeom>
          <a:noFill/>
        </p:spPr>
        <p:txBody>
          <a:bodyPr wrap="square" rtlCol="0">
            <a:spAutoFit/>
          </a:bodyPr>
          <a:lstStyle/>
          <a:p>
            <a:r>
              <a:rPr lang="fr-FR" sz="1600" dirty="0" smtClean="0"/>
              <a:t>2012</a:t>
            </a:r>
            <a:endParaRPr lang="fr-FR" sz="1600" dirty="0"/>
          </a:p>
        </p:txBody>
      </p:sp>
      <p:sp>
        <p:nvSpPr>
          <p:cNvPr id="9" name="ZoneTexte 8"/>
          <p:cNvSpPr txBox="1"/>
          <p:nvPr/>
        </p:nvSpPr>
        <p:spPr>
          <a:xfrm>
            <a:off x="1473034" y="1808277"/>
            <a:ext cx="7461773"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CMMS was adjusted to allow a better understanding </a:t>
            </a:r>
            <a:r>
              <a:rPr lang="en-US" sz="1400" dirty="0" smtClean="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n-US" sz="1400" dirty="0">
                <a:solidFill>
                  <a:schemeClr val="accent1"/>
                </a:solidFill>
                <a:latin typeface="Arial" panose="020B0604020202020204" pitchFamily="34" charset="0"/>
                <a:cs typeface="Arial" panose="020B0604020202020204" pitchFamily="34" charset="0"/>
                <a:sym typeface="Wingdings" panose="05000000000000000000" pitchFamily="2" charset="2"/>
              </a:rPr>
              <a:t>c</a:t>
            </a:r>
            <a:r>
              <a:rPr lang="en-US" sz="1400" dirty="0" smtClean="0">
                <a:solidFill>
                  <a:schemeClr val="accent1"/>
                </a:solidFill>
                <a:latin typeface="Arial" panose="020B0604020202020204" pitchFamily="34" charset="0"/>
                <a:cs typeface="Arial" panose="020B0604020202020204" pitchFamily="34" charset="0"/>
              </a:rPr>
              <a:t>odification </a:t>
            </a:r>
            <a:r>
              <a:rPr lang="en-US" sz="1400" dirty="0">
                <a:solidFill>
                  <a:schemeClr val="accent1"/>
                </a:solidFill>
                <a:latin typeface="Arial" panose="020B0604020202020204" pitchFamily="34" charset="0"/>
                <a:cs typeface="Arial" panose="020B0604020202020204" pitchFamily="34" charset="0"/>
              </a:rPr>
              <a:t>of topologies was improved and </a:t>
            </a:r>
            <a:r>
              <a:rPr lang="en-US" sz="1400" dirty="0" smtClean="0">
                <a:solidFill>
                  <a:schemeClr val="accent1"/>
                </a:solidFill>
                <a:latin typeface="Arial" panose="020B0604020202020204" pitchFamily="34" charset="0"/>
                <a:cs typeface="Arial" panose="020B0604020202020204" pitchFamily="34" charset="0"/>
              </a:rPr>
              <a:t>simplified. </a:t>
            </a:r>
          </a:p>
          <a:p>
            <a:pPr marL="285750" indent="-285750">
              <a:buFont typeface="Arial" panose="020B0604020202020204" pitchFamily="34" charset="0"/>
              <a:buChar char="•"/>
            </a:pPr>
            <a:r>
              <a:rPr lang="en-US" sz="1400" dirty="0" smtClean="0">
                <a:solidFill>
                  <a:schemeClr val="accent1"/>
                </a:solidFill>
                <a:latin typeface="Arial" panose="020B0604020202020204" pitchFamily="34" charset="0"/>
                <a:cs typeface="Arial" panose="020B0604020202020204" pitchFamily="34" charset="0"/>
              </a:rPr>
              <a:t>General </a:t>
            </a:r>
            <a:r>
              <a:rPr lang="en-US" sz="1400" dirty="0">
                <a:solidFill>
                  <a:schemeClr val="accent1"/>
                </a:solidFill>
                <a:latin typeface="Arial" panose="020B0604020202020204" pitchFamily="34" charset="0"/>
                <a:cs typeface="Arial" panose="020B0604020202020204" pitchFamily="34" charset="0"/>
              </a:rPr>
              <a:t>quality </a:t>
            </a:r>
            <a:r>
              <a:rPr lang="en-US" sz="1400" dirty="0" smtClean="0">
                <a:solidFill>
                  <a:schemeClr val="accent1"/>
                </a:solidFill>
                <a:latin typeface="Arial" panose="020B0604020202020204" pitchFamily="34" charset="0"/>
                <a:cs typeface="Arial" panose="020B0604020202020204" pitchFamily="34" charset="0"/>
              </a:rPr>
              <a:t>survey. This has  demonstrated:</a:t>
            </a:r>
            <a:endParaRPr lang="en-US" sz="1400" dirty="0">
              <a:solidFill>
                <a:schemeClr val="accent1"/>
              </a:solidFill>
              <a:latin typeface="Arial" panose="020B0604020202020204" pitchFamily="34" charset="0"/>
              <a:cs typeface="Arial" panose="020B0604020202020204" pitchFamily="34" charset="0"/>
            </a:endParaRPr>
          </a:p>
          <a:p>
            <a:pPr marL="857250" lvl="2" indent="-400050">
              <a:buFont typeface="Wingdings" panose="05000000000000000000" pitchFamily="2" charset="2"/>
              <a:buChar char="ü"/>
            </a:pPr>
            <a:r>
              <a:rPr lang="en-US" sz="1400" dirty="0">
                <a:solidFill>
                  <a:schemeClr val="accent1"/>
                </a:solidFill>
                <a:latin typeface="Arial" panose="020B0604020202020204" pitchFamily="34" charset="0"/>
                <a:cs typeface="Arial" panose="020B0604020202020204" pitchFamily="34" charset="0"/>
              </a:rPr>
              <a:t>The requirement of Asset management </a:t>
            </a:r>
            <a:r>
              <a:rPr lang="en-US" sz="1400" dirty="0" smtClean="0">
                <a:solidFill>
                  <a:schemeClr val="accent1"/>
                </a:solidFill>
                <a:latin typeface="Arial" panose="020B0604020202020204" pitchFamily="34" charset="0"/>
                <a:cs typeface="Arial" panose="020B0604020202020204" pitchFamily="34" charset="0"/>
              </a:rPr>
              <a:t>tools.</a:t>
            </a:r>
          </a:p>
          <a:p>
            <a:pPr marL="857250" lvl="2" indent="-400050">
              <a:buFont typeface="Wingdings" panose="05000000000000000000" pitchFamily="2" charset="2"/>
              <a:buChar char="ü"/>
            </a:pPr>
            <a:r>
              <a:rPr lang="en-US" sz="1400" dirty="0" smtClean="0">
                <a:solidFill>
                  <a:schemeClr val="accent1"/>
                </a:solidFill>
                <a:latin typeface="Arial" panose="020B0604020202020204" pitchFamily="34" charset="0"/>
                <a:cs typeface="Arial" panose="020B0604020202020204" pitchFamily="34" charset="0"/>
              </a:rPr>
              <a:t>The necessity of having one single portal.</a:t>
            </a:r>
          </a:p>
          <a:p>
            <a:pPr marL="857250" lvl="2" indent="-400050">
              <a:buFont typeface="Wingdings" panose="05000000000000000000" pitchFamily="2" charset="2"/>
              <a:buChar char="ü"/>
            </a:pPr>
            <a:r>
              <a:rPr lang="en-US" sz="1400" dirty="0" smtClean="0">
                <a:solidFill>
                  <a:schemeClr val="accent1"/>
                </a:solidFill>
                <a:latin typeface="Arial" panose="020B0604020202020204" pitchFamily="34" charset="0"/>
                <a:cs typeface="Arial" panose="020B0604020202020204" pitchFamily="34" charset="0"/>
              </a:rPr>
              <a:t>The necessity of training people.</a:t>
            </a:r>
            <a:endParaRPr lang="en-US" sz="1400" dirty="0">
              <a:solidFill>
                <a:schemeClr val="accent1"/>
              </a:solidFill>
              <a:latin typeface="Arial" panose="020B0604020202020204" pitchFamily="34" charset="0"/>
              <a:cs typeface="Arial" panose="020B0604020202020204" pitchFamily="34" charset="0"/>
            </a:endParaRPr>
          </a:p>
        </p:txBody>
      </p:sp>
      <p:sp>
        <p:nvSpPr>
          <p:cNvPr id="10" name="Espace réservé du contenu 1"/>
          <p:cNvSpPr txBox="1">
            <a:spLocks/>
          </p:cNvSpPr>
          <p:nvPr/>
        </p:nvSpPr>
        <p:spPr>
          <a:xfrm>
            <a:off x="1485461" y="1447937"/>
            <a:ext cx="7127912" cy="4273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dirty="0" smtClean="0"/>
              <a:t>1st </a:t>
            </a:r>
            <a:r>
              <a:rPr lang="fr-FR" sz="1400" dirty="0" err="1" smtClean="0"/>
              <a:t>edition</a:t>
            </a:r>
            <a:r>
              <a:rPr lang="fr-FR" sz="1400" dirty="0" smtClean="0"/>
              <a:t> of the WS</a:t>
            </a:r>
            <a:endParaRPr lang="fr-FR" sz="1400" dirty="0"/>
          </a:p>
        </p:txBody>
      </p:sp>
      <p:sp>
        <p:nvSpPr>
          <p:cNvPr id="11" name="ZoneTexte 10"/>
          <p:cNvSpPr txBox="1"/>
          <p:nvPr/>
        </p:nvSpPr>
        <p:spPr>
          <a:xfrm>
            <a:off x="460420" y="1433720"/>
            <a:ext cx="792088" cy="338554"/>
          </a:xfrm>
          <a:prstGeom prst="rect">
            <a:avLst/>
          </a:prstGeom>
          <a:noFill/>
        </p:spPr>
        <p:txBody>
          <a:bodyPr wrap="square" rtlCol="0">
            <a:spAutoFit/>
          </a:bodyPr>
          <a:lstStyle/>
          <a:p>
            <a:r>
              <a:rPr lang="fr-FR" sz="1600" dirty="0" smtClean="0"/>
              <a:t>2011</a:t>
            </a:r>
            <a:endParaRPr lang="fr-FR" sz="1600" dirty="0"/>
          </a:p>
        </p:txBody>
      </p:sp>
      <p:sp>
        <p:nvSpPr>
          <p:cNvPr id="12" name="ZoneTexte 11"/>
          <p:cNvSpPr txBox="1"/>
          <p:nvPr/>
        </p:nvSpPr>
        <p:spPr>
          <a:xfrm>
            <a:off x="448792" y="3238240"/>
            <a:ext cx="648072" cy="338554"/>
          </a:xfrm>
          <a:prstGeom prst="rect">
            <a:avLst/>
          </a:prstGeom>
          <a:noFill/>
        </p:spPr>
        <p:txBody>
          <a:bodyPr wrap="square" rtlCol="0">
            <a:spAutoFit/>
          </a:bodyPr>
          <a:lstStyle/>
          <a:p>
            <a:r>
              <a:rPr lang="fr-FR" sz="1600" dirty="0" smtClean="0"/>
              <a:t>2013</a:t>
            </a:r>
            <a:endParaRPr lang="fr-FR" sz="1600" dirty="0"/>
          </a:p>
        </p:txBody>
      </p:sp>
      <p:sp>
        <p:nvSpPr>
          <p:cNvPr id="13" name="ZoneTexte 12"/>
          <p:cNvSpPr txBox="1"/>
          <p:nvPr/>
        </p:nvSpPr>
        <p:spPr>
          <a:xfrm>
            <a:off x="1459683" y="3238240"/>
            <a:ext cx="7572885"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Establishment of worksite function for each shutdown to centralize the work on the </a:t>
            </a:r>
            <a:r>
              <a:rPr lang="en-US" sz="1400" dirty="0" smtClean="0">
                <a:solidFill>
                  <a:schemeClr val="accent1"/>
                </a:solidFill>
                <a:latin typeface="Arial" panose="020B0604020202020204" pitchFamily="34" charset="0"/>
                <a:cs typeface="Arial" panose="020B0604020202020204" pitchFamily="34" charset="0"/>
              </a:rPr>
              <a:t>machine</a:t>
            </a:r>
          </a:p>
          <a:p>
            <a:pPr marL="285750" indent="-285750">
              <a:buFont typeface="Arial" panose="020B0604020202020204" pitchFamily="34" charset="0"/>
              <a:buChar char="•"/>
            </a:pPr>
            <a:r>
              <a:rPr lang="en-US" sz="1400" dirty="0" smtClean="0">
                <a:solidFill>
                  <a:schemeClr val="accent1"/>
                </a:solidFill>
                <a:latin typeface="Arial" panose="020B0604020202020204" pitchFamily="34" charset="0"/>
                <a:cs typeface="Arial" panose="020B0604020202020204" pitchFamily="34" charset="0"/>
              </a:rPr>
              <a:t>Scientific </a:t>
            </a:r>
            <a:r>
              <a:rPr lang="en-US" sz="1400" dirty="0">
                <a:solidFill>
                  <a:schemeClr val="accent1"/>
                </a:solidFill>
                <a:latin typeface="Arial" panose="020B0604020202020204" pitchFamily="34" charset="0"/>
                <a:cs typeface="Arial" panose="020B0604020202020204" pitchFamily="34" charset="0"/>
              </a:rPr>
              <a:t>Labs </a:t>
            </a:r>
            <a:r>
              <a:rPr lang="en-US" sz="1400" dirty="0" smtClean="0">
                <a:solidFill>
                  <a:schemeClr val="accent1"/>
                </a:solidFill>
                <a:latin typeface="Arial" panose="020B0604020202020204" pitchFamily="34" charset="0"/>
                <a:cs typeface="Arial" panose="020B0604020202020204" pitchFamily="34" charset="0"/>
              </a:rPr>
              <a:t>are starting to use CMMS </a:t>
            </a:r>
            <a:r>
              <a:rPr lang="en-US" sz="1400" dirty="0">
                <a:solidFill>
                  <a:schemeClr val="accent1"/>
                </a:solidFill>
                <a:latin typeface="Arial" panose="020B0604020202020204" pitchFamily="34" charset="0"/>
                <a:cs typeface="Arial" panose="020B0604020202020204" pitchFamily="34" charset="0"/>
              </a:rPr>
              <a:t>for </a:t>
            </a:r>
            <a:r>
              <a:rPr lang="en-US" sz="1400" dirty="0" smtClean="0">
                <a:solidFill>
                  <a:schemeClr val="accent1"/>
                </a:solidFill>
                <a:latin typeface="Arial" panose="020B0604020202020204" pitchFamily="34" charset="0"/>
                <a:cs typeface="Arial" panose="020B0604020202020204" pitchFamily="34" charset="0"/>
              </a:rPr>
              <a:t>maintenance</a:t>
            </a:r>
            <a:endParaRPr lang="en-US" sz="1400" dirty="0">
              <a:solidFill>
                <a:schemeClr val="accent1"/>
              </a:solidFill>
              <a:latin typeface="Arial" panose="020B0604020202020204" pitchFamily="34" charset="0"/>
              <a:cs typeface="Arial" panose="020B0604020202020204" pitchFamily="34" charset="0"/>
            </a:endParaRPr>
          </a:p>
        </p:txBody>
      </p:sp>
      <p:sp>
        <p:nvSpPr>
          <p:cNvPr id="14" name="ZoneTexte 13"/>
          <p:cNvSpPr txBox="1"/>
          <p:nvPr/>
        </p:nvSpPr>
        <p:spPr>
          <a:xfrm>
            <a:off x="1477765" y="4824166"/>
            <a:ext cx="7483623" cy="307777"/>
          </a:xfrm>
          <a:prstGeom prst="rect">
            <a:avLst/>
          </a:prstGeom>
          <a:noFill/>
        </p:spPr>
        <p:txBody>
          <a:bodyPr wrap="square" rtlCol="0">
            <a:spAutoFit/>
          </a:bodyPr>
          <a:lstStyle/>
          <a:p>
            <a:r>
              <a:rPr lang="fr-FR" sz="1400" dirty="0" err="1" smtClean="0">
                <a:solidFill>
                  <a:schemeClr val="accent1"/>
                </a:solidFill>
                <a:latin typeface="Arial" panose="020B0604020202020204" pitchFamily="34" charset="0"/>
                <a:cs typeface="Arial" panose="020B0604020202020204" pitchFamily="34" charset="0"/>
              </a:rPr>
              <a:t>Apprentice</a:t>
            </a:r>
            <a:r>
              <a:rPr lang="fr-FR" sz="1400" dirty="0" smtClean="0">
                <a:solidFill>
                  <a:schemeClr val="accent1"/>
                </a:solidFill>
                <a:latin typeface="Arial" panose="020B0604020202020204" pitchFamily="34" charset="0"/>
                <a:cs typeface="Arial" panose="020B0604020202020204" pitchFamily="34" charset="0"/>
              </a:rPr>
              <a:t> </a:t>
            </a:r>
            <a:r>
              <a:rPr lang="fr-FR" sz="1400" dirty="0" err="1" smtClean="0">
                <a:solidFill>
                  <a:schemeClr val="accent1"/>
                </a:solidFill>
                <a:latin typeface="Arial" panose="020B0604020202020204" pitchFamily="34" charset="0"/>
                <a:cs typeface="Arial" panose="020B0604020202020204" pitchFamily="34" charset="0"/>
              </a:rPr>
              <a:t>employed</a:t>
            </a:r>
            <a:endParaRPr lang="en-US" sz="1400" dirty="0">
              <a:solidFill>
                <a:schemeClr val="accent1"/>
              </a:solidFill>
              <a:latin typeface="Arial" panose="020B0604020202020204" pitchFamily="34" charset="0"/>
              <a:cs typeface="Arial" panose="020B0604020202020204" pitchFamily="34" charset="0"/>
            </a:endParaRPr>
          </a:p>
        </p:txBody>
      </p:sp>
      <p:sp>
        <p:nvSpPr>
          <p:cNvPr id="15" name="ZoneTexte 14"/>
          <p:cNvSpPr txBox="1"/>
          <p:nvPr/>
        </p:nvSpPr>
        <p:spPr>
          <a:xfrm>
            <a:off x="462501" y="4011408"/>
            <a:ext cx="648072" cy="338554"/>
          </a:xfrm>
          <a:prstGeom prst="rect">
            <a:avLst/>
          </a:prstGeom>
          <a:noFill/>
        </p:spPr>
        <p:txBody>
          <a:bodyPr wrap="square" rtlCol="0">
            <a:spAutoFit/>
          </a:bodyPr>
          <a:lstStyle/>
          <a:p>
            <a:r>
              <a:rPr lang="fr-FR" sz="1600" dirty="0" smtClean="0"/>
              <a:t>2014</a:t>
            </a:r>
            <a:endParaRPr lang="fr-FR" sz="1600" dirty="0"/>
          </a:p>
        </p:txBody>
      </p:sp>
      <p:sp>
        <p:nvSpPr>
          <p:cNvPr id="16" name="ZoneTexte 15"/>
          <p:cNvSpPr txBox="1"/>
          <p:nvPr/>
        </p:nvSpPr>
        <p:spPr>
          <a:xfrm>
            <a:off x="1467408" y="5317203"/>
            <a:ext cx="7538842"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accent1"/>
                </a:solidFill>
                <a:latin typeface="Arial" panose="020B0604020202020204" pitchFamily="34" charset="0"/>
                <a:cs typeface="Arial" panose="020B0604020202020204" pitchFamily="34" charset="0"/>
              </a:rPr>
              <a:t>A second apprentice employed.</a:t>
            </a:r>
          </a:p>
          <a:p>
            <a:pPr marL="285750" indent="-285750">
              <a:buFont typeface="Arial" panose="020B0604020202020204" pitchFamily="34" charset="0"/>
              <a:buChar char="•"/>
            </a:pPr>
            <a:r>
              <a:rPr lang="en-US" sz="1400" dirty="0" smtClean="0">
                <a:solidFill>
                  <a:schemeClr val="accent1"/>
                </a:solidFill>
                <a:latin typeface="Arial" panose="020B0604020202020204" pitchFamily="34" charset="0"/>
                <a:cs typeface="Arial" panose="020B0604020202020204" pitchFamily="34" charset="0"/>
              </a:rPr>
              <a:t>External audit to check  the topologies and stock management.</a:t>
            </a:r>
            <a:endParaRPr lang="fr-FR" dirty="0"/>
          </a:p>
        </p:txBody>
      </p:sp>
      <p:sp>
        <p:nvSpPr>
          <p:cNvPr id="17" name="ZoneTexte 16"/>
          <p:cNvSpPr txBox="1"/>
          <p:nvPr/>
        </p:nvSpPr>
        <p:spPr>
          <a:xfrm>
            <a:off x="463420" y="4439230"/>
            <a:ext cx="648072" cy="338554"/>
          </a:xfrm>
          <a:prstGeom prst="rect">
            <a:avLst/>
          </a:prstGeom>
          <a:noFill/>
        </p:spPr>
        <p:txBody>
          <a:bodyPr wrap="square" rtlCol="0">
            <a:spAutoFit/>
          </a:bodyPr>
          <a:lstStyle/>
          <a:p>
            <a:r>
              <a:rPr lang="fr-FR" sz="1600" dirty="0" smtClean="0"/>
              <a:t>2015</a:t>
            </a:r>
            <a:endParaRPr lang="fr-FR" sz="1600" dirty="0"/>
          </a:p>
        </p:txBody>
      </p:sp>
      <p:sp>
        <p:nvSpPr>
          <p:cNvPr id="18" name="ZoneTexte 17"/>
          <p:cNvSpPr txBox="1"/>
          <p:nvPr/>
        </p:nvSpPr>
        <p:spPr>
          <a:xfrm>
            <a:off x="454418" y="4817404"/>
            <a:ext cx="648072" cy="338554"/>
          </a:xfrm>
          <a:prstGeom prst="rect">
            <a:avLst/>
          </a:prstGeom>
          <a:noFill/>
        </p:spPr>
        <p:txBody>
          <a:bodyPr wrap="square" rtlCol="0">
            <a:spAutoFit/>
          </a:bodyPr>
          <a:lstStyle/>
          <a:p>
            <a:r>
              <a:rPr lang="fr-FR" sz="1600" dirty="0" smtClean="0"/>
              <a:t>2016</a:t>
            </a:r>
            <a:endParaRPr lang="fr-FR" sz="1600" dirty="0"/>
          </a:p>
        </p:txBody>
      </p:sp>
      <p:sp>
        <p:nvSpPr>
          <p:cNvPr id="19" name="ZoneTexte 18"/>
          <p:cNvSpPr txBox="1"/>
          <p:nvPr/>
        </p:nvSpPr>
        <p:spPr>
          <a:xfrm>
            <a:off x="454418" y="5256821"/>
            <a:ext cx="648072" cy="338554"/>
          </a:xfrm>
          <a:prstGeom prst="rect">
            <a:avLst/>
          </a:prstGeom>
          <a:noFill/>
        </p:spPr>
        <p:txBody>
          <a:bodyPr wrap="square" rtlCol="0">
            <a:spAutoFit/>
          </a:bodyPr>
          <a:lstStyle/>
          <a:p>
            <a:r>
              <a:rPr lang="fr-FR" sz="1600" dirty="0" smtClean="0"/>
              <a:t>2018</a:t>
            </a:r>
            <a:endParaRPr lang="fr-FR" sz="1600" dirty="0"/>
          </a:p>
        </p:txBody>
      </p:sp>
      <p:sp>
        <p:nvSpPr>
          <p:cNvPr id="20" name="ZoneTexte 19"/>
          <p:cNvSpPr txBox="1"/>
          <p:nvPr/>
        </p:nvSpPr>
        <p:spPr>
          <a:xfrm>
            <a:off x="1468209" y="4444129"/>
            <a:ext cx="7483623" cy="307777"/>
          </a:xfrm>
          <a:prstGeom prst="rect">
            <a:avLst/>
          </a:prstGeom>
          <a:noFill/>
        </p:spPr>
        <p:txBody>
          <a:bodyPr wrap="square" rtlCol="0">
            <a:spAutoFit/>
          </a:bodyPr>
          <a:lstStyle/>
          <a:p>
            <a:r>
              <a:rPr lang="fr-FR" sz="1400" dirty="0" err="1" smtClean="0">
                <a:solidFill>
                  <a:schemeClr val="accent1"/>
                </a:solidFill>
                <a:latin typeface="Arial" panose="020B0604020202020204" pitchFamily="34" charset="0"/>
                <a:cs typeface="Arial" panose="020B0604020202020204" pitchFamily="34" charset="0"/>
              </a:rPr>
              <a:t>Starting</a:t>
            </a:r>
            <a:r>
              <a:rPr lang="fr-FR" sz="1400" dirty="0" smtClean="0">
                <a:solidFill>
                  <a:schemeClr val="accent1"/>
                </a:solidFill>
                <a:latin typeface="Arial" panose="020B0604020202020204" pitchFamily="34" charset="0"/>
                <a:cs typeface="Arial" panose="020B0604020202020204" pitchFamily="34" charset="0"/>
              </a:rPr>
              <a:t> of the single portal </a:t>
            </a:r>
            <a:r>
              <a:rPr lang="fr-FR" sz="1400" dirty="0" err="1" smtClean="0">
                <a:solidFill>
                  <a:schemeClr val="accent1"/>
                </a:solidFill>
                <a:latin typeface="Arial" panose="020B0604020202020204" pitchFamily="34" charset="0"/>
                <a:cs typeface="Arial" panose="020B0604020202020204" pitchFamily="34" charset="0"/>
              </a:rPr>
              <a:t>development</a:t>
            </a:r>
            <a:endParaRPr lang="en-US" sz="1400" dirty="0">
              <a:solidFill>
                <a:schemeClr val="accent1"/>
              </a:solidFill>
              <a:latin typeface="Arial" panose="020B0604020202020204" pitchFamily="34" charset="0"/>
              <a:cs typeface="Arial" panose="020B0604020202020204" pitchFamily="34" charset="0"/>
            </a:endParaRPr>
          </a:p>
        </p:txBody>
      </p:sp>
      <p:sp>
        <p:nvSpPr>
          <p:cNvPr id="21" name="ZoneTexte 20"/>
          <p:cNvSpPr txBox="1"/>
          <p:nvPr/>
        </p:nvSpPr>
        <p:spPr>
          <a:xfrm>
            <a:off x="1457645" y="4074366"/>
            <a:ext cx="7483623" cy="307777"/>
          </a:xfrm>
          <a:prstGeom prst="rect">
            <a:avLst/>
          </a:prstGeom>
          <a:noFill/>
        </p:spPr>
        <p:txBody>
          <a:bodyPr wrap="square" rtlCol="0">
            <a:spAutoFit/>
          </a:bodyPr>
          <a:lstStyle/>
          <a:p>
            <a:r>
              <a:rPr lang="en-US" sz="1400" dirty="0" smtClean="0">
                <a:solidFill>
                  <a:schemeClr val="accent1"/>
                </a:solidFill>
                <a:latin typeface="Arial" panose="020B0604020202020204" pitchFamily="34" charset="0"/>
                <a:cs typeface="Arial" panose="020B0604020202020204" pitchFamily="34" charset="0"/>
              </a:rPr>
              <a:t>External audit on the CMMS to identify </a:t>
            </a:r>
            <a:r>
              <a:rPr lang="fr-FR" sz="1400" dirty="0">
                <a:solidFill>
                  <a:schemeClr val="accent1"/>
                </a:solidFill>
                <a:latin typeface="Arial" panose="020B0604020202020204" pitchFamily="34" charset="0"/>
                <a:cs typeface="Arial" panose="020B0604020202020204" pitchFamily="34" charset="0"/>
              </a:rPr>
              <a:t>areas for </a:t>
            </a:r>
            <a:r>
              <a:rPr lang="fr-FR" sz="1400" dirty="0" err="1">
                <a:solidFill>
                  <a:schemeClr val="accent1"/>
                </a:solidFill>
                <a:latin typeface="Arial" panose="020B0604020202020204" pitchFamily="34" charset="0"/>
                <a:cs typeface="Arial" panose="020B0604020202020204" pitchFamily="34" charset="0"/>
              </a:rPr>
              <a:t>improvement</a:t>
            </a:r>
            <a:endParaRPr lang="en-US" sz="1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8743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err="1" smtClean="0"/>
              <a:t>Overview</a:t>
            </a:r>
            <a:endParaRPr lang="fr-FR" sz="2400" dirty="0"/>
          </a:p>
        </p:txBody>
      </p:sp>
      <p:sp>
        <p:nvSpPr>
          <p:cNvPr id="3" name="Espace réservé du contenu 2"/>
          <p:cNvSpPr>
            <a:spLocks noGrp="1"/>
          </p:cNvSpPr>
          <p:nvPr>
            <p:ph idx="1"/>
          </p:nvPr>
        </p:nvSpPr>
        <p:spPr>
          <a:xfrm>
            <a:off x="611560" y="1259999"/>
            <a:ext cx="8028440" cy="440809"/>
          </a:xfrm>
        </p:spPr>
        <p:txBody>
          <a:bodyPr>
            <a:normAutofit/>
          </a:bodyPr>
          <a:lstStyle/>
          <a:p>
            <a:r>
              <a:rPr lang="fr-FR" sz="1800" dirty="0" smtClean="0"/>
              <a:t>SOLEIL in key figures</a:t>
            </a:r>
          </a:p>
          <a:p>
            <a:pPr marL="0" indent="0">
              <a:buNone/>
            </a:pPr>
            <a:endParaRPr lang="fr-FR" sz="1800" dirty="0"/>
          </a:p>
          <a:p>
            <a:endParaRPr lang="fr-FR" sz="1800" dirty="0"/>
          </a:p>
        </p:txBody>
      </p:sp>
      <p:sp>
        <p:nvSpPr>
          <p:cNvPr id="4" name="ZoneTexte 3"/>
          <p:cNvSpPr txBox="1"/>
          <p:nvPr/>
        </p:nvSpPr>
        <p:spPr>
          <a:xfrm>
            <a:off x="614186" y="1735312"/>
            <a:ext cx="8136904" cy="369332"/>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dirty="0">
                <a:solidFill>
                  <a:schemeClr val="accent1"/>
                </a:solidFill>
                <a:latin typeface="Arial" panose="020B0604020202020204" pitchFamily="34" charset="0"/>
                <a:cs typeface="Arial" panose="020B0604020202020204" pitchFamily="34" charset="0"/>
              </a:rPr>
              <a:t>SOLEIL Maintenance </a:t>
            </a:r>
            <a:r>
              <a:rPr lang="fr-FR" dirty="0" smtClean="0">
                <a:solidFill>
                  <a:schemeClr val="accent1"/>
                </a:solidFill>
                <a:latin typeface="Arial" panose="020B0604020202020204" pitchFamily="34" charset="0"/>
                <a:cs typeface="Arial" panose="020B0604020202020204" pitchFamily="34" charset="0"/>
              </a:rPr>
              <a:t>Management </a:t>
            </a:r>
            <a:r>
              <a:rPr lang="fr-FR" dirty="0">
                <a:solidFill>
                  <a:schemeClr val="accent1"/>
                </a:solidFill>
                <a:latin typeface="Arial" panose="020B0604020202020204" pitchFamily="34" charset="0"/>
                <a:cs typeface="Arial" panose="020B0604020202020204" pitchFamily="34" charset="0"/>
              </a:rPr>
              <a:t>S</a:t>
            </a:r>
            <a:r>
              <a:rPr lang="fr-FR" dirty="0" smtClean="0">
                <a:solidFill>
                  <a:schemeClr val="accent1"/>
                </a:solidFill>
                <a:latin typeface="Arial" panose="020B0604020202020204" pitchFamily="34" charset="0"/>
                <a:cs typeface="Arial" panose="020B0604020202020204" pitchFamily="34" charset="0"/>
              </a:rPr>
              <a:t>ystem</a:t>
            </a:r>
            <a:endParaRPr lang="fr-FR" dirty="0">
              <a:solidFill>
                <a:schemeClr val="accent1"/>
              </a:solidFill>
              <a:latin typeface="Arial" panose="020B0604020202020204" pitchFamily="34" charset="0"/>
              <a:cs typeface="Arial" panose="020B0604020202020204" pitchFamily="34" charset="0"/>
            </a:endParaRPr>
          </a:p>
        </p:txBody>
      </p:sp>
      <p:sp>
        <p:nvSpPr>
          <p:cNvPr id="5" name="ZoneTexte 4"/>
          <p:cNvSpPr txBox="1"/>
          <p:nvPr/>
        </p:nvSpPr>
        <p:spPr>
          <a:xfrm>
            <a:off x="631438" y="2250994"/>
            <a:ext cx="8208912" cy="369332"/>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dirty="0" err="1">
                <a:solidFill>
                  <a:schemeClr val="accent1"/>
                </a:solidFill>
                <a:latin typeface="Arial" panose="020B0604020202020204" pitchFamily="34" charset="0"/>
                <a:cs typeface="Arial" panose="020B0604020202020204" pitchFamily="34" charset="0"/>
              </a:rPr>
              <a:t>From</a:t>
            </a:r>
            <a:r>
              <a:rPr lang="fr-FR" dirty="0">
                <a:solidFill>
                  <a:schemeClr val="accent1"/>
                </a:solidFill>
                <a:latin typeface="Arial" panose="020B0604020202020204" pitchFamily="34" charset="0"/>
                <a:cs typeface="Arial" panose="020B0604020202020204" pitchFamily="34" charset="0"/>
              </a:rPr>
              <a:t> a </a:t>
            </a:r>
            <a:r>
              <a:rPr lang="fr-FR" dirty="0" smtClean="0">
                <a:solidFill>
                  <a:schemeClr val="accent1"/>
                </a:solidFill>
                <a:latin typeface="Arial" panose="020B0604020202020204" pitchFamily="34" charset="0"/>
                <a:cs typeface="Arial" panose="020B0604020202020204" pitchFamily="34" charset="0"/>
              </a:rPr>
              <a:t>Maintenance </a:t>
            </a:r>
            <a:r>
              <a:rPr lang="fr-FR" dirty="0">
                <a:solidFill>
                  <a:schemeClr val="accent1"/>
                </a:solidFill>
                <a:latin typeface="Arial" panose="020B0604020202020204" pitchFamily="34" charset="0"/>
                <a:cs typeface="Arial" panose="020B0604020202020204" pitchFamily="34" charset="0"/>
              </a:rPr>
              <a:t>M</a:t>
            </a:r>
            <a:r>
              <a:rPr lang="fr-FR" dirty="0" smtClean="0">
                <a:solidFill>
                  <a:schemeClr val="accent1"/>
                </a:solidFill>
                <a:latin typeface="Arial" panose="020B0604020202020204" pitchFamily="34" charset="0"/>
                <a:cs typeface="Arial" panose="020B0604020202020204" pitchFamily="34" charset="0"/>
              </a:rPr>
              <a:t>anagement </a:t>
            </a:r>
            <a:r>
              <a:rPr lang="fr-FR" dirty="0">
                <a:solidFill>
                  <a:schemeClr val="accent1"/>
                </a:solidFill>
                <a:latin typeface="Arial" panose="020B0604020202020204" pitchFamily="34" charset="0"/>
                <a:cs typeface="Arial" panose="020B0604020202020204" pitchFamily="34" charset="0"/>
              </a:rPr>
              <a:t>S</a:t>
            </a:r>
            <a:r>
              <a:rPr lang="fr-FR" dirty="0" smtClean="0">
                <a:solidFill>
                  <a:schemeClr val="accent1"/>
                </a:solidFill>
                <a:latin typeface="Arial" panose="020B0604020202020204" pitchFamily="34" charset="0"/>
                <a:cs typeface="Arial" panose="020B0604020202020204" pitchFamily="34" charset="0"/>
              </a:rPr>
              <a:t>ystem </a:t>
            </a:r>
            <a:r>
              <a:rPr lang="fr-FR" dirty="0" err="1">
                <a:solidFill>
                  <a:schemeClr val="accent1"/>
                </a:solidFill>
                <a:latin typeface="Arial" panose="020B0604020202020204" pitchFamily="34" charset="0"/>
                <a:cs typeface="Arial" panose="020B0604020202020204" pitchFamily="34" charset="0"/>
              </a:rPr>
              <a:t>towards</a:t>
            </a:r>
            <a:r>
              <a:rPr lang="fr-FR" dirty="0">
                <a:solidFill>
                  <a:schemeClr val="accent1"/>
                </a:solidFill>
                <a:latin typeface="Arial" panose="020B0604020202020204" pitchFamily="34" charset="0"/>
                <a:cs typeface="Arial" panose="020B0604020202020204" pitchFamily="34" charset="0"/>
              </a:rPr>
              <a:t> a </a:t>
            </a:r>
            <a:r>
              <a:rPr lang="fr-FR" dirty="0" smtClean="0">
                <a:solidFill>
                  <a:schemeClr val="accent1"/>
                </a:solidFill>
                <a:latin typeface="Arial" panose="020B0604020202020204" pitchFamily="34" charset="0"/>
                <a:cs typeface="Arial" panose="020B0604020202020204" pitchFamily="34" charset="0"/>
              </a:rPr>
              <a:t>Maintenance </a:t>
            </a:r>
            <a:r>
              <a:rPr lang="fr-FR" dirty="0">
                <a:solidFill>
                  <a:schemeClr val="accent1"/>
                </a:solidFill>
                <a:latin typeface="Arial" panose="020B0604020202020204" pitchFamily="34" charset="0"/>
                <a:cs typeface="Arial" panose="020B0604020202020204" pitchFamily="34" charset="0"/>
              </a:rPr>
              <a:t>P</a:t>
            </a:r>
            <a:r>
              <a:rPr lang="fr-FR" dirty="0" smtClean="0">
                <a:solidFill>
                  <a:schemeClr val="accent1"/>
                </a:solidFill>
                <a:latin typeface="Arial" panose="020B0604020202020204" pitchFamily="34" charset="0"/>
                <a:cs typeface="Arial" panose="020B0604020202020204" pitchFamily="34" charset="0"/>
              </a:rPr>
              <a:t>olicy</a:t>
            </a:r>
            <a:endParaRPr lang="fr-FR" dirty="0">
              <a:solidFill>
                <a:schemeClr val="accent1"/>
              </a:solidFill>
              <a:latin typeface="Arial" panose="020B0604020202020204" pitchFamily="34" charset="0"/>
              <a:cs typeface="Arial" panose="020B0604020202020204" pitchFamily="34" charset="0"/>
            </a:endParaRPr>
          </a:p>
        </p:txBody>
      </p:sp>
      <p:sp>
        <p:nvSpPr>
          <p:cNvPr id="6" name="ZoneTexte 5"/>
          <p:cNvSpPr txBox="1"/>
          <p:nvPr/>
        </p:nvSpPr>
        <p:spPr>
          <a:xfrm>
            <a:off x="622812" y="2801180"/>
            <a:ext cx="7344816" cy="369332"/>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dirty="0">
                <a:solidFill>
                  <a:schemeClr val="accent1"/>
                </a:solidFill>
                <a:latin typeface="Arial" panose="020B0604020202020204" pitchFamily="34" charset="0"/>
                <a:cs typeface="Arial" panose="020B0604020202020204" pitchFamily="34" charset="0"/>
              </a:rPr>
              <a:t>Prospects</a:t>
            </a:r>
          </a:p>
        </p:txBody>
      </p:sp>
    </p:spTree>
    <p:extLst>
      <p:ext uri="{BB962C8B-B14F-4D97-AF65-F5344CB8AC3E}">
        <p14:creationId xmlns:p14="http://schemas.microsoft.com/office/powerpoint/2010/main" val="237484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4"/>
                                        </p:tgtEl>
                                        <p:attrNameLst>
                                          <p:attrName>style.color</p:attrName>
                                        </p:attrNameLst>
                                      </p:cBhvr>
                                      <p:by>
                                        <p:hsl h="0" s="12549" l="25098"/>
                                      </p:by>
                                    </p:animClr>
                                    <p:animClr clrSpc="hsl" dir="cw">
                                      <p:cBhvr>
                                        <p:cTn id="12" dur="500" fill="hold"/>
                                        <p:tgtEl>
                                          <p:spTgt spid="4"/>
                                        </p:tgtEl>
                                        <p:attrNameLst>
                                          <p:attrName>fillcolor</p:attrName>
                                        </p:attrNameLst>
                                      </p:cBhvr>
                                      <p:by>
                                        <p:hsl h="0" s="12549" l="25098"/>
                                      </p:by>
                                    </p:animClr>
                                    <p:animClr clrSpc="hsl" dir="cw">
                                      <p:cBhvr>
                                        <p:cTn id="13" dur="500" fill="hold"/>
                                        <p:tgtEl>
                                          <p:spTgt spid="4"/>
                                        </p:tgtEl>
                                        <p:attrNameLst>
                                          <p:attrName>stroke.color</p:attrName>
                                        </p:attrNameLst>
                                      </p:cBhvr>
                                      <p:by>
                                        <p:hsl h="0" s="12549" l="25098"/>
                                      </p:by>
                                    </p:animClr>
                                    <p:set>
                                      <p:cBhvr>
                                        <p:cTn id="14" dur="500" fill="hold"/>
                                        <p:tgtEl>
                                          <p:spTgt spid="4"/>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5"/>
                                        </p:tgtEl>
                                        <p:attrNameLst>
                                          <p:attrName>style.color</p:attrName>
                                        </p:attrNameLst>
                                      </p:cBhvr>
                                      <p:by>
                                        <p:hsl h="0" s="12549" l="25098"/>
                                      </p:by>
                                    </p:animClr>
                                    <p:animClr clrSpc="hsl" dir="cw">
                                      <p:cBhvr>
                                        <p:cTn id="17" dur="500" fill="hold"/>
                                        <p:tgtEl>
                                          <p:spTgt spid="5"/>
                                        </p:tgtEl>
                                        <p:attrNameLst>
                                          <p:attrName>fillcolor</p:attrName>
                                        </p:attrNameLst>
                                      </p:cBhvr>
                                      <p:by>
                                        <p:hsl h="0" s="12549" l="25098"/>
                                      </p:by>
                                    </p:animClr>
                                    <p:animClr clrSpc="hsl" dir="cw">
                                      <p:cBhvr>
                                        <p:cTn id="18" dur="500" fill="hold"/>
                                        <p:tgtEl>
                                          <p:spTgt spid="5"/>
                                        </p:tgtEl>
                                        <p:attrNameLst>
                                          <p:attrName>stroke.color</p:attrName>
                                        </p:attrNameLst>
                                      </p:cBhvr>
                                      <p:by>
                                        <p:hsl h="0" s="12549" l="25098"/>
                                      </p:by>
                                    </p:animClr>
                                    <p:set>
                                      <p:cBhvr>
                                        <p:cTn id="1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Prospects</a:t>
            </a:r>
            <a:endParaRPr lang="fr-FR" sz="2400" dirty="0"/>
          </a:p>
        </p:txBody>
      </p:sp>
      <p:sp>
        <p:nvSpPr>
          <p:cNvPr id="4" name="Espace réservé du contenu 1"/>
          <p:cNvSpPr>
            <a:spLocks noGrp="1"/>
          </p:cNvSpPr>
          <p:nvPr>
            <p:ph idx="1"/>
          </p:nvPr>
        </p:nvSpPr>
        <p:spPr>
          <a:xfrm>
            <a:off x="643244" y="836712"/>
            <a:ext cx="8500756" cy="2232248"/>
          </a:xfrm>
        </p:spPr>
        <p:txBody>
          <a:bodyPr>
            <a:normAutofit fontScale="77500" lnSpcReduction="20000"/>
          </a:bodyPr>
          <a:lstStyle/>
          <a:p>
            <a:pPr marL="0" lvl="0" indent="0">
              <a:buNone/>
            </a:pPr>
            <a:r>
              <a:rPr lang="fr-FR" sz="2200" dirty="0" err="1" smtClean="0"/>
              <a:t>With</a:t>
            </a:r>
            <a:r>
              <a:rPr lang="fr-FR" sz="2200" dirty="0" smtClean="0"/>
              <a:t> a new </a:t>
            </a:r>
            <a:r>
              <a:rPr lang="fr-FR" sz="2200" dirty="0" err="1" smtClean="0"/>
              <a:t>apprentice</a:t>
            </a:r>
            <a:r>
              <a:rPr lang="fr-FR" sz="2200" dirty="0" smtClean="0"/>
              <a:t> </a:t>
            </a:r>
          </a:p>
          <a:p>
            <a:r>
              <a:rPr lang="fr-FR" sz="2100" dirty="0" smtClean="0">
                <a:solidFill>
                  <a:schemeClr val="tx1"/>
                </a:solidFill>
              </a:rPr>
              <a:t>Continue </a:t>
            </a:r>
            <a:r>
              <a:rPr lang="en-US" sz="2100" dirty="0" smtClean="0">
                <a:solidFill>
                  <a:schemeClr val="tx1"/>
                </a:solidFill>
              </a:rPr>
              <a:t>the </a:t>
            </a:r>
            <a:r>
              <a:rPr lang="en-US" sz="2100" dirty="0">
                <a:solidFill>
                  <a:schemeClr val="tx1"/>
                </a:solidFill>
              </a:rPr>
              <a:t>development and implementation </a:t>
            </a:r>
            <a:r>
              <a:rPr lang="en-US" sz="2100" dirty="0" smtClean="0">
                <a:solidFill>
                  <a:schemeClr val="tx1"/>
                </a:solidFill>
              </a:rPr>
              <a:t>of criticality matrix on beamlines.</a:t>
            </a:r>
            <a:endParaRPr lang="fr-FR" sz="2100" dirty="0" smtClean="0">
              <a:solidFill>
                <a:schemeClr val="tx1"/>
              </a:solidFill>
            </a:endParaRPr>
          </a:p>
          <a:p>
            <a:pPr lvl="0"/>
            <a:r>
              <a:rPr lang="fr-FR" sz="2100" dirty="0" smtClean="0">
                <a:solidFill>
                  <a:schemeClr val="tx1"/>
                </a:solidFill>
              </a:rPr>
              <a:t>Write maintenance plans.</a:t>
            </a:r>
          </a:p>
          <a:p>
            <a:pPr lvl="0"/>
            <a:r>
              <a:rPr lang="en-US" sz="2100" dirty="0" smtClean="0">
                <a:solidFill>
                  <a:schemeClr val="tx1"/>
                </a:solidFill>
              </a:rPr>
              <a:t>Contribute to the implementation of risk analysis for most important equipment.</a:t>
            </a:r>
          </a:p>
          <a:p>
            <a:r>
              <a:rPr lang="fr-FR" sz="2100" dirty="0" err="1">
                <a:solidFill>
                  <a:schemeClr val="tx1"/>
                </a:solidFill>
              </a:rPr>
              <a:t>Identify</a:t>
            </a:r>
            <a:r>
              <a:rPr lang="fr-FR" sz="2100" dirty="0">
                <a:solidFill>
                  <a:schemeClr val="tx1"/>
                </a:solidFill>
              </a:rPr>
              <a:t> areas for </a:t>
            </a:r>
            <a:r>
              <a:rPr lang="fr-FR" sz="2100" dirty="0" err="1" smtClean="0">
                <a:solidFill>
                  <a:schemeClr val="tx1"/>
                </a:solidFill>
              </a:rPr>
              <a:t>improvement</a:t>
            </a:r>
            <a:r>
              <a:rPr lang="fr-FR" sz="2100" dirty="0" smtClean="0">
                <a:solidFill>
                  <a:schemeClr val="tx1"/>
                </a:solidFill>
              </a:rPr>
              <a:t>. </a:t>
            </a:r>
            <a:endParaRPr lang="fr-FR" sz="2100" dirty="0">
              <a:solidFill>
                <a:schemeClr val="tx1"/>
              </a:solidFill>
            </a:endParaRPr>
          </a:p>
          <a:p>
            <a:r>
              <a:rPr lang="en-US" sz="2100" dirty="0">
                <a:solidFill>
                  <a:schemeClr val="tx1"/>
                </a:solidFill>
              </a:rPr>
              <a:t>Carry on the </a:t>
            </a:r>
            <a:r>
              <a:rPr lang="en-US" sz="2100" dirty="0" smtClean="0">
                <a:solidFill>
                  <a:schemeClr val="tx1"/>
                </a:solidFill>
              </a:rPr>
              <a:t>definition </a:t>
            </a:r>
            <a:r>
              <a:rPr lang="en-US" sz="2100" dirty="0">
                <a:solidFill>
                  <a:schemeClr val="tx1"/>
                </a:solidFill>
              </a:rPr>
              <a:t>of a Maintenance policy </a:t>
            </a:r>
            <a:r>
              <a:rPr lang="en-US" sz="2100" dirty="0" smtClean="0">
                <a:solidFill>
                  <a:schemeClr val="tx1"/>
                </a:solidFill>
              </a:rPr>
              <a:t>for </a:t>
            </a:r>
            <a:r>
              <a:rPr lang="en-US" sz="2100" dirty="0">
                <a:solidFill>
                  <a:schemeClr val="tx1"/>
                </a:solidFill>
              </a:rPr>
              <a:t>the whole </a:t>
            </a:r>
            <a:r>
              <a:rPr lang="en-US" sz="2100" dirty="0" smtClean="0">
                <a:solidFill>
                  <a:schemeClr val="tx1"/>
                </a:solidFill>
              </a:rPr>
              <a:t>facility.</a:t>
            </a:r>
            <a:endParaRPr lang="en-US" sz="2100" dirty="0">
              <a:solidFill>
                <a:schemeClr val="tx1"/>
              </a:solidFill>
            </a:endParaRPr>
          </a:p>
          <a:p>
            <a:r>
              <a:rPr lang="en-US" sz="2100" dirty="0">
                <a:solidFill>
                  <a:schemeClr val="tx1"/>
                </a:solidFill>
              </a:rPr>
              <a:t>Think about optimizing maintenance costs</a:t>
            </a:r>
            <a:r>
              <a:rPr lang="fr-FR" sz="2100" dirty="0">
                <a:solidFill>
                  <a:schemeClr val="tx1"/>
                </a:solidFill>
              </a:rPr>
              <a:t>.</a:t>
            </a:r>
          </a:p>
          <a:p>
            <a:r>
              <a:rPr lang="fr-FR" sz="2100" dirty="0">
                <a:solidFill>
                  <a:schemeClr val="tx1"/>
                </a:solidFill>
              </a:rPr>
              <a:t>Help in </a:t>
            </a:r>
            <a:r>
              <a:rPr lang="fr-FR" sz="2100" dirty="0" err="1">
                <a:solidFill>
                  <a:schemeClr val="tx1"/>
                </a:solidFill>
              </a:rPr>
              <a:t>entering</a:t>
            </a:r>
            <a:r>
              <a:rPr lang="fr-FR" sz="2100" dirty="0">
                <a:solidFill>
                  <a:schemeClr val="tx1"/>
                </a:solidFill>
              </a:rPr>
              <a:t> the </a:t>
            </a:r>
            <a:r>
              <a:rPr lang="fr-FR" sz="2100" dirty="0" smtClean="0">
                <a:solidFill>
                  <a:schemeClr val="tx1"/>
                </a:solidFill>
              </a:rPr>
              <a:t>data </a:t>
            </a:r>
            <a:r>
              <a:rPr lang="fr-FR" sz="2100" dirty="0">
                <a:solidFill>
                  <a:schemeClr val="tx1"/>
                </a:solidFill>
              </a:rPr>
              <a:t>(</a:t>
            </a:r>
            <a:r>
              <a:rPr lang="fr-FR" sz="2100" dirty="0" err="1">
                <a:solidFill>
                  <a:schemeClr val="tx1"/>
                </a:solidFill>
              </a:rPr>
              <a:t>equipment</a:t>
            </a:r>
            <a:r>
              <a:rPr lang="fr-FR" sz="2100" dirty="0">
                <a:solidFill>
                  <a:schemeClr val="tx1"/>
                </a:solidFill>
              </a:rPr>
              <a:t> and </a:t>
            </a:r>
            <a:r>
              <a:rPr lang="fr-FR" sz="2100" dirty="0" err="1">
                <a:solidFill>
                  <a:schemeClr val="tx1"/>
                </a:solidFill>
              </a:rPr>
              <a:t>technical</a:t>
            </a:r>
            <a:r>
              <a:rPr lang="fr-FR" sz="2100" dirty="0">
                <a:solidFill>
                  <a:schemeClr val="tx1"/>
                </a:solidFill>
              </a:rPr>
              <a:t> </a:t>
            </a:r>
            <a:r>
              <a:rPr lang="fr-FR" sz="2100" dirty="0" err="1">
                <a:solidFill>
                  <a:schemeClr val="tx1"/>
                </a:solidFill>
              </a:rPr>
              <a:t>sheets</a:t>
            </a:r>
            <a:r>
              <a:rPr lang="fr-FR" sz="2100" dirty="0">
                <a:solidFill>
                  <a:schemeClr val="tx1"/>
                </a:solidFill>
              </a:rPr>
              <a:t>) in the </a:t>
            </a:r>
            <a:r>
              <a:rPr lang="fr-FR" sz="2100" dirty="0" smtClean="0">
                <a:solidFill>
                  <a:schemeClr val="tx1"/>
                </a:solidFill>
              </a:rPr>
              <a:t>CMMS </a:t>
            </a:r>
            <a:r>
              <a:rPr lang="fr-FR" sz="2100" dirty="0" err="1" smtClean="0">
                <a:solidFill>
                  <a:schemeClr val="tx1"/>
                </a:solidFill>
              </a:rPr>
              <a:t>tool</a:t>
            </a:r>
            <a:r>
              <a:rPr lang="fr-FR" sz="2100" dirty="0" smtClean="0">
                <a:solidFill>
                  <a:schemeClr val="tx1"/>
                </a:solidFill>
              </a:rPr>
              <a:t>. </a:t>
            </a:r>
          </a:p>
          <a:p>
            <a:endParaRPr lang="fr-FR" sz="2100" dirty="0">
              <a:solidFill>
                <a:schemeClr val="tx1"/>
              </a:solidFill>
            </a:endParaRPr>
          </a:p>
          <a:p>
            <a:endParaRPr lang="fr-FR" sz="2100" dirty="0">
              <a:solidFill>
                <a:schemeClr val="tx1"/>
              </a:solidFill>
            </a:endParaRPr>
          </a:p>
          <a:p>
            <a:endParaRPr lang="fr-FR" sz="2100" dirty="0">
              <a:solidFill>
                <a:schemeClr val="tx1"/>
              </a:solidFill>
            </a:endParaRPr>
          </a:p>
        </p:txBody>
      </p:sp>
      <p:sp>
        <p:nvSpPr>
          <p:cNvPr id="3" name="ZoneTexte 2"/>
          <p:cNvSpPr txBox="1"/>
          <p:nvPr/>
        </p:nvSpPr>
        <p:spPr>
          <a:xfrm>
            <a:off x="666850" y="3068960"/>
            <a:ext cx="8225629" cy="1237262"/>
          </a:xfrm>
          <a:prstGeom prst="rect">
            <a:avLst/>
          </a:prstGeom>
          <a:noFill/>
        </p:spPr>
        <p:txBody>
          <a:bodyPr wrap="square" rtlCol="0">
            <a:spAutoFit/>
          </a:bodyPr>
          <a:lstStyle/>
          <a:p>
            <a:pPr>
              <a:lnSpc>
                <a:spcPct val="80000"/>
              </a:lnSpc>
              <a:spcBef>
                <a:spcPct val="20000"/>
              </a:spcBef>
            </a:pPr>
            <a:r>
              <a:rPr lang="fr-FR" sz="1700" dirty="0" err="1">
                <a:solidFill>
                  <a:schemeClr val="accent1"/>
                </a:solidFill>
                <a:latin typeface="Arial" panose="020B0604020202020204" pitchFamily="34" charset="0"/>
                <a:cs typeface="Arial" panose="020B0604020202020204" pitchFamily="34" charset="0"/>
              </a:rPr>
              <a:t>With</a:t>
            </a:r>
            <a:r>
              <a:rPr lang="fr-FR" sz="1700" dirty="0">
                <a:solidFill>
                  <a:schemeClr val="accent1"/>
                </a:solidFill>
                <a:latin typeface="Arial" panose="020B0604020202020204" pitchFamily="34" charset="0"/>
                <a:cs typeface="Arial" panose="020B0604020202020204" pitchFamily="34" charset="0"/>
              </a:rPr>
              <a:t> a new </a:t>
            </a:r>
            <a:r>
              <a:rPr lang="fr-FR" sz="1700" dirty="0" smtClean="0">
                <a:solidFill>
                  <a:schemeClr val="accent1"/>
                </a:solidFill>
                <a:latin typeface="Arial" panose="020B0604020202020204" pitchFamily="34" charset="0"/>
                <a:cs typeface="Arial" panose="020B0604020202020204" pitchFamily="34" charset="0"/>
              </a:rPr>
              <a:t>audit</a:t>
            </a:r>
            <a:endParaRPr lang="fr-FR" dirty="0"/>
          </a:p>
          <a:p>
            <a:pPr marL="342900" indent="-342900">
              <a:lnSpc>
                <a:spcPct val="80000"/>
              </a:lnSpc>
              <a:spcBef>
                <a:spcPct val="20000"/>
              </a:spcBef>
              <a:buFont typeface="Arial" panose="020B0604020202020204" pitchFamily="34" charset="0"/>
              <a:buChar char="•"/>
            </a:pPr>
            <a:r>
              <a:rPr lang="fr-FR" sz="1600" dirty="0" err="1">
                <a:latin typeface="Arial" panose="020B0604020202020204" pitchFamily="34" charset="0"/>
                <a:cs typeface="Arial" panose="020B0604020202020204" pitchFamily="34" charset="0"/>
              </a:rPr>
              <a:t>Reviewing</a:t>
            </a:r>
            <a:r>
              <a:rPr lang="fr-FR" sz="1600" dirty="0">
                <a:latin typeface="Arial" panose="020B0604020202020204" pitchFamily="34" charset="0"/>
                <a:cs typeface="Arial" panose="020B0604020202020204" pitchFamily="34" charset="0"/>
              </a:rPr>
              <a:t> the </a:t>
            </a:r>
            <a:r>
              <a:rPr lang="fr-FR" sz="1600" dirty="0" err="1" smtClean="0">
                <a:latin typeface="Arial" panose="020B0604020202020204" pitchFamily="34" charset="0"/>
                <a:cs typeface="Arial" panose="020B0604020202020204" pitchFamily="34" charset="0"/>
              </a:rPr>
              <a:t>trees</a:t>
            </a:r>
            <a:r>
              <a:rPr lang="fr-FR" sz="1600" dirty="0" smtClean="0">
                <a:latin typeface="Arial" panose="020B0604020202020204" pitchFamily="34" charset="0"/>
                <a:cs typeface="Arial" panose="020B0604020202020204" pitchFamily="34" charset="0"/>
              </a:rPr>
              <a:t> / branches in CMMS </a:t>
            </a:r>
            <a:r>
              <a:rPr lang="fr-FR"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check </a:t>
            </a:r>
            <a:r>
              <a:rPr lang="en-US" sz="1600" dirty="0">
                <a:latin typeface="Arial" panose="020B0604020202020204" pitchFamily="34" charset="0"/>
                <a:cs typeface="Arial" panose="020B0604020202020204" pitchFamily="34" charset="0"/>
              </a:rPr>
              <a:t>equipment tagging to comply with the </a:t>
            </a:r>
            <a:r>
              <a:rPr lang="en-US" sz="1600" dirty="0" smtClean="0">
                <a:latin typeface="Arial" panose="020B0604020202020204" pitchFamily="34" charset="0"/>
                <a:cs typeface="Arial" panose="020B0604020202020204" pitchFamily="34" charset="0"/>
              </a:rPr>
              <a:t>“Nomenclature” (the naming).</a:t>
            </a:r>
          </a:p>
          <a:p>
            <a:pPr marL="342900" indent="-342900">
              <a:lnSpc>
                <a:spcPct val="80000"/>
              </a:lnSpc>
              <a:spcBef>
                <a:spcPct val="200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Training with the new version.</a:t>
            </a:r>
            <a:endParaRPr lang="fr-FR" sz="1600" dirty="0">
              <a:latin typeface="Arial" panose="020B0604020202020204" pitchFamily="34" charset="0"/>
              <a:cs typeface="Arial" panose="020B0604020202020204" pitchFamily="34" charset="0"/>
            </a:endParaRPr>
          </a:p>
          <a:p>
            <a:pPr marL="342900" indent="-342900">
              <a:lnSpc>
                <a:spcPct val="80000"/>
              </a:lnSpc>
              <a:spcBef>
                <a:spcPct val="20000"/>
              </a:spcBef>
              <a:buFont typeface="Arial" panose="020B0604020202020204" pitchFamily="34" charset="0"/>
              <a:buChar char="•"/>
            </a:pPr>
            <a:endParaRPr lang="fr-FR" sz="1600" dirty="0">
              <a:latin typeface="Arial" panose="020B0604020202020204" pitchFamily="34" charset="0"/>
              <a:cs typeface="Arial" panose="020B0604020202020204" pitchFamily="34" charset="0"/>
            </a:endParaRPr>
          </a:p>
        </p:txBody>
      </p:sp>
      <p:sp>
        <p:nvSpPr>
          <p:cNvPr id="6" name="ZoneTexte 5"/>
          <p:cNvSpPr txBox="1"/>
          <p:nvPr/>
        </p:nvSpPr>
        <p:spPr>
          <a:xfrm>
            <a:off x="611560" y="5157193"/>
            <a:ext cx="8280920" cy="1237262"/>
          </a:xfrm>
          <a:prstGeom prst="rect">
            <a:avLst/>
          </a:prstGeom>
          <a:noFill/>
        </p:spPr>
        <p:txBody>
          <a:bodyPr wrap="square" rtlCol="0">
            <a:spAutoFit/>
          </a:bodyPr>
          <a:lstStyle/>
          <a:p>
            <a:pPr>
              <a:lnSpc>
                <a:spcPct val="80000"/>
              </a:lnSpc>
              <a:spcBef>
                <a:spcPct val="20000"/>
              </a:spcBef>
            </a:pPr>
            <a:r>
              <a:rPr lang="fr-FR" sz="1700" dirty="0">
                <a:solidFill>
                  <a:schemeClr val="accent1"/>
                </a:solidFill>
                <a:latin typeface="Arial" panose="020B0604020202020204" pitchFamily="34" charset="0"/>
                <a:cs typeface="Arial" panose="020B0604020202020204" pitchFamily="34" charset="0"/>
              </a:rPr>
              <a:t>Objective</a:t>
            </a:r>
            <a:r>
              <a:rPr lang="fr-FR" sz="1700" dirty="0" smtClean="0">
                <a:solidFill>
                  <a:schemeClr val="accent1"/>
                </a:solidFill>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pPr marL="342900" lvl="0" indent="-342900">
              <a:lnSpc>
                <a:spcPct val="80000"/>
              </a:lnSpc>
              <a:spcBef>
                <a:spcPct val="200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Share </a:t>
            </a:r>
            <a:r>
              <a:rPr lang="en-US" sz="1600" dirty="0">
                <a:latin typeface="Arial" panose="020B0604020202020204" pitchFamily="34" charset="0"/>
                <a:cs typeface="Arial" panose="020B0604020202020204" pitchFamily="34" charset="0"/>
              </a:rPr>
              <a:t>common methods to implement </a:t>
            </a:r>
            <a:r>
              <a:rPr lang="en-US" sz="1600" dirty="0" smtClean="0">
                <a:latin typeface="Arial" panose="020B0604020202020204" pitchFamily="34" charset="0"/>
                <a:cs typeface="Arial" panose="020B0604020202020204" pitchFamily="34" charset="0"/>
              </a:rPr>
              <a:t>indicators</a:t>
            </a:r>
            <a:r>
              <a:rPr lang="fr-FR" sz="1600" dirty="0">
                <a:latin typeface="Arial" panose="020B0604020202020204" pitchFamily="34" charset="0"/>
                <a:cs typeface="Arial" panose="020B0604020202020204" pitchFamily="34" charset="0"/>
              </a:rPr>
              <a:t>.</a:t>
            </a:r>
            <a:endParaRPr lang="fr-FR" sz="1600" dirty="0" smtClean="0">
              <a:latin typeface="Arial" panose="020B0604020202020204" pitchFamily="34" charset="0"/>
              <a:cs typeface="Arial" panose="020B0604020202020204" pitchFamily="34" charset="0"/>
            </a:endParaRPr>
          </a:p>
          <a:p>
            <a:pPr marL="342900" lvl="0" indent="-342900">
              <a:lnSpc>
                <a:spcPct val="80000"/>
              </a:lnSpc>
              <a:spcBef>
                <a:spcPct val="2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Know, for each </a:t>
            </a:r>
            <a:r>
              <a:rPr lang="en-US" sz="1600" dirty="0" smtClean="0">
                <a:latin typeface="Arial" panose="020B0604020202020204" pitchFamily="34" charset="0"/>
                <a:cs typeface="Arial" panose="020B0604020202020204" pitchFamily="34" charset="0"/>
              </a:rPr>
              <a:t>asset </a:t>
            </a:r>
            <a:r>
              <a:rPr lang="en-US" sz="1600" dirty="0">
                <a:latin typeface="Arial" panose="020B0604020202020204" pitchFamily="34" charset="0"/>
                <a:cs typeface="Arial" panose="020B0604020202020204" pitchFamily="34" charset="0"/>
              </a:rPr>
              <a:t>the type of </a:t>
            </a:r>
            <a:r>
              <a:rPr lang="en-US" sz="1600" dirty="0" smtClean="0">
                <a:latin typeface="Arial" panose="020B0604020202020204" pitchFamily="34" charset="0"/>
                <a:cs typeface="Arial" panose="020B0604020202020204" pitchFamily="34" charset="0"/>
              </a:rPr>
              <a:t>maintenance required, the availability of stock, </a:t>
            </a:r>
            <a:r>
              <a:rPr lang="fr-FR" sz="1600" dirty="0" smtClean="0">
                <a:latin typeface="Arial" panose="020B0604020202020204" pitchFamily="34" charset="0"/>
                <a:cs typeface="Arial" panose="020B0604020202020204" pitchFamily="34" charset="0"/>
              </a:rPr>
              <a:t>the </a:t>
            </a:r>
            <a:r>
              <a:rPr lang="fr-FR" sz="1600" dirty="0">
                <a:latin typeface="Arial" panose="020B0604020202020204" pitchFamily="34" charset="0"/>
                <a:cs typeface="Arial" panose="020B0604020202020204" pitchFamily="34" charset="0"/>
              </a:rPr>
              <a:t>maximum time to </a:t>
            </a:r>
            <a:r>
              <a:rPr lang="fr-FR" sz="1600" dirty="0" err="1">
                <a:latin typeface="Arial" panose="020B0604020202020204" pitchFamily="34" charset="0"/>
                <a:cs typeface="Arial" panose="020B0604020202020204" pitchFamily="34" charset="0"/>
              </a:rPr>
              <a:t>recovery</a:t>
            </a:r>
            <a:r>
              <a:rPr lang="fr-FR" sz="1600" dirty="0">
                <a:latin typeface="Arial" panose="020B0604020202020204" pitchFamily="34" charset="0"/>
                <a:cs typeface="Arial" panose="020B0604020202020204" pitchFamily="34" charset="0"/>
              </a:rPr>
              <a:t> </a:t>
            </a:r>
            <a:r>
              <a:rPr lang="fr-FR" sz="1600" dirty="0" err="1" smtClean="0">
                <a:latin typeface="Arial" panose="020B0604020202020204" pitchFamily="34" charset="0"/>
                <a:cs typeface="Arial" panose="020B0604020202020204" pitchFamily="34" charset="0"/>
              </a:rPr>
              <a:t>expected</a:t>
            </a:r>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a:p>
            <a:pPr marL="342900" lvl="0" indent="-342900">
              <a:lnSpc>
                <a:spcPct val="80000"/>
              </a:lnSpc>
              <a:spcBef>
                <a:spcPct val="20000"/>
              </a:spcBef>
              <a:buFont typeface="Arial" panose="020B0604020202020204" pitchFamily="34" charset="0"/>
              <a:buChar char="•"/>
            </a:pPr>
            <a:endParaRPr lang="fr-FR" sz="1600" dirty="0">
              <a:latin typeface="Arial" panose="020B0604020202020204" pitchFamily="34" charset="0"/>
              <a:cs typeface="Arial" panose="020B0604020202020204" pitchFamily="34" charset="0"/>
            </a:endParaRPr>
          </a:p>
        </p:txBody>
      </p:sp>
      <p:sp>
        <p:nvSpPr>
          <p:cNvPr id="7" name="ZoneTexte 6"/>
          <p:cNvSpPr txBox="1"/>
          <p:nvPr/>
        </p:nvSpPr>
        <p:spPr>
          <a:xfrm>
            <a:off x="676068" y="4313778"/>
            <a:ext cx="7416824" cy="547842"/>
          </a:xfrm>
          <a:prstGeom prst="rect">
            <a:avLst/>
          </a:prstGeom>
          <a:noFill/>
        </p:spPr>
        <p:txBody>
          <a:bodyPr wrap="square" rtlCol="0">
            <a:spAutoFit/>
          </a:bodyPr>
          <a:lstStyle/>
          <a:p>
            <a:pPr>
              <a:lnSpc>
                <a:spcPct val="80000"/>
              </a:lnSpc>
              <a:spcBef>
                <a:spcPct val="20000"/>
              </a:spcBef>
            </a:pPr>
            <a:r>
              <a:rPr lang="fr-FR" sz="1700" dirty="0" err="1" smtClean="0">
                <a:solidFill>
                  <a:schemeClr val="accent1"/>
                </a:solidFill>
                <a:latin typeface="Arial" panose="020B0604020202020204" pitchFamily="34" charset="0"/>
                <a:cs typeface="Arial" panose="020B0604020202020204" pitchFamily="34" charset="0"/>
              </a:rPr>
              <a:t>With</a:t>
            </a:r>
            <a:r>
              <a:rPr lang="fr-FR" sz="1700" dirty="0" smtClean="0">
                <a:solidFill>
                  <a:schemeClr val="accent1"/>
                </a:solidFill>
                <a:latin typeface="Arial" panose="020B0604020202020204" pitchFamily="34" charset="0"/>
                <a:cs typeface="Arial" panose="020B0604020202020204" pitchFamily="34" charset="0"/>
              </a:rPr>
              <a:t> the IT Groups </a:t>
            </a:r>
            <a:endParaRPr lang="fr-FR" dirty="0"/>
          </a:p>
          <a:p>
            <a:pPr marL="342900" indent="-342900">
              <a:lnSpc>
                <a:spcPct val="80000"/>
              </a:lnSpc>
              <a:spcBef>
                <a:spcPct val="20000"/>
              </a:spcBef>
              <a:buFont typeface="Arial" panose="020B0604020202020204" pitchFamily="34" charset="0"/>
              <a:buChar char="•"/>
            </a:pPr>
            <a:r>
              <a:rPr lang="fr-FR" sz="1600" dirty="0" smtClean="0">
                <a:latin typeface="Arial" panose="020B0604020202020204" pitchFamily="34" charset="0"/>
                <a:cs typeface="Arial" panose="020B0604020202020204" pitchFamily="34" charset="0"/>
              </a:rPr>
              <a:t>Set up the single portal </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01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Conclusion: a </a:t>
            </a:r>
            <a:r>
              <a:rPr lang="fr-FR" sz="2400" dirty="0" err="1"/>
              <a:t>virtuous</a:t>
            </a:r>
            <a:r>
              <a:rPr lang="fr-FR" sz="2400" dirty="0"/>
              <a:t> </a:t>
            </a:r>
            <a:r>
              <a:rPr lang="fr-FR" sz="2400" dirty="0" err="1"/>
              <a:t>circle</a:t>
            </a:r>
            <a:endParaRPr lang="fr-FR" sz="24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64364616"/>
              </p:ext>
            </p:extLst>
          </p:nvPr>
        </p:nvGraphicFramePr>
        <p:xfrm>
          <a:off x="720725" y="1260475"/>
          <a:ext cx="7920038" cy="4859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36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ACC3A2AC-88ED-4579-8B19-09C1C92DEB7F}"/>
                                            </p:graphicEl>
                                          </p:spTgt>
                                        </p:tgtEl>
                                        <p:attrNameLst>
                                          <p:attrName>style.visibility</p:attrName>
                                        </p:attrNameLst>
                                      </p:cBhvr>
                                      <p:to>
                                        <p:strVal val="visible"/>
                                      </p:to>
                                    </p:set>
                                    <p:animEffect transition="in" filter="wheel(1)">
                                      <p:cBhvr>
                                        <p:cTn id="7" dur="2000"/>
                                        <p:tgtEl>
                                          <p:spTgt spid="4">
                                            <p:graphicEl>
                                              <a:dgm id="{ACC3A2AC-88ED-4579-8B19-09C1C92DEB7F}"/>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graphicEl>
                                              <a:dgm id="{78BB1DA3-6E2A-4E1C-B7F0-0D2773BEF0B3}"/>
                                            </p:graphicEl>
                                          </p:spTgt>
                                        </p:tgtEl>
                                        <p:attrNameLst>
                                          <p:attrName>style.visibility</p:attrName>
                                        </p:attrNameLst>
                                      </p:cBhvr>
                                      <p:to>
                                        <p:strVal val="visible"/>
                                      </p:to>
                                    </p:set>
                                    <p:animEffect transition="in" filter="wheel(1)">
                                      <p:cBhvr>
                                        <p:cTn id="10" dur="2000"/>
                                        <p:tgtEl>
                                          <p:spTgt spid="4">
                                            <p:graphicEl>
                                              <a:dgm id="{78BB1DA3-6E2A-4E1C-B7F0-0D2773BEF0B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graphicEl>
                                              <a:dgm id="{919723A7-C8EA-4A98-99EB-F662FD91A489}"/>
                                            </p:graphicEl>
                                          </p:spTgt>
                                        </p:tgtEl>
                                        <p:attrNameLst>
                                          <p:attrName>style.visibility</p:attrName>
                                        </p:attrNameLst>
                                      </p:cBhvr>
                                      <p:to>
                                        <p:strVal val="visible"/>
                                      </p:to>
                                    </p:set>
                                    <p:animEffect transition="in" filter="wheel(1)">
                                      <p:cBhvr>
                                        <p:cTn id="15" dur="2000"/>
                                        <p:tgtEl>
                                          <p:spTgt spid="4">
                                            <p:graphicEl>
                                              <a:dgm id="{919723A7-C8EA-4A98-99EB-F662FD91A48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graphicEl>
                                              <a:dgm id="{35C5BD6A-62E6-452D-9CD0-1ED498AAEB4A}"/>
                                            </p:graphicEl>
                                          </p:spTgt>
                                        </p:tgtEl>
                                        <p:attrNameLst>
                                          <p:attrName>style.visibility</p:attrName>
                                        </p:attrNameLst>
                                      </p:cBhvr>
                                      <p:to>
                                        <p:strVal val="visible"/>
                                      </p:to>
                                    </p:set>
                                    <p:animEffect transition="in" filter="wheel(1)">
                                      <p:cBhvr>
                                        <p:cTn id="20" dur="2000"/>
                                        <p:tgtEl>
                                          <p:spTgt spid="4">
                                            <p:graphicEl>
                                              <a:dgm id="{35C5BD6A-62E6-452D-9CD0-1ED498AAEB4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graphicEl>
                                              <a:dgm id="{35F4B335-81AA-4664-8602-5B244E87046D}"/>
                                            </p:graphicEl>
                                          </p:spTgt>
                                        </p:tgtEl>
                                        <p:attrNameLst>
                                          <p:attrName>style.visibility</p:attrName>
                                        </p:attrNameLst>
                                      </p:cBhvr>
                                      <p:to>
                                        <p:strVal val="visible"/>
                                      </p:to>
                                    </p:set>
                                    <p:animEffect transition="in" filter="wheel(1)">
                                      <p:cBhvr>
                                        <p:cTn id="25" dur="2000"/>
                                        <p:tgtEl>
                                          <p:spTgt spid="4">
                                            <p:graphicEl>
                                              <a:dgm id="{35F4B335-81AA-4664-8602-5B244E87046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graphicEl>
                                              <a:dgm id="{7FDE2DEE-EC4A-4A37-86D2-A3F774149245}"/>
                                            </p:graphicEl>
                                          </p:spTgt>
                                        </p:tgtEl>
                                        <p:attrNameLst>
                                          <p:attrName>style.visibility</p:attrName>
                                        </p:attrNameLst>
                                      </p:cBhvr>
                                      <p:to>
                                        <p:strVal val="visible"/>
                                      </p:to>
                                    </p:set>
                                    <p:animEffect transition="in" filter="wheel(1)">
                                      <p:cBhvr>
                                        <p:cTn id="30" dur="2000"/>
                                        <p:tgtEl>
                                          <p:spTgt spid="4">
                                            <p:graphicEl>
                                              <a:dgm id="{7FDE2DEE-EC4A-4A37-86D2-A3F77414924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graphicEl>
                                              <a:dgm id="{D6BFC22E-1B10-4433-9940-B231B54CCE64}"/>
                                            </p:graphicEl>
                                          </p:spTgt>
                                        </p:tgtEl>
                                        <p:attrNameLst>
                                          <p:attrName>style.visibility</p:attrName>
                                        </p:attrNameLst>
                                      </p:cBhvr>
                                      <p:to>
                                        <p:strVal val="visible"/>
                                      </p:to>
                                    </p:set>
                                    <p:animEffect transition="in" filter="wheel(1)">
                                      <p:cBhvr>
                                        <p:cTn id="35" dur="2000"/>
                                        <p:tgtEl>
                                          <p:spTgt spid="4">
                                            <p:graphicEl>
                                              <a:dgm id="{D6BFC22E-1B10-4433-9940-B231B54CCE6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4">
                                            <p:graphicEl>
                                              <a:dgm id="{89EC5297-F710-4575-A252-A1059A68A4CD}"/>
                                            </p:graphicEl>
                                          </p:spTgt>
                                        </p:tgtEl>
                                        <p:attrNameLst>
                                          <p:attrName>style.visibility</p:attrName>
                                        </p:attrNameLst>
                                      </p:cBhvr>
                                      <p:to>
                                        <p:strVal val="visible"/>
                                      </p:to>
                                    </p:set>
                                    <p:animEffect transition="in" filter="wheel(1)">
                                      <p:cBhvr>
                                        <p:cTn id="40" dur="2000"/>
                                        <p:tgtEl>
                                          <p:spTgt spid="4">
                                            <p:graphicEl>
                                              <a:dgm id="{89EC5297-F710-4575-A252-A1059A68A4C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4">
                                            <p:graphicEl>
                                              <a:dgm id="{C802ED3F-7BDD-49F5-A86A-09F71B569EBA}"/>
                                            </p:graphicEl>
                                          </p:spTgt>
                                        </p:tgtEl>
                                        <p:attrNameLst>
                                          <p:attrName>style.visibility</p:attrName>
                                        </p:attrNameLst>
                                      </p:cBhvr>
                                      <p:to>
                                        <p:strVal val="visible"/>
                                      </p:to>
                                    </p:set>
                                    <p:animEffect transition="in" filter="wheel(1)">
                                      <p:cBhvr>
                                        <p:cTn id="45" dur="2000"/>
                                        <p:tgtEl>
                                          <p:spTgt spid="4">
                                            <p:graphicEl>
                                              <a:dgm id="{C802ED3F-7BDD-49F5-A86A-09F71B569EB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
                                            <p:graphicEl>
                                              <a:dgm id="{462FAB30-8DCA-48A1-BA41-2FBDB99165A6}"/>
                                            </p:graphicEl>
                                          </p:spTgt>
                                        </p:tgtEl>
                                        <p:attrNameLst>
                                          <p:attrName>style.visibility</p:attrName>
                                        </p:attrNameLst>
                                      </p:cBhvr>
                                      <p:to>
                                        <p:strVal val="visible"/>
                                      </p:to>
                                    </p:set>
                                    <p:animEffect transition="in" filter="wheel(1)">
                                      <p:cBhvr>
                                        <p:cTn id="50" dur="2000"/>
                                        <p:tgtEl>
                                          <p:spTgt spid="4">
                                            <p:graphicEl>
                                              <a:dgm id="{462FAB30-8DCA-48A1-BA41-2FBDB99165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smtClean="0"/>
          </a:p>
          <a:p>
            <a:pPr marL="0" indent="0" algn="ctr">
              <a:buNone/>
            </a:pPr>
            <a:r>
              <a:rPr lang="fr-FR" dirty="0" err="1" smtClean="0"/>
              <a:t>Thank</a:t>
            </a:r>
            <a:r>
              <a:rPr lang="fr-FR" dirty="0" smtClean="0"/>
              <a:t> </a:t>
            </a:r>
            <a:r>
              <a:rPr lang="fr-FR" dirty="0" err="1" smtClean="0"/>
              <a:t>you</a:t>
            </a:r>
            <a:r>
              <a:rPr lang="fr-FR" dirty="0" smtClean="0"/>
              <a:t> for </a:t>
            </a:r>
            <a:r>
              <a:rPr lang="fr-FR" dirty="0" err="1" smtClean="0"/>
              <a:t>your</a:t>
            </a:r>
            <a:r>
              <a:rPr lang="fr-FR" dirty="0" smtClean="0"/>
              <a:t> attention</a:t>
            </a:r>
            <a:endParaRPr lang="fr-FR" dirty="0"/>
          </a:p>
        </p:txBody>
      </p:sp>
    </p:spTree>
    <p:extLst>
      <p:ext uri="{BB962C8B-B14F-4D97-AF65-F5344CB8AC3E}">
        <p14:creationId xmlns:p14="http://schemas.microsoft.com/office/powerpoint/2010/main" val="704143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err="1" smtClean="0"/>
              <a:t>Infractuctures</a:t>
            </a:r>
            <a:r>
              <a:rPr lang="fr-FR" sz="2400" dirty="0" smtClean="0"/>
              <a:t> &amp; Building Group : maintenance management workflow</a:t>
            </a:r>
            <a:endParaRPr lang="fr-FR" sz="24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51263703"/>
              </p:ext>
            </p:extLst>
          </p:nvPr>
        </p:nvGraphicFramePr>
        <p:xfrm>
          <a:off x="720725" y="1260475"/>
          <a:ext cx="7920038" cy="4859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1694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Synchrotron SOLEIL</a:t>
            </a:r>
            <a:endParaRPr lang="fr-FR" sz="2400" dirty="0"/>
          </a:p>
        </p:txBody>
      </p:sp>
      <p:sp>
        <p:nvSpPr>
          <p:cNvPr id="4" name="ZoneTexte 3"/>
          <p:cNvSpPr txBox="1"/>
          <p:nvPr/>
        </p:nvSpPr>
        <p:spPr>
          <a:xfrm>
            <a:off x="5378340" y="1124744"/>
            <a:ext cx="3600400" cy="1477328"/>
          </a:xfrm>
          <a:prstGeom prst="rect">
            <a:avLst/>
          </a:prstGeom>
          <a:noFill/>
        </p:spPr>
        <p:txBody>
          <a:bodyPr wrap="square" rtlCol="0">
            <a:spAutoFit/>
          </a:bodyPr>
          <a:lstStyle/>
          <a:p>
            <a:r>
              <a:rPr lang="fr-FR" dirty="0" smtClean="0"/>
              <a:t>29 </a:t>
            </a:r>
            <a:r>
              <a:rPr lang="fr-FR" dirty="0" err="1" smtClean="0"/>
              <a:t>beamlines</a:t>
            </a:r>
            <a:r>
              <a:rPr lang="fr-FR" dirty="0" smtClean="0"/>
              <a:t> (10% of BL in Europe)</a:t>
            </a:r>
          </a:p>
          <a:p>
            <a:r>
              <a:rPr lang="fr-FR" dirty="0" smtClean="0"/>
              <a:t>26 </a:t>
            </a:r>
            <a:r>
              <a:rPr lang="fr-FR" dirty="0" err="1" smtClean="0"/>
              <a:t>beamlines</a:t>
            </a:r>
            <a:r>
              <a:rPr lang="fr-FR" dirty="0" smtClean="0"/>
              <a:t> in 2 phases +3 on </a:t>
            </a:r>
            <a:r>
              <a:rPr lang="fr-FR" dirty="0" err="1" smtClean="0"/>
              <a:t>project</a:t>
            </a:r>
            <a:r>
              <a:rPr lang="fr-FR" dirty="0" smtClean="0"/>
              <a:t> </a:t>
            </a:r>
            <a:r>
              <a:rPr lang="fr-FR" dirty="0" err="1" smtClean="0"/>
              <a:t>funding</a:t>
            </a:r>
            <a:endParaRPr lang="fr-FR" dirty="0" smtClean="0"/>
          </a:p>
          <a:p>
            <a:r>
              <a:rPr lang="fr-FR" dirty="0" smtClean="0"/>
              <a:t>24 </a:t>
            </a:r>
            <a:r>
              <a:rPr lang="fr-FR" dirty="0" err="1" smtClean="0"/>
              <a:t>beamlines</a:t>
            </a:r>
            <a:r>
              <a:rPr lang="fr-FR" dirty="0" smtClean="0"/>
              <a:t> on insertion </a:t>
            </a:r>
            <a:r>
              <a:rPr lang="fr-FR" dirty="0" err="1" smtClean="0"/>
              <a:t>devices</a:t>
            </a:r>
            <a:r>
              <a:rPr lang="fr-FR" dirty="0" smtClean="0"/>
              <a:t> + 5 on </a:t>
            </a:r>
            <a:r>
              <a:rPr lang="fr-FR" dirty="0" err="1" smtClean="0"/>
              <a:t>bending</a:t>
            </a:r>
            <a:r>
              <a:rPr lang="fr-FR" dirty="0" smtClean="0"/>
              <a:t> </a:t>
            </a:r>
            <a:r>
              <a:rPr lang="fr-FR" dirty="0" err="1" smtClean="0"/>
              <a:t>magnets</a:t>
            </a:r>
            <a:endParaRPr lang="fr-FR"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19" y="1052735"/>
            <a:ext cx="5100943" cy="489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5386966" y="3153742"/>
            <a:ext cx="3600400" cy="2031325"/>
          </a:xfrm>
          <a:prstGeom prst="rect">
            <a:avLst/>
          </a:prstGeom>
          <a:noFill/>
        </p:spPr>
        <p:txBody>
          <a:bodyPr wrap="square" rtlCol="0">
            <a:spAutoFit/>
          </a:bodyPr>
          <a:lstStyle/>
          <a:p>
            <a:r>
              <a:rPr lang="fr-FR" dirty="0" smtClean="0"/>
              <a:t>Support </a:t>
            </a:r>
            <a:r>
              <a:rPr lang="fr-FR" dirty="0" err="1" smtClean="0"/>
              <a:t>laboratories</a:t>
            </a:r>
            <a:r>
              <a:rPr lang="fr-FR" dirty="0" smtClean="0"/>
              <a:t> in 5 areas : </a:t>
            </a:r>
          </a:p>
          <a:p>
            <a:endParaRPr lang="fr-FR" dirty="0"/>
          </a:p>
          <a:p>
            <a:r>
              <a:rPr lang="fr-FR" dirty="0" err="1" smtClean="0"/>
              <a:t>Biology</a:t>
            </a:r>
            <a:r>
              <a:rPr lang="fr-FR" dirty="0" smtClean="0"/>
              <a:t> (2)</a:t>
            </a:r>
          </a:p>
          <a:p>
            <a:r>
              <a:rPr lang="fr-FR" dirty="0" err="1" smtClean="0"/>
              <a:t>Chemistry</a:t>
            </a:r>
            <a:r>
              <a:rPr lang="fr-FR" dirty="0" smtClean="0"/>
              <a:t> (2)</a:t>
            </a:r>
          </a:p>
          <a:p>
            <a:r>
              <a:rPr lang="fr-FR" dirty="0" smtClean="0"/>
              <a:t>Surface science</a:t>
            </a:r>
          </a:p>
          <a:p>
            <a:r>
              <a:rPr lang="fr-FR" dirty="0" smtClean="0"/>
              <a:t>High pressure</a:t>
            </a:r>
          </a:p>
          <a:p>
            <a:r>
              <a:rPr lang="fr-FR" dirty="0" err="1" smtClean="0"/>
              <a:t>Microfluidics</a:t>
            </a:r>
            <a:endParaRPr lang="fr-FR" dirty="0"/>
          </a:p>
        </p:txBody>
      </p:sp>
    </p:spTree>
    <p:extLst>
      <p:ext uri="{BB962C8B-B14F-4D97-AF65-F5344CB8AC3E}">
        <p14:creationId xmlns:p14="http://schemas.microsoft.com/office/powerpoint/2010/main" val="23542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Synchrotron SOLEIL</a:t>
            </a:r>
          </a:p>
        </p:txBody>
      </p:sp>
      <p:sp>
        <p:nvSpPr>
          <p:cNvPr id="3" name="Espace réservé du contenu 2"/>
          <p:cNvSpPr>
            <a:spLocks noGrp="1"/>
          </p:cNvSpPr>
          <p:nvPr>
            <p:ph idx="1"/>
          </p:nvPr>
        </p:nvSpPr>
        <p:spPr>
          <a:xfrm>
            <a:off x="720000" y="692696"/>
            <a:ext cx="8028464" cy="5427303"/>
          </a:xfrm>
        </p:spPr>
        <p:txBody>
          <a:bodyPr/>
          <a:lstStyle/>
          <a:p>
            <a:endParaRPr lang="fr-F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7192" y="3343056"/>
            <a:ext cx="4307404" cy="224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833497"/>
            <a:ext cx="4461128" cy="238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374744" y="3645024"/>
            <a:ext cx="4032448" cy="1354217"/>
          </a:xfrm>
          <a:prstGeom prst="rect">
            <a:avLst/>
          </a:prstGeom>
          <a:noFill/>
        </p:spPr>
        <p:txBody>
          <a:bodyPr wrap="square" rtlCol="0">
            <a:spAutoFit/>
          </a:bodyPr>
          <a:lstStyle/>
          <a:p>
            <a:r>
              <a:rPr lang="fr-FR" sz="1600" dirty="0">
                <a:solidFill>
                  <a:srgbClr val="0070C0"/>
                </a:solidFill>
              </a:rPr>
              <a:t>More </a:t>
            </a:r>
            <a:r>
              <a:rPr lang="fr-FR" sz="1600" dirty="0" err="1">
                <a:solidFill>
                  <a:srgbClr val="0070C0"/>
                </a:solidFill>
              </a:rPr>
              <a:t>than</a:t>
            </a:r>
            <a:r>
              <a:rPr lang="fr-FR" sz="1600" dirty="0">
                <a:solidFill>
                  <a:srgbClr val="0070C0"/>
                </a:solidFill>
              </a:rPr>
              <a:t> 1200 </a:t>
            </a:r>
            <a:r>
              <a:rPr lang="fr-FR" sz="1600" dirty="0" err="1">
                <a:solidFill>
                  <a:srgbClr val="0070C0"/>
                </a:solidFill>
              </a:rPr>
              <a:t>submitted</a:t>
            </a:r>
            <a:r>
              <a:rPr lang="fr-FR" sz="1600" dirty="0">
                <a:solidFill>
                  <a:srgbClr val="0070C0"/>
                </a:solidFill>
              </a:rPr>
              <a:t> </a:t>
            </a:r>
            <a:r>
              <a:rPr lang="fr-FR" sz="1600" dirty="0" err="1">
                <a:solidFill>
                  <a:srgbClr val="0070C0"/>
                </a:solidFill>
              </a:rPr>
              <a:t>projects</a:t>
            </a:r>
            <a:r>
              <a:rPr lang="fr-FR" sz="1600" dirty="0">
                <a:solidFill>
                  <a:srgbClr val="0070C0"/>
                </a:solidFill>
              </a:rPr>
              <a:t> per </a:t>
            </a:r>
            <a:r>
              <a:rPr lang="fr-FR" sz="1600" dirty="0" err="1">
                <a:solidFill>
                  <a:srgbClr val="0070C0"/>
                </a:solidFill>
              </a:rPr>
              <a:t>year</a:t>
            </a:r>
            <a:endParaRPr lang="fr-FR" sz="1600" dirty="0">
              <a:solidFill>
                <a:srgbClr val="0070C0"/>
              </a:solidFill>
            </a:endParaRPr>
          </a:p>
          <a:p>
            <a:r>
              <a:rPr lang="fr-FR" sz="1600" dirty="0">
                <a:solidFill>
                  <a:srgbClr val="0070C0"/>
                </a:solidFill>
              </a:rPr>
              <a:t>More </a:t>
            </a:r>
            <a:r>
              <a:rPr lang="fr-FR" sz="1600" dirty="0" err="1">
                <a:solidFill>
                  <a:srgbClr val="0070C0"/>
                </a:solidFill>
              </a:rPr>
              <a:t>than</a:t>
            </a:r>
            <a:r>
              <a:rPr lang="fr-FR" sz="1600" dirty="0">
                <a:solidFill>
                  <a:srgbClr val="0070C0"/>
                </a:solidFill>
              </a:rPr>
              <a:t> 700 </a:t>
            </a:r>
            <a:r>
              <a:rPr lang="fr-FR" sz="1600" dirty="0" err="1">
                <a:solidFill>
                  <a:srgbClr val="0070C0"/>
                </a:solidFill>
              </a:rPr>
              <a:t>accepted</a:t>
            </a:r>
            <a:r>
              <a:rPr lang="fr-FR" sz="1600" dirty="0">
                <a:solidFill>
                  <a:srgbClr val="0070C0"/>
                </a:solidFill>
              </a:rPr>
              <a:t> </a:t>
            </a:r>
            <a:r>
              <a:rPr lang="fr-FR" sz="1600" dirty="0" err="1">
                <a:solidFill>
                  <a:srgbClr val="0070C0"/>
                </a:solidFill>
              </a:rPr>
              <a:t>projects</a:t>
            </a:r>
            <a:r>
              <a:rPr lang="fr-FR" sz="1600" dirty="0">
                <a:solidFill>
                  <a:srgbClr val="0070C0"/>
                </a:solidFill>
              </a:rPr>
              <a:t> per </a:t>
            </a:r>
            <a:r>
              <a:rPr lang="fr-FR" sz="1600" dirty="0" err="1">
                <a:solidFill>
                  <a:srgbClr val="0070C0"/>
                </a:solidFill>
              </a:rPr>
              <a:t>year</a:t>
            </a:r>
            <a:endParaRPr lang="fr-FR" sz="1600" dirty="0">
              <a:solidFill>
                <a:srgbClr val="0070C0"/>
              </a:solidFill>
            </a:endParaRPr>
          </a:p>
          <a:p>
            <a:r>
              <a:rPr lang="fr-FR" sz="1600" dirty="0">
                <a:solidFill>
                  <a:srgbClr val="0070C0"/>
                </a:solidFill>
              </a:rPr>
              <a:t>10000 </a:t>
            </a:r>
            <a:r>
              <a:rPr lang="fr-FR" sz="1600" dirty="0" err="1">
                <a:solidFill>
                  <a:srgbClr val="0070C0"/>
                </a:solidFill>
              </a:rPr>
              <a:t>users</a:t>
            </a:r>
            <a:r>
              <a:rPr lang="fr-FR" sz="1600" dirty="0">
                <a:solidFill>
                  <a:srgbClr val="0070C0"/>
                </a:solidFill>
              </a:rPr>
              <a:t> </a:t>
            </a:r>
            <a:r>
              <a:rPr lang="fr-FR" sz="1600" dirty="0" err="1">
                <a:solidFill>
                  <a:srgbClr val="0070C0"/>
                </a:solidFill>
              </a:rPr>
              <a:t>from</a:t>
            </a:r>
            <a:r>
              <a:rPr lang="fr-FR" sz="1600" dirty="0">
                <a:solidFill>
                  <a:srgbClr val="0070C0"/>
                </a:solidFill>
              </a:rPr>
              <a:t> 2200 </a:t>
            </a:r>
            <a:r>
              <a:rPr lang="fr-FR" sz="1600" dirty="0" err="1">
                <a:solidFill>
                  <a:srgbClr val="0070C0"/>
                </a:solidFill>
              </a:rPr>
              <a:t>laboratories</a:t>
            </a:r>
            <a:r>
              <a:rPr lang="fr-FR" sz="1600" dirty="0">
                <a:solidFill>
                  <a:srgbClr val="0070C0"/>
                </a:solidFill>
              </a:rPr>
              <a:t> </a:t>
            </a:r>
            <a:r>
              <a:rPr lang="fr-FR" sz="1600" dirty="0" err="1">
                <a:solidFill>
                  <a:srgbClr val="0070C0"/>
                </a:solidFill>
              </a:rPr>
              <a:t>since</a:t>
            </a:r>
            <a:r>
              <a:rPr lang="fr-FR" sz="1600" dirty="0">
                <a:solidFill>
                  <a:srgbClr val="0070C0"/>
                </a:solidFill>
              </a:rPr>
              <a:t> 2008</a:t>
            </a:r>
          </a:p>
          <a:p>
            <a:endParaRPr lang="fr-FR" dirty="0"/>
          </a:p>
        </p:txBody>
      </p:sp>
    </p:spTree>
    <p:extLst>
      <p:ext uri="{BB962C8B-B14F-4D97-AF65-F5344CB8AC3E}">
        <p14:creationId xmlns:p14="http://schemas.microsoft.com/office/powerpoint/2010/main" val="565922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Synchrotron SOLEIL</a:t>
            </a:r>
          </a:p>
        </p:txBody>
      </p:sp>
      <p:pic>
        <p:nvPicPr>
          <p:cNvPr id="2050" name="Picture 2" descr="M:\GMAO\WS_ALBA_2018\Photos\Photo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885248"/>
            <a:ext cx="2448272" cy="36724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GMAO\WS_ALBA_2018\Photos\Photo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890602"/>
            <a:ext cx="230425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M:\GMAO\WS_ALBA_2018\Photos\Photo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9278" y="4557656"/>
            <a:ext cx="2061347" cy="16000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GMAO\WS_ALBA_2018\Photos\Photo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4490864"/>
            <a:ext cx="230425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GMAO\WS_ALBA_2018\Photos\Photo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7" y="4467392"/>
            <a:ext cx="2317355" cy="173801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M:\GMAO\WS_ALBA_2018\Photos\Photo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2676320"/>
            <a:ext cx="2304256" cy="1728192"/>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8"/>
          <p:cNvSpPr txBox="1">
            <a:spLocks noChangeArrowheads="1"/>
          </p:cNvSpPr>
          <p:nvPr/>
        </p:nvSpPr>
        <p:spPr bwMode="auto">
          <a:xfrm>
            <a:off x="5717547" y="3341417"/>
            <a:ext cx="2317355" cy="1107996"/>
          </a:xfrm>
          <a:prstGeom prst="rect">
            <a:avLst/>
          </a:prstGeom>
          <a:ln w="19050" cmpd="sng">
            <a:solidFill>
              <a:schemeClr val="accent1"/>
            </a:solidFill>
          </a:ln>
          <a:extLst/>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defRPr/>
            </a:pPr>
            <a:r>
              <a:rPr lang="fr-FR" sz="1200" dirty="0" smtClean="0"/>
              <a:t>~ </a:t>
            </a:r>
            <a:r>
              <a:rPr lang="en-GB" sz="1200" dirty="0" smtClean="0">
                <a:solidFill>
                  <a:schemeClr val="tx1"/>
                </a:solidFill>
                <a:effectLst>
                  <a:outerShdw blurRad="38100" dist="38100" dir="2700000" algn="tl">
                    <a:srgbClr val="000000">
                      <a:alpha val="43137"/>
                    </a:srgbClr>
                  </a:outerShdw>
                </a:effectLst>
              </a:rPr>
              <a:t>80000 topologies (branches)</a:t>
            </a:r>
          </a:p>
          <a:p>
            <a:pPr>
              <a:spcBef>
                <a:spcPct val="50000"/>
              </a:spcBef>
              <a:defRPr/>
            </a:pPr>
            <a:r>
              <a:rPr lang="en-GB" sz="1200" dirty="0">
                <a:solidFill>
                  <a:schemeClr val="tx1"/>
                </a:solidFill>
                <a:effectLst>
                  <a:outerShdw blurRad="38100" dist="38100" dir="2700000" algn="tl">
                    <a:srgbClr val="000000">
                      <a:alpha val="43137"/>
                    </a:srgbClr>
                  </a:outerShdw>
                </a:effectLst>
              </a:rPr>
              <a:t>4</a:t>
            </a:r>
            <a:r>
              <a:rPr lang="en-GB" sz="1200" dirty="0" smtClean="0">
                <a:solidFill>
                  <a:schemeClr val="tx1"/>
                </a:solidFill>
                <a:effectLst>
                  <a:outerShdw blurRad="38100" dist="38100" dir="2700000" algn="tl">
                    <a:srgbClr val="000000">
                      <a:alpha val="43137"/>
                    </a:srgbClr>
                  </a:outerShdw>
                </a:effectLst>
              </a:rPr>
              <a:t>6 000 work orders</a:t>
            </a:r>
          </a:p>
          <a:p>
            <a:pPr>
              <a:spcBef>
                <a:spcPct val="50000"/>
              </a:spcBef>
              <a:defRPr/>
            </a:pPr>
            <a:r>
              <a:rPr lang="en-GB" sz="1200" dirty="0" smtClean="0">
                <a:solidFill>
                  <a:schemeClr val="tx1"/>
                </a:solidFill>
                <a:effectLst>
                  <a:outerShdw blurRad="38100" dist="38100" dir="2700000" algn="tl">
                    <a:srgbClr val="000000">
                      <a:alpha val="43137"/>
                    </a:srgbClr>
                  </a:outerShdw>
                </a:effectLst>
              </a:rPr>
              <a:t>70 000 work sheets</a:t>
            </a:r>
          </a:p>
          <a:p>
            <a:pPr>
              <a:spcBef>
                <a:spcPct val="50000"/>
              </a:spcBef>
              <a:defRPr/>
            </a:pPr>
            <a:r>
              <a:rPr lang="en-GB" sz="1200" dirty="0">
                <a:solidFill>
                  <a:schemeClr val="tx1"/>
                </a:solidFill>
                <a:effectLst>
                  <a:outerShdw blurRad="38100" dist="38100" dir="2700000" algn="tl">
                    <a:srgbClr val="000000">
                      <a:alpha val="43137"/>
                    </a:srgbClr>
                  </a:outerShdw>
                </a:effectLst>
              </a:rPr>
              <a:t>4</a:t>
            </a:r>
            <a:r>
              <a:rPr lang="en-GB" sz="1200" dirty="0" smtClean="0">
                <a:solidFill>
                  <a:schemeClr val="tx1"/>
                </a:solidFill>
                <a:effectLst>
                  <a:outerShdw blurRad="38100" dist="38100" dir="2700000" algn="tl">
                    <a:srgbClr val="000000">
                      <a:alpha val="43137"/>
                    </a:srgbClr>
                  </a:outerShdw>
                </a:effectLst>
              </a:rPr>
              <a:t>0 000 Purchasing requests</a:t>
            </a:r>
            <a:endParaRPr lang="en-GB" sz="1200" dirty="0">
              <a:solidFill>
                <a:schemeClr val="tx1"/>
              </a:solidFill>
              <a:effectLst>
                <a:outerShdw blurRad="38100" dist="38100" dir="2700000" algn="tl">
                  <a:srgbClr val="000000">
                    <a:alpha val="43137"/>
                  </a:srgbClr>
                </a:outerShdw>
              </a:effectLst>
            </a:endParaRPr>
          </a:p>
        </p:txBody>
      </p:sp>
      <p:sp>
        <p:nvSpPr>
          <p:cNvPr id="3" name="ZoneTexte 2"/>
          <p:cNvSpPr txBox="1"/>
          <p:nvPr/>
        </p:nvSpPr>
        <p:spPr>
          <a:xfrm>
            <a:off x="5724127" y="2827647"/>
            <a:ext cx="2880321" cy="461665"/>
          </a:xfrm>
          <a:prstGeom prst="rect">
            <a:avLst/>
          </a:prstGeom>
          <a:noFill/>
          <a:ln w="19050">
            <a:solidFill>
              <a:schemeClr val="accent1"/>
            </a:solidFill>
          </a:ln>
        </p:spPr>
        <p:txBody>
          <a:bodyPr wrap="square" rtlCol="0">
            <a:spAutoFit/>
          </a:bodyPr>
          <a:lstStyle/>
          <a:p>
            <a:r>
              <a:rPr lang="fr-FR" sz="1200" dirty="0" smtClean="0"/>
              <a:t>+200 </a:t>
            </a:r>
            <a:r>
              <a:rPr lang="fr-FR" sz="1200" dirty="0" err="1" smtClean="0"/>
              <a:t>equipment</a:t>
            </a:r>
            <a:r>
              <a:rPr lang="fr-FR" sz="1200" dirty="0" smtClean="0"/>
              <a:t> on </a:t>
            </a:r>
            <a:r>
              <a:rPr lang="fr-FR" sz="1200" dirty="0" err="1" smtClean="0"/>
              <a:t>each</a:t>
            </a:r>
            <a:r>
              <a:rPr lang="fr-FR" sz="1200" dirty="0" smtClean="0"/>
              <a:t> </a:t>
            </a:r>
            <a:r>
              <a:rPr lang="fr-FR" sz="1200" dirty="0" err="1" smtClean="0"/>
              <a:t>beamline</a:t>
            </a:r>
            <a:r>
              <a:rPr lang="fr-FR" sz="1200" dirty="0" smtClean="0"/>
              <a:t> (x29)</a:t>
            </a:r>
          </a:p>
          <a:p>
            <a:r>
              <a:rPr lang="fr-FR" sz="1200" dirty="0" smtClean="0"/>
              <a:t>+ </a:t>
            </a:r>
            <a:r>
              <a:rPr lang="fr-FR" sz="1200" dirty="0" err="1" smtClean="0"/>
              <a:t>equipement</a:t>
            </a:r>
            <a:r>
              <a:rPr lang="fr-FR" sz="1200" dirty="0" smtClean="0"/>
              <a:t> in </a:t>
            </a:r>
            <a:r>
              <a:rPr lang="fr-FR" sz="1200" dirty="0" err="1" smtClean="0"/>
              <a:t>each</a:t>
            </a:r>
            <a:r>
              <a:rPr lang="fr-FR" sz="1200" dirty="0" smtClean="0"/>
              <a:t> </a:t>
            </a:r>
            <a:r>
              <a:rPr lang="fr-FR" sz="1200" dirty="0" err="1" smtClean="0"/>
              <a:t>lab</a:t>
            </a:r>
            <a:endParaRPr lang="fr-FR" sz="1200" dirty="0"/>
          </a:p>
        </p:txBody>
      </p:sp>
      <p:sp>
        <p:nvSpPr>
          <p:cNvPr id="4" name="Flèche courbée vers la droite 3"/>
          <p:cNvSpPr/>
          <p:nvPr/>
        </p:nvSpPr>
        <p:spPr>
          <a:xfrm>
            <a:off x="5364088" y="2238866"/>
            <a:ext cx="344833" cy="10504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8457619" y="1535098"/>
            <a:ext cx="293657" cy="179057"/>
          </a:xfrm>
          <a:prstGeom prst="rect">
            <a:avLst/>
          </a:prstGeom>
          <a:solidFill>
            <a:schemeClr val="bg1"/>
          </a:solidFill>
        </p:spPr>
        <p:txBody>
          <a:bodyPr wrap="square" rtlCol="0">
            <a:spAutoFit/>
          </a:bodyPr>
          <a:lstStyle/>
          <a:p>
            <a:endParaRPr lang="fr-FR" dirty="0"/>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7595" y="670428"/>
            <a:ext cx="2550417" cy="194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87745" y="2092977"/>
            <a:ext cx="2435466" cy="64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5754637" y="2132856"/>
            <a:ext cx="905595" cy="292388"/>
          </a:xfrm>
          <a:prstGeom prst="rect">
            <a:avLst/>
          </a:prstGeom>
          <a:solidFill>
            <a:schemeClr val="bg1"/>
          </a:solidFill>
        </p:spPr>
        <p:txBody>
          <a:bodyPr wrap="square" rtlCol="0">
            <a:spAutoFit/>
          </a:bodyPr>
          <a:lstStyle/>
          <a:p>
            <a:r>
              <a:rPr lang="fr-FR" sz="1300" b="1" dirty="0" smtClean="0"/>
              <a:t>300 </a:t>
            </a:r>
            <a:r>
              <a:rPr lang="fr-FR" sz="1300" b="1" dirty="0" err="1" smtClean="0"/>
              <a:t>PLCs</a:t>
            </a:r>
            <a:endParaRPr lang="fr-FR" sz="1300" b="1" dirty="0"/>
          </a:p>
        </p:txBody>
      </p:sp>
    </p:spTree>
    <p:extLst>
      <p:ext uri="{BB962C8B-B14F-4D97-AF65-F5344CB8AC3E}">
        <p14:creationId xmlns:p14="http://schemas.microsoft.com/office/powerpoint/2010/main" val="2336869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67744" y="1202268"/>
            <a:ext cx="2664296" cy="276999"/>
          </a:xfrm>
          <a:prstGeom prst="rect">
            <a:avLst/>
          </a:prstGeom>
          <a:noFill/>
        </p:spPr>
        <p:txBody>
          <a:bodyPr wrap="square" rtlCol="0">
            <a:spAutoFit/>
          </a:bodyPr>
          <a:lstStyle/>
          <a:p>
            <a:pPr fontAlgn="base">
              <a:spcBef>
                <a:spcPct val="0"/>
              </a:spcBef>
              <a:spcAft>
                <a:spcPct val="0"/>
              </a:spcAft>
            </a:pPr>
            <a:r>
              <a:rPr lang="en-GB" sz="1200" b="1" dirty="0">
                <a:solidFill>
                  <a:srgbClr val="000000"/>
                </a:solidFill>
              </a:rPr>
              <a:t>Beam availability during user sessions</a:t>
            </a:r>
          </a:p>
        </p:txBody>
      </p:sp>
      <p:sp>
        <p:nvSpPr>
          <p:cNvPr id="4" name="ZoneTexte 3"/>
          <p:cNvSpPr txBox="1"/>
          <p:nvPr/>
        </p:nvSpPr>
        <p:spPr>
          <a:xfrm>
            <a:off x="251520" y="2204864"/>
            <a:ext cx="3960440" cy="430887"/>
          </a:xfrm>
          <a:prstGeom prst="rect">
            <a:avLst/>
          </a:prstGeom>
          <a:noFill/>
        </p:spPr>
        <p:txBody>
          <a:bodyPr wrap="square" rtlCol="0">
            <a:spAutoFit/>
          </a:bodyPr>
          <a:lstStyle/>
          <a:p>
            <a:pPr fontAlgn="base">
              <a:spcBef>
                <a:spcPct val="0"/>
              </a:spcBef>
              <a:spcAft>
                <a:spcPct val="0"/>
              </a:spcAft>
            </a:pPr>
            <a:r>
              <a:rPr lang="en-GB" sz="1100" b="1" dirty="0">
                <a:solidFill>
                  <a:srgbClr val="000000"/>
                </a:solidFill>
              </a:rPr>
              <a:t>Machine: Availability and mean time between failure </a:t>
            </a:r>
            <a:br>
              <a:rPr lang="en-GB" sz="1100" b="1" dirty="0">
                <a:solidFill>
                  <a:srgbClr val="000000"/>
                </a:solidFill>
              </a:rPr>
            </a:br>
            <a:endParaRPr lang="en-GB" sz="1100" b="1" dirty="0">
              <a:solidFill>
                <a:srgbClr val="000000"/>
              </a:solidFill>
            </a:endParaRPr>
          </a:p>
        </p:txBody>
      </p:sp>
      <p:sp>
        <p:nvSpPr>
          <p:cNvPr id="5" name="Titre 4"/>
          <p:cNvSpPr>
            <a:spLocks noGrp="1"/>
          </p:cNvSpPr>
          <p:nvPr>
            <p:ph type="title"/>
          </p:nvPr>
        </p:nvSpPr>
        <p:spPr>
          <a:xfrm>
            <a:off x="1895772" y="116632"/>
            <a:ext cx="7210800" cy="565200"/>
          </a:xfrm>
        </p:spPr>
        <p:txBody>
          <a:bodyPr/>
          <a:lstStyle/>
          <a:p>
            <a:r>
              <a:rPr lang="fr-FR" sz="2400" dirty="0" smtClean="0"/>
              <a:t>Synchrotron SOLEIL</a:t>
            </a:r>
            <a:endParaRPr lang="fr-FR" sz="24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18" t="14904"/>
          <a:stretch/>
        </p:blipFill>
        <p:spPr bwMode="auto">
          <a:xfrm>
            <a:off x="4904619" y="980728"/>
            <a:ext cx="4345131"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02" t="13625"/>
          <a:stretch/>
        </p:blipFill>
        <p:spPr bwMode="auto">
          <a:xfrm>
            <a:off x="-10720" y="2564904"/>
            <a:ext cx="5113617" cy="302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72061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err="1" smtClean="0"/>
              <a:t>Overview</a:t>
            </a:r>
            <a:endParaRPr lang="fr-FR" sz="2400" dirty="0"/>
          </a:p>
        </p:txBody>
      </p:sp>
      <p:sp>
        <p:nvSpPr>
          <p:cNvPr id="3" name="Espace réservé du contenu 2"/>
          <p:cNvSpPr>
            <a:spLocks noGrp="1"/>
          </p:cNvSpPr>
          <p:nvPr>
            <p:ph idx="1"/>
          </p:nvPr>
        </p:nvSpPr>
        <p:spPr>
          <a:xfrm>
            <a:off x="611560" y="1259999"/>
            <a:ext cx="8028440" cy="440809"/>
          </a:xfrm>
        </p:spPr>
        <p:txBody>
          <a:bodyPr>
            <a:normAutofit/>
          </a:bodyPr>
          <a:lstStyle/>
          <a:p>
            <a:r>
              <a:rPr lang="fr-FR" sz="1800" dirty="0" smtClean="0"/>
              <a:t>SOLEIL in key figures</a:t>
            </a:r>
          </a:p>
          <a:p>
            <a:pPr marL="0" indent="0">
              <a:buNone/>
            </a:pPr>
            <a:endParaRPr lang="fr-FR" sz="1800" dirty="0"/>
          </a:p>
          <a:p>
            <a:endParaRPr lang="fr-FR" sz="1800" dirty="0"/>
          </a:p>
        </p:txBody>
      </p:sp>
      <p:sp>
        <p:nvSpPr>
          <p:cNvPr id="4" name="ZoneTexte 3"/>
          <p:cNvSpPr txBox="1"/>
          <p:nvPr/>
        </p:nvSpPr>
        <p:spPr>
          <a:xfrm>
            <a:off x="614186" y="1735312"/>
            <a:ext cx="8136904" cy="369332"/>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dirty="0">
                <a:solidFill>
                  <a:schemeClr val="accent1"/>
                </a:solidFill>
                <a:latin typeface="Arial" panose="020B0604020202020204" pitchFamily="34" charset="0"/>
                <a:cs typeface="Arial" panose="020B0604020202020204" pitchFamily="34" charset="0"/>
              </a:rPr>
              <a:t>SOLEIL Maintenance </a:t>
            </a:r>
            <a:r>
              <a:rPr lang="fr-FR" dirty="0" smtClean="0">
                <a:solidFill>
                  <a:schemeClr val="accent1"/>
                </a:solidFill>
                <a:latin typeface="Arial" panose="020B0604020202020204" pitchFamily="34" charset="0"/>
                <a:cs typeface="Arial" panose="020B0604020202020204" pitchFamily="34" charset="0"/>
              </a:rPr>
              <a:t>Management System (</a:t>
            </a:r>
            <a:r>
              <a:rPr lang="fr-FR" dirty="0" err="1" smtClean="0">
                <a:solidFill>
                  <a:schemeClr val="accent1"/>
                </a:solidFill>
                <a:latin typeface="Arial" panose="020B0604020202020204" pitchFamily="34" charset="0"/>
                <a:cs typeface="Arial" panose="020B0604020202020204" pitchFamily="34" charset="0"/>
              </a:rPr>
              <a:t>status</a:t>
            </a:r>
            <a:r>
              <a:rPr lang="fr-FR" dirty="0" smtClean="0">
                <a:solidFill>
                  <a:schemeClr val="accent1"/>
                </a:solidFill>
                <a:latin typeface="Arial" panose="020B0604020202020204" pitchFamily="34" charset="0"/>
                <a:cs typeface="Arial" panose="020B0604020202020204" pitchFamily="34" charset="0"/>
              </a:rPr>
              <a:t>)</a:t>
            </a:r>
            <a:endParaRPr lang="fr-FR" dirty="0">
              <a:solidFill>
                <a:schemeClr val="accent1"/>
              </a:solidFill>
              <a:latin typeface="Arial" panose="020B0604020202020204" pitchFamily="34" charset="0"/>
              <a:cs typeface="Arial" panose="020B0604020202020204" pitchFamily="34" charset="0"/>
            </a:endParaRPr>
          </a:p>
        </p:txBody>
      </p:sp>
      <p:sp>
        <p:nvSpPr>
          <p:cNvPr id="5" name="ZoneTexte 4"/>
          <p:cNvSpPr txBox="1"/>
          <p:nvPr/>
        </p:nvSpPr>
        <p:spPr>
          <a:xfrm>
            <a:off x="631438" y="2250994"/>
            <a:ext cx="8208912" cy="369332"/>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dirty="0" err="1">
                <a:solidFill>
                  <a:schemeClr val="accent1"/>
                </a:solidFill>
                <a:latin typeface="Arial" panose="020B0604020202020204" pitchFamily="34" charset="0"/>
                <a:cs typeface="Arial" panose="020B0604020202020204" pitchFamily="34" charset="0"/>
              </a:rPr>
              <a:t>From</a:t>
            </a:r>
            <a:r>
              <a:rPr lang="fr-FR" dirty="0">
                <a:solidFill>
                  <a:schemeClr val="accent1"/>
                </a:solidFill>
                <a:latin typeface="Arial" panose="020B0604020202020204" pitchFamily="34" charset="0"/>
                <a:cs typeface="Arial" panose="020B0604020202020204" pitchFamily="34" charset="0"/>
              </a:rPr>
              <a:t> a </a:t>
            </a:r>
            <a:r>
              <a:rPr lang="fr-FR" dirty="0" smtClean="0">
                <a:solidFill>
                  <a:schemeClr val="accent1"/>
                </a:solidFill>
                <a:latin typeface="Arial" panose="020B0604020202020204" pitchFamily="34" charset="0"/>
                <a:cs typeface="Arial" panose="020B0604020202020204" pitchFamily="34" charset="0"/>
              </a:rPr>
              <a:t>Maintenance </a:t>
            </a:r>
            <a:r>
              <a:rPr lang="fr-FR" dirty="0">
                <a:solidFill>
                  <a:schemeClr val="accent1"/>
                </a:solidFill>
                <a:latin typeface="Arial" panose="020B0604020202020204" pitchFamily="34" charset="0"/>
                <a:cs typeface="Arial" panose="020B0604020202020204" pitchFamily="34" charset="0"/>
              </a:rPr>
              <a:t>M</a:t>
            </a:r>
            <a:r>
              <a:rPr lang="fr-FR" dirty="0" smtClean="0">
                <a:solidFill>
                  <a:schemeClr val="accent1"/>
                </a:solidFill>
                <a:latin typeface="Arial" panose="020B0604020202020204" pitchFamily="34" charset="0"/>
                <a:cs typeface="Arial" panose="020B0604020202020204" pitchFamily="34" charset="0"/>
              </a:rPr>
              <a:t>anagement </a:t>
            </a:r>
            <a:r>
              <a:rPr lang="fr-FR" dirty="0">
                <a:solidFill>
                  <a:schemeClr val="accent1"/>
                </a:solidFill>
                <a:latin typeface="Arial" panose="020B0604020202020204" pitchFamily="34" charset="0"/>
                <a:cs typeface="Arial" panose="020B0604020202020204" pitchFamily="34" charset="0"/>
              </a:rPr>
              <a:t>S</a:t>
            </a:r>
            <a:r>
              <a:rPr lang="fr-FR" dirty="0" smtClean="0">
                <a:solidFill>
                  <a:schemeClr val="accent1"/>
                </a:solidFill>
                <a:latin typeface="Arial" panose="020B0604020202020204" pitchFamily="34" charset="0"/>
                <a:cs typeface="Arial" panose="020B0604020202020204" pitchFamily="34" charset="0"/>
              </a:rPr>
              <a:t>ystem </a:t>
            </a:r>
            <a:r>
              <a:rPr lang="fr-FR" dirty="0" err="1">
                <a:solidFill>
                  <a:schemeClr val="accent1"/>
                </a:solidFill>
                <a:latin typeface="Arial" panose="020B0604020202020204" pitchFamily="34" charset="0"/>
                <a:cs typeface="Arial" panose="020B0604020202020204" pitchFamily="34" charset="0"/>
              </a:rPr>
              <a:t>towards</a:t>
            </a:r>
            <a:r>
              <a:rPr lang="fr-FR" dirty="0">
                <a:solidFill>
                  <a:schemeClr val="accent1"/>
                </a:solidFill>
                <a:latin typeface="Arial" panose="020B0604020202020204" pitchFamily="34" charset="0"/>
                <a:cs typeface="Arial" panose="020B0604020202020204" pitchFamily="34" charset="0"/>
              </a:rPr>
              <a:t> a </a:t>
            </a:r>
            <a:r>
              <a:rPr lang="fr-FR" dirty="0" smtClean="0">
                <a:solidFill>
                  <a:schemeClr val="accent1"/>
                </a:solidFill>
                <a:latin typeface="Arial" panose="020B0604020202020204" pitchFamily="34" charset="0"/>
                <a:cs typeface="Arial" panose="020B0604020202020204" pitchFamily="34" charset="0"/>
              </a:rPr>
              <a:t>Maintenance </a:t>
            </a:r>
            <a:r>
              <a:rPr lang="fr-FR" dirty="0">
                <a:solidFill>
                  <a:schemeClr val="accent1"/>
                </a:solidFill>
                <a:latin typeface="Arial" panose="020B0604020202020204" pitchFamily="34" charset="0"/>
                <a:cs typeface="Arial" panose="020B0604020202020204" pitchFamily="34" charset="0"/>
              </a:rPr>
              <a:t>P</a:t>
            </a:r>
            <a:r>
              <a:rPr lang="fr-FR" dirty="0" smtClean="0">
                <a:solidFill>
                  <a:schemeClr val="accent1"/>
                </a:solidFill>
                <a:latin typeface="Arial" panose="020B0604020202020204" pitchFamily="34" charset="0"/>
                <a:cs typeface="Arial" panose="020B0604020202020204" pitchFamily="34" charset="0"/>
              </a:rPr>
              <a:t>olicy</a:t>
            </a:r>
            <a:endParaRPr lang="fr-FR" dirty="0">
              <a:solidFill>
                <a:schemeClr val="accent1"/>
              </a:solidFill>
              <a:latin typeface="Arial" panose="020B0604020202020204" pitchFamily="34" charset="0"/>
              <a:cs typeface="Arial" panose="020B0604020202020204" pitchFamily="34" charset="0"/>
            </a:endParaRPr>
          </a:p>
        </p:txBody>
      </p:sp>
      <p:sp>
        <p:nvSpPr>
          <p:cNvPr id="6" name="ZoneTexte 5"/>
          <p:cNvSpPr txBox="1"/>
          <p:nvPr/>
        </p:nvSpPr>
        <p:spPr>
          <a:xfrm>
            <a:off x="622812" y="2801180"/>
            <a:ext cx="7344816" cy="369332"/>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fr-FR" dirty="0">
                <a:solidFill>
                  <a:schemeClr val="accent1"/>
                </a:solidFill>
                <a:latin typeface="Arial" panose="020B0604020202020204" pitchFamily="34" charset="0"/>
                <a:cs typeface="Arial" panose="020B0604020202020204" pitchFamily="34" charset="0"/>
              </a:rPr>
              <a:t>Prospects</a:t>
            </a:r>
          </a:p>
        </p:txBody>
      </p:sp>
    </p:spTree>
    <p:extLst>
      <p:ext uri="{BB962C8B-B14F-4D97-AF65-F5344CB8AC3E}">
        <p14:creationId xmlns:p14="http://schemas.microsoft.com/office/powerpoint/2010/main" val="55299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6"/>
                                        </p:tgtEl>
                                        <p:attrNameLst>
                                          <p:attrName>style.color</p:attrName>
                                        </p:attrNameLst>
                                      </p:cBhvr>
                                      <p:by>
                                        <p:hsl h="0" s="12549" l="25098"/>
                                      </p:by>
                                    </p:animClr>
                                    <p:animClr clrSpc="hsl" dir="cw">
                                      <p:cBhvr>
                                        <p:cTn id="12" dur="500" fill="hold"/>
                                        <p:tgtEl>
                                          <p:spTgt spid="6"/>
                                        </p:tgtEl>
                                        <p:attrNameLst>
                                          <p:attrName>fillcolor</p:attrName>
                                        </p:attrNameLst>
                                      </p:cBhvr>
                                      <p:by>
                                        <p:hsl h="0" s="12549" l="25098"/>
                                      </p:by>
                                    </p:animClr>
                                    <p:animClr clrSpc="hsl" dir="cw">
                                      <p:cBhvr>
                                        <p:cTn id="13" dur="500" fill="hold"/>
                                        <p:tgtEl>
                                          <p:spTgt spid="6"/>
                                        </p:tgtEl>
                                        <p:attrNameLst>
                                          <p:attrName>stroke.color</p:attrName>
                                        </p:attrNameLst>
                                      </p:cBhvr>
                                      <p:by>
                                        <p:hsl h="0" s="12549" l="25098"/>
                                      </p:by>
                                    </p:animClr>
                                    <p:set>
                                      <p:cBhvr>
                                        <p:cTn id="14" dur="500" fill="hold"/>
                                        <p:tgtEl>
                                          <p:spTgt spid="6"/>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3">
                                            <p:txEl>
                                              <p:pRg st="0" end="0"/>
                                            </p:txEl>
                                          </p:spTgt>
                                        </p:tgtEl>
                                        <p:attrNameLst>
                                          <p:attrName>style.color</p:attrName>
                                        </p:attrNameLst>
                                      </p:cBhvr>
                                      <p:by>
                                        <p:hsl h="0" s="12549" l="25098"/>
                                      </p:by>
                                    </p:animClr>
                                    <p:animClr clrSpc="hsl" dir="cw">
                                      <p:cBhvr>
                                        <p:cTn id="17" dur="500" fill="hold"/>
                                        <p:tgtEl>
                                          <p:spTgt spid="3">
                                            <p:txEl>
                                              <p:pRg st="0" end="0"/>
                                            </p:txEl>
                                          </p:spTgt>
                                        </p:tgtEl>
                                        <p:attrNameLst>
                                          <p:attrName>fillcolor</p:attrName>
                                        </p:attrNameLst>
                                      </p:cBhvr>
                                      <p:by>
                                        <p:hsl h="0" s="12549" l="25098"/>
                                      </p:by>
                                    </p:animClr>
                                    <p:animClr clrSpc="hsl" dir="cw">
                                      <p:cBhvr>
                                        <p:cTn id="18" dur="500" fill="hold"/>
                                        <p:tgtEl>
                                          <p:spTgt spid="3">
                                            <p:txEl>
                                              <p:pRg st="0" end="0"/>
                                            </p:txEl>
                                          </p:spTgt>
                                        </p:tgtEl>
                                        <p:attrNameLst>
                                          <p:attrName>stroke.color</p:attrName>
                                        </p:attrNameLst>
                                      </p:cBhvr>
                                      <p:by>
                                        <p:hsl h="0" s="12549" l="25098"/>
                                      </p:by>
                                    </p:animClr>
                                    <p:set>
                                      <p:cBhvr>
                                        <p:cTn id="1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e 60"/>
          <p:cNvGrpSpPr/>
          <p:nvPr/>
        </p:nvGrpSpPr>
        <p:grpSpPr>
          <a:xfrm>
            <a:off x="1737304" y="1067306"/>
            <a:ext cx="6513107" cy="5241732"/>
            <a:chOff x="1737304" y="1067306"/>
            <a:chExt cx="6513107" cy="5241732"/>
          </a:xfrm>
        </p:grpSpPr>
        <p:grpSp>
          <p:nvGrpSpPr>
            <p:cNvPr id="68" name="Groupe 67"/>
            <p:cNvGrpSpPr/>
            <p:nvPr/>
          </p:nvGrpSpPr>
          <p:grpSpPr>
            <a:xfrm>
              <a:off x="1769774" y="5949280"/>
              <a:ext cx="631697" cy="359758"/>
              <a:chOff x="1115615" y="4023509"/>
              <a:chExt cx="944334" cy="822585"/>
            </a:xfrm>
          </p:grpSpPr>
          <p:pic>
            <p:nvPicPr>
              <p:cNvPr id="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4023509"/>
                <a:ext cx="709675" cy="82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ZoneTexte 88"/>
              <p:cNvSpPr txBox="1"/>
              <p:nvPr/>
            </p:nvSpPr>
            <p:spPr>
              <a:xfrm>
                <a:off x="1159341" y="4294095"/>
                <a:ext cx="900608" cy="393742"/>
              </a:xfrm>
              <a:prstGeom prst="rect">
                <a:avLst/>
              </a:prstGeom>
              <a:noFill/>
            </p:spPr>
            <p:txBody>
              <a:bodyPr wrap="square" rtlCol="0">
                <a:normAutofit fontScale="40000" lnSpcReduction="20000"/>
              </a:bodyPr>
              <a:lstStyle/>
              <a:p>
                <a:r>
                  <a:rPr lang="fr-FR" sz="1400" dirty="0" smtClean="0"/>
                  <a:t>ELOG</a:t>
                </a:r>
                <a:endParaRPr lang="fr-FR" sz="1400" dirty="0"/>
              </a:p>
            </p:txBody>
          </p:sp>
        </p:grpSp>
        <p:grpSp>
          <p:nvGrpSpPr>
            <p:cNvPr id="60" name="Groupe 59"/>
            <p:cNvGrpSpPr/>
            <p:nvPr/>
          </p:nvGrpSpPr>
          <p:grpSpPr>
            <a:xfrm>
              <a:off x="1737304" y="1067306"/>
              <a:ext cx="6513107" cy="5200210"/>
              <a:chOff x="1737304" y="1067306"/>
              <a:chExt cx="6513107" cy="5200210"/>
            </a:xfrm>
          </p:grpSpPr>
          <p:grpSp>
            <p:nvGrpSpPr>
              <p:cNvPr id="5" name="Groupe 4"/>
              <p:cNvGrpSpPr/>
              <p:nvPr/>
            </p:nvGrpSpPr>
            <p:grpSpPr>
              <a:xfrm>
                <a:off x="2383613" y="5134650"/>
                <a:ext cx="3103290" cy="1088809"/>
                <a:chOff x="2010988" y="4828886"/>
                <a:chExt cx="3406890" cy="1456492"/>
              </a:xfrm>
            </p:grpSpPr>
            <p:grpSp>
              <p:nvGrpSpPr>
                <p:cNvPr id="6" name="Groupe 5"/>
                <p:cNvGrpSpPr/>
                <p:nvPr/>
              </p:nvGrpSpPr>
              <p:grpSpPr>
                <a:xfrm>
                  <a:off x="2278584" y="4828886"/>
                  <a:ext cx="736849" cy="973237"/>
                  <a:chOff x="2195734" y="1340760"/>
                  <a:chExt cx="961260" cy="1333279"/>
                </a:xfrm>
              </p:grpSpPr>
              <p:grpSp>
                <p:nvGrpSpPr>
                  <p:cNvPr id="47" name="Groupe 46"/>
                  <p:cNvGrpSpPr/>
                  <p:nvPr/>
                </p:nvGrpSpPr>
                <p:grpSpPr>
                  <a:xfrm>
                    <a:off x="2195734" y="1340760"/>
                    <a:ext cx="504056" cy="876079"/>
                    <a:chOff x="2195737" y="1340760"/>
                    <a:chExt cx="504056" cy="876078"/>
                  </a:xfrm>
                </p:grpSpPr>
                <p:sp>
                  <p:nvSpPr>
                    <p:cNvPr id="57" name="Triangle isocèle 56"/>
                    <p:cNvSpPr/>
                    <p:nvPr/>
                  </p:nvSpPr>
                  <p:spPr>
                    <a:xfrm>
                      <a:off x="2195737" y="1568769"/>
                      <a:ext cx="504056" cy="6480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58" name="Ellipse 57"/>
                    <p:cNvSpPr/>
                    <p:nvPr/>
                  </p:nvSpPr>
                  <p:spPr>
                    <a:xfrm>
                      <a:off x="2267746" y="1340760"/>
                      <a:ext cx="360039"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nvGrpSpPr>
                  <p:cNvPr id="48" name="Groupe 47"/>
                  <p:cNvGrpSpPr/>
                  <p:nvPr/>
                </p:nvGrpSpPr>
                <p:grpSpPr>
                  <a:xfrm>
                    <a:off x="2348136" y="1493163"/>
                    <a:ext cx="504057" cy="876073"/>
                    <a:chOff x="2195738" y="1340764"/>
                    <a:chExt cx="504056" cy="876073"/>
                  </a:xfrm>
                </p:grpSpPr>
                <p:sp>
                  <p:nvSpPr>
                    <p:cNvPr id="55" name="Triangle isocèle 54"/>
                    <p:cNvSpPr/>
                    <p:nvPr/>
                  </p:nvSpPr>
                  <p:spPr>
                    <a:xfrm>
                      <a:off x="2195738" y="1568766"/>
                      <a:ext cx="504056" cy="6480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56" name="Ellipse 55"/>
                    <p:cNvSpPr/>
                    <p:nvPr/>
                  </p:nvSpPr>
                  <p:spPr>
                    <a:xfrm>
                      <a:off x="2267746" y="1340764"/>
                      <a:ext cx="360039" cy="360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nvGrpSpPr>
                  <p:cNvPr id="49" name="Groupe 48"/>
                  <p:cNvGrpSpPr/>
                  <p:nvPr/>
                </p:nvGrpSpPr>
                <p:grpSpPr>
                  <a:xfrm>
                    <a:off x="2500538" y="1645566"/>
                    <a:ext cx="504056" cy="876066"/>
                    <a:chOff x="2195740" y="1340766"/>
                    <a:chExt cx="504056" cy="876066"/>
                  </a:xfrm>
                </p:grpSpPr>
                <p:sp>
                  <p:nvSpPr>
                    <p:cNvPr id="53" name="Triangle isocèle 52"/>
                    <p:cNvSpPr/>
                    <p:nvPr/>
                  </p:nvSpPr>
                  <p:spPr>
                    <a:xfrm>
                      <a:off x="2195740" y="1568762"/>
                      <a:ext cx="504056" cy="6480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54" name="Ellipse 53"/>
                    <p:cNvSpPr/>
                    <p:nvPr/>
                  </p:nvSpPr>
                  <p:spPr>
                    <a:xfrm>
                      <a:off x="2267748" y="1340766"/>
                      <a:ext cx="360039" cy="360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nvGrpSpPr>
                  <p:cNvPr id="50" name="Groupe 49"/>
                  <p:cNvGrpSpPr/>
                  <p:nvPr/>
                </p:nvGrpSpPr>
                <p:grpSpPr>
                  <a:xfrm>
                    <a:off x="2652939" y="1797964"/>
                    <a:ext cx="504055" cy="876075"/>
                    <a:chOff x="2195739" y="1340765"/>
                    <a:chExt cx="504055" cy="876074"/>
                  </a:xfrm>
                </p:grpSpPr>
                <p:sp>
                  <p:nvSpPr>
                    <p:cNvPr id="51" name="Triangle isocèle 50"/>
                    <p:cNvSpPr/>
                    <p:nvPr/>
                  </p:nvSpPr>
                  <p:spPr>
                    <a:xfrm>
                      <a:off x="2195739" y="1568767"/>
                      <a:ext cx="504055" cy="648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52" name="Ellipse 51"/>
                    <p:cNvSpPr/>
                    <p:nvPr/>
                  </p:nvSpPr>
                  <p:spPr>
                    <a:xfrm>
                      <a:off x="2267745" y="1340765"/>
                      <a:ext cx="360041" cy="360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sp>
              <p:nvSpPr>
                <p:cNvPr id="7" name="ZoneTexte 6"/>
                <p:cNvSpPr txBox="1"/>
                <p:nvPr/>
              </p:nvSpPr>
              <p:spPr>
                <a:xfrm>
                  <a:off x="2010988" y="5873391"/>
                  <a:ext cx="3406890" cy="411987"/>
                </a:xfrm>
                <a:prstGeom prst="rect">
                  <a:avLst/>
                </a:prstGeom>
                <a:noFill/>
                <a:ln>
                  <a:solidFill>
                    <a:schemeClr val="tx1"/>
                  </a:solidFill>
                </a:ln>
              </p:spPr>
              <p:txBody>
                <a:bodyPr wrap="square" rtlCol="0">
                  <a:normAutofit fontScale="92500" lnSpcReduction="20000"/>
                </a:bodyPr>
                <a:lstStyle/>
                <a:p>
                  <a:pPr algn="ctr"/>
                  <a:r>
                    <a:rPr lang="fr-FR" dirty="0" smtClean="0"/>
                    <a:t>Groups (know-how / </a:t>
                  </a:r>
                  <a:r>
                    <a:rPr lang="fr-FR" dirty="0" err="1" smtClean="0"/>
                    <a:t>skills</a:t>
                  </a:r>
                  <a:r>
                    <a:rPr lang="fr-FR" dirty="0" smtClean="0"/>
                    <a:t>)</a:t>
                  </a:r>
                  <a:endParaRPr lang="fr-FR" dirty="0"/>
                </a:p>
              </p:txBody>
            </p:sp>
            <p:grpSp>
              <p:nvGrpSpPr>
                <p:cNvPr id="8" name="Groupe 7"/>
                <p:cNvGrpSpPr/>
                <p:nvPr/>
              </p:nvGrpSpPr>
              <p:grpSpPr>
                <a:xfrm>
                  <a:off x="3539073" y="4843872"/>
                  <a:ext cx="736848" cy="973230"/>
                  <a:chOff x="2195740" y="1340770"/>
                  <a:chExt cx="961253" cy="1333271"/>
                </a:xfrm>
              </p:grpSpPr>
              <p:grpSp>
                <p:nvGrpSpPr>
                  <p:cNvPr id="35" name="Groupe 34"/>
                  <p:cNvGrpSpPr/>
                  <p:nvPr/>
                </p:nvGrpSpPr>
                <p:grpSpPr>
                  <a:xfrm>
                    <a:off x="2195740" y="1340770"/>
                    <a:ext cx="504057" cy="876070"/>
                    <a:chOff x="2195739" y="1340770"/>
                    <a:chExt cx="504056" cy="876070"/>
                  </a:xfrm>
                </p:grpSpPr>
                <p:sp>
                  <p:nvSpPr>
                    <p:cNvPr id="45" name="Triangle isocèle 44"/>
                    <p:cNvSpPr/>
                    <p:nvPr/>
                  </p:nvSpPr>
                  <p:spPr>
                    <a:xfrm>
                      <a:off x="2195739" y="1568769"/>
                      <a:ext cx="504056" cy="6480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46" name="Ellipse 45"/>
                    <p:cNvSpPr/>
                    <p:nvPr/>
                  </p:nvSpPr>
                  <p:spPr>
                    <a:xfrm>
                      <a:off x="2267747" y="1340770"/>
                      <a:ext cx="360040" cy="360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nvGrpSpPr>
                  <p:cNvPr id="36" name="Groupe 35"/>
                  <p:cNvGrpSpPr/>
                  <p:nvPr/>
                </p:nvGrpSpPr>
                <p:grpSpPr>
                  <a:xfrm>
                    <a:off x="2348139" y="1493168"/>
                    <a:ext cx="504057" cy="876073"/>
                    <a:chOff x="2195739" y="1340769"/>
                    <a:chExt cx="504056" cy="876073"/>
                  </a:xfrm>
                </p:grpSpPr>
                <p:sp>
                  <p:nvSpPr>
                    <p:cNvPr id="43" name="Triangle isocèle 42"/>
                    <p:cNvSpPr/>
                    <p:nvPr/>
                  </p:nvSpPr>
                  <p:spPr>
                    <a:xfrm>
                      <a:off x="2195739" y="1568771"/>
                      <a:ext cx="504056" cy="6480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44" name="Ellipse 43"/>
                    <p:cNvSpPr/>
                    <p:nvPr/>
                  </p:nvSpPr>
                  <p:spPr>
                    <a:xfrm>
                      <a:off x="2267747" y="1340769"/>
                      <a:ext cx="360040" cy="360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nvGrpSpPr>
                  <p:cNvPr id="37" name="Groupe 36"/>
                  <p:cNvGrpSpPr/>
                  <p:nvPr/>
                </p:nvGrpSpPr>
                <p:grpSpPr>
                  <a:xfrm>
                    <a:off x="2500540" y="1645570"/>
                    <a:ext cx="504057" cy="876071"/>
                    <a:chOff x="2195739" y="1340770"/>
                    <a:chExt cx="504056" cy="876072"/>
                  </a:xfrm>
                </p:grpSpPr>
                <p:sp>
                  <p:nvSpPr>
                    <p:cNvPr id="41" name="Triangle isocèle 40"/>
                    <p:cNvSpPr/>
                    <p:nvPr/>
                  </p:nvSpPr>
                  <p:spPr>
                    <a:xfrm>
                      <a:off x="2195739" y="1568771"/>
                      <a:ext cx="504056" cy="6480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42" name="Ellipse 41"/>
                    <p:cNvSpPr/>
                    <p:nvPr/>
                  </p:nvSpPr>
                  <p:spPr>
                    <a:xfrm>
                      <a:off x="2267747" y="1340770"/>
                      <a:ext cx="360040" cy="360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nvGrpSpPr>
                  <p:cNvPr id="38" name="Groupe 37"/>
                  <p:cNvGrpSpPr/>
                  <p:nvPr/>
                </p:nvGrpSpPr>
                <p:grpSpPr>
                  <a:xfrm>
                    <a:off x="2652936" y="1797970"/>
                    <a:ext cx="504057" cy="876071"/>
                    <a:chOff x="2195737" y="1340770"/>
                    <a:chExt cx="504056" cy="876071"/>
                  </a:xfrm>
                </p:grpSpPr>
                <p:sp>
                  <p:nvSpPr>
                    <p:cNvPr id="39" name="Triangle isocèle 38"/>
                    <p:cNvSpPr/>
                    <p:nvPr/>
                  </p:nvSpPr>
                  <p:spPr>
                    <a:xfrm>
                      <a:off x="2195737" y="1568769"/>
                      <a:ext cx="504056" cy="648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40" name="Ellipse 39"/>
                    <p:cNvSpPr/>
                    <p:nvPr/>
                  </p:nvSpPr>
                  <p:spPr>
                    <a:xfrm>
                      <a:off x="2267745" y="1340770"/>
                      <a:ext cx="360040" cy="360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grpSp>
              <p:nvGrpSpPr>
                <p:cNvPr id="9" name="Groupe 8"/>
                <p:cNvGrpSpPr/>
                <p:nvPr/>
              </p:nvGrpSpPr>
              <p:grpSpPr>
                <a:xfrm>
                  <a:off x="2907689" y="4845129"/>
                  <a:ext cx="736848" cy="973231"/>
                  <a:chOff x="2195740" y="1340767"/>
                  <a:chExt cx="961253" cy="1333273"/>
                </a:xfrm>
              </p:grpSpPr>
              <p:grpSp>
                <p:nvGrpSpPr>
                  <p:cNvPr id="23" name="Groupe 22"/>
                  <p:cNvGrpSpPr/>
                  <p:nvPr/>
                </p:nvGrpSpPr>
                <p:grpSpPr>
                  <a:xfrm>
                    <a:off x="2195740" y="1340767"/>
                    <a:ext cx="504057" cy="876073"/>
                    <a:chOff x="2195739" y="1340768"/>
                    <a:chExt cx="504056" cy="876073"/>
                  </a:xfrm>
                </p:grpSpPr>
                <p:sp>
                  <p:nvSpPr>
                    <p:cNvPr id="33" name="Triangle isocèle 32"/>
                    <p:cNvSpPr/>
                    <p:nvPr/>
                  </p:nvSpPr>
                  <p:spPr>
                    <a:xfrm>
                      <a:off x="2195739" y="1568767"/>
                      <a:ext cx="504056" cy="6480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34" name="Ellipse 33"/>
                    <p:cNvSpPr/>
                    <p:nvPr/>
                  </p:nvSpPr>
                  <p:spPr>
                    <a:xfrm>
                      <a:off x="2267747" y="1340768"/>
                      <a:ext cx="360040" cy="360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nvGrpSpPr>
                  <p:cNvPr id="24" name="Groupe 23"/>
                  <p:cNvGrpSpPr/>
                  <p:nvPr/>
                </p:nvGrpSpPr>
                <p:grpSpPr>
                  <a:xfrm>
                    <a:off x="2348139" y="1493169"/>
                    <a:ext cx="504057" cy="876077"/>
                    <a:chOff x="2195739" y="1340769"/>
                    <a:chExt cx="504056" cy="876077"/>
                  </a:xfrm>
                </p:grpSpPr>
                <p:sp>
                  <p:nvSpPr>
                    <p:cNvPr id="31" name="Triangle isocèle 30"/>
                    <p:cNvSpPr/>
                    <p:nvPr/>
                  </p:nvSpPr>
                  <p:spPr>
                    <a:xfrm>
                      <a:off x="2195739" y="1568769"/>
                      <a:ext cx="504056" cy="6480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32" name="Ellipse 31"/>
                    <p:cNvSpPr/>
                    <p:nvPr/>
                  </p:nvSpPr>
                  <p:spPr>
                    <a:xfrm>
                      <a:off x="2267747" y="1340769"/>
                      <a:ext cx="360040" cy="360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nvGrpSpPr>
                  <p:cNvPr id="25" name="Groupe 24"/>
                  <p:cNvGrpSpPr/>
                  <p:nvPr/>
                </p:nvGrpSpPr>
                <p:grpSpPr>
                  <a:xfrm>
                    <a:off x="2500540" y="1645569"/>
                    <a:ext cx="504057" cy="876073"/>
                    <a:chOff x="2195739" y="1340769"/>
                    <a:chExt cx="504056" cy="876072"/>
                  </a:xfrm>
                </p:grpSpPr>
                <p:sp>
                  <p:nvSpPr>
                    <p:cNvPr id="29" name="Triangle isocèle 28"/>
                    <p:cNvSpPr/>
                    <p:nvPr/>
                  </p:nvSpPr>
                  <p:spPr>
                    <a:xfrm>
                      <a:off x="2195739" y="1568771"/>
                      <a:ext cx="504056" cy="6480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30" name="Ellipse 29"/>
                    <p:cNvSpPr/>
                    <p:nvPr/>
                  </p:nvSpPr>
                  <p:spPr>
                    <a:xfrm>
                      <a:off x="2234611" y="1340769"/>
                      <a:ext cx="360040" cy="360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nvGrpSpPr>
                  <p:cNvPr id="26" name="Groupe 25"/>
                  <p:cNvGrpSpPr/>
                  <p:nvPr/>
                </p:nvGrpSpPr>
                <p:grpSpPr>
                  <a:xfrm>
                    <a:off x="2652936" y="1797969"/>
                    <a:ext cx="504057" cy="876071"/>
                    <a:chOff x="2195737" y="1340769"/>
                    <a:chExt cx="504056" cy="876071"/>
                  </a:xfrm>
                </p:grpSpPr>
                <p:sp>
                  <p:nvSpPr>
                    <p:cNvPr id="27" name="Triangle isocèle 26"/>
                    <p:cNvSpPr/>
                    <p:nvPr/>
                  </p:nvSpPr>
                  <p:spPr>
                    <a:xfrm>
                      <a:off x="2195737" y="1568768"/>
                      <a:ext cx="504056" cy="648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28" name="Ellipse 27"/>
                    <p:cNvSpPr/>
                    <p:nvPr/>
                  </p:nvSpPr>
                  <p:spPr>
                    <a:xfrm>
                      <a:off x="2267745" y="1340769"/>
                      <a:ext cx="360040" cy="360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grpSp>
              <p:nvGrpSpPr>
                <p:cNvPr id="10" name="Groupe 9"/>
                <p:cNvGrpSpPr/>
                <p:nvPr/>
              </p:nvGrpSpPr>
              <p:grpSpPr>
                <a:xfrm>
                  <a:off x="4233101" y="4860674"/>
                  <a:ext cx="736848" cy="973230"/>
                  <a:chOff x="2195740" y="1340769"/>
                  <a:chExt cx="961253" cy="1333270"/>
                </a:xfrm>
              </p:grpSpPr>
              <p:grpSp>
                <p:nvGrpSpPr>
                  <p:cNvPr id="11" name="Groupe 10"/>
                  <p:cNvGrpSpPr/>
                  <p:nvPr/>
                </p:nvGrpSpPr>
                <p:grpSpPr>
                  <a:xfrm>
                    <a:off x="2195740" y="1340769"/>
                    <a:ext cx="504057" cy="876067"/>
                    <a:chOff x="2195739" y="1340770"/>
                    <a:chExt cx="504056" cy="876066"/>
                  </a:xfrm>
                </p:grpSpPr>
                <p:sp>
                  <p:nvSpPr>
                    <p:cNvPr id="21" name="Triangle isocèle 20"/>
                    <p:cNvSpPr/>
                    <p:nvPr/>
                  </p:nvSpPr>
                  <p:spPr>
                    <a:xfrm>
                      <a:off x="2195739" y="1568766"/>
                      <a:ext cx="504056" cy="6480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22" name="Ellipse 21"/>
                    <p:cNvSpPr/>
                    <p:nvPr/>
                  </p:nvSpPr>
                  <p:spPr>
                    <a:xfrm>
                      <a:off x="2267747" y="134077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nvGrpSpPr>
                  <p:cNvPr id="12" name="Groupe 11"/>
                  <p:cNvGrpSpPr/>
                  <p:nvPr/>
                </p:nvGrpSpPr>
                <p:grpSpPr>
                  <a:xfrm>
                    <a:off x="2348139" y="1493169"/>
                    <a:ext cx="504057" cy="876078"/>
                    <a:chOff x="2195739" y="1340771"/>
                    <a:chExt cx="504056" cy="876077"/>
                  </a:xfrm>
                </p:grpSpPr>
                <p:sp>
                  <p:nvSpPr>
                    <p:cNvPr id="19" name="Triangle isocèle 18"/>
                    <p:cNvSpPr/>
                    <p:nvPr/>
                  </p:nvSpPr>
                  <p:spPr>
                    <a:xfrm>
                      <a:off x="2195739" y="1568773"/>
                      <a:ext cx="504056" cy="6480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20" name="Ellipse 19"/>
                    <p:cNvSpPr/>
                    <p:nvPr/>
                  </p:nvSpPr>
                  <p:spPr>
                    <a:xfrm>
                      <a:off x="2267747" y="134077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nvGrpSpPr>
                  <p:cNvPr id="13" name="Groupe 12"/>
                  <p:cNvGrpSpPr/>
                  <p:nvPr/>
                </p:nvGrpSpPr>
                <p:grpSpPr>
                  <a:xfrm>
                    <a:off x="2500540" y="1645569"/>
                    <a:ext cx="504057" cy="876070"/>
                    <a:chOff x="2195739" y="1340769"/>
                    <a:chExt cx="504056" cy="876070"/>
                  </a:xfrm>
                </p:grpSpPr>
                <p:sp>
                  <p:nvSpPr>
                    <p:cNvPr id="17" name="Triangle isocèle 16"/>
                    <p:cNvSpPr/>
                    <p:nvPr/>
                  </p:nvSpPr>
                  <p:spPr>
                    <a:xfrm>
                      <a:off x="2195739" y="1568769"/>
                      <a:ext cx="504056" cy="6480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18" name="Ellipse 17"/>
                    <p:cNvSpPr/>
                    <p:nvPr/>
                  </p:nvSpPr>
                  <p:spPr>
                    <a:xfrm>
                      <a:off x="2267747" y="1340769"/>
                      <a:ext cx="360040" cy="360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nvGrpSpPr>
                  <p:cNvPr id="14" name="Groupe 13"/>
                  <p:cNvGrpSpPr/>
                  <p:nvPr/>
                </p:nvGrpSpPr>
                <p:grpSpPr>
                  <a:xfrm>
                    <a:off x="2652936" y="1797967"/>
                    <a:ext cx="504057" cy="876072"/>
                    <a:chOff x="2195737" y="1340768"/>
                    <a:chExt cx="504056" cy="876071"/>
                  </a:xfrm>
                </p:grpSpPr>
                <p:sp>
                  <p:nvSpPr>
                    <p:cNvPr id="15" name="Triangle isocèle 14"/>
                    <p:cNvSpPr/>
                    <p:nvPr/>
                  </p:nvSpPr>
                  <p:spPr>
                    <a:xfrm>
                      <a:off x="2195737" y="1568766"/>
                      <a:ext cx="504056" cy="64807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fr-FR"/>
                    </a:p>
                  </p:txBody>
                </p:sp>
                <p:sp>
                  <p:nvSpPr>
                    <p:cNvPr id="16" name="Ellipse 15"/>
                    <p:cNvSpPr/>
                    <p:nvPr/>
                  </p:nvSpPr>
                  <p:spPr>
                    <a:xfrm>
                      <a:off x="2267745" y="134076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grpSp>
            </p:grpSp>
          </p:grpSp>
          <p:grpSp>
            <p:nvGrpSpPr>
              <p:cNvPr id="62" name="Groupe 61"/>
              <p:cNvGrpSpPr/>
              <p:nvPr/>
            </p:nvGrpSpPr>
            <p:grpSpPr>
              <a:xfrm>
                <a:off x="5461106" y="3220358"/>
                <a:ext cx="1566511" cy="1001018"/>
                <a:chOff x="6520624" y="3905954"/>
                <a:chExt cx="1514452" cy="993703"/>
              </a:xfrm>
            </p:grpSpPr>
            <p:pic>
              <p:nvPicPr>
                <p:cNvPr id="63" name="Picture 6" descr="Résultat de recherche d'images pour &quot;image réunion de travail&quo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20624" y="3905954"/>
                  <a:ext cx="1385960" cy="8881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4" name="Picture 6" descr="Résultat de recherche d'images pour &quot;image réunion de travail&quo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49116" y="4011489"/>
                  <a:ext cx="1385960" cy="8881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3" name="Flèche courbée vers la droite 2"/>
              <p:cNvSpPr/>
              <p:nvPr/>
            </p:nvSpPr>
            <p:spPr>
              <a:xfrm>
                <a:off x="1986051" y="4072329"/>
                <a:ext cx="708174" cy="1302520"/>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a:solidFill>
                    <a:schemeClr val="tx1"/>
                  </a:solidFill>
                </a:endParaRPr>
              </a:p>
            </p:txBody>
          </p:sp>
          <p:pic>
            <p:nvPicPr>
              <p:cNvPr id="78" name="Picture 4" descr="Résultat de recherche d'images pour &quot;icone management&quo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31788" y="1067306"/>
                <a:ext cx="1070896" cy="896405"/>
              </a:xfrm>
              <a:prstGeom prst="rect">
                <a:avLst/>
              </a:prstGeom>
              <a:noFill/>
              <a:extLst>
                <a:ext uri="{909E8E84-426E-40DD-AFC4-6F175D3DCCD1}">
                  <a14:hiddenFill xmlns:a14="http://schemas.microsoft.com/office/drawing/2010/main">
                    <a:solidFill>
                      <a:srgbClr val="FFFFFF"/>
                    </a:solidFill>
                  </a14:hiddenFill>
                </a:ext>
              </a:extLst>
            </p:spPr>
          </p:pic>
          <p:sp>
            <p:nvSpPr>
              <p:cNvPr id="79" name="ZoneTexte 78"/>
              <p:cNvSpPr txBox="1"/>
              <p:nvPr/>
            </p:nvSpPr>
            <p:spPr>
              <a:xfrm>
                <a:off x="2317335" y="1864462"/>
                <a:ext cx="3007954" cy="372050"/>
              </a:xfrm>
              <a:prstGeom prst="rect">
                <a:avLst/>
              </a:prstGeom>
              <a:noFill/>
              <a:ln>
                <a:solidFill>
                  <a:schemeClr val="tx1"/>
                </a:solidFill>
              </a:ln>
            </p:spPr>
            <p:txBody>
              <a:bodyPr wrap="square" rtlCol="0">
                <a:normAutofit/>
              </a:bodyPr>
              <a:lstStyle/>
              <a:p>
                <a:pPr algn="ctr"/>
                <a:r>
                  <a:rPr lang="fr-FR" dirty="0" smtClean="0"/>
                  <a:t>Top Management</a:t>
                </a:r>
                <a:endParaRPr lang="fr-FR" dirty="0"/>
              </a:p>
            </p:txBody>
          </p:sp>
          <p:sp>
            <p:nvSpPr>
              <p:cNvPr id="4" name="ZoneTexte 3"/>
              <p:cNvSpPr txBox="1">
                <a:spLocks noChangeAspect="1"/>
              </p:cNvSpPr>
              <p:nvPr/>
            </p:nvSpPr>
            <p:spPr>
              <a:xfrm>
                <a:off x="4570418" y="1189964"/>
                <a:ext cx="3679993" cy="651087"/>
              </a:xfrm>
              <a:prstGeom prst="rect">
                <a:avLst/>
              </a:prstGeom>
              <a:noFill/>
            </p:spPr>
            <p:txBody>
              <a:bodyPr wrap="square" rtlCol="0">
                <a:normAutofit/>
              </a:bodyPr>
              <a:lstStyle/>
              <a:p>
                <a:r>
                  <a:rPr lang="fr-FR" dirty="0" smtClean="0"/>
                  <a:t>Maintenance </a:t>
                </a:r>
                <a:r>
                  <a:rPr lang="fr-FR" dirty="0" err="1" smtClean="0"/>
                  <a:t>policy</a:t>
                </a:r>
                <a:r>
                  <a:rPr lang="fr-FR" dirty="0" smtClean="0"/>
                  <a:t> (</a:t>
                </a:r>
                <a:r>
                  <a:rPr lang="fr-FR" dirty="0" err="1" smtClean="0"/>
                  <a:t>strategy</a:t>
                </a:r>
                <a:r>
                  <a:rPr lang="fr-FR" dirty="0" smtClean="0"/>
                  <a:t>):</a:t>
                </a:r>
              </a:p>
              <a:p>
                <a:r>
                  <a:rPr lang="fr-FR" dirty="0" smtClean="0"/>
                  <a:t>Objectives, </a:t>
                </a:r>
                <a:r>
                  <a:rPr lang="fr-FR" dirty="0" err="1" smtClean="0"/>
                  <a:t>priorities</a:t>
                </a:r>
                <a:endParaRPr lang="fr-FR" dirty="0"/>
              </a:p>
            </p:txBody>
          </p:sp>
          <p:sp>
            <p:nvSpPr>
              <p:cNvPr id="66" name="Flèche courbée vers la gauche 65"/>
              <p:cNvSpPr/>
              <p:nvPr/>
            </p:nvSpPr>
            <p:spPr>
              <a:xfrm>
                <a:off x="5461105" y="1864460"/>
                <a:ext cx="362148" cy="11046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a:solidFill>
                    <a:schemeClr val="tx1"/>
                  </a:solidFill>
                </a:endParaRPr>
              </a:p>
            </p:txBody>
          </p:sp>
          <p:sp>
            <p:nvSpPr>
              <p:cNvPr id="67" name="ZoneTexte 66"/>
              <p:cNvSpPr txBox="1"/>
              <p:nvPr/>
            </p:nvSpPr>
            <p:spPr>
              <a:xfrm>
                <a:off x="5694255" y="5616430"/>
                <a:ext cx="1752149" cy="651086"/>
              </a:xfrm>
              <a:prstGeom prst="rect">
                <a:avLst/>
              </a:prstGeom>
              <a:noFill/>
            </p:spPr>
            <p:txBody>
              <a:bodyPr wrap="square" rtlCol="0">
                <a:normAutofit/>
              </a:bodyPr>
              <a:lstStyle/>
              <a:p>
                <a:r>
                  <a:rPr lang="fr-FR" dirty="0" smtClean="0"/>
                  <a:t>Maintenance plans </a:t>
                </a:r>
                <a:endParaRPr lang="fr-FR" dirty="0"/>
              </a:p>
            </p:txBody>
          </p:sp>
          <p:grpSp>
            <p:nvGrpSpPr>
              <p:cNvPr id="83" name="Groupe 82"/>
              <p:cNvGrpSpPr/>
              <p:nvPr/>
            </p:nvGrpSpPr>
            <p:grpSpPr>
              <a:xfrm>
                <a:off x="3407195" y="4243593"/>
                <a:ext cx="944134" cy="1287305"/>
                <a:chOff x="1115616" y="4023510"/>
                <a:chExt cx="895763" cy="1188387"/>
              </a:xfrm>
            </p:grpSpPr>
            <p:pic>
              <p:nvPicPr>
                <p:cNvPr id="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023510"/>
                  <a:ext cx="709675" cy="82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ZoneTexte 85"/>
                <p:cNvSpPr txBox="1"/>
                <p:nvPr/>
              </p:nvSpPr>
              <p:spPr>
                <a:xfrm>
                  <a:off x="1162692" y="4121112"/>
                  <a:ext cx="848687" cy="1090785"/>
                </a:xfrm>
                <a:prstGeom prst="rect">
                  <a:avLst/>
                </a:prstGeom>
                <a:noFill/>
              </p:spPr>
              <p:txBody>
                <a:bodyPr wrap="square" rtlCol="0">
                  <a:normAutofit/>
                </a:bodyPr>
                <a:lstStyle/>
                <a:p>
                  <a:r>
                    <a:rPr lang="fr-FR" sz="1400" dirty="0" smtClean="0"/>
                    <a:t>Single</a:t>
                  </a:r>
                </a:p>
                <a:p>
                  <a:r>
                    <a:rPr lang="fr-FR" sz="1400" dirty="0" smtClean="0"/>
                    <a:t>Online</a:t>
                  </a:r>
                </a:p>
                <a:p>
                  <a:r>
                    <a:rPr lang="fr-FR" sz="1400" dirty="0" smtClean="0"/>
                    <a:t>portal</a:t>
                  </a:r>
                </a:p>
                <a:p>
                  <a:endParaRPr lang="fr-FR" sz="1600" dirty="0"/>
                </a:p>
              </p:txBody>
            </p:sp>
          </p:grpSp>
          <p:sp>
            <p:nvSpPr>
              <p:cNvPr id="69" name="Flèche courbée vers la droite 68"/>
              <p:cNvSpPr/>
              <p:nvPr/>
            </p:nvSpPr>
            <p:spPr>
              <a:xfrm rot="12702063">
                <a:off x="5211176" y="4201713"/>
                <a:ext cx="551452" cy="729943"/>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a:solidFill>
                    <a:schemeClr val="tx1"/>
                  </a:solidFill>
                </a:endParaRPr>
              </a:p>
            </p:txBody>
          </p:sp>
          <p:sp>
            <p:nvSpPr>
              <p:cNvPr id="113" name="ZoneTexte 112"/>
              <p:cNvSpPr txBox="1"/>
              <p:nvPr/>
            </p:nvSpPr>
            <p:spPr>
              <a:xfrm>
                <a:off x="2255499" y="3172211"/>
                <a:ext cx="3007954" cy="930125"/>
              </a:xfrm>
              <a:prstGeom prst="rect">
                <a:avLst/>
              </a:prstGeom>
              <a:noFill/>
              <a:ln>
                <a:solidFill>
                  <a:schemeClr val="tx1"/>
                </a:solidFill>
              </a:ln>
            </p:spPr>
            <p:txBody>
              <a:bodyPr wrap="square" rtlCol="0">
                <a:normAutofit/>
              </a:bodyPr>
              <a:lstStyle/>
              <a:p>
                <a:pPr algn="ctr"/>
                <a:r>
                  <a:rPr lang="fr-FR" dirty="0" err="1" smtClean="0"/>
                  <a:t>Executive</a:t>
                </a:r>
                <a:r>
                  <a:rPr lang="fr-FR" dirty="0" smtClean="0"/>
                  <a:t> </a:t>
                </a:r>
                <a:r>
                  <a:rPr lang="fr-FR" dirty="0" err="1"/>
                  <a:t>Coordinators</a:t>
                </a:r>
                <a:r>
                  <a:rPr lang="fr-FR" dirty="0"/>
                  <a:t> (DAI) &amp;</a:t>
                </a:r>
              </a:p>
              <a:p>
                <a:pPr algn="ctr"/>
                <a:r>
                  <a:rPr lang="fr-FR" dirty="0"/>
                  <a:t>Coordination Group (</a:t>
                </a:r>
                <a:r>
                  <a:rPr lang="fr-FR" dirty="0" err="1"/>
                  <a:t>Div</a:t>
                </a:r>
                <a:r>
                  <a:rPr lang="fr-FR" dirty="0"/>
                  <a:t> </a:t>
                </a:r>
                <a:r>
                  <a:rPr lang="fr-FR" dirty="0" err="1"/>
                  <a:t>Exp</a:t>
                </a:r>
                <a:r>
                  <a:rPr lang="fr-FR" dirty="0" smtClean="0"/>
                  <a:t>)</a:t>
                </a:r>
                <a:endParaRPr lang="fr-FR" dirty="0"/>
              </a:p>
            </p:txBody>
          </p:sp>
          <p:grpSp>
            <p:nvGrpSpPr>
              <p:cNvPr id="73" name="Groupe 72"/>
              <p:cNvGrpSpPr/>
              <p:nvPr/>
            </p:nvGrpSpPr>
            <p:grpSpPr>
              <a:xfrm>
                <a:off x="2542646" y="2330331"/>
                <a:ext cx="2485964" cy="800235"/>
                <a:chOff x="2702520" y="2300190"/>
                <a:chExt cx="2344105" cy="889922"/>
              </a:xfrm>
            </p:grpSpPr>
            <p:grpSp>
              <p:nvGrpSpPr>
                <p:cNvPr id="110" name="Groupe 109"/>
                <p:cNvGrpSpPr/>
                <p:nvPr/>
              </p:nvGrpSpPr>
              <p:grpSpPr>
                <a:xfrm>
                  <a:off x="2702520" y="2314034"/>
                  <a:ext cx="504056" cy="876078"/>
                  <a:chOff x="2195738" y="1340768"/>
                  <a:chExt cx="504056" cy="876077"/>
                </a:xfrm>
                <a:solidFill>
                  <a:srgbClr val="FFC000"/>
                </a:solidFill>
              </p:grpSpPr>
              <p:sp>
                <p:nvSpPr>
                  <p:cNvPr id="111" name="Triangle isocèle 110"/>
                  <p:cNvSpPr/>
                  <p:nvPr/>
                </p:nvSpPr>
                <p:spPr>
                  <a:xfrm>
                    <a:off x="2195738" y="1568772"/>
                    <a:ext cx="504056" cy="648073"/>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fr-FR"/>
                  </a:p>
                </p:txBody>
              </p:sp>
              <p:sp>
                <p:nvSpPr>
                  <p:cNvPr id="112" name="Ellipse 111"/>
                  <p:cNvSpPr/>
                  <p:nvPr/>
                </p:nvSpPr>
                <p:spPr>
                  <a:xfrm>
                    <a:off x="2267745" y="1340768"/>
                    <a:ext cx="360040" cy="36003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fr-FR"/>
                  </a:p>
                </p:txBody>
              </p:sp>
            </p:grpSp>
            <p:grpSp>
              <p:nvGrpSpPr>
                <p:cNvPr id="114" name="Groupe 113"/>
                <p:cNvGrpSpPr/>
                <p:nvPr/>
              </p:nvGrpSpPr>
              <p:grpSpPr>
                <a:xfrm>
                  <a:off x="3318383" y="2306237"/>
                  <a:ext cx="504056" cy="876070"/>
                  <a:chOff x="2195736" y="1340769"/>
                  <a:chExt cx="504056" cy="876070"/>
                </a:xfrm>
                <a:solidFill>
                  <a:srgbClr val="FFC000"/>
                </a:solidFill>
              </p:grpSpPr>
              <p:sp>
                <p:nvSpPr>
                  <p:cNvPr id="115" name="Triangle isocèle 114"/>
                  <p:cNvSpPr/>
                  <p:nvPr/>
                </p:nvSpPr>
                <p:spPr>
                  <a:xfrm>
                    <a:off x="2195736" y="1568770"/>
                    <a:ext cx="504056" cy="648069"/>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fr-FR"/>
                  </a:p>
                </p:txBody>
              </p:sp>
              <p:sp>
                <p:nvSpPr>
                  <p:cNvPr id="116" name="Ellipse 115"/>
                  <p:cNvSpPr/>
                  <p:nvPr/>
                </p:nvSpPr>
                <p:spPr>
                  <a:xfrm>
                    <a:off x="2267744" y="1340769"/>
                    <a:ext cx="360040" cy="36004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fr-FR"/>
                  </a:p>
                </p:txBody>
              </p:sp>
            </p:grpSp>
            <p:grpSp>
              <p:nvGrpSpPr>
                <p:cNvPr id="117" name="Groupe 116"/>
                <p:cNvGrpSpPr/>
                <p:nvPr/>
              </p:nvGrpSpPr>
              <p:grpSpPr>
                <a:xfrm>
                  <a:off x="3951025" y="2300190"/>
                  <a:ext cx="504056" cy="876073"/>
                  <a:chOff x="2195738" y="1340769"/>
                  <a:chExt cx="504056" cy="876071"/>
                </a:xfrm>
                <a:solidFill>
                  <a:srgbClr val="FFC000"/>
                </a:solidFill>
              </p:grpSpPr>
              <p:sp>
                <p:nvSpPr>
                  <p:cNvPr id="118" name="Triangle isocèle 117"/>
                  <p:cNvSpPr/>
                  <p:nvPr/>
                </p:nvSpPr>
                <p:spPr>
                  <a:xfrm>
                    <a:off x="2195738" y="1568770"/>
                    <a:ext cx="504056" cy="64807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fr-FR"/>
                  </a:p>
                </p:txBody>
              </p:sp>
              <p:sp>
                <p:nvSpPr>
                  <p:cNvPr id="119" name="Ellipse 118"/>
                  <p:cNvSpPr/>
                  <p:nvPr/>
                </p:nvSpPr>
                <p:spPr>
                  <a:xfrm>
                    <a:off x="2267746" y="1340769"/>
                    <a:ext cx="360040" cy="36003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fr-FR"/>
                  </a:p>
                </p:txBody>
              </p:sp>
            </p:grpSp>
            <p:grpSp>
              <p:nvGrpSpPr>
                <p:cNvPr id="120" name="Groupe 119"/>
                <p:cNvGrpSpPr/>
                <p:nvPr/>
              </p:nvGrpSpPr>
              <p:grpSpPr>
                <a:xfrm>
                  <a:off x="4542569" y="2314032"/>
                  <a:ext cx="504056" cy="876076"/>
                  <a:chOff x="2195738" y="1340767"/>
                  <a:chExt cx="504056" cy="876075"/>
                </a:xfrm>
                <a:solidFill>
                  <a:srgbClr val="FFC000"/>
                </a:solidFill>
              </p:grpSpPr>
              <p:sp>
                <p:nvSpPr>
                  <p:cNvPr id="121" name="Triangle isocèle 120"/>
                  <p:cNvSpPr/>
                  <p:nvPr/>
                </p:nvSpPr>
                <p:spPr>
                  <a:xfrm>
                    <a:off x="2195738" y="1568770"/>
                    <a:ext cx="504056" cy="648072"/>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fr-FR"/>
                  </a:p>
                </p:txBody>
              </p:sp>
              <p:sp>
                <p:nvSpPr>
                  <p:cNvPr id="122" name="Ellipse 121"/>
                  <p:cNvSpPr/>
                  <p:nvPr/>
                </p:nvSpPr>
                <p:spPr>
                  <a:xfrm>
                    <a:off x="2267743" y="1340767"/>
                    <a:ext cx="360040" cy="36003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fr-FR"/>
                  </a:p>
                </p:txBody>
              </p:sp>
            </p:grpSp>
          </p:grpSp>
          <p:grpSp>
            <p:nvGrpSpPr>
              <p:cNvPr id="123" name="Groupe 122"/>
              <p:cNvGrpSpPr/>
              <p:nvPr/>
            </p:nvGrpSpPr>
            <p:grpSpPr>
              <a:xfrm>
                <a:off x="1748923" y="5625763"/>
                <a:ext cx="662837" cy="359758"/>
                <a:chOff x="1115616" y="4023509"/>
                <a:chExt cx="990887" cy="822585"/>
              </a:xfrm>
            </p:grpSpPr>
            <p:pic>
              <p:nvPicPr>
                <p:cNvPr id="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023509"/>
                  <a:ext cx="709675" cy="82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 name="ZoneTexte 124"/>
                <p:cNvSpPr txBox="1"/>
                <p:nvPr/>
              </p:nvSpPr>
              <p:spPr>
                <a:xfrm>
                  <a:off x="1205895" y="4294095"/>
                  <a:ext cx="900608" cy="393742"/>
                </a:xfrm>
                <a:prstGeom prst="rect">
                  <a:avLst/>
                </a:prstGeom>
                <a:noFill/>
              </p:spPr>
              <p:txBody>
                <a:bodyPr wrap="square" rtlCol="0">
                  <a:normAutofit fontScale="40000" lnSpcReduction="20000"/>
                </a:bodyPr>
                <a:lstStyle/>
                <a:p>
                  <a:r>
                    <a:rPr lang="fr-FR" sz="1400" dirty="0" smtClean="0"/>
                    <a:t>JIRA</a:t>
                  </a:r>
                  <a:endParaRPr lang="fr-FR" sz="1400" dirty="0"/>
                </a:p>
              </p:txBody>
            </p:sp>
          </p:grpSp>
          <p:sp>
            <p:nvSpPr>
              <p:cNvPr id="74" name="Double flèche horizontale 73"/>
              <p:cNvSpPr/>
              <p:nvPr/>
            </p:nvSpPr>
            <p:spPr>
              <a:xfrm>
                <a:off x="2108752" y="5616427"/>
                <a:ext cx="433894" cy="193170"/>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sp>
            <p:nvSpPr>
              <p:cNvPr id="80" name="Ellipse 79"/>
              <p:cNvSpPr/>
              <p:nvPr/>
            </p:nvSpPr>
            <p:spPr>
              <a:xfrm>
                <a:off x="2627363" y="5245014"/>
                <a:ext cx="2428019" cy="18037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fr-FR"/>
              </a:p>
            </p:txBody>
          </p:sp>
          <p:sp>
            <p:nvSpPr>
              <p:cNvPr id="2" name="ZoneTexte 1"/>
              <p:cNvSpPr txBox="1"/>
              <p:nvPr/>
            </p:nvSpPr>
            <p:spPr>
              <a:xfrm>
                <a:off x="5711421" y="5217810"/>
                <a:ext cx="868913" cy="372050"/>
              </a:xfrm>
              <a:prstGeom prst="rect">
                <a:avLst/>
              </a:prstGeom>
              <a:noFill/>
            </p:spPr>
            <p:txBody>
              <a:bodyPr wrap="none" rtlCol="0">
                <a:normAutofit/>
              </a:bodyPr>
              <a:lstStyle/>
              <a:p>
                <a:r>
                  <a:rPr lang="fr-FR" dirty="0" smtClean="0"/>
                  <a:t>Cluster</a:t>
                </a:r>
                <a:endParaRPr lang="fr-FR" dirty="0"/>
              </a:p>
            </p:txBody>
          </p:sp>
          <p:grpSp>
            <p:nvGrpSpPr>
              <p:cNvPr id="92" name="Groupe 91"/>
              <p:cNvGrpSpPr/>
              <p:nvPr/>
            </p:nvGrpSpPr>
            <p:grpSpPr>
              <a:xfrm>
                <a:off x="1737304" y="5301490"/>
                <a:ext cx="602448" cy="359758"/>
                <a:chOff x="1097269" y="4023509"/>
                <a:chExt cx="900608" cy="822585"/>
              </a:xfrm>
            </p:grpSpPr>
            <p:pic>
              <p:nvPicPr>
                <p:cNvPr id="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023509"/>
                  <a:ext cx="709675" cy="82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ZoneTexte 93"/>
                <p:cNvSpPr txBox="1"/>
                <p:nvPr/>
              </p:nvSpPr>
              <p:spPr>
                <a:xfrm>
                  <a:off x="1097269" y="4294095"/>
                  <a:ext cx="900608" cy="393742"/>
                </a:xfrm>
                <a:prstGeom prst="rect">
                  <a:avLst/>
                </a:prstGeom>
                <a:noFill/>
              </p:spPr>
              <p:txBody>
                <a:bodyPr wrap="square" rtlCol="0">
                  <a:normAutofit fontScale="40000" lnSpcReduction="20000"/>
                </a:bodyPr>
                <a:lstStyle/>
                <a:p>
                  <a:r>
                    <a:rPr lang="fr-FR" sz="1400" dirty="0" smtClean="0"/>
                    <a:t>CMMS</a:t>
                  </a:r>
                  <a:endParaRPr lang="fr-FR" sz="1400" dirty="0"/>
                </a:p>
              </p:txBody>
            </p:sp>
          </p:grpSp>
        </p:grpSp>
      </p:grpSp>
      <p:sp>
        <p:nvSpPr>
          <p:cNvPr id="59" name="Rectangle 58"/>
          <p:cNvSpPr/>
          <p:nvPr/>
        </p:nvSpPr>
        <p:spPr>
          <a:xfrm>
            <a:off x="7027617" y="196125"/>
            <a:ext cx="1931939" cy="461665"/>
          </a:xfrm>
          <a:prstGeom prst="rect">
            <a:avLst/>
          </a:prstGeom>
        </p:spPr>
        <p:txBody>
          <a:bodyPr wrap="none">
            <a:spAutoFit/>
          </a:bodyPr>
          <a:lstStyle/>
          <a:p>
            <a:r>
              <a:rPr lang="fr-FR" sz="2400" dirty="0">
                <a:solidFill>
                  <a:schemeClr val="accent1"/>
                </a:solidFill>
                <a:latin typeface="Arial" panose="020B0604020202020204" pitchFamily="34" charset="0"/>
                <a:ea typeface="+mj-ea"/>
                <a:cs typeface="Arial" panose="020B0604020202020204" pitchFamily="34" charset="0"/>
              </a:rPr>
              <a:t>Organisation</a:t>
            </a:r>
          </a:p>
        </p:txBody>
      </p:sp>
    </p:spTree>
    <p:extLst>
      <p:ext uri="{BB962C8B-B14F-4D97-AF65-F5344CB8AC3E}">
        <p14:creationId xmlns:p14="http://schemas.microsoft.com/office/powerpoint/2010/main" val="3771698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59832" y="116632"/>
            <a:ext cx="5950976" cy="570304"/>
          </a:xfrm>
        </p:spPr>
        <p:txBody>
          <a:bodyPr/>
          <a:lstStyle/>
          <a:p>
            <a:r>
              <a:rPr lang="fr-FR" sz="2400" dirty="0" err="1" smtClean="0"/>
              <a:t>Operation</a:t>
            </a:r>
            <a:r>
              <a:rPr lang="fr-FR" sz="2400" dirty="0" smtClean="0"/>
              <a:t> </a:t>
            </a:r>
            <a:r>
              <a:rPr lang="fr-FR" sz="2400" dirty="0" err="1" smtClean="0"/>
              <a:t>schedule</a:t>
            </a:r>
            <a:endParaRPr lang="fr-FR" sz="2400" dirty="0"/>
          </a:p>
        </p:txBody>
      </p:sp>
      <p:pic>
        <p:nvPicPr>
          <p:cNvPr id="6" name="Picture 70"/>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729" b="3837"/>
          <a:stretch/>
        </p:blipFill>
        <p:spPr bwMode="auto">
          <a:xfrm>
            <a:off x="539552" y="692696"/>
            <a:ext cx="8280078" cy="499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690792" y="4005065"/>
            <a:ext cx="3600400" cy="369332"/>
          </a:xfrm>
          <a:prstGeom prst="rect">
            <a:avLst/>
          </a:prstGeom>
          <a:noFill/>
        </p:spPr>
        <p:txBody>
          <a:bodyPr wrap="square" rtlCol="0">
            <a:spAutoFit/>
          </a:bodyPr>
          <a:lstStyle/>
          <a:p>
            <a:r>
              <a:rPr lang="fr-FR" b="1" dirty="0" smtClean="0">
                <a:solidFill>
                  <a:srgbClr val="FF0000"/>
                </a:solidFill>
              </a:rPr>
              <a:t>~</a:t>
            </a:r>
            <a:r>
              <a:rPr lang="fr-FR" dirty="0" smtClean="0"/>
              <a:t> </a:t>
            </a:r>
            <a:r>
              <a:rPr lang="fr-FR" b="1" dirty="0" smtClean="0">
                <a:solidFill>
                  <a:srgbClr val="FF0000"/>
                </a:solidFill>
                <a:latin typeface="Arial" panose="020B0604020202020204" pitchFamily="34" charset="0"/>
                <a:cs typeface="Arial" panose="020B0604020202020204" pitchFamily="34" charset="0"/>
              </a:rPr>
              <a:t>2330 </a:t>
            </a:r>
            <a:r>
              <a:rPr lang="fr-FR" b="1" dirty="0" err="1" smtClean="0">
                <a:solidFill>
                  <a:srgbClr val="FF0000"/>
                </a:solidFill>
                <a:latin typeface="Arial" panose="020B0604020202020204" pitchFamily="34" charset="0"/>
                <a:cs typeface="Arial" panose="020B0604020202020204" pitchFamily="34" charset="0"/>
              </a:rPr>
              <a:t>hours</a:t>
            </a:r>
            <a:r>
              <a:rPr lang="fr-FR" b="1" dirty="0" smtClean="0">
                <a:solidFill>
                  <a:srgbClr val="FF0000"/>
                </a:solidFill>
                <a:latin typeface="Arial" panose="020B0604020202020204" pitchFamily="34" charset="0"/>
                <a:cs typeface="Arial" panose="020B0604020202020204" pitchFamily="34" charset="0"/>
              </a:rPr>
              <a:t> for </a:t>
            </a:r>
            <a:r>
              <a:rPr lang="fr-FR" b="1" dirty="0" err="1" smtClean="0">
                <a:solidFill>
                  <a:srgbClr val="FF0000"/>
                </a:solidFill>
                <a:latin typeface="Arial" panose="020B0604020202020204" pitchFamily="34" charset="0"/>
                <a:cs typeface="Arial" panose="020B0604020202020204" pitchFamily="34" charset="0"/>
              </a:rPr>
              <a:t>shutdowns</a:t>
            </a:r>
            <a:endParaRPr lang="fr-F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LEIL - fond gr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OLEIL - fond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2956</TotalTime>
  <Words>2679</Words>
  <Application>Microsoft Office PowerPoint</Application>
  <PresentationFormat>Affichage à l'écran (4:3)</PresentationFormat>
  <Paragraphs>407</Paragraphs>
  <Slides>26</Slides>
  <Notes>26</Notes>
  <HiddenSlides>0</HiddenSlides>
  <MMClips>0</MMClips>
  <ScaleCrop>false</ScaleCrop>
  <HeadingPairs>
    <vt:vector size="4" baseType="variant">
      <vt:variant>
        <vt:lpstr>Thème</vt:lpstr>
      </vt:variant>
      <vt:variant>
        <vt:i4>4</vt:i4>
      </vt:variant>
      <vt:variant>
        <vt:lpstr>Titres des diapositives</vt:lpstr>
      </vt:variant>
      <vt:variant>
        <vt:i4>26</vt:i4>
      </vt:variant>
    </vt:vector>
  </HeadingPairs>
  <TitlesOfParts>
    <vt:vector size="30" baseType="lpstr">
      <vt:lpstr>Conception personnalisée</vt:lpstr>
      <vt:lpstr>1_Conception personnalisée</vt:lpstr>
      <vt:lpstr>SOLEIL - fond gris</vt:lpstr>
      <vt:lpstr>SOLEIL - fond blanc</vt:lpstr>
      <vt:lpstr>Présentation PowerPoint</vt:lpstr>
      <vt:lpstr>Overview</vt:lpstr>
      <vt:lpstr>Synchrotron SOLEIL</vt:lpstr>
      <vt:lpstr>Synchrotron SOLEIL</vt:lpstr>
      <vt:lpstr>Synchrotron SOLEIL</vt:lpstr>
      <vt:lpstr>Synchrotron SOLEIL</vt:lpstr>
      <vt:lpstr>Overview</vt:lpstr>
      <vt:lpstr>Présentation PowerPoint</vt:lpstr>
      <vt:lpstr>Operation schedule</vt:lpstr>
      <vt:lpstr>Présentation PowerPoint</vt:lpstr>
      <vt:lpstr>Work sheets of Infrastructures &amp; Building Group</vt:lpstr>
      <vt:lpstr>Présentation PowerPoint</vt:lpstr>
      <vt:lpstr>Présentation PowerPoint</vt:lpstr>
      <vt:lpstr>Obsolescence management</vt:lpstr>
      <vt:lpstr>Overview</vt:lpstr>
      <vt:lpstr> Inventory of maintenance practices </vt:lpstr>
      <vt:lpstr>Présentation PowerPoint</vt:lpstr>
      <vt:lpstr>CMMS optimisation : the software</vt:lpstr>
      <vt:lpstr>Présentation PowerPoint</vt:lpstr>
      <vt:lpstr>Présentation PowerPoint</vt:lpstr>
      <vt:lpstr>Long road for changes</vt:lpstr>
      <vt:lpstr>Overview</vt:lpstr>
      <vt:lpstr>Prospects</vt:lpstr>
      <vt:lpstr>Conclusion: a virtuous circle</vt:lpstr>
      <vt:lpstr>Présentation PowerPoint</vt:lpstr>
      <vt:lpstr>Infractuctures &amp; Building Group : maintenance management workflow</vt:lpstr>
    </vt:vector>
  </TitlesOfParts>
  <Company>Synchrotron SOLEIL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YAO Stephanie</dc:creator>
  <cp:lastModifiedBy>Rozelot</cp:lastModifiedBy>
  <cp:revision>208</cp:revision>
  <cp:lastPrinted>2018-09-19T09:00:51Z</cp:lastPrinted>
  <dcterms:created xsi:type="dcterms:W3CDTF">2016-11-25T17:34:53Z</dcterms:created>
  <dcterms:modified xsi:type="dcterms:W3CDTF">2018-09-25T12:18:44Z</dcterms:modified>
</cp:coreProperties>
</file>