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425" r:id="rId3"/>
    <p:sldId id="448" r:id="rId4"/>
    <p:sldId id="454" r:id="rId5"/>
    <p:sldId id="449" r:id="rId6"/>
    <p:sldId id="450" r:id="rId7"/>
    <p:sldId id="451" r:id="rId8"/>
    <p:sldId id="452" r:id="rId9"/>
    <p:sldId id="447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2" r:id="rId25"/>
    <p:sldId id="453" r:id="rId26"/>
    <p:sldId id="444" r:id="rId27"/>
    <p:sldId id="284" r:id="rId28"/>
  </p:sldIdLst>
  <p:sldSz cx="10691813" cy="7561263"/>
  <p:notesSz cx="6670675" cy="97774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214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44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59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07412" algn="l" defTabSz="104296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128894" algn="l" defTabSz="104296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650376" algn="l" defTabSz="104296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171859" algn="l" defTabSz="104296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8E8D8692-C5CF-4187-A751-04E1C07923EB}">
          <p14:sldIdLst>
            <p14:sldId id="260"/>
            <p14:sldId id="425"/>
            <p14:sldId id="448"/>
            <p14:sldId id="454"/>
            <p14:sldId id="449"/>
            <p14:sldId id="450"/>
            <p14:sldId id="451"/>
            <p14:sldId id="452"/>
            <p14:sldId id="447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2"/>
            <p14:sldId id="453"/>
            <p14:sldId id="444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881">
          <p15:clr>
            <a:srgbClr val="A4A3A4"/>
          </p15:clr>
        </p15:guide>
        <p15:guide id="2" orient="horz" pos="413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98">
          <p15:clr>
            <a:srgbClr val="A4A3A4"/>
          </p15:clr>
        </p15:guide>
        <p15:guide id="5" pos="3368">
          <p15:clr>
            <a:srgbClr val="A4A3A4"/>
          </p15:clr>
        </p15:guide>
        <p15:guide id="6" pos="63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73B6AF"/>
    <a:srgbClr val="68B1E1"/>
    <a:srgbClr val="2C5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7182" autoAdjust="0"/>
  </p:normalViewPr>
  <p:slideViewPr>
    <p:cSldViewPr snapToObjects="1">
      <p:cViewPr varScale="1">
        <p:scale>
          <a:sx n="101" d="100"/>
          <a:sy n="101" d="100"/>
        </p:scale>
        <p:origin x="-1656" y="-96"/>
      </p:cViewPr>
      <p:guideLst>
        <p:guide orient="horz" pos="881"/>
        <p:guide orient="horz" pos="4132"/>
        <p:guide orient="horz" pos="2382"/>
        <p:guide pos="398"/>
        <p:guide pos="3368"/>
        <p:guide pos="6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28" y="-96"/>
      </p:cViewPr>
      <p:guideLst>
        <p:guide orient="horz" pos="3080"/>
        <p:guide pos="210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ei.kuzmenko\Desktop\SE_RSDs_status\180918%20SE_RSDs_status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rmi.eli-beams.eu\Public\Department%2096\SE&amp;Planning_Group\Status%20report%20of%20RSDs\SE_RSDs_status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ermi.eli-beams.eu\Public\Department%2096\SE&amp;Planning_Group\Status%20report%20of%20RSDs\SE_RSDs_statu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260899564320003E-2"/>
          <c:y val="5.7029889975683742E-2"/>
          <c:w val="0.64694259022257905"/>
          <c:h val="0.80986174638371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Graph!$AG$4:$AJ$4</c:f>
              <c:strCache>
                <c:ptCount val="1"/>
                <c:pt idx="0">
                  <c:v>Number of RSDs canceled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Graph!$AK$3:$AN$3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Graph!$AK$4:$AN$4</c:f>
              <c:numCache>
                <c:formatCode>0;\-0;;@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Graph!$AG$5:$AJ$5</c:f>
              <c:strCache>
                <c:ptCount val="1"/>
                <c:pt idx="0">
                  <c:v>Number of RSDs completed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Graph!$AK$3:$AN$3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Graph!$AK$5:$AN$5</c:f>
              <c:numCache>
                <c:formatCode>0;\-0;;@</c:formatCode>
                <c:ptCount val="4"/>
                <c:pt idx="0">
                  <c:v>60</c:v>
                </c:pt>
                <c:pt idx="1">
                  <c:v>79</c:v>
                </c:pt>
                <c:pt idx="2">
                  <c:v>50</c:v>
                </c:pt>
                <c:pt idx="3">
                  <c:v>42</c:v>
                </c:pt>
              </c:numCache>
            </c:numRef>
          </c:val>
        </c:ser>
        <c:ser>
          <c:idx val="2"/>
          <c:order val="2"/>
          <c:tx>
            <c:strRef>
              <c:f>Graph!$AG$6:$AJ$6</c:f>
              <c:strCache>
                <c:ptCount val="1"/>
                <c:pt idx="0">
                  <c:v>Number of RSDs in process  (at the end of year)
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Graph!$AK$3:$AN$3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Graph!$AK$6:$AN$6</c:f>
              <c:numCache>
                <c:formatCode>0;\-0;;@</c:formatCode>
                <c:ptCount val="4"/>
                <c:pt idx="0">
                  <c:v>13</c:v>
                </c:pt>
                <c:pt idx="1">
                  <c:v>6</c:v>
                </c:pt>
                <c:pt idx="2">
                  <c:v>9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536136192"/>
        <c:axId val="53855360"/>
        <c:axId val="0"/>
      </c:bar3DChart>
      <c:catAx>
        <c:axId val="536136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3855360"/>
        <c:crosses val="autoZero"/>
        <c:auto val="1"/>
        <c:lblAlgn val="ctr"/>
        <c:lblOffset val="100"/>
        <c:noMultiLvlLbl val="0"/>
      </c:catAx>
      <c:valAx>
        <c:axId val="53855360"/>
        <c:scaling>
          <c:orientation val="minMax"/>
          <c:max val="9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Pcs</a:t>
                </a:r>
              </a:p>
            </c:rich>
          </c:tx>
          <c:layout>
            <c:manualLayout>
              <c:xMode val="edge"/>
              <c:yMode val="edge"/>
              <c:x val="2.0203098557095043E-2"/>
              <c:y val="1.1537651575820153E-2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36136192"/>
        <c:crosses val="autoZero"/>
        <c:crossBetween val="between"/>
        <c:majorUnit val="15"/>
      </c:valAx>
    </c:plotArea>
    <c:legend>
      <c:legendPos val="r"/>
      <c:layout>
        <c:manualLayout>
          <c:xMode val="edge"/>
          <c:yMode val="edge"/>
          <c:x val="0.72595882010952395"/>
          <c:y val="4.1007021968499764E-2"/>
          <c:w val="0.2692056869625058"/>
          <c:h val="0.93698759703366452"/>
        </c:manualLayout>
      </c:layout>
      <c:overlay val="0"/>
      <c:txPr>
        <a:bodyPr/>
        <a:lstStyle/>
        <a:p>
          <a:pPr algn="just">
            <a:defRPr sz="1200" b="1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6">
            <a:lumMod val="75000"/>
          </a:schemeClr>
        </a:gs>
        <a:gs pos="4000">
          <a:schemeClr val="accent6">
            <a:lumMod val="60000"/>
            <a:lumOff val="40000"/>
          </a:schemeClr>
        </a:gs>
        <a:gs pos="97000">
          <a:schemeClr val="accent6">
            <a:lumMod val="60000"/>
            <a:lumOff val="40000"/>
          </a:schemeClr>
        </a:gs>
        <a:gs pos="50000">
          <a:schemeClr val="accent6">
            <a:lumMod val="40000"/>
            <a:lumOff val="60000"/>
          </a:schemeClr>
        </a:gs>
        <a:gs pos="100000">
          <a:schemeClr val="accent6">
            <a:lumMod val="75000"/>
          </a:schemeClr>
        </a:gs>
      </a:gsLst>
      <a:lin ang="5400000" scaled="0"/>
    </a:gradFill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>
              <a:defRPr sz="1600">
                <a:solidFill>
                  <a:sysClr val="windowText" lastClr="000000"/>
                </a:solidFill>
              </a:defRPr>
            </a:pPr>
            <a:r>
              <a:rPr lang="en-US" sz="14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Number of RSDs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by </a:t>
            </a:r>
            <a:r>
              <a:rPr lang="en-US" sz="14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category </a:t>
            </a:r>
            <a:endParaRPr lang="en-US" sz="140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defRPr sz="1600">
                <a:solidFill>
                  <a:sysClr val="windowText" lastClr="000000"/>
                </a:solidFill>
              </a:defRPr>
            </a:pP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of products</a:t>
            </a:r>
            <a:r>
              <a:rPr lang="ru-RU" sz="14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from</a:t>
            </a:r>
            <a:r>
              <a:rPr lang="en-US" sz="1400" baseline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2015</a:t>
            </a:r>
            <a:r>
              <a:rPr lang="en-US" sz="1400" baseline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to</a:t>
            </a:r>
            <a:r>
              <a:rPr lang="ru-RU" sz="14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2018</a:t>
            </a:r>
            <a:endParaRPr lang="en-US" sz="14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4.7871301336888494E-2"/>
          <c:y val="4.868284598463339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05934916894759E-3"/>
          <c:y val="0.30783117580574576"/>
          <c:w val="0.66926248109429265"/>
          <c:h val="0.68268067531154952"/>
        </c:manualLayout>
      </c:layout>
      <c:pie3DChart>
        <c:varyColors val="1"/>
        <c:ser>
          <c:idx val="0"/>
          <c:order val="0"/>
          <c:tx>
            <c:strRef>
              <c:f>Graph!$B$77</c:f>
              <c:strCache>
                <c:ptCount val="1"/>
                <c:pt idx="0">
                  <c:v>Category of products</c:v>
                </c:pt>
              </c:strCache>
            </c:strRef>
          </c:tx>
          <c:dLbls>
            <c:dLbl>
              <c:idx val="0"/>
              <c:layout>
                <c:manualLayout>
                  <c:x val="-0.20285618707433037"/>
                  <c:y val="-0.13071518364236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Graph!$B$78:$B$82</c:f>
              <c:strCache>
                <c:ptCount val="5"/>
                <c:pt idx="0">
                  <c:v>A : Off-the-shelf Product without any modification</c:v>
                </c:pt>
                <c:pt idx="1">
                  <c:v>B : Off-the-shelf Product with customization</c:v>
                </c:pt>
                <c:pt idx="2">
                  <c:v>C : Existing Prototype</c:v>
                </c:pt>
                <c:pt idx="3">
                  <c:v>D : New designed Product</c:v>
                </c:pt>
                <c:pt idx="4">
                  <c:v>TBD</c:v>
                </c:pt>
              </c:strCache>
            </c:strRef>
          </c:cat>
          <c:val>
            <c:numRef>
              <c:f>Graph!$D$78:$D$81</c:f>
              <c:numCache>
                <c:formatCode>0;\-0;;@</c:formatCode>
                <c:ptCount val="4"/>
                <c:pt idx="0">
                  <c:v>162</c:v>
                </c:pt>
                <c:pt idx="1">
                  <c:v>35</c:v>
                </c:pt>
                <c:pt idx="2">
                  <c:v>44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24803045676727"/>
          <c:y val="1.0886574325085968E-2"/>
          <c:w val="0.35175196954323285"/>
          <c:h val="0.989113425674914"/>
        </c:manualLayout>
      </c:layout>
      <c:overlay val="0"/>
      <c:txPr>
        <a:bodyPr/>
        <a:lstStyle/>
        <a:p>
          <a:pPr rtl="0">
            <a:defRPr sz="1200" b="1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chemeClr val="accent6">
          <a:lumMod val="7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6">
            <a:lumMod val="60000"/>
            <a:lumOff val="4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0982094529997E-2"/>
          <c:y val="0.14722192360417424"/>
          <c:w val="0.64758750050610447"/>
          <c:h val="0.733079126518861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Graph!$B$4</c:f>
              <c:strCache>
                <c:ptCount val="1"/>
                <c:pt idx="0">
                  <c:v>Project Management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Graph!$D$2:$H$2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Total</c:v>
                </c:pt>
              </c:strCache>
            </c:strRef>
          </c:cat>
          <c:val>
            <c:numRef>
              <c:f>Graph!$D$4:$H$4</c:f>
              <c:numCache>
                <c:formatCode>0;\-0;;@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Graph!$B$5</c:f>
              <c:strCache>
                <c:ptCount val="1"/>
                <c:pt idx="0">
                  <c:v>Building</c:v>
                </c:pt>
              </c:strCache>
            </c:strRef>
          </c:tx>
          <c:invertIfNegative val="0"/>
          <c:cat>
            <c:strRef>
              <c:f>Graph!$D$2:$H$2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Total</c:v>
                </c:pt>
              </c:strCache>
            </c:strRef>
          </c:cat>
          <c:val>
            <c:numRef>
              <c:f>Graph!$D$5:$H$5</c:f>
              <c:numCache>
                <c:formatCode>0;\-0;;@</c:formatCode>
                <c:ptCount val="5"/>
                <c:pt idx="0">
                  <c:v>5</c:v>
                </c:pt>
                <c:pt idx="1">
                  <c:v>7</c:v>
                </c:pt>
                <c:pt idx="2">
                  <c:v>3</c:v>
                </c:pt>
                <c:pt idx="3">
                  <c:v>6</c:v>
                </c:pt>
                <c:pt idx="4">
                  <c:v>21</c:v>
                </c:pt>
              </c:numCache>
            </c:numRef>
          </c:val>
        </c:ser>
        <c:ser>
          <c:idx val="2"/>
          <c:order val="2"/>
          <c:tx>
            <c:strRef>
              <c:f>Graph!$B$6</c:f>
              <c:strCache>
                <c:ptCount val="1"/>
                <c:pt idx="0">
                  <c:v>Lasers</c:v>
                </c:pt>
              </c:strCache>
            </c:strRef>
          </c:tx>
          <c:invertIfNegative val="0"/>
          <c:cat>
            <c:strRef>
              <c:f>Graph!$D$2:$H$2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Total</c:v>
                </c:pt>
              </c:strCache>
            </c:strRef>
          </c:cat>
          <c:val>
            <c:numRef>
              <c:f>Graph!$D$6:$H$6</c:f>
              <c:numCache>
                <c:formatCode>0;\-0;;@</c:formatCode>
                <c:ptCount val="5"/>
                <c:pt idx="0">
                  <c:v>6</c:v>
                </c:pt>
                <c:pt idx="1">
                  <c:v>9</c:v>
                </c:pt>
                <c:pt idx="2">
                  <c:v>12</c:v>
                </c:pt>
                <c:pt idx="3">
                  <c:v>4</c:v>
                </c:pt>
                <c:pt idx="4">
                  <c:v>31</c:v>
                </c:pt>
              </c:numCache>
            </c:numRef>
          </c:val>
        </c:ser>
        <c:ser>
          <c:idx val="3"/>
          <c:order val="3"/>
          <c:tx>
            <c:strRef>
              <c:f>Graph!$B$7</c:f>
              <c:strCache>
                <c:ptCount val="1"/>
                <c:pt idx="0">
                  <c:v>Beam Distribution and Control Systems </c:v>
                </c:pt>
              </c:strCache>
            </c:strRef>
          </c:tx>
          <c:invertIfNegative val="0"/>
          <c:cat>
            <c:strRef>
              <c:f>Graph!$D$2:$H$2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Total</c:v>
                </c:pt>
              </c:strCache>
            </c:strRef>
          </c:cat>
          <c:val>
            <c:numRef>
              <c:f>Graph!$D$7:$H$7</c:f>
              <c:numCache>
                <c:formatCode>0;\-0;;@</c:formatCode>
                <c:ptCount val="5"/>
                <c:pt idx="0">
                  <c:v>15</c:v>
                </c:pt>
                <c:pt idx="1">
                  <c:v>45</c:v>
                </c:pt>
                <c:pt idx="2">
                  <c:v>9</c:v>
                </c:pt>
                <c:pt idx="3">
                  <c:v>5</c:v>
                </c:pt>
                <c:pt idx="4">
                  <c:v>74</c:v>
                </c:pt>
              </c:numCache>
            </c:numRef>
          </c:val>
        </c:ser>
        <c:ser>
          <c:idx val="4"/>
          <c:order val="4"/>
          <c:tx>
            <c:strRef>
              <c:f>Graph!$B$8</c:f>
              <c:strCache>
                <c:ptCount val="1"/>
                <c:pt idx="0">
                  <c:v>Experimental programmes</c:v>
                </c:pt>
              </c:strCache>
            </c:strRef>
          </c:tx>
          <c:invertIfNegative val="0"/>
          <c:cat>
            <c:strRef>
              <c:f>Graph!$D$2:$H$2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Total</c:v>
                </c:pt>
              </c:strCache>
            </c:strRef>
          </c:cat>
          <c:val>
            <c:numRef>
              <c:f>Graph!$D$8:$H$8</c:f>
              <c:numCache>
                <c:formatCode>0;\-0;;@</c:formatCode>
                <c:ptCount val="5"/>
                <c:pt idx="0">
                  <c:v>24</c:v>
                </c:pt>
                <c:pt idx="1">
                  <c:v>10</c:v>
                </c:pt>
                <c:pt idx="2">
                  <c:v>19</c:v>
                </c:pt>
                <c:pt idx="3">
                  <c:v>19</c:v>
                </c:pt>
                <c:pt idx="4">
                  <c:v>72</c:v>
                </c:pt>
              </c:numCache>
            </c:numRef>
          </c:val>
        </c:ser>
        <c:ser>
          <c:idx val="5"/>
          <c:order val="5"/>
          <c:tx>
            <c:strRef>
              <c:f>Graph!$B$9</c:f>
              <c:strCache>
                <c:ptCount val="1"/>
                <c:pt idx="0">
                  <c:v>Engineering</c:v>
                </c:pt>
              </c:strCache>
            </c:strRef>
          </c:tx>
          <c:invertIfNegative val="0"/>
          <c:cat>
            <c:strRef>
              <c:f>Graph!$D$2:$H$2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Total</c:v>
                </c:pt>
              </c:strCache>
            </c:strRef>
          </c:cat>
          <c:val>
            <c:numRef>
              <c:f>Graph!$D$9:$H$9</c:f>
              <c:numCache>
                <c:formatCode>0;\-0;;@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14</c:v>
                </c:pt>
              </c:numCache>
            </c:numRef>
          </c:val>
        </c:ser>
        <c:ser>
          <c:idx val="6"/>
          <c:order val="6"/>
          <c:tx>
            <c:strRef>
              <c:f>Graph!$B$10</c:f>
              <c:strCache>
                <c:ptCount val="1"/>
                <c:pt idx="0">
                  <c:v>Safety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cat>
            <c:strRef>
              <c:f>Graph!$D$2:$H$2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Total</c:v>
                </c:pt>
              </c:strCache>
            </c:strRef>
          </c:cat>
          <c:val>
            <c:numRef>
              <c:f>Graph!$D$10:$H$10</c:f>
              <c:numCache>
                <c:formatCode>0;\-0;;@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7"/>
          <c:order val="7"/>
          <c:tx>
            <c:strRef>
              <c:f>Graph!$B$11</c:f>
              <c:strCache>
                <c:ptCount val="1"/>
                <c:pt idx="0">
                  <c:v>Installation and Integration up to systems of systems</c:v>
                </c:pt>
              </c:strCache>
            </c:strRef>
          </c:tx>
          <c:invertIfNegative val="0"/>
          <c:cat>
            <c:strRef>
              <c:f>Graph!$D$2:$H$2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Total</c:v>
                </c:pt>
              </c:strCache>
            </c:strRef>
          </c:cat>
          <c:val>
            <c:numRef>
              <c:f>Graph!$D$11:$H$11</c:f>
              <c:numCache>
                <c:formatCode>0;\-0;;@</c:formatCode>
                <c:ptCount val="5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13</c:v>
                </c:pt>
              </c:numCache>
            </c:numRef>
          </c:val>
        </c:ser>
        <c:ser>
          <c:idx val="8"/>
          <c:order val="8"/>
          <c:tx>
            <c:strRef>
              <c:f>Graph!$B$12</c:f>
              <c:strCache>
                <c:ptCount val="1"/>
                <c:pt idx="0">
                  <c:v>TBD</c:v>
                </c:pt>
              </c:strCache>
            </c:strRef>
          </c:tx>
          <c:invertIfNegative val="0"/>
          <c:cat>
            <c:strRef>
              <c:f>Graph!$D$2:$H$2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Total</c:v>
                </c:pt>
              </c:strCache>
            </c:strRef>
          </c:cat>
          <c:val>
            <c:numRef>
              <c:f>Graph!$D$12:$H$12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6136704"/>
        <c:axId val="53861120"/>
        <c:axId val="0"/>
      </c:bar3DChart>
      <c:catAx>
        <c:axId val="536136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3861120"/>
        <c:crosses val="autoZero"/>
        <c:auto val="1"/>
        <c:lblAlgn val="ctr"/>
        <c:lblOffset val="100"/>
        <c:noMultiLvlLbl val="0"/>
      </c:catAx>
      <c:valAx>
        <c:axId val="53861120"/>
        <c:scaling>
          <c:orientation val="minMax"/>
        </c:scaling>
        <c:delete val="0"/>
        <c:axPos val="l"/>
        <c:majorGridlines/>
        <c:numFmt formatCode="0;\-0;;@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3613670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980375847661241"/>
          <c:y val="7.0021857744937105E-2"/>
          <c:w val="0.30196241523387585"/>
          <c:h val="0.92900597855129008"/>
        </c:manualLayout>
      </c:layout>
      <c:overlay val="0"/>
      <c:spPr>
        <a:noFill/>
      </c:spPr>
      <c:txPr>
        <a:bodyPr/>
        <a:lstStyle/>
        <a:p>
          <a:pPr>
            <a:defRPr sz="1100" b="1" kern="1200" cap="none" spc="10" baseline="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6">
            <a:lumMod val="75000"/>
          </a:schemeClr>
        </a:gs>
        <a:gs pos="97000">
          <a:schemeClr val="accent6">
            <a:lumMod val="60000"/>
            <a:lumOff val="40000"/>
          </a:schemeClr>
        </a:gs>
        <a:gs pos="3000">
          <a:srgbClr val="EFA86E"/>
        </a:gs>
        <a:gs pos="50000">
          <a:schemeClr val="accent6">
            <a:lumMod val="40000"/>
            <a:lumOff val="60000"/>
          </a:schemeClr>
        </a:gs>
        <a:gs pos="100000">
          <a:schemeClr val="accent6">
            <a:lumMod val="75000"/>
          </a:schemeClr>
        </a:gs>
      </a:gsLst>
      <a:lin ang="5400000" scaled="0"/>
    </a:gradFill>
    <a:scene3d>
      <a:camera prst="orthographicFront"/>
      <a:lightRig rig="threePt" dir="t"/>
    </a:scene3d>
    <a:sp3d>
      <a:bevelT w="0"/>
      <a:bevelB w="0"/>
    </a:sp3d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0.12092</cdr:x>
      <cdr:y>0.021</cdr:y>
    </cdr:from>
    <cdr:to>
      <cdr:x>0.6387</cdr:x>
      <cdr:y>0.13905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1063" y="59125"/>
          <a:ext cx="4757587" cy="332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Number of RSDs completed </a:t>
          </a:r>
          <a:r>
            <a:rPr lang="en-US" sz="1200" b="1" dirty="0">
              <a:effectLst/>
              <a:latin typeface="+mn-lt"/>
              <a:ea typeface="+mn-ea"/>
              <a:cs typeface="+mn-cs"/>
            </a:rPr>
            <a:t>grouped by </a:t>
          </a:r>
          <a:r>
            <a:rPr lang="en-US" sz="1200" b="1" dirty="0" err="1" smtClean="0">
              <a:effectLst/>
              <a:latin typeface="+mn-lt"/>
              <a:ea typeface="+mn-ea"/>
              <a:cs typeface="+mn-cs"/>
            </a:rPr>
            <a:t>programmes</a:t>
          </a:r>
          <a:r>
            <a:rPr lang="en-US" sz="1200" b="1" dirty="0" smtClean="0">
              <a:effectLst/>
              <a:latin typeface="+mn-lt"/>
              <a:ea typeface="+mn-ea"/>
              <a:cs typeface="+mn-cs"/>
            </a:rPr>
            <a:t>/ divisions</a:t>
          </a:r>
          <a:endParaRPr lang="en-US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74530-62B5-4946-899E-989C8C21C67A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86845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505" y="9286845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0A0F-8974-4FBE-83E2-D671DC57D6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523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0C1676-75CC-47DF-B6F8-7B04CEB5C258}" type="datetimeFigureOut">
              <a:rPr lang="cs-CZ"/>
              <a:pPr>
                <a:defRPr/>
              </a:pPr>
              <a:t>24.9.2018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33425"/>
            <a:ext cx="5184775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7068" y="4644271"/>
            <a:ext cx="5336540" cy="43998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86845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8505" y="9286845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64F2C3-F260-4FCF-8ABC-65A4DB4F2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37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82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65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44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29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12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894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376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859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64F2C3-F260-4FCF-8ABC-65A4DB4F2F1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00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18" y="1854000"/>
            <a:ext cx="3197352" cy="3224784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32000" y="4176000"/>
            <a:ext cx="5472000" cy="252000"/>
          </a:xfrm>
        </p:spPr>
        <p:txBody>
          <a:bodyPr anchor="ctr" anchorCtr="0"/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52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Action: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32000" y="2808000"/>
            <a:ext cx="5472000" cy="1332000"/>
          </a:xfrm>
        </p:spPr>
        <p:txBody>
          <a:bodyPr tIns="0" anchor="t"/>
          <a:lstStyle>
            <a:lvl1pPr algn="l">
              <a:lnSpc>
                <a:spcPts val="3000"/>
              </a:lnSpc>
              <a:defRPr sz="3000" b="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Presentation Title</a:t>
            </a:r>
            <a:endParaRPr lang="en-US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4464000"/>
            <a:ext cx="5472000" cy="252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Author:</a:t>
            </a:r>
            <a:endParaRPr lang="en-US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3600"/>
            <a:ext cx="10692000" cy="627821"/>
          </a:xfrm>
          <a:prstGeom prst="rect">
            <a:avLst/>
          </a:prstGeom>
        </p:spPr>
      </p:pic>
      <p:cxnSp>
        <p:nvCxnSpPr>
          <p:cNvPr id="9" name="Přímá spojnice 12"/>
          <p:cNvCxnSpPr/>
          <p:nvPr userDrawn="1"/>
        </p:nvCxnSpPr>
        <p:spPr>
          <a:xfrm>
            <a:off x="5544000" y="7143391"/>
            <a:ext cx="0" cy="123427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137994" y="7036386"/>
            <a:ext cx="396043" cy="329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E3F4FB47-03FF-9C4A-A607-FBD362D5A78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4156" y="7005049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 smtClean="0">
                <a:solidFill>
                  <a:schemeClr val="bg1"/>
                </a:solidFill>
              </a:rPr>
              <a:t>Viktor Fedosov</a:t>
            </a:r>
            <a:endParaRPr lang="en-US" sz="100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Aleksei</a:t>
            </a:r>
            <a:r>
              <a:rPr lang="en-US" sz="1000" baseline="0" dirty="0" smtClean="0">
                <a:solidFill>
                  <a:schemeClr val="bg1"/>
                </a:solidFill>
              </a:rPr>
              <a:t> Kuzmenko</a:t>
            </a:r>
            <a:endParaRPr lang="cs-CZ" sz="1000" dirty="0" smtClean="0">
              <a:solidFill>
                <a:schemeClr val="bg1"/>
              </a:solidFill>
            </a:endParaRPr>
          </a:p>
        </p:txBody>
      </p:sp>
      <p:sp>
        <p:nvSpPr>
          <p:cNvPr id="11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4625906" y="7041600"/>
            <a:ext cx="720000" cy="360000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04.09.2018</a:t>
            </a:r>
            <a:endParaRPr lang="cs-C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667142" y="7092999"/>
            <a:ext cx="650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Page: </a:t>
            </a:r>
            <a:endParaRPr lang="cs-CZ" sz="1000" dirty="0" smtClean="0">
              <a:solidFill>
                <a:schemeClr val="bg1"/>
              </a:solidFill>
            </a:endParaRPr>
          </a:p>
        </p:txBody>
      </p:sp>
      <p:sp>
        <p:nvSpPr>
          <p:cNvPr id="14" name="TextovéPole 6"/>
          <p:cNvSpPr txBox="1"/>
          <p:nvPr userDrawn="1"/>
        </p:nvSpPr>
        <p:spPr>
          <a:xfrm>
            <a:off x="4248000" y="7041600"/>
            <a:ext cx="324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noProof="0" dirty="0" smtClean="0">
                <a:solidFill>
                  <a:schemeClr val="bg1"/>
                </a:solidFill>
              </a:rPr>
              <a:t>Date:</a:t>
            </a:r>
            <a:endParaRPr lang="en-US" sz="1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i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18" y="1854000"/>
            <a:ext cx="3197352" cy="3224784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32000" y="4176000"/>
            <a:ext cx="5472000" cy="252000"/>
          </a:xfrm>
        </p:spPr>
        <p:txBody>
          <a:bodyPr anchor="ctr" anchorCtr="0"/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52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Action: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32000" y="2808000"/>
            <a:ext cx="5472000" cy="1332000"/>
          </a:xfrm>
        </p:spPr>
        <p:txBody>
          <a:bodyPr tIns="0" anchor="t"/>
          <a:lstStyle>
            <a:lvl1pPr algn="l">
              <a:lnSpc>
                <a:spcPts val="3000"/>
              </a:lnSpc>
              <a:defRPr sz="3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 smtClean="0"/>
              <a:t>Thank you</a:t>
            </a:r>
            <a:br>
              <a:rPr lang="en-US" noProof="0" dirty="0" smtClean="0"/>
            </a:br>
            <a:r>
              <a:rPr lang="en-US" noProof="0" dirty="0" smtClean="0"/>
              <a:t>for your attention!</a:t>
            </a:r>
            <a:endParaRPr lang="en-US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4464000"/>
            <a:ext cx="5472000" cy="252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Author:</a:t>
            </a:r>
            <a:endParaRPr lang="en-US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3600"/>
            <a:ext cx="10692000" cy="627821"/>
          </a:xfrm>
          <a:prstGeom prst="rect">
            <a:avLst/>
          </a:prstGeom>
        </p:spPr>
      </p:pic>
      <p:cxnSp>
        <p:nvCxnSpPr>
          <p:cNvPr id="9" name="Přímá spojnice 12"/>
          <p:cNvCxnSpPr/>
          <p:nvPr userDrawn="1"/>
        </p:nvCxnSpPr>
        <p:spPr>
          <a:xfrm>
            <a:off x="5544000" y="7143391"/>
            <a:ext cx="0" cy="123427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137994" y="7036386"/>
            <a:ext cx="396043" cy="329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E3F4FB47-03FF-9C4A-A607-FBD362D5A78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4625906" y="7041600"/>
            <a:ext cx="720000" cy="360000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04.09.2018</a:t>
            </a:r>
            <a:endParaRPr lang="cs-C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34156" y="7005049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 smtClean="0">
                <a:solidFill>
                  <a:schemeClr val="bg1"/>
                </a:solidFill>
              </a:rPr>
              <a:t>Viktor Fedosov</a:t>
            </a:r>
            <a:endParaRPr lang="en-US" sz="100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Aleksei</a:t>
            </a:r>
            <a:r>
              <a:rPr lang="en-US" sz="1000" baseline="0" dirty="0" smtClean="0">
                <a:solidFill>
                  <a:schemeClr val="bg1"/>
                </a:solidFill>
              </a:rPr>
              <a:t> Kuzmenko</a:t>
            </a:r>
            <a:endParaRPr lang="cs-CZ" sz="1000" dirty="0" smtClean="0">
              <a:solidFill>
                <a:schemeClr val="bg1"/>
              </a:solidFill>
            </a:endParaRPr>
          </a:p>
        </p:txBody>
      </p:sp>
      <p:sp>
        <p:nvSpPr>
          <p:cNvPr id="14" name="TextovéPole 6"/>
          <p:cNvSpPr txBox="1"/>
          <p:nvPr userDrawn="1"/>
        </p:nvSpPr>
        <p:spPr>
          <a:xfrm>
            <a:off x="4248000" y="7041600"/>
            <a:ext cx="324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noProof="0" dirty="0" smtClean="0">
                <a:solidFill>
                  <a:schemeClr val="bg1"/>
                </a:solidFill>
              </a:rPr>
              <a:t>Date:</a:t>
            </a:r>
            <a:endParaRPr lang="en-US" sz="1000" noProof="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667142" y="7092999"/>
            <a:ext cx="650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Page: </a:t>
            </a:r>
            <a:endParaRPr lang="cs-CZ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den obsah (vertikálně vycentrová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>
          <a:xfrm>
            <a:off x="4572000" y="7041600"/>
            <a:ext cx="881918" cy="360000"/>
          </a:xfrm>
        </p:spPr>
        <p:txBody>
          <a:bodyPr/>
          <a:lstStyle/>
          <a:p>
            <a:r>
              <a:rPr lang="en-US" dirty="0" smtClean="0"/>
              <a:t> 04.09.2018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idx="1"/>
          </p:nvPr>
        </p:nvSpPr>
        <p:spPr bwMode="auto">
          <a:xfrm>
            <a:off x="432000" y="1548000"/>
            <a:ext cx="9828000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dirty="0" err="1" smtClean="0"/>
              <a:t>Click</a:t>
            </a:r>
            <a:r>
              <a:rPr lang="cs-CZ" altLang="cs-CZ" noProof="0" dirty="0" smtClean="0"/>
              <a:t> to </a:t>
            </a:r>
            <a:r>
              <a:rPr lang="cs-CZ" altLang="cs-CZ" noProof="0" dirty="0" err="1" smtClean="0"/>
              <a:t>edit</a:t>
            </a:r>
            <a:r>
              <a:rPr lang="cs-CZ" altLang="cs-CZ" noProof="0" dirty="0" smtClean="0"/>
              <a:t> Master text </a:t>
            </a:r>
            <a:r>
              <a:rPr lang="cs-CZ" altLang="cs-CZ" noProof="0" dirty="0" err="1" smtClean="0"/>
              <a:t>styles</a:t>
            </a:r>
            <a:endParaRPr lang="cs-CZ" altLang="cs-CZ" noProof="0" dirty="0" smtClean="0"/>
          </a:p>
          <a:p>
            <a:pPr lvl="1"/>
            <a:r>
              <a:rPr lang="cs-CZ" altLang="cs-CZ" noProof="0" dirty="0" smtClean="0"/>
              <a:t>Second </a:t>
            </a:r>
            <a:r>
              <a:rPr lang="cs-CZ" altLang="cs-CZ" noProof="0" dirty="0" err="1" smtClean="0"/>
              <a:t>level</a:t>
            </a:r>
            <a:endParaRPr lang="cs-CZ" altLang="cs-CZ" noProof="0" dirty="0" smtClean="0"/>
          </a:p>
          <a:p>
            <a:pPr lvl="2"/>
            <a:r>
              <a:rPr lang="cs-CZ" altLang="cs-CZ" noProof="0" dirty="0" err="1" smtClean="0"/>
              <a:t>Third</a:t>
            </a:r>
            <a:r>
              <a:rPr lang="cs-CZ" altLang="cs-CZ" noProof="0" dirty="0" smtClean="0"/>
              <a:t> </a:t>
            </a:r>
            <a:r>
              <a:rPr lang="cs-CZ" altLang="cs-CZ" noProof="0" dirty="0" err="1" smtClean="0"/>
              <a:t>level</a:t>
            </a:r>
            <a:endParaRPr lang="cs-CZ" altLang="cs-CZ" noProof="0" dirty="0" smtClean="0"/>
          </a:p>
          <a:p>
            <a:pPr lvl="3"/>
            <a:r>
              <a:rPr lang="cs-CZ" altLang="cs-CZ" noProof="0" dirty="0" err="1" smtClean="0"/>
              <a:t>Fourth</a:t>
            </a:r>
            <a:r>
              <a:rPr lang="cs-CZ" altLang="cs-CZ" noProof="0" dirty="0" smtClean="0"/>
              <a:t> </a:t>
            </a:r>
            <a:r>
              <a:rPr lang="cs-CZ" altLang="cs-CZ" noProof="0" dirty="0" err="1" smtClean="0"/>
              <a:t>level</a:t>
            </a:r>
            <a:endParaRPr lang="cs-CZ" altLang="cs-CZ" noProof="0" dirty="0" smtClean="0"/>
          </a:p>
          <a:p>
            <a:pPr lvl="4"/>
            <a:r>
              <a:rPr lang="cs-CZ" altLang="cs-CZ" noProof="0" dirty="0" err="1" smtClean="0"/>
              <a:t>Fifth</a:t>
            </a:r>
            <a:r>
              <a:rPr lang="cs-CZ" altLang="cs-CZ" noProof="0" dirty="0" smtClean="0"/>
              <a:t> </a:t>
            </a:r>
            <a:r>
              <a:rPr lang="cs-CZ" altLang="cs-CZ" noProof="0" dirty="0" err="1" smtClean="0"/>
              <a:t>level</a:t>
            </a:r>
            <a:endParaRPr lang="en-US" altLang="cs-CZ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75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3600"/>
            <a:ext cx="10692000" cy="627821"/>
          </a:xfrm>
          <a:prstGeom prst="rect">
            <a:avLst/>
          </a:prstGeom>
        </p:spPr>
      </p:pic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516400" y="432000"/>
            <a:ext cx="7743600" cy="7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dirty="0" err="1" smtClean="0"/>
              <a:t>Klepnutím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lze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upravit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styl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předlohy</a:t>
            </a:r>
            <a:r>
              <a:rPr lang="en-US" altLang="cs-CZ" noProof="0" dirty="0" smtClean="0"/>
              <a:t> </a:t>
            </a:r>
            <a:r>
              <a:rPr lang="en-US" altLang="cs-CZ" noProof="0" dirty="0" err="1" smtClean="0"/>
              <a:t>nadpisů</a:t>
            </a:r>
            <a:r>
              <a:rPr lang="en-US" altLang="cs-CZ" noProof="0" dirty="0" smtClean="0"/>
              <a:t>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32000" y="1548000"/>
            <a:ext cx="9828000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1653750" cy="753750"/>
          </a:xfrm>
          <a:prstGeom prst="rect">
            <a:avLst/>
          </a:prstGeom>
        </p:spPr>
      </p:pic>
      <p:sp>
        <p:nvSpPr>
          <p:cNvPr id="7" name="TextovéPole 6"/>
          <p:cNvSpPr txBox="1"/>
          <p:nvPr userDrawn="1"/>
        </p:nvSpPr>
        <p:spPr>
          <a:xfrm>
            <a:off x="4248000" y="7041600"/>
            <a:ext cx="324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noProof="0" dirty="0" smtClean="0">
                <a:solidFill>
                  <a:schemeClr val="bg1"/>
                </a:solidFill>
              </a:rPr>
              <a:t>Date:</a:t>
            </a:r>
            <a:endParaRPr lang="en-US" sz="1000" noProof="0" dirty="0">
              <a:solidFill>
                <a:schemeClr val="bg1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5544000" y="7164000"/>
            <a:ext cx="0" cy="123427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137994" y="7056995"/>
            <a:ext cx="396043" cy="329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mtClean="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E3F4FB47-03FF-9C4A-A607-FBD362D5A78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4625906" y="7041600"/>
            <a:ext cx="720000" cy="360000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04.09.2018</a:t>
            </a:r>
            <a:endParaRPr lang="cs-CZ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4156" y="7005049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 smtClean="0">
                <a:solidFill>
                  <a:schemeClr val="bg1"/>
                </a:solidFill>
              </a:rPr>
              <a:t>Viktor Fedosov</a:t>
            </a:r>
            <a:endParaRPr lang="en-US" sz="100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Aleksei</a:t>
            </a:r>
            <a:r>
              <a:rPr lang="en-US" sz="1000" baseline="0" dirty="0" smtClean="0">
                <a:solidFill>
                  <a:schemeClr val="bg1"/>
                </a:solidFill>
              </a:rPr>
              <a:t> Kuzmenko</a:t>
            </a:r>
            <a:endParaRPr lang="cs-CZ" sz="10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667142" y="7092999"/>
            <a:ext cx="650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Page: </a:t>
            </a:r>
            <a:endParaRPr lang="cs-CZ" sz="10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8" r:id="rId2"/>
    <p:sldLayoutId id="2147483682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lang="cs-CZ" altLang="cs-CZ" sz="2800" b="0" kern="1200" dirty="0">
          <a:solidFill>
            <a:schemeClr val="tx1">
              <a:lumMod val="65000"/>
              <a:lumOff val="35000"/>
            </a:schemeClr>
          </a:solidFill>
          <a:latin typeface="Verdana" charset="0"/>
          <a:ea typeface="Verdana" charset="0"/>
          <a:cs typeface="Verdan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8B1E1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8B1E1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8B1E1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8B1E1"/>
          </a:solidFill>
          <a:latin typeface="Calibri" pitchFamily="34" charset="0"/>
          <a:cs typeface="Arial" charset="0"/>
        </a:defRPr>
      </a:lvl5pPr>
      <a:lvl6pPr marL="521482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2965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4447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5929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216000" indent="-216000" algn="l" rtl="0" eaLnBrk="1" fontAlgn="base" hangingPunct="1">
        <a:spcBef>
          <a:spcPts val="600"/>
        </a:spcBef>
        <a:spcAft>
          <a:spcPts val="600"/>
        </a:spcAft>
        <a:buClrTx/>
        <a:buSzPct val="100000"/>
        <a:buFont typeface="Wingdings" charset="2"/>
        <a:buChar char="§"/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432000" indent="-216000" algn="l" rtl="0" eaLnBrk="1" fontAlgn="base" hangingPunct="1">
        <a:spcBef>
          <a:spcPts val="300"/>
        </a:spcBef>
        <a:spcAft>
          <a:spcPts val="300"/>
        </a:spcAft>
        <a:buClrTx/>
        <a:buSzPct val="100000"/>
        <a:buFont typeface="Wingdings" charset="2"/>
        <a:buChar char="§"/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648000" indent="-216000" algn="l" rtl="0" eaLnBrk="1" fontAlgn="base" hangingPunct="1">
        <a:spcBef>
          <a:spcPts val="300"/>
        </a:spcBef>
        <a:spcAft>
          <a:spcPts val="300"/>
        </a:spcAft>
        <a:buClrTx/>
        <a:buSzPct val="100000"/>
        <a:buFont typeface="Wingdings" charset="2"/>
        <a:buChar char="§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864000" indent="-216000" algn="l" rtl="0" eaLnBrk="1" fontAlgn="base" hangingPunct="1">
        <a:spcBef>
          <a:spcPts val="300"/>
        </a:spcBef>
        <a:spcAft>
          <a:spcPts val="300"/>
        </a:spcAft>
        <a:buClrTx/>
        <a:buSzPct val="100000"/>
        <a:buFont typeface="Wingdings" charset="2"/>
        <a:buChar char="§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080000" indent="-216000" algn="l" rtl="0" eaLnBrk="1" fontAlgn="base" hangingPunct="1">
        <a:spcBef>
          <a:spcPts val="300"/>
        </a:spcBef>
        <a:spcAft>
          <a:spcPts val="300"/>
        </a:spcAft>
        <a:buClrTx/>
        <a:buSzPct val="100000"/>
        <a:buFont typeface="Wingdings" charset="2"/>
        <a:buChar char="§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868153" indent="-260741" algn="l" defTabSz="10429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5" indent="-260741" algn="l" defTabSz="10429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117" indent="-260741" algn="l" defTabSz="10429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00" indent="-260741" algn="l" defTabSz="10429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8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65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47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2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1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894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376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85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\\fermi.eli-beams.eu\Public\Sablony_templates_ELI\Obecne_General\RSD_REQs_SPECs_Doc_Template.docx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hyperlink" Target="../../REQs_SPECs_methodology/Visio-Verification_Approach_v2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PXS/00106236-C_RSD_PXS-final_TP14-104_final.docx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leksei.Kuzmenko@eli-beams.eu" TargetMode="External"/><Relationship Id="rId2" Type="http://schemas.openxmlformats.org/officeDocument/2006/relationships/hyperlink" Target="mailto:Viktor.Fedosov@eli-beams.e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dms-web:8080/awc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612019" y="5265796"/>
            <a:ext cx="9189381" cy="1114618"/>
          </a:xfrm>
        </p:spPr>
        <p:txBody>
          <a:bodyPr>
            <a:normAutofit fontScale="85000" lnSpcReduction="10000"/>
          </a:bodyPr>
          <a:lstStyle/>
          <a:p>
            <a:r>
              <a:rPr lang="en-US" sz="1900" noProof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Authors: </a:t>
            </a:r>
          </a:p>
          <a:p>
            <a:pPr marL="1257300">
              <a:lnSpc>
                <a:spcPct val="120000"/>
              </a:lnSpc>
              <a:tabLst>
                <a:tab pos="3406775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Viktor Fedosov 	– SE and Planning Group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Leader; Quality Manager</a:t>
            </a:r>
            <a:endParaRPr lang="en-US" b="1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57300">
              <a:tabLst>
                <a:tab pos="3406775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Aleksei Kuzmenko	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Systems Engineer</a:t>
            </a:r>
            <a:endParaRPr lang="en-US" b="1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noProof="0" dirty="0" smtClean="0"/>
          </a:p>
          <a:p>
            <a:endParaRPr lang="en-US" noProof="0" dirty="0"/>
          </a:p>
        </p:txBody>
      </p:sp>
      <p:pic>
        <p:nvPicPr>
          <p:cNvPr id="11" name="obrázek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8082" r="4698" b="10595"/>
          <a:stretch/>
        </p:blipFill>
        <p:spPr bwMode="auto">
          <a:xfrm>
            <a:off x="1565486" y="2016435"/>
            <a:ext cx="3470351" cy="2414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3378" y="4716735"/>
            <a:ext cx="5796644" cy="756084"/>
          </a:xfrm>
        </p:spPr>
        <p:txBody>
          <a:bodyPr>
            <a:normAutofit/>
          </a:bodyPr>
          <a:lstStyle/>
          <a:p>
            <a:r>
              <a:rPr lang="en-US" altLang="cs-CZ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</a:rPr>
              <a:t>Event: </a:t>
            </a:r>
            <a:r>
              <a:rPr lang="en-US" altLang="cs-CZ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AMMW2018 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altLang="cs-CZ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  4</a:t>
            </a:r>
            <a:r>
              <a:rPr lang="en-US" altLang="cs-CZ" sz="17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th</a:t>
            </a:r>
            <a:r>
              <a:rPr lang="en-US" altLang="cs-CZ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 Assets </a:t>
            </a:r>
            <a:r>
              <a:rPr lang="en-US" altLang="cs-CZ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Maintenance </a:t>
            </a:r>
            <a:r>
              <a:rPr lang="en-US" altLang="cs-CZ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and</a:t>
            </a:r>
          </a:p>
          <a:p>
            <a:pPr marL="2509838"/>
            <a:r>
              <a:rPr lang="en-US" altLang="cs-CZ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Management Workshop</a:t>
            </a:r>
            <a:endParaRPr lang="en-US" altLang="cs-CZ" sz="17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</a:endParaRPr>
          </a:p>
        </p:txBody>
      </p:sp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287984" y="1332359"/>
            <a:ext cx="10242498" cy="79208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altLang="cs-CZ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Control Process (RCP)</a:t>
            </a:r>
            <a:endParaRPr lang="en-US" b="1" noProof="0" dirty="0" smtClean="0">
              <a:latin typeface="Verdana"/>
              <a:cs typeface="Verdana"/>
            </a:endParaRPr>
          </a:p>
        </p:txBody>
      </p:sp>
      <p:sp>
        <p:nvSpPr>
          <p:cNvPr id="7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4625906" y="7041600"/>
            <a:ext cx="720000" cy="360000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04.09.2018</a:t>
            </a:r>
            <a:endParaRPr lang="cs-CZ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37994" y="7092999"/>
            <a:ext cx="396043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1D901C-0E75-4822-9BEF-E798BCF97BD2}" type="slidenum">
              <a:rPr lang="cs-CZ" sz="1000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 bwMode="auto">
          <a:xfrm>
            <a:off x="593378" y="6336915"/>
            <a:ext cx="961549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charset="2"/>
              <a:buNone/>
              <a:defRPr sz="1800" b="0" kern="1200">
                <a:solidFill>
                  <a:schemeClr val="tx2"/>
                </a:solidFill>
                <a:latin typeface="+mj-lt"/>
                <a:ea typeface="Verdana" charset="0"/>
                <a:cs typeface="Verdana" charset="0"/>
              </a:defRPr>
            </a:lvl1pPr>
            <a:lvl2pPr marL="521482" indent="0" algn="ctr" rtl="0" eaLnBrk="1" fontAlgn="base" hangingPunct="1"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042965" indent="0" algn="ctr" rtl="0" eaLnBrk="1" fontAlgn="base" hangingPunct="1"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564447" indent="0" algn="ctr" rtl="0" eaLnBrk="1" fontAlgn="base" hangingPunct="1"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85929" indent="0" algn="ctr" rtl="0" eaLnBrk="1" fontAlgn="base" hangingPunct="1"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607412" indent="0" algn="ctr" defTabSz="1042965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894" indent="0" algn="ctr" defTabSz="1042965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376" indent="0" algn="ctr" defTabSz="1042965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859" indent="0" algn="ctr" defTabSz="1042965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</a:rPr>
              <a:t>Organization: </a:t>
            </a:r>
            <a:r>
              <a:rPr lang="en-US" altLang="cs-CZ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Institute of Physics AV CR, v. v. i</a:t>
            </a:r>
            <a:r>
              <a:rPr lang="en-US" altLang="cs-CZ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./ </a:t>
            </a:r>
            <a:r>
              <a:rPr lang="en-US" altLang="cs-CZ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ELI Beamlines </a:t>
            </a:r>
            <a:r>
              <a:rPr lang="en-US" altLang="cs-CZ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Facility</a:t>
            </a:r>
            <a:endParaRPr lang="en-US" altLang="cs-CZ" sz="1700" dirty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8" y="432000"/>
            <a:ext cx="7837602" cy="752400"/>
          </a:xfrm>
        </p:spPr>
        <p:txBody>
          <a:bodyPr/>
          <a:lstStyle/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of ELI RCP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10.09.2018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29" name="Ovál 43"/>
          <p:cNvSpPr/>
          <p:nvPr/>
        </p:nvSpPr>
        <p:spPr>
          <a:xfrm>
            <a:off x="7324967" y="3057961"/>
            <a:ext cx="1700212" cy="3818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VERIFICATION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Šipka doprava 4"/>
          <p:cNvSpPr/>
          <p:nvPr/>
        </p:nvSpPr>
        <p:spPr>
          <a:xfrm>
            <a:off x="3840603" y="3471858"/>
            <a:ext cx="720080" cy="5879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ál 18"/>
          <p:cNvSpPr/>
          <p:nvPr/>
        </p:nvSpPr>
        <p:spPr>
          <a:xfrm>
            <a:off x="1032292" y="3081754"/>
            <a:ext cx="1624584" cy="62686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CONCEPT</a:t>
            </a:r>
            <a:endParaRPr lang="en-US" sz="11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vál 20"/>
          <p:cNvSpPr/>
          <p:nvPr/>
        </p:nvSpPr>
        <p:spPr>
          <a:xfrm>
            <a:off x="1032291" y="3708623"/>
            <a:ext cx="1624493" cy="7412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CAPTURING REQUIREMENTS</a:t>
            </a:r>
            <a:endParaRPr lang="en-US" sz="11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vál 14"/>
          <p:cNvSpPr/>
          <p:nvPr/>
        </p:nvSpPr>
        <p:spPr>
          <a:xfrm>
            <a:off x="2328435" y="3009747"/>
            <a:ext cx="1656184" cy="15121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" b="1" dirty="0" smtClean="0">
                <a:latin typeface="Calibri" panose="020F0502020204030204" pitchFamily="34" charset="0"/>
              </a:rPr>
              <a:t>FUNCTIONAL</a:t>
            </a:r>
          </a:p>
          <a:p>
            <a:pPr algn="ctr"/>
            <a:r>
              <a:rPr lang="en-US" sz="1150" b="1" dirty="0" smtClean="0">
                <a:latin typeface="Calibri" panose="020F0502020204030204" pitchFamily="34" charset="0"/>
              </a:rPr>
              <a:t>&amp;</a:t>
            </a:r>
          </a:p>
          <a:p>
            <a:pPr algn="ctr"/>
            <a:r>
              <a:rPr lang="en-US" sz="1150" b="1" dirty="0" smtClean="0">
                <a:latin typeface="Calibri" panose="020F0502020204030204" pitchFamily="34" charset="0"/>
              </a:rPr>
              <a:t>PERFORMANCE</a:t>
            </a:r>
          </a:p>
          <a:p>
            <a:pPr algn="ctr"/>
            <a:r>
              <a:rPr lang="en-US" sz="1150" b="1" dirty="0" smtClean="0">
                <a:latin typeface="Calibri" panose="020F0502020204030204" pitchFamily="34" charset="0"/>
              </a:rPr>
              <a:t>REQUIREMENTS </a:t>
            </a:r>
            <a:endParaRPr lang="en-US" sz="1150" b="1" dirty="0">
              <a:latin typeface="Calibri" panose="020F0502020204030204" pitchFamily="34" charset="0"/>
            </a:endParaRPr>
          </a:p>
        </p:txBody>
      </p:sp>
      <p:sp>
        <p:nvSpPr>
          <p:cNvPr id="58" name="Šipka doprava 24"/>
          <p:cNvSpPr/>
          <p:nvPr/>
        </p:nvSpPr>
        <p:spPr>
          <a:xfrm>
            <a:off x="5784819" y="3471856"/>
            <a:ext cx="1176935" cy="58794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Zaoblený obdélník 9"/>
          <p:cNvSpPr/>
          <p:nvPr/>
        </p:nvSpPr>
        <p:spPr>
          <a:xfrm>
            <a:off x="4560683" y="3081753"/>
            <a:ext cx="1296144" cy="1368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TECHNICAL SPECIFICATION</a:t>
            </a:r>
          </a:p>
          <a:p>
            <a:pPr algn="ctr"/>
            <a:r>
              <a:rPr lang="en-US" sz="1000" b="1" dirty="0" smtClean="0">
                <a:latin typeface="Calibri" panose="020F0502020204030204" pitchFamily="34" charset="0"/>
              </a:rPr>
              <a:t>=</a:t>
            </a:r>
          </a:p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RSD</a:t>
            </a:r>
          </a:p>
          <a:p>
            <a:pPr algn="ctr"/>
            <a:endParaRPr lang="en-US" sz="5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1050" i="1" dirty="0" smtClean="0">
                <a:latin typeface="Calibri" panose="020F0502020204030204" pitchFamily="34" charset="0"/>
              </a:rPr>
              <a:t>Requirements Specification Document</a:t>
            </a:r>
          </a:p>
        </p:txBody>
      </p:sp>
      <p:sp>
        <p:nvSpPr>
          <p:cNvPr id="60" name="Pětiúhelník 36"/>
          <p:cNvSpPr/>
          <p:nvPr/>
        </p:nvSpPr>
        <p:spPr>
          <a:xfrm>
            <a:off x="2303280" y="4813940"/>
            <a:ext cx="4392000" cy="36004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BEST PRACTICE &amp; LESSONS LEARNED APPROACH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465586" y="1125336"/>
            <a:ext cx="4618781" cy="1526914"/>
            <a:chOff x="1203741" y="908720"/>
            <a:chExt cx="4016331" cy="1327751"/>
          </a:xfrm>
        </p:grpSpPr>
        <p:sp>
          <p:nvSpPr>
            <p:cNvPr id="62" name="Obláček 31"/>
            <p:cNvSpPr/>
            <p:nvPr/>
          </p:nvSpPr>
          <p:spPr>
            <a:xfrm>
              <a:off x="2543131" y="908720"/>
              <a:ext cx="1571525" cy="638428"/>
            </a:xfrm>
            <a:prstGeom prst="cloud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dk1"/>
                  </a:solidFill>
                  <a:latin typeface="Calibri" panose="020F0502020204030204" pitchFamily="34" charset="0"/>
                </a:rPr>
                <a:t>STATUS REPORTING </a:t>
              </a:r>
              <a:endParaRPr lang="en-US" sz="1100" b="1" dirty="0">
                <a:solidFill>
                  <a:schemeClr val="dk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Obláček 26"/>
            <p:cNvSpPr/>
            <p:nvPr/>
          </p:nvSpPr>
          <p:spPr>
            <a:xfrm>
              <a:off x="1475664" y="948795"/>
              <a:ext cx="1270840" cy="638428"/>
            </a:xfrm>
            <a:prstGeom prst="cloud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TIME-SAVING</a:t>
              </a:r>
              <a:endParaRPr lang="en-US" sz="11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Obláček 35"/>
            <p:cNvSpPr/>
            <p:nvPr/>
          </p:nvSpPr>
          <p:spPr>
            <a:xfrm>
              <a:off x="1203741" y="1418886"/>
              <a:ext cx="2555362" cy="590792"/>
            </a:xfrm>
            <a:prstGeom prst="cloud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Calibri" panose="020F0502020204030204" pitchFamily="34" charset="0"/>
                </a:rPr>
                <a:t>INFORMATION ACROSS ELI TEAM</a:t>
              </a:r>
              <a:endParaRPr lang="en-US" sz="1100" b="1" dirty="0">
                <a:latin typeface="Calibri" panose="020F0502020204030204" pitchFamily="34" charset="0"/>
              </a:endParaRPr>
            </a:p>
          </p:txBody>
        </p:sp>
        <p:sp>
          <p:nvSpPr>
            <p:cNvPr id="65" name="Obláček 37"/>
            <p:cNvSpPr/>
            <p:nvPr/>
          </p:nvSpPr>
          <p:spPr>
            <a:xfrm>
              <a:off x="3538592" y="1031909"/>
              <a:ext cx="1681480" cy="773954"/>
            </a:xfrm>
            <a:prstGeom prst="cloud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Calibri" panose="020F0502020204030204" pitchFamily="34" charset="0"/>
                </a:rPr>
                <a:t>DATA &amp; DOCUMENTS CONTROL</a:t>
              </a:r>
              <a:endParaRPr lang="en-US" sz="1100" b="1" dirty="0">
                <a:latin typeface="Calibri" panose="020F0502020204030204" pitchFamily="34" charset="0"/>
              </a:endParaRPr>
            </a:p>
          </p:txBody>
        </p:sp>
        <p:sp>
          <p:nvSpPr>
            <p:cNvPr id="66" name="Obláček 32"/>
            <p:cNvSpPr/>
            <p:nvPr/>
          </p:nvSpPr>
          <p:spPr>
            <a:xfrm>
              <a:off x="2840822" y="1714282"/>
              <a:ext cx="1538510" cy="522189"/>
            </a:xfrm>
            <a:prstGeom prst="cloud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Calibri" panose="020F0502020204030204" pitchFamily="34" charset="0"/>
                </a:rPr>
                <a:t>LEVEL OF RELEVANCY</a:t>
              </a:r>
              <a:endParaRPr lang="en-US" sz="11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67" name="Ovál 44"/>
          <p:cNvSpPr/>
          <p:nvPr/>
        </p:nvSpPr>
        <p:spPr>
          <a:xfrm>
            <a:off x="7396975" y="3401293"/>
            <a:ext cx="1700212" cy="3818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INTEGRATION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vál 45"/>
          <p:cNvSpPr/>
          <p:nvPr/>
        </p:nvSpPr>
        <p:spPr>
          <a:xfrm>
            <a:off x="7468983" y="3727857"/>
            <a:ext cx="1700212" cy="3818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VALIDATION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vál 46"/>
          <p:cNvSpPr/>
          <p:nvPr/>
        </p:nvSpPr>
        <p:spPr>
          <a:xfrm>
            <a:off x="7540991" y="4066073"/>
            <a:ext cx="1700212" cy="3818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COMMISSIONNING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Zaoblený obdélník 42"/>
          <p:cNvSpPr/>
          <p:nvPr/>
        </p:nvSpPr>
        <p:spPr>
          <a:xfrm>
            <a:off x="9097187" y="3081754"/>
            <a:ext cx="821227" cy="13661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b="1" i="1" dirty="0" smtClean="0">
                <a:latin typeface="Calibri" panose="020F0502020204030204" pitchFamily="34" charset="0"/>
              </a:rPr>
              <a:t>START WITH FACILITY OPERATION</a:t>
            </a:r>
            <a:endParaRPr lang="en-US" sz="1050" i="1" dirty="0" smtClean="0">
              <a:latin typeface="Calibri" panose="020F0502020204030204" pitchFamily="34" charset="0"/>
            </a:endParaRPr>
          </a:p>
        </p:txBody>
      </p:sp>
      <p:sp>
        <p:nvSpPr>
          <p:cNvPr id="71" name="Zaoblený obdélník 47"/>
          <p:cNvSpPr/>
          <p:nvPr/>
        </p:nvSpPr>
        <p:spPr>
          <a:xfrm>
            <a:off x="6961754" y="3081411"/>
            <a:ext cx="507228" cy="1368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ACCEPTANCE</a:t>
            </a:r>
          </a:p>
        </p:txBody>
      </p:sp>
      <p:sp>
        <p:nvSpPr>
          <p:cNvPr id="72" name="Pětiúhelník 38"/>
          <p:cNvSpPr/>
          <p:nvPr/>
        </p:nvSpPr>
        <p:spPr>
          <a:xfrm>
            <a:off x="2304056" y="5175786"/>
            <a:ext cx="4392000" cy="360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SHARING EXPERIENCE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73" name="Pětiúhelník 39"/>
          <p:cNvSpPr/>
          <p:nvPr/>
        </p:nvSpPr>
        <p:spPr>
          <a:xfrm>
            <a:off x="2303373" y="5535826"/>
            <a:ext cx="4392000" cy="360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REQUIREMENTS CATEGORIES AND STANDARDIZATION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74" name="Pětiúhelník 25"/>
          <p:cNvSpPr/>
          <p:nvPr/>
        </p:nvSpPr>
        <p:spPr>
          <a:xfrm>
            <a:off x="2303373" y="5895866"/>
            <a:ext cx="4392000" cy="360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FORMAL REVIEW &amp; APPROVAL PROCESS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75" name="Pětiúhelník 40"/>
          <p:cNvSpPr/>
          <p:nvPr/>
        </p:nvSpPr>
        <p:spPr>
          <a:xfrm>
            <a:off x="2304056" y="6255906"/>
            <a:ext cx="4392000" cy="360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RSD BASED ON DATABASE STRUCTURE </a:t>
            </a:r>
          </a:p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(relations, predefined outputs)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76" name="Zaoblený obdélník 49"/>
          <p:cNvSpPr/>
          <p:nvPr/>
        </p:nvSpPr>
        <p:spPr>
          <a:xfrm>
            <a:off x="2285566" y="2880531"/>
            <a:ext cx="6811621" cy="1656184"/>
          </a:xfrm>
          <a:prstGeom prst="roundRect">
            <a:avLst/>
          </a:prstGeom>
          <a:solidFill>
            <a:schemeClr val="lt1">
              <a:alpha val="3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Requirements</a:t>
            </a:r>
            <a:r>
              <a:rPr lang="cs-CZ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Control</a:t>
            </a:r>
            <a:r>
              <a:rPr lang="cs-CZ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Process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4" y="471947"/>
            <a:ext cx="8190458" cy="752400"/>
          </a:xfrm>
        </p:spPr>
        <p:txBody>
          <a:bodyPr/>
          <a:lstStyle/>
          <a:p>
            <a:r>
              <a:rPr lang="en-US" sz="2200" dirty="0"/>
              <a:t>Requirements </a:t>
            </a:r>
            <a:r>
              <a:rPr lang="en-US" sz="2200" dirty="0" smtClean="0"/>
              <a:t>Control Directive S28 </a:t>
            </a:r>
            <a:r>
              <a:rPr lang="en-US" sz="2200" i="1" dirty="0" smtClean="0"/>
              <a:t>- TC ID 00106311/A</a:t>
            </a:r>
            <a:endParaRPr lang="en-US" sz="22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10" name="Zaoblený obdélník 3"/>
          <p:cNvSpPr/>
          <p:nvPr/>
        </p:nvSpPr>
        <p:spPr>
          <a:xfrm>
            <a:off x="773398" y="1908423"/>
            <a:ext cx="3402558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Guiding Principles</a:t>
            </a:r>
          </a:p>
          <a:p>
            <a:pPr lvl="1"/>
            <a:endParaRPr lang="en-US" sz="7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64382" lvl="1" indent="-342900">
              <a:buFont typeface="Wingdings" pitchFamily="2" charset="2"/>
              <a:buChar char="ü"/>
            </a:pP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SIMPLICITY</a:t>
            </a:r>
          </a:p>
          <a:p>
            <a:pPr marL="864382" lvl="1" indent="-342900">
              <a:buFont typeface="Wingdings" pitchFamily="2" charset="2"/>
              <a:buChar char="ü"/>
            </a:pP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CONTROLLABILITY</a:t>
            </a:r>
          </a:p>
          <a:p>
            <a:pPr marL="864382" lvl="1" indent="-342900">
              <a:buFont typeface="Wingdings" pitchFamily="2" charset="2"/>
              <a:buChar char="ü"/>
            </a:pPr>
            <a:r>
              <a:rPr lang="en-US" sz="1900" b="1" dirty="0" smtClean="0">
                <a:latin typeface="Calibri" panose="020F0502020204030204" pitchFamily="34" charset="0"/>
              </a:rPr>
              <a:t>AWARENESS</a:t>
            </a:r>
            <a:endParaRPr lang="en-US" sz="1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3" t="21895"/>
          <a:stretch/>
        </p:blipFill>
        <p:spPr bwMode="auto">
          <a:xfrm>
            <a:off x="4445806" y="2268463"/>
            <a:ext cx="5910506" cy="3996000"/>
          </a:xfrm>
          <a:prstGeom prst="rect">
            <a:avLst/>
          </a:prstGeom>
          <a:noFill/>
          <a:ln w="5715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4355796" y="1620391"/>
            <a:ext cx="6084030" cy="3607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</a:rPr>
              <a:t>TC ID (00106311) A - S28 Requirements Control</a:t>
            </a:r>
          </a:p>
        </p:txBody>
      </p:sp>
      <p:sp>
        <p:nvSpPr>
          <p:cNvPr id="13" name="Zaoblený obdélník 8"/>
          <p:cNvSpPr/>
          <p:nvPr/>
        </p:nvSpPr>
        <p:spPr>
          <a:xfrm>
            <a:off x="773398" y="3763712"/>
            <a:ext cx="349238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Not new or unknown process!</a:t>
            </a:r>
          </a:p>
          <a:p>
            <a:pPr algn="ctr"/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We just do it:</a:t>
            </a:r>
          </a:p>
          <a:p>
            <a:pPr lvl="1"/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Better,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Quicker,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in the common way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200" dirty="0" smtClean="0"/>
              <a:t>Process Summary of RCP </a:t>
            </a:r>
            <a:r>
              <a:rPr lang="en-US" altLang="cs-CZ" sz="2200" dirty="0"/>
              <a:t>(4 steps)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6" name="Zaoblený obdélník 2"/>
          <p:cNvSpPr/>
          <p:nvPr/>
        </p:nvSpPr>
        <p:spPr>
          <a:xfrm>
            <a:off x="710391" y="1533231"/>
            <a:ext cx="3433854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anose="020F0502020204030204" pitchFamily="34" charset="0"/>
              </a:rPr>
              <a:t>STEP </a:t>
            </a:r>
            <a:r>
              <a:rPr lang="ru-RU" b="1" dirty="0" smtClean="0">
                <a:latin typeface="Calibri" panose="020F0502020204030204" pitchFamily="34" charset="0"/>
              </a:rPr>
              <a:t>№</a:t>
            </a:r>
            <a:r>
              <a:rPr lang="cs-CZ" b="1" dirty="0" smtClean="0">
                <a:latin typeface="Calibri" panose="020F0502020204030204" pitchFamily="34" charset="0"/>
              </a:rPr>
              <a:t>1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7" name="Zaoblený obdélník 7"/>
          <p:cNvSpPr/>
          <p:nvPr/>
        </p:nvSpPr>
        <p:spPr>
          <a:xfrm>
            <a:off x="4670831" y="1533231"/>
            <a:ext cx="5463208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Calibri" panose="020F0502020204030204" pitchFamily="34" charset="0"/>
              </a:rPr>
              <a:t>FUNCTIONAL &amp; PERFORMANCE &amp; SPECIFIC REQUIREMENTS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8"/>
          <p:cNvSpPr/>
          <p:nvPr/>
        </p:nvSpPr>
        <p:spPr>
          <a:xfrm>
            <a:off x="4670831" y="2037287"/>
            <a:ext cx="5463208" cy="379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i="1" dirty="0">
                <a:latin typeface="Calibri" panose="020F0502020204030204" pitchFamily="34" charset="0"/>
              </a:rPr>
              <a:t>capturing the specific requirements by scientific community</a:t>
            </a:r>
          </a:p>
        </p:txBody>
      </p:sp>
      <p:sp>
        <p:nvSpPr>
          <p:cNvPr id="9" name="Zaoblený obdélník 9"/>
          <p:cNvSpPr/>
          <p:nvPr/>
        </p:nvSpPr>
        <p:spPr>
          <a:xfrm>
            <a:off x="710391" y="2589790"/>
            <a:ext cx="3456384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anose="020F0502020204030204" pitchFamily="34" charset="0"/>
              </a:rPr>
              <a:t>STEP </a:t>
            </a:r>
            <a:r>
              <a:rPr lang="ru-RU" b="1" dirty="0" smtClean="0">
                <a:latin typeface="Calibri" panose="020F0502020204030204" pitchFamily="34" charset="0"/>
              </a:rPr>
              <a:t>№</a:t>
            </a:r>
            <a:r>
              <a:rPr lang="cs-CZ" b="1" dirty="0" smtClean="0">
                <a:latin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0" name="Zaoblený obdélník 10"/>
          <p:cNvSpPr/>
          <p:nvPr/>
        </p:nvSpPr>
        <p:spPr>
          <a:xfrm>
            <a:off x="4670831" y="2589790"/>
            <a:ext cx="5463208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ADDITION</a:t>
            </a:r>
            <a:r>
              <a:rPr lang="cs-CZ" sz="1600" b="1" dirty="0" smtClean="0">
                <a:latin typeface="Calibri" panose="020F0502020204030204" pitchFamily="34" charset="0"/>
              </a:rPr>
              <a:t> OF</a:t>
            </a:r>
            <a:r>
              <a:rPr lang="en-US" sz="1600" b="1" dirty="0" smtClean="0">
                <a:latin typeface="Calibri" panose="020F0502020204030204" pitchFamily="34" charset="0"/>
              </a:rPr>
              <a:t> “STANDARD” CORRESPONDING REQUIREMENTS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1" name="Zaoblený obdélník 11"/>
          <p:cNvSpPr/>
          <p:nvPr/>
        </p:nvSpPr>
        <p:spPr>
          <a:xfrm>
            <a:off x="4670831" y="3117407"/>
            <a:ext cx="5463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i="1" dirty="0">
                <a:latin typeface="Calibri" panose="020F0502020204030204" pitchFamily="34" charset="0"/>
              </a:rPr>
              <a:t>design constraints, safety, quality and </a:t>
            </a:r>
            <a:r>
              <a:rPr lang="en-US" sz="1400" i="1" dirty="0" smtClean="0">
                <a:latin typeface="Calibri" panose="020F0502020204030204" pitchFamily="34" charset="0"/>
              </a:rPr>
              <a:t>verification </a:t>
            </a:r>
            <a:r>
              <a:rPr lang="en-US" sz="1400" i="1" dirty="0">
                <a:latin typeface="Calibri" panose="020F0502020204030204" pitchFamily="34" charset="0"/>
              </a:rPr>
              <a:t>to the draft and transferring the draft into RSD by Systems Engineer including development of corresponding Database Structure</a:t>
            </a:r>
          </a:p>
        </p:txBody>
      </p:sp>
      <p:sp>
        <p:nvSpPr>
          <p:cNvPr id="12" name="Zaoblený obdélník 12"/>
          <p:cNvSpPr/>
          <p:nvPr/>
        </p:nvSpPr>
        <p:spPr>
          <a:xfrm>
            <a:off x="728540" y="4101958"/>
            <a:ext cx="3438235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anose="020F0502020204030204" pitchFamily="34" charset="0"/>
              </a:rPr>
              <a:t>STEP </a:t>
            </a:r>
            <a:r>
              <a:rPr lang="ru-RU" b="1" dirty="0" smtClean="0">
                <a:latin typeface="Calibri" panose="020F0502020204030204" pitchFamily="34" charset="0"/>
              </a:rPr>
              <a:t>№</a:t>
            </a:r>
            <a:r>
              <a:rPr lang="cs-CZ" b="1" dirty="0" smtClean="0">
                <a:latin typeface="Calibri" panose="020F0502020204030204" pitchFamily="34" charset="0"/>
              </a:rPr>
              <a:t>3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3"/>
          <p:cNvSpPr/>
          <p:nvPr/>
        </p:nvSpPr>
        <p:spPr>
          <a:xfrm>
            <a:off x="4670831" y="4101958"/>
            <a:ext cx="5463208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REVIEW OF THE </a:t>
            </a:r>
            <a:r>
              <a:rPr lang="cs-CZ" sz="1600" b="1" dirty="0" smtClean="0">
                <a:latin typeface="Calibri" panose="020F0502020204030204" pitchFamily="34" charset="0"/>
              </a:rPr>
              <a:t>RSD </a:t>
            </a:r>
            <a:r>
              <a:rPr lang="en-US" sz="1600" b="1" dirty="0" smtClean="0">
                <a:latin typeface="Calibri" panose="020F0502020204030204" pitchFamily="34" charset="0"/>
              </a:rPr>
              <a:t>DRAFT BY EXPERTS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" name="Zaoblený obdélník 14"/>
          <p:cNvSpPr/>
          <p:nvPr/>
        </p:nvSpPr>
        <p:spPr>
          <a:xfrm>
            <a:off x="4670831" y="4621563"/>
            <a:ext cx="546320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i="1" dirty="0">
                <a:latin typeface="Calibri" panose="020F0502020204030204" pitchFamily="34" charset="0"/>
              </a:rPr>
              <a:t>experts from relevant engineering and research groups</a:t>
            </a:r>
          </a:p>
        </p:txBody>
      </p:sp>
      <p:sp>
        <p:nvSpPr>
          <p:cNvPr id="15" name="Šipka dolů 3"/>
          <p:cNvSpPr/>
          <p:nvPr/>
        </p:nvSpPr>
        <p:spPr>
          <a:xfrm>
            <a:off x="3208141" y="1965278"/>
            <a:ext cx="321952" cy="62451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6" name="Zaoblený obdélník 16"/>
          <p:cNvSpPr/>
          <p:nvPr/>
        </p:nvSpPr>
        <p:spPr>
          <a:xfrm>
            <a:off x="728540" y="5588854"/>
            <a:ext cx="3438235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 panose="020F0502020204030204" pitchFamily="34" charset="0"/>
              </a:rPr>
              <a:t>STEP </a:t>
            </a:r>
            <a:r>
              <a:rPr lang="ru-RU" b="1" dirty="0" smtClean="0">
                <a:latin typeface="Calibri" panose="020F0502020204030204" pitchFamily="34" charset="0"/>
              </a:rPr>
              <a:t>№</a:t>
            </a:r>
            <a:r>
              <a:rPr lang="cs-CZ" b="1" dirty="0" smtClean="0">
                <a:latin typeface="Calibri" panose="020F0502020204030204" pitchFamily="34" charset="0"/>
              </a:rPr>
              <a:t>4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7" name="Zaoblený obdélník 17"/>
          <p:cNvSpPr/>
          <p:nvPr/>
        </p:nvSpPr>
        <p:spPr>
          <a:xfrm>
            <a:off x="4670831" y="5143210"/>
            <a:ext cx="5463208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APPROVAL OF THE RSD</a:t>
            </a:r>
            <a:r>
              <a:rPr lang="cs-CZ" sz="1600" b="1" dirty="0" smtClean="0">
                <a:latin typeface="Calibri" panose="020F0502020204030204" pitchFamily="34" charset="0"/>
              </a:rPr>
              <a:t> BY APPROVAL AUTHORITY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8" name="Zaoblený obdélník 18"/>
          <p:cNvSpPr/>
          <p:nvPr/>
        </p:nvSpPr>
        <p:spPr>
          <a:xfrm>
            <a:off x="4670831" y="5637687"/>
            <a:ext cx="5463208" cy="379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i="1" dirty="0" smtClean="0">
                <a:latin typeface="Calibri" panose="020F0502020204030204" pitchFamily="34" charset="0"/>
              </a:rPr>
              <a:t>Approval &amp; Application of the process outputs in tenders and verification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19" name="Šipka dolů 21"/>
          <p:cNvSpPr/>
          <p:nvPr/>
        </p:nvSpPr>
        <p:spPr>
          <a:xfrm>
            <a:off x="3208141" y="3021838"/>
            <a:ext cx="321952" cy="108012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0" name="Šipka dolů 22"/>
          <p:cNvSpPr/>
          <p:nvPr/>
        </p:nvSpPr>
        <p:spPr>
          <a:xfrm>
            <a:off x="3208141" y="4548852"/>
            <a:ext cx="321952" cy="104000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1" name="Zaoblený obdélník 19"/>
          <p:cNvSpPr/>
          <p:nvPr/>
        </p:nvSpPr>
        <p:spPr>
          <a:xfrm>
            <a:off x="785533" y="2037287"/>
            <a:ext cx="1221002" cy="441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Calibri" panose="020F0502020204030204" pitchFamily="34" charset="0"/>
              </a:rPr>
              <a:t>STAKEHOLDER</a:t>
            </a:r>
          </a:p>
          <a:p>
            <a:pPr algn="ctr"/>
            <a:r>
              <a:rPr lang="cs-CZ" sz="1200" b="1" dirty="0" smtClean="0">
                <a:latin typeface="Calibri" panose="020F0502020204030204" pitchFamily="34" charset="0"/>
              </a:rPr>
              <a:t>(OWNER)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22" name="Zaoblený obdélník 24"/>
          <p:cNvSpPr/>
          <p:nvPr/>
        </p:nvSpPr>
        <p:spPr>
          <a:xfrm>
            <a:off x="1816817" y="3487422"/>
            <a:ext cx="1221002" cy="4956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Calibri" panose="020F0502020204030204" pitchFamily="34" charset="0"/>
              </a:rPr>
              <a:t>SYSTEMS</a:t>
            </a:r>
          </a:p>
          <a:p>
            <a:pPr algn="ctr"/>
            <a:r>
              <a:rPr lang="cs-CZ" sz="1200" b="1" dirty="0" smtClean="0">
                <a:latin typeface="Calibri" panose="020F0502020204030204" pitchFamily="34" charset="0"/>
              </a:rPr>
              <a:t>ENGINEER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23" name="Zaoblený obdélník 23"/>
          <p:cNvSpPr/>
          <p:nvPr/>
        </p:nvSpPr>
        <p:spPr>
          <a:xfrm>
            <a:off x="728540" y="3080228"/>
            <a:ext cx="122100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Calibri" panose="020F0502020204030204" pitchFamily="34" charset="0"/>
              </a:rPr>
              <a:t>STAKEHOLDER</a:t>
            </a:r>
          </a:p>
          <a:p>
            <a:pPr algn="ctr"/>
            <a:r>
              <a:rPr lang="cs-CZ" sz="1200" b="1" dirty="0" smtClean="0">
                <a:latin typeface="Calibri" panose="020F0502020204030204" pitchFamily="34" charset="0"/>
              </a:rPr>
              <a:t>(OWNER)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24" name="Zaoblený obdélník 25"/>
          <p:cNvSpPr/>
          <p:nvPr/>
        </p:nvSpPr>
        <p:spPr>
          <a:xfrm>
            <a:off x="1816817" y="5028245"/>
            <a:ext cx="1221002" cy="4654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Calibri" panose="020F0502020204030204" pitchFamily="34" charset="0"/>
              </a:rPr>
              <a:t>SYSTEMS</a:t>
            </a:r>
          </a:p>
          <a:p>
            <a:pPr algn="ctr"/>
            <a:r>
              <a:rPr lang="cs-CZ" sz="1200" b="1" dirty="0" smtClean="0">
                <a:latin typeface="Calibri" panose="020F0502020204030204" pitchFamily="34" charset="0"/>
              </a:rPr>
              <a:t>ENGINEER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25" name="Zaoblený obdélník 26"/>
          <p:cNvSpPr/>
          <p:nvPr/>
        </p:nvSpPr>
        <p:spPr>
          <a:xfrm>
            <a:off x="728540" y="4621563"/>
            <a:ext cx="1221002" cy="4732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Calibri" panose="020F0502020204030204" pitchFamily="34" charset="0"/>
              </a:rPr>
              <a:t>STAKEHOLDER</a:t>
            </a:r>
          </a:p>
          <a:p>
            <a:pPr algn="ctr"/>
            <a:r>
              <a:rPr lang="cs-CZ" sz="1200" b="1" dirty="0" smtClean="0">
                <a:latin typeface="Calibri" panose="020F0502020204030204" pitchFamily="34" charset="0"/>
              </a:rPr>
              <a:t>(OWNER)</a:t>
            </a:r>
            <a:endParaRPr lang="en-US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Requirements </a:t>
            </a:r>
            <a:r>
              <a:rPr lang="en-US" altLang="cs-CZ" dirty="0"/>
              <a:t>Collection – basic scheme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22" y="1203994"/>
            <a:ext cx="8928992" cy="570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2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Requirements Capturing &amp; Collection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90" y="1108577"/>
            <a:ext cx="5422006" cy="33021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Zaoblený obdélník 1"/>
          <p:cNvSpPr/>
          <p:nvPr/>
        </p:nvSpPr>
        <p:spPr>
          <a:xfrm>
            <a:off x="620381" y="4455706"/>
            <a:ext cx="9478053" cy="24392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Calibri" panose="020F0502020204030204" pitchFamily="34" charset="0"/>
              </a:rPr>
              <a:t>General requirements </a:t>
            </a:r>
            <a:r>
              <a:rPr lang="en-US" sz="1600" dirty="0">
                <a:latin typeface="Calibri" panose="020F0502020204030204" pitchFamily="34" charset="0"/>
              </a:rPr>
              <a:t>describe the </a:t>
            </a:r>
            <a:r>
              <a:rPr lang="en-US" sz="1600" dirty="0" err="1">
                <a:latin typeface="Calibri" panose="020F0502020204030204" pitchFamily="34" charset="0"/>
              </a:rPr>
              <a:t>programme</a:t>
            </a:r>
            <a:r>
              <a:rPr lang="en-US" sz="1600" dirty="0">
                <a:latin typeface="Calibri" panose="020F0502020204030204" pitchFamily="34" charset="0"/>
              </a:rPr>
              <a:t> objectives (mission profile), architecture of the system and it location in the technology building, and sets main specifications in relation to the system </a:t>
            </a:r>
            <a:r>
              <a:rPr lang="en-US" sz="1600" dirty="0" smtClean="0">
                <a:latin typeface="Calibri" panose="020F0502020204030204" pitchFamily="34" charset="0"/>
              </a:rPr>
              <a:t>operation.</a:t>
            </a:r>
          </a:p>
          <a:p>
            <a:endParaRPr lang="en-US" sz="500" dirty="0">
              <a:latin typeface="Calibri" panose="020F0502020204030204" pitchFamily="34" charset="0"/>
            </a:endParaRPr>
          </a:p>
          <a:p>
            <a:r>
              <a:rPr lang="en-US" sz="1600" b="1" u="sng" dirty="0">
                <a:latin typeface="Calibri" panose="020F0502020204030204" pitchFamily="34" charset="0"/>
              </a:rPr>
              <a:t>Functional requirements </a:t>
            </a:r>
            <a:r>
              <a:rPr lang="en-US" sz="1600" dirty="0">
                <a:latin typeface="Calibri" panose="020F0502020204030204" pitchFamily="34" charset="0"/>
              </a:rPr>
              <a:t>specify the necessary tasks, functions and actions to conform the </a:t>
            </a:r>
            <a:r>
              <a:rPr lang="en-US" sz="1600" dirty="0" err="1">
                <a:latin typeface="Calibri" panose="020F0502020204030204" pitchFamily="34" charset="0"/>
              </a:rPr>
              <a:t>programme</a:t>
            </a:r>
            <a:r>
              <a:rPr lang="en-US" sz="1600" dirty="0">
                <a:latin typeface="Calibri" panose="020F0502020204030204" pitchFamily="34" charset="0"/>
              </a:rPr>
              <a:t> statement (mission objectives</a:t>
            </a:r>
            <a:r>
              <a:rPr lang="en-US" sz="1600" dirty="0" smtClean="0">
                <a:latin typeface="Calibri" panose="020F0502020204030204" pitchFamily="34" charset="0"/>
              </a:rPr>
              <a:t>).</a:t>
            </a:r>
          </a:p>
          <a:p>
            <a:endParaRPr lang="en-US" sz="500" dirty="0">
              <a:latin typeface="Calibri" panose="020F0502020204030204" pitchFamily="34" charset="0"/>
            </a:endParaRPr>
          </a:p>
          <a:p>
            <a:r>
              <a:rPr lang="en-US" sz="1600" b="1" u="sng" dirty="0">
                <a:latin typeface="Calibri" panose="020F0502020204030204" pitchFamily="34" charset="0"/>
              </a:rPr>
              <a:t>Performance requirements </a:t>
            </a:r>
            <a:r>
              <a:rPr lang="en-US" sz="1600" dirty="0">
                <a:latin typeface="Calibri" panose="020F0502020204030204" pitchFamily="34" charset="0"/>
              </a:rPr>
              <a:t>define the extent to which a mission or function must be executed; generally measured in terms of quantity, quality, coverage, timeliness or readiness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</a:p>
          <a:p>
            <a:endParaRPr lang="en-US" sz="500" dirty="0">
              <a:latin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</a:rPr>
              <a:t>Operational requirements </a:t>
            </a:r>
            <a:r>
              <a:rPr lang="en-US" sz="1600" dirty="0">
                <a:latin typeface="Calibri" panose="020F0502020204030204" pitchFamily="34" charset="0"/>
              </a:rPr>
              <a:t>include operational profiles and events to which the system shall respond (e.g. autonomy, control and contingency, preparation of experiment, experiment execution </a:t>
            </a:r>
            <a:r>
              <a:rPr lang="en-US" sz="1600" dirty="0" smtClean="0">
                <a:latin typeface="Calibri" panose="020F0502020204030204" pitchFamily="34" charset="0"/>
              </a:rPr>
              <a:t>and etc.).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3"/>
          <a:stretch/>
        </p:blipFill>
        <p:spPr bwMode="auto">
          <a:xfrm>
            <a:off x="395356" y="1323946"/>
            <a:ext cx="9901790" cy="553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Requirement Specification Document (RSD) </a:t>
            </a:r>
            <a:r>
              <a:rPr lang="en-US" altLang="cs-CZ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cs-CZ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cs-CZ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Template </a:t>
            </a:r>
            <a:r>
              <a:rPr lang="en-US" altLang="cs-CZ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– TC ID 00104477</a:t>
            </a:r>
            <a:endParaRPr lang="en-US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7" name="Zaoblený obdélník 24">
            <a:hlinkClick r:id="rId3" action="ppaction://hlinkfile"/>
          </p:cNvPr>
          <p:cNvSpPr/>
          <p:nvPr/>
        </p:nvSpPr>
        <p:spPr>
          <a:xfrm>
            <a:off x="665386" y="5805856"/>
            <a:ext cx="5139969" cy="103511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Stakeholder’s (owner’s) RSD draft the first of all should contain such requirements as: </a:t>
            </a:r>
            <a:r>
              <a:rPr lang="en-US" b="1" u="sng" dirty="0">
                <a:latin typeface="Calibri" panose="020F0502020204030204" pitchFamily="34" charset="0"/>
              </a:rPr>
              <a:t>functional, performance and specific</a:t>
            </a:r>
            <a:r>
              <a:rPr lang="cs-CZ" b="1" u="sng" dirty="0">
                <a:latin typeface="Calibri" panose="020F0502020204030204" pitchFamily="34" charset="0"/>
              </a:rPr>
              <a:t> </a:t>
            </a:r>
            <a:r>
              <a:rPr lang="en-US" b="1" u="sng" dirty="0" smtClean="0">
                <a:latin typeface="Calibri" panose="020F0502020204030204" pitchFamily="34" charset="0"/>
              </a:rPr>
              <a:t>ones</a:t>
            </a:r>
            <a:r>
              <a:rPr lang="en-US" b="1" dirty="0" smtClean="0">
                <a:latin typeface="Calibri" panose="020F0502020204030204" pitchFamily="34" charset="0"/>
              </a:rPr>
              <a:t>.  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9" name="Obdélník 14"/>
          <p:cNvSpPr/>
          <p:nvPr/>
        </p:nvSpPr>
        <p:spPr>
          <a:xfrm>
            <a:off x="620381" y="4321270"/>
            <a:ext cx="2655294" cy="1169551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All types of ELI project documentation templates, </a:t>
            </a:r>
            <a:r>
              <a:rPr lang="en-US" sz="1400" dirty="0">
                <a:latin typeface="Calibri" panose="020F0502020204030204" pitchFamily="34" charset="0"/>
              </a:rPr>
              <a:t>including RSD templates for  different categories of </a:t>
            </a:r>
            <a:r>
              <a:rPr lang="en-US" sz="1400" dirty="0" smtClean="0">
                <a:latin typeface="Calibri" panose="020F0502020204030204" pitchFamily="34" charset="0"/>
              </a:rPr>
              <a:t>products, are available in the TC. 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707304" y="3330581"/>
            <a:ext cx="568372" cy="810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RCP: Capturing </a:t>
            </a:r>
            <a:r>
              <a:rPr lang="en-US" sz="2200" dirty="0"/>
              <a:t>Requirements (step </a:t>
            </a:r>
            <a:r>
              <a:rPr lang="ru-RU" sz="2200" dirty="0" smtClean="0"/>
              <a:t>№</a:t>
            </a:r>
            <a:r>
              <a:rPr lang="en-US" sz="2200" dirty="0" smtClean="0"/>
              <a:t>1</a:t>
            </a:r>
            <a:r>
              <a:rPr lang="en-US" sz="2200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3775" b="-1"/>
          <a:stretch/>
        </p:blipFill>
        <p:spPr bwMode="auto">
          <a:xfrm>
            <a:off x="969870" y="1666771"/>
            <a:ext cx="3352413" cy="1918238"/>
          </a:xfrm>
          <a:prstGeom prst="rect">
            <a:avLst/>
          </a:prstGeom>
          <a:noFill/>
          <a:ln w="19050">
            <a:solidFill>
              <a:srgbClr val="FF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06" y="2448483"/>
            <a:ext cx="5328592" cy="3964215"/>
          </a:xfrm>
          <a:prstGeom prst="rect">
            <a:avLst/>
          </a:prstGeom>
          <a:noFill/>
          <a:ln w="19050">
            <a:solidFill>
              <a:srgbClr val="FF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aoblený obdélník 8"/>
          <p:cNvSpPr/>
          <p:nvPr/>
        </p:nvSpPr>
        <p:spPr>
          <a:xfrm>
            <a:off x="4445806" y="1666771"/>
            <a:ext cx="5328592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Stakeholder’s (owner’s) RSD draft the first of all should contain such requirements as: </a:t>
            </a:r>
            <a:r>
              <a:rPr lang="en-US" sz="1400" b="1" u="sng" dirty="0" smtClean="0">
                <a:latin typeface="Calibri" panose="020F0502020204030204" pitchFamily="34" charset="0"/>
              </a:rPr>
              <a:t>FUNCTIONAL, PERFORMANCE AND SPECIFIC</a:t>
            </a:r>
            <a:r>
              <a:rPr lang="cs-CZ" sz="1400" b="1" u="sng" dirty="0" smtClean="0">
                <a:latin typeface="Calibri" panose="020F0502020204030204" pitchFamily="34" charset="0"/>
              </a:rPr>
              <a:t> ONES</a:t>
            </a:r>
            <a:r>
              <a:rPr lang="en-US" sz="1400" b="1" dirty="0" smtClean="0">
                <a:latin typeface="Calibri" panose="020F0502020204030204" pitchFamily="34" charset="0"/>
              </a:rPr>
              <a:t>.   </a:t>
            </a:r>
            <a:endParaRPr lang="cs-CZ" sz="1400" dirty="0">
              <a:latin typeface="Calibri" panose="020F0502020204030204" pitchFamily="34" charset="0"/>
            </a:endParaRPr>
          </a:p>
        </p:txBody>
      </p:sp>
      <p:sp>
        <p:nvSpPr>
          <p:cNvPr id="9" name="Zaoblený obdélník 9"/>
          <p:cNvSpPr/>
          <p:nvPr/>
        </p:nvSpPr>
        <p:spPr>
          <a:xfrm>
            <a:off x="969870" y="3682995"/>
            <a:ext cx="3352413" cy="26252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1600" b="1" dirty="0" smtClean="0">
                <a:latin typeface="Calibri" panose="020F0502020204030204" pitchFamily="34" charset="0"/>
              </a:rPr>
              <a:t>Using RSD Templates</a:t>
            </a:r>
          </a:p>
          <a:p>
            <a:pPr lvl="1"/>
            <a:endParaRPr lang="en-US" sz="600" b="1" dirty="0" smtClean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i="1" dirty="0" smtClean="0">
                <a:latin typeface="Calibri" panose="020F0502020204030204" pitchFamily="34" charset="0"/>
              </a:rPr>
              <a:t>Enables Sharing experience</a:t>
            </a:r>
          </a:p>
          <a:p>
            <a:pPr marL="285750" indent="-285750">
              <a:buFontTx/>
              <a:buChar char="-"/>
            </a:pPr>
            <a:r>
              <a:rPr lang="en-US" sz="1400" i="1" dirty="0" smtClean="0">
                <a:latin typeface="Calibri" panose="020F0502020204030204" pitchFamily="34" charset="0"/>
              </a:rPr>
              <a:t>Enables standardization of selected requirements</a:t>
            </a:r>
            <a:endParaRPr lang="cs-CZ" sz="1400" i="1" dirty="0" smtClean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i="1" dirty="0" smtClean="0">
                <a:latin typeface="Calibri" panose="020F0502020204030204" pitchFamily="34" charset="0"/>
              </a:rPr>
              <a:t>Allows </a:t>
            </a:r>
            <a:r>
              <a:rPr lang="en-US" sz="1400" i="1" dirty="0">
                <a:latin typeface="Calibri" panose="020F0502020204030204" pitchFamily="34" charset="0"/>
              </a:rPr>
              <a:t>time-saving on the side of stakeholder (</a:t>
            </a:r>
            <a:r>
              <a:rPr lang="en-US" sz="1400" i="1" dirty="0" err="1">
                <a:latin typeface="Calibri" panose="020F0502020204030204" pitchFamily="34" charset="0"/>
              </a:rPr>
              <a:t>reqs</a:t>
            </a:r>
            <a:r>
              <a:rPr lang="en-US" sz="1400" i="1" dirty="0">
                <a:latin typeface="Calibri" panose="020F0502020204030204" pitchFamily="34" charset="0"/>
              </a:rPr>
              <a:t>. owner) as well on the side of SE (Systems Engineer)</a:t>
            </a:r>
            <a:endParaRPr lang="cs-CZ" sz="1400" i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i="1" dirty="0" smtClean="0">
                <a:latin typeface="Calibri" panose="020F0502020204030204" pitchFamily="34" charset="0"/>
              </a:rPr>
              <a:t>Allows systems engineering approach</a:t>
            </a:r>
          </a:p>
          <a:p>
            <a:pPr marL="285750" indent="-285750">
              <a:buFontTx/>
              <a:buChar char="-"/>
            </a:pPr>
            <a:r>
              <a:rPr lang="en-US" sz="1400" i="1" dirty="0" smtClean="0">
                <a:latin typeface="Calibri" panose="020F0502020204030204" pitchFamily="34" charset="0"/>
              </a:rPr>
              <a:t>Enables </a:t>
            </a:r>
            <a:r>
              <a:rPr lang="en-US" sz="1400" i="1" dirty="0">
                <a:latin typeface="Calibri" panose="020F0502020204030204" pitchFamily="34" charset="0"/>
              </a:rPr>
              <a:t>simple and quick upload into Database </a:t>
            </a:r>
            <a:r>
              <a:rPr lang="en-US" sz="1400" i="1" dirty="0" smtClean="0">
                <a:latin typeface="Calibri" panose="020F0502020204030204" pitchFamily="34" charset="0"/>
              </a:rPr>
              <a:t>Structure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10" name="Zaoblený obdélník 11"/>
          <p:cNvSpPr/>
          <p:nvPr/>
        </p:nvSpPr>
        <p:spPr>
          <a:xfrm>
            <a:off x="4877854" y="4995634"/>
            <a:ext cx="1513079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Calibri" panose="020F0502020204030204" pitchFamily="34" charset="0"/>
              </a:rPr>
              <a:t>STAKEHOLDER</a:t>
            </a:r>
          </a:p>
          <a:p>
            <a:pPr algn="ctr"/>
            <a:r>
              <a:rPr lang="cs-CZ" sz="1200" b="1" dirty="0" smtClean="0">
                <a:latin typeface="Calibri" panose="020F0502020204030204" pitchFamily="34" charset="0"/>
              </a:rPr>
              <a:t>(OWNER) INPUT</a:t>
            </a:r>
            <a:endParaRPr lang="en-US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Adding of General Requirements + Upload into </a:t>
            </a:r>
            <a:r>
              <a:rPr lang="en-US" sz="2000" b="1" dirty="0"/>
              <a:t>Database Structure (step </a:t>
            </a:r>
            <a:r>
              <a:rPr lang="ru-RU" sz="2000" b="1" dirty="0"/>
              <a:t>№</a:t>
            </a:r>
            <a:r>
              <a:rPr lang="cs-CZ" sz="2000" b="1" dirty="0" smtClean="0"/>
              <a:t> </a:t>
            </a:r>
            <a:r>
              <a:rPr lang="en-US" sz="2000" b="1" dirty="0" smtClean="0"/>
              <a:t>2</a:t>
            </a:r>
            <a:r>
              <a:rPr lang="en-US" sz="2000" b="1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5"/>
          <a:stretch/>
        </p:blipFill>
        <p:spPr bwMode="auto">
          <a:xfrm>
            <a:off x="1004905" y="2520367"/>
            <a:ext cx="9057525" cy="439261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77" y="1152339"/>
            <a:ext cx="3556270" cy="17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85" y="1226914"/>
            <a:ext cx="2686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6"/>
          <p:cNvCxnSpPr/>
          <p:nvPr/>
        </p:nvCxnSpPr>
        <p:spPr>
          <a:xfrm flipV="1">
            <a:off x="5829441" y="2232459"/>
            <a:ext cx="1512168" cy="28790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aoblený obdélník 24"/>
          <p:cNvSpPr/>
          <p:nvPr/>
        </p:nvSpPr>
        <p:spPr>
          <a:xfrm>
            <a:off x="665386" y="1368362"/>
            <a:ext cx="2700300" cy="37624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SYSTEMS ENGINEER (SE) JOB:</a:t>
            </a:r>
          </a:p>
          <a:p>
            <a:endParaRPr lang="en-US" sz="500" b="1" dirty="0" smtClean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latin typeface="Calibri" panose="020F0502020204030204" pitchFamily="34" charset="0"/>
              </a:rPr>
              <a:t>Editor (not owner!) of RSD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latin typeface="Calibri" panose="020F0502020204030204" pitchFamily="34" charset="0"/>
              </a:rPr>
              <a:t>Addition of general requirements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latin typeface="Calibri" panose="020F0502020204030204" pitchFamily="34" charset="0"/>
              </a:rPr>
              <a:t>Ensuring formal review of draft (such as engineering wording)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latin typeface="Calibri" panose="020F0502020204030204" pitchFamily="34" charset="0"/>
              </a:rPr>
              <a:t>Ensuring appointment and coordination of review board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latin typeface="Calibri" panose="020F0502020204030204" pitchFamily="34" charset="0"/>
              </a:rPr>
              <a:t>Import of RSD into </a:t>
            </a:r>
            <a:r>
              <a:rPr lang="en-US" sz="1400" b="1" dirty="0">
                <a:latin typeface="Calibri" panose="020F0502020204030204" pitchFamily="34" charset="0"/>
              </a:rPr>
              <a:t>Database </a:t>
            </a:r>
            <a:r>
              <a:rPr lang="en-US" sz="1400" b="1" dirty="0" smtClean="0">
                <a:latin typeface="Calibri" panose="020F0502020204030204" pitchFamily="34" charset="0"/>
              </a:rPr>
              <a:t>Structure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latin typeface="Calibri" panose="020F0502020204030204" pitchFamily="34" charset="0"/>
              </a:rPr>
              <a:t>Creating and maintaining of documentation supporting verification process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1" name="Zaoblený obdélník 8"/>
          <p:cNvSpPr/>
          <p:nvPr/>
        </p:nvSpPr>
        <p:spPr>
          <a:xfrm>
            <a:off x="7743480" y="1620582"/>
            <a:ext cx="1450260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Calibri" panose="020F0502020204030204" pitchFamily="34" charset="0"/>
              </a:rPr>
              <a:t>STAKEHOLDER</a:t>
            </a:r>
          </a:p>
          <a:p>
            <a:pPr algn="ctr"/>
            <a:r>
              <a:rPr lang="cs-CZ" sz="1400" b="1" dirty="0" smtClean="0">
                <a:latin typeface="Calibri" panose="020F0502020204030204" pitchFamily="34" charset="0"/>
              </a:rPr>
              <a:t>(OWNER) INPUT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2" name="Zaoblený obdélník 9"/>
          <p:cNvSpPr/>
          <p:nvPr/>
        </p:nvSpPr>
        <p:spPr>
          <a:xfrm>
            <a:off x="5572190" y="1592384"/>
            <a:ext cx="1131607" cy="4956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Calibri" panose="020F0502020204030204" pitchFamily="34" charset="0"/>
              </a:rPr>
              <a:t>SE OUTPUT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0"/>
          <p:cNvSpPr/>
          <p:nvPr/>
        </p:nvSpPr>
        <p:spPr>
          <a:xfrm>
            <a:off x="5042764" y="3418470"/>
            <a:ext cx="1167238" cy="4956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Calibri" panose="020F0502020204030204" pitchFamily="34" charset="0"/>
              </a:rPr>
              <a:t>SE OUTPUT</a:t>
            </a:r>
            <a:endParaRPr lang="en-US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Adding requirements + Upload into </a:t>
            </a:r>
            <a:r>
              <a:rPr lang="en-US" sz="2200" dirty="0" smtClean="0"/>
              <a:t>Database Structure </a:t>
            </a:r>
            <a:r>
              <a:rPr lang="en-US" sz="2200" dirty="0"/>
              <a:t>(step </a:t>
            </a:r>
            <a:r>
              <a:rPr lang="ru-RU" sz="2200" dirty="0" smtClean="0"/>
              <a:t>№</a:t>
            </a:r>
            <a:r>
              <a:rPr lang="en-US" sz="2200" dirty="0" smtClean="0"/>
              <a:t>2</a:t>
            </a:r>
            <a:r>
              <a:rPr lang="en-US" sz="2200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56" y="1174793"/>
            <a:ext cx="7157577" cy="57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69" y="2488020"/>
            <a:ext cx="2349575" cy="306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RCP: Standard </a:t>
            </a:r>
            <a:r>
              <a:rPr lang="en-US" sz="2200" dirty="0"/>
              <a:t>requirements and their categories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pic>
        <p:nvPicPr>
          <p:cNvPr id="6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78" y="2270901"/>
            <a:ext cx="3335922" cy="31299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Obdélník 1"/>
          <p:cNvSpPr/>
          <p:nvPr/>
        </p:nvSpPr>
        <p:spPr>
          <a:xfrm>
            <a:off x="564636" y="1464173"/>
            <a:ext cx="626643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Use of standardized general requirements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simplify the communication between technical (scientists, engineers, installation) and non-technical team members (quality, safety, legal, transport &amp; installation, procurement)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Enable time</a:t>
            </a:r>
            <a:r>
              <a:rPr lang="cs-CZ" sz="1600" dirty="0" smtClean="0">
                <a:latin typeface="Calibri" panose="020F0502020204030204" pitchFamily="34" charset="0"/>
              </a:rPr>
              <a:t>-</a:t>
            </a:r>
            <a:r>
              <a:rPr lang="en-US" sz="1600" dirty="0" smtClean="0">
                <a:latin typeface="Calibri" panose="020F0502020204030204" pitchFamily="34" charset="0"/>
              </a:rPr>
              <a:t>saving when issuing RSD (technical specs for tender)</a:t>
            </a:r>
          </a:p>
          <a:p>
            <a:endParaRPr lang="en-US" sz="1100" dirty="0" smtClean="0">
              <a:latin typeface="Calibri" panose="020F0502020204030204" pitchFamily="34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Category A </a:t>
            </a:r>
            <a:r>
              <a:rPr lang="en-US" sz="1600" b="1" dirty="0">
                <a:latin typeface="Calibri" panose="020F0502020204030204" pitchFamily="34" charset="0"/>
              </a:rPr>
              <a:t>- Catalog product </a:t>
            </a:r>
            <a:endParaRPr lang="en-US" sz="1600" b="1" dirty="0" smtClean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Off-the-shelf product </a:t>
            </a:r>
            <a:r>
              <a:rPr lang="en-US" sz="1600" b="1" dirty="0" smtClean="0">
                <a:latin typeface="Calibri" panose="020F0502020204030204" pitchFamily="34" charset="0"/>
              </a:rPr>
              <a:t>without any modification</a:t>
            </a:r>
            <a:endParaRPr lang="en-US" sz="1600" dirty="0" smtClean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E.g.: Oscillator, commercially available </a:t>
            </a:r>
            <a:r>
              <a:rPr lang="en-US" sz="1600" dirty="0" err="1" smtClean="0">
                <a:latin typeface="Calibri" panose="020F0502020204030204" pitchFamily="34" charset="0"/>
              </a:rPr>
              <a:t>optomechanics</a:t>
            </a:r>
            <a:r>
              <a:rPr lang="en-US" sz="1600" dirty="0" smtClean="0">
                <a:latin typeface="Calibri" panose="020F0502020204030204" pitchFamily="34" charset="0"/>
              </a:rPr>
              <a:t> or optics, etc.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Category B </a:t>
            </a:r>
            <a:r>
              <a:rPr lang="en-US" sz="1600" b="1" dirty="0" smtClean="0">
                <a:latin typeface="Calibri" panose="020F0502020204030204" pitchFamily="34" charset="0"/>
              </a:rPr>
              <a:t>- Catalog product with defined level of </a:t>
            </a:r>
            <a:r>
              <a:rPr lang="en-US" sz="1600" b="1" dirty="0">
                <a:latin typeface="Calibri" panose="020F0502020204030204" pitchFamily="34" charset="0"/>
              </a:rPr>
              <a:t>customization </a:t>
            </a:r>
            <a:r>
              <a:rPr lang="en-US" sz="1600" dirty="0">
                <a:latin typeface="Calibri" panose="020F0502020204030204" pitchFamily="34" charset="0"/>
              </a:rPr>
              <a:t>(e.g., product </a:t>
            </a:r>
            <a:r>
              <a:rPr lang="en-US" sz="1600" dirty="0" smtClean="0">
                <a:latin typeface="Calibri" panose="020F0502020204030204" pitchFamily="34" charset="0"/>
              </a:rPr>
              <a:t>performance) that </a:t>
            </a:r>
            <a:r>
              <a:rPr lang="en-US" sz="1600" u="sng" dirty="0" smtClean="0">
                <a:latin typeface="Calibri" panose="020F0502020204030204" pitchFamily="34" charset="0"/>
              </a:rPr>
              <a:t>does not require any design modifications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E.g.: Customized detectors, gratings and others…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Category C </a:t>
            </a:r>
            <a:r>
              <a:rPr lang="en-US" sz="1600" b="1" dirty="0" smtClean="0">
                <a:latin typeface="Calibri" panose="020F0502020204030204" pitchFamily="34" charset="0"/>
              </a:rPr>
              <a:t>- Customized Product </a:t>
            </a:r>
            <a:r>
              <a:rPr lang="en-US" sz="1600" dirty="0" smtClean="0">
                <a:latin typeface="Calibri" panose="020F0502020204030204" pitchFamily="34" charset="0"/>
              </a:rPr>
              <a:t>is based on </a:t>
            </a:r>
            <a:r>
              <a:rPr lang="en-US" sz="1600" dirty="0">
                <a:latin typeface="Calibri" panose="020F0502020204030204" pitchFamily="34" charset="0"/>
              </a:rPr>
              <a:t>existing design which could be adapted to ELI conditions/requirements.</a:t>
            </a:r>
            <a:endParaRPr lang="en-US" sz="1600" dirty="0" smtClean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E.g.: HHG, UHV chambers, OAP mirrors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Category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D </a:t>
            </a:r>
            <a:r>
              <a:rPr lang="en-US" sz="1600" b="1" dirty="0">
                <a:latin typeface="Calibri" panose="020F0502020204030204" pitchFamily="34" charset="0"/>
              </a:rPr>
              <a:t>- Completely new Product </a:t>
            </a:r>
            <a:endParaRPr lang="en-US" sz="1600" b="1" dirty="0" smtClean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Product must be </a:t>
            </a:r>
            <a:r>
              <a:rPr lang="en-US" sz="1600" dirty="0">
                <a:latin typeface="Calibri" panose="020F0502020204030204" pitchFamily="34" charset="0"/>
              </a:rPr>
              <a:t>designed and manufactured according to ELI Beamlines </a:t>
            </a:r>
            <a:r>
              <a:rPr lang="en-US" sz="1600" dirty="0" smtClean="0">
                <a:latin typeface="Calibri" panose="020F0502020204030204" pitchFamily="34" charset="0"/>
              </a:rPr>
              <a:t>RSD and conceptual design.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E.g.: L1, BDS, L3, L4 systems</a:t>
            </a:r>
          </a:p>
        </p:txBody>
      </p:sp>
    </p:spTree>
    <p:extLst>
      <p:ext uri="{BB962C8B-B14F-4D97-AF65-F5344CB8AC3E}">
        <p14:creationId xmlns:p14="http://schemas.microsoft.com/office/powerpoint/2010/main" val="5320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10.09.2018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2210" y="1395366"/>
            <a:ext cx="9828000" cy="5337976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ELI Beamlines Project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Introduction</a:t>
            </a:r>
          </a:p>
          <a:p>
            <a:pPr marL="577950" lvl="1" indent="-3619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ELI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project overview</a:t>
            </a:r>
          </a:p>
          <a:p>
            <a:pPr marL="577950" lvl="1" indent="-3619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ELI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Beamlines Facility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scheme </a:t>
            </a:r>
          </a:p>
          <a:p>
            <a:pPr marL="577950" lvl="1" indent="-3619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ELI Beamlines Facility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structure</a:t>
            </a:r>
          </a:p>
          <a:p>
            <a:pPr marL="216000" lvl="1" indent="0">
              <a:buNone/>
            </a:pP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ELI Beamlines PLM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platform</a:t>
            </a:r>
          </a:p>
          <a:p>
            <a:pPr marL="577950" lvl="1" indent="-3619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ELI PLM challenges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&amp; solutions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– TEAMCENTER</a:t>
            </a:r>
          </a:p>
          <a:p>
            <a:pPr marL="577950" lvl="1" indent="-3619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Tools in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use associated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with PLM</a:t>
            </a:r>
          </a:p>
          <a:p>
            <a:pPr marL="216000" lvl="1" indent="0">
              <a:buNone/>
            </a:pP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ELI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Requirements Control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Process (RCP)</a:t>
            </a:r>
          </a:p>
          <a:p>
            <a:pPr marL="577950" lvl="1" indent="-3619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Overview of ELI RCP</a:t>
            </a:r>
          </a:p>
          <a:p>
            <a:pPr marL="577950" lvl="1" indent="-3619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Project management documentation – ELI RCP directive</a:t>
            </a:r>
          </a:p>
          <a:p>
            <a:pPr marL="577950" lvl="1" indent="-3619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ELI RCP basic principles</a:t>
            </a:r>
          </a:p>
          <a:p>
            <a:pPr marL="577950" lvl="1" indent="-3619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Examples of ELI RCP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documentations</a:t>
            </a:r>
          </a:p>
          <a:p>
            <a:pPr marL="577950" lvl="1" indent="-3619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ELI Verification Process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in RCP -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Planning &amp; Execution</a:t>
            </a:r>
          </a:p>
          <a:p>
            <a:pPr marL="577950" lvl="1" indent="-3619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RCP statistics</a:t>
            </a:r>
          </a:p>
        </p:txBody>
      </p:sp>
    </p:spTree>
    <p:extLst>
      <p:ext uri="{BB962C8B-B14F-4D97-AF65-F5344CB8AC3E}">
        <p14:creationId xmlns:p14="http://schemas.microsoft.com/office/powerpoint/2010/main" val="19973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RCP Directive: </a:t>
            </a: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Roles </a:t>
            </a:r>
            <a:r>
              <a:rPr lang="en-GB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assignment</a:t>
            </a:r>
            <a:r>
              <a:rPr lang="cs-CZ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Matrix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graphicFrame>
        <p:nvGraphicFramePr>
          <p:cNvPr id="7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11586"/>
              </p:ext>
            </p:extLst>
          </p:nvPr>
        </p:nvGraphicFramePr>
        <p:xfrm>
          <a:off x="521370" y="1541121"/>
          <a:ext cx="9738629" cy="4903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227"/>
                <a:gridCol w="2304256"/>
                <a:gridCol w="972108"/>
                <a:gridCol w="2268252"/>
                <a:gridCol w="2141786"/>
              </a:tblGrid>
              <a:tr h="876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Review Board members (“Reviewer”)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&amp; Approval Authority (“Approver”)</a:t>
                      </a:r>
                      <a:endParaRPr lang="en-US" sz="13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Disciplines</a:t>
                      </a:r>
                      <a:endParaRPr lang="en-US" sz="13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Role in Requirements Process</a:t>
                      </a:r>
                      <a:endParaRPr lang="en-US" sz="13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role in ELI BL organization</a:t>
                      </a:r>
                      <a:endParaRPr lang="en-US" sz="13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Reviewer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Nominated </a:t>
                      </a:r>
                      <a:r>
                        <a:rPr lang="en-US" sz="13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by</a:t>
                      </a:r>
                      <a:endParaRPr lang="en-US" sz="13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Approval 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authority</a:t>
                      </a:r>
                      <a:endParaRPr lang="en-US" sz="13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laser, experiment, beam distribution</a:t>
                      </a:r>
                      <a:endParaRPr lang="en-US" sz="13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pprover</a:t>
                      </a:r>
                      <a:endParaRPr lang="en-US" sz="13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Chief Scientist RA1 or </a:t>
                      </a:r>
                      <a:r>
                        <a:rPr lang="en-US" sz="13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RA2-6</a:t>
                      </a:r>
                      <a:r>
                        <a:rPr lang="cs-CZ" sz="13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300" noProof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  <a:r>
                        <a:rPr lang="en-US" sz="13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Chief Engineer</a:t>
                      </a:r>
                      <a:endParaRPr lang="en-US" sz="13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mandatory </a:t>
                      </a:r>
                      <a:r>
                        <a:rPr lang="en-US" sz="1300" i="1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assigned</a:t>
                      </a:r>
                      <a:r>
                        <a:rPr lang="cs-CZ" sz="1300" i="1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as </a:t>
                      </a:r>
                      <a:r>
                        <a:rPr lang="en-US" sz="1300" i="1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approver</a:t>
                      </a:r>
                      <a:endParaRPr lang="en-US" sz="1300" i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</a:tr>
              <a:tr h="537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Stakeholder(s</a:t>
                      </a:r>
                      <a:r>
                        <a:rPr lang="en-US" sz="13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3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  <a:latin typeface="Calibri" panose="020F0502020204030204" pitchFamily="34" charset="0"/>
                        </a:rPr>
                        <a:t>laser, experiment, beam distribution</a:t>
                      </a:r>
                      <a:endParaRPr lang="en-US" sz="1300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300" i="1" noProof="0" dirty="0" smtClean="0">
                          <a:effectLst/>
                          <a:latin typeface="Calibri" panose="020F0502020204030204" pitchFamily="34" charset="0"/>
                        </a:rPr>
                        <a:t>eviewer</a:t>
                      </a:r>
                      <a:endParaRPr lang="en-US" sz="1300" i="1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  <a:latin typeface="Calibri" panose="020F0502020204030204" pitchFamily="34" charset="0"/>
                        </a:rPr>
                        <a:t>Scientists and Lead Scientists (research team leaders)</a:t>
                      </a:r>
                      <a:endParaRPr lang="en-US" sz="1300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>
                          <a:effectLst/>
                          <a:latin typeface="Calibri" panose="020F0502020204030204" pitchFamily="34" charset="0"/>
                        </a:rPr>
                        <a:t>Chief Scientist RA1 </a:t>
                      </a:r>
                      <a:r>
                        <a:rPr lang="cs-CZ" sz="1300" i="1" noProof="0" dirty="0" smtClean="0"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en-US" sz="1300" i="1" noProof="0" dirty="0" smtClean="0">
                          <a:effectLst/>
                          <a:latin typeface="Calibri" panose="020F0502020204030204" pitchFamily="34" charset="0"/>
                        </a:rPr>
                        <a:t> RA2-6</a:t>
                      </a:r>
                      <a:r>
                        <a:rPr lang="cs-CZ" sz="1300" i="1" baseline="0" noProof="0" dirty="0" smtClean="0">
                          <a:effectLst/>
                          <a:latin typeface="Calibri" panose="020F0502020204030204" pitchFamily="34" charset="0"/>
                        </a:rPr>
                        <a:t> and</a:t>
                      </a:r>
                      <a:r>
                        <a:rPr lang="en-US" sz="1300" i="1" noProof="0" dirty="0" smtClean="0">
                          <a:effectLst/>
                          <a:latin typeface="Calibri" panose="020F0502020204030204" pitchFamily="34" charset="0"/>
                        </a:rPr>
                        <a:t> Chief Engineer</a:t>
                      </a:r>
                    </a:p>
                  </a:txBody>
                  <a:tcPr marL="45344" marR="45344" marT="0" marB="0" anchor="ctr"/>
                </a:tc>
              </a:tr>
              <a:tr h="870379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Engineering </a:t>
                      </a:r>
                      <a:r>
                        <a:rPr lang="en-US" sz="13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disciplines</a:t>
                      </a:r>
                      <a:endParaRPr lang="en-US" sz="13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 smtClean="0">
                          <a:effectLst/>
                          <a:latin typeface="Calibri" panose="020F0502020204030204" pitchFamily="34" charset="0"/>
                        </a:rPr>
                        <a:t>electrical, mechanical,</a:t>
                      </a:r>
                      <a:r>
                        <a:rPr lang="en-US" sz="1300" noProof="0" dirty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300" noProof="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300" noProof="0" dirty="0" err="1" smtClean="0">
                          <a:effectLst/>
                          <a:latin typeface="Calibri" panose="020F0502020204030204" pitchFamily="34" charset="0"/>
                        </a:rPr>
                        <a:t>optomechanical</a:t>
                      </a:r>
                      <a:r>
                        <a:rPr lang="en-US" sz="1300" noProof="0" dirty="0" smtClean="0">
                          <a:effectLst/>
                          <a:latin typeface="Calibri" panose="020F0502020204030204" pitchFamily="34" charset="0"/>
                        </a:rPr>
                        <a:t>, vacuum,</a:t>
                      </a:r>
                      <a:r>
                        <a:rPr lang="en-US" sz="1300" baseline="0" noProof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00" noProof="0" dirty="0" smtClean="0">
                          <a:effectLst/>
                          <a:latin typeface="Calibri" panose="020F0502020204030204" pitchFamily="34" charset="0"/>
                        </a:rPr>
                        <a:t>technology/ manufacturing</a:t>
                      </a:r>
                      <a:endParaRPr lang="en-US" sz="1300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300" i="1" noProof="0" dirty="0" smtClean="0">
                          <a:effectLst/>
                          <a:latin typeface="Calibri" panose="020F0502020204030204" pitchFamily="34" charset="0"/>
                        </a:rPr>
                        <a:t>eviewer</a:t>
                      </a:r>
                      <a:endParaRPr lang="en-US" sz="1300" i="1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  <a:latin typeface="Calibri" panose="020F0502020204030204" pitchFamily="34" charset="0"/>
                        </a:rPr>
                        <a:t>Engineering Team - Group Leaders</a:t>
                      </a:r>
                      <a:endParaRPr lang="en-US" sz="1300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>
                          <a:effectLst/>
                          <a:latin typeface="Calibri" panose="020F0502020204030204" pitchFamily="34" charset="0"/>
                        </a:rPr>
                        <a:t>Chief Engineer</a:t>
                      </a:r>
                      <a:endParaRPr lang="en-US" sz="1300" i="1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</a:tr>
              <a:tr h="7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 smtClean="0">
                          <a:effectLst/>
                          <a:latin typeface="Calibri" panose="020F0502020204030204" pitchFamily="34" charset="0"/>
                        </a:rPr>
                        <a:t>alignment, optics, electronics, </a:t>
                      </a:r>
                      <a:r>
                        <a:rPr lang="en-US" sz="1300" noProof="0" dirty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300" noProof="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300" noProof="0" dirty="0">
                          <a:effectLst/>
                          <a:latin typeface="Calibri" panose="020F0502020204030204" pitchFamily="34" charset="0"/>
                        </a:rPr>
                        <a:t>control systems </a:t>
                      </a:r>
                      <a:r>
                        <a:rPr lang="en-US" sz="1300" noProof="0" dirty="0" smtClean="0">
                          <a:effectLst/>
                          <a:latin typeface="Calibri" panose="020F0502020204030204" pitchFamily="34" charset="0"/>
                        </a:rPr>
                        <a:t>(SW/HW)</a:t>
                      </a:r>
                      <a:endParaRPr lang="en-US" sz="1300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 smtClean="0">
                          <a:effectLst/>
                          <a:latin typeface="Calibri" panose="020F0502020204030204" pitchFamily="34" charset="0"/>
                        </a:rPr>
                        <a:t>Reviewer</a:t>
                      </a:r>
                      <a:endParaRPr lang="en-US" sz="1300" i="1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  <a:latin typeface="Calibri" panose="020F0502020204030204" pitchFamily="34" charset="0"/>
                        </a:rPr>
                        <a:t>Beam Distribution Control Systems Team - Group &amp; Team Leaders</a:t>
                      </a:r>
                      <a:endParaRPr lang="en-US" sz="1300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>
                          <a:effectLst/>
                          <a:latin typeface="Calibri" panose="020F0502020204030204" pitchFamily="34" charset="0"/>
                        </a:rPr>
                        <a:t>Beam Distribution Control Systems Manager</a:t>
                      </a:r>
                      <a:endParaRPr lang="en-US" sz="1300" i="1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</a:tr>
              <a:tr h="3098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Building</a:t>
                      </a:r>
                      <a:endParaRPr lang="en-US" sz="13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smtClean="0">
                          <a:effectLst/>
                          <a:latin typeface="Calibri" panose="020F0502020204030204" pitchFamily="34" charset="0"/>
                        </a:rPr>
                        <a:t>Building</a:t>
                      </a:r>
                      <a:endParaRPr lang="en-US" sz="1300" noProof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 smtClean="0">
                          <a:effectLst/>
                          <a:latin typeface="Calibri" panose="020F0502020204030204" pitchFamily="34" charset="0"/>
                        </a:rPr>
                        <a:t>Reviewer</a:t>
                      </a:r>
                      <a:endParaRPr lang="en-US" sz="1300" i="1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  <a:latin typeface="Calibri" panose="020F0502020204030204" pitchFamily="34" charset="0"/>
                        </a:rPr>
                        <a:t>Building team manager</a:t>
                      </a:r>
                      <a:endParaRPr lang="en-US" sz="1300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>
                          <a:effectLst/>
                          <a:latin typeface="Calibri" panose="020F0502020204030204" pitchFamily="34" charset="0"/>
                        </a:rPr>
                        <a:t>mandatory assigned</a:t>
                      </a:r>
                      <a:endParaRPr lang="en-US" sz="1300" i="1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</a:tr>
              <a:tr h="2941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Safety</a:t>
                      </a:r>
                      <a:endParaRPr lang="en-US" sz="13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smtClean="0"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  <a:endParaRPr lang="en-US" sz="1300" noProof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 smtClean="0">
                          <a:effectLst/>
                          <a:latin typeface="Calibri" panose="020F0502020204030204" pitchFamily="34" charset="0"/>
                        </a:rPr>
                        <a:t>Reviewer</a:t>
                      </a:r>
                      <a:endParaRPr lang="en-US" sz="1300" i="1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  <a:latin typeface="Calibri" panose="020F0502020204030204" pitchFamily="34" charset="0"/>
                        </a:rPr>
                        <a:t>Safety Manager</a:t>
                      </a:r>
                      <a:endParaRPr lang="en-US" sz="1300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>
                          <a:effectLst/>
                          <a:latin typeface="Calibri" panose="020F0502020204030204" pitchFamily="34" charset="0"/>
                        </a:rPr>
                        <a:t>mandatory assigned</a:t>
                      </a:r>
                      <a:endParaRPr lang="en-US" sz="1300" i="1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</a:tr>
              <a:tr h="2941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Quality</a:t>
                      </a:r>
                      <a:endParaRPr lang="en-US" sz="13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 smtClean="0">
                          <a:effectLst/>
                          <a:latin typeface="Calibri" panose="020F0502020204030204" pitchFamily="34" charset="0"/>
                        </a:rPr>
                        <a:t>Quality</a:t>
                      </a: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 smtClean="0">
                          <a:effectLst/>
                          <a:latin typeface="Calibri" panose="020F0502020204030204" pitchFamily="34" charset="0"/>
                        </a:rPr>
                        <a:t>Reviewer</a:t>
                      </a:r>
                      <a:endParaRPr lang="en-US" sz="1300" i="1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noProof="0">
                          <a:effectLst/>
                          <a:latin typeface="Calibri" panose="020F0502020204030204" pitchFamily="34" charset="0"/>
                        </a:rPr>
                        <a:t>Quality Manager</a:t>
                      </a:r>
                      <a:endParaRPr lang="en-US" sz="1300" noProof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i="1" noProof="0" dirty="0">
                          <a:effectLst/>
                          <a:latin typeface="Calibri" panose="020F0502020204030204" pitchFamily="34" charset="0"/>
                        </a:rPr>
                        <a:t>mandatory assigned</a:t>
                      </a:r>
                      <a:endParaRPr lang="en-US" sz="1300" i="1" noProof="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</a:tr>
              <a:tr h="4648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300" b="1" kern="12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Installation &amp; Integration</a:t>
                      </a:r>
                      <a:endParaRPr lang="en-US" sz="1300" b="1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344" marR="453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300" kern="1200" noProof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System deployment</a:t>
                      </a:r>
                      <a:endParaRPr lang="en-US" sz="1300" kern="1200" noProof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noProof="0" dirty="0" smtClean="0">
                          <a:effectLst/>
                          <a:latin typeface="Calibri" panose="020F0502020204030204" pitchFamily="34" charset="0"/>
                        </a:rPr>
                        <a:t>Reviewer</a:t>
                      </a:r>
                      <a:endParaRPr lang="en-US" sz="1300" i="1" noProof="0" dirty="0" smtClean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300" kern="1200" noProof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Manager of Installation of Technology</a:t>
                      </a:r>
                      <a:endParaRPr lang="en-US" sz="1300" kern="1200" noProof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344" marR="4534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noProof="0" dirty="0" smtClean="0">
                          <a:effectLst/>
                          <a:latin typeface="Calibri" panose="020F0502020204030204" pitchFamily="34" charset="0"/>
                        </a:rPr>
                        <a:t>mandatory assigned</a:t>
                      </a:r>
                      <a:endParaRPr lang="en-US" sz="1300" i="1" noProof="0" dirty="0" smtClean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344" marR="45344" marT="0" marB="0" anchor="ctr"/>
                </a:tc>
              </a:tr>
            </a:tbl>
          </a:graphicData>
        </a:graphic>
      </p:graphicFrame>
      <p:sp>
        <p:nvSpPr>
          <p:cNvPr id="8" name="Zaoblený obdélník 1"/>
          <p:cNvSpPr/>
          <p:nvPr/>
        </p:nvSpPr>
        <p:spPr>
          <a:xfrm>
            <a:off x="8118213" y="1546645"/>
            <a:ext cx="2141786" cy="489828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Goals of Roles assignment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6" name="Obdélník 1"/>
          <p:cNvSpPr/>
          <p:nvPr/>
        </p:nvSpPr>
        <p:spPr>
          <a:xfrm>
            <a:off x="557374" y="1549538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„RSD Review and Approval board “ matrix represents proposal of minimal effort that will: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 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Ensure RSD </a:t>
            </a:r>
            <a:r>
              <a:rPr lang="en-US" b="1" dirty="0" smtClean="0">
                <a:latin typeface="Calibri" panose="020F0502020204030204" pitchFamily="34" charset="0"/>
              </a:rPr>
              <a:t>review by experts and stakeholders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Provide </a:t>
            </a:r>
            <a:r>
              <a:rPr lang="en-US" b="1" dirty="0" smtClean="0">
                <a:latin typeface="Calibri" panose="020F0502020204030204" pitchFamily="34" charset="0"/>
              </a:rPr>
              <a:t>information of technical parameters</a:t>
            </a:r>
            <a:r>
              <a:rPr lang="en-US" dirty="0" smtClean="0">
                <a:latin typeface="Calibri" panose="020F0502020204030204" pitchFamily="34" charset="0"/>
              </a:rPr>
              <a:t> about what will be procured </a:t>
            </a:r>
            <a:r>
              <a:rPr lang="en-US" b="1" dirty="0" smtClean="0">
                <a:latin typeface="Calibri" panose="020F0502020204030204" pitchFamily="34" charset="0"/>
              </a:rPr>
              <a:t>across the team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Enable </a:t>
            </a:r>
            <a:r>
              <a:rPr lang="en-US" b="1" dirty="0" smtClean="0">
                <a:latin typeface="Calibri" panose="020F0502020204030204" pitchFamily="34" charset="0"/>
              </a:rPr>
              <a:t>common experience</a:t>
            </a:r>
            <a:r>
              <a:rPr lang="en-US" dirty="0" smtClean="0">
                <a:latin typeface="Calibri" panose="020F0502020204030204" pitchFamily="34" charset="0"/>
              </a:rPr>
              <a:t> leading to the maximum level of </a:t>
            </a:r>
            <a:r>
              <a:rPr lang="en-US" b="1" dirty="0" smtClean="0">
                <a:latin typeface="Calibri" panose="020F0502020204030204" pitchFamily="34" charset="0"/>
              </a:rPr>
              <a:t>technical requirements standardization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Result in </a:t>
            </a:r>
            <a:r>
              <a:rPr lang="en-US" b="1" dirty="0" smtClean="0">
                <a:latin typeface="Calibri" panose="020F0502020204030204" pitchFamily="34" charset="0"/>
              </a:rPr>
              <a:t>timesaving</a:t>
            </a:r>
            <a:r>
              <a:rPr lang="en-US" dirty="0" smtClean="0">
                <a:latin typeface="Calibri" panose="020F0502020204030204" pitchFamily="34" charset="0"/>
              </a:rPr>
              <a:t> when preparing and issuing RSD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Represents the way hot ensure to RSD (in other words to technical specification for tender) </a:t>
            </a:r>
            <a:r>
              <a:rPr lang="en-US" b="1" dirty="0" smtClean="0">
                <a:latin typeface="Calibri" panose="020F0502020204030204" pitchFamily="34" charset="0"/>
              </a:rPr>
              <a:t>the level of relevancy</a:t>
            </a:r>
            <a:r>
              <a:rPr lang="en-US" dirty="0" smtClean="0">
                <a:latin typeface="Calibri" panose="020F0502020204030204" pitchFamily="34" charset="0"/>
              </a:rPr>
              <a:t> that is expected by Approval  authority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6" y="1206981"/>
            <a:ext cx="9611668" cy="57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Requirements </a:t>
            </a:r>
            <a:r>
              <a:rPr lang="en-US" sz="2200" dirty="0" smtClean="0"/>
              <a:t>Control Documentation </a:t>
            </a:r>
            <a:r>
              <a:rPr lang="en-US" sz="2200" dirty="0"/>
              <a:t>- RSD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7" name="Zaoblený obdélník 7"/>
          <p:cNvSpPr/>
          <p:nvPr/>
        </p:nvSpPr>
        <p:spPr>
          <a:xfrm>
            <a:off x="2573049" y="5731077"/>
            <a:ext cx="3312917" cy="97487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400" b="1" i="1" dirty="0" smtClean="0">
                <a:latin typeface="Calibri" panose="020F0502020204030204" pitchFamily="34" charset="0"/>
              </a:rPr>
              <a:t>RSD = </a:t>
            </a:r>
            <a:r>
              <a:rPr lang="en-US" sz="1400" b="1" dirty="0">
                <a:latin typeface="Calibri" panose="020F0502020204030204" pitchFamily="34" charset="0"/>
              </a:rPr>
              <a:t>set of </a:t>
            </a:r>
            <a:r>
              <a:rPr lang="en-US" sz="1400" b="1" dirty="0" smtClean="0">
                <a:latin typeface="Calibri" panose="020F0502020204030204" pitchFamily="34" charset="0"/>
              </a:rPr>
              <a:t>Requirements</a:t>
            </a:r>
            <a:r>
              <a:rPr lang="cs-CZ" sz="1400" b="1" dirty="0" smtClean="0">
                <a:latin typeface="Calibri" panose="020F0502020204030204" pitchFamily="34" charset="0"/>
              </a:rPr>
              <a:t>, </a:t>
            </a:r>
            <a:r>
              <a:rPr lang="en-US" sz="1400" b="1" dirty="0" smtClean="0">
                <a:latin typeface="Calibri" panose="020F0502020204030204" pitchFamily="34" charset="0"/>
              </a:rPr>
              <a:t>technical specifications for tender</a:t>
            </a:r>
          </a:p>
          <a:p>
            <a:endParaRPr lang="cs-CZ" sz="500" b="1" dirty="0" smtClean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latin typeface="Calibri" panose="020F0502020204030204" pitchFamily="34" charset="0"/>
              </a:rPr>
              <a:t>RSD is mandatory attachment of the contract</a:t>
            </a:r>
          </a:p>
        </p:txBody>
      </p:sp>
      <p:sp>
        <p:nvSpPr>
          <p:cNvPr id="8" name="Zaoblený obdélník 3">
            <a:hlinkClick r:id="rId3" action="ppaction://hlinkfile"/>
          </p:cNvPr>
          <p:cNvSpPr/>
          <p:nvPr/>
        </p:nvSpPr>
        <p:spPr>
          <a:xfrm>
            <a:off x="5518954" y="1074084"/>
            <a:ext cx="4687492" cy="5913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RSD – Requirements Specification Document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Requirements </a:t>
            </a:r>
            <a:r>
              <a:rPr lang="en-US" sz="2200" dirty="0" smtClean="0"/>
              <a:t>Control Documentation - </a:t>
            </a:r>
            <a:br>
              <a:rPr lang="en-US" sz="2200" dirty="0" smtClean="0"/>
            </a:br>
            <a:r>
              <a:rPr lang="en-US" sz="2200" dirty="0" smtClean="0"/>
              <a:t>Compliance Matrix (CM)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6" y="1368363"/>
            <a:ext cx="7659191" cy="52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 7"/>
          <p:cNvSpPr/>
          <p:nvPr/>
        </p:nvSpPr>
        <p:spPr>
          <a:xfrm>
            <a:off x="5513771" y="4047318"/>
            <a:ext cx="4320480" cy="252317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Internal</a:t>
            </a:r>
            <a:r>
              <a:rPr lang="cs-CZ" sz="1400" b="1" dirty="0" smtClean="0">
                <a:latin typeface="Calibri" panose="020F0502020204030204" pitchFamily="34" charset="0"/>
              </a:rPr>
              <a:t> </a:t>
            </a:r>
            <a:r>
              <a:rPr lang="en-US" sz="1400" b="1" dirty="0" smtClean="0">
                <a:latin typeface="Calibri" panose="020F0502020204030204" pitchFamily="34" charset="0"/>
              </a:rPr>
              <a:t>checklist of requirements</a:t>
            </a:r>
            <a:r>
              <a:rPr lang="en-US" sz="1400" dirty="0" smtClean="0">
                <a:latin typeface="Calibri" panose="020F0502020204030204" pitchFamily="34" charset="0"/>
              </a:rPr>
              <a:t>, formal acceptance from supplier side</a:t>
            </a:r>
          </a:p>
          <a:p>
            <a:endParaRPr lang="en-US" sz="500" dirty="0" smtClean="0">
              <a:latin typeface="Calibri" panose="020F0502020204030204" pitchFamily="34" charset="0"/>
            </a:endParaRPr>
          </a:p>
          <a:p>
            <a:r>
              <a:rPr lang="en-US" sz="1400" b="1" dirty="0" smtClean="0">
                <a:latin typeface="Calibri" panose="020F0502020204030204" pitchFamily="34" charset="0"/>
              </a:rPr>
              <a:t>During negotiation procedure</a:t>
            </a:r>
            <a:r>
              <a:rPr lang="en-US" sz="1400" dirty="0" smtClean="0">
                <a:latin typeface="Calibri" panose="020F0502020204030204" pitchFamily="34" charset="0"/>
              </a:rPr>
              <a:t> – CM represents a formal tool of communication between the potential suppliers and ELI side (official record); potential suppliers confirm compliance with presented requirements from ELI or potential suppliers can comment these requirements and make also the proposal of their modification during negotiation procedure</a:t>
            </a:r>
            <a:r>
              <a:rPr lang="cs-CZ" sz="14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462030" y="1631333"/>
            <a:ext cx="3264198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Requirements text confirmation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– Negotiation procedure</a:t>
            </a:r>
          </a:p>
        </p:txBody>
      </p:sp>
    </p:spTree>
    <p:extLst>
      <p:ext uri="{BB962C8B-B14F-4D97-AF65-F5344CB8AC3E}">
        <p14:creationId xmlns:p14="http://schemas.microsoft.com/office/powerpoint/2010/main" val="16641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r="208" b="-1"/>
          <a:stretch/>
        </p:blipFill>
        <p:spPr bwMode="auto">
          <a:xfrm>
            <a:off x="248320" y="1188343"/>
            <a:ext cx="10210154" cy="524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Requirements </a:t>
            </a:r>
            <a:r>
              <a:rPr lang="en-US" sz="2200" dirty="0" smtClean="0"/>
              <a:t>Control Documentation -  </a:t>
            </a:r>
            <a:br>
              <a:rPr lang="en-US" sz="2200" dirty="0" smtClean="0"/>
            </a:br>
            <a:r>
              <a:rPr lang="en-US" sz="2200" dirty="0" smtClean="0"/>
              <a:t>Verification Control Document (VCD)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7" name="Zaoblený obdélník 7"/>
          <p:cNvSpPr/>
          <p:nvPr/>
        </p:nvSpPr>
        <p:spPr>
          <a:xfrm>
            <a:off x="233338" y="5724846"/>
            <a:ext cx="10210154" cy="11161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Calibri" panose="020F0502020204030204" pitchFamily="34" charset="0"/>
              </a:rPr>
              <a:t>The VCD </a:t>
            </a:r>
            <a:r>
              <a:rPr lang="en-US" sz="1400" dirty="0">
                <a:latin typeface="Calibri" panose="020F0502020204030204" pitchFamily="34" charset="0"/>
              </a:rPr>
              <a:t>represents a formal tool of communication between the supplier and ELI side (official </a:t>
            </a:r>
            <a:r>
              <a:rPr lang="en-US" sz="1400" dirty="0" smtClean="0">
                <a:latin typeface="Calibri" panose="020F0502020204030204" pitchFamily="34" charset="0"/>
              </a:rPr>
              <a:t>record) and is intended to report on requirements </a:t>
            </a:r>
            <a:r>
              <a:rPr lang="en-US" sz="1400" dirty="0">
                <a:latin typeface="Calibri" panose="020F0502020204030204" pitchFamily="34" charset="0"/>
              </a:rPr>
              <a:t>close-out status in different phases of the contract delivery </a:t>
            </a:r>
            <a:r>
              <a:rPr lang="en-US" sz="1400" dirty="0" smtClean="0">
                <a:latin typeface="Calibri" panose="020F0502020204030204" pitchFamily="34" charset="0"/>
              </a:rPr>
              <a:t>(e.g. design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production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delivery, </a:t>
            </a:r>
            <a:r>
              <a:rPr lang="en-US" sz="1400" dirty="0">
                <a:latin typeface="Calibri" panose="020F0502020204030204" pitchFamily="34" charset="0"/>
              </a:rPr>
              <a:t>installation, verification &amp; </a:t>
            </a:r>
            <a:r>
              <a:rPr lang="en-US" sz="1400" dirty="0" smtClean="0">
                <a:latin typeface="Calibri" panose="020F0502020204030204" pitchFamily="34" charset="0"/>
              </a:rPr>
              <a:t>validation and etc.)</a:t>
            </a:r>
            <a:r>
              <a:rPr lang="cs-CZ" sz="1400" dirty="0" smtClean="0">
                <a:latin typeface="Calibri" panose="020F0502020204030204" pitchFamily="34" charset="0"/>
              </a:rPr>
              <a:t>.</a:t>
            </a:r>
            <a:endParaRPr lang="en-US" sz="1400" dirty="0" smtClean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The VCD </a:t>
            </a:r>
            <a:r>
              <a:rPr lang="en-US" sz="1400" dirty="0">
                <a:latin typeface="Calibri" panose="020F0502020204030204" pitchFamily="34" charset="0"/>
              </a:rPr>
              <a:t>in simplified form can also be used as </a:t>
            </a:r>
            <a:r>
              <a:rPr lang="en-US" sz="1400" b="1" dirty="0">
                <a:latin typeface="Calibri" panose="020F0502020204030204" pitchFamily="34" charset="0"/>
              </a:rPr>
              <a:t>Verification </a:t>
            </a:r>
            <a:r>
              <a:rPr lang="en-US" sz="1400" b="1" dirty="0" smtClean="0">
                <a:latin typeface="Calibri" panose="020F0502020204030204" pitchFamily="34" charset="0"/>
              </a:rPr>
              <a:t>Matrix (VM) </a:t>
            </a:r>
            <a:r>
              <a:rPr lang="en-US" sz="1400" dirty="0">
                <a:latin typeface="Calibri" panose="020F0502020204030204" pitchFamily="34" charset="0"/>
              </a:rPr>
              <a:t>that confirms use of selected verification methods related to the requirements and action takes place (at the latest) after signature of contract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482376" y="4327822"/>
            <a:ext cx="1512168" cy="113294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Requirements status reporting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Part of simplified product life-cycle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"/>
          <a:stretch/>
        </p:blipFill>
        <p:spPr bwMode="auto">
          <a:xfrm>
            <a:off x="1133438" y="1220404"/>
            <a:ext cx="9000222" cy="565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3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749073"/>
              </p:ext>
            </p:extLst>
          </p:nvPr>
        </p:nvGraphicFramePr>
        <p:xfrm>
          <a:off x="665386" y="1377018"/>
          <a:ext cx="4635515" cy="260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RSDs preparation, according to the procurement plan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419297"/>
              </p:ext>
            </p:extLst>
          </p:nvPr>
        </p:nvGraphicFramePr>
        <p:xfrm>
          <a:off x="5365345" y="1530381"/>
          <a:ext cx="4493195" cy="232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974051"/>
              </p:ext>
            </p:extLst>
          </p:nvPr>
        </p:nvGraphicFramePr>
        <p:xfrm>
          <a:off x="665386" y="3960651"/>
          <a:ext cx="9188418" cy="281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33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2020" y="1980431"/>
            <a:ext cx="5597982" cy="23042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</a:rPr>
              <a:t>Thank you for 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your attention! 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572000" y="7092999"/>
            <a:ext cx="881918" cy="231419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10.09.2018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37994" y="7092999"/>
            <a:ext cx="396043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1D901C-0E75-4822-9BEF-E798BCF97BD2}" type="slidenum">
              <a:rPr lang="cs-CZ" sz="1000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612020" y="5053432"/>
            <a:ext cx="8892988" cy="189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tabLst>
                <a:tab pos="4038600" algn="l"/>
              </a:tabLst>
            </a:pPr>
            <a:r>
              <a:rPr lang="cs-CZ" alt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Viktor 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Fedosov</a:t>
            </a: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Aleksei Kuzmenko</a:t>
            </a:r>
            <a:endParaRPr lang="cs-CZ" altLang="cs-CZ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4038600" algn="l"/>
              </a:tabLst>
            </a:pPr>
            <a:r>
              <a:rPr lang="en-US" alt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Leader of SE &amp; Planning </a:t>
            </a: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	Systems Engineer of SE &amp; Planning Group</a:t>
            </a:r>
          </a:p>
          <a:p>
            <a:pPr>
              <a:tabLst>
                <a:tab pos="4038600" algn="l"/>
              </a:tabLst>
            </a:pP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Viktor.Fedosov@eli-beams.eu</a:t>
            </a: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Aleksei.Kuzmenko@eli-beams.eu</a:t>
            </a:r>
            <a:endParaRPr lang="en-US" altLang="cs-CZ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4038600" algn="l"/>
              </a:tabLst>
            </a:pPr>
            <a:r>
              <a:rPr lang="cs-CZ" alt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+420 266 051 278</a:t>
            </a:r>
            <a:r>
              <a:rPr lang="en-US" alt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alt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+420 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702 </a:t>
            </a:r>
            <a:r>
              <a:rPr lang="cs-CZ" alt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004 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859</a:t>
            </a:r>
            <a:r>
              <a:rPr lang="en-US" alt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+420</a:t>
            </a: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266</a:t>
            </a: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051</a:t>
            </a: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347</a:t>
            </a: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+420</a:t>
            </a:r>
            <a:r>
              <a:rPr lang="en-US" alt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607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0</a:t>
            </a: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87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720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cs-CZ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ELI project(s)</a:t>
            </a:r>
            <a:br>
              <a:rPr lang="en-US" sz="2200" dirty="0"/>
            </a:br>
            <a:r>
              <a:rPr lang="en-US" sz="2200" dirty="0"/>
              <a:t>ELI </a:t>
            </a:r>
            <a:r>
              <a:rPr lang="en-US" sz="2200" dirty="0" smtClean="0"/>
              <a:t>- </a:t>
            </a:r>
            <a:r>
              <a:rPr lang="en-US" sz="2200" dirty="0"/>
              <a:t>Extreme Light Infrastructure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6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36" y="4500931"/>
            <a:ext cx="2637353" cy="1980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40361" y="1475253"/>
            <a:ext cx="981109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19138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n-US" sz="1600" b="1" dirty="0" smtClean="0">
                <a:solidFill>
                  <a:srgbClr val="595959"/>
                </a:solidFill>
                <a:latin typeface="Verdana" pitchFamily="34" charset="0"/>
              </a:rPr>
              <a:t>ELI Beamlines </a:t>
            </a:r>
            <a:r>
              <a:rPr lang="en-US" sz="1600" dirty="0" smtClean="0">
                <a:solidFill>
                  <a:srgbClr val="595959"/>
                </a:solidFill>
                <a:latin typeface="Verdana" pitchFamily="34" charset="0"/>
              </a:rPr>
              <a:t>is part of a European plan to build a new generation of large research facilities selected by the European Strategy Forum for Research Infrastructures (ESFRI).</a:t>
            </a:r>
          </a:p>
          <a:p>
            <a:pPr eaLnBrk="1" hangingPunct="1">
              <a:buFont typeface="Arial" charset="0"/>
              <a:buChar char="•"/>
            </a:pPr>
            <a:endParaRPr lang="en-US" sz="1200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595959"/>
                </a:solidFill>
                <a:latin typeface="Verdana" pitchFamily="34" charset="0"/>
              </a:rPr>
              <a:t>	</a:t>
            </a:r>
            <a:r>
              <a:rPr lang="en-US" sz="1600" b="1" i="1" u="sng" dirty="0" smtClean="0">
                <a:solidFill>
                  <a:srgbClr val="595959"/>
                </a:solidFill>
                <a:latin typeface="Verdana" pitchFamily="34" charset="0"/>
              </a:rPr>
              <a:t>3 PILLARS</a:t>
            </a:r>
          </a:p>
          <a:p>
            <a:pPr marL="0" indent="0" eaLnBrk="1" hangingPunct="1">
              <a:lnSpc>
                <a:spcPct val="150000"/>
              </a:lnSpc>
            </a:pPr>
            <a:endParaRPr lang="en-US" sz="1000" b="1" u="sng" dirty="0" smtClean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ELI Beamlines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(Czech Republic)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- Study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of laser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technologies and secondary sources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</a:rPr>
              <a:t>ELI </a:t>
            </a:r>
            <a:r>
              <a:rPr lang="en-US" sz="1600" b="1" dirty="0">
                <a:solidFill>
                  <a:schemeClr val="tx2"/>
                </a:solidFill>
                <a:latin typeface="Verdana" pitchFamily="34" charset="0"/>
              </a:rPr>
              <a:t>ALPS </a:t>
            </a:r>
            <a:r>
              <a:rPr lang="en-US" sz="1600" dirty="0" smtClean="0">
                <a:solidFill>
                  <a:schemeClr val="tx2"/>
                </a:solidFill>
                <a:latin typeface="Verdana" pitchFamily="34" charset="0"/>
              </a:rPr>
              <a:t>(Hungary) </a:t>
            </a:r>
            <a:r>
              <a:rPr lang="en-US" sz="1600" i="1" dirty="0" smtClean="0">
                <a:solidFill>
                  <a:schemeClr val="tx2"/>
                </a:solidFill>
                <a:latin typeface="Verdana" pitchFamily="34" charset="0"/>
              </a:rPr>
              <a:t>- </a:t>
            </a:r>
            <a:r>
              <a:rPr lang="en-US" sz="1600" i="1" dirty="0" err="1">
                <a:solidFill>
                  <a:schemeClr val="tx2"/>
                </a:solidFill>
                <a:latin typeface="Verdana" pitchFamily="34" charset="0"/>
              </a:rPr>
              <a:t>Attosecond</a:t>
            </a:r>
            <a:r>
              <a:rPr lang="en-US" sz="1600" i="1" dirty="0">
                <a:solidFill>
                  <a:schemeClr val="tx2"/>
                </a:solidFill>
                <a:latin typeface="Verdana" pitchFamily="34" charset="0"/>
              </a:rPr>
              <a:t> Light Pulse Source</a:t>
            </a:r>
            <a:endParaRPr lang="en-US" sz="1600" i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rgbClr val="C00000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</a:rPr>
              <a:t>ELI </a:t>
            </a:r>
            <a:r>
              <a:rPr lang="en-US" sz="1600" b="1" dirty="0">
                <a:solidFill>
                  <a:srgbClr val="C00000"/>
                </a:solidFill>
                <a:latin typeface="Verdana" pitchFamily="34" charset="0"/>
              </a:rPr>
              <a:t>NP </a:t>
            </a:r>
            <a:r>
              <a:rPr lang="en-US" sz="1600" dirty="0" smtClean="0">
                <a:solidFill>
                  <a:srgbClr val="C00000"/>
                </a:solidFill>
                <a:latin typeface="Verdana" pitchFamily="34" charset="0"/>
              </a:rPr>
              <a:t>(Romania) - </a:t>
            </a:r>
            <a:r>
              <a:rPr lang="en-US" sz="1600" i="1" dirty="0">
                <a:solidFill>
                  <a:srgbClr val="C00000"/>
                </a:solidFill>
                <a:latin typeface="Verdana" pitchFamily="34" charset="0"/>
              </a:rPr>
              <a:t>Nuclear Physics</a:t>
            </a:r>
            <a:endParaRPr lang="en-US" sz="1600" b="1" i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0" indent="0" eaLnBrk="1" hangingPunct="1"/>
            <a:endParaRPr lang="en-US" sz="1200" b="1" dirty="0" smtClean="0">
              <a:solidFill>
                <a:srgbClr val="595959"/>
              </a:solidFill>
              <a:latin typeface="Verdana" pitchFamily="34" charset="0"/>
            </a:endParaRPr>
          </a:p>
        </p:txBody>
      </p:sp>
      <p:pic>
        <p:nvPicPr>
          <p:cNvPr id="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07" y="4608911"/>
            <a:ext cx="3383998" cy="16920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5" y="4517630"/>
            <a:ext cx="2673386" cy="2002278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16" y="5760851"/>
            <a:ext cx="1905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5386" y="1342806"/>
            <a:ext cx="6615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Research</a:t>
            </a:r>
          </a:p>
          <a:p>
            <a:endParaRPr lang="en-US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Calibri" panose="020F0502020204030204" pitchFamily="34" charset="0"/>
              </a:rPr>
              <a:t>Laser </a:t>
            </a:r>
            <a:r>
              <a:rPr lang="en-US" sz="1600" b="1" dirty="0">
                <a:latin typeface="Calibri" panose="020F0502020204030204" pitchFamily="34" charset="0"/>
              </a:rPr>
              <a:t>Technology - </a:t>
            </a:r>
            <a:r>
              <a:rPr lang="en-US" sz="1600" b="1" dirty="0" smtClean="0">
                <a:latin typeface="Calibri" panose="020F0502020204030204" pitchFamily="34" charset="0"/>
              </a:rPr>
              <a:t>development </a:t>
            </a:r>
            <a:r>
              <a:rPr lang="en-US" sz="1600" b="1" dirty="0">
                <a:latin typeface="Calibri" panose="020F0502020204030204" pitchFamily="34" charset="0"/>
              </a:rPr>
              <a:t>of new laser </a:t>
            </a:r>
            <a:r>
              <a:rPr lang="en-US" sz="1600" b="1" dirty="0" smtClean="0">
                <a:latin typeface="Calibri" panose="020F0502020204030204" pitchFamily="34" charset="0"/>
              </a:rPr>
              <a:t>technologies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libri" panose="020F0502020204030204" pitchFamily="34" charset="0"/>
              </a:rPr>
              <a:t>X-Ray Sources driven by Ultrashort Laser Pulses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libri" panose="020F0502020204030204" pitchFamily="34" charset="0"/>
              </a:rPr>
              <a:t>Particle Acceleration by Lasers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libri" panose="020F0502020204030204" pitchFamily="34" charset="0"/>
              </a:rPr>
              <a:t>Plasma and High Energy Density Physics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libri" panose="020F0502020204030204" pitchFamily="34" charset="0"/>
              </a:rPr>
              <a:t>Secondary sources for interdisciplinary applications in physics medicine, biology and material sciences</a:t>
            </a:r>
          </a:p>
          <a:p>
            <a:endParaRPr lang="en-US" sz="1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libri" panose="020F0502020204030204" pitchFamily="34" charset="0"/>
              </a:rPr>
              <a:t>Ultrahigh Intensity Interactions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libri" panose="020F0502020204030204" pitchFamily="34" charset="0"/>
              </a:rPr>
              <a:t>Theoretical physics and simulations </a:t>
            </a:r>
            <a:r>
              <a:rPr lang="en-US" sz="1600" b="1" dirty="0" smtClean="0">
                <a:latin typeface="Calibri" panose="020F0502020204030204" pitchFamily="34" charset="0"/>
              </a:rPr>
              <a:t>by using </a:t>
            </a:r>
            <a:r>
              <a:rPr lang="en-US" sz="1600" b="1" dirty="0">
                <a:latin typeface="Calibri" panose="020F0502020204030204" pitchFamily="34" charset="0"/>
              </a:rPr>
              <a:t>ELI Beamlines Cluster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671" y="432000"/>
            <a:ext cx="8066329" cy="752400"/>
          </a:xfrm>
        </p:spPr>
        <p:txBody>
          <a:bodyPr/>
          <a:lstStyle/>
          <a:p>
            <a:r>
              <a:rPr lang="en-US" sz="2200" dirty="0"/>
              <a:t>ELI </a:t>
            </a:r>
            <a:r>
              <a:rPr lang="en-US" sz="2200" dirty="0" smtClean="0"/>
              <a:t>Beamlines project</a:t>
            </a:r>
            <a:r>
              <a:rPr lang="en-US" sz="2200" dirty="0"/>
              <a:t> </a:t>
            </a:r>
            <a:r>
              <a:rPr lang="en-US" sz="2000" dirty="0"/>
              <a:t>(nearby Prague, </a:t>
            </a:r>
            <a:r>
              <a:rPr lang="en-US" sz="2000" dirty="0" smtClean="0"/>
              <a:t>the Czech </a:t>
            </a:r>
            <a:r>
              <a:rPr lang="en-US" sz="2000" dirty="0"/>
              <a:t>Republic)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1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26" y="4860751"/>
            <a:ext cx="16144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11" y="4860751"/>
            <a:ext cx="1905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50" y="1305356"/>
            <a:ext cx="2514151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31" y="2610501"/>
            <a:ext cx="2502423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52" y="4005656"/>
            <a:ext cx="2484000" cy="132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84" y="5322299"/>
            <a:ext cx="2484000" cy="129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6" y="4995766"/>
            <a:ext cx="28765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0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d48-a.sdn.szn.cz/d_48/c_img_E_E/EggDjs.jpeg?fl=res,667,500,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89"/>
          <a:stretch/>
        </p:blipFill>
        <p:spPr bwMode="auto">
          <a:xfrm>
            <a:off x="440361" y="4050661"/>
            <a:ext cx="3559124" cy="2700000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/>
          <a:stretch/>
        </p:blipFill>
        <p:spPr bwMode="auto">
          <a:xfrm>
            <a:off x="4220781" y="5301712"/>
            <a:ext cx="5987026" cy="140424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" r="28385"/>
          <a:stretch/>
        </p:blipFill>
        <p:spPr bwMode="auto">
          <a:xfrm>
            <a:off x="7052263" y="1161796"/>
            <a:ext cx="3289198" cy="410400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00702" y="846760"/>
            <a:ext cx="3465399" cy="410400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516400" y="432000"/>
            <a:ext cx="7743600" cy="7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altLang="cs-CZ" sz="2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B1E1"/>
                </a:solidFill>
                <a:latin typeface="Calibri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B1E1"/>
                </a:solidFill>
                <a:latin typeface="Calibri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B1E1"/>
                </a:solidFill>
                <a:latin typeface="Calibri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B1E1"/>
                </a:solidFill>
                <a:latin typeface="Calibri" pitchFamily="34" charset="0"/>
                <a:cs typeface="Arial" charset="0"/>
              </a:defRPr>
            </a:lvl5pPr>
            <a:lvl6pPr marL="521482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1042965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564447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2085929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/>
              <a:t>ELI Beamlines Facility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/>
          <a:stretch/>
        </p:blipFill>
        <p:spPr bwMode="auto">
          <a:xfrm>
            <a:off x="430765" y="1518229"/>
            <a:ext cx="3024931" cy="230400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3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ELI Beamlines Facility</a:t>
            </a:r>
            <a:br>
              <a:rPr lang="en-US" sz="2200" dirty="0"/>
            </a:br>
            <a:r>
              <a:rPr lang="en-US" sz="2200" dirty="0"/>
              <a:t>Technology &amp; Building &amp; Team Structure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02" y="1512931"/>
            <a:ext cx="8303992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aoblený obdélník 10"/>
          <p:cNvSpPr/>
          <p:nvPr/>
        </p:nvSpPr>
        <p:spPr>
          <a:xfrm>
            <a:off x="7722170" y="2304468"/>
            <a:ext cx="1959909" cy="576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Calibri" panose="020F0502020204030204" pitchFamily="34" charset="0"/>
              </a:rPr>
              <a:t>LASER TECHNOLOGY 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0" name="Zaoblený obdélník 12"/>
          <p:cNvSpPr/>
          <p:nvPr/>
        </p:nvSpPr>
        <p:spPr>
          <a:xfrm>
            <a:off x="7737863" y="3651560"/>
            <a:ext cx="1944216" cy="7051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Calibri" panose="020F0502020204030204" pitchFamily="34" charset="0"/>
              </a:rPr>
              <a:t>BEAM TRANSPORT</a:t>
            </a:r>
          </a:p>
          <a:p>
            <a:pPr algn="ctr"/>
            <a:r>
              <a:rPr lang="cs-CZ" sz="1600" b="1" dirty="0" smtClean="0">
                <a:latin typeface="Calibri" panose="020F0502020204030204" pitchFamily="34" charset="0"/>
              </a:rPr>
              <a:t>CONTROL SYSTEMS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1" name="Zaoblený obdélník 13"/>
          <p:cNvSpPr/>
          <p:nvPr/>
        </p:nvSpPr>
        <p:spPr>
          <a:xfrm>
            <a:off x="7737863" y="5187800"/>
            <a:ext cx="1944216" cy="681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Calibri" panose="020F0502020204030204" pitchFamily="34" charset="0"/>
              </a:rPr>
              <a:t>EXPERIMENTAL TECHNOLOGY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" name="Zaoblený obdélník 10"/>
          <p:cNvSpPr/>
          <p:nvPr/>
        </p:nvSpPr>
        <p:spPr>
          <a:xfrm>
            <a:off x="953418" y="2016435"/>
            <a:ext cx="1404156" cy="449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Calibri" panose="020F0502020204030204" pitchFamily="34" charset="0"/>
              </a:rPr>
              <a:t>LASER TECHNOLOGY 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5" name="Zaoblený obdélník 11"/>
          <p:cNvSpPr/>
          <p:nvPr/>
        </p:nvSpPr>
        <p:spPr>
          <a:xfrm>
            <a:off x="375002" y="4968763"/>
            <a:ext cx="1982572" cy="25196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i="1" dirty="0" smtClean="0">
                <a:latin typeface="Calibri" panose="020F0502020204030204" pitchFamily="34" charset="0"/>
              </a:rPr>
              <a:t>SYSTEMS ENGINEERS</a:t>
            </a:r>
          </a:p>
        </p:txBody>
      </p:sp>
      <p:sp>
        <p:nvSpPr>
          <p:cNvPr id="16" name="Zaoblený obdélník 12"/>
          <p:cNvSpPr/>
          <p:nvPr/>
        </p:nvSpPr>
        <p:spPr>
          <a:xfrm>
            <a:off x="953418" y="2533564"/>
            <a:ext cx="1404156" cy="4549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Calibri" panose="020F0502020204030204" pitchFamily="34" charset="0"/>
              </a:rPr>
              <a:t>BEAM TRANSPORT</a:t>
            </a:r>
          </a:p>
        </p:txBody>
      </p:sp>
      <p:sp>
        <p:nvSpPr>
          <p:cNvPr id="17" name="Zaoblený obdélník 13"/>
          <p:cNvSpPr/>
          <p:nvPr/>
        </p:nvSpPr>
        <p:spPr>
          <a:xfrm>
            <a:off x="953418" y="3619535"/>
            <a:ext cx="1404156" cy="449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Calibri" panose="020F0502020204030204" pitchFamily="34" charset="0"/>
              </a:rPr>
              <a:t>EXPERIMENTAL TECHNOLOGY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8" name="Zaoblený obdélník 14"/>
          <p:cNvSpPr/>
          <p:nvPr/>
        </p:nvSpPr>
        <p:spPr>
          <a:xfrm>
            <a:off x="953418" y="4123591"/>
            <a:ext cx="1404156" cy="449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Calibri" panose="020F0502020204030204" pitchFamily="34" charset="0"/>
              </a:rPr>
              <a:t>ENGINEERING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9" name="Zaoblený obdélník 15"/>
          <p:cNvSpPr/>
          <p:nvPr/>
        </p:nvSpPr>
        <p:spPr>
          <a:xfrm rot="5400000">
            <a:off x="-649936" y="3077377"/>
            <a:ext cx="2520280" cy="470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Calibri" panose="020F0502020204030204" pitchFamily="34" charset="0"/>
              </a:rPr>
              <a:t>STAKEHOLDERS</a:t>
            </a:r>
          </a:p>
          <a:p>
            <a:pPr algn="ctr"/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REQUIREMENTS AUTHORS</a:t>
            </a:r>
          </a:p>
        </p:txBody>
      </p:sp>
      <p:sp>
        <p:nvSpPr>
          <p:cNvPr id="20" name="Zaoblený obdélník 17"/>
          <p:cNvSpPr/>
          <p:nvPr/>
        </p:nvSpPr>
        <p:spPr>
          <a:xfrm>
            <a:off x="375002" y="5328803"/>
            <a:ext cx="1982572" cy="5400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REQUIREMENTS </a:t>
            </a:r>
            <a:r>
              <a:rPr lang="cs-CZ" sz="14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ADMINISTRATORS</a:t>
            </a:r>
            <a:endParaRPr lang="en-US" sz="1400" b="1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Zaoblený obdélník 12"/>
          <p:cNvSpPr/>
          <p:nvPr/>
        </p:nvSpPr>
        <p:spPr>
          <a:xfrm>
            <a:off x="953418" y="3073624"/>
            <a:ext cx="1404156" cy="4549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Calibri" panose="020F0502020204030204" pitchFamily="34" charset="0"/>
              </a:rPr>
              <a:t>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23643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ELI Beamlines PLM platform – TEAMCENTER</a:t>
            </a:r>
            <a:br>
              <a:rPr lang="en-US" sz="2200" dirty="0"/>
            </a:br>
            <a:r>
              <a:rPr lang="en-US" sz="2200" dirty="0"/>
              <a:t>Challenges &amp; Solutions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6" name="TextBox 7"/>
          <p:cNvSpPr txBox="1"/>
          <p:nvPr/>
        </p:nvSpPr>
        <p:spPr>
          <a:xfrm>
            <a:off x="611262" y="1296355"/>
            <a:ext cx="955918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ELI Beamlines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scientific project (mainly for fundamental research)</a:t>
            </a:r>
          </a:p>
          <a:p>
            <a:pPr marL="0" indent="0" eaLnBrk="1" hangingPunct="1">
              <a:defRPr/>
            </a:pP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hangingPunct="1">
              <a:defRPr/>
            </a:pPr>
            <a:r>
              <a:rPr lang="en-US" sz="16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Challenges</a:t>
            </a: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Specifics of R&amp;D environment - different from business and industry standards</a:t>
            </a: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Turbulent processes of development in world of science</a:t>
            </a: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3D CAD is not fully established as a common tool</a:t>
            </a: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Negative attitude to database as the primary source of information</a:t>
            </a: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Difficulties with implementation  of systems engineering standards</a:t>
            </a: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Need for project management tools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16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Solutions</a:t>
            </a: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only document management tool, looking for PLM platform (relational database) with maximum of additional functionalities</a:t>
            </a: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Flexible tool easy to use, Possibility of revisions, Workflow processes</a:t>
            </a: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Graphical interface for all members of ELI team (all in one SW, mainly 2D drawings and 3D models)</a:t>
            </a: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MultiCAD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</a:t>
            </a: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Re-engineering of ELI Building</a:t>
            </a: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Systems engineering environment</a:t>
            </a: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management tool allowing access to relevant existing project data (including scheduling and reporting)</a:t>
            </a:r>
          </a:p>
        </p:txBody>
      </p:sp>
    </p:spTree>
    <p:extLst>
      <p:ext uri="{BB962C8B-B14F-4D97-AF65-F5344CB8AC3E}">
        <p14:creationId xmlns:p14="http://schemas.microsoft.com/office/powerpoint/2010/main" val="28562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ELI Beamlines PLM platform – TEAMCENTER</a:t>
            </a:r>
            <a:br>
              <a:rPr lang="en-US" sz="2200" dirty="0"/>
            </a:br>
            <a:r>
              <a:rPr lang="en-US" sz="2200" dirty="0"/>
              <a:t>Tools in use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485366" y="1308687"/>
            <a:ext cx="9774634" cy="55322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US" sz="1150" b="1" dirty="0" smtClean="0">
                <a:solidFill>
                  <a:srgbClr val="FF6633"/>
                </a:solidFill>
                <a:latin typeface="Verdana" pitchFamily="34" charset="0"/>
              </a:rPr>
              <a:t>Document &amp; Data management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System managing all project data on ELI Beamlines project (including technical and non-technical data; single source of information)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Connected to CAD Management Functionalities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User and access rights management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TC database objects (including document) statuses –level of relevancy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MS Office (word, excel, power point) integration with TC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sz="1150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0" indent="0" eaLnBrk="1" hangingPunct="1">
              <a:defRPr/>
            </a:pPr>
            <a:endParaRPr lang="en-US" sz="5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0" indent="0" eaLnBrk="1" hangingPunct="1">
              <a:defRPr/>
            </a:pPr>
            <a:r>
              <a:rPr lang="en-US" sz="1150" b="1" dirty="0" smtClean="0">
                <a:solidFill>
                  <a:srgbClr val="FF6633"/>
                </a:solidFill>
                <a:latin typeface="Verdana" pitchFamily="34" charset="0"/>
              </a:rPr>
              <a:t>Workflow &amp; Processes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Technical </a:t>
            </a:r>
            <a:r>
              <a:rPr lang="en-US" sz="1150" dirty="0">
                <a:latin typeface="Verdana" pitchFamily="34" charset="0"/>
              </a:rPr>
              <a:t>and P</a:t>
            </a:r>
            <a:r>
              <a:rPr lang="en-US" sz="1150" dirty="0" smtClean="0">
                <a:latin typeface="Verdana" pitchFamily="34" charset="0"/>
              </a:rPr>
              <a:t>roject Documentation Review &amp; Approval (Release) processes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Requirements Capturing, Review </a:t>
            </a:r>
            <a:r>
              <a:rPr lang="en-US" sz="1150" dirty="0">
                <a:latin typeface="Verdana" pitchFamily="34" charset="0"/>
              </a:rPr>
              <a:t>&amp; Approval </a:t>
            </a:r>
            <a:r>
              <a:rPr lang="en-US" sz="1150" dirty="0" smtClean="0">
                <a:latin typeface="Verdana" pitchFamily="34" charset="0"/>
              </a:rPr>
              <a:t>processes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Key user processes – Metrology, Nonconformance, Risk and change management processes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Job Request – Workflow process to manage tasks from scientific to engineering team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sz="1150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0" indent="0" eaLnBrk="1" hangingPunct="1">
              <a:defRPr/>
            </a:pPr>
            <a:endParaRPr lang="en-US" sz="5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0" indent="0" eaLnBrk="1" hangingPunct="1">
              <a:defRPr/>
            </a:pPr>
            <a:r>
              <a:rPr lang="en-US" sz="1150" b="1" dirty="0" smtClean="0">
                <a:solidFill>
                  <a:srgbClr val="FF6633"/>
                </a:solidFill>
                <a:latin typeface="Verdana" pitchFamily="34" charset="0"/>
              </a:rPr>
              <a:t>CAD Management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err="1" smtClean="0">
                <a:latin typeface="Verdana" pitchFamily="34" charset="0"/>
              </a:rPr>
              <a:t>multiCAD</a:t>
            </a:r>
            <a:r>
              <a:rPr lang="en-US" sz="1150" dirty="0" smtClean="0">
                <a:latin typeface="Verdana" pitchFamily="34" charset="0"/>
              </a:rPr>
              <a:t> environment – direct integration of 2 different ED CAD SW  into TC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Workflows related to CAD management solution (Concept Released – part, assembly)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Autodesk Inventor (small 3D assemblies, low cost 3D CAD SW)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NX (huge 3D assemblies, e.g. Building and Laser technology, high degree of 3D SW stability)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TC Visualization (2D &amp; 3D)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Link to Job Request process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sz="1150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0" indent="0" eaLnBrk="1" hangingPunct="1">
              <a:defRPr/>
            </a:pPr>
            <a:endParaRPr lang="en-US" sz="5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0" indent="0" eaLnBrk="1" hangingPunct="1">
              <a:defRPr/>
            </a:pPr>
            <a:r>
              <a:rPr lang="en-US" sz="1150" b="1" dirty="0" smtClean="0">
                <a:solidFill>
                  <a:srgbClr val="FF6633"/>
                </a:solidFill>
                <a:latin typeface="Verdana" pitchFamily="34" charset="0"/>
              </a:rPr>
              <a:t>Systems Engineering tool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Requirements management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b="1" u="sng" dirty="0" smtClean="0">
                <a:latin typeface="Verdana" pitchFamily="34" charset="0"/>
              </a:rPr>
              <a:t>Requirements Control Process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sz="1150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0" indent="0" eaLnBrk="1" hangingPunct="1">
              <a:defRPr/>
            </a:pPr>
            <a:endParaRPr lang="en-US" sz="5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marL="0" indent="0" eaLnBrk="1" hangingPunct="1">
              <a:defRPr/>
            </a:pPr>
            <a:r>
              <a:rPr lang="en-US" sz="1150" b="1" dirty="0" smtClean="0">
                <a:solidFill>
                  <a:srgbClr val="FF6633"/>
                </a:solidFill>
                <a:latin typeface="Verdana" pitchFamily="34" charset="0"/>
              </a:rPr>
              <a:t>Active Workspace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User friendly thin client (</a:t>
            </a:r>
            <a:r>
              <a:rPr lang="en-US" sz="1150" dirty="0" smtClean="0">
                <a:latin typeface="Verdana" pitchFamily="34" charset="0"/>
                <a:hlinkClick r:id="rId2"/>
              </a:rPr>
              <a:t>web browser</a:t>
            </a:r>
            <a:r>
              <a:rPr lang="en-US" sz="1150" dirty="0" smtClean="0">
                <a:latin typeface="Verdana" pitchFamily="34" charset="0"/>
              </a:rPr>
              <a:t>) for TC application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50" dirty="0" smtClean="0">
                <a:latin typeface="Verdana" pitchFamily="34" charset="0"/>
              </a:rPr>
              <a:t>intended for all members of ELI Beamlines project team</a:t>
            </a:r>
            <a:endParaRPr lang="en-US" sz="115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8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ELI </a:t>
            </a:r>
            <a:r>
              <a:rPr lang="en-US" sz="2200" dirty="0" smtClean="0"/>
              <a:t>Requirements Control </a:t>
            </a:r>
            <a:r>
              <a:rPr lang="en-US" sz="2200" dirty="0"/>
              <a:t>Process (</a:t>
            </a:r>
            <a:r>
              <a:rPr lang="en-US" sz="2200" dirty="0" smtClean="0"/>
              <a:t>RCP)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Why </a:t>
            </a:r>
            <a:r>
              <a:rPr lang="en-US" sz="2200" dirty="0" smtClean="0"/>
              <a:t>do we </a:t>
            </a:r>
            <a:r>
              <a:rPr lang="en-US" sz="2200" dirty="0"/>
              <a:t>need </a:t>
            </a:r>
            <a:r>
              <a:rPr lang="en-US" sz="2200" dirty="0" smtClean="0"/>
              <a:t>RCP?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 04.09.2018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7" name="Obrázek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6" t="16182" r="1"/>
          <a:stretch/>
        </p:blipFill>
        <p:spPr bwMode="auto">
          <a:xfrm>
            <a:off x="2573304" y="1800411"/>
            <a:ext cx="3222652" cy="262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t="10791" r="27258" b="8813"/>
          <a:stretch/>
        </p:blipFill>
        <p:spPr bwMode="auto">
          <a:xfrm>
            <a:off x="309800" y="1775939"/>
            <a:ext cx="2242386" cy="2825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t="16046" r="6100" b="26830"/>
          <a:stretch/>
        </p:blipFill>
        <p:spPr bwMode="auto">
          <a:xfrm>
            <a:off x="7794178" y="1800411"/>
            <a:ext cx="2707507" cy="2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6" t="19994" r="36983"/>
          <a:stretch/>
        </p:blipFill>
        <p:spPr bwMode="auto">
          <a:xfrm>
            <a:off x="309800" y="3112478"/>
            <a:ext cx="2606133" cy="378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8" t="20727" r="11280" b="10280"/>
          <a:stretch/>
        </p:blipFill>
        <p:spPr bwMode="auto">
          <a:xfrm>
            <a:off x="2915933" y="4609754"/>
            <a:ext cx="3140591" cy="229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4"/>
          <a:stretch/>
        </p:blipFill>
        <p:spPr bwMode="auto">
          <a:xfrm>
            <a:off x="7969662" y="3721187"/>
            <a:ext cx="2371799" cy="320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46" y="2143729"/>
            <a:ext cx="1958430" cy="208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17" y="4202566"/>
            <a:ext cx="2884905" cy="15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6"/>
          <p:cNvSpPr/>
          <p:nvPr/>
        </p:nvSpPr>
        <p:spPr>
          <a:xfrm>
            <a:off x="305346" y="1241684"/>
            <a:ext cx="2988332" cy="1323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USER EXPECTATIONS,</a:t>
            </a:r>
          </a:p>
          <a:p>
            <a:pPr algn="ctr"/>
            <a:r>
              <a:rPr lang="en-US" sz="1600" b="1" dirty="0" smtClean="0"/>
              <a:t>REQUIREMENTS</a:t>
            </a:r>
            <a:endParaRPr lang="cs-CZ" sz="1600" b="1" dirty="0"/>
          </a:p>
        </p:txBody>
      </p:sp>
      <p:sp>
        <p:nvSpPr>
          <p:cNvPr id="17" name="Šipka doprava 14"/>
          <p:cNvSpPr/>
          <p:nvPr/>
        </p:nvSpPr>
        <p:spPr>
          <a:xfrm>
            <a:off x="3293678" y="1260351"/>
            <a:ext cx="4481764" cy="1323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DESIGN, DEVELOPMENT</a:t>
            </a:r>
          </a:p>
          <a:p>
            <a:pPr algn="ctr"/>
            <a:r>
              <a:rPr lang="en-US" sz="1600" b="1" dirty="0" smtClean="0"/>
              <a:t>MANUFACTURING</a:t>
            </a:r>
            <a:endParaRPr lang="cs-CZ" sz="1600" b="1" dirty="0"/>
          </a:p>
        </p:txBody>
      </p:sp>
      <p:sp>
        <p:nvSpPr>
          <p:cNvPr id="18" name="Šipka doprava 16"/>
          <p:cNvSpPr/>
          <p:nvPr/>
        </p:nvSpPr>
        <p:spPr>
          <a:xfrm>
            <a:off x="7775442" y="1260351"/>
            <a:ext cx="2746039" cy="133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DELIVERY,</a:t>
            </a:r>
          </a:p>
          <a:p>
            <a:pPr algn="ctr"/>
            <a:r>
              <a:rPr lang="en-US" sz="1600" b="1" dirty="0" smtClean="0"/>
              <a:t>OPERATION</a:t>
            </a:r>
            <a:endParaRPr lang="cs-CZ" sz="1600" b="1" dirty="0"/>
          </a:p>
        </p:txBody>
      </p:sp>
      <p:sp>
        <p:nvSpPr>
          <p:cNvPr id="19" name="Obdélník 19"/>
          <p:cNvSpPr/>
          <p:nvPr/>
        </p:nvSpPr>
        <p:spPr>
          <a:xfrm>
            <a:off x="290065" y="2700510"/>
            <a:ext cx="10106329" cy="4230471"/>
          </a:xfrm>
          <a:prstGeom prst="rect">
            <a:avLst/>
          </a:prstGeom>
          <a:solidFill>
            <a:schemeClr val="tx2">
              <a:lumMod val="40000"/>
              <a:lumOff val="6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RCP</a:t>
            </a:r>
            <a:endParaRPr lang="en-US" sz="2800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is 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intended to establish processes for control of lifecycle of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all ELI requirements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endParaRPr lang="en-US" sz="1000" i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en-US" sz="2000" i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covers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capturing, documenting, reviewing, issuing, baselining, monitoring and control of 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requirements for each science-based technology and their verification in line with a technology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lifecycle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endParaRPr lang="en-US" sz="1000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provides traceability 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between the various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technologies and documentation levels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endParaRPr lang="en-US" sz="1000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ensures 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safe storage and backup of all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information in 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the project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database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endParaRPr lang="en-US" sz="1000" i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allows stakeholders to recognize deliverables, to share information and experience</a:t>
            </a:r>
          </a:p>
          <a:p>
            <a:pPr marL="715963" indent="-285750">
              <a:buFont typeface="Wingdings" panose="05000000000000000000" pitchFamily="2" charset="2"/>
              <a:buChar char="§"/>
            </a:pPr>
            <a:endParaRPr lang="en-US" sz="1000" i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715963" indent="-285750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excludes duplication of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Eli-beam">
  <a:themeElements>
    <a:clrScheme name="Office">
      <a:dk1>
        <a:sysClr val="windowText" lastClr="000000"/>
      </a:dk1>
      <a:lt1>
        <a:sysClr val="window" lastClr="F5F4F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5F4F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5F4F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1921</Words>
  <Application>Microsoft Office PowerPoint</Application>
  <PresentationFormat>Custom</PresentationFormat>
  <Paragraphs>391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Eli-beam</vt:lpstr>
      <vt:lpstr>Requirements Control Process (RCP)</vt:lpstr>
      <vt:lpstr>Outline</vt:lpstr>
      <vt:lpstr>ELI project(s) ELI - Extreme Light Infrastructure</vt:lpstr>
      <vt:lpstr>ELI Beamlines project (nearby Prague, the Czech Republic)</vt:lpstr>
      <vt:lpstr>PowerPoint Presentation</vt:lpstr>
      <vt:lpstr>ELI Beamlines Facility Technology &amp; Building &amp; Team Structure</vt:lpstr>
      <vt:lpstr>ELI Beamlines PLM platform – TEAMCENTER Challenges &amp; Solutions</vt:lpstr>
      <vt:lpstr>ELI Beamlines PLM platform – TEAMCENTER Tools in use</vt:lpstr>
      <vt:lpstr>ELI Requirements Control Process (RCP) Why do we need RCP?</vt:lpstr>
      <vt:lpstr>Overview of ELI RCP</vt:lpstr>
      <vt:lpstr>Requirements Control Directive S28 - TC ID 00106311/A</vt:lpstr>
      <vt:lpstr>Process Summary of RCP (4 steps)</vt:lpstr>
      <vt:lpstr>Requirements Collection – basic scheme</vt:lpstr>
      <vt:lpstr>Requirements Capturing &amp; Collection</vt:lpstr>
      <vt:lpstr>Requirement Specification Document (RSD)  Template – TC ID 00104477</vt:lpstr>
      <vt:lpstr>RCP: Capturing Requirements (step №1)</vt:lpstr>
      <vt:lpstr>Adding of General Requirements + Upload into Database Structure (step № 2)</vt:lpstr>
      <vt:lpstr>Adding requirements + Upload into Database Structure (step №2)</vt:lpstr>
      <vt:lpstr>RCP: Standard requirements and their categories</vt:lpstr>
      <vt:lpstr>RCP Directive: Roles assignment Matrix</vt:lpstr>
      <vt:lpstr>Goals of Roles assignment</vt:lpstr>
      <vt:lpstr>Requirements Control Documentation - RSD</vt:lpstr>
      <vt:lpstr>Requirements Control Documentation -  Compliance Matrix (CM)</vt:lpstr>
      <vt:lpstr>Requirements Control Documentation -   Verification Control Document (VCD)</vt:lpstr>
      <vt:lpstr>Part of simplified product life-cycle</vt:lpstr>
      <vt:lpstr>RSDs preparation, according to the procurement plan</vt:lpstr>
      <vt:lpstr>Thank you for   your attention!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2017-06-01T07:00:52Z</cp:lastPrinted>
  <dcterms:created xsi:type="dcterms:W3CDTF">2014-10-30T18:35:41Z</dcterms:created>
  <dcterms:modified xsi:type="dcterms:W3CDTF">2018-09-24T09:22:29Z</dcterms:modified>
</cp:coreProperties>
</file>