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47" r:id="rId2"/>
    <p:sldId id="448" r:id="rId3"/>
    <p:sldId id="438" r:id="rId4"/>
    <p:sldId id="449" r:id="rId5"/>
    <p:sldId id="450" r:id="rId6"/>
    <p:sldId id="451" r:id="rId7"/>
    <p:sldId id="404" r:id="rId8"/>
    <p:sldId id="463" r:id="rId9"/>
    <p:sldId id="306" r:id="rId10"/>
    <p:sldId id="452" r:id="rId11"/>
    <p:sldId id="453" r:id="rId12"/>
    <p:sldId id="454" r:id="rId13"/>
    <p:sldId id="455" r:id="rId14"/>
    <p:sldId id="456" r:id="rId15"/>
    <p:sldId id="466" r:id="rId16"/>
    <p:sldId id="464" r:id="rId17"/>
    <p:sldId id="465" r:id="rId18"/>
    <p:sldId id="461" r:id="rId19"/>
    <p:sldId id="416" r:id="rId20"/>
    <p:sldId id="415" r:id="rId21"/>
    <p:sldId id="458" r:id="rId22"/>
    <p:sldId id="473" r:id="rId23"/>
    <p:sldId id="470" r:id="rId24"/>
    <p:sldId id="472" r:id="rId25"/>
    <p:sldId id="471" r:id="rId26"/>
    <p:sldId id="474" r:id="rId27"/>
    <p:sldId id="427" r:id="rId28"/>
    <p:sldId id="475" r:id="rId29"/>
    <p:sldId id="430" r:id="rId30"/>
    <p:sldId id="294" r:id="rId3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390D162-CC63-4D5F-AF65-FE27921142D1}">
          <p14:sldIdLst>
            <p14:sldId id="447"/>
            <p14:sldId id="448"/>
            <p14:sldId id="438"/>
            <p14:sldId id="449"/>
            <p14:sldId id="450"/>
            <p14:sldId id="451"/>
            <p14:sldId id="404"/>
            <p14:sldId id="463"/>
            <p14:sldId id="306"/>
            <p14:sldId id="452"/>
            <p14:sldId id="453"/>
            <p14:sldId id="454"/>
            <p14:sldId id="455"/>
            <p14:sldId id="456"/>
            <p14:sldId id="466"/>
            <p14:sldId id="464"/>
            <p14:sldId id="465"/>
            <p14:sldId id="461"/>
            <p14:sldId id="416"/>
            <p14:sldId id="415"/>
            <p14:sldId id="458"/>
            <p14:sldId id="473"/>
            <p14:sldId id="470"/>
            <p14:sldId id="472"/>
            <p14:sldId id="471"/>
            <p14:sldId id="474"/>
            <p14:sldId id="427"/>
            <p14:sldId id="475"/>
            <p14:sldId id="430"/>
            <p14:sldId id="29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C18E1"/>
    <a:srgbClr val="C0504D"/>
    <a:srgbClr val="C6D9F1"/>
    <a:srgbClr val="000000"/>
    <a:srgbClr val="125E9F"/>
    <a:srgbClr val="88A0B8"/>
    <a:srgbClr val="979F07"/>
    <a:srgbClr val="112E50"/>
    <a:srgbClr val="DE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3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62867099816568"/>
          <c:y val="4.4304305158974128E-2"/>
          <c:w val="0.82355096085117097"/>
          <c:h val="0.70664053375955205"/>
        </c:manualLayout>
      </c:layout>
      <c:barChart>
        <c:barDir val="col"/>
        <c:grouping val="clustered"/>
        <c:varyColors val="0"/>
        <c:ser>
          <c:idx val="1"/>
          <c:order val="0"/>
          <c:tx>
            <c:v>Total op hours</c:v>
          </c:tx>
          <c:invertIfNegative val="0"/>
          <c:cat>
            <c:numRef>
              <c:f>graphs!$D$3:$J$3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graphs!$D$4:$J$4</c:f>
              <c:numCache>
                <c:formatCode>0.0</c:formatCode>
                <c:ptCount val="7"/>
                <c:pt idx="0">
                  <c:v>3280</c:v>
                </c:pt>
                <c:pt idx="1">
                  <c:v>4464</c:v>
                </c:pt>
                <c:pt idx="2">
                  <c:v>5250</c:v>
                </c:pt>
                <c:pt idx="3">
                  <c:v>5730</c:v>
                </c:pt>
                <c:pt idx="4">
                  <c:v>5760</c:v>
                </c:pt>
                <c:pt idx="5">
                  <c:v>5888</c:v>
                </c:pt>
                <c:pt idx="6">
                  <c:v>5912</c:v>
                </c:pt>
              </c:numCache>
            </c:numRef>
          </c:val>
        </c:ser>
        <c:ser>
          <c:idx val="0"/>
          <c:order val="1"/>
          <c:tx>
            <c:strRef>
              <c:f>graphs!$C$5</c:f>
              <c:strCache>
                <c:ptCount val="1"/>
                <c:pt idx="0">
                  <c:v>Scheduled user beam [h]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graphs!$D$3:$J$3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graphs!$D$5:$J$5</c:f>
              <c:numCache>
                <c:formatCode>0.0</c:formatCode>
                <c:ptCount val="7"/>
                <c:pt idx="0">
                  <c:v>2387.3000000000002</c:v>
                </c:pt>
                <c:pt idx="1">
                  <c:v>3539.5</c:v>
                </c:pt>
                <c:pt idx="2">
                  <c:v>3740</c:v>
                </c:pt>
                <c:pt idx="3">
                  <c:v>4320</c:v>
                </c:pt>
                <c:pt idx="4">
                  <c:v>4365</c:v>
                </c:pt>
                <c:pt idx="5">
                  <c:v>4632</c:v>
                </c:pt>
                <c:pt idx="6">
                  <c:v>4680</c:v>
                </c:pt>
              </c:numCache>
            </c:numRef>
          </c:val>
        </c:ser>
        <c:ser>
          <c:idx val="2"/>
          <c:order val="2"/>
          <c:tx>
            <c:v>Machine development</c:v>
          </c:tx>
          <c:spPr>
            <a:solidFill>
              <a:srgbClr val="0066FF"/>
            </a:solidFill>
          </c:spPr>
          <c:invertIfNegative val="0"/>
          <c:cat>
            <c:numRef>
              <c:f>graphs!$D$3:$J$3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graphs!$D$11:$J$11</c:f>
              <c:numCache>
                <c:formatCode>0.0</c:formatCode>
                <c:ptCount val="7"/>
                <c:pt idx="0">
                  <c:v>892.69999999999982</c:v>
                </c:pt>
                <c:pt idx="1">
                  <c:v>924.5</c:v>
                </c:pt>
                <c:pt idx="2">
                  <c:v>1510</c:v>
                </c:pt>
                <c:pt idx="3">
                  <c:v>1410</c:v>
                </c:pt>
                <c:pt idx="4">
                  <c:v>1395</c:v>
                </c:pt>
                <c:pt idx="5">
                  <c:v>1256</c:v>
                </c:pt>
                <c:pt idx="6">
                  <c:v>1232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0426496"/>
        <c:axId val="144876096"/>
      </c:barChart>
      <c:catAx>
        <c:axId val="28042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4876096"/>
        <c:crosses val="autoZero"/>
        <c:auto val="1"/>
        <c:lblAlgn val="ctr"/>
        <c:lblOffset val="100"/>
        <c:noMultiLvlLbl val="0"/>
      </c:catAx>
      <c:valAx>
        <c:axId val="144876096"/>
        <c:scaling>
          <c:orientation val="minMax"/>
          <c:max val="600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280426496"/>
        <c:crosses val="autoZero"/>
        <c:crossBetween val="between"/>
      </c:valAx>
      <c:spPr>
        <a:solidFill>
          <a:schemeClr val="tx1"/>
        </a:solidFill>
        <a:ln w="3175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8.3759997376609496E-2"/>
          <c:y val="0.89252615352738518"/>
          <c:w val="0.85869086392789895"/>
          <c:h val="8.6753873642427107E-2"/>
        </c:manualLayout>
      </c:layout>
      <c:overlay val="0"/>
      <c:spPr>
        <a:noFill/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73199959115869"/>
          <c:y val="0.12030535725417477"/>
          <c:w val="0.75069745051063963"/>
          <c:h val="0.67804853679437604"/>
        </c:manualLayout>
      </c:layout>
      <c:barChart>
        <c:barDir val="col"/>
        <c:grouping val="clustered"/>
        <c:varyColors val="0"/>
        <c:ser>
          <c:idx val="1"/>
          <c:order val="1"/>
          <c:tx>
            <c:v>BA</c:v>
          </c:tx>
          <c:spPr>
            <a:solidFill>
              <a:srgbClr val="D60093"/>
            </a:soli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  <c:spPr>
              <a:solidFill>
                <a:srgbClr val="D60093"/>
              </a:solidFill>
            </c:spPr>
          </c:dPt>
          <c:cat>
            <c:numRef>
              <c:f>graphs!$C$37:$C$43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graphs!$G$37:$G$43</c:f>
              <c:numCache>
                <c:formatCode>0.0</c:formatCode>
                <c:ptCount val="7"/>
                <c:pt idx="0">
                  <c:v>77</c:v>
                </c:pt>
                <c:pt idx="1">
                  <c:v>83.8</c:v>
                </c:pt>
                <c:pt idx="2">
                  <c:v>96.8</c:v>
                </c:pt>
                <c:pt idx="3">
                  <c:v>97.3</c:v>
                </c:pt>
                <c:pt idx="4">
                  <c:v>97.6</c:v>
                </c:pt>
                <c:pt idx="5">
                  <c:v>98.3</c:v>
                </c:pt>
                <c:pt idx="6" formatCode="General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7"/>
        <c:overlap val="-22"/>
        <c:axId val="280642560"/>
        <c:axId val="144878976"/>
      </c:barChart>
      <c:lineChart>
        <c:grouping val="stacked"/>
        <c:varyColors val="0"/>
        <c:ser>
          <c:idx val="0"/>
          <c:order val="0"/>
          <c:tx>
            <c:strRef>
              <c:f>graphs!$I$36</c:f>
              <c:strCache>
                <c:ptCount val="1"/>
                <c:pt idx="0">
                  <c:v>MTBF</c:v>
                </c:pt>
              </c:strCache>
            </c:strRef>
          </c:tx>
          <c:spPr>
            <a:ln w="31750">
              <a:solidFill>
                <a:schemeClr val="bg1"/>
              </a:solidFill>
            </a:ln>
          </c:spPr>
          <c:marker>
            <c:symbol val="circle"/>
            <c:size val="9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</c:marker>
          <c:dPt>
            <c:idx val="0"/>
            <c:marker>
              <c:symbol val="circle"/>
              <c:size val="8"/>
            </c:marker>
            <c:bubble3D val="0"/>
          </c:dPt>
          <c:dPt>
            <c:idx val="4"/>
            <c:bubble3D val="0"/>
            <c:spPr>
              <a:ln w="31750"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ln w="31750">
                <a:solidFill>
                  <a:schemeClr val="bg1"/>
                </a:solidFill>
              </a:ln>
            </c:spPr>
          </c:dPt>
          <c:cat>
            <c:numRef>
              <c:f>graphs!$C$37:$C$43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graphs!$I$37:$I$43</c:f>
              <c:numCache>
                <c:formatCode>0.0</c:formatCode>
                <c:ptCount val="7"/>
                <c:pt idx="0">
                  <c:v>21</c:v>
                </c:pt>
                <c:pt idx="1">
                  <c:v>25</c:v>
                </c:pt>
                <c:pt idx="2">
                  <c:v>33.700000000000003</c:v>
                </c:pt>
                <c:pt idx="3">
                  <c:v>51</c:v>
                </c:pt>
                <c:pt idx="4">
                  <c:v>58.2</c:v>
                </c:pt>
                <c:pt idx="5">
                  <c:v>99.790322580645167</c:v>
                </c:pt>
                <c:pt idx="6" formatCode="General">
                  <c:v>104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0644096"/>
        <c:axId val="144879552"/>
      </c:lineChart>
      <c:catAx>
        <c:axId val="280642560"/>
        <c:scaling>
          <c:orientation val="minMax"/>
        </c:scaling>
        <c:delete val="0"/>
        <c:axPos val="b"/>
        <c:majorGridlines>
          <c:spPr>
            <a:ln w="3175"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44878976"/>
        <c:crosses val="autoZero"/>
        <c:auto val="1"/>
        <c:lblAlgn val="ctr"/>
        <c:lblOffset val="100"/>
        <c:noMultiLvlLbl val="0"/>
      </c:catAx>
      <c:valAx>
        <c:axId val="144878976"/>
        <c:scaling>
          <c:orientation val="minMax"/>
          <c:max val="100"/>
          <c:min val="75"/>
        </c:scaling>
        <c:delete val="0"/>
        <c:axPos val="l"/>
        <c:majorGridlines>
          <c:spPr>
            <a:ln w="3175">
              <a:noFill/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Beam availability [%]</a:t>
                </a:r>
              </a:p>
            </c:rich>
          </c:tx>
          <c:layout>
            <c:manualLayout>
              <c:xMode val="edge"/>
              <c:yMode val="edge"/>
              <c:x val="9.5362254679086204E-3"/>
              <c:y val="0.1368790536888128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0642560"/>
        <c:crosses val="autoZero"/>
        <c:crossBetween val="between"/>
        <c:majorUnit val="5"/>
      </c:valAx>
      <c:valAx>
        <c:axId val="144879552"/>
        <c:scaling>
          <c:orientation val="minMax"/>
          <c:max val="120"/>
          <c:min val="0"/>
        </c:scaling>
        <c:delete val="0"/>
        <c:axPos val="r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MTBF [h]</a:t>
                </a:r>
              </a:p>
            </c:rich>
          </c:tx>
          <c:layout>
            <c:manualLayout>
              <c:xMode val="edge"/>
              <c:yMode val="edge"/>
              <c:x val="0.96653341610990695"/>
              <c:y val="0.2862177774683417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80644096"/>
        <c:crosses val="max"/>
        <c:crossBetween val="between"/>
        <c:majorUnit val="20"/>
      </c:valAx>
      <c:catAx>
        <c:axId val="280644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4879552"/>
        <c:crosses val="autoZero"/>
        <c:auto val="1"/>
        <c:lblAlgn val="ctr"/>
        <c:lblOffset val="100"/>
        <c:noMultiLvlLbl val="0"/>
      </c:catAx>
      <c:spPr>
        <a:solidFill>
          <a:schemeClr val="tx1"/>
        </a:solidFill>
        <a:ln w="3175"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38699284885517388"/>
          <c:y val="0.91806871202182672"/>
          <c:w val="0.27801286147651483"/>
          <c:h val="6.6135600710925529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8BD02A-659A-4BD1-8867-123BE9625D58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996BDD0-B58C-4867-AEFE-A74914E557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9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A2710A5-AAF5-4646-B3F4-B8B6E5726253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FF4D05F-0845-432B-BBD0-32E47074A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4D05F-0845-432B-BBD0-32E47074A6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676" y="4532026"/>
            <a:ext cx="6246976" cy="426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4C596C-A6C2-41C1-ABEB-83B3FDF65D6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4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677" y="4532026"/>
            <a:ext cx="6246976" cy="426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678" y="4532027"/>
            <a:ext cx="6246976" cy="426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mtClean="0"/>
          </a:p>
        </p:txBody>
      </p:sp>
    </p:spTree>
    <p:extLst>
      <p:ext uri="{BB962C8B-B14F-4D97-AF65-F5344CB8AC3E}">
        <p14:creationId xmlns:p14="http://schemas.microsoft.com/office/powerpoint/2010/main" val="2608831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677" y="4532026"/>
            <a:ext cx="6246976" cy="426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677" y="4532026"/>
            <a:ext cx="6246976" cy="426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677" y="4532026"/>
            <a:ext cx="6246976" cy="426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677" y="4532026"/>
            <a:ext cx="6246976" cy="4261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60161"/>
            <a:ext cx="44958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143000"/>
            <a:ext cx="4495800" cy="1728446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1149172"/>
            <a:ext cx="35814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55266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705723" y="188640"/>
            <a:ext cx="6933456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2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4076818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3505200"/>
            <a:ext cx="4076818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2" y="1295400"/>
            <a:ext cx="4076818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2" y="3505200"/>
            <a:ext cx="4076818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30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794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304800"/>
            <a:ext cx="457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196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36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8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710C0EC6-3D9B-439E-B76A-0FD8D7E2EE1E}" type="datetime1">
              <a:rPr lang="en-US"/>
              <a:pPr>
                <a:defRPr/>
              </a:pPr>
              <a:t>9/25/2018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5 November 2012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363BEE7-A989-4842-9CE4-F42BFDF51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7002264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71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76199"/>
            <a:ext cx="1524000" cy="8387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00800"/>
            <a:ext cx="3200400" cy="457200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2971800" y="6400800"/>
            <a:ext cx="3200400" cy="457200"/>
          </a:xfrm>
          <a:prstGeom prst="rect">
            <a:avLst/>
          </a:prstGeom>
          <a:solidFill>
            <a:srgbClr val="979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6172200" y="6400800"/>
            <a:ext cx="2971800" cy="457200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553200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algn="l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2971800" y="6474023"/>
            <a:ext cx="31826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i="1" noProof="0" dirty="0" err="1" smtClean="0">
                <a:solidFill>
                  <a:schemeClr val="bg1"/>
                </a:solidFill>
              </a:rPr>
              <a:t>Maintenance</a:t>
            </a:r>
            <a:r>
              <a:rPr lang="es-ES" sz="1200" i="1" baseline="0" noProof="0" dirty="0" smtClean="0">
                <a:solidFill>
                  <a:schemeClr val="bg1"/>
                </a:solidFill>
              </a:rPr>
              <a:t> </a:t>
            </a:r>
            <a:r>
              <a:rPr lang="es-ES" sz="1200" i="1" baseline="0" noProof="0" dirty="0" err="1" smtClean="0">
                <a:solidFill>
                  <a:schemeClr val="bg1"/>
                </a:solidFill>
              </a:rPr>
              <a:t>from</a:t>
            </a:r>
            <a:r>
              <a:rPr lang="es-ES" sz="1200" i="1" baseline="0" noProof="0" dirty="0" smtClean="0">
                <a:solidFill>
                  <a:schemeClr val="bg1"/>
                </a:solidFill>
              </a:rPr>
              <a:t> </a:t>
            </a:r>
            <a:r>
              <a:rPr lang="es-ES" sz="1200" i="1" baseline="0" noProof="0" dirty="0" err="1" smtClean="0">
                <a:solidFill>
                  <a:schemeClr val="bg1"/>
                </a:solidFill>
              </a:rPr>
              <a:t>the</a:t>
            </a:r>
            <a:r>
              <a:rPr lang="es-ES" sz="1200" i="1" baseline="0" noProof="0" dirty="0" smtClean="0">
                <a:solidFill>
                  <a:schemeClr val="bg1"/>
                </a:solidFill>
              </a:rPr>
              <a:t> CR</a:t>
            </a:r>
            <a:endParaRPr lang="en-US" sz="1200" i="1" noProof="0" dirty="0">
              <a:solidFill>
                <a:schemeClr val="bg1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6172201" y="6474023"/>
            <a:ext cx="29718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noProof="0" dirty="0" err="1" smtClean="0">
                <a:solidFill>
                  <a:schemeClr val="bg1"/>
                </a:solidFill>
              </a:rPr>
              <a:t>M.Pont</a:t>
            </a:r>
            <a:endParaRPr lang="en-US" sz="1200" i="1" noProof="0" dirty="0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0" y="6474023"/>
            <a:ext cx="29718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noProof="0" dirty="0" smtClean="0">
                <a:solidFill>
                  <a:schemeClr val="tx1"/>
                </a:solidFill>
              </a:rPr>
              <a:t>AMMW’2018</a:t>
            </a:r>
            <a:endParaRPr lang="en-US" sz="1200" i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3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9" r:id="rId5"/>
    <p:sldLayoutId id="2147483662" r:id="rId6"/>
    <p:sldLayoutId id="2147483663" r:id="rId7"/>
    <p:sldLayoutId id="2147483665" r:id="rId8"/>
    <p:sldLayoutId id="2147483666" r:id="rId9"/>
    <p:sldLayoutId id="2147483667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3500" b="1" kern="1200" smtClean="0">
          <a:solidFill>
            <a:srgbClr val="112E50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storage\AllDivisions\CommunicationAndOutreach\03_PHOTOS\02 BUILDING\03 Aerial\2011\fa11007scr (6)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3200"/>
            <a:ext cx="7924800" cy="3172535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en-US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br>
              <a:rPr lang="en-US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the CONTROL ROOM</a:t>
            </a:r>
            <a:r>
              <a:rPr lang="en-US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Montse Pont</a:t>
            </a:r>
            <a:endParaRPr lang="en-US" sz="3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7" y="1621678"/>
            <a:ext cx="8545899" cy="386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since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2012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67300" y="3124200"/>
            <a:ext cx="1790700" cy="390526"/>
          </a:xfrm>
          <a:prstGeom prst="straightConnector1">
            <a:avLst/>
          </a:prstGeom>
          <a:ln w="38100">
            <a:solidFill>
              <a:srgbClr val="112E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38200" y="3581400"/>
            <a:ext cx="4114800" cy="0"/>
          </a:xfrm>
          <a:prstGeom prst="straightConnector1">
            <a:avLst/>
          </a:prstGeom>
          <a:ln w="38100">
            <a:solidFill>
              <a:srgbClr val="112E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9198" y="1621678"/>
            <a:ext cx="838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54646" y="1051808"/>
            <a:ext cx="5698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s-ES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</a:t>
            </a:r>
            <a:endParaRPr lang="en-US" baseline="-25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Arrow Connector 14"/>
          <p:cNvCxnSpPr>
            <a:endCxn id="11" idx="7"/>
          </p:cNvCxnSpPr>
          <p:nvPr/>
        </p:nvCxnSpPr>
        <p:spPr>
          <a:xfrm flipH="1">
            <a:off x="954646" y="1421140"/>
            <a:ext cx="122752" cy="2786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858000" y="2493122"/>
            <a:ext cx="304800" cy="533400"/>
          </a:xfrm>
          <a:prstGeom prst="straightConnector1">
            <a:avLst/>
          </a:prstGeom>
          <a:ln w="38100">
            <a:solidFill>
              <a:srgbClr val="112E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172325" y="2474072"/>
            <a:ext cx="533400" cy="515564"/>
          </a:xfrm>
          <a:prstGeom prst="straightConnector1">
            <a:avLst/>
          </a:prstGeom>
          <a:ln w="38100">
            <a:solidFill>
              <a:srgbClr val="112E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72325" y="1909669"/>
            <a:ext cx="304800" cy="533400"/>
          </a:xfrm>
          <a:prstGeom prst="straightConnector1">
            <a:avLst/>
          </a:prstGeom>
          <a:ln w="38100">
            <a:solidFill>
              <a:srgbClr val="112E5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Dades\Schedule and Installation\Operation 2017\Operational_aspects\OP_meeting\20170404_op_mee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0" y="1219200"/>
            <a:ext cx="825098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457200" y="3867091"/>
            <a:ext cx="8382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500" b="1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112E50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Top-up operation since 2014</a:t>
            </a:r>
          </a:p>
          <a:p>
            <a:pPr marL="342900" indent="-342900" algn="l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injection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min (</a:t>
            </a:r>
            <a:r>
              <a:rPr lang="es-ES" sz="2200" b="0" dirty="0" smtClean="0">
                <a:solidFill>
                  <a:schemeClr val="tx1"/>
                </a:solidFill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= 2.0 %)</a:t>
            </a:r>
          </a:p>
          <a:p>
            <a:pPr marL="342900" indent="-342900" algn="l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Injection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90%</a:t>
            </a:r>
          </a:p>
          <a:p>
            <a:pPr marL="342900" indent="-342900" algn="l"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Gating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blank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injections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</a:t>
            </a:r>
            <a:r>
              <a:rPr lang="es-ES" sz="2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IR BL uses </a:t>
            </a:r>
            <a:r>
              <a:rPr lang="es-ES" sz="2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endParaRPr lang="es-ES" sz="2200" b="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Top-up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19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6"/>
          <a:stretch/>
        </p:blipFill>
        <p:spPr bwMode="auto">
          <a:xfrm>
            <a:off x="3649980" y="4771071"/>
            <a:ext cx="273847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Filling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pattern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7" descr="MBM_112ns_4nC-FCT1 to FCT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6" y="1602783"/>
            <a:ext cx="2286000" cy="171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BM _4 PULSES_FCT5  FCT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20" y="4000501"/>
            <a:ext cx="2283531" cy="171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193" y="2833819"/>
            <a:ext cx="265841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Z:\Dades\varis\IPAC&amp;EPAC&amp;PAC\IPAC_14\MOPRO090_fig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80" y="1143000"/>
            <a:ext cx="2522537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1415534"/>
            <a:ext cx="27230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 8-10 (MBM) 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trains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8397" y="4876800"/>
            <a:ext cx="2579404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BL24_PEEM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MBM + n x SB</a:t>
            </a:r>
          </a:p>
          <a:p>
            <a:pPr>
              <a:lnSpc>
                <a:spcPct val="150000"/>
              </a:lnSpc>
            </a:pPr>
            <a:r>
              <a:rPr lang="en-US" sz="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</a:t>
            </a:r>
            <a:r>
              <a:rPr lang="en-US" sz="8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Foerster</a:t>
            </a:r>
            <a:r>
              <a:rPr lang="en-US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Nature Communications (2017)</a:t>
            </a:r>
            <a:endParaRPr lang="en-US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6600" y="3048000"/>
            <a:ext cx="188590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SB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816" y="1159701"/>
            <a:ext cx="19864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LINAC MBM pulse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991" y="3631169"/>
            <a:ext cx="17588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LINAC SB pulse</a:t>
            </a:r>
          </a:p>
        </p:txBody>
      </p:sp>
    </p:spTree>
    <p:extLst>
      <p:ext uri="{BB962C8B-B14F-4D97-AF65-F5344CB8AC3E}">
        <p14:creationId xmlns:p14="http://schemas.microsoft.com/office/powerpoint/2010/main" val="207645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4" y="1441944"/>
            <a:ext cx="7677682" cy="4781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4235" y="5251943"/>
            <a:ext cx="7713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100Hz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983200" y="1676400"/>
            <a:ext cx="0" cy="422187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19200" y="3499343"/>
            <a:ext cx="89960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Ver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100 nm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343528" y="3733800"/>
            <a:ext cx="3639672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46496" y="2661143"/>
            <a:ext cx="89960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Hor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600 nm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232072" y="2895600"/>
            <a:ext cx="375112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90750" y="1071265"/>
            <a:ext cx="540006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 below specs of 10% of beam size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4321" y="1976607"/>
            <a:ext cx="42668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2"/>
                </a:solidFill>
              </a:rPr>
              <a:t>600 </a:t>
            </a:r>
            <a:r>
              <a:rPr lang="es-ES" sz="2400" b="1" dirty="0" err="1" smtClean="0">
                <a:solidFill>
                  <a:schemeClr val="tx2"/>
                </a:solidFill>
              </a:rPr>
              <a:t>nm</a:t>
            </a:r>
            <a:r>
              <a:rPr lang="es-ES" sz="2400" b="1" dirty="0" smtClean="0">
                <a:solidFill>
                  <a:schemeClr val="tx2"/>
                </a:solidFill>
              </a:rPr>
              <a:t> &lt; 1%</a:t>
            </a:r>
            <a:r>
              <a:rPr lang="es-ES" dirty="0" smtClean="0">
                <a:solidFill>
                  <a:schemeClr val="tx2"/>
                </a:solidFill>
              </a:rPr>
              <a:t> of </a:t>
            </a:r>
            <a:r>
              <a:rPr lang="el-GR" sz="2400" dirty="0" smtClean="0">
                <a:solidFill>
                  <a:schemeClr val="tx2"/>
                </a:solidFill>
              </a:rPr>
              <a:t>σ</a:t>
            </a:r>
            <a:r>
              <a:rPr lang="es-ES" baseline="-25000" dirty="0" smtClean="0">
                <a:solidFill>
                  <a:schemeClr val="tx2"/>
                </a:solidFill>
              </a:rPr>
              <a:t>X</a:t>
            </a:r>
            <a:r>
              <a:rPr lang="es-ES" dirty="0" smtClean="0">
                <a:solidFill>
                  <a:schemeClr val="tx2"/>
                </a:solidFill>
              </a:rPr>
              <a:t> at ID (132 </a:t>
            </a:r>
            <a:r>
              <a:rPr lang="es-ES" dirty="0" err="1" smtClean="0">
                <a:solidFill>
                  <a:schemeClr val="tx2"/>
                </a:solidFill>
              </a:rPr>
              <a:t>um</a:t>
            </a:r>
            <a:r>
              <a:rPr lang="es-ES" dirty="0" smtClean="0">
                <a:solidFill>
                  <a:schemeClr val="tx2"/>
                </a:solidFill>
              </a:rPr>
              <a:t>)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6496" y="5334000"/>
            <a:ext cx="4144711" cy="461665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tx2"/>
                </a:solidFill>
              </a:rPr>
              <a:t>100 </a:t>
            </a:r>
            <a:r>
              <a:rPr lang="es-ES" sz="2400" b="1" dirty="0" err="1" smtClean="0">
                <a:solidFill>
                  <a:schemeClr val="tx2"/>
                </a:solidFill>
              </a:rPr>
              <a:t>nm</a:t>
            </a:r>
            <a:r>
              <a:rPr lang="es-ES" sz="2400" b="1" dirty="0" smtClean="0">
                <a:solidFill>
                  <a:schemeClr val="tx2"/>
                </a:solidFill>
              </a:rPr>
              <a:t> </a:t>
            </a:r>
            <a:r>
              <a:rPr lang="es-ES" sz="2400" b="1" dirty="0">
                <a:solidFill>
                  <a:schemeClr val="tx2"/>
                </a:solidFill>
              </a:rPr>
              <a:t>&lt; </a:t>
            </a:r>
            <a:r>
              <a:rPr lang="es-ES" sz="2400" b="1" dirty="0" smtClean="0">
                <a:solidFill>
                  <a:schemeClr val="tx2"/>
                </a:solidFill>
              </a:rPr>
              <a:t>1.5 </a:t>
            </a:r>
            <a:r>
              <a:rPr lang="es-ES" sz="2400" b="1" dirty="0">
                <a:solidFill>
                  <a:schemeClr val="tx2"/>
                </a:solidFill>
              </a:rPr>
              <a:t>%</a:t>
            </a:r>
            <a:r>
              <a:rPr lang="es-ES" sz="2400" dirty="0" smtClean="0">
                <a:solidFill>
                  <a:schemeClr val="tx2"/>
                </a:solidFill>
              </a:rPr>
              <a:t> </a:t>
            </a:r>
            <a:r>
              <a:rPr lang="es-ES" dirty="0" smtClean="0">
                <a:solidFill>
                  <a:schemeClr val="tx2"/>
                </a:solidFill>
              </a:rPr>
              <a:t>of</a:t>
            </a:r>
            <a:r>
              <a:rPr lang="es-ES" sz="2400" dirty="0" smtClean="0">
                <a:solidFill>
                  <a:schemeClr val="tx2"/>
                </a:solidFill>
              </a:rPr>
              <a:t> </a:t>
            </a:r>
            <a:r>
              <a:rPr lang="el-GR" sz="2400" dirty="0" smtClean="0">
                <a:solidFill>
                  <a:schemeClr val="tx2"/>
                </a:solidFill>
              </a:rPr>
              <a:t>σ</a:t>
            </a:r>
            <a:r>
              <a:rPr lang="es-ES" baseline="-25000" dirty="0" smtClean="0">
                <a:solidFill>
                  <a:schemeClr val="tx2"/>
                </a:solidFill>
              </a:rPr>
              <a:t>Y</a:t>
            </a:r>
            <a:r>
              <a:rPr lang="es-ES" dirty="0" smtClean="0">
                <a:solidFill>
                  <a:schemeClr val="tx2"/>
                </a:solidFill>
              </a:rPr>
              <a:t> at ID (7.5 </a:t>
            </a:r>
            <a:r>
              <a:rPr lang="es-ES" dirty="0" err="1" smtClean="0">
                <a:solidFill>
                  <a:schemeClr val="tx2"/>
                </a:solidFill>
              </a:rPr>
              <a:t>um</a:t>
            </a:r>
            <a:r>
              <a:rPr lang="es-ES" dirty="0" smtClean="0">
                <a:solidFill>
                  <a:schemeClr val="tx2"/>
                </a:solidFill>
              </a:rPr>
              <a:t>)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Orbit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stability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814257" y="3425518"/>
            <a:ext cx="286488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 </a:t>
            </a:r>
            <a:r>
              <a:rPr lang="es-ES" dirty="0" err="1" smtClean="0"/>
              <a:t>Integrated</a:t>
            </a:r>
            <a:r>
              <a:rPr lang="es-ES" dirty="0" smtClean="0"/>
              <a:t> </a:t>
            </a:r>
            <a:r>
              <a:rPr lang="es-ES" dirty="0" err="1" smtClean="0"/>
              <a:t>amplitude</a:t>
            </a:r>
            <a:r>
              <a:rPr lang="es-ES" dirty="0" smtClean="0"/>
              <a:t> [</a:t>
            </a:r>
            <a:r>
              <a:rPr lang="es-ES" dirty="0" err="1" smtClean="0"/>
              <a:t>nm</a:t>
            </a:r>
            <a:r>
              <a:rPr lang="es-ES" dirty="0" smtClean="0"/>
              <a:t>]</a:t>
            </a: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191714" y="6013943"/>
            <a:ext cx="139814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Frequency</a:t>
            </a:r>
            <a:r>
              <a:rPr lang="es-ES" sz="1400" dirty="0" smtClean="0"/>
              <a:t> [Hz]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38541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0980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Vertical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 descr="Y:\ControlRoom\data\Diagnostics\ubaldo\pinhole\Coupling_PSA_20160404\Corr1_11h51m36.tx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72" y="1645922"/>
            <a:ext cx="4248351" cy="277367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2209800" y="1120929"/>
            <a:ext cx="434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control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skew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quadrupoles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4480558"/>
            <a:ext cx="2086084" cy="13388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0.11%</a:t>
            </a:r>
          </a:p>
          <a:p>
            <a:pPr>
              <a:lnSpc>
                <a:spcPct val="150000"/>
              </a:lnSpc>
            </a:pPr>
            <a:r>
              <a:rPr lang="es-ES" dirty="0" err="1" smtClean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s-ES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s-ES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15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 err="1" smtClean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ES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s-ES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pm·rad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532" y="4480558"/>
            <a:ext cx="2086084" cy="13388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Coupling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0.59%</a:t>
            </a:r>
          </a:p>
          <a:p>
            <a:pPr>
              <a:lnSpc>
                <a:spcPct val="150000"/>
              </a:lnSpc>
            </a:pPr>
            <a:r>
              <a:rPr lang="es-ES" dirty="0" err="1" smtClean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s-ES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s-ES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28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 err="1" smtClean="0">
                <a:latin typeface="Symbol" panose="05050102010706020507" pitchFamily="18" charset="2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s-ES" baseline="-25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s-ES" baseline="-25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28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pm·rad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1699953"/>
            <a:ext cx="3886201" cy="277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8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2"/>
          <a:stretch/>
        </p:blipFill>
        <p:spPr bwMode="auto">
          <a:xfrm>
            <a:off x="304800" y="1039667"/>
            <a:ext cx="8316416" cy="406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performance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952999"/>
            <a:ext cx="8289042" cy="1323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24/7</a:t>
            </a:r>
          </a:p>
          <a:p>
            <a:pPr algn="ctr"/>
            <a:r>
              <a:rPr lang="es-E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s-ES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Runs</a:t>
            </a:r>
            <a:endParaRPr lang="es-ES" sz="20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E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4 - 5 </a:t>
            </a:r>
            <a:r>
              <a:rPr lang="es-ES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weeks</a:t>
            </a:r>
            <a:r>
              <a:rPr lang="es-E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s-ES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</a:t>
            </a:r>
            <a:endParaRPr lang="es-ES" sz="20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E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5888 h Total (80% </a:t>
            </a:r>
            <a:r>
              <a:rPr lang="es-ES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BLs</a:t>
            </a:r>
            <a:r>
              <a:rPr lang="es-ES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264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024745"/>
              </p:ext>
            </p:extLst>
          </p:nvPr>
        </p:nvGraphicFramePr>
        <p:xfrm>
          <a:off x="193862" y="2286000"/>
          <a:ext cx="8721538" cy="3677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1354231" y="2737462"/>
            <a:ext cx="3276600" cy="1158744"/>
          </a:xfrm>
          <a:prstGeom prst="line">
            <a:avLst/>
          </a:prstGeom>
          <a:ln w="285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630831" y="2623162"/>
            <a:ext cx="3124200" cy="114300"/>
          </a:xfrm>
          <a:prstGeom prst="line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190750" y="304800"/>
            <a:ext cx="6248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6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</a:t>
            </a:r>
            <a:r>
              <a:rPr lang="es-ES" sz="36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performance</a:t>
            </a:r>
            <a:endParaRPr lang="es-ES" sz="36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08856">
            <a:off x="6150954" y="1362480"/>
            <a:ext cx="2275816" cy="7699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6000 h of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consolidated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AutoShape 4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3" name="AutoShape 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4" name="AutoShape 6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635402" y="5410200"/>
            <a:ext cx="480059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until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24/09/2018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BA:	98.0%</a:t>
            </a:r>
          </a:p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MTBF:	104 h</a:t>
            </a:r>
          </a:p>
          <a:p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MTTR:     2.1 h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90750" y="304800"/>
            <a:ext cx="6248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6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</a:t>
            </a:r>
            <a:r>
              <a:rPr lang="es-ES" sz="36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performance</a:t>
            </a:r>
            <a:endParaRPr lang="es-ES" sz="36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059175"/>
              </p:ext>
            </p:extLst>
          </p:nvPr>
        </p:nvGraphicFramePr>
        <p:xfrm>
          <a:off x="178647" y="1359133"/>
          <a:ext cx="8786705" cy="3834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43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010193" y="1511678"/>
            <a:ext cx="609600" cy="305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performance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6857" y="1011647"/>
            <a:ext cx="391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 time </a:t>
            </a:r>
            <a:r>
              <a:rPr lang="es-E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r>
              <a:rPr lang="es-E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2017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4800600"/>
            <a:ext cx="7600950" cy="9725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Systematic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all 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endParaRPr lang="ca-E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generating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dump</a:t>
            </a:r>
            <a:endParaRPr lang="ca-E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r="-6984" b="11554"/>
          <a:stretch/>
        </p:blipFill>
        <p:spPr bwMode="auto">
          <a:xfrm>
            <a:off x="2234461" y="1618570"/>
            <a:ext cx="4364454" cy="297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73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1219200"/>
            <a:ext cx="821133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fixed</a:t>
            </a:r>
            <a:r>
              <a:rPr lang="ca-ES" dirty="0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a-ES" dirty="0" err="1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patch</a:t>
            </a:r>
            <a:r>
              <a:rPr lang="ca-ES" dirty="0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a-ES" dirty="0" err="1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repair</a:t>
            </a:r>
            <a:r>
              <a:rPr lang="ca-ES" dirty="0" smtClean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re-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inject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(“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</a:t>
            </a:r>
            <a:r>
              <a:rPr lang="ca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users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root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cause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fix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ca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</a:t>
            </a:r>
            <a:endParaRPr lang="ca-E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Operators</a:t>
            </a:r>
            <a:r>
              <a:rPr lang="es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Floor </a:t>
            </a:r>
            <a:r>
              <a:rPr lang="es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coordinators</a:t>
            </a: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ensure</a:t>
            </a: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smooth</a:t>
            </a:r>
            <a:r>
              <a:rPr lang="es-E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endParaRPr lang="es-ES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Readiness</a:t>
            </a:r>
            <a:r>
              <a:rPr lang="es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s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  <a:r>
              <a:rPr lang="es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s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r>
              <a:rPr lang="es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PM, FA, …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Importance</a:t>
            </a:r>
            <a:r>
              <a:rPr lang="es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s-ES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reducing</a:t>
            </a:r>
            <a:r>
              <a:rPr lang="es-E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MTTR:</a:t>
            </a:r>
          </a:p>
          <a:p>
            <a:pPr marL="1200150" lvl="2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adequate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#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spares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ca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lvl="2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§"/>
            </a:pP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Spares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marked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located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ready</a:t>
            </a:r>
            <a:endParaRPr lang="ca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lvl="2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§"/>
            </a:pP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Ensure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on-call staff</a:t>
            </a:r>
          </a:p>
          <a:p>
            <a:pPr marL="1200150" lvl="2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§"/>
            </a:pP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redundancy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modularity</a:t>
            </a:r>
            <a:endParaRPr lang="ca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lvl="2" indent="-285750">
              <a:lnSpc>
                <a:spcPct val="150000"/>
              </a:lnSpc>
              <a:buSzPct val="7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Deal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obsolescence</a:t>
            </a:r>
            <a:endParaRPr lang="ca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performance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7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6248400" cy="584775"/>
          </a:xfrm>
        </p:spPr>
        <p:txBody>
          <a:bodyPr/>
          <a:lstStyle/>
          <a:p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</a:t>
            </a:r>
            <a:endParaRPr lang="en-U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95400"/>
            <a:ext cx="7239000" cy="4724400"/>
          </a:xfrm>
          <a:noFill/>
        </p:spPr>
        <p:txBody>
          <a:bodyPr>
            <a:normAutofit/>
          </a:bodyPr>
          <a:lstStyle/>
          <a:p>
            <a:pPr marL="457200" indent="-457200">
              <a:buClrTx/>
              <a:buSzPct val="80000"/>
              <a:buFont typeface="Wingdings" panose="05000000000000000000" pitchFamily="2" charset="2"/>
              <a:buChar char="§"/>
            </a:pPr>
            <a:endParaRPr lang="es-ES" sz="3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ClrTx/>
              <a:buSzPct val="80000"/>
              <a:buFont typeface="Wingdings" panose="05000000000000000000" pitchFamily="2" charset="2"/>
              <a:buChar char="§"/>
            </a:pPr>
            <a:r>
              <a:rPr lang="es-ES" sz="3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r>
              <a:rPr lang="es-ES" sz="3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ALBA </a:t>
            </a:r>
            <a:r>
              <a:rPr lang="es-ES" sz="3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accelerators</a:t>
            </a:r>
            <a:endParaRPr lang="es-ES" sz="21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ClrTx/>
              <a:buSzPct val="80000"/>
              <a:buFont typeface="Wingdings" panose="05000000000000000000" pitchFamily="2" charset="2"/>
              <a:buChar char="§"/>
            </a:pPr>
            <a:r>
              <a:rPr lang="es-ES" sz="3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ALBA </a:t>
            </a:r>
            <a:r>
              <a:rPr lang="es-ES" sz="3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es-ES" sz="3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performance </a:t>
            </a:r>
            <a:endParaRPr lang="es-ES" sz="19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ClrTx/>
              <a:buSzPct val="80000"/>
              <a:buFont typeface="Wingdings" panose="05000000000000000000" pitchFamily="2" charset="2"/>
              <a:buChar char="§"/>
            </a:pPr>
            <a:r>
              <a:rPr lang="es-ES" sz="3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endParaRPr lang="es-ES" sz="3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ClrTx/>
              <a:buSzPct val="80000"/>
              <a:buFont typeface="Wingdings" panose="05000000000000000000" pitchFamily="2" charset="2"/>
              <a:buChar char="§"/>
            </a:pPr>
            <a:r>
              <a:rPr lang="es-ES" sz="3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lang="es-ES" sz="3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ClrTx/>
              <a:buSzPct val="80000"/>
              <a:buFont typeface="Wingdings" panose="05000000000000000000" pitchFamily="2" charset="2"/>
              <a:buChar char="§"/>
            </a:pPr>
            <a:endParaRPr lang="es-ES" sz="3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9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81200"/>
            <a:ext cx="3962400" cy="15696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0" dirty="0" smtClean="0">
                <a:solidFill>
                  <a:schemeClr val="tx1"/>
                </a:solidFill>
              </a:rPr>
              <a:t>Maintenance </a:t>
            </a:r>
            <a:br>
              <a:rPr lang="en-US" sz="3200" b="0" dirty="0" smtClean="0">
                <a:solidFill>
                  <a:schemeClr val="tx1"/>
                </a:solidFill>
              </a:rPr>
            </a:br>
            <a:r>
              <a:rPr lang="en-US" sz="3200" b="0" dirty="0" smtClean="0">
                <a:solidFill>
                  <a:schemeClr val="tx1"/>
                </a:solidFill>
              </a:rPr>
              <a:t>from the CR</a:t>
            </a:r>
            <a:endParaRPr lang="en-US" sz="3200" b="0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1143000"/>
            <a:ext cx="3636801" cy="471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3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2"/>
          <a:stretch/>
        </p:blipFill>
        <p:spPr bwMode="auto">
          <a:xfrm>
            <a:off x="306000" y="1040400"/>
            <a:ext cx="8316416" cy="406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200" y="5257800"/>
            <a:ext cx="2191072" cy="338554"/>
          </a:xfrm>
          <a:prstGeom prst="rect">
            <a:avLst/>
          </a:prstGeom>
          <a:solidFill>
            <a:srgbClr val="FC880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 for 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9618" y="5257800"/>
            <a:ext cx="5093902" cy="338554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  Development and Maintenance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200" y="5580817"/>
            <a:ext cx="3095143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Shutdown  -  Basic systems OFF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19189" y="5562600"/>
            <a:ext cx="3699978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Shutdown  - Basic systems 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9178" y="1143000"/>
            <a:ext cx="34151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5888 hours of operation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42"/>
          <a:stretch/>
        </p:blipFill>
        <p:spPr bwMode="auto">
          <a:xfrm>
            <a:off x="306000" y="1040400"/>
            <a:ext cx="8316416" cy="406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624" y="5147846"/>
            <a:ext cx="8230692" cy="338554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  Development and Maintenance 	1 d/week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574" y="5850989"/>
            <a:ext cx="824974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Shutdown  -  Basic systems OFF		2 long shut downs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573" y="5486400"/>
            <a:ext cx="8249743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Shutdown  - Basic systems ON			5 shut downs 1 w long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9178" y="1143000"/>
            <a:ext cx="34151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5888 hours of operation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1371600"/>
            <a:ext cx="3243196" cy="12557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machine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short </a:t>
            </a:r>
            <a:r>
              <a:rPr lang="es-ES" dirty="0" err="1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</a:t>
            </a: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</a:t>
            </a:r>
            <a:endParaRPr lang="es-ES" dirty="0" smtClean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</a:t>
            </a:r>
            <a:endParaRPr lang="es-ES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4601811" cy="21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24059" y="3433649"/>
            <a:ext cx="8734425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Organised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a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CTAR (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interventions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approved</a:t>
            </a: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in CR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interventions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resolves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interferences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,.. 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urgent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repairs</a:t>
            </a: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Modified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extremely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notice</a:t>
            </a: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24800" y="3434400"/>
            <a:ext cx="8556878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Coordination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restrictions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discussed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perations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Meeting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CTAR 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interventions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prepared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approved</a:t>
            </a:r>
            <a:endParaRPr lang="ca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in CR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interventions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grants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resolves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interferences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Schedule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distributed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  <a:endParaRPr lang="ca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371600"/>
            <a:ext cx="3243196" cy="12557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machine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endParaRPr lang="es-ES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5-6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</a:t>
            </a:r>
            <a:endParaRPr lang="es-ES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4601811" cy="21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827096" y="213360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53200" y="243840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48600" y="2095815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305800" y="2156901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70311" y="2136119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24800" y="3434400"/>
            <a:ext cx="84906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Coordination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3-4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months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advance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Meeting</a:t>
            </a:r>
          </a:p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Yearly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installations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interventions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OP in control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room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Machine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completely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</a:t>
            </a:r>
          </a:p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in 2018: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Controlled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switch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OFF/ON of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hardware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371600"/>
            <a:ext cx="3243196" cy="12557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s-ES" dirty="0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machine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</a:t>
            </a:r>
            <a:endParaRPr lang="es-ES" dirty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short </a:t>
            </a:r>
            <a:r>
              <a:rPr lang="es-ES" dirty="0" err="1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</a:t>
            </a: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</a:t>
            </a:r>
            <a:endParaRPr lang="es-ES" dirty="0" smtClean="0">
              <a:solidFill>
                <a:schemeClr val="bg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4601811" cy="213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8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0" y="4625975"/>
            <a:ext cx="70104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groups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belong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divisions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endParaRPr lang="es-E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central 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endParaRPr lang="es-E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Missing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general </a:t>
            </a:r>
            <a:r>
              <a:rPr lang="es-E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  <a:endParaRPr lang="es-E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05930" y="1524000"/>
            <a:ext cx="3499518" cy="3092450"/>
            <a:chOff x="228600" y="1371600"/>
            <a:chExt cx="3499518" cy="30924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3" t="36900" r="25000" b="28078"/>
            <a:stretch/>
          </p:blipFill>
          <p:spPr bwMode="auto">
            <a:xfrm>
              <a:off x="1524000" y="1371600"/>
              <a:ext cx="2204118" cy="309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36899" r="55972" b="28078"/>
            <a:stretch/>
          </p:blipFill>
          <p:spPr bwMode="auto">
            <a:xfrm>
              <a:off x="228600" y="1371600"/>
              <a:ext cx="1372623" cy="309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52400" y="1589013"/>
            <a:ext cx="97174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Division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2286000"/>
            <a:ext cx="10266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Sections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405" y="1307574"/>
            <a:ext cx="2427960" cy="18928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Cooling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conditioning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Electrical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supply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Compressed air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8392" y="1446074"/>
            <a:ext cx="2279624" cy="14901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Computing: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supplies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ontrols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5915" y="1307574"/>
            <a:ext cx="2125903" cy="18502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Accelerators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Magnets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Pulsed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elements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Diagnostics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" name="Straight Arrow Connector 20"/>
          <p:cNvCxnSpPr>
            <a:endCxn id="22" idx="0"/>
          </p:cNvCxnSpPr>
          <p:nvPr/>
        </p:nvCxnSpPr>
        <p:spPr>
          <a:xfrm flipH="1">
            <a:off x="1697003" y="3185250"/>
            <a:ext cx="0" cy="744545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1166" y="3929795"/>
            <a:ext cx="2831673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Preventive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standard CMMS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00734" y="3929795"/>
            <a:ext cx="3638133" cy="117262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7000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Largest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series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3470" y="5599698"/>
            <a:ext cx="3972660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own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019800" y="5065854"/>
            <a:ext cx="0" cy="540534"/>
          </a:xfrm>
          <a:prstGeom prst="straightConnector1">
            <a:avLst/>
          </a:prstGeom>
          <a:ln w="15875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6000" y="4576126"/>
            <a:ext cx="31020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400" i="1" dirty="0" err="1" smtClean="0">
                <a:solidFill>
                  <a:srgbClr val="3333FF"/>
                </a:solidFill>
              </a:rPr>
              <a:t>See</a:t>
            </a:r>
            <a:r>
              <a:rPr lang="es-ES" sz="1400" i="1" dirty="0" smtClean="0">
                <a:solidFill>
                  <a:srgbClr val="3333FF"/>
                </a:solidFill>
              </a:rPr>
              <a:t> </a:t>
            </a:r>
            <a:r>
              <a:rPr lang="es-ES" sz="1400" i="1" dirty="0" err="1" smtClean="0">
                <a:solidFill>
                  <a:srgbClr val="3333FF"/>
                </a:solidFill>
              </a:rPr>
              <a:t>contribution</a:t>
            </a:r>
            <a:r>
              <a:rPr lang="es-ES" sz="1400" i="1" dirty="0" smtClean="0">
                <a:solidFill>
                  <a:srgbClr val="3333FF"/>
                </a:solidFill>
              </a:rPr>
              <a:t> </a:t>
            </a:r>
            <a:r>
              <a:rPr lang="es-ES" sz="1400" i="1" dirty="0" err="1" smtClean="0">
                <a:solidFill>
                  <a:srgbClr val="3333FF"/>
                </a:solidFill>
              </a:rPr>
              <a:t>by</a:t>
            </a:r>
            <a:r>
              <a:rPr lang="es-ES" sz="1400" i="1" dirty="0" smtClean="0">
                <a:solidFill>
                  <a:srgbClr val="3333FF"/>
                </a:solidFill>
              </a:rPr>
              <a:t> </a:t>
            </a:r>
            <a:r>
              <a:rPr lang="es-ES" sz="1400" i="1" dirty="0" err="1" smtClean="0">
                <a:solidFill>
                  <a:srgbClr val="3333FF"/>
                </a:solidFill>
              </a:rPr>
              <a:t>J.Manotas</a:t>
            </a:r>
            <a:r>
              <a:rPr lang="es-ES" sz="1400" i="1" dirty="0" smtClean="0">
                <a:solidFill>
                  <a:srgbClr val="3333FF"/>
                </a:solidFill>
              </a:rPr>
              <a:t>, </a:t>
            </a:r>
            <a:r>
              <a:rPr lang="es-ES" sz="1400" i="1" dirty="0" err="1" smtClean="0">
                <a:solidFill>
                  <a:srgbClr val="3333FF"/>
                </a:solidFill>
              </a:rPr>
              <a:t>J.Iglesias</a:t>
            </a:r>
            <a:endParaRPr lang="en-US" sz="1400" i="1" dirty="0" smtClean="0">
              <a:solidFill>
                <a:srgbClr val="3333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39612" y="5969030"/>
            <a:ext cx="226651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400" i="1" dirty="0" err="1" smtClean="0">
                <a:solidFill>
                  <a:srgbClr val="3333FF"/>
                </a:solidFill>
              </a:rPr>
              <a:t>See</a:t>
            </a:r>
            <a:r>
              <a:rPr lang="es-ES" sz="1400" i="1" dirty="0" smtClean="0">
                <a:solidFill>
                  <a:srgbClr val="3333FF"/>
                </a:solidFill>
              </a:rPr>
              <a:t> </a:t>
            </a:r>
            <a:r>
              <a:rPr lang="es-ES" sz="1400" i="1" dirty="0" err="1" smtClean="0">
                <a:solidFill>
                  <a:srgbClr val="3333FF"/>
                </a:solidFill>
              </a:rPr>
              <a:t>contribution</a:t>
            </a:r>
            <a:r>
              <a:rPr lang="es-ES" sz="1400" i="1" dirty="0" smtClean="0">
                <a:solidFill>
                  <a:srgbClr val="3333FF"/>
                </a:solidFill>
              </a:rPr>
              <a:t> </a:t>
            </a:r>
            <a:r>
              <a:rPr lang="es-ES" sz="1400" i="1" dirty="0" err="1" smtClean="0">
                <a:solidFill>
                  <a:srgbClr val="3333FF"/>
                </a:solidFill>
              </a:rPr>
              <a:t>by</a:t>
            </a:r>
            <a:r>
              <a:rPr lang="es-ES" sz="1400" i="1" dirty="0" smtClean="0">
                <a:solidFill>
                  <a:srgbClr val="3333FF"/>
                </a:solidFill>
              </a:rPr>
              <a:t> </a:t>
            </a:r>
            <a:r>
              <a:rPr lang="es-ES" sz="1400" i="1" dirty="0" err="1" smtClean="0">
                <a:solidFill>
                  <a:srgbClr val="3333FF"/>
                </a:solidFill>
              </a:rPr>
              <a:t>T.Camps</a:t>
            </a:r>
            <a:r>
              <a:rPr lang="es-ES" sz="1400" i="1" dirty="0" smtClean="0">
                <a:solidFill>
                  <a:srgbClr val="3333FF"/>
                </a:solidFill>
              </a:rPr>
              <a:t> </a:t>
            </a:r>
            <a:endParaRPr lang="en-US" sz="1400" i="1" dirty="0" smtClean="0">
              <a:solidFill>
                <a:srgbClr val="3333FF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572000" y="2972719"/>
            <a:ext cx="0" cy="989681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162800" y="3179112"/>
            <a:ext cx="0" cy="783288"/>
          </a:xfrm>
          <a:prstGeom prst="straightConnector1">
            <a:avLst/>
          </a:prstGeom>
          <a:ln w="254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41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9" grpId="0" animBg="1"/>
      <p:bldP spid="17" grpId="0" animBg="1"/>
      <p:bldP spid="5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200" y="1143000"/>
            <a:ext cx="8382000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Meeting: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Weekly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coordinate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downs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/major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</a:t>
            </a: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Jira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desk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divisions).  Can be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request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centrally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managed</a:t>
            </a: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CTAR (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interventions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prepared</a:t>
            </a:r>
            <a:r>
              <a:rPr lang="ca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ca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approved</a:t>
            </a:r>
            <a:endParaRPr lang="ca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t="14281" r="19882" b="12021"/>
          <a:stretch/>
        </p:blipFill>
        <p:spPr bwMode="auto">
          <a:xfrm>
            <a:off x="1143000" y="3394306"/>
            <a:ext cx="2743200" cy="209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4" t="26540" r="30715" b="25334"/>
          <a:stretch/>
        </p:blipFill>
        <p:spPr bwMode="auto">
          <a:xfrm>
            <a:off x="5776683" y="2514600"/>
            <a:ext cx="3073403" cy="225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2" t="13185" r="18837" b="8940"/>
          <a:stretch/>
        </p:blipFill>
        <p:spPr bwMode="auto">
          <a:xfrm>
            <a:off x="2514600" y="4284785"/>
            <a:ext cx="1524000" cy="122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2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1143000"/>
            <a:ext cx="8382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Cable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database</a:t>
            </a: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components ant cables</a:t>
            </a:r>
            <a:endParaRPr lang="ca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own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programs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Magnets, </a:t>
            </a:r>
            <a:r>
              <a:rPr lang="ca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pulsed</a:t>
            </a:r>
            <a:r>
              <a:rPr lang="ca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elements, RF, LINAC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</a:pPr>
            <a:endParaRPr lang="ca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49" y="2819399"/>
            <a:ext cx="5334001" cy="331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tools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8" t="16096" r="33542" b="28539"/>
          <a:stretch/>
        </p:blipFill>
        <p:spPr bwMode="auto">
          <a:xfrm>
            <a:off x="457200" y="2819399"/>
            <a:ext cx="3073400" cy="319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5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95" y="1143000"/>
            <a:ext cx="5149787" cy="476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151010" y="2454270"/>
            <a:ext cx="2545190" cy="2415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739429" y="3458059"/>
            <a:ext cx="1419331" cy="954107"/>
          </a:xfrm>
          <a:prstGeom prst="rect">
            <a:avLst/>
          </a:prstGeom>
          <a:solidFill>
            <a:srgbClr val="8EB4E3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latin typeface="Calibri" pitchFamily="34" charset="0"/>
              </a:rPr>
              <a:t>BOOSTER</a:t>
            </a:r>
            <a:endParaRPr lang="es-ES" sz="2000" b="1" dirty="0">
              <a:latin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Calibri" pitchFamily="34" charset="0"/>
              </a:rPr>
              <a:t>100 MeV  </a:t>
            </a:r>
            <a:r>
              <a:rPr lang="es-ES" b="1" dirty="0" smtClean="0">
                <a:latin typeface="Calibri" pitchFamily="34" charset="0"/>
              </a:rPr>
              <a:t>-&gt;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latin typeface="Calibri" pitchFamily="34" charset="0"/>
              </a:rPr>
              <a:t>3 GeV</a:t>
            </a:r>
            <a:endParaRPr lang="es-ES" b="1" dirty="0">
              <a:latin typeface="Calibri" pitchFamily="34" charset="0"/>
            </a:endParaRPr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V="1">
            <a:off x="4501994" y="5064706"/>
            <a:ext cx="374806" cy="377193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861930" y="2454270"/>
            <a:ext cx="1077739" cy="646331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LINAC</a:t>
            </a:r>
          </a:p>
          <a:p>
            <a:r>
              <a:rPr lang="en-US" b="1" dirty="0"/>
              <a:t>100 MeV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43200" y="5441900"/>
            <a:ext cx="175879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STORAGE RING</a:t>
            </a:r>
          </a:p>
          <a:p>
            <a:pPr algn="ctr"/>
            <a:r>
              <a:rPr lang="en-US" b="1" dirty="0"/>
              <a:t>3 GeV</a:t>
            </a:r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702300"/>
              </p:ext>
            </p:extLst>
          </p:nvPr>
        </p:nvGraphicFramePr>
        <p:xfrm>
          <a:off x="457200" y="1683834"/>
          <a:ext cx="3096344" cy="3324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Parameter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Value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Energy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3 GeV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Circumference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268.8 m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Emittance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4.5 </a:t>
                      </a:r>
                      <a:r>
                        <a:rPr lang="en-US" noProof="0" dirty="0" err="1" smtClean="0"/>
                        <a:t>nm·rad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Current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250</a:t>
                      </a:r>
                      <a:r>
                        <a:rPr lang="en-US" baseline="0" noProof="0" dirty="0" smtClean="0"/>
                        <a:t> mA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RF frequency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500 MHz 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# cavities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6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Long straights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4    (8 m) 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Medium straights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12 (4 m)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4" name="Line 7"/>
          <p:cNvSpPr>
            <a:spLocks noChangeShapeType="1"/>
          </p:cNvSpPr>
          <p:nvPr/>
        </p:nvSpPr>
        <p:spPr bwMode="auto">
          <a:xfrm flipH="1" flipV="1">
            <a:off x="5484942" y="2114548"/>
            <a:ext cx="376987" cy="339721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7101453" y="3935112"/>
            <a:ext cx="899547" cy="0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0980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Accelerators</a:t>
            </a:r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2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295400" y="1524000"/>
            <a:ext cx="7239000" cy="25853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SzPct val="85000"/>
              <a:buFont typeface="Wingdings" panose="05000000000000000000" pitchFamily="2" charset="2"/>
              <a:buChar char="§"/>
              <a:defRPr/>
            </a:pPr>
            <a:r>
              <a:rPr lang="en-GB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ALBA is operating since 2012</a:t>
            </a:r>
          </a:p>
          <a:p>
            <a:pPr marL="285750" indent="-285750" eaLnBrk="1" hangingPunct="1">
              <a:lnSpc>
                <a:spcPct val="150000"/>
              </a:lnSpc>
              <a:buSzPct val="85000"/>
              <a:buFont typeface="Wingdings" panose="05000000000000000000" pitchFamily="2" charset="2"/>
              <a:buChar char="§"/>
              <a:defRPr/>
            </a:pPr>
            <a:r>
              <a:rPr lang="en-GB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Achieving goal of BA = 98%</a:t>
            </a:r>
          </a:p>
          <a:p>
            <a:pPr marL="285750" indent="-285750" eaLnBrk="1" hangingPunct="1">
              <a:lnSpc>
                <a:spcPct val="150000"/>
              </a:lnSpc>
              <a:buSzPct val="85000"/>
              <a:buFont typeface="Wingdings" panose="05000000000000000000" pitchFamily="2" charset="2"/>
              <a:buChar char="§"/>
              <a:defRPr/>
            </a:pPr>
            <a:r>
              <a:rPr lang="en-GB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 management is not centrally organised</a:t>
            </a:r>
          </a:p>
          <a:p>
            <a:pPr marL="285750" indent="-285750" eaLnBrk="1" hangingPunct="1">
              <a:lnSpc>
                <a:spcPct val="150000"/>
              </a:lnSpc>
              <a:buSzPct val="85000"/>
              <a:buFont typeface="Wingdings" panose="05000000000000000000" pitchFamily="2" charset="2"/>
              <a:buChar char="§"/>
              <a:defRPr/>
            </a:pPr>
            <a:r>
              <a:rPr lang="en-GB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 is coordinated through the Operations Meeting</a:t>
            </a:r>
          </a:p>
          <a:p>
            <a:pPr marL="285750" indent="-285750" eaLnBrk="1" hangingPunct="1">
              <a:lnSpc>
                <a:spcPct val="150000"/>
              </a:lnSpc>
              <a:buSzPct val="85000"/>
              <a:buFont typeface="Wingdings" panose="05000000000000000000" pitchFamily="2" charset="2"/>
              <a:buChar char="§"/>
              <a:defRPr/>
            </a:pPr>
            <a:r>
              <a:rPr lang="en-GB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Developed own tools &amp; programs to ensure adequate maintenance of accelerator equipment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0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0"/>
          <p:cNvSpPr txBox="1">
            <a:spLocks noChangeArrowheads="1"/>
          </p:cNvSpPr>
          <p:nvPr/>
        </p:nvSpPr>
        <p:spPr bwMode="auto">
          <a:xfrm>
            <a:off x="1835150" y="260350"/>
            <a:ext cx="51847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s-ES" altLang="en-US">
                <a:solidFill>
                  <a:schemeClr val="bg1"/>
                </a:solidFill>
                <a:latin typeface="Verdana" pitchFamily="34" charset="0"/>
              </a:rPr>
              <a:t>100 MeV LINAC</a:t>
            </a:r>
          </a:p>
        </p:txBody>
      </p:sp>
      <p:pic>
        <p:nvPicPr>
          <p:cNvPr id="6147" name="Picture 6" descr="_U5L2776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4"/>
          <a:stretch/>
        </p:blipFill>
        <p:spPr bwMode="auto">
          <a:xfrm>
            <a:off x="0" y="938212"/>
            <a:ext cx="91440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0" y="4395926"/>
            <a:ext cx="4038600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S" alt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LINAC</a:t>
            </a:r>
            <a:r>
              <a:rPr lang="es-ES" altLang="en-US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 100 </a:t>
            </a:r>
            <a:r>
              <a:rPr lang="es-ES" alt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MeV</a:t>
            </a:r>
            <a:endParaRPr lang="es-ES" alt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s-ES" alt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Charge</a:t>
            </a:r>
            <a:r>
              <a:rPr lang="es-ES" alt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s-ES" alt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</a:t>
            </a:r>
            <a:endParaRPr lang="es-ES" alt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s-ES" alt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</a:t>
            </a:r>
            <a:r>
              <a:rPr lang="es-ES" alt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</a:t>
            </a:r>
            <a:r>
              <a:rPr lang="es-ES" alt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3.125 Hz</a:t>
            </a:r>
          </a:p>
          <a:p>
            <a:pPr eaLnBrk="1" hangingPunct="1">
              <a:lnSpc>
                <a:spcPct val="150000"/>
              </a:lnSpc>
            </a:pPr>
            <a:r>
              <a:rPr lang="es-ES" alt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Flexible e-</a:t>
            </a:r>
            <a:r>
              <a:rPr lang="es-ES" alt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gun</a:t>
            </a:r>
            <a:r>
              <a:rPr lang="es-ES" alt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flexible </a:t>
            </a:r>
            <a:r>
              <a:rPr lang="es-ES" alt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filling</a:t>
            </a:r>
            <a:r>
              <a:rPr lang="es-ES" alt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n-US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patterns</a:t>
            </a:r>
            <a:endParaRPr lang="es-ES" alt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0980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Linac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numero diapositiva 4"/>
          <p:cNvSpPr txBox="1">
            <a:spLocks noGrp="1"/>
          </p:cNvSpPr>
          <p:nvPr/>
        </p:nvSpPr>
        <p:spPr bwMode="auto">
          <a:xfrm>
            <a:off x="8305800" y="6629400"/>
            <a:ext cx="76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8195" name="Text Box 12"/>
          <p:cNvSpPr txBox="1">
            <a:spLocks noChangeArrowheads="1"/>
          </p:cNvSpPr>
          <p:nvPr/>
        </p:nvSpPr>
        <p:spPr bwMode="auto">
          <a:xfrm>
            <a:off x="2339975" y="5949950"/>
            <a:ext cx="1439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Extraction</a:t>
            </a:r>
            <a:endParaRPr lang="en-US" altLang="en-US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196" name="Text Box 20"/>
          <p:cNvSpPr txBox="1">
            <a:spLocks noChangeArrowheads="1"/>
          </p:cNvSpPr>
          <p:nvPr/>
        </p:nvSpPr>
        <p:spPr bwMode="auto">
          <a:xfrm>
            <a:off x="1835150" y="260350"/>
            <a:ext cx="51847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s-ES" altLang="en-US">
                <a:solidFill>
                  <a:schemeClr val="bg1"/>
                </a:solidFill>
                <a:latin typeface="Verdana" pitchFamily="34" charset="0"/>
              </a:rPr>
              <a:t>BOOSTER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0980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s-ES" sz="32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ooster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\\storage\AllDivisions\CommunicationAndOutreach\03_PHOTOS\04 ACCELERATORS\2011\High\_U5L9709©PepoSegura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8600" y="914400"/>
            <a:ext cx="4953000" cy="536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236343"/>
              </p:ext>
            </p:extLst>
          </p:nvPr>
        </p:nvGraphicFramePr>
        <p:xfrm>
          <a:off x="381000" y="1749303"/>
          <a:ext cx="3276600" cy="369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0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85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9436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Parameter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Value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Nominal inj E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 MeV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Minimum </a:t>
                      </a: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inj</a:t>
                      </a:r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60 MeV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Nominal</a:t>
                      </a:r>
                      <a:r>
                        <a:rPr lang="it-IT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t-IT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ext</a:t>
                      </a:r>
                      <a:r>
                        <a:rPr lang="it-IT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</a:t>
                      </a:r>
                      <a:endPara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3 </a:t>
                      </a: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GeV</a:t>
                      </a:r>
                      <a:endPara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Circumference</a:t>
                      </a:r>
                      <a:endPara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249.6 m</a:t>
                      </a:r>
                      <a:endPara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Emittance 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nm·rad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Nominal Current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it-IT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mA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Rf</a:t>
                      </a:r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 MHz 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9436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 </a:t>
                      </a: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cavities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9436">
                <a:tc gridSpan="2">
                  <a:txBody>
                    <a:bodyPr/>
                    <a:lstStyle/>
                    <a:p>
                      <a:r>
                        <a:rPr lang="ca-E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 the same tunnel as the</a:t>
                      </a:r>
                      <a:r>
                        <a:rPr lang="ca-ES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SR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0"/>
          <p:cNvSpPr txBox="1">
            <a:spLocks noChangeArrowheads="1"/>
          </p:cNvSpPr>
          <p:nvPr/>
        </p:nvSpPr>
        <p:spPr bwMode="auto">
          <a:xfrm>
            <a:off x="1835150" y="260350"/>
            <a:ext cx="518477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s-ES" altLang="en-US">
                <a:solidFill>
                  <a:schemeClr val="bg1"/>
                </a:solidFill>
                <a:latin typeface="Verdana" pitchFamily="34" charset="0"/>
              </a:rPr>
              <a:t>STORAGE RING</a:t>
            </a:r>
          </a:p>
        </p:txBody>
      </p:sp>
      <p:graphicFrame>
        <p:nvGraphicFramePr>
          <p:cNvPr id="5" name="Tabella 5"/>
          <p:cNvGraphicFramePr>
            <a:graphicFrameLocks noGrp="1"/>
          </p:cNvGraphicFramePr>
          <p:nvPr>
            <p:extLst/>
          </p:nvPr>
        </p:nvGraphicFramePr>
        <p:xfrm>
          <a:off x="76200" y="1606097"/>
          <a:ext cx="3277737" cy="3874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9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9568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Parameter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Value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Energy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GeV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Circumference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269.9 m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Emittance 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4.5 nm·rad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Nominal Current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250</a:t>
                      </a:r>
                      <a:r>
                        <a:rPr lang="it-IT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t-IT" baseline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Rf</a:t>
                      </a:r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frequency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 MHz 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# </a:t>
                      </a: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cavities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Long </a:t>
                      </a: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straights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4 (8 m)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Medium </a:t>
                      </a:r>
                      <a:r>
                        <a:rPr lang="it-IT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straights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 (4 m)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4982">
                <a:tc>
                  <a:txBody>
                    <a:bodyPr/>
                    <a:lstStyle/>
                    <a:p>
                      <a:r>
                        <a:rPr lang="es-E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Short </a:t>
                      </a:r>
                      <a:r>
                        <a:rPr lang="es-ES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straights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8 (2 m)</a:t>
                      </a:r>
                      <a:endPara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 Ring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 descr="\\storage\AllDivisions\CommunicationAndOutreach\03_PHOTOS\04 ACCELERATORS\2011\High\_U5L9674©PepoSegura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1023" y="1630483"/>
            <a:ext cx="5631180" cy="382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2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_U5L87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" y="990599"/>
            <a:ext cx="9037093" cy="371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4702709"/>
            <a:ext cx="8153400" cy="1452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 and SR share the same tunnel</a:t>
            </a:r>
          </a:p>
          <a:p>
            <a:pPr>
              <a:lnSpc>
                <a:spcPct val="130000"/>
              </a:lnSpc>
            </a:pPr>
            <a:r>
              <a:rPr lang="ca-E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 conducting magnets &amp; </a:t>
            </a:r>
            <a:r>
              <a:rPr lang="ca-E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cavities</a:t>
            </a:r>
            <a:endParaRPr lang="ca-E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30000"/>
              </a:lnSpc>
            </a:pPr>
            <a:r>
              <a:rPr lang="ca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2xIVU, 1xMPW, 1xSCW, 2xAPPLE-II, </a:t>
            </a:r>
            <a:r>
              <a:rPr lang="ca-ES" sz="2000" dirty="0" smtClean="0">
                <a:solidFill>
                  <a:srgbClr val="FC18E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(1xAPPLE-II, 1xIVU, 1 x MPW)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90750" y="304800"/>
            <a:ext cx="62484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 &amp; SR</a:t>
            </a:r>
            <a:endParaRPr lang="es-E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94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Lay-out-beamlinescolor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613" y="836712"/>
            <a:ext cx="6130925" cy="547211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5053013" y="951171"/>
            <a:ext cx="1738312" cy="290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Bending:</a:t>
            </a:r>
            <a:r>
              <a:rPr lang="en-US" sz="1300" dirty="0" smtClean="0">
                <a:solidFill>
                  <a:srgbClr val="FF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</a:rPr>
              <a:t>e</a:t>
            </a:r>
            <a:r>
              <a:rPr lang="en-US" sz="1300" baseline="30000" dirty="0" smtClean="0">
                <a:solidFill>
                  <a:srgbClr val="000000"/>
                </a:solidFill>
              </a:rPr>
              <a:t>-</a:t>
            </a:r>
            <a:r>
              <a:rPr lang="en-US" sz="1300" dirty="0" smtClean="0">
                <a:solidFill>
                  <a:srgbClr val="000000"/>
                </a:solidFill>
              </a:rPr>
              <a:t> Diagnostics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7308304" y="2420888"/>
            <a:ext cx="1524200" cy="892552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BL04: MSPD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SCW31 – (8-50 </a:t>
            </a:r>
            <a:r>
              <a:rPr lang="en-US" sz="1300" dirty="0" err="1" smtClean="0">
                <a:solidFill>
                  <a:srgbClr val="0000CC"/>
                </a:solidFill>
              </a:rPr>
              <a:t>keV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HP/HR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Powder Diffraction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6791325" y="4365724"/>
            <a:ext cx="1811137" cy="692497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BL09: MISTRAL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Bending– (0.27-2.6 </a:t>
            </a:r>
            <a:r>
              <a:rPr lang="en-US" sz="1300" dirty="0" err="1" smtClean="0">
                <a:solidFill>
                  <a:srgbClr val="0000CC"/>
                </a:solidFill>
              </a:rPr>
              <a:t>keV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X ray Microscopy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608390" y="5349974"/>
            <a:ext cx="1932645" cy="892552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BL11: NCD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IVU21– (6-13 </a:t>
            </a:r>
            <a:r>
              <a:rPr lang="en-US" sz="1300" dirty="0" err="1" smtClean="0">
                <a:solidFill>
                  <a:srgbClr val="0000CC"/>
                </a:solidFill>
              </a:rPr>
              <a:t>keV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Non </a:t>
            </a:r>
            <a:r>
              <a:rPr lang="en-US" sz="1300" dirty="0" err="1" smtClean="0">
                <a:solidFill>
                  <a:srgbClr val="000000"/>
                </a:solidFill>
              </a:rPr>
              <a:t>Cristalline</a:t>
            </a:r>
            <a:r>
              <a:rPr lang="en-US" sz="1300" dirty="0" smtClean="0">
                <a:solidFill>
                  <a:srgbClr val="000000"/>
                </a:solidFill>
              </a:rPr>
              <a:t> Diffraction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SAXS/WAXS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230566" y="5704032"/>
            <a:ext cx="2346861" cy="692497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BL13: XALOC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IVU21 – (5-22 </a:t>
            </a:r>
            <a:r>
              <a:rPr lang="en-US" sz="1300" dirty="0" err="1" smtClean="0">
                <a:solidFill>
                  <a:srgbClr val="0000CC"/>
                </a:solidFill>
              </a:rPr>
              <a:t>keV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1746"/>
                </a:solidFill>
              </a:rPr>
              <a:t>Macromolecular </a:t>
            </a:r>
            <a:r>
              <a:rPr lang="en-US" sz="1300" dirty="0" err="1" smtClean="0">
                <a:solidFill>
                  <a:srgbClr val="001746"/>
                </a:solidFill>
              </a:rPr>
              <a:t>Cristallography</a:t>
            </a:r>
            <a:endParaRPr lang="en-US" sz="1300" dirty="0">
              <a:solidFill>
                <a:srgbClr val="001746"/>
              </a:solidFill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395536" y="3819420"/>
            <a:ext cx="1839671" cy="892552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BL22: CLÆSS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MPW80– (2-63 </a:t>
            </a:r>
            <a:r>
              <a:rPr lang="en-US" sz="1300" dirty="0" err="1" smtClean="0">
                <a:solidFill>
                  <a:srgbClr val="0000CC"/>
                </a:solidFill>
              </a:rPr>
              <a:t>keV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Absorption &amp;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Emission Spectroscopies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383023" y="2011059"/>
            <a:ext cx="1402372" cy="892552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BL24: CIRCE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EU62– (0.1-2 </a:t>
            </a:r>
            <a:r>
              <a:rPr lang="en-US" sz="1300" dirty="0" err="1" smtClean="0">
                <a:solidFill>
                  <a:srgbClr val="0000CC"/>
                </a:solidFill>
              </a:rPr>
              <a:t>keV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Photoemission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spectroscopies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452444" y="952272"/>
            <a:ext cx="1611723" cy="892552"/>
          </a:xfrm>
          <a:prstGeom prst="rect">
            <a:avLst/>
          </a:prstGeom>
          <a:solidFill>
            <a:schemeClr val="accent1">
              <a:alpha val="32941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BL29: BOREAS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EU71– (0.08-3 </a:t>
            </a:r>
            <a:r>
              <a:rPr lang="en-US" sz="1300" dirty="0" err="1" smtClean="0">
                <a:solidFill>
                  <a:srgbClr val="0000CC"/>
                </a:solidFill>
              </a:rPr>
              <a:t>keV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Resonant Absorption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and Scattering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3" name="Trapezoid 2"/>
          <p:cNvSpPr/>
          <p:nvPr/>
        </p:nvSpPr>
        <p:spPr>
          <a:xfrm rot="17399270">
            <a:off x="5574013" y="1322041"/>
            <a:ext cx="297979" cy="570520"/>
          </a:xfrm>
          <a:prstGeom prst="trapezoi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151563" y="1490881"/>
            <a:ext cx="1842171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BL01: MIRAS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Bending – (</a:t>
            </a:r>
            <a:r>
              <a:rPr lang="en-US" sz="1400" dirty="0" smtClean="0">
                <a:solidFill>
                  <a:srgbClr val="0070C0"/>
                </a:solidFill>
              </a:rPr>
              <a:t>0.4-100 µm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IR Spectroscopy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235930" y="5003725"/>
            <a:ext cx="1584088" cy="692497"/>
          </a:xfrm>
          <a:prstGeom prst="rect">
            <a:avLst/>
          </a:prstGeom>
          <a:solidFill>
            <a:srgbClr val="FFA7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BL20: LOREA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EU125 – (10-450 eV)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ARPES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 rot="5598159">
            <a:off x="3102697" y="5110321"/>
            <a:ext cx="347801" cy="754058"/>
          </a:xfrm>
          <a:prstGeom prst="trapezoid">
            <a:avLst/>
          </a:prstGeom>
          <a:pattFill prst="dkHorz">
            <a:fgClr>
              <a:schemeClr val="accent1"/>
            </a:fgClr>
            <a:bgClr>
              <a:srgbClr val="FF11F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0674" y="3065640"/>
            <a:ext cx="190904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operation (8)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5417" y="3625558"/>
            <a:ext cx="1905009" cy="369332"/>
          </a:xfrm>
          <a:prstGeom prst="rect">
            <a:avLst/>
          </a:prstGeom>
          <a:solidFill>
            <a:srgbClr val="FFA7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construction (4)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896973" y="3599152"/>
            <a:ext cx="2346861" cy="692497"/>
          </a:xfrm>
          <a:prstGeom prst="rect">
            <a:avLst/>
          </a:prstGeom>
          <a:solidFill>
            <a:srgbClr val="FFA7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BL06: XAIRA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CC"/>
                </a:solidFill>
              </a:rPr>
              <a:t>IVUXX  (~5-25 </a:t>
            </a:r>
            <a:r>
              <a:rPr lang="en-US" sz="1300" dirty="0" err="1" smtClean="0">
                <a:solidFill>
                  <a:srgbClr val="0000CC"/>
                </a:solidFill>
              </a:rPr>
              <a:t>keV</a:t>
            </a:r>
            <a:r>
              <a:rPr lang="en-US" sz="1300" dirty="0" smtClean="0">
                <a:solidFill>
                  <a:srgbClr val="0000CC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1746"/>
                </a:solidFill>
              </a:rPr>
              <a:t>Macromolecular </a:t>
            </a:r>
            <a:r>
              <a:rPr lang="en-US" sz="1300" dirty="0" err="1" smtClean="0">
                <a:solidFill>
                  <a:srgbClr val="001746"/>
                </a:solidFill>
              </a:rPr>
              <a:t>Cristallography</a:t>
            </a:r>
            <a:endParaRPr lang="en-US" sz="1300" dirty="0">
              <a:solidFill>
                <a:srgbClr val="001746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770963" y="5704032"/>
            <a:ext cx="1217577" cy="692497"/>
          </a:xfrm>
          <a:prstGeom prst="rect">
            <a:avLst/>
          </a:prstGeom>
          <a:solidFill>
            <a:srgbClr val="FFA7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BL16: NOTOS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300" dirty="0" smtClean="0">
                <a:solidFill>
                  <a:srgbClr val="0000CC"/>
                </a:solidFill>
              </a:rPr>
              <a:t>Bending</a:t>
            </a:r>
            <a:endParaRPr lang="en-US" sz="1300" dirty="0" smtClean="0">
              <a:solidFill>
                <a:srgbClr val="0000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300" dirty="0" err="1" smtClean="0">
                <a:solidFill>
                  <a:srgbClr val="001746"/>
                </a:solidFill>
              </a:rPr>
              <a:t>Metrology</a:t>
            </a:r>
            <a:r>
              <a:rPr lang="ca-ES" sz="1300" dirty="0" smtClean="0">
                <a:solidFill>
                  <a:srgbClr val="001746"/>
                </a:solidFill>
              </a:rPr>
              <a:t>, XAS</a:t>
            </a:r>
            <a:endParaRPr lang="en-US" sz="1300" dirty="0">
              <a:solidFill>
                <a:srgbClr val="001746"/>
              </a:solidFill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83023" y="3014015"/>
            <a:ext cx="1783630" cy="692497"/>
          </a:xfrm>
          <a:prstGeom prst="rect">
            <a:avLst/>
          </a:prstGeom>
          <a:solidFill>
            <a:srgbClr val="FFA7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C00000"/>
                </a:solidFill>
              </a:rPr>
              <a:t>BLXX: </a:t>
            </a:r>
            <a:r>
              <a:rPr lang="en-US" sz="1300" dirty="0" err="1" smtClean="0">
                <a:solidFill>
                  <a:srgbClr val="C00000"/>
                </a:solidFill>
              </a:rPr>
              <a:t>FaxTor</a:t>
            </a:r>
            <a:endParaRPr lang="en-US" sz="1300" dirty="0" smtClean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300" dirty="0" smtClean="0">
                <a:solidFill>
                  <a:srgbClr val="0000CC"/>
                </a:solidFill>
              </a:rPr>
              <a:t>ID: 3 pole wiggler</a:t>
            </a:r>
            <a:endParaRPr lang="en-US" sz="1300" dirty="0" smtClean="0">
              <a:solidFill>
                <a:srgbClr val="0000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a-ES" sz="1300" dirty="0" smtClean="0">
                <a:solidFill>
                  <a:srgbClr val="001746"/>
                </a:solidFill>
              </a:rPr>
              <a:t>Hard x-ray  tomography</a:t>
            </a:r>
            <a:endParaRPr lang="en-US" sz="1300" dirty="0">
              <a:solidFill>
                <a:srgbClr val="001746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190750" y="304800"/>
            <a:ext cx="6248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algn="l"/>
            <a:r>
              <a:rPr lang="es-ES" sz="3600" b="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Beamlines</a:t>
            </a:r>
            <a:endParaRPr lang="es-ES" sz="36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981200"/>
            <a:ext cx="4495800" cy="22079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</a:t>
            </a:r>
            <a:br>
              <a:rPr lang="en-U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br>
              <a:rPr lang="en-U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  <a:endParaRPr lang="en-US" sz="32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6" descr="fa11007scr (13)"/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600" y="1149172"/>
            <a:ext cx="3739359" cy="471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24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GLS_AdvanceSchool-oP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3GLS_AdvanceSchool-oPAC</Template>
  <TotalTime>23826</TotalTime>
  <Words>1047</Words>
  <Application>Microsoft Office PowerPoint</Application>
  <PresentationFormat>On-screen Show (4:3)</PresentationFormat>
  <Paragraphs>286</Paragraphs>
  <Slides>30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3GLS_AdvanceSchool-oPAC</vt:lpstr>
      <vt:lpstr>MAINTENANCE from the CONTROL ROOM Montse Pont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 &amp; 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Maintenance  from the CR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Francisco José Pérez Rodríguez</dc:creator>
  <cp:lastModifiedBy>Antonio Camps Giménez</cp:lastModifiedBy>
  <cp:revision>595</cp:revision>
  <cp:lastPrinted>2015-06-18T12:41:02Z</cp:lastPrinted>
  <dcterms:created xsi:type="dcterms:W3CDTF">2014-06-17T14:33:52Z</dcterms:created>
  <dcterms:modified xsi:type="dcterms:W3CDTF">2018-09-25T15:31:18Z</dcterms:modified>
</cp:coreProperties>
</file>