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3"/>
  </p:notesMasterIdLst>
  <p:handoutMasterIdLst>
    <p:handoutMasterId r:id="rId34"/>
  </p:handoutMasterIdLst>
  <p:sldIdLst>
    <p:sldId id="267" r:id="rId2"/>
    <p:sldId id="283" r:id="rId3"/>
    <p:sldId id="295" r:id="rId4"/>
    <p:sldId id="270" r:id="rId5"/>
    <p:sldId id="293" r:id="rId6"/>
    <p:sldId id="291" r:id="rId7"/>
    <p:sldId id="275" r:id="rId8"/>
    <p:sldId id="294" r:id="rId9"/>
    <p:sldId id="274" r:id="rId10"/>
    <p:sldId id="281" r:id="rId11"/>
    <p:sldId id="276" r:id="rId12"/>
    <p:sldId id="268" r:id="rId13"/>
    <p:sldId id="288" r:id="rId14"/>
    <p:sldId id="414" r:id="rId15"/>
    <p:sldId id="415" r:id="rId16"/>
    <p:sldId id="287" r:id="rId17"/>
    <p:sldId id="419" r:id="rId18"/>
    <p:sldId id="279" r:id="rId19"/>
    <p:sldId id="428" r:id="rId20"/>
    <p:sldId id="292" r:id="rId21"/>
    <p:sldId id="273" r:id="rId22"/>
    <p:sldId id="416" r:id="rId23"/>
    <p:sldId id="418" r:id="rId24"/>
    <p:sldId id="271" r:id="rId25"/>
    <p:sldId id="284" r:id="rId26"/>
    <p:sldId id="424" r:id="rId27"/>
    <p:sldId id="425" r:id="rId28"/>
    <p:sldId id="426" r:id="rId29"/>
    <p:sldId id="420" r:id="rId30"/>
    <p:sldId id="285" r:id="rId31"/>
    <p:sldId id="421" r:id="rId3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E9F"/>
    <a:srgbClr val="88A0B8"/>
    <a:srgbClr val="979F07"/>
    <a:srgbClr val="112E50"/>
    <a:srgbClr val="DEDFE6"/>
    <a:srgbClr val="5F0E0B"/>
    <a:srgbClr val="9C9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73" autoAdjust="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fld id="{85B4117D-A536-48EC-A6F5-BED4B9E6E7AD}" type="datetimeFigureOut">
              <a:rPr lang="en-US"/>
              <a:pPr>
                <a:defRPr/>
              </a:pPr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fld id="{206BF522-B0F9-4BE3-ADA2-F99887681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16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fld id="{32232EDA-7C60-4A03-90A2-D8F498082807}" type="datetimeFigureOut">
              <a:rPr lang="en-US"/>
              <a:pPr>
                <a:defRPr/>
              </a:pPr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latin typeface="+mn-lt"/>
                <a:cs typeface="+mn-cs"/>
              </a:defRPr>
            </a:lvl1pPr>
          </a:lstStyle>
          <a:p>
            <a:pPr>
              <a:defRPr/>
            </a:pPr>
            <a:fld id="{8956A2DE-E2EA-4CC1-B836-A7F4748D6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7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nip Diagonal Corner Rectangle 4"/>
          <p:cNvSpPr/>
          <p:nvPr/>
        </p:nvSpPr>
        <p:spPr>
          <a:xfrm>
            <a:off x="8458200" y="304800"/>
            <a:ext cx="609600" cy="381000"/>
          </a:xfrm>
          <a:prstGeom prst="snip2DiagRect">
            <a:avLst/>
          </a:prstGeom>
          <a:solidFill>
            <a:srgbClr val="125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0" y="6550025"/>
            <a:ext cx="29718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>
                <a:solidFill>
                  <a:srgbClr val="112E50"/>
                </a:solidFill>
              </a:rPr>
              <a:t>Infrastructure Section</a:t>
            </a: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2971800" y="6545263"/>
            <a:ext cx="31797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www.albasynchrotron.es</a:t>
            </a: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6151563" y="6543675"/>
            <a:ext cx="29718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</a:rPr>
              <a:t>26/09/2018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23141FB-675D-4DCE-A710-E3CB8E989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304800"/>
            <a:ext cx="6553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480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1" i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BCC225-10F9-47D7-B73F-BA73E988F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US" sz="3500" b="1" kern="1200">
          <a:solidFill>
            <a:srgbClr val="112E5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112E5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59F38"/>
        </a:buClr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12E50"/>
        </a:buClr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59F38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12E50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dirty="0"/>
          </a:p>
        </p:txBody>
      </p:sp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44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Maintenance program in the cooling circuit. DW case</a:t>
            </a: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Juan José Manotas</a:t>
            </a:r>
          </a:p>
          <a:p>
            <a:pPr marL="0" indent="0" eaLnBrk="1" hangingPunct="1"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Engineering Division</a:t>
            </a:r>
          </a:p>
          <a:p>
            <a:pPr marL="0" indent="0" eaLnBrk="1" hangingPunct="1">
              <a:defRPr/>
            </a:pPr>
            <a:endParaRPr lang="en-US" altLang="en-US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4400" b="1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Maintenance Key figures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914402" y="1494669"/>
            <a:ext cx="3735387" cy="30953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endParaRPr lang="es-ES" altLang="en-US" sz="1500" b="1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500" b="1" dirty="0" err="1" smtClean="0"/>
              <a:t>Assets</a:t>
            </a:r>
            <a:r>
              <a:rPr lang="es-ES" altLang="en-US" sz="1500" b="1" dirty="0" smtClean="0"/>
              <a:t>: 3800</a:t>
            </a:r>
            <a:endParaRPr lang="es-ES" altLang="en-US" sz="1500" b="1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endParaRPr lang="es-ES" altLang="en-US" sz="1500" b="1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500" b="1" dirty="0" err="1" smtClean="0"/>
              <a:t>Preventive</a:t>
            </a:r>
            <a:r>
              <a:rPr lang="es-ES" altLang="en-US" sz="1500" b="1" dirty="0" smtClean="0"/>
              <a:t> </a:t>
            </a:r>
            <a:r>
              <a:rPr lang="es-ES" altLang="en-US" sz="1500" b="1" dirty="0" err="1"/>
              <a:t>Work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Order</a:t>
            </a:r>
            <a:r>
              <a:rPr lang="es-ES" altLang="en-US" sz="1500" b="1" dirty="0"/>
              <a:t>: 	49.909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endParaRPr lang="es-ES" altLang="en-US" sz="1500" b="1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500" b="1" dirty="0" err="1"/>
              <a:t>Corrective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Work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Order</a:t>
            </a:r>
            <a:r>
              <a:rPr lang="es-ES" altLang="en-US" sz="1500" b="1" dirty="0"/>
              <a:t>: 	13.885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endParaRPr lang="es-ES" altLang="en-US" sz="1500" b="1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500" b="1" dirty="0"/>
              <a:t>Total </a:t>
            </a:r>
            <a:r>
              <a:rPr lang="es-ES" altLang="en-US" sz="1500" b="1" dirty="0" err="1"/>
              <a:t>Work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Orders</a:t>
            </a:r>
            <a:r>
              <a:rPr lang="es-ES" altLang="en-US" sz="1500" b="1" dirty="0"/>
              <a:t>:         	63.794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500" b="1" dirty="0"/>
              <a:t>           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1500" b="1" dirty="0" err="1"/>
              <a:t>Planning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Task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simulated</a:t>
            </a:r>
            <a:r>
              <a:rPr lang="es-ES" altLang="en-US" sz="1500" b="1" dirty="0"/>
              <a:t>:       183.401</a:t>
            </a:r>
          </a:p>
          <a:p>
            <a:pPr eaLnBrk="1" hangingPunct="1">
              <a:lnSpc>
                <a:spcPct val="80000"/>
              </a:lnSpc>
            </a:pPr>
            <a:endParaRPr lang="es-ES" altLang="en-US" sz="1500" b="1" dirty="0"/>
          </a:p>
          <a:p>
            <a:pPr eaLnBrk="1" hangingPunct="1">
              <a:lnSpc>
                <a:spcPct val="80000"/>
              </a:lnSpc>
            </a:pPr>
            <a:r>
              <a:rPr lang="es-ES" altLang="en-US" sz="1500" b="1" dirty="0" err="1"/>
              <a:t>Number</a:t>
            </a:r>
            <a:r>
              <a:rPr lang="es-ES" altLang="en-US" sz="1500" b="1" dirty="0"/>
              <a:t> of </a:t>
            </a:r>
            <a:r>
              <a:rPr lang="es-ES" altLang="en-US" sz="1500" b="1" dirty="0" err="1"/>
              <a:t>Measurements</a:t>
            </a:r>
            <a:r>
              <a:rPr lang="es-ES" altLang="en-US" sz="1500" b="1" dirty="0"/>
              <a:t> </a:t>
            </a:r>
            <a:r>
              <a:rPr lang="es-ES" altLang="en-US" sz="1500" b="1" dirty="0" err="1"/>
              <a:t>performed</a:t>
            </a:r>
            <a:r>
              <a:rPr lang="es-ES" altLang="en-US" sz="1500" b="1" dirty="0"/>
              <a:t>: 8.321 (</a:t>
            </a:r>
            <a:r>
              <a:rPr lang="es-ES" altLang="en-US" sz="1500" b="1" dirty="0" err="1"/>
              <a:t>assets</a:t>
            </a:r>
            <a:r>
              <a:rPr lang="es-ES" altLang="en-US" sz="1500" b="1" dirty="0"/>
              <a:t> </a:t>
            </a:r>
            <a:r>
              <a:rPr lang="en-US" altLang="en-US" sz="1500" b="1" dirty="0"/>
              <a:t>measure</a:t>
            </a:r>
            <a:r>
              <a:rPr lang="es-ES" altLang="en-US" sz="1500" b="1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altLang="en-US" sz="1500" b="1" dirty="0"/>
          </a:p>
          <a:p>
            <a:pPr eaLnBrk="1" hangingPunct="1">
              <a:spcBef>
                <a:spcPct val="0"/>
              </a:spcBef>
              <a:buClrTx/>
              <a:defRPr/>
            </a:pPr>
            <a:endParaRPr lang="de-DE" altLang="en-US" sz="1500" b="1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14404" y="1143000"/>
            <a:ext cx="3735387" cy="341312"/>
          </a:xfrm>
          <a:prstGeom prst="rect">
            <a:avLst/>
          </a:prstGeom>
          <a:solidFill>
            <a:srgbClr val="0070C0"/>
          </a:solidFill>
          <a:ln w="25400">
            <a:solidFill>
              <a:srgbClr val="3A6F8A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</a:rPr>
              <a:t>A total of 3830 Assets</a:t>
            </a:r>
            <a:endParaRPr lang="en-US" altLang="en-US" sz="1500" b="1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9" t="22768" r="41904" b="48009"/>
          <a:stretch/>
        </p:blipFill>
        <p:spPr bwMode="auto">
          <a:xfrm>
            <a:off x="5029200" y="2181654"/>
            <a:ext cx="357873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657600" y="2705100"/>
            <a:ext cx="7620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5108062" y="1066800"/>
            <a:ext cx="4035938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n-US" sz="1400" b="1" dirty="0" err="1">
                <a:solidFill>
                  <a:srgbClr val="0070C0"/>
                </a:solidFill>
              </a:rPr>
              <a:t>Since</a:t>
            </a:r>
            <a:r>
              <a:rPr lang="es-ES" altLang="en-US" sz="1400" b="1" dirty="0">
                <a:solidFill>
                  <a:srgbClr val="0070C0"/>
                </a:solidFill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</a:rPr>
              <a:t>launched</a:t>
            </a:r>
            <a:r>
              <a:rPr lang="es-ES" altLang="en-US" sz="1400" b="1" dirty="0">
                <a:solidFill>
                  <a:srgbClr val="0070C0"/>
                </a:solidFill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</a:rPr>
              <a:t>application</a:t>
            </a:r>
            <a:r>
              <a:rPr lang="es-ES" altLang="en-US" sz="1400" b="1" dirty="0">
                <a:solidFill>
                  <a:srgbClr val="0070C0"/>
                </a:solidFill>
              </a:rPr>
              <a:t>, (2012)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419600" y="1201978"/>
            <a:ext cx="1143000" cy="150312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53487" r="11778" b="23774"/>
          <a:stretch/>
        </p:blipFill>
        <p:spPr bwMode="auto">
          <a:xfrm>
            <a:off x="201519" y="4419600"/>
            <a:ext cx="8896539" cy="169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276600" y="4724400"/>
            <a:ext cx="4989512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n-US" sz="1400" b="1" dirty="0" err="1"/>
              <a:t>Planning</a:t>
            </a:r>
            <a:r>
              <a:rPr lang="es-ES" altLang="en-US" sz="1400" b="1" dirty="0"/>
              <a:t> </a:t>
            </a:r>
            <a:r>
              <a:rPr lang="es-ES" altLang="en-US" sz="1400" b="1" dirty="0" err="1"/>
              <a:t>Task</a:t>
            </a:r>
            <a:r>
              <a:rPr lang="es-ES" altLang="en-US" sz="1400" b="1" dirty="0"/>
              <a:t> Target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990600" y="4953000"/>
            <a:ext cx="731520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334000" y="1905000"/>
            <a:ext cx="22098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n-US" sz="1400" b="1" dirty="0" err="1"/>
              <a:t>Work</a:t>
            </a:r>
            <a:r>
              <a:rPr lang="es-ES" altLang="en-US" sz="1400" b="1" dirty="0"/>
              <a:t> </a:t>
            </a:r>
            <a:r>
              <a:rPr lang="es-ES" altLang="en-US" sz="1400" b="1" dirty="0" err="1"/>
              <a:t>Type</a:t>
            </a:r>
            <a:r>
              <a:rPr lang="es-ES" altLang="en-US" sz="1400" b="1" dirty="0"/>
              <a:t> </a:t>
            </a:r>
            <a:r>
              <a:rPr lang="es-ES" altLang="en-US" sz="1400" b="1" dirty="0" err="1"/>
              <a:t>Group</a:t>
            </a:r>
            <a:endParaRPr lang="es-ES" alt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1676400" y="1600199"/>
            <a:ext cx="609600" cy="3533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914402" y="1494669"/>
            <a:ext cx="3733798" cy="2811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Work Type Reported Graphic (time)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22476" r="5777" b="15488"/>
          <a:stretch/>
        </p:blipFill>
        <p:spPr bwMode="auto">
          <a:xfrm>
            <a:off x="762000" y="1524000"/>
            <a:ext cx="8086725" cy="411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0" y="1004888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 err="1">
                <a:solidFill>
                  <a:srgbClr val="595959"/>
                </a:solidFill>
              </a:rPr>
              <a:t>All</a:t>
            </a:r>
            <a:r>
              <a:rPr lang="es-ES" altLang="en-US" sz="1800" b="1" dirty="0">
                <a:solidFill>
                  <a:srgbClr val="595959"/>
                </a:solidFill>
              </a:rPr>
              <a:t> figures are </a:t>
            </a:r>
            <a:r>
              <a:rPr lang="es-ES" altLang="en-US" sz="1800" b="1" dirty="0" err="1">
                <a:solidFill>
                  <a:srgbClr val="595959"/>
                </a:solidFill>
              </a:rPr>
              <a:t>since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we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launched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application</a:t>
            </a:r>
            <a:r>
              <a:rPr lang="es-ES" altLang="en-US" sz="1800" b="1" dirty="0">
                <a:solidFill>
                  <a:srgbClr val="595959"/>
                </a:solidFill>
              </a:rPr>
              <a:t>, (gen-2012)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524000"/>
            <a:ext cx="2514600" cy="1676400"/>
          </a:xfrm>
        </p:spPr>
        <p:txBody>
          <a:bodyPr>
            <a:noAutofit/>
          </a:bodyPr>
          <a:lstStyle/>
          <a:p>
            <a:pPr>
              <a:buClrTx/>
              <a:defRPr/>
            </a:pP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Work</a:t>
            </a: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Group</a:t>
            </a: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types</a:t>
            </a: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:</a:t>
            </a:r>
          </a:p>
          <a:p>
            <a:pPr lvl="1">
              <a:buClrTx/>
              <a:defRPr/>
            </a:pP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PR: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Preventive+Predictive</a:t>
            </a:r>
            <a:endParaRPr lang="es-ES" altLang="en-US" sz="11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CR: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Corrective</a:t>
            </a:r>
            <a:endParaRPr lang="es-ES" altLang="en-US" sz="11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CO: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Conductive</a:t>
            </a:r>
            <a:endParaRPr lang="es-ES" altLang="en-US" sz="11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NL: Legal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Operations</a:t>
            </a:r>
            <a:endParaRPr lang="es-ES" altLang="en-US" sz="11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ME: </a:t>
            </a:r>
            <a:r>
              <a:rPr lang="es-ES" altLang="en-US" sz="1100" b="1" dirty="0" err="1">
                <a:solidFill>
                  <a:srgbClr val="595959"/>
                </a:solidFill>
                <a:latin typeface="Arial" charset="0"/>
                <a:cs typeface="Arial" charset="0"/>
              </a:rPr>
              <a:t>Improvements</a:t>
            </a:r>
            <a:endParaRPr lang="es-ES" altLang="en-US" sz="11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100" b="1" dirty="0">
                <a:solidFill>
                  <a:srgbClr val="595959"/>
                </a:solidFill>
                <a:latin typeface="Arial" charset="0"/>
                <a:cs typeface="Arial" charset="0"/>
              </a:rPr>
              <a:t>NI: New </a:t>
            </a:r>
            <a:r>
              <a:rPr lang="es-ES" altLang="en-US" sz="1100" b="1" dirty="0" err="1" smtClean="0">
                <a:solidFill>
                  <a:srgbClr val="595959"/>
                </a:solidFill>
                <a:latin typeface="Arial" charset="0"/>
                <a:cs typeface="Arial" charset="0"/>
              </a:rPr>
              <a:t>Facilities</a:t>
            </a:r>
            <a:endParaRPr lang="es-ES" altLang="en-US" sz="1100" b="1" dirty="0" smtClean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1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FO: Training</a:t>
            </a:r>
          </a:p>
          <a:p>
            <a:pPr lvl="1">
              <a:buClrTx/>
              <a:defRPr/>
            </a:pPr>
            <a:endParaRPr lang="es-ES" altLang="en-US" sz="1100" b="1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3276600" cy="609600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PR: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Preventive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,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Predictive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Maintenance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3124200"/>
            <a:ext cx="2667000" cy="228600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100" b="1" dirty="0">
                <a:solidFill>
                  <a:srgbClr val="0070C0"/>
                </a:solidFill>
                <a:latin typeface="Arial" charset="0"/>
                <a:cs typeface="Arial" charset="0"/>
              </a:rPr>
              <a:t>CR: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Corrective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Maintenance</a:t>
            </a:r>
            <a:endParaRPr lang="es-ES" altLang="en-US" sz="11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1752600"/>
            <a:ext cx="457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4953000" y="3124200"/>
            <a:ext cx="457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524000" y="4038600"/>
            <a:ext cx="60960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660" y="3657600"/>
            <a:ext cx="2667000" cy="228600"/>
          </a:xfrm>
        </p:spPr>
        <p:txBody>
          <a:bodyPr>
            <a:normAutofit fontScale="85000" lnSpcReduction="10000"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11.000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hours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/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year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= 6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technicians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2743200"/>
            <a:ext cx="457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667000"/>
            <a:ext cx="3276600" cy="495300"/>
          </a:xfrm>
        </p:spPr>
        <p:txBody>
          <a:bodyPr>
            <a:normAutofit fontScale="77500" lnSpcReduction="20000"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NL: Legal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Operations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</a:p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Maintenance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(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preventive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also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2423160" y="3886200"/>
            <a:ext cx="624840" cy="152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39240" y="3657600"/>
            <a:ext cx="219456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152400"/>
            <a:ext cx="6553200" cy="830997"/>
          </a:xfrm>
        </p:spPr>
        <p:txBody>
          <a:bodyPr/>
          <a:lstStyle/>
          <a:p>
            <a:pPr algn="l"/>
            <a:r>
              <a:rPr sz="2400" kern="0" dirty="0">
                <a:solidFill>
                  <a:srgbClr val="005B82"/>
                </a:solidFill>
              </a:rPr>
              <a:t>Water Cooling Systems Pumps</a:t>
            </a:r>
            <a:br>
              <a:rPr sz="2400" kern="0" dirty="0">
                <a:solidFill>
                  <a:srgbClr val="005B82"/>
                </a:solidFill>
              </a:rPr>
            </a:br>
            <a:endParaRPr sz="2400" kern="0" dirty="0">
              <a:solidFill>
                <a:srgbClr val="005B8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734270"/>
            <a:ext cx="467042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9694" y="829739"/>
            <a:ext cx="594397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rgbClr val="595959"/>
                </a:solidFill>
              </a:rPr>
              <a:t>Water Cooling Systems and Distribution (4 circuits)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52549" y="1201214"/>
            <a:ext cx="7477125" cy="155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u="sng" dirty="0"/>
              <a:t>Hot water</a:t>
            </a:r>
            <a:r>
              <a:rPr lang="en-US" altLang="en-US" sz="1600" dirty="0"/>
              <a:t> at 50±0,5ºC used for comfort air conditioning.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u="sng" dirty="0"/>
              <a:t>Cold Water</a:t>
            </a:r>
            <a:r>
              <a:rPr lang="en-US" altLang="en-US" sz="1600" dirty="0"/>
              <a:t> at 7±0,5ºC, used mainly for HVAC (air conditioning</a:t>
            </a:r>
            <a:r>
              <a:rPr lang="en-US" altLang="en-US" sz="1600" dirty="0" smtClean="0"/>
              <a:t>) and cooling</a:t>
            </a: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u="sng" dirty="0"/>
              <a:t>Deionized water</a:t>
            </a:r>
            <a:r>
              <a:rPr lang="en-US" altLang="en-US" sz="1600" dirty="0"/>
              <a:t> at 23±0,2ºC, to refrigerate science equipment's and accelerator rings.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u="sng" dirty="0"/>
              <a:t>Cooling towers</a:t>
            </a:r>
            <a:r>
              <a:rPr lang="en-US" altLang="en-US" sz="1600" dirty="0"/>
              <a:t> for chillers and Free-Cooling.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90600" y="3227110"/>
            <a:ext cx="121602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</a:pPr>
            <a:r>
              <a:rPr lang="en-GB" altLang="en-US" sz="1200" b="1" dirty="0">
                <a:solidFill>
                  <a:srgbClr val="0070C0"/>
                </a:solidFill>
                <a:sym typeface="Symbol" pitchFamily="18" charset="2"/>
              </a:rPr>
              <a:t>CW and HVAC Storage Tank 19 m</a:t>
            </a:r>
            <a:r>
              <a:rPr lang="en-GB" altLang="en-US" sz="1200" b="1" baseline="30000" dirty="0">
                <a:solidFill>
                  <a:srgbClr val="0070C0"/>
                </a:solidFill>
                <a:sym typeface="Symbol" pitchFamily="18" charset="2"/>
              </a:rPr>
              <a:t>3</a:t>
            </a:r>
          </a:p>
        </p:txBody>
      </p:sp>
      <p:cxnSp>
        <p:nvCxnSpPr>
          <p:cNvPr id="4" name="Straight Arrow Connector 3"/>
          <p:cNvCxnSpPr>
            <a:stCxn id="9" idx="3"/>
          </p:cNvCxnSpPr>
          <p:nvPr/>
        </p:nvCxnSpPr>
        <p:spPr>
          <a:xfrm flipV="1">
            <a:off x="2206625" y="3459033"/>
            <a:ext cx="612775" cy="923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162800" y="5562600"/>
            <a:ext cx="12160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</a:pPr>
            <a:r>
              <a:rPr lang="en-GB" altLang="en-US" sz="1200" b="1" dirty="0">
                <a:solidFill>
                  <a:srgbClr val="0070C0"/>
                </a:solidFill>
                <a:sym typeface="Symbol" pitchFamily="18" charset="2"/>
              </a:rPr>
              <a:t>DW Storage Tank 40 m</a:t>
            </a:r>
            <a:r>
              <a:rPr lang="en-GB" altLang="en-US" sz="1200" b="1" baseline="30000" dirty="0">
                <a:solidFill>
                  <a:srgbClr val="0070C0"/>
                </a:solidFill>
                <a:sym typeface="Symbol" pitchFamily="18" charset="2"/>
              </a:rPr>
              <a:t>3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6019800" y="5789195"/>
            <a:ext cx="1143000" cy="53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962400" y="5853677"/>
            <a:ext cx="12160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</a:pPr>
            <a:r>
              <a:rPr lang="en-GB" altLang="en-US" sz="1200" b="1" dirty="0">
                <a:solidFill>
                  <a:srgbClr val="0070C0"/>
                </a:solidFill>
                <a:sym typeface="Symbol" pitchFamily="18" charset="2"/>
              </a:rPr>
              <a:t>DW Exchanger</a:t>
            </a:r>
            <a:endParaRPr lang="en-GB" altLang="en-US" sz="1200" b="1" baseline="30000" dirty="0">
              <a:solidFill>
                <a:srgbClr val="0070C0"/>
              </a:solidFill>
              <a:sym typeface="Symbol" pitchFamily="18" charset="2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570412" y="5562600"/>
            <a:ext cx="520699" cy="29107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017178" y="3352800"/>
            <a:ext cx="12160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</a:pPr>
            <a:r>
              <a:rPr lang="en-GB" altLang="en-US" sz="1200" b="1" dirty="0">
                <a:solidFill>
                  <a:srgbClr val="0070C0"/>
                </a:solidFill>
                <a:sym typeface="Symbol" pitchFamily="18" charset="2"/>
              </a:rPr>
              <a:t>CW and HVAC Exchanger</a:t>
            </a:r>
            <a:endParaRPr lang="en-GB" altLang="en-US" sz="1200" b="1" baseline="30000" dirty="0">
              <a:solidFill>
                <a:srgbClr val="0070C0"/>
              </a:solidFill>
              <a:sym typeface="Symbol" pitchFamily="18" charset="2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570412" y="3227110"/>
            <a:ext cx="520699" cy="2319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endParaRPr lang="en-US" sz="2400" kern="0" dirty="0">
              <a:solidFill>
                <a:srgbClr val="005B8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7DEAD7F-F29C-4314-960C-A054A64C45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53"/>
          <a:stretch/>
        </p:blipFill>
        <p:spPr>
          <a:xfrm>
            <a:off x="3962400" y="3574002"/>
            <a:ext cx="2057400" cy="2014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C5DB4F0-DD7D-43DF-8F59-8CD830584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7"/>
          <a:stretch/>
        </p:blipFill>
        <p:spPr>
          <a:xfrm>
            <a:off x="6172201" y="3574002"/>
            <a:ext cx="2514600" cy="20145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669FECD-9269-44AB-B131-A00102A46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12766"/>
          <a:stretch/>
        </p:blipFill>
        <p:spPr>
          <a:xfrm>
            <a:off x="838199" y="3581400"/>
            <a:ext cx="2971801" cy="20145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EDBC0A12-73AA-4CA1-BCF6-B0C151FA4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190046"/>
            <a:ext cx="3581401" cy="20145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2D7CA75-93F5-4DD1-A075-E7EAED6DE5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32178" b="15337"/>
          <a:stretch/>
        </p:blipFill>
        <p:spPr>
          <a:xfrm>
            <a:off x="4451662" y="1190045"/>
            <a:ext cx="2406337" cy="2071541"/>
          </a:xfrm>
          <a:prstGeom prst="rect">
            <a:avLst/>
          </a:prstGeom>
        </p:spPr>
      </p:pic>
      <p:sp>
        <p:nvSpPr>
          <p:cNvPr id="16" name="Rounded Rectangle 13">
            <a:extLst>
              <a:ext uri="{FF2B5EF4-FFF2-40B4-BE49-F238E27FC236}">
                <a16:creationId xmlns="" xmlns:a16="http://schemas.microsoft.com/office/drawing/2014/main" id="{0B0DB289-0388-4513-B89F-27DDF8CE7ABB}"/>
              </a:ext>
            </a:extLst>
          </p:cNvPr>
          <p:cNvSpPr/>
          <p:nvPr/>
        </p:nvSpPr>
        <p:spPr>
          <a:xfrm>
            <a:off x="7026183" y="1630342"/>
            <a:ext cx="1813757" cy="1248355"/>
          </a:xfrm>
          <a:prstGeom prst="roundRect">
            <a:avLst>
              <a:gd name="adj" fmla="val 10000"/>
            </a:avLst>
          </a:prstGeom>
          <a:solidFill>
            <a:srgbClr val="89CCFF"/>
          </a:solidFill>
          <a:ln w="9525"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64 Main Pumps of different sizes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="" xmlns:a16="http://schemas.microsoft.com/office/drawing/2014/main" id="{CA65C0F7-6880-4A7E-B952-6532E858A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32" y="3223576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Deionized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Water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23ºC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="" xmlns:a16="http://schemas.microsoft.com/office/drawing/2014/main" id="{0807A95F-14F8-4E7D-BC02-5F0335671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233" y="3224152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Hot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Water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50ºC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="" xmlns:a16="http://schemas.microsoft.com/office/drawing/2014/main" id="{8375DC92-22D9-4017-93BF-2FF37DB3B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58" y="5634166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Cooling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Tower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Water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25ºC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="" xmlns:a16="http://schemas.microsoft.com/office/drawing/2014/main" id="{78FD2C91-5E8B-442D-8760-00C9AF186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843" y="5639888"/>
            <a:ext cx="2118557" cy="5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Cooling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Production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 algn="ctr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Water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7ºC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="" xmlns:a16="http://schemas.microsoft.com/office/drawing/2014/main" id="{D00DF5B1-F852-4F46-8B3F-564AACC4E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5634166"/>
            <a:ext cx="2118557" cy="5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HVAC and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Cooling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Water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7ºC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85800" y="838200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 err="1">
                <a:solidFill>
                  <a:srgbClr val="595959"/>
                </a:solidFill>
              </a:rPr>
              <a:t>Some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pumps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pictures</a:t>
            </a:r>
            <a:r>
              <a:rPr lang="es-ES" altLang="en-US" sz="1800" b="1" dirty="0">
                <a:solidFill>
                  <a:srgbClr val="595959"/>
                </a:solidFill>
              </a:rPr>
              <a:t> from </a:t>
            </a:r>
            <a:r>
              <a:rPr lang="es-ES" altLang="en-US" sz="1800" b="1" dirty="0" err="1">
                <a:solidFill>
                  <a:srgbClr val="595959"/>
                </a:solidFill>
              </a:rPr>
              <a:t>differents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areas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Pumps Predictive Maintenance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3566878"/>
            <a:ext cx="2971800" cy="1117847"/>
          </a:xfrm>
        </p:spPr>
        <p:txBody>
          <a:bodyPr>
            <a:noAutofit/>
          </a:bodyPr>
          <a:lstStyle/>
          <a:p>
            <a:pPr lvl="1" algn="just">
              <a:buClrTx/>
              <a:defRPr/>
            </a:pP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Data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collection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at </a:t>
            </a:r>
            <a:r>
              <a:rPr lang="es-ES" altLang="en-US" sz="1400" b="1" u="sng" dirty="0">
                <a:solidFill>
                  <a:srgbClr val="0070C0"/>
                </a:solidFill>
                <a:latin typeface="Arial" charset="0"/>
                <a:cs typeface="Arial" charset="0"/>
              </a:rPr>
              <a:t>10 </a:t>
            </a:r>
            <a:r>
              <a:rPr lang="es-ES" altLang="en-US" sz="1400" b="1" u="sng" dirty="0" err="1">
                <a:solidFill>
                  <a:srgbClr val="0070C0"/>
                </a:solidFill>
                <a:latin typeface="Arial" charset="0"/>
                <a:cs typeface="Arial" charset="0"/>
              </a:rPr>
              <a:t>Points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of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measure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: </a:t>
            </a:r>
          </a:p>
          <a:p>
            <a:pPr lvl="1" algn="just">
              <a:buClrTx/>
              <a:defRPr/>
            </a:pP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Horizontal, Vertical and Axial in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each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9335" y="2147305"/>
            <a:ext cx="2209800" cy="685800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Displacement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,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Velocity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54191" r="43087" b="29314"/>
          <a:stretch/>
        </p:blipFill>
        <p:spPr bwMode="auto">
          <a:xfrm>
            <a:off x="647788" y="1574802"/>
            <a:ext cx="3864977" cy="147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23257" r="41528" b="49272"/>
          <a:stretch/>
        </p:blipFill>
        <p:spPr bwMode="auto">
          <a:xfrm>
            <a:off x="6019800" y="1522071"/>
            <a:ext cx="2919907" cy="174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60794"/>
            <a:ext cx="3642930" cy="181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733800" y="2147305"/>
            <a:ext cx="952500" cy="3672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267200" y="2147305"/>
            <a:ext cx="419100" cy="36729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715000" y="1631061"/>
            <a:ext cx="304800" cy="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447800"/>
            <a:ext cx="2209800" cy="388238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Acceleration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572000" y="4557478"/>
            <a:ext cx="1143000" cy="70032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4" t="20811" r="42256" b="28340"/>
          <a:stretch/>
        </p:blipFill>
        <p:spPr bwMode="auto">
          <a:xfrm>
            <a:off x="685800" y="3200400"/>
            <a:ext cx="2420257" cy="267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eft Arrow 9"/>
          <p:cNvSpPr>
            <a:spLocks noChangeArrowheads="1"/>
          </p:cNvSpPr>
          <p:nvPr/>
        </p:nvSpPr>
        <p:spPr bwMode="auto">
          <a:xfrm rot="10800000">
            <a:off x="4953000" y="2811635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2" name="Left Arrow 9"/>
          <p:cNvSpPr>
            <a:spLocks noChangeArrowheads="1"/>
          </p:cNvSpPr>
          <p:nvPr/>
        </p:nvSpPr>
        <p:spPr bwMode="auto">
          <a:xfrm>
            <a:off x="4210050" y="4891659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3" name="Left Arrow 9"/>
          <p:cNvSpPr>
            <a:spLocks noChangeArrowheads="1"/>
          </p:cNvSpPr>
          <p:nvPr/>
        </p:nvSpPr>
        <p:spPr bwMode="auto">
          <a:xfrm rot="16200000">
            <a:off x="7162800" y="3354211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2750" y="5631563"/>
            <a:ext cx="2971800" cy="485379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Vibration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Analysis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Report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3632" y="1066800"/>
            <a:ext cx="455765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rgbClr val="595959"/>
                </a:solidFill>
              </a:rPr>
              <a:t>Reference Standard Severity ISO 10816 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2819400" y="4967522"/>
            <a:ext cx="949122" cy="67127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3810000"/>
            <a:ext cx="2971800" cy="485379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Position of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accelerometers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7964025" y="4104013"/>
            <a:ext cx="417975" cy="3917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0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Pumps Predictive Maintenance</a:t>
            </a:r>
          </a:p>
        </p:txBody>
      </p:sp>
      <p:sp>
        <p:nvSpPr>
          <p:cNvPr id="4" name="Rectangle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Tx/>
              <a:buNone/>
            </a:pPr>
            <a:r>
              <a:rPr lang="en-US" sz="1800" b="1" dirty="0">
                <a:solidFill>
                  <a:srgbClr val="595959"/>
                </a:solidFill>
                <a:latin typeface="Arial" charset="0"/>
                <a:cs typeface="Arial" charset="0"/>
              </a:rPr>
              <a:t>Results Pumps Vibration Analysis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39083" r="41746" b="42152"/>
          <a:stretch/>
        </p:blipFill>
        <p:spPr bwMode="auto">
          <a:xfrm>
            <a:off x="381000" y="2108199"/>
            <a:ext cx="4277895" cy="177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4157540" cy="279399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Measurement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on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more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than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60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 t="62538" r="40860" b="14005"/>
          <a:stretch/>
        </p:blipFill>
        <p:spPr bwMode="auto">
          <a:xfrm>
            <a:off x="258250" y="3873499"/>
            <a:ext cx="4579620" cy="222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6" t="20733" r="42688" b="24602"/>
          <a:stretch/>
        </p:blipFill>
        <p:spPr bwMode="auto">
          <a:xfrm>
            <a:off x="5514974" y="1232905"/>
            <a:ext cx="3360223" cy="43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838200"/>
            <a:ext cx="3200400" cy="311652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Report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of 6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years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of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measures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>
            <a:endCxn id="2051" idx="0"/>
          </p:cNvCxnSpPr>
          <p:nvPr/>
        </p:nvCxnSpPr>
        <p:spPr>
          <a:xfrm flipH="1">
            <a:off x="7195086" y="1149852"/>
            <a:ext cx="348714" cy="8305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10200" y="5486400"/>
            <a:ext cx="8763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n-US" sz="800" b="1" dirty="0"/>
              <a:t>.</a:t>
            </a:r>
          </a:p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n-US" sz="800" b="1" dirty="0"/>
              <a:t>.</a:t>
            </a:r>
          </a:p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n-US" sz="800" b="1" dirty="0"/>
              <a:t>.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2656098"/>
            <a:ext cx="1905000" cy="685800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Degree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of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Severity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:</a:t>
            </a:r>
          </a:p>
          <a:p>
            <a:pPr lvl="1">
              <a:buClrTx/>
              <a:defRPr/>
            </a:pPr>
            <a:r>
              <a:rPr lang="es-ES" alt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Red: </a:t>
            </a:r>
            <a:r>
              <a:rPr lang="es-ES" alt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Bad</a:t>
            </a:r>
            <a:endParaRPr lang="es-ES" alt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r>
              <a:rPr lang="es-ES" altLang="en-US" sz="1400" b="1" dirty="0">
                <a:solidFill>
                  <a:srgbClr val="92D050"/>
                </a:solidFill>
                <a:latin typeface="Arial" charset="0"/>
                <a:cs typeface="Arial" charset="0"/>
              </a:rPr>
              <a:t>Green: </a:t>
            </a:r>
            <a:r>
              <a:rPr lang="es-ES" altLang="en-US" sz="1400" b="1" dirty="0" err="1">
                <a:solidFill>
                  <a:srgbClr val="92D050"/>
                </a:solidFill>
                <a:latin typeface="Arial" charset="0"/>
                <a:cs typeface="Arial" charset="0"/>
              </a:rPr>
              <a:t>Good</a:t>
            </a:r>
            <a:endParaRPr lang="es-ES" altLang="en-US" sz="1400" b="1" dirty="0">
              <a:solidFill>
                <a:srgbClr val="92D05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52800" y="2914146"/>
            <a:ext cx="467895" cy="16610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3080251"/>
            <a:ext cx="1697770" cy="882149"/>
          </a:xfrm>
        </p:spPr>
        <p:txBody>
          <a:bodyPr>
            <a:noAutofit/>
          </a:bodyPr>
          <a:lstStyle/>
          <a:p>
            <a:pPr lvl="1">
              <a:buClrTx/>
              <a:defRPr/>
            </a:pP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Number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of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measure</a:t>
            </a:r>
            <a:r>
              <a:rPr lang="es-E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Pumps</a:t>
            </a:r>
            <a:endParaRPr lang="es-ES" altLang="en-US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81000" y="3803147"/>
            <a:ext cx="233948" cy="61645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2" t="44151" r="42619" b="50549"/>
          <a:stretch/>
        </p:blipFill>
        <p:spPr bwMode="auto">
          <a:xfrm>
            <a:off x="5514974" y="5867400"/>
            <a:ext cx="3360223" cy="4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1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Equipment type cost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6613"/>
            <a:ext cx="8286750" cy="28209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endParaRPr lang="en-US" altLang="en-US" sz="18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rgbClr val="595959"/>
                </a:solidFill>
                <a:latin typeface="Arial" charset="0"/>
                <a:cs typeface="Arial" charset="0"/>
              </a:rPr>
              <a:t>Major costs by type of equipment</a:t>
            </a:r>
            <a:r>
              <a:rPr lang="es-ES" altLang="en-US" sz="1800" b="1" dirty="0">
                <a:solidFill>
                  <a:srgbClr val="595959"/>
                </a:solidFill>
                <a:latin typeface="Arial" charset="0"/>
                <a:cs typeface="Arial" charset="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endParaRPr lang="es-ES" altLang="en-US" sz="1800" b="1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ELECT:  Electric Motor and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endParaRPr lang="es-E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CLIMA: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Air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HVAC</a:t>
            </a:r>
          </a:p>
          <a:p>
            <a:pPr eaLnBrk="1" hangingPunct="1"/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TURVE: Turbine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Impulsion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TRAGU: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s-E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endParaRPr lang="es-E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altLang="en-US" sz="2000" dirty="0"/>
              <a:t>etc…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55190" r="7721" b="14946"/>
          <a:stretch/>
        </p:blipFill>
        <p:spPr bwMode="auto">
          <a:xfrm>
            <a:off x="533400" y="3809260"/>
            <a:ext cx="801188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0" y="3526654"/>
            <a:ext cx="51054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The higher cost: PUMPS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71600" y="3733800"/>
            <a:ext cx="381001" cy="29765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745942" y="3526654"/>
            <a:ext cx="2213129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9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39844B9-1E4A-43A6-BF10-55EDD6D20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6"/>
          <a:stretch/>
        </p:blipFill>
        <p:spPr bwMode="auto">
          <a:xfrm>
            <a:off x="2426096" y="2819400"/>
            <a:ext cx="4736704" cy="323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A97B260F-10AD-4F3A-82A9-2012F4556C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630238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Deionized Water Pumps Case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2A8566E5-D1CB-4657-84DC-98DDB5B7A775}"/>
              </a:ext>
            </a:extLst>
          </p:cNvPr>
          <p:cNvSpPr/>
          <p:nvPr/>
        </p:nvSpPr>
        <p:spPr>
          <a:xfrm>
            <a:off x="233264" y="4800600"/>
            <a:ext cx="205273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3 pumps in the same bench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="" xmlns:a16="http://schemas.microsoft.com/office/drawing/2014/main" id="{BAB6F249-924C-4689-9A2E-C08D028F6AE5}"/>
              </a:ext>
            </a:extLst>
          </p:cNvPr>
          <p:cNvSpPr/>
          <p:nvPr/>
        </p:nvSpPr>
        <p:spPr>
          <a:xfrm>
            <a:off x="5257800" y="5334000"/>
            <a:ext cx="205273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2 pumps in the same bench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22">
            <a:extLst>
              <a:ext uri="{FF2B5EF4-FFF2-40B4-BE49-F238E27FC236}">
                <a16:creationId xmlns="" xmlns:a16="http://schemas.microsoft.com/office/drawing/2014/main" id="{EBC98B5C-C2DE-4513-8688-710EAD953FC5}"/>
              </a:ext>
            </a:extLst>
          </p:cNvPr>
          <p:cNvCxnSpPr>
            <a:cxnSpLocks/>
          </p:cNvCxnSpPr>
          <p:nvPr/>
        </p:nvCxnSpPr>
        <p:spPr>
          <a:xfrm>
            <a:off x="1439107" y="5225202"/>
            <a:ext cx="1304093" cy="41359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2">
            <a:extLst>
              <a:ext uri="{FF2B5EF4-FFF2-40B4-BE49-F238E27FC236}">
                <a16:creationId xmlns="" xmlns:a16="http://schemas.microsoft.com/office/drawing/2014/main" id="{5E355856-C782-4996-BAC0-858FF4F8A1FE}"/>
              </a:ext>
            </a:extLst>
          </p:cNvPr>
          <p:cNvCxnSpPr>
            <a:cxnSpLocks/>
          </p:cNvCxnSpPr>
          <p:nvPr/>
        </p:nvCxnSpPr>
        <p:spPr>
          <a:xfrm flipH="1" flipV="1">
            <a:off x="5270104" y="5019121"/>
            <a:ext cx="514418" cy="45331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1">
            <a:extLst>
              <a:ext uri="{FF2B5EF4-FFF2-40B4-BE49-F238E27FC236}">
                <a16:creationId xmlns="" xmlns:a16="http://schemas.microsoft.com/office/drawing/2014/main" id="{1177C5BA-D00B-4E27-8FFD-2ED2A83B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>
                <a:solidFill>
                  <a:srgbClr val="595959"/>
                </a:solidFill>
              </a:rPr>
              <a:t>12 </a:t>
            </a:r>
            <a:r>
              <a:rPr lang="es-ES" altLang="en-US" sz="1800" b="1" dirty="0" err="1">
                <a:solidFill>
                  <a:srgbClr val="595959"/>
                </a:solidFill>
              </a:rPr>
              <a:t>Deionized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water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pumps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1D38A4B3-D583-4336-89E1-6081084A7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95754"/>
            <a:ext cx="7477125" cy="130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/>
              <a:t>Service Area: 3 Pumps (2 working + 1 backup)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/>
              <a:t>Booster Ring: 2 Pumps (1 working + 1 backup)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/>
              <a:t>Storage Ring: 3 Pumps (2 working + 1 backup)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/>
              <a:t>Experimental Hall: 2 Pumps (1 working + 1 backup)</a:t>
            </a:r>
          </a:p>
        </p:txBody>
      </p:sp>
    </p:spTree>
    <p:extLst>
      <p:ext uri="{BB962C8B-B14F-4D97-AF65-F5344CB8AC3E}">
        <p14:creationId xmlns:p14="http://schemas.microsoft.com/office/powerpoint/2010/main" val="1340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9" t="19919" r="21127" b="13930"/>
          <a:stretch/>
        </p:blipFill>
        <p:spPr bwMode="auto">
          <a:xfrm>
            <a:off x="1214760" y="1482372"/>
            <a:ext cx="6219953" cy="42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0335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Deionized Water Pumps Case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13538" y="1762650"/>
            <a:ext cx="1530025" cy="6376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86200" y="1219200"/>
            <a:ext cx="470032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The maintenance costs were growing until 2015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5800" y="838200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>
                <a:solidFill>
                  <a:srgbClr val="595959"/>
                </a:solidFill>
              </a:rPr>
              <a:t>Maintenance </a:t>
            </a:r>
            <a:r>
              <a:rPr lang="es-ES" altLang="en-US" sz="1800" b="1" dirty="0" err="1">
                <a:solidFill>
                  <a:srgbClr val="595959"/>
                </a:solidFill>
              </a:rPr>
              <a:t>Cost</a:t>
            </a:r>
            <a:r>
              <a:rPr lang="es-ES" altLang="en-US" sz="1800" b="1" dirty="0">
                <a:solidFill>
                  <a:srgbClr val="595959"/>
                </a:solidFill>
              </a:rPr>
              <a:t> (</a:t>
            </a:r>
            <a:r>
              <a:rPr lang="es-ES" altLang="en-US" sz="1800" b="1" dirty="0" err="1">
                <a:solidFill>
                  <a:srgbClr val="595959"/>
                </a:solidFill>
              </a:rPr>
              <a:t>only</a:t>
            </a:r>
            <a:r>
              <a:rPr lang="es-ES" altLang="en-US" sz="1800" b="1" dirty="0">
                <a:solidFill>
                  <a:srgbClr val="595959"/>
                </a:solidFill>
              </a:rPr>
              <a:t> in 12 </a:t>
            </a:r>
            <a:r>
              <a:rPr lang="es-ES" altLang="en-US" sz="1800" b="1" dirty="0" err="1">
                <a:solidFill>
                  <a:srgbClr val="595959"/>
                </a:solidFill>
              </a:rPr>
              <a:t>Deionized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Water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Pumps</a:t>
            </a:r>
            <a:r>
              <a:rPr lang="es-ES" altLang="en-US" sz="1800" b="1" dirty="0">
                <a:solidFill>
                  <a:srgbClr val="595959"/>
                </a:solidFill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6600" y="2181778"/>
            <a:ext cx="190499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¡We had a  problem with DW Pumps!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315200" y="1463137"/>
            <a:ext cx="338831" cy="2995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47800" y="2971800"/>
            <a:ext cx="381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8"/>
          <p:cNvSpPr/>
          <p:nvPr/>
        </p:nvSpPr>
        <p:spPr>
          <a:xfrm>
            <a:off x="-381001" y="3569934"/>
            <a:ext cx="175260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Corrective </a:t>
            </a:r>
          </a:p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Maintenance 2012-2018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14400" y="3238500"/>
            <a:ext cx="609601" cy="2667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3400" y="4259615"/>
            <a:ext cx="1084186" cy="24571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20556" r="48816" b="46401"/>
          <a:stretch/>
        </p:blipFill>
        <p:spPr bwMode="auto">
          <a:xfrm>
            <a:off x="6267452" y="3352800"/>
            <a:ext cx="280034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943600" y="3392912"/>
            <a:ext cx="149111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Only 2015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98657" y="4495800"/>
            <a:ext cx="381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Left Arrow 9"/>
          <p:cNvSpPr>
            <a:spLocks noChangeArrowheads="1"/>
          </p:cNvSpPr>
          <p:nvPr/>
        </p:nvSpPr>
        <p:spPr bwMode="auto">
          <a:xfrm rot="16200000">
            <a:off x="6578884" y="3082791"/>
            <a:ext cx="364576" cy="235218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9" name="Rectangle 28"/>
          <p:cNvSpPr/>
          <p:nvPr/>
        </p:nvSpPr>
        <p:spPr>
          <a:xfrm>
            <a:off x="4571999" y="4419600"/>
            <a:ext cx="175260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Corrective </a:t>
            </a:r>
          </a:p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Maintenance 2015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30" name="Straight Arrow Connector 29"/>
          <p:cNvCxnSpPr>
            <a:endCxn id="27" idx="1"/>
          </p:cNvCxnSpPr>
          <p:nvPr/>
        </p:nvCxnSpPr>
        <p:spPr>
          <a:xfrm>
            <a:off x="6104138" y="4610100"/>
            <a:ext cx="394519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065885" y="5638800"/>
            <a:ext cx="190499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0070C0"/>
                </a:solidFill>
              </a:rPr>
              <a:t>¡Too much recurrent unexpected reparations!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43800" y="5562600"/>
            <a:ext cx="1219200" cy="8254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15926" r="49145" b="39074"/>
          <a:stretch/>
        </p:blipFill>
        <p:spPr bwMode="auto">
          <a:xfrm>
            <a:off x="762000" y="1600200"/>
            <a:ext cx="6648450" cy="41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15926" r="27879" b="77294"/>
          <a:stretch/>
        </p:blipFill>
        <p:spPr bwMode="auto">
          <a:xfrm>
            <a:off x="4267200" y="1657350"/>
            <a:ext cx="426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5634" r="57698" b="71952"/>
          <a:stretch/>
        </p:blipFill>
        <p:spPr bwMode="auto">
          <a:xfrm>
            <a:off x="2228850" y="2366962"/>
            <a:ext cx="52387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5" t="15926" r="55037" b="76974"/>
          <a:stretch/>
        </p:blipFill>
        <p:spPr bwMode="auto">
          <a:xfrm>
            <a:off x="482851" y="1600200"/>
            <a:ext cx="3784349" cy="65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0335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Deionized Water Pumps Case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86500" y="3733800"/>
            <a:ext cx="504900" cy="65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6886500" y="4724400"/>
            <a:ext cx="504900" cy="65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6886500" y="3358584"/>
            <a:ext cx="504900" cy="222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5240834" y="1732544"/>
            <a:ext cx="3954929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 smtClean="0">
                <a:solidFill>
                  <a:srgbClr val="0070C0"/>
                </a:solidFill>
              </a:rPr>
              <a:t>Only 2-3 months between big repairs!!!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410450" y="2018283"/>
            <a:ext cx="1106936" cy="209651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00759" y="1335512"/>
            <a:ext cx="4140075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 smtClean="0">
                <a:solidFill>
                  <a:srgbClr val="0070C0"/>
                </a:solidFill>
              </a:rPr>
              <a:t>¡Yes, we </a:t>
            </a:r>
            <a:r>
              <a:rPr lang="en-US" altLang="en-US" sz="1400" b="1" dirty="0">
                <a:solidFill>
                  <a:srgbClr val="0070C0"/>
                </a:solidFill>
              </a:rPr>
              <a:t>had a  problem with DW Pumps!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85800" y="838200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altLang="en-US" sz="1800" b="1" dirty="0" smtClean="0">
                <a:solidFill>
                  <a:srgbClr val="595959"/>
                </a:solidFill>
              </a:rPr>
              <a:t>Meanwhile </a:t>
            </a:r>
            <a:r>
              <a:rPr lang="en-US" altLang="en-US" sz="1800" b="1" dirty="0">
                <a:solidFill>
                  <a:srgbClr val="595959"/>
                </a:solidFill>
              </a:rPr>
              <a:t>the time between repairs was decreasing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3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0" y="170003"/>
            <a:ext cx="84201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kern="0" dirty="0"/>
              <a:t>Computerized Maintenance Management Syst.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2439" y="1268413"/>
            <a:ext cx="8615362" cy="501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8" tIns="45729" rIns="91458" bIns="45729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r>
              <a:rPr lang="en-US" altLang="en-US" sz="1800" dirty="0"/>
              <a:t>For the </a:t>
            </a:r>
            <a:r>
              <a:rPr lang="en-US" altLang="en-US" sz="1800" u="sng" dirty="0"/>
              <a:t>maintenance management</a:t>
            </a:r>
            <a:r>
              <a:rPr lang="en-US" altLang="en-US" sz="1800" dirty="0"/>
              <a:t> the commercial software </a:t>
            </a:r>
            <a:r>
              <a:rPr lang="en-US" altLang="en-US" sz="1800" b="1" dirty="0">
                <a:solidFill>
                  <a:srgbClr val="005B82"/>
                </a:solidFill>
              </a:rPr>
              <a:t>PRISMA 3</a:t>
            </a:r>
            <a:r>
              <a:rPr lang="en-US" altLang="en-US" sz="1800" dirty="0">
                <a:solidFill>
                  <a:srgbClr val="005B82"/>
                </a:solidFill>
              </a:rPr>
              <a:t> </a:t>
            </a:r>
            <a:r>
              <a:rPr lang="en-US" altLang="en-US" sz="1800" dirty="0"/>
              <a:t>has been selected as the adequate CMMS (</a:t>
            </a:r>
            <a:r>
              <a:rPr lang="en-US" altLang="en-US" sz="1800" kern="0" dirty="0"/>
              <a:t>Computerized Maintenance Management System</a:t>
            </a:r>
            <a:r>
              <a:rPr lang="en-US" altLang="en-US" sz="1800" dirty="0"/>
              <a:t>). Functions:</a:t>
            </a:r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endParaRPr lang="en-US" altLang="en-US" sz="2000" dirty="0"/>
          </a:p>
          <a:p>
            <a:pPr marL="180975" lvl="1" indent="0" algn="just" eaLnBrk="1" hangingPunct="1">
              <a:spcBef>
                <a:spcPts val="600"/>
              </a:spcBef>
              <a:buClr>
                <a:srgbClr val="959F38"/>
              </a:buClr>
              <a:defRPr/>
            </a:pPr>
            <a:r>
              <a:rPr lang="en-US" altLang="en-US" sz="1800" dirty="0"/>
              <a:t>Installation description implemented </a:t>
            </a:r>
            <a:r>
              <a:rPr lang="en-US" altLang="en-US" sz="1800" b="1" dirty="0"/>
              <a:t>in 6 levels</a:t>
            </a:r>
            <a:r>
              <a:rPr lang="en-US" altLang="en-US" sz="1800" dirty="0"/>
              <a:t>: </a:t>
            </a:r>
            <a:r>
              <a:rPr lang="en-US" altLang="en-US" sz="1800" b="1" dirty="0">
                <a:solidFill>
                  <a:srgbClr val="FF0000"/>
                </a:solidFill>
              </a:rPr>
              <a:t>Facility, Building, Zone, Installation, Asset (main) and Element (part of Asset)</a:t>
            </a:r>
            <a:r>
              <a:rPr lang="en-US" altLang="en-US" sz="1800" dirty="0"/>
              <a:t>			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79551" y="896900"/>
            <a:ext cx="236607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rgbClr val="595959"/>
                </a:solidFill>
              </a:rPr>
              <a:t>Software PRISMA 3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16275" r="80956" b="44421"/>
          <a:stretch/>
        </p:blipFill>
        <p:spPr bwMode="auto">
          <a:xfrm>
            <a:off x="702816" y="2445608"/>
            <a:ext cx="2119544" cy="302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9047" r="81050" b="35254"/>
          <a:stretch/>
        </p:blipFill>
        <p:spPr bwMode="auto">
          <a:xfrm>
            <a:off x="3657600" y="2292658"/>
            <a:ext cx="1981199" cy="33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22347" r="80945" b="29423"/>
          <a:stretch/>
        </p:blipFill>
        <p:spPr bwMode="auto">
          <a:xfrm>
            <a:off x="6476999" y="1981200"/>
            <a:ext cx="2035641" cy="35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4E77E66C-54E8-4737-A229-36ED9924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4" y="2133600"/>
            <a:ext cx="2046287" cy="50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3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Sections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29">
            <a:extLst>
              <a:ext uri="{FF2B5EF4-FFF2-40B4-BE49-F238E27FC236}">
                <a16:creationId xmlns="" xmlns:a16="http://schemas.microsoft.com/office/drawing/2014/main" id="{CBC72889-9989-4F71-B03A-9EDE4B1D08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36700" y="2333456"/>
            <a:ext cx="665321" cy="181144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29">
            <a:extLst>
              <a:ext uri="{FF2B5EF4-FFF2-40B4-BE49-F238E27FC236}">
                <a16:creationId xmlns="" xmlns:a16="http://schemas.microsoft.com/office/drawing/2014/main" id="{CBC72889-9989-4F71-B03A-9EDE4B1D08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6225" y="2325996"/>
            <a:ext cx="2111375" cy="59847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29">
            <a:extLst>
              <a:ext uri="{FF2B5EF4-FFF2-40B4-BE49-F238E27FC236}">
                <a16:creationId xmlns="" xmlns:a16="http://schemas.microsoft.com/office/drawing/2014/main" id="{CBC72889-9989-4F71-B03A-9EDE4B1D08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46225" y="2057400"/>
            <a:ext cx="4930774" cy="268596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912176" y="2638086"/>
            <a:ext cx="1373823" cy="15529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angle 16"/>
          <p:cNvSpPr/>
          <p:nvPr/>
        </p:nvSpPr>
        <p:spPr>
          <a:xfrm>
            <a:off x="3810000" y="2514600"/>
            <a:ext cx="1600200" cy="1905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angle 17"/>
          <p:cNvSpPr/>
          <p:nvPr/>
        </p:nvSpPr>
        <p:spPr>
          <a:xfrm>
            <a:off x="6694719" y="2247900"/>
            <a:ext cx="1534881" cy="2171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6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A0D310F-8518-4BFC-B384-F317D485C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20371" r="52500" b="20371"/>
          <a:stretch/>
        </p:blipFill>
        <p:spPr>
          <a:xfrm>
            <a:off x="838200" y="1143000"/>
            <a:ext cx="6781800" cy="5023556"/>
          </a:xfrm>
          <a:prstGeom prst="rect">
            <a:avLst/>
          </a:prstGeom>
        </p:spPr>
      </p:pic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Deionized Water Pumps Case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85800" y="838200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 err="1">
                <a:solidFill>
                  <a:srgbClr val="595959"/>
                </a:solidFill>
              </a:rPr>
              <a:t>Differents</a:t>
            </a:r>
            <a:r>
              <a:rPr lang="es-ES" altLang="en-US" sz="1800" b="1" dirty="0">
                <a:solidFill>
                  <a:srgbClr val="595959"/>
                </a:solidFill>
              </a:rPr>
              <a:t> </a:t>
            </a:r>
            <a:r>
              <a:rPr lang="es-ES" altLang="en-US" sz="1800" b="1" dirty="0" err="1">
                <a:solidFill>
                  <a:srgbClr val="595959"/>
                </a:solidFill>
              </a:rPr>
              <a:t>Problems</a:t>
            </a:r>
            <a:r>
              <a:rPr lang="es-ES" altLang="en-US" sz="1800" b="1" dirty="0">
                <a:solidFill>
                  <a:srgbClr val="595959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-381000" y="4363557"/>
            <a:ext cx="175260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Bearing damage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8200" y="4468609"/>
            <a:ext cx="1828800" cy="11346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57400" y="6166556"/>
            <a:ext cx="175260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Misaligned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38200" y="4114800"/>
            <a:ext cx="3124200" cy="46727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14700" y="4953000"/>
            <a:ext cx="38100" cy="122446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314700" y="5029200"/>
            <a:ext cx="571500" cy="114826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14700" y="6019800"/>
            <a:ext cx="876300" cy="1467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34000" y="6166556"/>
            <a:ext cx="175260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Misaligned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019800" y="5334000"/>
            <a:ext cx="0" cy="8325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019800" y="5943600"/>
            <a:ext cx="304800" cy="2229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315200" y="1295400"/>
            <a:ext cx="175260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Many and repetitive problems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62800" y="2779693"/>
            <a:ext cx="2057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CMMS: Prisma3, allowed us to analyze, identify and categorize the problems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35" name="Left Arrow 9"/>
          <p:cNvSpPr>
            <a:spLocks noChangeArrowheads="1"/>
          </p:cNvSpPr>
          <p:nvPr/>
        </p:nvSpPr>
        <p:spPr bwMode="auto">
          <a:xfrm>
            <a:off x="7162800" y="3089428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6" name="Rectangle 35"/>
          <p:cNvSpPr/>
          <p:nvPr/>
        </p:nvSpPr>
        <p:spPr>
          <a:xfrm>
            <a:off x="1238250" y="2214664"/>
            <a:ext cx="10287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Year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39" y="4191000"/>
            <a:ext cx="1444215" cy="89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jmanotas\Downloads\ALBA\20150604_171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86" y="5257346"/>
            <a:ext cx="1360155" cy="7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263231" y="6166556"/>
            <a:ext cx="175260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 smtClean="0">
                <a:solidFill>
                  <a:srgbClr val="0070C0"/>
                </a:solidFill>
              </a:rPr>
              <a:t>Lost of oil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495800" y="4638951"/>
            <a:ext cx="637073" cy="153851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772400" y="1249443"/>
            <a:ext cx="1040889" cy="65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8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Deionized Water Pumps Case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85800" y="838200"/>
            <a:ext cx="7154863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 err="1">
                <a:solidFill>
                  <a:srgbClr val="595959"/>
                </a:solidFill>
              </a:rPr>
              <a:t>The</a:t>
            </a:r>
            <a:r>
              <a:rPr lang="es-ES" altLang="en-US" sz="1800" b="1" dirty="0">
                <a:solidFill>
                  <a:srgbClr val="595959"/>
                </a:solidFill>
              </a:rPr>
              <a:t> diagnosis and more </a:t>
            </a:r>
            <a:r>
              <a:rPr lang="es-ES" altLang="en-US" sz="1800" b="1" dirty="0" err="1">
                <a:solidFill>
                  <a:srgbClr val="595959"/>
                </a:solidFill>
              </a:rPr>
              <a:t>questions</a:t>
            </a:r>
            <a:r>
              <a:rPr lang="es-ES" altLang="en-US" sz="1800" b="1" dirty="0">
                <a:solidFill>
                  <a:srgbClr val="595959"/>
                </a:solidFill>
              </a:rPr>
              <a:t>: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52549" y="1396406"/>
            <a:ext cx="7477125" cy="58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/>
              <a:t>Predictive Analysis: </a:t>
            </a:r>
            <a:r>
              <a:rPr lang="en-US" altLang="en-US" sz="1600" u="sng" dirty="0"/>
              <a:t>Very high velocity values </a:t>
            </a:r>
            <a:r>
              <a:rPr lang="en-US" altLang="en-US" sz="1600" dirty="0"/>
              <a:t>for pump size and type. Maintained in time.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50000" r="34093" b="12760"/>
          <a:stretch/>
        </p:blipFill>
        <p:spPr bwMode="auto">
          <a:xfrm>
            <a:off x="2813482" y="2257956"/>
            <a:ext cx="3628572" cy="193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90800" y="3360150"/>
            <a:ext cx="304800" cy="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572000" y="2919678"/>
            <a:ext cx="2438402" cy="22195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2451" y="3141628"/>
            <a:ext cx="270694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High Severity value ISO</a:t>
            </a:r>
          </a:p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Velocity: (8 mm/sg) 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3200" y="2578195"/>
            <a:ext cx="21336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Usual values always higher than worse severity ISO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8277" y="2097512"/>
            <a:ext cx="2320947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From P10A pump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379830" y="4191000"/>
            <a:ext cx="7477125" cy="22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r>
              <a:rPr lang="en-US" altLang="en-US" sz="1600" dirty="0"/>
              <a:t>Consequently, </a:t>
            </a:r>
            <a:r>
              <a:rPr lang="en-US" altLang="en-US" sz="1600" u="sng" dirty="0"/>
              <a:t>high values </a:t>
            </a:r>
            <a:r>
              <a:rPr lang="en-US" altLang="en-US" sz="1600" dirty="0"/>
              <a:t>occur in </a:t>
            </a:r>
            <a:r>
              <a:rPr lang="en-US" altLang="en-US" sz="1600" u="sng" dirty="0" smtClean="0"/>
              <a:t>acceleration also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and finally </a:t>
            </a:r>
            <a:r>
              <a:rPr lang="en-US" altLang="en-US" sz="1600" u="sng" dirty="0"/>
              <a:t>damage</a:t>
            </a:r>
            <a:r>
              <a:rPr lang="en-US" altLang="en-US" sz="1600" dirty="0"/>
              <a:t>.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r>
              <a:rPr lang="es-ES" altLang="en-US" sz="1600" dirty="0" err="1"/>
              <a:t>What</a:t>
            </a:r>
            <a:r>
              <a:rPr lang="es-ES" altLang="en-US" sz="1600" dirty="0"/>
              <a:t> </a:t>
            </a:r>
            <a:r>
              <a:rPr lang="es-ES" altLang="en-US" sz="1600" dirty="0" err="1"/>
              <a:t>about</a:t>
            </a:r>
            <a:r>
              <a:rPr lang="es-ES" altLang="en-US" sz="1600" dirty="0"/>
              <a:t> </a:t>
            </a:r>
            <a:r>
              <a:rPr lang="es-ES" altLang="en-US" sz="1600" u="sng" dirty="0" err="1"/>
              <a:t>harmonic</a:t>
            </a:r>
            <a:r>
              <a:rPr lang="es-ES" altLang="en-US" sz="1600" u="sng" dirty="0"/>
              <a:t> </a:t>
            </a:r>
            <a:r>
              <a:rPr lang="es-ES" altLang="en-US" sz="1600" u="sng" dirty="0" err="1"/>
              <a:t>excitations</a:t>
            </a:r>
            <a:r>
              <a:rPr lang="es-ES" altLang="en-US" sz="1600" dirty="0"/>
              <a:t>?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r>
              <a:rPr lang="en-US" altLang="en-US" sz="1600" dirty="0"/>
              <a:t>The </a:t>
            </a:r>
            <a:r>
              <a:rPr lang="en-US" altLang="en-US" sz="1600" u="sng" dirty="0"/>
              <a:t>design of the bench</a:t>
            </a:r>
            <a:r>
              <a:rPr lang="en-US" altLang="en-US" sz="1600" dirty="0"/>
              <a:t> is the best to avoid them?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r>
              <a:rPr lang="es-ES" altLang="en-US" sz="1600" dirty="0" err="1"/>
              <a:t>What</a:t>
            </a:r>
            <a:r>
              <a:rPr lang="es-ES" altLang="en-US" sz="1600" dirty="0"/>
              <a:t> </a:t>
            </a:r>
            <a:r>
              <a:rPr lang="es-ES" altLang="en-US" sz="1600" dirty="0" err="1"/>
              <a:t>about</a:t>
            </a:r>
            <a:r>
              <a:rPr lang="es-ES" altLang="en-US" sz="1600" dirty="0"/>
              <a:t> of </a:t>
            </a:r>
            <a:r>
              <a:rPr lang="es-ES" altLang="en-US" sz="1600" dirty="0" err="1"/>
              <a:t>the</a:t>
            </a:r>
            <a:r>
              <a:rPr lang="es-ES" altLang="en-US" sz="1600" dirty="0"/>
              <a:t> </a:t>
            </a:r>
            <a:r>
              <a:rPr lang="es-ES" altLang="en-US" sz="1600" u="sng" dirty="0" err="1"/>
              <a:t>rigidity</a:t>
            </a:r>
            <a:r>
              <a:rPr lang="es-ES" altLang="en-US" sz="1600" dirty="0"/>
              <a:t> of </a:t>
            </a:r>
            <a:r>
              <a:rPr lang="es-ES" altLang="en-US" sz="1600" dirty="0" err="1"/>
              <a:t>the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bench</a:t>
            </a:r>
            <a:r>
              <a:rPr lang="es-ES" altLang="en-US" sz="1600" dirty="0"/>
              <a:t> (</a:t>
            </a:r>
            <a:r>
              <a:rPr lang="es-ES" altLang="en-US" sz="1600" dirty="0" err="1"/>
              <a:t>deformation</a:t>
            </a:r>
            <a:r>
              <a:rPr lang="es-ES" altLang="en-US" sz="1600" dirty="0"/>
              <a:t> amplitudes)?</a:t>
            </a: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2"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1">
            <a:extLst>
              <a:ext uri="{FF2B5EF4-FFF2-40B4-BE49-F238E27FC236}">
                <a16:creationId xmlns="" xmlns:a16="http://schemas.microsoft.com/office/drawing/2014/main" id="{0E285B86-3E6F-40BA-B2F4-B3CE9F46D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672964"/>
            <a:ext cx="1751843" cy="781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>
            <a:lvl1pPr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45720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0070C0"/>
                </a:solidFill>
                <a:latin typeface="Arial" charset="0"/>
              </a:rPr>
              <a:t>	Fundamental frequencies and harmonics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9AD89F-B34A-4F07-A2DF-717498E5E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54313"/>
            <a:ext cx="7477125" cy="25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/>
              <a:t>We had the need to study the solution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r>
              <a:rPr lang="en-US" altLang="en-US" sz="1600" dirty="0" smtClean="0"/>
              <a:t>Bench </a:t>
            </a:r>
            <a:r>
              <a:rPr lang="en-US" altLang="en-US" sz="1600" dirty="0"/>
              <a:t>simulation to discover natural frequencies in different vibration modes shapes.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/>
            </a:pPr>
            <a:endParaRPr lang="en-US" altLang="en-US" sz="1600" dirty="0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A286DEC1-7A08-4538-AAAF-10F9032827E2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44E50D-8D5E-4A0F-A3DD-97E68C26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1767"/>
            <a:ext cx="3124200" cy="17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51D8B784-A239-463D-A856-24210714B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76962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s-ES" altLang="en-US" sz="1800" b="1" dirty="0" err="1">
                <a:solidFill>
                  <a:srgbClr val="595959"/>
                </a:solidFill>
              </a:rPr>
              <a:t>Simulation</a:t>
            </a:r>
            <a:r>
              <a:rPr lang="es-ES" altLang="en-US" sz="1800" b="1" dirty="0">
                <a:solidFill>
                  <a:srgbClr val="595959"/>
                </a:solidFill>
              </a:rPr>
              <a:t>, </a:t>
            </a:r>
            <a:r>
              <a:rPr lang="es-ES" altLang="en-US" sz="1800" b="1" dirty="0" err="1">
                <a:solidFill>
                  <a:srgbClr val="595959"/>
                </a:solidFill>
              </a:rPr>
              <a:t>design</a:t>
            </a:r>
            <a:r>
              <a:rPr lang="es-ES" altLang="en-US" sz="1800" b="1" dirty="0">
                <a:solidFill>
                  <a:srgbClr val="595959"/>
                </a:solidFill>
              </a:rPr>
              <a:t>, </a:t>
            </a:r>
            <a:r>
              <a:rPr lang="es-ES" altLang="en-US" sz="1800" b="1" dirty="0" err="1">
                <a:solidFill>
                  <a:srgbClr val="595959"/>
                </a:solidFill>
              </a:rPr>
              <a:t>construction</a:t>
            </a:r>
            <a:r>
              <a:rPr lang="es-ES" altLang="en-US" sz="1800" b="1" dirty="0">
                <a:solidFill>
                  <a:srgbClr val="595959"/>
                </a:solidFill>
              </a:rPr>
              <a:t> and test: </a:t>
            </a:r>
            <a:r>
              <a:rPr lang="es-ES" altLang="en-US" sz="1800" b="1" u="sng" dirty="0">
                <a:solidFill>
                  <a:srgbClr val="595959"/>
                </a:solidFill>
              </a:rPr>
              <a:t>New </a:t>
            </a:r>
            <a:r>
              <a:rPr lang="es-ES" altLang="en-US" sz="1800" b="1" u="sng" dirty="0" err="1">
                <a:solidFill>
                  <a:srgbClr val="595959"/>
                </a:solidFill>
              </a:rPr>
              <a:t>design</a:t>
            </a:r>
            <a:r>
              <a:rPr lang="es-ES" altLang="en-US" sz="1800" b="1" u="sng" dirty="0">
                <a:solidFill>
                  <a:srgbClr val="595959"/>
                </a:solidFill>
              </a:rPr>
              <a:t> </a:t>
            </a:r>
            <a:r>
              <a:rPr lang="es-ES" altLang="en-US" sz="1800" b="1" u="sng" dirty="0" err="1">
                <a:solidFill>
                  <a:srgbClr val="595959"/>
                </a:solidFill>
              </a:rPr>
              <a:t>of</a:t>
            </a:r>
            <a:r>
              <a:rPr lang="es-ES" altLang="en-US" sz="1800" b="1" u="sng" dirty="0">
                <a:solidFill>
                  <a:srgbClr val="595959"/>
                </a:solidFill>
              </a:rPr>
              <a:t> </a:t>
            </a:r>
            <a:r>
              <a:rPr lang="es-ES" altLang="en-US" sz="1800" b="1" u="sng" dirty="0" err="1">
                <a:solidFill>
                  <a:srgbClr val="595959"/>
                </a:solidFill>
              </a:rPr>
              <a:t>the</a:t>
            </a:r>
            <a:r>
              <a:rPr lang="es-ES" altLang="en-US" sz="1800" b="1" u="sng" dirty="0">
                <a:solidFill>
                  <a:srgbClr val="595959"/>
                </a:solidFill>
              </a:rPr>
              <a:t> </a:t>
            </a:r>
            <a:r>
              <a:rPr lang="es-ES" altLang="en-US" sz="1800" b="1" u="sng" dirty="0" err="1">
                <a:solidFill>
                  <a:srgbClr val="595959"/>
                </a:solidFill>
              </a:rPr>
              <a:t>bench</a:t>
            </a:r>
            <a:endParaRPr lang="es-ES" altLang="en-US" sz="1800" b="1" u="sng" dirty="0">
              <a:solidFill>
                <a:srgbClr val="595959"/>
              </a:solidFill>
            </a:endParaRPr>
          </a:p>
        </p:txBody>
      </p:sp>
      <p:pic>
        <p:nvPicPr>
          <p:cNvPr id="8" name="Picture 103">
            <a:extLst>
              <a:ext uri="{FF2B5EF4-FFF2-40B4-BE49-F238E27FC236}">
                <a16:creationId xmlns="" xmlns:a16="http://schemas.microsoft.com/office/drawing/2014/main" id="{7DFC7FAC-2C85-4FDD-8B67-57EEE3749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9222"/>
            <a:ext cx="3276601" cy="17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9">
            <a:extLst>
              <a:ext uri="{FF2B5EF4-FFF2-40B4-BE49-F238E27FC236}">
                <a16:creationId xmlns="" xmlns:a16="http://schemas.microsoft.com/office/drawing/2014/main" id="{4857389F-4CFF-47E4-8117-004569300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992865"/>
              </p:ext>
            </p:extLst>
          </p:nvPr>
        </p:nvGraphicFramePr>
        <p:xfrm>
          <a:off x="4114800" y="2453856"/>
          <a:ext cx="3124201" cy="1168803"/>
        </p:xfrm>
        <a:graphic>
          <a:graphicData uri="http://schemas.openxmlformats.org/drawingml/2006/table">
            <a:tbl>
              <a:tblPr firstRow="1" firstCol="1" bandRow="1"/>
              <a:tblGrid>
                <a:gridCol w="8461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90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90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7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Mode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Simulated [Hz]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Measured [Hz]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50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8,45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5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55,1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59,92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5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55,8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74,25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50" baseline="-25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127,5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125,1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50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128,8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129,1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36D35015-E7D6-4C55-8237-7ADCE6AA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457" y="2127588"/>
            <a:ext cx="2436886" cy="264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  <a:extLst/>
        </p:spPr>
        <p:txBody>
          <a:bodyPr wrap="none">
            <a:spAutoFit/>
          </a:bodyPr>
          <a:lstStyle>
            <a:lvl1pPr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defTabSz="3986213" eaLnBrk="0" hangingPunct="0">
              <a:defRPr sz="28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398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45720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0070C0"/>
                </a:solidFill>
                <a:latin typeface="Arial" charset="0"/>
              </a:rPr>
              <a:t>Modes shapes summary</a:t>
            </a:r>
          </a:p>
        </p:txBody>
      </p:sp>
      <p:sp>
        <p:nvSpPr>
          <p:cNvPr id="11" name="Left Arrow 9">
            <a:extLst>
              <a:ext uri="{FF2B5EF4-FFF2-40B4-BE49-F238E27FC236}">
                <a16:creationId xmlns="" xmlns:a16="http://schemas.microsoft.com/office/drawing/2014/main" id="{F4DA026B-8660-41E8-BB57-237CF178448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898655" y="2916516"/>
            <a:ext cx="364576" cy="235218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cxnSp>
        <p:nvCxnSpPr>
          <p:cNvPr id="15" name="Straight Arrow Connector 9">
            <a:extLst>
              <a:ext uri="{FF2B5EF4-FFF2-40B4-BE49-F238E27FC236}">
                <a16:creationId xmlns="" xmlns:a16="http://schemas.microsoft.com/office/drawing/2014/main" id="{F6192B6A-F5F6-40BC-BB4F-7C9972703CCD}"/>
              </a:ext>
            </a:extLst>
          </p:cNvPr>
          <p:cNvCxnSpPr>
            <a:cxnSpLocks/>
          </p:cNvCxnSpPr>
          <p:nvPr/>
        </p:nvCxnSpPr>
        <p:spPr>
          <a:xfrm flipH="1">
            <a:off x="7010400" y="2962665"/>
            <a:ext cx="5806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9">
            <a:extLst>
              <a:ext uri="{FF2B5EF4-FFF2-40B4-BE49-F238E27FC236}">
                <a16:creationId xmlns="" xmlns:a16="http://schemas.microsoft.com/office/drawing/2014/main" id="{39FF4B63-63A6-4BFB-95CC-CA7BECB22BE4}"/>
              </a:ext>
            </a:extLst>
          </p:cNvPr>
          <p:cNvSpPr>
            <a:spLocks noChangeArrowheads="1"/>
          </p:cNvSpPr>
          <p:nvPr/>
        </p:nvSpPr>
        <p:spPr bwMode="auto">
          <a:xfrm rot="8335289">
            <a:off x="3810000" y="3898200"/>
            <a:ext cx="364576" cy="235218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="" xmlns:a16="http://schemas.microsoft.com/office/drawing/2014/main" id="{89922FE1-EA4E-4636-B1FE-78EA7E25B2A9}"/>
              </a:ext>
            </a:extLst>
          </p:cNvPr>
          <p:cNvCxnSpPr>
            <a:cxnSpLocks/>
          </p:cNvCxnSpPr>
          <p:nvPr/>
        </p:nvCxnSpPr>
        <p:spPr>
          <a:xfrm flipH="1">
            <a:off x="7086600" y="2962665"/>
            <a:ext cx="504445" cy="31393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92" descr="\\Storage\engineering\09_TRANSVERSAL SECTION\01 ALIGNMENT\06_MEASUREMENT SERVICES\VIBRACIONS\MEASUREMENTS\2013\20131015_P11_Pump_bench_working\20131015_P11_Pump_bench_working_SRG1_Prcsd\All Channels Data zoomed.jpg">
            <a:extLst>
              <a:ext uri="{FF2B5EF4-FFF2-40B4-BE49-F238E27FC236}">
                <a16:creationId xmlns="" xmlns:a16="http://schemas.microsoft.com/office/drawing/2014/main" id="{8FB097BA-8691-4CFF-BC82-04B6FC9B1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5091" r="8013" b="6363"/>
          <a:stretch/>
        </p:blipFill>
        <p:spPr bwMode="auto">
          <a:xfrm>
            <a:off x="4201899" y="4274465"/>
            <a:ext cx="3082779" cy="1668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Left Arrow 9">
            <a:extLst>
              <a:ext uri="{FF2B5EF4-FFF2-40B4-BE49-F238E27FC236}">
                <a16:creationId xmlns="" xmlns:a16="http://schemas.microsoft.com/office/drawing/2014/main" id="{EDAC5464-A805-426C-AE1A-F62462C4416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12801" y="3744380"/>
            <a:ext cx="455138" cy="429382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6" name="Rectangle 15"/>
          <p:cNvSpPr/>
          <p:nvPr/>
        </p:nvSpPr>
        <p:spPr>
          <a:xfrm>
            <a:off x="1066801" y="1154313"/>
            <a:ext cx="3581400" cy="293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724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BE3F79E-C68B-48F6-93B0-B54F7834C6D3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pic>
        <p:nvPicPr>
          <p:cNvPr id="5" name="Picture 159">
            <a:extLst>
              <a:ext uri="{FF2B5EF4-FFF2-40B4-BE49-F238E27FC236}">
                <a16:creationId xmlns="" xmlns:a16="http://schemas.microsoft.com/office/drawing/2014/main" id="{7BE34E80-D8C6-4DFF-8AE7-1957132A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841239"/>
            <a:ext cx="3175000" cy="24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0">
            <a:extLst>
              <a:ext uri="{FF2B5EF4-FFF2-40B4-BE49-F238E27FC236}">
                <a16:creationId xmlns="" xmlns:a16="http://schemas.microsoft.com/office/drawing/2014/main" id="{3BBDCDDF-AEF8-4E91-9279-587DA8C3EB04}"/>
              </a:ext>
            </a:extLst>
          </p:cNvPr>
          <p:cNvSpPr/>
          <p:nvPr/>
        </p:nvSpPr>
        <p:spPr>
          <a:xfrm>
            <a:off x="1059759" y="5514117"/>
            <a:ext cx="305504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Steel Base </a:t>
            </a:r>
            <a:r>
              <a:rPr lang="en-US" sz="1400" b="1" dirty="0">
                <a:solidFill>
                  <a:srgbClr val="0070C0"/>
                </a:solidFill>
              </a:rPr>
              <a:t>empty</a:t>
            </a:r>
            <a:r>
              <a:rPr lang="es-ES" sz="1400" b="1" dirty="0">
                <a:solidFill>
                  <a:srgbClr val="0070C0"/>
                </a:solidFill>
              </a:rPr>
              <a:t>: </a:t>
            </a:r>
            <a:r>
              <a:rPr lang="en-US" sz="1400" b="1" dirty="0">
                <a:solidFill>
                  <a:srgbClr val="0070C0"/>
                </a:solidFill>
              </a:rPr>
              <a:t>f0=</a:t>
            </a:r>
            <a:r>
              <a:rPr lang="es-ES" sz="1400" b="1" dirty="0">
                <a:solidFill>
                  <a:srgbClr val="0070C0"/>
                </a:solidFill>
              </a:rPr>
              <a:t>121 Hz</a:t>
            </a:r>
          </a:p>
        </p:txBody>
      </p:sp>
      <p:pic>
        <p:nvPicPr>
          <p:cNvPr id="7" name="Picture 75">
            <a:extLst>
              <a:ext uri="{FF2B5EF4-FFF2-40B4-BE49-F238E27FC236}">
                <a16:creationId xmlns="" xmlns:a16="http://schemas.microsoft.com/office/drawing/2014/main" id="{DDA42B96-3778-4B5F-94D0-C30B78BA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60" y="2645178"/>
            <a:ext cx="3175000" cy="2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6">
            <a:extLst>
              <a:ext uri="{FF2B5EF4-FFF2-40B4-BE49-F238E27FC236}">
                <a16:creationId xmlns="" xmlns:a16="http://schemas.microsoft.com/office/drawing/2014/main" id="{84530A45-A243-4D49-A7BA-7B7F88F4DB5E}"/>
              </a:ext>
            </a:extLst>
          </p:cNvPr>
          <p:cNvSpPr/>
          <p:nvPr/>
        </p:nvSpPr>
        <p:spPr>
          <a:xfrm>
            <a:off x="5410201" y="5514117"/>
            <a:ext cx="31750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Steel Base </a:t>
            </a:r>
            <a:r>
              <a:rPr lang="es-ES" sz="1400" b="1" dirty="0" err="1">
                <a:solidFill>
                  <a:srgbClr val="0070C0"/>
                </a:solidFill>
              </a:rPr>
              <a:t>fill</a:t>
            </a:r>
            <a:r>
              <a:rPr lang="es-ES" sz="1400" b="1" dirty="0">
                <a:solidFill>
                  <a:srgbClr val="0070C0"/>
                </a:solidFill>
              </a:rPr>
              <a:t> (</a:t>
            </a:r>
            <a:r>
              <a:rPr lang="es-ES" sz="1400" b="1" dirty="0" err="1">
                <a:solidFill>
                  <a:srgbClr val="0070C0"/>
                </a:solidFill>
              </a:rPr>
              <a:t>steel</a:t>
            </a:r>
            <a:r>
              <a:rPr lang="es-ES" sz="1400" b="1" dirty="0">
                <a:solidFill>
                  <a:srgbClr val="0070C0"/>
                </a:solidFill>
              </a:rPr>
              <a:t>): </a:t>
            </a:r>
            <a:r>
              <a:rPr lang="en-US" sz="1400" b="1" dirty="0">
                <a:solidFill>
                  <a:srgbClr val="0070C0"/>
                </a:solidFill>
              </a:rPr>
              <a:t>f0=</a:t>
            </a:r>
            <a:r>
              <a:rPr lang="es-ES" sz="1400" b="1" dirty="0">
                <a:solidFill>
                  <a:srgbClr val="0070C0"/>
                </a:solidFill>
              </a:rPr>
              <a:t>168 Hz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F1501A2E-344D-4640-8F51-17AE87D2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2" y="2028817"/>
            <a:ext cx="1205428" cy="140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48FED790-FC85-484C-AF20-C930C82B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37" y="2309691"/>
            <a:ext cx="947907" cy="10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="" xmlns:a16="http://schemas.microsoft.com/office/drawing/2014/main" id="{69D9558C-05D4-483C-A5AE-F1FD85A97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>
                <a:solidFill>
                  <a:srgbClr val="595959"/>
                </a:solidFill>
              </a:rPr>
              <a:t>Push the resonance modes to higher frequencies far away of the harmonic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2B7B5AD3-116F-4241-AE02-206F8BCEA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54313"/>
            <a:ext cx="7477125" cy="277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algn="just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r>
              <a:rPr lang="en-US" altLang="en-US" sz="1600" dirty="0"/>
              <a:t>Dynamic </a:t>
            </a:r>
            <a:r>
              <a:rPr lang="en-US" altLang="en-US" sz="1600" u="sng" dirty="0"/>
              <a:t>Electro-pump loads </a:t>
            </a:r>
            <a:r>
              <a:rPr lang="en-US" altLang="en-US" sz="1600" dirty="0"/>
              <a:t>coinciding with a natural frequency, can cause </a:t>
            </a:r>
            <a:r>
              <a:rPr lang="en-US" altLang="en-US" sz="1600" u="sng" dirty="0"/>
              <a:t>resonance</a:t>
            </a:r>
            <a:r>
              <a:rPr lang="en-US" altLang="en-US" sz="1600" dirty="0"/>
              <a:t>, the design looking for </a:t>
            </a:r>
            <a:r>
              <a:rPr lang="en-US" altLang="en-US" sz="1600" u="sng" dirty="0"/>
              <a:t>push this frequencies far away</a:t>
            </a:r>
            <a:r>
              <a:rPr lang="en-US" altLang="en-US" sz="1600" dirty="0"/>
              <a:t> the natural ones and his harmonics.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3"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2724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9B2EB698-2600-465F-A00C-C657657C3CAB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="" xmlns:a16="http://schemas.microsoft.com/office/drawing/2014/main" id="{0D6A6C4E-54C8-49F2-B5B6-FE526D039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 smtClean="0">
                <a:solidFill>
                  <a:srgbClr val="595959"/>
                </a:solidFill>
              </a:rPr>
              <a:t>A</a:t>
            </a:r>
            <a:r>
              <a:rPr lang="en-US" sz="1800" b="1" dirty="0" smtClean="0">
                <a:solidFill>
                  <a:srgbClr val="595959"/>
                </a:solidFill>
              </a:rPr>
              <a:t>pplied solutions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93E9A1A1-95CB-4ABC-8AB7-3DDA32C2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54313"/>
            <a:ext cx="7477125" cy="29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23875" lvl="1" indent="-342900" algn="just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r>
              <a:rPr lang="en-US" altLang="en-US" sz="1600" dirty="0"/>
              <a:t>Split the slab in two independent one for each pumping group.</a:t>
            </a:r>
          </a:p>
          <a:p>
            <a:pPr marL="523875" lvl="1" indent="-342900" algn="just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r>
              <a:rPr lang="en-US" altLang="en-US" sz="1600" dirty="0"/>
              <a:t>Concrete thick base</a:t>
            </a:r>
          </a:p>
          <a:p>
            <a:pPr marL="523875" lvl="1" indent="-342900" algn="just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r>
              <a:rPr lang="en-US" altLang="en-US" sz="1600" dirty="0"/>
              <a:t>Steel base plate</a:t>
            </a:r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endParaRPr lang="en-US" altLang="en-US" sz="1600" dirty="0"/>
          </a:p>
          <a:p>
            <a:pPr marL="523875" lvl="1" indent="-342900" eaLnBrk="1" hangingPunct="1">
              <a:spcBef>
                <a:spcPts val="600"/>
              </a:spcBef>
              <a:buClr>
                <a:srgbClr val="959F38"/>
              </a:buClr>
              <a:buFont typeface="+mj-lt"/>
              <a:buAutoNum type="arabicPeriod" startAt="4"/>
            </a:pPr>
            <a:endParaRPr lang="en-US" altLang="en-US" sz="1600" dirty="0"/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6F62B49F-8F1B-4CCD-AFD7-B4C513AF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1" y="661267"/>
            <a:ext cx="2334549" cy="166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5">
            <a:extLst>
              <a:ext uri="{FF2B5EF4-FFF2-40B4-BE49-F238E27FC236}">
                <a16:creationId xmlns="" xmlns:a16="http://schemas.microsoft.com/office/drawing/2014/main" id="{04782375-F2F4-4234-8FDC-4D8973D9CFCF}"/>
              </a:ext>
            </a:extLst>
          </p:cNvPr>
          <p:cNvSpPr/>
          <p:nvPr/>
        </p:nvSpPr>
        <p:spPr>
          <a:xfrm>
            <a:off x="5695930" y="3259909"/>
            <a:ext cx="122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12D52"/>
                </a:solidFill>
              </a:rPr>
              <a:t>Steel plate</a:t>
            </a:r>
          </a:p>
        </p:txBody>
      </p:sp>
      <p:sp>
        <p:nvSpPr>
          <p:cNvPr id="12" name="Rectangle 111">
            <a:extLst>
              <a:ext uri="{FF2B5EF4-FFF2-40B4-BE49-F238E27FC236}">
                <a16:creationId xmlns="" xmlns:a16="http://schemas.microsoft.com/office/drawing/2014/main" id="{AC5AA225-029A-4484-9523-1F896820467B}"/>
              </a:ext>
            </a:extLst>
          </p:cNvPr>
          <p:cNvSpPr/>
          <p:nvPr/>
        </p:nvSpPr>
        <p:spPr>
          <a:xfrm>
            <a:off x="3755401" y="3741804"/>
            <a:ext cx="1484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12D52"/>
                </a:solidFill>
              </a:rPr>
              <a:t>Perimeter Steel </a:t>
            </a:r>
          </a:p>
          <a:p>
            <a:r>
              <a:rPr lang="en-US" sz="1400" i="1" dirty="0">
                <a:solidFill>
                  <a:srgbClr val="012D52"/>
                </a:solidFill>
              </a:rPr>
              <a:t>frame</a:t>
            </a:r>
          </a:p>
        </p:txBody>
      </p:sp>
      <p:sp>
        <p:nvSpPr>
          <p:cNvPr id="13" name="Rectangle 119">
            <a:extLst>
              <a:ext uri="{FF2B5EF4-FFF2-40B4-BE49-F238E27FC236}">
                <a16:creationId xmlns="" xmlns:a16="http://schemas.microsoft.com/office/drawing/2014/main" id="{80F70B4B-E488-4B4E-AC63-05FE4DE9AC67}"/>
              </a:ext>
            </a:extLst>
          </p:cNvPr>
          <p:cNvSpPr/>
          <p:nvPr/>
        </p:nvSpPr>
        <p:spPr>
          <a:xfrm>
            <a:off x="4430488" y="2955992"/>
            <a:ext cx="1732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12D52"/>
                </a:solidFill>
              </a:rPr>
              <a:t>Isolation Pad</a:t>
            </a:r>
          </a:p>
        </p:txBody>
      </p:sp>
      <p:sp>
        <p:nvSpPr>
          <p:cNvPr id="14" name="Rectangle 148">
            <a:extLst>
              <a:ext uri="{FF2B5EF4-FFF2-40B4-BE49-F238E27FC236}">
                <a16:creationId xmlns="" xmlns:a16="http://schemas.microsoft.com/office/drawing/2014/main" id="{9062C06A-99EF-4117-891F-A7EF5A343AD1}"/>
              </a:ext>
            </a:extLst>
          </p:cNvPr>
          <p:cNvSpPr/>
          <p:nvPr/>
        </p:nvSpPr>
        <p:spPr>
          <a:xfrm>
            <a:off x="7074560" y="3245036"/>
            <a:ext cx="1917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12D52"/>
                </a:solidFill>
              </a:rPr>
              <a:t>Concrete-steel gluing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64D3BE39-BB73-4E0A-8771-B97E11B7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56" y="3559773"/>
            <a:ext cx="3393217" cy="110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29">
            <a:extLst>
              <a:ext uri="{FF2B5EF4-FFF2-40B4-BE49-F238E27FC236}">
                <a16:creationId xmlns="" xmlns:a16="http://schemas.microsoft.com/office/drawing/2014/main" id="{06B2EBB9-505E-49AC-B804-093478DB12F2}"/>
              </a:ext>
            </a:extLst>
          </p:cNvPr>
          <p:cNvCxnSpPr>
            <a:stCxn id="11" idx="2"/>
          </p:cNvCxnSpPr>
          <p:nvPr/>
        </p:nvCxnSpPr>
        <p:spPr bwMode="auto">
          <a:xfrm>
            <a:off x="6306536" y="3567686"/>
            <a:ext cx="221380" cy="2311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08">
            <a:extLst>
              <a:ext uri="{FF2B5EF4-FFF2-40B4-BE49-F238E27FC236}">
                <a16:creationId xmlns="" xmlns:a16="http://schemas.microsoft.com/office/drawing/2014/main" id="{E36CD5C0-272E-4C3E-9A52-F6E088EB81EC}"/>
              </a:ext>
            </a:extLst>
          </p:cNvPr>
          <p:cNvSpPr/>
          <p:nvPr/>
        </p:nvSpPr>
        <p:spPr>
          <a:xfrm>
            <a:off x="6108956" y="4873823"/>
            <a:ext cx="1425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>
                <a:solidFill>
                  <a:srgbClr val="012D52"/>
                </a:solidFill>
              </a:rPr>
              <a:t>Concrete</a:t>
            </a:r>
          </a:p>
        </p:txBody>
      </p:sp>
      <p:cxnSp>
        <p:nvCxnSpPr>
          <p:cNvPr id="18" name="Straight Arrow Connector 32">
            <a:extLst>
              <a:ext uri="{FF2B5EF4-FFF2-40B4-BE49-F238E27FC236}">
                <a16:creationId xmlns="" xmlns:a16="http://schemas.microsoft.com/office/drawing/2014/main" id="{806FC094-34E4-4ABF-BEC0-17F3FADCCF62}"/>
              </a:ext>
            </a:extLst>
          </p:cNvPr>
          <p:cNvCxnSpPr>
            <a:cxnSpLocks/>
            <a:stCxn id="17" idx="0"/>
          </p:cNvCxnSpPr>
          <p:nvPr/>
        </p:nvCxnSpPr>
        <p:spPr bwMode="auto">
          <a:xfrm flipV="1">
            <a:off x="6821648" y="4388796"/>
            <a:ext cx="115800" cy="4850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45">
            <a:extLst>
              <a:ext uri="{FF2B5EF4-FFF2-40B4-BE49-F238E27FC236}">
                <a16:creationId xmlns="" xmlns:a16="http://schemas.microsoft.com/office/drawing/2014/main" id="{5CFF8922-3D7E-4A60-9D14-B9BBC38E26A8}"/>
              </a:ext>
            </a:extLst>
          </p:cNvPr>
          <p:cNvCxnSpPr>
            <a:cxnSpLocks/>
          </p:cNvCxnSpPr>
          <p:nvPr/>
        </p:nvCxnSpPr>
        <p:spPr bwMode="auto">
          <a:xfrm flipH="1">
            <a:off x="7413001" y="3513557"/>
            <a:ext cx="159061" cy="3726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31">
            <a:extLst>
              <a:ext uri="{FF2B5EF4-FFF2-40B4-BE49-F238E27FC236}">
                <a16:creationId xmlns="" xmlns:a16="http://schemas.microsoft.com/office/drawing/2014/main" id="{E9D5F21C-A7DD-4823-B539-742BB509886E}"/>
              </a:ext>
            </a:extLst>
          </p:cNvPr>
          <p:cNvSpPr/>
          <p:nvPr/>
        </p:nvSpPr>
        <p:spPr>
          <a:xfrm>
            <a:off x="4497612" y="4614204"/>
            <a:ext cx="1917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12D52"/>
                </a:solidFill>
              </a:rPr>
              <a:t>Top/bottom steel frame</a:t>
            </a:r>
          </a:p>
        </p:txBody>
      </p:sp>
      <p:sp>
        <p:nvSpPr>
          <p:cNvPr id="21" name="Rectangle 138">
            <a:extLst>
              <a:ext uri="{FF2B5EF4-FFF2-40B4-BE49-F238E27FC236}">
                <a16:creationId xmlns="" xmlns:a16="http://schemas.microsoft.com/office/drawing/2014/main" id="{2023C094-10E3-42D5-A37E-C208602445F2}"/>
              </a:ext>
            </a:extLst>
          </p:cNvPr>
          <p:cNvSpPr/>
          <p:nvPr/>
        </p:nvSpPr>
        <p:spPr>
          <a:xfrm>
            <a:off x="7344444" y="4746015"/>
            <a:ext cx="1514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12D52"/>
                </a:solidFill>
              </a:rPr>
              <a:t>L steel profile</a:t>
            </a:r>
          </a:p>
        </p:txBody>
      </p:sp>
      <p:cxnSp>
        <p:nvCxnSpPr>
          <p:cNvPr id="23" name="Straight Arrow Connector 82">
            <a:extLst>
              <a:ext uri="{FF2B5EF4-FFF2-40B4-BE49-F238E27FC236}">
                <a16:creationId xmlns="" xmlns:a16="http://schemas.microsoft.com/office/drawing/2014/main" id="{5412D4A6-7CE6-4536-A7D6-3AB996668C62}"/>
              </a:ext>
            </a:extLst>
          </p:cNvPr>
          <p:cNvCxnSpPr>
            <a:cxnSpLocks/>
          </p:cNvCxnSpPr>
          <p:nvPr/>
        </p:nvCxnSpPr>
        <p:spPr bwMode="auto">
          <a:xfrm>
            <a:off x="5433222" y="3317365"/>
            <a:ext cx="608751" cy="7937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60">
            <a:extLst>
              <a:ext uri="{FF2B5EF4-FFF2-40B4-BE49-F238E27FC236}">
                <a16:creationId xmlns="" xmlns:a16="http://schemas.microsoft.com/office/drawing/2014/main" id="{7296976D-4B4B-43F7-ABD1-8B6EEA95B4F4}"/>
              </a:ext>
            </a:extLst>
          </p:cNvPr>
          <p:cNvCxnSpPr>
            <a:cxnSpLocks/>
          </p:cNvCxnSpPr>
          <p:nvPr/>
        </p:nvCxnSpPr>
        <p:spPr bwMode="auto">
          <a:xfrm flipV="1">
            <a:off x="8260543" y="4517852"/>
            <a:ext cx="116060" cy="2890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D8768ADF-0141-47BD-8F56-22F948FF6FE6}"/>
              </a:ext>
            </a:extLst>
          </p:cNvPr>
          <p:cNvCxnSpPr>
            <a:cxnSpLocks/>
          </p:cNvCxnSpPr>
          <p:nvPr/>
        </p:nvCxnSpPr>
        <p:spPr bwMode="auto">
          <a:xfrm>
            <a:off x="5115143" y="4078842"/>
            <a:ext cx="363347" cy="1763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29">
            <a:extLst>
              <a:ext uri="{FF2B5EF4-FFF2-40B4-BE49-F238E27FC236}">
                <a16:creationId xmlns="" xmlns:a16="http://schemas.microsoft.com/office/drawing/2014/main" id="{175EF22B-D38E-45A6-9129-187399F36ABF}"/>
              </a:ext>
            </a:extLst>
          </p:cNvPr>
          <p:cNvCxnSpPr>
            <a:cxnSpLocks/>
          </p:cNvCxnSpPr>
          <p:nvPr/>
        </p:nvCxnSpPr>
        <p:spPr bwMode="auto">
          <a:xfrm flipV="1">
            <a:off x="5526484" y="4470113"/>
            <a:ext cx="353872" cy="2458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Picture 3">
            <a:extLst>
              <a:ext uri="{FF2B5EF4-FFF2-40B4-BE49-F238E27FC236}">
                <a16:creationId xmlns="" xmlns:a16="http://schemas.microsoft.com/office/drawing/2014/main" id="{D466BF2D-71F1-4CC1-8F94-CD3866AA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7" y="2446200"/>
            <a:ext cx="354847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Rectangle 70">
            <a:extLst>
              <a:ext uri="{FF2B5EF4-FFF2-40B4-BE49-F238E27FC236}">
                <a16:creationId xmlns="" xmlns:a16="http://schemas.microsoft.com/office/drawing/2014/main" id="{0881CAED-8F7C-4F2F-9B9B-ED54850450C7}"/>
              </a:ext>
            </a:extLst>
          </p:cNvPr>
          <p:cNvSpPr/>
          <p:nvPr/>
        </p:nvSpPr>
        <p:spPr>
          <a:xfrm>
            <a:off x="5931560" y="5334000"/>
            <a:ext cx="191704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Proposed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Design</a:t>
            </a:r>
            <a:endParaRPr lang="es-E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6C91924-D14B-437C-AA07-81B9769E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790080" cy="209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lh4.googleusercontent.com/-xWCsSTFU-yc/VBaVLy2ClHI/AAAAAAAADXE/8v4kBBk40iY/w1224-h918-no/IMG_20140915_092842.jpg">
            <a:extLst>
              <a:ext uri="{FF2B5EF4-FFF2-40B4-BE49-F238E27FC236}">
                <a16:creationId xmlns="" xmlns:a16="http://schemas.microsoft.com/office/drawing/2014/main" id="{19DE575A-B626-43B8-AD2D-D5B1C14D6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44" y="13716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lh4.googleusercontent.com/-0uaLVM3Sudo/VDI5hvcbSgI/AAAAAAAAE3M/SLkyZAmsuYI/w1224-h918-no/IMG_20141006_084053.jpg">
            <a:extLst>
              <a:ext uri="{FF2B5EF4-FFF2-40B4-BE49-F238E27FC236}">
                <a16:creationId xmlns="" xmlns:a16="http://schemas.microsoft.com/office/drawing/2014/main" id="{829AB679-80ED-42D6-A70E-B5AD2CF8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93" y="3836437"/>
            <a:ext cx="2199951" cy="164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0A9C570-A096-4690-8A69-D973C173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71600"/>
            <a:ext cx="2286000" cy="209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EE9D0A74-6938-4E53-981D-C66E2DDD8AA3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01599F22-6D4E-4273-8BA1-4A12926D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>
                <a:solidFill>
                  <a:srgbClr val="595959"/>
                </a:solidFill>
              </a:rPr>
              <a:t>Construction and Test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11" name="Rectangle 70">
            <a:extLst>
              <a:ext uri="{FF2B5EF4-FFF2-40B4-BE49-F238E27FC236}">
                <a16:creationId xmlns="" xmlns:a16="http://schemas.microsoft.com/office/drawing/2014/main" id="{7BD42925-A9E4-4A6D-AC1B-E90F79FEFB62}"/>
              </a:ext>
            </a:extLst>
          </p:cNvPr>
          <p:cNvSpPr/>
          <p:nvPr/>
        </p:nvSpPr>
        <p:spPr>
          <a:xfrm>
            <a:off x="1155153" y="3517954"/>
            <a:ext cx="1042495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Frame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12" name="Rectangle 70">
            <a:extLst>
              <a:ext uri="{FF2B5EF4-FFF2-40B4-BE49-F238E27FC236}">
                <a16:creationId xmlns="" xmlns:a16="http://schemas.microsoft.com/office/drawing/2014/main" id="{89702E6D-922E-4C98-81C6-B54BCE471446}"/>
              </a:ext>
            </a:extLst>
          </p:cNvPr>
          <p:cNvSpPr/>
          <p:nvPr/>
        </p:nvSpPr>
        <p:spPr>
          <a:xfrm>
            <a:off x="6654448" y="5649205"/>
            <a:ext cx="191704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Shaker</a:t>
            </a:r>
            <a:r>
              <a:rPr lang="es-ES" sz="1400" b="1" dirty="0">
                <a:solidFill>
                  <a:srgbClr val="0070C0"/>
                </a:solidFill>
              </a:rPr>
              <a:t> final test</a:t>
            </a:r>
          </a:p>
        </p:txBody>
      </p:sp>
      <p:sp>
        <p:nvSpPr>
          <p:cNvPr id="16" name="Rectangle 70">
            <a:extLst>
              <a:ext uri="{FF2B5EF4-FFF2-40B4-BE49-F238E27FC236}">
                <a16:creationId xmlns="" xmlns:a16="http://schemas.microsoft.com/office/drawing/2014/main" id="{D355E0F0-85DF-4E8F-B55E-5E896CC14801}"/>
              </a:ext>
            </a:extLst>
          </p:cNvPr>
          <p:cNvSpPr/>
          <p:nvPr/>
        </p:nvSpPr>
        <p:spPr>
          <a:xfrm>
            <a:off x="3276600" y="3517954"/>
            <a:ext cx="2524908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Complete </a:t>
            </a:r>
            <a:r>
              <a:rPr lang="es-ES" sz="1400" b="1" dirty="0" err="1" smtClean="0">
                <a:solidFill>
                  <a:srgbClr val="0070C0"/>
                </a:solidFill>
              </a:rPr>
              <a:t>Frame</a:t>
            </a:r>
            <a:r>
              <a:rPr lang="es-ES" sz="1400" b="1" dirty="0" smtClean="0">
                <a:solidFill>
                  <a:srgbClr val="0070C0"/>
                </a:solidFill>
              </a:rPr>
              <a:t> </a:t>
            </a:r>
            <a:r>
              <a:rPr lang="es-ES" sz="1400" b="1" dirty="0" err="1" smtClean="0">
                <a:solidFill>
                  <a:srgbClr val="0070C0"/>
                </a:solidFill>
              </a:rPr>
              <a:t>ended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17" name="Rectangle 70">
            <a:extLst>
              <a:ext uri="{FF2B5EF4-FFF2-40B4-BE49-F238E27FC236}">
                <a16:creationId xmlns="" xmlns:a16="http://schemas.microsoft.com/office/drawing/2014/main" id="{1B795E49-339E-439F-B389-70D0924CBF29}"/>
              </a:ext>
            </a:extLst>
          </p:cNvPr>
          <p:cNvSpPr/>
          <p:nvPr/>
        </p:nvSpPr>
        <p:spPr>
          <a:xfrm>
            <a:off x="6546340" y="3513456"/>
            <a:ext cx="1793208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Concrete </a:t>
            </a:r>
            <a:r>
              <a:rPr lang="es-ES" sz="1400" b="1" dirty="0" err="1">
                <a:solidFill>
                  <a:srgbClr val="0070C0"/>
                </a:solidFill>
              </a:rPr>
              <a:t>Filling</a:t>
            </a:r>
            <a:endParaRPr lang="es-ES" sz="1400" b="1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0E332B2-027D-4861-8936-EA9C5DD699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4" y="3836437"/>
            <a:ext cx="2933266" cy="164996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01A5EB95-8DB8-42F1-852E-CA0BFE3540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06" y="3840936"/>
            <a:ext cx="2933266" cy="1649962"/>
          </a:xfrm>
          <a:prstGeom prst="rect">
            <a:avLst/>
          </a:prstGeom>
        </p:spPr>
      </p:pic>
      <p:sp>
        <p:nvSpPr>
          <p:cNvPr id="23" name="Rectangle 70">
            <a:extLst>
              <a:ext uri="{FF2B5EF4-FFF2-40B4-BE49-F238E27FC236}">
                <a16:creationId xmlns="" xmlns:a16="http://schemas.microsoft.com/office/drawing/2014/main" id="{A8F8D3F6-E0E2-4213-AD50-3399033B3D45}"/>
              </a:ext>
            </a:extLst>
          </p:cNvPr>
          <p:cNvSpPr/>
          <p:nvPr/>
        </p:nvSpPr>
        <p:spPr>
          <a:xfrm>
            <a:off x="562721" y="5649205"/>
            <a:ext cx="2790079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0070C0"/>
                </a:solidFill>
              </a:rPr>
              <a:t>30 days of concrete setting</a:t>
            </a:r>
            <a:endParaRPr lang="es-E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26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EE9D0A74-6938-4E53-981D-C66E2DDD8AA3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01599F22-6D4E-4273-8BA1-4A12926D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>
                <a:solidFill>
                  <a:srgbClr val="595959"/>
                </a:solidFill>
              </a:rPr>
              <a:t>Installation and commissioning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16" name="Rectangle 70">
            <a:extLst>
              <a:ext uri="{FF2B5EF4-FFF2-40B4-BE49-F238E27FC236}">
                <a16:creationId xmlns="" xmlns:a16="http://schemas.microsoft.com/office/drawing/2014/main" id="{D355E0F0-85DF-4E8F-B55E-5E896CC14801}"/>
              </a:ext>
            </a:extLst>
          </p:cNvPr>
          <p:cNvSpPr/>
          <p:nvPr/>
        </p:nvSpPr>
        <p:spPr>
          <a:xfrm>
            <a:off x="5890839" y="6096000"/>
            <a:ext cx="21336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Moving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the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slab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17" name="Rectangle 70">
            <a:extLst>
              <a:ext uri="{FF2B5EF4-FFF2-40B4-BE49-F238E27FC236}">
                <a16:creationId xmlns="" xmlns:a16="http://schemas.microsoft.com/office/drawing/2014/main" id="{1B795E49-339E-439F-B389-70D0924CBF29}"/>
              </a:ext>
            </a:extLst>
          </p:cNvPr>
          <p:cNvSpPr/>
          <p:nvPr/>
        </p:nvSpPr>
        <p:spPr>
          <a:xfrm>
            <a:off x="1594645" y="3545312"/>
            <a:ext cx="22860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Cutting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the</a:t>
            </a:r>
            <a:r>
              <a:rPr lang="es-ES" sz="1400" b="1" dirty="0">
                <a:solidFill>
                  <a:srgbClr val="0070C0"/>
                </a:solidFill>
              </a:rPr>
              <a:t> concrete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5993DEB-9927-42DB-9CF9-2BEAC93EF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291116"/>
            <a:ext cx="3962400" cy="222885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61DBA9BF-7D6A-4C38-B40F-547402945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792809"/>
            <a:ext cx="3917626" cy="220366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5CEEFB2D-6C9E-4A15-A5B4-4743A81B0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25" y="3810000"/>
            <a:ext cx="3962399" cy="22288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86B68C10-62AA-491E-9026-3AC7F9EC0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/>
          <a:stretch/>
        </p:blipFill>
        <p:spPr>
          <a:xfrm>
            <a:off x="304802" y="1260678"/>
            <a:ext cx="1289843" cy="174128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913ED245-B093-4C90-B6B2-D67B921B46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26" y="1290752"/>
            <a:ext cx="3962400" cy="2228850"/>
          </a:xfrm>
          <a:prstGeom prst="rect">
            <a:avLst/>
          </a:prstGeom>
        </p:spPr>
      </p:pic>
      <p:sp>
        <p:nvSpPr>
          <p:cNvPr id="27" name="Rectangle 70">
            <a:extLst>
              <a:ext uri="{FF2B5EF4-FFF2-40B4-BE49-F238E27FC236}">
                <a16:creationId xmlns="" xmlns:a16="http://schemas.microsoft.com/office/drawing/2014/main" id="{69CAD5BE-5AE9-493F-B532-C764D19DC773}"/>
              </a:ext>
            </a:extLst>
          </p:cNvPr>
          <p:cNvSpPr/>
          <p:nvPr/>
        </p:nvSpPr>
        <p:spPr>
          <a:xfrm>
            <a:off x="6279501" y="3528121"/>
            <a:ext cx="22860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53832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EE9D0A74-6938-4E53-981D-C66E2DDD8AA3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01599F22-6D4E-4273-8BA1-4A12926D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>
                <a:solidFill>
                  <a:srgbClr val="595959"/>
                </a:solidFill>
              </a:rPr>
              <a:t>Installation and commissioning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11" name="Rectangle 70">
            <a:extLst>
              <a:ext uri="{FF2B5EF4-FFF2-40B4-BE49-F238E27FC236}">
                <a16:creationId xmlns="" xmlns:a16="http://schemas.microsoft.com/office/drawing/2014/main" id="{7BD42925-A9E4-4A6D-AC1B-E90F79FEFB62}"/>
              </a:ext>
            </a:extLst>
          </p:cNvPr>
          <p:cNvSpPr/>
          <p:nvPr/>
        </p:nvSpPr>
        <p:spPr>
          <a:xfrm>
            <a:off x="6329190" y="6076466"/>
            <a:ext cx="15194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Final position</a:t>
            </a:r>
          </a:p>
        </p:txBody>
      </p:sp>
      <p:sp>
        <p:nvSpPr>
          <p:cNvPr id="16" name="Rectangle 70">
            <a:extLst>
              <a:ext uri="{FF2B5EF4-FFF2-40B4-BE49-F238E27FC236}">
                <a16:creationId xmlns="" xmlns:a16="http://schemas.microsoft.com/office/drawing/2014/main" id="{D355E0F0-85DF-4E8F-B55E-5E896CC14801}"/>
              </a:ext>
            </a:extLst>
          </p:cNvPr>
          <p:cNvSpPr/>
          <p:nvPr/>
        </p:nvSpPr>
        <p:spPr>
          <a:xfrm>
            <a:off x="1524000" y="6088770"/>
            <a:ext cx="21336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Moving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the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slab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17" name="Rectangle 70">
            <a:extLst>
              <a:ext uri="{FF2B5EF4-FFF2-40B4-BE49-F238E27FC236}">
                <a16:creationId xmlns="" xmlns:a16="http://schemas.microsoft.com/office/drawing/2014/main" id="{1B795E49-339E-439F-B389-70D0924CBF29}"/>
              </a:ext>
            </a:extLst>
          </p:cNvPr>
          <p:cNvSpPr/>
          <p:nvPr/>
        </p:nvSpPr>
        <p:spPr>
          <a:xfrm>
            <a:off x="6096000" y="3504723"/>
            <a:ext cx="22860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New </a:t>
            </a:r>
            <a:r>
              <a:rPr lang="es-ES" sz="1400" b="1" dirty="0" err="1">
                <a:solidFill>
                  <a:srgbClr val="0070C0"/>
                </a:solidFill>
              </a:rPr>
              <a:t>one</a:t>
            </a:r>
            <a:endParaRPr lang="es-ES" sz="1400" b="1" dirty="0">
              <a:solidFill>
                <a:srgbClr val="0070C0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E82F37F-3D2E-4EE6-BAD5-156DB9DCF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6" y="3769411"/>
            <a:ext cx="3917626" cy="2203665"/>
          </a:xfrm>
          <a:prstGeom prst="rect">
            <a:avLst/>
          </a:prstGeom>
        </p:spPr>
      </p:pic>
      <p:sp>
        <p:nvSpPr>
          <p:cNvPr id="19" name="Rectangle 70">
            <a:extLst>
              <a:ext uri="{FF2B5EF4-FFF2-40B4-BE49-F238E27FC236}">
                <a16:creationId xmlns="" xmlns:a16="http://schemas.microsoft.com/office/drawing/2014/main" id="{F7C2C654-2643-494D-970D-3D6DF840CFBF}"/>
              </a:ext>
            </a:extLst>
          </p:cNvPr>
          <p:cNvSpPr/>
          <p:nvPr/>
        </p:nvSpPr>
        <p:spPr>
          <a:xfrm>
            <a:off x="1219200" y="3504723"/>
            <a:ext cx="32004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Waiting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the</a:t>
            </a:r>
            <a:r>
              <a:rPr lang="es-ES" sz="1400" b="1" dirty="0">
                <a:solidFill>
                  <a:srgbClr val="0070C0"/>
                </a:solidFill>
              </a:rPr>
              <a:t> New </a:t>
            </a:r>
            <a:r>
              <a:rPr lang="es-ES" sz="1400" b="1" dirty="0" err="1">
                <a:solidFill>
                  <a:srgbClr val="0070C0"/>
                </a:solidFill>
              </a:rPr>
              <a:t>slab</a:t>
            </a:r>
            <a:endParaRPr lang="es-ES" sz="1400" b="1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ABA232A-203B-4153-A275-FFB535EB2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1198294"/>
            <a:ext cx="3965699" cy="22307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C2547DA-D4F0-40B6-BE86-F2EE12A87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39" y="1214753"/>
            <a:ext cx="3935172" cy="22135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0FB2EC6-8184-4FDF-98BE-67A1D17C4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39" y="3769411"/>
            <a:ext cx="3935172" cy="22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82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EE9D0A74-6938-4E53-981D-C66E2DDD8AA3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01599F22-6D4E-4273-8BA1-4A12926D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>
                <a:solidFill>
                  <a:srgbClr val="595959"/>
                </a:solidFill>
              </a:rPr>
              <a:t>Installation and commissioning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19" name="Rectangle 70">
            <a:extLst>
              <a:ext uri="{FF2B5EF4-FFF2-40B4-BE49-F238E27FC236}">
                <a16:creationId xmlns="" xmlns:a16="http://schemas.microsoft.com/office/drawing/2014/main" id="{F7C2C654-2643-494D-970D-3D6DF840CFBF}"/>
              </a:ext>
            </a:extLst>
          </p:cNvPr>
          <p:cNvSpPr/>
          <p:nvPr/>
        </p:nvSpPr>
        <p:spPr>
          <a:xfrm>
            <a:off x="1905000" y="3429000"/>
            <a:ext cx="320040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 err="1">
                <a:solidFill>
                  <a:srgbClr val="0070C0"/>
                </a:solidFill>
              </a:rPr>
              <a:t>The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next</a:t>
            </a:r>
            <a:r>
              <a:rPr lang="es-ES" sz="1400" b="1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7E06EDE-7DFC-419B-801A-7AC614883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25736"/>
            <a:ext cx="3935172" cy="22135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977DF2C-DEC2-4DAE-8752-AC831A053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4" y="3825736"/>
            <a:ext cx="3900558" cy="219406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7295B18D-EFE4-4472-B04E-8FC77FBA3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84889"/>
            <a:ext cx="3935172" cy="22135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C83474D6-88B8-4856-AFD8-78F914ED2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93391"/>
            <a:ext cx="3900558" cy="2194064"/>
          </a:xfrm>
          <a:prstGeom prst="rect">
            <a:avLst/>
          </a:prstGeom>
        </p:spPr>
      </p:pic>
      <p:sp>
        <p:nvSpPr>
          <p:cNvPr id="21" name="Rectangle 70">
            <a:extLst>
              <a:ext uri="{FF2B5EF4-FFF2-40B4-BE49-F238E27FC236}">
                <a16:creationId xmlns="" xmlns:a16="http://schemas.microsoft.com/office/drawing/2014/main" id="{BAAA691E-978E-45D2-93D3-5A29B5E89416}"/>
              </a:ext>
            </a:extLst>
          </p:cNvPr>
          <p:cNvSpPr/>
          <p:nvPr/>
        </p:nvSpPr>
        <p:spPr>
          <a:xfrm>
            <a:off x="3155121" y="6043488"/>
            <a:ext cx="3900558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defTabSz="3986213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400" b="1" dirty="0">
                <a:solidFill>
                  <a:srgbClr val="0070C0"/>
                </a:solidFill>
              </a:rPr>
              <a:t>12 </a:t>
            </a:r>
            <a:r>
              <a:rPr lang="es-ES" sz="1400" b="1" dirty="0" err="1">
                <a:solidFill>
                  <a:srgbClr val="0070C0"/>
                </a:solidFill>
              </a:rPr>
              <a:t>Pumps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moving</a:t>
            </a:r>
            <a:r>
              <a:rPr lang="es-ES" sz="1400" b="1" dirty="0">
                <a:solidFill>
                  <a:srgbClr val="0070C0"/>
                </a:solidFill>
              </a:rPr>
              <a:t>….</a:t>
            </a:r>
            <a:r>
              <a:rPr lang="es-ES" sz="1400" b="1" dirty="0" err="1">
                <a:solidFill>
                  <a:srgbClr val="0070C0"/>
                </a:solidFill>
              </a:rPr>
              <a:t>dozens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of</a:t>
            </a:r>
            <a:r>
              <a:rPr lang="es-ES" sz="1400" b="1" dirty="0">
                <a:solidFill>
                  <a:srgbClr val="0070C0"/>
                </a:solidFill>
              </a:rPr>
              <a:t> </a:t>
            </a:r>
            <a:r>
              <a:rPr lang="es-ES" sz="1400" b="1" dirty="0" err="1">
                <a:solidFill>
                  <a:srgbClr val="0070C0"/>
                </a:solidFill>
              </a:rPr>
              <a:t>tons</a:t>
            </a:r>
            <a:endParaRPr lang="es-E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69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1A34CF32-FD0A-4E71-B985-3726EC3CEEC3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AFF1592D-06CE-4BC8-84AE-C3D41183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0296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rgbClr val="595959"/>
                </a:solidFill>
              </a:rPr>
              <a:t>The results were as expected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9ACCA9D-C47C-4BB0-8B65-01300FB9A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20317" r="21825" b="13792"/>
          <a:stretch/>
        </p:blipFill>
        <p:spPr bwMode="auto">
          <a:xfrm>
            <a:off x="1143000" y="1360595"/>
            <a:ext cx="7086599" cy="485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F74B9213-08C6-4B9F-8B41-F35BD75D0411}"/>
              </a:ext>
            </a:extLst>
          </p:cNvPr>
          <p:cNvSpPr/>
          <p:nvPr/>
        </p:nvSpPr>
        <p:spPr>
          <a:xfrm>
            <a:off x="5082540" y="3296656"/>
            <a:ext cx="296106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2015 New slabs installation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9" name="Left Arrow 9">
            <a:extLst>
              <a:ext uri="{FF2B5EF4-FFF2-40B4-BE49-F238E27FC236}">
                <a16:creationId xmlns="" xmlns:a16="http://schemas.microsoft.com/office/drawing/2014/main" id="{091D28CF-8700-4AB5-8B54-B749E46A7A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34472" y="2904812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cxnSp>
        <p:nvCxnSpPr>
          <p:cNvPr id="10" name="Straight Arrow Connector 7">
            <a:extLst>
              <a:ext uri="{FF2B5EF4-FFF2-40B4-BE49-F238E27FC236}">
                <a16:creationId xmlns="" xmlns:a16="http://schemas.microsoft.com/office/drawing/2014/main" id="{B88AF1CA-B76A-448D-8123-E85E0C94C0B1}"/>
              </a:ext>
            </a:extLst>
          </p:cNvPr>
          <p:cNvCxnSpPr>
            <a:cxnSpLocks/>
          </p:cNvCxnSpPr>
          <p:nvPr/>
        </p:nvCxnSpPr>
        <p:spPr>
          <a:xfrm>
            <a:off x="6667500" y="1648328"/>
            <a:ext cx="952500" cy="63659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7186D7E1-D403-464B-BC34-2D904F0C305F}"/>
              </a:ext>
            </a:extLst>
          </p:cNvPr>
          <p:cNvSpPr/>
          <p:nvPr/>
        </p:nvSpPr>
        <p:spPr>
          <a:xfrm>
            <a:off x="2792238" y="1106912"/>
            <a:ext cx="589456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0070C0"/>
                </a:solidFill>
              </a:rPr>
              <a:t>The corrective in the pumps has dropped between 50% -  60%</a:t>
            </a:r>
            <a:endParaRPr lang="es-ES" altLang="en-US" sz="1400" b="1" dirty="0">
              <a:solidFill>
                <a:srgbClr val="0070C0"/>
              </a:solidFill>
            </a:endParaRPr>
          </a:p>
        </p:txBody>
      </p:sp>
      <p:sp>
        <p:nvSpPr>
          <p:cNvPr id="15" name="Left Arrow 9">
            <a:extLst>
              <a:ext uri="{FF2B5EF4-FFF2-40B4-BE49-F238E27FC236}">
                <a16:creationId xmlns="" xmlns:a16="http://schemas.microsoft.com/office/drawing/2014/main" id="{68C2DEFF-28C4-4C51-B2AC-0FE54E716D8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5150" y="1367243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6" name="Rectangle 17">
            <a:extLst>
              <a:ext uri="{FF2B5EF4-FFF2-40B4-BE49-F238E27FC236}">
                <a16:creationId xmlns="" xmlns:a16="http://schemas.microsoft.com/office/drawing/2014/main" id="{44130AD2-EFE2-4760-9433-85979371C2A1}"/>
              </a:ext>
            </a:extLst>
          </p:cNvPr>
          <p:cNvSpPr/>
          <p:nvPr/>
        </p:nvSpPr>
        <p:spPr>
          <a:xfrm>
            <a:off x="1455420" y="3177540"/>
            <a:ext cx="381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Left Arrow 9">
            <a:extLst>
              <a:ext uri="{FF2B5EF4-FFF2-40B4-BE49-F238E27FC236}">
                <a16:creationId xmlns="" xmlns:a16="http://schemas.microsoft.com/office/drawing/2014/main" id="{E606F39A-0942-4443-95D2-03906F3073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66867" y="3195905"/>
            <a:ext cx="264687" cy="201503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8" name="Rectangle 8">
            <a:extLst>
              <a:ext uri="{FF2B5EF4-FFF2-40B4-BE49-F238E27FC236}">
                <a16:creationId xmlns="" xmlns:a16="http://schemas.microsoft.com/office/drawing/2014/main" id="{3B50C02D-098E-4C6E-B2DD-FCE3957FF34E}"/>
              </a:ext>
            </a:extLst>
          </p:cNvPr>
          <p:cNvSpPr/>
          <p:nvPr/>
        </p:nvSpPr>
        <p:spPr>
          <a:xfrm>
            <a:off x="-142445" y="3125076"/>
            <a:ext cx="13716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b="1" dirty="0">
                <a:solidFill>
                  <a:srgbClr val="0070C0"/>
                </a:solidFill>
              </a:rPr>
              <a:t>- 3 %</a:t>
            </a:r>
            <a:endParaRPr lang="es-ES" alt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BCEE319E-3107-4B68-A506-F29FF3E794B6}"/>
              </a:ext>
            </a:extLst>
          </p:cNvPr>
          <p:cNvSpPr/>
          <p:nvPr/>
        </p:nvSpPr>
        <p:spPr>
          <a:xfrm>
            <a:off x="304800" y="2367070"/>
            <a:ext cx="1981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 err="1">
                <a:solidFill>
                  <a:srgbClr val="595959"/>
                </a:solidFill>
              </a:rPr>
              <a:t>Impact</a:t>
            </a:r>
            <a:r>
              <a:rPr lang="es-ES" b="1" dirty="0">
                <a:solidFill>
                  <a:srgbClr val="595959"/>
                </a:solidFill>
              </a:rPr>
              <a:t> </a:t>
            </a:r>
            <a:r>
              <a:rPr lang="es-ES" b="1" dirty="0" err="1">
                <a:solidFill>
                  <a:srgbClr val="595959"/>
                </a:solidFill>
              </a:rPr>
              <a:t>of</a:t>
            </a:r>
            <a:r>
              <a:rPr lang="es-ES" b="1" dirty="0">
                <a:solidFill>
                  <a:srgbClr val="595959"/>
                </a:solidFill>
              </a:rPr>
              <a:t> total </a:t>
            </a:r>
            <a:r>
              <a:rPr lang="es-ES" b="1" dirty="0" err="1">
                <a:solidFill>
                  <a:srgbClr val="595959"/>
                </a:solidFill>
              </a:rPr>
              <a:t>cost</a:t>
            </a:r>
            <a:r>
              <a:rPr lang="es-ES" b="1" dirty="0">
                <a:solidFill>
                  <a:srgbClr val="595959"/>
                </a:solidFill>
              </a:rPr>
              <a:t> </a:t>
            </a:r>
            <a:r>
              <a:rPr lang="es-ES" b="1" dirty="0" err="1">
                <a:solidFill>
                  <a:srgbClr val="595959"/>
                </a:solidFill>
              </a:rPr>
              <a:t>of</a:t>
            </a:r>
            <a:r>
              <a:rPr lang="es-ES" b="1" dirty="0">
                <a:solidFill>
                  <a:srgbClr val="595959"/>
                </a:solidFill>
              </a:rPr>
              <a:t> </a:t>
            </a:r>
            <a:r>
              <a:rPr lang="es-ES" b="1" dirty="0" err="1">
                <a:solidFill>
                  <a:srgbClr val="595959"/>
                </a:solidFill>
              </a:rPr>
              <a:t>all</a:t>
            </a:r>
            <a:r>
              <a:rPr lang="es-ES" b="1" dirty="0">
                <a:solidFill>
                  <a:srgbClr val="595959"/>
                </a:solidFill>
              </a:rPr>
              <a:t> maintenance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="" xmlns:a16="http://schemas.microsoft.com/office/drawing/2014/main" id="{44130AD2-EFE2-4760-9433-85979371C2A1}"/>
              </a:ext>
            </a:extLst>
          </p:cNvPr>
          <p:cNvSpPr/>
          <p:nvPr/>
        </p:nvSpPr>
        <p:spPr>
          <a:xfrm>
            <a:off x="3276600" y="1108310"/>
            <a:ext cx="5410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11">
            <a:extLst>
              <a:ext uri="{FF2B5EF4-FFF2-40B4-BE49-F238E27FC236}">
                <a16:creationId xmlns="" xmlns:a16="http://schemas.microsoft.com/office/drawing/2014/main" id="{BCEE319E-3107-4B68-A506-F29FF3E794B6}"/>
              </a:ext>
            </a:extLst>
          </p:cNvPr>
          <p:cNvSpPr/>
          <p:nvPr/>
        </p:nvSpPr>
        <p:spPr>
          <a:xfrm>
            <a:off x="5029200" y="4500670"/>
            <a:ext cx="19812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 err="1" smtClean="0">
                <a:solidFill>
                  <a:srgbClr val="595959"/>
                </a:solidFill>
              </a:rPr>
              <a:t>Corrective</a:t>
            </a:r>
            <a:r>
              <a:rPr lang="es-ES" b="1" dirty="0" smtClean="0">
                <a:solidFill>
                  <a:srgbClr val="595959"/>
                </a:solidFill>
              </a:rPr>
              <a:t> </a:t>
            </a:r>
            <a:r>
              <a:rPr lang="es-ES" b="1" dirty="0" err="1" smtClean="0">
                <a:solidFill>
                  <a:srgbClr val="595959"/>
                </a:solidFill>
              </a:rPr>
              <a:t>is</a:t>
            </a:r>
            <a:r>
              <a:rPr lang="es-ES" b="1" dirty="0" smtClean="0">
                <a:solidFill>
                  <a:srgbClr val="595959"/>
                </a:solidFill>
              </a:rPr>
              <a:t> </a:t>
            </a:r>
            <a:r>
              <a:rPr lang="es-ES" b="1" dirty="0" err="1" smtClean="0">
                <a:solidFill>
                  <a:srgbClr val="595959"/>
                </a:solidFill>
              </a:rPr>
              <a:t>going</a:t>
            </a:r>
            <a:r>
              <a:rPr lang="es-ES" b="1" dirty="0" smtClean="0">
                <a:solidFill>
                  <a:srgbClr val="595959"/>
                </a:solidFill>
              </a:rPr>
              <a:t> </a:t>
            </a:r>
            <a:r>
              <a:rPr lang="es-ES" b="1" dirty="0" err="1" smtClean="0">
                <a:solidFill>
                  <a:srgbClr val="595959"/>
                </a:solidFill>
              </a:rPr>
              <a:t>down</a:t>
            </a:r>
            <a:endParaRPr lang="es-ES" b="1" dirty="0">
              <a:solidFill>
                <a:srgbClr val="595959"/>
              </a:solidFill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="" xmlns:a16="http://schemas.microsoft.com/office/drawing/2014/main" id="{44130AD2-EFE2-4760-9433-85979371C2A1}"/>
              </a:ext>
            </a:extLst>
          </p:cNvPr>
          <p:cNvSpPr/>
          <p:nvPr/>
        </p:nvSpPr>
        <p:spPr>
          <a:xfrm>
            <a:off x="5043996" y="4500669"/>
            <a:ext cx="1623504" cy="535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2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Work Order Example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9400" y="936625"/>
            <a:ext cx="2435014" cy="211136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200" dirty="0"/>
              <a:t>Wide spectra of information can be specified. Manpower and technical information specifications </a:t>
            </a:r>
            <a:r>
              <a:rPr lang="en-US" altLang="en-US" sz="1200" u="sng" dirty="0"/>
              <a:t>(Drawings, technical instructions, safety instructions, </a:t>
            </a:r>
            <a:r>
              <a:rPr lang="en-US" altLang="en-US" sz="1200" u="sng" dirty="0" smtClean="0"/>
              <a:t>tools,… </a:t>
            </a:r>
            <a:r>
              <a:rPr lang="en-US" altLang="en-US" sz="1200" u="sng" dirty="0"/>
              <a:t>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15793" r="2246" b="16924"/>
          <a:stretch>
            <a:fillRect/>
          </a:stretch>
        </p:blipFill>
        <p:spPr bwMode="auto">
          <a:xfrm>
            <a:off x="963612" y="865187"/>
            <a:ext cx="57419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/>
          <a:srcRect l="22099" t="15610" r="2487" b="51984"/>
          <a:stretch/>
        </p:blipFill>
        <p:spPr bwMode="auto">
          <a:xfrm>
            <a:off x="1249363" y="4608512"/>
            <a:ext cx="3744912" cy="143033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/>
          <a:srcRect l="23269" t="15462" r="2621" b="47657"/>
          <a:stretch/>
        </p:blipFill>
        <p:spPr bwMode="auto">
          <a:xfrm>
            <a:off x="4500563" y="2305050"/>
            <a:ext cx="4356100" cy="17335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/>
          <a:srcRect l="21981" t="15710" r="5325" b="26535"/>
          <a:stretch/>
        </p:blipFill>
        <p:spPr bwMode="auto">
          <a:xfrm>
            <a:off x="5292725" y="4321175"/>
            <a:ext cx="3511550" cy="223202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90DC2D45-965F-40A6-9289-F0B74C6083C4}"/>
              </a:ext>
            </a:extLst>
          </p:cNvPr>
          <p:cNvSpPr/>
          <p:nvPr/>
        </p:nvSpPr>
        <p:spPr>
          <a:xfrm>
            <a:off x="300825" y="2191653"/>
            <a:ext cx="1223175" cy="329297"/>
          </a:xfrm>
          <a:prstGeom prst="rect">
            <a:avLst/>
          </a:prstGeom>
          <a:solidFill>
            <a:srgbClr val="89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1910" tIns="41910" rIns="41910" bIns="41910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Asset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="" xmlns:a16="http://schemas.microsoft.com/office/drawing/2014/main" id="{CA93C066-06AB-43D6-B917-FCB2A192C267}"/>
              </a:ext>
            </a:extLst>
          </p:cNvPr>
          <p:cNvSpPr/>
          <p:nvPr/>
        </p:nvSpPr>
        <p:spPr>
          <a:xfrm>
            <a:off x="287337" y="1433118"/>
            <a:ext cx="1223175" cy="329297"/>
          </a:xfrm>
          <a:prstGeom prst="rect">
            <a:avLst/>
          </a:prstGeom>
          <a:solidFill>
            <a:srgbClr val="89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1910" tIns="41910" rIns="41910" bIns="41910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Requester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="" xmlns:a16="http://schemas.microsoft.com/office/drawing/2014/main" id="{B6D20A2F-517A-4BAC-9E13-AE27401C4AE0}"/>
              </a:ext>
            </a:extLst>
          </p:cNvPr>
          <p:cNvSpPr/>
          <p:nvPr/>
        </p:nvSpPr>
        <p:spPr>
          <a:xfrm>
            <a:off x="79586" y="990600"/>
            <a:ext cx="1444414" cy="329297"/>
          </a:xfrm>
          <a:prstGeom prst="rect">
            <a:avLst/>
          </a:prstGeom>
          <a:solidFill>
            <a:srgbClr val="89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1910" tIns="41910" rIns="41910" bIns="41910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WO number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29">
            <a:extLst>
              <a:ext uri="{FF2B5EF4-FFF2-40B4-BE49-F238E27FC236}">
                <a16:creationId xmlns="" xmlns:a16="http://schemas.microsoft.com/office/drawing/2014/main" id="{7F9B84B7-1939-4B4A-80FC-6A3717C5EE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4000" y="1143000"/>
            <a:ext cx="754856" cy="31561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29">
            <a:extLst>
              <a:ext uri="{FF2B5EF4-FFF2-40B4-BE49-F238E27FC236}">
                <a16:creationId xmlns="" xmlns:a16="http://schemas.microsoft.com/office/drawing/2014/main" id="{CBC72889-9989-4F71-B03A-9EDE4B1D08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36700" y="1624013"/>
            <a:ext cx="742156" cy="0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29">
            <a:extLst>
              <a:ext uri="{FF2B5EF4-FFF2-40B4-BE49-F238E27FC236}">
                <a16:creationId xmlns="" xmlns:a16="http://schemas.microsoft.com/office/drawing/2014/main" id="{B055D572-2D8B-4680-A49A-5F3358834C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36700" y="2305050"/>
            <a:ext cx="742156" cy="39389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ounded Rectangle 4">
            <a:extLst>
              <a:ext uri="{FF2B5EF4-FFF2-40B4-BE49-F238E27FC236}">
                <a16:creationId xmlns="" xmlns:a16="http://schemas.microsoft.com/office/drawing/2014/main" id="{ECAF7DFD-5D41-4518-AEA7-7A4218E187E4}"/>
              </a:ext>
            </a:extLst>
          </p:cNvPr>
          <p:cNvSpPr/>
          <p:nvPr/>
        </p:nvSpPr>
        <p:spPr>
          <a:xfrm>
            <a:off x="313525" y="3078162"/>
            <a:ext cx="1223175" cy="505729"/>
          </a:xfrm>
          <a:prstGeom prst="rect">
            <a:avLst/>
          </a:prstGeom>
          <a:solidFill>
            <a:srgbClr val="89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1910" tIns="41910" rIns="41910" bIns="41910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Stock Items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29">
            <a:extLst>
              <a:ext uri="{FF2B5EF4-FFF2-40B4-BE49-F238E27FC236}">
                <a16:creationId xmlns="" xmlns:a16="http://schemas.microsoft.com/office/drawing/2014/main" id="{D578D079-F869-4DE6-88BC-6E18F7395E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36700" y="2825067"/>
            <a:ext cx="2963863" cy="543993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ounded Rectangle 4">
            <a:extLst>
              <a:ext uri="{FF2B5EF4-FFF2-40B4-BE49-F238E27FC236}">
                <a16:creationId xmlns="" xmlns:a16="http://schemas.microsoft.com/office/drawing/2014/main" id="{BE6F00B6-D132-4A70-9FBC-8D7C6A81E2BF}"/>
              </a:ext>
            </a:extLst>
          </p:cNvPr>
          <p:cNvSpPr/>
          <p:nvPr/>
        </p:nvSpPr>
        <p:spPr>
          <a:xfrm>
            <a:off x="292969" y="4948920"/>
            <a:ext cx="1223175" cy="505729"/>
          </a:xfrm>
          <a:prstGeom prst="rect">
            <a:avLst/>
          </a:prstGeom>
          <a:solidFill>
            <a:srgbClr val="89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1910" tIns="41910" rIns="41910" bIns="41910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Man Power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9">
            <a:extLst>
              <a:ext uri="{FF2B5EF4-FFF2-40B4-BE49-F238E27FC236}">
                <a16:creationId xmlns="" xmlns:a16="http://schemas.microsoft.com/office/drawing/2014/main" id="{6FA32750-AC95-4C5A-AD99-8B43995C7E7B}"/>
              </a:ext>
            </a:extLst>
          </p:cNvPr>
          <p:cNvCxnSpPr>
            <a:cxnSpLocks noChangeShapeType="1"/>
            <a:stCxn id="23" idx="3"/>
          </p:cNvCxnSpPr>
          <p:nvPr/>
        </p:nvCxnSpPr>
        <p:spPr bwMode="auto">
          <a:xfrm>
            <a:off x="1516144" y="5201785"/>
            <a:ext cx="498235" cy="41093"/>
          </a:xfrm>
          <a:prstGeom prst="straightConnector1">
            <a:avLst/>
          </a:prstGeom>
          <a:noFill/>
          <a:ln w="22225" algn="ctr">
            <a:solidFill>
              <a:srgbClr val="005B8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872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7" y="1256952"/>
            <a:ext cx="8229600" cy="2324448"/>
          </a:xfrm>
        </p:spPr>
        <p:txBody>
          <a:bodyPr/>
          <a:lstStyle/>
          <a:p>
            <a:pPr marL="457200" indent="-457200" algn="just" eaLnBrk="1" hangingPunct="1">
              <a:buFont typeface="+mj-lt"/>
              <a:buAutoNum type="arabicPeriod"/>
            </a:pPr>
            <a:r>
              <a:rPr lang="en-US" altLang="en-US" sz="2000" dirty="0"/>
              <a:t>This exercise it has been a very good example of how interact and work all together the multidisciplinary profiles of our engineers at CELLS Engineering Division.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en-US" altLang="en-US" sz="2000" dirty="0"/>
              <a:t>Technician and Engineers from several fields such us Infrastructure, Workshop, Maintenance technicians, Civil Works, </a:t>
            </a:r>
            <a:r>
              <a:rPr lang="en-US" altLang="en-US" sz="2000" dirty="0" err="1"/>
              <a:t>Survey&amp;Alignment</a:t>
            </a:r>
            <a:r>
              <a:rPr lang="en-US" altLang="en-US" sz="2000" dirty="0"/>
              <a:t>, Project Office, Draftsmen, Designers and </a:t>
            </a:r>
            <a:r>
              <a:rPr lang="en-US" altLang="en-US" sz="2000" dirty="0" err="1"/>
              <a:t>Calculists</a:t>
            </a:r>
            <a:r>
              <a:rPr lang="en-US" altLang="en-US" sz="2000" dirty="0"/>
              <a:t>.</a:t>
            </a:r>
          </a:p>
          <a:p>
            <a:pPr algn="just" eaLnBrk="1" hangingPunct="1"/>
            <a:endParaRPr lang="en-US" altLang="en-US" sz="2000" dirty="0"/>
          </a:p>
          <a:p>
            <a:pPr eaLnBrk="1" hangingPunct="1"/>
            <a:endParaRPr lang="es-ES_tradnl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19ACB89C-0C6F-4785-BEF0-B00F9EB881C5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Deionized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Water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Pumps</a:t>
            </a:r>
            <a:r>
              <a:rPr lang="es-ES" sz="2400" kern="0" dirty="0">
                <a:solidFill>
                  <a:srgbClr val="005B82"/>
                </a:solidFill>
              </a:rPr>
              <a:t> Case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25509FBC-F5E5-41DD-9A4E-3BE47A0B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0296"/>
            <a:ext cx="838200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</a:pPr>
            <a:r>
              <a:rPr lang="en-US" sz="1800" b="1" dirty="0">
                <a:solidFill>
                  <a:srgbClr val="595959"/>
                </a:solidFill>
              </a:rPr>
              <a:t>Conclusions</a:t>
            </a:r>
            <a:endParaRPr lang="es-ES" altLang="en-US" sz="1800" b="1" dirty="0">
              <a:solidFill>
                <a:srgbClr val="595959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7EC47D6C-F353-4CCF-A121-E3BDDF9B9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" y="3505200"/>
            <a:ext cx="8305801" cy="236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8" tIns="45729" rIns="91458" bIns="45729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6725" indent="-28575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-457200" algn="just" eaLnBrk="1" hangingPunct="1">
              <a:buClr>
                <a:srgbClr val="959F38"/>
              </a:buClr>
              <a:buFont typeface="+mj-lt"/>
              <a:buAutoNum type="arabicPeriod" startAt="3"/>
            </a:pPr>
            <a:r>
              <a:rPr lang="en-US" altLang="en-US" sz="2000" dirty="0">
                <a:latin typeface="+mn-lt"/>
                <a:cs typeface="+mn-cs"/>
              </a:rPr>
              <a:t>After 7 year in operation the Engineering Division is working on the upgrade of their Maintenance Program.</a:t>
            </a:r>
          </a:p>
          <a:p>
            <a:pPr marL="457200" lvl="1" indent="-457200" algn="just" eaLnBrk="1" hangingPunct="1">
              <a:buClr>
                <a:srgbClr val="959F38"/>
              </a:buClr>
              <a:buFont typeface="+mj-lt"/>
              <a:buAutoNum type="arabicPeriod" startAt="3"/>
            </a:pPr>
            <a:r>
              <a:rPr lang="en-US" altLang="en-US" sz="2000" dirty="0">
                <a:latin typeface="+mn-lt"/>
                <a:cs typeface="+mn-cs"/>
              </a:rPr>
              <a:t>According to our infrastructure growth the number of equipment pieces will increase.</a:t>
            </a:r>
          </a:p>
          <a:p>
            <a:pPr marL="457200" lvl="1" indent="-457200" algn="just" eaLnBrk="1" hangingPunct="1">
              <a:buClr>
                <a:srgbClr val="959F38"/>
              </a:buClr>
              <a:buFont typeface="+mj-lt"/>
              <a:buAutoNum type="arabicPeriod" startAt="3"/>
            </a:pPr>
            <a:r>
              <a:rPr lang="en-US" altLang="en-US" sz="2000" dirty="0">
                <a:latin typeface="+mn-lt"/>
                <a:cs typeface="+mn-cs"/>
              </a:rPr>
              <a:t>New installation will be included on the Maintenance Program: Radio Frequency (RF) Plants at Service Area, Beam Lines, and Helium Plant.</a:t>
            </a:r>
          </a:p>
        </p:txBody>
      </p:sp>
    </p:spTree>
    <p:extLst>
      <p:ext uri="{BB962C8B-B14F-4D97-AF65-F5344CB8AC3E}">
        <p14:creationId xmlns:p14="http://schemas.microsoft.com/office/powerpoint/2010/main" val="2698926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E49E4CD7-0F81-497E-A907-0D0403535C14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" sz="2400" kern="0" dirty="0" err="1">
                <a:solidFill>
                  <a:srgbClr val="005B82"/>
                </a:solidFill>
              </a:rPr>
              <a:t>Thank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you</a:t>
            </a:r>
            <a:r>
              <a:rPr lang="es-ES" sz="2400" kern="0" dirty="0">
                <a:solidFill>
                  <a:srgbClr val="005B82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D3A4EB-B555-41EF-82C6-F4D2FDD21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6"/>
          <a:stretch/>
        </p:blipFill>
        <p:spPr bwMode="auto">
          <a:xfrm>
            <a:off x="2895600" y="766465"/>
            <a:ext cx="3903746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1CEDE4B-CFC5-46CE-94AE-064EC9DD6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962400"/>
            <a:ext cx="3352800" cy="1885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984C9C9-6E13-4783-8404-DAE773ECB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65509"/>
            <a:ext cx="3352800" cy="1885951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="" xmlns:a16="http://schemas.microsoft.com/office/drawing/2014/main" id="{1BF9FCAA-5A23-43C7-A008-044FB9D36F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618872" y="3472037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71512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41">
            <a:extLst>
              <a:ext uri="{FF2B5EF4-FFF2-40B4-BE49-F238E27FC236}">
                <a16:creationId xmlns="" xmlns:a16="http://schemas.microsoft.com/office/drawing/2014/main" id="{3FA486E3-3057-4A59-B519-B03C06587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5403850"/>
            <a:ext cx="487363" cy="315913"/>
          </a:xfrm>
          <a:prstGeom prst="rightArrow">
            <a:avLst>
              <a:gd name="adj1" fmla="val 50000"/>
              <a:gd name="adj2" fmla="val 50174"/>
            </a:avLst>
          </a:prstGeom>
          <a:solidFill>
            <a:srgbClr val="89CCFF"/>
          </a:solidFill>
          <a:ln w="19050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es-ES_tradnl" altLang="es-ES_tradnl" sz="1800" b="1" i="1"/>
          </a:p>
        </p:txBody>
      </p:sp>
      <p:grpSp>
        <p:nvGrpSpPr>
          <p:cNvPr id="5" name="Group 43">
            <a:extLst>
              <a:ext uri="{FF2B5EF4-FFF2-40B4-BE49-F238E27FC236}">
                <a16:creationId xmlns="" xmlns:a16="http://schemas.microsoft.com/office/drawing/2014/main" id="{D432F612-9A4E-4E16-83E0-3D96AF0FCE72}"/>
              </a:ext>
            </a:extLst>
          </p:cNvPr>
          <p:cNvGrpSpPr/>
          <p:nvPr/>
        </p:nvGrpSpPr>
        <p:grpSpPr>
          <a:xfrm>
            <a:off x="1033955" y="3626902"/>
            <a:ext cx="1244108" cy="349786"/>
            <a:chOff x="1315887" y="253724"/>
            <a:chExt cx="1876309" cy="538951"/>
          </a:xfrm>
          <a:solidFill>
            <a:srgbClr val="89CCFF"/>
          </a:solidFill>
        </p:grpSpPr>
        <p:sp>
          <p:nvSpPr>
            <p:cNvPr id="6" name="Rounded Rectangle 44">
              <a:extLst>
                <a:ext uri="{FF2B5EF4-FFF2-40B4-BE49-F238E27FC236}">
                  <a16:creationId xmlns="" xmlns:a16="http://schemas.microsoft.com/office/drawing/2014/main" id="{887FE572-AFF3-490A-A19D-FDFEA7127274}"/>
                </a:ext>
              </a:extLst>
            </p:cNvPr>
            <p:cNvSpPr/>
            <p:nvPr/>
          </p:nvSpPr>
          <p:spPr>
            <a:xfrm>
              <a:off x="1315887" y="253724"/>
              <a:ext cx="1876309" cy="538951"/>
            </a:xfrm>
            <a:prstGeom prst="roundRect">
              <a:avLst>
                <a:gd name="adj" fmla="val 10000"/>
              </a:avLst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>
              <a:extLst>
                <a:ext uri="{FF2B5EF4-FFF2-40B4-BE49-F238E27FC236}">
                  <a16:creationId xmlns="" xmlns:a16="http://schemas.microsoft.com/office/drawing/2014/main" id="{D2B0F501-134A-4808-B386-67A8EDF3114D}"/>
                </a:ext>
              </a:extLst>
            </p:cNvPr>
            <p:cNvSpPr/>
            <p:nvPr/>
          </p:nvSpPr>
          <p:spPr>
            <a:xfrm>
              <a:off x="1331671" y="269509"/>
              <a:ext cx="1844739" cy="50738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Tools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46">
            <a:extLst>
              <a:ext uri="{FF2B5EF4-FFF2-40B4-BE49-F238E27FC236}">
                <a16:creationId xmlns="" xmlns:a16="http://schemas.microsoft.com/office/drawing/2014/main" id="{B9DBC3D0-A5D4-4B31-9285-8E87E56EE5E8}"/>
              </a:ext>
            </a:extLst>
          </p:cNvPr>
          <p:cNvGrpSpPr/>
          <p:nvPr/>
        </p:nvGrpSpPr>
        <p:grpSpPr>
          <a:xfrm>
            <a:off x="1033955" y="5371021"/>
            <a:ext cx="1244108" cy="349786"/>
            <a:chOff x="1315887" y="253724"/>
            <a:chExt cx="1876309" cy="538951"/>
          </a:xfrm>
          <a:solidFill>
            <a:srgbClr val="89CCFF"/>
          </a:solidFill>
        </p:grpSpPr>
        <p:sp>
          <p:nvSpPr>
            <p:cNvPr id="9" name="Rounded Rectangle 47">
              <a:extLst>
                <a:ext uri="{FF2B5EF4-FFF2-40B4-BE49-F238E27FC236}">
                  <a16:creationId xmlns="" xmlns:a16="http://schemas.microsoft.com/office/drawing/2014/main" id="{FB5EE490-56C0-4F11-9237-3145AAEF1B3C}"/>
                </a:ext>
              </a:extLst>
            </p:cNvPr>
            <p:cNvSpPr/>
            <p:nvPr/>
          </p:nvSpPr>
          <p:spPr>
            <a:xfrm>
              <a:off x="1315887" y="253724"/>
              <a:ext cx="1876309" cy="538951"/>
            </a:xfrm>
            <a:prstGeom prst="roundRect">
              <a:avLst>
                <a:gd name="adj" fmla="val 10000"/>
              </a:avLst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>
              <a:extLst>
                <a:ext uri="{FF2B5EF4-FFF2-40B4-BE49-F238E27FC236}">
                  <a16:creationId xmlns="" xmlns:a16="http://schemas.microsoft.com/office/drawing/2014/main" id="{C734D757-AAAF-48A0-9349-611A5655EEC4}"/>
                </a:ext>
              </a:extLst>
            </p:cNvPr>
            <p:cNvSpPr/>
            <p:nvPr/>
          </p:nvSpPr>
          <p:spPr>
            <a:xfrm>
              <a:off x="1331671" y="269509"/>
              <a:ext cx="1844739" cy="50738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Regulation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ight Arrow 41">
            <a:extLst>
              <a:ext uri="{FF2B5EF4-FFF2-40B4-BE49-F238E27FC236}">
                <a16:creationId xmlns="" xmlns:a16="http://schemas.microsoft.com/office/drawing/2014/main" id="{768F3C7B-A01D-4101-AE18-814E3DCAD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943" y="3644570"/>
            <a:ext cx="487363" cy="315913"/>
          </a:xfrm>
          <a:prstGeom prst="rightArrow">
            <a:avLst>
              <a:gd name="adj1" fmla="val 50000"/>
              <a:gd name="adj2" fmla="val 50174"/>
            </a:avLst>
          </a:prstGeom>
          <a:solidFill>
            <a:srgbClr val="89CCFF"/>
          </a:solidFill>
          <a:ln w="19050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es-ES_tradnl" altLang="es-ES_tradnl" sz="1800" b="1" i="1"/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34FA06E3-1ECC-43B7-B749-2F2D8862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31" y="1334758"/>
            <a:ext cx="6157913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3">
            <a:extLst>
              <a:ext uri="{FF2B5EF4-FFF2-40B4-BE49-F238E27FC236}">
                <a16:creationId xmlns="" xmlns:a16="http://schemas.microsoft.com/office/drawing/2014/main" id="{E1194C20-7DFE-4A08-ACE5-EE093B03621B}"/>
              </a:ext>
            </a:extLst>
          </p:cNvPr>
          <p:cNvGrpSpPr/>
          <p:nvPr/>
        </p:nvGrpSpPr>
        <p:grpSpPr>
          <a:xfrm>
            <a:off x="4412438" y="1029462"/>
            <a:ext cx="3652237" cy="347739"/>
            <a:chOff x="1315887" y="253724"/>
            <a:chExt cx="1876309" cy="538951"/>
          </a:xfrm>
          <a:solidFill>
            <a:srgbClr val="89CCFF"/>
          </a:solidFill>
        </p:grpSpPr>
        <p:sp>
          <p:nvSpPr>
            <p:cNvPr id="14" name="Rounded Rectangle 34">
              <a:extLst>
                <a:ext uri="{FF2B5EF4-FFF2-40B4-BE49-F238E27FC236}">
                  <a16:creationId xmlns="" xmlns:a16="http://schemas.microsoft.com/office/drawing/2014/main" id="{E5237221-081B-474F-98B9-680E1C282AD0}"/>
                </a:ext>
              </a:extLst>
            </p:cNvPr>
            <p:cNvSpPr/>
            <p:nvPr/>
          </p:nvSpPr>
          <p:spPr>
            <a:xfrm>
              <a:off x="1315887" y="253724"/>
              <a:ext cx="1876309" cy="538951"/>
            </a:xfrm>
            <a:prstGeom prst="roundRect">
              <a:avLst>
                <a:gd name="adj" fmla="val 10000"/>
              </a:avLst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F70B6FA3-0CE5-4DF4-950F-3CB849A0D149}"/>
                </a:ext>
              </a:extLst>
            </p:cNvPr>
            <p:cNvSpPr/>
            <p:nvPr/>
          </p:nvSpPr>
          <p:spPr>
            <a:xfrm>
              <a:off x="1331671" y="269509"/>
              <a:ext cx="1844739" cy="50738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Range Document: GABC example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37">
            <a:extLst>
              <a:ext uri="{FF2B5EF4-FFF2-40B4-BE49-F238E27FC236}">
                <a16:creationId xmlns="" xmlns:a16="http://schemas.microsoft.com/office/drawing/2014/main" id="{93DFA97D-EFA5-4006-BF74-9B7CC22F9BF6}"/>
              </a:ext>
            </a:extLst>
          </p:cNvPr>
          <p:cNvGrpSpPr/>
          <p:nvPr/>
        </p:nvGrpSpPr>
        <p:grpSpPr>
          <a:xfrm>
            <a:off x="749981" y="1885268"/>
            <a:ext cx="1530170" cy="347739"/>
            <a:chOff x="1315887" y="253724"/>
            <a:chExt cx="1876309" cy="538951"/>
          </a:xfrm>
          <a:solidFill>
            <a:srgbClr val="89CCFF"/>
          </a:solidFill>
        </p:grpSpPr>
        <p:sp>
          <p:nvSpPr>
            <p:cNvPr id="17" name="Rounded Rectangle 38">
              <a:extLst>
                <a:ext uri="{FF2B5EF4-FFF2-40B4-BE49-F238E27FC236}">
                  <a16:creationId xmlns="" xmlns:a16="http://schemas.microsoft.com/office/drawing/2014/main" id="{E417D25D-C33C-4838-9DE1-8038F105615E}"/>
                </a:ext>
              </a:extLst>
            </p:cNvPr>
            <p:cNvSpPr/>
            <p:nvPr/>
          </p:nvSpPr>
          <p:spPr>
            <a:xfrm>
              <a:off x="1315887" y="253724"/>
              <a:ext cx="1876309" cy="538951"/>
            </a:xfrm>
            <a:prstGeom prst="roundRect">
              <a:avLst>
                <a:gd name="adj" fmla="val 10000"/>
              </a:avLst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>
              <a:extLst>
                <a:ext uri="{FF2B5EF4-FFF2-40B4-BE49-F238E27FC236}">
                  <a16:creationId xmlns="" xmlns:a16="http://schemas.microsoft.com/office/drawing/2014/main" id="{26C60844-4769-48B8-BF9B-82CAFC528107}"/>
                </a:ext>
              </a:extLst>
            </p:cNvPr>
            <p:cNvSpPr/>
            <p:nvPr/>
          </p:nvSpPr>
          <p:spPr>
            <a:xfrm>
              <a:off x="1331671" y="269509"/>
              <a:ext cx="1844739" cy="50738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Range code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40">
            <a:extLst>
              <a:ext uri="{FF2B5EF4-FFF2-40B4-BE49-F238E27FC236}">
                <a16:creationId xmlns="" xmlns:a16="http://schemas.microsoft.com/office/drawing/2014/main" id="{7175F3F0-31E1-49BA-8517-0B66A80A31B4}"/>
              </a:ext>
            </a:extLst>
          </p:cNvPr>
          <p:cNvGrpSpPr/>
          <p:nvPr/>
        </p:nvGrpSpPr>
        <p:grpSpPr>
          <a:xfrm>
            <a:off x="512084" y="2580711"/>
            <a:ext cx="1768067" cy="347739"/>
            <a:chOff x="1315887" y="253724"/>
            <a:chExt cx="1876309" cy="538951"/>
          </a:xfrm>
          <a:solidFill>
            <a:srgbClr val="89CCFF"/>
          </a:solidFill>
        </p:grpSpPr>
        <p:sp>
          <p:nvSpPr>
            <p:cNvPr id="20" name="Rounded Rectangle 41">
              <a:extLst>
                <a:ext uri="{FF2B5EF4-FFF2-40B4-BE49-F238E27FC236}">
                  <a16:creationId xmlns="" xmlns:a16="http://schemas.microsoft.com/office/drawing/2014/main" id="{04A7F3DA-C002-409E-B3A2-DC6EB8223607}"/>
                </a:ext>
              </a:extLst>
            </p:cNvPr>
            <p:cNvSpPr/>
            <p:nvPr/>
          </p:nvSpPr>
          <p:spPr>
            <a:xfrm>
              <a:off x="1315887" y="253724"/>
              <a:ext cx="1876309" cy="538951"/>
            </a:xfrm>
            <a:prstGeom prst="roundRect">
              <a:avLst>
                <a:gd name="adj" fmla="val 10000"/>
              </a:avLst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="" xmlns:a16="http://schemas.microsoft.com/office/drawing/2014/main" id="{E9752218-AE5F-4806-8D04-1C864313AE4F}"/>
                </a:ext>
              </a:extLst>
            </p:cNvPr>
            <p:cNvSpPr/>
            <p:nvPr/>
          </p:nvSpPr>
          <p:spPr>
            <a:xfrm>
              <a:off x="1331671" y="269509"/>
              <a:ext cx="1844739" cy="50738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Specialization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ight Arrow 41">
            <a:extLst>
              <a:ext uri="{FF2B5EF4-FFF2-40B4-BE49-F238E27FC236}">
                <a16:creationId xmlns="" xmlns:a16="http://schemas.microsoft.com/office/drawing/2014/main" id="{B08BF46D-339D-4F4E-9065-E46B98CB5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2444" y="1901495"/>
            <a:ext cx="487362" cy="315913"/>
          </a:xfrm>
          <a:prstGeom prst="rightArrow">
            <a:avLst>
              <a:gd name="adj1" fmla="val 50000"/>
              <a:gd name="adj2" fmla="val 50174"/>
            </a:avLst>
          </a:prstGeom>
          <a:solidFill>
            <a:srgbClr val="89CCFF"/>
          </a:solidFill>
          <a:ln w="19050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es-ES_tradnl" altLang="es-ES_tradnl" sz="1800" b="1" i="1"/>
          </a:p>
        </p:txBody>
      </p:sp>
      <p:sp>
        <p:nvSpPr>
          <p:cNvPr id="23" name="Right Arrow 41">
            <a:extLst>
              <a:ext uri="{FF2B5EF4-FFF2-40B4-BE49-F238E27FC236}">
                <a16:creationId xmlns="" xmlns:a16="http://schemas.microsoft.com/office/drawing/2014/main" id="{311E8D5B-7B86-49DD-9006-60BB7D490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031" y="2596820"/>
            <a:ext cx="487363" cy="315913"/>
          </a:xfrm>
          <a:prstGeom prst="rightArrow">
            <a:avLst>
              <a:gd name="adj1" fmla="val 50000"/>
              <a:gd name="adj2" fmla="val 50174"/>
            </a:avLst>
          </a:prstGeom>
          <a:solidFill>
            <a:srgbClr val="89CCFF"/>
          </a:solidFill>
          <a:ln w="19050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sz="2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es-ES_tradnl" altLang="es-ES_tradnl" sz="1800" b="1" i="1"/>
          </a:p>
        </p:txBody>
      </p:sp>
      <p:sp>
        <p:nvSpPr>
          <p:cNvPr id="24" name="Rectangle 2">
            <a:extLst>
              <a:ext uri="{FF2B5EF4-FFF2-40B4-BE49-F238E27FC236}">
                <a16:creationId xmlns="" xmlns:a16="http://schemas.microsoft.com/office/drawing/2014/main" id="{75083DC2-0F9A-447E-BFEF-ABFC6EE541C2}"/>
              </a:ext>
            </a:extLst>
          </p:cNvPr>
          <p:cNvSpPr txBox="1">
            <a:spLocks/>
          </p:cNvSpPr>
          <p:nvPr/>
        </p:nvSpPr>
        <p:spPr bwMode="auto">
          <a:xfrm>
            <a:off x="1828800" y="304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400" kern="0" dirty="0" err="1">
                <a:solidFill>
                  <a:srgbClr val="005B82"/>
                </a:solidFill>
              </a:rPr>
              <a:t>Work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Procedure</a:t>
            </a:r>
            <a:r>
              <a:rPr lang="es-ES" sz="2400" kern="0" dirty="0">
                <a:solidFill>
                  <a:srgbClr val="005B82"/>
                </a:solidFill>
              </a:rPr>
              <a:t> </a:t>
            </a:r>
            <a:r>
              <a:rPr lang="es-ES" sz="2400" kern="0" dirty="0" err="1">
                <a:solidFill>
                  <a:srgbClr val="005B82"/>
                </a:solidFill>
              </a:rPr>
              <a:t>Example</a:t>
            </a:r>
            <a:endParaRPr lang="es-ES" sz="2400" kern="0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830997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Work Order generated by schedule</a:t>
            </a:r>
            <a:br>
              <a:rPr lang="en-US" sz="2400" kern="0" dirty="0">
                <a:solidFill>
                  <a:srgbClr val="005B82"/>
                </a:solidFill>
              </a:rPr>
            </a:br>
            <a:r>
              <a:rPr lang="en-US" sz="2400" kern="0" dirty="0">
                <a:solidFill>
                  <a:srgbClr val="005B82"/>
                </a:solidFill>
              </a:rPr>
              <a:t>(</a:t>
            </a:r>
            <a:r>
              <a:rPr lang="en-US" sz="1600" kern="0" dirty="0">
                <a:solidFill>
                  <a:srgbClr val="005B82"/>
                </a:solidFill>
              </a:rPr>
              <a:t>Preventive and Corrective Maintenance)</a:t>
            </a:r>
            <a:endParaRPr lang="en-US" sz="2400" kern="0" dirty="0">
              <a:solidFill>
                <a:srgbClr val="005B8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/>
          <a:srcRect l="23420" t="26070" r="29913" b="12788"/>
          <a:stretch/>
        </p:blipFill>
        <p:spPr bwMode="auto">
          <a:xfrm>
            <a:off x="468313" y="1557338"/>
            <a:ext cx="4395787" cy="410368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/>
          <a:srcRect l="23482" t="45064" r="31611" b="18204"/>
          <a:stretch/>
        </p:blipFill>
        <p:spPr bwMode="auto">
          <a:xfrm>
            <a:off x="4864100" y="1557338"/>
            <a:ext cx="4113213" cy="269081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24384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Worker</a:t>
            </a:r>
            <a:r>
              <a:rPr lang="es-ES" dirty="0"/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32766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Worker</a:t>
            </a:r>
            <a:r>
              <a:rPr lang="es-ES" dirty="0"/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545307" y="41148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Worker</a:t>
            </a:r>
            <a:r>
              <a:rPr lang="es-ES" dirty="0"/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49530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Worker</a:t>
            </a:r>
            <a:r>
              <a:rPr lang="es-ES" dirty="0"/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88407" y="2425928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Outsourced</a:t>
            </a:r>
            <a:r>
              <a:rPr lang="es-ES" sz="1600" dirty="0"/>
              <a:t> Service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88406" y="30480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Outsourced</a:t>
            </a:r>
            <a:r>
              <a:rPr lang="es-ES" sz="1600" dirty="0"/>
              <a:t> Service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88407" y="35052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Outsourced</a:t>
            </a:r>
            <a:r>
              <a:rPr lang="es-ES" sz="1600" dirty="0"/>
              <a:t> Service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8407" y="3886200"/>
            <a:ext cx="219789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Outsourced</a:t>
            </a:r>
            <a:r>
              <a:rPr lang="es-ES" sz="1600" dirty="0"/>
              <a:t> Service 4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1562"/>
            <a:ext cx="8229600" cy="604838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2000" dirty="0" err="1">
                <a:latin typeface="Arial" charset="0"/>
                <a:cs typeface="Arial" charset="0"/>
              </a:rPr>
              <a:t>Internal</a:t>
            </a:r>
            <a:r>
              <a:rPr lang="es-ES" altLang="en-US" sz="2000" dirty="0">
                <a:latin typeface="Arial" charset="0"/>
                <a:cs typeface="Arial" charset="0"/>
              </a:rPr>
              <a:t> and </a:t>
            </a:r>
            <a:r>
              <a:rPr lang="es-ES" altLang="en-US" sz="2000" dirty="0" err="1">
                <a:latin typeface="Arial" charset="0"/>
                <a:cs typeface="Arial" charset="0"/>
              </a:rPr>
              <a:t>Outsourced</a:t>
            </a:r>
            <a:r>
              <a:rPr lang="es-ES" altLang="en-US" sz="2000" dirty="0">
                <a:latin typeface="Arial" charset="0"/>
                <a:cs typeface="Arial" charset="0"/>
              </a:rPr>
              <a:t> </a:t>
            </a:r>
            <a:r>
              <a:rPr lang="es-ES" altLang="en-US" sz="2000" dirty="0" err="1">
                <a:latin typeface="Arial" charset="0"/>
                <a:cs typeface="Arial" charset="0"/>
              </a:rPr>
              <a:t>services</a:t>
            </a:r>
            <a:r>
              <a:rPr lang="es-ES" altLang="en-US" sz="2000" dirty="0">
                <a:latin typeface="Arial" charset="0"/>
                <a:cs typeface="Arial" charset="0"/>
              </a:rPr>
              <a:t> </a:t>
            </a:r>
            <a:r>
              <a:rPr lang="es-ES" altLang="en-US" sz="2000" dirty="0" err="1">
                <a:latin typeface="Arial" charset="0"/>
                <a:cs typeface="Arial" charset="0"/>
              </a:rPr>
              <a:t>schedule</a:t>
            </a:r>
            <a:endParaRPr lang="en-US" altLang="en-US" sz="2000" dirty="0">
              <a:latin typeface="Arial" charset="0"/>
              <a:cs typeface="Arial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47639" r="60512" b="50800"/>
          <a:stretch/>
        </p:blipFill>
        <p:spPr bwMode="auto">
          <a:xfrm>
            <a:off x="7239000" y="1858409"/>
            <a:ext cx="501713" cy="1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47639" r="60512" b="50800"/>
          <a:stretch/>
        </p:blipFill>
        <p:spPr bwMode="auto">
          <a:xfrm>
            <a:off x="2895600" y="1828800"/>
            <a:ext cx="501713" cy="1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3650" y="5912189"/>
            <a:ext cx="2046287" cy="304800"/>
          </a:xfrm>
        </p:spPr>
        <p:txBody>
          <a:bodyPr>
            <a:normAutofit fontScale="92500"/>
          </a:bodyPr>
          <a:lstStyle/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Worker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assignment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81200" y="5334000"/>
            <a:ext cx="457200" cy="533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05200" y="5661025"/>
            <a:ext cx="114300" cy="28257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867400" y="4267200"/>
            <a:ext cx="457200" cy="533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417663" y="4419600"/>
            <a:ext cx="228600" cy="44132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6113" y="4829514"/>
            <a:ext cx="2046287" cy="504486"/>
          </a:xfrm>
        </p:spPr>
        <p:txBody>
          <a:bodyPr>
            <a:normAutofit fontScale="92500"/>
          </a:bodyPr>
          <a:lstStyle/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Outsourced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Service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assignment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75438" y="1676400"/>
            <a:ext cx="2012969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1066" y="1366838"/>
            <a:ext cx="2046287" cy="304800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Dates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962400" y="1524000"/>
            <a:ext cx="457200" cy="152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405797" y="3674269"/>
            <a:ext cx="434985" cy="164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4800600"/>
            <a:ext cx="2046287" cy="533400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Work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Load </a:t>
            </a:r>
          </a:p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Available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648200" y="3810000"/>
            <a:ext cx="457200" cy="105092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s-ES_tradnl" altLang="en-US" sz="2400" kern="0" dirty="0" err="1">
                <a:solidFill>
                  <a:srgbClr val="005B82"/>
                </a:solidFill>
              </a:rPr>
              <a:t>Work</a:t>
            </a:r>
            <a:r>
              <a:rPr lang="es-ES_tradnl" altLang="en-US" sz="2400" kern="0" dirty="0">
                <a:solidFill>
                  <a:srgbClr val="005B82"/>
                </a:solidFill>
              </a:rPr>
              <a:t> </a:t>
            </a:r>
            <a:r>
              <a:rPr lang="es-ES_tradnl" altLang="en-US" sz="2400" kern="0" dirty="0" err="1">
                <a:solidFill>
                  <a:srgbClr val="005B82"/>
                </a:solidFill>
              </a:rPr>
              <a:t>order</a:t>
            </a:r>
            <a:r>
              <a:rPr lang="es-ES_tradnl" altLang="en-US" sz="2400" kern="0" dirty="0">
                <a:solidFill>
                  <a:srgbClr val="005B82"/>
                </a:solidFill>
              </a:rPr>
              <a:t> </a:t>
            </a:r>
            <a:r>
              <a:rPr lang="es-ES_tradnl" altLang="en-US" sz="2400" kern="0" dirty="0" err="1">
                <a:solidFill>
                  <a:srgbClr val="005B82"/>
                </a:solidFill>
              </a:rPr>
              <a:t>feedback</a:t>
            </a:r>
            <a:r>
              <a:rPr lang="es-ES_tradnl" altLang="en-US" sz="2400" kern="0" dirty="0">
                <a:solidFill>
                  <a:srgbClr val="005B82"/>
                </a:solidFill>
              </a:rPr>
              <a:t> </a:t>
            </a:r>
            <a:r>
              <a:rPr lang="es-ES_tradnl" altLang="en-US" sz="2400" kern="0" dirty="0" err="1">
                <a:solidFill>
                  <a:srgbClr val="005B82"/>
                </a:solidFill>
              </a:rPr>
              <a:t>tool</a:t>
            </a:r>
            <a:endParaRPr lang="en-US" sz="2400" kern="0" dirty="0">
              <a:solidFill>
                <a:srgbClr val="005B82"/>
              </a:solidFill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28443AC-BCB8-46E7-A03E-E18CDED8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789363"/>
            <a:ext cx="38163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ES" altLang="en-US" sz="1800" dirty="0" err="1"/>
              <a:t>Feedback</a:t>
            </a:r>
            <a:r>
              <a:rPr lang="es-ES" altLang="en-US" sz="1800" dirty="0"/>
              <a:t> </a:t>
            </a:r>
            <a:r>
              <a:rPr lang="es-ES" altLang="en-US" sz="1800" dirty="0" err="1"/>
              <a:t>by</a:t>
            </a:r>
            <a:r>
              <a:rPr lang="es-ES" altLang="en-US" sz="1800" dirty="0"/>
              <a:t> </a:t>
            </a:r>
            <a:r>
              <a:rPr lang="es-ES" altLang="en-US" sz="1800" dirty="0" err="1"/>
              <a:t>Worker</a:t>
            </a:r>
            <a:r>
              <a:rPr lang="es-ES" altLang="en-US" sz="1800" dirty="0"/>
              <a:t>:</a:t>
            </a:r>
          </a:p>
          <a:p>
            <a:pPr algn="just" eaLnBrk="1" hangingPunct="1"/>
            <a:r>
              <a:rPr lang="es-ES" altLang="en-US" sz="1800" dirty="0" err="1"/>
              <a:t>Every</a:t>
            </a:r>
            <a:r>
              <a:rPr lang="es-ES" altLang="en-US" sz="1800" dirty="0"/>
              <a:t> </a:t>
            </a:r>
            <a:r>
              <a:rPr lang="es-ES" altLang="en-US" sz="1800" dirty="0" err="1"/>
              <a:t>day</a:t>
            </a:r>
            <a:r>
              <a:rPr lang="es-ES" altLang="en-US" sz="1800" dirty="0"/>
              <a:t> </a:t>
            </a:r>
            <a:r>
              <a:rPr lang="es-ES" altLang="en-US" sz="1800" dirty="0" err="1"/>
              <a:t>worker</a:t>
            </a:r>
            <a:r>
              <a:rPr lang="es-ES" altLang="en-US" sz="1800" dirty="0"/>
              <a:t> </a:t>
            </a:r>
            <a:r>
              <a:rPr lang="es-ES" altLang="en-US" sz="1800" dirty="0" err="1"/>
              <a:t>make</a:t>
            </a:r>
            <a:r>
              <a:rPr lang="es-ES" altLang="en-US" sz="1800" dirty="0"/>
              <a:t> </a:t>
            </a:r>
            <a:r>
              <a:rPr lang="es-ES" altLang="en-US" sz="1800" dirty="0" err="1"/>
              <a:t>report</a:t>
            </a:r>
            <a:r>
              <a:rPr lang="es-ES" altLang="en-US" sz="1800" dirty="0"/>
              <a:t> </a:t>
            </a:r>
            <a:r>
              <a:rPr lang="es-ES" altLang="en-US" sz="1800" dirty="0" err="1"/>
              <a:t>for</a:t>
            </a:r>
            <a:r>
              <a:rPr lang="es-ES" altLang="en-US" sz="1800" dirty="0"/>
              <a:t> </a:t>
            </a:r>
            <a:r>
              <a:rPr lang="es-ES" altLang="en-US" sz="1800" dirty="0" err="1"/>
              <a:t>every</a:t>
            </a:r>
            <a:r>
              <a:rPr lang="es-ES" altLang="en-US" sz="1800" dirty="0"/>
              <a:t> </a:t>
            </a:r>
            <a:r>
              <a:rPr lang="es-ES" altLang="en-US" sz="1800" dirty="0" err="1"/>
              <a:t>work</a:t>
            </a:r>
            <a:r>
              <a:rPr lang="es-ES" altLang="en-US" sz="1800" dirty="0"/>
              <a:t> </a:t>
            </a:r>
            <a:r>
              <a:rPr lang="es-ES" altLang="en-US" sz="1800" dirty="0" err="1"/>
              <a:t>order</a:t>
            </a:r>
            <a:r>
              <a:rPr lang="es-ES" altLang="en-US" sz="1800" dirty="0"/>
              <a:t> </a:t>
            </a:r>
            <a:r>
              <a:rPr lang="es-ES" altLang="en-US" sz="1800" dirty="0" err="1"/>
              <a:t>assigned</a:t>
            </a:r>
            <a:r>
              <a:rPr lang="es-ES" altLang="en-US" sz="1800" dirty="0"/>
              <a:t>.</a:t>
            </a:r>
          </a:p>
          <a:p>
            <a:pPr algn="just" eaLnBrk="1" hangingPunct="1"/>
            <a:r>
              <a:rPr lang="es-ES" altLang="en-US" sz="1800" dirty="0" err="1"/>
              <a:t>Explain</a:t>
            </a:r>
            <a:r>
              <a:rPr lang="es-ES" altLang="en-US" sz="1800" dirty="0"/>
              <a:t> </a:t>
            </a:r>
            <a:r>
              <a:rPr lang="es-ES" altLang="en-US" sz="1800" dirty="0" err="1"/>
              <a:t>the</a:t>
            </a:r>
            <a:r>
              <a:rPr lang="es-ES" altLang="en-US" sz="1800" dirty="0"/>
              <a:t> </a:t>
            </a:r>
            <a:r>
              <a:rPr lang="es-ES" altLang="en-US" sz="1800" dirty="0" err="1"/>
              <a:t>main</a:t>
            </a:r>
            <a:r>
              <a:rPr lang="es-ES" altLang="en-US" sz="1800" dirty="0"/>
              <a:t> </a:t>
            </a:r>
            <a:r>
              <a:rPr lang="es-ES" altLang="en-US" sz="1800" dirty="0" err="1"/>
              <a:t>operations</a:t>
            </a:r>
            <a:r>
              <a:rPr lang="es-ES" altLang="en-US" sz="1800" dirty="0"/>
              <a:t> and </a:t>
            </a:r>
            <a:r>
              <a:rPr lang="es-ES" altLang="en-US" sz="1800" dirty="0" err="1"/>
              <a:t>change</a:t>
            </a:r>
            <a:r>
              <a:rPr lang="es-ES" altLang="en-US" sz="1800" dirty="0"/>
              <a:t> </a:t>
            </a:r>
            <a:r>
              <a:rPr lang="es-ES" altLang="en-US" sz="1800" dirty="0" err="1"/>
              <a:t>the</a:t>
            </a:r>
            <a:r>
              <a:rPr lang="es-ES" altLang="en-US" sz="1800" dirty="0"/>
              <a:t> </a:t>
            </a:r>
            <a:r>
              <a:rPr lang="es-ES" altLang="en-US" sz="1800" dirty="0" err="1"/>
              <a:t>type</a:t>
            </a:r>
            <a:r>
              <a:rPr lang="es-ES" altLang="en-US" sz="1800" dirty="0"/>
              <a:t> </a:t>
            </a:r>
            <a:r>
              <a:rPr lang="es-ES" altLang="en-US" sz="1800" dirty="0" err="1"/>
              <a:t>of</a:t>
            </a:r>
            <a:r>
              <a:rPr lang="es-ES" altLang="en-US" sz="1800" dirty="0"/>
              <a:t> </a:t>
            </a:r>
            <a:r>
              <a:rPr lang="es-ES" altLang="en-US" sz="1800" dirty="0" err="1"/>
              <a:t>work</a:t>
            </a:r>
            <a:r>
              <a:rPr lang="es-ES" altLang="en-US" sz="1800" dirty="0"/>
              <a:t> </a:t>
            </a:r>
            <a:r>
              <a:rPr lang="es-ES" altLang="en-US" sz="1800" dirty="0" err="1"/>
              <a:t>to</a:t>
            </a:r>
            <a:r>
              <a:rPr lang="es-ES" altLang="en-US" sz="1800" dirty="0"/>
              <a:t> </a:t>
            </a:r>
            <a:r>
              <a:rPr lang="es-ES" altLang="en-US" sz="1800" dirty="0" err="1"/>
              <a:t>finish</a:t>
            </a:r>
            <a:r>
              <a:rPr lang="es-ES" altLang="en-US" sz="1800" dirty="0"/>
              <a:t> (99) </a:t>
            </a:r>
            <a:r>
              <a:rPr lang="es-ES" altLang="en-US" sz="1800" dirty="0" err="1"/>
              <a:t>if</a:t>
            </a:r>
            <a:r>
              <a:rPr lang="es-ES" altLang="en-US" sz="1800" dirty="0"/>
              <a:t> </a:t>
            </a:r>
            <a:r>
              <a:rPr lang="es-ES" altLang="en-US" sz="1800" dirty="0" err="1"/>
              <a:t>is</a:t>
            </a:r>
            <a:r>
              <a:rPr lang="es-ES" altLang="en-US" sz="1800" dirty="0"/>
              <a:t> </a:t>
            </a:r>
            <a:r>
              <a:rPr lang="es-ES" altLang="en-US" sz="1800" dirty="0" err="1"/>
              <a:t>the</a:t>
            </a:r>
            <a:r>
              <a:rPr lang="es-ES" altLang="en-US" sz="1800" dirty="0"/>
              <a:t> case.</a:t>
            </a:r>
          </a:p>
          <a:p>
            <a:pPr algn="just" eaLnBrk="1" hangingPunct="1"/>
            <a:r>
              <a:rPr lang="es-ES" altLang="en-US" sz="1800" dirty="0"/>
              <a:t>Manpower </a:t>
            </a:r>
            <a:r>
              <a:rPr lang="es-ES" altLang="en-US" sz="1800" dirty="0" err="1"/>
              <a:t>work</a:t>
            </a:r>
            <a:r>
              <a:rPr lang="es-ES" altLang="en-US" sz="1800" dirty="0"/>
              <a:t> time </a:t>
            </a:r>
            <a:r>
              <a:rPr lang="es-ES" altLang="en-US" sz="1800" dirty="0" err="1"/>
              <a:t>is</a:t>
            </a:r>
            <a:r>
              <a:rPr lang="es-ES" altLang="en-US" sz="1800" dirty="0"/>
              <a:t> </a:t>
            </a:r>
            <a:r>
              <a:rPr lang="es-ES" altLang="en-US" sz="1800" dirty="0" err="1"/>
              <a:t>filled</a:t>
            </a:r>
            <a:r>
              <a:rPr lang="es-ES" altLang="en-US" sz="1800" dirty="0"/>
              <a:t> </a:t>
            </a:r>
            <a:r>
              <a:rPr lang="es-ES" altLang="en-US" sz="1800" dirty="0" err="1"/>
              <a:t>with</a:t>
            </a:r>
            <a:r>
              <a:rPr lang="es-ES" altLang="en-US" sz="1800" dirty="0"/>
              <a:t> </a:t>
            </a:r>
            <a:r>
              <a:rPr lang="es-ES" altLang="en-US" sz="1800" dirty="0" err="1"/>
              <a:t>other</a:t>
            </a:r>
            <a:r>
              <a:rPr lang="es-ES" altLang="en-US" sz="1800" dirty="0"/>
              <a:t> </a:t>
            </a:r>
            <a:r>
              <a:rPr lang="es-ES" altLang="en-US" sz="1800" dirty="0" err="1"/>
              <a:t>many</a:t>
            </a:r>
            <a:r>
              <a:rPr lang="es-ES" altLang="en-US" sz="1800" dirty="0"/>
              <a:t> </a:t>
            </a:r>
            <a:r>
              <a:rPr lang="es-ES" altLang="en-US" sz="1800" dirty="0" err="1"/>
              <a:t>information</a:t>
            </a:r>
            <a:r>
              <a:rPr lang="es-ES" altLang="en-US" sz="1800" dirty="0"/>
              <a:t>.</a:t>
            </a:r>
            <a:endParaRPr lang="en-US" alt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3C997A-3443-425D-AF79-7C6AFE182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342" t="19841" r="4151" b="42949"/>
          <a:stretch/>
        </p:blipFill>
        <p:spPr bwMode="auto">
          <a:xfrm>
            <a:off x="250825" y="973138"/>
            <a:ext cx="8123238" cy="267176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CDBB8A-9E60-4E92-A183-903F5ACB3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8736" t="15574" r="18354" b="16693"/>
          <a:stretch/>
        </p:blipFill>
        <p:spPr bwMode="auto">
          <a:xfrm>
            <a:off x="4597400" y="2924175"/>
            <a:ext cx="4216400" cy="36322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1143000"/>
            <a:ext cx="2046287" cy="304800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Workday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loaded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9600" y="1447800"/>
            <a:ext cx="76200" cy="381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66713" y="1826418"/>
            <a:ext cx="434985" cy="1907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5800" y="1447800"/>
            <a:ext cx="1066800" cy="1905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5713" y="3733800"/>
            <a:ext cx="2046287" cy="304800"/>
          </a:xfrm>
        </p:spPr>
        <p:txBody>
          <a:bodyPr>
            <a:normAutofit fontScale="85000" lnSpcReduction="10000"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Few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Fields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to complete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114800" y="3962400"/>
            <a:ext cx="1371600" cy="17526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459423" y="3695699"/>
            <a:ext cx="1017577" cy="8763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14800" y="3962400"/>
            <a:ext cx="1344623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8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Work Order Measurement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48956" r="5903" b="16780"/>
          <a:stretch/>
        </p:blipFill>
        <p:spPr bwMode="auto">
          <a:xfrm>
            <a:off x="457200" y="3810000"/>
            <a:ext cx="8518556" cy="240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990600"/>
            <a:ext cx="4343400" cy="115039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s-ES" altLang="en-US" sz="1600" dirty="0" err="1"/>
              <a:t>Work</a:t>
            </a:r>
            <a:r>
              <a:rPr lang="es-ES" altLang="en-US" sz="1600" dirty="0"/>
              <a:t> </a:t>
            </a:r>
            <a:r>
              <a:rPr lang="es-ES" altLang="en-US" sz="1600" dirty="0" err="1"/>
              <a:t>order</a:t>
            </a:r>
            <a:r>
              <a:rPr lang="es-ES" altLang="en-US" sz="1600" dirty="0"/>
              <a:t> </a:t>
            </a:r>
            <a:r>
              <a:rPr lang="es-ES" altLang="en-US" sz="1600" dirty="0" err="1"/>
              <a:t>is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generated</a:t>
            </a:r>
            <a:r>
              <a:rPr lang="es-ES" altLang="en-US" sz="1600" dirty="0"/>
              <a:t> to </a:t>
            </a:r>
            <a:r>
              <a:rPr lang="es-ES" altLang="en-US" sz="1600" dirty="0" err="1"/>
              <a:t>measure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criticals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points</a:t>
            </a:r>
            <a:r>
              <a:rPr lang="es-ES" altLang="en-US" sz="1600" dirty="0"/>
              <a:t> in </a:t>
            </a:r>
            <a:r>
              <a:rPr lang="es-ES" altLang="en-US" sz="1600" dirty="0" err="1"/>
              <a:t>the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installation</a:t>
            </a:r>
            <a:r>
              <a:rPr lang="es-ES" altLang="en-US" sz="1600" dirty="0"/>
              <a:t>. </a:t>
            </a:r>
            <a:r>
              <a:rPr lang="es-ES" altLang="en-US" sz="1600" u="sng" dirty="0" err="1"/>
              <a:t>That</a:t>
            </a:r>
            <a:r>
              <a:rPr lang="es-ES" altLang="en-US" sz="1600" u="sng" dirty="0"/>
              <a:t> are </a:t>
            </a:r>
            <a:r>
              <a:rPr lang="es-ES" altLang="en-US" sz="1600" u="sng" dirty="0" err="1"/>
              <a:t>not</a:t>
            </a:r>
            <a:r>
              <a:rPr lang="es-ES" altLang="en-US" sz="1600" u="sng" dirty="0"/>
              <a:t> </a:t>
            </a:r>
            <a:r>
              <a:rPr lang="es-ES" altLang="en-US" sz="1600" u="sng" dirty="0" err="1"/>
              <a:t>yet</a:t>
            </a:r>
            <a:r>
              <a:rPr lang="es-ES" altLang="en-US" sz="1600" u="sng" dirty="0"/>
              <a:t> </a:t>
            </a:r>
            <a:r>
              <a:rPr lang="es-ES" altLang="en-US" sz="1600" u="sng" dirty="0" err="1"/>
              <a:t>automated</a:t>
            </a:r>
            <a:r>
              <a:rPr lang="es-ES" altLang="en-US" sz="1600" u="sng" dirty="0"/>
              <a:t>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0370" r="32911" b="38167"/>
          <a:stretch/>
        </p:blipFill>
        <p:spPr bwMode="auto">
          <a:xfrm>
            <a:off x="533400" y="838200"/>
            <a:ext cx="3657600" cy="29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962400" y="2438400"/>
            <a:ext cx="1066800" cy="8382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9313" y="2101416"/>
            <a:ext cx="2046287" cy="641784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Ex.: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Operation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to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adquired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the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data. </a:t>
            </a:r>
          </a:p>
          <a:p>
            <a:pPr lvl="1">
              <a:buClrTx/>
              <a:defRPr/>
            </a:pP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1085850"/>
            <a:ext cx="1371600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705867"/>
            <a:ext cx="1219201" cy="304800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Meter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990600" y="3962400"/>
            <a:ext cx="0" cy="762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3048000"/>
            <a:ext cx="4419600" cy="8382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s-ES" altLang="en-US" sz="1600" dirty="0"/>
              <a:t>More </a:t>
            </a:r>
            <a:r>
              <a:rPr lang="es-ES" altLang="en-US" sz="1600" dirty="0" err="1"/>
              <a:t>tha</a:t>
            </a:r>
            <a:r>
              <a:rPr lang="es-ES" altLang="en-US" sz="1600" dirty="0"/>
              <a:t> 8300 </a:t>
            </a:r>
            <a:r>
              <a:rPr lang="es-ES" altLang="en-US" sz="1600" dirty="0" err="1"/>
              <a:t>measures</a:t>
            </a:r>
            <a:r>
              <a:rPr lang="es-ES" altLang="en-US" sz="1600" dirty="0"/>
              <a:t> (</a:t>
            </a:r>
            <a:r>
              <a:rPr lang="es-ES" altLang="en-US" sz="1600" dirty="0" err="1"/>
              <a:t>with</a:t>
            </a:r>
            <a:r>
              <a:rPr lang="es-ES" altLang="en-US" sz="1600" dirty="0"/>
              <a:t> </a:t>
            </a:r>
            <a:r>
              <a:rPr lang="es-ES" altLang="en-US" sz="1600" dirty="0" err="1"/>
              <a:t>many</a:t>
            </a:r>
            <a:r>
              <a:rPr lang="es-ES" altLang="en-US" sz="1600" dirty="0"/>
              <a:t> </a:t>
            </a:r>
            <a:r>
              <a:rPr lang="es-ES" altLang="en-US" sz="1600" dirty="0" err="1"/>
              <a:t>meters</a:t>
            </a:r>
            <a:r>
              <a:rPr lang="es-ES" altLang="en-US" sz="1600" dirty="0"/>
              <a:t>) in </a:t>
            </a:r>
            <a:r>
              <a:rPr lang="es-ES" altLang="en-US" sz="1600" dirty="0" err="1"/>
              <a:t>differents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equipments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was</a:t>
            </a:r>
            <a:r>
              <a:rPr lang="es-ES" altLang="en-US" sz="1600" dirty="0"/>
              <a:t> done.</a:t>
            </a:r>
            <a:endParaRPr lang="en-US" alt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762000" y="4740306"/>
            <a:ext cx="533400" cy="2725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/>
          <p:cNvSpPr/>
          <p:nvPr/>
        </p:nvSpPr>
        <p:spPr>
          <a:xfrm>
            <a:off x="5133529" y="2133600"/>
            <a:ext cx="1506984" cy="410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3962400"/>
            <a:ext cx="2046287" cy="533400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7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years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of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measurements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3508" y="3962400"/>
            <a:ext cx="1286892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n-US" sz="2400" kern="0" dirty="0">
                <a:solidFill>
                  <a:srgbClr val="005B82"/>
                </a:solidFill>
              </a:rPr>
              <a:t>Work Order generated by indicator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863" y="1052512"/>
            <a:ext cx="2962275" cy="3443287"/>
          </a:xfrm>
        </p:spPr>
        <p:txBody>
          <a:bodyPr/>
          <a:lstStyle/>
          <a:p>
            <a:pPr eaLnBrk="1" hangingPunct="1"/>
            <a:r>
              <a:rPr lang="es-ES" altLang="en-US" sz="1600" dirty="0" err="1"/>
              <a:t>Work</a:t>
            </a:r>
            <a:r>
              <a:rPr lang="es-ES" altLang="en-US" sz="1600" dirty="0"/>
              <a:t> </a:t>
            </a:r>
            <a:r>
              <a:rPr lang="es-ES" altLang="en-US" sz="1600" dirty="0" err="1"/>
              <a:t>order</a:t>
            </a:r>
            <a:r>
              <a:rPr lang="es-ES" altLang="en-US" sz="1600" dirty="0"/>
              <a:t> </a:t>
            </a:r>
            <a:r>
              <a:rPr lang="es-ES" altLang="en-US" sz="1600" dirty="0" err="1"/>
              <a:t>generated</a:t>
            </a:r>
            <a:r>
              <a:rPr lang="es-ES" altLang="en-US" sz="1600" dirty="0"/>
              <a:t> </a:t>
            </a:r>
            <a:r>
              <a:rPr lang="es-ES" altLang="en-US" sz="1600" dirty="0" err="1"/>
              <a:t>by</a:t>
            </a:r>
            <a:r>
              <a:rPr lang="es-ES" altLang="en-US" sz="1600" dirty="0"/>
              <a:t> </a:t>
            </a:r>
            <a:r>
              <a:rPr lang="es-ES" altLang="en-US" sz="1600" dirty="0" err="1"/>
              <a:t>indicator</a:t>
            </a:r>
            <a:r>
              <a:rPr lang="es-ES" altLang="en-US" sz="1600" dirty="0"/>
              <a:t>:</a:t>
            </a:r>
          </a:p>
          <a:p>
            <a:pPr eaLnBrk="1" hangingPunct="1"/>
            <a:r>
              <a:rPr lang="es-ES" altLang="en-US" sz="1600" dirty="0" err="1"/>
              <a:t>Planning</a:t>
            </a:r>
            <a:r>
              <a:rPr lang="es-ES" altLang="en-US" sz="1600" dirty="0"/>
              <a:t> </a:t>
            </a:r>
            <a:r>
              <a:rPr lang="es-ES" altLang="en-US" sz="1600" dirty="0" err="1"/>
              <a:t>launch</a:t>
            </a:r>
            <a:r>
              <a:rPr lang="es-ES" altLang="en-US" sz="1600" dirty="0"/>
              <a:t> </a:t>
            </a:r>
            <a:r>
              <a:rPr lang="es-ES" altLang="en-US" sz="1600" dirty="0" err="1"/>
              <a:t>work</a:t>
            </a:r>
            <a:r>
              <a:rPr lang="es-ES" altLang="en-US" sz="1600" dirty="0"/>
              <a:t> </a:t>
            </a:r>
            <a:r>
              <a:rPr lang="es-ES" altLang="en-US" sz="1600" dirty="0" err="1"/>
              <a:t>order</a:t>
            </a:r>
            <a:r>
              <a:rPr lang="es-ES" altLang="en-US" sz="1600" dirty="0"/>
              <a:t> to </a:t>
            </a:r>
            <a:r>
              <a:rPr lang="es-ES" altLang="en-US" sz="1600" dirty="0" err="1"/>
              <a:t>clean</a:t>
            </a:r>
            <a:r>
              <a:rPr lang="es-ES" altLang="en-US" sz="1600" dirty="0"/>
              <a:t> </a:t>
            </a:r>
            <a:r>
              <a:rPr lang="es-ES" altLang="en-US" sz="1600" dirty="0" err="1"/>
              <a:t>exchanger</a:t>
            </a:r>
            <a:r>
              <a:rPr lang="es-ES" altLang="en-US" sz="1600" dirty="0"/>
              <a:t> </a:t>
            </a:r>
            <a:r>
              <a:rPr lang="es-ES" altLang="en-US" sz="1600" dirty="0" err="1"/>
              <a:t>secondary</a:t>
            </a:r>
            <a:r>
              <a:rPr lang="es-ES" altLang="en-US" sz="1600" dirty="0"/>
              <a:t> </a:t>
            </a:r>
            <a:r>
              <a:rPr lang="es-ES" altLang="en-US" sz="1600" dirty="0" err="1"/>
              <a:t>side</a:t>
            </a:r>
            <a:r>
              <a:rPr lang="es-ES" altLang="en-US" sz="1600" dirty="0"/>
              <a:t>.</a:t>
            </a:r>
          </a:p>
          <a:p>
            <a:pPr eaLnBrk="1" hangingPunct="1"/>
            <a:endParaRPr lang="es-ES" altLang="en-US" sz="1600" dirty="0"/>
          </a:p>
          <a:p>
            <a:pPr eaLnBrk="1" hangingPunct="1"/>
            <a:endParaRPr lang="es-ES" altLang="en-US" sz="1600" dirty="0"/>
          </a:p>
          <a:p>
            <a:pPr eaLnBrk="1" hangingPunct="1"/>
            <a:endParaRPr lang="es-ES" altLang="en-US" sz="1600" dirty="0"/>
          </a:p>
          <a:p>
            <a:pPr eaLnBrk="1" hangingPunct="1"/>
            <a:endParaRPr lang="es-ES" altLang="en-US" sz="1600" dirty="0"/>
          </a:p>
          <a:p>
            <a:pPr eaLnBrk="1" hangingPunct="1"/>
            <a:r>
              <a:rPr lang="es-ES" altLang="en-US" sz="1600" dirty="0" err="1"/>
              <a:t>Differential</a:t>
            </a:r>
            <a:r>
              <a:rPr lang="es-ES" altLang="en-US" sz="1600" dirty="0"/>
              <a:t> </a:t>
            </a:r>
            <a:r>
              <a:rPr lang="es-ES" altLang="en-US" sz="1600" dirty="0" err="1"/>
              <a:t>pressure</a:t>
            </a:r>
            <a:r>
              <a:rPr lang="es-ES" altLang="en-US" sz="1600" dirty="0"/>
              <a:t> 0.60 bar &gt; 0.54 bar, </a:t>
            </a:r>
            <a:r>
              <a:rPr lang="es-ES" altLang="en-US" sz="1600" dirty="0" err="1"/>
              <a:t>cleaning</a:t>
            </a:r>
            <a:r>
              <a:rPr lang="es-ES" altLang="en-US" sz="1600" dirty="0"/>
              <a:t> </a:t>
            </a:r>
            <a:r>
              <a:rPr lang="es-ES" altLang="en-US" sz="1600" dirty="0" err="1"/>
              <a:t>is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required</a:t>
            </a:r>
            <a:endParaRPr lang="es-ES" altLang="en-US" sz="1600" dirty="0"/>
          </a:p>
          <a:p>
            <a:pPr eaLnBrk="1" hangingPunct="1"/>
            <a:endParaRPr lang="en-US" altLang="en-US" sz="1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/>
          <a:srcRect l="22446" t="19365" r="5311" b="16714"/>
          <a:stretch/>
        </p:blipFill>
        <p:spPr bwMode="auto">
          <a:xfrm>
            <a:off x="338138" y="981075"/>
            <a:ext cx="5595937" cy="396081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/>
          <a:srcRect l="22103" t="19992" r="2796" b="49183"/>
          <a:stretch/>
        </p:blipFill>
        <p:spPr bwMode="auto">
          <a:xfrm>
            <a:off x="4140200" y="4581525"/>
            <a:ext cx="5156200" cy="169227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4"/>
          <a:srcRect l="24497" t="48373" r="3852" b="16915"/>
          <a:stretch/>
        </p:blipFill>
        <p:spPr bwMode="auto">
          <a:xfrm>
            <a:off x="107950" y="4975225"/>
            <a:ext cx="4110038" cy="159226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9"/>
          <p:cNvSpPr>
            <a:spLocks noChangeArrowheads="1"/>
          </p:cNvSpPr>
          <p:nvPr/>
        </p:nvSpPr>
        <p:spPr bwMode="auto">
          <a:xfrm>
            <a:off x="5659438" y="3681413"/>
            <a:ext cx="352425" cy="215900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2932906"/>
            <a:ext cx="2046287" cy="496094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Value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to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trigger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Work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Order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659438" y="3124200"/>
            <a:ext cx="1001712" cy="5572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36106" y="2554238"/>
            <a:ext cx="2511078" cy="410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2465387"/>
            <a:ext cx="2046287" cy="496094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Inictial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Value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(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if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was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necesary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659438" y="2566987"/>
            <a:ext cx="1058862" cy="1924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143000" y="1143000"/>
            <a:ext cx="1676400" cy="269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/>
        </p:nvSpPr>
        <p:spPr>
          <a:xfrm>
            <a:off x="762000" y="1676400"/>
            <a:ext cx="2057400" cy="269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002213"/>
            <a:ext cx="2285999" cy="1011237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Trend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162969" y="5235574"/>
            <a:ext cx="500856" cy="19208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1800" y="5389563"/>
            <a:ext cx="2057400" cy="554037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Predicted</a:t>
            </a:r>
            <a:r>
              <a:rPr lang="es-E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date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2000" y="2296294"/>
            <a:ext cx="2087216" cy="366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7713" y="1752600"/>
            <a:ext cx="2046287" cy="496094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Measurer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849217" y="1946176"/>
            <a:ext cx="960783" cy="5335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324600" y="5596730"/>
            <a:ext cx="958056" cy="4992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1828800" y="304800"/>
            <a:ext cx="6553200" cy="461665"/>
          </a:xfrm>
        </p:spPr>
        <p:txBody>
          <a:bodyPr/>
          <a:lstStyle/>
          <a:p>
            <a:pPr algn="l"/>
            <a:r>
              <a:rPr lang="es-ES" sz="2400" kern="0" dirty="0" err="1" smtClean="0">
                <a:solidFill>
                  <a:srgbClr val="005B82"/>
                </a:solidFill>
              </a:rPr>
              <a:t>Spare</a:t>
            </a:r>
            <a:r>
              <a:rPr lang="es-ES" sz="2400" kern="0" dirty="0" smtClean="0">
                <a:solidFill>
                  <a:srgbClr val="005B82"/>
                </a:solidFill>
              </a:rPr>
              <a:t> </a:t>
            </a:r>
            <a:r>
              <a:rPr lang="es-ES" sz="2400" kern="0" dirty="0" err="1" smtClean="0">
                <a:solidFill>
                  <a:srgbClr val="005B82"/>
                </a:solidFill>
              </a:rPr>
              <a:t>parts</a:t>
            </a:r>
            <a:endParaRPr lang="en-US" sz="2400" kern="0" dirty="0">
              <a:solidFill>
                <a:srgbClr val="005B82"/>
              </a:solidFill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 l="24464" t="15157" r="26318" b="5550"/>
          <a:stretch>
            <a:fillRect/>
          </a:stretch>
        </p:blipFill>
        <p:spPr bwMode="auto">
          <a:xfrm>
            <a:off x="1371600" y="3584284"/>
            <a:ext cx="2067153" cy="2664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t="21548" r="6123" b="15315"/>
          <a:stretch/>
        </p:blipFill>
        <p:spPr bwMode="auto">
          <a:xfrm>
            <a:off x="4419600" y="1064922"/>
            <a:ext cx="4603073" cy="236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t="2481" r="15389" b="7261"/>
          <a:stretch/>
        </p:blipFill>
        <p:spPr bwMode="auto">
          <a:xfrm>
            <a:off x="5235236" y="3856344"/>
            <a:ext cx="2971800" cy="239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828443AC-BCB8-46E7-A03E-E18CDED8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4922"/>
            <a:ext cx="38163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9F38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2E50"/>
              </a:buClr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A0B8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ES" altLang="en-US" sz="1800" u="sng" dirty="0" err="1" smtClean="0"/>
              <a:t>Spare</a:t>
            </a:r>
            <a:r>
              <a:rPr lang="es-ES" altLang="en-US" sz="1800" u="sng" dirty="0" smtClean="0"/>
              <a:t> </a:t>
            </a:r>
            <a:r>
              <a:rPr lang="es-ES" altLang="en-US" sz="1800" u="sng" dirty="0" err="1" smtClean="0"/>
              <a:t>parts</a:t>
            </a:r>
            <a:r>
              <a:rPr lang="es-ES" altLang="en-US" sz="1800" u="sng" dirty="0" smtClean="0"/>
              <a:t> </a:t>
            </a:r>
            <a:r>
              <a:rPr lang="es-ES" altLang="en-US" sz="1800" u="sng" dirty="0" err="1"/>
              <a:t>Main</a:t>
            </a:r>
            <a:r>
              <a:rPr lang="es-ES" altLang="en-US" sz="1800" u="sng" dirty="0"/>
              <a:t> </a:t>
            </a:r>
            <a:r>
              <a:rPr lang="es-ES" altLang="en-US" sz="1800" u="sng" dirty="0" err="1"/>
              <a:t>Information</a:t>
            </a:r>
            <a:r>
              <a:rPr lang="es-ES" altLang="en-US" sz="1800" u="sng" dirty="0"/>
              <a:t> </a:t>
            </a:r>
          </a:p>
          <a:p>
            <a:pPr algn="just" eaLnBrk="1" hangingPunct="1"/>
            <a:r>
              <a:rPr lang="es-ES" altLang="en-US" sz="1800" u="sng" dirty="0"/>
              <a:t>(2013-2018)</a:t>
            </a:r>
            <a:r>
              <a:rPr lang="es-ES" altLang="en-US" sz="1800" dirty="0"/>
              <a:t>:</a:t>
            </a:r>
          </a:p>
          <a:p>
            <a:pPr algn="just" eaLnBrk="1" hangingPunct="1"/>
            <a:r>
              <a:rPr lang="es-ES" altLang="en-US" sz="1800" dirty="0" err="1"/>
              <a:t>Different</a:t>
            </a:r>
            <a:r>
              <a:rPr lang="es-ES" altLang="en-US" sz="1800" dirty="0"/>
              <a:t> </a:t>
            </a:r>
            <a:r>
              <a:rPr lang="es-ES" altLang="en-US" sz="1800" dirty="0" err="1" smtClean="0"/>
              <a:t>Families</a:t>
            </a:r>
            <a:r>
              <a:rPr lang="es-ES" altLang="en-US" sz="1800" dirty="0" smtClean="0"/>
              <a:t>: </a:t>
            </a:r>
            <a:r>
              <a:rPr lang="es-ES" altLang="en-US" sz="1800" b="1" dirty="0">
                <a:solidFill>
                  <a:srgbClr val="FF0000"/>
                </a:solidFill>
              </a:rPr>
              <a:t>1.849</a:t>
            </a:r>
            <a:r>
              <a:rPr lang="es-ES" altLang="en-US" sz="1800" dirty="0"/>
              <a:t> (</a:t>
            </a:r>
            <a:r>
              <a:rPr lang="es-ES" altLang="en-US" sz="1800" dirty="0" err="1"/>
              <a:t>bearings</a:t>
            </a:r>
            <a:r>
              <a:rPr lang="es-ES" altLang="en-US" sz="1800" dirty="0"/>
              <a:t>, </a:t>
            </a:r>
            <a:r>
              <a:rPr lang="es-ES" altLang="en-US" sz="1800" dirty="0" err="1"/>
              <a:t>filters</a:t>
            </a:r>
            <a:r>
              <a:rPr lang="es-ES" altLang="en-US" sz="1800" dirty="0"/>
              <a:t>, </a:t>
            </a:r>
            <a:r>
              <a:rPr lang="es-ES" altLang="en-US" sz="1800" dirty="0" err="1"/>
              <a:t>screw</a:t>
            </a:r>
            <a:r>
              <a:rPr lang="es-ES" altLang="en-US" sz="1800" dirty="0"/>
              <a:t>, </a:t>
            </a:r>
            <a:r>
              <a:rPr lang="es-ES" altLang="en-US" sz="1800" dirty="0" err="1"/>
              <a:t>seals</a:t>
            </a:r>
            <a:r>
              <a:rPr lang="es-ES" altLang="en-US" sz="1800" dirty="0"/>
              <a:t>, </a:t>
            </a:r>
            <a:r>
              <a:rPr lang="es-ES" altLang="en-US" sz="1800" dirty="0" err="1"/>
              <a:t>etc</a:t>
            </a:r>
            <a:r>
              <a:rPr lang="es-ES" altLang="en-US" sz="1800" dirty="0"/>
              <a:t>)</a:t>
            </a:r>
          </a:p>
          <a:p>
            <a:pPr algn="just" eaLnBrk="1" hangingPunct="1"/>
            <a:r>
              <a:rPr lang="es-ES" altLang="en-US" sz="1800" dirty="0" err="1"/>
              <a:t>Quantity</a:t>
            </a:r>
            <a:r>
              <a:rPr lang="es-ES" altLang="en-US" sz="1800" dirty="0"/>
              <a:t> of </a:t>
            </a:r>
            <a:r>
              <a:rPr lang="es-ES" altLang="en-US" sz="1800" dirty="0" err="1"/>
              <a:t>items</a:t>
            </a:r>
            <a:r>
              <a:rPr lang="es-ES" altLang="en-US" sz="1800" dirty="0"/>
              <a:t>: </a:t>
            </a:r>
            <a:r>
              <a:rPr lang="es-ES" altLang="en-US" sz="1800" b="1" dirty="0">
                <a:solidFill>
                  <a:srgbClr val="FF0000"/>
                </a:solidFill>
              </a:rPr>
              <a:t>24.310</a:t>
            </a:r>
          </a:p>
          <a:p>
            <a:pPr algn="just" eaLnBrk="1" hangingPunct="1"/>
            <a:r>
              <a:rPr lang="es-ES" altLang="en-US" sz="1800" dirty="0" err="1"/>
              <a:t>StoreShelf</a:t>
            </a:r>
            <a:r>
              <a:rPr lang="es-ES" altLang="en-US" sz="1800" dirty="0"/>
              <a:t> (positions): 3.666</a:t>
            </a:r>
          </a:p>
          <a:p>
            <a:pPr algn="just" eaLnBrk="1" hangingPunct="1"/>
            <a:r>
              <a:rPr lang="es-ES" altLang="en-US" sz="1800" dirty="0" err="1"/>
              <a:t>StockMov</a:t>
            </a:r>
            <a:r>
              <a:rPr lang="es-ES" altLang="en-US" sz="1800" dirty="0"/>
              <a:t>: 15.920</a:t>
            </a:r>
          </a:p>
          <a:p>
            <a:pPr algn="just" eaLnBrk="1" hangingPunct="1"/>
            <a:endParaRPr lang="en-US" altLang="en-US" sz="1800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3780" y="533400"/>
            <a:ext cx="3414712" cy="320892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Managed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by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Prisma3 (CMMS).</a:t>
            </a:r>
          </a:p>
          <a:p>
            <a:pPr lvl="1">
              <a:buClrTx/>
              <a:defRPr/>
            </a:pP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Left Arrow 9"/>
          <p:cNvSpPr>
            <a:spLocks noChangeArrowheads="1"/>
          </p:cNvSpPr>
          <p:nvPr/>
        </p:nvSpPr>
        <p:spPr bwMode="auto">
          <a:xfrm rot="10800000">
            <a:off x="3962400" y="4545216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" name="Left Arrow 9"/>
          <p:cNvSpPr>
            <a:spLocks noChangeArrowheads="1"/>
          </p:cNvSpPr>
          <p:nvPr/>
        </p:nvSpPr>
        <p:spPr bwMode="auto">
          <a:xfrm rot="5400000">
            <a:off x="6492536" y="3394091"/>
            <a:ext cx="457200" cy="371125"/>
          </a:xfrm>
          <a:prstGeom prst="leftArrow">
            <a:avLst>
              <a:gd name="adj1" fmla="val 50000"/>
              <a:gd name="adj2" fmla="val 499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4260821"/>
            <a:ext cx="2034836" cy="463579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Stocks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Work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Flow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0" y="3429001"/>
            <a:ext cx="2621873" cy="379254"/>
          </a:xfrm>
        </p:spPr>
        <p:txBody>
          <a:bodyPr>
            <a:normAutofit/>
          </a:bodyPr>
          <a:lstStyle/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Take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Item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and WO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register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>
              <a:buClrTx/>
              <a:defRPr/>
            </a:pP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876800" y="1295400"/>
            <a:ext cx="40386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28736" y="838200"/>
            <a:ext cx="2667000" cy="228600"/>
          </a:xfrm>
        </p:spPr>
        <p:txBody>
          <a:bodyPr>
            <a:normAutofit fontScale="92500" lnSpcReduction="20000"/>
          </a:bodyPr>
          <a:lstStyle/>
          <a:p>
            <a:pPr lvl="1">
              <a:buClrTx/>
              <a:defRPr/>
            </a:pP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Around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80.000 €/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last</a:t>
            </a:r>
            <a:r>
              <a:rPr lang="es-E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s-ES" altLang="en-US" sz="12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years</a:t>
            </a:r>
            <a:endParaRPr lang="es-E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5800" y="836322"/>
            <a:ext cx="1905000" cy="230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562600" y="1064922"/>
            <a:ext cx="152400" cy="23047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4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BA Powerpoint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BA Powerpoint_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ALBA Powerpoint_2</Template>
  <TotalTime>3862</TotalTime>
  <Words>1362</Words>
  <Application>Microsoft Office PowerPoint</Application>
  <PresentationFormat>On-screen Show (4:3)</PresentationFormat>
  <Paragraphs>305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ALBA Powerpoint_2</vt:lpstr>
      <vt:lpstr>PowerPoint Presentation</vt:lpstr>
      <vt:lpstr>PowerPoint Presentation</vt:lpstr>
      <vt:lpstr>Work Order Example</vt:lpstr>
      <vt:lpstr>PowerPoint Presentation</vt:lpstr>
      <vt:lpstr>Work Order generated by schedule (Preventive and Corrective Maintenance)</vt:lpstr>
      <vt:lpstr>Work order feedback tool</vt:lpstr>
      <vt:lpstr>Work Order Measurement</vt:lpstr>
      <vt:lpstr>Work Order generated by indicator</vt:lpstr>
      <vt:lpstr>Spare parts</vt:lpstr>
      <vt:lpstr>Maintenance Key figures</vt:lpstr>
      <vt:lpstr>Work Type Reported Graphic (time)</vt:lpstr>
      <vt:lpstr>Water Cooling Systems Pumps </vt:lpstr>
      <vt:lpstr>Water Pumps</vt:lpstr>
      <vt:lpstr>Pumps Predictive Maintenance</vt:lpstr>
      <vt:lpstr>Pumps Predictive Maintenance</vt:lpstr>
      <vt:lpstr>Equipment type cost</vt:lpstr>
      <vt:lpstr>Deionized Water Pumps Case</vt:lpstr>
      <vt:lpstr>Deionized Water Pumps Case</vt:lpstr>
      <vt:lpstr>Deionized Water Pumps Case</vt:lpstr>
      <vt:lpstr>Deionized Water Pumps Case</vt:lpstr>
      <vt:lpstr>Deionized Water Pumps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fuente de luz de sincrotrón ALBA</dc:title>
  <dc:creator>Ana Belén Martínez Bonillo</dc:creator>
  <cp:lastModifiedBy>Juan José Manotas Mazario</cp:lastModifiedBy>
  <cp:revision>182</cp:revision>
  <cp:lastPrinted>2018-09-26T16:21:04Z</cp:lastPrinted>
  <dcterms:created xsi:type="dcterms:W3CDTF">2014-04-30T09:25:31Z</dcterms:created>
  <dcterms:modified xsi:type="dcterms:W3CDTF">2018-09-26T16:21:45Z</dcterms:modified>
</cp:coreProperties>
</file>