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5"/>
  </p:notesMasterIdLst>
  <p:handoutMasterIdLst>
    <p:handoutMasterId r:id="rId36"/>
  </p:handoutMasterIdLst>
  <p:sldIdLst>
    <p:sldId id="443" r:id="rId2"/>
    <p:sldId id="332" r:id="rId3"/>
    <p:sldId id="421" r:id="rId4"/>
    <p:sldId id="392" r:id="rId5"/>
    <p:sldId id="404" r:id="rId6"/>
    <p:sldId id="405" r:id="rId7"/>
    <p:sldId id="425" r:id="rId8"/>
    <p:sldId id="420" r:id="rId9"/>
    <p:sldId id="427" r:id="rId10"/>
    <p:sldId id="376" r:id="rId11"/>
    <p:sldId id="409" r:id="rId12"/>
    <p:sldId id="380" r:id="rId13"/>
    <p:sldId id="375" r:id="rId14"/>
    <p:sldId id="393" r:id="rId15"/>
    <p:sldId id="394" r:id="rId16"/>
    <p:sldId id="423" r:id="rId17"/>
    <p:sldId id="398" r:id="rId18"/>
    <p:sldId id="428" r:id="rId19"/>
    <p:sldId id="429" r:id="rId20"/>
    <p:sldId id="431" r:id="rId21"/>
    <p:sldId id="432" r:id="rId22"/>
    <p:sldId id="433" r:id="rId23"/>
    <p:sldId id="434" r:id="rId24"/>
    <p:sldId id="435" r:id="rId25"/>
    <p:sldId id="436" r:id="rId26"/>
    <p:sldId id="438" r:id="rId27"/>
    <p:sldId id="446" r:id="rId28"/>
    <p:sldId id="437" r:id="rId29"/>
    <p:sldId id="447" r:id="rId30"/>
    <p:sldId id="450" r:id="rId31"/>
    <p:sldId id="449" r:id="rId32"/>
    <p:sldId id="389" r:id="rId33"/>
    <p:sldId id="442" r:id="rId34"/>
  </p:sldIdLst>
  <p:sldSz cx="9144000" cy="6858000" type="screen4x3"/>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41C39"/>
    <a:srgbClr val="FF9933"/>
    <a:srgbClr val="3366FF"/>
    <a:srgbClr val="00FF00"/>
    <a:srgbClr val="FF0000"/>
    <a:srgbClr val="FFFF99"/>
    <a:srgbClr val="FFFFCC"/>
    <a:srgbClr val="03CDC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6948" autoAdjust="0"/>
  </p:normalViewPr>
  <p:slideViewPr>
    <p:cSldViewPr snapToGrid="0">
      <p:cViewPr varScale="1">
        <p:scale>
          <a:sx n="79" d="100"/>
          <a:sy n="79" d="100"/>
        </p:scale>
        <p:origin x="1638" y="84"/>
      </p:cViewPr>
      <p:guideLst>
        <p:guide orient="horz"/>
        <p:guide pos="575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3" d="100"/>
          <a:sy n="93" d="100"/>
        </p:scale>
        <p:origin x="-3726" y="-120"/>
      </p:cViewPr>
      <p:guideLst>
        <p:guide orient="horz" pos="3127"/>
        <p:guide pos="210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Sheet1!$A$2</c:f>
              <c:strCache>
                <c:ptCount val="1"/>
                <c:pt idx="0">
                  <c:v>Preventive maintenance cost per compressor</c:v>
                </c:pt>
              </c:strCache>
            </c:strRef>
          </c:tx>
          <c:invertIfNegative val="0"/>
          <c:cat>
            <c:strRef>
              <c:f>Sheet1!$B$1:$J$1</c:f>
              <c:strCache>
                <c:ptCount val="9"/>
                <c:pt idx="0">
                  <c:v>Stal - S70's</c:v>
                </c:pt>
                <c:pt idx="1">
                  <c:v>Stal - S80's</c:v>
                </c:pt>
                <c:pt idx="2">
                  <c:v>Stal - S90's</c:v>
                </c:pt>
                <c:pt idx="3">
                  <c:v>Aerzen - VMY536aM</c:v>
                </c:pt>
                <c:pt idx="4">
                  <c:v>Aerzen - VMY536aH</c:v>
                </c:pt>
                <c:pt idx="5">
                  <c:v>Howden WLV205</c:v>
                </c:pt>
                <c:pt idx="6">
                  <c:v>Howden WLV321</c:v>
                </c:pt>
                <c:pt idx="7">
                  <c:v>Kaeser - HSDV760</c:v>
                </c:pt>
                <c:pt idx="8">
                  <c:v>Mycom - HE402.*</c:v>
                </c:pt>
              </c:strCache>
            </c:strRef>
          </c:cat>
          <c:val>
            <c:numRef>
              <c:f>Sheet1!$B$2:$J$2</c:f>
              <c:numCache>
                <c:formatCode>[$CHF]\ #,##0</c:formatCode>
                <c:ptCount val="9"/>
                <c:pt idx="0">
                  <c:v>22981</c:v>
                </c:pt>
                <c:pt idx="1">
                  <c:v>26528</c:v>
                </c:pt>
                <c:pt idx="2">
                  <c:v>44212.5</c:v>
                </c:pt>
                <c:pt idx="3">
                  <c:v>38841.4</c:v>
                </c:pt>
                <c:pt idx="4">
                  <c:v>38841.4</c:v>
                </c:pt>
                <c:pt idx="5">
                  <c:v>16814</c:v>
                </c:pt>
                <c:pt idx="6">
                  <c:v>27530</c:v>
                </c:pt>
                <c:pt idx="7">
                  <c:v>42308</c:v>
                </c:pt>
                <c:pt idx="8">
                  <c:v>76000</c:v>
                </c:pt>
              </c:numCache>
            </c:numRef>
          </c:val>
          <c:extLst>
            <c:ext xmlns:c16="http://schemas.microsoft.com/office/drawing/2014/chart" uri="{C3380CC4-5D6E-409C-BE32-E72D297353CC}">
              <c16:uniqueId val="{00000000-FB17-4F64-9439-18ED983A8C3A}"/>
            </c:ext>
          </c:extLst>
        </c:ser>
        <c:ser>
          <c:idx val="1"/>
          <c:order val="1"/>
          <c:tx>
            <c:strRef>
              <c:f>Sheet1!$A$3</c:f>
              <c:strCache>
                <c:ptCount val="1"/>
                <c:pt idx="0">
                  <c:v>Average corrective maintenance cost</c:v>
                </c:pt>
              </c:strCache>
            </c:strRef>
          </c:tx>
          <c:invertIfNegative val="0"/>
          <c:cat>
            <c:strRef>
              <c:f>Sheet1!$B$1:$J$1</c:f>
              <c:strCache>
                <c:ptCount val="9"/>
                <c:pt idx="0">
                  <c:v>Stal - S70's</c:v>
                </c:pt>
                <c:pt idx="1">
                  <c:v>Stal - S80's</c:v>
                </c:pt>
                <c:pt idx="2">
                  <c:v>Stal - S90's</c:v>
                </c:pt>
                <c:pt idx="3">
                  <c:v>Aerzen - VMY536aM</c:v>
                </c:pt>
                <c:pt idx="4">
                  <c:v>Aerzen - VMY536aH</c:v>
                </c:pt>
                <c:pt idx="5">
                  <c:v>Howden WLV205</c:v>
                </c:pt>
                <c:pt idx="6">
                  <c:v>Howden WLV321</c:v>
                </c:pt>
                <c:pt idx="7">
                  <c:v>Kaeser - HSDV760</c:v>
                </c:pt>
                <c:pt idx="8">
                  <c:v>Mycom - HE402.*</c:v>
                </c:pt>
              </c:strCache>
            </c:strRef>
          </c:cat>
          <c:val>
            <c:numRef>
              <c:f>Sheet1!$B$3:$J$3</c:f>
              <c:numCache>
                <c:formatCode>[$CHF]\ #,##0</c:formatCode>
                <c:ptCount val="9"/>
                <c:pt idx="0">
                  <c:v>7887.1890000000003</c:v>
                </c:pt>
                <c:pt idx="1">
                  <c:v>516</c:v>
                </c:pt>
                <c:pt idx="2">
                  <c:v>2317.4849999999997</c:v>
                </c:pt>
                <c:pt idx="3">
                  <c:v>8534.7724999999991</c:v>
                </c:pt>
                <c:pt idx="4">
                  <c:v>13243.397777777776</c:v>
                </c:pt>
                <c:pt idx="5">
                  <c:v>0</c:v>
                </c:pt>
                <c:pt idx="6">
                  <c:v>894</c:v>
                </c:pt>
                <c:pt idx="7">
                  <c:v>10529</c:v>
                </c:pt>
                <c:pt idx="8">
                  <c:v>2970</c:v>
                </c:pt>
              </c:numCache>
            </c:numRef>
          </c:val>
          <c:extLst>
            <c:ext xmlns:c16="http://schemas.microsoft.com/office/drawing/2014/chart" uri="{C3380CC4-5D6E-409C-BE32-E72D297353CC}">
              <c16:uniqueId val="{00000001-FB17-4F64-9439-18ED983A8C3A}"/>
            </c:ext>
          </c:extLst>
        </c:ser>
        <c:dLbls>
          <c:showLegendKey val="0"/>
          <c:showVal val="0"/>
          <c:showCatName val="0"/>
          <c:showSerName val="0"/>
          <c:showPercent val="0"/>
          <c:showBubbleSize val="0"/>
        </c:dLbls>
        <c:gapWidth val="150"/>
        <c:shape val="box"/>
        <c:axId val="148197760"/>
        <c:axId val="148199296"/>
        <c:axId val="0"/>
      </c:bar3DChart>
      <c:catAx>
        <c:axId val="148197760"/>
        <c:scaling>
          <c:orientation val="minMax"/>
        </c:scaling>
        <c:delete val="0"/>
        <c:axPos val="b"/>
        <c:numFmt formatCode="General" sourceLinked="0"/>
        <c:majorTickMark val="out"/>
        <c:minorTickMark val="none"/>
        <c:tickLblPos val="nextTo"/>
        <c:txPr>
          <a:bodyPr rot="-2820000"/>
          <a:lstStyle/>
          <a:p>
            <a:pPr>
              <a:defRPr/>
            </a:pPr>
            <a:endParaRPr lang="en-US"/>
          </a:p>
        </c:txPr>
        <c:crossAx val="148199296"/>
        <c:crosses val="autoZero"/>
        <c:auto val="1"/>
        <c:lblAlgn val="ctr"/>
        <c:lblOffset val="100"/>
        <c:noMultiLvlLbl val="0"/>
      </c:catAx>
      <c:valAx>
        <c:axId val="148199296"/>
        <c:scaling>
          <c:orientation val="minMax"/>
        </c:scaling>
        <c:delete val="0"/>
        <c:axPos val="l"/>
        <c:majorGridlines/>
        <c:numFmt formatCode="[$CHF]\ #,##0" sourceLinked="1"/>
        <c:majorTickMark val="out"/>
        <c:minorTickMark val="none"/>
        <c:tickLblPos val="nextTo"/>
        <c:crossAx val="14819776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9790D-DDE5-4C91-ABB7-11A5CC3B9C17}"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n-US"/>
        </a:p>
      </dgm:t>
    </dgm:pt>
    <dgm:pt modelId="{85A1970A-4016-4573-B6E5-6BC7D08C1A4D}">
      <dgm:prSet phldrT="[Text]"/>
      <dgm:spPr/>
      <dgm:t>
        <a:bodyPr/>
        <a:lstStyle/>
        <a:p>
          <a:r>
            <a:rPr lang="en-US" dirty="0" smtClean="0"/>
            <a:t>Cryogenics Group</a:t>
          </a:r>
          <a:endParaRPr lang="en-US" dirty="0"/>
        </a:p>
      </dgm:t>
    </dgm:pt>
    <dgm:pt modelId="{E3E2C346-3EE1-438F-BFEE-90B99362EC6C}" type="parTrans" cxnId="{D8DD20B2-4E5D-4554-9DAD-A27098AD0813}">
      <dgm:prSet/>
      <dgm:spPr/>
      <dgm:t>
        <a:bodyPr/>
        <a:lstStyle/>
        <a:p>
          <a:endParaRPr lang="en-US"/>
        </a:p>
      </dgm:t>
    </dgm:pt>
    <dgm:pt modelId="{A51798B9-66DC-41A5-BBFE-C11724024586}" type="sibTrans" cxnId="{D8DD20B2-4E5D-4554-9DAD-A27098AD0813}">
      <dgm:prSet/>
      <dgm:spPr/>
      <dgm:t>
        <a:bodyPr/>
        <a:lstStyle/>
        <a:p>
          <a:endParaRPr lang="en-US"/>
        </a:p>
      </dgm:t>
    </dgm:pt>
    <dgm:pt modelId="{245C1780-6AAF-4601-9A7A-8F31500B0BED}">
      <dgm:prSet phldrT="[Text]"/>
      <dgm:spPr/>
      <dgm:t>
        <a:bodyPr/>
        <a:lstStyle/>
        <a:p>
          <a:r>
            <a:rPr lang="en-US" dirty="0" smtClean="0"/>
            <a:t>Operation</a:t>
          </a:r>
          <a:endParaRPr lang="en-US" dirty="0"/>
        </a:p>
      </dgm:t>
    </dgm:pt>
    <dgm:pt modelId="{228FB305-167E-4AE4-BFA5-A8A31454ED88}" type="parTrans" cxnId="{C21B0147-B97C-4219-A6B2-A1404F629E26}">
      <dgm:prSet/>
      <dgm:spPr/>
      <dgm:t>
        <a:bodyPr/>
        <a:lstStyle/>
        <a:p>
          <a:endParaRPr lang="en-US"/>
        </a:p>
      </dgm:t>
    </dgm:pt>
    <dgm:pt modelId="{5BD5F07A-9F2C-4061-A2AD-9119A674BDE4}" type="sibTrans" cxnId="{C21B0147-B97C-4219-A6B2-A1404F629E26}">
      <dgm:prSet/>
      <dgm:spPr/>
      <dgm:t>
        <a:bodyPr/>
        <a:lstStyle/>
        <a:p>
          <a:endParaRPr lang="en-US"/>
        </a:p>
      </dgm:t>
    </dgm:pt>
    <dgm:pt modelId="{5468396E-486A-4586-BB80-9FB8ED08A188}">
      <dgm:prSet phldrT="[Text]"/>
      <dgm:spPr/>
      <dgm:t>
        <a:bodyPr/>
        <a:lstStyle/>
        <a:p>
          <a:r>
            <a:rPr lang="en-US" b="1" dirty="0" smtClean="0"/>
            <a:t>Methods and Logistics</a:t>
          </a:r>
          <a:endParaRPr lang="en-US" b="1" dirty="0"/>
        </a:p>
      </dgm:t>
    </dgm:pt>
    <dgm:pt modelId="{5E5D58F4-B861-485E-BC8D-10F75F79E2B1}" type="parTrans" cxnId="{EA0ADC05-D9A7-4591-90DF-5190DF17F82F}">
      <dgm:prSet/>
      <dgm:spPr/>
      <dgm:t>
        <a:bodyPr/>
        <a:lstStyle/>
        <a:p>
          <a:endParaRPr lang="en-US"/>
        </a:p>
      </dgm:t>
    </dgm:pt>
    <dgm:pt modelId="{94B71D6D-8E4B-4E4B-8F66-2C9BEF952BB0}" type="sibTrans" cxnId="{EA0ADC05-D9A7-4591-90DF-5190DF17F82F}">
      <dgm:prSet/>
      <dgm:spPr/>
      <dgm:t>
        <a:bodyPr/>
        <a:lstStyle/>
        <a:p>
          <a:endParaRPr lang="en-US"/>
        </a:p>
      </dgm:t>
    </dgm:pt>
    <dgm:pt modelId="{117FEC9F-DD55-46F3-B856-20F4C19052F5}">
      <dgm:prSet phldrT="[Text]"/>
      <dgm:spPr/>
      <dgm:t>
        <a:bodyPr/>
        <a:lstStyle/>
        <a:p>
          <a:r>
            <a:rPr lang="en-US" dirty="0" err="1" smtClean="0"/>
            <a:t>Cryolab</a:t>
          </a:r>
          <a:r>
            <a:rPr lang="en-US" dirty="0" smtClean="0"/>
            <a:t> and Instrumentation</a:t>
          </a:r>
          <a:endParaRPr lang="en-US" dirty="0"/>
        </a:p>
      </dgm:t>
    </dgm:pt>
    <dgm:pt modelId="{893AAC01-2A16-4649-A3A4-9CC308FD6F51}" type="parTrans" cxnId="{B72DB49C-587A-4989-845A-1EAC74EB5506}">
      <dgm:prSet/>
      <dgm:spPr/>
      <dgm:t>
        <a:bodyPr/>
        <a:lstStyle/>
        <a:p>
          <a:endParaRPr lang="en-US"/>
        </a:p>
      </dgm:t>
    </dgm:pt>
    <dgm:pt modelId="{5E4B15B4-824D-47B1-B788-8D69E26F27F3}" type="sibTrans" cxnId="{B72DB49C-587A-4989-845A-1EAC74EB5506}">
      <dgm:prSet/>
      <dgm:spPr/>
      <dgm:t>
        <a:bodyPr/>
        <a:lstStyle/>
        <a:p>
          <a:endParaRPr lang="en-US"/>
        </a:p>
      </dgm:t>
    </dgm:pt>
    <dgm:pt modelId="{0E47AD68-4E1A-469F-BE0E-93763E97186B}">
      <dgm:prSet phldrT="[Text]"/>
      <dgm:spPr/>
      <dgm:t>
        <a:bodyPr/>
        <a:lstStyle/>
        <a:p>
          <a:r>
            <a:rPr lang="en-US" dirty="0" smtClean="0"/>
            <a:t>Mechanical and Engineering support</a:t>
          </a:r>
          <a:endParaRPr lang="en-US" dirty="0"/>
        </a:p>
      </dgm:t>
    </dgm:pt>
    <dgm:pt modelId="{F3492D00-AA25-4FEF-8067-0D25D4E3E61D}" type="parTrans" cxnId="{8B929FA2-FB00-4FF0-8DBC-ABE8A9C35504}">
      <dgm:prSet/>
      <dgm:spPr/>
      <dgm:t>
        <a:bodyPr/>
        <a:lstStyle/>
        <a:p>
          <a:endParaRPr lang="en-US"/>
        </a:p>
      </dgm:t>
    </dgm:pt>
    <dgm:pt modelId="{A26E55D3-BFE9-4D4B-A8D9-B4AFC3405888}" type="sibTrans" cxnId="{8B929FA2-FB00-4FF0-8DBC-ABE8A9C35504}">
      <dgm:prSet/>
      <dgm:spPr/>
      <dgm:t>
        <a:bodyPr/>
        <a:lstStyle/>
        <a:p>
          <a:endParaRPr lang="en-US"/>
        </a:p>
      </dgm:t>
    </dgm:pt>
    <dgm:pt modelId="{EB080A21-5B03-41C8-B28C-D08CDFA5B6FA}">
      <dgm:prSet phldrT="[Text]"/>
      <dgm:spPr/>
      <dgm:t>
        <a:bodyPr/>
        <a:lstStyle/>
        <a:p>
          <a:r>
            <a:rPr lang="en-US" dirty="0" smtClean="0"/>
            <a:t>Control and Electrical Support</a:t>
          </a:r>
          <a:endParaRPr lang="en-US" dirty="0"/>
        </a:p>
      </dgm:t>
    </dgm:pt>
    <dgm:pt modelId="{7DAC5FB4-1F6C-4261-9963-3CD08105E6FA}" type="parTrans" cxnId="{F8CE7044-A491-4139-ACBE-001985D5CB19}">
      <dgm:prSet/>
      <dgm:spPr/>
      <dgm:t>
        <a:bodyPr/>
        <a:lstStyle/>
        <a:p>
          <a:endParaRPr lang="en-US"/>
        </a:p>
      </dgm:t>
    </dgm:pt>
    <dgm:pt modelId="{1F4E75A2-43CF-490C-A1AF-29CAFC1164AC}" type="sibTrans" cxnId="{F8CE7044-A491-4139-ACBE-001985D5CB19}">
      <dgm:prSet/>
      <dgm:spPr/>
      <dgm:t>
        <a:bodyPr/>
        <a:lstStyle/>
        <a:p>
          <a:endParaRPr lang="en-US"/>
        </a:p>
      </dgm:t>
    </dgm:pt>
    <dgm:pt modelId="{2151B6D0-2AB1-40EE-8256-0C4CFA9BF616}">
      <dgm:prSet phldrT="[Text]"/>
      <dgm:spPr>
        <a:solidFill>
          <a:schemeClr val="bg1">
            <a:lumMod val="75000"/>
          </a:schemeClr>
        </a:solidFill>
      </dgm:spPr>
      <dgm:t>
        <a:bodyPr/>
        <a:lstStyle/>
        <a:p>
          <a:r>
            <a:rPr lang="en-US" dirty="0" smtClean="0"/>
            <a:t>Maintenance support Team</a:t>
          </a:r>
          <a:endParaRPr lang="en-US" dirty="0"/>
        </a:p>
      </dgm:t>
    </dgm:pt>
    <dgm:pt modelId="{130B36B5-1239-4FB0-B83D-FDBE7704A177}" type="parTrans" cxnId="{A092098F-20D0-4F94-95B5-453FFD6F80E9}">
      <dgm:prSet/>
      <dgm:spPr/>
      <dgm:t>
        <a:bodyPr/>
        <a:lstStyle/>
        <a:p>
          <a:endParaRPr lang="en-US"/>
        </a:p>
      </dgm:t>
    </dgm:pt>
    <dgm:pt modelId="{7ED78FAC-2333-41B3-B34A-6B78BBF1E594}" type="sibTrans" cxnId="{A092098F-20D0-4F94-95B5-453FFD6F80E9}">
      <dgm:prSet/>
      <dgm:spPr/>
      <dgm:t>
        <a:bodyPr/>
        <a:lstStyle/>
        <a:p>
          <a:endParaRPr lang="en-US"/>
        </a:p>
      </dgm:t>
    </dgm:pt>
    <dgm:pt modelId="{E3031763-1EEC-49CA-968F-BB9AF82A8E2B}">
      <dgm:prSet phldrT="[Text]"/>
      <dgm:spPr>
        <a:solidFill>
          <a:schemeClr val="bg1">
            <a:lumMod val="75000"/>
          </a:schemeClr>
        </a:solidFill>
      </dgm:spPr>
      <dgm:t>
        <a:bodyPr/>
        <a:lstStyle/>
        <a:p>
          <a:r>
            <a:rPr lang="en-US" dirty="0" smtClean="0"/>
            <a:t>Mechanical Maintenance Experts</a:t>
          </a:r>
          <a:endParaRPr lang="en-US" dirty="0"/>
        </a:p>
      </dgm:t>
    </dgm:pt>
    <dgm:pt modelId="{3C3ABE41-1129-411D-9CDA-D1C9C9FF5110}" type="parTrans" cxnId="{02D455C8-EEF3-471D-B02E-E19783EEA992}">
      <dgm:prSet/>
      <dgm:spPr/>
      <dgm:t>
        <a:bodyPr/>
        <a:lstStyle/>
        <a:p>
          <a:endParaRPr lang="en-US"/>
        </a:p>
      </dgm:t>
    </dgm:pt>
    <dgm:pt modelId="{EC2D088F-39B1-4909-8373-7C038B553EE8}" type="sibTrans" cxnId="{02D455C8-EEF3-471D-B02E-E19783EEA992}">
      <dgm:prSet/>
      <dgm:spPr/>
      <dgm:t>
        <a:bodyPr/>
        <a:lstStyle/>
        <a:p>
          <a:endParaRPr lang="en-US"/>
        </a:p>
      </dgm:t>
    </dgm:pt>
    <dgm:pt modelId="{F92AD4B8-BB47-4CFF-BF63-2C5056991F32}">
      <dgm:prSet phldrT="[Text]"/>
      <dgm:spPr>
        <a:solidFill>
          <a:schemeClr val="bg1">
            <a:lumMod val="75000"/>
          </a:schemeClr>
        </a:solidFill>
      </dgm:spPr>
      <dgm:t>
        <a:bodyPr/>
        <a:lstStyle/>
        <a:p>
          <a:r>
            <a:rPr lang="en-US" dirty="0" smtClean="0"/>
            <a:t>Instrumentation Maintenance Experts</a:t>
          </a:r>
          <a:endParaRPr lang="en-US" dirty="0"/>
        </a:p>
      </dgm:t>
    </dgm:pt>
    <dgm:pt modelId="{88CA0C81-D7D6-4B18-8511-2470D2106F27}" type="parTrans" cxnId="{EABCDC10-BC04-4EC6-A1C1-7AE433E83FD6}">
      <dgm:prSet/>
      <dgm:spPr/>
      <dgm:t>
        <a:bodyPr/>
        <a:lstStyle/>
        <a:p>
          <a:endParaRPr lang="en-US"/>
        </a:p>
      </dgm:t>
    </dgm:pt>
    <dgm:pt modelId="{4846DA8B-F593-4902-9CBE-83307D744EF3}" type="sibTrans" cxnId="{EABCDC10-BC04-4EC6-A1C1-7AE433E83FD6}">
      <dgm:prSet/>
      <dgm:spPr/>
      <dgm:t>
        <a:bodyPr/>
        <a:lstStyle/>
        <a:p>
          <a:endParaRPr lang="en-US"/>
        </a:p>
      </dgm:t>
    </dgm:pt>
    <dgm:pt modelId="{A13E1015-3A92-433D-8CA8-E08DFA164A67}">
      <dgm:prSet phldrT="[Text]"/>
      <dgm:spPr>
        <a:solidFill>
          <a:schemeClr val="bg1">
            <a:lumMod val="75000"/>
          </a:schemeClr>
        </a:solidFill>
      </dgm:spPr>
      <dgm:t>
        <a:bodyPr/>
        <a:lstStyle/>
        <a:p>
          <a:r>
            <a:rPr lang="en-US" dirty="0" smtClean="0"/>
            <a:t>Electrical Maintenance Experts</a:t>
          </a:r>
          <a:endParaRPr lang="en-US" dirty="0"/>
        </a:p>
      </dgm:t>
    </dgm:pt>
    <dgm:pt modelId="{8A962E3A-9FB1-4D5A-A0BE-930B44365EEB}" type="parTrans" cxnId="{E919229A-4860-4920-A742-5D7BD78F811E}">
      <dgm:prSet/>
      <dgm:spPr/>
      <dgm:t>
        <a:bodyPr/>
        <a:lstStyle/>
        <a:p>
          <a:endParaRPr lang="en-US"/>
        </a:p>
      </dgm:t>
    </dgm:pt>
    <dgm:pt modelId="{05FA7BF9-F226-4362-965A-E2C59FA8BE44}" type="sibTrans" cxnId="{E919229A-4860-4920-A742-5D7BD78F811E}">
      <dgm:prSet/>
      <dgm:spPr/>
      <dgm:t>
        <a:bodyPr/>
        <a:lstStyle/>
        <a:p>
          <a:endParaRPr lang="en-US"/>
        </a:p>
      </dgm:t>
    </dgm:pt>
    <dgm:pt modelId="{07C87752-DA61-48AD-A1A8-2178BD59370D}">
      <dgm:prSet phldrT="[Text]"/>
      <dgm:spPr>
        <a:solidFill>
          <a:schemeClr val="bg1">
            <a:lumMod val="75000"/>
          </a:schemeClr>
        </a:solidFill>
      </dgm:spPr>
      <dgm:t>
        <a:bodyPr/>
        <a:lstStyle/>
        <a:p>
          <a:r>
            <a:rPr lang="en-US" dirty="0" smtClean="0"/>
            <a:t>Operation </a:t>
          </a:r>
          <a:endParaRPr lang="en-US" dirty="0"/>
        </a:p>
      </dgm:t>
    </dgm:pt>
    <dgm:pt modelId="{540635B5-052D-4D91-AC04-B8C66DD00BF0}" type="parTrans" cxnId="{ADD763EE-6216-49D9-9439-988379347591}">
      <dgm:prSet/>
      <dgm:spPr/>
      <dgm:t>
        <a:bodyPr/>
        <a:lstStyle/>
        <a:p>
          <a:endParaRPr lang="en-US"/>
        </a:p>
      </dgm:t>
    </dgm:pt>
    <dgm:pt modelId="{B0A4DA97-C049-4E4E-B552-F7B66F357D75}" type="sibTrans" cxnId="{ADD763EE-6216-49D9-9439-988379347591}">
      <dgm:prSet/>
      <dgm:spPr/>
      <dgm:t>
        <a:bodyPr/>
        <a:lstStyle/>
        <a:p>
          <a:endParaRPr lang="en-US"/>
        </a:p>
      </dgm:t>
    </dgm:pt>
    <dgm:pt modelId="{BC3F655E-4E21-465E-8037-07C3C7F4DFF8}" type="pres">
      <dgm:prSet presAssocID="{E5B9790D-DDE5-4C91-ABB7-11A5CC3B9C17}" presName="diagram" presStyleCnt="0">
        <dgm:presLayoutVars>
          <dgm:chPref val="1"/>
          <dgm:dir/>
          <dgm:animOne val="branch"/>
          <dgm:animLvl val="lvl"/>
          <dgm:resizeHandles val="exact"/>
        </dgm:presLayoutVars>
      </dgm:prSet>
      <dgm:spPr/>
      <dgm:t>
        <a:bodyPr/>
        <a:lstStyle/>
        <a:p>
          <a:endParaRPr lang="en-US"/>
        </a:p>
      </dgm:t>
    </dgm:pt>
    <dgm:pt modelId="{66F53F48-E759-41AB-AF64-0F42C919562D}" type="pres">
      <dgm:prSet presAssocID="{85A1970A-4016-4573-B6E5-6BC7D08C1A4D}" presName="root1" presStyleCnt="0"/>
      <dgm:spPr/>
    </dgm:pt>
    <dgm:pt modelId="{BA39B77D-63FB-4C9A-8F8C-8A59DB07EEA4}" type="pres">
      <dgm:prSet presAssocID="{85A1970A-4016-4573-B6E5-6BC7D08C1A4D}" presName="LevelOneTextNode" presStyleLbl="node0" presStyleIdx="0" presStyleCnt="1">
        <dgm:presLayoutVars>
          <dgm:chPref val="3"/>
        </dgm:presLayoutVars>
      </dgm:prSet>
      <dgm:spPr/>
      <dgm:t>
        <a:bodyPr/>
        <a:lstStyle/>
        <a:p>
          <a:endParaRPr lang="en-US"/>
        </a:p>
      </dgm:t>
    </dgm:pt>
    <dgm:pt modelId="{366F1433-1E05-4CC0-AD3B-920AFAF01203}" type="pres">
      <dgm:prSet presAssocID="{85A1970A-4016-4573-B6E5-6BC7D08C1A4D}" presName="level2hierChild" presStyleCnt="0"/>
      <dgm:spPr/>
    </dgm:pt>
    <dgm:pt modelId="{8776FF15-7B28-41C7-918A-C63B3B85D074}" type="pres">
      <dgm:prSet presAssocID="{228FB305-167E-4AE4-BFA5-A8A31454ED88}" presName="conn2-1" presStyleLbl="parChTrans1D2" presStyleIdx="0" presStyleCnt="5"/>
      <dgm:spPr/>
      <dgm:t>
        <a:bodyPr/>
        <a:lstStyle/>
        <a:p>
          <a:endParaRPr lang="en-US"/>
        </a:p>
      </dgm:t>
    </dgm:pt>
    <dgm:pt modelId="{A1B0453C-BE1B-412F-8FF2-37B16E883A78}" type="pres">
      <dgm:prSet presAssocID="{228FB305-167E-4AE4-BFA5-A8A31454ED88}" presName="connTx" presStyleLbl="parChTrans1D2" presStyleIdx="0" presStyleCnt="5"/>
      <dgm:spPr/>
      <dgm:t>
        <a:bodyPr/>
        <a:lstStyle/>
        <a:p>
          <a:endParaRPr lang="en-US"/>
        </a:p>
      </dgm:t>
    </dgm:pt>
    <dgm:pt modelId="{4D865A6C-9B4F-48EA-874C-EE81A86C6431}" type="pres">
      <dgm:prSet presAssocID="{245C1780-6AAF-4601-9A7A-8F31500B0BED}" presName="root2" presStyleCnt="0"/>
      <dgm:spPr/>
    </dgm:pt>
    <dgm:pt modelId="{9BCE2A06-E514-4DA9-91E0-2DF1FAF116DB}" type="pres">
      <dgm:prSet presAssocID="{245C1780-6AAF-4601-9A7A-8F31500B0BED}" presName="LevelTwoTextNode" presStyleLbl="node2" presStyleIdx="0" presStyleCnt="5">
        <dgm:presLayoutVars>
          <dgm:chPref val="3"/>
        </dgm:presLayoutVars>
      </dgm:prSet>
      <dgm:spPr/>
      <dgm:t>
        <a:bodyPr/>
        <a:lstStyle/>
        <a:p>
          <a:endParaRPr lang="en-US"/>
        </a:p>
      </dgm:t>
    </dgm:pt>
    <dgm:pt modelId="{177B5435-51C3-426A-8885-290D5ABCB535}" type="pres">
      <dgm:prSet presAssocID="{245C1780-6AAF-4601-9A7A-8F31500B0BED}" presName="level3hierChild" presStyleCnt="0"/>
      <dgm:spPr/>
    </dgm:pt>
    <dgm:pt modelId="{1ADFEF99-CAA5-484F-AC37-EA7902F5BB59}" type="pres">
      <dgm:prSet presAssocID="{540635B5-052D-4D91-AC04-B8C66DD00BF0}" presName="conn2-1" presStyleLbl="parChTrans1D3" presStyleIdx="0" presStyleCnt="5"/>
      <dgm:spPr/>
      <dgm:t>
        <a:bodyPr/>
        <a:lstStyle/>
        <a:p>
          <a:endParaRPr lang="en-US"/>
        </a:p>
      </dgm:t>
    </dgm:pt>
    <dgm:pt modelId="{7D76AC5D-5F12-4955-A9FB-1FDE9F360E04}" type="pres">
      <dgm:prSet presAssocID="{540635B5-052D-4D91-AC04-B8C66DD00BF0}" presName="connTx" presStyleLbl="parChTrans1D3" presStyleIdx="0" presStyleCnt="5"/>
      <dgm:spPr/>
      <dgm:t>
        <a:bodyPr/>
        <a:lstStyle/>
        <a:p>
          <a:endParaRPr lang="en-US"/>
        </a:p>
      </dgm:t>
    </dgm:pt>
    <dgm:pt modelId="{D6EC6E24-71BA-4C26-B47D-11C84CB5CCB1}" type="pres">
      <dgm:prSet presAssocID="{07C87752-DA61-48AD-A1A8-2178BD59370D}" presName="root2" presStyleCnt="0"/>
      <dgm:spPr/>
    </dgm:pt>
    <dgm:pt modelId="{6DEF6C5F-08AB-4581-8DE7-63A108F0CF7F}" type="pres">
      <dgm:prSet presAssocID="{07C87752-DA61-48AD-A1A8-2178BD59370D}" presName="LevelTwoTextNode" presStyleLbl="node3" presStyleIdx="0" presStyleCnt="5">
        <dgm:presLayoutVars>
          <dgm:chPref val="3"/>
        </dgm:presLayoutVars>
      </dgm:prSet>
      <dgm:spPr/>
      <dgm:t>
        <a:bodyPr/>
        <a:lstStyle/>
        <a:p>
          <a:endParaRPr lang="en-US"/>
        </a:p>
      </dgm:t>
    </dgm:pt>
    <dgm:pt modelId="{1302DB34-0FE7-4536-8D34-BF897A6ED297}" type="pres">
      <dgm:prSet presAssocID="{07C87752-DA61-48AD-A1A8-2178BD59370D}" presName="level3hierChild" presStyleCnt="0"/>
      <dgm:spPr/>
    </dgm:pt>
    <dgm:pt modelId="{AB536D65-F830-4862-A914-FBB15BE1A2D4}" type="pres">
      <dgm:prSet presAssocID="{5E5D58F4-B861-485E-BC8D-10F75F79E2B1}" presName="conn2-1" presStyleLbl="parChTrans1D2" presStyleIdx="1" presStyleCnt="5"/>
      <dgm:spPr/>
      <dgm:t>
        <a:bodyPr/>
        <a:lstStyle/>
        <a:p>
          <a:endParaRPr lang="en-US"/>
        </a:p>
      </dgm:t>
    </dgm:pt>
    <dgm:pt modelId="{DA8FC2AA-6FFE-45D9-B7F5-F463DEA1639E}" type="pres">
      <dgm:prSet presAssocID="{5E5D58F4-B861-485E-BC8D-10F75F79E2B1}" presName="connTx" presStyleLbl="parChTrans1D2" presStyleIdx="1" presStyleCnt="5"/>
      <dgm:spPr/>
      <dgm:t>
        <a:bodyPr/>
        <a:lstStyle/>
        <a:p>
          <a:endParaRPr lang="en-US"/>
        </a:p>
      </dgm:t>
    </dgm:pt>
    <dgm:pt modelId="{932B0AE1-A680-4F52-B8DF-62FF1BECF8F5}" type="pres">
      <dgm:prSet presAssocID="{5468396E-486A-4586-BB80-9FB8ED08A188}" presName="root2" presStyleCnt="0"/>
      <dgm:spPr/>
    </dgm:pt>
    <dgm:pt modelId="{B2BF3FF8-DCE0-435C-8C30-07F4738EF174}" type="pres">
      <dgm:prSet presAssocID="{5468396E-486A-4586-BB80-9FB8ED08A188}" presName="LevelTwoTextNode" presStyleLbl="node2" presStyleIdx="1" presStyleCnt="5">
        <dgm:presLayoutVars>
          <dgm:chPref val="3"/>
        </dgm:presLayoutVars>
      </dgm:prSet>
      <dgm:spPr/>
      <dgm:t>
        <a:bodyPr/>
        <a:lstStyle/>
        <a:p>
          <a:endParaRPr lang="en-US"/>
        </a:p>
      </dgm:t>
    </dgm:pt>
    <dgm:pt modelId="{EC1FC13A-C765-48AE-9556-EB9F0536F6CD}" type="pres">
      <dgm:prSet presAssocID="{5468396E-486A-4586-BB80-9FB8ED08A188}" presName="level3hierChild" presStyleCnt="0"/>
      <dgm:spPr/>
    </dgm:pt>
    <dgm:pt modelId="{C73F1BE9-9F4E-4B0C-AA5E-266506959E01}" type="pres">
      <dgm:prSet presAssocID="{130B36B5-1239-4FB0-B83D-FDBE7704A177}" presName="conn2-1" presStyleLbl="parChTrans1D3" presStyleIdx="1" presStyleCnt="5"/>
      <dgm:spPr/>
      <dgm:t>
        <a:bodyPr/>
        <a:lstStyle/>
        <a:p>
          <a:endParaRPr lang="en-US"/>
        </a:p>
      </dgm:t>
    </dgm:pt>
    <dgm:pt modelId="{E7599293-281E-4277-847B-8EE18616B53F}" type="pres">
      <dgm:prSet presAssocID="{130B36B5-1239-4FB0-B83D-FDBE7704A177}" presName="connTx" presStyleLbl="parChTrans1D3" presStyleIdx="1" presStyleCnt="5"/>
      <dgm:spPr/>
      <dgm:t>
        <a:bodyPr/>
        <a:lstStyle/>
        <a:p>
          <a:endParaRPr lang="en-US"/>
        </a:p>
      </dgm:t>
    </dgm:pt>
    <dgm:pt modelId="{19AE8E2D-121D-4CD3-86BD-97D1D2724FCB}" type="pres">
      <dgm:prSet presAssocID="{2151B6D0-2AB1-40EE-8256-0C4CFA9BF616}" presName="root2" presStyleCnt="0"/>
      <dgm:spPr/>
    </dgm:pt>
    <dgm:pt modelId="{D4E363BB-B5A2-4F39-AFC8-E4DB5BD95BDA}" type="pres">
      <dgm:prSet presAssocID="{2151B6D0-2AB1-40EE-8256-0C4CFA9BF616}" presName="LevelTwoTextNode" presStyleLbl="node3" presStyleIdx="1" presStyleCnt="5">
        <dgm:presLayoutVars>
          <dgm:chPref val="3"/>
        </dgm:presLayoutVars>
      </dgm:prSet>
      <dgm:spPr/>
      <dgm:t>
        <a:bodyPr/>
        <a:lstStyle/>
        <a:p>
          <a:endParaRPr lang="en-US"/>
        </a:p>
      </dgm:t>
    </dgm:pt>
    <dgm:pt modelId="{A00A5720-5D8D-4B56-930D-20097FA686B2}" type="pres">
      <dgm:prSet presAssocID="{2151B6D0-2AB1-40EE-8256-0C4CFA9BF616}" presName="level3hierChild" presStyleCnt="0"/>
      <dgm:spPr/>
    </dgm:pt>
    <dgm:pt modelId="{A82E9995-389D-4C70-B0F4-AC29D71FFA31}" type="pres">
      <dgm:prSet presAssocID="{F3492D00-AA25-4FEF-8067-0D25D4E3E61D}" presName="conn2-1" presStyleLbl="parChTrans1D2" presStyleIdx="2" presStyleCnt="5"/>
      <dgm:spPr/>
      <dgm:t>
        <a:bodyPr/>
        <a:lstStyle/>
        <a:p>
          <a:endParaRPr lang="en-US"/>
        </a:p>
      </dgm:t>
    </dgm:pt>
    <dgm:pt modelId="{A147789A-19C4-470F-BBDB-9905F37C46A8}" type="pres">
      <dgm:prSet presAssocID="{F3492D00-AA25-4FEF-8067-0D25D4E3E61D}" presName="connTx" presStyleLbl="parChTrans1D2" presStyleIdx="2" presStyleCnt="5"/>
      <dgm:spPr/>
      <dgm:t>
        <a:bodyPr/>
        <a:lstStyle/>
        <a:p>
          <a:endParaRPr lang="en-US"/>
        </a:p>
      </dgm:t>
    </dgm:pt>
    <dgm:pt modelId="{7340C530-EA2B-49F2-AA52-E55877CCCCC3}" type="pres">
      <dgm:prSet presAssocID="{0E47AD68-4E1A-469F-BE0E-93763E97186B}" presName="root2" presStyleCnt="0"/>
      <dgm:spPr/>
    </dgm:pt>
    <dgm:pt modelId="{644ECA1D-A87D-4CB2-B5CB-46F307CF4022}" type="pres">
      <dgm:prSet presAssocID="{0E47AD68-4E1A-469F-BE0E-93763E97186B}" presName="LevelTwoTextNode" presStyleLbl="node2" presStyleIdx="2" presStyleCnt="5">
        <dgm:presLayoutVars>
          <dgm:chPref val="3"/>
        </dgm:presLayoutVars>
      </dgm:prSet>
      <dgm:spPr/>
      <dgm:t>
        <a:bodyPr/>
        <a:lstStyle/>
        <a:p>
          <a:endParaRPr lang="en-US"/>
        </a:p>
      </dgm:t>
    </dgm:pt>
    <dgm:pt modelId="{B409DA3A-FFDC-4F5F-9E2C-E79FA380C4CC}" type="pres">
      <dgm:prSet presAssocID="{0E47AD68-4E1A-469F-BE0E-93763E97186B}" presName="level3hierChild" presStyleCnt="0"/>
      <dgm:spPr/>
    </dgm:pt>
    <dgm:pt modelId="{C711CC0F-DE30-4A32-9D22-3605DB4A1708}" type="pres">
      <dgm:prSet presAssocID="{3C3ABE41-1129-411D-9CDA-D1C9C9FF5110}" presName="conn2-1" presStyleLbl="parChTrans1D3" presStyleIdx="2" presStyleCnt="5"/>
      <dgm:spPr/>
      <dgm:t>
        <a:bodyPr/>
        <a:lstStyle/>
        <a:p>
          <a:endParaRPr lang="en-US"/>
        </a:p>
      </dgm:t>
    </dgm:pt>
    <dgm:pt modelId="{9D8FBEB0-0354-4873-B09A-CC7C1C0A90CB}" type="pres">
      <dgm:prSet presAssocID="{3C3ABE41-1129-411D-9CDA-D1C9C9FF5110}" presName="connTx" presStyleLbl="parChTrans1D3" presStyleIdx="2" presStyleCnt="5"/>
      <dgm:spPr/>
      <dgm:t>
        <a:bodyPr/>
        <a:lstStyle/>
        <a:p>
          <a:endParaRPr lang="en-US"/>
        </a:p>
      </dgm:t>
    </dgm:pt>
    <dgm:pt modelId="{ADFDAAD7-AB1E-43AE-9936-8B041D5489D1}" type="pres">
      <dgm:prSet presAssocID="{E3031763-1EEC-49CA-968F-BB9AF82A8E2B}" presName="root2" presStyleCnt="0"/>
      <dgm:spPr/>
    </dgm:pt>
    <dgm:pt modelId="{D04D9ED4-2F42-4A50-A841-BB4729D3FD6E}" type="pres">
      <dgm:prSet presAssocID="{E3031763-1EEC-49CA-968F-BB9AF82A8E2B}" presName="LevelTwoTextNode" presStyleLbl="node3" presStyleIdx="2" presStyleCnt="5">
        <dgm:presLayoutVars>
          <dgm:chPref val="3"/>
        </dgm:presLayoutVars>
      </dgm:prSet>
      <dgm:spPr/>
      <dgm:t>
        <a:bodyPr/>
        <a:lstStyle/>
        <a:p>
          <a:endParaRPr lang="en-US"/>
        </a:p>
      </dgm:t>
    </dgm:pt>
    <dgm:pt modelId="{48925022-455E-453F-8ACF-2B7FDF1A01CD}" type="pres">
      <dgm:prSet presAssocID="{E3031763-1EEC-49CA-968F-BB9AF82A8E2B}" presName="level3hierChild" presStyleCnt="0"/>
      <dgm:spPr/>
    </dgm:pt>
    <dgm:pt modelId="{E194B443-2D16-4944-B887-705ADB8865A4}" type="pres">
      <dgm:prSet presAssocID="{893AAC01-2A16-4649-A3A4-9CC308FD6F51}" presName="conn2-1" presStyleLbl="parChTrans1D2" presStyleIdx="3" presStyleCnt="5"/>
      <dgm:spPr/>
      <dgm:t>
        <a:bodyPr/>
        <a:lstStyle/>
        <a:p>
          <a:endParaRPr lang="en-US"/>
        </a:p>
      </dgm:t>
    </dgm:pt>
    <dgm:pt modelId="{77DD7B72-F48E-46CC-BCA5-1076634BD353}" type="pres">
      <dgm:prSet presAssocID="{893AAC01-2A16-4649-A3A4-9CC308FD6F51}" presName="connTx" presStyleLbl="parChTrans1D2" presStyleIdx="3" presStyleCnt="5"/>
      <dgm:spPr/>
      <dgm:t>
        <a:bodyPr/>
        <a:lstStyle/>
        <a:p>
          <a:endParaRPr lang="en-US"/>
        </a:p>
      </dgm:t>
    </dgm:pt>
    <dgm:pt modelId="{C8E5BAF9-DCDF-43EC-BF6E-978093814C4C}" type="pres">
      <dgm:prSet presAssocID="{117FEC9F-DD55-46F3-B856-20F4C19052F5}" presName="root2" presStyleCnt="0"/>
      <dgm:spPr/>
    </dgm:pt>
    <dgm:pt modelId="{B5CA1E86-3B3B-4FFB-AFAC-91117E0F8B93}" type="pres">
      <dgm:prSet presAssocID="{117FEC9F-DD55-46F3-B856-20F4C19052F5}" presName="LevelTwoTextNode" presStyleLbl="node2" presStyleIdx="3" presStyleCnt="5">
        <dgm:presLayoutVars>
          <dgm:chPref val="3"/>
        </dgm:presLayoutVars>
      </dgm:prSet>
      <dgm:spPr/>
      <dgm:t>
        <a:bodyPr/>
        <a:lstStyle/>
        <a:p>
          <a:endParaRPr lang="en-US"/>
        </a:p>
      </dgm:t>
    </dgm:pt>
    <dgm:pt modelId="{746DF718-F953-42E5-9D10-C1E2B04AC298}" type="pres">
      <dgm:prSet presAssocID="{117FEC9F-DD55-46F3-B856-20F4C19052F5}" presName="level3hierChild" presStyleCnt="0"/>
      <dgm:spPr/>
    </dgm:pt>
    <dgm:pt modelId="{F3BEEBA4-1EA5-4B01-973D-4F370FBC34BC}" type="pres">
      <dgm:prSet presAssocID="{88CA0C81-D7D6-4B18-8511-2470D2106F27}" presName="conn2-1" presStyleLbl="parChTrans1D3" presStyleIdx="3" presStyleCnt="5"/>
      <dgm:spPr/>
      <dgm:t>
        <a:bodyPr/>
        <a:lstStyle/>
        <a:p>
          <a:endParaRPr lang="en-US"/>
        </a:p>
      </dgm:t>
    </dgm:pt>
    <dgm:pt modelId="{03E1C9F5-F530-41DB-B105-6C3A791F4918}" type="pres">
      <dgm:prSet presAssocID="{88CA0C81-D7D6-4B18-8511-2470D2106F27}" presName="connTx" presStyleLbl="parChTrans1D3" presStyleIdx="3" presStyleCnt="5"/>
      <dgm:spPr/>
      <dgm:t>
        <a:bodyPr/>
        <a:lstStyle/>
        <a:p>
          <a:endParaRPr lang="en-US"/>
        </a:p>
      </dgm:t>
    </dgm:pt>
    <dgm:pt modelId="{A50342AB-D101-45EE-80F1-C78856A141AA}" type="pres">
      <dgm:prSet presAssocID="{F92AD4B8-BB47-4CFF-BF63-2C5056991F32}" presName="root2" presStyleCnt="0"/>
      <dgm:spPr/>
    </dgm:pt>
    <dgm:pt modelId="{DED57A2E-8937-4FAA-B975-09CEB076FD43}" type="pres">
      <dgm:prSet presAssocID="{F92AD4B8-BB47-4CFF-BF63-2C5056991F32}" presName="LevelTwoTextNode" presStyleLbl="node3" presStyleIdx="3" presStyleCnt="5">
        <dgm:presLayoutVars>
          <dgm:chPref val="3"/>
        </dgm:presLayoutVars>
      </dgm:prSet>
      <dgm:spPr/>
      <dgm:t>
        <a:bodyPr/>
        <a:lstStyle/>
        <a:p>
          <a:endParaRPr lang="en-US"/>
        </a:p>
      </dgm:t>
    </dgm:pt>
    <dgm:pt modelId="{EC30698B-1745-4619-815B-6267C269BBCC}" type="pres">
      <dgm:prSet presAssocID="{F92AD4B8-BB47-4CFF-BF63-2C5056991F32}" presName="level3hierChild" presStyleCnt="0"/>
      <dgm:spPr/>
    </dgm:pt>
    <dgm:pt modelId="{FB579C8C-3361-4F61-BF77-9038C7FA1842}" type="pres">
      <dgm:prSet presAssocID="{7DAC5FB4-1F6C-4261-9963-3CD08105E6FA}" presName="conn2-1" presStyleLbl="parChTrans1D2" presStyleIdx="4" presStyleCnt="5"/>
      <dgm:spPr/>
      <dgm:t>
        <a:bodyPr/>
        <a:lstStyle/>
        <a:p>
          <a:endParaRPr lang="en-US"/>
        </a:p>
      </dgm:t>
    </dgm:pt>
    <dgm:pt modelId="{B6ACB5ED-0FDC-47B0-B473-FE89B5352771}" type="pres">
      <dgm:prSet presAssocID="{7DAC5FB4-1F6C-4261-9963-3CD08105E6FA}" presName="connTx" presStyleLbl="parChTrans1D2" presStyleIdx="4" presStyleCnt="5"/>
      <dgm:spPr/>
      <dgm:t>
        <a:bodyPr/>
        <a:lstStyle/>
        <a:p>
          <a:endParaRPr lang="en-US"/>
        </a:p>
      </dgm:t>
    </dgm:pt>
    <dgm:pt modelId="{706B4AFF-1133-43A1-912F-6EB7D6B94629}" type="pres">
      <dgm:prSet presAssocID="{EB080A21-5B03-41C8-B28C-D08CDFA5B6FA}" presName="root2" presStyleCnt="0"/>
      <dgm:spPr/>
    </dgm:pt>
    <dgm:pt modelId="{4ED5B225-833D-4244-B064-EC85A0A3601B}" type="pres">
      <dgm:prSet presAssocID="{EB080A21-5B03-41C8-B28C-D08CDFA5B6FA}" presName="LevelTwoTextNode" presStyleLbl="node2" presStyleIdx="4" presStyleCnt="5">
        <dgm:presLayoutVars>
          <dgm:chPref val="3"/>
        </dgm:presLayoutVars>
      </dgm:prSet>
      <dgm:spPr/>
      <dgm:t>
        <a:bodyPr/>
        <a:lstStyle/>
        <a:p>
          <a:endParaRPr lang="en-US"/>
        </a:p>
      </dgm:t>
    </dgm:pt>
    <dgm:pt modelId="{143ABDC7-8100-42E7-BAC0-B08CA7F19D80}" type="pres">
      <dgm:prSet presAssocID="{EB080A21-5B03-41C8-B28C-D08CDFA5B6FA}" presName="level3hierChild" presStyleCnt="0"/>
      <dgm:spPr/>
    </dgm:pt>
    <dgm:pt modelId="{E729D17C-4439-48A9-80EF-7E4A912370B3}" type="pres">
      <dgm:prSet presAssocID="{8A962E3A-9FB1-4D5A-A0BE-930B44365EEB}" presName="conn2-1" presStyleLbl="parChTrans1D3" presStyleIdx="4" presStyleCnt="5"/>
      <dgm:spPr/>
      <dgm:t>
        <a:bodyPr/>
        <a:lstStyle/>
        <a:p>
          <a:endParaRPr lang="en-US"/>
        </a:p>
      </dgm:t>
    </dgm:pt>
    <dgm:pt modelId="{B2369FB3-AA49-47B4-B184-5CE1B21C5656}" type="pres">
      <dgm:prSet presAssocID="{8A962E3A-9FB1-4D5A-A0BE-930B44365EEB}" presName="connTx" presStyleLbl="parChTrans1D3" presStyleIdx="4" presStyleCnt="5"/>
      <dgm:spPr/>
      <dgm:t>
        <a:bodyPr/>
        <a:lstStyle/>
        <a:p>
          <a:endParaRPr lang="en-US"/>
        </a:p>
      </dgm:t>
    </dgm:pt>
    <dgm:pt modelId="{166D9C3C-2AB5-4A24-A587-51266E3AEA3C}" type="pres">
      <dgm:prSet presAssocID="{A13E1015-3A92-433D-8CA8-E08DFA164A67}" presName="root2" presStyleCnt="0"/>
      <dgm:spPr/>
    </dgm:pt>
    <dgm:pt modelId="{1148BB0F-5A45-4D98-AAA8-3FC06EE58655}" type="pres">
      <dgm:prSet presAssocID="{A13E1015-3A92-433D-8CA8-E08DFA164A67}" presName="LevelTwoTextNode" presStyleLbl="node3" presStyleIdx="4" presStyleCnt="5">
        <dgm:presLayoutVars>
          <dgm:chPref val="3"/>
        </dgm:presLayoutVars>
      </dgm:prSet>
      <dgm:spPr/>
      <dgm:t>
        <a:bodyPr/>
        <a:lstStyle/>
        <a:p>
          <a:endParaRPr lang="en-US"/>
        </a:p>
      </dgm:t>
    </dgm:pt>
    <dgm:pt modelId="{E90162F6-AE09-408D-B97B-26F329E59A92}" type="pres">
      <dgm:prSet presAssocID="{A13E1015-3A92-433D-8CA8-E08DFA164A67}" presName="level3hierChild" presStyleCnt="0"/>
      <dgm:spPr/>
    </dgm:pt>
  </dgm:ptLst>
  <dgm:cxnLst>
    <dgm:cxn modelId="{EB297884-F5A1-4DE0-BE57-47E2D95FBD83}" type="presOf" srcId="{A13E1015-3A92-433D-8CA8-E08DFA164A67}" destId="{1148BB0F-5A45-4D98-AAA8-3FC06EE58655}" srcOrd="0" destOrd="0" presId="urn:microsoft.com/office/officeart/2005/8/layout/hierarchy2"/>
    <dgm:cxn modelId="{41E721AA-1211-4913-BF18-6D59E35A67ED}" type="presOf" srcId="{7DAC5FB4-1F6C-4261-9963-3CD08105E6FA}" destId="{FB579C8C-3361-4F61-BF77-9038C7FA1842}" srcOrd="0" destOrd="0" presId="urn:microsoft.com/office/officeart/2005/8/layout/hierarchy2"/>
    <dgm:cxn modelId="{ADD763EE-6216-49D9-9439-988379347591}" srcId="{245C1780-6AAF-4601-9A7A-8F31500B0BED}" destId="{07C87752-DA61-48AD-A1A8-2178BD59370D}" srcOrd="0" destOrd="0" parTransId="{540635B5-052D-4D91-AC04-B8C66DD00BF0}" sibTransId="{B0A4DA97-C049-4E4E-B552-F7B66F357D75}"/>
    <dgm:cxn modelId="{E919229A-4860-4920-A742-5D7BD78F811E}" srcId="{EB080A21-5B03-41C8-B28C-D08CDFA5B6FA}" destId="{A13E1015-3A92-433D-8CA8-E08DFA164A67}" srcOrd="0" destOrd="0" parTransId="{8A962E3A-9FB1-4D5A-A0BE-930B44365EEB}" sibTransId="{05FA7BF9-F226-4362-965A-E2C59FA8BE44}"/>
    <dgm:cxn modelId="{BE8B53C3-B385-412B-B58D-A4D8E5E821F4}" type="presOf" srcId="{2151B6D0-2AB1-40EE-8256-0C4CFA9BF616}" destId="{D4E363BB-B5A2-4F39-AFC8-E4DB5BD95BDA}" srcOrd="0" destOrd="0" presId="urn:microsoft.com/office/officeart/2005/8/layout/hierarchy2"/>
    <dgm:cxn modelId="{20100AE3-25E5-4116-94E4-87C05153940C}" type="presOf" srcId="{85A1970A-4016-4573-B6E5-6BC7D08C1A4D}" destId="{BA39B77D-63FB-4C9A-8F8C-8A59DB07EEA4}" srcOrd="0" destOrd="0" presId="urn:microsoft.com/office/officeart/2005/8/layout/hierarchy2"/>
    <dgm:cxn modelId="{F93C52DA-6FE8-4163-B4B0-7C7D07F78238}" type="presOf" srcId="{540635B5-052D-4D91-AC04-B8C66DD00BF0}" destId="{1ADFEF99-CAA5-484F-AC37-EA7902F5BB59}" srcOrd="0" destOrd="0" presId="urn:microsoft.com/office/officeart/2005/8/layout/hierarchy2"/>
    <dgm:cxn modelId="{19B9A537-0442-41B3-B2D9-4AD8DAD1A8BD}" type="presOf" srcId="{3C3ABE41-1129-411D-9CDA-D1C9C9FF5110}" destId="{9D8FBEB0-0354-4873-B09A-CC7C1C0A90CB}" srcOrd="1" destOrd="0" presId="urn:microsoft.com/office/officeart/2005/8/layout/hierarchy2"/>
    <dgm:cxn modelId="{6AFA47CB-018E-44A5-BF03-E4D3C64C398A}" type="presOf" srcId="{F92AD4B8-BB47-4CFF-BF63-2C5056991F32}" destId="{DED57A2E-8937-4FAA-B975-09CEB076FD43}" srcOrd="0" destOrd="0" presId="urn:microsoft.com/office/officeart/2005/8/layout/hierarchy2"/>
    <dgm:cxn modelId="{B7C9B383-9BFD-4F12-ADD4-8183D4620675}" type="presOf" srcId="{8A962E3A-9FB1-4D5A-A0BE-930B44365EEB}" destId="{B2369FB3-AA49-47B4-B184-5CE1B21C5656}" srcOrd="1" destOrd="0" presId="urn:microsoft.com/office/officeart/2005/8/layout/hierarchy2"/>
    <dgm:cxn modelId="{B72DB49C-587A-4989-845A-1EAC74EB5506}" srcId="{85A1970A-4016-4573-B6E5-6BC7D08C1A4D}" destId="{117FEC9F-DD55-46F3-B856-20F4C19052F5}" srcOrd="3" destOrd="0" parTransId="{893AAC01-2A16-4649-A3A4-9CC308FD6F51}" sibTransId="{5E4B15B4-824D-47B1-B788-8D69E26F27F3}"/>
    <dgm:cxn modelId="{6329E260-FC3D-4E47-9613-55AA06F9ABFF}" type="presOf" srcId="{5E5D58F4-B861-485E-BC8D-10F75F79E2B1}" destId="{AB536D65-F830-4862-A914-FBB15BE1A2D4}" srcOrd="0" destOrd="0" presId="urn:microsoft.com/office/officeart/2005/8/layout/hierarchy2"/>
    <dgm:cxn modelId="{5390E472-2DAD-403C-B22E-67ADDEC35EBB}" type="presOf" srcId="{117FEC9F-DD55-46F3-B856-20F4C19052F5}" destId="{B5CA1E86-3B3B-4FFB-AFAC-91117E0F8B93}" srcOrd="0" destOrd="0" presId="urn:microsoft.com/office/officeart/2005/8/layout/hierarchy2"/>
    <dgm:cxn modelId="{5BCF1B0F-B065-48DB-9FED-70CC63EF3624}" type="presOf" srcId="{E3031763-1EEC-49CA-968F-BB9AF82A8E2B}" destId="{D04D9ED4-2F42-4A50-A841-BB4729D3FD6E}" srcOrd="0" destOrd="0" presId="urn:microsoft.com/office/officeart/2005/8/layout/hierarchy2"/>
    <dgm:cxn modelId="{96AA28E6-554D-41CD-9079-925FDC17F4F9}" type="presOf" srcId="{228FB305-167E-4AE4-BFA5-A8A31454ED88}" destId="{A1B0453C-BE1B-412F-8FF2-37B16E883A78}" srcOrd="1" destOrd="0" presId="urn:microsoft.com/office/officeart/2005/8/layout/hierarchy2"/>
    <dgm:cxn modelId="{19A90DA7-CE2A-4B20-B686-6498C1E6645B}" type="presOf" srcId="{5468396E-486A-4586-BB80-9FB8ED08A188}" destId="{B2BF3FF8-DCE0-435C-8C30-07F4738EF174}" srcOrd="0" destOrd="0" presId="urn:microsoft.com/office/officeart/2005/8/layout/hierarchy2"/>
    <dgm:cxn modelId="{EABCDC10-BC04-4EC6-A1C1-7AE433E83FD6}" srcId="{117FEC9F-DD55-46F3-B856-20F4C19052F5}" destId="{F92AD4B8-BB47-4CFF-BF63-2C5056991F32}" srcOrd="0" destOrd="0" parTransId="{88CA0C81-D7D6-4B18-8511-2470D2106F27}" sibTransId="{4846DA8B-F593-4902-9CBE-83307D744EF3}"/>
    <dgm:cxn modelId="{18014E1A-3362-400F-915C-C7089BB64491}" type="presOf" srcId="{5E5D58F4-B861-485E-BC8D-10F75F79E2B1}" destId="{DA8FC2AA-6FFE-45D9-B7F5-F463DEA1639E}" srcOrd="1" destOrd="0" presId="urn:microsoft.com/office/officeart/2005/8/layout/hierarchy2"/>
    <dgm:cxn modelId="{C2770598-71B3-400F-8505-D4F0A9935BF7}" type="presOf" srcId="{130B36B5-1239-4FB0-B83D-FDBE7704A177}" destId="{C73F1BE9-9F4E-4B0C-AA5E-266506959E01}" srcOrd="0" destOrd="0" presId="urn:microsoft.com/office/officeart/2005/8/layout/hierarchy2"/>
    <dgm:cxn modelId="{5EC47C2C-9D2B-4648-AF83-6E9BE3F983C0}" type="presOf" srcId="{F3492D00-AA25-4FEF-8067-0D25D4E3E61D}" destId="{A147789A-19C4-470F-BBDB-9905F37C46A8}" srcOrd="1" destOrd="0" presId="urn:microsoft.com/office/officeart/2005/8/layout/hierarchy2"/>
    <dgm:cxn modelId="{9107E096-DE8D-4CF0-AAB0-89BB0F6DC9EB}" type="presOf" srcId="{228FB305-167E-4AE4-BFA5-A8A31454ED88}" destId="{8776FF15-7B28-41C7-918A-C63B3B85D074}" srcOrd="0" destOrd="0" presId="urn:microsoft.com/office/officeart/2005/8/layout/hierarchy2"/>
    <dgm:cxn modelId="{A092098F-20D0-4F94-95B5-453FFD6F80E9}" srcId="{5468396E-486A-4586-BB80-9FB8ED08A188}" destId="{2151B6D0-2AB1-40EE-8256-0C4CFA9BF616}" srcOrd="0" destOrd="0" parTransId="{130B36B5-1239-4FB0-B83D-FDBE7704A177}" sibTransId="{7ED78FAC-2333-41B3-B34A-6B78BBF1E594}"/>
    <dgm:cxn modelId="{0170EDC0-5D1F-4955-A4BA-E255B89A5615}" type="presOf" srcId="{893AAC01-2A16-4649-A3A4-9CC308FD6F51}" destId="{E194B443-2D16-4944-B887-705ADB8865A4}" srcOrd="0" destOrd="0" presId="urn:microsoft.com/office/officeart/2005/8/layout/hierarchy2"/>
    <dgm:cxn modelId="{EA0ADC05-D9A7-4591-90DF-5190DF17F82F}" srcId="{85A1970A-4016-4573-B6E5-6BC7D08C1A4D}" destId="{5468396E-486A-4586-BB80-9FB8ED08A188}" srcOrd="1" destOrd="0" parTransId="{5E5D58F4-B861-485E-BC8D-10F75F79E2B1}" sibTransId="{94B71D6D-8E4B-4E4B-8F66-2C9BEF952BB0}"/>
    <dgm:cxn modelId="{D1B76DEE-9A83-438C-BF8C-B207E68B0E10}" type="presOf" srcId="{130B36B5-1239-4FB0-B83D-FDBE7704A177}" destId="{E7599293-281E-4277-847B-8EE18616B53F}" srcOrd="1" destOrd="0" presId="urn:microsoft.com/office/officeart/2005/8/layout/hierarchy2"/>
    <dgm:cxn modelId="{0573DB64-A504-4156-A2FB-7590BFC2DE31}" type="presOf" srcId="{88CA0C81-D7D6-4B18-8511-2470D2106F27}" destId="{F3BEEBA4-1EA5-4B01-973D-4F370FBC34BC}" srcOrd="0" destOrd="0" presId="urn:microsoft.com/office/officeart/2005/8/layout/hierarchy2"/>
    <dgm:cxn modelId="{1CCE9DE5-38A3-4FD7-A72A-230F2AE1F812}" type="presOf" srcId="{245C1780-6AAF-4601-9A7A-8F31500B0BED}" destId="{9BCE2A06-E514-4DA9-91E0-2DF1FAF116DB}" srcOrd="0" destOrd="0" presId="urn:microsoft.com/office/officeart/2005/8/layout/hierarchy2"/>
    <dgm:cxn modelId="{8DB9716D-7B26-4957-9775-5556A2E1F3BC}" type="presOf" srcId="{3C3ABE41-1129-411D-9CDA-D1C9C9FF5110}" destId="{C711CC0F-DE30-4A32-9D22-3605DB4A1708}" srcOrd="0" destOrd="0" presId="urn:microsoft.com/office/officeart/2005/8/layout/hierarchy2"/>
    <dgm:cxn modelId="{F8CE7044-A491-4139-ACBE-001985D5CB19}" srcId="{85A1970A-4016-4573-B6E5-6BC7D08C1A4D}" destId="{EB080A21-5B03-41C8-B28C-D08CDFA5B6FA}" srcOrd="4" destOrd="0" parTransId="{7DAC5FB4-1F6C-4261-9963-3CD08105E6FA}" sibTransId="{1F4E75A2-43CF-490C-A1AF-29CAFC1164AC}"/>
    <dgm:cxn modelId="{408F43DA-F824-47F3-96A0-A15AFFE6D006}" type="presOf" srcId="{EB080A21-5B03-41C8-B28C-D08CDFA5B6FA}" destId="{4ED5B225-833D-4244-B064-EC85A0A3601B}" srcOrd="0" destOrd="0" presId="urn:microsoft.com/office/officeart/2005/8/layout/hierarchy2"/>
    <dgm:cxn modelId="{D41EC5B5-2322-4F8A-8F4E-55BA2FA2A035}" type="presOf" srcId="{540635B5-052D-4D91-AC04-B8C66DD00BF0}" destId="{7D76AC5D-5F12-4955-A9FB-1FDE9F360E04}" srcOrd="1" destOrd="0" presId="urn:microsoft.com/office/officeart/2005/8/layout/hierarchy2"/>
    <dgm:cxn modelId="{349ECA65-D3BA-4931-B32E-B8E1C8557320}" type="presOf" srcId="{E5B9790D-DDE5-4C91-ABB7-11A5CC3B9C17}" destId="{BC3F655E-4E21-465E-8037-07C3C7F4DFF8}" srcOrd="0" destOrd="0" presId="urn:microsoft.com/office/officeart/2005/8/layout/hierarchy2"/>
    <dgm:cxn modelId="{02D455C8-EEF3-471D-B02E-E19783EEA992}" srcId="{0E47AD68-4E1A-469F-BE0E-93763E97186B}" destId="{E3031763-1EEC-49CA-968F-BB9AF82A8E2B}" srcOrd="0" destOrd="0" parTransId="{3C3ABE41-1129-411D-9CDA-D1C9C9FF5110}" sibTransId="{EC2D088F-39B1-4909-8373-7C038B553EE8}"/>
    <dgm:cxn modelId="{98C0F647-7FFA-4B1B-B235-4BD563A33C44}" type="presOf" srcId="{8A962E3A-9FB1-4D5A-A0BE-930B44365EEB}" destId="{E729D17C-4439-48A9-80EF-7E4A912370B3}" srcOrd="0" destOrd="0" presId="urn:microsoft.com/office/officeart/2005/8/layout/hierarchy2"/>
    <dgm:cxn modelId="{0B10E9F9-7E18-442E-B934-DED0EC3D9644}" type="presOf" srcId="{88CA0C81-D7D6-4B18-8511-2470D2106F27}" destId="{03E1C9F5-F530-41DB-B105-6C3A791F4918}" srcOrd="1" destOrd="0" presId="urn:microsoft.com/office/officeart/2005/8/layout/hierarchy2"/>
    <dgm:cxn modelId="{FBDB2D84-FF0F-492E-844A-3332FA37ACA3}" type="presOf" srcId="{0E47AD68-4E1A-469F-BE0E-93763E97186B}" destId="{644ECA1D-A87D-4CB2-B5CB-46F307CF4022}" srcOrd="0" destOrd="0" presId="urn:microsoft.com/office/officeart/2005/8/layout/hierarchy2"/>
    <dgm:cxn modelId="{D8DD20B2-4E5D-4554-9DAD-A27098AD0813}" srcId="{E5B9790D-DDE5-4C91-ABB7-11A5CC3B9C17}" destId="{85A1970A-4016-4573-B6E5-6BC7D08C1A4D}" srcOrd="0" destOrd="0" parTransId="{E3E2C346-3EE1-438F-BFEE-90B99362EC6C}" sibTransId="{A51798B9-66DC-41A5-BBFE-C11724024586}"/>
    <dgm:cxn modelId="{8B929FA2-FB00-4FF0-8DBC-ABE8A9C35504}" srcId="{85A1970A-4016-4573-B6E5-6BC7D08C1A4D}" destId="{0E47AD68-4E1A-469F-BE0E-93763E97186B}" srcOrd="2" destOrd="0" parTransId="{F3492D00-AA25-4FEF-8067-0D25D4E3E61D}" sibTransId="{A26E55D3-BFE9-4D4B-A8D9-B4AFC3405888}"/>
    <dgm:cxn modelId="{641C6520-CA7A-4EAC-B080-64AC5DBB495A}" type="presOf" srcId="{893AAC01-2A16-4649-A3A4-9CC308FD6F51}" destId="{77DD7B72-F48E-46CC-BCA5-1076634BD353}" srcOrd="1" destOrd="0" presId="urn:microsoft.com/office/officeart/2005/8/layout/hierarchy2"/>
    <dgm:cxn modelId="{C21B0147-B97C-4219-A6B2-A1404F629E26}" srcId="{85A1970A-4016-4573-B6E5-6BC7D08C1A4D}" destId="{245C1780-6AAF-4601-9A7A-8F31500B0BED}" srcOrd="0" destOrd="0" parTransId="{228FB305-167E-4AE4-BFA5-A8A31454ED88}" sibTransId="{5BD5F07A-9F2C-4061-A2AD-9119A674BDE4}"/>
    <dgm:cxn modelId="{97042463-1CE1-495A-8642-1F885FEAB328}" type="presOf" srcId="{7DAC5FB4-1F6C-4261-9963-3CD08105E6FA}" destId="{B6ACB5ED-0FDC-47B0-B473-FE89B5352771}" srcOrd="1" destOrd="0" presId="urn:microsoft.com/office/officeart/2005/8/layout/hierarchy2"/>
    <dgm:cxn modelId="{B611E17B-A91A-4780-A5EE-AD17AAEBB6D1}" type="presOf" srcId="{07C87752-DA61-48AD-A1A8-2178BD59370D}" destId="{6DEF6C5F-08AB-4581-8DE7-63A108F0CF7F}" srcOrd="0" destOrd="0" presId="urn:microsoft.com/office/officeart/2005/8/layout/hierarchy2"/>
    <dgm:cxn modelId="{90F7330C-0226-4B97-9005-7BA5E07AAC9D}" type="presOf" srcId="{F3492D00-AA25-4FEF-8067-0D25D4E3E61D}" destId="{A82E9995-389D-4C70-B0F4-AC29D71FFA31}" srcOrd="0" destOrd="0" presId="urn:microsoft.com/office/officeart/2005/8/layout/hierarchy2"/>
    <dgm:cxn modelId="{28F23B7D-8CD3-4187-B894-129E85C670D2}" type="presParOf" srcId="{BC3F655E-4E21-465E-8037-07C3C7F4DFF8}" destId="{66F53F48-E759-41AB-AF64-0F42C919562D}" srcOrd="0" destOrd="0" presId="urn:microsoft.com/office/officeart/2005/8/layout/hierarchy2"/>
    <dgm:cxn modelId="{1610158C-52B5-47EC-8580-B14A5F7F8219}" type="presParOf" srcId="{66F53F48-E759-41AB-AF64-0F42C919562D}" destId="{BA39B77D-63FB-4C9A-8F8C-8A59DB07EEA4}" srcOrd="0" destOrd="0" presId="urn:microsoft.com/office/officeart/2005/8/layout/hierarchy2"/>
    <dgm:cxn modelId="{D85F546C-3018-43CB-97FD-ACDF7188E579}" type="presParOf" srcId="{66F53F48-E759-41AB-AF64-0F42C919562D}" destId="{366F1433-1E05-4CC0-AD3B-920AFAF01203}" srcOrd="1" destOrd="0" presId="urn:microsoft.com/office/officeart/2005/8/layout/hierarchy2"/>
    <dgm:cxn modelId="{1234C1DD-F838-4809-976E-BAB807C23FE7}" type="presParOf" srcId="{366F1433-1E05-4CC0-AD3B-920AFAF01203}" destId="{8776FF15-7B28-41C7-918A-C63B3B85D074}" srcOrd="0" destOrd="0" presId="urn:microsoft.com/office/officeart/2005/8/layout/hierarchy2"/>
    <dgm:cxn modelId="{61C5669F-3EA0-42AE-8062-52AD06904A80}" type="presParOf" srcId="{8776FF15-7B28-41C7-918A-C63B3B85D074}" destId="{A1B0453C-BE1B-412F-8FF2-37B16E883A78}" srcOrd="0" destOrd="0" presId="urn:microsoft.com/office/officeart/2005/8/layout/hierarchy2"/>
    <dgm:cxn modelId="{8552495C-0732-4F1A-BB1D-2A1F5FC52B94}" type="presParOf" srcId="{366F1433-1E05-4CC0-AD3B-920AFAF01203}" destId="{4D865A6C-9B4F-48EA-874C-EE81A86C6431}" srcOrd="1" destOrd="0" presId="urn:microsoft.com/office/officeart/2005/8/layout/hierarchy2"/>
    <dgm:cxn modelId="{28A2CA30-246D-4776-AE14-4330A3F9B92C}" type="presParOf" srcId="{4D865A6C-9B4F-48EA-874C-EE81A86C6431}" destId="{9BCE2A06-E514-4DA9-91E0-2DF1FAF116DB}" srcOrd="0" destOrd="0" presId="urn:microsoft.com/office/officeart/2005/8/layout/hierarchy2"/>
    <dgm:cxn modelId="{FCD243C1-1577-41C6-B6D9-79272EC24E4A}" type="presParOf" srcId="{4D865A6C-9B4F-48EA-874C-EE81A86C6431}" destId="{177B5435-51C3-426A-8885-290D5ABCB535}" srcOrd="1" destOrd="0" presId="urn:microsoft.com/office/officeart/2005/8/layout/hierarchy2"/>
    <dgm:cxn modelId="{EE5F5BBD-D1BB-4E3A-BD4C-542F6441EFD1}" type="presParOf" srcId="{177B5435-51C3-426A-8885-290D5ABCB535}" destId="{1ADFEF99-CAA5-484F-AC37-EA7902F5BB59}" srcOrd="0" destOrd="0" presId="urn:microsoft.com/office/officeart/2005/8/layout/hierarchy2"/>
    <dgm:cxn modelId="{EC49B293-1230-455F-9178-60F5140D998B}" type="presParOf" srcId="{1ADFEF99-CAA5-484F-AC37-EA7902F5BB59}" destId="{7D76AC5D-5F12-4955-A9FB-1FDE9F360E04}" srcOrd="0" destOrd="0" presId="urn:microsoft.com/office/officeart/2005/8/layout/hierarchy2"/>
    <dgm:cxn modelId="{C6D36E29-F83D-4363-AE08-61FBF9335697}" type="presParOf" srcId="{177B5435-51C3-426A-8885-290D5ABCB535}" destId="{D6EC6E24-71BA-4C26-B47D-11C84CB5CCB1}" srcOrd="1" destOrd="0" presId="urn:microsoft.com/office/officeart/2005/8/layout/hierarchy2"/>
    <dgm:cxn modelId="{810B61FE-B083-4D67-91CC-D51D8E2DA466}" type="presParOf" srcId="{D6EC6E24-71BA-4C26-B47D-11C84CB5CCB1}" destId="{6DEF6C5F-08AB-4581-8DE7-63A108F0CF7F}" srcOrd="0" destOrd="0" presId="urn:microsoft.com/office/officeart/2005/8/layout/hierarchy2"/>
    <dgm:cxn modelId="{8EC30150-FA96-4CD6-A417-9AEC00D9B9FE}" type="presParOf" srcId="{D6EC6E24-71BA-4C26-B47D-11C84CB5CCB1}" destId="{1302DB34-0FE7-4536-8D34-BF897A6ED297}" srcOrd="1" destOrd="0" presId="urn:microsoft.com/office/officeart/2005/8/layout/hierarchy2"/>
    <dgm:cxn modelId="{58798F3B-51B2-47F3-8C8D-65D98811FC16}" type="presParOf" srcId="{366F1433-1E05-4CC0-AD3B-920AFAF01203}" destId="{AB536D65-F830-4862-A914-FBB15BE1A2D4}" srcOrd="2" destOrd="0" presId="urn:microsoft.com/office/officeart/2005/8/layout/hierarchy2"/>
    <dgm:cxn modelId="{EFAA2774-F62E-481A-B15E-3A94AABE4003}" type="presParOf" srcId="{AB536D65-F830-4862-A914-FBB15BE1A2D4}" destId="{DA8FC2AA-6FFE-45D9-B7F5-F463DEA1639E}" srcOrd="0" destOrd="0" presId="urn:microsoft.com/office/officeart/2005/8/layout/hierarchy2"/>
    <dgm:cxn modelId="{FEBCA93F-723C-45FC-806F-3F9950C134E9}" type="presParOf" srcId="{366F1433-1E05-4CC0-AD3B-920AFAF01203}" destId="{932B0AE1-A680-4F52-B8DF-62FF1BECF8F5}" srcOrd="3" destOrd="0" presId="urn:microsoft.com/office/officeart/2005/8/layout/hierarchy2"/>
    <dgm:cxn modelId="{415AA203-5E97-4401-BCBC-649F95416793}" type="presParOf" srcId="{932B0AE1-A680-4F52-B8DF-62FF1BECF8F5}" destId="{B2BF3FF8-DCE0-435C-8C30-07F4738EF174}" srcOrd="0" destOrd="0" presId="urn:microsoft.com/office/officeart/2005/8/layout/hierarchy2"/>
    <dgm:cxn modelId="{6C8778C5-72B3-46D1-B257-B5F08B80BDE9}" type="presParOf" srcId="{932B0AE1-A680-4F52-B8DF-62FF1BECF8F5}" destId="{EC1FC13A-C765-48AE-9556-EB9F0536F6CD}" srcOrd="1" destOrd="0" presId="urn:microsoft.com/office/officeart/2005/8/layout/hierarchy2"/>
    <dgm:cxn modelId="{60C12B88-01F3-400F-A157-5EF25259F31C}" type="presParOf" srcId="{EC1FC13A-C765-48AE-9556-EB9F0536F6CD}" destId="{C73F1BE9-9F4E-4B0C-AA5E-266506959E01}" srcOrd="0" destOrd="0" presId="urn:microsoft.com/office/officeart/2005/8/layout/hierarchy2"/>
    <dgm:cxn modelId="{7ADE3A4B-8EEA-47F7-BE0C-F0C5C16BD0CD}" type="presParOf" srcId="{C73F1BE9-9F4E-4B0C-AA5E-266506959E01}" destId="{E7599293-281E-4277-847B-8EE18616B53F}" srcOrd="0" destOrd="0" presId="urn:microsoft.com/office/officeart/2005/8/layout/hierarchy2"/>
    <dgm:cxn modelId="{E8E8D907-9522-4456-B977-FC94C9E51AE0}" type="presParOf" srcId="{EC1FC13A-C765-48AE-9556-EB9F0536F6CD}" destId="{19AE8E2D-121D-4CD3-86BD-97D1D2724FCB}" srcOrd="1" destOrd="0" presId="urn:microsoft.com/office/officeart/2005/8/layout/hierarchy2"/>
    <dgm:cxn modelId="{0889D804-88BF-4F43-8DCD-C9D7EA7F3E8D}" type="presParOf" srcId="{19AE8E2D-121D-4CD3-86BD-97D1D2724FCB}" destId="{D4E363BB-B5A2-4F39-AFC8-E4DB5BD95BDA}" srcOrd="0" destOrd="0" presId="urn:microsoft.com/office/officeart/2005/8/layout/hierarchy2"/>
    <dgm:cxn modelId="{1E0FD6CC-F413-43CF-A3C5-9F1FFEE0C43E}" type="presParOf" srcId="{19AE8E2D-121D-4CD3-86BD-97D1D2724FCB}" destId="{A00A5720-5D8D-4B56-930D-20097FA686B2}" srcOrd="1" destOrd="0" presId="urn:microsoft.com/office/officeart/2005/8/layout/hierarchy2"/>
    <dgm:cxn modelId="{EC9455E2-727D-4BC9-B033-842544517A38}" type="presParOf" srcId="{366F1433-1E05-4CC0-AD3B-920AFAF01203}" destId="{A82E9995-389D-4C70-B0F4-AC29D71FFA31}" srcOrd="4" destOrd="0" presId="urn:microsoft.com/office/officeart/2005/8/layout/hierarchy2"/>
    <dgm:cxn modelId="{413977D4-7C85-4486-B7D8-D16AD421D3CC}" type="presParOf" srcId="{A82E9995-389D-4C70-B0F4-AC29D71FFA31}" destId="{A147789A-19C4-470F-BBDB-9905F37C46A8}" srcOrd="0" destOrd="0" presId="urn:microsoft.com/office/officeart/2005/8/layout/hierarchy2"/>
    <dgm:cxn modelId="{D56E479F-8D8F-4E14-9DE9-47E80505BFFB}" type="presParOf" srcId="{366F1433-1E05-4CC0-AD3B-920AFAF01203}" destId="{7340C530-EA2B-49F2-AA52-E55877CCCCC3}" srcOrd="5" destOrd="0" presId="urn:microsoft.com/office/officeart/2005/8/layout/hierarchy2"/>
    <dgm:cxn modelId="{C70A9839-9CD5-41BF-95F1-AED7C9D3B5EF}" type="presParOf" srcId="{7340C530-EA2B-49F2-AA52-E55877CCCCC3}" destId="{644ECA1D-A87D-4CB2-B5CB-46F307CF4022}" srcOrd="0" destOrd="0" presId="urn:microsoft.com/office/officeart/2005/8/layout/hierarchy2"/>
    <dgm:cxn modelId="{982FC175-3677-4992-8A10-87885C16F0E1}" type="presParOf" srcId="{7340C530-EA2B-49F2-AA52-E55877CCCCC3}" destId="{B409DA3A-FFDC-4F5F-9E2C-E79FA380C4CC}" srcOrd="1" destOrd="0" presId="urn:microsoft.com/office/officeart/2005/8/layout/hierarchy2"/>
    <dgm:cxn modelId="{D98474B2-05F2-48C3-B8A0-5C159176F63E}" type="presParOf" srcId="{B409DA3A-FFDC-4F5F-9E2C-E79FA380C4CC}" destId="{C711CC0F-DE30-4A32-9D22-3605DB4A1708}" srcOrd="0" destOrd="0" presId="urn:microsoft.com/office/officeart/2005/8/layout/hierarchy2"/>
    <dgm:cxn modelId="{A1E3F19F-B48D-4F9D-B1C8-14539A6AEE90}" type="presParOf" srcId="{C711CC0F-DE30-4A32-9D22-3605DB4A1708}" destId="{9D8FBEB0-0354-4873-B09A-CC7C1C0A90CB}" srcOrd="0" destOrd="0" presId="urn:microsoft.com/office/officeart/2005/8/layout/hierarchy2"/>
    <dgm:cxn modelId="{122FB9E0-2A45-4C1B-B37F-6182C84F4C2B}" type="presParOf" srcId="{B409DA3A-FFDC-4F5F-9E2C-E79FA380C4CC}" destId="{ADFDAAD7-AB1E-43AE-9936-8B041D5489D1}" srcOrd="1" destOrd="0" presId="urn:microsoft.com/office/officeart/2005/8/layout/hierarchy2"/>
    <dgm:cxn modelId="{B7362D8B-C5CA-451A-945C-97CD5BC0B44E}" type="presParOf" srcId="{ADFDAAD7-AB1E-43AE-9936-8B041D5489D1}" destId="{D04D9ED4-2F42-4A50-A841-BB4729D3FD6E}" srcOrd="0" destOrd="0" presId="urn:microsoft.com/office/officeart/2005/8/layout/hierarchy2"/>
    <dgm:cxn modelId="{82CF76F8-1D22-4110-B0D7-440FF2C84B7F}" type="presParOf" srcId="{ADFDAAD7-AB1E-43AE-9936-8B041D5489D1}" destId="{48925022-455E-453F-8ACF-2B7FDF1A01CD}" srcOrd="1" destOrd="0" presId="urn:microsoft.com/office/officeart/2005/8/layout/hierarchy2"/>
    <dgm:cxn modelId="{D54F5F06-5C97-4651-8513-AADE538A199C}" type="presParOf" srcId="{366F1433-1E05-4CC0-AD3B-920AFAF01203}" destId="{E194B443-2D16-4944-B887-705ADB8865A4}" srcOrd="6" destOrd="0" presId="urn:microsoft.com/office/officeart/2005/8/layout/hierarchy2"/>
    <dgm:cxn modelId="{32067041-9139-4CE7-9339-E32369F74DC7}" type="presParOf" srcId="{E194B443-2D16-4944-B887-705ADB8865A4}" destId="{77DD7B72-F48E-46CC-BCA5-1076634BD353}" srcOrd="0" destOrd="0" presId="urn:microsoft.com/office/officeart/2005/8/layout/hierarchy2"/>
    <dgm:cxn modelId="{86ACEBBF-30DA-424E-9342-6FC544AEC763}" type="presParOf" srcId="{366F1433-1E05-4CC0-AD3B-920AFAF01203}" destId="{C8E5BAF9-DCDF-43EC-BF6E-978093814C4C}" srcOrd="7" destOrd="0" presId="urn:microsoft.com/office/officeart/2005/8/layout/hierarchy2"/>
    <dgm:cxn modelId="{93006A9C-0DD4-4A73-BFF6-EBE87FBBDB85}" type="presParOf" srcId="{C8E5BAF9-DCDF-43EC-BF6E-978093814C4C}" destId="{B5CA1E86-3B3B-4FFB-AFAC-91117E0F8B93}" srcOrd="0" destOrd="0" presId="urn:microsoft.com/office/officeart/2005/8/layout/hierarchy2"/>
    <dgm:cxn modelId="{946083B1-6C70-4EA4-9734-C52198FB322F}" type="presParOf" srcId="{C8E5BAF9-DCDF-43EC-BF6E-978093814C4C}" destId="{746DF718-F953-42E5-9D10-C1E2B04AC298}" srcOrd="1" destOrd="0" presId="urn:microsoft.com/office/officeart/2005/8/layout/hierarchy2"/>
    <dgm:cxn modelId="{75CB6B4F-1294-42D3-8844-AB734AAF601C}" type="presParOf" srcId="{746DF718-F953-42E5-9D10-C1E2B04AC298}" destId="{F3BEEBA4-1EA5-4B01-973D-4F370FBC34BC}" srcOrd="0" destOrd="0" presId="urn:microsoft.com/office/officeart/2005/8/layout/hierarchy2"/>
    <dgm:cxn modelId="{5F2B7AC3-80F5-45F6-9CAB-B19B63BB7615}" type="presParOf" srcId="{F3BEEBA4-1EA5-4B01-973D-4F370FBC34BC}" destId="{03E1C9F5-F530-41DB-B105-6C3A791F4918}" srcOrd="0" destOrd="0" presId="urn:microsoft.com/office/officeart/2005/8/layout/hierarchy2"/>
    <dgm:cxn modelId="{918A0C35-9902-417F-A01A-0F35AC52164C}" type="presParOf" srcId="{746DF718-F953-42E5-9D10-C1E2B04AC298}" destId="{A50342AB-D101-45EE-80F1-C78856A141AA}" srcOrd="1" destOrd="0" presId="urn:microsoft.com/office/officeart/2005/8/layout/hierarchy2"/>
    <dgm:cxn modelId="{91231123-1BF6-4FB1-AEF0-292B29F6C10C}" type="presParOf" srcId="{A50342AB-D101-45EE-80F1-C78856A141AA}" destId="{DED57A2E-8937-4FAA-B975-09CEB076FD43}" srcOrd="0" destOrd="0" presId="urn:microsoft.com/office/officeart/2005/8/layout/hierarchy2"/>
    <dgm:cxn modelId="{CDE8DA3E-A59A-49EA-837D-1C48045C0F07}" type="presParOf" srcId="{A50342AB-D101-45EE-80F1-C78856A141AA}" destId="{EC30698B-1745-4619-815B-6267C269BBCC}" srcOrd="1" destOrd="0" presId="urn:microsoft.com/office/officeart/2005/8/layout/hierarchy2"/>
    <dgm:cxn modelId="{FAD80C31-F2F0-4FBE-8F4F-E0FF2F916D21}" type="presParOf" srcId="{366F1433-1E05-4CC0-AD3B-920AFAF01203}" destId="{FB579C8C-3361-4F61-BF77-9038C7FA1842}" srcOrd="8" destOrd="0" presId="urn:microsoft.com/office/officeart/2005/8/layout/hierarchy2"/>
    <dgm:cxn modelId="{1825ECC1-A215-416D-AAE0-F26F22E73B6B}" type="presParOf" srcId="{FB579C8C-3361-4F61-BF77-9038C7FA1842}" destId="{B6ACB5ED-0FDC-47B0-B473-FE89B5352771}" srcOrd="0" destOrd="0" presId="urn:microsoft.com/office/officeart/2005/8/layout/hierarchy2"/>
    <dgm:cxn modelId="{18E51C9B-D053-4206-A28E-4F9EAE4A8C77}" type="presParOf" srcId="{366F1433-1E05-4CC0-AD3B-920AFAF01203}" destId="{706B4AFF-1133-43A1-912F-6EB7D6B94629}" srcOrd="9" destOrd="0" presId="urn:microsoft.com/office/officeart/2005/8/layout/hierarchy2"/>
    <dgm:cxn modelId="{44CE459B-A274-4FB1-B809-7FFFD08EA426}" type="presParOf" srcId="{706B4AFF-1133-43A1-912F-6EB7D6B94629}" destId="{4ED5B225-833D-4244-B064-EC85A0A3601B}" srcOrd="0" destOrd="0" presId="urn:microsoft.com/office/officeart/2005/8/layout/hierarchy2"/>
    <dgm:cxn modelId="{B48BB50F-9094-478B-B468-57F73C5E0552}" type="presParOf" srcId="{706B4AFF-1133-43A1-912F-6EB7D6B94629}" destId="{143ABDC7-8100-42E7-BAC0-B08CA7F19D80}" srcOrd="1" destOrd="0" presId="urn:microsoft.com/office/officeart/2005/8/layout/hierarchy2"/>
    <dgm:cxn modelId="{0ACA5127-77D1-4B72-B5E7-9BD6BD658233}" type="presParOf" srcId="{143ABDC7-8100-42E7-BAC0-B08CA7F19D80}" destId="{E729D17C-4439-48A9-80EF-7E4A912370B3}" srcOrd="0" destOrd="0" presId="urn:microsoft.com/office/officeart/2005/8/layout/hierarchy2"/>
    <dgm:cxn modelId="{BEA30CE6-69FE-4F3C-BEF9-C7E935DECCE3}" type="presParOf" srcId="{E729D17C-4439-48A9-80EF-7E4A912370B3}" destId="{B2369FB3-AA49-47B4-B184-5CE1B21C5656}" srcOrd="0" destOrd="0" presId="urn:microsoft.com/office/officeart/2005/8/layout/hierarchy2"/>
    <dgm:cxn modelId="{2CAF2F40-6380-4250-85D2-D5D5059C34A1}" type="presParOf" srcId="{143ABDC7-8100-42E7-BAC0-B08CA7F19D80}" destId="{166D9C3C-2AB5-4A24-A587-51266E3AEA3C}" srcOrd="1" destOrd="0" presId="urn:microsoft.com/office/officeart/2005/8/layout/hierarchy2"/>
    <dgm:cxn modelId="{D8BD6A74-1EF0-4A96-BFEB-667CF97CA36F}" type="presParOf" srcId="{166D9C3C-2AB5-4A24-A587-51266E3AEA3C}" destId="{1148BB0F-5A45-4D98-AAA8-3FC06EE58655}" srcOrd="0" destOrd="0" presId="urn:microsoft.com/office/officeart/2005/8/layout/hierarchy2"/>
    <dgm:cxn modelId="{42FD4705-4D1F-403A-8C3E-C7AE43C041C8}" type="presParOf" srcId="{166D9C3C-2AB5-4A24-A587-51266E3AEA3C}" destId="{E90162F6-AE09-408D-B97B-26F329E59A9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9B77D-63FB-4C9A-8F8C-8A59DB07EEA4}">
      <dsp:nvSpPr>
        <dsp:cNvPr id="0" name=""/>
        <dsp:cNvSpPr/>
      </dsp:nvSpPr>
      <dsp:spPr>
        <a:xfrm>
          <a:off x="434250" y="1156211"/>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Cryogenics Group</a:t>
          </a:r>
          <a:endParaRPr lang="en-US" sz="1000" kern="1200" dirty="0"/>
        </a:p>
      </dsp:txBody>
      <dsp:txXfrm>
        <a:off x="448963" y="1170924"/>
        <a:ext cx="975258" cy="472916"/>
      </dsp:txXfrm>
    </dsp:sp>
    <dsp:sp modelId="{8776FF15-7B28-41C7-918A-C63B3B85D074}">
      <dsp:nvSpPr>
        <dsp:cNvPr id="0" name=""/>
        <dsp:cNvSpPr/>
      </dsp:nvSpPr>
      <dsp:spPr>
        <a:xfrm rot="17350740">
          <a:off x="1028229" y="813627"/>
          <a:ext cx="1223282" cy="32124"/>
        </a:xfrm>
        <a:custGeom>
          <a:avLst/>
          <a:gdLst/>
          <a:ahLst/>
          <a:cxnLst/>
          <a:rect l="0" t="0" r="0" b="0"/>
          <a:pathLst>
            <a:path>
              <a:moveTo>
                <a:pt x="0" y="16062"/>
              </a:moveTo>
              <a:lnTo>
                <a:pt x="1223282" y="16062"/>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9288" y="799107"/>
        <a:ext cx="61164" cy="61164"/>
      </dsp:txXfrm>
    </dsp:sp>
    <dsp:sp modelId="{9BCE2A06-E514-4DA9-91E0-2DF1FAF116DB}">
      <dsp:nvSpPr>
        <dsp:cNvPr id="0" name=""/>
        <dsp:cNvSpPr/>
      </dsp:nvSpPr>
      <dsp:spPr>
        <a:xfrm>
          <a:off x="1840807" y="824"/>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Operation</a:t>
          </a:r>
          <a:endParaRPr lang="en-US" sz="1000" kern="1200" dirty="0"/>
        </a:p>
      </dsp:txBody>
      <dsp:txXfrm>
        <a:off x="1855520" y="15537"/>
        <a:ext cx="975258" cy="472916"/>
      </dsp:txXfrm>
    </dsp:sp>
    <dsp:sp modelId="{1ADFEF99-CAA5-484F-AC37-EA7902F5BB59}">
      <dsp:nvSpPr>
        <dsp:cNvPr id="0" name=""/>
        <dsp:cNvSpPr/>
      </dsp:nvSpPr>
      <dsp:spPr>
        <a:xfrm>
          <a:off x="2845492" y="235933"/>
          <a:ext cx="401873" cy="32124"/>
        </a:xfrm>
        <a:custGeom>
          <a:avLst/>
          <a:gdLst/>
          <a:ahLst/>
          <a:cxnLst/>
          <a:rect l="0" t="0" r="0" b="0"/>
          <a:pathLst>
            <a:path>
              <a:moveTo>
                <a:pt x="0" y="16062"/>
              </a:moveTo>
              <a:lnTo>
                <a:pt x="401873" y="16062"/>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6382" y="241948"/>
        <a:ext cx="20093" cy="20093"/>
      </dsp:txXfrm>
    </dsp:sp>
    <dsp:sp modelId="{6DEF6C5F-08AB-4581-8DE7-63A108F0CF7F}">
      <dsp:nvSpPr>
        <dsp:cNvPr id="0" name=""/>
        <dsp:cNvSpPr/>
      </dsp:nvSpPr>
      <dsp:spPr>
        <a:xfrm>
          <a:off x="3247365" y="824"/>
          <a:ext cx="1004684" cy="502342"/>
        </a:xfrm>
        <a:prstGeom prst="roundRect">
          <a:avLst>
            <a:gd name="adj" fmla="val 10000"/>
          </a:avLst>
        </a:prstGeom>
        <a:solidFill>
          <a:schemeClr val="bg1">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Operation </a:t>
          </a:r>
          <a:endParaRPr lang="en-US" sz="1000" kern="1200" dirty="0"/>
        </a:p>
      </dsp:txBody>
      <dsp:txXfrm>
        <a:off x="3262078" y="15537"/>
        <a:ext cx="975258" cy="472916"/>
      </dsp:txXfrm>
    </dsp:sp>
    <dsp:sp modelId="{AB536D65-F830-4862-A914-FBB15BE1A2D4}">
      <dsp:nvSpPr>
        <dsp:cNvPr id="0" name=""/>
        <dsp:cNvSpPr/>
      </dsp:nvSpPr>
      <dsp:spPr>
        <a:xfrm rot="18289469">
          <a:off x="1288007" y="1102473"/>
          <a:ext cx="703727" cy="32124"/>
        </a:xfrm>
        <a:custGeom>
          <a:avLst/>
          <a:gdLst/>
          <a:ahLst/>
          <a:cxnLst/>
          <a:rect l="0" t="0" r="0" b="0"/>
          <a:pathLst>
            <a:path>
              <a:moveTo>
                <a:pt x="0" y="16062"/>
              </a:moveTo>
              <a:lnTo>
                <a:pt x="703727" y="16062"/>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22277" y="1100942"/>
        <a:ext cx="35186" cy="35186"/>
      </dsp:txXfrm>
    </dsp:sp>
    <dsp:sp modelId="{B2BF3FF8-DCE0-435C-8C30-07F4738EF174}">
      <dsp:nvSpPr>
        <dsp:cNvPr id="0" name=""/>
        <dsp:cNvSpPr/>
      </dsp:nvSpPr>
      <dsp:spPr>
        <a:xfrm>
          <a:off x="1840807" y="578518"/>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Methods and Logistics</a:t>
          </a:r>
          <a:endParaRPr lang="en-US" sz="1000" b="1" kern="1200" dirty="0"/>
        </a:p>
      </dsp:txBody>
      <dsp:txXfrm>
        <a:off x="1855520" y="593231"/>
        <a:ext cx="975258" cy="472916"/>
      </dsp:txXfrm>
    </dsp:sp>
    <dsp:sp modelId="{C73F1BE9-9F4E-4B0C-AA5E-266506959E01}">
      <dsp:nvSpPr>
        <dsp:cNvPr id="0" name=""/>
        <dsp:cNvSpPr/>
      </dsp:nvSpPr>
      <dsp:spPr>
        <a:xfrm>
          <a:off x="2845492" y="813627"/>
          <a:ext cx="401873" cy="32124"/>
        </a:xfrm>
        <a:custGeom>
          <a:avLst/>
          <a:gdLst/>
          <a:ahLst/>
          <a:cxnLst/>
          <a:rect l="0" t="0" r="0" b="0"/>
          <a:pathLst>
            <a:path>
              <a:moveTo>
                <a:pt x="0" y="16062"/>
              </a:moveTo>
              <a:lnTo>
                <a:pt x="401873" y="16062"/>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6382" y="819642"/>
        <a:ext cx="20093" cy="20093"/>
      </dsp:txXfrm>
    </dsp:sp>
    <dsp:sp modelId="{D4E363BB-B5A2-4F39-AFC8-E4DB5BD95BDA}">
      <dsp:nvSpPr>
        <dsp:cNvPr id="0" name=""/>
        <dsp:cNvSpPr/>
      </dsp:nvSpPr>
      <dsp:spPr>
        <a:xfrm>
          <a:off x="3247365" y="578518"/>
          <a:ext cx="1004684" cy="502342"/>
        </a:xfrm>
        <a:prstGeom prst="roundRect">
          <a:avLst>
            <a:gd name="adj" fmla="val 10000"/>
          </a:avLst>
        </a:prstGeom>
        <a:solidFill>
          <a:schemeClr val="bg1">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Maintenance support Team</a:t>
          </a:r>
          <a:endParaRPr lang="en-US" sz="1000" kern="1200" dirty="0"/>
        </a:p>
      </dsp:txBody>
      <dsp:txXfrm>
        <a:off x="3262078" y="593231"/>
        <a:ext cx="975258" cy="472916"/>
      </dsp:txXfrm>
    </dsp:sp>
    <dsp:sp modelId="{A82E9995-389D-4C70-B0F4-AC29D71FFA31}">
      <dsp:nvSpPr>
        <dsp:cNvPr id="0" name=""/>
        <dsp:cNvSpPr/>
      </dsp:nvSpPr>
      <dsp:spPr>
        <a:xfrm>
          <a:off x="1438934" y="1391320"/>
          <a:ext cx="401873" cy="32124"/>
        </a:xfrm>
        <a:custGeom>
          <a:avLst/>
          <a:gdLst/>
          <a:ahLst/>
          <a:cxnLst/>
          <a:rect l="0" t="0" r="0" b="0"/>
          <a:pathLst>
            <a:path>
              <a:moveTo>
                <a:pt x="0" y="16062"/>
              </a:moveTo>
              <a:lnTo>
                <a:pt x="401873" y="16062"/>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29824" y="1397335"/>
        <a:ext cx="20093" cy="20093"/>
      </dsp:txXfrm>
    </dsp:sp>
    <dsp:sp modelId="{644ECA1D-A87D-4CB2-B5CB-46F307CF4022}">
      <dsp:nvSpPr>
        <dsp:cNvPr id="0" name=""/>
        <dsp:cNvSpPr/>
      </dsp:nvSpPr>
      <dsp:spPr>
        <a:xfrm>
          <a:off x="1840807" y="1156211"/>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Mechanical and Engineering support</a:t>
          </a:r>
          <a:endParaRPr lang="en-US" sz="1000" kern="1200" dirty="0"/>
        </a:p>
      </dsp:txBody>
      <dsp:txXfrm>
        <a:off x="1855520" y="1170924"/>
        <a:ext cx="975258" cy="472916"/>
      </dsp:txXfrm>
    </dsp:sp>
    <dsp:sp modelId="{C711CC0F-DE30-4A32-9D22-3605DB4A1708}">
      <dsp:nvSpPr>
        <dsp:cNvPr id="0" name=""/>
        <dsp:cNvSpPr/>
      </dsp:nvSpPr>
      <dsp:spPr>
        <a:xfrm>
          <a:off x="2845492" y="1391320"/>
          <a:ext cx="401873" cy="32124"/>
        </a:xfrm>
        <a:custGeom>
          <a:avLst/>
          <a:gdLst/>
          <a:ahLst/>
          <a:cxnLst/>
          <a:rect l="0" t="0" r="0" b="0"/>
          <a:pathLst>
            <a:path>
              <a:moveTo>
                <a:pt x="0" y="16062"/>
              </a:moveTo>
              <a:lnTo>
                <a:pt x="401873" y="16062"/>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6382" y="1397335"/>
        <a:ext cx="20093" cy="20093"/>
      </dsp:txXfrm>
    </dsp:sp>
    <dsp:sp modelId="{D04D9ED4-2F42-4A50-A841-BB4729D3FD6E}">
      <dsp:nvSpPr>
        <dsp:cNvPr id="0" name=""/>
        <dsp:cNvSpPr/>
      </dsp:nvSpPr>
      <dsp:spPr>
        <a:xfrm>
          <a:off x="3247365" y="1156211"/>
          <a:ext cx="1004684" cy="502342"/>
        </a:xfrm>
        <a:prstGeom prst="roundRect">
          <a:avLst>
            <a:gd name="adj" fmla="val 10000"/>
          </a:avLst>
        </a:prstGeom>
        <a:solidFill>
          <a:schemeClr val="bg1">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Mechanical Maintenance Experts</a:t>
          </a:r>
          <a:endParaRPr lang="en-US" sz="1000" kern="1200" dirty="0"/>
        </a:p>
      </dsp:txBody>
      <dsp:txXfrm>
        <a:off x="3262078" y="1170924"/>
        <a:ext cx="975258" cy="472916"/>
      </dsp:txXfrm>
    </dsp:sp>
    <dsp:sp modelId="{E194B443-2D16-4944-B887-705ADB8865A4}">
      <dsp:nvSpPr>
        <dsp:cNvPr id="0" name=""/>
        <dsp:cNvSpPr/>
      </dsp:nvSpPr>
      <dsp:spPr>
        <a:xfrm rot="3310531">
          <a:off x="1288007" y="1680167"/>
          <a:ext cx="703727" cy="32124"/>
        </a:xfrm>
        <a:custGeom>
          <a:avLst/>
          <a:gdLst/>
          <a:ahLst/>
          <a:cxnLst/>
          <a:rect l="0" t="0" r="0" b="0"/>
          <a:pathLst>
            <a:path>
              <a:moveTo>
                <a:pt x="0" y="16062"/>
              </a:moveTo>
              <a:lnTo>
                <a:pt x="703727" y="16062"/>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22277" y="1678636"/>
        <a:ext cx="35186" cy="35186"/>
      </dsp:txXfrm>
    </dsp:sp>
    <dsp:sp modelId="{B5CA1E86-3B3B-4FFB-AFAC-91117E0F8B93}">
      <dsp:nvSpPr>
        <dsp:cNvPr id="0" name=""/>
        <dsp:cNvSpPr/>
      </dsp:nvSpPr>
      <dsp:spPr>
        <a:xfrm>
          <a:off x="1840807" y="1733904"/>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Cryolab</a:t>
          </a:r>
          <a:r>
            <a:rPr lang="en-US" sz="1000" kern="1200" dirty="0" smtClean="0"/>
            <a:t> and Instrumentation</a:t>
          </a:r>
          <a:endParaRPr lang="en-US" sz="1000" kern="1200" dirty="0"/>
        </a:p>
      </dsp:txBody>
      <dsp:txXfrm>
        <a:off x="1855520" y="1748617"/>
        <a:ext cx="975258" cy="472916"/>
      </dsp:txXfrm>
    </dsp:sp>
    <dsp:sp modelId="{F3BEEBA4-1EA5-4B01-973D-4F370FBC34BC}">
      <dsp:nvSpPr>
        <dsp:cNvPr id="0" name=""/>
        <dsp:cNvSpPr/>
      </dsp:nvSpPr>
      <dsp:spPr>
        <a:xfrm>
          <a:off x="2845492" y="1969013"/>
          <a:ext cx="401873" cy="32124"/>
        </a:xfrm>
        <a:custGeom>
          <a:avLst/>
          <a:gdLst/>
          <a:ahLst/>
          <a:cxnLst/>
          <a:rect l="0" t="0" r="0" b="0"/>
          <a:pathLst>
            <a:path>
              <a:moveTo>
                <a:pt x="0" y="16062"/>
              </a:moveTo>
              <a:lnTo>
                <a:pt x="401873" y="16062"/>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6382" y="1975029"/>
        <a:ext cx="20093" cy="20093"/>
      </dsp:txXfrm>
    </dsp:sp>
    <dsp:sp modelId="{DED57A2E-8937-4FAA-B975-09CEB076FD43}">
      <dsp:nvSpPr>
        <dsp:cNvPr id="0" name=""/>
        <dsp:cNvSpPr/>
      </dsp:nvSpPr>
      <dsp:spPr>
        <a:xfrm>
          <a:off x="3247365" y="1733904"/>
          <a:ext cx="1004684" cy="502342"/>
        </a:xfrm>
        <a:prstGeom prst="roundRect">
          <a:avLst>
            <a:gd name="adj" fmla="val 10000"/>
          </a:avLst>
        </a:prstGeom>
        <a:solidFill>
          <a:schemeClr val="bg1">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Instrumentation Maintenance Experts</a:t>
          </a:r>
          <a:endParaRPr lang="en-US" sz="1000" kern="1200" dirty="0"/>
        </a:p>
      </dsp:txBody>
      <dsp:txXfrm>
        <a:off x="3262078" y="1748617"/>
        <a:ext cx="975258" cy="472916"/>
      </dsp:txXfrm>
    </dsp:sp>
    <dsp:sp modelId="{FB579C8C-3361-4F61-BF77-9038C7FA1842}">
      <dsp:nvSpPr>
        <dsp:cNvPr id="0" name=""/>
        <dsp:cNvSpPr/>
      </dsp:nvSpPr>
      <dsp:spPr>
        <a:xfrm rot="4249260">
          <a:off x="1028229" y="1969013"/>
          <a:ext cx="1223282" cy="32124"/>
        </a:xfrm>
        <a:custGeom>
          <a:avLst/>
          <a:gdLst/>
          <a:ahLst/>
          <a:cxnLst/>
          <a:rect l="0" t="0" r="0" b="0"/>
          <a:pathLst>
            <a:path>
              <a:moveTo>
                <a:pt x="0" y="16062"/>
              </a:moveTo>
              <a:lnTo>
                <a:pt x="1223282" y="16062"/>
              </a:lnTo>
            </a:path>
          </a:pathLst>
        </a:custGeom>
        <a:noFill/>
        <a:ln w="1905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9288" y="1954493"/>
        <a:ext cx="61164" cy="61164"/>
      </dsp:txXfrm>
    </dsp:sp>
    <dsp:sp modelId="{4ED5B225-833D-4244-B064-EC85A0A3601B}">
      <dsp:nvSpPr>
        <dsp:cNvPr id="0" name=""/>
        <dsp:cNvSpPr/>
      </dsp:nvSpPr>
      <dsp:spPr>
        <a:xfrm>
          <a:off x="1840807" y="2311598"/>
          <a:ext cx="1004684" cy="502342"/>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Control and Electrical Support</a:t>
          </a:r>
          <a:endParaRPr lang="en-US" sz="1000" kern="1200" dirty="0"/>
        </a:p>
      </dsp:txBody>
      <dsp:txXfrm>
        <a:off x="1855520" y="2326311"/>
        <a:ext cx="975258" cy="472916"/>
      </dsp:txXfrm>
    </dsp:sp>
    <dsp:sp modelId="{E729D17C-4439-48A9-80EF-7E4A912370B3}">
      <dsp:nvSpPr>
        <dsp:cNvPr id="0" name=""/>
        <dsp:cNvSpPr/>
      </dsp:nvSpPr>
      <dsp:spPr>
        <a:xfrm>
          <a:off x="2845492" y="2546707"/>
          <a:ext cx="401873" cy="32124"/>
        </a:xfrm>
        <a:custGeom>
          <a:avLst/>
          <a:gdLst/>
          <a:ahLst/>
          <a:cxnLst/>
          <a:rect l="0" t="0" r="0" b="0"/>
          <a:pathLst>
            <a:path>
              <a:moveTo>
                <a:pt x="0" y="16062"/>
              </a:moveTo>
              <a:lnTo>
                <a:pt x="401873" y="16062"/>
              </a:lnTo>
            </a:path>
          </a:pathLst>
        </a:custGeom>
        <a:noFill/>
        <a:ln w="1905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6382" y="2552722"/>
        <a:ext cx="20093" cy="20093"/>
      </dsp:txXfrm>
    </dsp:sp>
    <dsp:sp modelId="{1148BB0F-5A45-4D98-AAA8-3FC06EE58655}">
      <dsp:nvSpPr>
        <dsp:cNvPr id="0" name=""/>
        <dsp:cNvSpPr/>
      </dsp:nvSpPr>
      <dsp:spPr>
        <a:xfrm>
          <a:off x="3247365" y="2311598"/>
          <a:ext cx="1004684" cy="502342"/>
        </a:xfrm>
        <a:prstGeom prst="roundRect">
          <a:avLst>
            <a:gd name="adj" fmla="val 10000"/>
          </a:avLst>
        </a:prstGeom>
        <a:solidFill>
          <a:schemeClr val="bg1">
            <a:lumMod val="7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Electrical Maintenance Experts</a:t>
          </a:r>
          <a:endParaRPr lang="en-US" sz="1000" kern="1200" dirty="0"/>
        </a:p>
      </dsp:txBody>
      <dsp:txXfrm>
        <a:off x="3262078" y="2326311"/>
        <a:ext cx="975258" cy="47291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0.65741</cdr:x>
      <cdr:y>0.81045</cdr:y>
    </cdr:from>
    <cdr:to>
      <cdr:x>0.98148</cdr:x>
      <cdr:y>0.87162</cdr:y>
    </cdr:to>
    <cdr:sp macro="" textlink="">
      <cdr:nvSpPr>
        <cdr:cNvPr id="4" name="TextBox 3"/>
        <cdr:cNvSpPr txBox="1"/>
      </cdr:nvSpPr>
      <cdr:spPr>
        <a:xfrm xmlns:a="http://schemas.openxmlformats.org/drawingml/2006/main">
          <a:off x="5410200" y="4038600"/>
          <a:ext cx="2667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CH" sz="1100" dirty="0" smtClean="0"/>
            <a:t>* </a:t>
          </a:r>
          <a:r>
            <a:rPr lang="en-US" sz="1100" dirty="0" smtClean="0"/>
            <a:t>Double stage compressor type</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0727" tIns="45363" rIns="90727" bIns="45363"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0727" tIns="45363" rIns="90727" bIns="45363" rtlCol="0"/>
          <a:lstStyle>
            <a:lvl1pPr algn="r">
              <a:defRPr sz="1200"/>
            </a:lvl1pPr>
          </a:lstStyle>
          <a:p>
            <a:fld id="{D19D39D8-8498-4B22-ABE1-C84BD961B52A}" type="datetimeFigureOut">
              <a:rPr lang="en-GB" smtClean="0"/>
              <a:t>27/09/2018</a:t>
            </a:fld>
            <a:endParaRPr lang="en-GB"/>
          </a:p>
        </p:txBody>
      </p:sp>
      <p:sp>
        <p:nvSpPr>
          <p:cNvPr id="4" name="Footer Placeholder 3"/>
          <p:cNvSpPr>
            <a:spLocks noGrp="1"/>
          </p:cNvSpPr>
          <p:nvPr>
            <p:ph type="ftr" sz="quarter" idx="2"/>
          </p:nvPr>
        </p:nvSpPr>
        <p:spPr>
          <a:xfrm>
            <a:off x="0" y="9428584"/>
            <a:ext cx="2889938" cy="496332"/>
          </a:xfrm>
          <a:prstGeom prst="rect">
            <a:avLst/>
          </a:prstGeom>
        </p:spPr>
        <p:txBody>
          <a:bodyPr vert="horz" lIns="90727" tIns="45363" rIns="90727" bIns="45363"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4"/>
            <a:ext cx="2889938" cy="496332"/>
          </a:xfrm>
          <a:prstGeom prst="rect">
            <a:avLst/>
          </a:prstGeom>
        </p:spPr>
        <p:txBody>
          <a:bodyPr vert="horz" lIns="90727" tIns="45363" rIns="90727" bIns="45363" rtlCol="0" anchor="b"/>
          <a:lstStyle>
            <a:lvl1pPr algn="r">
              <a:defRPr sz="1200"/>
            </a:lvl1pPr>
          </a:lstStyle>
          <a:p>
            <a:fld id="{274148A6-E248-4AE8-BC9D-CBD895FA80C7}" type="slidenum">
              <a:rPr lang="en-GB" smtClean="0"/>
              <a:t>‹#›</a:t>
            </a:fld>
            <a:endParaRPr lang="en-GB"/>
          </a:p>
        </p:txBody>
      </p:sp>
    </p:spTree>
    <p:extLst>
      <p:ext uri="{BB962C8B-B14F-4D97-AF65-F5344CB8AC3E}">
        <p14:creationId xmlns:p14="http://schemas.microsoft.com/office/powerpoint/2010/main" val="29683264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0727" tIns="45363" rIns="90727" bIns="45363"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0727" tIns="45363" rIns="90727" bIns="45363" rtlCol="0"/>
          <a:lstStyle>
            <a:lvl1pPr algn="r">
              <a:defRPr sz="1200"/>
            </a:lvl1pPr>
          </a:lstStyle>
          <a:p>
            <a:fld id="{E4DC76A1-231A-4E40-9CB8-E877C565E753}" type="datetimeFigureOut">
              <a:rPr lang="en-GB" smtClean="0"/>
              <a:t>27/09/2018</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0727" tIns="45363" rIns="90727" bIns="45363" rtlCol="0" anchor="ctr"/>
          <a:lstStyle/>
          <a:p>
            <a:endParaRPr lang="en-GB"/>
          </a:p>
        </p:txBody>
      </p:sp>
      <p:sp>
        <p:nvSpPr>
          <p:cNvPr id="5" name="Notes Placeholder 4"/>
          <p:cNvSpPr>
            <a:spLocks noGrp="1"/>
          </p:cNvSpPr>
          <p:nvPr>
            <p:ph type="body" sz="quarter" idx="3"/>
          </p:nvPr>
        </p:nvSpPr>
        <p:spPr>
          <a:xfrm>
            <a:off x="666909" y="4715154"/>
            <a:ext cx="5335270" cy="4466987"/>
          </a:xfrm>
          <a:prstGeom prst="rect">
            <a:avLst/>
          </a:prstGeom>
        </p:spPr>
        <p:txBody>
          <a:bodyPr vert="horz" lIns="90727" tIns="45363" rIns="90727" bIns="4536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889938" cy="496332"/>
          </a:xfrm>
          <a:prstGeom prst="rect">
            <a:avLst/>
          </a:prstGeom>
        </p:spPr>
        <p:txBody>
          <a:bodyPr vert="horz" lIns="90727" tIns="45363" rIns="90727" bIns="45363"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6332"/>
          </a:xfrm>
          <a:prstGeom prst="rect">
            <a:avLst/>
          </a:prstGeom>
        </p:spPr>
        <p:txBody>
          <a:bodyPr vert="horz" lIns="90727" tIns="45363" rIns="90727" bIns="45363" rtlCol="0" anchor="b"/>
          <a:lstStyle>
            <a:lvl1pPr algn="r">
              <a:defRPr sz="1200"/>
            </a:lvl1pPr>
          </a:lstStyle>
          <a:p>
            <a:fld id="{13A89E22-121D-4345-8A11-85D125E3429B}" type="slidenum">
              <a:rPr lang="en-GB" smtClean="0"/>
              <a:t>‹#›</a:t>
            </a:fld>
            <a:endParaRPr lang="en-GB"/>
          </a:p>
        </p:txBody>
      </p:sp>
    </p:spTree>
    <p:extLst>
      <p:ext uri="{BB962C8B-B14F-4D97-AF65-F5344CB8AC3E}">
        <p14:creationId xmlns:p14="http://schemas.microsoft.com/office/powerpoint/2010/main" val="39511903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en-GB" dirty="0"/>
          </a:p>
        </p:txBody>
      </p:sp>
      <p:sp>
        <p:nvSpPr>
          <p:cNvPr id="5" name="Slide Number Placeholder 4"/>
          <p:cNvSpPr>
            <a:spLocks noGrp="1"/>
          </p:cNvSpPr>
          <p:nvPr>
            <p:ph type="sldNum" sz="quarter" idx="11"/>
          </p:nvPr>
        </p:nvSpPr>
        <p:spPr/>
        <p:txBody>
          <a:bodyPr/>
          <a:lstStyle/>
          <a:p>
            <a:fld id="{13A89E22-121D-4345-8A11-85D125E3429B}" type="slidenum">
              <a:rPr lang="en-GB" smtClean="0"/>
              <a:t>1</a:t>
            </a:fld>
            <a:endParaRPr lang="en-GB" dirty="0"/>
          </a:p>
        </p:txBody>
      </p:sp>
    </p:spTree>
    <p:extLst>
      <p:ext uri="{BB962C8B-B14F-4D97-AF65-F5344CB8AC3E}">
        <p14:creationId xmlns:p14="http://schemas.microsoft.com/office/powerpoint/2010/main" val="101411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10</a:t>
            </a:fld>
            <a:endParaRPr lang="en-GB"/>
          </a:p>
        </p:txBody>
      </p:sp>
    </p:spTree>
    <p:extLst>
      <p:ext uri="{BB962C8B-B14F-4D97-AF65-F5344CB8AC3E}">
        <p14:creationId xmlns:p14="http://schemas.microsoft.com/office/powerpoint/2010/main" val="41925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60632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12</a:t>
            </a:fld>
            <a:endParaRPr lang="en-GB"/>
          </a:p>
        </p:txBody>
      </p:sp>
    </p:spTree>
    <p:extLst>
      <p:ext uri="{BB962C8B-B14F-4D97-AF65-F5344CB8AC3E}">
        <p14:creationId xmlns:p14="http://schemas.microsoft.com/office/powerpoint/2010/main" val="1986864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13</a:t>
            </a:fld>
            <a:endParaRPr lang="en-GB"/>
          </a:p>
        </p:txBody>
      </p:sp>
    </p:spTree>
    <p:extLst>
      <p:ext uri="{BB962C8B-B14F-4D97-AF65-F5344CB8AC3E}">
        <p14:creationId xmlns:p14="http://schemas.microsoft.com/office/powerpoint/2010/main" val="3830447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28091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15021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07586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37287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318777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8213" y="750888"/>
            <a:ext cx="4999037" cy="3749675"/>
          </a:xfrm>
        </p:spPr>
      </p:sp>
      <p:sp>
        <p:nvSpPr>
          <p:cNvPr id="3" name="Espace réservé des notes 2"/>
          <p:cNvSpPr>
            <a:spLocks noGrp="1"/>
          </p:cNvSpPr>
          <p:nvPr>
            <p:ph type="body" idx="1"/>
          </p:nvPr>
        </p:nvSpPr>
        <p:spPr/>
        <p:txBody>
          <a:bodyPr/>
          <a:lstStyle/>
          <a:p>
            <a:r>
              <a:rPr lang="en-US" b="1" noProof="0" dirty="0"/>
              <a:t>Idea: keep as many refrigerators as possible OFF, to minimize the number of running cryoplants and then maximize the global reliability and availability.</a:t>
            </a:r>
          </a:p>
          <a:p>
            <a:endParaRPr lang="en-US" b="1" noProof="0" dirty="0"/>
          </a:p>
          <a:p>
            <a:r>
              <a:rPr lang="en-US" b="1" noProof="0" dirty="0"/>
              <a:t>As well, increased beam-induced heat loads acts directly on the load seen by the 4.5 K refrigerators and not the 1.8 K ones. Remember that installed capacity can cover 160 W/</a:t>
            </a:r>
            <a:r>
              <a:rPr lang="en-US" b="1" noProof="0" dirty="0" err="1"/>
              <a:t>hc</a:t>
            </a:r>
            <a:r>
              <a:rPr lang="en-US" b="1" noProof="0" dirty="0"/>
              <a:t>, and we are no more at 10 W/</a:t>
            </a:r>
            <a:r>
              <a:rPr lang="en-US" b="1" noProof="0" dirty="0" err="1"/>
              <a:t>hc</a:t>
            </a:r>
            <a:r>
              <a:rPr lang="en-US" b="1" noProof="0" dirty="0"/>
              <a:t> but at 130 W/</a:t>
            </a:r>
            <a:r>
              <a:rPr lang="en-US" b="1" noProof="0" dirty="0" err="1"/>
              <a:t>hc</a:t>
            </a:r>
            <a:r>
              <a:rPr lang="en-US" b="1" noProof="0" dirty="0"/>
              <a:t> =&gt; less </a:t>
            </a:r>
            <a:r>
              <a:rPr lang="en-US" b="1" noProof="0" dirty="0" err="1"/>
              <a:t>less</a:t>
            </a:r>
            <a:r>
              <a:rPr lang="en-US" b="1" noProof="0" dirty="0"/>
              <a:t> margin!!!</a:t>
            </a:r>
          </a:p>
          <a:p>
            <a:endParaRPr lang="en-US" b="1" noProof="0" dirty="0"/>
          </a:p>
          <a:p>
            <a:r>
              <a:rPr lang="en-US" b="1" noProof="0" dirty="0"/>
              <a:t>BEWARE</a:t>
            </a:r>
            <a:r>
              <a:rPr lang="en-US" noProof="0" dirty="0"/>
              <a:t>: at LHC Point 4, QURCB is running (and not QURCA), because of the sensitivity of RF cavities to pressure increase (around 1.4 bar). If we run QURCA, then there will be no temperature mixing between D return from QURCB (around 30 K) and D return from the cavity (around 12 K) =&gt; D return will be colder on that side (around 12 K instead 20 K). </a:t>
            </a:r>
          </a:p>
          <a:p>
            <a:r>
              <a:rPr lang="en-US" noProof="0" dirty="0"/>
              <a:t>On this “B side”, QSRB is at surface level =&gt; there is a 100 m hydrostatic column. At 12 K, gas is more dense, hence the raise in pressure in line D =&gt; as well in the RF cavity, which is very sensitive to that factor!</a:t>
            </a:r>
          </a:p>
          <a:p>
            <a:r>
              <a:rPr lang="en-US" b="1" noProof="0" dirty="0"/>
              <a:t>Instead of that, we run QURCB (to mix the “D returns” of the cavity and the QURC), because on the A side, there is no hydrostatic column, as QURA is in cavern.</a:t>
            </a:r>
          </a:p>
        </p:txBody>
      </p:sp>
      <p:sp>
        <p:nvSpPr>
          <p:cNvPr id="4" name="Espace réservé du numéro de diapositive 3"/>
          <p:cNvSpPr>
            <a:spLocks noGrp="1"/>
          </p:cNvSpPr>
          <p:nvPr>
            <p:ph type="sldNum" sz="quarter" idx="10"/>
          </p:nvPr>
        </p:nvSpPr>
        <p:spPr/>
        <p:txBody>
          <a:bodyPr/>
          <a:lstStyle/>
          <a:p>
            <a:fld id="{E7568B9D-B392-4C4A-85A6-D59099722CE0}" type="slidenum">
              <a:rPr lang="en-GB" smtClean="0"/>
              <a:t>19</a:t>
            </a:fld>
            <a:endParaRPr lang="en-GB"/>
          </a:p>
        </p:txBody>
      </p:sp>
    </p:spTree>
    <p:extLst>
      <p:ext uri="{BB962C8B-B14F-4D97-AF65-F5344CB8AC3E}">
        <p14:creationId xmlns:p14="http://schemas.microsoft.com/office/powerpoint/2010/main" val="33165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2</a:t>
            </a:fld>
            <a:endParaRPr lang="en-GB"/>
          </a:p>
        </p:txBody>
      </p:sp>
    </p:spTree>
    <p:extLst>
      <p:ext uri="{BB962C8B-B14F-4D97-AF65-F5344CB8AC3E}">
        <p14:creationId xmlns:p14="http://schemas.microsoft.com/office/powerpoint/2010/main" val="483484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noProof="0" dirty="0" smtClean="0"/>
              <a:t>Comments</a:t>
            </a:r>
            <a:r>
              <a:rPr lang="en-US" noProof="0" dirty="0" smtClean="0"/>
              <a:t>: RUN 2 was dominated by increased beam energy and intensity. Electron cloud phenomenon pushed our refrigerators towards their limits, </a:t>
            </a:r>
            <a:r>
              <a:rPr lang="en-US" b="1" noProof="0" dirty="0" smtClean="0"/>
              <a:t>and for the first time the beam feedback had to be taken into account to operate LHC Cryogenics</a:t>
            </a:r>
            <a:r>
              <a:rPr lang="en-US" noProof="0" dirty="0" smtClean="0"/>
              <a:t>.</a:t>
            </a:r>
          </a:p>
          <a:p>
            <a:endParaRPr lang="en-US" noProof="0" dirty="0" smtClean="0"/>
          </a:p>
          <a:p>
            <a:r>
              <a:rPr lang="en-US" noProof="0" dirty="0" smtClean="0"/>
              <a:t>This is the very reason why </a:t>
            </a:r>
            <a:r>
              <a:rPr lang="en-US" b="1" noProof="0" dirty="0" smtClean="0"/>
              <a:t>2015 served as learning curve</a:t>
            </a:r>
            <a:r>
              <a:rPr lang="en-US" noProof="0" dirty="0" smtClean="0"/>
              <a:t>, to allow for troubleshooting of </a:t>
            </a:r>
            <a:r>
              <a:rPr lang="en-US" b="1" noProof="0" dirty="0" smtClean="0"/>
              <a:t>CM losses related to increased beam-induced heat loads </a:t>
            </a:r>
            <a:r>
              <a:rPr lang="en-US" noProof="0" dirty="0" smtClean="0"/>
              <a:t>=&gt; </a:t>
            </a:r>
            <a:r>
              <a:rPr lang="en-US" b="1" noProof="0" dirty="0" smtClean="0"/>
              <a:t>let us see on next slide what were the main losses of RUN 2, by type and by duration.</a:t>
            </a:r>
          </a:p>
          <a:p>
            <a:endParaRPr lang="en-US" b="1" noProof="0" dirty="0" smtClean="0"/>
          </a:p>
          <a:p>
            <a:r>
              <a:rPr lang="en-US" b="1" noProof="0" dirty="0" smtClean="0"/>
              <a:t>One should also remember that LHC cryogenics deals with 64 CP, 74 TUs, 28 CCs, 1200 current leads, 60 000 I/O signals and 4000 PID loops!!!</a:t>
            </a:r>
          </a:p>
          <a:p>
            <a:endParaRPr lang="en-US" b="1" noProof="0" dirty="0" smtClean="0"/>
          </a:p>
          <a:p>
            <a:pPr eaLnBrk="0" hangingPunct="0"/>
            <a:r>
              <a:rPr lang="en-US" sz="1400" b="1" i="1" dirty="0" smtClean="0">
                <a:solidFill>
                  <a:srgbClr val="C00000"/>
                </a:solidFill>
              </a:rPr>
              <a:t>Instrumentation – inventory for </a:t>
            </a:r>
            <a:r>
              <a:rPr lang="en-US" sz="1200" b="1" dirty="0" smtClean="0"/>
              <a:t>LHC tunnel : TTs ~10000, PTs ~700 PTs, LTs ~500, EHs ~2500 + different cryogenic valves (cold valves ~1400 + 1258 current leads warm valves)</a:t>
            </a:r>
          </a:p>
        </p:txBody>
      </p:sp>
      <p:sp>
        <p:nvSpPr>
          <p:cNvPr id="4" name="Espace réservé du numéro de diapositive 3"/>
          <p:cNvSpPr>
            <a:spLocks noGrp="1"/>
          </p:cNvSpPr>
          <p:nvPr>
            <p:ph type="sldNum" sz="quarter" idx="10"/>
          </p:nvPr>
        </p:nvSpPr>
        <p:spPr/>
        <p:txBody>
          <a:bodyPr/>
          <a:lstStyle/>
          <a:p>
            <a:fld id="{E7568B9D-B392-4C4A-85A6-D59099722CE0}" type="slidenum">
              <a:rPr lang="en-GB" smtClean="0"/>
              <a:t>21</a:t>
            </a:fld>
            <a:endParaRPr lang="en-GB"/>
          </a:p>
        </p:txBody>
      </p:sp>
    </p:spTree>
    <p:extLst>
      <p:ext uri="{BB962C8B-B14F-4D97-AF65-F5344CB8AC3E}">
        <p14:creationId xmlns:p14="http://schemas.microsoft.com/office/powerpoint/2010/main" val="136248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404639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4999037" cy="3749675"/>
          </a:xfrm>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10"/>
          </p:nvPr>
        </p:nvSpPr>
        <p:spPr/>
        <p:txBody>
          <a:bodyPr/>
          <a:lstStyle/>
          <a:p>
            <a:fld id="{E7568B9D-B392-4C4A-85A6-D59099722CE0}" type="slidenum">
              <a:rPr lang="en-GB" smtClean="0"/>
              <a:t>24</a:t>
            </a:fld>
            <a:endParaRPr lang="en-GB"/>
          </a:p>
        </p:txBody>
      </p:sp>
    </p:spTree>
    <p:extLst>
      <p:ext uri="{BB962C8B-B14F-4D97-AF65-F5344CB8AC3E}">
        <p14:creationId xmlns:p14="http://schemas.microsoft.com/office/powerpoint/2010/main" val="176549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4999037" cy="3749675"/>
          </a:xfrm>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10"/>
          </p:nvPr>
        </p:nvSpPr>
        <p:spPr/>
        <p:txBody>
          <a:bodyPr/>
          <a:lstStyle/>
          <a:p>
            <a:fld id="{E7568B9D-B392-4C4A-85A6-D59099722CE0}" type="slidenum">
              <a:rPr lang="en-GB" smtClean="0"/>
              <a:t>25</a:t>
            </a:fld>
            <a:endParaRPr lang="en-GB"/>
          </a:p>
        </p:txBody>
      </p:sp>
    </p:spTree>
    <p:extLst>
      <p:ext uri="{BB962C8B-B14F-4D97-AF65-F5344CB8AC3E}">
        <p14:creationId xmlns:p14="http://schemas.microsoft.com/office/powerpoint/2010/main" val="3460089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4999037" cy="3749675"/>
          </a:xfrm>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10"/>
          </p:nvPr>
        </p:nvSpPr>
        <p:spPr/>
        <p:txBody>
          <a:bodyPr/>
          <a:lstStyle/>
          <a:p>
            <a:fld id="{E7568B9D-B392-4C4A-85A6-D59099722CE0}" type="slidenum">
              <a:rPr lang="en-GB" smtClean="0"/>
              <a:t>26</a:t>
            </a:fld>
            <a:endParaRPr lang="en-GB"/>
          </a:p>
        </p:txBody>
      </p:sp>
    </p:spTree>
    <p:extLst>
      <p:ext uri="{BB962C8B-B14F-4D97-AF65-F5344CB8AC3E}">
        <p14:creationId xmlns:p14="http://schemas.microsoft.com/office/powerpoint/2010/main" val="381221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27</a:t>
            </a:fld>
            <a:endParaRPr lang="en-GB"/>
          </a:p>
        </p:txBody>
      </p:sp>
    </p:spTree>
    <p:extLst>
      <p:ext uri="{BB962C8B-B14F-4D97-AF65-F5344CB8AC3E}">
        <p14:creationId xmlns:p14="http://schemas.microsoft.com/office/powerpoint/2010/main" val="756880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50888"/>
            <a:ext cx="4999037" cy="3749675"/>
          </a:xfrm>
        </p:spPr>
      </p:sp>
      <p:sp>
        <p:nvSpPr>
          <p:cNvPr id="3" name="Notes Placeholder 2"/>
          <p:cNvSpPr>
            <a:spLocks noGrp="1"/>
          </p:cNvSpPr>
          <p:nvPr>
            <p:ph type="body" idx="1"/>
          </p:nvPr>
        </p:nvSpPr>
        <p:spPr/>
        <p:txBody>
          <a:bodyPr/>
          <a:lstStyle/>
          <a:p>
            <a:endParaRPr lang="fr-FR" b="0" dirty="0"/>
          </a:p>
        </p:txBody>
      </p:sp>
      <p:sp>
        <p:nvSpPr>
          <p:cNvPr id="4" name="Slide Number Placeholder 3"/>
          <p:cNvSpPr>
            <a:spLocks noGrp="1"/>
          </p:cNvSpPr>
          <p:nvPr>
            <p:ph type="sldNum" sz="quarter" idx="10"/>
          </p:nvPr>
        </p:nvSpPr>
        <p:spPr/>
        <p:txBody>
          <a:bodyPr/>
          <a:lstStyle/>
          <a:p>
            <a:fld id="{E7568B9D-B392-4C4A-85A6-D59099722CE0}" type="slidenum">
              <a:rPr lang="en-GB" smtClean="0"/>
              <a:t>28</a:t>
            </a:fld>
            <a:endParaRPr lang="en-GB"/>
          </a:p>
        </p:txBody>
      </p:sp>
    </p:spTree>
    <p:extLst>
      <p:ext uri="{BB962C8B-B14F-4D97-AF65-F5344CB8AC3E}">
        <p14:creationId xmlns:p14="http://schemas.microsoft.com/office/powerpoint/2010/main" val="3298928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29</a:t>
            </a:fld>
            <a:endParaRPr lang="en-GB"/>
          </a:p>
        </p:txBody>
      </p:sp>
    </p:spTree>
    <p:extLst>
      <p:ext uri="{BB962C8B-B14F-4D97-AF65-F5344CB8AC3E}">
        <p14:creationId xmlns:p14="http://schemas.microsoft.com/office/powerpoint/2010/main" val="1590412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30</a:t>
            </a:fld>
            <a:endParaRPr lang="en-GB"/>
          </a:p>
        </p:txBody>
      </p:sp>
    </p:spTree>
    <p:extLst>
      <p:ext uri="{BB962C8B-B14F-4D97-AF65-F5344CB8AC3E}">
        <p14:creationId xmlns:p14="http://schemas.microsoft.com/office/powerpoint/2010/main" val="1287363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59251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1436554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32</a:t>
            </a:fld>
            <a:endParaRPr lang="en-GB"/>
          </a:p>
        </p:txBody>
      </p:sp>
    </p:spTree>
    <p:extLst>
      <p:ext uri="{BB962C8B-B14F-4D97-AF65-F5344CB8AC3E}">
        <p14:creationId xmlns:p14="http://schemas.microsoft.com/office/powerpoint/2010/main" val="405984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2324A2-5014-44AF-972D-2CC725CBE35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0757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5</a:t>
            </a:fld>
            <a:endParaRPr lang="en-GB"/>
          </a:p>
        </p:txBody>
      </p:sp>
    </p:spTree>
    <p:extLst>
      <p:ext uri="{BB962C8B-B14F-4D97-AF65-F5344CB8AC3E}">
        <p14:creationId xmlns:p14="http://schemas.microsoft.com/office/powerpoint/2010/main" val="211134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Date Placeholder 3"/>
          <p:cNvSpPr>
            <a:spLocks noGrp="1"/>
          </p:cNvSpPr>
          <p:nvPr>
            <p:ph type="dt" idx="10"/>
          </p:nvPr>
        </p:nvSpPr>
        <p:spPr/>
        <p:txBody>
          <a:bodyPr/>
          <a:lstStyle/>
          <a:p>
            <a:r>
              <a:rPr lang="en-US" smtClean="0"/>
              <a:t>19 Octobre 2012</a:t>
            </a:r>
            <a:endParaRPr lang="en-US"/>
          </a:p>
        </p:txBody>
      </p:sp>
    </p:spTree>
    <p:extLst>
      <p:ext uri="{BB962C8B-B14F-4D97-AF65-F5344CB8AC3E}">
        <p14:creationId xmlns:p14="http://schemas.microsoft.com/office/powerpoint/2010/main" val="162211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baseline="0" noProof="0" dirty="0" smtClean="0"/>
              <a:t>Pour faire fonctionner le LHC, nous devons réfrigérer 24 km d’installations à une température de -271°C. Notre fluide réfrigérant est l’hélium qui est refroidi par huit grands réfrigérateurs. </a:t>
            </a:r>
            <a:endParaRPr lang="fr-CH" dirty="0" smtClean="0"/>
          </a:p>
          <a:p>
            <a:endParaRPr lang="fr-CH" dirty="0" smtClean="0"/>
          </a:p>
          <a:p>
            <a:r>
              <a:rPr lang="fr-CH" dirty="0" smtClean="0"/>
              <a:t>Ces huit grand réfrigérateurs sont indiquées par des points rouges sur cette carte. A part ces installations nous avons encore une douzaine d’autres installations plus petites</a:t>
            </a:r>
            <a:r>
              <a:rPr lang="fr-CH" baseline="0" dirty="0" smtClean="0"/>
              <a:t> – représentés par les autres points colorés sur la carte. Les moyennes et petites installations alimentent plusieurs  détecteurs et des stations de test.</a:t>
            </a:r>
            <a:endParaRPr lang="fr-CH" dirty="0" smtClean="0"/>
          </a:p>
          <a:p>
            <a:endParaRPr lang="fr-CH" baseline="0" dirty="0" smtClean="0"/>
          </a:p>
          <a:p>
            <a:r>
              <a:rPr lang="fr-CH" baseline="0" dirty="0" smtClean="0"/>
              <a:t>Les tailles des systèmes sont très différentes, mais les principes de fonctionnement se ressemblent. Thermodynamiquement c’est toujours le même procès. Voici le schéma d’une des installations qui alimentent le tunnel avec du hélium refroidi.</a:t>
            </a:r>
          </a:p>
          <a:p>
            <a:r>
              <a:rPr lang="fr-CH" dirty="0" smtClean="0"/>
              <a:t>Ces</a:t>
            </a:r>
            <a:r>
              <a:rPr lang="fr-CH" baseline="0" dirty="0" smtClean="0"/>
              <a:t> installations</a:t>
            </a:r>
            <a:r>
              <a:rPr lang="fr-CH" dirty="0" smtClean="0"/>
              <a:t> consistent</a:t>
            </a:r>
            <a:r>
              <a:rPr lang="fr-CH" baseline="0" dirty="0" smtClean="0"/>
              <a:t> en stockages d’hélium, en stations de compression, en réservoirs de stockages pour l’hélium et l’azote sous forme liquide, en boîtes froides qui contiennent tous les composants pour le procès cryogénique et la ligne de transfert isolée dans le tunnel qui alimente les aimants avec de l’hélium à -271 °C.</a:t>
            </a:r>
          </a:p>
          <a:p>
            <a:r>
              <a:rPr lang="fr-CH" baseline="0" dirty="0" smtClean="0"/>
              <a:t>Ce sont donc les installations que nous devons maintenir.</a:t>
            </a:r>
          </a:p>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41422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baseline="0" dirty="0" smtClean="0"/>
          </a:p>
        </p:txBody>
      </p:sp>
      <p:sp>
        <p:nvSpPr>
          <p:cNvPr id="5" name="Date Placeholder 4"/>
          <p:cNvSpPr>
            <a:spLocks noGrp="1"/>
          </p:cNvSpPr>
          <p:nvPr>
            <p:ph type="dt" idx="11"/>
          </p:nvPr>
        </p:nvSpPr>
        <p:spPr/>
        <p:txBody>
          <a:bodyPr/>
          <a:lstStyle/>
          <a:p>
            <a:r>
              <a:rPr lang="en-US" smtClean="0"/>
              <a:t>19 Octobre 2012</a:t>
            </a:r>
            <a:endParaRPr lang="en-US"/>
          </a:p>
        </p:txBody>
      </p:sp>
    </p:spTree>
    <p:extLst>
      <p:ext uri="{BB962C8B-B14F-4D97-AF65-F5344CB8AC3E}">
        <p14:creationId xmlns:p14="http://schemas.microsoft.com/office/powerpoint/2010/main" val="171932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13A89E22-121D-4345-8A11-85D125E3429B}" type="slidenum">
              <a:rPr lang="en-GB" smtClean="0"/>
              <a:t>9</a:t>
            </a:fld>
            <a:endParaRPr lang="en-GB"/>
          </a:p>
        </p:txBody>
      </p:sp>
    </p:spTree>
    <p:extLst>
      <p:ext uri="{BB962C8B-B14F-4D97-AF65-F5344CB8AC3E}">
        <p14:creationId xmlns:p14="http://schemas.microsoft.com/office/powerpoint/2010/main" val="46011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2440" y="2999945"/>
            <a:ext cx="1102596" cy="1091515"/>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en-US" smtClean="0"/>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en-US" smtClean="0"/>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A33E73C-A8D0-4B29-BB31-B0D7BD96363B}" type="slidenum">
              <a:rPr lang="en-GB" smtClean="0"/>
              <a:t>‹#›</a:t>
            </a:fld>
            <a:endParaRPr lang="en-GB"/>
          </a:p>
        </p:txBody>
      </p:sp>
    </p:spTree>
    <p:extLst>
      <p:ext uri="{BB962C8B-B14F-4D97-AF65-F5344CB8AC3E}">
        <p14:creationId xmlns:p14="http://schemas.microsoft.com/office/powerpoint/2010/main" val="152433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211264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18592679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33109508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30652772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24348551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extLst>
      <p:ext uri="{BB962C8B-B14F-4D97-AF65-F5344CB8AC3E}">
        <p14:creationId xmlns:p14="http://schemas.microsoft.com/office/powerpoint/2010/main" val="4074230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Image 4" descr="bande-01.eps"/>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1763486" y="6294051"/>
            <a:ext cx="7380514" cy="570813"/>
          </a:xfrm>
          <a:prstGeom prst="rect">
            <a:avLst/>
          </a:prstGeom>
        </p:spPr>
      </p:pic>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0" y="6294051"/>
            <a:ext cx="7380514" cy="570813"/>
          </a:xfrm>
          <a:prstGeom prst="rect">
            <a:avLst/>
          </a:prstGeom>
        </p:spPr>
      </p:pic>
      <p:sp>
        <p:nvSpPr>
          <p:cNvPr id="7" name="TextBox 6"/>
          <p:cNvSpPr txBox="1"/>
          <p:nvPr userDrawn="1"/>
        </p:nvSpPr>
        <p:spPr>
          <a:xfrm>
            <a:off x="654277" y="6431803"/>
            <a:ext cx="2622834" cy="261610"/>
          </a:xfrm>
          <a:prstGeom prst="rect">
            <a:avLst/>
          </a:prstGeom>
          <a:noFill/>
        </p:spPr>
        <p:txBody>
          <a:bodyPr wrap="none" rtlCol="0">
            <a:spAutoFit/>
          </a:bodyPr>
          <a:lstStyle/>
          <a:p>
            <a:r>
              <a:rPr lang="fr-CH" sz="1100" dirty="0" smtClean="0">
                <a:solidFill>
                  <a:srgbClr val="FFFFFF"/>
                </a:solidFill>
              </a:rPr>
              <a:t>nicolas.bonetti@cern.ch</a:t>
            </a:r>
            <a:r>
              <a:rPr lang="fr-CH" sz="1100" baseline="0" dirty="0" smtClean="0">
                <a:solidFill>
                  <a:srgbClr val="FFFFFF"/>
                </a:solidFill>
              </a:rPr>
              <a:t> </a:t>
            </a:r>
            <a:r>
              <a:rPr lang="fr-CH" sz="1100" baseline="0" dirty="0" smtClean="0">
                <a:solidFill>
                  <a:schemeClr val="bg1"/>
                </a:solidFill>
              </a:rPr>
              <a:t>– «AMMW18»</a:t>
            </a:r>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75" r:id="rId5"/>
    <p:sldLayoutId id="2147483676" r:id="rId6"/>
    <p:sldLayoutId id="2147483677" r:id="rId7"/>
    <p:sldLayoutId id="2147483678" r:id="rId8"/>
    <p:sldLayoutId id="2147483679"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4" r:id="rId18"/>
    <p:sldLayoutId id="2147483680" r:id="rId19"/>
  </p:sldLayoutIdLst>
  <p:timing>
    <p:tnLst>
      <p:par>
        <p:cTn id="1" dur="indefinite" restart="never" nodeType="tmRoot"/>
      </p:par>
    </p:tnLst>
  </p:timing>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oleObject" Target="../embeddings/oleObject1.bin"/><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5.jpeg"/><Relationship Id="rId11" Type="http://schemas.openxmlformats.org/officeDocument/2006/relationships/image" Target="../media/image49.jpeg"/><Relationship Id="rId5" Type="http://schemas.openxmlformats.org/officeDocument/2006/relationships/image" Target="../media/image44.jpeg"/><Relationship Id="rId10" Type="http://schemas.openxmlformats.org/officeDocument/2006/relationships/image" Target="../media/image48.jpeg"/><Relationship Id="rId4" Type="http://schemas.openxmlformats.org/officeDocument/2006/relationships/image" Target="../media/image43.jpe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tiff"/><Relationship Id="rId4" Type="http://schemas.openxmlformats.org/officeDocument/2006/relationships/diagramLayout" Target="../diagrams/layout1.xml"/><Relationship Id="rId9"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29.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wmf"/><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8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20806"/>
            <a:ext cx="8991600" cy="4667421"/>
          </a:xfrm>
        </p:spPr>
        <p:txBody>
          <a:bodyPr>
            <a:normAutofit/>
          </a:bodyPr>
          <a:lstStyle/>
          <a:p>
            <a:r>
              <a:rPr lang="en-GB" sz="2400" dirty="0" smtClean="0">
                <a:solidFill>
                  <a:srgbClr val="0070C0"/>
                </a:solidFill>
                <a:latin typeface="Calibri" panose="020F0502020204030204" pitchFamily="34" charset="0"/>
              </a:rPr>
              <a:t>4400 </a:t>
            </a:r>
            <a:r>
              <a:rPr lang="en-GB" sz="2400" dirty="0">
                <a:solidFill>
                  <a:srgbClr val="0070C0"/>
                </a:solidFill>
                <a:latin typeface="Calibri" panose="020F0502020204030204" pitchFamily="34" charset="0"/>
              </a:rPr>
              <a:t>maintenance </a:t>
            </a:r>
            <a:r>
              <a:rPr lang="en-GB" sz="2400" dirty="0" smtClean="0">
                <a:solidFill>
                  <a:srgbClr val="0070C0"/>
                </a:solidFill>
                <a:latin typeface="Calibri" panose="020F0502020204030204" pitchFamily="34" charset="0"/>
              </a:rPr>
              <a:t>plans, abundant generation of </a:t>
            </a:r>
            <a:r>
              <a:rPr lang="en-GB" sz="2400" dirty="0" err="1" smtClean="0">
                <a:solidFill>
                  <a:srgbClr val="0070C0"/>
                </a:solidFill>
                <a:latin typeface="Calibri" panose="020F0502020204030204" pitchFamily="34" charset="0"/>
              </a:rPr>
              <a:t>Workorders</a:t>
            </a:r>
            <a:r>
              <a:rPr lang="en-GB" sz="2400" dirty="0" smtClean="0">
                <a:solidFill>
                  <a:srgbClr val="0070C0"/>
                </a:solidFill>
                <a:latin typeface="Calibri" panose="020F0502020204030204" pitchFamily="34" charset="0"/>
              </a:rPr>
              <a:t>, </a:t>
            </a:r>
            <a:r>
              <a:rPr lang="en-GB" sz="2400" dirty="0">
                <a:solidFill>
                  <a:srgbClr val="0070C0"/>
                </a:solidFill>
                <a:latin typeface="Calibri" panose="020F0502020204030204" pitchFamily="34" charset="0"/>
              </a:rPr>
              <a:t>but we knew that it was not completely exhaustive because nothing wanted to be ruled out:</a:t>
            </a:r>
            <a:endParaRPr lang="fr-FR" sz="2400" dirty="0">
              <a:solidFill>
                <a:srgbClr val="0070C0"/>
              </a:solidFill>
              <a:latin typeface="Calibri" panose="020F0502020204030204" pitchFamily="34" charset="0"/>
            </a:endParaRPr>
          </a:p>
          <a:p>
            <a:pPr lvl="1"/>
            <a:endParaRPr lang="fr-FR" sz="2400" dirty="0" smtClean="0">
              <a:solidFill>
                <a:schemeClr val="tx1">
                  <a:lumMod val="60000"/>
                  <a:lumOff val="40000"/>
                </a:schemeClr>
              </a:solidFill>
            </a:endParaRPr>
          </a:p>
          <a:p>
            <a:pPr lvl="1"/>
            <a:endParaRPr lang="fr-FR" sz="2400" dirty="0" smtClean="0">
              <a:solidFill>
                <a:schemeClr val="tx1">
                  <a:lumMod val="60000"/>
                  <a:lumOff val="40000"/>
                </a:schemeClr>
              </a:solidFill>
            </a:endParaRPr>
          </a:p>
        </p:txBody>
      </p:sp>
      <p:sp>
        <p:nvSpPr>
          <p:cNvPr id="4" name="TextBox 3"/>
          <p:cNvSpPr txBox="1"/>
          <p:nvPr/>
        </p:nvSpPr>
        <p:spPr>
          <a:xfrm>
            <a:off x="704850" y="5417920"/>
            <a:ext cx="7886700" cy="646331"/>
          </a:xfrm>
          <a:prstGeom prst="rect">
            <a:avLst/>
          </a:prstGeom>
          <a:solidFill>
            <a:srgbClr val="FFFF99"/>
          </a:solidFill>
          <a:ln w="28575">
            <a:solidFill>
              <a:srgbClr val="941C39"/>
            </a:solidFill>
          </a:ln>
        </p:spPr>
        <p:txBody>
          <a:bodyPr wrap="square" rtlCol="0">
            <a:spAutoFit/>
          </a:bodyPr>
          <a:lstStyle/>
          <a:p>
            <a:pPr algn="ctr"/>
            <a:r>
              <a:rPr lang="en-GB" dirty="0" smtClean="0">
                <a:latin typeface="Calibri" panose="020F0502020204030204" pitchFamily="34" charset="0"/>
              </a:rPr>
              <a:t>Be </a:t>
            </a:r>
            <a:r>
              <a:rPr lang="en-GB" dirty="0">
                <a:latin typeface="Calibri" panose="020F0502020204030204" pitchFamily="34" charset="0"/>
              </a:rPr>
              <a:t>careful not to get lost in an abundant generation, which requires considerable processing time!</a:t>
            </a:r>
            <a:endParaRPr lang="fr-FR" dirty="0">
              <a:latin typeface="Calibri" panose="020F0502020204030204" pitchFamily="34" charset="0"/>
            </a:endParaRPr>
          </a:p>
        </p:txBody>
      </p:sp>
      <p:sp>
        <p:nvSpPr>
          <p:cNvPr id="6" name="Round Diagonal Corner Rectangle 1"/>
          <p:cNvSpPr/>
          <p:nvPr/>
        </p:nvSpPr>
        <p:spPr>
          <a:xfrm>
            <a:off x="107504" y="148944"/>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Maintenance plans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184" y="2076875"/>
            <a:ext cx="4837312" cy="302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2400" y="3366888"/>
            <a:ext cx="4572000" cy="1107996"/>
          </a:xfrm>
          <a:prstGeom prst="rect">
            <a:avLst/>
          </a:prstGeom>
          <a:noFill/>
        </p:spPr>
        <p:txBody>
          <a:bodyPr wrap="square" rtlCol="0">
            <a:spAutoFit/>
          </a:bodyPr>
          <a:lstStyle/>
          <a:p>
            <a:pPr marL="285750" indent="-285750">
              <a:buClr>
                <a:srgbClr val="3399FF"/>
              </a:buClr>
              <a:buFont typeface="Wingdings" panose="05000000000000000000" pitchFamily="2" charset="2"/>
              <a:buChar char="§"/>
            </a:pPr>
            <a:r>
              <a:rPr lang="fr-FR" sz="1600" b="1" i="1" dirty="0" err="1" smtClean="0">
                <a:solidFill>
                  <a:srgbClr val="3399FF"/>
                </a:solidFill>
                <a:latin typeface="Calibri" panose="020F0502020204030204" pitchFamily="34" charset="0"/>
              </a:rPr>
              <a:t>Defined</a:t>
            </a:r>
            <a:r>
              <a:rPr lang="fr-FR" sz="1600" b="1" i="1" dirty="0" smtClean="0">
                <a:solidFill>
                  <a:srgbClr val="3399FF"/>
                </a:solidFill>
                <a:latin typeface="Calibri" panose="020F0502020204030204" pitchFamily="34" charset="0"/>
              </a:rPr>
              <a:t> </a:t>
            </a:r>
            <a:r>
              <a:rPr lang="fr-CH" sz="1600" b="1" i="1" dirty="0" smtClean="0">
                <a:solidFill>
                  <a:srgbClr val="3399FF"/>
                </a:solidFill>
                <a:latin typeface="Calibri" panose="020F0502020204030204" pitchFamily="34" charset="0"/>
              </a:rPr>
              <a:t>Maintenance </a:t>
            </a:r>
            <a:r>
              <a:rPr lang="fr-CH" sz="1600" b="1" i="1" dirty="0" err="1" smtClean="0">
                <a:solidFill>
                  <a:srgbClr val="3399FF"/>
                </a:solidFill>
                <a:latin typeface="Calibri" panose="020F0502020204030204" pitchFamily="34" charset="0"/>
              </a:rPr>
              <a:t>Task</a:t>
            </a:r>
            <a:r>
              <a:rPr lang="fr-CH" sz="1600" b="1" i="1" dirty="0" smtClean="0">
                <a:solidFill>
                  <a:srgbClr val="3399FF"/>
                </a:solidFill>
                <a:latin typeface="Calibri" panose="020F0502020204030204" pitchFamily="34" charset="0"/>
              </a:rPr>
              <a:t> List</a:t>
            </a:r>
          </a:p>
          <a:p>
            <a:pPr marL="285750" indent="-285750">
              <a:buClr>
                <a:srgbClr val="3399FF"/>
              </a:buClr>
              <a:buFont typeface="Wingdings" panose="05000000000000000000" pitchFamily="2" charset="2"/>
              <a:buChar char="§"/>
            </a:pPr>
            <a:r>
              <a:rPr lang="fr-FR" sz="1600" b="1" i="1" dirty="0" smtClean="0">
                <a:solidFill>
                  <a:srgbClr val="3399FF"/>
                </a:solidFill>
                <a:latin typeface="Calibri" panose="020F0502020204030204" pitchFamily="34" charset="0"/>
              </a:rPr>
              <a:t>172 </a:t>
            </a:r>
            <a:r>
              <a:rPr lang="en-GB" sz="1600" b="1" i="1" dirty="0">
                <a:solidFill>
                  <a:srgbClr val="3399FF"/>
                </a:solidFill>
                <a:latin typeface="Calibri" panose="020F0502020204030204" pitchFamily="34" charset="0"/>
              </a:rPr>
              <a:t>pre-established task codes</a:t>
            </a:r>
          </a:p>
          <a:p>
            <a:pPr marL="285750" indent="-285750">
              <a:buClr>
                <a:srgbClr val="3399FF"/>
              </a:buClr>
              <a:buFont typeface="Wingdings" panose="05000000000000000000" pitchFamily="2" charset="2"/>
              <a:buChar char="§"/>
            </a:pPr>
            <a:r>
              <a:rPr lang="fr-CH" sz="1600" b="1" i="1" dirty="0" err="1" smtClean="0">
                <a:solidFill>
                  <a:srgbClr val="3399FF"/>
                </a:solidFill>
                <a:latin typeface="Calibri" panose="020F0502020204030204" pitchFamily="34" charset="0"/>
              </a:rPr>
              <a:t>Defined</a:t>
            </a:r>
            <a:r>
              <a:rPr lang="fr-CH" sz="1600" b="1" i="1" dirty="0" smtClean="0">
                <a:solidFill>
                  <a:srgbClr val="3399FF"/>
                </a:solidFill>
                <a:latin typeface="Calibri" panose="020F0502020204030204" pitchFamily="34" charset="0"/>
              </a:rPr>
              <a:t> </a:t>
            </a:r>
            <a:r>
              <a:rPr lang="fr-CH" sz="1600" b="1" i="1" dirty="0" err="1" smtClean="0">
                <a:solidFill>
                  <a:srgbClr val="3399FF"/>
                </a:solidFill>
                <a:latin typeface="Calibri" panose="020F0502020204030204" pitchFamily="34" charset="0"/>
              </a:rPr>
              <a:t>Periodicities</a:t>
            </a:r>
            <a:r>
              <a:rPr lang="fr-CH" sz="1600" b="1" i="1" dirty="0" smtClean="0">
                <a:solidFill>
                  <a:srgbClr val="3399FF"/>
                </a:solidFill>
                <a:latin typeface="Calibri" panose="020F0502020204030204" pitchFamily="34" charset="0"/>
              </a:rPr>
              <a:t> and </a:t>
            </a:r>
            <a:r>
              <a:rPr lang="fr-CH" sz="1600" b="1" i="1" dirty="0" err="1" smtClean="0">
                <a:solidFill>
                  <a:srgbClr val="3399FF"/>
                </a:solidFill>
                <a:latin typeface="Calibri" panose="020F0502020204030204" pitchFamily="34" charset="0"/>
              </a:rPr>
              <a:t>meters</a:t>
            </a:r>
            <a:r>
              <a:rPr lang="fr-CH" sz="1600" b="1" i="1" dirty="0" smtClean="0">
                <a:solidFill>
                  <a:srgbClr val="3399FF"/>
                </a:solidFill>
                <a:latin typeface="Calibri" panose="020F0502020204030204" pitchFamily="34" charset="0"/>
              </a:rPr>
              <a:t> </a:t>
            </a:r>
          </a:p>
          <a:p>
            <a:pPr marL="285750" indent="-285750">
              <a:buClr>
                <a:srgbClr val="3399FF"/>
              </a:buClr>
              <a:buFont typeface="Wingdings" panose="05000000000000000000" pitchFamily="2" charset="2"/>
              <a:buChar char="§"/>
            </a:pPr>
            <a:r>
              <a:rPr lang="fr-CH" sz="1600" b="1" i="1" dirty="0" smtClean="0">
                <a:solidFill>
                  <a:srgbClr val="3399FF"/>
                </a:solidFill>
                <a:latin typeface="Calibri" panose="020F0502020204030204" pitchFamily="34" charset="0"/>
              </a:rPr>
              <a:t>But a </a:t>
            </a:r>
            <a:r>
              <a:rPr lang="fr-CH" sz="1600" b="1" i="1" dirty="0" err="1" smtClean="0">
                <a:solidFill>
                  <a:srgbClr val="3399FF"/>
                </a:solidFill>
                <a:latin typeface="Calibri" panose="020F0502020204030204" pitchFamily="34" charset="0"/>
              </a:rPr>
              <a:t>need</a:t>
            </a:r>
            <a:r>
              <a:rPr lang="fr-CH" sz="1600" b="1" i="1" dirty="0" smtClean="0">
                <a:solidFill>
                  <a:srgbClr val="3399FF"/>
                </a:solidFill>
                <a:latin typeface="Calibri" panose="020F0502020204030204" pitchFamily="34" charset="0"/>
              </a:rPr>
              <a:t> to </a:t>
            </a:r>
            <a:r>
              <a:rPr lang="fr-CH" sz="1600" b="1" i="1" dirty="0" err="1" smtClean="0">
                <a:solidFill>
                  <a:srgbClr val="3399FF"/>
                </a:solidFill>
                <a:latin typeface="Calibri" panose="020F0502020204030204" pitchFamily="34" charset="0"/>
              </a:rPr>
              <a:t>be</a:t>
            </a:r>
            <a:r>
              <a:rPr lang="fr-CH" sz="1600" b="1" i="1" dirty="0" smtClean="0">
                <a:solidFill>
                  <a:srgbClr val="3399FF"/>
                </a:solidFill>
                <a:latin typeface="Calibri" panose="020F0502020204030204" pitchFamily="34" charset="0"/>
              </a:rPr>
              <a:t> </a:t>
            </a:r>
            <a:r>
              <a:rPr lang="fr-CH" sz="1600" b="1" i="1" dirty="0" err="1" smtClean="0">
                <a:solidFill>
                  <a:srgbClr val="3399FF"/>
                </a:solidFill>
                <a:latin typeface="Calibri" panose="020F0502020204030204" pitchFamily="34" charset="0"/>
              </a:rPr>
              <a:t>updated</a:t>
            </a:r>
            <a:r>
              <a:rPr lang="fr-CH" sz="1600" b="1" i="1" dirty="0" smtClean="0">
                <a:solidFill>
                  <a:srgbClr val="3399FF"/>
                </a:solidFill>
                <a:latin typeface="Calibri" panose="020F0502020204030204" pitchFamily="34" charset="0"/>
              </a:rPr>
              <a:t> </a:t>
            </a:r>
            <a:r>
              <a:rPr lang="fr-CH" sz="1600" b="1" i="1" dirty="0" err="1" smtClean="0">
                <a:solidFill>
                  <a:srgbClr val="3399FF"/>
                </a:solidFill>
                <a:latin typeface="Calibri" panose="020F0502020204030204" pitchFamily="34" charset="0"/>
              </a:rPr>
              <a:t>before</a:t>
            </a:r>
            <a:r>
              <a:rPr lang="fr-CH" sz="1600" b="1" i="1" dirty="0" smtClean="0">
                <a:solidFill>
                  <a:srgbClr val="3399FF"/>
                </a:solidFill>
                <a:latin typeface="Calibri" panose="020F0502020204030204" pitchFamily="34" charset="0"/>
              </a:rPr>
              <a:t> LS1</a:t>
            </a:r>
          </a:p>
        </p:txBody>
      </p:sp>
      <p:sp>
        <p:nvSpPr>
          <p:cNvPr id="9" name="TextBox 8"/>
          <p:cNvSpPr txBox="1"/>
          <p:nvPr/>
        </p:nvSpPr>
        <p:spPr>
          <a:xfrm>
            <a:off x="152400" y="2676397"/>
            <a:ext cx="3384376" cy="584775"/>
          </a:xfrm>
          <a:prstGeom prst="rect">
            <a:avLst/>
          </a:prstGeom>
          <a:noFill/>
        </p:spPr>
        <p:txBody>
          <a:bodyPr wrap="square" rtlCol="0">
            <a:spAutoFit/>
          </a:bodyPr>
          <a:lstStyle/>
          <a:p>
            <a:pPr marL="36576">
              <a:spcBef>
                <a:spcPct val="20000"/>
              </a:spcBef>
              <a:buClr>
                <a:schemeClr val="accent1"/>
              </a:buClr>
              <a:buSzPct val="80000"/>
            </a:pPr>
            <a:r>
              <a:rPr lang="en-GB" sz="3200" b="1" dirty="0" smtClean="0">
                <a:latin typeface="Calibri" panose="020F0502020204030204" pitchFamily="34" charset="0"/>
              </a:rPr>
              <a:t>References</a:t>
            </a:r>
            <a:r>
              <a:rPr lang="fr-FR" sz="3200" b="1" dirty="0" smtClean="0">
                <a:latin typeface="Calibri" panose="020F0502020204030204" pitchFamily="34" charset="0"/>
              </a:rPr>
              <a:t>:</a:t>
            </a:r>
            <a:endParaRPr lang="fr-FR" sz="3200" b="1" dirty="0">
              <a:latin typeface="Calibri" panose="020F0502020204030204" pitchFamily="34" charset="0"/>
            </a:endParaRPr>
          </a:p>
        </p:txBody>
      </p:sp>
      <p:sp>
        <p:nvSpPr>
          <p:cNvPr id="11" name="TextBox 10"/>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Tree>
    <p:extLst>
      <p:ext uri="{BB962C8B-B14F-4D97-AF65-F5344CB8AC3E}">
        <p14:creationId xmlns:p14="http://schemas.microsoft.com/office/powerpoint/2010/main" val="1265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7" y="965142"/>
            <a:ext cx="7431405" cy="397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757692" y="4938284"/>
            <a:ext cx="8660084" cy="1384990"/>
          </a:xfrm>
          <a:prstGeom prst="rect">
            <a:avLst/>
          </a:prstGeom>
          <a:noFill/>
          <a:ln w="38100" algn="ctr">
            <a:noFill/>
            <a:miter lim="800000"/>
            <a:headEnd/>
            <a:tailEnd/>
          </a:ln>
          <a:effectLst/>
        </p:spPr>
        <p:txBody>
          <a:bodyPr wrap="square" lIns="91435" tIns="45718" rIns="91435" bIns="45718">
            <a:spAutoFit/>
          </a:bodyPr>
          <a:lstStyle/>
          <a:p>
            <a:pPr marL="0" lvl="1"/>
            <a:r>
              <a:rPr lang="en-GB" sz="2000" b="1" dirty="0" smtClean="0">
                <a:latin typeface="Calibri" panose="020F0502020204030204" pitchFamily="34" charset="0"/>
              </a:rPr>
              <a:t>Adjustment </a:t>
            </a:r>
            <a:r>
              <a:rPr lang="en-GB" sz="2000" b="1" dirty="0">
                <a:latin typeface="Calibri" panose="020F0502020204030204" pitchFamily="34" charset="0"/>
              </a:rPr>
              <a:t>of the periodicities according to the elements of criticality </a:t>
            </a:r>
            <a:r>
              <a:rPr lang="en-US" sz="2000" b="1" dirty="0">
                <a:latin typeface="Calibri" panose="020F0502020204030204" pitchFamily="34" charset="0"/>
              </a:rPr>
              <a:t>:</a:t>
            </a:r>
          </a:p>
          <a:p>
            <a:pPr marL="800100" lvl="2" indent="-342900">
              <a:buFont typeface="Arial" panose="020B0604020202020204" pitchFamily="34" charset="0"/>
              <a:buChar char="•"/>
            </a:pPr>
            <a:r>
              <a:rPr lang="en-US" sz="1600" dirty="0" smtClean="0">
                <a:latin typeface="Calibri" panose="020F0502020204030204" pitchFamily="34" charset="0"/>
              </a:rPr>
              <a:t>Redundancy</a:t>
            </a:r>
            <a:endParaRPr lang="en-US" sz="1600" dirty="0">
              <a:latin typeface="Calibri" panose="020F0502020204030204" pitchFamily="34" charset="0"/>
            </a:endParaRPr>
          </a:p>
          <a:p>
            <a:pPr marL="800100" lvl="2" indent="-342900">
              <a:buFont typeface="Arial" panose="020B0604020202020204" pitchFamily="34" charset="0"/>
              <a:buChar char="•"/>
            </a:pPr>
            <a:r>
              <a:rPr lang="en-US" sz="1600" dirty="0" smtClean="0">
                <a:latin typeface="Calibri" panose="020F0502020204030204" pitchFamily="34" charset="0"/>
              </a:rPr>
              <a:t>Spares parts</a:t>
            </a:r>
            <a:endParaRPr lang="en-US" sz="1600" dirty="0">
              <a:latin typeface="Calibri" panose="020F0502020204030204" pitchFamily="34" charset="0"/>
            </a:endParaRPr>
          </a:p>
          <a:p>
            <a:pPr marL="800100" lvl="2" indent="-342900">
              <a:buFont typeface="Arial" panose="020B0604020202020204" pitchFamily="34" charset="0"/>
              <a:buChar char="•"/>
            </a:pPr>
            <a:r>
              <a:rPr lang="en-US" sz="1600" dirty="0" smtClean="0">
                <a:latin typeface="Calibri" panose="020F0502020204030204" pitchFamily="34" charset="0"/>
              </a:rPr>
              <a:t>Detectability: Vibration measurement, oil analyses….</a:t>
            </a:r>
            <a:endParaRPr lang="en-US" sz="1600" dirty="0">
              <a:latin typeface="Calibri" panose="020F0502020204030204" pitchFamily="34" charset="0"/>
            </a:endParaRPr>
          </a:p>
          <a:p>
            <a:pPr marL="800100" lvl="2" indent="-342900">
              <a:buFont typeface="Arial" panose="020B0604020202020204" pitchFamily="34" charset="0"/>
              <a:buChar char="•"/>
            </a:pPr>
            <a:r>
              <a:rPr lang="en-US" sz="1600" dirty="0" smtClean="0">
                <a:latin typeface="Calibri" panose="020F0502020204030204" pitchFamily="34" charset="0"/>
              </a:rPr>
              <a:t>Feed back of last overalls</a:t>
            </a:r>
            <a:endParaRPr lang="en-US" sz="1600" dirty="0">
              <a:latin typeface="Calibri" panose="020F0502020204030204" pitchFamily="34" charset="0"/>
            </a:endParaRPr>
          </a:p>
        </p:txBody>
      </p:sp>
      <p:sp>
        <p:nvSpPr>
          <p:cNvPr id="6" name="Round Diagonal Corner Rectangle 1"/>
          <p:cNvSpPr/>
          <p:nvPr/>
        </p:nvSpPr>
        <p:spPr>
          <a:xfrm>
            <a:off x="107504" y="148944"/>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Example</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with</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Oil</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Pumps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0" name="TextBox 9"/>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
        <p:nvSpPr>
          <p:cNvPr id="8" name="TextBox 7"/>
          <p:cNvSpPr txBox="1"/>
          <p:nvPr/>
        </p:nvSpPr>
        <p:spPr>
          <a:xfrm rot="20821558">
            <a:off x="7263470" y="5486024"/>
            <a:ext cx="1493279" cy="369332"/>
          </a:xfrm>
          <a:prstGeom prst="rect">
            <a:avLst/>
          </a:prstGeom>
          <a:solidFill>
            <a:srgbClr val="FFFF99"/>
          </a:solidFill>
          <a:ln w="28575">
            <a:solidFill>
              <a:srgbClr val="941C39"/>
            </a:solidFill>
          </a:ln>
        </p:spPr>
        <p:txBody>
          <a:bodyPr wrap="square" rtlCol="0">
            <a:spAutoFit/>
          </a:bodyPr>
          <a:lstStyle>
            <a:defPPr>
              <a:defRPr lang="en-US"/>
            </a:defPPr>
            <a:lvl1pPr algn="ctr">
              <a:defRPr>
                <a:latin typeface="Calibri" panose="020F0502020204030204" pitchFamily="34" charset="0"/>
              </a:defRPr>
            </a:lvl1pPr>
          </a:lstStyle>
          <a:p>
            <a:r>
              <a:rPr lang="en-GB" dirty="0" smtClean="0"/>
              <a:t>Very useful !</a:t>
            </a:r>
            <a:endParaRPr lang="en-GB" dirty="0"/>
          </a:p>
        </p:txBody>
      </p:sp>
    </p:spTree>
    <p:extLst>
      <p:ext uri="{BB962C8B-B14F-4D97-AF65-F5344CB8AC3E}">
        <p14:creationId xmlns:p14="http://schemas.microsoft.com/office/powerpoint/2010/main" val="2343158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2218" y="898207"/>
            <a:ext cx="8576022" cy="1837912"/>
          </a:xfrm>
        </p:spPr>
        <p:txBody>
          <a:bodyPr>
            <a:normAutofit fontScale="55000" lnSpcReduction="20000"/>
          </a:bodyPr>
          <a:lstStyle/>
          <a:p>
            <a:r>
              <a:rPr lang="en-GB" sz="3800" b="1" dirty="0">
                <a:latin typeface="Calibri" panose="020F0502020204030204" pitchFamily="34" charset="0"/>
              </a:rPr>
              <a:t>Working basis = Preventive Maintenance </a:t>
            </a:r>
            <a:r>
              <a:rPr lang="en-GB" sz="3800" b="1" dirty="0" smtClean="0">
                <a:latin typeface="Calibri" panose="020F0502020204030204" pitchFamily="34" charset="0"/>
              </a:rPr>
              <a:t>Plans</a:t>
            </a:r>
          </a:p>
          <a:p>
            <a:endParaRPr lang="en-GB" sz="1900" dirty="0"/>
          </a:p>
          <a:p>
            <a:r>
              <a:rPr lang="en-GB" sz="3800" b="1" dirty="0">
                <a:latin typeface="Calibri" panose="020F0502020204030204" pitchFamily="34" charset="0"/>
              </a:rPr>
              <a:t>Method of work adopted = Bills of </a:t>
            </a:r>
            <a:r>
              <a:rPr lang="en-GB" sz="3800" b="1" dirty="0" smtClean="0">
                <a:latin typeface="Calibri" panose="020F0502020204030204" pitchFamily="34" charset="0"/>
              </a:rPr>
              <a:t>Materials</a:t>
            </a:r>
          </a:p>
          <a:p>
            <a:endParaRPr lang="fr-FR" sz="1900" b="1" dirty="0">
              <a:latin typeface="Calibri" panose="020F0502020204030204" pitchFamily="34" charset="0"/>
            </a:endParaRPr>
          </a:p>
          <a:p>
            <a:r>
              <a:rPr lang="en-GB" sz="3800" b="1" dirty="0" smtClean="0">
                <a:latin typeface="Calibri" panose="020F0502020204030204" pitchFamily="34" charset="0"/>
              </a:rPr>
              <a:t>Establishment </a:t>
            </a:r>
            <a:r>
              <a:rPr lang="en-GB" sz="3800" b="1" dirty="0">
                <a:latin typeface="Calibri" panose="020F0502020204030204" pitchFamily="34" charset="0"/>
              </a:rPr>
              <a:t>of a nomenclature by equipment </a:t>
            </a:r>
            <a:r>
              <a:rPr lang="en-GB" sz="3800" b="1" dirty="0" smtClean="0">
                <a:latin typeface="Calibri" panose="020F0502020204030204" pitchFamily="34" charset="0"/>
              </a:rPr>
              <a:t>model</a:t>
            </a:r>
            <a:endParaRPr lang="fr-FR" sz="3800" b="1" dirty="0" smtClean="0">
              <a:latin typeface="Calibri" panose="020F0502020204030204" pitchFamily="34" charset="0"/>
            </a:endParaRPr>
          </a:p>
          <a:p>
            <a:pPr marL="36576" indent="0">
              <a:buNone/>
            </a:pPr>
            <a:endParaRPr lang="fr-FR" sz="3200" i="1" dirty="0">
              <a:solidFill>
                <a:schemeClr val="tx1">
                  <a:lumMod val="60000"/>
                  <a:lumOff val="40000"/>
                </a:schemeClr>
              </a:solidFill>
            </a:endParaRPr>
          </a:p>
          <a:p>
            <a:pPr marL="36576" indent="0">
              <a:buNone/>
            </a:pPr>
            <a:r>
              <a:rPr lang="fr-FR" sz="2700" i="1" dirty="0" smtClean="0">
                <a:solidFill>
                  <a:srgbClr val="7030A0"/>
                </a:solidFill>
              </a:rPr>
              <a:t>(</a:t>
            </a:r>
            <a:r>
              <a:rPr lang="fr-FR" sz="2700" i="1" dirty="0" err="1" smtClean="0">
                <a:solidFill>
                  <a:srgbClr val="7030A0"/>
                </a:solidFill>
              </a:rPr>
              <a:t>Example</a:t>
            </a:r>
            <a:r>
              <a:rPr lang="fr-FR" sz="2700" i="1" dirty="0" smtClean="0">
                <a:solidFill>
                  <a:srgbClr val="7030A0"/>
                </a:solidFill>
              </a:rPr>
              <a:t> for a piston </a:t>
            </a:r>
            <a:r>
              <a:rPr lang="fr-FR" sz="2700" i="1" dirty="0" err="1" smtClean="0">
                <a:solidFill>
                  <a:srgbClr val="7030A0"/>
                </a:solidFill>
              </a:rPr>
              <a:t>compressor</a:t>
            </a:r>
            <a:r>
              <a:rPr lang="fr-FR" sz="2700" i="1" dirty="0" smtClean="0">
                <a:solidFill>
                  <a:srgbClr val="7030A0"/>
                </a:solidFill>
              </a:rPr>
              <a:t>)</a:t>
            </a:r>
            <a:endParaRPr lang="fr-FR" sz="2700" i="1" dirty="0">
              <a:solidFill>
                <a:srgbClr val="7030A0"/>
              </a:solidFill>
            </a:endParaRPr>
          </a:p>
          <a:p>
            <a:endParaRPr lang="fr-FR" dirty="0"/>
          </a:p>
          <a:p>
            <a:endParaRPr lang="fr-FR" dirty="0" smtClean="0"/>
          </a:p>
          <a:p>
            <a:endParaRPr lang="fr-FR" dirty="0"/>
          </a:p>
          <a:p>
            <a:endParaRPr lang="fr-FR" dirty="0" smtClean="0"/>
          </a:p>
          <a:p>
            <a:endParaRPr lang="fr-FR" dirty="0"/>
          </a:p>
          <a:p>
            <a:endParaRPr lang="fr-FR" dirty="0"/>
          </a:p>
          <a:p>
            <a:pPr marL="36576" indent="0">
              <a:buNone/>
            </a:pPr>
            <a:endParaRPr lang="fr-FR" dirty="0" smtClean="0"/>
          </a:p>
          <a:p>
            <a:endParaRPr lang="fr-FR" dirty="0" smtClean="0">
              <a:solidFill>
                <a:schemeClr val="tx2">
                  <a:lumMod val="60000"/>
                  <a:lumOff val="40000"/>
                </a:schemeClr>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23217169"/>
              </p:ext>
            </p:extLst>
          </p:nvPr>
        </p:nvGraphicFramePr>
        <p:xfrm>
          <a:off x="202219" y="2707808"/>
          <a:ext cx="5898457" cy="1773169"/>
        </p:xfrm>
        <a:graphic>
          <a:graphicData uri="http://schemas.openxmlformats.org/presentationml/2006/ole">
            <mc:AlternateContent xmlns:mc="http://schemas.openxmlformats.org/markup-compatibility/2006">
              <mc:Choice xmlns:v="urn:schemas-microsoft-com:vml" Requires="v">
                <p:oleObj spid="_x0000_s1133" name="Worksheet" r:id="rId4" imgW="14230333" imgH="3171757" progId="Excel.Sheet.8">
                  <p:embed/>
                </p:oleObj>
              </mc:Choice>
              <mc:Fallback>
                <p:oleObj name="Worksheet" r:id="rId4" imgW="14230333" imgH="3171757" progId="Excel.Sheet.8">
                  <p:embed/>
                  <p:pic>
                    <p:nvPicPr>
                      <p:cNvPr id="0" name=""/>
                      <p:cNvPicPr/>
                      <p:nvPr/>
                    </p:nvPicPr>
                    <p:blipFill>
                      <a:blip r:embed="rId5"/>
                      <a:stretch>
                        <a:fillRect/>
                      </a:stretch>
                    </p:blipFill>
                    <p:spPr>
                      <a:xfrm>
                        <a:off x="202219" y="2707808"/>
                        <a:ext cx="5898457" cy="1773169"/>
                      </a:xfrm>
                      <a:prstGeom prst="rect">
                        <a:avLst/>
                      </a:prstGeom>
                    </p:spPr>
                  </p:pic>
                </p:oleObj>
              </mc:Fallback>
            </mc:AlternateContent>
          </a:graphicData>
        </a:graphic>
      </p:graphicFrame>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25" y="4547984"/>
            <a:ext cx="1768779" cy="157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3204" y="4776568"/>
            <a:ext cx="1885983" cy="1377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2639" y="4480977"/>
            <a:ext cx="2028037" cy="167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Spare</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parts management</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3" name="TextBox 12"/>
          <p:cNvSpPr txBox="1"/>
          <p:nvPr/>
        </p:nvSpPr>
        <p:spPr>
          <a:xfrm rot="20821558">
            <a:off x="7199092" y="1315751"/>
            <a:ext cx="1493279" cy="369332"/>
          </a:xfrm>
          <a:prstGeom prst="rect">
            <a:avLst/>
          </a:prstGeom>
          <a:solidFill>
            <a:srgbClr val="FFFF99"/>
          </a:solidFill>
          <a:ln w="28575">
            <a:solidFill>
              <a:srgbClr val="941C39"/>
            </a:solidFill>
          </a:ln>
        </p:spPr>
        <p:txBody>
          <a:bodyPr wrap="square" rtlCol="0">
            <a:spAutoFit/>
          </a:bodyPr>
          <a:lstStyle>
            <a:defPPr>
              <a:defRPr lang="en-US"/>
            </a:defPPr>
            <a:lvl1pPr algn="ctr">
              <a:defRPr>
                <a:latin typeface="Calibri" panose="020F0502020204030204" pitchFamily="34" charset="0"/>
              </a:defRPr>
            </a:lvl1pPr>
          </a:lstStyle>
          <a:p>
            <a:r>
              <a:rPr lang="en-GB" dirty="0" smtClean="0"/>
              <a:t>Very helpful !</a:t>
            </a:r>
            <a:endParaRPr lang="en-GB" dirty="0"/>
          </a:p>
        </p:txBody>
      </p:sp>
      <p:pic>
        <p:nvPicPr>
          <p:cNvPr id="2" name="Picture 1"/>
          <p:cNvPicPr>
            <a:picLocks noChangeAspect="1"/>
          </p:cNvPicPr>
          <p:nvPr/>
        </p:nvPicPr>
        <p:blipFill>
          <a:blip r:embed="rId9"/>
          <a:stretch>
            <a:fillRect/>
          </a:stretch>
        </p:blipFill>
        <p:spPr>
          <a:xfrm>
            <a:off x="6100676" y="2707808"/>
            <a:ext cx="3016723" cy="3114554"/>
          </a:xfrm>
          <a:prstGeom prst="rect">
            <a:avLst/>
          </a:prstGeom>
        </p:spPr>
      </p:pic>
      <p:sp>
        <p:nvSpPr>
          <p:cNvPr id="15" name="TextBox 14"/>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pic>
        <p:nvPicPr>
          <p:cNvPr id="16" name="Picture 15"/>
          <p:cNvPicPr>
            <a:picLocks noChangeAspect="1"/>
          </p:cNvPicPr>
          <p:nvPr/>
        </p:nvPicPr>
        <p:blipFill>
          <a:blip r:embed="rId10"/>
          <a:stretch>
            <a:fillRect/>
          </a:stretch>
        </p:blipFill>
        <p:spPr>
          <a:xfrm>
            <a:off x="7357627" y="5881765"/>
            <a:ext cx="720209" cy="342572"/>
          </a:xfrm>
          <a:prstGeom prst="rect">
            <a:avLst/>
          </a:prstGeom>
        </p:spPr>
      </p:pic>
    </p:spTree>
    <p:extLst>
      <p:ext uri="{BB962C8B-B14F-4D97-AF65-F5344CB8AC3E}">
        <p14:creationId xmlns:p14="http://schemas.microsoft.com/office/powerpoint/2010/main" val="150745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2538" y="940443"/>
            <a:ext cx="599617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81705" y="5591199"/>
            <a:ext cx="5425439" cy="646331"/>
          </a:xfrm>
          <a:prstGeom prst="rect">
            <a:avLst/>
          </a:prstGeom>
          <a:solidFill>
            <a:srgbClr val="FFFF99"/>
          </a:solidFill>
          <a:ln w="28575">
            <a:solidFill>
              <a:srgbClr val="941C39"/>
            </a:solidFill>
          </a:ln>
        </p:spPr>
        <p:txBody>
          <a:bodyPr wrap="square" rtlCol="0">
            <a:spAutoFit/>
          </a:bodyPr>
          <a:lstStyle/>
          <a:p>
            <a:pPr algn="ctr"/>
            <a:r>
              <a:rPr lang="en-GB" dirty="0" smtClean="0">
                <a:latin typeface="Calibri" panose="020F0502020204030204" pitchFamily="34" charset="0"/>
              </a:rPr>
              <a:t>Provide </a:t>
            </a:r>
            <a:r>
              <a:rPr lang="en-GB" dirty="0">
                <a:latin typeface="Calibri" panose="020F0502020204030204" pitchFamily="34" charset="0"/>
              </a:rPr>
              <a:t>comprehensive </a:t>
            </a:r>
            <a:r>
              <a:rPr lang="en-GB" dirty="0" smtClean="0">
                <a:latin typeface="Calibri" panose="020F0502020204030204" pitchFamily="34" charset="0"/>
              </a:rPr>
              <a:t>monitoring, </a:t>
            </a:r>
            <a:r>
              <a:rPr lang="en-GB" dirty="0">
                <a:latin typeface="Calibri" panose="020F0502020204030204" pitchFamily="34" charset="0"/>
              </a:rPr>
              <a:t>to anticipate and ensure better </a:t>
            </a:r>
            <a:r>
              <a:rPr lang="en-GB" dirty="0" smtClean="0">
                <a:latin typeface="Calibri" panose="020F0502020204030204" pitchFamily="34" charset="0"/>
              </a:rPr>
              <a:t>reactivity</a:t>
            </a:r>
            <a:endParaRPr lang="fr-FR" dirty="0">
              <a:latin typeface="Calibri" panose="020F0502020204030204" pitchFamily="34" charset="0"/>
            </a:endParaRPr>
          </a:p>
        </p:txBody>
      </p:sp>
      <p:sp>
        <p:nvSpPr>
          <p:cNvPr id="7" name="Round Diagonal Corner Rectangle 1"/>
          <p:cNvSpPr/>
          <p:nvPr/>
        </p:nvSpPr>
        <p:spPr>
          <a:xfrm>
            <a:off x="107504" y="148944"/>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KPI(s)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5" name="TextBox 14"/>
          <p:cNvSpPr txBox="1"/>
          <p:nvPr/>
        </p:nvSpPr>
        <p:spPr>
          <a:xfrm>
            <a:off x="2423160" y="3736114"/>
            <a:ext cx="1104900" cy="1077218"/>
          </a:xfrm>
          <a:prstGeom prst="rect">
            <a:avLst/>
          </a:prstGeom>
          <a:ln>
            <a:solidFill>
              <a:srgbClr val="3366FF"/>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600" dirty="0" smtClean="0">
                <a:latin typeface="Calibri" panose="020F0502020204030204" pitchFamily="34" charset="0"/>
              </a:rPr>
              <a:t>No Baseline at the </a:t>
            </a:r>
            <a:r>
              <a:rPr lang="fr-FR" sz="1600" dirty="0" err="1" smtClean="0">
                <a:latin typeface="Calibri" panose="020F0502020204030204" pitchFamily="34" charset="0"/>
              </a:rPr>
              <a:t>beginning</a:t>
            </a:r>
            <a:endParaRPr lang="fr-FR" sz="1600" dirty="0">
              <a:latin typeface="Calibri" panose="020F0502020204030204" pitchFamily="34" charset="0"/>
            </a:endParaRPr>
          </a:p>
        </p:txBody>
      </p:sp>
      <p:sp>
        <p:nvSpPr>
          <p:cNvPr id="6" name="TextBox 5"/>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Tree>
    <p:extLst>
      <p:ext uri="{BB962C8B-B14F-4D97-AF65-F5344CB8AC3E}">
        <p14:creationId xmlns:p14="http://schemas.microsoft.com/office/powerpoint/2010/main" val="184021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6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00"/>
                                        <p:tgtEl>
                                          <p:spTgt spid="5"/>
                                        </p:tgtEl>
                                      </p:cBhvr>
                                    </p:animEffect>
                                    <p:anim calcmode="lin" valueType="num">
                                      <p:cBhvr>
                                        <p:cTn id="13" dur="700" fill="hold"/>
                                        <p:tgtEl>
                                          <p:spTgt spid="5"/>
                                        </p:tgtEl>
                                        <p:attrNameLst>
                                          <p:attrName>ppt_x</p:attrName>
                                        </p:attrNameLst>
                                      </p:cBhvr>
                                      <p:tavLst>
                                        <p:tav tm="0">
                                          <p:val>
                                            <p:strVal val="#ppt_x"/>
                                          </p:val>
                                        </p:tav>
                                        <p:tav tm="100000">
                                          <p:val>
                                            <p:strVal val="#ppt_x"/>
                                          </p:val>
                                        </p:tav>
                                      </p:tavLst>
                                    </p:anim>
                                    <p:anim calcmode="lin" valueType="num">
                                      <p:cBhvr>
                                        <p:cTn id="14" dur="7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591" y="4042720"/>
            <a:ext cx="3573214" cy="212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C:\Users\vbenda\AppData\Local\Microsoft\Windows\Temporary Internet Files\Content.Outlook\33ZVDAL6\DSCF22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336413"/>
            <a:ext cx="3982037" cy="26567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vbenda\AppData\Local\Microsoft\Windows\Temporary Internet Files\Content.Outlook\33ZVDAL6\DSCF22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4840" y="915279"/>
            <a:ext cx="3493708" cy="233095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rot="2487552">
            <a:off x="6367204" y="958001"/>
            <a:ext cx="714393" cy="1219200"/>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1" name="Oval 30"/>
          <p:cNvSpPr/>
          <p:nvPr/>
        </p:nvSpPr>
        <p:spPr>
          <a:xfrm rot="2487552">
            <a:off x="6733471" y="3161710"/>
            <a:ext cx="1314462" cy="1280937"/>
          </a:xfrm>
          <a:prstGeom prst="ellipse">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32" name="Straight Arrow Connector 31"/>
          <p:cNvCxnSpPr/>
          <p:nvPr/>
        </p:nvCxnSpPr>
        <p:spPr>
          <a:xfrm>
            <a:off x="6724400" y="1986237"/>
            <a:ext cx="446020" cy="1225891"/>
          </a:xfrm>
          <a:prstGeom prst="straightConnector1">
            <a:avLst/>
          </a:prstGeom>
          <a:noFill/>
          <a:ln w="19050" cap="flat" cmpd="sng" algn="ctr">
            <a:solidFill>
              <a:srgbClr val="FF0000"/>
            </a:solidFill>
            <a:prstDash val="solid"/>
            <a:headEnd type="arrow" w="med" len="med"/>
            <a:tailEnd type="arrow" w="med" len="med"/>
          </a:ln>
          <a:effectLst/>
        </p:spPr>
      </p:cxnSp>
      <p:sp>
        <p:nvSpPr>
          <p:cNvPr id="33" name="Text Box 4"/>
          <p:cNvSpPr txBox="1">
            <a:spLocks noChangeArrowheads="1"/>
          </p:cNvSpPr>
          <p:nvPr/>
        </p:nvSpPr>
        <p:spPr bwMode="auto">
          <a:xfrm>
            <a:off x="5191106" y="5810837"/>
            <a:ext cx="3352801"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endParaRPr lang="en-US" dirty="0"/>
          </a:p>
        </p:txBody>
      </p:sp>
      <p:sp>
        <p:nvSpPr>
          <p:cNvPr id="26" name="Text Box 4"/>
          <p:cNvSpPr txBox="1">
            <a:spLocks noChangeArrowheads="1"/>
          </p:cNvSpPr>
          <p:nvPr/>
        </p:nvSpPr>
        <p:spPr bwMode="auto">
          <a:xfrm>
            <a:off x="1" y="4815562"/>
            <a:ext cx="1329590"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Slide valve</a:t>
            </a:r>
            <a:endParaRPr lang="en-US" dirty="0"/>
          </a:p>
        </p:txBody>
      </p:sp>
      <p:pic>
        <p:nvPicPr>
          <p:cNvPr id="35"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9025" y="887127"/>
            <a:ext cx="3340976"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4"/>
          <p:cNvSpPr txBox="1">
            <a:spLocks noChangeArrowheads="1"/>
          </p:cNvSpPr>
          <p:nvPr/>
        </p:nvSpPr>
        <p:spPr bwMode="auto">
          <a:xfrm>
            <a:off x="1589779" y="3453738"/>
            <a:ext cx="3515620"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Scratches on rotors and stators</a:t>
            </a:r>
            <a:endParaRPr lang="en-US" dirty="0"/>
          </a:p>
        </p:txBody>
      </p:sp>
      <p:sp>
        <p:nvSpPr>
          <p:cNvPr id="14" name="Round Diagonal Corner Rectangle 1"/>
          <p:cNvSpPr/>
          <p:nvPr/>
        </p:nvSpPr>
        <p:spPr>
          <a:xfrm>
            <a:off x="74341" y="70128"/>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Compressors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examples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rPr>
              <a:t>of nonconformities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5" name="TextBox 14"/>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
        <p:nvSpPr>
          <p:cNvPr id="17" name="Text Box 4"/>
          <p:cNvSpPr txBox="1">
            <a:spLocks noChangeArrowheads="1"/>
          </p:cNvSpPr>
          <p:nvPr/>
        </p:nvSpPr>
        <p:spPr bwMode="auto">
          <a:xfrm>
            <a:off x="3018667" y="3058241"/>
            <a:ext cx="791334" cy="307773"/>
          </a:xfrm>
          <a:prstGeom prst="rect">
            <a:avLst/>
          </a:prstGeom>
          <a:solidFill>
            <a:sysClr val="window" lastClr="FFFFFF"/>
          </a:solidFill>
          <a:ln w="38100" algn="ctr">
            <a:solidFill>
              <a:srgbClr val="00B0F0"/>
            </a:solidFill>
            <a:miter lim="800000"/>
            <a:headEnd/>
            <a:tailEnd/>
          </a:ln>
          <a:effectLst/>
        </p:spPr>
        <p:txBody>
          <a:bodyPr wrap="square" lIns="91435" tIns="45718" rIns="91435" bIns="45718"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prstClr val="black"/>
                </a:solidFill>
                <a:effectLst/>
                <a:uLnTx/>
                <a:uFillTx/>
                <a:latin typeface="Calibri" pitchFamily="34" charset="0"/>
              </a:rPr>
              <a:t>Kaeser</a:t>
            </a:r>
            <a:endParaRPr kumimoji="0" lang="en-US" sz="1400" b="0" i="0" u="none" strike="noStrike" kern="0" cap="none" spc="0" normalizeH="0" baseline="0" noProof="0" dirty="0" smtClean="0">
              <a:ln>
                <a:noFill/>
              </a:ln>
              <a:solidFill>
                <a:prstClr val="black"/>
              </a:solidFill>
              <a:effectLst/>
              <a:uLnTx/>
              <a:uFillTx/>
              <a:latin typeface="Calibri" pitchFamily="34" charset="0"/>
            </a:endParaRPr>
          </a:p>
        </p:txBody>
      </p:sp>
      <p:sp>
        <p:nvSpPr>
          <p:cNvPr id="18" name="Text Box 4"/>
          <p:cNvSpPr txBox="1">
            <a:spLocks noChangeArrowheads="1"/>
          </p:cNvSpPr>
          <p:nvPr/>
        </p:nvSpPr>
        <p:spPr bwMode="auto">
          <a:xfrm>
            <a:off x="4889700" y="3120806"/>
            <a:ext cx="791334" cy="307773"/>
          </a:xfrm>
          <a:prstGeom prst="rect">
            <a:avLst/>
          </a:prstGeom>
          <a:solidFill>
            <a:sysClr val="window" lastClr="FFFFFF"/>
          </a:solidFill>
          <a:ln w="38100" algn="ctr">
            <a:solidFill>
              <a:srgbClr val="00B0F0"/>
            </a:solidFill>
            <a:miter lim="800000"/>
            <a:headEnd/>
            <a:tailEnd/>
          </a:ln>
          <a:effectLst/>
        </p:spPr>
        <p:txBody>
          <a:bodyPr wrap="square" lIns="91435" tIns="45718" rIns="91435" bIns="45718"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err="1" smtClean="0">
                <a:solidFill>
                  <a:prstClr val="black"/>
                </a:solidFill>
                <a:latin typeface="Calibri" pitchFamily="34" charset="0"/>
              </a:rPr>
              <a:t>Howden</a:t>
            </a:r>
            <a:endParaRPr kumimoji="0" lang="en-US" sz="1400" b="0" i="0" u="none" strike="noStrike" kern="0" cap="none" spc="0" normalizeH="0" baseline="0" noProof="0" dirty="0" smtClean="0">
              <a:ln>
                <a:noFill/>
              </a:ln>
              <a:solidFill>
                <a:prstClr val="black"/>
              </a:solidFill>
              <a:effectLst/>
              <a:uLnTx/>
              <a:uFillTx/>
              <a:latin typeface="Calibri" pitchFamily="34" charset="0"/>
            </a:endParaRPr>
          </a:p>
        </p:txBody>
      </p:sp>
      <p:sp>
        <p:nvSpPr>
          <p:cNvPr id="19" name="Text Box 4"/>
          <p:cNvSpPr txBox="1">
            <a:spLocks noChangeArrowheads="1"/>
          </p:cNvSpPr>
          <p:nvPr/>
        </p:nvSpPr>
        <p:spPr bwMode="auto">
          <a:xfrm>
            <a:off x="4077969" y="4058267"/>
            <a:ext cx="791334" cy="307773"/>
          </a:xfrm>
          <a:prstGeom prst="rect">
            <a:avLst/>
          </a:prstGeom>
          <a:solidFill>
            <a:sysClr val="window" lastClr="FFFFFF"/>
          </a:solidFill>
          <a:ln w="38100" algn="ctr">
            <a:solidFill>
              <a:srgbClr val="00B0F0"/>
            </a:solidFill>
            <a:miter lim="800000"/>
            <a:headEnd/>
            <a:tailEnd/>
          </a:ln>
          <a:effectLst/>
        </p:spPr>
        <p:txBody>
          <a:bodyPr wrap="square" lIns="91435" tIns="45718" rIns="91435" bIns="45718"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noProof="0" dirty="0" err="1" smtClean="0">
                <a:solidFill>
                  <a:prstClr val="black"/>
                </a:solidFill>
                <a:latin typeface="Calibri" pitchFamily="34" charset="0"/>
              </a:rPr>
              <a:t>Stal</a:t>
            </a:r>
            <a:endParaRPr kumimoji="0" lang="en-US" sz="1400" b="0" i="0" u="none" strike="noStrike" kern="0" cap="none" spc="0" normalizeH="0" baseline="0" noProof="0" dirty="0" smtClean="0">
              <a:ln>
                <a:noFill/>
              </a:ln>
              <a:solidFill>
                <a:prstClr val="black"/>
              </a:solidFill>
              <a:effectLst/>
              <a:uLnTx/>
              <a:uFillTx/>
              <a:latin typeface="Calibri" pitchFamily="34" charset="0"/>
            </a:endParaRPr>
          </a:p>
        </p:txBody>
      </p:sp>
    </p:spTree>
    <p:extLst>
      <p:ext uri="{BB962C8B-B14F-4D97-AF65-F5344CB8AC3E}">
        <p14:creationId xmlns:p14="http://schemas.microsoft.com/office/powerpoint/2010/main" val="1343448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64" y="908240"/>
            <a:ext cx="3153462" cy="2366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7133" y="3738687"/>
            <a:ext cx="2385000" cy="177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862" y="3838575"/>
            <a:ext cx="3187074" cy="237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4"/>
          <p:cNvSpPr txBox="1">
            <a:spLocks noChangeArrowheads="1"/>
          </p:cNvSpPr>
          <p:nvPr/>
        </p:nvSpPr>
        <p:spPr bwMode="auto">
          <a:xfrm>
            <a:off x="3812429" y="5703357"/>
            <a:ext cx="1819707"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Slide valve</a:t>
            </a:r>
            <a:endParaRPr lang="en-US" dirty="0"/>
          </a:p>
        </p:txBody>
      </p:sp>
      <p:sp>
        <p:nvSpPr>
          <p:cNvPr id="21" name="Text Box 4"/>
          <p:cNvSpPr txBox="1">
            <a:spLocks noChangeArrowheads="1"/>
          </p:cNvSpPr>
          <p:nvPr/>
        </p:nvSpPr>
        <p:spPr bwMode="auto">
          <a:xfrm>
            <a:off x="3248026" y="3203184"/>
            <a:ext cx="5641145"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srgbClr val="FF9933"/>
                </a:solidFill>
                <a:latin typeface="Calibri" pitchFamily="34" charset="0"/>
              </a:rPr>
              <a:t>R</a:t>
            </a:r>
            <a:r>
              <a:rPr kumimoji="0" lang="en-US" sz="1600" b="0" i="0" u="none" strike="noStrike" kern="0" cap="none" spc="0" normalizeH="0" baseline="0" noProof="0" dirty="0" err="1" smtClean="0">
                <a:ln>
                  <a:noFill/>
                </a:ln>
                <a:solidFill>
                  <a:srgbClr val="FF9933"/>
                </a:solidFill>
                <a:effectLst/>
                <a:uLnTx/>
                <a:uFillTx/>
                <a:latin typeface="Calibri" pitchFamily="34" charset="0"/>
              </a:rPr>
              <a:t>otors</a:t>
            </a:r>
            <a:r>
              <a:rPr kumimoji="0" lang="en-US" sz="1600" b="0" i="0" u="none" strike="noStrike" kern="0" cap="none" spc="0" normalizeH="0" baseline="0" noProof="0" dirty="0" smtClean="0">
                <a:ln>
                  <a:noFill/>
                </a:ln>
                <a:solidFill>
                  <a:srgbClr val="FF9933"/>
                </a:solidFill>
                <a:effectLst/>
                <a:uLnTx/>
                <a:uFillTx/>
                <a:latin typeface="Calibri" pitchFamily="34" charset="0"/>
              </a:rPr>
              <a:t> and sleeve bearings (VMY536aM)</a:t>
            </a:r>
          </a:p>
        </p:txBody>
      </p:sp>
      <p:pic>
        <p:nvPicPr>
          <p:cNvPr id="23" name="Picture 4" descr="G:\Departments\TE\Groups\CRG\Sections\MM\5 - Projets\LS1_Maintenance\Compressors\3-Aerzener\Visit Aerzen 06-06-2013\IMG_03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8155" y="1073032"/>
            <a:ext cx="2710781" cy="20330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7133" y="1042655"/>
            <a:ext cx="2862356" cy="21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64" y="3563340"/>
            <a:ext cx="2849697" cy="212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4"/>
          <p:cNvSpPr txBox="1">
            <a:spLocks noChangeArrowheads="1"/>
          </p:cNvSpPr>
          <p:nvPr/>
        </p:nvSpPr>
        <p:spPr bwMode="auto">
          <a:xfrm>
            <a:off x="2660893" y="827235"/>
            <a:ext cx="1339608" cy="523216"/>
          </a:xfrm>
          <a:prstGeom prst="rect">
            <a:avLst/>
          </a:prstGeom>
          <a:solidFill>
            <a:sysClr val="window" lastClr="FFFFFF"/>
          </a:solidFill>
          <a:ln w="38100" algn="ctr">
            <a:solidFill>
              <a:srgbClr val="00B0F0"/>
            </a:solidFill>
            <a:miter lim="800000"/>
            <a:headEnd/>
            <a:tailEnd/>
          </a:ln>
          <a:effectLst/>
        </p:spPr>
        <p:txBody>
          <a:bodyPr wrap="square" lIns="91435" tIns="45718" rIns="91435" bIns="45718"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Calibri" pitchFamily="34" charset="0"/>
              </a:rPr>
              <a:t>AERZEN</a:t>
            </a:r>
          </a:p>
        </p:txBody>
      </p:sp>
      <p:sp>
        <p:nvSpPr>
          <p:cNvPr id="25" name="Text Box 4"/>
          <p:cNvSpPr txBox="1">
            <a:spLocks noChangeArrowheads="1"/>
          </p:cNvSpPr>
          <p:nvPr/>
        </p:nvSpPr>
        <p:spPr bwMode="auto">
          <a:xfrm>
            <a:off x="324288" y="5813609"/>
            <a:ext cx="2390247" cy="338550"/>
          </a:xfrm>
          <a:prstGeom prst="rect">
            <a:avLst/>
          </a:prstGeom>
          <a:solidFill>
            <a:sysClr val="window" lastClr="FFFFFF"/>
          </a:solid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Balancing piston</a:t>
            </a:r>
            <a:endParaRPr lang="en-US" dirty="0"/>
          </a:p>
        </p:txBody>
      </p:sp>
      <p:sp>
        <p:nvSpPr>
          <p:cNvPr id="24" name="TextBox 23"/>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
        <p:nvSpPr>
          <p:cNvPr id="26" name="Round Diagonal Corner Rectangle 1"/>
          <p:cNvSpPr/>
          <p:nvPr/>
        </p:nvSpPr>
        <p:spPr>
          <a:xfrm>
            <a:off x="74341" y="70128"/>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Compressors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examples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rPr>
              <a:t>of nonconformities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4099882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Compressors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Costs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by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models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and unit</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graphicFrame>
        <p:nvGraphicFramePr>
          <p:cNvPr id="17" name="Content Placeholder 6"/>
          <p:cNvGraphicFramePr>
            <a:graphicFrameLocks/>
          </p:cNvGraphicFramePr>
          <p:nvPr>
            <p:extLst>
              <p:ext uri="{D42A27DB-BD31-4B8C-83A1-F6EECF244321}">
                <p14:modId xmlns:p14="http://schemas.microsoft.com/office/powerpoint/2010/main" val="4003785283"/>
              </p:ext>
            </p:extLst>
          </p:nvPr>
        </p:nvGraphicFramePr>
        <p:xfrm>
          <a:off x="604329" y="1028700"/>
          <a:ext cx="8229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rot="20923430">
            <a:off x="6201537" y="1387176"/>
            <a:ext cx="2541797" cy="923330"/>
          </a:xfrm>
          <a:prstGeom prst="rect">
            <a:avLst/>
          </a:prstGeom>
          <a:solidFill>
            <a:srgbClr val="FFFF99"/>
          </a:solidFill>
          <a:ln w="28575">
            <a:solidFill>
              <a:srgbClr val="941C39"/>
            </a:solidFill>
          </a:ln>
        </p:spPr>
        <p:txBody>
          <a:bodyPr wrap="square" rtlCol="0">
            <a:spAutoFit/>
          </a:bodyPr>
          <a:lstStyle/>
          <a:p>
            <a:pPr algn="ctr"/>
            <a:r>
              <a:rPr lang="en-GB" dirty="0"/>
              <a:t>The costs do not necessarily reflect the reliability</a:t>
            </a:r>
            <a:r>
              <a:rPr lang="fr-FR" dirty="0" smtClean="0">
                <a:latin typeface="Calibri" panose="020F0502020204030204" pitchFamily="34" charset="0"/>
              </a:rPr>
              <a:t>!</a:t>
            </a:r>
            <a:endParaRPr lang="fr-FR" dirty="0">
              <a:latin typeface="Calibri" panose="020F0502020204030204" pitchFamily="34" charset="0"/>
            </a:endParaRPr>
          </a:p>
        </p:txBody>
      </p:sp>
      <p:sp>
        <p:nvSpPr>
          <p:cNvPr id="6" name="TextBox 5"/>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
        <p:nvSpPr>
          <p:cNvPr id="2" name="Rectangle 1"/>
          <p:cNvSpPr/>
          <p:nvPr/>
        </p:nvSpPr>
        <p:spPr bwMode="auto">
          <a:xfrm>
            <a:off x="4219662" y="2969703"/>
            <a:ext cx="796955" cy="1241570"/>
          </a:xfrm>
          <a:prstGeom prst="rect">
            <a:avLst/>
          </a:prstGeom>
          <a:noFill/>
          <a:ln w="28575" cap="flat" cmpd="sng" algn="ctr">
            <a:solidFill>
              <a:srgbClr val="92D05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pic>
        <p:nvPicPr>
          <p:cNvPr id="5" name="Picture 4"/>
          <p:cNvPicPr>
            <a:picLocks noChangeAspect="1"/>
          </p:cNvPicPr>
          <p:nvPr/>
        </p:nvPicPr>
        <p:blipFill>
          <a:blip r:embed="rId4"/>
          <a:stretch>
            <a:fillRect/>
          </a:stretch>
        </p:blipFill>
        <p:spPr>
          <a:xfrm>
            <a:off x="3164877" y="5710795"/>
            <a:ext cx="543057" cy="543057"/>
          </a:xfrm>
          <a:prstGeom prst="rect">
            <a:avLst/>
          </a:prstGeom>
        </p:spPr>
      </p:pic>
    </p:spTree>
    <p:extLst>
      <p:ext uri="{BB962C8B-B14F-4D97-AF65-F5344CB8AC3E}">
        <p14:creationId xmlns:p14="http://schemas.microsoft.com/office/powerpoint/2010/main" val="31626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 descr="P103026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3781" y="979103"/>
            <a:ext cx="2213893" cy="1660420"/>
          </a:xfrm>
          <a:prstGeom prst="rect">
            <a:avLst/>
          </a:prstGeom>
          <a:ln>
            <a:noFill/>
          </a:ln>
          <a:effectLst>
            <a:outerShdw blurRad="292100" dist="139700" dir="2700000" algn="tl" rotWithShape="0">
              <a:srgbClr val="333333">
                <a:alpha val="65000"/>
              </a:srgbClr>
            </a:outerShdw>
          </a:effectLst>
        </p:spPr>
      </p:pic>
      <p:pic>
        <p:nvPicPr>
          <p:cNvPr id="29" name="Image 3" descr="P101007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3784" y="984639"/>
            <a:ext cx="2206512" cy="1654884"/>
          </a:xfrm>
          <a:prstGeom prst="rect">
            <a:avLst/>
          </a:prstGeom>
          <a:ln>
            <a:noFill/>
          </a:ln>
          <a:effectLst>
            <a:outerShdw blurRad="292100" dist="139700" dir="2700000" algn="tl" rotWithShape="0">
              <a:srgbClr val="333333">
                <a:alpha val="65000"/>
              </a:srgbClr>
            </a:outerShdw>
          </a:effectLst>
        </p:spPr>
      </p:pic>
      <p:pic>
        <p:nvPicPr>
          <p:cNvPr id="30" name="Picture 29" descr="\\cern.ch\dfs\Departments\TE\Groups\CRG\Sections\MM\3 - Personal folders\NB\Deplacements\Italie 13 06 04_06\Marelli\IMG_036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381" y="2900745"/>
            <a:ext cx="2353612" cy="1765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Image 3" descr="P1030985-QCMP-ABB01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0779" y="2900747"/>
            <a:ext cx="2353612" cy="1765209"/>
          </a:xfrm>
          <a:prstGeom prst="rect">
            <a:avLst/>
          </a:prstGeom>
          <a:ln>
            <a:noFill/>
          </a:ln>
          <a:effectLst>
            <a:outerShdw blurRad="292100" dist="139700" dir="2700000" algn="tl" rotWithShape="0">
              <a:srgbClr val="333333">
                <a:alpha val="65000"/>
              </a:srgbClr>
            </a:outerShdw>
          </a:effectLst>
        </p:spPr>
      </p:pic>
      <p:pic>
        <p:nvPicPr>
          <p:cNvPr id="32" name="Image 5" descr="P1030425-QCMP-ABB02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4996" y="2900746"/>
            <a:ext cx="2353611" cy="1765209"/>
          </a:xfrm>
          <a:prstGeom prst="rect">
            <a:avLst/>
          </a:prstGeom>
          <a:ln>
            <a:noFill/>
          </a:ln>
          <a:effectLst>
            <a:outerShdw blurRad="292100" dist="139700" dir="2700000" algn="tl" rotWithShape="0">
              <a:srgbClr val="333333">
                <a:alpha val="65000"/>
              </a:srgbClr>
            </a:outerShdw>
          </a:effectLst>
        </p:spPr>
      </p:pic>
      <p:sp>
        <p:nvSpPr>
          <p:cNvPr id="33" name="Text Box 4"/>
          <p:cNvSpPr txBox="1">
            <a:spLocks noChangeArrowheads="1"/>
          </p:cNvSpPr>
          <p:nvPr/>
        </p:nvSpPr>
        <p:spPr bwMode="auto">
          <a:xfrm>
            <a:off x="7802723" y="1394108"/>
            <a:ext cx="1277494" cy="584771"/>
          </a:xfrm>
          <a:prstGeom prst="rect">
            <a:avLst/>
          </a:prstGeom>
          <a:no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 Electrical connections</a:t>
            </a:r>
            <a:endParaRPr lang="en-US" dirty="0"/>
          </a:p>
        </p:txBody>
      </p:sp>
      <p:sp>
        <p:nvSpPr>
          <p:cNvPr id="34" name="Text Box 4"/>
          <p:cNvSpPr txBox="1">
            <a:spLocks noChangeArrowheads="1"/>
          </p:cNvSpPr>
          <p:nvPr/>
        </p:nvSpPr>
        <p:spPr bwMode="auto">
          <a:xfrm>
            <a:off x="7947660" y="3517814"/>
            <a:ext cx="1196340" cy="584771"/>
          </a:xfrm>
          <a:prstGeom prst="rect">
            <a:avLst/>
          </a:prstGeom>
          <a:no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Sleeve bearings</a:t>
            </a:r>
            <a:endParaRPr lang="en-US" dirty="0"/>
          </a:p>
        </p:txBody>
      </p:sp>
      <p:pic>
        <p:nvPicPr>
          <p:cNvPr id="35" name="Picture 3" descr="G:\Departments\TE\Groups\CRG\Sections\CE\Electricity\MAINTENANCE\Electrical Equipment\Moteur electriques\CMD maintenance_Others\B1375_Followup\C-Presentation\Pho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100000"/>
                    </a14:imgEffect>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338182" y="889239"/>
            <a:ext cx="2429811" cy="1851751"/>
          </a:xfrm>
          <a:prstGeom prst="rect">
            <a:avLst/>
          </a:prstGeom>
          <a:ln>
            <a:noFill/>
          </a:ln>
          <a:effectLst>
            <a:outerShdw blurRad="292100" dist="139700" dir="2700000" algn="tl" rotWithShape="0">
              <a:srgbClr val="333333">
                <a:alpha val="65000"/>
              </a:srgbClr>
            </a:outerShdw>
          </a:effectLst>
          <a:extLst/>
        </p:spPr>
      </p:pic>
      <p:pic>
        <p:nvPicPr>
          <p:cNvPr id="36" name="Picture 35" descr="G:\Departments\TE\Groups\CRG\Sections\CE\Electricity\MAINTENANCE\Electrical Equipment\Moteur electriques\Photos\visit 4_5 juin 2013\IMG_2317.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2815" b="7706"/>
          <a:stretch/>
        </p:blipFill>
        <p:spPr bwMode="auto">
          <a:xfrm>
            <a:off x="452327" y="4758113"/>
            <a:ext cx="1961472" cy="1488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7" name="Picture 36" descr="\\cern.ch\dfs\Departments\TE\Groups\CRG\Sections\MM\3 - Personal folders\NB\Deplacements\Italie 13 06 04_06\Marelli\IMG_034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5088" y="4740578"/>
            <a:ext cx="2038014" cy="1528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8" name="Image 11" descr="P1010223.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7491" y="4722114"/>
            <a:ext cx="2124434" cy="1560918"/>
          </a:xfrm>
          <a:prstGeom prst="rect">
            <a:avLst/>
          </a:prstGeom>
          <a:ln>
            <a:noFill/>
          </a:ln>
          <a:effectLst>
            <a:outerShdw blurRad="292100" dist="139700" dir="2700000" algn="tl" rotWithShape="0">
              <a:srgbClr val="333333">
                <a:alpha val="65000"/>
              </a:srgbClr>
            </a:outerShdw>
          </a:effectLst>
        </p:spPr>
      </p:pic>
      <p:sp>
        <p:nvSpPr>
          <p:cNvPr id="39" name="Text Box 4"/>
          <p:cNvSpPr txBox="1">
            <a:spLocks noChangeArrowheads="1"/>
          </p:cNvSpPr>
          <p:nvPr/>
        </p:nvSpPr>
        <p:spPr bwMode="auto">
          <a:xfrm>
            <a:off x="7368540" y="5180655"/>
            <a:ext cx="1775460" cy="584771"/>
          </a:xfrm>
          <a:prstGeom prst="rect">
            <a:avLst/>
          </a:prstGeom>
          <a:noFill/>
          <a:ln w="38100" algn="ctr">
            <a:noFill/>
            <a:miter lim="800000"/>
            <a:headEnd/>
            <a:tailEnd/>
          </a:ln>
          <a:effectLst/>
        </p:spPr>
        <p:txBody>
          <a:bodyPr wrap="square" lIns="91435" tIns="45718" rIns="91435" bIns="45718"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srgbClr val="FF9933"/>
                </a:solidFill>
                <a:effectLst/>
                <a:uLnTx/>
                <a:uFillTx/>
                <a:latin typeface="Calibri" pitchFamily="34" charset="0"/>
              </a:defRPr>
            </a:lvl1pPr>
          </a:lstStyle>
          <a:p>
            <a:r>
              <a:rPr lang="en-US" dirty="0" smtClean="0"/>
              <a:t>Shafts and couplings</a:t>
            </a:r>
            <a:endParaRPr lang="en-US" dirty="0"/>
          </a:p>
        </p:txBody>
      </p:sp>
      <p:sp>
        <p:nvSpPr>
          <p:cNvPr id="16" name="Round Diagonal Corner Rectangle 1"/>
          <p:cNvSpPr/>
          <p:nvPr/>
        </p:nvSpPr>
        <p:spPr>
          <a:xfrm>
            <a:off x="74341" y="70128"/>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Motors: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examples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rPr>
              <a:t>of nonconformities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8" name="TextBox 17"/>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
        <p:nvSpPr>
          <p:cNvPr id="17" name="TextBox 16"/>
          <p:cNvSpPr txBox="1"/>
          <p:nvPr/>
        </p:nvSpPr>
        <p:spPr>
          <a:xfrm rot="20923430">
            <a:off x="3737506" y="4481288"/>
            <a:ext cx="2541797" cy="369332"/>
          </a:xfrm>
          <a:prstGeom prst="rect">
            <a:avLst/>
          </a:prstGeom>
          <a:solidFill>
            <a:srgbClr val="FFFF99"/>
          </a:solidFill>
          <a:ln w="28575">
            <a:solidFill>
              <a:srgbClr val="941C39"/>
            </a:solidFill>
          </a:ln>
        </p:spPr>
        <p:txBody>
          <a:bodyPr wrap="square" rtlCol="0">
            <a:spAutoFit/>
          </a:bodyPr>
          <a:lstStyle/>
          <a:p>
            <a:pPr algn="ctr"/>
            <a:r>
              <a:rPr lang="fr-FR" dirty="0" smtClean="0">
                <a:latin typeface="Calibri" panose="020F0502020204030204" pitchFamily="34" charset="0"/>
              </a:rPr>
              <a:t>But no major issues!</a:t>
            </a:r>
            <a:endParaRPr lang="fr-FR" dirty="0">
              <a:latin typeface="Calibri" panose="020F0502020204030204" pitchFamily="34" charset="0"/>
            </a:endParaRPr>
          </a:p>
        </p:txBody>
      </p:sp>
    </p:spTree>
    <p:extLst>
      <p:ext uri="{BB962C8B-B14F-4D97-AF65-F5344CB8AC3E}">
        <p14:creationId xmlns:p14="http://schemas.microsoft.com/office/powerpoint/2010/main" val="127017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4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93980" y="1498863"/>
            <a:ext cx="7125112" cy="4586179"/>
          </a:xfrm>
        </p:spPr>
        <p:txBody>
          <a:bodyPr>
            <a:normAutofit fontScale="77500" lnSpcReduction="20000"/>
          </a:bodyPr>
          <a:lstStyle/>
          <a:p>
            <a:pPr marL="266700" indent="-266700" algn="l">
              <a:lnSpc>
                <a:spcPct val="200000"/>
              </a:lnSpc>
              <a:buFont typeface="Arial" pitchFamily="34" charset="0"/>
              <a:buChar char="•"/>
            </a:pPr>
            <a:r>
              <a:rPr lang="fr-CH" dirty="0" smtClean="0">
                <a:ln w="0"/>
                <a:solidFill>
                  <a:schemeClr val="accent1"/>
                </a:solidFill>
                <a:effectLst>
                  <a:outerShdw blurRad="38100" dist="25400" dir="5400000" algn="ctr" rotWithShape="0">
                    <a:srgbClr val="6E747A">
                      <a:alpha val="43000"/>
                    </a:srgbClr>
                  </a:outerShdw>
                </a:effectLst>
              </a:rPr>
              <a:t>INTRODUCTION</a:t>
            </a:r>
          </a:p>
          <a:p>
            <a:pPr marL="266700" indent="-266700">
              <a:lnSpc>
                <a:spcPct val="200000"/>
              </a:lnSpc>
              <a:buFont typeface="Arial" pitchFamily="34" charset="0"/>
              <a:buChar char="•"/>
            </a:pPr>
            <a:r>
              <a:rPr lang="fr-CH" dirty="0" err="1">
                <a:ln w="0"/>
                <a:solidFill>
                  <a:schemeClr val="accent1"/>
                </a:solidFill>
                <a:effectLst>
                  <a:outerShdw blurRad="38100" dist="25400" dir="5400000" algn="ctr" rotWithShape="0">
                    <a:srgbClr val="6E747A">
                      <a:alpha val="43000"/>
                    </a:srgbClr>
                  </a:outerShdw>
                </a:effectLst>
              </a:rPr>
              <a:t>Lessons</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learned</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after</a:t>
            </a:r>
            <a:r>
              <a:rPr lang="fr-CH" dirty="0">
                <a:ln w="0"/>
                <a:solidFill>
                  <a:schemeClr val="accent1"/>
                </a:solidFill>
                <a:effectLst>
                  <a:outerShdw blurRad="38100" dist="25400" dir="5400000" algn="ctr" rotWithShape="0">
                    <a:srgbClr val="6E747A">
                      <a:alpha val="43000"/>
                    </a:srgbClr>
                  </a:outerShdw>
                </a:effectLst>
              </a:rPr>
              <a:t> LS1 in 2013-2014</a:t>
            </a:r>
          </a:p>
          <a:p>
            <a:pPr marL="266700" indent="-266700">
              <a:lnSpc>
                <a:spcPct val="200000"/>
              </a:lnSpc>
              <a:buFont typeface="Arial" pitchFamily="34" charset="0"/>
              <a:buChar char="•"/>
            </a:pPr>
            <a:r>
              <a:rPr lang="fr-CH" dirty="0"/>
              <a:t>2015-2018 </a:t>
            </a:r>
            <a:r>
              <a:rPr lang="fr-CH" dirty="0" err="1"/>
              <a:t>Operational</a:t>
            </a:r>
            <a:r>
              <a:rPr lang="fr-CH" dirty="0"/>
              <a:t> phase RUN 2</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Evolution of the </a:t>
            </a:r>
            <a:r>
              <a:rPr lang="en-GB" dirty="0">
                <a:ln w="0"/>
                <a:solidFill>
                  <a:schemeClr val="accent1"/>
                </a:solidFill>
                <a:effectLst>
                  <a:outerShdw blurRad="38100" dist="25400" dir="5400000" algn="ctr" rotWithShape="0">
                    <a:srgbClr val="6E747A">
                      <a:alpha val="43000"/>
                    </a:srgbClr>
                  </a:outerShdw>
                </a:effectLst>
              </a:rPr>
              <a:t>strategy</a:t>
            </a:r>
            <a:r>
              <a:rPr lang="fr-CH" dirty="0">
                <a:ln w="0"/>
                <a:solidFill>
                  <a:schemeClr val="accent1"/>
                </a:solidFill>
                <a:effectLst>
                  <a:outerShdw blurRad="38100" dist="25400" dir="5400000" algn="ctr" rotWithShape="0">
                    <a:srgbClr val="6E747A">
                      <a:alpha val="43000"/>
                    </a:srgbClr>
                  </a:outerShdw>
                </a:effectLst>
              </a:rPr>
              <a:t> for LS2 </a:t>
            </a:r>
            <a:r>
              <a:rPr lang="fr-CH" dirty="0" smtClean="0">
                <a:ln w="0"/>
                <a:solidFill>
                  <a:schemeClr val="accent1"/>
                </a:solidFill>
                <a:effectLst>
                  <a:outerShdw blurRad="38100" dist="25400" dir="5400000" algn="ctr" rotWithShape="0">
                    <a:srgbClr val="6E747A">
                      <a:alpha val="43000"/>
                    </a:srgbClr>
                  </a:outerShdw>
                </a:effectLst>
              </a:rPr>
              <a:t>in </a:t>
            </a:r>
            <a:r>
              <a:rPr lang="fr-CH" dirty="0">
                <a:ln w="0"/>
                <a:solidFill>
                  <a:schemeClr val="accent1"/>
                </a:solidFill>
                <a:effectLst>
                  <a:outerShdw blurRad="38100" dist="25400" dir="5400000" algn="ctr" rotWithShape="0">
                    <a:srgbClr val="6E747A">
                      <a:alpha val="43000"/>
                    </a:srgbClr>
                  </a:outerShdw>
                </a:effectLst>
              </a:rPr>
              <a:t>2019-2020</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CONCLUSION</a:t>
            </a:r>
          </a:p>
          <a:p>
            <a:pPr marL="266700" indent="-266700" algn="l">
              <a:lnSpc>
                <a:spcPct val="200000"/>
              </a:lnSpc>
              <a:buFont typeface="Arial" pitchFamily="34" charset="0"/>
              <a:buChar char="•"/>
            </a:pPr>
            <a:endParaRPr lang="fr-CH" dirty="0" smtClean="0"/>
          </a:p>
        </p:txBody>
      </p:sp>
      <p:sp>
        <p:nvSpPr>
          <p:cNvPr id="15" name="Slide Number Placeholder 17"/>
          <p:cNvSpPr txBox="1">
            <a:spLocks/>
          </p:cNvSpPr>
          <p:nvPr/>
        </p:nvSpPr>
        <p:spPr>
          <a:xfrm>
            <a:off x="125771" y="6551629"/>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2">
                  <a:lumMod val="50000"/>
                </a:schemeClr>
              </a:solidFill>
              <a:latin typeface="AvantGarde" pitchFamily="34" charset="0"/>
            </a:endParaRPr>
          </a:p>
        </p:txBody>
      </p:sp>
      <p:sp>
        <p:nvSpPr>
          <p:cNvPr id="21"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18</a:t>
            </a:fld>
            <a:endParaRPr lang="en-US" dirty="0">
              <a:solidFill>
                <a:schemeClr val="bg2">
                  <a:lumMod val="50000"/>
                </a:schemeClr>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Next chapter</a:t>
            </a:r>
            <a:endPar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3487213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4A66DF-5BE1-4766-852D-FF9880820455}"/>
              </a:ext>
            </a:extLst>
          </p:cNvPr>
          <p:cNvPicPr>
            <a:picLocks noChangeAspect="1"/>
          </p:cNvPicPr>
          <p:nvPr/>
        </p:nvPicPr>
        <p:blipFill>
          <a:blip r:embed="rId3"/>
          <a:stretch>
            <a:fillRect/>
          </a:stretch>
        </p:blipFill>
        <p:spPr>
          <a:xfrm>
            <a:off x="2" y="1143002"/>
            <a:ext cx="3764415" cy="3852989"/>
          </a:xfrm>
          <a:prstGeom prst="rect">
            <a:avLst/>
          </a:prstGeom>
        </p:spPr>
      </p:pic>
      <p:pic>
        <p:nvPicPr>
          <p:cNvPr id="4" name="Image 3">
            <a:extLst>
              <a:ext uri="{FF2B5EF4-FFF2-40B4-BE49-F238E27FC236}">
                <a16:creationId xmlns:a16="http://schemas.microsoft.com/office/drawing/2014/main" id="{3E0F911B-7795-4C52-96A7-1B1B55DCFC7E}"/>
              </a:ext>
            </a:extLst>
          </p:cNvPr>
          <p:cNvPicPr>
            <a:picLocks noChangeAspect="1"/>
          </p:cNvPicPr>
          <p:nvPr/>
        </p:nvPicPr>
        <p:blipFill>
          <a:blip r:embed="rId4"/>
          <a:stretch>
            <a:fillRect/>
          </a:stretch>
        </p:blipFill>
        <p:spPr>
          <a:xfrm>
            <a:off x="5421587" y="1185990"/>
            <a:ext cx="3722415" cy="3810001"/>
          </a:xfrm>
          <a:prstGeom prst="rect">
            <a:avLst/>
          </a:prstGeom>
        </p:spPr>
      </p:pic>
      <p:pic>
        <p:nvPicPr>
          <p:cNvPr id="5" name="Image 4">
            <a:extLst>
              <a:ext uri="{FF2B5EF4-FFF2-40B4-BE49-F238E27FC236}">
                <a16:creationId xmlns:a16="http://schemas.microsoft.com/office/drawing/2014/main" id="{224A3D08-3D92-45DB-9E68-D3CDAF1C0492}"/>
              </a:ext>
            </a:extLst>
          </p:cNvPr>
          <p:cNvPicPr>
            <a:picLocks noChangeAspect="1"/>
          </p:cNvPicPr>
          <p:nvPr/>
        </p:nvPicPr>
        <p:blipFill>
          <a:blip r:embed="rId5"/>
          <a:stretch>
            <a:fillRect/>
          </a:stretch>
        </p:blipFill>
        <p:spPr>
          <a:xfrm>
            <a:off x="1040734" y="5317227"/>
            <a:ext cx="7383601" cy="733534"/>
          </a:xfrm>
          <a:prstGeom prst="rect">
            <a:avLst/>
          </a:prstGeom>
        </p:spPr>
      </p:pic>
      <p:sp>
        <p:nvSpPr>
          <p:cNvPr id="9" name="Flèche : droite 8">
            <a:extLst>
              <a:ext uri="{FF2B5EF4-FFF2-40B4-BE49-F238E27FC236}">
                <a16:creationId xmlns:a16="http://schemas.microsoft.com/office/drawing/2014/main" id="{BE222BA8-9C2C-453D-852A-492998FB2CA2}"/>
              </a:ext>
            </a:extLst>
          </p:cNvPr>
          <p:cNvSpPr/>
          <p:nvPr/>
        </p:nvSpPr>
        <p:spPr>
          <a:xfrm>
            <a:off x="4038600" y="2715847"/>
            <a:ext cx="1066800" cy="70729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15" name="Ellipse 114">
            <a:extLst>
              <a:ext uri="{FF2B5EF4-FFF2-40B4-BE49-F238E27FC236}">
                <a16:creationId xmlns:a16="http://schemas.microsoft.com/office/drawing/2014/main" id="{B82669C1-1ECB-4F5A-B6B1-AA6DF0C12E37}"/>
              </a:ext>
            </a:extLst>
          </p:cNvPr>
          <p:cNvSpPr/>
          <p:nvPr/>
        </p:nvSpPr>
        <p:spPr>
          <a:xfrm>
            <a:off x="3056160" y="1772647"/>
            <a:ext cx="738870" cy="7062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361A2FCC-262A-4F12-B893-059BA2CA7113}"/>
              </a:ext>
            </a:extLst>
          </p:cNvPr>
          <p:cNvSpPr/>
          <p:nvPr/>
        </p:nvSpPr>
        <p:spPr>
          <a:xfrm>
            <a:off x="3162638" y="3570337"/>
            <a:ext cx="738870" cy="706214"/>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94354D68-7DDC-46E3-A749-467753ED4659}"/>
              </a:ext>
            </a:extLst>
          </p:cNvPr>
          <p:cNvSpPr/>
          <p:nvPr/>
        </p:nvSpPr>
        <p:spPr>
          <a:xfrm>
            <a:off x="5638802" y="1949200"/>
            <a:ext cx="428377" cy="4130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8" name="Ellipse 117">
            <a:extLst>
              <a:ext uri="{FF2B5EF4-FFF2-40B4-BE49-F238E27FC236}">
                <a16:creationId xmlns:a16="http://schemas.microsoft.com/office/drawing/2014/main" id="{1A9CCD92-3FD5-43C3-87E4-EB9074D4923A}"/>
              </a:ext>
            </a:extLst>
          </p:cNvPr>
          <p:cNvSpPr/>
          <p:nvPr/>
        </p:nvSpPr>
        <p:spPr>
          <a:xfrm>
            <a:off x="7992535" y="1441939"/>
            <a:ext cx="428377" cy="4130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AB3C5F0C-8D8B-4542-9505-7EC400F67F86}"/>
              </a:ext>
            </a:extLst>
          </p:cNvPr>
          <p:cNvSpPr/>
          <p:nvPr/>
        </p:nvSpPr>
        <p:spPr>
          <a:xfrm>
            <a:off x="7068605" y="4520175"/>
            <a:ext cx="428377" cy="4130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Ellipse 119">
            <a:extLst>
              <a:ext uri="{FF2B5EF4-FFF2-40B4-BE49-F238E27FC236}">
                <a16:creationId xmlns:a16="http://schemas.microsoft.com/office/drawing/2014/main" id="{E946F58A-783D-4753-A47F-BA75CD40C45D}"/>
              </a:ext>
            </a:extLst>
          </p:cNvPr>
          <p:cNvSpPr/>
          <p:nvPr/>
        </p:nvSpPr>
        <p:spPr>
          <a:xfrm>
            <a:off x="8548813" y="3570337"/>
            <a:ext cx="428377" cy="4130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a:t>LHC </a:t>
            </a:r>
            <a:r>
              <a:rPr lang="fr-FR" sz="3200" b="1" dirty="0" err="1"/>
              <a:t>Cryogenic</a:t>
            </a:r>
            <a:r>
              <a:rPr lang="fr-FR" sz="3200" b="1" dirty="0"/>
              <a:t> System Configurations</a:t>
            </a:r>
          </a:p>
        </p:txBody>
      </p:sp>
      <p:sp>
        <p:nvSpPr>
          <p:cNvPr id="13" name="TextBox 12"/>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RUN 2</a:t>
            </a:r>
            <a:endParaRPr lang="fr-FR" sz="1400" dirty="0">
              <a:solidFill>
                <a:schemeClr val="bg1"/>
              </a:solidFill>
            </a:endParaRPr>
          </a:p>
        </p:txBody>
      </p:sp>
    </p:spTree>
    <p:extLst>
      <p:ext uri="{BB962C8B-B14F-4D97-AF65-F5344CB8AC3E}">
        <p14:creationId xmlns:p14="http://schemas.microsoft.com/office/powerpoint/2010/main" val="2398622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39" y="2827791"/>
            <a:ext cx="8563581" cy="1848288"/>
          </a:xfrm>
        </p:spPr>
        <p:txBody>
          <a:bodyPr>
            <a:normAutofit fontScale="90000"/>
          </a:bodyPr>
          <a:lstStyle/>
          <a:p>
            <a:pPr algn="ctr"/>
            <a:r>
              <a:rPr lang="fr-FR" sz="3200" b="1" dirty="0" smtClean="0">
                <a:solidFill>
                  <a:schemeClr val="tx2">
                    <a:lumMod val="75000"/>
                  </a:schemeClr>
                </a:solidFill>
              </a:rPr>
              <a:t>«</a:t>
            </a:r>
            <a:r>
              <a:rPr lang="fr-FR" sz="3200" b="1" dirty="0" err="1" smtClean="0">
                <a:solidFill>
                  <a:schemeClr val="tx2">
                    <a:lumMod val="75000"/>
                  </a:schemeClr>
                </a:solidFill>
              </a:rPr>
              <a:t>From</a:t>
            </a:r>
            <a:r>
              <a:rPr lang="fr-FR" sz="3200" b="1" dirty="0">
                <a:solidFill>
                  <a:schemeClr val="tx2">
                    <a:lumMod val="75000"/>
                  </a:schemeClr>
                </a:solidFill>
              </a:rPr>
              <a:t> </a:t>
            </a:r>
            <a:r>
              <a:rPr lang="fr-FR" sz="3200" b="1" dirty="0" smtClean="0">
                <a:solidFill>
                  <a:schemeClr val="tx2">
                    <a:lumMod val="75000"/>
                  </a:schemeClr>
                </a:solidFill>
              </a:rPr>
              <a:t>first to second Long </a:t>
            </a:r>
            <a:r>
              <a:rPr lang="fr-FR" sz="3200" b="1" dirty="0" err="1" smtClean="0">
                <a:solidFill>
                  <a:schemeClr val="tx2">
                    <a:lumMod val="75000"/>
                  </a:schemeClr>
                </a:solidFill>
              </a:rPr>
              <a:t>ShutDown</a:t>
            </a:r>
            <a:r>
              <a:rPr lang="fr-FR" sz="3200" b="1" dirty="0" smtClean="0">
                <a:solidFill>
                  <a:schemeClr val="tx2">
                    <a:lumMod val="75000"/>
                  </a:schemeClr>
                </a:solidFill>
              </a:rPr>
              <a:t>»</a:t>
            </a:r>
            <a:br>
              <a:rPr lang="fr-FR" sz="3200" b="1" dirty="0" smtClean="0">
                <a:solidFill>
                  <a:schemeClr val="tx2">
                    <a:lumMod val="75000"/>
                  </a:schemeClr>
                </a:solidFill>
              </a:rPr>
            </a:br>
            <a:r>
              <a:rPr lang="en-US" sz="3200" dirty="0">
                <a:solidFill>
                  <a:srgbClr val="00B0F0"/>
                </a:solidFill>
                <a:latin typeface="+mn-lt"/>
              </a:rPr>
              <a:t/>
            </a:r>
            <a:br>
              <a:rPr lang="en-US" sz="3200" dirty="0">
                <a:solidFill>
                  <a:srgbClr val="00B0F0"/>
                </a:solidFill>
                <a:latin typeface="+mn-lt"/>
              </a:rPr>
            </a:br>
            <a:r>
              <a:rPr lang="en-US" sz="3200" b="1" dirty="0" smtClean="0">
                <a:solidFill>
                  <a:srgbClr val="00B0F0"/>
                </a:solidFill>
              </a:rPr>
              <a:t>General </a:t>
            </a:r>
            <a:r>
              <a:rPr lang="en-US" sz="3200" b="1" dirty="0">
                <a:solidFill>
                  <a:srgbClr val="00B0F0"/>
                </a:solidFill>
              </a:rPr>
              <a:t>cryogenic maintenance policy and recent update for CERN </a:t>
            </a:r>
            <a:r>
              <a:rPr lang="en-US" sz="3200" b="1" dirty="0" smtClean="0">
                <a:solidFill>
                  <a:srgbClr val="00B0F0"/>
                </a:solidFill>
              </a:rPr>
              <a:t>LHC assets</a:t>
            </a:r>
            <a:endParaRPr lang="en-US" sz="3200" b="1" dirty="0">
              <a:solidFill>
                <a:srgbClr val="00B0F0"/>
              </a:solidFill>
            </a:endParaRPr>
          </a:p>
        </p:txBody>
      </p:sp>
      <p:sp>
        <p:nvSpPr>
          <p:cNvPr id="4" name="TextBox 3"/>
          <p:cNvSpPr txBox="1"/>
          <p:nvPr/>
        </p:nvSpPr>
        <p:spPr>
          <a:xfrm>
            <a:off x="4234815" y="5126163"/>
            <a:ext cx="4391025"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GB" dirty="0" smtClean="0"/>
              <a:t>Presentation </a:t>
            </a:r>
            <a:r>
              <a:rPr lang="fr-FR" dirty="0" smtClean="0"/>
              <a:t>on </a:t>
            </a:r>
            <a:r>
              <a:rPr lang="en-GB" dirty="0" smtClean="0"/>
              <a:t>behalf</a:t>
            </a:r>
            <a:r>
              <a:rPr lang="fr-FR" dirty="0" smtClean="0"/>
              <a:t> </a:t>
            </a:r>
            <a:r>
              <a:rPr lang="en-GB" dirty="0" smtClean="0"/>
              <a:t>Cryogenics</a:t>
            </a:r>
            <a:r>
              <a:rPr lang="fr-FR" dirty="0" smtClean="0"/>
              <a:t> Group</a:t>
            </a:r>
            <a:endParaRPr lang="fr-FR" dirty="0"/>
          </a:p>
        </p:txBody>
      </p:sp>
      <p:pic>
        <p:nvPicPr>
          <p:cNvPr id="7" name="Picture 6"/>
          <p:cNvPicPr>
            <a:picLocks noChangeAspect="1"/>
          </p:cNvPicPr>
          <p:nvPr/>
        </p:nvPicPr>
        <p:blipFill>
          <a:blip r:embed="rId3"/>
          <a:stretch>
            <a:fillRect/>
          </a:stretch>
        </p:blipFill>
        <p:spPr>
          <a:xfrm>
            <a:off x="1326995" y="4989639"/>
            <a:ext cx="1608335" cy="642380"/>
          </a:xfrm>
          <a:prstGeom prst="rect">
            <a:avLst/>
          </a:prstGeom>
        </p:spPr>
      </p:pic>
      <p:pic>
        <p:nvPicPr>
          <p:cNvPr id="5" name="Picture 4"/>
          <p:cNvPicPr>
            <a:picLocks noChangeAspect="1"/>
          </p:cNvPicPr>
          <p:nvPr/>
        </p:nvPicPr>
        <p:blipFill>
          <a:blip r:embed="rId4"/>
          <a:stretch>
            <a:fillRect/>
          </a:stretch>
        </p:blipFill>
        <p:spPr>
          <a:xfrm>
            <a:off x="1073419" y="538964"/>
            <a:ext cx="6983219" cy="1763298"/>
          </a:xfrm>
          <a:prstGeom prst="rect">
            <a:avLst/>
          </a:prstGeom>
        </p:spPr>
      </p:pic>
    </p:spTree>
    <p:extLst>
      <p:ext uri="{BB962C8B-B14F-4D97-AF65-F5344CB8AC3E}">
        <p14:creationId xmlns:p14="http://schemas.microsoft.com/office/powerpoint/2010/main" val="3078601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91263" y="3676978"/>
            <a:ext cx="5257800" cy="1066800"/>
          </a:xfrm>
          <a:prstGeom prst="rect">
            <a:avLst/>
          </a:prstGeom>
          <a:solidFill>
            <a:srgbClr val="00B050"/>
          </a:solidFill>
          <a:ln>
            <a:solidFill>
              <a:srgbClr val="000000"/>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dirty="0" smtClean="0">
                <a:solidFill>
                  <a:srgbClr val="000000"/>
                </a:solidFill>
              </a:rPr>
              <a:t>LHC physics production</a:t>
            </a:r>
          </a:p>
        </p:txBody>
      </p:sp>
      <p:sp>
        <p:nvSpPr>
          <p:cNvPr id="8" name="Rectangle 7"/>
          <p:cNvSpPr/>
          <p:nvPr/>
        </p:nvSpPr>
        <p:spPr>
          <a:xfrm>
            <a:off x="443263" y="1509430"/>
            <a:ext cx="381000" cy="1066800"/>
          </a:xfrm>
          <a:prstGeom prst="rect">
            <a:avLst/>
          </a:prstGeom>
          <a:solidFill>
            <a:srgbClr val="FF0000"/>
          </a:solidFill>
          <a:ln>
            <a:solidFill>
              <a:srgbClr val="000000"/>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b="1" dirty="0" smtClean="0">
                <a:solidFill>
                  <a:srgbClr val="000000"/>
                </a:solidFill>
              </a:rPr>
              <a:t>M</a:t>
            </a:r>
          </a:p>
        </p:txBody>
      </p:sp>
      <p:sp>
        <p:nvSpPr>
          <p:cNvPr id="9" name="Rectangle 8"/>
          <p:cNvSpPr/>
          <p:nvPr/>
        </p:nvSpPr>
        <p:spPr>
          <a:xfrm>
            <a:off x="824263" y="2597033"/>
            <a:ext cx="2667000" cy="1066800"/>
          </a:xfrm>
          <a:prstGeom prst="rect">
            <a:avLst/>
          </a:prstGeom>
          <a:solidFill>
            <a:srgbClr val="92D050"/>
          </a:solidFill>
          <a:ln>
            <a:solidFill>
              <a:srgbClr val="000000"/>
            </a:solidFill>
          </a:ln>
        </p:spPr>
        <p:style>
          <a:lnRef idx="1">
            <a:schemeClr val="dk1"/>
          </a:lnRef>
          <a:fillRef idx="3">
            <a:schemeClr val="dk1"/>
          </a:fillRef>
          <a:effectRef idx="2">
            <a:schemeClr val="dk1"/>
          </a:effectRef>
          <a:fontRef idx="minor">
            <a:schemeClr val="lt1"/>
          </a:fontRef>
        </p:style>
        <p:txBody>
          <a:bodyPr rtlCol="0" anchor="ctr"/>
          <a:lstStyle/>
          <a:p>
            <a:pPr algn="ctr"/>
            <a:r>
              <a:rPr lang="fr-CH" dirty="0" smtClean="0">
                <a:solidFill>
                  <a:srgbClr val="000000"/>
                </a:solidFill>
              </a:rPr>
              <a:t>LHC sectors cold standby and beam commissioning</a:t>
            </a:r>
            <a:endParaRPr lang="en-GB" dirty="0">
              <a:solidFill>
                <a:srgbClr val="000000"/>
              </a:solidFill>
            </a:endParaRPr>
          </a:p>
        </p:txBody>
      </p:sp>
      <p:cxnSp>
        <p:nvCxnSpPr>
          <p:cNvPr id="25" name="Straight Connector 24"/>
          <p:cNvCxnSpPr/>
          <p:nvPr/>
        </p:nvCxnSpPr>
        <p:spPr>
          <a:xfrm>
            <a:off x="443263" y="1084066"/>
            <a:ext cx="0" cy="38100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8750968" y="1084066"/>
            <a:ext cx="0" cy="38100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1586263" y="2206898"/>
            <a:ext cx="1143000" cy="369332"/>
          </a:xfrm>
          <a:prstGeom prst="rect">
            <a:avLst/>
          </a:prstGeom>
          <a:solidFill>
            <a:srgbClr val="92D050"/>
          </a:solidFill>
          <a:ln>
            <a:solidFill>
              <a:srgbClr val="000000"/>
            </a:solidFill>
          </a:ln>
        </p:spPr>
        <p:txBody>
          <a:bodyPr wrap="square" rtlCol="0">
            <a:spAutoFit/>
          </a:bodyPr>
          <a:lstStyle/>
          <a:p>
            <a:pPr algn="ctr"/>
            <a:r>
              <a:rPr lang="fr-CH" b="1" dirty="0" smtClean="0">
                <a:solidFill>
                  <a:srgbClr val="000000"/>
                </a:solidFill>
              </a:rPr>
              <a:t>118 days</a:t>
            </a:r>
            <a:endParaRPr lang="en-GB" b="1" dirty="0">
              <a:solidFill>
                <a:srgbClr val="000000"/>
              </a:solidFill>
            </a:endParaRPr>
          </a:p>
        </p:txBody>
      </p:sp>
      <p:grpSp>
        <p:nvGrpSpPr>
          <p:cNvPr id="35" name="Group 34"/>
          <p:cNvGrpSpPr/>
          <p:nvPr/>
        </p:nvGrpSpPr>
        <p:grpSpPr>
          <a:xfrm>
            <a:off x="3405538" y="4424236"/>
            <a:ext cx="5429250" cy="1739907"/>
            <a:chOff x="3341370" y="4025970"/>
            <a:chExt cx="5429250" cy="1739907"/>
          </a:xfrm>
        </p:grpSpPr>
        <p:sp>
          <p:nvSpPr>
            <p:cNvPr id="29" name="TextBox 28"/>
            <p:cNvSpPr txBox="1"/>
            <p:nvPr/>
          </p:nvSpPr>
          <p:spPr>
            <a:xfrm>
              <a:off x="3341370" y="4934880"/>
              <a:ext cx="5429250" cy="830997"/>
            </a:xfrm>
            <a:prstGeom prst="rect">
              <a:avLst/>
            </a:prstGeom>
            <a:noFill/>
          </p:spPr>
          <p:txBody>
            <a:bodyPr wrap="square" rtlCol="0">
              <a:spAutoFit/>
            </a:bodyPr>
            <a:lstStyle/>
            <a:p>
              <a:pPr algn="ctr"/>
              <a:r>
                <a:rPr lang="fr-CH" sz="2400" b="1" dirty="0" smtClean="0">
                  <a:solidFill>
                    <a:srgbClr val="00B050"/>
                  </a:solidFill>
                </a:rPr>
                <a:t>LHC Cryogenic Availability statistics are refering to this period</a:t>
              </a:r>
              <a:endParaRPr lang="en-GB" sz="2400" b="1" dirty="0">
                <a:solidFill>
                  <a:srgbClr val="00B050"/>
                </a:solidFill>
              </a:endParaRPr>
            </a:p>
          </p:txBody>
        </p:sp>
        <p:sp>
          <p:nvSpPr>
            <p:cNvPr id="30" name="Up-Down Arrow 29"/>
            <p:cNvSpPr/>
            <p:nvPr/>
          </p:nvSpPr>
          <p:spPr>
            <a:xfrm>
              <a:off x="5789295" y="4025970"/>
              <a:ext cx="533400" cy="912288"/>
            </a:xfrm>
            <a:prstGeom prst="upDownArrow">
              <a:avLst/>
            </a:prstGeom>
            <a:solidFill>
              <a:srgbClr val="00B05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1" name="TextBox 30"/>
          <p:cNvSpPr txBox="1"/>
          <p:nvPr/>
        </p:nvSpPr>
        <p:spPr>
          <a:xfrm>
            <a:off x="5434363" y="3294501"/>
            <a:ext cx="1297305" cy="369332"/>
          </a:xfrm>
          <a:prstGeom prst="rect">
            <a:avLst/>
          </a:prstGeom>
          <a:solidFill>
            <a:srgbClr val="00B050"/>
          </a:solidFill>
          <a:ln>
            <a:solidFill>
              <a:srgbClr val="000000"/>
            </a:solidFill>
          </a:ln>
        </p:spPr>
        <p:txBody>
          <a:bodyPr wrap="square" rtlCol="0">
            <a:spAutoFit/>
          </a:bodyPr>
          <a:lstStyle/>
          <a:p>
            <a:pPr algn="ctr"/>
            <a:r>
              <a:rPr lang="fr-CH" b="1" dirty="0" smtClean="0">
                <a:solidFill>
                  <a:srgbClr val="000000"/>
                </a:solidFill>
              </a:rPr>
              <a:t>232 days</a:t>
            </a:r>
            <a:endParaRPr lang="en-GB" b="1" dirty="0">
              <a:solidFill>
                <a:srgbClr val="000000"/>
              </a:solidFill>
            </a:endParaRPr>
          </a:p>
        </p:txBody>
      </p:sp>
      <p:sp>
        <p:nvSpPr>
          <p:cNvPr id="34" name="TextBox 33"/>
          <p:cNvSpPr txBox="1"/>
          <p:nvPr/>
        </p:nvSpPr>
        <p:spPr>
          <a:xfrm rot="20033732">
            <a:off x="736633" y="1202983"/>
            <a:ext cx="2461261" cy="646331"/>
          </a:xfrm>
          <a:prstGeom prst="rect">
            <a:avLst/>
          </a:prstGeom>
          <a:noFill/>
        </p:spPr>
        <p:txBody>
          <a:bodyPr wrap="square" rtlCol="0">
            <a:spAutoFit/>
          </a:bodyPr>
          <a:lstStyle/>
          <a:p>
            <a:r>
              <a:rPr lang="fr-CH" dirty="0" smtClean="0">
                <a:solidFill>
                  <a:srgbClr val="FF0000"/>
                </a:solidFill>
              </a:rPr>
              <a:t>15 days </a:t>
            </a:r>
            <a:r>
              <a:rPr lang="fr-CH" dirty="0" err="1" smtClean="0">
                <a:solidFill>
                  <a:srgbClr val="FF0000"/>
                </a:solidFill>
              </a:rPr>
              <a:t>allocated</a:t>
            </a:r>
            <a:r>
              <a:rPr lang="fr-CH" dirty="0" smtClean="0">
                <a:solidFill>
                  <a:srgbClr val="FF0000"/>
                </a:solidFill>
              </a:rPr>
              <a:t> for maintenance</a:t>
            </a:r>
            <a:endParaRPr lang="en-GB" dirty="0">
              <a:solidFill>
                <a:srgbClr val="FF0000"/>
              </a:solidFill>
            </a:endParaRPr>
          </a:p>
        </p:txBody>
      </p:sp>
      <p:cxnSp>
        <p:nvCxnSpPr>
          <p:cNvPr id="37" name="Straight Arrow Connector 36"/>
          <p:cNvCxnSpPr/>
          <p:nvPr/>
        </p:nvCxnSpPr>
        <p:spPr>
          <a:xfrm>
            <a:off x="443263" y="1235527"/>
            <a:ext cx="8305800" cy="0"/>
          </a:xfrm>
          <a:prstGeom prst="straightConnector1">
            <a:avLst/>
          </a:prstGeom>
          <a:ln>
            <a:prstDash val="sysDot"/>
            <a:headEnd type="triangle"/>
            <a:tailEnd type="triangle"/>
          </a:ln>
        </p:spPr>
        <p:style>
          <a:lnRef idx="2">
            <a:schemeClr val="dk1"/>
          </a:lnRef>
          <a:fillRef idx="0">
            <a:schemeClr val="dk1"/>
          </a:fillRef>
          <a:effectRef idx="1">
            <a:schemeClr val="dk1"/>
          </a:effectRef>
          <a:fontRef idx="minor">
            <a:schemeClr val="tx1"/>
          </a:fontRef>
        </p:style>
      </p:cxnSp>
      <p:sp>
        <p:nvSpPr>
          <p:cNvPr id="38" name="TextBox 37"/>
          <p:cNvSpPr txBox="1"/>
          <p:nvPr/>
        </p:nvSpPr>
        <p:spPr>
          <a:xfrm>
            <a:off x="7360318" y="1191411"/>
            <a:ext cx="1485900" cy="381000"/>
          </a:xfrm>
          <a:prstGeom prst="rect">
            <a:avLst/>
          </a:prstGeom>
          <a:noFill/>
        </p:spPr>
        <p:txBody>
          <a:bodyPr wrap="square" rtlCol="0">
            <a:spAutoFit/>
          </a:bodyPr>
          <a:lstStyle/>
          <a:p>
            <a:r>
              <a:rPr lang="fr-CH" dirty="0" smtClean="0"/>
              <a:t>365 days</a:t>
            </a:r>
            <a:endParaRPr lang="en-GB" dirty="0"/>
          </a:p>
        </p:txBody>
      </p:sp>
      <p:sp>
        <p:nvSpPr>
          <p:cNvPr id="17" name="TextBox 16"/>
          <p:cNvSpPr txBox="1"/>
          <p:nvPr/>
        </p:nvSpPr>
        <p:spPr>
          <a:xfrm>
            <a:off x="130492" y="5856366"/>
            <a:ext cx="3210878" cy="307777"/>
          </a:xfrm>
          <a:prstGeom prst="rect">
            <a:avLst/>
          </a:prstGeom>
          <a:noFill/>
        </p:spPr>
        <p:txBody>
          <a:bodyPr wrap="square" rtlCol="0">
            <a:spAutoFit/>
          </a:bodyPr>
          <a:lstStyle/>
          <a:p>
            <a:r>
              <a:rPr lang="fr-CH" sz="1400" i="1" dirty="0" err="1" smtClean="0"/>
              <a:t>Based</a:t>
            </a:r>
            <a:r>
              <a:rPr lang="fr-CH" sz="1400" i="1" dirty="0" smtClean="0"/>
              <a:t> on </a:t>
            </a:r>
            <a:r>
              <a:rPr lang="fr-CH" sz="1400" i="1" dirty="0" err="1" smtClean="0"/>
              <a:t>Run</a:t>
            </a:r>
            <a:r>
              <a:rPr lang="fr-CH" sz="1400" i="1" dirty="0" smtClean="0"/>
              <a:t> 2 </a:t>
            </a:r>
            <a:r>
              <a:rPr lang="fr-CH" sz="1400" i="1" dirty="0" err="1" smtClean="0"/>
              <a:t>average</a:t>
            </a:r>
            <a:r>
              <a:rPr lang="fr-CH" sz="1400" i="1" dirty="0" smtClean="0"/>
              <a:t> values</a:t>
            </a:r>
            <a:endParaRPr lang="en-GB" sz="1400" i="1" dirty="0"/>
          </a:p>
        </p:txBody>
      </p:sp>
      <p:sp>
        <p:nvSpPr>
          <p:cNvPr id="21"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a:t>Due </a:t>
            </a:r>
            <a:r>
              <a:rPr lang="fr-FR" sz="3200" b="1" dirty="0" err="1"/>
              <a:t>operation</a:t>
            </a:r>
            <a:r>
              <a:rPr lang="fr-FR" sz="3200" b="1" dirty="0"/>
              <a:t> </a:t>
            </a:r>
            <a:r>
              <a:rPr lang="fr-FR" sz="3200" b="1" dirty="0" err="1"/>
              <a:t>days</a:t>
            </a:r>
            <a:r>
              <a:rPr lang="fr-FR" sz="3200" b="1" dirty="0"/>
              <a:t> of one </a:t>
            </a:r>
            <a:r>
              <a:rPr lang="fr-FR" sz="3200" b="1" dirty="0" err="1"/>
              <a:t>refrigerator</a:t>
            </a:r>
            <a:endParaRPr lang="fr-FR" sz="3200" b="1" dirty="0"/>
          </a:p>
        </p:txBody>
      </p:sp>
      <p:sp>
        <p:nvSpPr>
          <p:cNvPr id="18" name="TextBox 17"/>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RUN 2</a:t>
            </a:r>
            <a:endParaRPr lang="fr-FR" sz="1400" dirty="0">
              <a:solidFill>
                <a:schemeClr val="bg1"/>
              </a:solidFill>
            </a:endParaRPr>
          </a:p>
        </p:txBody>
      </p:sp>
    </p:spTree>
    <p:extLst>
      <p:ext uri="{BB962C8B-B14F-4D97-AF65-F5344CB8AC3E}">
        <p14:creationId xmlns:p14="http://schemas.microsoft.com/office/powerpoint/2010/main" val="423110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5463" y="348006"/>
            <a:ext cx="7773074" cy="4615072"/>
          </a:xfrm>
          <a:prstGeom prst="rect">
            <a:avLst/>
          </a:prstGeom>
        </p:spPr>
      </p:pic>
      <p:sp>
        <p:nvSpPr>
          <p:cNvPr id="11" name="ZoneTexte 8">
            <a:extLst>
              <a:ext uri="{FF2B5EF4-FFF2-40B4-BE49-F238E27FC236}">
                <a16:creationId xmlns:a16="http://schemas.microsoft.com/office/drawing/2014/main" id="{2401A084-2021-4172-A724-C0A6A9E548FB}"/>
              </a:ext>
            </a:extLst>
          </p:cNvPr>
          <p:cNvSpPr txBox="1"/>
          <p:nvPr/>
        </p:nvSpPr>
        <p:spPr>
          <a:xfrm rot="16200000">
            <a:off x="785203" y="2951010"/>
            <a:ext cx="2273349" cy="338554"/>
          </a:xfrm>
          <a:prstGeom prst="rect">
            <a:avLst/>
          </a:prstGeom>
          <a:noFill/>
          <a:ln>
            <a:noFill/>
          </a:ln>
        </p:spPr>
        <p:txBody>
          <a:bodyPr wrap="square" rtlCol="0">
            <a:spAutoFit/>
          </a:bodyPr>
          <a:lstStyle/>
          <a:p>
            <a:r>
              <a:rPr lang="en-US" sz="1600" b="1" dirty="0" smtClean="0">
                <a:solidFill>
                  <a:schemeClr val="bg1"/>
                </a:solidFill>
              </a:rPr>
              <a:t>Cryo losses number</a:t>
            </a:r>
            <a:endParaRPr lang="en-US" sz="1600" dirty="0">
              <a:solidFill>
                <a:schemeClr val="bg1"/>
              </a:solidFill>
            </a:endParaRPr>
          </a:p>
        </p:txBody>
      </p:sp>
      <p:sp>
        <p:nvSpPr>
          <p:cNvPr id="13" name="ZoneTexte 8">
            <a:extLst>
              <a:ext uri="{FF2B5EF4-FFF2-40B4-BE49-F238E27FC236}">
                <a16:creationId xmlns:a16="http://schemas.microsoft.com/office/drawing/2014/main" id="{2401A084-2021-4172-A724-C0A6A9E548FB}"/>
              </a:ext>
            </a:extLst>
          </p:cNvPr>
          <p:cNvSpPr txBox="1"/>
          <p:nvPr/>
        </p:nvSpPr>
        <p:spPr>
          <a:xfrm rot="16200000">
            <a:off x="1383794" y="2214458"/>
            <a:ext cx="3124201" cy="338554"/>
          </a:xfrm>
          <a:prstGeom prst="rect">
            <a:avLst/>
          </a:prstGeom>
          <a:noFill/>
          <a:ln>
            <a:noFill/>
          </a:ln>
        </p:spPr>
        <p:txBody>
          <a:bodyPr wrap="square" rtlCol="0">
            <a:spAutoFit/>
          </a:bodyPr>
          <a:lstStyle/>
          <a:p>
            <a:r>
              <a:rPr lang="en-US" sz="1600" b="1" dirty="0" smtClean="0">
                <a:solidFill>
                  <a:schemeClr val="bg1"/>
                </a:solidFill>
              </a:rPr>
              <a:t>Due operation time (days)</a:t>
            </a:r>
            <a:endParaRPr lang="en-US" sz="1600" dirty="0">
              <a:solidFill>
                <a:schemeClr val="bg1"/>
              </a:solidFill>
            </a:endParaRPr>
          </a:p>
        </p:txBody>
      </p:sp>
      <p:sp>
        <p:nvSpPr>
          <p:cNvPr id="14" name="ZoneTexte 8">
            <a:extLst>
              <a:ext uri="{FF2B5EF4-FFF2-40B4-BE49-F238E27FC236}">
                <a16:creationId xmlns:a16="http://schemas.microsoft.com/office/drawing/2014/main" id="{2401A084-2021-4172-A724-C0A6A9E548FB}"/>
              </a:ext>
            </a:extLst>
          </p:cNvPr>
          <p:cNvSpPr txBox="1"/>
          <p:nvPr/>
        </p:nvSpPr>
        <p:spPr>
          <a:xfrm rot="16200000">
            <a:off x="975503" y="2119574"/>
            <a:ext cx="2916766" cy="338554"/>
          </a:xfrm>
          <a:prstGeom prst="rect">
            <a:avLst/>
          </a:prstGeom>
          <a:noFill/>
          <a:ln>
            <a:noFill/>
          </a:ln>
        </p:spPr>
        <p:txBody>
          <a:bodyPr wrap="square" rtlCol="0">
            <a:spAutoFit/>
          </a:bodyPr>
          <a:lstStyle/>
          <a:p>
            <a:r>
              <a:rPr lang="en-US" sz="1600" b="1" dirty="0" smtClean="0">
                <a:solidFill>
                  <a:srgbClr val="FF0000"/>
                </a:solidFill>
              </a:rPr>
              <a:t>Cryo losses duration (days)</a:t>
            </a:r>
            <a:endParaRPr lang="en-US" sz="1600" dirty="0">
              <a:solidFill>
                <a:srgbClr val="FF0000"/>
              </a:solidFill>
            </a:endParaRPr>
          </a:p>
        </p:txBody>
      </p:sp>
      <p:sp>
        <p:nvSpPr>
          <p:cNvPr id="15" name="ZoneTexte 1">
            <a:extLst>
              <a:ext uri="{FF2B5EF4-FFF2-40B4-BE49-F238E27FC236}">
                <a16:creationId xmlns:a16="http://schemas.microsoft.com/office/drawing/2014/main" id="{CB281659-6543-4C18-B2D4-CA9A83EFAF41}"/>
              </a:ext>
            </a:extLst>
          </p:cNvPr>
          <p:cNvSpPr txBox="1"/>
          <p:nvPr/>
        </p:nvSpPr>
        <p:spPr>
          <a:xfrm>
            <a:off x="1997242" y="4998001"/>
            <a:ext cx="5410200" cy="1200329"/>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Average </a:t>
            </a:r>
            <a:r>
              <a:rPr lang="en-US" sz="2400" dirty="0">
                <a:solidFill>
                  <a:srgbClr val="FF0000"/>
                </a:solidFill>
                <a:effectLst>
                  <a:outerShdw blurRad="38100" dist="38100" dir="2700000" algn="tl">
                    <a:srgbClr val="000000">
                      <a:alpha val="43137"/>
                    </a:srgbClr>
                  </a:outerShdw>
                </a:effectLst>
              </a:rPr>
              <a:t>due operation time </a:t>
            </a:r>
            <a:r>
              <a:rPr lang="en-US" sz="2400" dirty="0">
                <a:effectLst>
                  <a:outerShdw blurRad="38100" dist="38100" dir="2700000" algn="tl">
                    <a:srgbClr val="000000">
                      <a:alpha val="43137"/>
                    </a:srgbClr>
                  </a:outerShdw>
                </a:effectLst>
              </a:rPr>
              <a:t>for Run 2:</a:t>
            </a:r>
          </a:p>
          <a:p>
            <a:pPr algn="ctr"/>
            <a:endParaRPr lang="en-US" sz="2400" dirty="0">
              <a:effectLst>
                <a:outerShdw blurRad="38100" dist="38100" dir="2700000" algn="tl">
                  <a:srgbClr val="000000">
                    <a:alpha val="43137"/>
                  </a:srgbClr>
                </a:outerShdw>
              </a:effectLst>
            </a:endParaRPr>
          </a:p>
          <a:p>
            <a:pPr algn="ctr"/>
            <a:r>
              <a:rPr lang="en-US" sz="2400" dirty="0" smtClean="0">
                <a:solidFill>
                  <a:srgbClr val="FF0000"/>
                </a:solidFill>
                <a:effectLst>
                  <a:outerShdw blurRad="38100" dist="38100" dir="2700000" algn="tl">
                    <a:srgbClr val="000000">
                      <a:alpha val="43137"/>
                    </a:srgbClr>
                  </a:outerShdw>
                </a:effectLst>
              </a:rPr>
              <a:t>5561 </a:t>
            </a:r>
            <a:r>
              <a:rPr lang="en-US" sz="2400" dirty="0">
                <a:solidFill>
                  <a:srgbClr val="FF0000"/>
                </a:solidFill>
                <a:effectLst>
                  <a:outerShdw blurRad="38100" dist="38100" dir="2700000" algn="tl">
                    <a:srgbClr val="000000">
                      <a:alpha val="43137"/>
                    </a:srgbClr>
                  </a:outerShdw>
                </a:effectLst>
              </a:rPr>
              <a:t>hours per year (</a:t>
            </a:r>
            <a:r>
              <a:rPr lang="en-US" sz="2400" dirty="0">
                <a:solidFill>
                  <a:srgbClr val="FF0000"/>
                </a:solidFill>
                <a:effectLst>
                  <a:outerShdw blurRad="38100" dist="38100" dir="2700000" algn="tl">
                    <a:srgbClr val="000000">
                      <a:alpha val="43137"/>
                    </a:srgbClr>
                  </a:outerShdw>
                </a:effectLst>
                <a:sym typeface="Wingdings" panose="05000000000000000000" pitchFamily="2" charset="2"/>
              </a:rPr>
              <a:t> </a:t>
            </a:r>
            <a:r>
              <a:rPr lang="en-US" sz="2400" dirty="0" smtClean="0">
                <a:solidFill>
                  <a:srgbClr val="FF0000"/>
                </a:solidFill>
                <a:effectLst>
                  <a:outerShdw blurRad="38100" dist="38100" dir="2700000" algn="tl">
                    <a:srgbClr val="000000">
                      <a:alpha val="43137"/>
                    </a:srgbClr>
                  </a:outerShdw>
                </a:effectLst>
              </a:rPr>
              <a:t>232 </a:t>
            </a:r>
            <a:r>
              <a:rPr lang="en-US" sz="2400" dirty="0">
                <a:solidFill>
                  <a:srgbClr val="FF0000"/>
                </a:solidFill>
                <a:effectLst>
                  <a:outerShdw blurRad="38100" dist="38100" dir="2700000" algn="tl">
                    <a:srgbClr val="000000">
                      <a:alpha val="43137"/>
                    </a:srgbClr>
                  </a:outerShdw>
                </a:effectLst>
              </a:rPr>
              <a:t>days)</a:t>
            </a:r>
            <a:endParaRPr lang="en-US" sz="2400" dirty="0">
              <a:solidFill>
                <a:srgbClr val="FF0000"/>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err="1"/>
              <a:t>Run</a:t>
            </a:r>
            <a:r>
              <a:rPr lang="fr-FR" sz="3200" b="1" dirty="0"/>
              <a:t> 2 </a:t>
            </a:r>
            <a:r>
              <a:rPr lang="fr-FR" sz="3200" b="1" dirty="0" err="1"/>
              <a:t>CryoMaintain</a:t>
            </a:r>
            <a:r>
              <a:rPr lang="fr-FR" sz="3200" b="1" dirty="0"/>
              <a:t> </a:t>
            </a:r>
            <a:r>
              <a:rPr lang="fr-FR" sz="3200" b="1" dirty="0" err="1"/>
              <a:t>Downtime</a:t>
            </a:r>
            <a:endParaRPr lang="fr-FR" sz="3200" b="1" dirty="0"/>
          </a:p>
        </p:txBody>
      </p:sp>
      <p:sp>
        <p:nvSpPr>
          <p:cNvPr id="9" name="TextBox 8"/>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RUN 2</a:t>
            </a:r>
            <a:endParaRPr lang="fr-FR" sz="1400" dirty="0">
              <a:solidFill>
                <a:schemeClr val="bg1"/>
              </a:solidFill>
            </a:endParaRPr>
          </a:p>
        </p:txBody>
      </p:sp>
    </p:spTree>
    <p:extLst>
      <p:ext uri="{BB962C8B-B14F-4D97-AF65-F5344CB8AC3E}">
        <p14:creationId xmlns:p14="http://schemas.microsoft.com/office/powerpoint/2010/main" val="4125902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522"/>
          <a:stretch/>
        </p:blipFill>
        <p:spPr>
          <a:xfrm>
            <a:off x="750848" y="978568"/>
            <a:ext cx="8036312" cy="5220192"/>
          </a:xfrm>
          <a:prstGeom prst="rect">
            <a:avLst/>
          </a:prstGeom>
        </p:spPr>
      </p:pic>
      <p:sp>
        <p:nvSpPr>
          <p:cNvPr id="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LHC Cryo </a:t>
            </a:r>
            <a:r>
              <a:rPr lang="fr-FR" sz="3200" b="1" dirty="0" err="1" smtClean="0"/>
              <a:t>availability</a:t>
            </a:r>
            <a:r>
              <a:rPr lang="fr-FR" sz="3200" b="1" dirty="0" smtClean="0"/>
              <a:t> </a:t>
            </a:r>
            <a:r>
              <a:rPr lang="fr-FR" sz="3200" b="1" dirty="0" err="1" smtClean="0"/>
              <a:t>summary</a:t>
            </a:r>
            <a:endParaRPr lang="fr-FR" sz="3200" b="1" dirty="0"/>
          </a:p>
        </p:txBody>
      </p:sp>
      <p:sp>
        <p:nvSpPr>
          <p:cNvPr id="5" name="TextBox 4"/>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RUN 2</a:t>
            </a:r>
            <a:endParaRPr lang="fr-FR" sz="1400" dirty="0">
              <a:solidFill>
                <a:schemeClr val="bg1"/>
              </a:solidFill>
            </a:endParaRPr>
          </a:p>
        </p:txBody>
      </p:sp>
    </p:spTree>
    <p:extLst>
      <p:ext uri="{BB962C8B-B14F-4D97-AF65-F5344CB8AC3E}">
        <p14:creationId xmlns:p14="http://schemas.microsoft.com/office/powerpoint/2010/main" val="558766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93980" y="1498863"/>
            <a:ext cx="7125112" cy="4586179"/>
          </a:xfrm>
        </p:spPr>
        <p:txBody>
          <a:bodyPr>
            <a:normAutofit fontScale="77500" lnSpcReduction="20000"/>
          </a:bodyPr>
          <a:lstStyle/>
          <a:p>
            <a:pPr marL="266700" indent="-266700" algn="l">
              <a:lnSpc>
                <a:spcPct val="200000"/>
              </a:lnSpc>
              <a:buFont typeface="Arial" pitchFamily="34" charset="0"/>
              <a:buChar char="•"/>
            </a:pPr>
            <a:r>
              <a:rPr lang="fr-CH" dirty="0" smtClean="0">
                <a:ln w="0"/>
                <a:solidFill>
                  <a:schemeClr val="accent1"/>
                </a:solidFill>
                <a:effectLst>
                  <a:outerShdw blurRad="38100" dist="25400" dir="5400000" algn="ctr" rotWithShape="0">
                    <a:srgbClr val="6E747A">
                      <a:alpha val="43000"/>
                    </a:srgbClr>
                  </a:outerShdw>
                </a:effectLst>
              </a:rPr>
              <a:t>INTRODUCTION</a:t>
            </a:r>
          </a:p>
          <a:p>
            <a:pPr marL="266700" indent="-266700">
              <a:lnSpc>
                <a:spcPct val="200000"/>
              </a:lnSpc>
              <a:buFont typeface="Arial" pitchFamily="34" charset="0"/>
              <a:buChar char="•"/>
            </a:pPr>
            <a:r>
              <a:rPr lang="fr-CH" dirty="0" err="1">
                <a:ln w="0"/>
                <a:solidFill>
                  <a:schemeClr val="accent1"/>
                </a:solidFill>
                <a:effectLst>
                  <a:outerShdw blurRad="38100" dist="25400" dir="5400000" algn="ctr" rotWithShape="0">
                    <a:srgbClr val="6E747A">
                      <a:alpha val="43000"/>
                    </a:srgbClr>
                  </a:outerShdw>
                </a:effectLst>
              </a:rPr>
              <a:t>Lessons</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learned</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after</a:t>
            </a:r>
            <a:r>
              <a:rPr lang="fr-CH" dirty="0">
                <a:ln w="0"/>
                <a:solidFill>
                  <a:schemeClr val="accent1"/>
                </a:solidFill>
                <a:effectLst>
                  <a:outerShdw blurRad="38100" dist="25400" dir="5400000" algn="ctr" rotWithShape="0">
                    <a:srgbClr val="6E747A">
                      <a:alpha val="43000"/>
                    </a:srgbClr>
                  </a:outerShdw>
                </a:effectLst>
              </a:rPr>
              <a:t> LS1 in 2013-2014</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2015-2018 </a:t>
            </a:r>
            <a:r>
              <a:rPr lang="fr-CH" dirty="0" err="1">
                <a:ln w="0"/>
                <a:solidFill>
                  <a:schemeClr val="accent1"/>
                </a:solidFill>
                <a:effectLst>
                  <a:outerShdw blurRad="38100" dist="25400" dir="5400000" algn="ctr" rotWithShape="0">
                    <a:srgbClr val="6E747A">
                      <a:alpha val="43000"/>
                    </a:srgbClr>
                  </a:outerShdw>
                </a:effectLst>
              </a:rPr>
              <a:t>Operational</a:t>
            </a:r>
            <a:r>
              <a:rPr lang="fr-CH" dirty="0">
                <a:ln w="0"/>
                <a:solidFill>
                  <a:schemeClr val="accent1"/>
                </a:solidFill>
                <a:effectLst>
                  <a:outerShdw blurRad="38100" dist="25400" dir="5400000" algn="ctr" rotWithShape="0">
                    <a:srgbClr val="6E747A">
                      <a:alpha val="43000"/>
                    </a:srgbClr>
                  </a:outerShdw>
                </a:effectLst>
              </a:rPr>
              <a:t> phase RUN 2</a:t>
            </a:r>
          </a:p>
          <a:p>
            <a:pPr marL="266700" indent="-266700">
              <a:lnSpc>
                <a:spcPct val="200000"/>
              </a:lnSpc>
              <a:buFont typeface="Arial" pitchFamily="34" charset="0"/>
              <a:buChar char="•"/>
            </a:pPr>
            <a:r>
              <a:rPr lang="fr-CH" dirty="0"/>
              <a:t>Evolution of the </a:t>
            </a:r>
            <a:r>
              <a:rPr lang="en-GB" dirty="0"/>
              <a:t>strategy</a:t>
            </a:r>
            <a:r>
              <a:rPr lang="fr-CH" dirty="0"/>
              <a:t> for LS2 in 2019-2020</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CONCLUSION</a:t>
            </a:r>
          </a:p>
          <a:p>
            <a:pPr marL="266700" indent="-266700" algn="l">
              <a:lnSpc>
                <a:spcPct val="200000"/>
              </a:lnSpc>
              <a:buFont typeface="Arial" pitchFamily="34" charset="0"/>
              <a:buChar char="•"/>
            </a:pPr>
            <a:endParaRPr lang="fr-CH" dirty="0" smtClean="0"/>
          </a:p>
        </p:txBody>
      </p:sp>
      <p:sp>
        <p:nvSpPr>
          <p:cNvPr id="15" name="Slide Number Placeholder 17"/>
          <p:cNvSpPr txBox="1">
            <a:spLocks/>
          </p:cNvSpPr>
          <p:nvPr/>
        </p:nvSpPr>
        <p:spPr>
          <a:xfrm>
            <a:off x="125771" y="6551629"/>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2">
                  <a:lumMod val="50000"/>
                </a:schemeClr>
              </a:solidFill>
              <a:latin typeface="AvantGarde" pitchFamily="34" charset="0"/>
            </a:endParaRPr>
          </a:p>
        </p:txBody>
      </p:sp>
      <p:sp>
        <p:nvSpPr>
          <p:cNvPr id="21"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23</a:t>
            </a:fld>
            <a:endParaRPr lang="en-US" dirty="0">
              <a:solidFill>
                <a:schemeClr val="bg2">
                  <a:lumMod val="50000"/>
                </a:schemeClr>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Next chapter</a:t>
            </a:r>
            <a:endPar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22902636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txBox="1">
            <a:spLocks/>
          </p:cNvSpPr>
          <p:nvPr/>
        </p:nvSpPr>
        <p:spPr>
          <a:xfrm>
            <a:off x="400051" y="1475232"/>
            <a:ext cx="8439149" cy="4206240"/>
          </a:xfrm>
          <a:prstGeom prst="rect">
            <a:avLst/>
          </a:prstGeom>
        </p:spPr>
        <p:txBody>
          <a:bodyPr vert="horz" lIns="34290" tIns="0" rIns="34290" bIns="0" numCol="2" anchor="b">
            <a:normAutofit lnSpcReduction="10000"/>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200" b="1" dirty="0">
                <a:latin typeface="Calibri" panose="020F0502020204030204" pitchFamily="34" charset="0"/>
              </a:rPr>
              <a:t>Strong CERN Cryogenics group </a:t>
            </a:r>
          </a:p>
          <a:p>
            <a:r>
              <a:rPr lang="en-US" sz="2200" b="1" dirty="0">
                <a:latin typeface="Calibri" panose="020F0502020204030204" pitchFamily="34" charset="0"/>
              </a:rPr>
              <a:t>involvement in Maintenance</a:t>
            </a:r>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endParaRPr lang="en-US" sz="1500" b="1" dirty="0"/>
          </a:p>
          <a:p>
            <a:r>
              <a:rPr lang="en-US" sz="2200" b="1" dirty="0">
                <a:latin typeface="Calibri" panose="020F0502020204030204" pitchFamily="34" charset="0"/>
              </a:rPr>
              <a:t> </a:t>
            </a:r>
            <a:r>
              <a:rPr lang="en-US" sz="2200" b="1" dirty="0" smtClean="0">
                <a:latin typeface="Calibri" panose="020F0502020204030204" pitchFamily="34" charset="0"/>
              </a:rPr>
              <a:t>    Industrial </a:t>
            </a:r>
            <a:r>
              <a:rPr lang="en-US" sz="2200" b="1" dirty="0">
                <a:latin typeface="Calibri" panose="020F0502020204030204" pitchFamily="34" charset="0"/>
              </a:rPr>
              <a:t>Partnership</a:t>
            </a:r>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endParaRPr lang="en-US" sz="1500" dirty="0"/>
          </a:p>
          <a:p>
            <a:pPr marL="27432"/>
            <a:endParaRPr lang="en-US" sz="1500" dirty="0"/>
          </a:p>
        </p:txBody>
      </p:sp>
      <p:graphicFrame>
        <p:nvGraphicFramePr>
          <p:cNvPr id="2" name="Diagram 1"/>
          <p:cNvGraphicFramePr/>
          <p:nvPr>
            <p:extLst/>
          </p:nvPr>
        </p:nvGraphicFramePr>
        <p:xfrm>
          <a:off x="-111642" y="2514600"/>
          <a:ext cx="4686300" cy="2814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p:cNvGrpSpPr/>
          <p:nvPr/>
        </p:nvGrpSpPr>
        <p:grpSpPr>
          <a:xfrm>
            <a:off x="6000750" y="3096850"/>
            <a:ext cx="1004400" cy="1905474"/>
            <a:chOff x="4444853" y="844955"/>
            <a:chExt cx="1467392" cy="733696"/>
          </a:xfrm>
        </p:grpSpPr>
        <p:sp>
          <p:nvSpPr>
            <p:cNvPr id="9" name="Rounded Rectangle 8"/>
            <p:cNvSpPr/>
            <p:nvPr/>
          </p:nvSpPr>
          <p:spPr>
            <a:xfrm>
              <a:off x="4444853" y="844955"/>
              <a:ext cx="1467392" cy="733696"/>
            </a:xfrm>
            <a:prstGeom prst="roundRect">
              <a:avLst>
                <a:gd name="adj" fmla="val 10000"/>
              </a:avLst>
            </a:prstGeom>
            <a:solidFill>
              <a:schemeClr val="bg1">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0" name="Rounded Rectangle 4"/>
            <p:cNvSpPr txBox="1"/>
            <p:nvPr/>
          </p:nvSpPr>
          <p:spPr>
            <a:xfrm>
              <a:off x="4466342" y="866444"/>
              <a:ext cx="1424414" cy="6907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sz="1125" dirty="0"/>
                <a:t>Maintenance support Team</a:t>
              </a:r>
            </a:p>
            <a:p>
              <a:pPr algn="ctr" defTabSz="500063">
                <a:lnSpc>
                  <a:spcPct val="90000"/>
                </a:lnSpc>
                <a:spcBef>
                  <a:spcPct val="0"/>
                </a:spcBef>
                <a:spcAft>
                  <a:spcPct val="35000"/>
                </a:spcAft>
              </a:pPr>
              <a:endParaRPr lang="en-US" sz="1125" dirty="0"/>
            </a:p>
            <a:p>
              <a:pPr algn="ctr" defTabSz="500063">
                <a:lnSpc>
                  <a:spcPct val="90000"/>
                </a:lnSpc>
                <a:spcBef>
                  <a:spcPct val="0"/>
                </a:spcBef>
                <a:spcAft>
                  <a:spcPct val="35000"/>
                </a:spcAft>
              </a:pPr>
              <a:r>
                <a:rPr lang="en-US" sz="1125" dirty="0"/>
                <a:t>Coordination</a:t>
              </a:r>
            </a:p>
            <a:p>
              <a:pPr algn="ctr" defTabSz="500063">
                <a:lnSpc>
                  <a:spcPct val="90000"/>
                </a:lnSpc>
                <a:spcBef>
                  <a:spcPct val="0"/>
                </a:spcBef>
                <a:spcAft>
                  <a:spcPct val="35000"/>
                </a:spcAft>
              </a:pPr>
              <a:r>
                <a:rPr lang="en-US" sz="1125" dirty="0"/>
                <a:t>Planning </a:t>
              </a:r>
            </a:p>
            <a:p>
              <a:pPr algn="ctr" defTabSz="500063">
                <a:lnSpc>
                  <a:spcPct val="90000"/>
                </a:lnSpc>
                <a:spcBef>
                  <a:spcPct val="0"/>
                </a:spcBef>
                <a:spcAft>
                  <a:spcPct val="35000"/>
                </a:spcAft>
              </a:pPr>
              <a:r>
                <a:rPr lang="en-US" sz="1125" dirty="0"/>
                <a:t>CMMS</a:t>
              </a:r>
            </a:p>
            <a:p>
              <a:pPr algn="ctr" defTabSz="500063">
                <a:lnSpc>
                  <a:spcPct val="90000"/>
                </a:lnSpc>
                <a:spcBef>
                  <a:spcPct val="0"/>
                </a:spcBef>
                <a:spcAft>
                  <a:spcPct val="35000"/>
                </a:spcAft>
              </a:pPr>
              <a:r>
                <a:rPr lang="en-US" sz="1125" dirty="0"/>
                <a:t>Spare parts</a:t>
              </a:r>
            </a:p>
          </p:txBody>
        </p:sp>
      </p:grpSp>
      <p:grpSp>
        <p:nvGrpSpPr>
          <p:cNvPr id="11" name="Group 10"/>
          <p:cNvGrpSpPr/>
          <p:nvPr/>
        </p:nvGrpSpPr>
        <p:grpSpPr>
          <a:xfrm>
            <a:off x="4857750" y="3096849"/>
            <a:ext cx="1004400" cy="502200"/>
            <a:chOff x="4444853" y="1688706"/>
            <a:chExt cx="1467392" cy="733696"/>
          </a:xfrm>
        </p:grpSpPr>
        <p:sp>
          <p:nvSpPr>
            <p:cNvPr id="12" name="Rounded Rectangle 11"/>
            <p:cNvSpPr/>
            <p:nvPr/>
          </p:nvSpPr>
          <p:spPr>
            <a:xfrm>
              <a:off x="4444853" y="1688706"/>
              <a:ext cx="1467392" cy="733696"/>
            </a:xfrm>
            <a:prstGeom prst="roundRect">
              <a:avLst>
                <a:gd name="adj" fmla="val 10000"/>
              </a:avLst>
            </a:prstGeom>
            <a:solidFill>
              <a:schemeClr val="bg1">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Rounded Rectangle 4"/>
            <p:cNvSpPr txBox="1"/>
            <p:nvPr/>
          </p:nvSpPr>
          <p:spPr>
            <a:xfrm>
              <a:off x="4466342" y="1710195"/>
              <a:ext cx="1424414" cy="6907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sz="1125" dirty="0"/>
                <a:t>Mechanical Maintenance Team</a:t>
              </a:r>
            </a:p>
          </p:txBody>
        </p:sp>
      </p:grpSp>
      <p:grpSp>
        <p:nvGrpSpPr>
          <p:cNvPr id="14" name="Group 13"/>
          <p:cNvGrpSpPr/>
          <p:nvPr/>
        </p:nvGrpSpPr>
        <p:grpSpPr>
          <a:xfrm>
            <a:off x="4858126" y="3670883"/>
            <a:ext cx="1004400" cy="502200"/>
            <a:chOff x="4444853" y="1688706"/>
            <a:chExt cx="1467392" cy="733696"/>
          </a:xfrm>
        </p:grpSpPr>
        <p:sp>
          <p:nvSpPr>
            <p:cNvPr id="15" name="Rounded Rectangle 14"/>
            <p:cNvSpPr/>
            <p:nvPr/>
          </p:nvSpPr>
          <p:spPr>
            <a:xfrm>
              <a:off x="4444853" y="1688706"/>
              <a:ext cx="1467392" cy="733696"/>
            </a:xfrm>
            <a:prstGeom prst="roundRect">
              <a:avLst>
                <a:gd name="adj" fmla="val 10000"/>
              </a:avLst>
            </a:prstGeom>
            <a:solidFill>
              <a:schemeClr val="bg1">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6" name="Rounded Rectangle 4"/>
            <p:cNvSpPr txBox="1"/>
            <p:nvPr/>
          </p:nvSpPr>
          <p:spPr>
            <a:xfrm>
              <a:off x="4466342" y="1710195"/>
              <a:ext cx="1424414" cy="6907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sz="1125" dirty="0"/>
                <a:t>Field </a:t>
              </a:r>
              <a:r>
                <a:rPr lang="en-US" sz="1125" dirty="0" err="1" smtClean="0"/>
                <a:t>Vaccum</a:t>
              </a:r>
              <a:r>
                <a:rPr lang="en-US" sz="1125" dirty="0" smtClean="0"/>
                <a:t> </a:t>
              </a:r>
              <a:r>
                <a:rPr lang="en-US" sz="1125" dirty="0"/>
                <a:t>Team</a:t>
              </a:r>
            </a:p>
          </p:txBody>
        </p:sp>
      </p:grpSp>
      <p:grpSp>
        <p:nvGrpSpPr>
          <p:cNvPr id="17" name="Group 16"/>
          <p:cNvGrpSpPr/>
          <p:nvPr/>
        </p:nvGrpSpPr>
        <p:grpSpPr>
          <a:xfrm>
            <a:off x="4831080" y="4500124"/>
            <a:ext cx="1004400" cy="502200"/>
            <a:chOff x="4444853" y="3376208"/>
            <a:chExt cx="1467392" cy="733696"/>
          </a:xfrm>
        </p:grpSpPr>
        <p:sp>
          <p:nvSpPr>
            <p:cNvPr id="19" name="Rounded Rectangle 18"/>
            <p:cNvSpPr/>
            <p:nvPr/>
          </p:nvSpPr>
          <p:spPr>
            <a:xfrm>
              <a:off x="4444853" y="3376208"/>
              <a:ext cx="1467392" cy="733696"/>
            </a:xfrm>
            <a:prstGeom prst="roundRect">
              <a:avLst>
                <a:gd name="adj" fmla="val 10000"/>
              </a:avLst>
            </a:prstGeom>
            <a:solidFill>
              <a:schemeClr val="bg1">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1" name="Rounded Rectangle 4"/>
            <p:cNvSpPr txBox="1"/>
            <p:nvPr/>
          </p:nvSpPr>
          <p:spPr>
            <a:xfrm>
              <a:off x="4466342" y="3397697"/>
              <a:ext cx="1424414" cy="6907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sz="1125" dirty="0"/>
                <a:t>Field  E&amp;I Team</a:t>
              </a:r>
            </a:p>
          </p:txBody>
        </p:sp>
      </p:grpSp>
      <p:grpSp>
        <p:nvGrpSpPr>
          <p:cNvPr id="22" name="Group 21"/>
          <p:cNvGrpSpPr/>
          <p:nvPr/>
        </p:nvGrpSpPr>
        <p:grpSpPr>
          <a:xfrm>
            <a:off x="4866101" y="2514599"/>
            <a:ext cx="1004400" cy="502200"/>
            <a:chOff x="4444853" y="844955"/>
            <a:chExt cx="1467392" cy="733696"/>
          </a:xfrm>
        </p:grpSpPr>
        <p:sp>
          <p:nvSpPr>
            <p:cNvPr id="23" name="Rounded Rectangle 22"/>
            <p:cNvSpPr/>
            <p:nvPr/>
          </p:nvSpPr>
          <p:spPr>
            <a:xfrm>
              <a:off x="4444853" y="844955"/>
              <a:ext cx="1467392" cy="733696"/>
            </a:xfrm>
            <a:prstGeom prst="roundRect">
              <a:avLst>
                <a:gd name="adj" fmla="val 10000"/>
              </a:avLst>
            </a:prstGeom>
            <a:solidFill>
              <a:schemeClr val="bg1">
                <a:lumMod val="75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24" name="Rounded Rectangle 4"/>
            <p:cNvSpPr txBox="1"/>
            <p:nvPr/>
          </p:nvSpPr>
          <p:spPr>
            <a:xfrm>
              <a:off x="4466342" y="866444"/>
              <a:ext cx="1424414" cy="6907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44" tIns="7144" rIns="7144" bIns="7144" numCol="1" spcCol="1270" anchor="ctr" anchorCtr="0">
              <a:noAutofit/>
            </a:bodyPr>
            <a:lstStyle/>
            <a:p>
              <a:pPr algn="ctr" defTabSz="500063">
                <a:lnSpc>
                  <a:spcPct val="90000"/>
                </a:lnSpc>
                <a:spcBef>
                  <a:spcPct val="0"/>
                </a:spcBef>
                <a:spcAft>
                  <a:spcPct val="35000"/>
                </a:spcAft>
              </a:pPr>
              <a:r>
                <a:rPr lang="en-US" sz="1125" dirty="0"/>
                <a:t>Operation support or fully delegated</a:t>
              </a:r>
            </a:p>
          </p:txBody>
        </p:sp>
      </p:grpSp>
      <p:pic>
        <p:nvPicPr>
          <p:cNvPr id="27" name="Picture 2" descr="D:\Users\francine.carvalho\Downloads\Air_Liquide_RGB.jpg"/>
          <p:cNvPicPr>
            <a:picLocks noChangeAspect="1" noChangeArrowheads="1"/>
          </p:cNvPicPr>
          <p:nvPr/>
        </p:nvPicPr>
        <p:blipFill>
          <a:blip r:embed="rId8" cstate="print"/>
          <a:srcRect/>
          <a:stretch>
            <a:fillRect/>
          </a:stretch>
        </p:blipFill>
        <p:spPr bwMode="auto">
          <a:xfrm>
            <a:off x="7458841" y="2561622"/>
            <a:ext cx="1279151" cy="391050"/>
          </a:xfrm>
          <a:prstGeom prst="rect">
            <a:avLst/>
          </a:prstGeom>
          <a:noFill/>
        </p:spPr>
      </p:pic>
      <p:pic>
        <p:nvPicPr>
          <p:cNvPr id="28" name="Picture 27" descr="SERCO_Spot [Converted].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0801" y="2514600"/>
            <a:ext cx="1153511" cy="485094"/>
          </a:xfrm>
          <a:prstGeom prst="rect">
            <a:avLst/>
          </a:prstGeom>
        </p:spPr>
      </p:pic>
      <p:pic>
        <p:nvPicPr>
          <p:cNvPr id="32" name="Picture 31"/>
          <p:cNvPicPr>
            <a:picLocks noChangeAspect="1"/>
          </p:cNvPicPr>
          <p:nvPr/>
        </p:nvPicPr>
        <p:blipFill>
          <a:blip r:embed="rId10"/>
          <a:stretch>
            <a:fillRect/>
          </a:stretch>
        </p:blipFill>
        <p:spPr>
          <a:xfrm>
            <a:off x="400051" y="2470887"/>
            <a:ext cx="1206251" cy="481785"/>
          </a:xfrm>
          <a:prstGeom prst="rect">
            <a:avLst/>
          </a:prstGeom>
        </p:spPr>
      </p:pic>
      <p:sp>
        <p:nvSpPr>
          <p:cNvPr id="4" name="Rectangle 3"/>
          <p:cNvSpPr/>
          <p:nvPr/>
        </p:nvSpPr>
        <p:spPr>
          <a:xfrm>
            <a:off x="1169441" y="2512446"/>
            <a:ext cx="436860" cy="440226"/>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fr-CH" sz="1350" dirty="0"/>
          </a:p>
        </p:txBody>
      </p:sp>
      <p:sp>
        <p:nvSpPr>
          <p:cNvPr id="2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New </a:t>
            </a:r>
            <a:r>
              <a:rPr lang="fr-FR" sz="3200" b="1" dirty="0" err="1" smtClean="0"/>
              <a:t>work</a:t>
            </a:r>
            <a:r>
              <a:rPr lang="fr-FR" sz="3200" b="1" dirty="0" smtClean="0"/>
              <a:t> organisation for LS2 (1/3)</a:t>
            </a:r>
            <a:endParaRPr lang="fr-FR" sz="3200" b="1" dirty="0"/>
          </a:p>
        </p:txBody>
      </p:sp>
      <p:cxnSp>
        <p:nvCxnSpPr>
          <p:cNvPr id="29" name="Straight Connector 28"/>
          <p:cNvCxnSpPr/>
          <p:nvPr/>
        </p:nvCxnSpPr>
        <p:spPr>
          <a:xfrm flipH="1">
            <a:off x="4540516" y="988861"/>
            <a:ext cx="16943" cy="5178981"/>
          </a:xfrm>
          <a:prstGeom prst="line">
            <a:avLst/>
          </a:prstGeom>
          <a:ln w="2222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Tree>
    <p:extLst>
      <p:ext uri="{BB962C8B-B14F-4D97-AF65-F5344CB8AC3E}">
        <p14:creationId xmlns:p14="http://schemas.microsoft.com/office/powerpoint/2010/main" val="4202111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txBox="1">
            <a:spLocks/>
          </p:cNvSpPr>
          <p:nvPr/>
        </p:nvSpPr>
        <p:spPr>
          <a:xfrm>
            <a:off x="114300" y="1995555"/>
            <a:ext cx="4686300" cy="3364291"/>
          </a:xfrm>
          <a:prstGeom prst="rect">
            <a:avLst/>
          </a:prstGeom>
        </p:spPr>
        <p:txBody>
          <a:bodyPr vert="horz" lIns="34290" tIns="0" rIns="34290" bIns="0" numCol="1" anchor="t" anchorCtr="0">
            <a:normAutofit/>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7432"/>
            <a:r>
              <a:rPr lang="en-US" sz="1350" b="1" dirty="0"/>
              <a:t>Computerized Maintenance Management System</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All Maintenance Plans are review by: </a:t>
            </a:r>
          </a:p>
          <a:p>
            <a:pPr marL="893255" lvl="1" indent="-214313">
              <a:buFont typeface="Arial" panose="020B0604020202020204" pitchFamily="34" charset="0"/>
              <a:buChar char="•"/>
            </a:pPr>
            <a:r>
              <a:rPr lang="en-US" sz="1200" dirty="0"/>
              <a:t>Maintenance experts by field</a:t>
            </a:r>
          </a:p>
          <a:p>
            <a:pPr marL="893255" lvl="1" indent="-214313">
              <a:buFont typeface="Arial" panose="020B0604020202020204" pitchFamily="34" charset="0"/>
              <a:buChar char="•"/>
            </a:pPr>
            <a:r>
              <a:rPr lang="en-US" sz="1200" dirty="0"/>
              <a:t>Method &amp; Logistic support section </a:t>
            </a:r>
          </a:p>
          <a:p>
            <a:pPr marL="893255" lvl="1" indent="-214313">
              <a:buFont typeface="Arial" panose="020B0604020202020204" pitchFamily="34" charset="0"/>
              <a:buChar char="•"/>
            </a:pPr>
            <a:r>
              <a:rPr lang="en-US" sz="1200" dirty="0"/>
              <a:t>Contractor Maintenance Support team</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Reference matrix is updated and shared </a:t>
            </a:r>
            <a:r>
              <a:rPr lang="en-US" sz="1350" dirty="0" smtClean="0"/>
              <a:t>with </a:t>
            </a:r>
            <a:r>
              <a:rPr lang="en-US" sz="1350" dirty="0"/>
              <a:t>the </a:t>
            </a:r>
            <a:r>
              <a:rPr lang="en-US" sz="1350" dirty="0" smtClean="0"/>
              <a:t>contractor</a:t>
            </a:r>
            <a:endParaRPr lang="en-US" sz="1350" dirty="0"/>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Update of the of the CMMS is done by the contractor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Work Preparation and planning will following the coming months according to CERN requirement</a:t>
            </a:r>
          </a:p>
        </p:txBody>
      </p:sp>
      <p:pic>
        <p:nvPicPr>
          <p:cNvPr id="2" name="Picture 1"/>
          <p:cNvPicPr>
            <a:picLocks noChangeAspect="1"/>
          </p:cNvPicPr>
          <p:nvPr/>
        </p:nvPicPr>
        <p:blipFill>
          <a:blip r:embed="rId3"/>
          <a:stretch>
            <a:fillRect/>
          </a:stretch>
        </p:blipFill>
        <p:spPr>
          <a:xfrm>
            <a:off x="4912823" y="1389456"/>
            <a:ext cx="3689834" cy="2273503"/>
          </a:xfrm>
          <a:prstGeom prst="rect">
            <a:avLst/>
          </a:prstGeom>
        </p:spPr>
      </p:pic>
      <p:pic>
        <p:nvPicPr>
          <p:cNvPr id="3" name="Picture 2"/>
          <p:cNvPicPr>
            <a:picLocks noChangeAspect="1"/>
          </p:cNvPicPr>
          <p:nvPr/>
        </p:nvPicPr>
        <p:blipFill>
          <a:blip r:embed="rId4"/>
          <a:stretch>
            <a:fillRect/>
          </a:stretch>
        </p:blipFill>
        <p:spPr>
          <a:xfrm>
            <a:off x="4732697" y="3755249"/>
            <a:ext cx="4026922" cy="2379544"/>
          </a:xfrm>
          <a:prstGeom prst="rect">
            <a:avLst/>
          </a:prstGeom>
        </p:spPr>
      </p:pic>
      <p:pic>
        <p:nvPicPr>
          <p:cNvPr id="13" name="Picture 12"/>
          <p:cNvPicPr>
            <a:picLocks noChangeAspect="1"/>
          </p:cNvPicPr>
          <p:nvPr/>
        </p:nvPicPr>
        <p:blipFill>
          <a:blip r:embed="rId5"/>
          <a:stretch>
            <a:fillRect/>
          </a:stretch>
        </p:blipFill>
        <p:spPr>
          <a:xfrm>
            <a:off x="170700" y="1692525"/>
            <a:ext cx="573000" cy="272551"/>
          </a:xfrm>
          <a:prstGeom prst="rect">
            <a:avLst/>
          </a:prstGeom>
        </p:spPr>
      </p:pic>
      <p:sp>
        <p:nvSpPr>
          <p:cNvPr id="7"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New </a:t>
            </a:r>
            <a:r>
              <a:rPr lang="fr-FR" sz="3200" b="1" dirty="0" err="1" smtClean="0"/>
              <a:t>work</a:t>
            </a:r>
            <a:r>
              <a:rPr lang="fr-FR" sz="3200" b="1" dirty="0" smtClean="0"/>
              <a:t> organisation for LS2 (2/3)</a:t>
            </a:r>
            <a:endParaRPr lang="fr-FR" sz="3200" b="1" dirty="0"/>
          </a:p>
        </p:txBody>
      </p:sp>
      <p:sp>
        <p:nvSpPr>
          <p:cNvPr id="8" name="TextBox 7"/>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Tree>
    <p:extLst>
      <p:ext uri="{BB962C8B-B14F-4D97-AF65-F5344CB8AC3E}">
        <p14:creationId xmlns:p14="http://schemas.microsoft.com/office/powerpoint/2010/main" val="3266013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txBox="1">
            <a:spLocks/>
          </p:cNvSpPr>
          <p:nvPr/>
        </p:nvSpPr>
        <p:spPr>
          <a:xfrm>
            <a:off x="92660" y="997075"/>
            <a:ext cx="8915400" cy="4876800"/>
          </a:xfrm>
          <a:prstGeom prst="rect">
            <a:avLst/>
          </a:prstGeom>
        </p:spPr>
        <p:txBody>
          <a:bodyPr vert="horz" lIns="34290" tIns="0" rIns="34290" bIns="0" numCol="1" anchor="t" anchorCtr="0">
            <a:normAutofit/>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300" dirty="0">
                <a:solidFill>
                  <a:srgbClr val="0070C0"/>
                </a:solidFill>
                <a:latin typeface="Calibri" panose="020F0502020204030204" pitchFamily="34" charset="0"/>
              </a:rPr>
              <a:t>Work Instructions and Field Forms</a:t>
            </a:r>
          </a:p>
          <a:p>
            <a:pPr marL="257175" indent="-257175">
              <a:buFont typeface="Arial" panose="020B0604020202020204" pitchFamily="34" charset="0"/>
              <a:buChar char="•"/>
            </a:pPr>
            <a:r>
              <a:rPr lang="en-US" sz="1600" dirty="0">
                <a:solidFill>
                  <a:srgbClr val="0070C0"/>
                </a:solidFill>
                <a:latin typeface="Calibri" panose="020F0502020204030204" pitchFamily="34" charset="0"/>
              </a:rPr>
              <a:t>All mechanical &amp; electrical documents technical contents have been updated in the past year</a:t>
            </a:r>
          </a:p>
          <a:p>
            <a:pPr marL="257175" indent="-257175">
              <a:buFont typeface="Arial" panose="020B0604020202020204" pitchFamily="34" charset="0"/>
              <a:buChar char="•"/>
            </a:pPr>
            <a:r>
              <a:rPr lang="en-US" sz="1600" dirty="0">
                <a:solidFill>
                  <a:srgbClr val="0070C0"/>
                </a:solidFill>
                <a:latin typeface="Calibri" panose="020F0502020204030204" pitchFamily="34" charset="0"/>
              </a:rPr>
              <a:t>We are testing electronic </a:t>
            </a:r>
            <a:r>
              <a:rPr lang="en-US" sz="1600" dirty="0" smtClean="0">
                <a:solidFill>
                  <a:srgbClr val="0070C0"/>
                </a:solidFill>
                <a:latin typeface="Calibri" panose="020F0502020204030204" pitchFamily="34" charset="0"/>
              </a:rPr>
              <a:t>checklists</a:t>
            </a:r>
            <a:endParaRPr lang="en-US" sz="1500" dirty="0"/>
          </a:p>
          <a:p>
            <a:endParaRPr lang="en-US" sz="1500" dirty="0"/>
          </a:p>
          <a:p>
            <a:endParaRPr lang="en-US" sz="1500" dirty="0"/>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endParaRPr lang="en-US" sz="1500" dirty="0"/>
          </a:p>
          <a:p>
            <a:pPr marL="27432"/>
            <a:endParaRPr lang="en-US" sz="1500" dirty="0"/>
          </a:p>
        </p:txBody>
      </p:sp>
      <p:sp>
        <p:nvSpPr>
          <p:cNvPr id="3" name="Right Arrow 2"/>
          <p:cNvSpPr/>
          <p:nvPr/>
        </p:nvSpPr>
        <p:spPr>
          <a:xfrm>
            <a:off x="4335108" y="3918630"/>
            <a:ext cx="514350" cy="227966"/>
          </a:xfrm>
          <a:prstGeom prst="rightArrow">
            <a:avLst/>
          </a:prstGeom>
          <a:solidFill>
            <a:schemeClr val="bg1">
              <a:lumMod val="6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fr-CH" sz="1350" dirty="0"/>
          </a:p>
        </p:txBody>
      </p:sp>
      <p:sp>
        <p:nvSpPr>
          <p:cNvPr id="7"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smtClean="0"/>
              <a:t>New </a:t>
            </a:r>
            <a:r>
              <a:rPr lang="fr-FR" sz="3200" b="1" dirty="0" err="1" smtClean="0"/>
              <a:t>work</a:t>
            </a:r>
            <a:r>
              <a:rPr lang="fr-FR" sz="3200" b="1" dirty="0" smtClean="0"/>
              <a:t> organisation for LS2 (3/3)</a:t>
            </a:r>
            <a:endParaRPr lang="fr-FR" sz="3200" b="1" dirty="0"/>
          </a:p>
        </p:txBody>
      </p:sp>
      <p:pic>
        <p:nvPicPr>
          <p:cNvPr id="5" name="Picture 4"/>
          <p:cNvPicPr>
            <a:picLocks noChangeAspect="1"/>
          </p:cNvPicPr>
          <p:nvPr/>
        </p:nvPicPr>
        <p:blipFill>
          <a:blip r:embed="rId3"/>
          <a:stretch>
            <a:fillRect/>
          </a:stretch>
        </p:blipFill>
        <p:spPr>
          <a:xfrm>
            <a:off x="5047607" y="1851188"/>
            <a:ext cx="3852602" cy="4362850"/>
          </a:xfrm>
          <a:prstGeom prst="rect">
            <a:avLst/>
          </a:prstGeom>
        </p:spPr>
      </p:pic>
      <p:pic>
        <p:nvPicPr>
          <p:cNvPr id="6" name="Picture 5"/>
          <p:cNvPicPr>
            <a:picLocks noChangeAspect="1"/>
          </p:cNvPicPr>
          <p:nvPr/>
        </p:nvPicPr>
        <p:blipFill>
          <a:blip r:embed="rId4"/>
          <a:stretch>
            <a:fillRect/>
          </a:stretch>
        </p:blipFill>
        <p:spPr>
          <a:xfrm>
            <a:off x="530725" y="2032869"/>
            <a:ext cx="3606234" cy="4227454"/>
          </a:xfrm>
          <a:prstGeom prst="rect">
            <a:avLst/>
          </a:prstGeom>
        </p:spPr>
      </p:pic>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3752" y="1683133"/>
            <a:ext cx="1064580" cy="69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Tree>
    <p:extLst>
      <p:ext uri="{BB962C8B-B14F-4D97-AF65-F5344CB8AC3E}">
        <p14:creationId xmlns:p14="http://schemas.microsoft.com/office/powerpoint/2010/main" val="834586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4296" y="983415"/>
            <a:ext cx="9100792" cy="5545019"/>
          </a:xfrm>
        </p:spPr>
        <p:txBody>
          <a:bodyPr>
            <a:normAutofit fontScale="62500" lnSpcReduction="20000"/>
          </a:bodyPr>
          <a:lstStyle/>
          <a:p>
            <a:r>
              <a:rPr lang="en-GB" sz="3700" dirty="0" smtClean="0">
                <a:solidFill>
                  <a:srgbClr val="0070C0"/>
                </a:solidFill>
                <a:latin typeface="Calibri" panose="020F0502020204030204" pitchFamily="34" charset="0"/>
              </a:rPr>
              <a:t>Preparatory </a:t>
            </a:r>
            <a:r>
              <a:rPr lang="en-GB" sz="3700" dirty="0">
                <a:solidFill>
                  <a:srgbClr val="0070C0"/>
                </a:solidFill>
                <a:latin typeface="Calibri" panose="020F0502020204030204" pitchFamily="34" charset="0"/>
              </a:rPr>
              <a:t>work has made the best use of the data with the integration of parts in the </a:t>
            </a:r>
            <a:r>
              <a:rPr lang="en-GB" sz="3700" dirty="0" smtClean="0">
                <a:solidFill>
                  <a:srgbClr val="0070C0"/>
                </a:solidFill>
                <a:latin typeface="Calibri" panose="020F0502020204030204" pitchFamily="34" charset="0"/>
              </a:rPr>
              <a:t>CMMS</a:t>
            </a:r>
          </a:p>
          <a:p>
            <a:endParaRPr lang="fr-FR" sz="2900" dirty="0">
              <a:solidFill>
                <a:srgbClr val="0070C0"/>
              </a:solidFill>
              <a:latin typeface="Calibri" panose="020F0502020204030204" pitchFamily="34" charset="0"/>
            </a:endParaRPr>
          </a:p>
          <a:p>
            <a:pPr marL="36576" indent="0">
              <a:buNone/>
            </a:pPr>
            <a:r>
              <a:rPr lang="fr-FR" dirty="0" smtClean="0">
                <a:solidFill>
                  <a:srgbClr val="FF33CC"/>
                </a:solidFill>
                <a:latin typeface="Calibri" panose="020F0502020204030204" pitchFamily="34" charset="0"/>
              </a:rPr>
              <a:t>        	</a:t>
            </a:r>
            <a:r>
              <a:rPr lang="fr-FR" sz="3300" dirty="0">
                <a:solidFill>
                  <a:schemeClr val="tx1">
                    <a:lumMod val="60000"/>
                    <a:lumOff val="40000"/>
                  </a:schemeClr>
                </a:solidFill>
                <a:latin typeface="Calibri" panose="020F0502020204030204" pitchFamily="34" charset="0"/>
              </a:rPr>
              <a:t>=&gt; Parts Associated </a:t>
            </a:r>
            <a:r>
              <a:rPr lang="fr-FR" sz="3300" dirty="0" smtClean="0">
                <a:solidFill>
                  <a:schemeClr val="tx1">
                    <a:lumMod val="60000"/>
                    <a:lumOff val="40000"/>
                  </a:schemeClr>
                </a:solidFill>
                <a:latin typeface="Calibri" panose="020F0502020204030204" pitchFamily="34" charset="0"/>
              </a:rPr>
              <a:t>and </a:t>
            </a:r>
            <a:r>
              <a:rPr lang="fr-FR" sz="3300" dirty="0" err="1">
                <a:solidFill>
                  <a:schemeClr val="tx1">
                    <a:lumMod val="60000"/>
                    <a:lumOff val="40000"/>
                  </a:schemeClr>
                </a:solidFill>
                <a:latin typeface="Calibri" panose="020F0502020204030204" pitchFamily="34" charset="0"/>
              </a:rPr>
              <a:t>Material</a:t>
            </a:r>
            <a:r>
              <a:rPr lang="fr-FR" sz="3300" dirty="0">
                <a:solidFill>
                  <a:schemeClr val="tx1">
                    <a:lumMod val="60000"/>
                    <a:lumOff val="40000"/>
                  </a:schemeClr>
                </a:solidFill>
                <a:latin typeface="Calibri" panose="020F0502020204030204" pitchFamily="34" charset="0"/>
              </a:rPr>
              <a:t> </a:t>
            </a:r>
            <a:r>
              <a:rPr lang="fr-FR" sz="3300" dirty="0" err="1">
                <a:solidFill>
                  <a:schemeClr val="tx1">
                    <a:lumMod val="60000"/>
                    <a:lumOff val="40000"/>
                  </a:schemeClr>
                </a:solidFill>
                <a:latin typeface="Calibri" panose="020F0502020204030204" pitchFamily="34" charset="0"/>
              </a:rPr>
              <a:t>Lists</a:t>
            </a:r>
            <a:r>
              <a:rPr lang="fr-FR" sz="3300" dirty="0">
                <a:solidFill>
                  <a:schemeClr val="tx1">
                    <a:lumMod val="60000"/>
                    <a:lumOff val="40000"/>
                  </a:schemeClr>
                </a:solidFill>
                <a:latin typeface="Calibri" panose="020F0502020204030204" pitchFamily="34" charset="0"/>
              </a:rPr>
              <a:t> </a:t>
            </a:r>
            <a:r>
              <a:rPr lang="fr-FR" sz="3300" dirty="0" smtClean="0">
                <a:solidFill>
                  <a:schemeClr val="tx1">
                    <a:lumMod val="60000"/>
                    <a:lumOff val="40000"/>
                  </a:schemeClr>
                </a:solidFill>
                <a:latin typeface="Calibri" panose="020F0502020204030204" pitchFamily="34" charset="0"/>
              </a:rPr>
              <a:t>for LS2, </a:t>
            </a:r>
            <a:r>
              <a:rPr lang="fr-FR" sz="3300" dirty="0" err="1" smtClean="0">
                <a:solidFill>
                  <a:schemeClr val="tx1">
                    <a:lumMod val="60000"/>
                    <a:lumOff val="40000"/>
                  </a:schemeClr>
                </a:solidFill>
                <a:latin typeface="Calibri" panose="020F0502020204030204" pitchFamily="34" charset="0"/>
              </a:rPr>
              <a:t>during</a:t>
            </a:r>
            <a:r>
              <a:rPr lang="fr-FR" sz="3300" dirty="0" smtClean="0">
                <a:solidFill>
                  <a:schemeClr val="tx1">
                    <a:lumMod val="60000"/>
                    <a:lumOff val="40000"/>
                  </a:schemeClr>
                </a:solidFill>
                <a:latin typeface="Calibri" panose="020F0502020204030204" pitchFamily="34" charset="0"/>
              </a:rPr>
              <a:t> LS1</a:t>
            </a:r>
            <a:endParaRPr lang="fr-FR" sz="3300" dirty="0">
              <a:solidFill>
                <a:schemeClr val="tx1">
                  <a:lumMod val="60000"/>
                  <a:lumOff val="40000"/>
                </a:schemeClr>
              </a:solidFill>
              <a:latin typeface="Calibri" panose="020F0502020204030204" pitchFamily="34" charset="0"/>
            </a:endParaRPr>
          </a:p>
          <a:p>
            <a:endParaRPr lang="fr-FR" dirty="0"/>
          </a:p>
          <a:p>
            <a:endParaRPr lang="fr-FR" dirty="0" smtClean="0"/>
          </a:p>
          <a:p>
            <a:endParaRPr lang="fr-FR" dirty="0"/>
          </a:p>
          <a:p>
            <a:endParaRPr lang="fr-FR" dirty="0" smtClean="0"/>
          </a:p>
          <a:p>
            <a:endParaRPr lang="fr-FR" dirty="0"/>
          </a:p>
          <a:p>
            <a:endParaRPr lang="fr-FR" dirty="0"/>
          </a:p>
          <a:p>
            <a:pPr marL="36576" indent="0">
              <a:buNone/>
            </a:pPr>
            <a:endParaRPr lang="fr-FR" dirty="0" smtClean="0"/>
          </a:p>
          <a:p>
            <a:pPr marL="36576" indent="0">
              <a:buNone/>
            </a:pPr>
            <a:endParaRPr lang="fr-FR" sz="3700" dirty="0">
              <a:solidFill>
                <a:srgbClr val="0070C0"/>
              </a:solidFill>
              <a:latin typeface="Calibri" panose="020F0502020204030204" pitchFamily="34" charset="0"/>
            </a:endParaRPr>
          </a:p>
          <a:p>
            <a:r>
              <a:rPr lang="en-GB" sz="3600" dirty="0" smtClean="0">
                <a:solidFill>
                  <a:srgbClr val="0070C0"/>
                </a:solidFill>
                <a:latin typeface="Calibri" panose="020F0502020204030204" pitchFamily="34" charset="0"/>
              </a:rPr>
              <a:t>The </a:t>
            </a:r>
            <a:r>
              <a:rPr lang="en-GB" sz="3600" dirty="0">
                <a:solidFill>
                  <a:srgbClr val="0070C0"/>
                </a:solidFill>
                <a:latin typeface="Calibri" panose="020F0502020204030204" pitchFamily="34" charset="0"/>
              </a:rPr>
              <a:t>parts used on each device have been automatically integrated into the BOM, making it easier to operate the LS2</a:t>
            </a:r>
          </a:p>
          <a:p>
            <a:pPr marL="36576" indent="0">
              <a:buNone/>
            </a:pPr>
            <a:r>
              <a:rPr lang="fr-FR" dirty="0" smtClean="0">
                <a:solidFill>
                  <a:srgbClr val="FF33CC"/>
                </a:solidFill>
                <a:latin typeface="Calibri" panose="020F0502020204030204" pitchFamily="34" charset="0"/>
              </a:rPr>
              <a:t>        </a:t>
            </a:r>
            <a:endParaRPr lang="fr-FR" dirty="0">
              <a:latin typeface="Calibri" panose="020F0502020204030204" pitchFamily="34" charset="0"/>
            </a:endParaRPr>
          </a:p>
          <a:p>
            <a:r>
              <a:rPr lang="en-GB" sz="3700" dirty="0">
                <a:solidFill>
                  <a:srgbClr val="0070C0"/>
                </a:solidFill>
                <a:latin typeface="Calibri" panose="020F0502020204030204" pitchFamily="34" charset="0"/>
              </a:rPr>
              <a:t>Implementation of a new integrated purchasing module to facilitate the workflow of restocking parts via CMMS</a:t>
            </a:r>
            <a:endParaRPr lang="fr-FR" sz="3700" dirty="0">
              <a:solidFill>
                <a:srgbClr val="0070C0"/>
              </a:solidFill>
              <a:latin typeface="Calibri" panose="020F0502020204030204" pitchFamily="34" charset="0"/>
            </a:endParaRPr>
          </a:p>
          <a:p>
            <a:endParaRPr lang="fr-FR" dirty="0"/>
          </a:p>
          <a:p>
            <a:endParaRPr lang="fr-FR" dirty="0" smtClean="0"/>
          </a:p>
          <a:p>
            <a:endParaRPr lang="fr-FR" dirty="0" smtClean="0"/>
          </a:p>
          <a:p>
            <a:endParaRPr lang="fr-FR" dirty="0"/>
          </a:p>
          <a:p>
            <a:endParaRPr lang="fr-FR" dirty="0" smtClean="0"/>
          </a:p>
          <a:p>
            <a:endParaRPr lang="fr-FR" dirty="0" smtClean="0">
              <a:solidFill>
                <a:schemeClr val="tx2">
                  <a:lumMod val="60000"/>
                  <a:lumOff val="4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656" y="2359879"/>
            <a:ext cx="5694688" cy="20147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Implementation</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of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spare</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parts management</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2" name="Oval 1"/>
          <p:cNvSpPr/>
          <p:nvPr/>
        </p:nvSpPr>
        <p:spPr bwMode="auto">
          <a:xfrm>
            <a:off x="1535185" y="2231472"/>
            <a:ext cx="2239861" cy="486561"/>
          </a:xfrm>
          <a:prstGeom prst="ellipse">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7" name="Oval 6"/>
          <p:cNvSpPr/>
          <p:nvPr/>
        </p:nvSpPr>
        <p:spPr bwMode="auto">
          <a:xfrm>
            <a:off x="1981200" y="3689192"/>
            <a:ext cx="770389" cy="480136"/>
          </a:xfrm>
          <a:prstGeom prst="ellipse">
            <a:avLst/>
          </a:prstGeom>
          <a:noFill/>
          <a:ln w="28575" cap="flat" cmpd="sng" algn="ctr">
            <a:solidFill>
              <a:srgbClr val="FF0000"/>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10" name="TextBox 9"/>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Tree>
    <p:extLst>
      <p:ext uri="{BB962C8B-B14F-4D97-AF65-F5344CB8AC3E}">
        <p14:creationId xmlns:p14="http://schemas.microsoft.com/office/powerpoint/2010/main" val="86881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235" y="1518437"/>
            <a:ext cx="3600450" cy="1061420"/>
          </a:xfrm>
          <a:prstGeom prst="rect">
            <a:avLst/>
          </a:prstGeom>
        </p:spPr>
      </p:pic>
      <p:sp>
        <p:nvSpPr>
          <p:cNvPr id="25" name="Content Placeholder 2"/>
          <p:cNvSpPr txBox="1">
            <a:spLocks/>
          </p:cNvSpPr>
          <p:nvPr/>
        </p:nvSpPr>
        <p:spPr>
          <a:xfrm>
            <a:off x="0" y="3833769"/>
            <a:ext cx="9036496" cy="4809390"/>
          </a:xfrm>
          <a:prstGeom prst="rect">
            <a:avLst/>
          </a:prstGeom>
        </p:spPr>
        <p:txBody>
          <a:bodyPr vert="horz" lIns="34290" tIns="0" rIns="34290" bIns="0" numCol="2" anchor="b">
            <a:normAutofit/>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1500" dirty="0"/>
          </a:p>
          <a:p>
            <a:endParaRPr lang="en-US" sz="1500" dirty="0"/>
          </a:p>
          <a:p>
            <a:endParaRPr lang="en-US" sz="1500" dirty="0"/>
          </a:p>
          <a:p>
            <a:endParaRPr lang="en-US" sz="1500" dirty="0"/>
          </a:p>
          <a:p>
            <a:endParaRPr lang="en-US" sz="1500" dirty="0"/>
          </a:p>
          <a:p>
            <a:endParaRPr lang="en-US" sz="1500" b="1" dirty="0" smtClean="0">
              <a:latin typeface="Calibri" panose="020F0502020204030204" pitchFamily="34" charset="0"/>
            </a:endParaRPr>
          </a:p>
          <a:p>
            <a:r>
              <a:rPr lang="en-US" sz="1500" b="1" dirty="0" smtClean="0">
                <a:latin typeface="Calibri" panose="020F0502020204030204" pitchFamily="34" charset="0"/>
              </a:rPr>
              <a:t>Optimization of the reporting quality in order to </a:t>
            </a:r>
          </a:p>
          <a:p>
            <a:r>
              <a:rPr lang="en-US" sz="1500" b="1" dirty="0" smtClean="0">
                <a:latin typeface="Calibri" panose="020F0502020204030204" pitchFamily="34" charset="0"/>
              </a:rPr>
              <a:t>get the best feedback from the field and manage teams</a:t>
            </a:r>
            <a:endParaRPr lang="en-US" sz="1500" b="1" dirty="0">
              <a:latin typeface="Calibri" panose="020F0502020204030204" pitchFamily="34" charset="0"/>
            </a:endParaRPr>
          </a:p>
          <a:p>
            <a:pPr algn="just"/>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endParaRPr lang="en-US" sz="1500" b="1" dirty="0">
              <a:latin typeface="Calibri" panose="020F0502020204030204" pitchFamily="34" charset="0"/>
            </a:endParaRPr>
          </a:p>
          <a:p>
            <a:pPr algn="just"/>
            <a:r>
              <a:rPr lang="en-US" sz="1500" b="1" dirty="0" smtClean="0">
                <a:latin typeface="Calibri" panose="020F0502020204030204" pitchFamily="34" charset="0"/>
              </a:rPr>
              <a:t>Improvement </a:t>
            </a:r>
            <a:r>
              <a:rPr lang="en-US" sz="1500" b="1" dirty="0">
                <a:latin typeface="Calibri" panose="020F0502020204030204" pitchFamily="34" charset="0"/>
              </a:rPr>
              <a:t>of </a:t>
            </a:r>
            <a:r>
              <a:rPr lang="en-US" sz="1500" b="1" dirty="0" smtClean="0">
                <a:latin typeface="Calibri" panose="020F0502020204030204" pitchFamily="34" charset="0"/>
              </a:rPr>
              <a:t>workflow </a:t>
            </a:r>
            <a:r>
              <a:rPr lang="en-US" sz="1500" b="1" dirty="0">
                <a:latin typeface="Calibri" panose="020F0502020204030204" pitchFamily="34" charset="0"/>
              </a:rPr>
              <a:t>is in place and </a:t>
            </a:r>
            <a:r>
              <a:rPr lang="en-US" sz="1500" b="1" dirty="0" smtClean="0">
                <a:latin typeface="Calibri" panose="020F0502020204030204" pitchFamily="34" charset="0"/>
              </a:rPr>
              <a:t>each check </a:t>
            </a:r>
            <a:r>
              <a:rPr lang="en-US" sz="1500" b="1" dirty="0">
                <a:latin typeface="Calibri" panose="020F0502020204030204" pitchFamily="34" charset="0"/>
              </a:rPr>
              <a:t>and validated by CERN technical expert in the field </a:t>
            </a:r>
            <a:r>
              <a:rPr lang="en-US" sz="1500" b="1" dirty="0" smtClean="0">
                <a:latin typeface="Calibri" panose="020F0502020204030204" pitchFamily="34" charset="0"/>
              </a:rPr>
              <a:t>and WO </a:t>
            </a:r>
            <a:r>
              <a:rPr lang="en-US" sz="1500" b="1" dirty="0">
                <a:latin typeface="Calibri" panose="020F0502020204030204" pitchFamily="34" charset="0"/>
              </a:rPr>
              <a:t>is quality controller </a:t>
            </a:r>
          </a:p>
        </p:txBody>
      </p:sp>
      <p:pic>
        <p:nvPicPr>
          <p:cNvPr id="7" name="Picture 6"/>
          <p:cNvPicPr>
            <a:picLocks noChangeAspect="1"/>
          </p:cNvPicPr>
          <p:nvPr/>
        </p:nvPicPr>
        <p:blipFill>
          <a:blip r:embed="rId4"/>
          <a:stretch>
            <a:fillRect/>
          </a:stretch>
        </p:blipFill>
        <p:spPr>
          <a:xfrm>
            <a:off x="4337108" y="1031553"/>
            <a:ext cx="4699388" cy="3764453"/>
          </a:xfrm>
          <a:prstGeom prst="rect">
            <a:avLst/>
          </a:prstGeom>
        </p:spPr>
      </p:pic>
      <p:pic>
        <p:nvPicPr>
          <p:cNvPr id="9" name="Picture 8"/>
          <p:cNvPicPr>
            <a:picLocks noChangeAspect="1"/>
          </p:cNvPicPr>
          <p:nvPr/>
        </p:nvPicPr>
        <p:blipFill>
          <a:blip r:embed="rId5"/>
          <a:stretch>
            <a:fillRect/>
          </a:stretch>
        </p:blipFill>
        <p:spPr>
          <a:xfrm>
            <a:off x="1753940" y="1019361"/>
            <a:ext cx="780276" cy="371143"/>
          </a:xfrm>
          <a:prstGeom prst="rect">
            <a:avLst/>
          </a:prstGeom>
        </p:spPr>
      </p:pic>
      <p:sp>
        <p:nvSpPr>
          <p:cNvPr id="8"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3200" b="1" dirty="0" err="1" smtClean="0"/>
              <a:t>Implementation</a:t>
            </a:r>
            <a:r>
              <a:rPr lang="fr-FR" sz="3200" b="1" dirty="0" smtClean="0"/>
              <a:t> of workflow and </a:t>
            </a:r>
            <a:r>
              <a:rPr lang="fr-FR" sz="3200" b="1" dirty="0" err="1" smtClean="0"/>
              <a:t>KPIs</a:t>
            </a:r>
            <a:endParaRPr lang="fr-FR" sz="3200" b="1" dirty="0"/>
          </a:p>
        </p:txBody>
      </p:sp>
      <p:sp>
        <p:nvSpPr>
          <p:cNvPr id="10" name="TextBox 9"/>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pic>
        <p:nvPicPr>
          <p:cNvPr id="2" name="Picture 1"/>
          <p:cNvPicPr>
            <a:picLocks noChangeAspect="1"/>
          </p:cNvPicPr>
          <p:nvPr/>
        </p:nvPicPr>
        <p:blipFill>
          <a:blip r:embed="rId6"/>
          <a:stretch>
            <a:fillRect/>
          </a:stretch>
        </p:blipFill>
        <p:spPr>
          <a:xfrm>
            <a:off x="36315" y="2839814"/>
            <a:ext cx="4215525" cy="2734182"/>
          </a:xfrm>
          <a:prstGeom prst="rect">
            <a:avLst/>
          </a:prstGeom>
        </p:spPr>
      </p:pic>
    </p:spTree>
    <p:extLst>
      <p:ext uri="{BB962C8B-B14F-4D97-AF65-F5344CB8AC3E}">
        <p14:creationId xmlns:p14="http://schemas.microsoft.com/office/powerpoint/2010/main" val="2652221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Typical</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consolidation on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oil</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pumps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4" name="Content Placeholder 2"/>
          <p:cNvSpPr txBox="1">
            <a:spLocks/>
          </p:cNvSpPr>
          <p:nvPr/>
        </p:nvSpPr>
        <p:spPr>
          <a:xfrm>
            <a:off x="114300" y="1097280"/>
            <a:ext cx="8915400" cy="4876800"/>
          </a:xfrm>
          <a:prstGeom prst="rect">
            <a:avLst/>
          </a:prstGeom>
        </p:spPr>
        <p:txBody>
          <a:bodyPr vert="horz" lIns="34290" tIns="0" rIns="34290" bIns="0" numCol="1" anchor="t" anchorCtr="0">
            <a:normAutofit/>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300" dirty="0">
                <a:solidFill>
                  <a:srgbClr val="0070C0"/>
                </a:solidFill>
                <a:latin typeface="Calibri" panose="020F0502020204030204" pitchFamily="34" charset="0"/>
              </a:rPr>
              <a:t>Shaft Seal Leaks</a:t>
            </a:r>
          </a:p>
          <a:p>
            <a:pPr lvl="1">
              <a:buSzPct val="80000"/>
              <a:buFont typeface="Arial" panose="020B0604020202020204" pitchFamily="34" charset="0"/>
              <a:buChar char="•"/>
            </a:pPr>
            <a:r>
              <a:rPr lang="en-US" sz="1600" dirty="0" smtClean="0">
                <a:solidFill>
                  <a:srgbClr val="0070C0"/>
                </a:solidFill>
                <a:latin typeface="Calibri" panose="020F0502020204030204" pitchFamily="34" charset="0"/>
              </a:rPr>
              <a:t>Oil </a:t>
            </a:r>
            <a:r>
              <a:rPr lang="en-US" sz="1600" dirty="0">
                <a:solidFill>
                  <a:srgbClr val="0070C0"/>
                </a:solidFill>
                <a:latin typeface="Calibri" panose="020F0502020204030204" pitchFamily="34" charset="0"/>
              </a:rPr>
              <a:t>pump shaft seal failures caused by </a:t>
            </a:r>
            <a:r>
              <a:rPr lang="en-GB" sz="1600" dirty="0">
                <a:solidFill>
                  <a:srgbClr val="0070C0"/>
                </a:solidFill>
                <a:latin typeface="Calibri" panose="020F0502020204030204" pitchFamily="34" charset="0"/>
              </a:rPr>
              <a:t>overheating due to dry running when the </a:t>
            </a:r>
            <a:r>
              <a:rPr lang="en-US" sz="1600" dirty="0">
                <a:solidFill>
                  <a:srgbClr val="0070C0"/>
                </a:solidFill>
                <a:latin typeface="Calibri" panose="020F0502020204030204" pitchFamily="34" charset="0"/>
              </a:rPr>
              <a:t>spare unit is switched on. Increase of shaft seal leaks after LHCB pump switch </a:t>
            </a:r>
            <a:endParaRPr lang="en-US" sz="1600" dirty="0" smtClean="0">
              <a:solidFill>
                <a:srgbClr val="0070C0"/>
              </a:solidFill>
              <a:latin typeface="Calibri" panose="020F0502020204030204" pitchFamily="34" charset="0"/>
            </a:endParaRPr>
          </a:p>
          <a:p>
            <a:pPr lvl="1">
              <a:buSzPct val="80000"/>
              <a:buFont typeface="Arial" panose="020B0604020202020204" pitchFamily="34" charset="0"/>
              <a:buChar char="•"/>
            </a:pPr>
            <a:r>
              <a:rPr lang="en-GB" sz="1600" dirty="0" smtClean="0">
                <a:solidFill>
                  <a:srgbClr val="0070C0"/>
                </a:solidFill>
                <a:latin typeface="Calibri" panose="020F0502020204030204" pitchFamily="34" charset="0"/>
              </a:rPr>
              <a:t>Failure </a:t>
            </a:r>
            <a:r>
              <a:rPr lang="en-GB" sz="1600" dirty="0">
                <a:solidFill>
                  <a:srgbClr val="0070C0"/>
                </a:solidFill>
                <a:latin typeface="Calibri" panose="020F0502020204030204" pitchFamily="34" charset="0"/>
              </a:rPr>
              <a:t>by embrittlement of the secondary O-ring</a:t>
            </a:r>
          </a:p>
          <a:p>
            <a:pPr lvl="1">
              <a:buSzPct val="80000"/>
              <a:buFont typeface="Arial" panose="020B0604020202020204" pitchFamily="34" charset="0"/>
              <a:buChar char="•"/>
            </a:pPr>
            <a:r>
              <a:rPr lang="en-GB" sz="1600" dirty="0">
                <a:solidFill>
                  <a:srgbClr val="0070C0"/>
                </a:solidFill>
                <a:latin typeface="Calibri" panose="020F0502020204030204" pitchFamily="34" charset="0"/>
              </a:rPr>
              <a:t>Destruction of the raceway surface by impurities</a:t>
            </a:r>
            <a:endParaRPr lang="en-US" sz="1600" dirty="0">
              <a:solidFill>
                <a:srgbClr val="0070C0"/>
              </a:solidFill>
              <a:latin typeface="Calibri" panose="020F0502020204030204" pitchFamily="34" charset="0"/>
            </a:endParaRPr>
          </a:p>
          <a:p>
            <a:endParaRPr lang="en-US" sz="1500" dirty="0" smtClean="0"/>
          </a:p>
          <a:p>
            <a:endParaRPr lang="en-US" sz="1500" dirty="0" smtClean="0"/>
          </a:p>
          <a:p>
            <a:r>
              <a:rPr lang="en-US" sz="2300" dirty="0">
                <a:solidFill>
                  <a:srgbClr val="0070C0"/>
                </a:solidFill>
                <a:latin typeface="Calibri" panose="020F0502020204030204" pitchFamily="34" charset="0"/>
              </a:rPr>
              <a:t>Integration of new oil pumps with magnetic coupling</a:t>
            </a:r>
            <a:r>
              <a:rPr lang="en-US" sz="2300" dirty="0" smtClean="0">
                <a:solidFill>
                  <a:srgbClr val="0070C0"/>
                </a:solidFill>
                <a:latin typeface="Calibri" panose="020F0502020204030204" pitchFamily="34" charset="0"/>
              </a:rPr>
              <a:t>,</a:t>
            </a:r>
          </a:p>
          <a:p>
            <a:r>
              <a:rPr lang="en-US" sz="2300" dirty="0" smtClean="0">
                <a:solidFill>
                  <a:srgbClr val="0070C0"/>
                </a:solidFill>
                <a:latin typeface="Calibri" panose="020F0502020204030204" pitchFamily="34" charset="0"/>
              </a:rPr>
              <a:t>associated </a:t>
            </a:r>
            <a:r>
              <a:rPr lang="en-US" sz="2300" dirty="0">
                <a:solidFill>
                  <a:srgbClr val="0070C0"/>
                </a:solidFill>
                <a:latin typeface="Calibri" panose="020F0502020204030204" pitchFamily="34" charset="0"/>
              </a:rPr>
              <a:t>with a </a:t>
            </a:r>
            <a:r>
              <a:rPr lang="en-US" sz="2300" dirty="0" smtClean="0">
                <a:solidFill>
                  <a:srgbClr val="0070C0"/>
                </a:solidFill>
                <a:latin typeface="Calibri" panose="020F0502020204030204" pitchFamily="34" charset="0"/>
              </a:rPr>
              <a:t>soft </a:t>
            </a:r>
            <a:r>
              <a:rPr lang="en-US" sz="2300" dirty="0">
                <a:solidFill>
                  <a:srgbClr val="0070C0"/>
                </a:solidFill>
                <a:latin typeface="Calibri" panose="020F0502020204030204" pitchFamily="34" charset="0"/>
              </a:rPr>
              <a:t>starter device</a:t>
            </a:r>
          </a:p>
          <a:p>
            <a:endParaRPr lang="en-US" sz="1500" dirty="0"/>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endParaRPr lang="en-US" sz="1500" dirty="0"/>
          </a:p>
          <a:p>
            <a:pPr marL="27432"/>
            <a:endParaRPr lang="en-US" sz="15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802" y="1794312"/>
            <a:ext cx="2137639" cy="1603229"/>
          </a:xfrm>
          <a:prstGeom prst="rect">
            <a:avLst/>
          </a:prstGeom>
        </p:spPr>
      </p:pic>
      <p:pic>
        <p:nvPicPr>
          <p:cNvPr id="6" name="Content Placeholder 6"/>
          <p:cNvPicPr>
            <a:picLocks noGrp="1" noChangeAspect="1"/>
          </p:cNvPicPr>
          <p:nvPr>
            <p:ph sz="half" idx="4294967295"/>
          </p:nvPr>
        </p:nvPicPr>
        <p:blipFill>
          <a:blip r:embed="rId4"/>
          <a:stretch>
            <a:fillRect/>
          </a:stretch>
        </p:blipFill>
        <p:spPr>
          <a:xfrm>
            <a:off x="265302" y="3967981"/>
            <a:ext cx="2894545" cy="2227739"/>
          </a:xfrm>
          <a:prstGeom prst="rect">
            <a:avLst/>
          </a:prstGeom>
        </p:spPr>
      </p:pic>
      <p:pic>
        <p:nvPicPr>
          <p:cNvPr id="2" name="Picture 1"/>
          <p:cNvPicPr>
            <a:picLocks noChangeAspect="1"/>
          </p:cNvPicPr>
          <p:nvPr/>
        </p:nvPicPr>
        <p:blipFill>
          <a:blip r:embed="rId5"/>
          <a:stretch>
            <a:fillRect/>
          </a:stretch>
        </p:blipFill>
        <p:spPr>
          <a:xfrm>
            <a:off x="5984049" y="3840822"/>
            <a:ext cx="2774470" cy="1897248"/>
          </a:xfrm>
          <a:prstGeom prst="rect">
            <a:avLst/>
          </a:prstGeom>
        </p:spPr>
      </p:pic>
      <p:pic>
        <p:nvPicPr>
          <p:cNvPr id="3" name="Picture 2"/>
          <p:cNvPicPr>
            <a:picLocks noChangeAspect="1"/>
          </p:cNvPicPr>
          <p:nvPr/>
        </p:nvPicPr>
        <p:blipFill>
          <a:blip r:embed="rId6"/>
          <a:stretch>
            <a:fillRect/>
          </a:stretch>
        </p:blipFill>
        <p:spPr>
          <a:xfrm>
            <a:off x="3626272" y="4147508"/>
            <a:ext cx="1734293" cy="1734293"/>
          </a:xfrm>
          <a:prstGeom prst="rect">
            <a:avLst/>
          </a:prstGeom>
        </p:spPr>
      </p:pic>
      <p:sp>
        <p:nvSpPr>
          <p:cNvPr id="7" name="TextBox 6"/>
          <p:cNvSpPr txBox="1"/>
          <p:nvPr/>
        </p:nvSpPr>
        <p:spPr>
          <a:xfrm>
            <a:off x="5304506" y="4794246"/>
            <a:ext cx="679543" cy="707886"/>
          </a:xfrm>
          <a:prstGeom prst="rect">
            <a:avLst/>
          </a:prstGeom>
          <a:noFill/>
        </p:spPr>
        <p:txBody>
          <a:bodyPr wrap="square" rtlCol="0">
            <a:spAutoFit/>
          </a:bodyPr>
          <a:lstStyle/>
          <a:p>
            <a:r>
              <a:rPr lang="en-GB" sz="4000" dirty="0" smtClean="0"/>
              <a:t>+</a:t>
            </a:r>
            <a:endParaRPr lang="en-GB" sz="4000" dirty="0"/>
          </a:p>
        </p:txBody>
      </p:sp>
      <p:sp>
        <p:nvSpPr>
          <p:cNvPr id="10" name="TextBox 9"/>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Tree>
    <p:extLst>
      <p:ext uri="{BB962C8B-B14F-4D97-AF65-F5344CB8AC3E}">
        <p14:creationId xmlns:p14="http://schemas.microsoft.com/office/powerpoint/2010/main" val="1339578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93980" y="1498863"/>
            <a:ext cx="7125112" cy="4586179"/>
          </a:xfrm>
        </p:spPr>
        <p:txBody>
          <a:bodyPr>
            <a:normAutofit fontScale="77500" lnSpcReduction="20000"/>
          </a:bodyPr>
          <a:lstStyle/>
          <a:p>
            <a:pPr marL="266700" indent="-266700" algn="l">
              <a:lnSpc>
                <a:spcPct val="200000"/>
              </a:lnSpc>
              <a:buFont typeface="Arial" pitchFamily="34" charset="0"/>
              <a:buChar char="•"/>
            </a:pPr>
            <a:r>
              <a:rPr lang="fr-CH" dirty="0" smtClean="0"/>
              <a:t>INTRODUCTION</a:t>
            </a:r>
          </a:p>
          <a:p>
            <a:pPr marL="266700" indent="-266700" algn="l">
              <a:lnSpc>
                <a:spcPct val="200000"/>
              </a:lnSpc>
              <a:buFont typeface="Arial" pitchFamily="34" charset="0"/>
              <a:buChar char="•"/>
            </a:pPr>
            <a:r>
              <a:rPr lang="fr-CH" dirty="0" err="1" smtClean="0"/>
              <a:t>Lessons</a:t>
            </a:r>
            <a:r>
              <a:rPr lang="fr-CH" dirty="0" smtClean="0"/>
              <a:t> </a:t>
            </a:r>
            <a:r>
              <a:rPr lang="fr-CH" dirty="0" err="1" smtClean="0"/>
              <a:t>learned</a:t>
            </a:r>
            <a:r>
              <a:rPr lang="fr-CH" dirty="0" smtClean="0"/>
              <a:t> </a:t>
            </a:r>
            <a:r>
              <a:rPr lang="fr-CH" dirty="0" err="1" smtClean="0"/>
              <a:t>after</a:t>
            </a:r>
            <a:r>
              <a:rPr lang="fr-CH" dirty="0" smtClean="0"/>
              <a:t> LS1 in 2013-2014</a:t>
            </a:r>
          </a:p>
          <a:p>
            <a:pPr marL="266700" indent="-266700" algn="l">
              <a:lnSpc>
                <a:spcPct val="200000"/>
              </a:lnSpc>
              <a:buFont typeface="Arial" pitchFamily="34" charset="0"/>
              <a:buChar char="•"/>
            </a:pPr>
            <a:r>
              <a:rPr lang="fr-CH" dirty="0" smtClean="0"/>
              <a:t>2015-2018 </a:t>
            </a:r>
            <a:r>
              <a:rPr lang="fr-CH" dirty="0" err="1" smtClean="0"/>
              <a:t>Operational</a:t>
            </a:r>
            <a:r>
              <a:rPr lang="fr-CH" dirty="0" smtClean="0"/>
              <a:t> phase RUN 2</a:t>
            </a:r>
          </a:p>
          <a:p>
            <a:pPr marL="266700" indent="-266700" algn="l">
              <a:lnSpc>
                <a:spcPct val="200000"/>
              </a:lnSpc>
              <a:buFont typeface="Arial" pitchFamily="34" charset="0"/>
              <a:buChar char="•"/>
            </a:pPr>
            <a:r>
              <a:rPr lang="fr-CH" dirty="0" smtClean="0"/>
              <a:t>Evolution of the </a:t>
            </a:r>
            <a:r>
              <a:rPr lang="en-GB" dirty="0" smtClean="0"/>
              <a:t>strategy</a:t>
            </a:r>
            <a:r>
              <a:rPr lang="fr-CH" dirty="0" smtClean="0"/>
              <a:t> for LS2 in 2019-2020</a:t>
            </a:r>
          </a:p>
          <a:p>
            <a:pPr marL="266700" indent="-266700" algn="l">
              <a:lnSpc>
                <a:spcPct val="200000"/>
              </a:lnSpc>
              <a:buFont typeface="Arial" pitchFamily="34" charset="0"/>
              <a:buChar char="•"/>
            </a:pPr>
            <a:r>
              <a:rPr lang="fr-CH" dirty="0" smtClean="0"/>
              <a:t>CONCLUSION</a:t>
            </a:r>
          </a:p>
          <a:p>
            <a:pPr marL="266700" indent="-266700" algn="l">
              <a:lnSpc>
                <a:spcPct val="200000"/>
              </a:lnSpc>
              <a:buFont typeface="Arial" pitchFamily="34" charset="0"/>
              <a:buChar char="•"/>
            </a:pPr>
            <a:endParaRPr lang="fr-CH" dirty="0" smtClean="0"/>
          </a:p>
        </p:txBody>
      </p:sp>
      <p:sp>
        <p:nvSpPr>
          <p:cNvPr id="15" name="Slide Number Placeholder 17"/>
          <p:cNvSpPr txBox="1">
            <a:spLocks/>
          </p:cNvSpPr>
          <p:nvPr/>
        </p:nvSpPr>
        <p:spPr>
          <a:xfrm>
            <a:off x="125771" y="6551629"/>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2">
                  <a:lumMod val="50000"/>
                </a:schemeClr>
              </a:solidFill>
              <a:latin typeface="AvantGarde" pitchFamily="34" charset="0"/>
            </a:endParaRPr>
          </a:p>
        </p:txBody>
      </p:sp>
      <p:sp>
        <p:nvSpPr>
          <p:cNvPr id="21"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3</a:t>
            </a:fld>
            <a:endParaRPr lang="en-US" dirty="0">
              <a:solidFill>
                <a:schemeClr val="bg2">
                  <a:lumMod val="50000"/>
                </a:schemeClr>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Outline</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2204310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Typical</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improvement</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of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tools</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Beamex</a:t>
            </a: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 MC6</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pic>
        <p:nvPicPr>
          <p:cNvPr id="3" name="Picture 2"/>
          <p:cNvPicPr>
            <a:picLocks noChangeAspect="1"/>
          </p:cNvPicPr>
          <p:nvPr/>
        </p:nvPicPr>
        <p:blipFill>
          <a:blip r:embed="rId3"/>
          <a:stretch>
            <a:fillRect/>
          </a:stretch>
        </p:blipFill>
        <p:spPr>
          <a:xfrm>
            <a:off x="293827" y="4060022"/>
            <a:ext cx="1582142" cy="1917123"/>
          </a:xfrm>
          <a:prstGeom prst="rect">
            <a:avLst/>
          </a:prstGeom>
        </p:spPr>
      </p:pic>
      <p:pic>
        <p:nvPicPr>
          <p:cNvPr id="4" name="Picture 3"/>
          <p:cNvPicPr>
            <a:picLocks noChangeAspect="1"/>
          </p:cNvPicPr>
          <p:nvPr/>
        </p:nvPicPr>
        <p:blipFill>
          <a:blip r:embed="rId4"/>
          <a:stretch>
            <a:fillRect/>
          </a:stretch>
        </p:blipFill>
        <p:spPr>
          <a:xfrm>
            <a:off x="419665" y="3257129"/>
            <a:ext cx="1089840" cy="510137"/>
          </a:xfrm>
          <a:prstGeom prst="rect">
            <a:avLst/>
          </a:prstGeom>
        </p:spPr>
      </p:pic>
      <p:sp>
        <p:nvSpPr>
          <p:cNvPr id="10" name="Content Placeholder 2"/>
          <p:cNvSpPr txBox="1">
            <a:spLocks/>
          </p:cNvSpPr>
          <p:nvPr/>
        </p:nvSpPr>
        <p:spPr>
          <a:xfrm>
            <a:off x="590730" y="1227594"/>
            <a:ext cx="8915400" cy="4876800"/>
          </a:xfrm>
          <a:prstGeom prst="rect">
            <a:avLst/>
          </a:prstGeom>
        </p:spPr>
        <p:txBody>
          <a:bodyPr vert="horz" lIns="34290" tIns="0" rIns="34290" bIns="0" numCol="1" anchor="t" anchorCtr="0">
            <a:normAutofit/>
          </a:bodyPr>
          <a:lstStyle>
            <a:lvl1pPr marL="0" indent="0" algn="l" rtl="0" eaLnBrk="1" latinLnBrk="0" hangingPunct="1">
              <a:spcBef>
                <a:spcPct val="20000"/>
              </a:spcBef>
              <a:buClr>
                <a:schemeClr val="accent1"/>
              </a:buClr>
              <a:buSzPct val="80000"/>
              <a:buFont typeface="Arial"/>
              <a:buNone/>
              <a:defRPr kumimoji="0" sz="2000" kern="1200">
                <a:solidFill>
                  <a:schemeClr val="tx1"/>
                </a:solidFill>
                <a:effectLst/>
                <a:latin typeface="+mn-lt"/>
                <a:ea typeface="+mn-ea"/>
                <a:cs typeface="+mn-cs"/>
              </a:defRPr>
            </a:lvl1pPr>
            <a:lvl2pPr marL="905256" indent="-457200" algn="l" rtl="0" eaLnBrk="1" latinLnBrk="0" hangingPunct="1">
              <a:spcBef>
                <a:spcPct val="20000"/>
              </a:spcBef>
              <a:buClr>
                <a:schemeClr val="accent1"/>
              </a:buClr>
              <a:buSzPct val="90000"/>
              <a:buFont typeface="Arial"/>
              <a:buNone/>
              <a:defRPr kumimoji="0" sz="1800" kern="1200">
                <a:solidFill>
                  <a:schemeClr val="tx1">
                    <a:tint val="75000"/>
                  </a:schemeClr>
                </a:solidFill>
                <a:latin typeface="+mn-lt"/>
                <a:ea typeface="+mn-ea"/>
                <a:cs typeface="+mn-cs"/>
              </a:defRPr>
            </a:lvl2pPr>
            <a:lvl3pPr marL="1092708" indent="-342900" algn="l" rtl="0" eaLnBrk="1" latinLnBrk="0" hangingPunct="1">
              <a:spcBef>
                <a:spcPct val="20000"/>
              </a:spcBef>
              <a:buClr>
                <a:schemeClr val="accent2"/>
              </a:buClr>
              <a:buSzPct val="85000"/>
              <a:buFont typeface="Arial"/>
              <a:buNone/>
              <a:defRPr kumimoji="0" sz="1600" kern="1200">
                <a:solidFill>
                  <a:schemeClr val="tx1">
                    <a:tint val="75000"/>
                  </a:schemeClr>
                </a:solidFill>
                <a:latin typeface="+mn-lt"/>
                <a:ea typeface="+mn-ea"/>
                <a:cs typeface="+mn-cs"/>
              </a:defRPr>
            </a:lvl3pPr>
            <a:lvl4pPr marL="1385316" indent="-342900" algn="l" rtl="0" eaLnBrk="1" latinLnBrk="0" hangingPunct="1">
              <a:spcBef>
                <a:spcPct val="20000"/>
              </a:spcBef>
              <a:buClr>
                <a:schemeClr val="accent3"/>
              </a:buClr>
              <a:buSzPct val="90000"/>
              <a:buFont typeface="Arial"/>
              <a:buNone/>
              <a:defRPr kumimoji="0" sz="1400" kern="1200">
                <a:solidFill>
                  <a:schemeClr val="tx1">
                    <a:tint val="75000"/>
                  </a:schemeClr>
                </a:solidFill>
                <a:latin typeface="+mn-lt"/>
                <a:ea typeface="+mn-ea"/>
                <a:cs typeface="+mn-cs"/>
              </a:defRPr>
            </a:lvl4pPr>
            <a:lvl5pPr marL="1650492" indent="-342900" algn="l" rtl="0" eaLnBrk="1" latinLnBrk="0" hangingPunct="1">
              <a:spcBef>
                <a:spcPct val="20000"/>
              </a:spcBef>
              <a:buClr>
                <a:schemeClr val="accent4"/>
              </a:buClr>
              <a:buSzPct val="100000"/>
              <a:buFont typeface="Arial"/>
              <a:buNone/>
              <a:defRPr kumimoji="0" sz="1400" kern="1200">
                <a:solidFill>
                  <a:schemeClr val="tx1">
                    <a:tint val="75000"/>
                  </a:schemeClr>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300" dirty="0" smtClean="0">
                <a:solidFill>
                  <a:srgbClr val="0070C0"/>
                </a:solidFill>
                <a:latin typeface="Calibri" panose="020F0502020204030204" pitchFamily="34" charset="0"/>
              </a:rPr>
              <a:t>New Integrated calibration system, to improve efficiency and quality</a:t>
            </a:r>
            <a:endParaRPr lang="en-US" sz="2300" dirty="0">
              <a:solidFill>
                <a:srgbClr val="0070C0"/>
              </a:solidFill>
              <a:latin typeface="Calibri" panose="020F0502020204030204" pitchFamily="34" charset="0"/>
            </a:endParaRPr>
          </a:p>
          <a:p>
            <a:endParaRPr lang="en-US" sz="1500" dirty="0"/>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endParaRPr lang="en-US" sz="1500" dirty="0"/>
          </a:p>
          <a:p>
            <a:pPr marL="27432"/>
            <a:endParaRPr lang="en-US" sz="1500" dirty="0"/>
          </a:p>
        </p:txBody>
      </p:sp>
      <p:pic>
        <p:nvPicPr>
          <p:cNvPr id="7" name="Picture 6"/>
          <p:cNvPicPr>
            <a:picLocks noChangeAspect="1"/>
          </p:cNvPicPr>
          <p:nvPr/>
        </p:nvPicPr>
        <p:blipFill>
          <a:blip r:embed="rId5"/>
          <a:stretch>
            <a:fillRect/>
          </a:stretch>
        </p:blipFill>
        <p:spPr>
          <a:xfrm>
            <a:off x="145294" y="2048274"/>
            <a:ext cx="1506845" cy="926082"/>
          </a:xfrm>
          <a:prstGeom prst="rect">
            <a:avLst/>
          </a:prstGeom>
        </p:spPr>
      </p:pic>
      <p:cxnSp>
        <p:nvCxnSpPr>
          <p:cNvPr id="12" name="Straight Arrow Connector 11"/>
          <p:cNvCxnSpPr/>
          <p:nvPr/>
        </p:nvCxnSpPr>
        <p:spPr>
          <a:xfrm flipV="1">
            <a:off x="1230284" y="2964374"/>
            <a:ext cx="0" cy="3334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V="1">
            <a:off x="1233055" y="3726608"/>
            <a:ext cx="0" cy="3334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300596" y="6408420"/>
            <a:ext cx="1554480" cy="307777"/>
          </a:xfrm>
          <a:prstGeom prst="rect">
            <a:avLst/>
          </a:prstGeom>
          <a:noFill/>
        </p:spPr>
        <p:txBody>
          <a:bodyPr wrap="square" rtlCol="0">
            <a:spAutoFit/>
          </a:bodyPr>
          <a:lstStyle/>
          <a:p>
            <a:r>
              <a:rPr lang="fr-FR" sz="1400" dirty="0" smtClean="0">
                <a:solidFill>
                  <a:schemeClr val="bg1"/>
                </a:solidFill>
              </a:rPr>
              <a:t>LS2 </a:t>
            </a:r>
            <a:r>
              <a:rPr lang="fr-FR" sz="1400" dirty="0" err="1" smtClean="0">
                <a:solidFill>
                  <a:schemeClr val="bg1"/>
                </a:solidFill>
              </a:rPr>
              <a:t>Strategy</a:t>
            </a:r>
            <a:endParaRPr lang="fr-FR" sz="1400" dirty="0">
              <a:solidFill>
                <a:schemeClr val="bg1"/>
              </a:solidFill>
            </a:endParaRPr>
          </a:p>
        </p:txBody>
      </p:sp>
      <p:sp>
        <p:nvSpPr>
          <p:cNvPr id="9" name="TextBox 8"/>
          <p:cNvSpPr txBox="1"/>
          <p:nvPr/>
        </p:nvSpPr>
        <p:spPr>
          <a:xfrm>
            <a:off x="2692867" y="2108984"/>
            <a:ext cx="1426128" cy="1015663"/>
          </a:xfrm>
          <a:prstGeom prst="rect">
            <a:avLst/>
          </a:prstGeom>
          <a:effectLst>
            <a:glow rad="76200">
              <a:schemeClr val="dk1">
                <a:tint val="30000"/>
                <a:shade val="95000"/>
                <a:satMod val="300000"/>
                <a:alpha val="50000"/>
              </a:schemeClr>
            </a:glow>
            <a:softEdge rad="0"/>
          </a:effectLst>
          <a:scene3d>
            <a:camera prst="orthographicFront" fov="0">
              <a:rot lat="0" lon="0" rev="0"/>
            </a:camera>
            <a:lightRig rig="harsh" dir="t">
              <a:rot lat="6000000" lon="6000000" rev="0"/>
            </a:lightRig>
          </a:scene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1200" dirty="0"/>
              <a:t>Calibrations are planned in </a:t>
            </a:r>
            <a:r>
              <a:rPr lang="en-GB" sz="1200" dirty="0" err="1"/>
              <a:t>Infor</a:t>
            </a:r>
            <a:r>
              <a:rPr lang="en-GB" sz="1200" dirty="0"/>
              <a:t> EAM. Work orders are transferred to CMX</a:t>
            </a:r>
          </a:p>
        </p:txBody>
      </p:sp>
      <p:sp>
        <p:nvSpPr>
          <p:cNvPr id="16" name="TextBox 15"/>
          <p:cNvSpPr txBox="1"/>
          <p:nvPr/>
        </p:nvSpPr>
        <p:spPr>
          <a:xfrm>
            <a:off x="2692867" y="4732644"/>
            <a:ext cx="1426128" cy="1015663"/>
          </a:xfrm>
          <a:prstGeom prst="rect">
            <a:avLst/>
          </a:prstGeom>
          <a:effectLst>
            <a:glow rad="76200">
              <a:schemeClr val="dk1">
                <a:tint val="30000"/>
                <a:shade val="95000"/>
                <a:satMod val="300000"/>
                <a:alpha val="50000"/>
              </a:schemeClr>
            </a:glow>
            <a:softEdge rad="0"/>
          </a:effectLst>
          <a:scene3d>
            <a:camera prst="orthographicFront" fov="0">
              <a:rot lat="0" lon="0" rev="0"/>
            </a:camera>
            <a:lightRig rig="harsh" dir="t">
              <a:rot lat="6000000" lon="6000000" rev="0"/>
            </a:lightRig>
          </a:scene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1200" dirty="0"/>
              <a:t>The calibration summary is saved and the work order is closed in </a:t>
            </a:r>
            <a:r>
              <a:rPr lang="en-GB" sz="1200" dirty="0" err="1"/>
              <a:t>Infor</a:t>
            </a:r>
            <a:r>
              <a:rPr lang="en-GB" sz="1200" dirty="0"/>
              <a:t> EAM</a:t>
            </a:r>
          </a:p>
        </p:txBody>
      </p:sp>
      <p:sp>
        <p:nvSpPr>
          <p:cNvPr id="17" name="TextBox 16"/>
          <p:cNvSpPr txBox="1"/>
          <p:nvPr/>
        </p:nvSpPr>
        <p:spPr>
          <a:xfrm>
            <a:off x="6335087" y="2108984"/>
            <a:ext cx="1426128" cy="1015663"/>
          </a:xfrm>
          <a:prstGeom prst="rect">
            <a:avLst/>
          </a:prstGeom>
          <a:solidFill>
            <a:srgbClr val="00B050">
              <a:alpha val="14000"/>
            </a:srgbClr>
          </a:solidFill>
          <a:effectLst>
            <a:glow rad="76200">
              <a:schemeClr val="dk1">
                <a:tint val="30000"/>
                <a:shade val="95000"/>
                <a:satMod val="300000"/>
                <a:alpha val="50000"/>
              </a:schemeClr>
            </a:glow>
            <a:softEdge rad="0"/>
          </a:effectLst>
          <a:scene3d>
            <a:camera prst="orthographicFront" fov="0">
              <a:rot lat="0" lon="0" rev="0"/>
            </a:camera>
            <a:lightRig rig="harsh" dir="t">
              <a:rot lat="6000000" lon="6000000" rev="0"/>
            </a:lightRig>
          </a:scene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1200" dirty="0">
                <a:solidFill>
                  <a:schemeClr val="accent6"/>
                </a:solidFill>
              </a:rPr>
              <a:t>Calibration planning and information from the work order are completed in CMX</a:t>
            </a:r>
          </a:p>
        </p:txBody>
      </p:sp>
      <p:sp>
        <p:nvSpPr>
          <p:cNvPr id="18" name="TextBox 17"/>
          <p:cNvSpPr txBox="1"/>
          <p:nvPr/>
        </p:nvSpPr>
        <p:spPr>
          <a:xfrm>
            <a:off x="6335087" y="3605479"/>
            <a:ext cx="1426128" cy="830997"/>
          </a:xfrm>
          <a:prstGeom prst="rect">
            <a:avLst/>
          </a:prstGeom>
          <a:solidFill>
            <a:srgbClr val="00B050">
              <a:alpha val="14000"/>
            </a:srgbClr>
          </a:solidFill>
          <a:effectLst>
            <a:glow rad="76200">
              <a:schemeClr val="dk1">
                <a:tint val="30000"/>
                <a:shade val="95000"/>
                <a:satMod val="300000"/>
                <a:alpha val="50000"/>
              </a:schemeClr>
            </a:glow>
            <a:softEdge rad="0"/>
          </a:effectLst>
          <a:scene3d>
            <a:camera prst="orthographicFront" fov="0">
              <a:rot lat="0" lon="0" rev="0"/>
            </a:camera>
            <a:lightRig rig="harsh" dir="t">
              <a:rot lat="6000000" lon="6000000" rev="0"/>
            </a:lightRig>
          </a:scene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1200" dirty="0">
                <a:solidFill>
                  <a:schemeClr val="accent6"/>
                </a:solidFill>
              </a:rPr>
              <a:t>Calibration is done in the field or at the workshop</a:t>
            </a:r>
          </a:p>
        </p:txBody>
      </p:sp>
      <p:sp>
        <p:nvSpPr>
          <p:cNvPr id="19" name="TextBox 18"/>
          <p:cNvSpPr txBox="1"/>
          <p:nvPr/>
        </p:nvSpPr>
        <p:spPr>
          <a:xfrm>
            <a:off x="6335087" y="4917309"/>
            <a:ext cx="1426128" cy="646331"/>
          </a:xfrm>
          <a:prstGeom prst="rect">
            <a:avLst/>
          </a:prstGeom>
          <a:solidFill>
            <a:srgbClr val="00B050">
              <a:alpha val="14000"/>
            </a:srgbClr>
          </a:solidFill>
          <a:effectLst>
            <a:glow rad="76200">
              <a:schemeClr val="dk1">
                <a:tint val="30000"/>
                <a:shade val="95000"/>
                <a:satMod val="300000"/>
                <a:alpha val="50000"/>
              </a:schemeClr>
            </a:glow>
            <a:softEdge rad="0"/>
          </a:effectLst>
          <a:scene3d>
            <a:camera prst="orthographicFront" fov="0">
              <a:rot lat="0" lon="0" rev="0"/>
            </a:camera>
            <a:lightRig rig="harsh" dir="t">
              <a:rot lat="6000000" lon="6000000" rev="0"/>
            </a:lightRig>
          </a:scene3d>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1200" dirty="0">
                <a:solidFill>
                  <a:schemeClr val="accent6"/>
                </a:solidFill>
              </a:rPr>
              <a:t>CMX saves calibration </a:t>
            </a:r>
            <a:r>
              <a:rPr lang="en-GB" sz="1200" dirty="0" smtClean="0">
                <a:solidFill>
                  <a:schemeClr val="accent6"/>
                </a:solidFill>
              </a:rPr>
              <a:t>results, as found as left</a:t>
            </a:r>
            <a:endParaRPr lang="en-GB" sz="1200" dirty="0">
              <a:solidFill>
                <a:schemeClr val="accent6"/>
              </a:solidFill>
            </a:endParaRPr>
          </a:p>
        </p:txBody>
      </p:sp>
      <p:pic>
        <p:nvPicPr>
          <p:cNvPr id="20" name="Picture 19"/>
          <p:cNvPicPr>
            <a:picLocks noChangeAspect="1"/>
          </p:cNvPicPr>
          <p:nvPr/>
        </p:nvPicPr>
        <p:blipFill>
          <a:blip r:embed="rId6"/>
          <a:stretch>
            <a:fillRect/>
          </a:stretch>
        </p:blipFill>
        <p:spPr>
          <a:xfrm>
            <a:off x="5048430" y="3514377"/>
            <a:ext cx="988336" cy="1013200"/>
          </a:xfrm>
          <a:prstGeom prst="rect">
            <a:avLst/>
          </a:prstGeom>
        </p:spPr>
      </p:pic>
      <p:sp>
        <p:nvSpPr>
          <p:cNvPr id="23" name="Right Arrow 22"/>
          <p:cNvSpPr/>
          <p:nvPr/>
        </p:nvSpPr>
        <p:spPr bwMode="auto">
          <a:xfrm>
            <a:off x="4115850" y="1880807"/>
            <a:ext cx="2222383" cy="1472016"/>
          </a:xfrm>
          <a:prstGeom prst="rightArrow">
            <a:avLst/>
          </a:prstGeom>
          <a:solidFill>
            <a:schemeClr val="bg2">
              <a:lumMod val="50000"/>
            </a:schemeClr>
          </a:solidFill>
          <a:ln w="28575" cap="flat" cmpd="sng" algn="ctr">
            <a:solidFill>
              <a:schemeClr val="accent1">
                <a:lumMod val="7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25" name="TextBox 24"/>
          <p:cNvSpPr txBox="1"/>
          <p:nvPr/>
        </p:nvSpPr>
        <p:spPr>
          <a:xfrm>
            <a:off x="4278661" y="2316733"/>
            <a:ext cx="1661444" cy="600164"/>
          </a:xfrm>
          <a:prstGeom prst="rect">
            <a:avLst/>
          </a:prstGeom>
          <a:noFill/>
        </p:spPr>
        <p:txBody>
          <a:bodyPr wrap="square" rtlCol="0">
            <a:spAutoFit/>
          </a:bodyPr>
          <a:lstStyle/>
          <a:p>
            <a:pPr algn="ctr"/>
            <a:r>
              <a:rPr lang="en-GB" sz="1100" dirty="0">
                <a:solidFill>
                  <a:srgbClr val="FFFFFF"/>
                </a:solidFill>
              </a:rPr>
              <a:t>work orders are transferred via the interface</a:t>
            </a:r>
          </a:p>
        </p:txBody>
      </p:sp>
      <p:sp>
        <p:nvSpPr>
          <p:cNvPr id="26" name="Right Arrow 25"/>
          <p:cNvSpPr/>
          <p:nvPr/>
        </p:nvSpPr>
        <p:spPr bwMode="auto">
          <a:xfrm rot="10800000">
            <a:off x="4115850" y="4527577"/>
            <a:ext cx="2222383" cy="1472016"/>
          </a:xfrm>
          <a:prstGeom prst="rightArrow">
            <a:avLst/>
          </a:prstGeom>
          <a:solidFill>
            <a:schemeClr val="bg2">
              <a:lumMod val="50000"/>
            </a:schemeClr>
          </a:solidFill>
          <a:ln w="28575" cap="flat" cmpd="sng" algn="ctr">
            <a:solidFill>
              <a:schemeClr val="accent1">
                <a:lumMod val="75000"/>
              </a:schemeClr>
            </a:solidFill>
            <a:prstDash val="solid"/>
            <a:round/>
            <a:headEnd type="none" w="med" len="med"/>
            <a:tailEnd type="none" w="med" len="med"/>
          </a:ln>
          <a:effectLst/>
        </p:spPr>
        <p:txBody>
          <a:bodyPr vert="horz" wrap="none" lIns="91435" tIns="45718" rIns="91435" bIns="45718"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smtClean="0">
              <a:ln>
                <a:noFill/>
              </a:ln>
              <a:solidFill>
                <a:schemeClr val="bg2"/>
              </a:solidFill>
              <a:effectLst/>
              <a:latin typeface="Arial" charset="0"/>
            </a:endParaRPr>
          </a:p>
        </p:txBody>
      </p:sp>
      <p:sp>
        <p:nvSpPr>
          <p:cNvPr id="27" name="TextBox 26"/>
          <p:cNvSpPr txBox="1"/>
          <p:nvPr/>
        </p:nvSpPr>
        <p:spPr>
          <a:xfrm>
            <a:off x="4599377" y="4883916"/>
            <a:ext cx="1661444" cy="769441"/>
          </a:xfrm>
          <a:prstGeom prst="rect">
            <a:avLst/>
          </a:prstGeom>
          <a:noFill/>
        </p:spPr>
        <p:txBody>
          <a:bodyPr wrap="square" rtlCol="0">
            <a:spAutoFit/>
          </a:bodyPr>
          <a:lstStyle/>
          <a:p>
            <a:pPr algn="ctr"/>
            <a:r>
              <a:rPr lang="en-GB" sz="1100" dirty="0">
                <a:solidFill>
                  <a:srgbClr val="FFFFFF"/>
                </a:solidFill>
              </a:rPr>
              <a:t>a summary of the calibration is transferred via the interface</a:t>
            </a:r>
          </a:p>
        </p:txBody>
      </p:sp>
      <p:pic>
        <p:nvPicPr>
          <p:cNvPr id="28" name="Picture 27"/>
          <p:cNvPicPr>
            <a:picLocks noChangeAspect="1"/>
          </p:cNvPicPr>
          <p:nvPr/>
        </p:nvPicPr>
        <p:blipFill>
          <a:blip r:embed="rId7"/>
          <a:stretch>
            <a:fillRect/>
          </a:stretch>
        </p:blipFill>
        <p:spPr>
          <a:xfrm>
            <a:off x="7835481" y="2241587"/>
            <a:ext cx="1293756" cy="3558780"/>
          </a:xfrm>
          <a:prstGeom prst="rect">
            <a:avLst/>
          </a:prstGeom>
        </p:spPr>
      </p:pic>
      <p:pic>
        <p:nvPicPr>
          <p:cNvPr id="29" name="Picture 28"/>
          <p:cNvPicPr>
            <a:picLocks noChangeAspect="1"/>
          </p:cNvPicPr>
          <p:nvPr/>
        </p:nvPicPr>
        <p:blipFill>
          <a:blip r:embed="rId8"/>
          <a:stretch>
            <a:fillRect/>
          </a:stretch>
        </p:blipFill>
        <p:spPr>
          <a:xfrm>
            <a:off x="1777280" y="2108984"/>
            <a:ext cx="790445" cy="967892"/>
          </a:xfrm>
          <a:prstGeom prst="rect">
            <a:avLst/>
          </a:prstGeom>
        </p:spPr>
      </p:pic>
      <p:pic>
        <p:nvPicPr>
          <p:cNvPr id="34" name="Picture 33"/>
          <p:cNvPicPr>
            <a:picLocks noChangeAspect="1"/>
          </p:cNvPicPr>
          <p:nvPr/>
        </p:nvPicPr>
        <p:blipFill>
          <a:blip r:embed="rId8"/>
          <a:stretch>
            <a:fillRect/>
          </a:stretch>
        </p:blipFill>
        <p:spPr>
          <a:xfrm>
            <a:off x="1899588" y="4817241"/>
            <a:ext cx="691279" cy="846465"/>
          </a:xfrm>
          <a:prstGeom prst="rect">
            <a:avLst/>
          </a:prstGeom>
        </p:spPr>
      </p:pic>
    </p:spTree>
    <p:extLst>
      <p:ext uri="{BB962C8B-B14F-4D97-AF65-F5344CB8AC3E}">
        <p14:creationId xmlns:p14="http://schemas.microsoft.com/office/powerpoint/2010/main" val="1887218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93980" y="1498863"/>
            <a:ext cx="7125112" cy="4586179"/>
          </a:xfrm>
        </p:spPr>
        <p:txBody>
          <a:bodyPr>
            <a:normAutofit fontScale="77500" lnSpcReduction="20000"/>
          </a:bodyPr>
          <a:lstStyle/>
          <a:p>
            <a:pPr marL="266700" indent="-266700" algn="l">
              <a:lnSpc>
                <a:spcPct val="200000"/>
              </a:lnSpc>
              <a:buFont typeface="Arial" pitchFamily="34" charset="0"/>
              <a:buChar char="•"/>
            </a:pPr>
            <a:r>
              <a:rPr lang="fr-CH" dirty="0" smtClean="0">
                <a:ln w="0"/>
                <a:solidFill>
                  <a:schemeClr val="accent1"/>
                </a:solidFill>
                <a:effectLst>
                  <a:outerShdw blurRad="38100" dist="25400" dir="5400000" algn="ctr" rotWithShape="0">
                    <a:srgbClr val="6E747A">
                      <a:alpha val="43000"/>
                    </a:srgbClr>
                  </a:outerShdw>
                </a:effectLst>
              </a:rPr>
              <a:t>INTRODUCTION</a:t>
            </a:r>
          </a:p>
          <a:p>
            <a:pPr marL="266700" indent="-266700">
              <a:lnSpc>
                <a:spcPct val="200000"/>
              </a:lnSpc>
              <a:buFont typeface="Arial" pitchFamily="34" charset="0"/>
              <a:buChar char="•"/>
            </a:pPr>
            <a:r>
              <a:rPr lang="fr-CH" dirty="0" err="1">
                <a:ln w="0"/>
                <a:solidFill>
                  <a:schemeClr val="accent1"/>
                </a:solidFill>
                <a:effectLst>
                  <a:outerShdw blurRad="38100" dist="25400" dir="5400000" algn="ctr" rotWithShape="0">
                    <a:srgbClr val="6E747A">
                      <a:alpha val="43000"/>
                    </a:srgbClr>
                  </a:outerShdw>
                </a:effectLst>
              </a:rPr>
              <a:t>Lessons</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learned</a:t>
            </a:r>
            <a:r>
              <a:rPr lang="fr-CH" dirty="0">
                <a:ln w="0"/>
                <a:solidFill>
                  <a:schemeClr val="accent1"/>
                </a:solidFill>
                <a:effectLst>
                  <a:outerShdw blurRad="38100" dist="25400" dir="5400000" algn="ctr" rotWithShape="0">
                    <a:srgbClr val="6E747A">
                      <a:alpha val="43000"/>
                    </a:srgbClr>
                  </a:outerShdw>
                </a:effectLst>
              </a:rPr>
              <a:t> </a:t>
            </a:r>
            <a:r>
              <a:rPr lang="fr-CH" dirty="0" err="1">
                <a:ln w="0"/>
                <a:solidFill>
                  <a:schemeClr val="accent1"/>
                </a:solidFill>
                <a:effectLst>
                  <a:outerShdw blurRad="38100" dist="25400" dir="5400000" algn="ctr" rotWithShape="0">
                    <a:srgbClr val="6E747A">
                      <a:alpha val="43000"/>
                    </a:srgbClr>
                  </a:outerShdw>
                </a:effectLst>
              </a:rPr>
              <a:t>after</a:t>
            </a:r>
            <a:r>
              <a:rPr lang="fr-CH" dirty="0">
                <a:ln w="0"/>
                <a:solidFill>
                  <a:schemeClr val="accent1"/>
                </a:solidFill>
                <a:effectLst>
                  <a:outerShdw blurRad="38100" dist="25400" dir="5400000" algn="ctr" rotWithShape="0">
                    <a:srgbClr val="6E747A">
                      <a:alpha val="43000"/>
                    </a:srgbClr>
                  </a:outerShdw>
                </a:effectLst>
              </a:rPr>
              <a:t> LS1 in 2013-2014</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2015-2018 </a:t>
            </a:r>
            <a:r>
              <a:rPr lang="fr-CH" dirty="0" err="1">
                <a:ln w="0"/>
                <a:solidFill>
                  <a:schemeClr val="accent1"/>
                </a:solidFill>
                <a:effectLst>
                  <a:outerShdw blurRad="38100" dist="25400" dir="5400000" algn="ctr" rotWithShape="0">
                    <a:srgbClr val="6E747A">
                      <a:alpha val="43000"/>
                    </a:srgbClr>
                  </a:outerShdw>
                </a:effectLst>
              </a:rPr>
              <a:t>Operational</a:t>
            </a:r>
            <a:r>
              <a:rPr lang="fr-CH" dirty="0">
                <a:ln w="0"/>
                <a:solidFill>
                  <a:schemeClr val="accent1"/>
                </a:solidFill>
                <a:effectLst>
                  <a:outerShdw blurRad="38100" dist="25400" dir="5400000" algn="ctr" rotWithShape="0">
                    <a:srgbClr val="6E747A">
                      <a:alpha val="43000"/>
                    </a:srgbClr>
                  </a:outerShdw>
                </a:effectLst>
              </a:rPr>
              <a:t> phase RUN 2</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Evolution of the </a:t>
            </a:r>
            <a:r>
              <a:rPr lang="en-GB" dirty="0">
                <a:ln w="0"/>
                <a:solidFill>
                  <a:schemeClr val="accent1"/>
                </a:solidFill>
                <a:effectLst>
                  <a:outerShdw blurRad="38100" dist="25400" dir="5400000" algn="ctr" rotWithShape="0">
                    <a:srgbClr val="6E747A">
                      <a:alpha val="43000"/>
                    </a:srgbClr>
                  </a:outerShdw>
                </a:effectLst>
              </a:rPr>
              <a:t>strategy</a:t>
            </a:r>
            <a:r>
              <a:rPr lang="fr-CH" dirty="0">
                <a:ln w="0"/>
                <a:solidFill>
                  <a:schemeClr val="accent1"/>
                </a:solidFill>
                <a:effectLst>
                  <a:outerShdw blurRad="38100" dist="25400" dir="5400000" algn="ctr" rotWithShape="0">
                    <a:srgbClr val="6E747A">
                      <a:alpha val="43000"/>
                    </a:srgbClr>
                  </a:outerShdw>
                </a:effectLst>
              </a:rPr>
              <a:t> for LS2 in 2019-2020</a:t>
            </a:r>
          </a:p>
          <a:p>
            <a:pPr marL="266700" indent="-266700">
              <a:lnSpc>
                <a:spcPct val="200000"/>
              </a:lnSpc>
              <a:buFont typeface="Arial" pitchFamily="34" charset="0"/>
              <a:buChar char="•"/>
            </a:pPr>
            <a:r>
              <a:rPr lang="fr-CH" dirty="0"/>
              <a:t>CONCLUSION</a:t>
            </a:r>
          </a:p>
          <a:p>
            <a:pPr marL="266700" indent="-266700" algn="l">
              <a:lnSpc>
                <a:spcPct val="200000"/>
              </a:lnSpc>
              <a:buFont typeface="Arial" pitchFamily="34" charset="0"/>
              <a:buChar char="•"/>
            </a:pPr>
            <a:endParaRPr lang="fr-CH" dirty="0" smtClean="0"/>
          </a:p>
        </p:txBody>
      </p:sp>
      <p:sp>
        <p:nvSpPr>
          <p:cNvPr id="15" name="Slide Number Placeholder 17"/>
          <p:cNvSpPr txBox="1">
            <a:spLocks/>
          </p:cNvSpPr>
          <p:nvPr/>
        </p:nvSpPr>
        <p:spPr>
          <a:xfrm>
            <a:off x="125771" y="6551629"/>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2">
                  <a:lumMod val="50000"/>
                </a:schemeClr>
              </a:solidFill>
              <a:latin typeface="AvantGarde" pitchFamily="34" charset="0"/>
            </a:endParaRPr>
          </a:p>
        </p:txBody>
      </p:sp>
      <p:sp>
        <p:nvSpPr>
          <p:cNvPr id="21"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31</a:t>
            </a:fld>
            <a:endParaRPr lang="en-US" dirty="0">
              <a:solidFill>
                <a:schemeClr val="bg2">
                  <a:lumMod val="50000"/>
                </a:schemeClr>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Next chapter</a:t>
            </a:r>
            <a:endPar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1249286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5606"/>
            <a:ext cx="8226854" cy="4924192"/>
          </a:xfrm>
        </p:spPr>
        <p:txBody>
          <a:bodyPr>
            <a:normAutofit lnSpcReduction="10000"/>
          </a:bodyPr>
          <a:lstStyle/>
          <a:p>
            <a:pPr algn="just"/>
            <a:r>
              <a:rPr lang="en-GB" sz="2000" dirty="0" smtClean="0"/>
              <a:t>Long Shutdown 1 </a:t>
            </a:r>
            <a:r>
              <a:rPr lang="en-GB" sz="2000" dirty="0"/>
              <a:t>has been a major challenge for us, but the results of availability obtained during the RUN 2 allow us today to prepare the LS2 on the same </a:t>
            </a:r>
            <a:r>
              <a:rPr lang="en-GB" sz="2000" dirty="0" smtClean="0"/>
              <a:t>framework</a:t>
            </a:r>
            <a:endParaRPr lang="en-GB" sz="2000" dirty="0"/>
          </a:p>
          <a:p>
            <a:pPr algn="just"/>
            <a:endParaRPr lang="fr-FR" sz="1900" dirty="0" smtClean="0">
              <a:solidFill>
                <a:srgbClr val="C00000"/>
              </a:solidFill>
            </a:endParaRPr>
          </a:p>
          <a:p>
            <a:pPr algn="just"/>
            <a:r>
              <a:rPr lang="en-GB" sz="2000" dirty="0" smtClean="0"/>
              <a:t>Quantity </a:t>
            </a:r>
            <a:r>
              <a:rPr lang="en-GB" sz="2000" dirty="0"/>
              <a:t>of maintenance </a:t>
            </a:r>
            <a:r>
              <a:rPr lang="en-GB" sz="2000" dirty="0" smtClean="0"/>
              <a:t>plans </a:t>
            </a:r>
            <a:r>
              <a:rPr lang="en-GB" sz="2000" dirty="0"/>
              <a:t>will be reduced as lesson learned </a:t>
            </a:r>
            <a:r>
              <a:rPr lang="en-GB" sz="2100" dirty="0" smtClean="0"/>
              <a:t>s</a:t>
            </a:r>
            <a:r>
              <a:rPr lang="en-GB" sz="2000" dirty="0" smtClean="0"/>
              <a:t>howed </a:t>
            </a:r>
            <a:r>
              <a:rPr lang="en-GB" sz="2000" dirty="0"/>
              <a:t>us </a:t>
            </a:r>
            <a:r>
              <a:rPr lang="en-GB" sz="2000" dirty="0" smtClean="0"/>
              <a:t>which </a:t>
            </a:r>
            <a:r>
              <a:rPr lang="en-GB" sz="2000" dirty="0"/>
              <a:t>tasks </a:t>
            </a:r>
            <a:r>
              <a:rPr lang="en-GB" sz="2000" dirty="0" smtClean="0"/>
              <a:t>are the most valuable</a:t>
            </a:r>
          </a:p>
          <a:p>
            <a:pPr algn="just"/>
            <a:endParaRPr lang="en-GB" sz="2000" dirty="0">
              <a:solidFill>
                <a:srgbClr val="C00000"/>
              </a:solidFill>
            </a:endParaRPr>
          </a:p>
          <a:p>
            <a:pPr algn="just"/>
            <a:r>
              <a:rPr lang="en-GB" sz="2000" dirty="0"/>
              <a:t>Our new organization therefore aims to bring together the technical experts in each field of activity to provide the best answers </a:t>
            </a:r>
            <a:r>
              <a:rPr lang="en-GB" sz="2000" dirty="0" smtClean="0"/>
              <a:t>for </a:t>
            </a:r>
            <a:r>
              <a:rPr lang="en-GB" sz="2000" dirty="0"/>
              <a:t>each </a:t>
            </a:r>
            <a:r>
              <a:rPr lang="en-GB" sz="2000" dirty="0" smtClean="0"/>
              <a:t>equipment class</a:t>
            </a:r>
          </a:p>
          <a:p>
            <a:pPr marL="36576" indent="0" algn="just">
              <a:buNone/>
            </a:pPr>
            <a:endParaRPr lang="en-GB" sz="2000" dirty="0"/>
          </a:p>
          <a:p>
            <a:pPr algn="just"/>
            <a:r>
              <a:rPr lang="en-GB" sz="2000" dirty="0" smtClean="0"/>
              <a:t>In order to </a:t>
            </a:r>
            <a:r>
              <a:rPr lang="en-GB" sz="2000" dirty="0"/>
              <a:t>provide the best methods of maintenance we </a:t>
            </a:r>
            <a:r>
              <a:rPr lang="en-GB" sz="2000" dirty="0" smtClean="0"/>
              <a:t>are </a:t>
            </a:r>
            <a:r>
              <a:rPr lang="en-GB" sz="2000" dirty="0"/>
              <a:t>still working on further developments such </a:t>
            </a:r>
            <a:r>
              <a:rPr lang="en-GB" sz="2000" dirty="0" smtClean="0"/>
              <a:t>as: </a:t>
            </a:r>
            <a:r>
              <a:rPr lang="en-GB" sz="2000" dirty="0"/>
              <a:t>purchase of new </a:t>
            </a:r>
            <a:r>
              <a:rPr lang="en-GB" sz="2000" dirty="0" smtClean="0"/>
              <a:t>tools, transition </a:t>
            </a:r>
            <a:r>
              <a:rPr lang="en-GB" sz="2000" dirty="0"/>
              <a:t>to </a:t>
            </a:r>
            <a:r>
              <a:rPr lang="en-GB" sz="2000" dirty="0" smtClean="0"/>
              <a:t>electronic checklists</a:t>
            </a:r>
            <a:r>
              <a:rPr lang="en-GB" sz="2100" dirty="0" smtClean="0"/>
              <a:t>, </a:t>
            </a:r>
            <a:r>
              <a:rPr lang="en-GB" sz="2000" dirty="0" smtClean="0"/>
              <a:t>device </a:t>
            </a:r>
            <a:r>
              <a:rPr lang="en-GB" sz="2000" dirty="0"/>
              <a:t>reliability analysis and improvement and spare parts stock optimization</a:t>
            </a:r>
            <a:endParaRPr lang="fr-FR" sz="2000" dirty="0"/>
          </a:p>
        </p:txBody>
      </p:sp>
      <p:sp>
        <p:nvSpPr>
          <p:cNvPr id="5"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Conclusion</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6" name="TextBox 5"/>
          <p:cNvSpPr txBox="1"/>
          <p:nvPr/>
        </p:nvSpPr>
        <p:spPr>
          <a:xfrm>
            <a:off x="7236651" y="6410325"/>
            <a:ext cx="1907349" cy="307777"/>
          </a:xfrm>
          <a:prstGeom prst="rect">
            <a:avLst/>
          </a:prstGeom>
          <a:noFill/>
        </p:spPr>
        <p:txBody>
          <a:bodyPr wrap="square" rtlCol="0">
            <a:spAutoFit/>
          </a:bodyPr>
          <a:lstStyle/>
          <a:p>
            <a:r>
              <a:rPr lang="fr-FR" sz="1400" dirty="0" smtClean="0">
                <a:solidFill>
                  <a:schemeClr val="bg1"/>
                </a:solidFill>
              </a:rPr>
              <a:t>CONCLUSION</a:t>
            </a:r>
            <a:endParaRPr lang="fr-FR" sz="1400" dirty="0">
              <a:solidFill>
                <a:schemeClr val="bg1"/>
              </a:solidFill>
            </a:endParaRPr>
          </a:p>
        </p:txBody>
      </p:sp>
    </p:spTree>
    <p:extLst>
      <p:ext uri="{BB962C8B-B14F-4D97-AF65-F5344CB8AC3E}">
        <p14:creationId xmlns:p14="http://schemas.microsoft.com/office/powerpoint/2010/main" val="3816792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1530" y="2086436"/>
            <a:ext cx="3276600" cy="369332"/>
          </a:xfrm>
          <a:prstGeom prst="rect">
            <a:avLst/>
          </a:prstGeom>
          <a:noFill/>
        </p:spPr>
        <p:txBody>
          <a:bodyPr wrap="square" rtlCol="0">
            <a:spAutoFit/>
          </a:bodyPr>
          <a:lstStyle/>
          <a:p>
            <a:r>
              <a:rPr lang="fr-CH" dirty="0" err="1" smtClean="0"/>
              <a:t>Many</a:t>
            </a:r>
            <a:r>
              <a:rPr lang="fr-CH" dirty="0" smtClean="0"/>
              <a:t> </a:t>
            </a:r>
            <a:r>
              <a:rPr lang="fr-CH" dirty="0" err="1" smtClean="0"/>
              <a:t>thanks</a:t>
            </a:r>
            <a:r>
              <a:rPr lang="fr-CH" dirty="0" smtClean="0"/>
              <a:t> for </a:t>
            </a:r>
            <a:r>
              <a:rPr lang="fr-CH" dirty="0" err="1" smtClean="0"/>
              <a:t>your</a:t>
            </a:r>
            <a:r>
              <a:rPr lang="fr-CH" dirty="0" smtClean="0"/>
              <a:t> attention</a:t>
            </a:r>
            <a:endParaRPr lang="en-GB" dirty="0"/>
          </a:p>
        </p:txBody>
      </p:sp>
      <p:sp>
        <p:nvSpPr>
          <p:cNvPr id="3" name="TextBox 2"/>
          <p:cNvSpPr txBox="1"/>
          <p:nvPr/>
        </p:nvSpPr>
        <p:spPr>
          <a:xfrm>
            <a:off x="3265674" y="4500619"/>
            <a:ext cx="3276600" cy="707886"/>
          </a:xfrm>
          <a:prstGeom prst="rect">
            <a:avLst/>
          </a:prstGeom>
          <a:noFill/>
        </p:spPr>
        <p:txBody>
          <a:bodyPr wrap="square" rtlCol="0">
            <a:spAutoFit/>
          </a:bodyPr>
          <a:lstStyle/>
          <a:p>
            <a:r>
              <a:rPr lang="fr-CH" sz="4000" dirty="0" smtClean="0"/>
              <a:t>Questions ?</a:t>
            </a:r>
            <a:endParaRPr lang="en-GB" sz="4000" dirty="0"/>
          </a:p>
        </p:txBody>
      </p:sp>
    </p:spTree>
    <p:extLst>
      <p:ext uri="{BB962C8B-B14F-4D97-AF65-F5344CB8AC3E}">
        <p14:creationId xmlns:p14="http://schemas.microsoft.com/office/powerpoint/2010/main" val="28401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375478" y="948013"/>
            <a:ext cx="8381946" cy="3354760"/>
          </a:xfrm>
          <a:prstGeom prst="rect">
            <a:avLst/>
          </a:prstGeom>
          <a:noFill/>
          <a:ln w="38100" algn="ctr">
            <a:noFill/>
            <a:miter lim="800000"/>
            <a:headEnd/>
            <a:tailEnd/>
          </a:ln>
          <a:effectLst/>
        </p:spPr>
        <p:txBody>
          <a:bodyPr wrap="square" lIns="91435" tIns="45718" rIns="91435" bIns="45718">
            <a:spAutoFit/>
          </a:bodyPr>
          <a:lstStyle/>
          <a:p>
            <a:r>
              <a:rPr lang="en-GB" sz="2000" b="1" dirty="0" smtClean="0">
                <a:latin typeface="Calibri" panose="020F0502020204030204" pitchFamily="34" charset="0"/>
              </a:rPr>
              <a:t>The </a:t>
            </a:r>
            <a:r>
              <a:rPr lang="en-GB" sz="2000" b="1" dirty="0">
                <a:latin typeface="Calibri" panose="020F0502020204030204" pitchFamily="34" charset="0"/>
              </a:rPr>
              <a:t>LHC physics run 1 started in 2009 and the Cryo facilities. in 2008</a:t>
            </a:r>
          </a:p>
          <a:p>
            <a:pPr marL="0" lvl="1"/>
            <a:endParaRPr lang="en-US" sz="2000" b="1" dirty="0" smtClean="0">
              <a:latin typeface="Calibri" panose="020F0502020204030204" pitchFamily="34" charset="0"/>
            </a:endParaRPr>
          </a:p>
          <a:p>
            <a:pPr marL="0" lvl="1"/>
            <a:r>
              <a:rPr lang="en-GB" sz="2000" b="1" dirty="0">
                <a:latin typeface="Calibri" panose="020F0502020204030204" pitchFamily="34" charset="0"/>
              </a:rPr>
              <a:t>Change of sequence between operation and maintenance</a:t>
            </a:r>
            <a:r>
              <a:rPr lang="en-GB" sz="2000" b="1" dirty="0" smtClean="0">
                <a:latin typeface="Calibri" panose="020F0502020204030204" pitchFamily="34" charset="0"/>
              </a:rPr>
              <a:t>:</a:t>
            </a:r>
            <a:endParaRPr lang="en-US" sz="2000" b="1" dirty="0">
              <a:latin typeface="Calibri" panose="020F0502020204030204" pitchFamily="34" charset="0"/>
            </a:endParaRPr>
          </a:p>
          <a:p>
            <a:pPr marL="800100" lvl="2" indent="-342900">
              <a:buFont typeface="Arial" panose="020B0604020202020204" pitchFamily="34" charset="0"/>
              <a:buChar char="•"/>
            </a:pPr>
            <a:r>
              <a:rPr lang="en-US" sz="2000" b="1" dirty="0" smtClean="0">
                <a:latin typeface="Calibri" panose="020F0502020204030204" pitchFamily="34" charset="0"/>
              </a:rPr>
              <a:t>LEP : 9 months of operation and 3 months of maintenance</a:t>
            </a:r>
          </a:p>
          <a:p>
            <a:pPr marL="800100" lvl="2" indent="-342900">
              <a:buFont typeface="Arial" panose="020B0604020202020204" pitchFamily="34" charset="0"/>
              <a:buChar char="•"/>
            </a:pPr>
            <a:r>
              <a:rPr lang="en-US" sz="2000" b="1" dirty="0" smtClean="0">
                <a:latin typeface="Calibri" panose="020F0502020204030204" pitchFamily="34" charset="0"/>
              </a:rPr>
              <a:t>LHC : 3-4 years </a:t>
            </a:r>
            <a:r>
              <a:rPr lang="en-US" sz="2000" b="1" dirty="0">
                <a:latin typeface="Calibri" panose="020F0502020204030204" pitchFamily="34" charset="0"/>
              </a:rPr>
              <a:t>of </a:t>
            </a:r>
            <a:r>
              <a:rPr lang="en-US" sz="2000" b="1" dirty="0" smtClean="0">
                <a:latin typeface="Calibri" panose="020F0502020204030204" pitchFamily="34" charset="0"/>
              </a:rPr>
              <a:t>continuous operation with 2-3 technical stops of a week and 1 stop of 8 weeks on Christmas, then 18 months of Long Shutdown</a:t>
            </a:r>
          </a:p>
          <a:p>
            <a:pPr marL="0" lvl="1"/>
            <a:endParaRPr lang="en-US" sz="1400" b="1" dirty="0" smtClean="0">
              <a:latin typeface="Calibri" panose="020F0502020204030204" pitchFamily="34" charset="0"/>
            </a:endParaRPr>
          </a:p>
          <a:p>
            <a:pPr marL="0" lvl="1"/>
            <a:r>
              <a:rPr lang="en-US" sz="2000" b="1" dirty="0" smtClean="0">
                <a:solidFill>
                  <a:srgbClr val="FFC000"/>
                </a:solidFill>
                <a:latin typeface="Calibri" panose="020F0502020204030204" pitchFamily="34" charset="0"/>
              </a:rPr>
              <a:t>Technical stop </a:t>
            </a:r>
            <a:r>
              <a:rPr lang="en-US" sz="2000" b="1" dirty="0" smtClean="0">
                <a:latin typeface="Calibri" panose="020F0502020204030204" pitchFamily="34" charset="0"/>
              </a:rPr>
              <a:t>= no beams for physics, but Cryo. facilities </a:t>
            </a:r>
            <a:r>
              <a:rPr lang="en-GB" sz="2000" b="1" dirty="0">
                <a:latin typeface="Calibri" panose="020F0502020204030204" pitchFamily="34" charset="0"/>
              </a:rPr>
              <a:t>have to work to ensure He inventory</a:t>
            </a:r>
            <a:endParaRPr lang="en-US" sz="2000" b="1" dirty="0">
              <a:latin typeface="Calibri" panose="020F0502020204030204" pitchFamily="34" charset="0"/>
            </a:endParaRPr>
          </a:p>
          <a:p>
            <a:endParaRPr lang="en-US" sz="2000" dirty="0" smtClean="0"/>
          </a:p>
        </p:txBody>
      </p:sp>
      <p:sp>
        <p:nvSpPr>
          <p:cNvPr id="11"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The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context</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4" name="Text Box 4"/>
          <p:cNvSpPr txBox="1">
            <a:spLocks noChangeArrowheads="1"/>
          </p:cNvSpPr>
          <p:nvPr/>
        </p:nvSpPr>
        <p:spPr bwMode="auto">
          <a:xfrm rot="20760126">
            <a:off x="236980" y="234360"/>
            <a:ext cx="2641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smtClean="0">
                <a:solidFill>
                  <a:srgbClr val="800080"/>
                </a:solidFill>
                <a:latin typeface="Calibri" panose="020F0502020204030204" pitchFamily="34" charset="0"/>
              </a:rPr>
              <a:t>Quick history</a:t>
            </a:r>
            <a:endParaRPr lang="en-US" altLang="en-US" sz="2000" dirty="0">
              <a:solidFill>
                <a:srgbClr val="800080"/>
              </a:solidFill>
              <a:latin typeface="Calibri" panose="020F0502020204030204" pitchFamily="34" charset="0"/>
            </a:endParaRPr>
          </a:p>
        </p:txBody>
      </p:sp>
      <p:sp>
        <p:nvSpPr>
          <p:cNvPr id="2" name="TextBox 1"/>
          <p:cNvSpPr txBox="1"/>
          <p:nvPr/>
        </p:nvSpPr>
        <p:spPr>
          <a:xfrm>
            <a:off x="7271829" y="6438900"/>
            <a:ext cx="1554480" cy="307777"/>
          </a:xfrm>
          <a:prstGeom prst="rect">
            <a:avLst/>
          </a:prstGeom>
          <a:noFill/>
        </p:spPr>
        <p:txBody>
          <a:bodyPr wrap="square" rtlCol="0">
            <a:spAutoFit/>
          </a:bodyPr>
          <a:lstStyle/>
          <a:p>
            <a:r>
              <a:rPr lang="fr-FR" sz="1400" dirty="0" smtClean="0">
                <a:solidFill>
                  <a:schemeClr val="bg1"/>
                </a:solidFill>
              </a:rPr>
              <a:t>INTRODUCTION</a:t>
            </a:r>
            <a:endParaRPr lang="fr-FR" sz="1400" dirty="0">
              <a:solidFill>
                <a:schemeClr val="bg1"/>
              </a:solidFill>
            </a:endParaRPr>
          </a:p>
        </p:txBody>
      </p:sp>
      <p:pic>
        <p:nvPicPr>
          <p:cNvPr id="3" name="Picture 2"/>
          <p:cNvPicPr>
            <a:picLocks noChangeAspect="1"/>
          </p:cNvPicPr>
          <p:nvPr/>
        </p:nvPicPr>
        <p:blipFill>
          <a:blip r:embed="rId3"/>
          <a:stretch>
            <a:fillRect/>
          </a:stretch>
        </p:blipFill>
        <p:spPr>
          <a:xfrm>
            <a:off x="2753107" y="3791414"/>
            <a:ext cx="5478710" cy="2460703"/>
          </a:xfrm>
          <a:prstGeom prst="rect">
            <a:avLst/>
          </a:prstGeom>
        </p:spPr>
      </p:pic>
      <p:sp>
        <p:nvSpPr>
          <p:cNvPr id="10" name="Up Arrow 9"/>
          <p:cNvSpPr/>
          <p:nvPr/>
        </p:nvSpPr>
        <p:spPr bwMode="auto">
          <a:xfrm>
            <a:off x="5886467" y="5195358"/>
            <a:ext cx="209533" cy="462027"/>
          </a:xfrm>
          <a:prstGeom prst="upArrow">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fr-CH" smtClean="0">
              <a:solidFill>
                <a:srgbClr val="000000"/>
              </a:solidFill>
            </a:endParaRPr>
          </a:p>
        </p:txBody>
      </p:sp>
    </p:spTree>
    <p:extLst>
      <p:ext uri="{BB962C8B-B14F-4D97-AF65-F5344CB8AC3E}">
        <p14:creationId xmlns:p14="http://schemas.microsoft.com/office/powerpoint/2010/main" val="2677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cdsweb.cern.ch/stats/customevent_register?event_id=media_download&amp;arg=CERN-MI-0807031%2001,photo,Large,WEBSTAT_IP&amp;url=https%3A//mediastream.cern.ch/MediaArchive/Photo/Public/2008/0807031/0807031_01/0807031_01-A4-at-144-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9" y="0"/>
            <a:ext cx="9347199" cy="7010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79449" y="6385560"/>
            <a:ext cx="1554480" cy="307777"/>
          </a:xfrm>
          <a:prstGeom prst="rect">
            <a:avLst/>
          </a:prstGeom>
          <a:noFill/>
        </p:spPr>
        <p:txBody>
          <a:bodyPr wrap="square" rtlCol="0">
            <a:spAutoFit/>
          </a:bodyPr>
          <a:lstStyle/>
          <a:p>
            <a:r>
              <a:rPr lang="fr-FR" sz="1400" dirty="0" smtClean="0">
                <a:solidFill>
                  <a:schemeClr val="bg1"/>
                </a:solidFill>
              </a:rPr>
              <a:t>INTRODUCTION</a:t>
            </a:r>
            <a:endParaRPr lang="fr-FR" sz="1400" dirty="0">
              <a:solidFill>
                <a:schemeClr val="bg1"/>
              </a:solidFill>
            </a:endParaRPr>
          </a:p>
        </p:txBody>
      </p:sp>
      <p:cxnSp>
        <p:nvCxnSpPr>
          <p:cNvPr id="3" name="Straight Arrow Connector 2"/>
          <p:cNvCxnSpPr/>
          <p:nvPr/>
        </p:nvCxnSpPr>
        <p:spPr>
          <a:xfrm>
            <a:off x="4356410" y="594732"/>
            <a:ext cx="0" cy="2304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3657600" y="170986"/>
            <a:ext cx="1397620" cy="369332"/>
          </a:xfrm>
          <a:prstGeom prst="rect">
            <a:avLst/>
          </a:prstGeom>
          <a:noFill/>
        </p:spPr>
        <p:txBody>
          <a:bodyPr wrap="square" rtlCol="0">
            <a:spAutoFit/>
          </a:bodyPr>
          <a:lstStyle/>
          <a:p>
            <a:r>
              <a:rPr lang="en-GB" dirty="0" smtClean="0">
                <a:solidFill>
                  <a:srgbClr val="FFFFFF"/>
                </a:solidFill>
              </a:rPr>
              <a:t>Mont Blanc</a:t>
            </a:r>
            <a:endParaRPr lang="en-GB" dirty="0">
              <a:solidFill>
                <a:srgbClr val="FFFFFF"/>
              </a:solidFill>
            </a:endParaRPr>
          </a:p>
        </p:txBody>
      </p:sp>
    </p:spTree>
    <p:extLst>
      <p:ext uri="{BB962C8B-B14F-4D97-AF65-F5344CB8AC3E}">
        <p14:creationId xmlns:p14="http://schemas.microsoft.com/office/powerpoint/2010/main" val="1739574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6</a:t>
            </a:fld>
            <a:endParaRPr lang="en-US" dirty="0">
              <a:solidFill>
                <a:schemeClr val="bg2">
                  <a:lumMod val="50000"/>
                </a:schemeClr>
              </a:solidFill>
            </a:endParaRPr>
          </a:p>
        </p:txBody>
      </p:sp>
      <p:sp>
        <p:nvSpPr>
          <p:cNvPr id="8" name="Round Diagonal Corner Rectangle 1"/>
          <p:cNvSpPr/>
          <p:nvPr/>
        </p:nvSpPr>
        <p:spPr>
          <a:xfrm>
            <a:off x="107504" y="148944"/>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The LHC Accelerator</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11" name="TextBox 10"/>
          <p:cNvSpPr txBox="1"/>
          <p:nvPr/>
        </p:nvSpPr>
        <p:spPr>
          <a:xfrm>
            <a:off x="7271829" y="6438900"/>
            <a:ext cx="1554480" cy="307777"/>
          </a:xfrm>
          <a:prstGeom prst="rect">
            <a:avLst/>
          </a:prstGeom>
          <a:noFill/>
        </p:spPr>
        <p:txBody>
          <a:bodyPr wrap="square" rtlCol="0">
            <a:spAutoFit/>
          </a:bodyPr>
          <a:lstStyle/>
          <a:p>
            <a:r>
              <a:rPr lang="fr-FR" sz="1400" dirty="0" smtClean="0">
                <a:solidFill>
                  <a:schemeClr val="bg1"/>
                </a:solidFill>
              </a:rPr>
              <a:t>INTRODUCTION</a:t>
            </a:r>
            <a:endParaRPr lang="fr-FR" sz="1400" dirty="0">
              <a:solidFill>
                <a:schemeClr val="bg1"/>
              </a:solidFill>
            </a:endParaRPr>
          </a:p>
        </p:txBody>
      </p:sp>
      <p:pic>
        <p:nvPicPr>
          <p:cNvPr id="9" name="Picture 3" descr="LHCtunnel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228" y="1186305"/>
            <a:ext cx="6804837" cy="50430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1141226" y="4475061"/>
            <a:ext cx="6804837" cy="1754326"/>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Tx/>
              <a:buChar char="-"/>
            </a:pPr>
            <a:r>
              <a:rPr lang="en-US" dirty="0"/>
              <a:t>1800 </a:t>
            </a:r>
            <a:r>
              <a:rPr lang="fr-FR" dirty="0" err="1"/>
              <a:t>S</a:t>
            </a:r>
            <a:r>
              <a:rPr lang="fr-FR" dirty="0" err="1" smtClean="0"/>
              <a:t>upraconducting</a:t>
            </a:r>
            <a:r>
              <a:rPr lang="fr-FR" dirty="0" smtClean="0"/>
              <a:t> </a:t>
            </a:r>
            <a:r>
              <a:rPr lang="fr-FR" dirty="0" err="1"/>
              <a:t>M</a:t>
            </a:r>
            <a:r>
              <a:rPr lang="fr-FR" dirty="0" err="1" smtClean="0"/>
              <a:t>agnets</a:t>
            </a:r>
            <a:endParaRPr lang="fr-FR" dirty="0"/>
          </a:p>
          <a:p>
            <a:pPr marL="285750" indent="-285750">
              <a:buFontTx/>
              <a:buChar char="-"/>
            </a:pPr>
            <a:r>
              <a:rPr lang="en-US" dirty="0"/>
              <a:t>24 km </a:t>
            </a:r>
            <a:r>
              <a:rPr lang="en-US" dirty="0" smtClean="0"/>
              <a:t>@ </a:t>
            </a:r>
            <a:r>
              <a:rPr lang="en-US" dirty="0"/>
              <a:t>1.8 K</a:t>
            </a:r>
          </a:p>
          <a:p>
            <a:pPr marL="285750" indent="-285750">
              <a:buFontTx/>
              <a:buChar char="-"/>
            </a:pPr>
            <a:r>
              <a:rPr lang="fr-FR" dirty="0" smtClean="0"/>
              <a:t>8 </a:t>
            </a:r>
            <a:r>
              <a:rPr lang="fr-FR" dirty="0"/>
              <a:t>x 18kW @</a:t>
            </a:r>
            <a:r>
              <a:rPr lang="fr-FR" dirty="0" smtClean="0"/>
              <a:t> </a:t>
            </a:r>
            <a:r>
              <a:rPr lang="fr-FR" dirty="0"/>
              <a:t>4.5 </a:t>
            </a:r>
            <a:r>
              <a:rPr lang="fr-FR" dirty="0" smtClean="0"/>
              <a:t>K</a:t>
            </a:r>
          </a:p>
          <a:p>
            <a:pPr marL="285750" indent="-285750">
              <a:buFontTx/>
              <a:buChar char="-"/>
            </a:pPr>
            <a:r>
              <a:rPr lang="en-US" dirty="0" smtClean="0"/>
              <a:t>36 000 t He @ 1.9K</a:t>
            </a:r>
          </a:p>
          <a:p>
            <a:pPr marL="285750" indent="-285750">
              <a:buFontTx/>
              <a:buChar char="-"/>
            </a:pPr>
            <a:r>
              <a:rPr lang="en-US" dirty="0" smtClean="0"/>
              <a:t>150 t He </a:t>
            </a:r>
            <a:r>
              <a:rPr lang="fr-FR" dirty="0" smtClean="0"/>
              <a:t>Inventory (LHC + </a:t>
            </a:r>
            <a:r>
              <a:rPr lang="fr-FR" dirty="0" err="1" smtClean="0"/>
              <a:t>strategy</a:t>
            </a:r>
            <a:r>
              <a:rPr lang="fr-FR" dirty="0" smtClean="0"/>
              <a:t>) = 7,5 MCHF</a:t>
            </a:r>
          </a:p>
          <a:p>
            <a:pPr algn="ctr"/>
            <a:r>
              <a:rPr lang="en-US" sz="1800" b="1" dirty="0" smtClean="0">
                <a:latin typeface="Verdana" charset="0"/>
              </a:rPr>
              <a:t> </a:t>
            </a:r>
            <a:endParaRPr lang="en-US" sz="1800" b="1" dirty="0">
              <a:latin typeface="Verdana" charset="0"/>
            </a:endParaRPr>
          </a:p>
        </p:txBody>
      </p:sp>
      <p:sp>
        <p:nvSpPr>
          <p:cNvPr id="12" name="Text Box 14"/>
          <p:cNvSpPr txBox="1">
            <a:spLocks noChangeArrowheads="1"/>
          </p:cNvSpPr>
          <p:nvPr/>
        </p:nvSpPr>
        <p:spPr bwMode="auto">
          <a:xfrm>
            <a:off x="5812465" y="4078186"/>
            <a:ext cx="2133600" cy="396875"/>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pPr>
            <a:r>
              <a:rPr lang="fr-FR" sz="2000" dirty="0" err="1" smtClean="0">
                <a:solidFill>
                  <a:schemeClr val="accent6">
                    <a:lumMod val="50000"/>
                  </a:schemeClr>
                </a:solidFill>
                <a:latin typeface="Arial Narrow" charset="0"/>
              </a:rPr>
              <a:t>Technology</a:t>
            </a:r>
            <a:endParaRPr lang="fr-FR" sz="2000" dirty="0">
              <a:solidFill>
                <a:schemeClr val="accent6">
                  <a:lumMod val="50000"/>
                </a:schemeClr>
              </a:solidFill>
              <a:latin typeface="Arial Narrow" charset="0"/>
            </a:endParaRPr>
          </a:p>
        </p:txBody>
      </p:sp>
    </p:spTree>
    <p:extLst>
      <p:ext uri="{BB962C8B-B14F-4D97-AF65-F5344CB8AC3E}">
        <p14:creationId xmlns:p14="http://schemas.microsoft.com/office/powerpoint/2010/main" val="8695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0" y="1966423"/>
            <a:ext cx="2530448" cy="2386211"/>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1539300" y="1362074"/>
            <a:ext cx="3489899" cy="4810125"/>
          </a:xfrm>
          <a:prstGeom prst="rect">
            <a:avLst/>
          </a:prstGeom>
          <a:noFill/>
          <a:ln w="9525">
            <a:solidFill>
              <a:schemeClr val="accent1">
                <a:shade val="50000"/>
              </a:schemeClr>
            </a:solidFill>
            <a:miter lim="800000"/>
            <a:headEnd/>
            <a:tailEnd/>
          </a:ln>
          <a:effectLst>
            <a:outerShdw blurRad="50800" dist="127000" dir="8100000" algn="tr" rotWithShape="0">
              <a:prstClr val="black">
                <a:alpha val="40000"/>
              </a:prstClr>
            </a:outerShdw>
          </a:effectLst>
        </p:spPr>
      </p:pic>
      <p:grpSp>
        <p:nvGrpSpPr>
          <p:cNvPr id="57" name="Group 56"/>
          <p:cNvGrpSpPr/>
          <p:nvPr/>
        </p:nvGrpSpPr>
        <p:grpSpPr>
          <a:xfrm>
            <a:off x="3902869" y="186705"/>
            <a:ext cx="5098256" cy="2311228"/>
            <a:chOff x="3902869" y="186705"/>
            <a:chExt cx="5098256" cy="2311228"/>
          </a:xfrm>
        </p:grpSpPr>
        <p:pic>
          <p:nvPicPr>
            <p:cNvPr id="74755" name="Picture 3" descr="0401027_03"/>
            <p:cNvPicPr>
              <a:picLocks noChangeAspect="1" noChangeArrowheads="1"/>
            </p:cNvPicPr>
            <p:nvPr/>
          </p:nvPicPr>
          <p:blipFill>
            <a:blip r:embed="rId5" cstate="print"/>
            <a:srcRect/>
            <a:stretch>
              <a:fillRect/>
            </a:stretch>
          </p:blipFill>
          <p:spPr bwMode="auto">
            <a:xfrm>
              <a:off x="7012323" y="186705"/>
              <a:ext cx="1988802" cy="1296144"/>
            </a:xfrm>
            <a:prstGeom prst="rect">
              <a:avLst/>
            </a:prstGeom>
            <a:noFill/>
            <a:effectLst>
              <a:outerShdw blurRad="50800" dist="152400" dir="8100000" algn="tr" rotWithShape="0">
                <a:prstClr val="black">
                  <a:alpha val="40000"/>
                </a:prstClr>
              </a:outerShdw>
            </a:effectLst>
          </p:spPr>
        </p:pic>
        <p:cxnSp>
          <p:nvCxnSpPr>
            <p:cNvPr id="84" name="Straight Connector 83"/>
            <p:cNvCxnSpPr>
              <a:endCxn id="74755" idx="1"/>
            </p:cNvCxnSpPr>
            <p:nvPr/>
          </p:nvCxnSpPr>
          <p:spPr>
            <a:xfrm flipV="1">
              <a:off x="3921918" y="834777"/>
              <a:ext cx="3090405" cy="1657598"/>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3902869" y="2290762"/>
              <a:ext cx="130968" cy="207171"/>
              <a:chOff x="4545806" y="2650331"/>
              <a:chExt cx="130968" cy="207171"/>
            </a:xfrm>
          </p:grpSpPr>
          <p:sp>
            <p:nvSpPr>
              <p:cNvPr id="62" name="Oval 61"/>
              <p:cNvSpPr/>
              <p:nvPr/>
            </p:nvSpPr>
            <p:spPr>
              <a:xfrm>
                <a:off x="4629152" y="2650331"/>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3" name="Straight Connector 62"/>
              <p:cNvCxnSpPr/>
              <p:nvPr/>
            </p:nvCxnSpPr>
            <p:spPr>
              <a:xfrm rot="10800000">
                <a:off x="4545806" y="2824163"/>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4530330" y="2751535"/>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grpSp>
      </p:grpSp>
      <p:grpSp>
        <p:nvGrpSpPr>
          <p:cNvPr id="87" name="Group 86"/>
          <p:cNvGrpSpPr/>
          <p:nvPr/>
        </p:nvGrpSpPr>
        <p:grpSpPr>
          <a:xfrm>
            <a:off x="4364830" y="1574701"/>
            <a:ext cx="3787610" cy="1337151"/>
            <a:chOff x="4364830" y="1574701"/>
            <a:chExt cx="3787610" cy="1337151"/>
          </a:xfrm>
        </p:grpSpPr>
        <p:sp>
          <p:nvSpPr>
            <p:cNvPr id="74756" name="Text Box 4"/>
            <p:cNvSpPr txBox="1">
              <a:spLocks noChangeArrowheads="1"/>
            </p:cNvSpPr>
            <p:nvPr/>
          </p:nvSpPr>
          <p:spPr bwMode="auto">
            <a:xfrm>
              <a:off x="7166273" y="1574701"/>
              <a:ext cx="986167" cy="461665"/>
            </a:xfrm>
            <a:prstGeom prst="rect">
              <a:avLst/>
            </a:prstGeom>
            <a:noFill/>
            <a:ln w="9525">
              <a:noFill/>
              <a:miter lim="800000"/>
              <a:headEnd/>
              <a:tailEnd/>
            </a:ln>
            <a:effectLst/>
          </p:spPr>
          <p:txBody>
            <a:bodyPr wrap="none">
              <a:spAutoFit/>
            </a:bodyPr>
            <a:lstStyle/>
            <a:p>
              <a:r>
                <a:rPr lang="en-GB" sz="1200" dirty="0" smtClean="0"/>
                <a:t>compressor</a:t>
              </a:r>
            </a:p>
            <a:p>
              <a:r>
                <a:rPr lang="en-GB" sz="1200" dirty="0" smtClean="0"/>
                <a:t>stations</a:t>
              </a:r>
              <a:endParaRPr lang="en-GB" sz="1200" dirty="0"/>
            </a:p>
          </p:txBody>
        </p:sp>
        <p:grpSp>
          <p:nvGrpSpPr>
            <p:cNvPr id="86" name="Group 85"/>
            <p:cNvGrpSpPr/>
            <p:nvPr/>
          </p:nvGrpSpPr>
          <p:grpSpPr>
            <a:xfrm>
              <a:off x="4364830" y="1615852"/>
              <a:ext cx="2797070" cy="1296000"/>
              <a:chOff x="4364830" y="1615852"/>
              <a:chExt cx="2797070" cy="1296000"/>
            </a:xfrm>
          </p:grpSpPr>
          <p:grpSp>
            <p:nvGrpSpPr>
              <p:cNvPr id="91" name="Group 90"/>
              <p:cNvGrpSpPr/>
              <p:nvPr/>
            </p:nvGrpSpPr>
            <p:grpSpPr>
              <a:xfrm>
                <a:off x="4364830" y="2386011"/>
                <a:ext cx="130968" cy="207171"/>
                <a:chOff x="4545806" y="2650331"/>
                <a:chExt cx="130968" cy="207171"/>
              </a:xfrm>
            </p:grpSpPr>
            <p:sp>
              <p:nvSpPr>
                <p:cNvPr id="92" name="Oval 91"/>
                <p:cNvSpPr/>
                <p:nvPr/>
              </p:nvSpPr>
              <p:spPr>
                <a:xfrm>
                  <a:off x="4629152" y="2650331"/>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93" name="Straight Connector 92"/>
                <p:cNvCxnSpPr/>
                <p:nvPr/>
              </p:nvCxnSpPr>
              <p:spPr>
                <a:xfrm rot="10800000">
                  <a:off x="4545806" y="2824163"/>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4530330" y="2751535"/>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a:endCxn id="13" idx="1"/>
              </p:cNvCxnSpPr>
              <p:nvPr/>
            </p:nvCxnSpPr>
            <p:spPr>
              <a:xfrm flipV="1">
                <a:off x="4410075" y="2263852"/>
                <a:ext cx="1024762" cy="31424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3" name="Picture 17"/>
              <p:cNvPicPr>
                <a:picLocks noChangeAspect="1" noChangeArrowheads="1"/>
              </p:cNvPicPr>
              <p:nvPr/>
            </p:nvPicPr>
            <p:blipFill>
              <a:blip r:embed="rId6" cstate="print"/>
              <a:srcRect/>
              <a:stretch>
                <a:fillRect/>
              </a:stretch>
            </p:blipFill>
            <p:spPr bwMode="auto">
              <a:xfrm>
                <a:off x="5434837" y="1615852"/>
                <a:ext cx="1727063" cy="1296000"/>
              </a:xfrm>
              <a:prstGeom prst="rect">
                <a:avLst/>
              </a:prstGeom>
              <a:noFill/>
              <a:ln w="9525">
                <a:noFill/>
                <a:miter lim="800000"/>
                <a:headEnd/>
                <a:tailEnd/>
              </a:ln>
              <a:effectLst>
                <a:outerShdw blurRad="50800" dist="152400" dir="8100000" algn="tr" rotWithShape="0">
                  <a:prstClr val="black">
                    <a:alpha val="40000"/>
                  </a:prstClr>
                </a:outerShdw>
              </a:effectLst>
            </p:spPr>
          </p:pic>
        </p:grpSp>
      </p:grpSp>
      <p:grpSp>
        <p:nvGrpSpPr>
          <p:cNvPr id="97" name="Group 96"/>
          <p:cNvGrpSpPr/>
          <p:nvPr/>
        </p:nvGrpSpPr>
        <p:grpSpPr>
          <a:xfrm>
            <a:off x="4241006" y="3561234"/>
            <a:ext cx="4902994" cy="1919145"/>
            <a:chOff x="4241006" y="3561234"/>
            <a:chExt cx="4902994" cy="1919145"/>
          </a:xfrm>
        </p:grpSpPr>
        <p:sp>
          <p:nvSpPr>
            <p:cNvPr id="12" name="Text Box 8"/>
            <p:cNvSpPr txBox="1">
              <a:spLocks noChangeArrowheads="1"/>
            </p:cNvSpPr>
            <p:nvPr/>
          </p:nvSpPr>
          <p:spPr bwMode="auto">
            <a:xfrm>
              <a:off x="5216227" y="3561234"/>
              <a:ext cx="1708448" cy="276999"/>
            </a:xfrm>
            <a:prstGeom prst="rect">
              <a:avLst/>
            </a:prstGeom>
            <a:noFill/>
            <a:ln w="9525">
              <a:noFill/>
              <a:miter lim="800000"/>
              <a:headEnd/>
              <a:tailEnd/>
            </a:ln>
            <a:effectLst/>
          </p:spPr>
          <p:txBody>
            <a:bodyPr wrap="square">
              <a:spAutoFit/>
            </a:bodyPr>
            <a:lstStyle/>
            <a:p>
              <a:pPr>
                <a:spcBef>
                  <a:spcPct val="50000"/>
                </a:spcBef>
              </a:pPr>
              <a:r>
                <a:rPr lang="en-GB" sz="1200" dirty="0" smtClean="0"/>
                <a:t>cold boxes</a:t>
              </a:r>
              <a:endParaRPr lang="en-GB" sz="1200" dirty="0"/>
            </a:p>
          </p:txBody>
        </p:sp>
        <p:pic>
          <p:nvPicPr>
            <p:cNvPr id="14" name="Picture 6"/>
            <p:cNvPicPr>
              <a:picLocks noChangeAspect="1" noChangeArrowheads="1"/>
            </p:cNvPicPr>
            <p:nvPr/>
          </p:nvPicPr>
          <p:blipFill>
            <a:blip r:embed="rId7" cstate="print"/>
            <a:srcRect/>
            <a:stretch>
              <a:fillRect/>
            </a:stretch>
          </p:blipFill>
          <p:spPr bwMode="auto">
            <a:xfrm>
              <a:off x="7273338" y="3863355"/>
              <a:ext cx="1870662" cy="1296000"/>
            </a:xfrm>
            <a:prstGeom prst="rect">
              <a:avLst/>
            </a:prstGeom>
            <a:noFill/>
            <a:ln w="9525">
              <a:noFill/>
              <a:miter lim="800000"/>
              <a:headEnd/>
              <a:tailEnd/>
            </a:ln>
            <a:effectLst>
              <a:outerShdw blurRad="50800" dist="152400" dir="8100000" algn="tr" rotWithShape="0">
                <a:prstClr val="black">
                  <a:alpha val="40000"/>
                </a:prstClr>
              </a:outerShdw>
            </a:effectLst>
          </p:spPr>
        </p:pic>
        <p:pic>
          <p:nvPicPr>
            <p:cNvPr id="11" name="Picture 7" descr="0202045_01"/>
            <p:cNvPicPr>
              <a:picLocks noChangeAspect="1" noChangeArrowheads="1"/>
            </p:cNvPicPr>
            <p:nvPr/>
          </p:nvPicPr>
          <p:blipFill>
            <a:blip r:embed="rId8" cstate="print"/>
            <a:srcRect/>
            <a:stretch>
              <a:fillRect/>
            </a:stretch>
          </p:blipFill>
          <p:spPr bwMode="auto">
            <a:xfrm>
              <a:off x="8259597" y="4295775"/>
              <a:ext cx="884403" cy="1184604"/>
            </a:xfrm>
            <a:prstGeom prst="rect">
              <a:avLst/>
            </a:prstGeom>
            <a:noFill/>
            <a:effectLst>
              <a:outerShdw blurRad="50800" dist="152400" dir="8100000" algn="tr" rotWithShape="0">
                <a:prstClr val="black">
                  <a:alpha val="40000"/>
                </a:prstClr>
              </a:outerShdw>
            </a:effectLst>
          </p:spPr>
        </p:pic>
        <p:grpSp>
          <p:nvGrpSpPr>
            <p:cNvPr id="60" name="Group 59"/>
            <p:cNvGrpSpPr/>
            <p:nvPr/>
          </p:nvGrpSpPr>
          <p:grpSpPr>
            <a:xfrm>
              <a:off x="4241006" y="3624262"/>
              <a:ext cx="130968" cy="207171"/>
              <a:chOff x="4545806" y="2650331"/>
              <a:chExt cx="130968" cy="207171"/>
            </a:xfrm>
          </p:grpSpPr>
          <p:sp>
            <p:nvSpPr>
              <p:cNvPr id="26" name="Oval 25"/>
              <p:cNvSpPr/>
              <p:nvPr/>
            </p:nvSpPr>
            <p:spPr>
              <a:xfrm>
                <a:off x="4629152" y="2650331"/>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8" name="Straight Connector 27"/>
              <p:cNvCxnSpPr/>
              <p:nvPr/>
            </p:nvCxnSpPr>
            <p:spPr>
              <a:xfrm rot="10800000">
                <a:off x="4545806" y="2824163"/>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4530330" y="2751535"/>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endCxn id="10" idx="1"/>
            </p:cNvCxnSpPr>
            <p:nvPr/>
          </p:nvCxnSpPr>
          <p:spPr>
            <a:xfrm>
              <a:off x="4271963" y="3838575"/>
              <a:ext cx="839142" cy="66905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14" idx="1"/>
            </p:cNvCxnSpPr>
            <p:nvPr/>
          </p:nvCxnSpPr>
          <p:spPr>
            <a:xfrm>
              <a:off x="4279106" y="3838575"/>
              <a:ext cx="2994232" cy="67278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6" descr="0401026_02"/>
            <p:cNvPicPr>
              <a:picLocks noChangeAspect="1" noChangeArrowheads="1"/>
            </p:cNvPicPr>
            <p:nvPr/>
          </p:nvPicPr>
          <p:blipFill>
            <a:blip r:embed="rId9" cstate="print"/>
            <a:srcRect/>
            <a:stretch>
              <a:fillRect/>
            </a:stretch>
          </p:blipFill>
          <p:spPr bwMode="auto">
            <a:xfrm>
              <a:off x="5111105" y="3859560"/>
              <a:ext cx="1988881" cy="1296144"/>
            </a:xfrm>
            <a:prstGeom prst="rect">
              <a:avLst/>
            </a:prstGeom>
            <a:noFill/>
            <a:effectLst>
              <a:outerShdw blurRad="50800" dist="152400" dir="8100000" algn="tr" rotWithShape="0">
                <a:prstClr val="black">
                  <a:alpha val="40000"/>
                </a:prstClr>
              </a:outerShdw>
            </a:effectLst>
          </p:spPr>
        </p:pic>
      </p:grpSp>
      <p:grpSp>
        <p:nvGrpSpPr>
          <p:cNvPr id="89" name="Group 88"/>
          <p:cNvGrpSpPr/>
          <p:nvPr/>
        </p:nvGrpSpPr>
        <p:grpSpPr>
          <a:xfrm>
            <a:off x="293181" y="585823"/>
            <a:ext cx="2803971" cy="1669257"/>
            <a:chOff x="1444799" y="257174"/>
            <a:chExt cx="2803971" cy="1669257"/>
          </a:xfrm>
        </p:grpSpPr>
        <p:sp>
          <p:nvSpPr>
            <p:cNvPr id="74763" name="Text Box 11"/>
            <p:cNvSpPr txBox="1">
              <a:spLocks noChangeArrowheads="1"/>
            </p:cNvSpPr>
            <p:nvPr/>
          </p:nvSpPr>
          <p:spPr bwMode="auto">
            <a:xfrm>
              <a:off x="2952626" y="427630"/>
              <a:ext cx="1296144" cy="276999"/>
            </a:xfrm>
            <a:prstGeom prst="rect">
              <a:avLst/>
            </a:prstGeom>
            <a:noFill/>
            <a:ln w="9525">
              <a:noFill/>
              <a:miter lim="800000"/>
              <a:headEnd/>
              <a:tailEnd/>
            </a:ln>
            <a:effectLst/>
          </p:spPr>
          <p:txBody>
            <a:bodyPr wrap="square">
              <a:spAutoFit/>
            </a:bodyPr>
            <a:lstStyle/>
            <a:p>
              <a:pPr>
                <a:spcBef>
                  <a:spcPct val="50000"/>
                </a:spcBef>
              </a:pPr>
              <a:r>
                <a:rPr lang="en-GB" sz="1200" dirty="0" smtClean="0"/>
                <a:t>helium storage</a:t>
              </a:r>
              <a:endParaRPr lang="en-GB" sz="1200" dirty="0"/>
            </a:p>
          </p:txBody>
        </p:sp>
        <p:grpSp>
          <p:nvGrpSpPr>
            <p:cNvPr id="56" name="Group 55"/>
            <p:cNvGrpSpPr/>
            <p:nvPr/>
          </p:nvGrpSpPr>
          <p:grpSpPr>
            <a:xfrm>
              <a:off x="1444799" y="257174"/>
              <a:ext cx="2637314" cy="1669257"/>
              <a:chOff x="1444799" y="257174"/>
              <a:chExt cx="2637314" cy="1669257"/>
            </a:xfrm>
          </p:grpSpPr>
          <p:cxnSp>
            <p:nvCxnSpPr>
              <p:cNvPr id="83" name="Straight Connector 82"/>
              <p:cNvCxnSpPr/>
              <p:nvPr/>
            </p:nvCxnSpPr>
            <p:spPr>
              <a:xfrm flipH="1" flipV="1">
                <a:off x="2518491" y="1004502"/>
                <a:ext cx="1563622" cy="68160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3181349" y="1902619"/>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pic>
            <p:nvPicPr>
              <p:cNvPr id="74762" name="Picture 10" descr="GHe Storage"/>
              <p:cNvPicPr>
                <a:picLocks noChangeAspect="1" noChangeArrowheads="1"/>
              </p:cNvPicPr>
              <p:nvPr/>
            </p:nvPicPr>
            <p:blipFill>
              <a:blip r:embed="rId10" cstate="print"/>
              <a:srcRect/>
              <a:stretch>
                <a:fillRect/>
              </a:stretch>
            </p:blipFill>
            <p:spPr bwMode="auto">
              <a:xfrm>
                <a:off x="1444799" y="257174"/>
                <a:ext cx="1489665" cy="860925"/>
              </a:xfrm>
              <a:prstGeom prst="rect">
                <a:avLst/>
              </a:prstGeom>
              <a:noFill/>
              <a:ln>
                <a:solidFill>
                  <a:schemeClr val="tx2">
                    <a:lumMod val="40000"/>
                    <a:lumOff val="60000"/>
                  </a:schemeClr>
                </a:solidFill>
              </a:ln>
              <a:effectLst>
                <a:outerShdw blurRad="50800" dist="152400" dir="8100000" algn="tr" rotWithShape="0">
                  <a:prstClr val="black">
                    <a:alpha val="40000"/>
                  </a:prstClr>
                </a:outerShdw>
              </a:effectLst>
            </p:spPr>
          </p:pic>
        </p:grpSp>
      </p:grpSp>
      <p:grpSp>
        <p:nvGrpSpPr>
          <p:cNvPr id="96" name="Group 95"/>
          <p:cNvGrpSpPr/>
          <p:nvPr/>
        </p:nvGrpSpPr>
        <p:grpSpPr>
          <a:xfrm>
            <a:off x="-51092" y="2982298"/>
            <a:ext cx="2177530" cy="3328400"/>
            <a:chOff x="-84408" y="3364707"/>
            <a:chExt cx="2177530" cy="3328400"/>
          </a:xfrm>
        </p:grpSpPr>
        <p:sp>
          <p:nvSpPr>
            <p:cNvPr id="74765" name="Text Box 13"/>
            <p:cNvSpPr txBox="1">
              <a:spLocks noChangeArrowheads="1"/>
            </p:cNvSpPr>
            <p:nvPr/>
          </p:nvSpPr>
          <p:spPr bwMode="auto">
            <a:xfrm>
              <a:off x="-84408" y="6416108"/>
              <a:ext cx="1683991" cy="276999"/>
            </a:xfrm>
            <a:prstGeom prst="rect">
              <a:avLst/>
            </a:prstGeom>
            <a:noFill/>
            <a:ln w="9525">
              <a:noFill/>
              <a:miter lim="800000"/>
              <a:headEnd/>
              <a:tailEnd/>
            </a:ln>
            <a:effectLst/>
          </p:spPr>
          <p:txBody>
            <a:bodyPr wrap="square">
              <a:spAutoFit/>
            </a:bodyPr>
            <a:lstStyle/>
            <a:p>
              <a:pPr>
                <a:spcBef>
                  <a:spcPct val="50000"/>
                </a:spcBef>
              </a:pPr>
              <a:r>
                <a:rPr lang="en-GB" sz="1200" dirty="0" smtClean="0"/>
                <a:t>liquid nitrogen storage</a:t>
              </a:r>
              <a:endParaRPr lang="en-GB" sz="1200" dirty="0"/>
            </a:p>
          </p:txBody>
        </p:sp>
        <p:cxnSp>
          <p:nvCxnSpPr>
            <p:cNvPr id="52" name="Straight Connector 51"/>
            <p:cNvCxnSpPr/>
            <p:nvPr/>
          </p:nvCxnSpPr>
          <p:spPr>
            <a:xfrm rot="5400000">
              <a:off x="490171" y="3830249"/>
              <a:ext cx="1595741" cy="129976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2064544" y="3364707"/>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pic>
          <p:nvPicPr>
            <p:cNvPr id="74764" name="Picture 12" descr="LN2 Storage"/>
            <p:cNvPicPr>
              <a:picLocks noChangeAspect="1" noChangeArrowheads="1"/>
            </p:cNvPicPr>
            <p:nvPr/>
          </p:nvPicPr>
          <p:blipFill>
            <a:blip r:embed="rId11" cstate="print"/>
            <a:srcRect/>
            <a:stretch>
              <a:fillRect/>
            </a:stretch>
          </p:blipFill>
          <p:spPr bwMode="auto">
            <a:xfrm>
              <a:off x="295326" y="5010150"/>
              <a:ext cx="992716" cy="1277870"/>
            </a:xfrm>
            <a:prstGeom prst="rect">
              <a:avLst/>
            </a:prstGeom>
            <a:noFill/>
            <a:ln>
              <a:solidFill>
                <a:schemeClr val="tx2">
                  <a:lumMod val="40000"/>
                  <a:lumOff val="60000"/>
                </a:schemeClr>
              </a:solidFill>
            </a:ln>
            <a:effectLst>
              <a:outerShdw blurRad="50800" dist="152400" dir="8100000" algn="tr" rotWithShape="0">
                <a:prstClr val="black">
                  <a:alpha val="40000"/>
                </a:prstClr>
              </a:outerShdw>
            </a:effectLst>
          </p:spPr>
        </p:pic>
      </p:grpSp>
      <p:grpSp>
        <p:nvGrpSpPr>
          <p:cNvPr id="85" name="Group 84"/>
          <p:cNvGrpSpPr/>
          <p:nvPr/>
        </p:nvGrpSpPr>
        <p:grpSpPr>
          <a:xfrm>
            <a:off x="4190596" y="5342535"/>
            <a:ext cx="4907605" cy="1296000"/>
            <a:chOff x="4205287" y="5406905"/>
            <a:chExt cx="4907605" cy="1296000"/>
          </a:xfrm>
        </p:grpSpPr>
        <p:pic>
          <p:nvPicPr>
            <p:cNvPr id="29701" name="Picture 5" descr="http://mediaarchive.cern.ch/MediaArchive/Photo/Public/1996/9602021/9602021_01/9602021_01-A4-at-144-dpi.jpg"/>
            <p:cNvPicPr>
              <a:picLocks noChangeAspect="1" noChangeArrowheads="1"/>
            </p:cNvPicPr>
            <p:nvPr/>
          </p:nvPicPr>
          <p:blipFill>
            <a:blip r:embed="rId12" cstate="print"/>
            <a:srcRect/>
            <a:stretch>
              <a:fillRect/>
            </a:stretch>
          </p:blipFill>
          <p:spPr bwMode="auto">
            <a:xfrm>
              <a:off x="6195220" y="5406905"/>
              <a:ext cx="1916704" cy="1296000"/>
            </a:xfrm>
            <a:prstGeom prst="rect">
              <a:avLst/>
            </a:prstGeom>
            <a:noFill/>
          </p:spPr>
        </p:pic>
        <p:cxnSp>
          <p:nvCxnSpPr>
            <p:cNvPr id="58" name="Straight Connector 57"/>
            <p:cNvCxnSpPr/>
            <p:nvPr/>
          </p:nvCxnSpPr>
          <p:spPr>
            <a:xfrm>
              <a:off x="4238625" y="5919788"/>
              <a:ext cx="3433763" cy="395287"/>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4205287" y="5719762"/>
              <a:ext cx="130968" cy="207171"/>
              <a:chOff x="4545806" y="2650331"/>
              <a:chExt cx="130968" cy="207171"/>
            </a:xfrm>
          </p:grpSpPr>
          <p:sp>
            <p:nvSpPr>
              <p:cNvPr id="78" name="Oval 77"/>
              <p:cNvSpPr/>
              <p:nvPr/>
            </p:nvSpPr>
            <p:spPr>
              <a:xfrm>
                <a:off x="4629152" y="2650331"/>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79" name="Straight Connector 78"/>
              <p:cNvCxnSpPr/>
              <p:nvPr/>
            </p:nvCxnSpPr>
            <p:spPr>
              <a:xfrm rot="10800000">
                <a:off x="4545806" y="2824163"/>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flipH="1" flipV="1">
                <a:off x="4530330" y="2751535"/>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grpSp>
        <p:sp>
          <p:nvSpPr>
            <p:cNvPr id="109" name="Text Box 13"/>
            <p:cNvSpPr txBox="1">
              <a:spLocks noChangeArrowheads="1"/>
            </p:cNvSpPr>
            <p:nvPr/>
          </p:nvSpPr>
          <p:spPr bwMode="auto">
            <a:xfrm>
              <a:off x="8156596" y="5796337"/>
              <a:ext cx="956296" cy="461665"/>
            </a:xfrm>
            <a:prstGeom prst="rect">
              <a:avLst/>
            </a:prstGeom>
            <a:noFill/>
            <a:ln w="9525">
              <a:noFill/>
              <a:miter lim="800000"/>
              <a:headEnd/>
              <a:tailEnd/>
            </a:ln>
            <a:effectLst/>
          </p:spPr>
          <p:txBody>
            <a:bodyPr wrap="square">
              <a:spAutoFit/>
            </a:bodyPr>
            <a:lstStyle/>
            <a:p>
              <a:pPr>
                <a:spcBef>
                  <a:spcPct val="50000"/>
                </a:spcBef>
              </a:pPr>
              <a:r>
                <a:rPr lang="en-GB" sz="1200" dirty="0" smtClean="0"/>
                <a:t>helium transfer line</a:t>
              </a:r>
              <a:endParaRPr lang="en-GB" sz="1200" dirty="0"/>
            </a:p>
          </p:txBody>
        </p:sp>
      </p:grpSp>
      <p:grpSp>
        <p:nvGrpSpPr>
          <p:cNvPr id="88" name="Group 87"/>
          <p:cNvGrpSpPr/>
          <p:nvPr/>
        </p:nvGrpSpPr>
        <p:grpSpPr>
          <a:xfrm>
            <a:off x="4483893" y="2065728"/>
            <a:ext cx="4660107" cy="1533481"/>
            <a:chOff x="4483893" y="2065728"/>
            <a:chExt cx="4660107" cy="1533481"/>
          </a:xfrm>
        </p:grpSpPr>
        <p:grpSp>
          <p:nvGrpSpPr>
            <p:cNvPr id="59" name="Group 58"/>
            <p:cNvGrpSpPr/>
            <p:nvPr/>
          </p:nvGrpSpPr>
          <p:grpSpPr>
            <a:xfrm>
              <a:off x="4483893" y="2347317"/>
              <a:ext cx="4542044" cy="1251892"/>
              <a:chOff x="4483893" y="2347317"/>
              <a:chExt cx="4542044" cy="1251892"/>
            </a:xfrm>
          </p:grpSpPr>
          <p:grpSp>
            <p:nvGrpSpPr>
              <p:cNvPr id="65" name="Group 64"/>
              <p:cNvGrpSpPr/>
              <p:nvPr/>
            </p:nvGrpSpPr>
            <p:grpSpPr>
              <a:xfrm>
                <a:off x="4483893" y="3047999"/>
                <a:ext cx="130968" cy="207171"/>
                <a:chOff x="4545806" y="2650331"/>
                <a:chExt cx="130968" cy="207171"/>
              </a:xfrm>
            </p:grpSpPr>
            <p:sp>
              <p:nvSpPr>
                <p:cNvPr id="66" name="Oval 65"/>
                <p:cNvSpPr/>
                <p:nvPr/>
              </p:nvSpPr>
              <p:spPr>
                <a:xfrm>
                  <a:off x="4629152" y="2650331"/>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7" name="Straight Connector 66"/>
                <p:cNvCxnSpPr/>
                <p:nvPr/>
              </p:nvCxnSpPr>
              <p:spPr>
                <a:xfrm rot="10800000">
                  <a:off x="4545806" y="2824163"/>
                  <a:ext cx="28578" cy="23812"/>
                </a:xfrm>
                <a:prstGeom prst="line">
                  <a:avLst/>
                </a:prstGeom>
                <a:ln w="19050">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H="1" flipV="1">
                  <a:off x="4530330" y="2751535"/>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grpSp>
          <p:cxnSp>
            <p:nvCxnSpPr>
              <p:cNvPr id="81" name="Straight Connector 80"/>
              <p:cNvCxnSpPr>
                <a:endCxn id="16" idx="1"/>
              </p:cNvCxnSpPr>
              <p:nvPr/>
            </p:nvCxnSpPr>
            <p:spPr>
              <a:xfrm flipV="1">
                <a:off x="4514850" y="2973263"/>
                <a:ext cx="2841898" cy="28666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6" name="Picture 74" descr="IMAG0107"/>
              <p:cNvPicPr>
                <a:picLocks noChangeAspect="1" noChangeArrowheads="1"/>
              </p:cNvPicPr>
              <p:nvPr/>
            </p:nvPicPr>
            <p:blipFill>
              <a:blip r:embed="rId13" cstate="print"/>
              <a:srcRect/>
              <a:stretch>
                <a:fillRect/>
              </a:stretch>
            </p:blipFill>
            <p:spPr bwMode="auto">
              <a:xfrm>
                <a:off x="7356748" y="2347317"/>
                <a:ext cx="1669189" cy="1251892"/>
              </a:xfrm>
              <a:prstGeom prst="rect">
                <a:avLst/>
              </a:prstGeom>
              <a:noFill/>
              <a:effectLst>
                <a:outerShdw blurRad="50800" dist="152400" dir="8100000" algn="tr" rotWithShape="0">
                  <a:prstClr val="black">
                    <a:alpha val="40000"/>
                  </a:prstClr>
                </a:outerShdw>
              </a:effectLst>
            </p:spPr>
          </p:pic>
        </p:grpSp>
        <p:sp>
          <p:nvSpPr>
            <p:cNvPr id="110" name="Text Box 13"/>
            <p:cNvSpPr txBox="1">
              <a:spLocks noChangeArrowheads="1"/>
            </p:cNvSpPr>
            <p:nvPr/>
          </p:nvSpPr>
          <p:spPr bwMode="auto">
            <a:xfrm>
              <a:off x="7460009" y="2065728"/>
              <a:ext cx="1683991" cy="276999"/>
            </a:xfrm>
            <a:prstGeom prst="rect">
              <a:avLst/>
            </a:prstGeom>
            <a:noFill/>
            <a:ln w="9525">
              <a:noFill/>
              <a:miter lim="800000"/>
              <a:headEnd/>
              <a:tailEnd/>
            </a:ln>
            <a:effectLst/>
          </p:spPr>
          <p:txBody>
            <a:bodyPr wrap="square">
              <a:spAutoFit/>
            </a:bodyPr>
            <a:lstStyle/>
            <a:p>
              <a:pPr>
                <a:spcBef>
                  <a:spcPct val="50000"/>
                </a:spcBef>
              </a:pPr>
              <a:r>
                <a:rPr lang="en-GB" sz="1200" dirty="0" smtClean="0"/>
                <a:t>liquid helium storage</a:t>
              </a:r>
              <a:endParaRPr lang="en-GB" sz="1200" dirty="0"/>
            </a:p>
          </p:txBody>
        </p:sp>
      </p:grpSp>
      <p:pic>
        <p:nvPicPr>
          <p:cNvPr id="15362" name="Picture 2" descr="http://mediaarchive.cern.ch/MediaArchive/Photo/Public/2005/0512011/0512011_01/0512011_01-A5-at-72-dpi.jpg"/>
          <p:cNvPicPr>
            <a:picLocks noChangeAspect="1" noChangeArrowheads="1"/>
          </p:cNvPicPr>
          <p:nvPr/>
        </p:nvPicPr>
        <p:blipFill>
          <a:blip r:embed="rId14" cstate="print"/>
          <a:srcRect l="15159" t="23235" r="7579" b="11617"/>
          <a:stretch>
            <a:fillRect/>
          </a:stretch>
        </p:blipFill>
        <p:spPr bwMode="auto">
          <a:xfrm>
            <a:off x="6677115" y="4909350"/>
            <a:ext cx="353999" cy="194739"/>
          </a:xfrm>
          <a:prstGeom prst="rect">
            <a:avLst/>
          </a:prstGeom>
          <a:noFill/>
        </p:spPr>
      </p:pic>
      <p:sp>
        <p:nvSpPr>
          <p:cNvPr id="102"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7</a:t>
            </a:fld>
            <a:endParaRPr lang="en-US" dirty="0">
              <a:solidFill>
                <a:schemeClr val="bg2">
                  <a:lumMod val="50000"/>
                </a:schemeClr>
              </a:solidFill>
            </a:endParaRPr>
          </a:p>
        </p:txBody>
      </p:sp>
      <p:sp>
        <p:nvSpPr>
          <p:cNvPr id="103" name="Oval 102"/>
          <p:cNvSpPr/>
          <p:nvPr/>
        </p:nvSpPr>
        <p:spPr>
          <a:xfrm>
            <a:off x="2018909" y="3067293"/>
            <a:ext cx="47622" cy="39600"/>
          </a:xfrm>
          <a:prstGeom prst="ellipse">
            <a:avLst/>
          </a:prstGeom>
          <a:noFill/>
          <a:ln w="3810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a:effectLst>
            <a:outerShdw blurRad="50800" dist="190500" dir="84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04" name="Straight Connector 103"/>
          <p:cNvCxnSpPr/>
          <p:nvPr/>
        </p:nvCxnSpPr>
        <p:spPr>
          <a:xfrm rot="5400000" flipH="1" flipV="1">
            <a:off x="1920087" y="3168497"/>
            <a:ext cx="147639" cy="64296"/>
          </a:xfrm>
          <a:prstGeom prst="line">
            <a:avLst/>
          </a:prstGeom>
          <a:ln w="9525">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6780000" scaled="0"/>
              <a:tileRect/>
            </a:gradFill>
          </a:ln>
          <a:effectLst/>
        </p:spPr>
        <p:style>
          <a:lnRef idx="1">
            <a:schemeClr val="accent1"/>
          </a:lnRef>
          <a:fillRef idx="0">
            <a:schemeClr val="accent1"/>
          </a:fillRef>
          <a:effectRef idx="0">
            <a:schemeClr val="accent1"/>
          </a:effectRef>
          <a:fontRef idx="minor">
            <a:schemeClr val="tx1"/>
          </a:fontRef>
        </p:style>
      </p:cxnSp>
      <p:sp>
        <p:nvSpPr>
          <p:cNvPr id="73" name="Round Diagonal Corner Rectangle 1"/>
          <p:cNvSpPr/>
          <p:nvPr/>
        </p:nvSpPr>
        <p:spPr>
          <a:xfrm>
            <a:off x="1911149" y="67457"/>
            <a:ext cx="4959751"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The </a:t>
            </a:r>
            <a:r>
              <a:rPr lang="fr-CH" sz="3200" dirty="0" err="1" smtClean="0">
                <a:solidFill>
                  <a:srgbClr val="1452AC"/>
                </a:solidFill>
                <a:effectLst>
                  <a:outerShdw blurRad="38100" dist="38100" dir="2700000" algn="tl">
                    <a:srgbClr val="000000">
                      <a:alpha val="43137"/>
                    </a:srgbClr>
                  </a:outerShdw>
                </a:effectLst>
                <a:latin typeface="DejaVu Sans" pitchFamily="34"/>
                <a:ea typeface="ＭＳ Ｐゴシック" pitchFamily="34"/>
              </a:rPr>
              <a:t>refrigerators</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90" name="TextBox 89"/>
          <p:cNvSpPr txBox="1"/>
          <p:nvPr/>
        </p:nvSpPr>
        <p:spPr>
          <a:xfrm>
            <a:off x="7271829" y="6438900"/>
            <a:ext cx="1554480" cy="307777"/>
          </a:xfrm>
          <a:prstGeom prst="rect">
            <a:avLst/>
          </a:prstGeom>
          <a:noFill/>
        </p:spPr>
        <p:txBody>
          <a:bodyPr wrap="square" rtlCol="0">
            <a:spAutoFit/>
          </a:bodyPr>
          <a:lstStyle/>
          <a:p>
            <a:r>
              <a:rPr lang="fr-FR" sz="1400" dirty="0" smtClean="0">
                <a:solidFill>
                  <a:schemeClr val="bg1"/>
                </a:solidFill>
              </a:rPr>
              <a:t>INTRODUCTION</a:t>
            </a:r>
            <a:endParaRPr lang="fr-FR" sz="1400" dirty="0">
              <a:solidFill>
                <a:schemeClr val="bg1"/>
              </a:solidFill>
            </a:endParaRPr>
          </a:p>
        </p:txBody>
      </p:sp>
    </p:spTree>
    <p:extLst>
      <p:ext uri="{BB962C8B-B14F-4D97-AF65-F5344CB8AC3E}">
        <p14:creationId xmlns:p14="http://schemas.microsoft.com/office/powerpoint/2010/main" val="4156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993980" y="1498863"/>
            <a:ext cx="7125112" cy="4586179"/>
          </a:xfrm>
        </p:spPr>
        <p:txBody>
          <a:bodyPr>
            <a:normAutofit fontScale="77500" lnSpcReduction="20000"/>
          </a:bodyPr>
          <a:lstStyle/>
          <a:p>
            <a:pPr marL="266700" indent="-266700" algn="l">
              <a:lnSpc>
                <a:spcPct val="200000"/>
              </a:lnSpc>
              <a:buFont typeface="Arial" pitchFamily="34" charset="0"/>
              <a:buChar char="•"/>
            </a:pPr>
            <a:r>
              <a:rPr lang="fr-CH" dirty="0" smtClean="0">
                <a:ln w="0"/>
                <a:solidFill>
                  <a:schemeClr val="accent1"/>
                </a:solidFill>
                <a:effectLst>
                  <a:outerShdw blurRad="38100" dist="25400" dir="5400000" algn="ctr" rotWithShape="0">
                    <a:srgbClr val="6E747A">
                      <a:alpha val="43000"/>
                    </a:srgbClr>
                  </a:outerShdw>
                </a:effectLst>
              </a:rPr>
              <a:t>INTRODUCTION</a:t>
            </a:r>
          </a:p>
          <a:p>
            <a:pPr marL="266700" indent="-266700">
              <a:lnSpc>
                <a:spcPct val="200000"/>
              </a:lnSpc>
              <a:buFont typeface="Arial" pitchFamily="34" charset="0"/>
              <a:buChar char="•"/>
            </a:pPr>
            <a:r>
              <a:rPr lang="fr-CH" dirty="0" err="1"/>
              <a:t>Lessons</a:t>
            </a:r>
            <a:r>
              <a:rPr lang="fr-CH" dirty="0"/>
              <a:t> </a:t>
            </a:r>
            <a:r>
              <a:rPr lang="fr-CH" dirty="0" err="1"/>
              <a:t>learned</a:t>
            </a:r>
            <a:r>
              <a:rPr lang="fr-CH" dirty="0"/>
              <a:t> </a:t>
            </a:r>
            <a:r>
              <a:rPr lang="fr-CH" dirty="0" err="1"/>
              <a:t>after</a:t>
            </a:r>
            <a:r>
              <a:rPr lang="fr-CH" dirty="0"/>
              <a:t> LS1 in 2013-2014</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2015-2018 </a:t>
            </a:r>
            <a:r>
              <a:rPr lang="fr-CH" dirty="0" err="1">
                <a:ln w="0"/>
                <a:solidFill>
                  <a:schemeClr val="accent1"/>
                </a:solidFill>
                <a:effectLst>
                  <a:outerShdw blurRad="38100" dist="25400" dir="5400000" algn="ctr" rotWithShape="0">
                    <a:srgbClr val="6E747A">
                      <a:alpha val="43000"/>
                    </a:srgbClr>
                  </a:outerShdw>
                </a:effectLst>
              </a:rPr>
              <a:t>Operational</a:t>
            </a:r>
            <a:r>
              <a:rPr lang="fr-CH" dirty="0">
                <a:ln w="0"/>
                <a:solidFill>
                  <a:schemeClr val="accent1"/>
                </a:solidFill>
                <a:effectLst>
                  <a:outerShdw blurRad="38100" dist="25400" dir="5400000" algn="ctr" rotWithShape="0">
                    <a:srgbClr val="6E747A">
                      <a:alpha val="43000"/>
                    </a:srgbClr>
                  </a:outerShdw>
                </a:effectLst>
              </a:rPr>
              <a:t> phase RUN 2</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Evolution of the </a:t>
            </a:r>
            <a:r>
              <a:rPr lang="en-GB" dirty="0">
                <a:ln w="0"/>
                <a:solidFill>
                  <a:schemeClr val="accent1"/>
                </a:solidFill>
                <a:effectLst>
                  <a:outerShdw blurRad="38100" dist="25400" dir="5400000" algn="ctr" rotWithShape="0">
                    <a:srgbClr val="6E747A">
                      <a:alpha val="43000"/>
                    </a:srgbClr>
                  </a:outerShdw>
                </a:effectLst>
              </a:rPr>
              <a:t>strategy</a:t>
            </a:r>
            <a:r>
              <a:rPr lang="fr-CH" dirty="0">
                <a:ln w="0"/>
                <a:solidFill>
                  <a:schemeClr val="accent1"/>
                </a:solidFill>
                <a:effectLst>
                  <a:outerShdw blurRad="38100" dist="25400" dir="5400000" algn="ctr" rotWithShape="0">
                    <a:srgbClr val="6E747A">
                      <a:alpha val="43000"/>
                    </a:srgbClr>
                  </a:outerShdw>
                </a:effectLst>
              </a:rPr>
              <a:t> for LS2 </a:t>
            </a:r>
            <a:r>
              <a:rPr lang="fr-CH" dirty="0" smtClean="0">
                <a:ln w="0"/>
                <a:solidFill>
                  <a:schemeClr val="accent1"/>
                </a:solidFill>
                <a:effectLst>
                  <a:outerShdw blurRad="38100" dist="25400" dir="5400000" algn="ctr" rotWithShape="0">
                    <a:srgbClr val="6E747A">
                      <a:alpha val="43000"/>
                    </a:srgbClr>
                  </a:outerShdw>
                </a:effectLst>
              </a:rPr>
              <a:t>in </a:t>
            </a:r>
            <a:r>
              <a:rPr lang="fr-CH" dirty="0">
                <a:ln w="0"/>
                <a:solidFill>
                  <a:schemeClr val="accent1"/>
                </a:solidFill>
                <a:effectLst>
                  <a:outerShdw blurRad="38100" dist="25400" dir="5400000" algn="ctr" rotWithShape="0">
                    <a:srgbClr val="6E747A">
                      <a:alpha val="43000"/>
                    </a:srgbClr>
                  </a:outerShdw>
                </a:effectLst>
              </a:rPr>
              <a:t>2019-2020</a:t>
            </a:r>
          </a:p>
          <a:p>
            <a:pPr marL="266700" indent="-266700">
              <a:lnSpc>
                <a:spcPct val="200000"/>
              </a:lnSpc>
              <a:buFont typeface="Arial" pitchFamily="34" charset="0"/>
              <a:buChar char="•"/>
            </a:pPr>
            <a:r>
              <a:rPr lang="fr-CH" dirty="0">
                <a:ln w="0"/>
                <a:solidFill>
                  <a:schemeClr val="accent1"/>
                </a:solidFill>
                <a:effectLst>
                  <a:outerShdw blurRad="38100" dist="25400" dir="5400000" algn="ctr" rotWithShape="0">
                    <a:srgbClr val="6E747A">
                      <a:alpha val="43000"/>
                    </a:srgbClr>
                  </a:outerShdw>
                </a:effectLst>
              </a:rPr>
              <a:t>CONCLUSION</a:t>
            </a:r>
          </a:p>
          <a:p>
            <a:pPr marL="266700" indent="-266700" algn="l">
              <a:lnSpc>
                <a:spcPct val="200000"/>
              </a:lnSpc>
              <a:buFont typeface="Arial" pitchFamily="34" charset="0"/>
              <a:buChar char="•"/>
            </a:pPr>
            <a:endParaRPr lang="fr-CH" dirty="0" smtClean="0"/>
          </a:p>
        </p:txBody>
      </p:sp>
      <p:sp>
        <p:nvSpPr>
          <p:cNvPr id="15" name="Slide Number Placeholder 17"/>
          <p:cNvSpPr txBox="1">
            <a:spLocks/>
          </p:cNvSpPr>
          <p:nvPr/>
        </p:nvSpPr>
        <p:spPr>
          <a:xfrm>
            <a:off x="125771" y="6551629"/>
            <a:ext cx="608287" cy="365125"/>
          </a:xfrm>
          <a:prstGeom prst="rect">
            <a:avLst/>
          </a:prstGeom>
        </p:spPr>
        <p:txBody>
          <a:bodyPr vert="horz" lIns="91440" tIns="45720" rIns="91440" bIns="45720" rtlCol="0" anchor="b"/>
          <a:lstStyle>
            <a:defPPr>
              <a:defRPr lang="en-US"/>
            </a:defPPr>
            <a:lvl1pPr marL="0" algn="l"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2">
                  <a:lumMod val="50000"/>
                </a:schemeClr>
              </a:solidFill>
              <a:latin typeface="AvantGarde" pitchFamily="34" charset="0"/>
            </a:endParaRPr>
          </a:p>
        </p:txBody>
      </p:sp>
      <p:sp>
        <p:nvSpPr>
          <p:cNvPr id="21" name="Slide Number Placeholder 31"/>
          <p:cNvSpPr>
            <a:spLocks noGrp="1"/>
          </p:cNvSpPr>
          <p:nvPr>
            <p:ph type="sldNum" sz="quarter" idx="4294967295"/>
          </p:nvPr>
        </p:nvSpPr>
        <p:spPr>
          <a:xfrm>
            <a:off x="185739" y="6551629"/>
            <a:ext cx="608287" cy="365125"/>
          </a:xfrm>
          <a:prstGeom prst="rect">
            <a:avLst/>
          </a:prstGeom>
        </p:spPr>
        <p:txBody>
          <a:bodyPr/>
          <a:lstStyle/>
          <a:p>
            <a:fld id="{68CD28E7-2BA1-4E7B-BA90-CFBC00000E1E}" type="slidenum">
              <a:rPr lang="en-US" smtClean="0">
                <a:solidFill>
                  <a:schemeClr val="bg2">
                    <a:lumMod val="50000"/>
                  </a:schemeClr>
                </a:solidFill>
              </a:rPr>
              <a:pPr/>
              <a:t>8</a:t>
            </a:fld>
            <a:endParaRPr lang="en-US" dirty="0">
              <a:solidFill>
                <a:schemeClr val="bg2">
                  <a:lumMod val="50000"/>
                </a:schemeClr>
              </a:solidFill>
            </a:endParaRPr>
          </a:p>
        </p:txBody>
      </p:sp>
      <p:sp>
        <p:nvSpPr>
          <p:cNvPr id="16"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Next chapter</a:t>
            </a:r>
            <a:endParaRPr lang="en-GB"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Tree>
    <p:extLst>
      <p:ext uri="{BB962C8B-B14F-4D97-AF65-F5344CB8AC3E}">
        <p14:creationId xmlns:p14="http://schemas.microsoft.com/office/powerpoint/2010/main" val="1660843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6854" cy="940443"/>
          </a:xfrm>
        </p:spPr>
        <p:txBody>
          <a:bodyPr>
            <a:normAutofit/>
          </a:bodyPr>
          <a:lstStyle/>
          <a:p>
            <a:r>
              <a:rPr lang="fr-FR" sz="4000" dirty="0" smtClean="0">
                <a:solidFill>
                  <a:schemeClr val="accent6">
                    <a:lumMod val="50000"/>
                  </a:schemeClr>
                </a:solidFill>
              </a:rPr>
              <a:t>Introduction: </a:t>
            </a:r>
            <a:r>
              <a:rPr lang="fr-FR" sz="4000" dirty="0" smtClean="0"/>
              <a:t>les chiffres</a:t>
            </a:r>
            <a:endParaRPr lang="fr-FR" sz="4000" dirty="0"/>
          </a:p>
        </p:txBody>
      </p:sp>
      <p:sp>
        <p:nvSpPr>
          <p:cNvPr id="10" name="Cloud 9"/>
          <p:cNvSpPr/>
          <p:nvPr/>
        </p:nvSpPr>
        <p:spPr bwMode="auto">
          <a:xfrm>
            <a:off x="107504" y="869874"/>
            <a:ext cx="4176464" cy="2592288"/>
          </a:xfrm>
          <a:prstGeom prst="cloud">
            <a:avLst/>
          </a:prstGeom>
          <a:solidFill>
            <a:srgbClr val="F1EBE1"/>
          </a:solidFill>
          <a:ln w="25400" cap="flat" cmpd="sng" algn="ctr">
            <a:solidFill>
              <a:srgbClr val="009EC0"/>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400" b="0" i="0" u="none" strike="noStrike" kern="0" cap="none" spc="0" normalizeH="0" baseline="0" noProof="0" dirty="0" smtClean="0">
                <a:ln>
                  <a:noFill/>
                </a:ln>
                <a:solidFill>
                  <a:srgbClr val="000000"/>
                </a:solidFill>
                <a:effectLst/>
                <a:uLnTx/>
                <a:uFillTx/>
                <a:latin typeface="Arial"/>
                <a:ea typeface="+mn-ea"/>
                <a:cs typeface="+mn-cs"/>
              </a:rPr>
              <a:t>Main </a:t>
            </a:r>
            <a:r>
              <a:rPr kumimoji="0" lang="fr-FR" sz="1400" b="0" i="0" u="none" strike="noStrike" kern="0" cap="none" spc="0" normalizeH="0" baseline="0" noProof="0" dirty="0" err="1" smtClean="0">
                <a:ln>
                  <a:noFill/>
                </a:ln>
                <a:solidFill>
                  <a:srgbClr val="000000"/>
                </a:solidFill>
                <a:effectLst/>
                <a:uLnTx/>
                <a:uFillTx/>
                <a:latin typeface="Arial"/>
                <a:ea typeface="+mn-ea"/>
                <a:cs typeface="+mn-cs"/>
              </a:rPr>
              <a:t>revisions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57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Srew</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compressors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27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Oil</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pumps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50 Motors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with</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sleeves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bearings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11 Motors</a:t>
            </a:r>
            <a:r>
              <a:rPr kumimoji="0" lang="fr-FR" sz="1100" b="0" i="0" u="none" strike="noStrike" kern="0" cap="none" spc="0" normalizeH="0" noProof="0" dirty="0" smtClean="0">
                <a:ln>
                  <a:noFill/>
                </a:ln>
                <a:solidFill>
                  <a:srgbClr val="000000"/>
                </a:solidFill>
                <a:effectLst/>
                <a:uLnTx/>
                <a:uFillTx/>
                <a:latin typeface="Arial"/>
                <a:ea typeface="+mn-ea"/>
                <a:cs typeface="+mn-cs"/>
              </a:rPr>
              <a:t> </a:t>
            </a:r>
            <a:r>
              <a:rPr kumimoji="0" lang="fr-FR" sz="1100" b="0" i="0" u="none" strike="noStrike" kern="0" cap="none" spc="0" normalizeH="0" noProof="0" dirty="0" err="1" smtClean="0">
                <a:ln>
                  <a:noFill/>
                </a:ln>
                <a:solidFill>
                  <a:srgbClr val="000000"/>
                </a:solidFill>
                <a:effectLst/>
                <a:uLnTx/>
                <a:uFillTx/>
                <a:latin typeface="Arial"/>
                <a:ea typeface="+mn-ea"/>
                <a:cs typeface="+mn-cs"/>
              </a:rPr>
              <a:t>with</a:t>
            </a:r>
            <a:r>
              <a:rPr kumimoji="0" lang="fr-FR" sz="1100" b="0" i="0" u="none" strike="noStrike" kern="0" cap="none" spc="0" normalizeH="0" noProof="0" dirty="0" smtClean="0">
                <a:ln>
                  <a:noFill/>
                </a:ln>
                <a:solidFill>
                  <a:srgbClr val="000000"/>
                </a:solidFill>
                <a:effectLst/>
                <a:uLnTx/>
                <a:uFillTx/>
                <a:latin typeface="Arial"/>
                <a:ea typeface="+mn-ea"/>
                <a:cs typeface="+mn-cs"/>
              </a:rPr>
              <a:t> </a:t>
            </a:r>
            <a:r>
              <a:rPr kumimoji="0" lang="fr-FR" sz="1100" b="0" i="0" u="none" strike="noStrike" kern="0" cap="none" spc="0" normalizeH="0" noProof="0" dirty="0" err="1" smtClean="0">
                <a:ln>
                  <a:noFill/>
                </a:ln>
                <a:solidFill>
                  <a:srgbClr val="000000"/>
                </a:solidFill>
                <a:effectLst/>
                <a:uLnTx/>
                <a:uFillTx/>
                <a:latin typeface="Arial"/>
                <a:ea typeface="+mn-ea"/>
                <a:cs typeface="+mn-cs"/>
              </a:rPr>
              <a:t>ball</a:t>
            </a:r>
            <a:r>
              <a:rPr kumimoji="0" lang="fr-FR" sz="1100" b="0" i="0" u="none" strike="noStrike" kern="0" cap="none" spc="0" normalizeH="0" noProof="0" dirty="0" smtClean="0">
                <a:ln>
                  <a:noFill/>
                </a:ln>
                <a:solidFill>
                  <a:srgbClr val="000000"/>
                </a:solidFill>
                <a:effectLst/>
                <a:uLnTx/>
                <a:uFillTx/>
                <a:latin typeface="Arial"/>
                <a:ea typeface="+mn-ea"/>
                <a:cs typeface="+mn-cs"/>
              </a:rPr>
              <a:t> </a:t>
            </a:r>
            <a:r>
              <a:rPr kumimoji="0" lang="fr-FR" sz="1100" b="0" i="0" u="none" strike="noStrike" kern="0" cap="none" spc="0" normalizeH="0" noProof="0" dirty="0" err="1" smtClean="0">
                <a:ln>
                  <a:noFill/>
                </a:ln>
                <a:solidFill>
                  <a:srgbClr val="000000"/>
                </a:solidFill>
                <a:effectLst/>
                <a:uLnTx/>
                <a:uFillTx/>
                <a:latin typeface="Arial"/>
                <a:ea typeface="+mn-ea"/>
                <a:cs typeface="+mn-cs"/>
              </a:rPr>
              <a:t>bearings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20 Motors</a:t>
            </a:r>
            <a:r>
              <a:rPr lang="fr-FR" sz="1100" kern="0" dirty="0">
                <a:solidFill>
                  <a:srgbClr val="000000"/>
                </a:solidFill>
                <a:latin typeface="Arial"/>
              </a:rPr>
              <a:t> up to 1.8Mw</a:t>
            </a: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33 </a:t>
            </a:r>
            <a:r>
              <a:rPr lang="fr-FR" sz="1100" kern="0" dirty="0" err="1" smtClean="0">
                <a:solidFill>
                  <a:srgbClr val="000000"/>
                </a:solidFill>
                <a:latin typeface="Arial"/>
              </a:rPr>
              <a:t>motors</a:t>
            </a:r>
            <a:r>
              <a:rPr lang="fr-FR" sz="1100" kern="0" dirty="0" smtClean="0">
                <a:solidFill>
                  <a:srgbClr val="000000"/>
                </a:solidFill>
                <a:latin typeface="Arial"/>
              </a:rPr>
              <a:t> </a:t>
            </a:r>
            <a:r>
              <a:rPr kumimoji="0" lang="fr-FR" sz="800" b="0" i="0" u="none" strike="noStrike" kern="0" cap="none" spc="0" normalizeH="0" baseline="0" noProof="0" dirty="0" smtClean="0">
                <a:ln>
                  <a:noFill/>
                </a:ln>
                <a:solidFill>
                  <a:srgbClr val="000000"/>
                </a:solidFill>
                <a:effectLst/>
                <a:uLnTx/>
                <a:uFillTx/>
                <a:latin typeface="Arial"/>
                <a:ea typeface="+mn-ea"/>
                <a:cs typeface="+mn-cs"/>
              </a:rPr>
              <a:t>(&lt;200kW)</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changed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75% LHC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park</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p>
        </p:txBody>
      </p:sp>
      <p:sp>
        <p:nvSpPr>
          <p:cNvPr id="11" name="Cloud 10"/>
          <p:cNvSpPr/>
          <p:nvPr/>
        </p:nvSpPr>
        <p:spPr bwMode="auto">
          <a:xfrm>
            <a:off x="5608417" y="3933826"/>
            <a:ext cx="3375670" cy="2103247"/>
          </a:xfrm>
          <a:prstGeom prst="cloud">
            <a:avLst/>
          </a:prstGeom>
          <a:solidFill>
            <a:srgbClr val="F1EBE1"/>
          </a:solidFill>
          <a:ln w="25400" cap="flat" cmpd="sng" algn="ctr">
            <a:solidFill>
              <a:srgbClr val="0E4D7E"/>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ELEC - INSTRUMENTATION</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250 Valves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consolidated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38 Valves </a:t>
            </a:r>
            <a:r>
              <a:rPr kumimoji="0" lang="fr-FR" sz="800" b="0" i="0" u="none" strike="noStrike" kern="0" cap="none" spc="0" normalizeH="0" baseline="0" noProof="0" dirty="0" smtClean="0">
                <a:ln>
                  <a:noFill/>
                </a:ln>
                <a:solidFill>
                  <a:srgbClr val="000000"/>
                </a:solidFill>
                <a:effectLst/>
                <a:uLnTx/>
                <a:uFillTx/>
                <a:latin typeface="Arial"/>
                <a:ea typeface="+mn-ea"/>
                <a:cs typeface="+mn-cs"/>
              </a:rPr>
              <a:t>(Masoneilan)</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maintained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2000 </a:t>
            </a:r>
            <a:r>
              <a:rPr lang="fr-FR" sz="1100" kern="0" dirty="0" err="1" smtClean="0">
                <a:solidFill>
                  <a:srgbClr val="000000"/>
                </a:solidFill>
                <a:latin typeface="Arial"/>
              </a:rPr>
              <a:t>Sensors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 3500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Transmiters</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320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Relays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changed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2" name="Cloud 11"/>
          <p:cNvSpPr/>
          <p:nvPr/>
        </p:nvSpPr>
        <p:spPr bwMode="auto">
          <a:xfrm>
            <a:off x="6512549" y="829537"/>
            <a:ext cx="2432875" cy="1602963"/>
          </a:xfrm>
          <a:prstGeom prst="cloud">
            <a:avLst/>
          </a:prstGeom>
          <a:solidFill>
            <a:srgbClr val="F1EBE1"/>
          </a:solidFill>
          <a:ln w="25400" cap="flat" cmpd="sng" algn="ctr">
            <a:solidFill>
              <a:srgbClr val="AACCDC"/>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Vaccum</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200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Pumps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maintained</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235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Gaujes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maintained</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29 </a:t>
            </a:r>
            <a:r>
              <a:rPr lang="fr-FR" sz="1100" kern="0" dirty="0" err="1" smtClean="0">
                <a:solidFill>
                  <a:srgbClr val="000000"/>
                </a:solidFill>
                <a:latin typeface="Arial"/>
              </a:rPr>
              <a:t>Gate</a:t>
            </a:r>
            <a:r>
              <a:rPr lang="fr-FR" sz="1100" kern="0" dirty="0" smtClean="0">
                <a:solidFill>
                  <a:srgbClr val="000000"/>
                </a:solidFill>
                <a:latin typeface="Arial"/>
              </a:rPr>
              <a:t> valves</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3" name="Cloud 12"/>
          <p:cNvSpPr/>
          <p:nvPr/>
        </p:nvSpPr>
        <p:spPr bwMode="auto">
          <a:xfrm>
            <a:off x="295223" y="3819526"/>
            <a:ext cx="3988745" cy="2335222"/>
          </a:xfrm>
          <a:prstGeom prst="cloud">
            <a:avLst/>
          </a:prstGeom>
          <a:solidFill>
            <a:srgbClr val="F1EBE1"/>
          </a:solidFill>
          <a:ln w="25400" cap="flat" cmpd="sng" algn="ctr">
            <a:solidFill>
              <a:srgbClr val="009EC0"/>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MECHANICS</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2000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Safety</a:t>
            </a:r>
            <a:r>
              <a:rPr kumimoji="0" lang="fr-FR" sz="1100" b="0" i="0" u="none" strike="noStrike" kern="0" cap="none" spc="0" normalizeH="0" noProof="0" dirty="0" smtClean="0">
                <a:ln>
                  <a:noFill/>
                </a:ln>
                <a:solidFill>
                  <a:srgbClr val="000000"/>
                </a:solidFill>
                <a:effectLst/>
                <a:uLnTx/>
                <a:uFillTx/>
                <a:latin typeface="Arial"/>
                <a:ea typeface="+mn-ea"/>
                <a:cs typeface="+mn-cs"/>
              </a:rPr>
              <a:t> valves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calibrated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 94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coalescers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inspected</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et 613 cartouches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changed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12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Adsorbers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traited</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22 tonnes </a:t>
            </a:r>
            <a:r>
              <a:rPr lang="fr-FR" sz="1100" kern="0" dirty="0" smtClean="0">
                <a:solidFill>
                  <a:srgbClr val="000000"/>
                </a:solidFill>
                <a:latin typeface="Arial"/>
              </a:rPr>
              <a:t>of active </a:t>
            </a:r>
            <a:r>
              <a:rPr lang="fr-FR" sz="1100" kern="0" dirty="0" err="1" smtClean="0">
                <a:solidFill>
                  <a:srgbClr val="000000"/>
                </a:solidFill>
                <a:latin typeface="Arial"/>
              </a:rPr>
              <a:t>charcoal</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28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chimical</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cleaning</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Heat</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exchangers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a:t>
            </a:r>
          </a:p>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 6700 O-rings </a:t>
            </a: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changed</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4" name="Plaque 13"/>
          <p:cNvSpPr/>
          <p:nvPr/>
        </p:nvSpPr>
        <p:spPr bwMode="auto">
          <a:xfrm>
            <a:off x="4096249" y="2380078"/>
            <a:ext cx="3024336" cy="1553748"/>
          </a:xfrm>
          <a:prstGeom prst="plaque">
            <a:avLst/>
          </a:prstGeom>
          <a:gradFill rotWithShape="1">
            <a:gsLst>
              <a:gs pos="0">
                <a:srgbClr val="000000">
                  <a:tint val="50000"/>
                  <a:satMod val="300000"/>
                </a:srgbClr>
              </a:gs>
              <a:gs pos="35000">
                <a:srgbClr val="000000">
                  <a:tint val="37000"/>
                  <a:satMod val="300000"/>
                </a:srgbClr>
              </a:gs>
              <a:gs pos="100000">
                <a:srgbClr val="000000">
                  <a:tint val="15000"/>
                  <a:satMod val="350000"/>
                </a:srgbClr>
              </a:gs>
            </a:gsLst>
            <a:lin ang="16200000" scaled="1"/>
          </a:gradFill>
          <a:ln w="9525" cap="flat" cmpd="sng" algn="ctr">
            <a:solidFill>
              <a:srgbClr val="000000">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100" b="0" i="0" u="none" strike="noStrike" kern="0" cap="none" spc="0" normalizeH="0" baseline="0" noProof="0" dirty="0" smtClean="0">
                <a:ln>
                  <a:noFill/>
                </a:ln>
                <a:solidFill>
                  <a:srgbClr val="000000"/>
                </a:solidFill>
                <a:effectLst/>
                <a:uLnTx/>
                <a:uFillTx/>
                <a:latin typeface="Arial"/>
                <a:ea typeface="+mn-ea"/>
                <a:cs typeface="+mn-cs"/>
              </a:rPr>
              <a:t>METHODES/COORDINATION</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smtClean="0">
                <a:ln>
                  <a:noFill/>
                </a:ln>
                <a:solidFill>
                  <a:srgbClr val="000000"/>
                </a:solidFill>
                <a:effectLst/>
                <a:uLnTx/>
                <a:uFillTx/>
                <a:latin typeface="Arial"/>
                <a:ea typeface="+mn-ea"/>
                <a:cs typeface="+mn-cs"/>
              </a:rPr>
              <a:t>5200 WO</a:t>
            </a:r>
          </a:p>
          <a:p>
            <a:pPr marL="0" marR="0" lvl="0" indent="0" algn="ctr" defTabSz="914400" eaLnBrk="0" fontAlgn="base" latinLnBrk="0" hangingPunct="0">
              <a:lnSpc>
                <a:spcPct val="100000"/>
              </a:lnSpc>
              <a:spcBef>
                <a:spcPct val="50000"/>
              </a:spcBef>
              <a:spcAft>
                <a:spcPct val="0"/>
              </a:spcAft>
              <a:buClrTx/>
              <a:buSzTx/>
              <a:buFontTx/>
              <a:buNone/>
              <a:tabLst/>
              <a:defRPr/>
            </a:pPr>
            <a:r>
              <a:rPr lang="fr-FR" sz="1100" kern="0" dirty="0" smtClean="0">
                <a:solidFill>
                  <a:srgbClr val="000000"/>
                </a:solidFill>
                <a:latin typeface="Arial"/>
              </a:rPr>
              <a:t>G</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MAO,</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Spares</a:t>
            </a:r>
            <a:r>
              <a:rPr kumimoji="0" lang="fr-FR" sz="1100" b="0" i="0" u="none" strike="noStrike" kern="0" cap="none" spc="0" normalizeH="0" noProof="0" dirty="0" smtClean="0">
                <a:ln>
                  <a:noFill/>
                </a:ln>
                <a:solidFill>
                  <a:srgbClr val="000000"/>
                </a:solidFill>
                <a:effectLst/>
                <a:uLnTx/>
                <a:uFillTx/>
                <a:latin typeface="Arial"/>
                <a:ea typeface="+mn-ea"/>
                <a:cs typeface="+mn-cs"/>
              </a:rPr>
              <a:t> parts</a:t>
            </a:r>
            <a:r>
              <a:rPr kumimoji="0" lang="fr-FR" sz="1100" b="0" i="0" u="none" strike="noStrike" kern="0" cap="none" spc="0" normalizeH="0" baseline="0" noProof="0" dirty="0" smtClean="0">
                <a:ln>
                  <a:noFill/>
                </a:ln>
                <a:solidFill>
                  <a:srgbClr val="000000"/>
                </a:solidFill>
                <a:effectLst/>
                <a:uLnTx/>
                <a:uFillTx/>
                <a:latin typeface="Arial"/>
                <a:ea typeface="+mn-ea"/>
                <a:cs typeface="+mn-cs"/>
              </a:rPr>
              <a:t/>
            </a:r>
            <a:br>
              <a:rPr kumimoji="0" lang="fr-FR" sz="1100" b="0" i="0" u="none" strike="noStrike" kern="0" cap="none" spc="0" normalizeH="0" baseline="0" noProof="0" dirty="0" smtClean="0">
                <a:ln>
                  <a:noFill/>
                </a:ln>
                <a:solidFill>
                  <a:srgbClr val="000000"/>
                </a:solidFill>
                <a:effectLst/>
                <a:uLnTx/>
                <a:uFillTx/>
                <a:latin typeface="Arial"/>
                <a:ea typeface="+mn-ea"/>
                <a:cs typeface="+mn-cs"/>
              </a:rPr>
            </a:br>
            <a:r>
              <a:rPr kumimoji="0" lang="fr-FR" sz="1100" b="0" i="0" u="none" strike="noStrike" kern="0" cap="none" spc="0" normalizeH="0" baseline="0" noProof="0" dirty="0" err="1" smtClean="0">
                <a:ln>
                  <a:noFill/>
                </a:ln>
                <a:solidFill>
                  <a:srgbClr val="000000"/>
                </a:solidFill>
                <a:effectLst/>
                <a:uLnTx/>
                <a:uFillTx/>
                <a:latin typeface="Arial"/>
                <a:ea typeface="+mn-ea"/>
                <a:cs typeface="+mn-cs"/>
              </a:rPr>
              <a:t>PMs</a:t>
            </a:r>
            <a:r>
              <a:rPr lang="fr-FR" sz="1100" kern="0" noProof="0" dirty="0" smtClean="0">
                <a:solidFill>
                  <a:srgbClr val="000000"/>
                </a:solidFill>
                <a:latin typeface="Arial"/>
              </a:rPr>
              <a:t>, Plannings, </a:t>
            </a:r>
            <a:r>
              <a:rPr lang="fr-FR" sz="1100" kern="0" noProof="0" dirty="0" err="1" smtClean="0">
                <a:solidFill>
                  <a:srgbClr val="000000"/>
                </a:solidFill>
                <a:latin typeface="Arial"/>
              </a:rPr>
              <a:t>KPIs</a:t>
            </a:r>
            <a:endParaRPr kumimoji="0" lang="fr-FR" sz="11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6" name="TextBox 15"/>
          <p:cNvSpPr txBox="1"/>
          <p:nvPr/>
        </p:nvSpPr>
        <p:spPr>
          <a:xfrm>
            <a:off x="8101660" y="6039814"/>
            <a:ext cx="1223315" cy="230832"/>
          </a:xfrm>
          <a:prstGeom prst="rect">
            <a:avLst/>
          </a:prstGeom>
          <a:noFill/>
        </p:spPr>
        <p:txBody>
          <a:bodyPr wrap="square" rtlCol="0">
            <a:spAutoFit/>
          </a:bodyPr>
          <a:lstStyle/>
          <a:p>
            <a:r>
              <a:rPr lang="fr-FR" sz="900" dirty="0" smtClean="0">
                <a:solidFill>
                  <a:schemeClr val="accent6">
                    <a:lumMod val="50000"/>
                  </a:schemeClr>
                </a:solidFill>
              </a:rPr>
              <a:t>Source: SERCO</a:t>
            </a:r>
            <a:endParaRPr lang="fr-FR" sz="900" dirty="0">
              <a:solidFill>
                <a:schemeClr val="accent6">
                  <a:lumMod val="50000"/>
                </a:schemeClr>
              </a:solidFill>
            </a:endParaRPr>
          </a:p>
        </p:txBody>
      </p:sp>
      <p:sp>
        <p:nvSpPr>
          <p:cNvPr id="15" name="Round Diagonal Corner Rectangle 1"/>
          <p:cNvSpPr/>
          <p:nvPr/>
        </p:nvSpPr>
        <p:spPr>
          <a:xfrm>
            <a:off x="107504" y="143675"/>
            <a:ext cx="8928992" cy="643036"/>
          </a:xfrm>
          <a:prstGeom prst="round2DiagRect">
            <a:avLst>
              <a:gd name="adj1" fmla="val 16667"/>
              <a:gd name="adj2" fmla="val 17298"/>
            </a:avLst>
          </a:prstGeom>
          <a:gradFill>
            <a:gsLst>
              <a:gs pos="52000">
                <a:schemeClr val="tx1">
                  <a:lumMod val="20000"/>
                  <a:lumOff val="80000"/>
                </a:schemeClr>
              </a:gs>
              <a:gs pos="81000">
                <a:srgbClr val="85C2FF"/>
              </a:gs>
              <a:gs pos="100000">
                <a:srgbClr val="C4D6EB"/>
              </a:gs>
              <a:gs pos="100000">
                <a:srgbClr val="FFEBFA"/>
              </a:gs>
            </a:gsLst>
            <a:lin ang="16200000" scaled="0"/>
          </a:gradFill>
          <a:ln w="19050">
            <a:solidFill>
              <a:srgbClr val="0066CC"/>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3200" dirty="0" smtClean="0">
                <a:solidFill>
                  <a:srgbClr val="1452AC"/>
                </a:solidFill>
                <a:effectLst>
                  <a:outerShdw blurRad="38100" dist="38100" dir="2700000" algn="tl">
                    <a:srgbClr val="000000">
                      <a:alpha val="43137"/>
                    </a:srgbClr>
                  </a:outerShdw>
                </a:effectLst>
                <a:latin typeface="DejaVu Sans" pitchFamily="34"/>
                <a:ea typeface="ＭＳ Ｐゴシック" pitchFamily="34"/>
              </a:rPr>
              <a:t>LS1 in figure</a:t>
            </a:r>
            <a:endParaRPr lang="fr-FR" sz="3200" dirty="0">
              <a:solidFill>
                <a:srgbClr val="1452AC"/>
              </a:solidFill>
              <a:effectLst>
                <a:outerShdw blurRad="38100" dist="38100" dir="2700000" algn="tl">
                  <a:srgbClr val="000000">
                    <a:alpha val="43137"/>
                  </a:srgbClr>
                </a:outerShdw>
              </a:effectLst>
              <a:latin typeface="DejaVu Sans" pitchFamily="34"/>
              <a:ea typeface="ＭＳ Ｐゴシック" pitchFamily="34"/>
            </a:endParaRPr>
          </a:p>
        </p:txBody>
      </p:sp>
      <p:sp>
        <p:nvSpPr>
          <p:cNvPr id="20" name="TextBox 19"/>
          <p:cNvSpPr txBox="1"/>
          <p:nvPr/>
        </p:nvSpPr>
        <p:spPr>
          <a:xfrm>
            <a:off x="7279449" y="6417361"/>
            <a:ext cx="1554480" cy="307777"/>
          </a:xfrm>
          <a:prstGeom prst="rect">
            <a:avLst/>
          </a:prstGeom>
          <a:noFill/>
        </p:spPr>
        <p:txBody>
          <a:bodyPr wrap="square" rtlCol="0">
            <a:spAutoFit/>
          </a:bodyPr>
          <a:lstStyle/>
          <a:p>
            <a:r>
              <a:rPr lang="fr-FR" sz="1400" dirty="0" smtClean="0">
                <a:solidFill>
                  <a:schemeClr val="bg1"/>
                </a:solidFill>
              </a:rPr>
              <a:t>LS1 Feedback</a:t>
            </a:r>
            <a:endParaRPr lang="fr-FR" sz="1400" dirty="0">
              <a:solidFill>
                <a:schemeClr val="bg1"/>
              </a:solidFill>
            </a:endParaRPr>
          </a:p>
        </p:txBody>
      </p:sp>
    </p:spTree>
    <p:extLst>
      <p:ext uri="{BB962C8B-B14F-4D97-AF65-F5344CB8AC3E}">
        <p14:creationId xmlns:p14="http://schemas.microsoft.com/office/powerpoint/2010/main" val="1066020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Pre¦üsentation1">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effectLst/>
      </a:spPr>
      <a:bodyPr vert="horz" wrap="none" lIns="91435" tIns="45718" rIns="91435" bIns="45718"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200" b="0" i="0" u="none" strike="noStrike" cap="none" normalizeH="0" baseline="0" smtClean="0">
            <a:ln>
              <a:noFill/>
            </a:ln>
            <a:solidFill>
              <a:schemeClr val="bg2"/>
            </a:solidFill>
            <a:effectLst/>
            <a:latin typeface="Arial"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CERNPre¦üsentation1</Template>
  <TotalTime>43073</TotalTime>
  <Words>1802</Words>
  <Application>Microsoft Office PowerPoint</Application>
  <PresentationFormat>On-screen Show (4:3)</PresentationFormat>
  <Paragraphs>381</Paragraphs>
  <Slides>33</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3" baseType="lpstr">
      <vt:lpstr>ＭＳ Ｐゴシック</vt:lpstr>
      <vt:lpstr>Arial</vt:lpstr>
      <vt:lpstr>Arial Narrow</vt:lpstr>
      <vt:lpstr>AvantGarde</vt:lpstr>
      <vt:lpstr>Calibri</vt:lpstr>
      <vt:lpstr>DejaVu Sans</vt:lpstr>
      <vt:lpstr>Verdana</vt:lpstr>
      <vt:lpstr>Wingdings</vt:lpstr>
      <vt:lpstr>CERNPre¦üsentation1</vt:lpstr>
      <vt:lpstr>Worksheet</vt:lpstr>
      <vt:lpstr>PowerPoint Presentation</vt:lpstr>
      <vt:lpstr>«From first to second Long ShutDown»  General cryogenic maintenance policy and recent update for CERN LHC assets</vt:lpstr>
      <vt:lpstr>PowerPoint Presentation</vt:lpstr>
      <vt:lpstr>PowerPoint Presentation</vt:lpstr>
      <vt:lpstr>PowerPoint Presentation</vt:lpstr>
      <vt:lpstr>PowerPoint Presentation</vt:lpstr>
      <vt:lpstr>PowerPoint Presentation</vt:lpstr>
      <vt:lpstr>PowerPoint Presentation</vt:lpstr>
      <vt:lpstr>Introduction: les chiffres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aperin</dc:creator>
  <cp:lastModifiedBy>Nicolas Bonetti</cp:lastModifiedBy>
  <cp:revision>537</cp:revision>
  <cp:lastPrinted>2014-11-05T15:45:50Z</cp:lastPrinted>
  <dcterms:created xsi:type="dcterms:W3CDTF">2012-11-01T13:38:50Z</dcterms:created>
  <dcterms:modified xsi:type="dcterms:W3CDTF">2018-09-27T07:32:01Z</dcterms:modified>
</cp:coreProperties>
</file>