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83" r:id="rId5"/>
    <p:sldId id="284" r:id="rId6"/>
    <p:sldId id="285" r:id="rId7"/>
    <p:sldId id="286" r:id="rId8"/>
    <p:sldId id="287" r:id="rId9"/>
    <p:sldId id="288" r:id="rId10"/>
    <p:sldId id="307" r:id="rId11"/>
    <p:sldId id="302" r:id="rId12"/>
    <p:sldId id="299" r:id="rId13"/>
    <p:sldId id="290" r:id="rId14"/>
    <p:sldId id="291" r:id="rId15"/>
    <p:sldId id="293" r:id="rId16"/>
    <p:sldId id="292" r:id="rId17"/>
    <p:sldId id="294" r:id="rId18"/>
    <p:sldId id="267" r:id="rId19"/>
    <p:sldId id="262" r:id="rId20"/>
    <p:sldId id="263" r:id="rId21"/>
    <p:sldId id="278" r:id="rId22"/>
    <p:sldId id="279" r:id="rId23"/>
    <p:sldId id="269" r:id="rId24"/>
    <p:sldId id="296" r:id="rId25"/>
    <p:sldId id="266" r:id="rId26"/>
    <p:sldId id="303" r:id="rId27"/>
    <p:sldId id="271" r:id="rId28"/>
    <p:sldId id="297" r:id="rId29"/>
    <p:sldId id="298" r:id="rId30"/>
    <p:sldId id="275" r:id="rId31"/>
    <p:sldId id="273" r:id="rId32"/>
    <p:sldId id="274" r:id="rId33"/>
    <p:sldId id="306" r:id="rId34"/>
    <p:sldId id="282" r:id="rId35"/>
    <p:sldId id="300" r:id="rId36"/>
    <p:sldId id="272" r:id="rId37"/>
    <p:sldId id="305" r:id="rId38"/>
    <p:sldId id="304" r:id="rId39"/>
    <p:sldId id="308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1C59AC"/>
    <a:srgbClr val="0055A0"/>
    <a:srgbClr val="B16C41"/>
    <a:srgbClr val="CFA88B"/>
    <a:srgbClr val="22529E"/>
    <a:srgbClr val="02A2F2"/>
    <a:srgbClr val="2196F3"/>
    <a:srgbClr val="BACDE6"/>
    <a:srgbClr val="004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0930" autoAdjust="0"/>
  </p:normalViewPr>
  <p:slideViewPr>
    <p:cSldViewPr snapToGrid="0" snapToObjects="1">
      <p:cViewPr>
        <p:scale>
          <a:sx n="151" d="100"/>
          <a:sy n="151" d="100"/>
        </p:scale>
        <p:origin x="-462" y="-72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-91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602AB-3628-4579-9B0C-35AF8F9D2B90}" type="datetimeFigureOut">
              <a:rPr lang="en-GB" smtClean="0"/>
              <a:t>27/09/2018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3A151-563D-415A-8DF4-6FC1B74D5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5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16CEA-86ED-404D-813D-1B7B8776D91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EB40-2EF4-409B-996A-55F6C2EA2107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C9F00-8073-45E3-9AB0-B6736D4A42F8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AB24-24AE-476C-8B57-8F724E4B98F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E2025-4CEE-4AE3-85D9-891AD2907389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8CA64-ACB2-4207-BD3B-9020D44A43C9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6F4D0-15DE-4F6E-BC99-A3134592C961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FD72-09CF-432F-BBEE-3BC561252597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applications.org/oagis_fields" TargetMode="External"/><Relationship Id="rId2" Type="http://schemas.openxmlformats.org/officeDocument/2006/relationships/hyperlink" Target="http://schemas.datastream.net/MP_field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LHC </a:t>
            </a:r>
            <a:r>
              <a:rPr lang="fr-CH" dirty="0" err="1" smtClean="0"/>
              <a:t>Operation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BE2025-4CEE-4AE3-85D9-891AD2907389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39" y="729762"/>
            <a:ext cx="6181046" cy="44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This requires numerous assets ranging from highly specialised to standard industrial: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54" y="3557831"/>
            <a:ext cx="8229600" cy="96985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GB" sz="1600" dirty="0" smtClean="0"/>
          </a:p>
          <a:p>
            <a:pPr marL="36576" indent="0">
              <a:buNone/>
            </a:pPr>
            <a:r>
              <a:rPr lang="en-GB" sz="1600" dirty="0" smtClean="0"/>
              <a:t>that are all managed in the same asset management tool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4" descr="http://lol54.ru/uploads/posts/2012-11/1352697650_lol54.ru_0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7" y="953585"/>
            <a:ext cx="3598879" cy="2257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 descr="http://www.filozofirame.mk/wp-content/uploads/2015/02/CCcry2_07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2" b="4889"/>
          <a:stretch/>
        </p:blipFill>
        <p:spPr bwMode="auto">
          <a:xfrm>
            <a:off x="731233" y="1012206"/>
            <a:ext cx="3702661" cy="2360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" name="Picture 4" descr="https://cds.cern.ch/record/1973061/files/GJean_021_27%20novembre%202014_GuillaumeJeanneret-CERN2014.jpg?subformat=icon-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30" y="933547"/>
            <a:ext cx="3697779" cy="2467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http://home.cern/sites/home.web.cern.ch/files/image/engineering_page/2013/01/power_statio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48" y="1064098"/>
            <a:ext cx="2892554" cy="2310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" name="Picture 4" descr="http://home.web.cern.ch/sites/home.web.cern.ch/files/styles/medium/public/image/about_section_page/2013/01/cern-servers.jpg?itok=MyedI_8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22226" r="-291"/>
          <a:stretch/>
        </p:blipFill>
        <p:spPr bwMode="auto">
          <a:xfrm>
            <a:off x="2792481" y="953586"/>
            <a:ext cx="4512294" cy="2413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2557" r="5692"/>
          <a:stretch/>
        </p:blipFill>
        <p:spPr>
          <a:xfrm>
            <a:off x="3439600" y="961320"/>
            <a:ext cx="3367646" cy="2464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s://ctmcblog.files.wordpress.com/2014/03/gopr1858_coo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35177" r="30954" b="24292"/>
          <a:stretch/>
        </p:blipFill>
        <p:spPr bwMode="auto">
          <a:xfrm>
            <a:off x="4076868" y="999347"/>
            <a:ext cx="4499172" cy="2285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5"/>
          <a:stretch/>
        </p:blipFill>
        <p:spPr>
          <a:xfrm>
            <a:off x="4957334" y="925207"/>
            <a:ext cx="3751592" cy="2525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213" y="3664675"/>
            <a:ext cx="1158827" cy="70421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C447C90-2527-44C7-8D11-7C8792C2AAF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Points of CERN’s A&amp;MM Tool Strategy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5244353" cy="3203145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GB" dirty="0" smtClean="0"/>
              <a:t>Manage all CERN assets in one EAM system</a:t>
            </a:r>
            <a:br>
              <a:rPr lang="en-GB" dirty="0" smtClean="0"/>
            </a:br>
            <a:endParaRPr lang="en-GB" dirty="0" smtClean="0"/>
          </a:p>
          <a:p>
            <a:pPr>
              <a:buFont typeface="+mj-lt"/>
              <a:buAutoNum type="arabicPeriod"/>
            </a:pPr>
            <a:r>
              <a:rPr lang="en-GB" dirty="0" smtClean="0"/>
              <a:t>Use commercial software without customization</a:t>
            </a:r>
            <a:br>
              <a:rPr lang="en-GB" dirty="0" smtClean="0"/>
            </a:br>
            <a:endParaRPr lang="en-GB" dirty="0" smtClean="0"/>
          </a:p>
          <a:p>
            <a:pPr>
              <a:buFont typeface="+mj-lt"/>
              <a:buAutoNum type="arabicPeriod"/>
            </a:pPr>
            <a:r>
              <a:rPr lang="en-GB" dirty="0" smtClean="0"/>
              <a:t>Implement links to external data sources, where the data is not owned by the EAM</a:t>
            </a:r>
          </a:p>
          <a:p>
            <a:pPr>
              <a:buFont typeface="+mj-lt"/>
              <a:buAutoNum type="arabicPeriod"/>
            </a:pPr>
            <a:endParaRPr lang="en-GB" dirty="0" smtClean="0"/>
          </a:p>
          <a:p>
            <a:pPr>
              <a:buFont typeface="+mj-lt"/>
              <a:buAutoNum type="arabicPeriod"/>
            </a:pPr>
            <a:r>
              <a:rPr lang="en-GB" dirty="0" smtClean="0"/>
              <a:t>Simplify interactions with the EAM by providing </a:t>
            </a:r>
            <a:r>
              <a:rPr lang="en-GB" dirty="0" err="1" smtClean="0"/>
              <a:t>webservices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DAE7B3-6F0D-4638-9942-202214D146D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400806" y="3671286"/>
            <a:ext cx="2384900" cy="612447"/>
            <a:chOff x="6400806" y="3671286"/>
            <a:chExt cx="2384900" cy="612447"/>
          </a:xfrm>
        </p:grpSpPr>
        <p:sp>
          <p:nvSpPr>
            <p:cNvPr id="20" name="Flowchart: Magnetic Disk 19"/>
            <p:cNvSpPr/>
            <p:nvPr/>
          </p:nvSpPr>
          <p:spPr>
            <a:xfrm>
              <a:off x="6400806" y="3698655"/>
              <a:ext cx="2384900" cy="58507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Oracle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03798" y="3671286"/>
              <a:ext cx="7889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 err="1" smtClean="0">
                  <a:solidFill>
                    <a:srgbClr val="0055A0"/>
                  </a:solidFill>
                </a:rPr>
                <a:t>Database</a:t>
              </a:r>
              <a:endParaRPr lang="en-GB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1571" y="3096367"/>
            <a:ext cx="1201496" cy="712391"/>
            <a:chOff x="6513109" y="3062748"/>
            <a:chExt cx="1201496" cy="7123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3109" y="3062748"/>
              <a:ext cx="1201496" cy="71239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46926" y="3072047"/>
              <a:ext cx="9076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 smtClean="0">
                  <a:solidFill>
                    <a:schemeClr val="bg1"/>
                  </a:solidFill>
                </a:rPr>
                <a:t>Middleware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07131" y="2598593"/>
            <a:ext cx="1306768" cy="484094"/>
            <a:chOff x="6789523" y="2564970"/>
            <a:chExt cx="1306768" cy="484094"/>
          </a:xfrm>
        </p:grpSpPr>
        <p:sp>
          <p:nvSpPr>
            <p:cNvPr id="21" name="Flowchart: Magnetic Disk 20"/>
            <p:cNvSpPr/>
            <p:nvPr/>
          </p:nvSpPr>
          <p:spPr>
            <a:xfrm>
              <a:off x="6864610" y="2564970"/>
              <a:ext cx="1128187" cy="484094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9523" y="2734418"/>
              <a:ext cx="13067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 smtClean="0">
                  <a:solidFill>
                    <a:schemeClr val="bg1"/>
                  </a:solidFill>
                </a:rPr>
                <a:t>EAM </a:t>
              </a:r>
              <a:r>
                <a:rPr lang="fr-CH" sz="1100" dirty="0" err="1" smtClean="0">
                  <a:solidFill>
                    <a:schemeClr val="bg1"/>
                  </a:solidFill>
                </a:rPr>
                <a:t>webservices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35762" y="2213756"/>
            <a:ext cx="1229824" cy="329776"/>
            <a:chOff x="7264366" y="2159964"/>
            <a:chExt cx="1229824" cy="329776"/>
          </a:xfrm>
        </p:grpSpPr>
        <p:sp>
          <p:nvSpPr>
            <p:cNvPr id="22" name="Flowchart: Magnetic Disk 21"/>
            <p:cNvSpPr/>
            <p:nvPr/>
          </p:nvSpPr>
          <p:spPr>
            <a:xfrm>
              <a:off x="7328646" y="2159964"/>
              <a:ext cx="1089212" cy="304766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64366" y="2228130"/>
              <a:ext cx="1229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 err="1" smtClean="0">
                  <a:solidFill>
                    <a:schemeClr val="bg1"/>
                  </a:solidFill>
                </a:rPr>
                <a:t>CERN’s</a:t>
              </a:r>
              <a:r>
                <a:rPr lang="fr-CH" sz="1100" dirty="0" smtClean="0">
                  <a:solidFill>
                    <a:schemeClr val="bg1"/>
                  </a:solidFill>
                </a:rPr>
                <a:t> WS hub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839776" y="1375412"/>
            <a:ext cx="1183934" cy="1304263"/>
            <a:chOff x="5839776" y="1375412"/>
            <a:chExt cx="1183934" cy="1304263"/>
          </a:xfrm>
        </p:grpSpPr>
        <p:sp>
          <p:nvSpPr>
            <p:cNvPr id="8" name="TextBox 7"/>
            <p:cNvSpPr txBox="1"/>
            <p:nvPr/>
          </p:nvSpPr>
          <p:spPr>
            <a:xfrm>
              <a:off x="5839776" y="1375412"/>
              <a:ext cx="1095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/>
                <a:t>Infor</a:t>
              </a:r>
            </a:p>
            <a:p>
              <a:pPr algn="ctr"/>
              <a:r>
                <a:rPr lang="en-US" sz="900" b="1" dirty="0"/>
                <a:t>n</a:t>
              </a:r>
              <a:r>
                <a:rPr lang="en-US" sz="900" b="1" dirty="0" smtClean="0"/>
                <a:t>ative interfaces</a:t>
              </a:r>
              <a:endParaRPr lang="en-US" sz="3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445" t="9187" r="445" b="5263"/>
            <a:stretch/>
          </p:blipFill>
          <p:spPr>
            <a:xfrm>
              <a:off x="5969885" y="1739714"/>
              <a:ext cx="834958" cy="409129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cxnSp>
          <p:nvCxnSpPr>
            <p:cNvPr id="37" name="Straight Arrow Connector 36"/>
            <p:cNvCxnSpPr>
              <a:stCxn id="31" idx="2"/>
            </p:cNvCxnSpPr>
            <p:nvPr/>
          </p:nvCxnSpPr>
          <p:spPr>
            <a:xfrm>
              <a:off x="6387364" y="2148843"/>
              <a:ext cx="636346" cy="5308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100042" y="951501"/>
            <a:ext cx="1056672" cy="1324246"/>
            <a:chOff x="7100042" y="951501"/>
            <a:chExt cx="1056672" cy="132424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33044" t="14288" r="47348" b="27797"/>
            <a:stretch/>
          </p:blipFill>
          <p:spPr>
            <a:xfrm>
              <a:off x="7966703" y="1340186"/>
              <a:ext cx="173069" cy="308829"/>
            </a:xfrm>
            <a:prstGeom prst="rect">
              <a:avLst/>
            </a:prstGeom>
            <a:ln>
              <a:solidFill>
                <a:schemeClr val="dk1">
                  <a:shade val="50000"/>
                </a:schemeClr>
              </a:solidFill>
            </a:ln>
          </p:spPr>
        </p:pic>
        <p:grpSp>
          <p:nvGrpSpPr>
            <p:cNvPr id="51" name="Group 50"/>
            <p:cNvGrpSpPr/>
            <p:nvPr/>
          </p:nvGrpSpPr>
          <p:grpSpPr>
            <a:xfrm>
              <a:off x="7100042" y="951501"/>
              <a:ext cx="1056672" cy="1324246"/>
              <a:chOff x="7100042" y="951501"/>
              <a:chExt cx="1056672" cy="1324246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/>
              <a:srcRect l="239" t="8515" r="1185" b="9572"/>
              <a:stretch/>
            </p:blipFill>
            <p:spPr>
              <a:xfrm>
                <a:off x="7100042" y="1309143"/>
                <a:ext cx="731479" cy="401863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305199" y="951501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/>
                  <a:t>CERN AMM </a:t>
                </a:r>
              </a:p>
              <a:p>
                <a:pPr algn="ctr"/>
                <a:r>
                  <a:rPr lang="en-US" sz="900" b="1" dirty="0" smtClean="0"/>
                  <a:t>interfaces</a:t>
                </a:r>
                <a:endParaRPr lang="en-US" sz="300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7533067" y="1711006"/>
                <a:ext cx="177338" cy="56474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>
            <a:off x="7800993" y="969781"/>
            <a:ext cx="1325187" cy="1312141"/>
            <a:chOff x="7800993" y="969781"/>
            <a:chExt cx="1325187" cy="1312141"/>
          </a:xfrm>
        </p:grpSpPr>
        <p:sp>
          <p:nvSpPr>
            <p:cNvPr id="35" name="TextBox 34"/>
            <p:cNvSpPr txBox="1"/>
            <p:nvPr/>
          </p:nvSpPr>
          <p:spPr>
            <a:xfrm>
              <a:off x="8293901" y="969781"/>
              <a:ext cx="8322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/>
                <a:t>CERN</a:t>
              </a:r>
              <a:r>
                <a:rPr lang="en-US" sz="900" b="1" dirty="0"/>
                <a:t> </a:t>
              </a:r>
              <a:r>
                <a:rPr lang="en-US" sz="900" b="1" dirty="0" smtClean="0"/>
                <a:t>third </a:t>
              </a:r>
            </a:p>
            <a:p>
              <a:pPr algn="ctr"/>
              <a:r>
                <a:rPr lang="en-US" sz="900" b="1" dirty="0" smtClean="0"/>
                <a:t>party </a:t>
              </a:r>
            </a:p>
            <a:p>
              <a:pPr algn="ctr"/>
              <a:r>
                <a:rPr lang="en-US" sz="900" b="1" dirty="0" smtClean="0"/>
                <a:t>interfaces</a:t>
              </a:r>
              <a:endParaRPr lang="en-US" sz="300" dirty="0"/>
            </a:p>
          </p:txBody>
        </p:sp>
        <p:cxnSp>
          <p:nvCxnSpPr>
            <p:cNvPr id="41" name="Straight Arrow Connector 40"/>
            <p:cNvCxnSpPr>
              <a:stCxn id="35" idx="2"/>
            </p:cNvCxnSpPr>
            <p:nvPr/>
          </p:nvCxnSpPr>
          <p:spPr>
            <a:xfrm flipH="1">
              <a:off x="7800993" y="1477612"/>
              <a:ext cx="909048" cy="8043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91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990305" y="1047684"/>
            <a:ext cx="3196268" cy="2001971"/>
            <a:chOff x="2990305" y="1047684"/>
            <a:chExt cx="3196268" cy="2001971"/>
          </a:xfrm>
        </p:grpSpPr>
        <p:sp>
          <p:nvSpPr>
            <p:cNvPr id="41" name="Rectangle 40"/>
            <p:cNvSpPr/>
            <p:nvPr/>
          </p:nvSpPr>
          <p:spPr>
            <a:xfrm>
              <a:off x="2990305" y="1047684"/>
              <a:ext cx="3196268" cy="20019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28266" y="1081737"/>
              <a:ext cx="1426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Operation &amp;</a:t>
              </a:r>
              <a:br>
                <a:rPr lang="en-US" sz="1600" b="1" dirty="0"/>
              </a:br>
              <a:r>
                <a:rPr lang="en-US" sz="1600" b="1" dirty="0"/>
                <a:t>Maintenance</a:t>
              </a:r>
              <a:endParaRPr lang="en-GB" sz="1600" b="1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445" t="9187" r="445" b="5263"/>
          <a:stretch/>
        </p:blipFill>
        <p:spPr>
          <a:xfrm>
            <a:off x="3228168" y="2424041"/>
            <a:ext cx="834958" cy="40912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Our Asset Management Platform</a:t>
            </a:r>
            <a:endParaRPr lang="en-GB" noProof="0" dirty="0"/>
          </a:p>
        </p:txBody>
      </p:sp>
      <p:grpSp>
        <p:nvGrpSpPr>
          <p:cNvPr id="33" name="Group 32"/>
          <p:cNvGrpSpPr/>
          <p:nvPr/>
        </p:nvGrpSpPr>
        <p:grpSpPr>
          <a:xfrm>
            <a:off x="1039497" y="3197065"/>
            <a:ext cx="2726667" cy="970749"/>
            <a:chOff x="-311586" y="3893092"/>
            <a:chExt cx="3635555" cy="129433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" t="30201" r="41682" b="13569"/>
            <a:stretch/>
          </p:blipFill>
          <p:spPr bwMode="auto">
            <a:xfrm>
              <a:off x="263967" y="4478217"/>
              <a:ext cx="1037951" cy="70920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-311586" y="3893092"/>
              <a:ext cx="218905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 smtClean="0"/>
                <a:t>Reporting &amp; BI</a:t>
              </a:r>
              <a:r>
                <a:rPr lang="en-US" sz="1500" b="1" dirty="0"/>
                <a:t/>
              </a:r>
              <a:br>
                <a:rPr lang="en-US" sz="1500" b="1" dirty="0"/>
              </a:br>
              <a:r>
                <a:rPr lang="en-US" sz="825" dirty="0"/>
                <a:t>Business Intelligence / Reports</a:t>
              </a:r>
            </a:p>
          </p:txBody>
        </p:sp>
        <p:sp>
          <p:nvSpPr>
            <p:cNvPr id="20" name="Up-Down Arrow 19"/>
            <p:cNvSpPr/>
            <p:nvPr/>
          </p:nvSpPr>
          <p:spPr>
            <a:xfrm rot="5400000">
              <a:off x="2691261" y="4153036"/>
              <a:ext cx="88051" cy="1177364"/>
            </a:xfrm>
            <a:prstGeom prst="upDownArrow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58948" y="3197064"/>
            <a:ext cx="3022906" cy="821584"/>
            <a:chOff x="5667682" y="3893091"/>
            <a:chExt cx="4030534" cy="1095445"/>
          </a:xfrm>
        </p:grpSpPr>
        <p:sp>
          <p:nvSpPr>
            <p:cNvPr id="18" name="TextBox 17"/>
            <p:cNvSpPr txBox="1"/>
            <p:nvPr/>
          </p:nvSpPr>
          <p:spPr>
            <a:xfrm>
              <a:off x="6718340" y="3893091"/>
              <a:ext cx="2979876" cy="6001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 smtClean="0"/>
                <a:t>Financial Depreciation</a:t>
              </a:r>
              <a:r>
                <a:rPr lang="en-US" sz="1500" b="1" dirty="0"/>
                <a:t/>
              </a:r>
              <a:br>
                <a:rPr lang="en-US" sz="1500" b="1" dirty="0"/>
              </a:br>
              <a:r>
                <a:rPr lang="en-US" sz="825" dirty="0"/>
                <a:t>Plant, Property &amp; Equipment</a:t>
              </a:r>
              <a:endParaRPr lang="en-US" sz="788" dirty="0"/>
            </a:p>
          </p:txBody>
        </p:sp>
        <p:sp>
          <p:nvSpPr>
            <p:cNvPr id="21" name="Up-Down Arrow 20"/>
            <p:cNvSpPr/>
            <p:nvPr/>
          </p:nvSpPr>
          <p:spPr>
            <a:xfrm rot="5400000">
              <a:off x="6212338" y="4149017"/>
              <a:ext cx="88051" cy="1177364"/>
            </a:xfrm>
            <a:prstGeom prst="up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b="15116"/>
            <a:stretch/>
          </p:blipFill>
          <p:spPr>
            <a:xfrm>
              <a:off x="7730952" y="4478216"/>
              <a:ext cx="1068105" cy="51032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836115" y="1047685"/>
            <a:ext cx="2975895" cy="2260833"/>
            <a:chOff x="836115" y="1047685"/>
            <a:chExt cx="2975895" cy="2260833"/>
          </a:xfrm>
        </p:grpSpPr>
        <p:grpSp>
          <p:nvGrpSpPr>
            <p:cNvPr id="5" name="Group 4"/>
            <p:cNvGrpSpPr/>
            <p:nvPr/>
          </p:nvGrpSpPr>
          <p:grpSpPr>
            <a:xfrm>
              <a:off x="836115" y="1047685"/>
              <a:ext cx="2275011" cy="2016074"/>
              <a:chOff x="836115" y="1047685"/>
              <a:chExt cx="2275011" cy="201607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836115" y="1047685"/>
                <a:ext cx="1977909" cy="20160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95381" y="1980242"/>
                <a:ext cx="1521571" cy="450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/>
                  <a:t>MTF</a:t>
                </a:r>
                <a:br>
                  <a:rPr lang="en-US" sz="1500" b="1" dirty="0"/>
                </a:br>
                <a:r>
                  <a:rPr lang="en-US" sz="825" dirty="0"/>
                  <a:t>Manufacturing &amp; Test Folder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761" t="11563" r="686" b="1229"/>
              <a:stretch/>
            </p:blipFill>
            <p:spPr>
              <a:xfrm>
                <a:off x="1467620" y="2425178"/>
                <a:ext cx="696847" cy="442260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946625" y="1074648"/>
                <a:ext cx="18614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Manufacturing &amp; </a:t>
                </a:r>
                <a:br>
                  <a:rPr lang="en-US" sz="1600" b="1" dirty="0"/>
                </a:br>
                <a:r>
                  <a:rPr lang="en-US" sz="1600" b="1" dirty="0"/>
                  <a:t>Installation</a:t>
                </a:r>
                <a:endParaRPr lang="en-GB" sz="1600" b="1" dirty="0"/>
              </a:p>
            </p:txBody>
          </p:sp>
          <p:sp>
            <p:nvSpPr>
              <p:cNvPr id="36" name="Right Arrow 35"/>
              <p:cNvSpPr/>
              <p:nvPr/>
            </p:nvSpPr>
            <p:spPr>
              <a:xfrm>
                <a:off x="2778369" y="1183277"/>
                <a:ext cx="332757" cy="175601"/>
              </a:xfrm>
              <a:prstGeom prst="rightArrow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sp>
          <p:nvSpPr>
            <p:cNvPr id="23" name="Up-Down Arrow 22"/>
            <p:cNvSpPr/>
            <p:nvPr/>
          </p:nvSpPr>
          <p:spPr>
            <a:xfrm rot="6405836">
              <a:off x="3004740" y="2501248"/>
              <a:ext cx="66038" cy="1548502"/>
            </a:xfrm>
            <a:prstGeom prst="up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04545" y="1977685"/>
            <a:ext cx="2981759" cy="2201816"/>
            <a:chOff x="3104545" y="1977685"/>
            <a:chExt cx="2981759" cy="2201816"/>
          </a:xfrm>
        </p:grpSpPr>
        <p:sp>
          <p:nvSpPr>
            <p:cNvPr id="8" name="TextBox 7"/>
            <p:cNvSpPr txBox="1"/>
            <p:nvPr/>
          </p:nvSpPr>
          <p:spPr>
            <a:xfrm>
              <a:off x="3839886" y="1977685"/>
              <a:ext cx="1611340" cy="45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/>
                <a:t> Infor EAM</a:t>
              </a:r>
              <a:br>
                <a:rPr lang="en-US" sz="1500" b="1" dirty="0"/>
              </a:br>
              <a:r>
                <a:rPr lang="en-US" sz="825" dirty="0"/>
                <a:t>Enterprise Asset Management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481942" y="2388459"/>
              <a:ext cx="583095" cy="502948"/>
              <a:chOff x="1435123" y="3647205"/>
              <a:chExt cx="2761783" cy="2382176"/>
            </a:xfrm>
          </p:grpSpPr>
          <p:pic>
            <p:nvPicPr>
              <p:cNvPr id="29" name="Picture 4" descr="http://stig.ly/stigly/public/images_website/ipad_frame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123" y="3647205"/>
                <a:ext cx="2761783" cy="2382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iPad Screenshot 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742" y="3899231"/>
                <a:ext cx="2224185" cy="1668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2482" y="3467110"/>
              <a:ext cx="1201496" cy="712391"/>
            </a:xfrm>
            <a:prstGeom prst="rect">
              <a:avLst/>
            </a:prstGeom>
          </p:spPr>
        </p:pic>
        <p:sp>
          <p:nvSpPr>
            <p:cNvPr id="24" name="Up-Down Arrow 23"/>
            <p:cNvSpPr/>
            <p:nvPr/>
          </p:nvSpPr>
          <p:spPr>
            <a:xfrm>
              <a:off x="4559336" y="3087755"/>
              <a:ext cx="66038" cy="364021"/>
            </a:xfrm>
            <a:prstGeom prst="up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ight Brace 24"/>
            <p:cNvSpPr/>
            <p:nvPr/>
          </p:nvSpPr>
          <p:spPr>
            <a:xfrm rot="5400000">
              <a:off x="4558530" y="1466631"/>
              <a:ext cx="73789" cy="2981759"/>
            </a:xfrm>
            <a:prstGeom prst="rightBrac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/>
            <a:srcRect l="239" t="8515" r="1185" b="9572"/>
            <a:stretch/>
          </p:blipFill>
          <p:spPr>
            <a:xfrm>
              <a:off x="4273862" y="2425178"/>
              <a:ext cx="731479" cy="401863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grpSp>
          <p:nvGrpSpPr>
            <p:cNvPr id="45" name="Group 44"/>
            <p:cNvGrpSpPr/>
            <p:nvPr/>
          </p:nvGrpSpPr>
          <p:grpSpPr>
            <a:xfrm>
              <a:off x="5106408" y="2398288"/>
              <a:ext cx="236574" cy="424953"/>
              <a:chOff x="5552591" y="498276"/>
              <a:chExt cx="3151959" cy="566178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2591" y="498276"/>
                <a:ext cx="3151959" cy="566178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/>
              <a:srcRect l="33044" t="14288" r="47348" b="27797"/>
              <a:stretch/>
            </p:blipFill>
            <p:spPr>
              <a:xfrm>
                <a:off x="6007114" y="1270136"/>
                <a:ext cx="2305858" cy="4114631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309987" y="1040632"/>
            <a:ext cx="3077644" cy="2247839"/>
            <a:chOff x="5309987" y="1040632"/>
            <a:chExt cx="3077644" cy="2247839"/>
          </a:xfrm>
        </p:grpSpPr>
        <p:grpSp>
          <p:nvGrpSpPr>
            <p:cNvPr id="6" name="Group 5"/>
            <p:cNvGrpSpPr/>
            <p:nvPr/>
          </p:nvGrpSpPr>
          <p:grpSpPr>
            <a:xfrm>
              <a:off x="5309987" y="1040632"/>
              <a:ext cx="3077644" cy="2247839"/>
              <a:chOff x="5309987" y="1040632"/>
              <a:chExt cx="3077644" cy="224783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6377623" y="1040632"/>
                <a:ext cx="2010008" cy="20160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90054" y="1999262"/>
                <a:ext cx="1313181" cy="450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 smtClean="0"/>
                  <a:t>TREC</a:t>
                </a:r>
                <a:r>
                  <a:rPr lang="en-US" sz="1500" b="1" dirty="0"/>
                  <a:t/>
                </a:r>
                <a:br>
                  <a:rPr lang="en-US" sz="1500" b="1" dirty="0"/>
                </a:br>
                <a:r>
                  <a:rPr lang="en-US" sz="825" dirty="0"/>
                  <a:t>Radioactive Traceability</a:t>
                </a:r>
                <a:endParaRPr lang="en-US" sz="788" dirty="0"/>
              </a:p>
            </p:txBody>
          </p:sp>
          <p:sp>
            <p:nvSpPr>
              <p:cNvPr id="22" name="Up-Down Arrow 21"/>
              <p:cNvSpPr/>
              <p:nvPr/>
            </p:nvSpPr>
            <p:spPr>
              <a:xfrm rot="4271197">
                <a:off x="6055111" y="2477309"/>
                <a:ext cx="66038" cy="1556285"/>
              </a:xfrm>
              <a:prstGeom prst="upDown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416644" y="1055248"/>
                <a:ext cx="19563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Disposal &amp; Waste </a:t>
                </a:r>
              </a:p>
              <a:p>
                <a:pPr algn="ctr"/>
                <a:r>
                  <a:rPr lang="en-US" sz="1600" b="1" dirty="0"/>
                  <a:t>Management</a:t>
                </a:r>
                <a:endParaRPr lang="en-GB" sz="1600" b="1" dirty="0"/>
              </a:p>
            </p:txBody>
          </p:sp>
          <p:sp>
            <p:nvSpPr>
              <p:cNvPr id="43" name="Right Arrow 42"/>
              <p:cNvSpPr/>
              <p:nvPr/>
            </p:nvSpPr>
            <p:spPr>
              <a:xfrm>
                <a:off x="6108636" y="1183276"/>
                <a:ext cx="332757" cy="175601"/>
              </a:xfrm>
              <a:prstGeom prst="rightArrow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/>
            <a:srcRect l="490" t="10570" r="293" b="2850"/>
            <a:stretch/>
          </p:blipFill>
          <p:spPr>
            <a:xfrm>
              <a:off x="7043269" y="2449386"/>
              <a:ext cx="614828" cy="44202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AFB30B0-B3C4-4790-89C7-DA05620857AD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Asset management tool environment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19" y="2432397"/>
            <a:ext cx="1313195" cy="79801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73959" y="3976796"/>
            <a:ext cx="175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Contractor</a:t>
            </a:r>
            <a:r>
              <a:rPr lang="en-GB" sz="1400" dirty="0"/>
              <a:t>’s CMMS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10250" y="2859012"/>
            <a:ext cx="2117627" cy="412321"/>
            <a:chOff x="410250" y="2859012"/>
            <a:chExt cx="2117627" cy="412321"/>
          </a:xfrm>
        </p:grpSpPr>
        <p:sp>
          <p:nvSpPr>
            <p:cNvPr id="46" name="TextBox 45"/>
            <p:cNvSpPr txBox="1"/>
            <p:nvPr/>
          </p:nvSpPr>
          <p:spPr>
            <a:xfrm>
              <a:off x="410250" y="2918662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Planning </a:t>
              </a:r>
              <a:endParaRPr lang="en-US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81" t="15123" b="24623"/>
            <a:stretch/>
          </p:blipFill>
          <p:spPr>
            <a:xfrm>
              <a:off x="1558676" y="2859012"/>
              <a:ext cx="969201" cy="4123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614374" y="1156017"/>
            <a:ext cx="1913503" cy="411176"/>
            <a:chOff x="614374" y="1156017"/>
            <a:chExt cx="1913503" cy="411176"/>
          </a:xfrm>
        </p:grpSpPr>
        <p:sp>
          <p:nvSpPr>
            <p:cNvPr id="17" name="TextBox 16"/>
            <p:cNvSpPr txBox="1"/>
            <p:nvPr/>
          </p:nvSpPr>
          <p:spPr>
            <a:xfrm>
              <a:off x="614374" y="1191822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GIS</a:t>
              </a:r>
              <a:endParaRPr lang="en-US" sz="1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604" t="42933" r="55781" b="29929"/>
            <a:stretch/>
          </p:blipFill>
          <p:spPr>
            <a:xfrm>
              <a:off x="1558676" y="1156017"/>
              <a:ext cx="969201" cy="41117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254477" y="1732332"/>
            <a:ext cx="2273400" cy="377337"/>
            <a:chOff x="254477" y="1732332"/>
            <a:chExt cx="2273400" cy="377337"/>
          </a:xfrm>
        </p:grpSpPr>
        <p:sp>
          <p:nvSpPr>
            <p:cNvPr id="35" name="TextBox 34"/>
            <p:cNvSpPr txBox="1"/>
            <p:nvPr/>
          </p:nvSpPr>
          <p:spPr>
            <a:xfrm>
              <a:off x="254477" y="1782842"/>
              <a:ext cx="12023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SCADA /</a:t>
              </a:r>
              <a:r>
                <a:rPr lang="en-US" sz="1400" dirty="0" err="1" smtClean="0"/>
                <a:t>IIoT</a:t>
              </a:r>
              <a:endParaRPr lang="en-US" sz="1400" dirty="0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/>
            <a:srcRect l="7205" t="15109" r="76991" b="58622"/>
            <a:stretch/>
          </p:blipFill>
          <p:spPr>
            <a:xfrm>
              <a:off x="1558676" y="1732332"/>
              <a:ext cx="969201" cy="37733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236325" y="2275048"/>
            <a:ext cx="2297325" cy="414307"/>
            <a:chOff x="236325" y="2275048"/>
            <a:chExt cx="2297325" cy="414307"/>
          </a:xfrm>
        </p:grpSpPr>
        <p:sp>
          <p:nvSpPr>
            <p:cNvPr id="19" name="TextBox 18"/>
            <p:cNvSpPr txBox="1"/>
            <p:nvPr/>
          </p:nvSpPr>
          <p:spPr>
            <a:xfrm>
              <a:off x="236325" y="2315079"/>
              <a:ext cx="127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Reporting / BI</a:t>
              </a:r>
              <a:endParaRPr lang="en-US" sz="1400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/>
            <a:srcRect l="1967" t="59805" r="1"/>
            <a:stretch/>
          </p:blipFill>
          <p:spPr>
            <a:xfrm>
              <a:off x="1558676" y="2275048"/>
              <a:ext cx="974974" cy="41430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473959" y="3428568"/>
            <a:ext cx="2053918" cy="396274"/>
            <a:chOff x="473959" y="3428568"/>
            <a:chExt cx="2053918" cy="396274"/>
          </a:xfrm>
        </p:grpSpPr>
        <p:sp>
          <p:nvSpPr>
            <p:cNvPr id="38" name="TextBox 37"/>
            <p:cNvSpPr txBox="1"/>
            <p:nvPr/>
          </p:nvSpPr>
          <p:spPr>
            <a:xfrm>
              <a:off x="473959" y="3463291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ERP(s)</a:t>
              </a:r>
              <a:endParaRPr lang="en-US" sz="14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8676" y="3428568"/>
              <a:ext cx="969201" cy="39627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279757" y="988941"/>
            <a:ext cx="2614818" cy="772671"/>
            <a:chOff x="3279757" y="988941"/>
            <a:chExt cx="2614818" cy="772671"/>
          </a:xfrm>
        </p:grpSpPr>
        <p:sp>
          <p:nvSpPr>
            <p:cNvPr id="18" name="TextBox 17"/>
            <p:cNvSpPr txBox="1"/>
            <p:nvPr/>
          </p:nvSpPr>
          <p:spPr>
            <a:xfrm>
              <a:off x="3279757" y="988941"/>
              <a:ext cx="2614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Control Room </a:t>
              </a:r>
              <a:r>
                <a:rPr lang="en-US" sz="1400" dirty="0"/>
                <a:t>&amp; Service Desk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" t="31919" r="25" b="28428"/>
            <a:stretch/>
          </p:blipFill>
          <p:spPr>
            <a:xfrm>
              <a:off x="3656986" y="1331346"/>
              <a:ext cx="1626570" cy="43026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3" name="TextBox 12"/>
          <p:cNvSpPr txBox="1"/>
          <p:nvPr/>
        </p:nvSpPr>
        <p:spPr>
          <a:xfrm>
            <a:off x="3350678" y="3902533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Accelerator </a:t>
            </a:r>
            <a:r>
              <a:rPr lang="en-US" sz="1400" dirty="0" smtClean="0"/>
              <a:t>Layout / </a:t>
            </a:r>
            <a:br>
              <a:rPr lang="en-US" sz="1400" dirty="0" smtClean="0"/>
            </a:br>
            <a:r>
              <a:rPr lang="en-US" sz="1400" dirty="0" smtClean="0"/>
              <a:t>Configuration Management</a:t>
            </a:r>
            <a:endParaRPr lang="en-US" sz="11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-146981" y="-280877"/>
            <a:ext cx="9576731" cy="59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352132" y="1656139"/>
            <a:ext cx="2492239" cy="365451"/>
            <a:chOff x="6352132" y="1656139"/>
            <a:chExt cx="2492239" cy="365451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" t="16943" r="5322" b="31491"/>
            <a:stretch/>
          </p:blipFill>
          <p:spPr bwMode="auto">
            <a:xfrm>
              <a:off x="6352132" y="1656139"/>
              <a:ext cx="980652" cy="36545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526381" y="1699000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Manufacturing</a:t>
              </a:r>
              <a:endParaRPr lang="en-US" sz="1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48096" y="1111785"/>
            <a:ext cx="2201071" cy="374912"/>
            <a:chOff x="6348096" y="1111785"/>
            <a:chExt cx="2201071" cy="374912"/>
          </a:xfrm>
        </p:grpSpPr>
        <p:sp>
          <p:nvSpPr>
            <p:cNvPr id="37" name="TextBox 36"/>
            <p:cNvSpPr txBox="1"/>
            <p:nvPr/>
          </p:nvSpPr>
          <p:spPr>
            <a:xfrm>
              <a:off x="7600074" y="1145217"/>
              <a:ext cx="949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PLM</a:t>
              </a:r>
              <a:endParaRPr lang="en-US" sz="1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/>
            <a:srcRect l="255" t="19216" r="493" b="24194"/>
            <a:stretch/>
          </p:blipFill>
          <p:spPr>
            <a:xfrm>
              <a:off x="6348096" y="1111785"/>
              <a:ext cx="984688" cy="3749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6357173" y="2738021"/>
            <a:ext cx="2769658" cy="416790"/>
            <a:chOff x="6357173" y="2738021"/>
            <a:chExt cx="2769658" cy="416790"/>
          </a:xfrm>
        </p:grpSpPr>
        <p:sp>
          <p:nvSpPr>
            <p:cNvPr id="12" name="TextBox 11"/>
            <p:cNvSpPr txBox="1"/>
            <p:nvPr/>
          </p:nvSpPr>
          <p:spPr>
            <a:xfrm>
              <a:off x="7454835" y="2800495"/>
              <a:ext cx="1671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Radioactive Waste</a:t>
              </a:r>
              <a:endParaRPr lang="en-US" sz="1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/>
            <a:srcRect l="472" t="11314" r="1556" b="25210"/>
            <a:stretch/>
          </p:blipFill>
          <p:spPr>
            <a:xfrm>
              <a:off x="6357173" y="2738021"/>
              <a:ext cx="990789" cy="41679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6341546" y="3337907"/>
            <a:ext cx="2811979" cy="403442"/>
            <a:chOff x="6341546" y="3337907"/>
            <a:chExt cx="2811979" cy="403442"/>
          </a:xfrm>
        </p:grpSpPr>
        <p:sp>
          <p:nvSpPr>
            <p:cNvPr id="54" name="TextBox 53"/>
            <p:cNvSpPr txBox="1"/>
            <p:nvPr/>
          </p:nvSpPr>
          <p:spPr>
            <a:xfrm>
              <a:off x="7357487" y="3387778"/>
              <a:ext cx="1796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Operation Logbooks</a:t>
              </a:r>
              <a:endParaRPr lang="en-US" sz="14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/>
            <a:srcRect l="423" t="11335" r="10316" b="25906"/>
            <a:stretch/>
          </p:blipFill>
          <p:spPr>
            <a:xfrm>
              <a:off x="6341546" y="3337907"/>
              <a:ext cx="986354" cy="40344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341546" y="2191033"/>
            <a:ext cx="2594195" cy="361011"/>
            <a:chOff x="6341546" y="2191033"/>
            <a:chExt cx="2594195" cy="361011"/>
          </a:xfrm>
        </p:grpSpPr>
        <p:sp>
          <p:nvSpPr>
            <p:cNvPr id="56" name="TextBox 55"/>
            <p:cNvSpPr txBox="1"/>
            <p:nvPr/>
          </p:nvSpPr>
          <p:spPr>
            <a:xfrm>
              <a:off x="7526381" y="2229133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Commissioning</a:t>
              </a:r>
              <a:endParaRPr lang="en-US" sz="14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/>
            <a:srcRect l="465" t="17929" r="568" b="5429"/>
            <a:stretch/>
          </p:blipFill>
          <p:spPr>
            <a:xfrm>
              <a:off x="6341546" y="2191033"/>
              <a:ext cx="990789" cy="36101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sp>
        <p:nvSpPr>
          <p:cNvPr id="58" name="TextBox 57"/>
          <p:cNvSpPr txBox="1"/>
          <p:nvPr/>
        </p:nvSpPr>
        <p:spPr>
          <a:xfrm>
            <a:off x="6402499" y="3972165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Access / Permit Management</a:t>
            </a:r>
            <a:endParaRPr lang="en-US" sz="14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374C5A9-9EE4-4C9B-AE5D-472EB37CE4F3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3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noProof="0" dirty="0" smtClean="0"/>
              <a:t>Infor EAM at CERN: In numbers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A404A9-0BF6-4A3A-83B8-EA5F99A6E967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19613" y="1181460"/>
          <a:ext cx="191030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fr-CH" sz="3300" b="1" baseline="0" dirty="0" smtClean="0"/>
                        <a:t>2.1 </a:t>
                      </a:r>
                      <a:r>
                        <a:rPr lang="fr-CH" sz="3300" b="1" dirty="0" smtClean="0"/>
                        <a:t>M</a:t>
                      </a:r>
                      <a:r>
                        <a:rPr lang="fr-CH" sz="3300" b="1" baseline="0" dirty="0" smtClean="0"/>
                        <a:t> </a:t>
                      </a:r>
                      <a:br>
                        <a:rPr lang="fr-CH" sz="3300" b="1" baseline="0" dirty="0" smtClean="0"/>
                      </a:br>
                      <a:r>
                        <a:rPr lang="fr-CH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Equipment</a:t>
                      </a:r>
                      <a:endParaRPr lang="en-GB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54759" y="2716708"/>
          <a:ext cx="2040007" cy="815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0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300" b="1" noProof="0" dirty="0" smtClean="0"/>
                        <a:t>900 k</a:t>
                      </a:r>
                      <a:r>
                        <a:rPr lang="en-US" sz="3300" b="1" baseline="0" noProof="0" dirty="0" smtClean="0"/>
                        <a:t/>
                      </a:r>
                      <a:br>
                        <a:rPr lang="en-US" sz="3300" b="1" baseline="0" noProof="0" dirty="0" smtClean="0"/>
                      </a:br>
                      <a:r>
                        <a:rPr lang="en-US" sz="1600" b="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Documents</a:t>
                      </a:r>
                      <a:endParaRPr lang="en-US" sz="2800" noProof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6140229" y="2713886"/>
          <a:ext cx="1948487" cy="102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8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300" b="1" noProof="0" dirty="0" smtClean="0"/>
                        <a:t>150 k</a:t>
                      </a:r>
                      <a:r>
                        <a:rPr lang="en-US" sz="3300" b="1" baseline="0" noProof="0" dirty="0" smtClean="0"/>
                        <a:t> </a:t>
                      </a:r>
                      <a:br>
                        <a:rPr lang="en-US" sz="3300" b="1" baseline="0" noProof="0" dirty="0" smtClean="0"/>
                      </a:br>
                      <a:r>
                        <a:rPr lang="en-US" sz="1600" b="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Work Orders / year</a:t>
                      </a:r>
                      <a:endParaRPr lang="en-US" sz="2400" noProof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945170" y="1181460"/>
          <a:ext cx="2338606" cy="815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6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300" b="1" noProof="0" dirty="0" smtClean="0"/>
                        <a:t>16 M</a:t>
                      </a:r>
                      <a:r>
                        <a:rPr lang="en-US" sz="3300" b="1" baseline="0" noProof="0" dirty="0" smtClean="0"/>
                        <a:t/>
                      </a:r>
                      <a:br>
                        <a:rPr lang="en-US" sz="3300" b="1" baseline="0" noProof="0" dirty="0" smtClean="0"/>
                      </a:br>
                      <a:r>
                        <a:rPr lang="en-US" sz="1600" b="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Technical Parameters</a:t>
                      </a:r>
                      <a:endParaRPr lang="en-US" sz="2400" noProof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217538" y="1181460"/>
          <a:ext cx="2040007" cy="1181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0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300" b="1" noProof="0" dirty="0" smtClean="0"/>
                        <a:t>2600</a:t>
                      </a:r>
                      <a:r>
                        <a:rPr lang="en-US" sz="3300" b="1" baseline="0" noProof="0" dirty="0" smtClean="0"/>
                        <a:t/>
                      </a:r>
                      <a:br>
                        <a:rPr lang="en-US" sz="3300" b="1" baseline="0" noProof="0" dirty="0" smtClean="0"/>
                      </a:br>
                      <a:r>
                        <a:rPr lang="en-US" sz="1600" b="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Equipment Classes</a:t>
                      </a:r>
                    </a:p>
                    <a:p>
                      <a:pPr algn="ctr"/>
                      <a:endParaRPr lang="en-US" sz="2400" noProof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068238" y="2716708"/>
          <a:ext cx="2338606" cy="815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6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300" b="1" noProof="0" dirty="0" smtClean="0"/>
                        <a:t>70 k</a:t>
                      </a:r>
                      <a:r>
                        <a:rPr lang="en-US" sz="3300" b="1" baseline="0" noProof="0" dirty="0" smtClean="0"/>
                        <a:t/>
                      </a:r>
                      <a:br>
                        <a:rPr lang="en-US" sz="3300" b="1" baseline="0" noProof="0" dirty="0" smtClean="0"/>
                      </a:br>
                      <a:r>
                        <a:rPr lang="en-US" sz="16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Part References</a:t>
                      </a:r>
                      <a:endParaRPr lang="en-US" sz="2400" noProof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F9BA7E-3331-4CAD-B938-32F3D7FEDAA1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963521" y="1419672"/>
            <a:ext cx="1353632" cy="1011042"/>
            <a:chOff x="379918" y="2919325"/>
            <a:chExt cx="1353632" cy="1011042"/>
          </a:xfrm>
        </p:grpSpPr>
        <p:sp>
          <p:nvSpPr>
            <p:cNvPr id="30" name="TextBox 29"/>
            <p:cNvSpPr txBox="1"/>
            <p:nvPr/>
          </p:nvSpPr>
          <p:spPr>
            <a:xfrm>
              <a:off x="385953" y="2919325"/>
              <a:ext cx="134759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A2F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1200 </a:t>
              </a:r>
              <a:r>
                <a:rPr lang="en-US" sz="1100" dirty="0" smtClean="0"/>
                <a:t>Extended</a:t>
              </a:r>
              <a:endParaRPr lang="en-GB" sz="14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969" t="10200" r="247" b="5784"/>
            <a:stretch/>
          </p:blipFill>
          <p:spPr>
            <a:xfrm>
              <a:off x="379918" y="3202031"/>
              <a:ext cx="1353632" cy="72833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Infor EAM at CERN: In numbers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28732" y="4694435"/>
            <a:ext cx="501424" cy="273844"/>
          </a:xfrm>
        </p:spPr>
        <p:txBody>
          <a:bodyPr/>
          <a:lstStyle/>
          <a:p>
            <a:fld id="{55A404A9-0BF6-4A3A-83B8-EA5F99A6E96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04296" y="179487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grpSp>
        <p:nvGrpSpPr>
          <p:cNvPr id="14" name="Group 13"/>
          <p:cNvGrpSpPr/>
          <p:nvPr/>
        </p:nvGrpSpPr>
        <p:grpSpPr>
          <a:xfrm>
            <a:off x="2725317" y="2068674"/>
            <a:ext cx="1825400" cy="1783000"/>
            <a:chOff x="5235746" y="2085889"/>
            <a:chExt cx="3192379" cy="31602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2056" t="9543" r="12969" b="15522"/>
            <a:stretch/>
          </p:blipFill>
          <p:spPr>
            <a:xfrm>
              <a:off x="5235746" y="2085889"/>
              <a:ext cx="3192379" cy="31602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99742" y="3168481"/>
              <a:ext cx="1320979" cy="1077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1500</a:t>
              </a:r>
              <a:endParaRPr lang="en-GB" sz="2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en-GB" sz="1350" b="1" dirty="0" smtClean="0">
                  <a:solidFill>
                    <a:schemeClr val="accent6">
                      <a:lumMod val="50000"/>
                    </a:schemeClr>
                  </a:solidFill>
                </a:rPr>
                <a:t>users</a:t>
              </a:r>
              <a:endParaRPr lang="en-GB" sz="135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51158" y="1020019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Users </a:t>
            </a:r>
            <a:r>
              <a:rPr lang="en-GB" sz="1200" b="1" dirty="0" smtClean="0"/>
              <a:t>in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579" y="925150"/>
            <a:ext cx="220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CERN groups using/</a:t>
            </a:r>
          </a:p>
          <a:p>
            <a:pPr algn="ctr"/>
            <a:r>
              <a:rPr lang="en-GB" sz="1200" b="1" dirty="0" smtClean="0"/>
              <a:t>starting </a:t>
            </a:r>
            <a:r>
              <a:rPr lang="en-GB" sz="1200" b="1" dirty="0"/>
              <a:t>to </a:t>
            </a:r>
            <a:r>
              <a:rPr lang="en-GB" sz="1200" b="1" dirty="0" smtClean="0"/>
              <a:t>use </a:t>
            </a:r>
            <a:r>
              <a:rPr lang="en-GB" sz="1200" b="1" dirty="0"/>
              <a:t>Infor EAM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3523"/>
            <a:ext cx="2216197" cy="2113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7031" t="46912" r="18101" b="1445"/>
          <a:stretch/>
        </p:blipFill>
        <p:spPr>
          <a:xfrm>
            <a:off x="4586453" y="2247436"/>
            <a:ext cx="2223741" cy="1425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1508" y="1020018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Daily usage profile</a:t>
            </a:r>
            <a:endParaRPr lang="en-GB" sz="12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945618" y="1017484"/>
            <a:ext cx="1741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Users </a:t>
            </a:r>
            <a:r>
              <a:rPr lang="en-GB" sz="1200" b="1" dirty="0" smtClean="0"/>
              <a:t>in 2018 - </a:t>
            </a:r>
            <a:r>
              <a:rPr lang="fr-CH" sz="1200" b="1" dirty="0" smtClean="0"/>
              <a:t>1900+</a:t>
            </a:r>
            <a:endParaRPr lang="en-GB" sz="12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7459059" y="2036383"/>
            <a:ext cx="1478478" cy="1014032"/>
            <a:chOff x="2148461" y="2922342"/>
            <a:chExt cx="1478478" cy="1014032"/>
          </a:xfrm>
        </p:grpSpPr>
        <p:sp>
          <p:nvSpPr>
            <p:cNvPr id="18" name="TextBox 17"/>
            <p:cNvSpPr txBox="1"/>
            <p:nvPr/>
          </p:nvSpPr>
          <p:spPr>
            <a:xfrm>
              <a:off x="2156301" y="2922342"/>
              <a:ext cx="147063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A2F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1100 </a:t>
              </a:r>
              <a:r>
                <a:rPr lang="en-US" sz="1100" dirty="0" smtClean="0"/>
                <a:t>EAM Light</a:t>
              </a:r>
              <a:endParaRPr lang="en-GB" sz="11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11185" b="1118"/>
            <a:stretch/>
          </p:blipFill>
          <p:spPr>
            <a:xfrm>
              <a:off x="2148461" y="3199561"/>
              <a:ext cx="1478478" cy="73681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182223" y="2634868"/>
            <a:ext cx="1396789" cy="1010052"/>
            <a:chOff x="3948742" y="2926322"/>
            <a:chExt cx="1396789" cy="1010052"/>
          </a:xfrm>
        </p:grpSpPr>
        <p:sp>
          <p:nvSpPr>
            <p:cNvPr id="21" name="TextBox 20"/>
            <p:cNvSpPr txBox="1"/>
            <p:nvPr/>
          </p:nvSpPr>
          <p:spPr>
            <a:xfrm>
              <a:off x="3948743" y="2926322"/>
              <a:ext cx="139678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196F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700 </a:t>
              </a:r>
              <a:r>
                <a:rPr lang="en-US" sz="1100" dirty="0" smtClean="0"/>
                <a:t>TREC</a:t>
              </a:r>
              <a:endParaRPr lang="en-GB" sz="11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t="11930"/>
            <a:stretch/>
          </p:blipFill>
          <p:spPr>
            <a:xfrm>
              <a:off x="3948742" y="3199561"/>
              <a:ext cx="1396789" cy="73681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640337" y="3254569"/>
            <a:ext cx="1417981" cy="1021149"/>
            <a:chOff x="5642319" y="2915225"/>
            <a:chExt cx="1417981" cy="1021149"/>
          </a:xfrm>
          <a:solidFill>
            <a:schemeClr val="bg1"/>
          </a:solidFill>
        </p:grpSpPr>
        <p:sp>
          <p:nvSpPr>
            <p:cNvPr id="24" name="TextBox 23"/>
            <p:cNvSpPr txBox="1"/>
            <p:nvPr/>
          </p:nvSpPr>
          <p:spPr>
            <a:xfrm>
              <a:off x="5642319" y="2915225"/>
              <a:ext cx="141798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196F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200 </a:t>
              </a:r>
              <a:r>
                <a:rPr lang="en-US" sz="1100" dirty="0" smtClean="0"/>
                <a:t>Store Kiosk</a:t>
              </a:r>
              <a:endParaRPr lang="en-GB" sz="11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58" t="12467" b="18864"/>
            <a:stretch/>
          </p:blipFill>
          <p:spPr>
            <a:xfrm>
              <a:off x="5642319" y="3199561"/>
              <a:ext cx="1417981" cy="73681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7182224" y="3931623"/>
            <a:ext cx="1485436" cy="1048935"/>
            <a:chOff x="7344388" y="2885670"/>
            <a:chExt cx="1485436" cy="1048935"/>
          </a:xfrm>
          <a:noFill/>
        </p:grpSpPr>
        <p:sp>
          <p:nvSpPr>
            <p:cNvPr id="27" name="TextBox 26"/>
            <p:cNvSpPr txBox="1"/>
            <p:nvPr/>
          </p:nvSpPr>
          <p:spPr>
            <a:xfrm>
              <a:off x="7344388" y="2885670"/>
              <a:ext cx="148543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196F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100</a:t>
              </a:r>
              <a:r>
                <a:rPr lang="en-US" sz="1400" dirty="0"/>
                <a:t> </a:t>
              </a:r>
              <a:r>
                <a:rPr lang="en-US" sz="1100" dirty="0" smtClean="0"/>
                <a:t>EAM Logbook</a:t>
              </a:r>
              <a:endParaRPr lang="en-GB" sz="1100" dirty="0"/>
            </a:p>
          </p:txBody>
        </p:sp>
        <p:pic>
          <p:nvPicPr>
            <p:cNvPr id="28" name="Picture 1" descr="image001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79"/>
            <a:stretch/>
          </p:blipFill>
          <p:spPr bwMode="auto">
            <a:xfrm>
              <a:off x="7344388" y="3197792"/>
              <a:ext cx="1485436" cy="736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28B2EE-EBF7-491F-B948-47E8EC786BE3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-Down Arrow 2"/>
          <p:cNvSpPr/>
          <p:nvPr/>
        </p:nvSpPr>
        <p:spPr>
          <a:xfrm>
            <a:off x="7737822" y="583987"/>
            <a:ext cx="534267" cy="380557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Users:</a:t>
            </a:r>
            <a:r>
              <a:rPr lang="en-GB" noProof="0" dirty="0" smtClean="0"/>
              <a:t> </a:t>
            </a:r>
            <a:r>
              <a:rPr lang="en-GB" dirty="0" smtClean="0"/>
              <a:t>P</a:t>
            </a:r>
            <a:r>
              <a:rPr lang="en-GB" noProof="0" dirty="0" err="1" smtClean="0"/>
              <a:t>rofiles</a:t>
            </a:r>
            <a:r>
              <a:rPr lang="en-GB" noProof="0" dirty="0" smtClean="0"/>
              <a:t> and Needs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72089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077139" y="816063"/>
            <a:ext cx="2026897" cy="1269413"/>
            <a:chOff x="6460311" y="3041265"/>
            <a:chExt cx="2026897" cy="1269413"/>
          </a:xfrm>
        </p:grpSpPr>
        <p:sp>
          <p:nvSpPr>
            <p:cNvPr id="9" name="TextBox 8"/>
            <p:cNvSpPr txBox="1"/>
            <p:nvPr/>
          </p:nvSpPr>
          <p:spPr>
            <a:xfrm>
              <a:off x="6494336" y="3041265"/>
              <a:ext cx="1992872" cy="44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EAM Light</a:t>
              </a:r>
              <a:br>
                <a:rPr lang="en-US" sz="1500" b="1" dirty="0"/>
              </a:br>
              <a:r>
                <a:rPr lang="en-US" sz="788" dirty="0"/>
                <a:t>Simplified / Limited Web Interface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39" t="8515" r="1185" b="9572"/>
            <a:stretch/>
          </p:blipFill>
          <p:spPr>
            <a:xfrm>
              <a:off x="6460311" y="3520458"/>
              <a:ext cx="1432824" cy="78717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grpSp>
          <p:nvGrpSpPr>
            <p:cNvPr id="24" name="Group 23"/>
            <p:cNvGrpSpPr/>
            <p:nvPr/>
          </p:nvGrpSpPr>
          <p:grpSpPr>
            <a:xfrm>
              <a:off x="7971684" y="3535185"/>
              <a:ext cx="463403" cy="775493"/>
              <a:chOff x="5552591" y="498276"/>
              <a:chExt cx="3151959" cy="5661789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2591" y="498276"/>
                <a:ext cx="3151959" cy="566178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/>
              <a:srcRect l="33044" t="14288" r="47348" b="27797"/>
              <a:stretch/>
            </p:blipFill>
            <p:spPr>
              <a:xfrm>
                <a:off x="6007114" y="1270136"/>
                <a:ext cx="2305858" cy="4114631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6897057" y="2725941"/>
            <a:ext cx="2045414" cy="1310159"/>
            <a:chOff x="488291" y="3065160"/>
            <a:chExt cx="2045414" cy="1310159"/>
          </a:xfrm>
        </p:grpSpPr>
        <p:sp>
          <p:nvSpPr>
            <p:cNvPr id="7" name="TextBox 6"/>
            <p:cNvSpPr txBox="1"/>
            <p:nvPr/>
          </p:nvSpPr>
          <p:spPr>
            <a:xfrm>
              <a:off x="488291" y="3065160"/>
              <a:ext cx="2045414" cy="44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Infor EAM</a:t>
              </a:r>
              <a:br>
                <a:rPr lang="en-US" sz="1500" b="1" dirty="0"/>
              </a:br>
              <a:r>
                <a:rPr lang="en-US" sz="788" dirty="0"/>
                <a:t>Full / Expert Web Interface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l="445" t="9187" r="445" b="5263"/>
            <a:stretch/>
          </p:blipFill>
          <p:spPr>
            <a:xfrm>
              <a:off x="766307" y="3519427"/>
              <a:ext cx="1579562" cy="855892"/>
            </a:xfrm>
            <a:prstGeom prst="rect">
              <a:avLst/>
            </a:prstGeom>
          </p:spPr>
        </p:pic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212385"/>
              </p:ext>
            </p:extLst>
          </p:nvPr>
        </p:nvGraphicFramePr>
        <p:xfrm>
          <a:off x="457199" y="816167"/>
          <a:ext cx="6479999" cy="3060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353">
                  <a:extLst>
                    <a:ext uri="{9D8B030D-6E8A-4147-A177-3AD203B41FA5}">
                      <a16:colId xmlns:a16="http://schemas.microsoft.com/office/drawing/2014/main" xmlns="" val="3117725032"/>
                    </a:ext>
                  </a:extLst>
                </a:gridCol>
                <a:gridCol w="4425646">
                  <a:extLst>
                    <a:ext uri="{9D8B030D-6E8A-4147-A177-3AD203B41FA5}">
                      <a16:colId xmlns:a16="http://schemas.microsoft.com/office/drawing/2014/main" xmlns="" val="1902630553"/>
                    </a:ext>
                  </a:extLst>
                </a:gridCol>
              </a:tblGrid>
              <a:tr h="201760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/>
                        <a:t>Roles</a:t>
                      </a:r>
                      <a:endParaRPr lang="en-GB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/>
                        <a:t>Tasks</a:t>
                      </a:r>
                      <a:endParaRPr lang="en-GB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5775962"/>
                  </a:ext>
                </a:extLst>
              </a:tr>
              <a:tr h="2017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Equipment operator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look up equipment information and request maintenance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9306646"/>
                  </a:ext>
                </a:extLst>
              </a:tr>
              <a:tr h="3170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Int. &amp; ext. work executor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build, install, maintain or inspect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7714302"/>
                  </a:ext>
                </a:extLst>
              </a:tr>
              <a:tr h="2017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Scheduler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plan work and assign work to executors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1053501"/>
                  </a:ext>
                </a:extLst>
              </a:tr>
              <a:tr h="443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Equipment owner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keep up to date equipment information, manage activities on equipment and need to report on equipment performance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044504"/>
                  </a:ext>
                </a:extLst>
              </a:tr>
              <a:tr h="3170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Maintenance responsible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define and manage maintenance tasks and need to report on maintenance performance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4940841"/>
                  </a:ext>
                </a:extLst>
              </a:tr>
              <a:tr h="443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Manager (maintenance, safety, accounts etc.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supervise specific equipment aspects and specific activity aspects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2281151"/>
                  </a:ext>
                </a:extLst>
              </a:tr>
              <a:tr h="2017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Storekeeper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perform store transactions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4160517"/>
                  </a:ext>
                </a:extLst>
              </a:tr>
              <a:tr h="20176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Store manager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manage parts and report on store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8196324"/>
                  </a:ext>
                </a:extLst>
              </a:tr>
            </a:tbl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F5A31E-D911-4342-A1B9-79B0F7BC973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7404"/>
            <a:ext cx="8226854" cy="705332"/>
          </a:xfrm>
        </p:spPr>
        <p:txBody>
          <a:bodyPr/>
          <a:lstStyle/>
          <a:p>
            <a:pPr algn="ctr"/>
            <a:r>
              <a:rPr lang="en-GB" dirty="0" smtClean="0"/>
              <a:t>Recent developments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937BEE-9AE4-40E4-BD49-CCB2CF8624E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Equipment identification</a:t>
            </a:r>
            <a:endParaRPr lang="en-GB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1" y="994205"/>
            <a:ext cx="4527494" cy="3203145"/>
          </a:xfrm>
        </p:spPr>
        <p:txBody>
          <a:bodyPr/>
          <a:lstStyle/>
          <a:p>
            <a:r>
              <a:rPr lang="en-GB" noProof="0" dirty="0" smtClean="0"/>
              <a:t>User need</a:t>
            </a:r>
            <a:endParaRPr lang="en-GB" noProof="0" dirty="0"/>
          </a:p>
          <a:p>
            <a:pPr lvl="1"/>
            <a:r>
              <a:rPr lang="en-GB" dirty="0" smtClean="0"/>
              <a:t>Print reliably any equipment</a:t>
            </a:r>
            <a:r>
              <a:rPr lang="en-GB" dirty="0"/>
              <a:t> </a:t>
            </a:r>
            <a:r>
              <a:rPr lang="en-GB" dirty="0" smtClean="0"/>
              <a:t>and part (article) barcodes</a:t>
            </a:r>
            <a:br>
              <a:rPr lang="en-GB" dirty="0" smtClean="0"/>
            </a:br>
            <a:r>
              <a:rPr lang="en-GB" dirty="0" smtClean="0"/>
              <a:t>“Omnia </a:t>
            </a:r>
            <a:r>
              <a:rPr lang="en-GB" dirty="0" err="1" smtClean="0"/>
              <a:t>ubique</a:t>
            </a:r>
            <a:r>
              <a:rPr lang="en-GB" dirty="0" smtClean="0"/>
              <a:t> omnibus”</a:t>
            </a:r>
            <a:br>
              <a:rPr lang="en-GB" dirty="0" smtClean="0"/>
            </a:br>
            <a:endParaRPr lang="en-GB" noProof="0" dirty="0" smtClean="0"/>
          </a:p>
          <a:p>
            <a:r>
              <a:rPr lang="en-GB" dirty="0" smtClean="0"/>
              <a:t>The solution </a:t>
            </a:r>
          </a:p>
          <a:p>
            <a:pPr lvl="1"/>
            <a:r>
              <a:rPr lang="en-GB" dirty="0" smtClean="0"/>
              <a:t>Printing server application</a:t>
            </a:r>
            <a:br>
              <a:rPr lang="en-GB" dirty="0" smtClean="0"/>
            </a:br>
            <a:r>
              <a:rPr lang="en-GB" dirty="0" smtClean="0"/>
              <a:t>to print standard size barcodes </a:t>
            </a:r>
            <a:br>
              <a:rPr lang="en-GB" dirty="0" smtClean="0"/>
            </a:br>
            <a:r>
              <a:rPr lang="en-GB" dirty="0" smtClean="0"/>
              <a:t>from Infor EAM to any network-barcode printer</a:t>
            </a:r>
            <a:endParaRPr lang="en-GB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04EA3E-9328-477E-841B-14BBF0176141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848730" y="423135"/>
            <a:ext cx="4161578" cy="3899798"/>
            <a:chOff x="4848730" y="423135"/>
            <a:chExt cx="4161578" cy="38997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25" y="423135"/>
              <a:ext cx="2899749" cy="15443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342" y="1586464"/>
              <a:ext cx="1434027" cy="7657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2109116"/>
              <a:ext cx="1460468" cy="3158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2" descr="Image result for zm40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730" y="2637995"/>
              <a:ext cx="939123" cy="96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Related image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715" y="3316671"/>
              <a:ext cx="1153877" cy="100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Image result for brady bbp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592" y="2665694"/>
              <a:ext cx="577659" cy="57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Image result for dymo labelmanager wireless pnp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1" r="24994"/>
            <a:stretch/>
          </p:blipFill>
          <p:spPr bwMode="auto">
            <a:xfrm>
              <a:off x="7609251" y="3613956"/>
              <a:ext cx="297229" cy="46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Image result for QL-1060N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1" b="7617"/>
            <a:stretch/>
          </p:blipFill>
          <p:spPr bwMode="auto">
            <a:xfrm>
              <a:off x="6230285" y="2624843"/>
              <a:ext cx="548690" cy="47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Related image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48"/>
            <a:stretch/>
          </p:blipFill>
          <p:spPr bwMode="auto">
            <a:xfrm>
              <a:off x="7861868" y="2569394"/>
              <a:ext cx="1148440" cy="95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28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What’s new in AMM at CERN 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/>
          </a:bodyPr>
          <a:lstStyle/>
          <a:p>
            <a:r>
              <a:rPr lang="en-GB" noProof="0" dirty="0" smtClean="0"/>
              <a:t>Goran Perinić, Peter Jurcso, CERN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7368831-F747-4C0B-9C02-BF0FE1D9233E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45" y="62672"/>
            <a:ext cx="7974926" cy="43197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208CDD-321D-488C-871B-D33F7A2F58CE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Store</a:t>
            </a:r>
            <a:r>
              <a:rPr lang="en-GB" noProof="0" dirty="0" smtClean="0"/>
              <a:t> </a:t>
            </a:r>
            <a:r>
              <a:rPr lang="en-GB" dirty="0" smtClean="0"/>
              <a:t>Management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4179536" cy="3203145"/>
          </a:xfrm>
        </p:spPr>
        <p:txBody>
          <a:bodyPr/>
          <a:lstStyle/>
          <a:p>
            <a:r>
              <a:rPr lang="en-GB" noProof="0" dirty="0" smtClean="0"/>
              <a:t>User need</a:t>
            </a:r>
          </a:p>
          <a:p>
            <a:pPr lvl="1"/>
            <a:r>
              <a:rPr lang="en-GB" dirty="0" smtClean="0"/>
              <a:t>Robust interface that allows users to register spare part transactions easily</a:t>
            </a:r>
            <a:endParaRPr lang="en-GB" noProof="0" dirty="0" smtClean="0"/>
          </a:p>
          <a:p>
            <a:endParaRPr lang="en-GB" noProof="0" dirty="0" smtClean="0"/>
          </a:p>
          <a:p>
            <a:r>
              <a:rPr lang="en-GB" noProof="0" dirty="0" smtClean="0"/>
              <a:t>The solution</a:t>
            </a:r>
          </a:p>
          <a:p>
            <a:pPr lvl="1"/>
            <a:r>
              <a:rPr lang="en-GB" dirty="0" smtClean="0"/>
              <a:t>An SSO based store interface that adapts screens and functionalities to the platform and the function of the device. 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CDD785C-9ABA-4310-83CF-6DE622F794E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833877" y="999817"/>
            <a:ext cx="2850177" cy="3414265"/>
            <a:chOff x="5833877" y="999817"/>
            <a:chExt cx="2850177" cy="3414265"/>
          </a:xfrm>
        </p:grpSpPr>
        <p:pic>
          <p:nvPicPr>
            <p:cNvPr id="9" name="Picture 8" descr="http://www.tactouch.com/images/Tactouch-instructions-step2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72" b="15853"/>
            <a:stretch/>
          </p:blipFill>
          <p:spPr bwMode="auto">
            <a:xfrm>
              <a:off x="5843598" y="999817"/>
              <a:ext cx="1806745" cy="146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t3.ftcdn.net/jpg/00/98/24/54/240_F_98245400_puMfdw1DOYs89o0fCUmfnPqwOSXUunma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43598" y="2619287"/>
              <a:ext cx="1839269" cy="178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 Single Corner Rectangle 11"/>
            <p:cNvSpPr/>
            <p:nvPr/>
          </p:nvSpPr>
          <p:spPr>
            <a:xfrm rot="19391511">
              <a:off x="6271952" y="1144986"/>
              <a:ext cx="291039" cy="661816"/>
            </a:xfrm>
            <a:custGeom>
              <a:avLst/>
              <a:gdLst>
                <a:gd name="connsiteX0" fmla="*/ 0 w 406102"/>
                <a:gd name="connsiteY0" fmla="*/ 0 h 868297"/>
                <a:gd name="connsiteX1" fmla="*/ 338417 w 406102"/>
                <a:gd name="connsiteY1" fmla="*/ 0 h 868297"/>
                <a:gd name="connsiteX2" fmla="*/ 406102 w 406102"/>
                <a:gd name="connsiteY2" fmla="*/ 67685 h 868297"/>
                <a:gd name="connsiteX3" fmla="*/ 406102 w 406102"/>
                <a:gd name="connsiteY3" fmla="*/ 868297 h 868297"/>
                <a:gd name="connsiteX4" fmla="*/ 0 w 406102"/>
                <a:gd name="connsiteY4" fmla="*/ 868297 h 868297"/>
                <a:gd name="connsiteX5" fmla="*/ 0 w 406102"/>
                <a:gd name="connsiteY5" fmla="*/ 0 h 868297"/>
                <a:gd name="connsiteX0" fmla="*/ 0 w 406102"/>
                <a:gd name="connsiteY0" fmla="*/ 0 h 904261"/>
                <a:gd name="connsiteX1" fmla="*/ 338417 w 406102"/>
                <a:gd name="connsiteY1" fmla="*/ 0 h 904261"/>
                <a:gd name="connsiteX2" fmla="*/ 406102 w 406102"/>
                <a:gd name="connsiteY2" fmla="*/ 67685 h 904261"/>
                <a:gd name="connsiteX3" fmla="*/ 406102 w 406102"/>
                <a:gd name="connsiteY3" fmla="*/ 868297 h 904261"/>
                <a:gd name="connsiteX4" fmla="*/ 10531 w 406102"/>
                <a:gd name="connsiteY4" fmla="*/ 904261 h 904261"/>
                <a:gd name="connsiteX5" fmla="*/ 0 w 406102"/>
                <a:gd name="connsiteY5" fmla="*/ 0 h 904261"/>
                <a:gd name="connsiteX0" fmla="*/ 0 w 416593"/>
                <a:gd name="connsiteY0" fmla="*/ 0 h 904261"/>
                <a:gd name="connsiteX1" fmla="*/ 338417 w 416593"/>
                <a:gd name="connsiteY1" fmla="*/ 0 h 904261"/>
                <a:gd name="connsiteX2" fmla="*/ 406102 w 416593"/>
                <a:gd name="connsiteY2" fmla="*/ 67685 h 904261"/>
                <a:gd name="connsiteX3" fmla="*/ 416593 w 416593"/>
                <a:gd name="connsiteY3" fmla="*/ 866787 h 904261"/>
                <a:gd name="connsiteX4" fmla="*/ 10531 w 416593"/>
                <a:gd name="connsiteY4" fmla="*/ 904261 h 904261"/>
                <a:gd name="connsiteX5" fmla="*/ 0 w 416593"/>
                <a:gd name="connsiteY5" fmla="*/ 0 h 90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593" h="904261">
                  <a:moveTo>
                    <a:pt x="0" y="0"/>
                  </a:moveTo>
                  <a:lnTo>
                    <a:pt x="338417" y="0"/>
                  </a:lnTo>
                  <a:cubicBezTo>
                    <a:pt x="375798" y="0"/>
                    <a:pt x="406102" y="30304"/>
                    <a:pt x="406102" y="67685"/>
                  </a:cubicBezTo>
                  <a:lnTo>
                    <a:pt x="416593" y="866787"/>
                  </a:lnTo>
                  <a:lnTo>
                    <a:pt x="10531" y="90426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3" name="Picture 8" descr="https://t3.ftcdn.net/jpg/00/98/24/54/240_F_98245400_puMfdw1DOYs89o0fCUmfnPqwOSXUunma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33877" y="2632727"/>
              <a:ext cx="1839269" cy="178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 Single Corner Rectangle 11"/>
            <p:cNvSpPr/>
            <p:nvPr/>
          </p:nvSpPr>
          <p:spPr>
            <a:xfrm rot="19391511">
              <a:off x="6262961" y="1147181"/>
              <a:ext cx="283710" cy="661816"/>
            </a:xfrm>
            <a:custGeom>
              <a:avLst/>
              <a:gdLst>
                <a:gd name="connsiteX0" fmla="*/ 0 w 406102"/>
                <a:gd name="connsiteY0" fmla="*/ 0 h 868297"/>
                <a:gd name="connsiteX1" fmla="*/ 338417 w 406102"/>
                <a:gd name="connsiteY1" fmla="*/ 0 h 868297"/>
                <a:gd name="connsiteX2" fmla="*/ 406102 w 406102"/>
                <a:gd name="connsiteY2" fmla="*/ 67685 h 868297"/>
                <a:gd name="connsiteX3" fmla="*/ 406102 w 406102"/>
                <a:gd name="connsiteY3" fmla="*/ 868297 h 868297"/>
                <a:gd name="connsiteX4" fmla="*/ 0 w 406102"/>
                <a:gd name="connsiteY4" fmla="*/ 868297 h 868297"/>
                <a:gd name="connsiteX5" fmla="*/ 0 w 406102"/>
                <a:gd name="connsiteY5" fmla="*/ 0 h 868297"/>
                <a:gd name="connsiteX0" fmla="*/ 0 w 406102"/>
                <a:gd name="connsiteY0" fmla="*/ 0 h 904261"/>
                <a:gd name="connsiteX1" fmla="*/ 338417 w 406102"/>
                <a:gd name="connsiteY1" fmla="*/ 0 h 904261"/>
                <a:gd name="connsiteX2" fmla="*/ 406102 w 406102"/>
                <a:gd name="connsiteY2" fmla="*/ 67685 h 904261"/>
                <a:gd name="connsiteX3" fmla="*/ 406102 w 406102"/>
                <a:gd name="connsiteY3" fmla="*/ 868297 h 904261"/>
                <a:gd name="connsiteX4" fmla="*/ 10531 w 406102"/>
                <a:gd name="connsiteY4" fmla="*/ 904261 h 904261"/>
                <a:gd name="connsiteX5" fmla="*/ 0 w 406102"/>
                <a:gd name="connsiteY5" fmla="*/ 0 h 904261"/>
                <a:gd name="connsiteX0" fmla="*/ 0 w 416593"/>
                <a:gd name="connsiteY0" fmla="*/ 0 h 904261"/>
                <a:gd name="connsiteX1" fmla="*/ 338417 w 416593"/>
                <a:gd name="connsiteY1" fmla="*/ 0 h 904261"/>
                <a:gd name="connsiteX2" fmla="*/ 406102 w 416593"/>
                <a:gd name="connsiteY2" fmla="*/ 67685 h 904261"/>
                <a:gd name="connsiteX3" fmla="*/ 416593 w 416593"/>
                <a:gd name="connsiteY3" fmla="*/ 866787 h 904261"/>
                <a:gd name="connsiteX4" fmla="*/ 10531 w 416593"/>
                <a:gd name="connsiteY4" fmla="*/ 904261 h 904261"/>
                <a:gd name="connsiteX5" fmla="*/ 0 w 416593"/>
                <a:gd name="connsiteY5" fmla="*/ 0 h 904261"/>
                <a:gd name="connsiteX0" fmla="*/ 0 w 406102"/>
                <a:gd name="connsiteY0" fmla="*/ 0 h 904261"/>
                <a:gd name="connsiteX1" fmla="*/ 338417 w 406102"/>
                <a:gd name="connsiteY1" fmla="*/ 0 h 904261"/>
                <a:gd name="connsiteX2" fmla="*/ 406102 w 406102"/>
                <a:gd name="connsiteY2" fmla="*/ 67685 h 904261"/>
                <a:gd name="connsiteX3" fmla="*/ 398896 w 406102"/>
                <a:gd name="connsiteY3" fmla="*/ 842442 h 904261"/>
                <a:gd name="connsiteX4" fmla="*/ 10531 w 406102"/>
                <a:gd name="connsiteY4" fmla="*/ 904261 h 904261"/>
                <a:gd name="connsiteX5" fmla="*/ 0 w 406102"/>
                <a:gd name="connsiteY5" fmla="*/ 0 h 90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102" h="904261">
                  <a:moveTo>
                    <a:pt x="0" y="0"/>
                  </a:moveTo>
                  <a:lnTo>
                    <a:pt x="338417" y="0"/>
                  </a:lnTo>
                  <a:cubicBezTo>
                    <a:pt x="375798" y="0"/>
                    <a:pt x="406102" y="30304"/>
                    <a:pt x="406102" y="67685"/>
                  </a:cubicBezTo>
                  <a:lnTo>
                    <a:pt x="398896" y="842442"/>
                  </a:lnTo>
                  <a:lnTo>
                    <a:pt x="10531" y="90426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</a:gradFill>
            <a:ln>
              <a:noFill/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6987" y="1885515"/>
              <a:ext cx="1677067" cy="5782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7423" y="3349436"/>
              <a:ext cx="1656631" cy="1030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8815" y="1128158"/>
              <a:ext cx="508760" cy="668997"/>
            </a:xfrm>
            <a:prstGeom prst="rect">
              <a:avLst/>
            </a:prstGeom>
            <a:scene3d>
              <a:camera prst="isometricOffAxis2Right">
                <a:rot lat="100375" lon="18159049" rev="2233866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758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06" y="1159263"/>
            <a:ext cx="2240604" cy="2946294"/>
          </a:xfrm>
          <a:prstGeom prst="rect">
            <a:avLst/>
          </a:prstGeom>
        </p:spPr>
      </p:pic>
      <p:pic>
        <p:nvPicPr>
          <p:cNvPr id="4098" name="Picture 2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" y="1366072"/>
            <a:ext cx="3599027" cy="25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8467" y="759572"/>
            <a:ext cx="2469643" cy="36814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8467" y="285519"/>
            <a:ext cx="2682042" cy="506421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700" dirty="0" smtClean="0"/>
              <a:t>Which store</a:t>
            </a:r>
            <a:endParaRPr lang="en-GB" sz="2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416" y="1159263"/>
            <a:ext cx="2261120" cy="2946294"/>
          </a:xfrm>
          <a:prstGeom prst="rect">
            <a:avLst/>
          </a:prstGeom>
        </p:spPr>
      </p:pic>
      <p:pic>
        <p:nvPicPr>
          <p:cNvPr id="12" name="Picture 2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6039" y="1327459"/>
            <a:ext cx="3599027" cy="26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57528" y="285518"/>
            <a:ext cx="2682042" cy="506421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700" dirty="0" smtClean="0"/>
              <a:t>Take or Return?</a:t>
            </a:r>
            <a:endParaRPr lang="en-GB" sz="2700" dirty="0"/>
          </a:p>
        </p:txBody>
      </p:sp>
      <p:sp>
        <p:nvSpPr>
          <p:cNvPr id="24" name="Rectangle 23"/>
          <p:cNvSpPr/>
          <p:nvPr/>
        </p:nvSpPr>
        <p:spPr>
          <a:xfrm>
            <a:off x="2508886" y="757512"/>
            <a:ext cx="2469643" cy="36814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82564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248305" y="283460"/>
            <a:ext cx="3016059" cy="506421"/>
          </a:xfrm>
        </p:spPr>
        <p:txBody>
          <a:bodyPr>
            <a:noAutofit/>
          </a:bodyPr>
          <a:lstStyle/>
          <a:p>
            <a:pPr algn="ctr"/>
            <a:r>
              <a:rPr lang="en-GB" sz="2700" dirty="0" smtClean="0"/>
              <a:t>Why?</a:t>
            </a:r>
            <a:endParaRPr lang="en-GB" sz="27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009" y="1155064"/>
            <a:ext cx="2256548" cy="2956003"/>
          </a:xfrm>
          <a:prstGeom prst="rect">
            <a:avLst/>
          </a:prstGeom>
        </p:spPr>
      </p:pic>
      <p:pic>
        <p:nvPicPr>
          <p:cNvPr id="20" name="Picture 2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814" y="1352382"/>
            <a:ext cx="3599027" cy="257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540232" y="759572"/>
            <a:ext cx="2469643" cy="36814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176" y="1159128"/>
            <a:ext cx="2295221" cy="3000434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409151" y="283459"/>
            <a:ext cx="2682042" cy="506421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700" dirty="0" smtClean="0"/>
              <a:t>What?</a:t>
            </a:r>
            <a:endParaRPr lang="en-GB" sz="2700" dirty="0"/>
          </a:p>
        </p:txBody>
      </p:sp>
      <p:pic>
        <p:nvPicPr>
          <p:cNvPr id="22" name="Picture 2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0659" y="1327459"/>
            <a:ext cx="3599027" cy="26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745169-98FF-49D9-AC67-FC6059BFB02F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  <p:bldP spid="11" grpId="0"/>
      <p:bldP spid="11" grpId="1"/>
      <p:bldP spid="24" grpId="0" animBg="1"/>
      <p:bldP spid="17" grpId="0"/>
      <p:bldP spid="17" grpId="1"/>
      <p:bldP spid="2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Logbook</a:t>
            </a:r>
            <a:endParaRPr lang="en-GB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3232768" cy="3203145"/>
          </a:xfrm>
        </p:spPr>
        <p:txBody>
          <a:bodyPr/>
          <a:lstStyle/>
          <a:p>
            <a:r>
              <a:rPr lang="en-GB" noProof="0" dirty="0" smtClean="0"/>
              <a:t>User need</a:t>
            </a:r>
            <a:endParaRPr lang="en-GB" dirty="0" smtClean="0"/>
          </a:p>
          <a:p>
            <a:pPr lvl="1"/>
            <a:r>
              <a:rPr lang="en-GB" dirty="0" smtClean="0"/>
              <a:t>Register</a:t>
            </a:r>
            <a:r>
              <a:rPr lang="en-GB" noProof="0" dirty="0" smtClean="0"/>
              <a:t> operation </a:t>
            </a:r>
            <a:r>
              <a:rPr lang="en-GB" dirty="0" smtClean="0"/>
              <a:t>related observations and </a:t>
            </a:r>
            <a:r>
              <a:rPr lang="en-GB" noProof="0" dirty="0" smtClean="0"/>
              <a:t>information</a:t>
            </a:r>
            <a:br>
              <a:rPr lang="en-GB" noProof="0" dirty="0" smtClean="0"/>
            </a:br>
            <a:endParaRPr lang="en-GB" noProof="0" dirty="0" smtClean="0"/>
          </a:p>
          <a:p>
            <a:r>
              <a:rPr lang="en-GB" noProof="0" dirty="0" smtClean="0"/>
              <a:t>The solution</a:t>
            </a:r>
          </a:p>
          <a:p>
            <a:pPr lvl="1"/>
            <a:r>
              <a:rPr lang="en-GB" dirty="0" smtClean="0"/>
              <a:t>EAM based logbook application - will be presented </a:t>
            </a:r>
            <a:r>
              <a:rPr lang="en-GB" noProof="0" dirty="0" smtClean="0"/>
              <a:t>by</a:t>
            </a:r>
            <a:r>
              <a:rPr lang="en-GB" dirty="0" smtClean="0"/>
              <a:t> </a:t>
            </a:r>
            <a:r>
              <a:rPr lang="en-GB" noProof="0" dirty="0" smtClean="0"/>
              <a:t>Sigrid Knoops </a:t>
            </a:r>
            <a:endParaRPr lang="en-GB" sz="1200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269" y="994205"/>
            <a:ext cx="5133172" cy="24710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F2E7D0-2A1D-4F76-A030-02B617291DF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Waste management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4268547" cy="3203145"/>
          </a:xfrm>
        </p:spPr>
        <p:txBody>
          <a:bodyPr/>
          <a:lstStyle/>
          <a:p>
            <a:r>
              <a:rPr lang="en-GB" dirty="0" smtClean="0"/>
              <a:t>User need</a:t>
            </a:r>
          </a:p>
          <a:p>
            <a:pPr lvl="1"/>
            <a:r>
              <a:rPr lang="en-GB" dirty="0" smtClean="0"/>
              <a:t>Robust interface for </a:t>
            </a:r>
            <a:br>
              <a:rPr lang="en-GB" dirty="0" smtClean="0"/>
            </a:br>
            <a:r>
              <a:rPr lang="en-GB" dirty="0" smtClean="0"/>
              <a:t>registering and managing waste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 solution</a:t>
            </a:r>
          </a:p>
          <a:p>
            <a:pPr lvl="1"/>
            <a:r>
              <a:rPr lang="en-GB" dirty="0" smtClean="0"/>
              <a:t>Integrating the EAM based </a:t>
            </a:r>
            <a:br>
              <a:rPr lang="en-GB" dirty="0" smtClean="0"/>
            </a:br>
            <a:r>
              <a:rPr lang="en-GB" dirty="0" smtClean="0"/>
              <a:t>waste management application </a:t>
            </a:r>
            <a:br>
              <a:rPr lang="en-GB" dirty="0" smtClean="0"/>
            </a:br>
            <a:r>
              <a:rPr lang="en-GB" dirty="0" smtClean="0"/>
              <a:t>into the WS based portfolio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30"/>
          <a:stretch/>
        </p:blipFill>
        <p:spPr>
          <a:xfrm>
            <a:off x="4725748" y="1131769"/>
            <a:ext cx="4339028" cy="228885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821EACE-3AF5-4F72-AC8D-C29AD1317E0D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Geographical information</a:t>
            </a:r>
            <a:endParaRPr lang="en-GB" noProof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32" y="1009131"/>
            <a:ext cx="4435089" cy="24947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90743" r="44628" b="4635"/>
          <a:stretch/>
        </p:blipFill>
        <p:spPr>
          <a:xfrm>
            <a:off x="2685432" y="3777214"/>
            <a:ext cx="6289289" cy="30108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994205"/>
            <a:ext cx="4082432" cy="32031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User need</a:t>
            </a:r>
          </a:p>
          <a:p>
            <a:pPr lvl="1"/>
            <a:r>
              <a:rPr lang="en-GB" dirty="0" smtClean="0"/>
              <a:t>Provide better WHERE information (besides the WHAT)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 solution</a:t>
            </a:r>
          </a:p>
          <a:p>
            <a:pPr lvl="1"/>
            <a:r>
              <a:rPr lang="en-GB" dirty="0" smtClean="0"/>
              <a:t>Porting the EAM based application to the technology used by the other A&amp;MM applications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DC2DDE-1190-4C54-A541-68CEFFFD5C4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7" y="768461"/>
            <a:ext cx="6169819" cy="3470523"/>
          </a:xfrm>
        </p:spPr>
      </p:pic>
      <p:sp>
        <p:nvSpPr>
          <p:cNvPr id="3" name="Rectangle 2"/>
          <p:cNvSpPr/>
          <p:nvPr/>
        </p:nvSpPr>
        <p:spPr>
          <a:xfrm>
            <a:off x="3833222" y="2225416"/>
            <a:ext cx="871728" cy="1005840"/>
          </a:xfrm>
          <a:prstGeom prst="rect">
            <a:avLst/>
          </a:prstGeom>
          <a:solidFill>
            <a:srgbClr val="B9B9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52" y="1137237"/>
            <a:ext cx="6229191" cy="3503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GIS information – equipment and environment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C49153-116A-4A5A-9456-FE4A970425D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6 -0.06297 L -0.00017 0.000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31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ERP</a:t>
            </a:r>
            <a:r>
              <a:rPr lang="en-GB" noProof="0" dirty="0" smtClean="0"/>
              <a:t> bridge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01FD15-B2DA-4E12-887E-610D36365144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82772" y="1390068"/>
            <a:ext cx="1388486" cy="460052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 Order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42440" y="88045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EAM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5176" y="1195496"/>
            <a:ext cx="175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ERP (EDH)</a:t>
            </a:r>
            <a:endParaRPr lang="en-GB" sz="2400" b="1" dirty="0"/>
          </a:p>
        </p:txBody>
      </p:sp>
      <p:grpSp>
        <p:nvGrpSpPr>
          <p:cNvPr id="83" name="Group 82"/>
          <p:cNvGrpSpPr/>
          <p:nvPr/>
        </p:nvGrpSpPr>
        <p:grpSpPr>
          <a:xfrm>
            <a:off x="1777014" y="1850120"/>
            <a:ext cx="1201273" cy="435440"/>
            <a:chOff x="1777014" y="1850120"/>
            <a:chExt cx="1201273" cy="435440"/>
          </a:xfrm>
        </p:grpSpPr>
        <p:sp>
          <p:nvSpPr>
            <p:cNvPr id="16" name="Rectangle 15"/>
            <p:cNvSpPr/>
            <p:nvPr/>
          </p:nvSpPr>
          <p:spPr>
            <a:xfrm>
              <a:off x="2186498" y="2069560"/>
              <a:ext cx="79178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 smtClean="0"/>
                <a:t>Parts</a:t>
              </a:r>
              <a:endParaRPr lang="en-GB" sz="1200" dirty="0"/>
            </a:p>
          </p:txBody>
        </p:sp>
        <p:cxnSp>
          <p:nvCxnSpPr>
            <p:cNvPr id="25" name="Elbow Connector 24"/>
            <p:cNvCxnSpPr>
              <a:stCxn id="7" idx="2"/>
              <a:endCxn id="16" idx="1"/>
            </p:cNvCxnSpPr>
            <p:nvPr/>
          </p:nvCxnSpPr>
          <p:spPr>
            <a:xfrm rot="16200000" flipH="1">
              <a:off x="1818036" y="1809098"/>
              <a:ext cx="327440" cy="409483"/>
            </a:xfrm>
            <a:prstGeom prst="bentConnector2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1777015" y="1850120"/>
            <a:ext cx="1195015" cy="1258256"/>
            <a:chOff x="1777015" y="1850120"/>
            <a:chExt cx="1195015" cy="1258256"/>
          </a:xfrm>
        </p:grpSpPr>
        <p:sp>
          <p:nvSpPr>
            <p:cNvPr id="21" name="Rectangle 20"/>
            <p:cNvSpPr/>
            <p:nvPr/>
          </p:nvSpPr>
          <p:spPr>
            <a:xfrm>
              <a:off x="2180241" y="2892376"/>
              <a:ext cx="79178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Labour</a:t>
              </a:r>
              <a:endParaRPr lang="en-GB" sz="1200" dirty="0"/>
            </a:p>
          </p:txBody>
        </p:sp>
        <p:cxnSp>
          <p:nvCxnSpPr>
            <p:cNvPr id="26" name="Elbow Connector 25"/>
            <p:cNvCxnSpPr>
              <a:stCxn id="7" idx="2"/>
              <a:endCxn id="21" idx="1"/>
            </p:cNvCxnSpPr>
            <p:nvPr/>
          </p:nvCxnSpPr>
          <p:spPr>
            <a:xfrm rot="16200000" flipH="1">
              <a:off x="1403500" y="2223635"/>
              <a:ext cx="1150256" cy="403226"/>
            </a:xfrm>
            <a:prstGeom prst="bentConnector2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1777014" y="1850120"/>
            <a:ext cx="1201273" cy="2081072"/>
            <a:chOff x="1777014" y="1850120"/>
            <a:chExt cx="1201273" cy="2081072"/>
          </a:xfrm>
        </p:grpSpPr>
        <p:sp>
          <p:nvSpPr>
            <p:cNvPr id="20" name="Rectangle 19"/>
            <p:cNvSpPr/>
            <p:nvPr/>
          </p:nvSpPr>
          <p:spPr>
            <a:xfrm>
              <a:off x="2186498" y="3715192"/>
              <a:ext cx="79178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Services</a:t>
              </a:r>
              <a:endParaRPr lang="en-GB" sz="1200" dirty="0"/>
            </a:p>
          </p:txBody>
        </p:sp>
        <p:cxnSp>
          <p:nvCxnSpPr>
            <p:cNvPr id="27" name="Elbow Connector 26"/>
            <p:cNvCxnSpPr>
              <a:stCxn id="7" idx="2"/>
              <a:endCxn id="20" idx="1"/>
            </p:cNvCxnSpPr>
            <p:nvPr/>
          </p:nvCxnSpPr>
          <p:spPr>
            <a:xfrm rot="16200000" flipH="1">
              <a:off x="995220" y="2631914"/>
              <a:ext cx="1973072" cy="409483"/>
            </a:xfrm>
            <a:prstGeom prst="bentConnector2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2576137" y="3108376"/>
            <a:ext cx="2005129" cy="347956"/>
            <a:chOff x="2576137" y="3108376"/>
            <a:chExt cx="2005129" cy="347956"/>
          </a:xfrm>
        </p:grpSpPr>
        <p:sp>
          <p:nvSpPr>
            <p:cNvPr id="45" name="Rectangle 44"/>
            <p:cNvSpPr/>
            <p:nvPr/>
          </p:nvSpPr>
          <p:spPr>
            <a:xfrm>
              <a:off x="3309197" y="3240332"/>
              <a:ext cx="127206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My Workforce</a:t>
              </a:r>
              <a:endParaRPr lang="en-GB" sz="1200" dirty="0"/>
            </a:p>
          </p:txBody>
        </p:sp>
        <p:cxnSp>
          <p:nvCxnSpPr>
            <p:cNvPr id="52" name="Elbow Connector 51"/>
            <p:cNvCxnSpPr>
              <a:stCxn id="45" idx="1"/>
              <a:endCxn id="21" idx="2"/>
            </p:cNvCxnSpPr>
            <p:nvPr/>
          </p:nvCxnSpPr>
          <p:spPr>
            <a:xfrm rot="10800000">
              <a:off x="2576137" y="3108376"/>
              <a:ext cx="733061" cy="239956"/>
            </a:xfrm>
            <a:prstGeom prst="bentConnector2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2978287" y="2067997"/>
            <a:ext cx="1602005" cy="216000"/>
            <a:chOff x="2978287" y="2067997"/>
            <a:chExt cx="1602005" cy="216000"/>
          </a:xfrm>
        </p:grpSpPr>
        <p:sp>
          <p:nvSpPr>
            <p:cNvPr id="17" name="Rectangle 16"/>
            <p:cNvSpPr/>
            <p:nvPr/>
          </p:nvSpPr>
          <p:spPr>
            <a:xfrm>
              <a:off x="3308223" y="2067997"/>
              <a:ext cx="127206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Purchase Order</a:t>
              </a:r>
              <a:endParaRPr lang="en-GB" sz="1200" dirty="0"/>
            </a:p>
          </p:txBody>
        </p:sp>
        <p:cxnSp>
          <p:nvCxnSpPr>
            <p:cNvPr id="53" name="Elbow Connector 52"/>
            <p:cNvCxnSpPr>
              <a:stCxn id="16" idx="3"/>
              <a:endCxn id="17" idx="1"/>
            </p:cNvCxnSpPr>
            <p:nvPr/>
          </p:nvCxnSpPr>
          <p:spPr>
            <a:xfrm flipV="1">
              <a:off x="2978287" y="2175997"/>
              <a:ext cx="329936" cy="1563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582394" y="2285560"/>
            <a:ext cx="1998871" cy="347956"/>
            <a:chOff x="2582394" y="2285560"/>
            <a:chExt cx="1998871" cy="347956"/>
          </a:xfrm>
        </p:grpSpPr>
        <p:sp>
          <p:nvSpPr>
            <p:cNvPr id="38" name="Rectangle 37"/>
            <p:cNvSpPr/>
            <p:nvPr/>
          </p:nvSpPr>
          <p:spPr>
            <a:xfrm>
              <a:off x="3309196" y="2417516"/>
              <a:ext cx="1272069" cy="216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My Stores</a:t>
              </a:r>
              <a:endParaRPr lang="en-GB" sz="1200" dirty="0"/>
            </a:p>
          </p:txBody>
        </p:sp>
        <p:cxnSp>
          <p:nvCxnSpPr>
            <p:cNvPr id="54" name="Elbow Connector 53"/>
            <p:cNvCxnSpPr>
              <a:stCxn id="38" idx="1"/>
              <a:endCxn id="16" idx="2"/>
            </p:cNvCxnSpPr>
            <p:nvPr/>
          </p:nvCxnSpPr>
          <p:spPr>
            <a:xfrm rot="10800000">
              <a:off x="2582394" y="2285560"/>
              <a:ext cx="726803" cy="239956"/>
            </a:xfrm>
            <a:prstGeom prst="bentConnector2">
              <a:avLst/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972030" y="3000376"/>
            <a:ext cx="5017996" cy="822816"/>
            <a:chOff x="2972030" y="3000376"/>
            <a:chExt cx="5017996" cy="822816"/>
          </a:xfrm>
        </p:grpSpPr>
        <p:sp>
          <p:nvSpPr>
            <p:cNvPr id="11" name="Rectangle 10"/>
            <p:cNvSpPr/>
            <p:nvPr/>
          </p:nvSpPr>
          <p:spPr>
            <a:xfrm>
              <a:off x="5653565" y="3335784"/>
              <a:ext cx="2336461" cy="216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/>
                <a:t>External service order (OSCV)</a:t>
              </a:r>
              <a:endParaRPr lang="en-GB" sz="1200" dirty="0"/>
            </a:p>
          </p:txBody>
        </p:sp>
        <p:cxnSp>
          <p:nvCxnSpPr>
            <p:cNvPr id="61" name="Elbow Connector 60"/>
            <p:cNvCxnSpPr>
              <a:stCxn id="21" idx="3"/>
              <a:endCxn id="11" idx="1"/>
            </p:cNvCxnSpPr>
            <p:nvPr/>
          </p:nvCxnSpPr>
          <p:spPr>
            <a:xfrm>
              <a:off x="2972030" y="3000376"/>
              <a:ext cx="2681535" cy="443408"/>
            </a:xfrm>
            <a:prstGeom prst="bentConnector3">
              <a:avLst>
                <a:gd name="adj1" fmla="val 80781"/>
              </a:avLst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>
              <a:stCxn id="20" idx="3"/>
              <a:endCxn id="11" idx="1"/>
            </p:cNvCxnSpPr>
            <p:nvPr/>
          </p:nvCxnSpPr>
          <p:spPr>
            <a:xfrm flipV="1">
              <a:off x="2978287" y="3443784"/>
              <a:ext cx="2675278" cy="379408"/>
            </a:xfrm>
            <a:prstGeom prst="bentConnector3">
              <a:avLst>
                <a:gd name="adj1" fmla="val 80550"/>
              </a:avLst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4580292" y="1868669"/>
            <a:ext cx="3409734" cy="307328"/>
            <a:chOff x="4580292" y="1868669"/>
            <a:chExt cx="3409734" cy="307328"/>
          </a:xfrm>
        </p:grpSpPr>
        <p:sp>
          <p:nvSpPr>
            <p:cNvPr id="12" name="Rectangle 11"/>
            <p:cNvSpPr/>
            <p:nvPr/>
          </p:nvSpPr>
          <p:spPr>
            <a:xfrm>
              <a:off x="5653565" y="1868669"/>
              <a:ext cx="2336461" cy="216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/>
                <a:t>Central stores order (MAG)</a:t>
              </a:r>
              <a:endParaRPr lang="en-GB" sz="1200" dirty="0"/>
            </a:p>
          </p:txBody>
        </p:sp>
        <p:cxnSp>
          <p:nvCxnSpPr>
            <p:cNvPr id="73" name="Elbow Connector 72"/>
            <p:cNvCxnSpPr>
              <a:stCxn id="17" idx="3"/>
              <a:endCxn id="12" idx="1"/>
            </p:cNvCxnSpPr>
            <p:nvPr/>
          </p:nvCxnSpPr>
          <p:spPr>
            <a:xfrm flipV="1">
              <a:off x="4580292" y="1976669"/>
              <a:ext cx="1073273" cy="199328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4580292" y="2175997"/>
            <a:ext cx="3409734" cy="311863"/>
            <a:chOff x="4580292" y="2175997"/>
            <a:chExt cx="3409734" cy="311863"/>
          </a:xfrm>
        </p:grpSpPr>
        <p:sp>
          <p:nvSpPr>
            <p:cNvPr id="13" name="Rectangle 12"/>
            <p:cNvSpPr/>
            <p:nvPr/>
          </p:nvSpPr>
          <p:spPr>
            <a:xfrm>
              <a:off x="5653565" y="2271860"/>
              <a:ext cx="2336461" cy="216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/>
                <a:t>External order (DAI)</a:t>
              </a:r>
              <a:endParaRPr lang="en-GB" sz="1200" dirty="0"/>
            </a:p>
          </p:txBody>
        </p:sp>
        <p:cxnSp>
          <p:nvCxnSpPr>
            <p:cNvPr id="74" name="Elbow Connector 73"/>
            <p:cNvCxnSpPr>
              <a:stCxn id="17" idx="3"/>
              <a:endCxn id="13" idx="1"/>
            </p:cNvCxnSpPr>
            <p:nvPr/>
          </p:nvCxnSpPr>
          <p:spPr>
            <a:xfrm>
              <a:off x="4580292" y="2175997"/>
              <a:ext cx="1073273" cy="203863"/>
            </a:xfrm>
            <a:prstGeom prst="bentConnector3">
              <a:avLst>
                <a:gd name="adj1" fmla="val 50000"/>
              </a:avLst>
            </a:prstGeom>
            <a:ln w="5715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38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31" y="784064"/>
            <a:ext cx="5304347" cy="3630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EAM Light Improvements – Structure view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31" y="784064"/>
            <a:ext cx="5304347" cy="3629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8585" y="975872"/>
            <a:ext cx="1775012" cy="34387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409024-064E-4ED7-B71B-B9F5CF50A1FE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7404"/>
            <a:ext cx="8226854" cy="705332"/>
          </a:xfrm>
        </p:spPr>
        <p:txBody>
          <a:bodyPr/>
          <a:lstStyle/>
          <a:p>
            <a:pPr algn="ctr"/>
            <a:r>
              <a:rPr lang="en-GB" dirty="0" smtClean="0"/>
              <a:t>Current developments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1D2EBC0-C86B-441C-9A67-7438B6712B2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What’s new in AMM at CERN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400" noProof="0" dirty="0" smtClean="0"/>
              <a:t>Introduction</a:t>
            </a:r>
            <a:br>
              <a:rPr lang="en-GB" sz="1400" noProof="0" dirty="0" smtClean="0"/>
            </a:br>
            <a:endParaRPr lang="en-GB" sz="1400" noProof="0" dirty="0" smtClean="0"/>
          </a:p>
          <a:p>
            <a:r>
              <a:rPr lang="en-GB" sz="1400" noProof="0" dirty="0" smtClean="0"/>
              <a:t>Recent developments</a:t>
            </a:r>
          </a:p>
          <a:p>
            <a:pPr lvl="1"/>
            <a:r>
              <a:rPr lang="en-GB" sz="1200" noProof="0" dirty="0" smtClean="0"/>
              <a:t>Barcode printing</a:t>
            </a:r>
          </a:p>
          <a:p>
            <a:pPr lvl="1"/>
            <a:r>
              <a:rPr lang="en-GB" sz="1200" noProof="0" dirty="0" smtClean="0"/>
              <a:t>Store kiosk</a:t>
            </a:r>
          </a:p>
          <a:p>
            <a:pPr lvl="1"/>
            <a:r>
              <a:rPr lang="en-GB" sz="1200" noProof="0" dirty="0" smtClean="0"/>
              <a:t>New version of the radioactive waste management application</a:t>
            </a:r>
          </a:p>
          <a:p>
            <a:pPr lvl="1"/>
            <a:r>
              <a:rPr lang="en-GB" sz="1200" noProof="0" dirty="0" smtClean="0"/>
              <a:t>New version of the end user interface EAM-Light</a:t>
            </a:r>
          </a:p>
          <a:p>
            <a:pPr lvl="1"/>
            <a:r>
              <a:rPr lang="en-GB" sz="1200" noProof="0" dirty="0" smtClean="0"/>
              <a:t>New links with CERN’s ERP</a:t>
            </a:r>
          </a:p>
          <a:p>
            <a:pPr lvl="1"/>
            <a:endParaRPr lang="en-GB" sz="1200" noProof="0" dirty="0" smtClean="0"/>
          </a:p>
          <a:p>
            <a:r>
              <a:rPr lang="en-GB" sz="1400" noProof="0" dirty="0" smtClean="0"/>
              <a:t>Current developments</a:t>
            </a:r>
          </a:p>
          <a:p>
            <a:pPr lvl="1"/>
            <a:r>
              <a:rPr lang="en-GB" sz="1200" noProof="0" dirty="0" smtClean="0"/>
              <a:t>Store management for the LS2 shut-down-storage location</a:t>
            </a:r>
          </a:p>
          <a:p>
            <a:pPr lvl="1"/>
            <a:r>
              <a:rPr lang="en-GB" sz="1200" noProof="0" dirty="0" smtClean="0"/>
              <a:t>Open-sourcing of the web service hub and some of its applications</a:t>
            </a:r>
          </a:p>
          <a:p>
            <a:pPr lvl="1"/>
            <a:endParaRPr lang="en-GB" sz="1200" noProof="0" dirty="0" smtClean="0"/>
          </a:p>
          <a:p>
            <a:r>
              <a:rPr lang="en-GB" sz="1400" noProof="0" dirty="0" smtClean="0"/>
              <a:t>What is and what remains difficult in AMM</a:t>
            </a:r>
            <a:endParaRPr lang="en-GB" sz="1400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82DD64-58F0-4387-A853-8161B9007D56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noProof="0" dirty="0" smtClean="0"/>
              <a:t>CERN interfaces based on WS Hub</a:t>
            </a:r>
            <a:endParaRPr lang="en-GB" sz="4000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936234"/>
            <a:ext cx="7789818" cy="3466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4782" y="2087745"/>
            <a:ext cx="2702740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624679" y="2113230"/>
            <a:ext cx="1776916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199766" y="3243479"/>
            <a:ext cx="2245540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29715" y="949860"/>
            <a:ext cx="2056090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02382" y="969283"/>
            <a:ext cx="2151133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445306" y="3225629"/>
            <a:ext cx="1956289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278582" y="3225630"/>
            <a:ext cx="1921184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57522" y="2126856"/>
            <a:ext cx="1715512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24679" y="936234"/>
            <a:ext cx="1839590" cy="1140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0306-0C33-43BD-8FAE-8C47E8BAC3D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CERN Web Service Hub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579124" y="953165"/>
            <a:ext cx="7747579" cy="524609"/>
          </a:xfrm>
        </p:spPr>
        <p:txBody>
          <a:bodyPr>
            <a:normAutofit/>
          </a:bodyPr>
          <a:lstStyle/>
          <a:p>
            <a:r>
              <a:rPr lang="en-GB" sz="1200" b="0" noProof="0" dirty="0" smtClean="0"/>
              <a:t>A simplification layer for the native Infor EAM web services:</a:t>
            </a:r>
          </a:p>
          <a:p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26" y="2425407"/>
            <a:ext cx="1201496" cy="7123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66572" y="2399149"/>
            <a:ext cx="356595" cy="640544"/>
            <a:chOff x="5552591" y="498276"/>
            <a:chExt cx="3151959" cy="566178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591" y="498276"/>
              <a:ext cx="3151959" cy="56617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33044" t="14288" r="47348" b="27797"/>
            <a:stretch/>
          </p:blipFill>
          <p:spPr>
            <a:xfrm>
              <a:off x="6007114" y="1270136"/>
              <a:ext cx="2305858" cy="4114631"/>
            </a:xfrm>
            <a:prstGeom prst="rect">
              <a:avLst/>
            </a:prstGeom>
          </p:spPr>
        </p:pic>
      </p:grpSp>
      <p:sp>
        <p:nvSpPr>
          <p:cNvPr id="4" name="Left-Right Arrow 3"/>
          <p:cNvSpPr/>
          <p:nvPr/>
        </p:nvSpPr>
        <p:spPr>
          <a:xfrm>
            <a:off x="5727407" y="2581308"/>
            <a:ext cx="1310920" cy="451172"/>
          </a:xfrm>
          <a:prstGeom prst="leftRightArrow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5874554" y="1849693"/>
            <a:ext cx="1016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/>
              <a:t>Infor</a:t>
            </a:r>
            <a:r>
              <a:rPr lang="en-US" sz="1050" dirty="0" smtClean="0"/>
              <a:t> EAM </a:t>
            </a:r>
            <a:endParaRPr lang="en-US" sz="1050" dirty="0"/>
          </a:p>
          <a:p>
            <a:pPr algn="ctr"/>
            <a:r>
              <a:rPr lang="en-US" sz="1050" b="1" dirty="0" smtClean="0"/>
              <a:t>SOAP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Web Services</a:t>
            </a:r>
          </a:p>
          <a:p>
            <a:pPr algn="ctr"/>
            <a:endParaRPr lang="en-GB" sz="105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861708" y="2779543"/>
            <a:ext cx="1306058" cy="1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12946" y="3188291"/>
            <a:ext cx="1016662" cy="713919"/>
            <a:chOff x="1322522" y="1418975"/>
            <a:chExt cx="6184265" cy="4383850"/>
          </a:xfrm>
        </p:grpSpPr>
        <p:pic>
          <p:nvPicPr>
            <p:cNvPr id="24" name="Picture 2" descr="Bildergebnis für ipad frame whit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522" y="1418975"/>
              <a:ext cx="6184265" cy="438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1165" t="612" r="476" b="2816"/>
            <a:stretch/>
          </p:blipFill>
          <p:spPr>
            <a:xfrm>
              <a:off x="1860083" y="1681781"/>
              <a:ext cx="5119836" cy="383387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ight Brace 9"/>
          <p:cNvSpPr/>
          <p:nvPr/>
        </p:nvSpPr>
        <p:spPr>
          <a:xfrm>
            <a:off x="1829608" y="1611086"/>
            <a:ext cx="512998" cy="2360023"/>
          </a:xfrm>
          <a:prstGeom prst="rightBrace">
            <a:avLst/>
          </a:prstGeom>
          <a:ln w="9525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2966350" y="1855640"/>
            <a:ext cx="109677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Simplified </a:t>
            </a:r>
            <a:br>
              <a:rPr lang="en-US" sz="1050" dirty="0" smtClean="0"/>
            </a:br>
            <a:r>
              <a:rPr lang="en-US" sz="1050" b="1" dirty="0" smtClean="0"/>
              <a:t>REST &amp; SOAP</a:t>
            </a:r>
          </a:p>
          <a:p>
            <a:pPr algn="ctr"/>
            <a:r>
              <a:rPr lang="en-US" sz="1050" dirty="0" smtClean="0"/>
              <a:t>Web Services</a:t>
            </a:r>
            <a:endParaRPr lang="en-GB" sz="105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88700" y="2562913"/>
            <a:ext cx="848193" cy="491785"/>
            <a:chOff x="4588700" y="2561001"/>
            <a:chExt cx="848193" cy="491785"/>
          </a:xfrm>
        </p:grpSpPr>
        <p:sp>
          <p:nvSpPr>
            <p:cNvPr id="9" name="Flowchart: Magnetic Disk 8"/>
            <p:cNvSpPr/>
            <p:nvPr/>
          </p:nvSpPr>
          <p:spPr>
            <a:xfrm>
              <a:off x="4588700" y="2561001"/>
              <a:ext cx="848193" cy="491785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853" y="2786202"/>
              <a:ext cx="237941" cy="237545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500511" y="1849693"/>
            <a:ext cx="101662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CERN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Web Services</a:t>
            </a:r>
          </a:p>
          <a:p>
            <a:pPr algn="ctr"/>
            <a:r>
              <a:rPr lang="en-US" sz="1050" dirty="0" smtClean="0"/>
              <a:t>Hub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14737" y="2832430"/>
            <a:ext cx="2868130" cy="1508011"/>
            <a:chOff x="3514737" y="2832430"/>
            <a:chExt cx="2868130" cy="1508011"/>
          </a:xfrm>
        </p:grpSpPr>
        <p:sp>
          <p:nvSpPr>
            <p:cNvPr id="32" name="TextBox 31"/>
            <p:cNvSpPr txBox="1"/>
            <p:nvPr/>
          </p:nvSpPr>
          <p:spPr>
            <a:xfrm>
              <a:off x="4429273" y="3763360"/>
              <a:ext cx="115909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complexity reduction</a:t>
              </a:r>
            </a:p>
            <a:p>
              <a:pPr algn="ctr"/>
              <a:r>
                <a:rPr lang="en-US" sz="1050" dirty="0" smtClean="0"/>
                <a:t>factor 50-100</a:t>
              </a:r>
              <a:endParaRPr lang="en-GB" sz="1050" dirty="0"/>
            </a:p>
          </p:txBody>
        </p:sp>
        <p:cxnSp>
          <p:nvCxnSpPr>
            <p:cNvPr id="14" name="Straight Connector 13"/>
            <p:cNvCxnSpPr>
              <a:endCxn id="32" idx="0"/>
            </p:cNvCxnSpPr>
            <p:nvPr/>
          </p:nvCxnSpPr>
          <p:spPr>
            <a:xfrm>
              <a:off x="3514737" y="2832430"/>
              <a:ext cx="1494086" cy="930930"/>
            </a:xfrm>
            <a:prstGeom prst="line">
              <a:avLst/>
            </a:prstGeom>
            <a:ln w="38100">
              <a:head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2" idx="0"/>
              <a:endCxn id="4" idx="5"/>
            </p:cNvCxnSpPr>
            <p:nvPr/>
          </p:nvCxnSpPr>
          <p:spPr>
            <a:xfrm flipV="1">
              <a:off x="5008823" y="2919687"/>
              <a:ext cx="1374044" cy="843673"/>
            </a:xfrm>
            <a:prstGeom prst="line">
              <a:avLst/>
            </a:prstGeom>
            <a:ln w="38100">
              <a:headEnd type="triangl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960444" y="1719499"/>
            <a:ext cx="769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CERN</a:t>
            </a:r>
          </a:p>
          <a:p>
            <a:pPr algn="ctr"/>
            <a:r>
              <a:rPr lang="en-US" sz="1050" dirty="0" smtClean="0"/>
              <a:t>interfaces</a:t>
            </a:r>
            <a:endParaRPr lang="en-GB" sz="105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362B-F1F0-4621-A0BA-0BFD3D978E0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CERN WS Hub: Simplified</a:t>
            </a:r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848" y="2042878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CERN WS Hub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27025" y="3179066"/>
            <a:ext cx="1488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Infor</a:t>
            </a:r>
            <a:r>
              <a:rPr lang="en-US" sz="1600" dirty="0" smtClean="0"/>
              <a:t> EAM </a:t>
            </a:r>
            <a:br>
              <a:rPr lang="en-US" sz="1600" dirty="0" smtClean="0"/>
            </a:br>
            <a:r>
              <a:rPr lang="en-US" sz="1600" dirty="0" smtClean="0"/>
              <a:t>Web Services</a:t>
            </a:r>
            <a:r>
              <a:rPr lang="en-US" sz="1200" dirty="0" smtClean="0"/>
              <a:t> 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2377440" y="2092069"/>
            <a:ext cx="37700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dirty="0" err="1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SchedEndDate</a:t>
            </a:r>
            <a:r>
              <a:rPr lang="en-GB" sz="1000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2-OCT-2017</a:t>
            </a:r>
            <a:r>
              <a:rPr lang="en-GB" sz="1000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dirty="0" err="1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SchedEndDate</a:t>
            </a:r>
            <a:r>
              <a:rPr lang="en-GB" sz="1000" dirty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8731" y="2622819"/>
            <a:ext cx="6858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ns2:SCHEDEND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qualifier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"OTHER"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xmlns:ns2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http://schemas.datastream.net/</a:t>
            </a:r>
            <a:r>
              <a:rPr lang="en-GB" sz="1000" b="1" u="sng" dirty="0" err="1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MP_fields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ns6:YEAR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ns6:YEAR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ns6:MONTH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ns6:MONTH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ns6:DAY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ns6:DAY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ns6:HOUR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ns6:HOUR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ns6:MINUTE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ns6:MINUTE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ns6:SECOND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ns6:SECOND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ns6:SUBSECOND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ns6:SUBSECOND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ns6:TIMEZONE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000" b="1" dirty="0" smtClean="0">
                <a:solidFill>
                  <a:srgbClr val="932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xmlns:ns6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u="sng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http://www.openapplications.org/oagis_fields</a:t>
            </a:r>
            <a:r>
              <a:rPr lang="en-GB" sz="1000" b="1" dirty="0" smtClean="0">
                <a:solidFill>
                  <a:srgbClr val="39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GB" sz="1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UTC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ns6:TIMEZONE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</a:t>
            </a:r>
            <a:r>
              <a:rPr lang="en-GB" sz="1000" b="1" dirty="0" smtClean="0">
                <a:solidFill>
                  <a:srgbClr val="4E919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ns2:SCHEDEND</a:t>
            </a:r>
            <a:r>
              <a:rPr lang="en-GB" sz="1000" b="1" dirty="0" smtClean="0">
                <a:solidFill>
                  <a:srgbClr val="0091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endParaRPr lang="en-GB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2103005" y="2591801"/>
            <a:ext cx="394050" cy="1785104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Brace 16"/>
          <p:cNvSpPr/>
          <p:nvPr/>
        </p:nvSpPr>
        <p:spPr>
          <a:xfrm>
            <a:off x="2103005" y="2054483"/>
            <a:ext cx="394050" cy="346513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46777" t="56233" r="3230" b="39534"/>
          <a:stretch/>
        </p:blipFill>
        <p:spPr>
          <a:xfrm>
            <a:off x="6366945" y="1295992"/>
            <a:ext cx="2479344" cy="27388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0277" y="1007329"/>
            <a:ext cx="7611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Example</a:t>
            </a:r>
            <a:r>
              <a:rPr lang="en-US" sz="1600" dirty="0"/>
              <a:t>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Update </a:t>
            </a:r>
            <a:r>
              <a:rPr lang="en-US" sz="1600" dirty="0"/>
              <a:t>of a Scheduled </a:t>
            </a:r>
            <a:r>
              <a:rPr lang="en-US" sz="1600" dirty="0" smtClean="0"/>
              <a:t>End Date </a:t>
            </a:r>
            <a:r>
              <a:rPr lang="en-US" sz="1600" dirty="0"/>
              <a:t>for a Work </a:t>
            </a:r>
            <a:r>
              <a:rPr lang="en-US" sz="1600" dirty="0" smtClean="0"/>
              <a:t>Order in </a:t>
            </a:r>
            <a:r>
              <a:rPr lang="en-US" sz="1600" dirty="0" err="1" smtClean="0"/>
              <a:t>Infor</a:t>
            </a:r>
            <a:r>
              <a:rPr lang="en-US" sz="1600" dirty="0" smtClean="0"/>
              <a:t> EAM:</a:t>
            </a:r>
            <a:endParaRPr lang="en-GB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651C-4D80-485D-A632-7E86544923A8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CERN Web Service Hub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579124" y="953165"/>
            <a:ext cx="7747579" cy="524609"/>
          </a:xfrm>
        </p:spPr>
        <p:txBody>
          <a:bodyPr>
            <a:normAutofit/>
          </a:bodyPr>
          <a:lstStyle/>
          <a:p>
            <a:r>
              <a:rPr lang="en-GB" sz="1200" b="0" noProof="0" dirty="0" smtClean="0"/>
              <a:t>A simplification layer for the native Infor EAM web services:</a:t>
            </a:r>
          </a:p>
          <a:p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26" y="2425407"/>
            <a:ext cx="1201496" cy="71239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66572" y="2399149"/>
            <a:ext cx="356595" cy="640544"/>
            <a:chOff x="5552591" y="498276"/>
            <a:chExt cx="3151959" cy="566178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591" y="498276"/>
              <a:ext cx="3151959" cy="56617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33044" t="14288" r="47348" b="27797"/>
            <a:stretch/>
          </p:blipFill>
          <p:spPr>
            <a:xfrm>
              <a:off x="6007114" y="1270136"/>
              <a:ext cx="2305858" cy="4114631"/>
            </a:xfrm>
            <a:prstGeom prst="rect">
              <a:avLst/>
            </a:prstGeom>
          </p:spPr>
        </p:pic>
      </p:grpSp>
      <p:sp>
        <p:nvSpPr>
          <p:cNvPr id="4" name="Left-Right Arrow 3"/>
          <p:cNvSpPr/>
          <p:nvPr/>
        </p:nvSpPr>
        <p:spPr>
          <a:xfrm>
            <a:off x="5727407" y="2581308"/>
            <a:ext cx="1310920" cy="451172"/>
          </a:xfrm>
          <a:prstGeom prst="leftRightArrow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5874554" y="1849693"/>
            <a:ext cx="1016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/>
              <a:t>Infor</a:t>
            </a:r>
            <a:r>
              <a:rPr lang="en-US" sz="1050" dirty="0" smtClean="0"/>
              <a:t> EAM </a:t>
            </a:r>
            <a:endParaRPr lang="en-US" sz="1050" dirty="0"/>
          </a:p>
          <a:p>
            <a:pPr algn="ctr"/>
            <a:r>
              <a:rPr lang="en-US" sz="1050" b="1" dirty="0" smtClean="0"/>
              <a:t>SOAP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Web Services</a:t>
            </a:r>
          </a:p>
          <a:p>
            <a:pPr algn="ctr"/>
            <a:endParaRPr lang="en-GB" sz="105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861708" y="2779543"/>
            <a:ext cx="1306058" cy="1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12946" y="3188291"/>
            <a:ext cx="1016662" cy="713919"/>
            <a:chOff x="1322522" y="1418975"/>
            <a:chExt cx="6184265" cy="4383850"/>
          </a:xfrm>
        </p:grpSpPr>
        <p:pic>
          <p:nvPicPr>
            <p:cNvPr id="24" name="Picture 2" descr="Bildergebnis für ipad frame whit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522" y="1418975"/>
              <a:ext cx="6184265" cy="438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l="1165" t="612" r="476" b="2816"/>
            <a:stretch/>
          </p:blipFill>
          <p:spPr>
            <a:xfrm>
              <a:off x="1860083" y="1681781"/>
              <a:ext cx="5119836" cy="383387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Right Brace 9"/>
          <p:cNvSpPr/>
          <p:nvPr/>
        </p:nvSpPr>
        <p:spPr>
          <a:xfrm>
            <a:off x="1829608" y="1611086"/>
            <a:ext cx="512998" cy="2360023"/>
          </a:xfrm>
          <a:prstGeom prst="rightBrace">
            <a:avLst/>
          </a:prstGeom>
          <a:ln w="9525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2966350" y="1855640"/>
            <a:ext cx="109677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Simplified </a:t>
            </a:r>
            <a:br>
              <a:rPr lang="en-US" sz="1050" dirty="0" smtClean="0"/>
            </a:br>
            <a:r>
              <a:rPr lang="en-US" sz="1050" b="1" dirty="0" smtClean="0"/>
              <a:t>REST &amp; SOAP</a:t>
            </a:r>
          </a:p>
          <a:p>
            <a:pPr algn="ctr"/>
            <a:r>
              <a:rPr lang="en-US" sz="1050" dirty="0" smtClean="0"/>
              <a:t>Web Services</a:t>
            </a:r>
            <a:endParaRPr lang="en-GB" sz="105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88700" y="2562913"/>
            <a:ext cx="848193" cy="491785"/>
            <a:chOff x="4588700" y="2561001"/>
            <a:chExt cx="848193" cy="491785"/>
          </a:xfrm>
        </p:grpSpPr>
        <p:sp>
          <p:nvSpPr>
            <p:cNvPr id="9" name="Flowchart: Magnetic Disk 8"/>
            <p:cNvSpPr/>
            <p:nvPr/>
          </p:nvSpPr>
          <p:spPr>
            <a:xfrm>
              <a:off x="4588700" y="2561001"/>
              <a:ext cx="848193" cy="491785"/>
            </a:xfrm>
            <a:prstGeom prst="flowChartMagneticDisk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853" y="2786202"/>
              <a:ext cx="237941" cy="237545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500511" y="1849693"/>
            <a:ext cx="101662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CERN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Web Services</a:t>
            </a:r>
          </a:p>
          <a:p>
            <a:pPr algn="ctr"/>
            <a:r>
              <a:rPr lang="en-US" sz="1050" dirty="0" smtClean="0"/>
              <a:t>Hub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0444" y="1719499"/>
            <a:ext cx="769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CERN</a:t>
            </a:r>
          </a:p>
          <a:p>
            <a:pPr algn="ctr"/>
            <a:r>
              <a:rPr lang="en-US" sz="1050" dirty="0" smtClean="0"/>
              <a:t>interfaces</a:t>
            </a:r>
            <a:endParaRPr lang="en-GB" sz="1050" dirty="0"/>
          </a:p>
        </p:txBody>
      </p:sp>
      <p:grpSp>
        <p:nvGrpSpPr>
          <p:cNvPr id="5" name="Group 4"/>
          <p:cNvGrpSpPr/>
          <p:nvPr/>
        </p:nvGrpSpPr>
        <p:grpSpPr>
          <a:xfrm>
            <a:off x="4301887" y="1719499"/>
            <a:ext cx="1413872" cy="2537456"/>
            <a:chOff x="4301887" y="1719499"/>
            <a:chExt cx="1413872" cy="2537456"/>
          </a:xfrm>
        </p:grpSpPr>
        <p:sp>
          <p:nvSpPr>
            <p:cNvPr id="26" name="Rectangle 25"/>
            <p:cNvSpPr/>
            <p:nvPr/>
          </p:nvSpPr>
          <p:spPr>
            <a:xfrm>
              <a:off x="4301887" y="1719499"/>
              <a:ext cx="1413872" cy="253745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dirty="0" smtClean="0"/>
            </a:p>
            <a:p>
              <a:pPr algn="ctr"/>
              <a:endParaRPr lang="fr-CH" dirty="0"/>
            </a:p>
            <a:p>
              <a:pPr algn="ctr"/>
              <a:endParaRPr lang="fr-CH" dirty="0" smtClean="0"/>
            </a:p>
            <a:p>
              <a:pPr algn="ctr"/>
              <a:endParaRPr lang="fr-CH" dirty="0" smtClean="0"/>
            </a:p>
            <a:p>
              <a:pPr algn="ctr"/>
              <a:endParaRPr lang="fr-CH" dirty="0"/>
            </a:p>
            <a:p>
              <a:pPr algn="ctr"/>
              <a:r>
                <a:rPr lang="fr-CH" sz="1600" dirty="0"/>
                <a:t>O</a:t>
              </a:r>
              <a:r>
                <a:rPr lang="fr-CH" sz="1600" dirty="0" smtClean="0"/>
                <a:t>pen source </a:t>
              </a:r>
              <a:r>
                <a:rPr lang="fr-CH" sz="1600" dirty="0" err="1" smtClean="0"/>
                <a:t>project</a:t>
              </a:r>
              <a:endParaRPr lang="fr-CH" sz="1600" dirty="0" smtClean="0"/>
            </a:p>
            <a:p>
              <a:pPr algn="ctr"/>
              <a:endParaRPr lang="en-GB" dirty="0"/>
            </a:p>
          </p:txBody>
        </p:sp>
        <p:pic>
          <p:nvPicPr>
            <p:cNvPr id="2050" name="Picture 2" descr="RÃ©sultat de recherche d'images pour &quot;general public license logo&quot;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844" y="3902210"/>
              <a:ext cx="469958" cy="233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38BC-86C9-417D-ADD5-E6B5A3B06D9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6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FLEX building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3807303" cy="3203145"/>
          </a:xfrm>
        </p:spPr>
        <p:txBody>
          <a:bodyPr/>
          <a:lstStyle/>
          <a:p>
            <a:r>
              <a:rPr lang="en-GB" dirty="0"/>
              <a:t>User need</a:t>
            </a:r>
          </a:p>
          <a:p>
            <a:pPr lvl="1"/>
            <a:r>
              <a:rPr lang="en-GB" dirty="0" smtClean="0"/>
              <a:t>Manage the storage operations for the LS2 shut-down (mainly building 947)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/>
              <a:t>The solution</a:t>
            </a:r>
          </a:p>
          <a:p>
            <a:pPr lvl="1"/>
            <a:r>
              <a:rPr lang="en-GB" dirty="0"/>
              <a:t>EAM </a:t>
            </a:r>
            <a:r>
              <a:rPr lang="en-GB" dirty="0" smtClean="0"/>
              <a:t>and store kiosk based storage management application using</a:t>
            </a:r>
          </a:p>
          <a:p>
            <a:pPr lvl="2"/>
            <a:r>
              <a:rPr lang="fr-CH" dirty="0" smtClean="0"/>
              <a:t>EDH </a:t>
            </a:r>
            <a:r>
              <a:rPr lang="fr-CH" dirty="0" err="1" smtClean="0"/>
              <a:t>storage</a:t>
            </a:r>
            <a:r>
              <a:rPr lang="fr-CH" dirty="0" smtClean="0"/>
              <a:t> </a:t>
            </a:r>
            <a:r>
              <a:rPr lang="fr-CH" dirty="0" err="1" smtClean="0"/>
              <a:t>requests</a:t>
            </a:r>
            <a:endParaRPr lang="fr-CH" dirty="0" smtClean="0"/>
          </a:p>
          <a:p>
            <a:pPr lvl="2"/>
            <a:r>
              <a:rPr lang="fr-CH" dirty="0" smtClean="0"/>
              <a:t>kits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8EA753-0F98-443F-8E3F-C927C1A599DC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626" y="527786"/>
            <a:ext cx="4535860" cy="38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7404"/>
            <a:ext cx="8226854" cy="705332"/>
          </a:xfrm>
        </p:spPr>
        <p:txBody>
          <a:bodyPr/>
          <a:lstStyle/>
          <a:p>
            <a:pPr algn="ctr"/>
            <a:r>
              <a:rPr lang="en-GB" dirty="0" smtClean="0"/>
              <a:t>What is and what remains difficult in A&amp;MM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90F68C5-4046-4520-B47F-8DA91B9D67C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A&amp;MM</a:t>
            </a:r>
            <a:r>
              <a:rPr lang="en-GB" noProof="0" dirty="0" smtClean="0"/>
              <a:t> </a:t>
            </a:r>
            <a:r>
              <a:rPr lang="en-GB" dirty="0" smtClean="0"/>
              <a:t>a </a:t>
            </a:r>
            <a:r>
              <a:rPr lang="en-GB" noProof="0" dirty="0" smtClean="0"/>
              <a:t>cost centre or is it controlling cost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77291"/>
            <a:ext cx="3657600" cy="2427670"/>
          </a:xfrm>
        </p:spPr>
        <p:txBody>
          <a:bodyPr/>
          <a:lstStyle/>
          <a:p>
            <a:pPr marL="36576" indent="0">
              <a:buNone/>
            </a:pPr>
            <a:r>
              <a:rPr lang="en-GB" sz="1600" i="1" dirty="0" smtClean="0"/>
              <a:t>If investment considerations are based on asset PRICE,</a:t>
            </a:r>
          </a:p>
          <a:p>
            <a:endParaRPr lang="en-GB" sz="1600" dirty="0" smtClean="0"/>
          </a:p>
          <a:p>
            <a:pPr marL="36576" indent="0">
              <a:buNone/>
            </a:pPr>
            <a:r>
              <a:rPr lang="en-GB" sz="1600" dirty="0" smtClean="0"/>
              <a:t>then any spending after the investment, i.e. especially operation and maintenance, is an expenditure. </a:t>
            </a:r>
            <a:endParaRPr lang="en-GB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59037" y="1877290"/>
            <a:ext cx="3657600" cy="242767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1600" i="1" dirty="0" smtClean="0"/>
              <a:t>If investment considerations are based on (lifetime) asset COST,</a:t>
            </a:r>
          </a:p>
          <a:p>
            <a:endParaRPr lang="en-GB" sz="1600" dirty="0" smtClean="0"/>
          </a:p>
          <a:p>
            <a:pPr marL="36576" indent="0">
              <a:buNone/>
            </a:pPr>
            <a:r>
              <a:rPr lang="en-GB" sz="1600" dirty="0" smtClean="0"/>
              <a:t>then A&amp;MM might be considered as a tool to respect and optimise the overall COST.</a:t>
            </a: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889184" y="4772025"/>
            <a:ext cx="2133600" cy="273050"/>
          </a:xfrm>
        </p:spPr>
        <p:txBody>
          <a:bodyPr/>
          <a:lstStyle/>
          <a:p>
            <a:fld id="{DEBF2630-2A1E-452D-AD0D-0B18513F34C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1106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Well, it might depend on the investment policy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40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3576958"/>
            <a:ext cx="8229600" cy="620392"/>
          </a:xfrm>
        </p:spPr>
        <p:txBody>
          <a:bodyPr/>
          <a:lstStyle/>
          <a:p>
            <a:pPr marL="36576" indent="0" algn="ctr">
              <a:buNone/>
            </a:pPr>
            <a:r>
              <a:rPr lang="en-GB" sz="1600" dirty="0" smtClean="0"/>
              <a:t>What resources and what training are required to find the optimum operating point?</a:t>
            </a:r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Justify resources and training needs</a:t>
            </a:r>
            <a:r>
              <a:rPr lang="en-GB" noProof="0" dirty="0" smtClean="0"/>
              <a:t> 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F8D4278-C168-432C-B2D7-2FA28167CA51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43639" y="1824738"/>
            <a:ext cx="2354778" cy="738664"/>
            <a:chOff x="343639" y="1859373"/>
            <a:chExt cx="2354778" cy="73866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1876585" y="2228706"/>
              <a:ext cx="821832" cy="2"/>
            </a:xfrm>
            <a:prstGeom prst="straightConnector1">
              <a:avLst/>
            </a:prstGeom>
            <a:ln w="85725">
              <a:solidFill>
                <a:srgbClr val="0055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3639" y="1859373"/>
              <a:ext cx="1537601" cy="738664"/>
            </a:xfrm>
            <a:prstGeom prst="rect">
              <a:avLst/>
            </a:prstGeom>
            <a:noFill/>
            <a:ln>
              <a:solidFill>
                <a:srgbClr val="0055A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55A0"/>
                  </a:solidFill>
                </a:rPr>
                <a:t>No maintenance:</a:t>
              </a:r>
            </a:p>
            <a:p>
              <a:pPr algn="ctr"/>
              <a:r>
                <a:rPr lang="en-GB" sz="1400" dirty="0" smtClean="0">
                  <a:solidFill>
                    <a:srgbClr val="0055A0"/>
                  </a:solidFill>
                </a:rPr>
                <a:t>Replace when</a:t>
              </a:r>
            </a:p>
            <a:p>
              <a:pPr algn="ctr"/>
              <a:r>
                <a:rPr lang="en-GB" sz="1400" dirty="0" smtClean="0">
                  <a:solidFill>
                    <a:srgbClr val="0055A0"/>
                  </a:solidFill>
                </a:rPr>
                <a:t>broken</a:t>
              </a:r>
              <a:endParaRPr lang="en-GB" sz="1400" dirty="0">
                <a:solidFill>
                  <a:srgbClr val="0055A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42365" y="1797034"/>
            <a:ext cx="2347917" cy="738664"/>
            <a:chOff x="6456219" y="1859375"/>
            <a:chExt cx="2347917" cy="73866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456219" y="2228706"/>
              <a:ext cx="834705" cy="0"/>
            </a:xfrm>
            <a:prstGeom prst="straightConnector1">
              <a:avLst/>
            </a:prstGeom>
            <a:ln w="85725">
              <a:solidFill>
                <a:srgbClr val="0055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270732" y="1859375"/>
              <a:ext cx="1533404" cy="738664"/>
            </a:xfrm>
            <a:prstGeom prst="rect">
              <a:avLst/>
            </a:prstGeom>
            <a:noFill/>
            <a:ln>
              <a:solidFill>
                <a:srgbClr val="0055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1C59AC"/>
                  </a:solidFill>
                </a:rPr>
                <a:t>Maintain without</a:t>
              </a:r>
            </a:p>
            <a:p>
              <a:pPr algn="ctr"/>
              <a:r>
                <a:rPr lang="en-GB" sz="1400" dirty="0" smtClean="0">
                  <a:solidFill>
                    <a:srgbClr val="1C59AC"/>
                  </a:solidFill>
                </a:rPr>
                <a:t>limits: Keep alive forever</a:t>
              </a:r>
              <a:endParaRPr lang="en-GB" sz="1400" dirty="0">
                <a:solidFill>
                  <a:srgbClr val="1C59AC"/>
                </a:solidFill>
              </a:endParaRPr>
            </a:p>
          </p:txBody>
        </p:sp>
      </p:grpSp>
      <p:sp>
        <p:nvSpPr>
          <p:cNvPr id="14" name="Pie 13"/>
          <p:cNvSpPr/>
          <p:nvPr/>
        </p:nvSpPr>
        <p:spPr>
          <a:xfrm>
            <a:off x="2413658" y="1052538"/>
            <a:ext cx="4320000" cy="4320000"/>
          </a:xfrm>
          <a:prstGeom prst="pie">
            <a:avLst>
              <a:gd name="adj1" fmla="val 12561871"/>
              <a:gd name="adj2" fmla="val 19752036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Pie 15"/>
          <p:cNvSpPr/>
          <p:nvPr/>
        </p:nvSpPr>
        <p:spPr>
          <a:xfrm>
            <a:off x="3310627" y="1975066"/>
            <a:ext cx="2520000" cy="2520000"/>
          </a:xfrm>
          <a:prstGeom prst="pie">
            <a:avLst>
              <a:gd name="adj1" fmla="val 12561871"/>
              <a:gd name="adj2" fmla="val 1989915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 rot="21300857">
            <a:off x="4379688" y="1010181"/>
            <a:ext cx="187907" cy="2332086"/>
            <a:chOff x="4476673" y="982470"/>
            <a:chExt cx="187907" cy="2332086"/>
          </a:xfrm>
          <a:effectLst/>
        </p:grpSpPr>
        <p:sp>
          <p:nvSpPr>
            <p:cNvPr id="18" name="Isosceles Triangle 17"/>
            <p:cNvSpPr/>
            <p:nvPr/>
          </p:nvSpPr>
          <p:spPr>
            <a:xfrm>
              <a:off x="4476673" y="982470"/>
              <a:ext cx="187907" cy="2332086"/>
            </a:xfrm>
            <a:custGeom>
              <a:avLst/>
              <a:gdLst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0 w 187907"/>
                <a:gd name="connsiteY3" fmla="*/ 2332086 h 2332086"/>
                <a:gd name="connsiteX0" fmla="*/ 0 w 187907"/>
                <a:gd name="connsiteY0" fmla="*/ 2332086 h 2332230"/>
                <a:gd name="connsiteX1" fmla="*/ 93954 w 187907"/>
                <a:gd name="connsiteY1" fmla="*/ 0 h 2332230"/>
                <a:gd name="connsiteX2" fmla="*/ 187907 w 187907"/>
                <a:gd name="connsiteY2" fmla="*/ 2332086 h 2332230"/>
                <a:gd name="connsiteX3" fmla="*/ 99137 w 187907"/>
                <a:gd name="connsiteY3" fmla="*/ 2332230 h 2332230"/>
                <a:gd name="connsiteX4" fmla="*/ 0 w 187907"/>
                <a:gd name="connsiteY4" fmla="*/ 2332086 h 2332230"/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102947 w 187907"/>
                <a:gd name="connsiteY3" fmla="*/ 2176020 h 2332086"/>
                <a:gd name="connsiteX4" fmla="*/ 0 w 187907"/>
                <a:gd name="connsiteY4" fmla="*/ 2332086 h 23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07" h="2332086">
                  <a:moveTo>
                    <a:pt x="0" y="2332086"/>
                  </a:moveTo>
                  <a:lnTo>
                    <a:pt x="93954" y="0"/>
                  </a:lnTo>
                  <a:lnTo>
                    <a:pt x="187907" y="2332086"/>
                  </a:lnTo>
                  <a:lnTo>
                    <a:pt x="102947" y="2176020"/>
                  </a:lnTo>
                  <a:lnTo>
                    <a:pt x="0" y="2332086"/>
                  </a:ln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4530090" y="2921749"/>
              <a:ext cx="79200" cy="7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 rot="17783543">
            <a:off x="3752419" y="1434408"/>
            <a:ext cx="187907" cy="2332086"/>
            <a:chOff x="4476673" y="982470"/>
            <a:chExt cx="187907" cy="2332086"/>
          </a:xfrm>
          <a:effectLst/>
        </p:grpSpPr>
        <p:sp>
          <p:nvSpPr>
            <p:cNvPr id="22" name="Isosceles Triangle 17"/>
            <p:cNvSpPr/>
            <p:nvPr/>
          </p:nvSpPr>
          <p:spPr>
            <a:xfrm>
              <a:off x="4476673" y="982470"/>
              <a:ext cx="187907" cy="2332086"/>
            </a:xfrm>
            <a:custGeom>
              <a:avLst/>
              <a:gdLst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0 w 187907"/>
                <a:gd name="connsiteY3" fmla="*/ 2332086 h 2332086"/>
                <a:gd name="connsiteX0" fmla="*/ 0 w 187907"/>
                <a:gd name="connsiteY0" fmla="*/ 2332086 h 2332230"/>
                <a:gd name="connsiteX1" fmla="*/ 93954 w 187907"/>
                <a:gd name="connsiteY1" fmla="*/ 0 h 2332230"/>
                <a:gd name="connsiteX2" fmla="*/ 187907 w 187907"/>
                <a:gd name="connsiteY2" fmla="*/ 2332086 h 2332230"/>
                <a:gd name="connsiteX3" fmla="*/ 99137 w 187907"/>
                <a:gd name="connsiteY3" fmla="*/ 2332230 h 2332230"/>
                <a:gd name="connsiteX4" fmla="*/ 0 w 187907"/>
                <a:gd name="connsiteY4" fmla="*/ 2332086 h 2332230"/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102947 w 187907"/>
                <a:gd name="connsiteY3" fmla="*/ 2176020 h 2332086"/>
                <a:gd name="connsiteX4" fmla="*/ 0 w 187907"/>
                <a:gd name="connsiteY4" fmla="*/ 2332086 h 23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07" h="2332086">
                  <a:moveTo>
                    <a:pt x="0" y="2332086"/>
                  </a:moveTo>
                  <a:lnTo>
                    <a:pt x="93954" y="0"/>
                  </a:lnTo>
                  <a:lnTo>
                    <a:pt x="187907" y="2332086"/>
                  </a:lnTo>
                  <a:lnTo>
                    <a:pt x="102947" y="2176020"/>
                  </a:lnTo>
                  <a:lnTo>
                    <a:pt x="0" y="2332086"/>
                  </a:ln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4530090" y="2921749"/>
              <a:ext cx="79200" cy="7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 rot="3619441">
            <a:off x="5177296" y="1381079"/>
            <a:ext cx="187907" cy="2332086"/>
            <a:chOff x="4476673" y="982470"/>
            <a:chExt cx="187907" cy="2332086"/>
          </a:xfrm>
          <a:effectLst/>
        </p:grpSpPr>
        <p:sp>
          <p:nvSpPr>
            <p:cNvPr id="25" name="Isosceles Triangle 17"/>
            <p:cNvSpPr/>
            <p:nvPr/>
          </p:nvSpPr>
          <p:spPr>
            <a:xfrm>
              <a:off x="4476673" y="982470"/>
              <a:ext cx="187907" cy="2332086"/>
            </a:xfrm>
            <a:custGeom>
              <a:avLst/>
              <a:gdLst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0 w 187907"/>
                <a:gd name="connsiteY3" fmla="*/ 2332086 h 2332086"/>
                <a:gd name="connsiteX0" fmla="*/ 0 w 187907"/>
                <a:gd name="connsiteY0" fmla="*/ 2332086 h 2332230"/>
                <a:gd name="connsiteX1" fmla="*/ 93954 w 187907"/>
                <a:gd name="connsiteY1" fmla="*/ 0 h 2332230"/>
                <a:gd name="connsiteX2" fmla="*/ 187907 w 187907"/>
                <a:gd name="connsiteY2" fmla="*/ 2332086 h 2332230"/>
                <a:gd name="connsiteX3" fmla="*/ 99137 w 187907"/>
                <a:gd name="connsiteY3" fmla="*/ 2332230 h 2332230"/>
                <a:gd name="connsiteX4" fmla="*/ 0 w 187907"/>
                <a:gd name="connsiteY4" fmla="*/ 2332086 h 2332230"/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102947 w 187907"/>
                <a:gd name="connsiteY3" fmla="*/ 2176020 h 2332086"/>
                <a:gd name="connsiteX4" fmla="*/ 0 w 187907"/>
                <a:gd name="connsiteY4" fmla="*/ 2332086 h 23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07" h="2332086">
                  <a:moveTo>
                    <a:pt x="0" y="2332086"/>
                  </a:moveTo>
                  <a:lnTo>
                    <a:pt x="93954" y="0"/>
                  </a:lnTo>
                  <a:lnTo>
                    <a:pt x="187907" y="2332086"/>
                  </a:lnTo>
                  <a:lnTo>
                    <a:pt x="102947" y="2176020"/>
                  </a:lnTo>
                  <a:lnTo>
                    <a:pt x="0" y="2332086"/>
                  </a:ln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530090" y="2921749"/>
              <a:ext cx="79200" cy="7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/>
          <p:cNvGrpSpPr/>
          <p:nvPr/>
        </p:nvGrpSpPr>
        <p:grpSpPr>
          <a:xfrm rot="244565" flipH="1">
            <a:off x="4511312" y="989399"/>
            <a:ext cx="187907" cy="2332086"/>
            <a:chOff x="4476673" y="982470"/>
            <a:chExt cx="187907" cy="2332086"/>
          </a:xfrm>
          <a:effectLst/>
        </p:grpSpPr>
        <p:sp>
          <p:nvSpPr>
            <p:cNvPr id="30" name="Isosceles Triangle 17"/>
            <p:cNvSpPr/>
            <p:nvPr/>
          </p:nvSpPr>
          <p:spPr>
            <a:xfrm>
              <a:off x="4476673" y="982470"/>
              <a:ext cx="187907" cy="2332086"/>
            </a:xfrm>
            <a:custGeom>
              <a:avLst/>
              <a:gdLst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0 w 187907"/>
                <a:gd name="connsiteY3" fmla="*/ 2332086 h 2332086"/>
                <a:gd name="connsiteX0" fmla="*/ 0 w 187907"/>
                <a:gd name="connsiteY0" fmla="*/ 2332086 h 2332230"/>
                <a:gd name="connsiteX1" fmla="*/ 93954 w 187907"/>
                <a:gd name="connsiteY1" fmla="*/ 0 h 2332230"/>
                <a:gd name="connsiteX2" fmla="*/ 187907 w 187907"/>
                <a:gd name="connsiteY2" fmla="*/ 2332086 h 2332230"/>
                <a:gd name="connsiteX3" fmla="*/ 99137 w 187907"/>
                <a:gd name="connsiteY3" fmla="*/ 2332230 h 2332230"/>
                <a:gd name="connsiteX4" fmla="*/ 0 w 187907"/>
                <a:gd name="connsiteY4" fmla="*/ 2332086 h 2332230"/>
                <a:gd name="connsiteX0" fmla="*/ 0 w 187907"/>
                <a:gd name="connsiteY0" fmla="*/ 2332086 h 2332086"/>
                <a:gd name="connsiteX1" fmla="*/ 93954 w 187907"/>
                <a:gd name="connsiteY1" fmla="*/ 0 h 2332086"/>
                <a:gd name="connsiteX2" fmla="*/ 187907 w 187907"/>
                <a:gd name="connsiteY2" fmla="*/ 2332086 h 2332086"/>
                <a:gd name="connsiteX3" fmla="*/ 102947 w 187907"/>
                <a:gd name="connsiteY3" fmla="*/ 2176020 h 2332086"/>
                <a:gd name="connsiteX4" fmla="*/ 0 w 187907"/>
                <a:gd name="connsiteY4" fmla="*/ 2332086 h 23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07" h="2332086">
                  <a:moveTo>
                    <a:pt x="0" y="2332086"/>
                  </a:moveTo>
                  <a:lnTo>
                    <a:pt x="93954" y="0"/>
                  </a:lnTo>
                  <a:lnTo>
                    <a:pt x="187907" y="2332086"/>
                  </a:lnTo>
                  <a:lnTo>
                    <a:pt x="102947" y="2176020"/>
                  </a:lnTo>
                  <a:lnTo>
                    <a:pt x="0" y="2332086"/>
                  </a:ln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530090" y="2921749"/>
              <a:ext cx="79200" cy="7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63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the right training method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169415"/>
            <a:ext cx="3657600" cy="2503553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GB" sz="1800" u="sng" dirty="0" smtClean="0"/>
              <a:t>External trainer</a:t>
            </a:r>
            <a:endParaRPr lang="en-GB" sz="1800" dirty="0" smtClean="0"/>
          </a:p>
          <a:p>
            <a:pPr marL="36576" indent="0">
              <a:buNone/>
            </a:pPr>
            <a:r>
              <a:rPr lang="en-GB" sz="1400" dirty="0" smtClean="0"/>
              <a:t>PRO</a:t>
            </a:r>
          </a:p>
          <a:p>
            <a:pPr>
              <a:buFontTx/>
              <a:buChar char="-"/>
            </a:pPr>
            <a:r>
              <a:rPr lang="en-GB" sz="1400" dirty="0" smtClean="0"/>
              <a:t>Knows the principles and industrial tool(s)</a:t>
            </a:r>
          </a:p>
          <a:p>
            <a:pPr>
              <a:buFontTx/>
              <a:buChar char="-"/>
            </a:pPr>
            <a:r>
              <a:rPr lang="en-GB" sz="1400" dirty="0" smtClean="0"/>
              <a:t>May know industry practices and can provide an outside view</a:t>
            </a:r>
          </a:p>
          <a:p>
            <a:pPr>
              <a:buFontTx/>
              <a:buChar char="-"/>
            </a:pPr>
            <a:r>
              <a:rPr lang="en-GB" sz="1400" dirty="0" smtClean="0"/>
              <a:t>Can increase the organisation’s knowledge</a:t>
            </a:r>
          </a:p>
          <a:p>
            <a:pPr>
              <a:buFontTx/>
              <a:buChar char="-"/>
            </a:pPr>
            <a:endParaRPr lang="en-GB" sz="1400" dirty="0" smtClean="0"/>
          </a:p>
          <a:p>
            <a:pPr marL="36576" indent="0">
              <a:buNone/>
            </a:pPr>
            <a:r>
              <a:rPr lang="en-GB" sz="1400" dirty="0" smtClean="0"/>
              <a:t>CON</a:t>
            </a:r>
          </a:p>
          <a:p>
            <a:pPr>
              <a:buFontTx/>
              <a:buChar char="-"/>
            </a:pPr>
            <a:r>
              <a:rPr lang="en-GB" sz="1400" dirty="0" smtClean="0"/>
              <a:t>Does not know the organisation’s rules, habits, interfaces and problems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267200" y="1169415"/>
            <a:ext cx="3657600" cy="2503554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GB" sz="1800" u="sng" dirty="0" smtClean="0"/>
              <a:t>Internal trainer</a:t>
            </a:r>
          </a:p>
          <a:p>
            <a:pPr marL="36576" indent="0">
              <a:buNone/>
            </a:pPr>
            <a:r>
              <a:rPr lang="en-GB" sz="1400" dirty="0" smtClean="0"/>
              <a:t>PRO</a:t>
            </a:r>
          </a:p>
          <a:p>
            <a:pPr>
              <a:buFontTx/>
              <a:buChar char="-"/>
            </a:pPr>
            <a:r>
              <a:rPr lang="en-GB" sz="1400" dirty="0" smtClean="0"/>
              <a:t>Knows the organisation with all its constraints</a:t>
            </a:r>
          </a:p>
          <a:p>
            <a:pPr>
              <a:buFontTx/>
              <a:buChar char="-"/>
            </a:pPr>
            <a:r>
              <a:rPr lang="en-GB" sz="1400" dirty="0" smtClean="0"/>
              <a:t>Knows the organisation specific solutions</a:t>
            </a:r>
          </a:p>
          <a:p>
            <a:pPr>
              <a:buFontTx/>
              <a:buChar char="-"/>
            </a:pPr>
            <a:r>
              <a:rPr lang="en-GB" sz="1400" dirty="0" smtClean="0"/>
              <a:t>Can trigger internal knowledge transfer</a:t>
            </a:r>
          </a:p>
          <a:p>
            <a:pPr>
              <a:buFontTx/>
              <a:buChar char="-"/>
            </a:pPr>
            <a:endParaRPr lang="fr-CH" sz="1400" dirty="0"/>
          </a:p>
          <a:p>
            <a:pPr>
              <a:buFontTx/>
              <a:buChar char="-"/>
            </a:pPr>
            <a:endParaRPr lang="en-GB" sz="1400" dirty="0" smtClean="0"/>
          </a:p>
          <a:p>
            <a:pPr marL="36576" indent="0">
              <a:buNone/>
            </a:pPr>
            <a:r>
              <a:rPr lang="en-GB" sz="1400" dirty="0" smtClean="0"/>
              <a:t>CON</a:t>
            </a:r>
          </a:p>
          <a:p>
            <a:pPr>
              <a:buFontTx/>
              <a:buChar char="-"/>
            </a:pPr>
            <a:r>
              <a:rPr lang="en-GB" sz="1400" dirty="0" smtClean="0"/>
              <a:t>May be biased by local practice</a:t>
            </a:r>
          </a:p>
          <a:p>
            <a:pPr>
              <a:buFontTx/>
              <a:buChar char="-"/>
            </a:pPr>
            <a:endParaRPr lang="en-GB" sz="1400" dirty="0" smtClean="0"/>
          </a:p>
          <a:p>
            <a:pPr>
              <a:buFontTx/>
              <a:buChar char="-"/>
            </a:pPr>
            <a:endParaRPr lang="en-GB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C64B-964F-4A68-B45D-99BF6617615D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Open discussion 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36576" indent="0" algn="ctr">
              <a:buNone/>
            </a:pPr>
            <a:r>
              <a:rPr lang="en-GB" smtClean="0"/>
              <a:t>surveymonkey.com/r/VMXSW27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4772025"/>
            <a:ext cx="2133600" cy="273050"/>
          </a:xfrm>
        </p:spPr>
        <p:txBody>
          <a:bodyPr/>
          <a:lstStyle/>
          <a:p>
            <a:fld id="{7808CA64-ACB2-4207-BD3B-9020D44A43C9}" type="datetime1">
              <a:rPr lang="en-US" smtClean="0"/>
              <a:t>9/27/2018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1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The CERN organisation in numbers</a:t>
            </a:r>
            <a:endParaRPr lang="en-GB" noProof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238703"/>
              </p:ext>
            </p:extLst>
          </p:nvPr>
        </p:nvGraphicFramePr>
        <p:xfrm>
          <a:off x="457200" y="1223315"/>
          <a:ext cx="4967542" cy="2199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3782">
                  <a:extLst>
                    <a:ext uri="{9D8B030D-6E8A-4147-A177-3AD203B41FA5}">
                      <a16:colId xmlns:a16="http://schemas.microsoft.com/office/drawing/2014/main" xmlns="" val="2717394136"/>
                    </a:ext>
                  </a:extLst>
                </a:gridCol>
                <a:gridCol w="745012">
                  <a:extLst>
                    <a:ext uri="{9D8B030D-6E8A-4147-A177-3AD203B41FA5}">
                      <a16:colId xmlns:a16="http://schemas.microsoft.com/office/drawing/2014/main" xmlns="" val="1655873258"/>
                    </a:ext>
                  </a:extLst>
                </a:gridCol>
                <a:gridCol w="2198748">
                  <a:extLst>
                    <a:ext uri="{9D8B030D-6E8A-4147-A177-3AD203B41FA5}">
                      <a16:colId xmlns:a16="http://schemas.microsoft.com/office/drawing/2014/main" xmlns="" val="3129107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C00000"/>
                          </a:solidFill>
                        </a:rPr>
                        <a:t>Funding:</a:t>
                      </a:r>
                    </a:p>
                    <a:p>
                      <a:endParaRPr lang="en-GB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0" dirty="0" smtClean="0"/>
                        <a:t>22</a:t>
                      </a:r>
                      <a:endParaRPr lang="en-GB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member states</a:t>
                      </a:r>
                      <a:endParaRPr lang="en-GB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249709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C00000"/>
                          </a:solidFill>
                        </a:rPr>
                        <a:t>Staff:</a:t>
                      </a:r>
                    </a:p>
                    <a:p>
                      <a:endParaRPr lang="en-GB" sz="1800" b="1" noProof="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/>
                      <a:r>
                        <a:rPr lang="en-GB" sz="1800" noProof="0" dirty="0" smtClean="0"/>
                        <a:t> more than</a:t>
                      </a:r>
                    </a:p>
                    <a:p>
                      <a:pPr algn="r"/>
                      <a:endParaRPr lang="en-GB" sz="1800" b="1" noProof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0" dirty="0" smtClean="0"/>
                        <a:t>2600</a:t>
                      </a:r>
                    </a:p>
                    <a:p>
                      <a:pPr algn="r"/>
                      <a:r>
                        <a:rPr lang="en-GB" noProof="0" dirty="0" smtClean="0"/>
                        <a:t>750</a:t>
                      </a:r>
                    </a:p>
                    <a:p>
                      <a:pPr algn="r"/>
                      <a:r>
                        <a:rPr lang="en-GB" noProof="0" dirty="0" smtClean="0"/>
                        <a:t>13000</a:t>
                      </a:r>
                      <a:endParaRPr lang="en-GB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staff</a:t>
                      </a:r>
                    </a:p>
                    <a:p>
                      <a:r>
                        <a:rPr lang="en-GB" noProof="0" dirty="0" smtClean="0"/>
                        <a:t>fellows</a:t>
                      </a:r>
                    </a:p>
                    <a:p>
                      <a:r>
                        <a:rPr lang="en-GB" noProof="0" dirty="0" smtClean="0"/>
                        <a:t>visiting scientists</a:t>
                      </a:r>
                      <a:endParaRPr lang="en-GB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2128561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noProof="0" dirty="0" smtClean="0">
                          <a:solidFill>
                            <a:srgbClr val="C00000"/>
                          </a:solidFill>
                        </a:rPr>
                        <a:t>Budget</a:t>
                      </a:r>
                      <a:r>
                        <a:rPr lang="en-GB" sz="1800" noProof="0" dirty="0" smtClean="0">
                          <a:solidFill>
                            <a:srgbClr val="C00000"/>
                          </a:solidFill>
                        </a:rPr>
                        <a:t>:</a:t>
                      </a:r>
                      <a:endParaRPr lang="en-GB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0" dirty="0" smtClean="0"/>
                        <a:t>~1.1</a:t>
                      </a:r>
                      <a:endParaRPr lang="en-GB" noProof="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billion CHF</a:t>
                      </a:r>
                      <a:endParaRPr lang="en-GB" noProof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3164215900"/>
                  </a:ext>
                </a:extLst>
              </a:tr>
            </a:tbl>
          </a:graphicData>
        </a:graphic>
      </p:graphicFrame>
      <p:pic>
        <p:nvPicPr>
          <p:cNvPr id="1026" name="Picture 2" descr="https://cds.cern.ch/sslredirect/mediaarchive.cern.ch/MediaArchive/Photo/Public/2001/0102032/0102032/0102032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92" y="1159941"/>
            <a:ext cx="3535008" cy="26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9760109-16D7-40E1-9E32-A0CEFC1D3572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noProof="0" dirty="0" smtClean="0"/>
              <a:t>In terms of an operations engineer:</a:t>
            </a:r>
            <a:endParaRPr lang="en-GB" sz="2000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3" t="2871" r="3791" b="3643"/>
          <a:stretch/>
        </p:blipFill>
        <p:spPr>
          <a:xfrm>
            <a:off x="-175491" y="887322"/>
            <a:ext cx="9319491" cy="425617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449D0C6-946E-49ED-B928-010EFAED5B7E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noProof="0" dirty="0" smtClean="0"/>
              <a:t>CERN is transforming a raw material (e.g. protons or heavy ions)</a:t>
            </a:r>
            <a:endParaRPr lang="en-GB" sz="2000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424" t="30577" r="12949" b="7291"/>
          <a:stretch/>
        </p:blipFill>
        <p:spPr>
          <a:xfrm>
            <a:off x="3338464" y="1011785"/>
            <a:ext cx="2464329" cy="342412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390CA9A-63C9-486F-AED8-51C5087F8E26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noProof="0" dirty="0" smtClean="0"/>
              <a:t>by acceleration in a series of highly complicated accelerators</a:t>
            </a:r>
            <a:endParaRPr lang="en-GB" sz="2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DD7048-911C-4BFA-AE04-8B44BC67C8C6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2" descr="\\cern.ch\dfs\Users\w\widegren\Desktop\InforPAris\0703001_01-A4-at-144-dpi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2999" r="122" b="18237"/>
          <a:stretch/>
        </p:blipFill>
        <p:spPr bwMode="auto">
          <a:xfrm>
            <a:off x="-43365" y="905164"/>
            <a:ext cx="9187365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noProof="0" dirty="0" smtClean="0"/>
              <a:t>and collision in the centre of ingenious detection systems</a:t>
            </a:r>
            <a:endParaRPr lang="en-GB" sz="20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EB6962-2536-48E7-910C-DE415637362A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5" descr="CMS"/>
          <p:cNvPicPr>
            <a:picLocks noChangeAspect="1" noChangeArrowheads="1"/>
          </p:cNvPicPr>
          <p:nvPr/>
        </p:nvPicPr>
        <p:blipFill rotWithShape="1">
          <a:blip r:embed="rId2" cstate="print"/>
          <a:srcRect t="16788" b="11295"/>
          <a:stretch/>
        </p:blipFill>
        <p:spPr bwMode="auto">
          <a:xfrm>
            <a:off x="0" y="882370"/>
            <a:ext cx="9144000" cy="42609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29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noProof="0" dirty="0" smtClean="0"/>
              <a:t>into data about particle collisions that is exploitable by the particle physics community. 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1" y="1180089"/>
            <a:ext cx="5341072" cy="315132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2F9CB91-9278-4A68-881E-229C0FBBE583}" type="datetime1">
              <a:rPr lang="en-US" smtClean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AMMW2018, CERN EDMS 2028409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</Template>
  <TotalTime>12200</TotalTime>
  <Words>1087</Words>
  <Application>Microsoft Office PowerPoint</Application>
  <PresentationFormat>On-screen Show (16:9)</PresentationFormat>
  <Paragraphs>376</Paragraphs>
  <Slides>39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CERNCorporate16-9</vt:lpstr>
      <vt:lpstr>PowerPoint Presentation</vt:lpstr>
      <vt:lpstr>What’s new in AMM at CERN </vt:lpstr>
      <vt:lpstr>What’s new in AMM at CERN</vt:lpstr>
      <vt:lpstr>The CERN organisation in numbers</vt:lpstr>
      <vt:lpstr>In terms of an operations engineer:</vt:lpstr>
      <vt:lpstr>CERN is transforming a raw material (e.g. protons or heavy ions)</vt:lpstr>
      <vt:lpstr>by acceleration in a series of highly complicated accelerators</vt:lpstr>
      <vt:lpstr>and collision in the centre of ingenious detection systems</vt:lpstr>
      <vt:lpstr>into data about particle collisions that is exploitable by the particle physics community. </vt:lpstr>
      <vt:lpstr>LHC Operation </vt:lpstr>
      <vt:lpstr>This requires numerous assets ranging from highly specialised to standard industrial: </vt:lpstr>
      <vt:lpstr>Key Points of CERN’s A&amp;MM Tool Strategy</vt:lpstr>
      <vt:lpstr>Our Asset Management Platform</vt:lpstr>
      <vt:lpstr>Asset management tool environment</vt:lpstr>
      <vt:lpstr>Infor EAM at CERN: In numbers</vt:lpstr>
      <vt:lpstr>Infor EAM at CERN: In numbers</vt:lpstr>
      <vt:lpstr>Users: Profiles and Needs</vt:lpstr>
      <vt:lpstr>Recent developments</vt:lpstr>
      <vt:lpstr>Equipment identification</vt:lpstr>
      <vt:lpstr>PowerPoint Presentation</vt:lpstr>
      <vt:lpstr>Store Management</vt:lpstr>
      <vt:lpstr>Why?</vt:lpstr>
      <vt:lpstr>Logbook</vt:lpstr>
      <vt:lpstr>Waste management</vt:lpstr>
      <vt:lpstr>Geographical information</vt:lpstr>
      <vt:lpstr>GIS information – equipment and environment</vt:lpstr>
      <vt:lpstr>ERP bridge</vt:lpstr>
      <vt:lpstr>EAM Light Improvements – Structure view</vt:lpstr>
      <vt:lpstr>Current developments</vt:lpstr>
      <vt:lpstr>CERN interfaces based on WS Hub</vt:lpstr>
      <vt:lpstr>CERN Web Service Hub</vt:lpstr>
      <vt:lpstr>CERN WS Hub: Simplified</vt:lpstr>
      <vt:lpstr>CERN Web Service Hub</vt:lpstr>
      <vt:lpstr>FLEX building</vt:lpstr>
      <vt:lpstr>What is and what remains difficult in A&amp;MM</vt:lpstr>
      <vt:lpstr>Is A&amp;MM a cost centre or is it controlling cost</vt:lpstr>
      <vt:lpstr>Justify resources and training needs </vt:lpstr>
      <vt:lpstr>Finding the right training method</vt:lpstr>
      <vt:lpstr>Open discussion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Perinic</dc:creator>
  <cp:lastModifiedBy>Antonio Camps Giménez</cp:lastModifiedBy>
  <cp:revision>95</cp:revision>
  <dcterms:created xsi:type="dcterms:W3CDTF">2018-09-14T08:17:11Z</dcterms:created>
  <dcterms:modified xsi:type="dcterms:W3CDTF">2018-09-27T06:38:45Z</dcterms:modified>
</cp:coreProperties>
</file>