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42"/>
  </p:notesMasterIdLst>
  <p:sldIdLst>
    <p:sldId id="332" r:id="rId2"/>
    <p:sldId id="257" r:id="rId3"/>
    <p:sldId id="262" r:id="rId4"/>
    <p:sldId id="277" r:id="rId5"/>
    <p:sldId id="278" r:id="rId6"/>
    <p:sldId id="279" r:id="rId7"/>
    <p:sldId id="258" r:id="rId8"/>
    <p:sldId id="263" r:id="rId9"/>
    <p:sldId id="303" r:id="rId10"/>
    <p:sldId id="272" r:id="rId11"/>
    <p:sldId id="344" r:id="rId12"/>
    <p:sldId id="304" r:id="rId13"/>
    <p:sldId id="264" r:id="rId14"/>
    <p:sldId id="342" r:id="rId15"/>
    <p:sldId id="275" r:id="rId16"/>
    <p:sldId id="276" r:id="rId17"/>
    <p:sldId id="341" r:id="rId18"/>
    <p:sldId id="310" r:id="rId19"/>
    <p:sldId id="309" r:id="rId20"/>
    <p:sldId id="305" r:id="rId21"/>
    <p:sldId id="313" r:id="rId22"/>
    <p:sldId id="311" r:id="rId23"/>
    <p:sldId id="282" r:id="rId24"/>
    <p:sldId id="333" r:id="rId25"/>
    <p:sldId id="334" r:id="rId26"/>
    <p:sldId id="335" r:id="rId27"/>
    <p:sldId id="345" r:id="rId28"/>
    <p:sldId id="346" r:id="rId29"/>
    <p:sldId id="283" r:id="rId30"/>
    <p:sldId id="337" r:id="rId31"/>
    <p:sldId id="353" r:id="rId32"/>
    <p:sldId id="354" r:id="rId33"/>
    <p:sldId id="351" r:id="rId34"/>
    <p:sldId id="336" r:id="rId35"/>
    <p:sldId id="327" r:id="rId36"/>
    <p:sldId id="314" r:id="rId37"/>
    <p:sldId id="349" r:id="rId38"/>
    <p:sldId id="348" r:id="rId39"/>
    <p:sldId id="306" r:id="rId40"/>
    <p:sldId id="35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7A"/>
    <a:srgbClr val="2F2FFF"/>
    <a:srgbClr val="D9D9D9"/>
    <a:srgbClr val="F68426"/>
    <a:srgbClr val="CCFFFF"/>
    <a:srgbClr val="009900"/>
    <a:srgbClr val="F68222"/>
    <a:srgbClr val="B2B2B2"/>
    <a:srgbClr val="C940E0"/>
    <a:srgbClr val="0308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8" autoAdjust="0"/>
    <p:restoredTop sz="94205" autoAdjust="0"/>
  </p:normalViewPr>
  <p:slideViewPr>
    <p:cSldViewPr snapToGrid="0">
      <p:cViewPr varScale="1">
        <p:scale>
          <a:sx n="95" d="100"/>
          <a:sy n="95" d="100"/>
        </p:scale>
        <p:origin x="450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296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biscari\Documents\Documenti%20di%20lavoro\ALBA\Publications\Publication%20Statist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biscari\Documents\Documenti%20di%20lavoro\ALBA\Publications\Publication%20Statistic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biscari\Documents\Documenti%20di%20lavoro\ALBA\Publications\Publication%20Statistic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Time distribution</a:t>
            </a:r>
            <a:r>
              <a:rPr lang="en-US" baseline="0" dirty="0" smtClean="0"/>
              <a:t> during the year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BC5-494F-B797-31023959507E}"/>
              </c:ext>
            </c:extLst>
          </c:dPt>
          <c:dPt>
            <c:idx val="1"/>
            <c:bubble3D val="0"/>
            <c:spPr>
              <a:solidFill>
                <a:srgbClr val="CCFF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BC5-494F-B797-31023959507E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BC5-494F-B797-31023959507E}"/>
              </c:ext>
            </c:extLst>
          </c:dPt>
          <c:dPt>
            <c:idx val="3"/>
            <c:bubble3D val="0"/>
            <c:spPr>
              <a:solidFill>
                <a:srgbClr val="F6822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BC5-494F-B797-31023959507E}"/>
              </c:ext>
            </c:extLst>
          </c:dPt>
          <c:cat>
            <c:strRef>
              <c:f>Sheet1!$G$7:$G$10</c:f>
              <c:strCache>
                <c:ptCount val="4"/>
                <c:pt idx="0">
                  <c:v>Machine</c:v>
                </c:pt>
                <c:pt idx="1">
                  <c:v>Shutdown</c:v>
                </c:pt>
                <c:pt idx="2">
                  <c:v>OFF</c:v>
                </c:pt>
                <c:pt idx="3">
                  <c:v>BL</c:v>
                </c:pt>
              </c:strCache>
            </c:strRef>
          </c:cat>
          <c:val>
            <c:numRef>
              <c:f>Sheet1!$H$7:$H$10</c:f>
              <c:numCache>
                <c:formatCode>General</c:formatCode>
                <c:ptCount val="4"/>
                <c:pt idx="0">
                  <c:v>1152</c:v>
                </c:pt>
                <c:pt idx="1">
                  <c:v>2192</c:v>
                </c:pt>
                <c:pt idx="2">
                  <c:v>672</c:v>
                </c:pt>
                <c:pt idx="3">
                  <c:v>4680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BC5-494F-B797-3102395950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Percentage</a:t>
            </a:r>
            <a:r>
              <a:rPr lang="en-US" b="1" baseline="0" dirty="0"/>
              <a:t> with IF &gt; 7 (@ </a:t>
            </a:r>
            <a:r>
              <a:rPr lang="en-US" b="1" baseline="0" dirty="0" err="1"/>
              <a:t>april</a:t>
            </a:r>
            <a:r>
              <a:rPr lang="en-US" b="1" baseline="0" dirty="0"/>
              <a:t> 2018)</a:t>
            </a:r>
            <a:endParaRPr lang="en-US" b="1" dirty="0"/>
          </a:p>
        </c:rich>
      </c:tx>
      <c:layout>
        <c:manualLayout>
          <c:xMode val="edge"/>
          <c:yMode val="edge"/>
          <c:x val="0.27420227619520099"/>
          <c:y val="0.176354054879998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2039370078740159E-2"/>
          <c:y val="0.19486111111111112"/>
          <c:w val="0.88351618547681543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77777"/>
            </a:solidFill>
            <a:ln w="19050">
              <a:solidFill>
                <a:srgbClr val="1919FF"/>
              </a:solidFill>
            </a:ln>
            <a:effectLst/>
          </c:spPr>
          <c:invertIfNegative val="0"/>
          <c:cat>
            <c:numRef>
              <c:f>IF!$F$2:$K$2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IF!$F$7:$K$7</c:f>
              <c:numCache>
                <c:formatCode>0.0</c:formatCode>
                <c:ptCount val="6"/>
                <c:pt idx="0">
                  <c:v>25</c:v>
                </c:pt>
                <c:pt idx="1">
                  <c:v>30.76923076923077</c:v>
                </c:pt>
                <c:pt idx="2">
                  <c:v>20.87912087912088</c:v>
                </c:pt>
                <c:pt idx="3">
                  <c:v>18.666666666666668</c:v>
                </c:pt>
                <c:pt idx="4">
                  <c:v>23.80952380952381</c:v>
                </c:pt>
                <c:pt idx="5">
                  <c:v>23.529411764705884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EF-4F42-847F-1121CA5AD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052544"/>
        <c:axId val="55079296"/>
      </c:barChart>
      <c:catAx>
        <c:axId val="550525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79296"/>
        <c:crosses val="autoZero"/>
        <c:auto val="1"/>
        <c:lblAlgn val="ctr"/>
        <c:lblOffset val="100"/>
        <c:tickMarkSkip val="1"/>
        <c:noMultiLvlLbl val="0"/>
      </c:catAx>
      <c:valAx>
        <c:axId val="55079296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05254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85000"/>
        <a:alpha val="84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6600"/>
            </a:solidFill>
            <a:ln w="28575">
              <a:solidFill>
                <a:schemeClr val="accent6">
                  <a:lumMod val="75000"/>
                </a:schemeClr>
              </a:solidFill>
            </a:ln>
          </c:spPr>
          <c:invertIfNegative val="0"/>
          <c:cat>
            <c:numRef>
              <c:f>PDB!$C$13:$C$19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PDB!$D$13:$D$19</c:f>
              <c:numCache>
                <c:formatCode>General</c:formatCode>
                <c:ptCount val="7"/>
                <c:pt idx="0">
                  <c:v>3</c:v>
                </c:pt>
                <c:pt idx="1">
                  <c:v>12</c:v>
                </c:pt>
                <c:pt idx="2">
                  <c:v>57</c:v>
                </c:pt>
                <c:pt idx="3">
                  <c:v>55</c:v>
                </c:pt>
                <c:pt idx="4">
                  <c:v>88</c:v>
                </c:pt>
                <c:pt idx="5">
                  <c:v>79</c:v>
                </c:pt>
                <c:pt idx="6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74-446B-9056-1CEB33EEAB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800960"/>
        <c:axId val="55802880"/>
      </c:barChart>
      <c:catAx>
        <c:axId val="55800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5802880"/>
        <c:crosses val="autoZero"/>
        <c:auto val="1"/>
        <c:lblAlgn val="ctr"/>
        <c:lblOffset val="100"/>
        <c:noMultiLvlLbl val="0"/>
      </c:catAx>
      <c:valAx>
        <c:axId val="55802880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55800960"/>
        <c:crosses val="autoZero"/>
        <c:crossBetween val="between"/>
        <c:majorUnit val="25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6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1"/>
              <c:layout>
                <c:manualLayout>
                  <c:x val="-1.8831539208283895E-2"/>
                  <c:y val="-4.706212815438182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97-4317-88F4-D789FC5701D0}"/>
                </c:ext>
              </c:extLst>
            </c:dLbl>
            <c:dLbl>
              <c:idx val="2"/>
              <c:layout>
                <c:manualLayout>
                  <c:x val="-1.4554891597454428E-2"/>
                  <c:y val="7.584571928905492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97-4317-88F4-D789FC5701D0}"/>
                </c:ext>
              </c:extLst>
            </c:dLbl>
            <c:dLbl>
              <c:idx val="3"/>
              <c:layout>
                <c:manualLayout>
                  <c:x val="2.1023406320785323E-2"/>
                  <c:y val="-9.138287889954398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97-4317-88F4-D789FC5701D0}"/>
                </c:ext>
              </c:extLst>
            </c:dLbl>
            <c:dLbl>
              <c:idx val="4"/>
              <c:layout>
                <c:manualLayout>
                  <c:x val="1.6495307949520009E-3"/>
                  <c:y val="-5.346339694578304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97-4317-88F4-D789FC5701D0}"/>
                </c:ext>
              </c:extLst>
            </c:dLbl>
            <c:dLbl>
              <c:idx val="5"/>
              <c:layout>
                <c:manualLayout>
                  <c:x val="-3.2671340739941755E-3"/>
                  <c:y val="-2.13247782600490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97-4317-88F4-D789FC5701D0}"/>
                </c:ext>
              </c:extLst>
            </c:dLbl>
            <c:dLbl>
              <c:idx val="6"/>
              <c:layout>
                <c:manualLayout>
                  <c:x val="2.0369265813815741E-3"/>
                  <c:y val="-7.507625954088696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97-4317-88F4-D789FC5701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'Per BL'!$B$2:$I$2</c:f>
              <c:strCache>
                <c:ptCount val="8"/>
                <c:pt idx="0">
                  <c:v>MIRAS</c:v>
                </c:pt>
                <c:pt idx="1">
                  <c:v>MSPD</c:v>
                </c:pt>
                <c:pt idx="2">
                  <c:v>MISTRAL</c:v>
                </c:pt>
                <c:pt idx="3">
                  <c:v>NCD</c:v>
                </c:pt>
                <c:pt idx="4">
                  <c:v>XALOC</c:v>
                </c:pt>
                <c:pt idx="5">
                  <c:v>CLAESS</c:v>
                </c:pt>
                <c:pt idx="6">
                  <c:v>CIRCE</c:v>
                </c:pt>
                <c:pt idx="7">
                  <c:v>BOREAS</c:v>
                </c:pt>
              </c:strCache>
            </c:strRef>
          </c:cat>
          <c:val>
            <c:numRef>
              <c:f>'Per BL'!$B$6:$I$6</c:f>
              <c:numCache>
                <c:formatCode>General</c:formatCode>
                <c:ptCount val="8"/>
                <c:pt idx="0">
                  <c:v>7</c:v>
                </c:pt>
                <c:pt idx="1">
                  <c:v>171</c:v>
                </c:pt>
                <c:pt idx="2">
                  <c:v>44</c:v>
                </c:pt>
                <c:pt idx="3">
                  <c:v>125</c:v>
                </c:pt>
                <c:pt idx="4">
                  <c:v>213</c:v>
                </c:pt>
                <c:pt idx="5">
                  <c:v>59</c:v>
                </c:pt>
                <c:pt idx="6">
                  <c:v>41</c:v>
                </c:pt>
                <c:pt idx="7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97-4317-88F4-D789FC570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966965-C090-4764-A6FB-1DF3EE828D9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796050-B103-4507-88EE-3FCEAA6059B3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2003</a:t>
          </a:r>
          <a:r>
            <a:rPr lang="en-US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</a:p>
        <a:p>
          <a:r>
            <a:rPr lang="en-US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Project approval</a:t>
          </a:r>
          <a:endParaRPr lang="en-US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1DFFB1E4-DAC2-456B-92B8-D029584786A4}" type="parTrans" cxnId="{D93B3BA2-8EE7-4E91-AFD4-0D5C12E5E94C}">
      <dgm:prSet/>
      <dgm:spPr/>
      <dgm:t>
        <a:bodyPr/>
        <a:lstStyle/>
        <a:p>
          <a:endParaRPr lang="en-US"/>
        </a:p>
      </dgm:t>
    </dgm:pt>
    <dgm:pt modelId="{0BB41355-EFFE-440B-B4ED-0B00CFDAAB65}" type="sibTrans" cxnId="{D93B3BA2-8EE7-4E91-AFD4-0D5C12E5E94C}">
      <dgm:prSet/>
      <dgm:spPr/>
      <dgm:t>
        <a:bodyPr/>
        <a:lstStyle/>
        <a:p>
          <a:endParaRPr lang="en-US"/>
        </a:p>
      </dgm:t>
    </dgm:pt>
    <dgm:pt modelId="{E2EF5547-D7F9-46C8-AA0B-F7F96CAABCB4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2014</a:t>
          </a:r>
        </a:p>
        <a:p>
          <a:r>
            <a:rPr lang="en-US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Phase II starts</a:t>
          </a:r>
          <a:endParaRPr lang="en-US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F5BEBB7-1234-402E-A305-82239F2A5638}" type="parTrans" cxnId="{0517F1EA-9106-4086-BB14-3868A4762566}">
      <dgm:prSet/>
      <dgm:spPr/>
      <dgm:t>
        <a:bodyPr/>
        <a:lstStyle/>
        <a:p>
          <a:endParaRPr lang="en-US"/>
        </a:p>
      </dgm:t>
    </dgm:pt>
    <dgm:pt modelId="{BA6456D1-00E1-41DC-AD0D-B720C81EC730}" type="sibTrans" cxnId="{0517F1EA-9106-4086-BB14-3868A4762566}">
      <dgm:prSet/>
      <dgm:spPr/>
      <dgm:t>
        <a:bodyPr/>
        <a:lstStyle/>
        <a:p>
          <a:endParaRPr lang="en-US"/>
        </a:p>
      </dgm:t>
    </dgm:pt>
    <dgm:pt modelId="{A7E01E1F-F6DC-4D44-9162-C7076DFCA020}">
      <dgm:prSet phldrT="[Text]" custT="1"/>
      <dgm:spPr/>
      <dgm:t>
        <a:bodyPr/>
        <a:lstStyle/>
        <a:p>
          <a:r>
            <a:rPr lang="en-US" sz="19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2016</a:t>
          </a:r>
        </a:p>
        <a:p>
          <a:r>
            <a:rPr lang="en-US" sz="1900" dirty="0" smtClean="0">
              <a:solidFill>
                <a:schemeClr val="tx1">
                  <a:lumMod val="95000"/>
                  <a:lumOff val="5000"/>
                </a:schemeClr>
              </a:solidFill>
            </a:rPr>
            <a:t>8</a:t>
          </a:r>
          <a:r>
            <a:rPr lang="en-US" sz="1900" baseline="30000" dirty="0" smtClean="0">
              <a:solidFill>
                <a:schemeClr val="tx1">
                  <a:lumMod val="95000"/>
                  <a:lumOff val="5000"/>
                </a:schemeClr>
              </a:solidFill>
            </a:rPr>
            <a:t>th</a:t>
          </a:r>
          <a:r>
            <a:rPr lang="en-US" sz="1900" dirty="0" smtClean="0">
              <a:solidFill>
                <a:schemeClr val="tx1">
                  <a:lumMod val="95000"/>
                  <a:lumOff val="5000"/>
                </a:schemeClr>
              </a:solidFill>
            </a:rPr>
            <a:t> BL in operation</a:t>
          </a:r>
        </a:p>
        <a:p>
          <a:r>
            <a:rPr lang="en-US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Phase III starts</a:t>
          </a:r>
          <a:endParaRPr lang="en-US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05137D3-FF12-42ED-85A2-859FB2A91F35}" type="parTrans" cxnId="{55105CF9-0B37-442C-BBA6-0DD16B6ADAFE}">
      <dgm:prSet/>
      <dgm:spPr/>
      <dgm:t>
        <a:bodyPr/>
        <a:lstStyle/>
        <a:p>
          <a:endParaRPr lang="en-US"/>
        </a:p>
      </dgm:t>
    </dgm:pt>
    <dgm:pt modelId="{0A0BAF45-0BEA-47BD-B1AF-617A5F2FFF96}" type="sibTrans" cxnId="{55105CF9-0B37-442C-BBA6-0DD16B6ADAFE}">
      <dgm:prSet/>
      <dgm:spPr/>
      <dgm:t>
        <a:bodyPr/>
        <a:lstStyle/>
        <a:p>
          <a:endParaRPr lang="en-US"/>
        </a:p>
      </dgm:t>
    </dgm:pt>
    <dgm:pt modelId="{CC2C86E4-E3B7-4B41-90AF-8A05FE722EC6}">
      <dgm:prSet custT="1"/>
      <dgm:spPr/>
      <dgm:t>
        <a:bodyPr/>
        <a:lstStyle/>
        <a:p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2006</a:t>
          </a:r>
        </a:p>
        <a:p>
          <a:r>
            <a:rPr lang="en-US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Construction start</a:t>
          </a:r>
          <a:endParaRPr lang="en-US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DF0330A-155B-4428-B275-9338034622E6}" type="parTrans" cxnId="{F306AF90-27D0-4A0A-84B3-0DEF63913D72}">
      <dgm:prSet/>
      <dgm:spPr/>
      <dgm:t>
        <a:bodyPr/>
        <a:lstStyle/>
        <a:p>
          <a:endParaRPr lang="en-US"/>
        </a:p>
      </dgm:t>
    </dgm:pt>
    <dgm:pt modelId="{533AA761-283A-43B6-AABE-09D91B4A6D61}" type="sibTrans" cxnId="{F306AF90-27D0-4A0A-84B3-0DEF63913D72}">
      <dgm:prSet/>
      <dgm:spPr/>
      <dgm:t>
        <a:bodyPr/>
        <a:lstStyle/>
        <a:p>
          <a:endParaRPr lang="en-US"/>
        </a:p>
      </dgm:t>
    </dgm:pt>
    <dgm:pt modelId="{56AB6642-F89D-4501-8BF5-CEA305E7ED32}">
      <dgm:prSet custT="1"/>
      <dgm:spPr/>
      <dgm:t>
        <a:bodyPr/>
        <a:lstStyle/>
        <a:p>
          <a:r>
            <a: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2012</a:t>
          </a:r>
        </a:p>
        <a:p>
          <a:r>
            <a:rPr lang="en-US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Operation start</a:t>
          </a:r>
        </a:p>
        <a:p>
          <a:r>
            <a:rPr lang="en-US" sz="2000" dirty="0" smtClean="0">
              <a:solidFill>
                <a:schemeClr val="tx1">
                  <a:lumMod val="95000"/>
                  <a:lumOff val="5000"/>
                </a:schemeClr>
              </a:solidFill>
            </a:rPr>
            <a:t>Phase I: 7BLs</a:t>
          </a:r>
        </a:p>
        <a:p>
          <a:endParaRPr lang="en-US" sz="20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5F4B67D-7D82-43E9-BAA3-AA0A233D954F}" type="parTrans" cxnId="{E65F6F0C-A172-464F-9863-041A265F8290}">
      <dgm:prSet/>
      <dgm:spPr/>
      <dgm:t>
        <a:bodyPr/>
        <a:lstStyle/>
        <a:p>
          <a:endParaRPr lang="en-US"/>
        </a:p>
      </dgm:t>
    </dgm:pt>
    <dgm:pt modelId="{F88D31D5-CC85-48AF-B63A-2E40A4826F53}" type="sibTrans" cxnId="{E65F6F0C-A172-464F-9863-041A265F8290}">
      <dgm:prSet/>
      <dgm:spPr/>
      <dgm:t>
        <a:bodyPr/>
        <a:lstStyle/>
        <a:p>
          <a:endParaRPr lang="en-US"/>
        </a:p>
      </dgm:t>
    </dgm:pt>
    <dgm:pt modelId="{B94F6312-0302-40D2-AB6E-F9F4B85753CF}">
      <dgm:prSet/>
      <dgm:spPr/>
      <dgm:t>
        <a:bodyPr/>
        <a:lstStyle/>
        <a:p>
          <a:endParaRPr lang="en-US"/>
        </a:p>
      </dgm:t>
    </dgm:pt>
    <dgm:pt modelId="{5FEA930B-3828-4A97-B39F-E5C6A8BEE3CC}" type="parTrans" cxnId="{56ED0A3C-E3AC-415D-AFF0-B620711D08BB}">
      <dgm:prSet/>
      <dgm:spPr/>
      <dgm:t>
        <a:bodyPr/>
        <a:lstStyle/>
        <a:p>
          <a:endParaRPr lang="en-US"/>
        </a:p>
      </dgm:t>
    </dgm:pt>
    <dgm:pt modelId="{813B039E-DEE8-483E-A551-4FF454BFAC11}" type="sibTrans" cxnId="{56ED0A3C-E3AC-415D-AFF0-B620711D08BB}">
      <dgm:prSet/>
      <dgm:spPr/>
      <dgm:t>
        <a:bodyPr/>
        <a:lstStyle/>
        <a:p>
          <a:endParaRPr lang="en-US"/>
        </a:p>
      </dgm:t>
    </dgm:pt>
    <dgm:pt modelId="{43CB4AF3-3C8E-47CD-AAAA-6B078FE4C942}" type="pres">
      <dgm:prSet presAssocID="{8A966965-C090-4764-A6FB-1DF3EE828D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56C8A5-A018-4C8D-AA86-1557CA8CF32D}" type="pres">
      <dgm:prSet presAssocID="{8A966965-C090-4764-A6FB-1DF3EE828D91}" presName="arrow" presStyleLbl="bgShp" presStyleIdx="0" presStyleCnt="1" custScaleY="141795" custLinFactNeighborX="813" custLinFactNeighborY="40526"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30A9FA68-A770-4260-97D4-A01F1579551E}" type="pres">
      <dgm:prSet presAssocID="{8A966965-C090-4764-A6FB-1DF3EE828D91}" presName="points" presStyleCnt="0"/>
      <dgm:spPr/>
    </dgm:pt>
    <dgm:pt modelId="{5D76AE7A-7943-4553-ADA8-827FDB544579}" type="pres">
      <dgm:prSet presAssocID="{A5796050-B103-4507-88EE-3FCEAA6059B3}" presName="compositeA" presStyleCnt="0"/>
      <dgm:spPr/>
    </dgm:pt>
    <dgm:pt modelId="{D14E866C-3A97-451D-B268-91CA44D27CDC}" type="pres">
      <dgm:prSet presAssocID="{A5796050-B103-4507-88EE-3FCEAA6059B3}" presName="textA" presStyleLbl="revTx" presStyleIdx="0" presStyleCnt="6" custScaleX="88653" custScaleY="68750" custLinFactNeighborX="-3492" custLinFactNeighborY="594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B5322-68FC-4751-A3B4-1C1CE1471FFB}" type="pres">
      <dgm:prSet presAssocID="{A5796050-B103-4507-88EE-3FCEAA6059B3}" presName="circleA" presStyleLbl="node1" presStyleIdx="0" presStyleCnt="6" custScaleX="28524" custScaleY="28125" custLinFactY="88881" custLinFactNeighborX="9752" custLinFactNeighborY="100000"/>
      <dgm:spPr>
        <a:solidFill>
          <a:schemeClr val="accent5">
            <a:lumMod val="75000"/>
          </a:schemeClr>
        </a:solidFill>
      </dgm:spPr>
    </dgm:pt>
    <dgm:pt modelId="{04084FB0-B97B-4C51-914A-15CC67644ADF}" type="pres">
      <dgm:prSet presAssocID="{A5796050-B103-4507-88EE-3FCEAA6059B3}" presName="spaceA" presStyleCnt="0"/>
      <dgm:spPr/>
    </dgm:pt>
    <dgm:pt modelId="{453DD1E4-330F-4A82-B83C-9A935CD024ED}" type="pres">
      <dgm:prSet presAssocID="{0BB41355-EFFE-440B-B4ED-0B00CFDAAB65}" presName="space" presStyleCnt="0"/>
      <dgm:spPr/>
    </dgm:pt>
    <dgm:pt modelId="{72A96296-71AD-4526-B979-95B9AFB1B58F}" type="pres">
      <dgm:prSet presAssocID="{CC2C86E4-E3B7-4B41-90AF-8A05FE722EC6}" presName="compositeB" presStyleCnt="0"/>
      <dgm:spPr/>
    </dgm:pt>
    <dgm:pt modelId="{41EB0B09-0B3D-4018-BCB4-1F4BFA552A85}" type="pres">
      <dgm:prSet presAssocID="{CC2C86E4-E3B7-4B41-90AF-8A05FE722EC6}" presName="textB" presStyleLbl="revTx" presStyleIdx="1" presStyleCnt="6" custScaleX="121489" custLinFactNeighborX="-11575" custLinFactNeighborY="-764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C0ED34-D150-4B4C-9DF2-A2D7FBEE606E}" type="pres">
      <dgm:prSet presAssocID="{CC2C86E4-E3B7-4B41-90AF-8A05FE722EC6}" presName="circleB" presStyleLbl="node1" presStyleIdx="1" presStyleCnt="6" custScaleX="56250" custScaleY="56250" custLinFactY="43625" custLinFactNeighborX="-11666" custLinFactNeighborY="100000"/>
      <dgm:spPr>
        <a:solidFill>
          <a:schemeClr val="accent5">
            <a:lumMod val="75000"/>
          </a:schemeClr>
        </a:solidFill>
      </dgm:spPr>
    </dgm:pt>
    <dgm:pt modelId="{44B1E72C-9EFF-4FDB-96A3-26622939D12D}" type="pres">
      <dgm:prSet presAssocID="{CC2C86E4-E3B7-4B41-90AF-8A05FE722EC6}" presName="spaceB" presStyleCnt="0"/>
      <dgm:spPr/>
    </dgm:pt>
    <dgm:pt modelId="{CE3A75A9-8176-4EEC-B34A-AA5BF05C0F1F}" type="pres">
      <dgm:prSet presAssocID="{533AA761-283A-43B6-AABE-09D91B4A6D61}" presName="space" presStyleCnt="0"/>
      <dgm:spPr/>
    </dgm:pt>
    <dgm:pt modelId="{F28553F1-262C-4B2B-BF94-B111BBE93289}" type="pres">
      <dgm:prSet presAssocID="{56AB6642-F89D-4501-8BF5-CEA305E7ED32}" presName="compositeA" presStyleCnt="0"/>
      <dgm:spPr/>
    </dgm:pt>
    <dgm:pt modelId="{564370F1-FAD5-4ACE-B5F0-A1186193DAEE}" type="pres">
      <dgm:prSet presAssocID="{56AB6642-F89D-4501-8BF5-CEA305E7ED32}" presName="textA" presStyleLbl="revTx" presStyleIdx="2" presStyleCnt="6" custScaleX="140532" custLinFactX="5629" custLinFactNeighborX="100000" custLinFactNeighborY="53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683FD-F69C-4626-A1D2-33BA836A2A79}" type="pres">
      <dgm:prSet presAssocID="{56AB6642-F89D-4501-8BF5-CEA305E7ED32}" presName="circleA" presStyleLbl="node1" presStyleIdx="2" presStyleCnt="6" custFlipHor="1" custScaleX="56250" custScaleY="56250" custLinFactX="122847" custLinFactY="57151" custLinFactNeighborX="200000" custLinFactNeighborY="100000"/>
      <dgm:spPr>
        <a:solidFill>
          <a:schemeClr val="accent5">
            <a:lumMod val="75000"/>
          </a:schemeClr>
        </a:solidFill>
      </dgm:spPr>
    </dgm:pt>
    <dgm:pt modelId="{23CFA9B5-5F78-4E44-8224-F8632F48BC8A}" type="pres">
      <dgm:prSet presAssocID="{56AB6642-F89D-4501-8BF5-CEA305E7ED32}" presName="spaceA" presStyleCnt="0"/>
      <dgm:spPr/>
    </dgm:pt>
    <dgm:pt modelId="{7FABC8D3-1AA8-4136-96DB-98A2D664C1F2}" type="pres">
      <dgm:prSet presAssocID="{F88D31D5-CC85-48AF-B63A-2E40A4826F53}" presName="space" presStyleCnt="0"/>
      <dgm:spPr/>
    </dgm:pt>
    <dgm:pt modelId="{C3BCBA0A-2CDA-4DDA-A51B-130C8811BA58}" type="pres">
      <dgm:prSet presAssocID="{E2EF5547-D7F9-46C8-AA0B-F7F96CAABCB4}" presName="compositeB" presStyleCnt="0"/>
      <dgm:spPr/>
    </dgm:pt>
    <dgm:pt modelId="{0176C259-37CB-40D9-94CE-C6C5036D5C67}" type="pres">
      <dgm:prSet presAssocID="{E2EF5547-D7F9-46C8-AA0B-F7F96CAABCB4}" presName="textB" presStyleLbl="revTx" presStyleIdx="3" presStyleCnt="6" custScaleX="106879" custLinFactX="9292" custLinFactNeighborX="100000" custLinFactNeighborY="-803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D29F56-08C7-45E5-A690-F4526D849AFD}" type="pres">
      <dgm:prSet presAssocID="{E2EF5547-D7F9-46C8-AA0B-F7F96CAABCB4}" presName="circleB" presStyleLbl="node1" presStyleIdx="3" presStyleCnt="6" custScaleX="56250" custScaleY="56250" custLinFactX="108393" custLinFactY="54026" custLinFactNeighborX="200000" custLinFactNeighborY="100000"/>
      <dgm:spPr>
        <a:solidFill>
          <a:schemeClr val="accent5">
            <a:lumMod val="75000"/>
          </a:schemeClr>
        </a:solidFill>
      </dgm:spPr>
    </dgm:pt>
    <dgm:pt modelId="{A0F41904-FC57-441D-9E03-23F01F703A63}" type="pres">
      <dgm:prSet presAssocID="{E2EF5547-D7F9-46C8-AA0B-F7F96CAABCB4}" presName="spaceB" presStyleCnt="0"/>
      <dgm:spPr/>
    </dgm:pt>
    <dgm:pt modelId="{8804FDA3-F4BF-4A56-9ADF-F67643E57A9C}" type="pres">
      <dgm:prSet presAssocID="{BA6456D1-00E1-41DC-AD0D-B720C81EC730}" presName="space" presStyleCnt="0"/>
      <dgm:spPr/>
    </dgm:pt>
    <dgm:pt modelId="{D04B5183-3906-4573-89E6-F8FFFF40C1DB}" type="pres">
      <dgm:prSet presAssocID="{A7E01E1F-F6DC-4D44-9162-C7076DFCA020}" presName="compositeA" presStyleCnt="0"/>
      <dgm:spPr/>
    </dgm:pt>
    <dgm:pt modelId="{FC0D3E40-3E4D-4AD5-8AE7-49007B65D233}" type="pres">
      <dgm:prSet presAssocID="{A7E01E1F-F6DC-4D44-9162-C7076DFCA020}" presName="textA" presStyleLbl="revTx" presStyleIdx="4" presStyleCnt="6" custScaleY="105905" custLinFactNeighborX="93503" custLinFactNeighborY="320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115D35-0766-46D9-9AB8-A823A0188E19}" type="pres">
      <dgm:prSet presAssocID="{A7E01E1F-F6DC-4D44-9162-C7076DFCA020}" presName="circleA" presStyleLbl="node1" presStyleIdx="4" presStyleCnt="6" custScaleX="75000" custScaleY="75000" custLinFactX="100000" custLinFactY="54026" custLinFactNeighborX="184563" custLinFactNeighborY="100000"/>
      <dgm:spPr>
        <a:solidFill>
          <a:schemeClr val="accent5">
            <a:lumMod val="75000"/>
          </a:schemeClr>
        </a:solidFill>
      </dgm:spPr>
    </dgm:pt>
    <dgm:pt modelId="{5670DDA6-42EF-4F7D-B313-032BB68168D3}" type="pres">
      <dgm:prSet presAssocID="{A7E01E1F-F6DC-4D44-9162-C7076DFCA020}" presName="spaceA" presStyleCnt="0"/>
      <dgm:spPr/>
    </dgm:pt>
    <dgm:pt modelId="{525350A7-586F-4B62-A1B3-907953F121D7}" type="pres">
      <dgm:prSet presAssocID="{0A0BAF45-0BEA-47BD-B1AF-617A5F2FFF96}" presName="space" presStyleCnt="0"/>
      <dgm:spPr/>
    </dgm:pt>
    <dgm:pt modelId="{4D51AD1F-5BE7-4128-A84A-6FB8E7B3FB4B}" type="pres">
      <dgm:prSet presAssocID="{B94F6312-0302-40D2-AB6E-F9F4B85753CF}" presName="compositeB" presStyleCnt="0"/>
      <dgm:spPr/>
    </dgm:pt>
    <dgm:pt modelId="{B6383609-CEB2-4AEA-A4C8-5EF5F23CD896}" type="pres">
      <dgm:prSet presAssocID="{B94F6312-0302-40D2-AB6E-F9F4B85753CF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166905-965F-4810-8C58-A3C6B75DE519}" type="pres">
      <dgm:prSet presAssocID="{B94F6312-0302-40D2-AB6E-F9F4B85753CF}" presName="circleB" presStyleLbl="node1" presStyleIdx="5" presStyleCnt="6" custScaleX="112500" custScaleY="112500" custLinFactX="57608" custLinFactY="50901" custLinFactNeighborX="100000" custLinFactNeighborY="100000"/>
      <dgm:spPr>
        <a:solidFill>
          <a:schemeClr val="accent5">
            <a:lumMod val="75000"/>
          </a:schemeClr>
        </a:solidFill>
      </dgm:spPr>
    </dgm:pt>
    <dgm:pt modelId="{C04A0728-63A0-4279-B9B6-5B95A3D6DEAC}" type="pres">
      <dgm:prSet presAssocID="{B94F6312-0302-40D2-AB6E-F9F4B85753CF}" presName="spaceB" presStyleCnt="0"/>
      <dgm:spPr/>
    </dgm:pt>
  </dgm:ptLst>
  <dgm:cxnLst>
    <dgm:cxn modelId="{B2FA9116-511E-4B8C-B529-05B67D60D725}" type="presOf" srcId="{56AB6642-F89D-4501-8BF5-CEA305E7ED32}" destId="{564370F1-FAD5-4ACE-B5F0-A1186193DAEE}" srcOrd="0" destOrd="0" presId="urn:microsoft.com/office/officeart/2005/8/layout/hProcess11"/>
    <dgm:cxn modelId="{56ED0A3C-E3AC-415D-AFF0-B620711D08BB}" srcId="{8A966965-C090-4764-A6FB-1DF3EE828D91}" destId="{B94F6312-0302-40D2-AB6E-F9F4B85753CF}" srcOrd="5" destOrd="0" parTransId="{5FEA930B-3828-4A97-B39F-E5C6A8BEE3CC}" sibTransId="{813B039E-DEE8-483E-A551-4FF454BFAC11}"/>
    <dgm:cxn modelId="{E65F6F0C-A172-464F-9863-041A265F8290}" srcId="{8A966965-C090-4764-A6FB-1DF3EE828D91}" destId="{56AB6642-F89D-4501-8BF5-CEA305E7ED32}" srcOrd="2" destOrd="0" parTransId="{05F4B67D-7D82-43E9-BAA3-AA0A233D954F}" sibTransId="{F88D31D5-CC85-48AF-B63A-2E40A4826F53}"/>
    <dgm:cxn modelId="{0A5FBD75-AD62-4AFB-BE8A-73EABF37D69B}" type="presOf" srcId="{E2EF5547-D7F9-46C8-AA0B-F7F96CAABCB4}" destId="{0176C259-37CB-40D9-94CE-C6C5036D5C67}" srcOrd="0" destOrd="0" presId="urn:microsoft.com/office/officeart/2005/8/layout/hProcess11"/>
    <dgm:cxn modelId="{0517F1EA-9106-4086-BB14-3868A4762566}" srcId="{8A966965-C090-4764-A6FB-1DF3EE828D91}" destId="{E2EF5547-D7F9-46C8-AA0B-F7F96CAABCB4}" srcOrd="3" destOrd="0" parTransId="{8F5BEBB7-1234-402E-A305-82239F2A5638}" sibTransId="{BA6456D1-00E1-41DC-AD0D-B720C81EC730}"/>
    <dgm:cxn modelId="{05C26D90-5A16-4F48-AE33-74878612C3B7}" type="presOf" srcId="{A7E01E1F-F6DC-4D44-9162-C7076DFCA020}" destId="{FC0D3E40-3E4D-4AD5-8AE7-49007B65D233}" srcOrd="0" destOrd="0" presId="urn:microsoft.com/office/officeart/2005/8/layout/hProcess11"/>
    <dgm:cxn modelId="{099F4214-0845-48CF-BEB1-7385426780A5}" type="presOf" srcId="{B94F6312-0302-40D2-AB6E-F9F4B85753CF}" destId="{B6383609-CEB2-4AEA-A4C8-5EF5F23CD896}" srcOrd="0" destOrd="0" presId="urn:microsoft.com/office/officeart/2005/8/layout/hProcess11"/>
    <dgm:cxn modelId="{55105CF9-0B37-442C-BBA6-0DD16B6ADAFE}" srcId="{8A966965-C090-4764-A6FB-1DF3EE828D91}" destId="{A7E01E1F-F6DC-4D44-9162-C7076DFCA020}" srcOrd="4" destOrd="0" parTransId="{505137D3-FF12-42ED-85A2-859FB2A91F35}" sibTransId="{0A0BAF45-0BEA-47BD-B1AF-617A5F2FFF96}"/>
    <dgm:cxn modelId="{31FB6455-CD41-41D2-82FD-FD978260094A}" type="presOf" srcId="{CC2C86E4-E3B7-4B41-90AF-8A05FE722EC6}" destId="{41EB0B09-0B3D-4018-BCB4-1F4BFA552A85}" srcOrd="0" destOrd="0" presId="urn:microsoft.com/office/officeart/2005/8/layout/hProcess11"/>
    <dgm:cxn modelId="{E6EDF8AC-38CE-4501-B5F6-05E3B99A83B1}" type="presOf" srcId="{A5796050-B103-4507-88EE-3FCEAA6059B3}" destId="{D14E866C-3A97-451D-B268-91CA44D27CDC}" srcOrd="0" destOrd="0" presId="urn:microsoft.com/office/officeart/2005/8/layout/hProcess11"/>
    <dgm:cxn modelId="{DC920349-A424-4331-8AF9-BD0056369A74}" type="presOf" srcId="{8A966965-C090-4764-A6FB-1DF3EE828D91}" destId="{43CB4AF3-3C8E-47CD-AAAA-6B078FE4C942}" srcOrd="0" destOrd="0" presId="urn:microsoft.com/office/officeart/2005/8/layout/hProcess11"/>
    <dgm:cxn modelId="{D93B3BA2-8EE7-4E91-AFD4-0D5C12E5E94C}" srcId="{8A966965-C090-4764-A6FB-1DF3EE828D91}" destId="{A5796050-B103-4507-88EE-3FCEAA6059B3}" srcOrd="0" destOrd="0" parTransId="{1DFFB1E4-DAC2-456B-92B8-D029584786A4}" sibTransId="{0BB41355-EFFE-440B-B4ED-0B00CFDAAB65}"/>
    <dgm:cxn modelId="{F306AF90-27D0-4A0A-84B3-0DEF63913D72}" srcId="{8A966965-C090-4764-A6FB-1DF3EE828D91}" destId="{CC2C86E4-E3B7-4B41-90AF-8A05FE722EC6}" srcOrd="1" destOrd="0" parTransId="{8DF0330A-155B-4428-B275-9338034622E6}" sibTransId="{533AA761-283A-43B6-AABE-09D91B4A6D61}"/>
    <dgm:cxn modelId="{E191B131-5301-4896-BCB0-03391AC7242D}" type="presParOf" srcId="{43CB4AF3-3C8E-47CD-AAAA-6B078FE4C942}" destId="{9D56C8A5-A018-4C8D-AA86-1557CA8CF32D}" srcOrd="0" destOrd="0" presId="urn:microsoft.com/office/officeart/2005/8/layout/hProcess11"/>
    <dgm:cxn modelId="{C6017903-116C-4443-AF60-45A7DD15D479}" type="presParOf" srcId="{43CB4AF3-3C8E-47CD-AAAA-6B078FE4C942}" destId="{30A9FA68-A770-4260-97D4-A01F1579551E}" srcOrd="1" destOrd="0" presId="urn:microsoft.com/office/officeart/2005/8/layout/hProcess11"/>
    <dgm:cxn modelId="{6572F3F2-FD1C-4EAE-A749-6B102B5EECDE}" type="presParOf" srcId="{30A9FA68-A770-4260-97D4-A01F1579551E}" destId="{5D76AE7A-7943-4553-ADA8-827FDB544579}" srcOrd="0" destOrd="0" presId="urn:microsoft.com/office/officeart/2005/8/layout/hProcess11"/>
    <dgm:cxn modelId="{99EAA652-5E14-4FD6-B42D-B3D2A54A0548}" type="presParOf" srcId="{5D76AE7A-7943-4553-ADA8-827FDB544579}" destId="{D14E866C-3A97-451D-B268-91CA44D27CDC}" srcOrd="0" destOrd="0" presId="urn:microsoft.com/office/officeart/2005/8/layout/hProcess11"/>
    <dgm:cxn modelId="{B21B42AE-0DC5-4F37-A74A-1D5666E248DF}" type="presParOf" srcId="{5D76AE7A-7943-4553-ADA8-827FDB544579}" destId="{679B5322-68FC-4751-A3B4-1C1CE1471FFB}" srcOrd="1" destOrd="0" presId="urn:microsoft.com/office/officeart/2005/8/layout/hProcess11"/>
    <dgm:cxn modelId="{02CCEE9D-9EE4-4773-B6DA-936945A9B5A0}" type="presParOf" srcId="{5D76AE7A-7943-4553-ADA8-827FDB544579}" destId="{04084FB0-B97B-4C51-914A-15CC67644ADF}" srcOrd="2" destOrd="0" presId="urn:microsoft.com/office/officeart/2005/8/layout/hProcess11"/>
    <dgm:cxn modelId="{73CA52E5-9B46-422D-9232-7A2FB1A385AF}" type="presParOf" srcId="{30A9FA68-A770-4260-97D4-A01F1579551E}" destId="{453DD1E4-330F-4A82-B83C-9A935CD024ED}" srcOrd="1" destOrd="0" presId="urn:microsoft.com/office/officeart/2005/8/layout/hProcess11"/>
    <dgm:cxn modelId="{ABC180E5-B3E7-4110-BF96-81AAF6106376}" type="presParOf" srcId="{30A9FA68-A770-4260-97D4-A01F1579551E}" destId="{72A96296-71AD-4526-B979-95B9AFB1B58F}" srcOrd="2" destOrd="0" presId="urn:microsoft.com/office/officeart/2005/8/layout/hProcess11"/>
    <dgm:cxn modelId="{73B84DC1-3459-4C05-807C-88006B154DF1}" type="presParOf" srcId="{72A96296-71AD-4526-B979-95B9AFB1B58F}" destId="{41EB0B09-0B3D-4018-BCB4-1F4BFA552A85}" srcOrd="0" destOrd="0" presId="urn:microsoft.com/office/officeart/2005/8/layout/hProcess11"/>
    <dgm:cxn modelId="{C6EC3E41-5F6D-4D1A-A6AA-C8441B8804F7}" type="presParOf" srcId="{72A96296-71AD-4526-B979-95B9AFB1B58F}" destId="{63C0ED34-D150-4B4C-9DF2-A2D7FBEE606E}" srcOrd="1" destOrd="0" presId="urn:microsoft.com/office/officeart/2005/8/layout/hProcess11"/>
    <dgm:cxn modelId="{B62E43E0-8420-4529-8644-E756140485BE}" type="presParOf" srcId="{72A96296-71AD-4526-B979-95B9AFB1B58F}" destId="{44B1E72C-9EFF-4FDB-96A3-26622939D12D}" srcOrd="2" destOrd="0" presId="urn:microsoft.com/office/officeart/2005/8/layout/hProcess11"/>
    <dgm:cxn modelId="{99860DB1-9576-4E28-AAA3-480938BDEDD6}" type="presParOf" srcId="{30A9FA68-A770-4260-97D4-A01F1579551E}" destId="{CE3A75A9-8176-4EEC-B34A-AA5BF05C0F1F}" srcOrd="3" destOrd="0" presId="urn:microsoft.com/office/officeart/2005/8/layout/hProcess11"/>
    <dgm:cxn modelId="{D47F3E4A-0235-4404-8042-8C6768781B0C}" type="presParOf" srcId="{30A9FA68-A770-4260-97D4-A01F1579551E}" destId="{F28553F1-262C-4B2B-BF94-B111BBE93289}" srcOrd="4" destOrd="0" presId="urn:microsoft.com/office/officeart/2005/8/layout/hProcess11"/>
    <dgm:cxn modelId="{0843C4D8-9877-44F7-B811-556F3E585524}" type="presParOf" srcId="{F28553F1-262C-4B2B-BF94-B111BBE93289}" destId="{564370F1-FAD5-4ACE-B5F0-A1186193DAEE}" srcOrd="0" destOrd="0" presId="urn:microsoft.com/office/officeart/2005/8/layout/hProcess11"/>
    <dgm:cxn modelId="{17CB8896-6495-4147-81FB-D29DBE7CEC68}" type="presParOf" srcId="{F28553F1-262C-4B2B-BF94-B111BBE93289}" destId="{158683FD-F69C-4626-A1D2-33BA836A2A79}" srcOrd="1" destOrd="0" presId="urn:microsoft.com/office/officeart/2005/8/layout/hProcess11"/>
    <dgm:cxn modelId="{AD53131F-B5AB-4EDE-91BE-0183B48498B3}" type="presParOf" srcId="{F28553F1-262C-4B2B-BF94-B111BBE93289}" destId="{23CFA9B5-5F78-4E44-8224-F8632F48BC8A}" srcOrd="2" destOrd="0" presId="urn:microsoft.com/office/officeart/2005/8/layout/hProcess11"/>
    <dgm:cxn modelId="{0CAAFC72-8C0D-4FFF-AA08-865BD0CFDAF9}" type="presParOf" srcId="{30A9FA68-A770-4260-97D4-A01F1579551E}" destId="{7FABC8D3-1AA8-4136-96DB-98A2D664C1F2}" srcOrd="5" destOrd="0" presId="urn:microsoft.com/office/officeart/2005/8/layout/hProcess11"/>
    <dgm:cxn modelId="{C3185FDF-911C-48C2-99BE-50B927E634E7}" type="presParOf" srcId="{30A9FA68-A770-4260-97D4-A01F1579551E}" destId="{C3BCBA0A-2CDA-4DDA-A51B-130C8811BA58}" srcOrd="6" destOrd="0" presId="urn:microsoft.com/office/officeart/2005/8/layout/hProcess11"/>
    <dgm:cxn modelId="{D465C80A-66A3-4D9E-A0C7-DB9BCECCED74}" type="presParOf" srcId="{C3BCBA0A-2CDA-4DDA-A51B-130C8811BA58}" destId="{0176C259-37CB-40D9-94CE-C6C5036D5C67}" srcOrd="0" destOrd="0" presId="urn:microsoft.com/office/officeart/2005/8/layout/hProcess11"/>
    <dgm:cxn modelId="{91EC02B3-319D-4AE4-9AEC-CA0D4DCF1E66}" type="presParOf" srcId="{C3BCBA0A-2CDA-4DDA-A51B-130C8811BA58}" destId="{64D29F56-08C7-45E5-A690-F4526D849AFD}" srcOrd="1" destOrd="0" presId="urn:microsoft.com/office/officeart/2005/8/layout/hProcess11"/>
    <dgm:cxn modelId="{59ADD507-B071-410F-AF8A-75528811393D}" type="presParOf" srcId="{C3BCBA0A-2CDA-4DDA-A51B-130C8811BA58}" destId="{A0F41904-FC57-441D-9E03-23F01F703A63}" srcOrd="2" destOrd="0" presId="urn:microsoft.com/office/officeart/2005/8/layout/hProcess11"/>
    <dgm:cxn modelId="{158ECCCA-850B-46E4-82B1-0468A0153022}" type="presParOf" srcId="{30A9FA68-A770-4260-97D4-A01F1579551E}" destId="{8804FDA3-F4BF-4A56-9ADF-F67643E57A9C}" srcOrd="7" destOrd="0" presId="urn:microsoft.com/office/officeart/2005/8/layout/hProcess11"/>
    <dgm:cxn modelId="{8C5BAF02-FCD3-4D70-A179-AF5184C03A30}" type="presParOf" srcId="{30A9FA68-A770-4260-97D4-A01F1579551E}" destId="{D04B5183-3906-4573-89E6-F8FFFF40C1DB}" srcOrd="8" destOrd="0" presId="urn:microsoft.com/office/officeart/2005/8/layout/hProcess11"/>
    <dgm:cxn modelId="{89B602D3-737B-4BEC-AC4E-1C7740EB6064}" type="presParOf" srcId="{D04B5183-3906-4573-89E6-F8FFFF40C1DB}" destId="{FC0D3E40-3E4D-4AD5-8AE7-49007B65D233}" srcOrd="0" destOrd="0" presId="urn:microsoft.com/office/officeart/2005/8/layout/hProcess11"/>
    <dgm:cxn modelId="{BB676D01-FB65-49AA-AA2A-D2A7EF8C85E1}" type="presParOf" srcId="{D04B5183-3906-4573-89E6-F8FFFF40C1DB}" destId="{B0115D35-0766-46D9-9AB8-A823A0188E19}" srcOrd="1" destOrd="0" presId="urn:microsoft.com/office/officeart/2005/8/layout/hProcess11"/>
    <dgm:cxn modelId="{5DAE24DA-6F0E-470A-9983-F836D04F38B5}" type="presParOf" srcId="{D04B5183-3906-4573-89E6-F8FFFF40C1DB}" destId="{5670DDA6-42EF-4F7D-B313-032BB68168D3}" srcOrd="2" destOrd="0" presId="urn:microsoft.com/office/officeart/2005/8/layout/hProcess11"/>
    <dgm:cxn modelId="{4E79793B-8080-4655-B4C6-2B7005A161A6}" type="presParOf" srcId="{30A9FA68-A770-4260-97D4-A01F1579551E}" destId="{525350A7-586F-4B62-A1B3-907953F121D7}" srcOrd="9" destOrd="0" presId="urn:microsoft.com/office/officeart/2005/8/layout/hProcess11"/>
    <dgm:cxn modelId="{C8EA0010-0AD7-46CE-A7F2-92151F1303B4}" type="presParOf" srcId="{30A9FA68-A770-4260-97D4-A01F1579551E}" destId="{4D51AD1F-5BE7-4128-A84A-6FB8E7B3FB4B}" srcOrd="10" destOrd="0" presId="urn:microsoft.com/office/officeart/2005/8/layout/hProcess11"/>
    <dgm:cxn modelId="{9E713C79-6050-4ECC-A94F-A20B915C2284}" type="presParOf" srcId="{4D51AD1F-5BE7-4128-A84A-6FB8E7B3FB4B}" destId="{B6383609-CEB2-4AEA-A4C8-5EF5F23CD896}" srcOrd="0" destOrd="0" presId="urn:microsoft.com/office/officeart/2005/8/layout/hProcess11"/>
    <dgm:cxn modelId="{258F0C1D-5380-47F7-9507-415EE6F96A5D}" type="presParOf" srcId="{4D51AD1F-5BE7-4128-A84A-6FB8E7B3FB4B}" destId="{21166905-965F-4810-8C58-A3C6B75DE519}" srcOrd="1" destOrd="0" presId="urn:microsoft.com/office/officeart/2005/8/layout/hProcess11"/>
    <dgm:cxn modelId="{8561B9CD-4C65-4A38-9F59-B1388F7E9A71}" type="presParOf" srcId="{4D51AD1F-5BE7-4128-A84A-6FB8E7B3FB4B}" destId="{C04A0728-63A0-4279-B9B6-5B95A3D6DEA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7912EE-9117-4915-AFC6-1D9D026E9131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02101A-6D16-497D-A7E4-B115296D992B}">
      <dgm:prSet phldrT="[Text]"/>
      <dgm:spPr>
        <a:solidFill>
          <a:schemeClr val="accent1">
            <a:lumMod val="5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en-US" dirty="0" smtClean="0"/>
            <a:t>Joint academic and industrial</a:t>
          </a:r>
          <a:endParaRPr lang="en-US" dirty="0"/>
        </a:p>
      </dgm:t>
    </dgm:pt>
    <dgm:pt modelId="{86686D29-4628-4E26-AF12-A7DA0B730810}" type="parTrans" cxnId="{0EE02DD1-1CF3-45E6-B0B8-58E80B36987C}">
      <dgm:prSet/>
      <dgm:spPr>
        <a:solidFill>
          <a:schemeClr val="accent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9EF1F241-136B-473E-8760-92F759E72074}" type="sibTrans" cxnId="{0EE02DD1-1CF3-45E6-B0B8-58E80B36987C}">
      <dgm:prSet/>
      <dgm:spPr/>
      <dgm:t>
        <a:bodyPr/>
        <a:lstStyle/>
        <a:p>
          <a:endParaRPr lang="en-US"/>
        </a:p>
      </dgm:t>
    </dgm:pt>
    <dgm:pt modelId="{51DA27BA-DFE5-4634-A6DB-3021AF736606}">
      <dgm:prSet phldrT="[Text]" custT="1"/>
      <dgm:spPr>
        <a:solidFill>
          <a:schemeClr val="accent6">
            <a:lumMod val="5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endParaRPr lang="en-US" sz="900" dirty="0"/>
        </a:p>
      </dgm:t>
    </dgm:pt>
    <dgm:pt modelId="{5114AD45-4CB1-4E3E-A743-96F309C54659}" type="parTrans" cxnId="{B95943BA-4B36-490F-9331-60878E808F85}">
      <dgm:prSet/>
      <dgm:spPr>
        <a:solidFill>
          <a:schemeClr val="accent6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D8534B4B-D7FD-421E-AF1F-FFAF3D1941D6}" type="sibTrans" cxnId="{B95943BA-4B36-490F-9331-60878E808F85}">
      <dgm:prSet/>
      <dgm:spPr/>
      <dgm:t>
        <a:bodyPr/>
        <a:lstStyle/>
        <a:p>
          <a:endParaRPr lang="en-US"/>
        </a:p>
      </dgm:t>
    </dgm:pt>
    <dgm:pt modelId="{10CA3EAD-7399-4B89-8F02-19DFEF9B983F}">
      <dgm:prSet phldrT="[Text]" custT="1"/>
      <dgm:spPr>
        <a:solidFill>
          <a:schemeClr val="accent1">
            <a:lumMod val="50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en-US" sz="2800" dirty="0" smtClean="0"/>
            <a:t>Academic</a:t>
          </a:r>
          <a:endParaRPr lang="en-US" sz="1600" dirty="0"/>
        </a:p>
      </dgm:t>
    </dgm:pt>
    <dgm:pt modelId="{C00E88CD-EE8D-4E99-B658-BC9EED1BC037}" type="parTrans" cxnId="{933EF0A3-082F-4F81-8128-2111F55B6833}">
      <dgm:prSet/>
      <dgm:spPr>
        <a:solidFill>
          <a:schemeClr val="accent1">
            <a:lumMod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9A81FFBB-DEF5-4520-B8D0-65A57D102ACE}" type="sibTrans" cxnId="{933EF0A3-082F-4F81-8128-2111F55B6833}">
      <dgm:prSet/>
      <dgm:spPr/>
      <dgm:t>
        <a:bodyPr/>
        <a:lstStyle/>
        <a:p>
          <a:endParaRPr lang="en-US"/>
        </a:p>
      </dgm:t>
    </dgm:pt>
    <dgm:pt modelId="{A7BF964D-8EEC-4982-A240-8A3B3070A40A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9B1C1456-2A40-47D0-A5B8-DE1895D232AA}" type="sibTrans" cxnId="{922D25DB-ADE6-4044-B97F-E7BC85CF0AF6}">
      <dgm:prSet/>
      <dgm:spPr/>
      <dgm:t>
        <a:bodyPr/>
        <a:lstStyle/>
        <a:p>
          <a:endParaRPr lang="en-US"/>
        </a:p>
      </dgm:t>
    </dgm:pt>
    <dgm:pt modelId="{A10B220C-F11B-4E9D-9266-1879F4E42400}" type="parTrans" cxnId="{922D25DB-ADE6-4044-B97F-E7BC85CF0AF6}">
      <dgm:prSet/>
      <dgm:spPr/>
      <dgm:t>
        <a:bodyPr/>
        <a:lstStyle/>
        <a:p>
          <a:endParaRPr lang="en-US"/>
        </a:p>
      </dgm:t>
    </dgm:pt>
    <dgm:pt modelId="{79396623-79AF-4E5B-9076-AC5AB9C8C6F5}" type="pres">
      <dgm:prSet presAssocID="{027912EE-9117-4915-AFC6-1D9D026E913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AAA270-8A81-4B34-AABC-9B9B00CF33DE}" type="pres">
      <dgm:prSet presAssocID="{A7BF964D-8EEC-4982-A240-8A3B3070A40A}" presName="centerShape" presStyleLbl="node0" presStyleIdx="0" presStyleCnt="1" custScaleX="264964" custScaleY="161195" custLinFactNeighborX="2564" custLinFactNeighborY="-39764"/>
      <dgm:spPr/>
      <dgm:t>
        <a:bodyPr/>
        <a:lstStyle/>
        <a:p>
          <a:endParaRPr lang="en-US"/>
        </a:p>
      </dgm:t>
    </dgm:pt>
    <dgm:pt modelId="{14D23F8C-DA5E-491D-8CBF-F6057842020B}" type="pres">
      <dgm:prSet presAssocID="{86686D29-4628-4E26-AF12-A7DA0B730810}" presName="parTrans" presStyleLbl="sibTrans2D1" presStyleIdx="0" presStyleCnt="3"/>
      <dgm:spPr/>
      <dgm:t>
        <a:bodyPr/>
        <a:lstStyle/>
        <a:p>
          <a:endParaRPr lang="en-US"/>
        </a:p>
      </dgm:t>
    </dgm:pt>
    <dgm:pt modelId="{0F2B1567-E147-4D51-B77C-246B2FD14627}" type="pres">
      <dgm:prSet presAssocID="{86686D29-4628-4E26-AF12-A7DA0B730810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CBF16267-5A86-47F6-A810-77ED61C7D232}" type="pres">
      <dgm:prSet presAssocID="{FA02101A-6D16-497D-A7E4-B115296D992B}" presName="node" presStyleLbl="node1" presStyleIdx="0" presStyleCnt="3" custScaleX="94254" custScaleY="86411" custRadScaleRad="37755" custRadScaleInc="-246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7E03C8-A4CB-4C59-B4DB-C0897C84840C}" type="pres">
      <dgm:prSet presAssocID="{5114AD45-4CB1-4E3E-A743-96F309C54659}" presName="parTrans" presStyleLbl="sibTrans2D1" presStyleIdx="1" presStyleCnt="3" custLinFactNeighborX="36705" custLinFactNeighborY="-30765"/>
      <dgm:spPr/>
      <dgm:t>
        <a:bodyPr/>
        <a:lstStyle/>
        <a:p>
          <a:endParaRPr lang="en-US"/>
        </a:p>
      </dgm:t>
    </dgm:pt>
    <dgm:pt modelId="{A4E4F510-2214-49FE-9059-C65B35E61394}" type="pres">
      <dgm:prSet presAssocID="{5114AD45-4CB1-4E3E-A743-96F309C5465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B87D4ED1-94DA-460B-BA5C-EAC25170A322}" type="pres">
      <dgm:prSet presAssocID="{51DA27BA-DFE5-4634-A6DB-3021AF736606}" presName="node" presStyleLbl="node1" presStyleIdx="1" presStyleCnt="3" custScaleX="64651" custScaleY="60040" custRadScaleRad="126828" custRadScaleInc="-629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F558B-C20F-4F50-8C78-1F6DC7D793EF}" type="pres">
      <dgm:prSet presAssocID="{C00E88CD-EE8D-4E99-B658-BC9EED1BC037}" presName="parTrans" presStyleLbl="sibTrans2D1" presStyleIdx="2" presStyleCnt="3" custLinFactNeighborX="-48903" custLinFactNeighborY="-17878"/>
      <dgm:spPr/>
      <dgm:t>
        <a:bodyPr/>
        <a:lstStyle/>
        <a:p>
          <a:endParaRPr lang="en-US"/>
        </a:p>
      </dgm:t>
    </dgm:pt>
    <dgm:pt modelId="{9F546B9B-6BAD-4BD3-AF0E-5545172D0D1C}" type="pres">
      <dgm:prSet presAssocID="{C00E88CD-EE8D-4E99-B658-BC9EED1BC037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875E13C2-F8A3-4222-8A56-D89531F0051D}" type="pres">
      <dgm:prSet presAssocID="{10CA3EAD-7399-4B89-8F02-19DFEF9B983F}" presName="node" presStyleLbl="node1" presStyleIdx="2" presStyleCnt="3" custScaleX="240661" custScaleY="234334" custRadScaleRad="154701" custRadScaleInc="74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E02DD1-1CF3-45E6-B0B8-58E80B36987C}" srcId="{A7BF964D-8EEC-4982-A240-8A3B3070A40A}" destId="{FA02101A-6D16-497D-A7E4-B115296D992B}" srcOrd="0" destOrd="0" parTransId="{86686D29-4628-4E26-AF12-A7DA0B730810}" sibTransId="{9EF1F241-136B-473E-8760-92F759E72074}"/>
    <dgm:cxn modelId="{933EF0A3-082F-4F81-8128-2111F55B6833}" srcId="{A7BF964D-8EEC-4982-A240-8A3B3070A40A}" destId="{10CA3EAD-7399-4B89-8F02-19DFEF9B983F}" srcOrd="2" destOrd="0" parTransId="{C00E88CD-EE8D-4E99-B658-BC9EED1BC037}" sibTransId="{9A81FFBB-DEF5-4520-B8D0-65A57D102ACE}"/>
    <dgm:cxn modelId="{B95943BA-4B36-490F-9331-60878E808F85}" srcId="{A7BF964D-8EEC-4982-A240-8A3B3070A40A}" destId="{51DA27BA-DFE5-4634-A6DB-3021AF736606}" srcOrd="1" destOrd="0" parTransId="{5114AD45-4CB1-4E3E-A743-96F309C54659}" sibTransId="{D8534B4B-D7FD-421E-AF1F-FFAF3D1941D6}"/>
    <dgm:cxn modelId="{D3194E1B-C3D2-4358-A14C-C56BC480EC3E}" type="presOf" srcId="{51DA27BA-DFE5-4634-A6DB-3021AF736606}" destId="{B87D4ED1-94DA-460B-BA5C-EAC25170A322}" srcOrd="0" destOrd="0" presId="urn:microsoft.com/office/officeart/2005/8/layout/radial5"/>
    <dgm:cxn modelId="{C6FD42C3-6826-4702-A61D-2228AACE0A1C}" type="presOf" srcId="{C00E88CD-EE8D-4E99-B658-BC9EED1BC037}" destId="{9F546B9B-6BAD-4BD3-AF0E-5545172D0D1C}" srcOrd="1" destOrd="0" presId="urn:microsoft.com/office/officeart/2005/8/layout/radial5"/>
    <dgm:cxn modelId="{6EA4DF4B-D576-43FF-BD72-CC29929CC300}" type="presOf" srcId="{10CA3EAD-7399-4B89-8F02-19DFEF9B983F}" destId="{875E13C2-F8A3-4222-8A56-D89531F0051D}" srcOrd="0" destOrd="0" presId="urn:microsoft.com/office/officeart/2005/8/layout/radial5"/>
    <dgm:cxn modelId="{A6BD3228-E512-479B-AB39-E757D1A6BABB}" type="presOf" srcId="{5114AD45-4CB1-4E3E-A743-96F309C54659}" destId="{527E03C8-A4CB-4C59-B4DB-C0897C84840C}" srcOrd="0" destOrd="0" presId="urn:microsoft.com/office/officeart/2005/8/layout/radial5"/>
    <dgm:cxn modelId="{BE81BC12-1EA1-4AF9-A879-D3532E408571}" type="presOf" srcId="{86686D29-4628-4E26-AF12-A7DA0B730810}" destId="{14D23F8C-DA5E-491D-8CBF-F6057842020B}" srcOrd="0" destOrd="0" presId="urn:microsoft.com/office/officeart/2005/8/layout/radial5"/>
    <dgm:cxn modelId="{200B36FA-5982-4E54-8537-34F9E47A8149}" type="presOf" srcId="{027912EE-9117-4915-AFC6-1D9D026E9131}" destId="{79396623-79AF-4E5B-9076-AC5AB9C8C6F5}" srcOrd="0" destOrd="0" presId="urn:microsoft.com/office/officeart/2005/8/layout/radial5"/>
    <dgm:cxn modelId="{922D25DB-ADE6-4044-B97F-E7BC85CF0AF6}" srcId="{027912EE-9117-4915-AFC6-1D9D026E9131}" destId="{A7BF964D-8EEC-4982-A240-8A3B3070A40A}" srcOrd="0" destOrd="0" parTransId="{A10B220C-F11B-4E9D-9266-1879F4E42400}" sibTransId="{9B1C1456-2A40-47D0-A5B8-DE1895D232AA}"/>
    <dgm:cxn modelId="{384999B9-962E-4157-A9BA-F245B56D9E64}" type="presOf" srcId="{C00E88CD-EE8D-4E99-B658-BC9EED1BC037}" destId="{03DF558B-C20F-4F50-8C78-1F6DC7D793EF}" srcOrd="0" destOrd="0" presId="urn:microsoft.com/office/officeart/2005/8/layout/radial5"/>
    <dgm:cxn modelId="{08340392-26AB-43C5-B42A-137EFDA7759A}" type="presOf" srcId="{FA02101A-6D16-497D-A7E4-B115296D992B}" destId="{CBF16267-5A86-47F6-A810-77ED61C7D232}" srcOrd="0" destOrd="0" presId="urn:microsoft.com/office/officeart/2005/8/layout/radial5"/>
    <dgm:cxn modelId="{6F1E6CC5-052D-47FB-9146-519AA51BE667}" type="presOf" srcId="{5114AD45-4CB1-4E3E-A743-96F309C54659}" destId="{A4E4F510-2214-49FE-9059-C65B35E61394}" srcOrd="1" destOrd="0" presId="urn:microsoft.com/office/officeart/2005/8/layout/radial5"/>
    <dgm:cxn modelId="{65BBF46F-36FD-4751-B714-D848A439A63E}" type="presOf" srcId="{A7BF964D-8EEC-4982-A240-8A3B3070A40A}" destId="{38AAA270-8A81-4B34-AABC-9B9B00CF33DE}" srcOrd="0" destOrd="0" presId="urn:microsoft.com/office/officeart/2005/8/layout/radial5"/>
    <dgm:cxn modelId="{AEB41290-6221-400C-B8E5-C05737FEFFFA}" type="presOf" srcId="{86686D29-4628-4E26-AF12-A7DA0B730810}" destId="{0F2B1567-E147-4D51-B77C-246B2FD14627}" srcOrd="1" destOrd="0" presId="urn:microsoft.com/office/officeart/2005/8/layout/radial5"/>
    <dgm:cxn modelId="{A2ED8526-C58D-415E-9D60-C5ABEF17CCBE}" type="presParOf" srcId="{79396623-79AF-4E5B-9076-AC5AB9C8C6F5}" destId="{38AAA270-8A81-4B34-AABC-9B9B00CF33DE}" srcOrd="0" destOrd="0" presId="urn:microsoft.com/office/officeart/2005/8/layout/radial5"/>
    <dgm:cxn modelId="{93E31DF2-BE2F-4061-A985-2D8883D68809}" type="presParOf" srcId="{79396623-79AF-4E5B-9076-AC5AB9C8C6F5}" destId="{14D23F8C-DA5E-491D-8CBF-F6057842020B}" srcOrd="1" destOrd="0" presId="urn:microsoft.com/office/officeart/2005/8/layout/radial5"/>
    <dgm:cxn modelId="{44148975-ACC4-4D5E-9237-4EAC066E7280}" type="presParOf" srcId="{14D23F8C-DA5E-491D-8CBF-F6057842020B}" destId="{0F2B1567-E147-4D51-B77C-246B2FD14627}" srcOrd="0" destOrd="0" presId="urn:microsoft.com/office/officeart/2005/8/layout/radial5"/>
    <dgm:cxn modelId="{519ABED0-A52B-4F7D-8032-C88EBC495D7E}" type="presParOf" srcId="{79396623-79AF-4E5B-9076-AC5AB9C8C6F5}" destId="{CBF16267-5A86-47F6-A810-77ED61C7D232}" srcOrd="2" destOrd="0" presId="urn:microsoft.com/office/officeart/2005/8/layout/radial5"/>
    <dgm:cxn modelId="{5A490AFD-8013-4586-B96F-E402E781CD24}" type="presParOf" srcId="{79396623-79AF-4E5B-9076-AC5AB9C8C6F5}" destId="{527E03C8-A4CB-4C59-B4DB-C0897C84840C}" srcOrd="3" destOrd="0" presId="urn:microsoft.com/office/officeart/2005/8/layout/radial5"/>
    <dgm:cxn modelId="{CC72F92F-C0BC-491B-92F3-F5176144EA76}" type="presParOf" srcId="{527E03C8-A4CB-4C59-B4DB-C0897C84840C}" destId="{A4E4F510-2214-49FE-9059-C65B35E61394}" srcOrd="0" destOrd="0" presId="urn:microsoft.com/office/officeart/2005/8/layout/radial5"/>
    <dgm:cxn modelId="{DD61F2E8-C928-4D89-9C9B-757DA5627F7E}" type="presParOf" srcId="{79396623-79AF-4E5B-9076-AC5AB9C8C6F5}" destId="{B87D4ED1-94DA-460B-BA5C-EAC25170A322}" srcOrd="4" destOrd="0" presId="urn:microsoft.com/office/officeart/2005/8/layout/radial5"/>
    <dgm:cxn modelId="{B7060ADB-CCE9-4614-803B-C32603BB3C22}" type="presParOf" srcId="{79396623-79AF-4E5B-9076-AC5AB9C8C6F5}" destId="{03DF558B-C20F-4F50-8C78-1F6DC7D793EF}" srcOrd="5" destOrd="0" presId="urn:microsoft.com/office/officeart/2005/8/layout/radial5"/>
    <dgm:cxn modelId="{9EBAA676-3A37-4EDD-B922-000423C6FA11}" type="presParOf" srcId="{03DF558B-C20F-4F50-8C78-1F6DC7D793EF}" destId="{9F546B9B-6BAD-4BD3-AF0E-5545172D0D1C}" srcOrd="0" destOrd="0" presId="urn:microsoft.com/office/officeart/2005/8/layout/radial5"/>
    <dgm:cxn modelId="{86BE5E00-CEA5-4F8B-A94C-1C12CED3D481}" type="presParOf" srcId="{79396623-79AF-4E5B-9076-AC5AB9C8C6F5}" destId="{875E13C2-F8A3-4222-8A56-D89531F0051D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4FAD48-835E-4FEA-A570-76ABFE79FDF9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3D6516-2AB5-4CEF-A62D-D42BDFF48EA7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  <a:effectLst>
          <a:softEdge rad="127000"/>
        </a:effectLst>
      </dgm:spPr>
      <dgm:t>
        <a:bodyPr/>
        <a:lstStyle/>
        <a:p>
          <a:r>
            <a:rPr lang="en-US" dirty="0" smtClean="0"/>
            <a:t/>
          </a:r>
          <a:br>
            <a:rPr lang="en-US" dirty="0" smtClean="0"/>
          </a:br>
          <a:endParaRPr lang="en-US" dirty="0"/>
        </a:p>
      </dgm:t>
    </dgm:pt>
    <dgm:pt modelId="{8B06402B-6B44-4E17-B6A5-485393D14A72}" type="parTrans" cxnId="{E7B54CD3-3CDC-4EE2-B6A6-AEE62FDF48D8}">
      <dgm:prSet/>
      <dgm:spPr/>
      <dgm:t>
        <a:bodyPr/>
        <a:lstStyle/>
        <a:p>
          <a:endParaRPr lang="en-US"/>
        </a:p>
      </dgm:t>
    </dgm:pt>
    <dgm:pt modelId="{1B93F060-FF01-4C92-B320-31451C304A91}" type="sibTrans" cxnId="{E7B54CD3-3CDC-4EE2-B6A6-AEE62FDF48D8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B324598-AC11-4A04-B4C6-064F28EB3463}">
      <dgm:prSet phldrT="[Text]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Innovative Designs</a:t>
          </a:r>
          <a:endParaRPr lang="en-US" b="1" dirty="0">
            <a:solidFill>
              <a:schemeClr val="tx1"/>
            </a:solidFill>
          </a:endParaRPr>
        </a:p>
      </dgm:t>
    </dgm:pt>
    <dgm:pt modelId="{42722666-49AA-4AB4-8F2F-BB8D9E383BAA}" type="parTrans" cxnId="{5FF0C6EF-E5B1-4693-8BD6-8B8D9E0D015C}">
      <dgm:prSet/>
      <dgm:spPr/>
      <dgm:t>
        <a:bodyPr/>
        <a:lstStyle/>
        <a:p>
          <a:endParaRPr lang="en-US"/>
        </a:p>
      </dgm:t>
    </dgm:pt>
    <dgm:pt modelId="{694A5E23-A46C-4C4E-ABAB-D256AFBE65E0}" type="sibTrans" cxnId="{5FF0C6EF-E5B1-4693-8BD6-8B8D9E0D015C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E5180CA5-48E4-4230-ACE9-AB4D13C3CF51}">
      <dgm:prSet phldrT="[Text]"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Industries</a:t>
          </a:r>
          <a:endParaRPr lang="en-US" sz="1600" b="1" dirty="0">
            <a:solidFill>
              <a:schemeClr val="tx1"/>
            </a:solidFill>
          </a:endParaRPr>
        </a:p>
      </dgm:t>
    </dgm:pt>
    <dgm:pt modelId="{7ED328D6-9205-4B3C-95E0-ACA7C65CF4A8}" type="parTrans" cxnId="{398AD03D-D87E-41B0-B7F2-8C2E535005ED}">
      <dgm:prSet/>
      <dgm:spPr/>
      <dgm:t>
        <a:bodyPr/>
        <a:lstStyle/>
        <a:p>
          <a:endParaRPr lang="en-US"/>
        </a:p>
      </dgm:t>
    </dgm:pt>
    <dgm:pt modelId="{13FD6995-AF9A-4E18-B274-977A8B1B9ED4}" type="sibTrans" cxnId="{398AD03D-D87E-41B0-B7F2-8C2E535005ED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190E3D5C-F30A-4FA7-AEFC-F3DAB45022C1}">
      <dgm:prSet phldrT="[Text]"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</a:rPr>
            <a:t>Production</a:t>
          </a:r>
          <a:endParaRPr lang="en-US" sz="1800" b="1" dirty="0">
            <a:solidFill>
              <a:schemeClr val="tx1"/>
            </a:solidFill>
          </a:endParaRPr>
        </a:p>
      </dgm:t>
    </dgm:pt>
    <dgm:pt modelId="{A849B385-6D64-4B3C-B597-01DA074F02C7}" type="parTrans" cxnId="{E94E2960-D638-4730-88F6-65943BC16315}">
      <dgm:prSet/>
      <dgm:spPr/>
      <dgm:t>
        <a:bodyPr/>
        <a:lstStyle/>
        <a:p>
          <a:endParaRPr lang="en-US"/>
        </a:p>
      </dgm:t>
    </dgm:pt>
    <dgm:pt modelId="{4D8DA06B-70F3-4215-9188-296AD5912C72}" type="sibTrans" cxnId="{E94E2960-D638-4730-88F6-65943BC16315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061FA4C-0E57-44C5-BE04-0976AFB2AB6E}" type="pres">
      <dgm:prSet presAssocID="{A54FAD48-835E-4FEA-A570-76ABFE79FDF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36DDDD-9522-4FEF-905D-6233B34BFD0A}" type="pres">
      <dgm:prSet presAssocID="{A83D6516-2AB5-4CEF-A62D-D42BDFF48EA7}" presName="node" presStyleLbl="node1" presStyleIdx="0" presStyleCnt="4" custScaleX="192844" custScaleY="120689" custLinFactNeighborX="2564" custLinFactNeighborY="-39764" custRadScaleRad="103420" custRadScaleInc="2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AC3A1-2F56-4D60-9993-A8B982BF84AF}" type="pres">
      <dgm:prSet presAssocID="{1B93F060-FF01-4C92-B320-31451C304A91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BA858CF-C651-4072-8DCB-B63A8E91905B}" type="pres">
      <dgm:prSet presAssocID="{1B93F060-FF01-4C92-B320-31451C304A91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ED47498-3E0F-4DD8-861C-D7A173D521DD}" type="pres">
      <dgm:prSet presAssocID="{BB324598-AC11-4A04-B4C6-064F28EB3463}" presName="node" presStyleLbl="node1" presStyleIdx="1" presStyleCnt="4" custRadScaleRad="143135" custRadScaleInc="-86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54998D-1FC0-43A7-ADF8-ECF340E20B83}" type="pres">
      <dgm:prSet presAssocID="{694A5E23-A46C-4C4E-ABAB-D256AFBE65E0}" presName="sibTrans" presStyleLbl="sibTrans2D1" presStyleIdx="1" presStyleCnt="4" custScaleX="232540" custLinFactNeighborX="68333" custLinFactNeighborY="35876"/>
      <dgm:spPr/>
      <dgm:t>
        <a:bodyPr/>
        <a:lstStyle/>
        <a:p>
          <a:endParaRPr lang="en-US"/>
        </a:p>
      </dgm:t>
    </dgm:pt>
    <dgm:pt modelId="{2EA2B771-83BC-4323-836A-DAF76C761385}" type="pres">
      <dgm:prSet presAssocID="{694A5E23-A46C-4C4E-ABAB-D256AFBE65E0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9DB0B08-BACA-4882-AC71-44374B641365}" type="pres">
      <dgm:prSet presAssocID="{E5180CA5-48E4-4230-ACE9-AB4D13C3CF51}" presName="node" presStyleLbl="node1" presStyleIdx="2" presStyleCnt="4" custRadScaleRad="67836" custRadScaleInc="-67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F5666E-8E3B-4D7F-B481-62E975C72108}" type="pres">
      <dgm:prSet presAssocID="{13FD6995-AF9A-4E18-B274-977A8B1B9ED4}" presName="sibTrans" presStyleLbl="sibTrans2D1" presStyleIdx="2" presStyleCnt="4" custScaleX="124833" custScaleY="112117" custLinFactNeighborX="-2169" custLinFactNeighborY="4580"/>
      <dgm:spPr/>
      <dgm:t>
        <a:bodyPr/>
        <a:lstStyle/>
        <a:p>
          <a:endParaRPr lang="en-US"/>
        </a:p>
      </dgm:t>
    </dgm:pt>
    <dgm:pt modelId="{5D9EB7BD-9B4A-4356-959E-2D3D91679826}" type="pres">
      <dgm:prSet presAssocID="{13FD6995-AF9A-4E18-B274-977A8B1B9ED4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05D566A-331D-46F0-9828-F114BB08F083}" type="pres">
      <dgm:prSet presAssocID="{190E3D5C-F30A-4FA7-AEFC-F3DAB45022C1}" presName="node" presStyleLbl="node1" presStyleIdx="3" presStyleCnt="4" custScaleX="102842" custScaleY="82449" custRadScaleRad="114044" custRadScaleInc="25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817142-17EF-4996-A663-03EF5AB92B39}" type="pres">
      <dgm:prSet presAssocID="{4D8DA06B-70F3-4215-9188-296AD5912C72}" presName="sibTrans" presStyleLbl="sibTrans2D1" presStyleIdx="3" presStyleCnt="4"/>
      <dgm:spPr/>
      <dgm:t>
        <a:bodyPr/>
        <a:lstStyle/>
        <a:p>
          <a:endParaRPr lang="en-US"/>
        </a:p>
      </dgm:t>
    </dgm:pt>
    <dgm:pt modelId="{0FBEA38A-C1C9-4692-8A22-51D517C9ACA3}" type="pres">
      <dgm:prSet presAssocID="{4D8DA06B-70F3-4215-9188-296AD5912C72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D0961B00-99E3-4FD0-8819-110F8C02E2C0}" type="presOf" srcId="{BB324598-AC11-4A04-B4C6-064F28EB3463}" destId="{7ED47498-3E0F-4DD8-861C-D7A173D521DD}" srcOrd="0" destOrd="0" presId="urn:microsoft.com/office/officeart/2005/8/layout/cycle2"/>
    <dgm:cxn modelId="{5FF0C6EF-E5B1-4693-8BD6-8B8D9E0D015C}" srcId="{A54FAD48-835E-4FEA-A570-76ABFE79FDF9}" destId="{BB324598-AC11-4A04-B4C6-064F28EB3463}" srcOrd="1" destOrd="0" parTransId="{42722666-49AA-4AB4-8F2F-BB8D9E383BAA}" sibTransId="{694A5E23-A46C-4C4E-ABAB-D256AFBE65E0}"/>
    <dgm:cxn modelId="{2D66BAF0-2136-4DD7-9362-9A9BBB73C3E9}" type="presOf" srcId="{190E3D5C-F30A-4FA7-AEFC-F3DAB45022C1}" destId="{A05D566A-331D-46F0-9828-F114BB08F083}" srcOrd="0" destOrd="0" presId="urn:microsoft.com/office/officeart/2005/8/layout/cycle2"/>
    <dgm:cxn modelId="{D4AF403A-EE7D-4650-B054-754CF21BC2D7}" type="presOf" srcId="{A54FAD48-835E-4FEA-A570-76ABFE79FDF9}" destId="{5061FA4C-0E57-44C5-BE04-0976AFB2AB6E}" srcOrd="0" destOrd="0" presId="urn:microsoft.com/office/officeart/2005/8/layout/cycle2"/>
    <dgm:cxn modelId="{E94E2960-D638-4730-88F6-65943BC16315}" srcId="{A54FAD48-835E-4FEA-A570-76ABFE79FDF9}" destId="{190E3D5C-F30A-4FA7-AEFC-F3DAB45022C1}" srcOrd="3" destOrd="0" parTransId="{A849B385-6D64-4B3C-B597-01DA074F02C7}" sibTransId="{4D8DA06B-70F3-4215-9188-296AD5912C72}"/>
    <dgm:cxn modelId="{E7B54CD3-3CDC-4EE2-B6A6-AEE62FDF48D8}" srcId="{A54FAD48-835E-4FEA-A570-76ABFE79FDF9}" destId="{A83D6516-2AB5-4CEF-A62D-D42BDFF48EA7}" srcOrd="0" destOrd="0" parTransId="{8B06402B-6B44-4E17-B6A5-485393D14A72}" sibTransId="{1B93F060-FF01-4C92-B320-31451C304A91}"/>
    <dgm:cxn modelId="{122C38B2-88F7-4726-8E26-35E7124C17BC}" type="presOf" srcId="{694A5E23-A46C-4C4E-ABAB-D256AFBE65E0}" destId="{2EA2B771-83BC-4323-836A-DAF76C761385}" srcOrd="1" destOrd="0" presId="urn:microsoft.com/office/officeart/2005/8/layout/cycle2"/>
    <dgm:cxn modelId="{1D99DA9C-64F0-4BF3-B85E-1BA44D135F73}" type="presOf" srcId="{4D8DA06B-70F3-4215-9188-296AD5912C72}" destId="{DF817142-17EF-4996-A663-03EF5AB92B39}" srcOrd="0" destOrd="0" presId="urn:microsoft.com/office/officeart/2005/8/layout/cycle2"/>
    <dgm:cxn modelId="{02F97F18-F1BD-4D26-ACE5-2CD18792462A}" type="presOf" srcId="{E5180CA5-48E4-4230-ACE9-AB4D13C3CF51}" destId="{89DB0B08-BACA-4882-AC71-44374B641365}" srcOrd="0" destOrd="0" presId="urn:microsoft.com/office/officeart/2005/8/layout/cycle2"/>
    <dgm:cxn modelId="{F9D65DE2-3C6F-40DC-970F-52D77E856F30}" type="presOf" srcId="{694A5E23-A46C-4C4E-ABAB-D256AFBE65E0}" destId="{9354998D-1FC0-43A7-ADF8-ECF340E20B83}" srcOrd="0" destOrd="0" presId="urn:microsoft.com/office/officeart/2005/8/layout/cycle2"/>
    <dgm:cxn modelId="{AA0F1099-CE2F-4983-BDEE-6A4D0BE05F5A}" type="presOf" srcId="{13FD6995-AF9A-4E18-B274-977A8B1B9ED4}" destId="{34F5666E-8E3B-4D7F-B481-62E975C72108}" srcOrd="0" destOrd="0" presId="urn:microsoft.com/office/officeart/2005/8/layout/cycle2"/>
    <dgm:cxn modelId="{7C756D7B-FFE2-4761-B2B6-6B5F57973440}" type="presOf" srcId="{1B93F060-FF01-4C92-B320-31451C304A91}" destId="{B50AC3A1-2F56-4D60-9993-A8B982BF84AF}" srcOrd="0" destOrd="0" presId="urn:microsoft.com/office/officeart/2005/8/layout/cycle2"/>
    <dgm:cxn modelId="{FB086D75-639B-4956-A041-741C215AB034}" type="presOf" srcId="{4D8DA06B-70F3-4215-9188-296AD5912C72}" destId="{0FBEA38A-C1C9-4692-8A22-51D517C9ACA3}" srcOrd="1" destOrd="0" presId="urn:microsoft.com/office/officeart/2005/8/layout/cycle2"/>
    <dgm:cxn modelId="{3E28BADE-7015-4E78-9692-51C0BFD8DEC7}" type="presOf" srcId="{A83D6516-2AB5-4CEF-A62D-D42BDFF48EA7}" destId="{3936DDDD-9522-4FEF-905D-6233B34BFD0A}" srcOrd="0" destOrd="0" presId="urn:microsoft.com/office/officeart/2005/8/layout/cycle2"/>
    <dgm:cxn modelId="{604A819F-7D66-4C95-BB25-963C35A7DF2B}" type="presOf" srcId="{13FD6995-AF9A-4E18-B274-977A8B1B9ED4}" destId="{5D9EB7BD-9B4A-4356-959E-2D3D91679826}" srcOrd="1" destOrd="0" presId="urn:microsoft.com/office/officeart/2005/8/layout/cycle2"/>
    <dgm:cxn modelId="{0F997D62-6E73-4089-A319-663599012EE7}" type="presOf" srcId="{1B93F060-FF01-4C92-B320-31451C304A91}" destId="{5BA858CF-C651-4072-8DCB-B63A8E91905B}" srcOrd="1" destOrd="0" presId="urn:microsoft.com/office/officeart/2005/8/layout/cycle2"/>
    <dgm:cxn modelId="{398AD03D-D87E-41B0-B7F2-8C2E535005ED}" srcId="{A54FAD48-835E-4FEA-A570-76ABFE79FDF9}" destId="{E5180CA5-48E4-4230-ACE9-AB4D13C3CF51}" srcOrd="2" destOrd="0" parTransId="{7ED328D6-9205-4B3C-95E0-ACA7C65CF4A8}" sibTransId="{13FD6995-AF9A-4E18-B274-977A8B1B9ED4}"/>
    <dgm:cxn modelId="{B2DBA976-2F43-414C-A970-5AFF63256F59}" type="presParOf" srcId="{5061FA4C-0E57-44C5-BE04-0976AFB2AB6E}" destId="{3936DDDD-9522-4FEF-905D-6233B34BFD0A}" srcOrd="0" destOrd="0" presId="urn:microsoft.com/office/officeart/2005/8/layout/cycle2"/>
    <dgm:cxn modelId="{4AB1532E-6A41-44B7-AEBD-EF9056D602A8}" type="presParOf" srcId="{5061FA4C-0E57-44C5-BE04-0976AFB2AB6E}" destId="{B50AC3A1-2F56-4D60-9993-A8B982BF84AF}" srcOrd="1" destOrd="0" presId="urn:microsoft.com/office/officeart/2005/8/layout/cycle2"/>
    <dgm:cxn modelId="{731071FA-1D59-4726-AC89-8FB1E1010B09}" type="presParOf" srcId="{B50AC3A1-2F56-4D60-9993-A8B982BF84AF}" destId="{5BA858CF-C651-4072-8DCB-B63A8E91905B}" srcOrd="0" destOrd="0" presId="urn:microsoft.com/office/officeart/2005/8/layout/cycle2"/>
    <dgm:cxn modelId="{80C39CB9-161F-4739-AA54-B2803BB1D022}" type="presParOf" srcId="{5061FA4C-0E57-44C5-BE04-0976AFB2AB6E}" destId="{7ED47498-3E0F-4DD8-861C-D7A173D521DD}" srcOrd="2" destOrd="0" presId="urn:microsoft.com/office/officeart/2005/8/layout/cycle2"/>
    <dgm:cxn modelId="{84A2DAB7-E8D8-4F18-BD5B-66E8877D43F8}" type="presParOf" srcId="{5061FA4C-0E57-44C5-BE04-0976AFB2AB6E}" destId="{9354998D-1FC0-43A7-ADF8-ECF340E20B83}" srcOrd="3" destOrd="0" presId="urn:microsoft.com/office/officeart/2005/8/layout/cycle2"/>
    <dgm:cxn modelId="{9F3A044C-A0CD-4E4D-B9C6-39A3009324E0}" type="presParOf" srcId="{9354998D-1FC0-43A7-ADF8-ECF340E20B83}" destId="{2EA2B771-83BC-4323-836A-DAF76C761385}" srcOrd="0" destOrd="0" presId="urn:microsoft.com/office/officeart/2005/8/layout/cycle2"/>
    <dgm:cxn modelId="{A12E7D23-2A2A-4BBF-BDF5-6F956F9B2824}" type="presParOf" srcId="{5061FA4C-0E57-44C5-BE04-0976AFB2AB6E}" destId="{89DB0B08-BACA-4882-AC71-44374B641365}" srcOrd="4" destOrd="0" presId="urn:microsoft.com/office/officeart/2005/8/layout/cycle2"/>
    <dgm:cxn modelId="{C1D3A160-1228-45E9-8562-1AD1951B7B36}" type="presParOf" srcId="{5061FA4C-0E57-44C5-BE04-0976AFB2AB6E}" destId="{34F5666E-8E3B-4D7F-B481-62E975C72108}" srcOrd="5" destOrd="0" presId="urn:microsoft.com/office/officeart/2005/8/layout/cycle2"/>
    <dgm:cxn modelId="{067224B8-AFC8-406F-B6DF-DA52AED4DEE6}" type="presParOf" srcId="{34F5666E-8E3B-4D7F-B481-62E975C72108}" destId="{5D9EB7BD-9B4A-4356-959E-2D3D91679826}" srcOrd="0" destOrd="0" presId="urn:microsoft.com/office/officeart/2005/8/layout/cycle2"/>
    <dgm:cxn modelId="{8E1D2429-0ACA-40C7-8A62-1CB83197C556}" type="presParOf" srcId="{5061FA4C-0E57-44C5-BE04-0976AFB2AB6E}" destId="{A05D566A-331D-46F0-9828-F114BB08F083}" srcOrd="6" destOrd="0" presId="urn:microsoft.com/office/officeart/2005/8/layout/cycle2"/>
    <dgm:cxn modelId="{1CAEAD33-93CF-4E32-9BA5-AB531C81BD8D}" type="presParOf" srcId="{5061FA4C-0E57-44C5-BE04-0976AFB2AB6E}" destId="{DF817142-17EF-4996-A663-03EF5AB92B39}" srcOrd="7" destOrd="0" presId="urn:microsoft.com/office/officeart/2005/8/layout/cycle2"/>
    <dgm:cxn modelId="{82168133-C548-41CC-A97B-98B160161595}" type="presParOf" srcId="{DF817142-17EF-4996-A663-03EF5AB92B39}" destId="{0FBEA38A-C1C9-4692-8A22-51D517C9ACA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966965-C090-4764-A6FB-1DF3EE828D9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796050-B103-4507-88EE-3FCEAA6059B3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</a:p>
      </dgm:t>
    </dgm:pt>
    <dgm:pt modelId="{1DFFB1E4-DAC2-456B-92B8-D029584786A4}" type="parTrans" cxnId="{D93B3BA2-8EE7-4E91-AFD4-0D5C12E5E94C}">
      <dgm:prSet/>
      <dgm:spPr/>
      <dgm:t>
        <a:bodyPr/>
        <a:lstStyle/>
        <a:p>
          <a:endParaRPr lang="en-US"/>
        </a:p>
      </dgm:t>
    </dgm:pt>
    <dgm:pt modelId="{0BB41355-EFFE-440B-B4ED-0B00CFDAAB65}" type="sibTrans" cxnId="{D93B3BA2-8EE7-4E91-AFD4-0D5C12E5E94C}">
      <dgm:prSet/>
      <dgm:spPr/>
      <dgm:t>
        <a:bodyPr/>
        <a:lstStyle/>
        <a:p>
          <a:endParaRPr lang="en-US"/>
        </a:p>
      </dgm:t>
    </dgm:pt>
    <dgm:pt modelId="{A7E01E1F-F6DC-4D44-9162-C7076DFCA020}">
      <dgm:prSet phldrT="[Text]"/>
      <dgm:spPr/>
      <dgm:t>
        <a:bodyPr/>
        <a:lstStyle/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2030</a:t>
          </a:r>
        </a:p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ALBA II</a:t>
          </a:r>
          <a:endParaRPr lang="en-US" dirty="0" smtClean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05137D3-FF12-42ED-85A2-859FB2A91F35}" type="parTrans" cxnId="{55105CF9-0B37-442C-BBA6-0DD16B6ADAFE}">
      <dgm:prSet/>
      <dgm:spPr/>
      <dgm:t>
        <a:bodyPr/>
        <a:lstStyle/>
        <a:p>
          <a:endParaRPr lang="en-US"/>
        </a:p>
      </dgm:t>
    </dgm:pt>
    <dgm:pt modelId="{0A0BAF45-0BEA-47BD-B1AF-617A5F2FFF96}" type="sibTrans" cxnId="{55105CF9-0B37-442C-BBA6-0DD16B6ADAFE}">
      <dgm:prSet/>
      <dgm:spPr/>
      <dgm:t>
        <a:bodyPr/>
        <a:lstStyle/>
        <a:p>
          <a:endParaRPr lang="en-US"/>
        </a:p>
      </dgm:t>
    </dgm:pt>
    <dgm:pt modelId="{CC2C86E4-E3B7-4B41-90AF-8A05FE722EC6}">
      <dgm:prSet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2020</a:t>
          </a:r>
        </a:p>
        <a:p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11 Operating BLs </a:t>
          </a:r>
        </a:p>
        <a:p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4 BLs in construction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8DF0330A-155B-4428-B275-9338034622E6}" type="parTrans" cxnId="{F306AF90-27D0-4A0A-84B3-0DEF63913D72}">
      <dgm:prSet/>
      <dgm:spPr/>
      <dgm:t>
        <a:bodyPr/>
        <a:lstStyle/>
        <a:p>
          <a:endParaRPr lang="en-US"/>
        </a:p>
      </dgm:t>
    </dgm:pt>
    <dgm:pt modelId="{533AA761-283A-43B6-AABE-09D91B4A6D61}" type="sibTrans" cxnId="{F306AF90-27D0-4A0A-84B3-0DEF63913D72}">
      <dgm:prSet/>
      <dgm:spPr/>
      <dgm:t>
        <a:bodyPr/>
        <a:lstStyle/>
        <a:p>
          <a:endParaRPr lang="en-US"/>
        </a:p>
      </dgm:t>
    </dgm:pt>
    <dgm:pt modelId="{56AB6642-F89D-4501-8BF5-CEA305E7ED32}">
      <dgm:prSet/>
      <dgm:spPr/>
      <dgm:t>
        <a:bodyPr/>
        <a:lstStyle/>
        <a:p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2028</a:t>
          </a:r>
        </a:p>
        <a:p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16-20 Operating BLs</a:t>
          </a:r>
        </a:p>
        <a:p>
          <a:r>
            <a:rPr lang="en-US" dirty="0" smtClean="0">
              <a:solidFill>
                <a:schemeClr val="tx1">
                  <a:lumMod val="95000"/>
                  <a:lumOff val="5000"/>
                </a:schemeClr>
              </a:solidFill>
            </a:rPr>
            <a:t>Preparing ALBA II</a:t>
          </a:r>
          <a:endParaRPr lang="en-US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5F4B67D-7D82-43E9-BAA3-AA0A233D954F}" type="parTrans" cxnId="{E65F6F0C-A172-464F-9863-041A265F8290}">
      <dgm:prSet/>
      <dgm:spPr/>
      <dgm:t>
        <a:bodyPr/>
        <a:lstStyle/>
        <a:p>
          <a:endParaRPr lang="en-US"/>
        </a:p>
      </dgm:t>
    </dgm:pt>
    <dgm:pt modelId="{F88D31D5-CC85-48AF-B63A-2E40A4826F53}" type="sibTrans" cxnId="{E65F6F0C-A172-464F-9863-041A265F8290}">
      <dgm:prSet/>
      <dgm:spPr/>
      <dgm:t>
        <a:bodyPr/>
        <a:lstStyle/>
        <a:p>
          <a:endParaRPr lang="en-US"/>
        </a:p>
      </dgm:t>
    </dgm:pt>
    <dgm:pt modelId="{B94F6312-0302-40D2-AB6E-F9F4B85753CF}">
      <dgm:prSet/>
      <dgm:spPr/>
      <dgm:t>
        <a:bodyPr/>
        <a:lstStyle/>
        <a:p>
          <a:endParaRPr lang="en-US"/>
        </a:p>
      </dgm:t>
    </dgm:pt>
    <dgm:pt modelId="{5FEA930B-3828-4A97-B39F-E5C6A8BEE3CC}" type="parTrans" cxnId="{56ED0A3C-E3AC-415D-AFF0-B620711D08BB}">
      <dgm:prSet/>
      <dgm:spPr/>
      <dgm:t>
        <a:bodyPr/>
        <a:lstStyle/>
        <a:p>
          <a:endParaRPr lang="en-US"/>
        </a:p>
      </dgm:t>
    </dgm:pt>
    <dgm:pt modelId="{813B039E-DEE8-483E-A551-4FF454BFAC11}" type="sibTrans" cxnId="{56ED0A3C-E3AC-415D-AFF0-B620711D08BB}">
      <dgm:prSet/>
      <dgm:spPr/>
      <dgm:t>
        <a:bodyPr/>
        <a:lstStyle/>
        <a:p>
          <a:endParaRPr lang="en-US"/>
        </a:p>
      </dgm:t>
    </dgm:pt>
    <dgm:pt modelId="{43CB4AF3-3C8E-47CD-AAAA-6B078FE4C942}" type="pres">
      <dgm:prSet presAssocID="{8A966965-C090-4764-A6FB-1DF3EE828D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56C8A5-A018-4C8D-AA86-1557CA8CF32D}" type="pres">
      <dgm:prSet presAssocID="{8A966965-C090-4764-A6FB-1DF3EE828D91}" presName="arrow" presStyleLbl="bgShp" presStyleIdx="0" presStyleCnt="1" custLinFactNeighborX="-387" custLinFactNeighborY="267"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s-ES"/>
        </a:p>
      </dgm:t>
    </dgm:pt>
    <dgm:pt modelId="{30A9FA68-A770-4260-97D4-A01F1579551E}" type="pres">
      <dgm:prSet presAssocID="{8A966965-C090-4764-A6FB-1DF3EE828D91}" presName="points" presStyleCnt="0"/>
      <dgm:spPr/>
    </dgm:pt>
    <dgm:pt modelId="{5D76AE7A-7943-4553-ADA8-827FDB544579}" type="pres">
      <dgm:prSet presAssocID="{A5796050-B103-4507-88EE-3FCEAA6059B3}" presName="compositeA" presStyleCnt="0"/>
      <dgm:spPr/>
    </dgm:pt>
    <dgm:pt modelId="{D14E866C-3A97-451D-B268-91CA44D27CDC}" type="pres">
      <dgm:prSet presAssocID="{A5796050-B103-4507-88EE-3FCEAA6059B3}" presName="textA" presStyleLbl="revTx" presStyleIdx="0" presStyleCnt="5" custScaleX="175368" custScaleY="43541" custLinFactNeighborX="4795" custLinFactNeighborY="390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9B5322-68FC-4751-A3B4-1C1CE1471FFB}" type="pres">
      <dgm:prSet presAssocID="{A5796050-B103-4507-88EE-3FCEAA6059B3}" presName="circleA" presStyleLbl="node1" presStyleIdx="0" presStyleCnt="5" custScaleX="28524" custScaleY="28125" custLinFactNeighborX="-2435" custLinFactNeighborY="57781"/>
      <dgm:spPr>
        <a:solidFill>
          <a:schemeClr val="accent5">
            <a:lumMod val="75000"/>
          </a:schemeClr>
        </a:solidFill>
      </dgm:spPr>
    </dgm:pt>
    <dgm:pt modelId="{04084FB0-B97B-4C51-914A-15CC67644ADF}" type="pres">
      <dgm:prSet presAssocID="{A5796050-B103-4507-88EE-3FCEAA6059B3}" presName="spaceA" presStyleCnt="0"/>
      <dgm:spPr/>
    </dgm:pt>
    <dgm:pt modelId="{453DD1E4-330F-4A82-B83C-9A935CD024ED}" type="pres">
      <dgm:prSet presAssocID="{0BB41355-EFFE-440B-B4ED-0B00CFDAAB65}" presName="space" presStyleCnt="0"/>
      <dgm:spPr/>
    </dgm:pt>
    <dgm:pt modelId="{72A96296-71AD-4526-B979-95B9AFB1B58F}" type="pres">
      <dgm:prSet presAssocID="{CC2C86E4-E3B7-4B41-90AF-8A05FE722EC6}" presName="compositeB" presStyleCnt="0"/>
      <dgm:spPr/>
    </dgm:pt>
    <dgm:pt modelId="{41EB0B09-0B3D-4018-BCB4-1F4BFA552A85}" type="pres">
      <dgm:prSet presAssocID="{CC2C86E4-E3B7-4B41-90AF-8A05FE722EC6}" presName="textB" presStyleLbl="revTx" presStyleIdx="1" presStyleCnt="5" custScaleX="162728" custScaleY="62812" custLinFactY="-43693" custLinFactNeighborX="10549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C0ED34-D150-4B4C-9DF2-A2D7FBEE606E}" type="pres">
      <dgm:prSet presAssocID="{CC2C86E4-E3B7-4B41-90AF-8A05FE722EC6}" presName="circleB" presStyleLbl="node1" presStyleIdx="1" presStyleCnt="5" custScaleX="56250" custScaleY="56250" custLinFactNeighborX="-32556" custLinFactNeighborY="-36569"/>
      <dgm:spPr>
        <a:solidFill>
          <a:schemeClr val="accent5">
            <a:lumMod val="75000"/>
          </a:schemeClr>
        </a:solidFill>
      </dgm:spPr>
    </dgm:pt>
    <dgm:pt modelId="{44B1E72C-9EFF-4FDB-96A3-26622939D12D}" type="pres">
      <dgm:prSet presAssocID="{CC2C86E4-E3B7-4B41-90AF-8A05FE722EC6}" presName="spaceB" presStyleCnt="0"/>
      <dgm:spPr/>
    </dgm:pt>
    <dgm:pt modelId="{CE3A75A9-8176-4EEC-B34A-AA5BF05C0F1F}" type="pres">
      <dgm:prSet presAssocID="{533AA761-283A-43B6-AABE-09D91B4A6D61}" presName="space" presStyleCnt="0"/>
      <dgm:spPr/>
    </dgm:pt>
    <dgm:pt modelId="{F28553F1-262C-4B2B-BF94-B111BBE93289}" type="pres">
      <dgm:prSet presAssocID="{56AB6642-F89D-4501-8BF5-CEA305E7ED32}" presName="compositeA" presStyleCnt="0"/>
      <dgm:spPr/>
    </dgm:pt>
    <dgm:pt modelId="{564370F1-FAD5-4ACE-B5F0-A1186193DAEE}" type="pres">
      <dgm:prSet presAssocID="{56AB6642-F89D-4501-8BF5-CEA305E7ED32}" presName="textA" presStyleLbl="revTx" presStyleIdx="2" presStyleCnt="5" custScaleX="206814" custScaleY="69802" custLinFactX="68291" custLinFactNeighborX="100000" custLinFactNeighborY="133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8683FD-F69C-4626-A1D2-33BA836A2A79}" type="pres">
      <dgm:prSet presAssocID="{56AB6642-F89D-4501-8BF5-CEA305E7ED32}" presName="circleA" presStyleLbl="node1" presStyleIdx="2" presStyleCnt="5" custFlipHor="1" custScaleX="56250" custScaleY="56250" custLinFactX="150200" custLinFactNeighborX="200000" custLinFactNeighborY="30817"/>
      <dgm:spPr>
        <a:solidFill>
          <a:schemeClr val="accent5">
            <a:lumMod val="75000"/>
          </a:schemeClr>
        </a:solidFill>
      </dgm:spPr>
    </dgm:pt>
    <dgm:pt modelId="{23CFA9B5-5F78-4E44-8224-F8632F48BC8A}" type="pres">
      <dgm:prSet presAssocID="{56AB6642-F89D-4501-8BF5-CEA305E7ED32}" presName="spaceA" presStyleCnt="0"/>
      <dgm:spPr/>
    </dgm:pt>
    <dgm:pt modelId="{7FABC8D3-1AA8-4136-96DB-98A2D664C1F2}" type="pres">
      <dgm:prSet presAssocID="{F88D31D5-CC85-48AF-B63A-2E40A4826F53}" presName="space" presStyleCnt="0"/>
      <dgm:spPr/>
    </dgm:pt>
    <dgm:pt modelId="{C27DB438-F316-4005-8BA7-0D29F97A29FF}" type="pres">
      <dgm:prSet presAssocID="{A7E01E1F-F6DC-4D44-9162-C7076DFCA020}" presName="compositeB" presStyleCnt="0"/>
      <dgm:spPr/>
    </dgm:pt>
    <dgm:pt modelId="{2AA56151-68C6-443D-A533-6A964968A0E3}" type="pres">
      <dgm:prSet presAssocID="{A7E01E1F-F6DC-4D44-9162-C7076DFCA020}" presName="textB" presStyleLbl="revTx" presStyleIdx="3" presStyleCnt="5" custLinFactX="69217" custLinFactY="-34396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4E1C7C-75BB-4155-984C-413150DBE148}" type="pres">
      <dgm:prSet presAssocID="{A7E01E1F-F6DC-4D44-9162-C7076DFCA020}" presName="circleB" presStyleLbl="node1" presStyleIdx="3" presStyleCnt="5" custScaleX="77185" custScaleY="75968" custLinFactNeighborX="55020" custLinFactNeighborY="3609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B7C59A95-37A6-4103-84DE-FC64AC65AB31}" type="pres">
      <dgm:prSet presAssocID="{A7E01E1F-F6DC-4D44-9162-C7076DFCA020}" presName="spaceB" presStyleCnt="0"/>
      <dgm:spPr/>
    </dgm:pt>
    <dgm:pt modelId="{525350A7-586F-4B62-A1B3-907953F121D7}" type="pres">
      <dgm:prSet presAssocID="{0A0BAF45-0BEA-47BD-B1AF-617A5F2FFF96}" presName="space" presStyleCnt="0"/>
      <dgm:spPr/>
    </dgm:pt>
    <dgm:pt modelId="{AC17D53F-FD31-49C0-88BC-09EF046E15A8}" type="pres">
      <dgm:prSet presAssocID="{B94F6312-0302-40D2-AB6E-F9F4B85753CF}" presName="compositeA" presStyleCnt="0"/>
      <dgm:spPr/>
    </dgm:pt>
    <dgm:pt modelId="{4855475A-FE65-4956-B4B4-5951FE3F839E}" type="pres">
      <dgm:prSet presAssocID="{B94F6312-0302-40D2-AB6E-F9F4B85753CF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1C85FC-6919-4A51-AD06-8044AECEF607}" type="pres">
      <dgm:prSet presAssocID="{B94F6312-0302-40D2-AB6E-F9F4B85753CF}" presName="circleA" presStyleLbl="node1" presStyleIdx="4" presStyleCnt="5" custLinFactX="25656" custLinFactNeighborX="100000" custLinFactNeighborY="4979"/>
      <dgm:spPr>
        <a:solidFill>
          <a:srgbClr val="00B050"/>
        </a:solidFill>
      </dgm:spPr>
      <dgm:t>
        <a:bodyPr/>
        <a:lstStyle/>
        <a:p>
          <a:endParaRPr lang="en-US"/>
        </a:p>
      </dgm:t>
    </dgm:pt>
    <dgm:pt modelId="{30A69776-1B0E-4FB3-A752-7056E6504A4F}" type="pres">
      <dgm:prSet presAssocID="{B94F6312-0302-40D2-AB6E-F9F4B85753CF}" presName="spaceA" presStyleCnt="0"/>
      <dgm:spPr/>
    </dgm:pt>
  </dgm:ptLst>
  <dgm:cxnLst>
    <dgm:cxn modelId="{D93B3BA2-8EE7-4E91-AFD4-0D5C12E5E94C}" srcId="{8A966965-C090-4764-A6FB-1DF3EE828D91}" destId="{A5796050-B103-4507-88EE-3FCEAA6059B3}" srcOrd="0" destOrd="0" parTransId="{1DFFB1E4-DAC2-456B-92B8-D029584786A4}" sibTransId="{0BB41355-EFFE-440B-B4ED-0B00CFDAAB65}"/>
    <dgm:cxn modelId="{E65F6F0C-A172-464F-9863-041A265F8290}" srcId="{8A966965-C090-4764-A6FB-1DF3EE828D91}" destId="{56AB6642-F89D-4501-8BF5-CEA305E7ED32}" srcOrd="2" destOrd="0" parTransId="{05F4B67D-7D82-43E9-BAA3-AA0A233D954F}" sibTransId="{F88D31D5-CC85-48AF-B63A-2E40A4826F53}"/>
    <dgm:cxn modelId="{55105CF9-0B37-442C-BBA6-0DD16B6ADAFE}" srcId="{8A966965-C090-4764-A6FB-1DF3EE828D91}" destId="{A7E01E1F-F6DC-4D44-9162-C7076DFCA020}" srcOrd="3" destOrd="0" parTransId="{505137D3-FF12-42ED-85A2-859FB2A91F35}" sibTransId="{0A0BAF45-0BEA-47BD-B1AF-617A5F2FFF96}"/>
    <dgm:cxn modelId="{DC920349-A424-4331-8AF9-BD0056369A74}" type="presOf" srcId="{8A966965-C090-4764-A6FB-1DF3EE828D91}" destId="{43CB4AF3-3C8E-47CD-AAAA-6B078FE4C942}" srcOrd="0" destOrd="0" presId="urn:microsoft.com/office/officeart/2005/8/layout/hProcess11"/>
    <dgm:cxn modelId="{604AC79A-6941-415D-99FA-A25D1F99DB54}" type="presOf" srcId="{A7E01E1F-F6DC-4D44-9162-C7076DFCA020}" destId="{2AA56151-68C6-443D-A533-6A964968A0E3}" srcOrd="0" destOrd="0" presId="urn:microsoft.com/office/officeart/2005/8/layout/hProcess11"/>
    <dgm:cxn modelId="{F306AF90-27D0-4A0A-84B3-0DEF63913D72}" srcId="{8A966965-C090-4764-A6FB-1DF3EE828D91}" destId="{CC2C86E4-E3B7-4B41-90AF-8A05FE722EC6}" srcOrd="1" destOrd="0" parTransId="{8DF0330A-155B-4428-B275-9338034622E6}" sibTransId="{533AA761-283A-43B6-AABE-09D91B4A6D61}"/>
    <dgm:cxn modelId="{31FB6455-CD41-41D2-82FD-FD978260094A}" type="presOf" srcId="{CC2C86E4-E3B7-4B41-90AF-8A05FE722EC6}" destId="{41EB0B09-0B3D-4018-BCB4-1F4BFA552A85}" srcOrd="0" destOrd="0" presId="urn:microsoft.com/office/officeart/2005/8/layout/hProcess11"/>
    <dgm:cxn modelId="{E6EDF8AC-38CE-4501-B5F6-05E3B99A83B1}" type="presOf" srcId="{A5796050-B103-4507-88EE-3FCEAA6059B3}" destId="{D14E866C-3A97-451D-B268-91CA44D27CDC}" srcOrd="0" destOrd="0" presId="urn:microsoft.com/office/officeart/2005/8/layout/hProcess11"/>
    <dgm:cxn modelId="{B2FA9116-511E-4B8C-B529-05B67D60D725}" type="presOf" srcId="{56AB6642-F89D-4501-8BF5-CEA305E7ED32}" destId="{564370F1-FAD5-4ACE-B5F0-A1186193DAEE}" srcOrd="0" destOrd="0" presId="urn:microsoft.com/office/officeart/2005/8/layout/hProcess11"/>
    <dgm:cxn modelId="{8E9FEE70-9AAD-4C52-A5F6-968D817FC5AB}" type="presOf" srcId="{B94F6312-0302-40D2-AB6E-F9F4B85753CF}" destId="{4855475A-FE65-4956-B4B4-5951FE3F839E}" srcOrd="0" destOrd="0" presId="urn:microsoft.com/office/officeart/2005/8/layout/hProcess11"/>
    <dgm:cxn modelId="{56ED0A3C-E3AC-415D-AFF0-B620711D08BB}" srcId="{8A966965-C090-4764-A6FB-1DF3EE828D91}" destId="{B94F6312-0302-40D2-AB6E-F9F4B85753CF}" srcOrd="4" destOrd="0" parTransId="{5FEA930B-3828-4A97-B39F-E5C6A8BEE3CC}" sibTransId="{813B039E-DEE8-483E-A551-4FF454BFAC11}"/>
    <dgm:cxn modelId="{E191B131-5301-4896-BCB0-03391AC7242D}" type="presParOf" srcId="{43CB4AF3-3C8E-47CD-AAAA-6B078FE4C942}" destId="{9D56C8A5-A018-4C8D-AA86-1557CA8CF32D}" srcOrd="0" destOrd="0" presId="urn:microsoft.com/office/officeart/2005/8/layout/hProcess11"/>
    <dgm:cxn modelId="{C6017903-116C-4443-AF60-45A7DD15D479}" type="presParOf" srcId="{43CB4AF3-3C8E-47CD-AAAA-6B078FE4C942}" destId="{30A9FA68-A770-4260-97D4-A01F1579551E}" srcOrd="1" destOrd="0" presId="urn:microsoft.com/office/officeart/2005/8/layout/hProcess11"/>
    <dgm:cxn modelId="{6572F3F2-FD1C-4EAE-A749-6B102B5EECDE}" type="presParOf" srcId="{30A9FA68-A770-4260-97D4-A01F1579551E}" destId="{5D76AE7A-7943-4553-ADA8-827FDB544579}" srcOrd="0" destOrd="0" presId="urn:microsoft.com/office/officeart/2005/8/layout/hProcess11"/>
    <dgm:cxn modelId="{99EAA652-5E14-4FD6-B42D-B3D2A54A0548}" type="presParOf" srcId="{5D76AE7A-7943-4553-ADA8-827FDB544579}" destId="{D14E866C-3A97-451D-B268-91CA44D27CDC}" srcOrd="0" destOrd="0" presId="urn:microsoft.com/office/officeart/2005/8/layout/hProcess11"/>
    <dgm:cxn modelId="{B21B42AE-0DC5-4F37-A74A-1D5666E248DF}" type="presParOf" srcId="{5D76AE7A-7943-4553-ADA8-827FDB544579}" destId="{679B5322-68FC-4751-A3B4-1C1CE1471FFB}" srcOrd="1" destOrd="0" presId="urn:microsoft.com/office/officeart/2005/8/layout/hProcess11"/>
    <dgm:cxn modelId="{02CCEE9D-9EE4-4773-B6DA-936945A9B5A0}" type="presParOf" srcId="{5D76AE7A-7943-4553-ADA8-827FDB544579}" destId="{04084FB0-B97B-4C51-914A-15CC67644ADF}" srcOrd="2" destOrd="0" presId="urn:microsoft.com/office/officeart/2005/8/layout/hProcess11"/>
    <dgm:cxn modelId="{73CA52E5-9B46-422D-9232-7A2FB1A385AF}" type="presParOf" srcId="{30A9FA68-A770-4260-97D4-A01F1579551E}" destId="{453DD1E4-330F-4A82-B83C-9A935CD024ED}" srcOrd="1" destOrd="0" presId="urn:microsoft.com/office/officeart/2005/8/layout/hProcess11"/>
    <dgm:cxn modelId="{ABC180E5-B3E7-4110-BF96-81AAF6106376}" type="presParOf" srcId="{30A9FA68-A770-4260-97D4-A01F1579551E}" destId="{72A96296-71AD-4526-B979-95B9AFB1B58F}" srcOrd="2" destOrd="0" presId="urn:microsoft.com/office/officeart/2005/8/layout/hProcess11"/>
    <dgm:cxn modelId="{73B84DC1-3459-4C05-807C-88006B154DF1}" type="presParOf" srcId="{72A96296-71AD-4526-B979-95B9AFB1B58F}" destId="{41EB0B09-0B3D-4018-BCB4-1F4BFA552A85}" srcOrd="0" destOrd="0" presId="urn:microsoft.com/office/officeart/2005/8/layout/hProcess11"/>
    <dgm:cxn modelId="{C6EC3E41-5F6D-4D1A-A6AA-C8441B8804F7}" type="presParOf" srcId="{72A96296-71AD-4526-B979-95B9AFB1B58F}" destId="{63C0ED34-D150-4B4C-9DF2-A2D7FBEE606E}" srcOrd="1" destOrd="0" presId="urn:microsoft.com/office/officeart/2005/8/layout/hProcess11"/>
    <dgm:cxn modelId="{B62E43E0-8420-4529-8644-E756140485BE}" type="presParOf" srcId="{72A96296-71AD-4526-B979-95B9AFB1B58F}" destId="{44B1E72C-9EFF-4FDB-96A3-26622939D12D}" srcOrd="2" destOrd="0" presId="urn:microsoft.com/office/officeart/2005/8/layout/hProcess11"/>
    <dgm:cxn modelId="{99860DB1-9576-4E28-AAA3-480938BDEDD6}" type="presParOf" srcId="{30A9FA68-A770-4260-97D4-A01F1579551E}" destId="{CE3A75A9-8176-4EEC-B34A-AA5BF05C0F1F}" srcOrd="3" destOrd="0" presId="urn:microsoft.com/office/officeart/2005/8/layout/hProcess11"/>
    <dgm:cxn modelId="{D47F3E4A-0235-4404-8042-8C6768781B0C}" type="presParOf" srcId="{30A9FA68-A770-4260-97D4-A01F1579551E}" destId="{F28553F1-262C-4B2B-BF94-B111BBE93289}" srcOrd="4" destOrd="0" presId="urn:microsoft.com/office/officeart/2005/8/layout/hProcess11"/>
    <dgm:cxn modelId="{0843C4D8-9877-44F7-B811-556F3E585524}" type="presParOf" srcId="{F28553F1-262C-4B2B-BF94-B111BBE93289}" destId="{564370F1-FAD5-4ACE-B5F0-A1186193DAEE}" srcOrd="0" destOrd="0" presId="urn:microsoft.com/office/officeart/2005/8/layout/hProcess11"/>
    <dgm:cxn modelId="{17CB8896-6495-4147-81FB-D29DBE7CEC68}" type="presParOf" srcId="{F28553F1-262C-4B2B-BF94-B111BBE93289}" destId="{158683FD-F69C-4626-A1D2-33BA836A2A79}" srcOrd="1" destOrd="0" presId="urn:microsoft.com/office/officeart/2005/8/layout/hProcess11"/>
    <dgm:cxn modelId="{AD53131F-B5AB-4EDE-91BE-0183B48498B3}" type="presParOf" srcId="{F28553F1-262C-4B2B-BF94-B111BBE93289}" destId="{23CFA9B5-5F78-4E44-8224-F8632F48BC8A}" srcOrd="2" destOrd="0" presId="urn:microsoft.com/office/officeart/2005/8/layout/hProcess11"/>
    <dgm:cxn modelId="{0CAAFC72-8C0D-4FFF-AA08-865BD0CFDAF9}" type="presParOf" srcId="{30A9FA68-A770-4260-97D4-A01F1579551E}" destId="{7FABC8D3-1AA8-4136-96DB-98A2D664C1F2}" srcOrd="5" destOrd="0" presId="urn:microsoft.com/office/officeart/2005/8/layout/hProcess11"/>
    <dgm:cxn modelId="{25F65A6C-EA05-4181-B608-E1B9633B7768}" type="presParOf" srcId="{30A9FA68-A770-4260-97D4-A01F1579551E}" destId="{C27DB438-F316-4005-8BA7-0D29F97A29FF}" srcOrd="6" destOrd="0" presId="urn:microsoft.com/office/officeart/2005/8/layout/hProcess11"/>
    <dgm:cxn modelId="{BC73AA98-2CE3-4E76-BBA7-E2B0AD659EA8}" type="presParOf" srcId="{C27DB438-F316-4005-8BA7-0D29F97A29FF}" destId="{2AA56151-68C6-443D-A533-6A964968A0E3}" srcOrd="0" destOrd="0" presId="urn:microsoft.com/office/officeart/2005/8/layout/hProcess11"/>
    <dgm:cxn modelId="{78EFCDD2-3815-4B4E-BA29-54212B962A54}" type="presParOf" srcId="{C27DB438-F316-4005-8BA7-0D29F97A29FF}" destId="{114E1C7C-75BB-4155-984C-413150DBE148}" srcOrd="1" destOrd="0" presId="urn:microsoft.com/office/officeart/2005/8/layout/hProcess11"/>
    <dgm:cxn modelId="{AAE5109D-9B4A-4868-89D8-DA94E3D22582}" type="presParOf" srcId="{C27DB438-F316-4005-8BA7-0D29F97A29FF}" destId="{B7C59A95-37A6-4103-84DE-FC64AC65AB31}" srcOrd="2" destOrd="0" presId="urn:microsoft.com/office/officeart/2005/8/layout/hProcess11"/>
    <dgm:cxn modelId="{4E79793B-8080-4655-B4C6-2B7005A161A6}" type="presParOf" srcId="{30A9FA68-A770-4260-97D4-A01F1579551E}" destId="{525350A7-586F-4B62-A1B3-907953F121D7}" srcOrd="7" destOrd="0" presId="urn:microsoft.com/office/officeart/2005/8/layout/hProcess11"/>
    <dgm:cxn modelId="{C7C70179-FD47-434D-8DDA-6E4EB3C08F76}" type="presParOf" srcId="{30A9FA68-A770-4260-97D4-A01F1579551E}" destId="{AC17D53F-FD31-49C0-88BC-09EF046E15A8}" srcOrd="8" destOrd="0" presId="urn:microsoft.com/office/officeart/2005/8/layout/hProcess11"/>
    <dgm:cxn modelId="{481567BE-FE48-40A4-BA1F-B0AB52BB8B54}" type="presParOf" srcId="{AC17D53F-FD31-49C0-88BC-09EF046E15A8}" destId="{4855475A-FE65-4956-B4B4-5951FE3F839E}" srcOrd="0" destOrd="0" presId="urn:microsoft.com/office/officeart/2005/8/layout/hProcess11"/>
    <dgm:cxn modelId="{6C099805-36C9-4F9A-AF7B-C3D3F80C1DF4}" type="presParOf" srcId="{AC17D53F-FD31-49C0-88BC-09EF046E15A8}" destId="{DA1C85FC-6919-4A51-AD06-8044AECEF607}" srcOrd="1" destOrd="0" presId="urn:microsoft.com/office/officeart/2005/8/layout/hProcess11"/>
    <dgm:cxn modelId="{6644F9E3-A7B2-4373-ABFA-2716C8742CD1}" type="presParOf" srcId="{AC17D53F-FD31-49C0-88BC-09EF046E15A8}" destId="{30A69776-1B0E-4FB3-A752-7056E6504A4F}" srcOrd="2" destOrd="0" presId="urn:microsoft.com/office/officeart/2005/8/layout/hProcess1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6C8A5-A018-4C8D-AA86-1557CA8CF32D}">
      <dsp:nvSpPr>
        <dsp:cNvPr id="0" name=""/>
        <dsp:cNvSpPr/>
      </dsp:nvSpPr>
      <dsp:spPr>
        <a:xfrm>
          <a:off x="0" y="1979483"/>
          <a:ext cx="10716016" cy="2966134"/>
        </a:xfrm>
        <a:prstGeom prst="notchedRightArrow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E866C-3A97-451D-B268-91CA44D27CDC}">
      <dsp:nvSpPr>
        <dsp:cNvPr id="0" name=""/>
        <dsp:cNvSpPr/>
      </dsp:nvSpPr>
      <dsp:spPr>
        <a:xfrm>
          <a:off x="37325" y="1406986"/>
          <a:ext cx="1230373" cy="1438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2003</a:t>
          </a:r>
          <a:r>
            <a:rPr lang="en-U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Project approval</a:t>
          </a:r>
          <a:endParaRPr lang="en-US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7325" y="1406986"/>
        <a:ext cx="1230373" cy="1438144"/>
      </dsp:txXfrm>
    </dsp:sp>
    <dsp:sp modelId="{679B5322-68FC-4751-A3B4-1C1CE1471FFB}">
      <dsp:nvSpPr>
        <dsp:cNvPr id="0" name=""/>
        <dsp:cNvSpPr/>
      </dsp:nvSpPr>
      <dsp:spPr>
        <a:xfrm>
          <a:off x="677390" y="3365616"/>
          <a:ext cx="149169" cy="147082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B0B09-0B3D-4018-BCB4-1F4BFA552A85}">
      <dsp:nvSpPr>
        <dsp:cNvPr id="0" name=""/>
        <dsp:cNvSpPr/>
      </dsp:nvSpPr>
      <dsp:spPr>
        <a:xfrm>
          <a:off x="1303651" y="1538657"/>
          <a:ext cx="1686089" cy="2091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2006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Construction start</a:t>
          </a:r>
          <a:endParaRPr lang="en-US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303651" y="1538657"/>
        <a:ext cx="1686089" cy="2091846"/>
      </dsp:txXfrm>
    </dsp:sp>
    <dsp:sp modelId="{63C0ED34-D150-4B4C-9DF2-A2D7FBEE606E}">
      <dsp:nvSpPr>
        <dsp:cNvPr id="0" name=""/>
        <dsp:cNvSpPr/>
      </dsp:nvSpPr>
      <dsp:spPr>
        <a:xfrm>
          <a:off x="2099248" y="3218829"/>
          <a:ext cx="294165" cy="294165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370F1-FAD5-4ACE-B5F0-A1186193DAEE}">
      <dsp:nvSpPr>
        <dsp:cNvPr id="0" name=""/>
        <dsp:cNvSpPr/>
      </dsp:nvSpPr>
      <dsp:spPr>
        <a:xfrm>
          <a:off x="4685753" y="1115895"/>
          <a:ext cx="1950378" cy="2091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2012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Operation start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Phase I: 7BLs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685753" y="1115895"/>
        <a:ext cx="1950378" cy="2091846"/>
      </dsp:txXfrm>
    </dsp:sp>
    <dsp:sp modelId="{158683FD-F69C-4626-A1D2-33BA836A2A79}">
      <dsp:nvSpPr>
        <dsp:cNvPr id="0" name=""/>
        <dsp:cNvSpPr/>
      </dsp:nvSpPr>
      <dsp:spPr>
        <a:xfrm flipH="1">
          <a:off x="5736250" y="3289565"/>
          <a:ext cx="294165" cy="294165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76C259-37CB-40D9-94CE-C6C5036D5C67}">
      <dsp:nvSpPr>
        <dsp:cNvPr id="0" name=""/>
        <dsp:cNvSpPr/>
      </dsp:nvSpPr>
      <dsp:spPr>
        <a:xfrm>
          <a:off x="6756361" y="1457808"/>
          <a:ext cx="1483323" cy="2091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2014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Phase II starts</a:t>
          </a:r>
          <a:endParaRPr lang="en-US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756361" y="1457808"/>
        <a:ext cx="1483323" cy="2091846"/>
      </dsp:txXfrm>
    </dsp:sp>
    <dsp:sp modelId="{64D29F56-08C7-45E5-A690-F4526D849AFD}">
      <dsp:nvSpPr>
        <dsp:cNvPr id="0" name=""/>
        <dsp:cNvSpPr/>
      </dsp:nvSpPr>
      <dsp:spPr>
        <a:xfrm>
          <a:off x="7446904" y="3273222"/>
          <a:ext cx="294165" cy="294165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D3E40-3E4D-4AD5-8AE7-49007B65D233}">
      <dsp:nvSpPr>
        <dsp:cNvPr id="0" name=""/>
        <dsp:cNvSpPr/>
      </dsp:nvSpPr>
      <dsp:spPr>
        <a:xfrm>
          <a:off x="8089949" y="638698"/>
          <a:ext cx="1387853" cy="2215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b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2016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8</a:t>
          </a:r>
          <a:r>
            <a:rPr lang="en-US" sz="1900" kern="1200" baseline="30000" dirty="0" smtClean="0">
              <a:solidFill>
                <a:schemeClr val="tx1">
                  <a:lumMod val="95000"/>
                  <a:lumOff val="5000"/>
                </a:schemeClr>
              </a:solidFill>
            </a:rPr>
            <a:t>th</a:t>
          </a:r>
          <a:r>
            <a:rPr lang="en-US" sz="19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BL in operation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Phase III starts</a:t>
          </a:r>
          <a:endParaRPr lang="en-US" sz="20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8089949" y="638698"/>
        <a:ext cx="1387853" cy="2215370"/>
      </dsp:txXfrm>
    </dsp:sp>
    <dsp:sp modelId="{B0115D35-0766-46D9-9AB8-A823A0188E19}">
      <dsp:nvSpPr>
        <dsp:cNvPr id="0" name=""/>
        <dsp:cNvSpPr/>
      </dsp:nvSpPr>
      <dsp:spPr>
        <a:xfrm>
          <a:off x="8778236" y="3255075"/>
          <a:ext cx="392221" cy="392221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83609-CEB2-4AEA-A4C8-5EF5F23CD896}">
      <dsp:nvSpPr>
        <dsp:cNvPr id="0" name=""/>
        <dsp:cNvSpPr/>
      </dsp:nvSpPr>
      <dsp:spPr>
        <a:xfrm>
          <a:off x="8249511" y="3137770"/>
          <a:ext cx="1387853" cy="2091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t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8249511" y="3137770"/>
        <a:ext cx="1387853" cy="2091846"/>
      </dsp:txXfrm>
    </dsp:sp>
    <dsp:sp modelId="{21166905-965F-4810-8C58-A3C6B75DE519}">
      <dsp:nvSpPr>
        <dsp:cNvPr id="0" name=""/>
        <dsp:cNvSpPr/>
      </dsp:nvSpPr>
      <dsp:spPr>
        <a:xfrm>
          <a:off x="9473501" y="3109796"/>
          <a:ext cx="588331" cy="588331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AA270-8A81-4B34-AABC-9B9B00CF33DE}">
      <dsp:nvSpPr>
        <dsp:cNvPr id="0" name=""/>
        <dsp:cNvSpPr/>
      </dsp:nvSpPr>
      <dsp:spPr>
        <a:xfrm>
          <a:off x="3437350" y="0"/>
          <a:ext cx="4445404" cy="27044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 smtClean="0"/>
            <a:t> </a:t>
          </a:r>
          <a:endParaRPr lang="en-US" sz="6500" kern="1200" dirty="0"/>
        </a:p>
      </dsp:txBody>
      <dsp:txXfrm>
        <a:off x="4088364" y="396055"/>
        <a:ext cx="3143376" cy="1912321"/>
      </dsp:txXfrm>
    </dsp:sp>
    <dsp:sp modelId="{14D23F8C-DA5E-491D-8CBF-F6057842020B}">
      <dsp:nvSpPr>
        <dsp:cNvPr id="0" name=""/>
        <dsp:cNvSpPr/>
      </dsp:nvSpPr>
      <dsp:spPr>
        <a:xfrm rot="6205415">
          <a:off x="5062403" y="2712095"/>
          <a:ext cx="390584" cy="6519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10800000">
        <a:off x="5134591" y="2785492"/>
        <a:ext cx="273409" cy="391153"/>
      </dsp:txXfrm>
    </dsp:sp>
    <dsp:sp modelId="{CBF16267-5A86-47F6-A810-77ED61C7D232}">
      <dsp:nvSpPr>
        <dsp:cNvPr id="0" name=""/>
        <dsp:cNvSpPr/>
      </dsp:nvSpPr>
      <dsp:spPr>
        <a:xfrm>
          <a:off x="4135837" y="3389170"/>
          <a:ext cx="1703397" cy="1561655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Joint academic and industrial</a:t>
          </a:r>
          <a:endParaRPr lang="en-US" sz="1800" kern="1200" dirty="0"/>
        </a:p>
      </dsp:txBody>
      <dsp:txXfrm>
        <a:off x="4385294" y="3617869"/>
        <a:ext cx="1204483" cy="1104257"/>
      </dsp:txXfrm>
    </dsp:sp>
    <dsp:sp modelId="{527E03C8-A4CB-4C59-B4DB-C0897C84840C}">
      <dsp:nvSpPr>
        <dsp:cNvPr id="0" name=""/>
        <dsp:cNvSpPr/>
      </dsp:nvSpPr>
      <dsp:spPr>
        <a:xfrm rot="1492571">
          <a:off x="7878936" y="1894426"/>
          <a:ext cx="646984" cy="6519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5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7887940" y="1983986"/>
        <a:ext cx="452889" cy="391153"/>
      </dsp:txXfrm>
    </dsp:sp>
    <dsp:sp modelId="{B87D4ED1-94DA-460B-BA5C-EAC25170A322}">
      <dsp:nvSpPr>
        <dsp:cNvPr id="0" name=""/>
        <dsp:cNvSpPr/>
      </dsp:nvSpPr>
      <dsp:spPr>
        <a:xfrm>
          <a:off x="8493094" y="2479506"/>
          <a:ext cx="801432" cy="744273"/>
        </a:xfrm>
        <a:prstGeom prst="ellipse">
          <a:avLst/>
        </a:prstGeom>
        <a:solidFill>
          <a:schemeClr val="accent6">
            <a:lumMod val="5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>
        <a:off x="8610461" y="2588502"/>
        <a:ext cx="566698" cy="526281"/>
      </dsp:txXfrm>
    </dsp:sp>
    <dsp:sp modelId="{03DF558B-C20F-4F50-8C78-1F6DC7D793EF}">
      <dsp:nvSpPr>
        <dsp:cNvPr id="0" name=""/>
        <dsp:cNvSpPr/>
      </dsp:nvSpPr>
      <dsp:spPr>
        <a:xfrm rot="10078121">
          <a:off x="2958578" y="1417912"/>
          <a:ext cx="320470" cy="6519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 rot="10800000">
        <a:off x="3053663" y="1538276"/>
        <a:ext cx="224329" cy="391153"/>
      </dsp:txXfrm>
    </dsp:sp>
    <dsp:sp modelId="{875E13C2-F8A3-4222-8A56-D89531F0051D}">
      <dsp:nvSpPr>
        <dsp:cNvPr id="0" name=""/>
        <dsp:cNvSpPr/>
      </dsp:nvSpPr>
      <dsp:spPr>
        <a:xfrm>
          <a:off x="22167" y="783458"/>
          <a:ext cx="2983302" cy="2904871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Academic</a:t>
          </a:r>
          <a:endParaRPr lang="en-US" sz="1600" kern="1200" dirty="0"/>
        </a:p>
      </dsp:txBody>
      <dsp:txXfrm>
        <a:off x="459061" y="1208867"/>
        <a:ext cx="2109514" cy="20540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6DDDD-9522-4FEF-905D-6233B34BFD0A}">
      <dsp:nvSpPr>
        <dsp:cNvPr id="0" name=""/>
        <dsp:cNvSpPr/>
      </dsp:nvSpPr>
      <dsp:spPr>
        <a:xfrm>
          <a:off x="1756046" y="-89173"/>
          <a:ext cx="3336104" cy="208785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/>
          </a:r>
          <a:br>
            <a:rPr lang="en-US" sz="2100" kern="1200" dirty="0" smtClean="0"/>
          </a:br>
          <a:endParaRPr lang="en-US" sz="2100" kern="1200" dirty="0"/>
        </a:p>
      </dsp:txBody>
      <dsp:txXfrm>
        <a:off x="2244607" y="216587"/>
        <a:ext cx="2358982" cy="1476338"/>
      </dsp:txXfrm>
    </dsp:sp>
    <dsp:sp modelId="{B50AC3A1-2F56-4D60-9993-A8B982BF84AF}">
      <dsp:nvSpPr>
        <dsp:cNvPr id="0" name=""/>
        <dsp:cNvSpPr/>
      </dsp:nvSpPr>
      <dsp:spPr>
        <a:xfrm rot="2034031">
          <a:off x="4663264" y="1628009"/>
          <a:ext cx="394296" cy="583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4673318" y="1711793"/>
        <a:ext cx="276007" cy="350314"/>
      </dsp:txXfrm>
    </dsp:sp>
    <dsp:sp modelId="{7ED47498-3E0F-4DD8-861C-D7A173D521DD}">
      <dsp:nvSpPr>
        <dsp:cNvPr id="0" name=""/>
        <dsp:cNvSpPr/>
      </dsp:nvSpPr>
      <dsp:spPr>
        <a:xfrm>
          <a:off x="5031380" y="1751101"/>
          <a:ext cx="1729949" cy="1729949"/>
        </a:xfrm>
        <a:prstGeom prst="ellipse">
          <a:avLst/>
        </a:prstGeom>
        <a:solidFill>
          <a:schemeClr val="bg2">
            <a:lumMod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chemeClr val="tx1"/>
              </a:solidFill>
            </a:rPr>
            <a:t>Innovative Designs</a:t>
          </a:r>
          <a:endParaRPr lang="en-US" sz="2100" b="1" kern="1200" dirty="0">
            <a:solidFill>
              <a:schemeClr val="tx1"/>
            </a:solidFill>
          </a:endParaRPr>
        </a:p>
      </dsp:txBody>
      <dsp:txXfrm>
        <a:off x="5284725" y="2004446"/>
        <a:ext cx="1223259" cy="1223259"/>
      </dsp:txXfrm>
    </dsp:sp>
    <dsp:sp modelId="{9354998D-1FC0-43A7-ADF8-ECF340E20B83}">
      <dsp:nvSpPr>
        <dsp:cNvPr id="0" name=""/>
        <dsp:cNvSpPr/>
      </dsp:nvSpPr>
      <dsp:spPr>
        <a:xfrm rot="8769876">
          <a:off x="4832002" y="3157419"/>
          <a:ext cx="648887" cy="583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4992327" y="3225427"/>
        <a:ext cx="473730" cy="350314"/>
      </dsp:txXfrm>
    </dsp:sp>
    <dsp:sp modelId="{89DB0B08-BACA-4882-AC71-44374B641365}">
      <dsp:nvSpPr>
        <dsp:cNvPr id="0" name=""/>
        <dsp:cNvSpPr/>
      </dsp:nvSpPr>
      <dsp:spPr>
        <a:xfrm>
          <a:off x="3157084" y="3007510"/>
          <a:ext cx="1729949" cy="1729949"/>
        </a:xfrm>
        <a:prstGeom prst="ellipse">
          <a:avLst/>
        </a:prstGeom>
        <a:solidFill>
          <a:schemeClr val="bg2">
            <a:lumMod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Industries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3410429" y="3260855"/>
        <a:ext cx="1223259" cy="1223259"/>
      </dsp:txXfrm>
    </dsp:sp>
    <dsp:sp modelId="{34F5666E-8E3B-4D7F-B481-62E975C72108}">
      <dsp:nvSpPr>
        <dsp:cNvPr id="0" name=""/>
        <dsp:cNvSpPr/>
      </dsp:nvSpPr>
      <dsp:spPr>
        <a:xfrm rot="12139224">
          <a:off x="2251478" y="3017433"/>
          <a:ext cx="811718" cy="65460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2440502" y="3185645"/>
        <a:ext cx="615337" cy="392762"/>
      </dsp:txXfrm>
    </dsp:sp>
    <dsp:sp modelId="{A05D566A-331D-46F0-9828-F114BB08F083}">
      <dsp:nvSpPr>
        <dsp:cNvPr id="0" name=""/>
        <dsp:cNvSpPr/>
      </dsp:nvSpPr>
      <dsp:spPr>
        <a:xfrm>
          <a:off x="405606" y="2039806"/>
          <a:ext cx="1779114" cy="1426326"/>
        </a:xfrm>
        <a:prstGeom prst="ellipse">
          <a:avLst/>
        </a:prstGeom>
        <a:solidFill>
          <a:schemeClr val="bg2">
            <a:lumMod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</a:rPr>
            <a:t>Production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666151" y="2248687"/>
        <a:ext cx="1258024" cy="1008564"/>
      </dsp:txXfrm>
    </dsp:sp>
    <dsp:sp modelId="{DF817142-17EF-4996-A663-03EF5AB92B39}">
      <dsp:nvSpPr>
        <dsp:cNvPr id="0" name=""/>
        <dsp:cNvSpPr/>
      </dsp:nvSpPr>
      <dsp:spPr>
        <a:xfrm rot="19188825">
          <a:off x="1979863" y="1729324"/>
          <a:ext cx="363182" cy="5838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1992722" y="1881249"/>
        <a:ext cx="254227" cy="3503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6C8A5-A018-4C8D-AA86-1557CA8CF32D}">
      <dsp:nvSpPr>
        <dsp:cNvPr id="0" name=""/>
        <dsp:cNvSpPr/>
      </dsp:nvSpPr>
      <dsp:spPr>
        <a:xfrm>
          <a:off x="0" y="1729129"/>
          <a:ext cx="9038457" cy="2297327"/>
        </a:xfrm>
        <a:prstGeom prst="notchedRightArrow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E866C-3A97-451D-B268-91CA44D27CDC}">
      <dsp:nvSpPr>
        <dsp:cNvPr id="0" name=""/>
        <dsp:cNvSpPr/>
      </dsp:nvSpPr>
      <dsp:spPr>
        <a:xfrm>
          <a:off x="54652" y="1221276"/>
          <a:ext cx="1863292" cy="100027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</a:p>
      </dsp:txBody>
      <dsp:txXfrm>
        <a:off x="54652" y="1221276"/>
        <a:ext cx="1863292" cy="1000279"/>
      </dsp:txXfrm>
    </dsp:sp>
    <dsp:sp modelId="{679B5322-68FC-4751-A3B4-1C1CE1471FFB}">
      <dsp:nvSpPr>
        <dsp:cNvPr id="0" name=""/>
        <dsp:cNvSpPr/>
      </dsp:nvSpPr>
      <dsp:spPr>
        <a:xfrm>
          <a:off x="839455" y="2798486"/>
          <a:ext cx="163822" cy="161530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B0B09-0B3D-4018-BCB4-1F4BFA552A85}">
      <dsp:nvSpPr>
        <dsp:cNvPr id="0" name=""/>
        <dsp:cNvSpPr/>
      </dsp:nvSpPr>
      <dsp:spPr>
        <a:xfrm>
          <a:off x="2032206" y="785639"/>
          <a:ext cx="1728991" cy="1442997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2020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11 Operating BLs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4 BLs in construction</a:t>
          </a:r>
          <a:endParaRPr lang="en-US" sz="16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032206" y="785639"/>
        <a:ext cx="1728991" cy="1442997"/>
      </dsp:txXfrm>
    </dsp:sp>
    <dsp:sp modelId="{63C0ED34-D150-4B4C-9DF2-A2D7FBEE606E}">
      <dsp:nvSpPr>
        <dsp:cNvPr id="0" name=""/>
        <dsp:cNvSpPr/>
      </dsp:nvSpPr>
      <dsp:spPr>
        <a:xfrm>
          <a:off x="2436108" y="2713683"/>
          <a:ext cx="323061" cy="323061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4370F1-FAD5-4ACE-B5F0-A1186193DAEE}">
      <dsp:nvSpPr>
        <dsp:cNvPr id="0" name=""/>
        <dsp:cNvSpPr/>
      </dsp:nvSpPr>
      <dsp:spPr>
        <a:xfrm>
          <a:off x="5490338" y="480933"/>
          <a:ext cx="2197407" cy="1603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 </a:t>
          </a:r>
          <a:r>
            <a: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2028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16-20 Operating BLs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Preparing ALBA II</a:t>
          </a:r>
          <a:endParaRPr lang="en-US" sz="16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490338" y="480933"/>
        <a:ext cx="2197407" cy="1603580"/>
      </dsp:txXfrm>
    </dsp:sp>
    <dsp:sp modelId="{158683FD-F69C-4626-A1D2-33BA836A2A79}">
      <dsp:nvSpPr>
        <dsp:cNvPr id="0" name=""/>
        <dsp:cNvSpPr/>
      </dsp:nvSpPr>
      <dsp:spPr>
        <a:xfrm flipH="1">
          <a:off x="6650722" y="2713683"/>
          <a:ext cx="323061" cy="323061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A56151-68C6-443D-A533-6A964968A0E3}">
      <dsp:nvSpPr>
        <dsp:cNvPr id="0" name=""/>
        <dsp:cNvSpPr/>
      </dsp:nvSpPr>
      <dsp:spPr>
        <a:xfrm>
          <a:off x="7750710" y="358474"/>
          <a:ext cx="1062504" cy="229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2030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ALBA II</a:t>
          </a:r>
          <a:endParaRPr lang="en-US" sz="1600" kern="1200" dirty="0" smtClean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7750710" y="358474"/>
        <a:ext cx="1062504" cy="2297327"/>
      </dsp:txXfrm>
    </dsp:sp>
    <dsp:sp modelId="{114E1C7C-75BB-4155-984C-413150DBE148}">
      <dsp:nvSpPr>
        <dsp:cNvPr id="0" name=""/>
        <dsp:cNvSpPr/>
      </dsp:nvSpPr>
      <dsp:spPr>
        <a:xfrm>
          <a:off x="6578372" y="2674232"/>
          <a:ext cx="443297" cy="43630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5475A-FE65-4956-B4B4-5951FE3F839E}">
      <dsp:nvSpPr>
        <dsp:cNvPr id="0" name=""/>
        <dsp:cNvSpPr/>
      </dsp:nvSpPr>
      <dsp:spPr>
        <a:xfrm>
          <a:off x="7068401" y="0"/>
          <a:ext cx="1062504" cy="2297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7068401" y="0"/>
        <a:ext cx="1062504" cy="2297327"/>
      </dsp:txXfrm>
    </dsp:sp>
    <dsp:sp modelId="{DA1C85FC-6919-4A51-AD06-8044AECEF607}">
      <dsp:nvSpPr>
        <dsp:cNvPr id="0" name=""/>
        <dsp:cNvSpPr/>
      </dsp:nvSpPr>
      <dsp:spPr>
        <a:xfrm>
          <a:off x="8034170" y="2613089"/>
          <a:ext cx="574331" cy="574331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0.11962</cdr:x>
      <cdr:y>0.0504</cdr:y>
    </cdr:from>
    <cdr:to>
      <cdr:x>0.61179</cdr:x>
      <cdr:y>0.1527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6351" y="128841"/>
          <a:ext cx="1671973" cy="2615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chemeClr val="accent6">
                  <a:lumMod val="75000"/>
                </a:schemeClr>
              </a:solidFill>
            </a:rPr>
            <a:t>Deposited PDB structures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A5A53-3D01-4F5D-88AA-B1A851B3E391}" type="datetimeFigureOut">
              <a:rPr lang="en-US" smtClean="0"/>
              <a:t>26-Sep-18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3869F-DA32-49BF-9EF9-FCB1ADC48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33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3869F-DA32-49BF-9EF9-FCB1ADC480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1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595E4-9C7A-4A3D-8EE5-40EDA5DE23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595E4-9C7A-4A3D-8EE5-40EDA5DE23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23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595E4-9C7A-4A3D-8EE5-40EDA5DE23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3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3869F-DA32-49BF-9EF9-FCB1ADC480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12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63869F-DA32-49BF-9EF9-FCB1ADC480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63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D1ECF-CEBB-456B-9BCE-2BFE0615847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196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826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4861510"/>
            <a:ext cx="8026400" cy="415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83317" y="990601"/>
            <a:ext cx="8075083" cy="3736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0" y="5257800"/>
            <a:ext cx="8026400" cy="5191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3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11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41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231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4" y="116632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6458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808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33635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8506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16632"/>
            <a:ext cx="924034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818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0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0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815413" y="188640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286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543605" y="260648"/>
            <a:ext cx="9689776" cy="663340"/>
          </a:xfrm>
          <a:prstGeom prst="rect">
            <a:avLst/>
          </a:prstGeom>
          <a:solidFill>
            <a:srgbClr val="7792AD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5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66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250265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642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002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3200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8343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5380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932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6900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8252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88640"/>
            <a:ext cx="948931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74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66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33635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51009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7579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4476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16632"/>
            <a:ext cx="9244608" cy="663340"/>
          </a:xfrm>
          <a:prstGeom prst="rect">
            <a:avLst/>
          </a:prstGeom>
          <a:solidFill>
            <a:srgbClr val="DEDFE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6748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88640"/>
            <a:ext cx="9340619" cy="663340"/>
          </a:xfrm>
          <a:prstGeom prst="rect">
            <a:avLst/>
          </a:prstGeom>
          <a:solidFill>
            <a:srgbClr val="828806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8010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33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4" y="116632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4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33635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551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0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299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71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88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781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2055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53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1480800" y="304801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8586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807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394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/>
          <a:p>
            <a:pPr algn="r"/>
            <a:fld id="{393CF724-F9E0-44B8-95BD-D38D8B22F53D}" type="slidenum">
              <a:rPr lang="en-US" smtClean="0">
                <a:solidFill>
                  <a:prstClr val="white"/>
                </a:solidFill>
              </a:rPr>
              <a:pPr algn="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7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/>
          <a:p>
            <a:pPr algn="r"/>
            <a:fld id="{393CF724-F9E0-44B8-95BD-D38D8B22F53D}" type="slidenum">
              <a:rPr lang="en-US" smtClean="0">
                <a:solidFill>
                  <a:prstClr val="white"/>
                </a:solidFill>
              </a:rPr>
              <a:pPr algn="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138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1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525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1480800" y="304801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0891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49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83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38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4" y="116632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1285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8179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33635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031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16632"/>
            <a:ext cx="924034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661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0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8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815413" y="188640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752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543605" y="260648"/>
            <a:ext cx="9689776" cy="663340"/>
          </a:xfrm>
          <a:prstGeom prst="rect">
            <a:avLst/>
          </a:prstGeom>
          <a:solidFill>
            <a:srgbClr val="7792AD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170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742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250265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451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1403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874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1459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494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6816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4780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76879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88640"/>
            <a:ext cx="948931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09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897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30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7712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8190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16632"/>
            <a:ext cx="9244608" cy="663340"/>
          </a:xfrm>
          <a:prstGeom prst="rect">
            <a:avLst/>
          </a:prstGeom>
          <a:solidFill>
            <a:srgbClr val="DEDFE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1795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88640"/>
            <a:ext cx="9340619" cy="663340"/>
          </a:xfrm>
          <a:prstGeom prst="rect">
            <a:avLst/>
          </a:prstGeom>
          <a:solidFill>
            <a:srgbClr val="828806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6391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0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122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0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6309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7570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64189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STRATEGIES TOWARDS ACHIEVING A TOP LEVEL OF SCIENTIFIC EXCELLENCE at the UAB Campus     -      Oct 17, 2016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31800" y="323851"/>
            <a:ext cx="8210024" cy="6945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6258099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64189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</a:rPr>
              <a:t>STRATEGIES TOWARDS ACHIEVING A TOP LEVEL OF SCIENTIFIC EXCELLENCE at the UAB Campus     -      Oct 17, 2016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31800" y="323851"/>
            <a:ext cx="8210024" cy="69459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s-ES_tradnl" dirty="0" err="1" smtClean="0"/>
              <a:t>Click</a:t>
            </a:r>
            <a:r>
              <a:rPr lang="es-ES_tradnl" dirty="0" smtClean="0"/>
              <a:t> </a:t>
            </a:r>
            <a:r>
              <a:rPr lang="es-ES_tradnl" dirty="0" err="1" smtClean="0"/>
              <a:t>to</a:t>
            </a:r>
            <a:r>
              <a:rPr lang="es-ES_tradnl" dirty="0" smtClean="0"/>
              <a:t> </a:t>
            </a:r>
            <a:r>
              <a:rPr lang="es-ES_tradnl" dirty="0" err="1" smtClean="0"/>
              <a:t>edit</a:t>
            </a:r>
            <a:r>
              <a:rPr lang="es-ES_tradnl" dirty="0" smtClean="0"/>
              <a:t> Master </a:t>
            </a:r>
            <a:r>
              <a:rPr lang="es-ES_tradnl" dirty="0" err="1" smtClean="0"/>
              <a:t>text</a:t>
            </a:r>
            <a:r>
              <a:rPr lang="es-ES_tradnl" dirty="0" smtClean="0"/>
              <a:t> </a:t>
            </a:r>
            <a:r>
              <a:rPr lang="es-ES_tradnl" dirty="0" err="1" smtClean="0"/>
              <a:t>styles</a:t>
            </a:r>
            <a:endParaRPr lang="es-ES_tradnl" dirty="0" smtClean="0"/>
          </a:p>
        </p:txBody>
      </p:sp>
    </p:spTree>
    <p:extLst>
      <p:ext uri="{BB962C8B-B14F-4D97-AF65-F5344CB8AC3E}">
        <p14:creationId xmlns:p14="http://schemas.microsoft.com/office/powerpoint/2010/main" val="251270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/>
          <a:p>
            <a:pPr algn="r"/>
            <a:fld id="{393CF724-F9E0-44B8-95BD-D38D8B22F53D}" type="slidenum">
              <a:rPr lang="en-US" smtClean="0">
                <a:solidFill>
                  <a:prstClr val="white"/>
                </a:solidFill>
              </a:rPr>
              <a:pPr algn="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09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/>
          <a:p>
            <a:pPr algn="r"/>
            <a:fld id="{393CF724-F9E0-44B8-95BD-D38D8B22F53D}" type="slidenum">
              <a:rPr lang="en-US" smtClean="0">
                <a:solidFill>
                  <a:prstClr val="white"/>
                </a:solidFill>
              </a:rPr>
              <a:pPr algn="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8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1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90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6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930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49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4" y="116632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86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408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33635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69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16632"/>
            <a:ext cx="924034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19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0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482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815413" y="188640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54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6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543605" y="260648"/>
            <a:ext cx="9689776" cy="663340"/>
          </a:xfrm>
          <a:prstGeom prst="rect">
            <a:avLst/>
          </a:prstGeom>
          <a:solidFill>
            <a:srgbClr val="7792AD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82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250265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992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98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09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544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4311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67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6141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45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88640"/>
            <a:ext cx="948931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707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517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5367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16632"/>
            <a:ext cx="9244608" cy="663340"/>
          </a:xfrm>
          <a:prstGeom prst="rect">
            <a:avLst/>
          </a:prstGeom>
          <a:solidFill>
            <a:srgbClr val="DEDFE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8827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88640"/>
            <a:ext cx="9340619" cy="663340"/>
          </a:xfrm>
          <a:prstGeom prst="rect">
            <a:avLst/>
          </a:prstGeom>
          <a:solidFill>
            <a:srgbClr val="828806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977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92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4" y="116632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8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33635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1596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0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685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4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3848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384800" cy="4906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626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91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67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551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1480800" y="304801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86882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10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2492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/>
          <a:p>
            <a:pPr algn="r"/>
            <a:fld id="{393CF724-F9E0-44B8-95BD-D38D8B22F53D}" type="slidenum">
              <a:rPr lang="en-US" smtClean="0">
                <a:solidFill>
                  <a:prstClr val="white"/>
                </a:solidFill>
              </a:rPr>
              <a:pPr algn="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4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/>
          <a:p>
            <a:pPr algn="r"/>
            <a:fld id="{393CF724-F9E0-44B8-95BD-D38D8B22F53D}" type="slidenum">
              <a:rPr lang="en-US" smtClean="0">
                <a:solidFill>
                  <a:prstClr val="white"/>
                </a:solidFill>
              </a:rPr>
              <a:pPr algn="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83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27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48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219201"/>
            <a:ext cx="5386917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1"/>
            <a:ext cx="5389033" cy="9556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642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69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02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47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4" y="116632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42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346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33635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6592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16632"/>
            <a:ext cx="924034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459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0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94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815413" y="188640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829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543605" y="260648"/>
            <a:ext cx="9689776" cy="663340"/>
          </a:xfrm>
          <a:prstGeom prst="rect">
            <a:avLst/>
          </a:prstGeom>
          <a:solidFill>
            <a:srgbClr val="7792AD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7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0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250265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2565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3157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1812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83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844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207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874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91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88640"/>
            <a:ext cx="948931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82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727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616" y="439217"/>
            <a:ext cx="8636000" cy="630942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1219201"/>
            <a:ext cx="6815668" cy="46482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205843"/>
            <a:ext cx="4011084" cy="466155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2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140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19125" y="-60208"/>
            <a:ext cx="10972800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217313" y="6638490"/>
            <a:ext cx="2844800" cy="2468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1159" y="6670502"/>
            <a:ext cx="3860800" cy="142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099734" y="6665516"/>
            <a:ext cx="768085" cy="219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C0CD7E-1085-4C75-828A-81BC512D6C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7298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16632"/>
            <a:ext cx="9244608" cy="663340"/>
          </a:xfrm>
          <a:prstGeom prst="rect">
            <a:avLst/>
          </a:prstGeom>
          <a:solidFill>
            <a:srgbClr val="DEDFE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0519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47595" y="188640"/>
            <a:ext cx="9340619" cy="663340"/>
          </a:xfrm>
          <a:prstGeom prst="rect">
            <a:avLst/>
          </a:prstGeom>
          <a:solidFill>
            <a:srgbClr val="828806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931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74297" y="188640"/>
            <a:ext cx="9244608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126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515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2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6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5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248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7" y="123801"/>
            <a:ext cx="8636000" cy="640903"/>
          </a:xfrm>
        </p:spPr>
        <p:txBody>
          <a:bodyPr anchor="b"/>
          <a:lstStyle>
            <a:lvl1pPr algn="l">
              <a:defRPr sz="3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980728"/>
            <a:ext cx="7392821" cy="5328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0203" y="972166"/>
            <a:ext cx="3840427" cy="533715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4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224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431464" y="116632"/>
            <a:ext cx="9144331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13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351584" y="116632"/>
            <a:ext cx="9336352" cy="663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09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11480800" y="304801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1721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865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1" y="1676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393CF724-F9E0-44B8-95BD-D38D8B22F53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001" y="1676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99201" y="1676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9042400" y="1676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6"/>
          </p:nvPr>
        </p:nvSpPr>
        <p:spPr>
          <a:xfrm>
            <a:off x="9042401" y="2819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812801" y="2819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8"/>
          </p:nvPr>
        </p:nvSpPr>
        <p:spPr>
          <a:xfrm>
            <a:off x="3556001" y="2819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9"/>
          </p:nvPr>
        </p:nvSpPr>
        <p:spPr>
          <a:xfrm>
            <a:off x="6299200" y="2819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/>
          </p:nvPr>
        </p:nvSpPr>
        <p:spPr>
          <a:xfrm>
            <a:off x="6299201" y="3962400"/>
            <a:ext cx="2716628" cy="1107322"/>
          </a:xfrm>
          <a:solidFill>
            <a:srgbClr val="DEDFE6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1"/>
          </p:nvPr>
        </p:nvSpPr>
        <p:spPr>
          <a:xfrm>
            <a:off x="812801" y="3962400"/>
            <a:ext cx="2716628" cy="1107322"/>
          </a:xfrm>
          <a:solidFill>
            <a:srgbClr val="88A0B8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2"/>
          </p:nvPr>
        </p:nvSpPr>
        <p:spPr>
          <a:xfrm>
            <a:off x="3556000" y="3962401"/>
            <a:ext cx="2732259" cy="1113693"/>
          </a:xfrm>
          <a:solidFill>
            <a:srgbClr val="125E9F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3"/>
          </p:nvPr>
        </p:nvSpPr>
        <p:spPr>
          <a:xfrm>
            <a:off x="9042401" y="3962400"/>
            <a:ext cx="2716628" cy="1107322"/>
          </a:xfrm>
          <a:solidFill>
            <a:srgbClr val="979F07"/>
          </a:solidFill>
        </p:spPr>
        <p:txBody>
          <a:bodyPr>
            <a:noAutofit/>
          </a:bodyPr>
          <a:lstStyle>
            <a:lvl1pPr marL="0" indent="0">
              <a:buFont typeface="+mj-lt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59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/>
          <a:p>
            <a:pPr algn="r"/>
            <a:fld id="{393CF724-F9E0-44B8-95BD-D38D8B22F53D}" type="slidenum">
              <a:rPr lang="en-US" smtClean="0">
                <a:solidFill>
                  <a:prstClr val="white"/>
                </a:solidFill>
              </a:rPr>
              <a:pPr algn="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8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</p:spPr>
        <p:txBody>
          <a:bodyPr/>
          <a:lstStyle/>
          <a:p>
            <a:pPr algn="r"/>
            <a:fld id="{393CF724-F9E0-44B8-95BD-D38D8B22F53D}" type="slidenum">
              <a:rPr lang="en-US" smtClean="0">
                <a:solidFill>
                  <a:prstClr val="white"/>
                </a:solidFill>
              </a:rPr>
              <a:pPr algn="r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38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060162"/>
            <a:ext cx="5994400" cy="2523703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1143000"/>
            <a:ext cx="5994400" cy="1169551"/>
          </a:xfrm>
        </p:spPr>
        <p:txBody>
          <a:bodyPr/>
          <a:lstStyle>
            <a:lvl1pPr algn="l">
              <a:defRPr>
                <a:solidFill>
                  <a:srgbClr val="112E5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908800" y="1149172"/>
            <a:ext cx="4775200" cy="471822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100" b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8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95400"/>
            <a:ext cx="5435757" cy="2215662"/>
          </a:xfrm>
          <a:solidFill>
            <a:srgbClr val="DEDFE6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rgbClr val="112E5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812800" y="3505200"/>
            <a:ext cx="5435757" cy="2215662"/>
          </a:xfrm>
          <a:solidFill>
            <a:srgbClr val="979F07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48243" y="1295400"/>
            <a:ext cx="5435757" cy="2215662"/>
          </a:xfrm>
          <a:solidFill>
            <a:srgbClr val="88A0B8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6248243" y="3505200"/>
            <a:ext cx="5435757" cy="2215662"/>
          </a:xfrm>
          <a:solidFill>
            <a:srgbClr val="125E9F"/>
          </a:solidFill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9200" y="304801"/>
            <a:ext cx="6096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4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75795" y="6550223"/>
            <a:ext cx="6096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100" b="0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29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image" Target="../media/image1.jpeg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" y="1"/>
            <a:ext cx="843166" cy="4939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44266"/>
            <a:ext cx="4267200" cy="313734"/>
          </a:xfrm>
          <a:prstGeom prst="rect">
            <a:avLst/>
          </a:prstGeom>
          <a:solidFill>
            <a:srgbClr val="DED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62400" y="6540015"/>
            <a:ext cx="4267200" cy="32819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29600" y="6544266"/>
            <a:ext cx="3962400" cy="313734"/>
          </a:xfrm>
          <a:prstGeom prst="rect">
            <a:avLst/>
          </a:prstGeom>
          <a:solidFill>
            <a:srgbClr val="88A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304800"/>
            <a:ext cx="8737600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0" algn="l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3001"/>
            <a:ext cx="10972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Footer Placeholder 4"/>
          <p:cNvSpPr txBox="1">
            <a:spLocks/>
          </p:cNvSpPr>
          <p:nvPr/>
        </p:nvSpPr>
        <p:spPr>
          <a:xfrm>
            <a:off x="0" y="6550224"/>
            <a:ext cx="3962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12E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Biscari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srgbClr val="112E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/>
        </p:nvSpPr>
        <p:spPr>
          <a:xfrm>
            <a:off x="3975686" y="6565611"/>
            <a:ext cx="424062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ALBA </a:t>
            </a:r>
            <a:r>
              <a:rPr kumimoji="0" 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Synchrotron</a:t>
            </a:r>
            <a:r>
              <a:rPr kumimoji="0" lang="es-E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Light </a:t>
            </a:r>
            <a:r>
              <a:rPr kumimoji="0" lang="es-E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8203028" y="6565611"/>
            <a:ext cx="39624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lang="en-US" sz="1400" b="0" kern="120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AWWM2018 - Barcelona – 26 </a:t>
            </a:r>
            <a:r>
              <a:rPr kumimoji="0" lang="es-E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Sept 2018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7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19" r:id="rId57"/>
    <p:sldLayoutId id="2147483720" r:id="rId58"/>
    <p:sldLayoutId id="2147483721" r:id="rId59"/>
    <p:sldLayoutId id="2147483722" r:id="rId60"/>
    <p:sldLayoutId id="2147483723" r:id="rId61"/>
    <p:sldLayoutId id="2147483724" r:id="rId62"/>
    <p:sldLayoutId id="2147483725" r:id="rId63"/>
    <p:sldLayoutId id="2147483726" r:id="rId64"/>
    <p:sldLayoutId id="2147483727" r:id="rId65"/>
    <p:sldLayoutId id="2147483728" r:id="rId66"/>
    <p:sldLayoutId id="2147483729" r:id="rId67"/>
    <p:sldLayoutId id="2147483730" r:id="rId68"/>
    <p:sldLayoutId id="2147483731" r:id="rId69"/>
    <p:sldLayoutId id="2147483732" r:id="rId70"/>
    <p:sldLayoutId id="2147483733" r:id="rId71"/>
    <p:sldLayoutId id="2147483734" r:id="rId72"/>
    <p:sldLayoutId id="2147483735" r:id="rId73"/>
    <p:sldLayoutId id="2147483736" r:id="rId74"/>
    <p:sldLayoutId id="2147483737" r:id="rId75"/>
    <p:sldLayoutId id="2147483738" r:id="rId76"/>
    <p:sldLayoutId id="2147483739" r:id="rId77"/>
    <p:sldLayoutId id="2147483740" r:id="rId78"/>
    <p:sldLayoutId id="2147483741" r:id="rId79"/>
    <p:sldLayoutId id="2147483742" r:id="rId80"/>
    <p:sldLayoutId id="2147483743" r:id="rId81"/>
    <p:sldLayoutId id="2147483744" r:id="rId82"/>
    <p:sldLayoutId id="2147483745" r:id="rId83"/>
    <p:sldLayoutId id="2147483747" r:id="rId84"/>
    <p:sldLayoutId id="2147483748" r:id="rId85"/>
    <p:sldLayoutId id="2147483750" r:id="rId86"/>
    <p:sldLayoutId id="2147483751" r:id="rId87"/>
    <p:sldLayoutId id="2147483752" r:id="rId88"/>
    <p:sldLayoutId id="2147483756" r:id="rId89"/>
    <p:sldLayoutId id="2147483760" r:id="rId90"/>
    <p:sldLayoutId id="2147483761" r:id="rId91"/>
    <p:sldLayoutId id="2147483762" r:id="rId92"/>
    <p:sldLayoutId id="2147483764" r:id="rId93"/>
    <p:sldLayoutId id="2147483765" r:id="rId94"/>
    <p:sldLayoutId id="2147483766" r:id="rId95"/>
    <p:sldLayoutId id="2147483767" r:id="rId96"/>
    <p:sldLayoutId id="2147483768" r:id="rId97"/>
    <p:sldLayoutId id="2147483769" r:id="rId98"/>
    <p:sldLayoutId id="2147483770" r:id="rId99"/>
    <p:sldLayoutId id="2147483771" r:id="rId100"/>
    <p:sldLayoutId id="2147483772" r:id="rId101"/>
    <p:sldLayoutId id="2147483773" r:id="rId102"/>
    <p:sldLayoutId id="2147483774" r:id="rId103"/>
    <p:sldLayoutId id="2147483775" r:id="rId104"/>
    <p:sldLayoutId id="2147483776" r:id="rId105"/>
    <p:sldLayoutId id="2147483777" r:id="rId106"/>
    <p:sldLayoutId id="2147483778" r:id="rId107"/>
    <p:sldLayoutId id="2147483779" r:id="rId108"/>
    <p:sldLayoutId id="2147483780" r:id="rId109"/>
    <p:sldLayoutId id="2147483781" r:id="rId110"/>
    <p:sldLayoutId id="2147483782" r:id="rId111"/>
    <p:sldLayoutId id="2147483783" r:id="rId112"/>
    <p:sldLayoutId id="2147483784" r:id="rId113"/>
    <p:sldLayoutId id="2147483785" r:id="rId114"/>
    <p:sldLayoutId id="2147483786" r:id="rId115"/>
    <p:sldLayoutId id="2147483787" r:id="rId116"/>
    <p:sldLayoutId id="2147483788" r:id="rId117"/>
    <p:sldLayoutId id="2147483789" r:id="rId118"/>
    <p:sldLayoutId id="2147483790" r:id="rId119"/>
    <p:sldLayoutId id="2147483791" r:id="rId120"/>
    <p:sldLayoutId id="2147483792" r:id="rId121"/>
    <p:sldLayoutId id="2147483793" r:id="rId122"/>
    <p:sldLayoutId id="2147483794" r:id="rId123"/>
    <p:sldLayoutId id="2147483795" r:id="rId124"/>
    <p:sldLayoutId id="2147483796" r:id="rId125"/>
    <p:sldLayoutId id="2147483797" r:id="rId126"/>
    <p:sldLayoutId id="2147483798" r:id="rId127"/>
    <p:sldLayoutId id="2147483799" r:id="rId128"/>
    <p:sldLayoutId id="2147483800" r:id="rId129"/>
    <p:sldLayoutId id="2147483801" r:id="rId130"/>
    <p:sldLayoutId id="2147483802" r:id="rId131"/>
    <p:sldLayoutId id="2147483803" r:id="rId132"/>
    <p:sldLayoutId id="2147483804" r:id="rId133"/>
    <p:sldLayoutId id="2147483805" r:id="rId134"/>
    <p:sldLayoutId id="2147483806" r:id="rId135"/>
    <p:sldLayoutId id="2147483807" r:id="rId136"/>
    <p:sldLayoutId id="2147483808" r:id="rId137"/>
    <p:sldLayoutId id="2147483809" r:id="rId138"/>
    <p:sldLayoutId id="2147483810" r:id="rId139"/>
    <p:sldLayoutId id="2147483811" r:id="rId140"/>
    <p:sldLayoutId id="2147483812" r:id="rId141"/>
    <p:sldLayoutId id="2147483813" r:id="rId142"/>
    <p:sldLayoutId id="2147483814" r:id="rId143"/>
    <p:sldLayoutId id="2147483815" r:id="rId144"/>
    <p:sldLayoutId id="2147483816" r:id="rId145"/>
    <p:sldLayoutId id="2147483817" r:id="rId146"/>
    <p:sldLayoutId id="2147483818" r:id="rId147"/>
    <p:sldLayoutId id="2147483819" r:id="rId148"/>
    <p:sldLayoutId id="2147483820" r:id="rId149"/>
    <p:sldLayoutId id="2147483821" r:id="rId150"/>
    <p:sldLayoutId id="2147483822" r:id="rId151"/>
    <p:sldLayoutId id="2147483823" r:id="rId152"/>
    <p:sldLayoutId id="2147483824" r:id="rId153"/>
    <p:sldLayoutId id="2147483825" r:id="rId154"/>
    <p:sldLayoutId id="2147483826" r:id="rId155"/>
    <p:sldLayoutId id="2147483827" r:id="rId156"/>
    <p:sldLayoutId id="2147483828" r:id="rId157"/>
    <p:sldLayoutId id="2147483829" r:id="rId158"/>
    <p:sldLayoutId id="2147483830" r:id="rId159"/>
    <p:sldLayoutId id="2147483831" r:id="rId160"/>
    <p:sldLayoutId id="2147483832" r:id="rId161"/>
    <p:sldLayoutId id="2147483833" r:id="rId162"/>
    <p:sldLayoutId id="2147483834" r:id="rId163"/>
    <p:sldLayoutId id="2147483836" r:id="rId164"/>
    <p:sldLayoutId id="2147483837" r:id="rId165"/>
    <p:sldLayoutId id="2147483839" r:id="rId166"/>
    <p:sldLayoutId id="2147483840" r:id="rId167"/>
    <p:sldLayoutId id="2147483841" r:id="rId16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lang="en-US" sz="3500" b="1" kern="1200" smtClean="0">
          <a:solidFill>
            <a:srgbClr val="112E50"/>
          </a:solidFill>
          <a:latin typeface="Arial" pitchFamily="34" charset="0"/>
          <a:ea typeface="+mn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959F38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112E50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88A0B8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wmf"/><Relationship Id="rId3" Type="http://schemas.openxmlformats.org/officeDocument/2006/relationships/image" Target="../media/image41.emf"/><Relationship Id="rId7" Type="http://schemas.openxmlformats.org/officeDocument/2006/relationships/image" Target="../media/image44.png"/><Relationship Id="rId12" Type="http://schemas.openxmlformats.org/officeDocument/2006/relationships/image" Target="../media/image49.w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48.jpeg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journals.plos.org/plosone/article?id=10.1371/journal.pone.0139339" TargetMode="External"/><Relationship Id="rId3" Type="http://schemas.openxmlformats.org/officeDocument/2006/relationships/hyperlink" Target="https://pubs.acs.org/doi/abs/10.1021/jacs.6b07584" TargetMode="External"/><Relationship Id="rId7" Type="http://schemas.openxmlformats.org/officeDocument/2006/relationships/hyperlink" Target="http://www.pnas.org/content/early/2016/02/04/1510959113" TargetMode="External"/><Relationship Id="rId12" Type="http://schemas.openxmlformats.org/officeDocument/2006/relationships/hyperlink" Target="https://www.nature.com/articles/s41598-017-06650-w" TargetMode="External"/><Relationship Id="rId2" Type="http://schemas.openxmlformats.org/officeDocument/2006/relationships/hyperlink" Target="https://pubs.acs.org/doi/abs/10.1021/acsnano.6b01374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nature.com/articles/ncomms10787" TargetMode="External"/><Relationship Id="rId11" Type="http://schemas.openxmlformats.org/officeDocument/2006/relationships/hyperlink" Target="https://www.nature.com/articles/s41598-017-00921-2" TargetMode="External"/><Relationship Id="rId5" Type="http://schemas.openxmlformats.org/officeDocument/2006/relationships/hyperlink" Target="https://www.cell.com/cell/fulltext/S0092-8674(16)31521-5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://pubs.acs.org/doi/abs/10.1021/acs.analchem.7b04818" TargetMode="Externa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" Type="http://schemas.openxmlformats.org/officeDocument/2006/relationships/image" Target="../media/image87.png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ndfonline.com/doi/abs/10.1080/17435390.2017.1342011?journalCode=inan20" TargetMode="External"/><Relationship Id="rId3" Type="http://schemas.openxmlformats.org/officeDocument/2006/relationships/hyperlink" Target="http://pubs.rsc.org/en/content/articlelanding/2017/cc/c7cc04945e#!divAbstract" TargetMode="External"/><Relationship Id="rId7" Type="http://schemas.openxmlformats.org/officeDocument/2006/relationships/hyperlink" Target="https://academic.oup.com/nar/article/45/14/8378/386890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ncbi.nlm.nih.gov/pubmed/24914972" TargetMode="External"/><Relationship Id="rId5" Type="http://schemas.openxmlformats.org/officeDocument/2006/relationships/hyperlink" Target="http://www.pnas.org/content/111/51/18207?sid=c58be511-d23c-484f-ada9-3c16d52c7151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www.nature.com/articles/ncomms14388" TargetMode="Externa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17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19.jpeg"/><Relationship Id="rId4" Type="http://schemas.openxmlformats.org/officeDocument/2006/relationships/image" Target="../media/image118.png"/><Relationship Id="rId9" Type="http://schemas.microsoft.com/office/2007/relationships/diagramDrawing" Target="../diagrams/drawing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png"/><Relationship Id="rId5" Type="http://schemas.microsoft.com/office/2007/relationships/hdphoto" Target="../media/hdphoto2.wdp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nature.com/articles/nmat4462" TargetMode="External"/><Relationship Id="rId5" Type="http://schemas.openxmlformats.org/officeDocument/2006/relationships/hyperlink" Target="https://pubs.acs.org/doi/abs/10.1021/acs.nanolett.5b02862" TargetMode="Externa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ure.com/articles/s41598-018-26943-y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onlinelibrary.wiley.com/doi/abs/10.1002/adma.20150279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pubs.rsc.org/en/content/articlelanding/2018/nr/c7nr07143d#!divAbstract" TargetMode="External"/><Relationship Id="rId5" Type="http://schemas.openxmlformats.org/officeDocument/2006/relationships/hyperlink" Target="https://pubs.acs.org/doi/abs/10.1021/acs.langmuir.7b00156" TargetMode="External"/><Relationship Id="rId10" Type="http://schemas.openxmlformats.org/officeDocument/2006/relationships/hyperlink" Target="http://onlinelibrary.wiley.com/doi/10.1002/advs.201500295/abstract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www.nature.com/articles/s41467-017-00456-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4485461" TargetMode="External"/><Relationship Id="rId2" Type="http://schemas.openxmlformats.org/officeDocument/2006/relationships/hyperlink" Target="http://www.mpimp-golm.mpg.de/2168/en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nature.com/articles/ncomms11228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5" name="Picture 6" descr="fa11007scr (13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t="28025" r="22340" b="2641"/>
          <a:stretch/>
        </p:blipFill>
        <p:spPr bwMode="auto">
          <a:xfrm>
            <a:off x="-27296" y="-90376"/>
            <a:ext cx="12219296" cy="664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4480733"/>
            <a:ext cx="402609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ALBA Synchrotron Light Source</a:t>
            </a:r>
          </a:p>
          <a:p>
            <a:r>
              <a:rPr lang="en-US" sz="2800" b="1" i="1" dirty="0" smtClean="0">
                <a:solidFill>
                  <a:schemeClr val="bg1"/>
                </a:solidFill>
              </a:rPr>
              <a:t>C. </a:t>
            </a:r>
            <a:r>
              <a:rPr lang="en-US" sz="2800" b="1" i="1" dirty="0" err="1" smtClean="0">
                <a:solidFill>
                  <a:schemeClr val="bg1"/>
                </a:solidFill>
              </a:rPr>
              <a:t>Biscari</a:t>
            </a:r>
            <a:endParaRPr lang="en-US" sz="2800" b="1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0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5786429"/>
              </p:ext>
            </p:extLst>
          </p:nvPr>
        </p:nvGraphicFramePr>
        <p:xfrm>
          <a:off x="482252" y="970766"/>
          <a:ext cx="10716016" cy="5229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70702" y="112571"/>
            <a:ext cx="3276600" cy="584775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ALBA history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1268" y="4213762"/>
            <a:ext cx="69121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>
                    <a:lumMod val="95000"/>
                  </a:schemeClr>
                </a:solidFill>
              </a:rPr>
              <a:t>Design</a:t>
            </a:r>
            <a:endParaRPr lang="en-US" sz="16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4401" y="4212635"/>
            <a:ext cx="28194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>
                    <a:lumMod val="95000"/>
                  </a:schemeClr>
                </a:solidFill>
              </a:rPr>
              <a:t>Construction &amp; commissioning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4357" y="4178497"/>
            <a:ext cx="13716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>
                    <a:lumMod val="95000"/>
                  </a:schemeClr>
                </a:solidFill>
              </a:rPr>
              <a:t>Operation 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59814" y="4179624"/>
            <a:ext cx="10668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bg1">
                    <a:lumMod val="95000"/>
                  </a:schemeClr>
                </a:solidFill>
              </a:rPr>
              <a:t>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71091" y="2209922"/>
            <a:ext cx="212462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2018</a:t>
            </a:r>
          </a:p>
          <a:p>
            <a:pPr algn="ctr"/>
            <a:r>
              <a:rPr lang="en-US" dirty="0"/>
              <a:t>8 Operating BLs</a:t>
            </a:r>
          </a:p>
          <a:p>
            <a:pPr algn="ctr"/>
            <a:r>
              <a:rPr lang="en-US" dirty="0"/>
              <a:t>4 BLs in construction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871" y="1009593"/>
            <a:ext cx="64389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Prehistory linked to HEP community: a Tau-charm was the first proposal (‘90s) for building a large research infrastructure in Spain, later on evolved into a synchrotron light source, well suited to Spanish scientific community needs </a:t>
            </a:r>
          </a:p>
        </p:txBody>
      </p:sp>
    </p:spTree>
    <p:extLst>
      <p:ext uri="{BB962C8B-B14F-4D97-AF65-F5344CB8AC3E}">
        <p14:creationId xmlns:p14="http://schemas.microsoft.com/office/powerpoint/2010/main" val="145968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6" b="76370"/>
          <a:stretch/>
        </p:blipFill>
        <p:spPr bwMode="auto">
          <a:xfrm>
            <a:off x="2363797" y="457201"/>
            <a:ext cx="8062269" cy="102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23600" y="8140"/>
            <a:ext cx="6553200" cy="630942"/>
          </a:xfrm>
        </p:spPr>
        <p:txBody>
          <a:bodyPr/>
          <a:lstStyle/>
          <a:p>
            <a:r>
              <a:rPr lang="en-US" dirty="0" smtClean="0"/>
              <a:t>Inside Parc de l’ALBA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r="10950"/>
          <a:stretch/>
        </p:blipFill>
        <p:spPr bwMode="auto">
          <a:xfrm>
            <a:off x="1370379" y="8140"/>
            <a:ext cx="9144001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LOGO del BNC a 1605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48" y="3358788"/>
            <a:ext cx="4440238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8831611" y="4319254"/>
            <a:ext cx="1811337" cy="417513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s-ES" sz="1600" b="1" dirty="0">
                <a:solidFill>
                  <a:srgbClr val="FFFFFF"/>
                </a:solidFill>
                <a:latin typeface="Gill Sans" charset="0"/>
              </a:rPr>
              <a:t>ICN2 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7058026" y="5129432"/>
            <a:ext cx="3609975" cy="417513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s-ES" sz="1600" b="1" dirty="0" err="1">
                <a:solidFill>
                  <a:srgbClr val="FFFFFF"/>
                </a:solidFill>
                <a:latin typeface="Gill Sans" charset="0"/>
              </a:rPr>
              <a:t>National</a:t>
            </a:r>
            <a:r>
              <a:rPr lang="es-ES" sz="1600" b="1" dirty="0">
                <a:solidFill>
                  <a:srgbClr val="FFFFFF"/>
                </a:solidFill>
                <a:latin typeface="Gill Sans" charset="0"/>
              </a:rPr>
              <a:t> Center </a:t>
            </a:r>
            <a:r>
              <a:rPr lang="es-ES" sz="1600" b="1" dirty="0" err="1">
                <a:solidFill>
                  <a:srgbClr val="FFFFFF"/>
                </a:solidFill>
                <a:latin typeface="Gill Sans" charset="0"/>
              </a:rPr>
              <a:t>Microelectronics</a:t>
            </a:r>
            <a:endParaRPr lang="ca-ES" sz="1600" b="1" dirty="0">
              <a:solidFill>
                <a:srgbClr val="FFFFFF"/>
              </a:solidFill>
              <a:latin typeface="Gill Sans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8061407" y="4271224"/>
            <a:ext cx="725246" cy="413545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s-ES" sz="1600" b="1" dirty="0">
                <a:solidFill>
                  <a:srgbClr val="FFFFFF"/>
                </a:solidFill>
                <a:latin typeface="Gill Sans" charset="0"/>
              </a:rPr>
              <a:t>UAB</a:t>
            </a:r>
            <a:endParaRPr lang="ca-ES" sz="1600" b="1" dirty="0">
              <a:solidFill>
                <a:srgbClr val="FFFFFF"/>
              </a:solidFill>
              <a:latin typeface="Gill Sans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8846185" y="4689141"/>
            <a:ext cx="1809750" cy="417512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s-ES" sz="1600" b="1" dirty="0">
                <a:solidFill>
                  <a:srgbClr val="FFFFFF"/>
                </a:solidFill>
                <a:latin typeface="Gill Sans" charset="0"/>
              </a:rPr>
              <a:t>MATGAS</a:t>
            </a: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6345787" y="4280158"/>
            <a:ext cx="1572525" cy="4191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s-ES" sz="1600" b="1" dirty="0">
                <a:solidFill>
                  <a:srgbClr val="FFFFFF"/>
                </a:solidFill>
                <a:latin typeface="Gill Sans" charset="0"/>
              </a:rPr>
              <a:t>ICMAB</a:t>
            </a:r>
            <a:endParaRPr lang="ca-ES" sz="1600" b="1" dirty="0">
              <a:solidFill>
                <a:srgbClr val="FFFFFF"/>
              </a:solidFill>
              <a:latin typeface="Gill Sans" charset="0"/>
            </a:endParaRPr>
          </a:p>
        </p:txBody>
      </p:sp>
      <p:sp>
        <p:nvSpPr>
          <p:cNvPr id="14" name="19 CuadroTexto"/>
          <p:cNvSpPr txBox="1">
            <a:spLocks noChangeArrowheads="1"/>
          </p:cNvSpPr>
          <p:nvPr/>
        </p:nvSpPr>
        <p:spPr bwMode="auto">
          <a:xfrm>
            <a:off x="7575405" y="4736767"/>
            <a:ext cx="1211248" cy="36988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s-ES" b="1" dirty="0">
                <a:solidFill>
                  <a:prstClr val="white"/>
                </a:solidFill>
                <a:latin typeface="Gill Sans" charset="0"/>
              </a:rPr>
              <a:t>ALBA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77992" y="1693819"/>
            <a:ext cx="1288623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UAB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3584" y="2341406"/>
            <a:ext cx="4572000" cy="923330"/>
          </a:xfrm>
          <a:prstGeom prst="rect">
            <a:avLst/>
          </a:prstGeom>
          <a:solidFill>
            <a:srgbClr val="333333">
              <a:alpha val="54118"/>
            </a:srgbClr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 </a:t>
            </a:r>
            <a:r>
              <a:rPr lang="en-US" dirty="0" err="1">
                <a:solidFill>
                  <a:schemeClr val="bg1"/>
                </a:solidFill>
              </a:rPr>
              <a:t>Centres</a:t>
            </a:r>
            <a:r>
              <a:rPr lang="en-US" dirty="0">
                <a:solidFill>
                  <a:schemeClr val="bg1"/>
                </a:solidFill>
              </a:rPr>
              <a:t> of Excellence “</a:t>
            </a:r>
            <a:r>
              <a:rPr lang="en-US" dirty="0" err="1">
                <a:solidFill>
                  <a:schemeClr val="bg1"/>
                </a:solidFill>
              </a:rPr>
              <a:t>Severo</a:t>
            </a:r>
            <a:r>
              <a:rPr lang="en-US" dirty="0">
                <a:solidFill>
                  <a:schemeClr val="bg1"/>
                </a:solidFill>
              </a:rPr>
              <a:t> Ochoa” and the 2 Units of Excellence “</a:t>
            </a:r>
            <a:r>
              <a:rPr lang="en-US" dirty="0" err="1">
                <a:solidFill>
                  <a:schemeClr val="bg1"/>
                </a:solidFill>
              </a:rPr>
              <a:t>María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Maeztu</a:t>
            </a:r>
            <a:r>
              <a:rPr lang="en-US" dirty="0">
                <a:solidFill>
                  <a:schemeClr val="bg1"/>
                </a:solidFill>
              </a:rPr>
              <a:t>” are located in the UAB campus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2380" y="5579680"/>
            <a:ext cx="4649974" cy="923330"/>
          </a:xfrm>
          <a:prstGeom prst="rect">
            <a:avLst/>
          </a:prstGeom>
          <a:solidFill>
            <a:srgbClr val="993300">
              <a:alpha val="5568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chemeClr val="bg1"/>
                </a:solidFill>
                <a:latin typeface="Gill Sans" charset="0"/>
              </a:rPr>
              <a:t>A </a:t>
            </a:r>
            <a:r>
              <a:rPr lang="es-ES" b="1" dirty="0" err="1">
                <a:solidFill>
                  <a:schemeClr val="bg1"/>
                </a:solidFill>
                <a:latin typeface="Gill Sans" charset="0"/>
              </a:rPr>
              <a:t>cluster</a:t>
            </a:r>
            <a:r>
              <a:rPr lang="es-ES" b="1" dirty="0">
                <a:solidFill>
                  <a:schemeClr val="bg1"/>
                </a:solidFill>
                <a:latin typeface="Gill Sans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Gill Sans" charset="0"/>
              </a:rPr>
              <a:t>with</a:t>
            </a:r>
            <a:r>
              <a:rPr lang="es-ES" b="1" dirty="0">
                <a:solidFill>
                  <a:schemeClr val="bg1"/>
                </a:solidFill>
                <a:latin typeface="Gill Sans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Gill Sans" charset="0"/>
              </a:rPr>
              <a:t>nearly</a:t>
            </a:r>
            <a:r>
              <a:rPr lang="es-ES" b="1" dirty="0">
                <a:solidFill>
                  <a:schemeClr val="bg1"/>
                </a:solidFill>
                <a:latin typeface="Gill Sans" charset="0"/>
              </a:rPr>
              <a:t> 750 </a:t>
            </a:r>
            <a:r>
              <a:rPr lang="es-ES" b="1" dirty="0" err="1">
                <a:solidFill>
                  <a:schemeClr val="bg1"/>
                </a:solidFill>
                <a:latin typeface="Gill Sans" charset="0"/>
              </a:rPr>
              <a:t>scientists</a:t>
            </a:r>
            <a:r>
              <a:rPr lang="es-ES" b="1" dirty="0">
                <a:solidFill>
                  <a:schemeClr val="bg1"/>
                </a:solidFill>
                <a:latin typeface="Gill Sans" charset="0"/>
              </a:rPr>
              <a:t> and </a:t>
            </a:r>
            <a:r>
              <a:rPr lang="es-ES" b="1" dirty="0" err="1">
                <a:solidFill>
                  <a:schemeClr val="bg1"/>
                </a:solidFill>
                <a:latin typeface="Gill Sans" charset="0"/>
              </a:rPr>
              <a:t>technicians</a:t>
            </a:r>
            <a:r>
              <a:rPr lang="es-ES" b="1" dirty="0">
                <a:solidFill>
                  <a:schemeClr val="bg1"/>
                </a:solidFill>
                <a:latin typeface="Gill Sans" charset="0"/>
              </a:rPr>
              <a:t> in </a:t>
            </a:r>
            <a:r>
              <a:rPr lang="es-ES" b="1" dirty="0" err="1">
                <a:solidFill>
                  <a:schemeClr val="bg1"/>
                </a:solidFill>
                <a:latin typeface="Gill Sans" charset="0"/>
              </a:rPr>
              <a:t>the</a:t>
            </a:r>
            <a:r>
              <a:rPr lang="es-ES" b="1" dirty="0">
                <a:solidFill>
                  <a:schemeClr val="bg1"/>
                </a:solidFill>
                <a:latin typeface="Gill Sans" charset="0"/>
              </a:rPr>
              <a:t> </a:t>
            </a:r>
            <a:r>
              <a:rPr lang="es-ES" b="1" dirty="0" err="1">
                <a:solidFill>
                  <a:schemeClr val="bg1"/>
                </a:solidFill>
                <a:latin typeface="Gill Sans" charset="0"/>
              </a:rPr>
              <a:t>areas</a:t>
            </a:r>
            <a:r>
              <a:rPr lang="es-ES" b="1" dirty="0">
                <a:solidFill>
                  <a:schemeClr val="bg1"/>
                </a:solidFill>
                <a:latin typeface="Gill Sans" charset="0"/>
              </a:rPr>
              <a:t> of </a:t>
            </a:r>
            <a:r>
              <a:rPr lang="es-ES" b="1" dirty="0" err="1">
                <a:solidFill>
                  <a:schemeClr val="bg1"/>
                </a:solidFill>
                <a:latin typeface="Gill Sans" charset="0"/>
              </a:rPr>
              <a:t>Materials</a:t>
            </a:r>
            <a:r>
              <a:rPr lang="es-ES" b="1" dirty="0">
                <a:solidFill>
                  <a:schemeClr val="bg1"/>
                </a:solidFill>
                <a:latin typeface="Gill Sans" charset="0"/>
              </a:rPr>
              <a:t>, Micro and </a:t>
            </a:r>
            <a:r>
              <a:rPr lang="es-ES" b="1" dirty="0" err="1">
                <a:solidFill>
                  <a:schemeClr val="bg1"/>
                </a:solidFill>
                <a:latin typeface="Gill Sans" charset="0"/>
              </a:rPr>
              <a:t>Nanotechnologies</a:t>
            </a:r>
            <a:endParaRPr lang="es-ES" b="1" dirty="0">
              <a:solidFill>
                <a:schemeClr val="bg1"/>
              </a:solidFill>
              <a:latin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3043" y="1727576"/>
            <a:ext cx="58997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IFAE</a:t>
            </a:r>
          </a:p>
        </p:txBody>
      </p:sp>
    </p:spTree>
    <p:extLst>
      <p:ext uri="{BB962C8B-B14F-4D97-AF65-F5344CB8AC3E}">
        <p14:creationId xmlns:p14="http://schemas.microsoft.com/office/powerpoint/2010/main" val="122313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3" grpId="0"/>
      <p:bldP spid="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35" y="643321"/>
            <a:ext cx="7732158" cy="5851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2817" y="23995"/>
            <a:ext cx="739061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ALBA layout including accelerators and beamlines</a:t>
            </a:r>
            <a:endParaRPr lang="es-ES" sz="2400" dirty="0"/>
          </a:p>
        </p:txBody>
      </p:sp>
      <p:sp>
        <p:nvSpPr>
          <p:cNvPr id="6" name="Trapezoid 5"/>
          <p:cNvSpPr/>
          <p:nvPr/>
        </p:nvSpPr>
        <p:spPr>
          <a:xfrm rot="5121146">
            <a:off x="5054167" y="4862889"/>
            <a:ext cx="163031" cy="660613"/>
          </a:xfrm>
          <a:prstGeom prst="trapezoi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23592" y="4653136"/>
            <a:ext cx="1008112" cy="6771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FAXTOR</a:t>
            </a:r>
            <a:endParaRPr lang="en-US" dirty="0"/>
          </a:p>
          <a:p>
            <a:r>
              <a:rPr lang="en-US" sz="1200" dirty="0"/>
              <a:t>Hard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/>
              <a:t>X-ray Tomography</a:t>
            </a:r>
          </a:p>
        </p:txBody>
      </p:sp>
      <p:cxnSp>
        <p:nvCxnSpPr>
          <p:cNvPr id="9" name="Straight Connector 8"/>
          <p:cNvCxnSpPr>
            <a:stCxn id="7" idx="3"/>
          </p:cNvCxnSpPr>
          <p:nvPr/>
        </p:nvCxnSpPr>
        <p:spPr>
          <a:xfrm>
            <a:off x="3431704" y="4991690"/>
            <a:ext cx="1368152" cy="20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34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6" y="185814"/>
            <a:ext cx="9830705" cy="578890"/>
          </a:xfrm>
        </p:spPr>
        <p:txBody>
          <a:bodyPr/>
          <a:lstStyle/>
          <a:p>
            <a:r>
              <a:rPr lang="en-US" dirty="0" smtClean="0"/>
              <a:t>Large infrastructure based on e- accelerator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ALBA accelerator expertise in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Accelerator design / construction / operation at highest international standards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Magnet design / realization; magnetic measurement lab used also by other institutions and companies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RF systems – cavities, IOTs, Klystrons, LLRF; RF lab </a:t>
            </a:r>
            <a:r>
              <a:rPr lang="en-US" dirty="0"/>
              <a:t>used also by other institutions and </a:t>
            </a:r>
            <a:r>
              <a:rPr lang="en-US" dirty="0" smtClean="0"/>
              <a:t>companies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Vacuum systems – vacuum chamber design and optimization; realization; </a:t>
            </a:r>
            <a:r>
              <a:rPr lang="en-US" dirty="0" err="1" smtClean="0"/>
              <a:t>mantainance</a:t>
            </a:r>
            <a:r>
              <a:rPr lang="en-US" dirty="0" smtClean="0"/>
              <a:t>; vacuum and diagnostic lab </a:t>
            </a:r>
            <a:r>
              <a:rPr lang="en-US" dirty="0"/>
              <a:t>used also by other institutions and </a:t>
            </a:r>
            <a:r>
              <a:rPr lang="en-US" dirty="0" smtClean="0"/>
              <a:t>companies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e- beam diagnostics and instrumentations systems – BPMs, current monitors, SR monitors, streak cameras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Conventional infrastructure characteristics for high stability at mechanical and electromagnetic level 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5" name="Picture 7" descr="_U5L9674©PepoSegu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4" y="1744500"/>
            <a:ext cx="7392987" cy="394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829387" y="4177797"/>
            <a:ext cx="1422009" cy="646331"/>
          </a:xfrm>
          <a:prstGeom prst="rect">
            <a:avLst/>
          </a:prstGeom>
          <a:solidFill>
            <a:srgbClr val="F2F2F2">
              <a:alpha val="69804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Booster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0.1 – 3 GeV</a:t>
            </a:r>
            <a:endParaRPr lang="en-US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79314" y="3943955"/>
            <a:ext cx="1748696" cy="923330"/>
          </a:xfrm>
          <a:prstGeom prst="rect">
            <a:avLst/>
          </a:prstGeom>
          <a:solidFill>
            <a:srgbClr val="D9D9D9">
              <a:alpha val="80000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Synchrotron Ring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3 GeV</a:t>
            </a:r>
            <a:endParaRPr lang="en-US" dirty="0" smtClean="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555311" y="1837875"/>
            <a:ext cx="2193135" cy="369332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In vacuum undulator</a:t>
            </a:r>
            <a:endParaRPr lang="en-US" dirty="0" smtClean="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345762" y="1831201"/>
            <a:ext cx="1422009" cy="369332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RF cavities</a:t>
            </a:r>
            <a:endParaRPr lang="en-US" dirty="0" smtClean="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3097700" y="2197443"/>
            <a:ext cx="296688" cy="44229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H="1">
            <a:off x="4555311" y="2197442"/>
            <a:ext cx="548152" cy="134058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39248" y="1828110"/>
            <a:ext cx="1422009" cy="369332"/>
          </a:xfrm>
          <a:prstGeom prst="rect">
            <a:avLst/>
          </a:prstGeom>
          <a:solidFill>
            <a:srgbClr val="D9D9D9">
              <a:alpha val="74118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Bending</a:t>
            </a:r>
            <a:endParaRPr lang="en-US" dirty="0" smtClean="0">
              <a:solidFill>
                <a:srgbClr val="FFFFFF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1373966" y="2197442"/>
            <a:ext cx="177751" cy="93942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V="1">
            <a:off x="6257803" y="4070120"/>
            <a:ext cx="593293" cy="728269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V="1">
            <a:off x="2712714" y="4142130"/>
            <a:ext cx="1126976" cy="717666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341" y="977801"/>
            <a:ext cx="736663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First (and up to now unique) large accelerator infrastructure in Spain </a:t>
            </a:r>
          </a:p>
        </p:txBody>
      </p:sp>
    </p:spTree>
    <p:extLst>
      <p:ext uri="{BB962C8B-B14F-4D97-AF65-F5344CB8AC3E}">
        <p14:creationId xmlns:p14="http://schemas.microsoft.com/office/powerpoint/2010/main" val="21927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963" y="84946"/>
            <a:ext cx="10667519" cy="523220"/>
          </a:xfrm>
        </p:spPr>
        <p:txBody>
          <a:bodyPr/>
          <a:lstStyle/>
          <a:p>
            <a:r>
              <a:rPr lang="en-US" sz="2800" dirty="0" smtClean="0"/>
              <a:t>Photon sources: Insertion Devices and Bending Magnets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0203" y="972166"/>
            <a:ext cx="4144335" cy="533715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Bends (critical energy 8.6 </a:t>
            </a:r>
            <a:r>
              <a:rPr lang="en-US" sz="2000" dirty="0" err="1" smtClean="0"/>
              <a:t>keV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 SCW (2.1 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 Multipole wiggler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/>
              <a:t>Undulators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 IV </a:t>
            </a:r>
            <a:r>
              <a:rPr lang="en-US" sz="2000" dirty="0" err="1" smtClean="0"/>
              <a:t>undulators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3 EU </a:t>
            </a:r>
            <a:r>
              <a:rPr lang="en-US" sz="2000" dirty="0" err="1" smtClean="0"/>
              <a:t>undulators</a:t>
            </a:r>
            <a:endParaRPr lang="en-US" sz="2000" dirty="0" smtClean="0"/>
          </a:p>
          <a:p>
            <a:r>
              <a:rPr lang="en-US" sz="2000" dirty="0" smtClean="0"/>
              <a:t>Covering from IR, through soft X-rays up to hard X-rays at 60 </a:t>
            </a:r>
            <a:r>
              <a:rPr lang="en-US" sz="2000" dirty="0" err="1" smtClean="0"/>
              <a:t>keV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972166"/>
            <a:ext cx="7392987" cy="5016740"/>
          </a:xfrm>
        </p:spPr>
      </p:pic>
    </p:spTree>
    <p:extLst>
      <p:ext uri="{BB962C8B-B14F-4D97-AF65-F5344CB8AC3E}">
        <p14:creationId xmlns:p14="http://schemas.microsoft.com/office/powerpoint/2010/main" val="34165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Z:\work\bl29-boreas\SAC\SAC26_July2018_BOREAS\IMG_20180625_121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34" y="3611929"/>
            <a:ext cx="4265459" cy="2834640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ALBA\ALBA_comision_ejecutiva\2013_strategic_plan\MAGA_work\fotos_BLs\BL04_endstation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" r="6430"/>
          <a:stretch/>
        </p:blipFill>
        <p:spPr bwMode="auto">
          <a:xfrm>
            <a:off x="1683987" y="836673"/>
            <a:ext cx="4418142" cy="272177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27648" y="19034"/>
            <a:ext cx="6929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Four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Beamlines mainly dedicated to Chemistry,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Physics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Condensed Matter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3513" y="2751560"/>
            <a:ext cx="4267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MSPD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</a:rPr>
              <a:t>M</a:t>
            </a:r>
            <a:r>
              <a:rPr lang="en-US" dirty="0">
                <a:solidFill>
                  <a:schemeClr val="bg1"/>
                </a:solidFill>
              </a:rPr>
              <a:t>aterial </a:t>
            </a:r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dirty="0">
                <a:solidFill>
                  <a:schemeClr val="bg1"/>
                </a:solidFill>
              </a:rPr>
              <a:t>cience </a:t>
            </a:r>
            <a:r>
              <a:rPr lang="en-US" b="1" dirty="0">
                <a:solidFill>
                  <a:schemeClr val="bg1"/>
                </a:solidFill>
              </a:rPr>
              <a:t>P</a:t>
            </a:r>
            <a:r>
              <a:rPr lang="en-US" dirty="0">
                <a:solidFill>
                  <a:schemeClr val="bg1"/>
                </a:solidFill>
              </a:rPr>
              <a:t>owder </a:t>
            </a:r>
            <a:r>
              <a:rPr lang="en-US" b="1" dirty="0">
                <a:solidFill>
                  <a:schemeClr val="bg1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iffraction</a:t>
            </a:r>
          </a:p>
          <a:p>
            <a:r>
              <a:rPr lang="en-US" dirty="0">
                <a:solidFill>
                  <a:schemeClr val="bg1"/>
                </a:solidFill>
              </a:rPr>
              <a:t>HP &amp; HR stations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701756"/>
            <a:ext cx="4158090" cy="299161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12024" y="2873794"/>
            <a:ext cx="3892604" cy="646331"/>
          </a:xfrm>
          <a:prstGeom prst="rect">
            <a:avLst/>
          </a:prstGeom>
          <a:solidFill>
            <a:schemeClr val="tx1">
              <a:lumMod val="75000"/>
              <a:lumOff val="2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CLAESS:</a:t>
            </a:r>
          </a:p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A</a:t>
            </a:r>
            <a:r>
              <a:rPr lang="es-ES_tradnl" dirty="0" err="1">
                <a:solidFill>
                  <a:schemeClr val="bg1"/>
                </a:solidFill>
              </a:rPr>
              <a:t>bsorption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smtClean="0">
                <a:solidFill>
                  <a:schemeClr val="bg1"/>
                </a:solidFill>
              </a:rPr>
              <a:t>&amp;  </a:t>
            </a:r>
            <a:r>
              <a:rPr lang="es-ES_tradnl" b="1" dirty="0" err="1">
                <a:solidFill>
                  <a:schemeClr val="bg1"/>
                </a:solidFill>
              </a:rPr>
              <a:t>E</a:t>
            </a:r>
            <a:r>
              <a:rPr lang="es-ES_tradnl" dirty="0" err="1">
                <a:solidFill>
                  <a:schemeClr val="bg1"/>
                </a:solidFill>
              </a:rPr>
              <a:t>mission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b="1" dirty="0" err="1">
                <a:solidFill>
                  <a:schemeClr val="bg1"/>
                </a:solidFill>
              </a:rPr>
              <a:t>S</a:t>
            </a:r>
            <a:r>
              <a:rPr lang="es-ES_tradnl" dirty="0" err="1">
                <a:solidFill>
                  <a:schemeClr val="bg1"/>
                </a:solidFill>
              </a:rPr>
              <a:t>pectroscopies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2" descr="C:\ALBA\ALBA_comision_ejecutiva\2013_strategic_plan\MAGA_work\fotos_BLs\BL24_endstation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6164"/>
          <a:stretch/>
        </p:blipFill>
        <p:spPr bwMode="auto">
          <a:xfrm>
            <a:off x="1633116" y="3520123"/>
            <a:ext cx="4443273" cy="29051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00405" y="5814725"/>
            <a:ext cx="4158446" cy="584775"/>
          </a:xfrm>
          <a:prstGeom prst="rect">
            <a:avLst/>
          </a:prstGeom>
          <a:solidFill>
            <a:schemeClr val="tx1">
              <a:lumMod val="75000"/>
              <a:lumOff val="25000"/>
              <a:alpha val="74000"/>
            </a:schemeClr>
          </a:solidFill>
        </p:spPr>
        <p:txBody>
          <a:bodyPr wrap="none" rtlCol="0">
            <a:spAutoFit/>
          </a:bodyPr>
          <a:lstStyle/>
          <a:p>
            <a:pPr marL="0" lvl="1"/>
            <a:r>
              <a:rPr lang="en-US" sz="1600" b="1" dirty="0">
                <a:solidFill>
                  <a:schemeClr val="bg1"/>
                </a:solidFill>
              </a:rPr>
              <a:t>CIRCE: </a:t>
            </a:r>
            <a:r>
              <a:rPr lang="en-US" sz="1600" b="1" dirty="0" err="1">
                <a:solidFill>
                  <a:schemeClr val="bg1"/>
                </a:solidFill>
              </a:rPr>
              <a:t>P</a:t>
            </a:r>
            <a:r>
              <a:rPr lang="en-US" sz="1600" dirty="0" err="1">
                <a:solidFill>
                  <a:schemeClr val="bg1"/>
                </a:solidFill>
              </a:rPr>
              <a:t>hoto</a:t>
            </a:r>
            <a:r>
              <a:rPr lang="en-US" sz="1600" b="1" dirty="0" err="1">
                <a:solidFill>
                  <a:schemeClr val="bg1"/>
                </a:solidFill>
              </a:rPr>
              <a:t>E</a:t>
            </a:r>
            <a:r>
              <a:rPr lang="en-US" sz="1600" dirty="0" err="1">
                <a:solidFill>
                  <a:schemeClr val="bg1"/>
                </a:solidFill>
              </a:rPr>
              <a:t>mission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E</a:t>
            </a:r>
            <a:r>
              <a:rPr lang="en-US" sz="1600" dirty="0">
                <a:solidFill>
                  <a:schemeClr val="bg1"/>
                </a:solidFill>
              </a:rPr>
              <a:t>lectron </a:t>
            </a:r>
            <a:r>
              <a:rPr lang="en-US" sz="1600" b="1" dirty="0">
                <a:solidFill>
                  <a:schemeClr val="bg1"/>
                </a:solidFill>
              </a:rPr>
              <a:t>M</a:t>
            </a:r>
            <a:r>
              <a:rPr lang="en-US" sz="1600" dirty="0">
                <a:solidFill>
                  <a:schemeClr val="bg1"/>
                </a:solidFill>
              </a:rPr>
              <a:t>icroscopy and </a:t>
            </a:r>
            <a:endParaRPr lang="en-US" sz="1600" b="1" dirty="0">
              <a:solidFill>
                <a:schemeClr val="bg1"/>
              </a:solidFill>
            </a:endParaRPr>
          </a:p>
          <a:p>
            <a:pPr marL="0" lvl="1"/>
            <a:r>
              <a:rPr lang="en-US" sz="1600" b="1" dirty="0">
                <a:solidFill>
                  <a:schemeClr val="bg1"/>
                </a:solidFill>
              </a:rPr>
              <a:t>N</a:t>
            </a:r>
            <a:r>
              <a:rPr lang="en-US" sz="1600" dirty="0">
                <a:solidFill>
                  <a:schemeClr val="bg1"/>
                </a:solidFill>
              </a:rPr>
              <a:t>ear </a:t>
            </a:r>
            <a:r>
              <a:rPr lang="en-US" sz="1600" b="1" dirty="0">
                <a:solidFill>
                  <a:schemeClr val="bg1"/>
                </a:solidFill>
              </a:rPr>
              <a:t>A</a:t>
            </a:r>
            <a:r>
              <a:rPr lang="en-US" sz="1600" dirty="0">
                <a:solidFill>
                  <a:schemeClr val="bg1"/>
                </a:solidFill>
              </a:rPr>
              <a:t>mbient </a:t>
            </a:r>
            <a:r>
              <a:rPr lang="en-US" sz="1600" b="1" dirty="0">
                <a:solidFill>
                  <a:schemeClr val="bg1"/>
                </a:solidFill>
              </a:rPr>
              <a:t>P</a:t>
            </a:r>
            <a:r>
              <a:rPr lang="en-US" sz="1600" dirty="0">
                <a:solidFill>
                  <a:schemeClr val="bg1"/>
                </a:solidFill>
              </a:rPr>
              <a:t>ressure </a:t>
            </a:r>
            <a:r>
              <a:rPr lang="en-US" sz="1600" b="1" dirty="0">
                <a:solidFill>
                  <a:schemeClr val="bg1"/>
                </a:solidFill>
              </a:rPr>
              <a:t>P</a:t>
            </a:r>
            <a:r>
              <a:rPr lang="en-US" sz="1600" dirty="0">
                <a:solidFill>
                  <a:schemeClr val="bg1"/>
                </a:solidFill>
              </a:rPr>
              <a:t>hotoemission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3468" y="8879693"/>
            <a:ext cx="957698" cy="369332"/>
          </a:xfrm>
          <a:prstGeom prst="rect">
            <a:avLst/>
          </a:prstGeom>
          <a:solidFill>
            <a:srgbClr val="333333">
              <a:alpha val="74118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FFC000"/>
                </a:solidFill>
              </a:rPr>
              <a:t>BOREAS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6041" y="5974766"/>
            <a:ext cx="3506473" cy="307777"/>
          </a:xfrm>
          <a:prstGeom prst="rect">
            <a:avLst/>
          </a:prstGeom>
          <a:solidFill>
            <a:srgbClr val="333333">
              <a:alpha val="74118"/>
            </a:srgb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BOREAS </a:t>
            </a:r>
            <a:r>
              <a:rPr lang="en-US" sz="1400" b="1" dirty="0" err="1">
                <a:solidFill>
                  <a:schemeClr val="bg1"/>
                </a:solidFill>
              </a:rPr>
              <a:t>REsonant</a:t>
            </a:r>
            <a:r>
              <a:rPr lang="en-US" sz="1400" b="1" dirty="0">
                <a:solidFill>
                  <a:schemeClr val="bg1"/>
                </a:solidFill>
              </a:rPr>
              <a:t> Absorption and Scattering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332894" y="1773119"/>
            <a:ext cx="260321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Material </a:t>
            </a:r>
            <a:r>
              <a:rPr lang="en-US" dirty="0" smtClean="0"/>
              <a:t>science, Cultural </a:t>
            </a:r>
            <a:r>
              <a:rPr lang="en-US" dirty="0"/>
              <a:t>heritage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8 to 50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00872" y="4567584"/>
            <a:ext cx="261739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Nanomagnetism</a:t>
            </a:r>
            <a:r>
              <a:rPr lang="en-US" dirty="0"/>
              <a:t>, Surface </a:t>
            </a:r>
            <a:r>
              <a:rPr lang="en-US" dirty="0" smtClean="0"/>
              <a:t>and materials science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Catalysis, 0.1 to 2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300872" y="4567585"/>
            <a:ext cx="261739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Nanomagnetism</a:t>
            </a:r>
            <a:r>
              <a:rPr lang="en-US" dirty="0"/>
              <a:t>, Surface </a:t>
            </a:r>
            <a:r>
              <a:rPr lang="en-US" dirty="0" smtClean="0"/>
              <a:t>and materials science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Catalysis, 0.1 to 2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9921521" y="1787021"/>
            <a:ext cx="260321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Material science, </a:t>
            </a:r>
            <a:r>
              <a:rPr lang="en-US" dirty="0" smtClean="0"/>
              <a:t>Catalysis, Cultural </a:t>
            </a:r>
            <a:r>
              <a:rPr lang="en-US" dirty="0"/>
              <a:t>heritage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6 to 64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9953542" y="4858484"/>
            <a:ext cx="2617392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Nanomagnetism</a:t>
            </a:r>
            <a:r>
              <a:rPr lang="en-US" dirty="0"/>
              <a:t>, </a:t>
            </a:r>
            <a:r>
              <a:rPr lang="en-US" dirty="0" smtClean="0"/>
              <a:t>Surface science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0.08 to 4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1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\\storage\AllDivisions\Engineering_shared\JGonzalez\NCD  Pictures\Beamline 06062018\IMG_3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57" y="700089"/>
            <a:ext cx="4300420" cy="2866947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ALBA\ALBA_comision_ejecutiva\2013_strategic_plan\MAGA_work\fotos_BLs\BL13_endst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-55" r="7050" b="55"/>
          <a:stretch/>
        </p:blipFill>
        <p:spPr bwMode="auto">
          <a:xfrm>
            <a:off x="6168008" y="738535"/>
            <a:ext cx="4248472" cy="279005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55822" y="92513"/>
            <a:ext cx="641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Four beamlines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mainly dedicated to Life Sciences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3075" y="2798482"/>
            <a:ext cx="4107471" cy="646331"/>
          </a:xfrm>
          <a:prstGeom prst="rect">
            <a:avLst/>
          </a:prstGeom>
          <a:solidFill>
            <a:schemeClr val="tx1">
              <a:lumMod val="50000"/>
              <a:lumOff val="50000"/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NCD – SWEET, Non crystalline diffraction,</a:t>
            </a:r>
          </a:p>
          <a:p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SAXS, WAXS and GISAXS</a:t>
            </a:r>
            <a:endParaRPr lang="en-US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9058" y="3068961"/>
            <a:ext cx="4033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XALOC, Macromolecular Crystallography</a:t>
            </a:r>
          </a:p>
          <a:p>
            <a:pPr algn="r"/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" name="Picture 9" descr="\\storage\AllDivisions\Photos_alba\Photos_2011\2011 Photos ALBA\Beamlines_Nov_2011_2\L4\baixa resolucio\_U5L9925©PepoSegur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r="19466"/>
          <a:stretch/>
        </p:blipFill>
        <p:spPr bwMode="auto">
          <a:xfrm>
            <a:off x="1765974" y="3606390"/>
            <a:ext cx="4248472" cy="268984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9" t="1767" r="5265" b="4880"/>
          <a:stretch/>
        </p:blipFill>
        <p:spPr>
          <a:xfrm>
            <a:off x="6168009" y="3602130"/>
            <a:ext cx="4248472" cy="263937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TextBox 15"/>
          <p:cNvSpPr txBox="1"/>
          <p:nvPr/>
        </p:nvSpPr>
        <p:spPr>
          <a:xfrm>
            <a:off x="2063553" y="5742548"/>
            <a:ext cx="3409331" cy="369332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MISTRAL, </a:t>
            </a:r>
            <a:r>
              <a:rPr lang="en-US" b="1" dirty="0" err="1">
                <a:solidFill>
                  <a:schemeClr val="bg1"/>
                </a:solidFill>
              </a:rPr>
              <a:t>Cryo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nano</a:t>
            </a:r>
            <a:r>
              <a:rPr lang="en-US" b="1" dirty="0">
                <a:solidFill>
                  <a:schemeClr val="bg1"/>
                </a:solidFill>
              </a:rPr>
              <a:t>-tomography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72065" y="5692656"/>
            <a:ext cx="243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MIRAS, IR spectroscopy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332894" y="1634621"/>
            <a:ext cx="260321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Biosciences, </a:t>
            </a:r>
            <a:r>
              <a:rPr lang="en-US" dirty="0" err="1" smtClean="0"/>
              <a:t>Polymeres</a:t>
            </a:r>
            <a:r>
              <a:rPr lang="en-US" dirty="0" smtClean="0"/>
              <a:t>, Materials </a:t>
            </a:r>
            <a:r>
              <a:rPr lang="en-US" dirty="0"/>
              <a:t>science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6,5 to 13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00872" y="4567585"/>
            <a:ext cx="261739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Bioscience, </a:t>
            </a:r>
            <a:r>
              <a:rPr lang="en-US" dirty="0" err="1" smtClean="0"/>
              <a:t>Nanomagnetism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0.27 to 1.2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332894" y="1634622"/>
            <a:ext cx="260321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Biosciences, </a:t>
            </a:r>
            <a:r>
              <a:rPr lang="en-US" dirty="0" smtClean="0"/>
              <a:t>Polymers, Materials </a:t>
            </a:r>
            <a:r>
              <a:rPr lang="en-US" dirty="0"/>
              <a:t>science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6,5 to 13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9861015" y="4513151"/>
            <a:ext cx="2617392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Bioscience, Material Science, Cultural Heritage, IR 10-100 um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9828993" y="1745902"/>
            <a:ext cx="260321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Biosciences, </a:t>
            </a:r>
            <a:r>
              <a:rPr lang="en-US" dirty="0" smtClean="0"/>
              <a:t>Proteins, drugs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5 to 22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7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:\Users\E. Solórzano\Desktop\fondo_jua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2856" y="4001262"/>
            <a:ext cx="3193040" cy="2336684"/>
          </a:xfrm>
          <a:prstGeom prst="rect">
            <a:avLst/>
          </a:prstGeom>
          <a:noFill/>
        </p:spPr>
      </p:pic>
      <p:pic>
        <p:nvPicPr>
          <p:cNvPr id="25" name="Picture 2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1110" r="1742" b="31710"/>
          <a:stretch/>
        </p:blipFill>
        <p:spPr>
          <a:xfrm>
            <a:off x="1495429" y="3637789"/>
            <a:ext cx="4526798" cy="2381088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446" y="712348"/>
            <a:ext cx="4372708" cy="305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 descr="cffahnmkohjdbkm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785" y="1443450"/>
            <a:ext cx="4119329" cy="18322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0470" y="81080"/>
            <a:ext cx="6504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Four beamlines in construction at different stages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3075" y="2798482"/>
            <a:ext cx="3804503" cy="369332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LOREA, Angle resolved photoemission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61933" y="2798482"/>
            <a:ext cx="3271724" cy="92333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XAIRA, </a:t>
            </a:r>
            <a:r>
              <a:rPr lang="en-US" b="1" dirty="0" err="1" smtClean="0"/>
              <a:t>Microfocus</a:t>
            </a:r>
            <a:r>
              <a:rPr lang="en-US" b="1" dirty="0" smtClean="0"/>
              <a:t> Macromolecular </a:t>
            </a:r>
            <a:r>
              <a:rPr lang="en-US" b="1" dirty="0"/>
              <a:t>Crystallography</a:t>
            </a:r>
          </a:p>
          <a:p>
            <a:pPr algn="r"/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5097" y="5554156"/>
            <a:ext cx="3692481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NOTOS, HP, Absorption and Instrumentation Development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416955" y="4518686"/>
            <a:ext cx="271519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Material science, </a:t>
            </a:r>
            <a:r>
              <a:rPr lang="en-US" dirty="0" err="1" smtClean="0"/>
              <a:t>catalyisis</a:t>
            </a:r>
            <a:r>
              <a:rPr lang="en-US" dirty="0" smtClean="0"/>
              <a:t>, instrumentation, metrology,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4.8 to 30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318587" y="1742780"/>
            <a:ext cx="260321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Electronic structures, Materials </a:t>
            </a:r>
            <a:r>
              <a:rPr lang="en-US" dirty="0"/>
              <a:t>science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      </a:t>
            </a:r>
            <a:r>
              <a:rPr lang="en-US" b="1" dirty="0" smtClean="0"/>
              <a:t>0.01-1  </a:t>
            </a:r>
            <a:r>
              <a:rPr lang="en-US" b="1" dirty="0" err="1" smtClean="0"/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9938294" y="4590430"/>
            <a:ext cx="246283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 err="1"/>
              <a:t>Fast</a:t>
            </a:r>
            <a:r>
              <a:rPr lang="es-ES" dirty="0"/>
              <a:t> X‐</a:t>
            </a:r>
            <a:r>
              <a:rPr lang="es-ES" dirty="0" err="1"/>
              <a:t>ray</a:t>
            </a:r>
            <a:r>
              <a:rPr lang="es-ES" dirty="0"/>
              <a:t> </a:t>
            </a:r>
            <a:r>
              <a:rPr lang="es-ES" dirty="0" err="1"/>
              <a:t>radioscopy</a:t>
            </a:r>
            <a:r>
              <a:rPr lang="es-ES" dirty="0"/>
              <a:t>, </a:t>
            </a:r>
            <a:r>
              <a:rPr lang="en-US" dirty="0"/>
              <a:t> </a:t>
            </a:r>
            <a:r>
              <a:rPr lang="es-ES" dirty="0"/>
              <a:t>real time </a:t>
            </a:r>
            <a:r>
              <a:rPr lang="es-ES" dirty="0" err="1"/>
              <a:t>tomography</a:t>
            </a:r>
            <a:r>
              <a:rPr lang="es-ES" dirty="0"/>
              <a:t> </a:t>
            </a:r>
            <a:r>
              <a:rPr lang="en-US" dirty="0" smtClean="0"/>
              <a:t>hard X-ray range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5400000">
            <a:off x="9828993" y="1745902"/>
            <a:ext cx="2603213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Biosciences, </a:t>
            </a:r>
            <a:r>
              <a:rPr lang="en-US" dirty="0" smtClean="0"/>
              <a:t>Proteins, drugs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, 4 to 22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keV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-2950" r="-626" b="2950"/>
          <a:stretch/>
        </p:blipFill>
        <p:spPr bwMode="auto">
          <a:xfrm>
            <a:off x="3310437" y="767461"/>
            <a:ext cx="976609" cy="103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IMG_20170725_083859.jpg"/>
          <p:cNvPicPr>
            <a:picLocks noChangeAspect="1"/>
          </p:cNvPicPr>
          <p:nvPr/>
        </p:nvPicPr>
        <p:blipFill rotWithShape="1">
          <a:blip r:embed="rId7"/>
          <a:srcRect l="-1710" t="8457" r="13388" b="14288"/>
          <a:stretch/>
        </p:blipFill>
        <p:spPr>
          <a:xfrm>
            <a:off x="4645380" y="767461"/>
            <a:ext cx="1232153" cy="14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4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84" y="67009"/>
            <a:ext cx="11222234" cy="630942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  <a:ea typeface="Verdana" panose="020B0604030504040204" pitchFamily="34" charset="0"/>
              </a:rPr>
              <a:t>Control &amp; IT Systems</a:t>
            </a:r>
            <a:endParaRPr lang="en-US" dirty="0">
              <a:latin typeface="+mn-lt"/>
              <a:ea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67370" y="2532826"/>
            <a:ext cx="3115453" cy="1744442"/>
            <a:chOff x="4317581" y="2677871"/>
            <a:chExt cx="3284847" cy="1998388"/>
          </a:xfrm>
        </p:grpSpPr>
        <p:sp>
          <p:nvSpPr>
            <p:cNvPr id="60" name="Oval 59"/>
            <p:cNvSpPr/>
            <p:nvPr/>
          </p:nvSpPr>
          <p:spPr>
            <a:xfrm>
              <a:off x="4317581" y="2677871"/>
              <a:ext cx="3284847" cy="1998388"/>
            </a:xfrm>
            <a:prstGeom prst="ellipse">
              <a:avLst/>
            </a:prstGeom>
            <a:blipFill rotWithShape="0">
              <a:blip r:embed="rId2">
                <a:lum bright="-5000"/>
              </a:blip>
              <a:stretch>
                <a:fillRect/>
              </a:stretch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1" name="Oval 4"/>
            <p:cNvSpPr/>
            <p:nvPr/>
          </p:nvSpPr>
          <p:spPr>
            <a:xfrm>
              <a:off x="5166186" y="3159289"/>
              <a:ext cx="1544426" cy="994356"/>
            </a:xfrm>
            <a:prstGeom prst="rect">
              <a:avLst/>
            </a:prstGeom>
            <a:solidFill>
              <a:schemeClr val="tx1">
                <a:lumMod val="75000"/>
                <a:lumOff val="25000"/>
                <a:alpha val="84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solidFill>
                    <a:schemeClr val="bg1"/>
                  </a:solidFill>
                </a:rPr>
                <a:t>CONTROL SYSTEM </a:t>
              </a:r>
              <a:endParaRPr lang="en-US" sz="24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953817" y="2779537"/>
            <a:ext cx="2285140" cy="1293223"/>
            <a:chOff x="8873053" y="2811639"/>
            <a:chExt cx="1945389" cy="1200868"/>
          </a:xfrm>
        </p:grpSpPr>
        <p:sp>
          <p:nvSpPr>
            <p:cNvPr id="56" name="Oval 55"/>
            <p:cNvSpPr/>
            <p:nvPr/>
          </p:nvSpPr>
          <p:spPr>
            <a:xfrm>
              <a:off x="8873053" y="2811639"/>
              <a:ext cx="1945389" cy="120086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Oval 8"/>
            <p:cNvSpPr/>
            <p:nvPr/>
          </p:nvSpPr>
          <p:spPr>
            <a:xfrm>
              <a:off x="9114184" y="2908674"/>
              <a:ext cx="1532208" cy="1043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/>
                <a:t>Software development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/>
                <a:t>SARDANA &amp; TAURUS</a:t>
              </a:r>
              <a:endParaRPr lang="en-US" sz="900" b="1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74912" y="4838881"/>
            <a:ext cx="2263491" cy="1618767"/>
            <a:chOff x="2492938" y="5180923"/>
            <a:chExt cx="2028257" cy="1240790"/>
          </a:xfrm>
        </p:grpSpPr>
        <p:sp>
          <p:nvSpPr>
            <p:cNvPr id="52" name="Oval 51"/>
            <p:cNvSpPr/>
            <p:nvPr/>
          </p:nvSpPr>
          <p:spPr>
            <a:xfrm>
              <a:off x="2492938" y="5180923"/>
              <a:ext cx="2028257" cy="124079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Oval 12"/>
            <p:cNvSpPr/>
            <p:nvPr/>
          </p:nvSpPr>
          <p:spPr>
            <a:xfrm>
              <a:off x="2789969" y="5362632"/>
              <a:ext cx="1568686" cy="8773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/>
                <a:t>Instrumentation development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err="1" smtClean="0"/>
                <a:t>Em</a:t>
              </a:r>
              <a:r>
                <a:rPr lang="en-US" sz="1400" b="1" kern="1200" dirty="0" smtClean="0"/>
                <a:t># electrometer, High Voltage distribution, RF synchronization…</a:t>
              </a:r>
              <a:endParaRPr lang="en-US" sz="1400" b="1" kern="1200" dirty="0"/>
            </a:p>
          </p:txBody>
        </p:sp>
      </p:grpSp>
      <p:sp>
        <p:nvSpPr>
          <p:cNvPr id="49" name="Oval 16"/>
          <p:cNvSpPr/>
          <p:nvPr/>
        </p:nvSpPr>
        <p:spPr>
          <a:xfrm>
            <a:off x="8857133" y="4019633"/>
            <a:ext cx="2381824" cy="19796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lvl="0" algn="ctr" defTabSz="2800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300" kern="1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8923367" y="4220137"/>
            <a:ext cx="2695651" cy="1498870"/>
            <a:chOff x="6425020" y="5253026"/>
            <a:chExt cx="2414178" cy="1215512"/>
          </a:xfrm>
        </p:grpSpPr>
        <p:sp>
          <p:nvSpPr>
            <p:cNvPr id="40" name="Oval 39"/>
            <p:cNvSpPr/>
            <p:nvPr/>
          </p:nvSpPr>
          <p:spPr>
            <a:xfrm>
              <a:off x="6425020" y="5253026"/>
              <a:ext cx="2414178" cy="121551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Oval 24"/>
            <p:cNvSpPr/>
            <p:nvPr/>
          </p:nvSpPr>
          <p:spPr>
            <a:xfrm>
              <a:off x="6778568" y="5431034"/>
              <a:ext cx="1707082" cy="859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/>
                <a:t>International collaborations. Reference in the synchrotron community</a:t>
              </a:r>
              <a:endParaRPr lang="en-US" sz="1400" b="1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02884" y="1960823"/>
            <a:ext cx="319440" cy="635926"/>
            <a:chOff x="5645085" y="2028085"/>
            <a:chExt cx="626852" cy="744118"/>
          </a:xfrm>
        </p:grpSpPr>
        <p:sp>
          <p:nvSpPr>
            <p:cNvPr id="38" name="Left-Right Arrow 37"/>
            <p:cNvSpPr/>
            <p:nvPr/>
          </p:nvSpPr>
          <p:spPr>
            <a:xfrm rot="16132868">
              <a:off x="5586452" y="2086718"/>
              <a:ext cx="744118" cy="626852"/>
            </a:xfrm>
            <a:prstGeom prst="leftRight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Left-Right Arrow 26"/>
            <p:cNvSpPr/>
            <p:nvPr/>
          </p:nvSpPr>
          <p:spPr>
            <a:xfrm rot="26932868">
              <a:off x="5682316" y="2306098"/>
              <a:ext cx="556062" cy="376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01376" y="626701"/>
            <a:ext cx="3105971" cy="1437483"/>
            <a:chOff x="4946017" y="297120"/>
            <a:chExt cx="1969979" cy="1389352"/>
          </a:xfrm>
        </p:grpSpPr>
        <p:sp>
          <p:nvSpPr>
            <p:cNvPr id="36" name="Oval 35"/>
            <p:cNvSpPr/>
            <p:nvPr/>
          </p:nvSpPr>
          <p:spPr>
            <a:xfrm>
              <a:off x="4946017" y="403248"/>
              <a:ext cx="1969979" cy="128322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Oval 28"/>
            <p:cNvSpPr/>
            <p:nvPr/>
          </p:nvSpPr>
          <p:spPr>
            <a:xfrm>
              <a:off x="5234514" y="297120"/>
              <a:ext cx="1392985" cy="13893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/>
                <a:t>Hardware and Software maintenance and  Support to guarantee  Availability &gt; 99%</a:t>
              </a:r>
              <a:endParaRPr lang="en-US" sz="1400" b="1" kern="12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52927" y="3774812"/>
            <a:ext cx="2780308" cy="2533822"/>
            <a:chOff x="601600" y="3699044"/>
            <a:chExt cx="2127161" cy="2193828"/>
          </a:xfrm>
        </p:grpSpPr>
        <p:sp>
          <p:nvSpPr>
            <p:cNvPr id="32" name="Oval 31"/>
            <p:cNvSpPr/>
            <p:nvPr/>
          </p:nvSpPr>
          <p:spPr>
            <a:xfrm>
              <a:off x="601600" y="3699044"/>
              <a:ext cx="2127161" cy="2193828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Oval 32"/>
            <p:cNvSpPr/>
            <p:nvPr/>
          </p:nvSpPr>
          <p:spPr>
            <a:xfrm>
              <a:off x="913116" y="4020323"/>
              <a:ext cx="1560525" cy="15512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 </a:t>
              </a:r>
              <a:r>
                <a:rPr lang="en-US" sz="1400" b="1" kern="1200" dirty="0" smtClean="0"/>
                <a:t>Instrumentation &amp; Detectors Integration in Beamlines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b="1" kern="1200" dirty="0" smtClean="0"/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/>
                <a:t>300 MB/s data rates, Synchronization at </a:t>
              </a:r>
              <a:r>
                <a:rPr lang="en-US" sz="1400" b="1" kern="1200" dirty="0" err="1" smtClean="0"/>
                <a:t>nano</a:t>
              </a:r>
              <a:r>
                <a:rPr lang="en-US" sz="1400" b="1" kern="1200" dirty="0" smtClean="0"/>
                <a:t>-seconds and pico-seconds, Custom experimental Setups</a:t>
              </a:r>
              <a:endParaRPr lang="en-US" sz="1400" b="1" kern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6770" y="599506"/>
            <a:ext cx="3382546" cy="3130761"/>
            <a:chOff x="1225723" y="0"/>
            <a:chExt cx="3103713" cy="3246770"/>
          </a:xfrm>
        </p:grpSpPr>
        <p:sp>
          <p:nvSpPr>
            <p:cNvPr id="28" name="Oval 27"/>
            <p:cNvSpPr/>
            <p:nvPr/>
          </p:nvSpPr>
          <p:spPr>
            <a:xfrm>
              <a:off x="1225723" y="0"/>
              <a:ext cx="3103713" cy="324677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Oval 36"/>
            <p:cNvSpPr/>
            <p:nvPr/>
          </p:nvSpPr>
          <p:spPr>
            <a:xfrm>
              <a:off x="1658461" y="312996"/>
              <a:ext cx="2325353" cy="2538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smtClean="0"/>
                <a:t>Data Handling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 rot="14493922">
            <a:off x="3041710" y="2764617"/>
            <a:ext cx="1787735" cy="316652"/>
            <a:chOff x="7180394" y="2313358"/>
            <a:chExt cx="742220" cy="590284"/>
          </a:xfrm>
        </p:grpSpPr>
        <p:sp>
          <p:nvSpPr>
            <p:cNvPr id="26" name="Left-Right Arrow 25"/>
            <p:cNvSpPr/>
            <p:nvPr/>
          </p:nvSpPr>
          <p:spPr>
            <a:xfrm rot="19362888">
              <a:off x="7180394" y="2313358"/>
              <a:ext cx="742220" cy="590284"/>
            </a:xfrm>
            <a:prstGeom prst="leftRight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Left-Right Arrow 38"/>
            <p:cNvSpPr/>
            <p:nvPr/>
          </p:nvSpPr>
          <p:spPr>
            <a:xfrm rot="19362888">
              <a:off x="7198489" y="2485053"/>
              <a:ext cx="565135" cy="3541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500" kern="1200"/>
            </a:p>
          </p:txBody>
        </p:sp>
      </p:grpSp>
      <p:sp>
        <p:nvSpPr>
          <p:cNvPr id="24" name="Oval 23"/>
          <p:cNvSpPr/>
          <p:nvPr/>
        </p:nvSpPr>
        <p:spPr>
          <a:xfrm>
            <a:off x="9179811" y="696771"/>
            <a:ext cx="2041249" cy="2038563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63" name="Picture 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603" y="5763210"/>
            <a:ext cx="1207452" cy="41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11" y="5165098"/>
            <a:ext cx="1187729" cy="890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Picture Placeholder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19" y="5168883"/>
            <a:ext cx="1032381" cy="344127"/>
          </a:xfrm>
          <a:prstGeom prst="rect">
            <a:avLst/>
          </a:prstGeom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442" y="3524462"/>
            <a:ext cx="1062531" cy="56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396" y="2585052"/>
            <a:ext cx="972107" cy="58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768" y="5737393"/>
            <a:ext cx="1375686" cy="41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75435" y="490557"/>
            <a:ext cx="2250000" cy="74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/>
              <a:t>SUPPORT 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/>
              <a:t>&gt;66000 h/year  devoted to projects and </a:t>
            </a:r>
            <a:r>
              <a:rPr lang="en-US" sz="1400" b="1" dirty="0" smtClean="0"/>
              <a:t>operation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 rot="5400000">
            <a:off x="8409301" y="3001215"/>
            <a:ext cx="319440" cy="1008597"/>
            <a:chOff x="5645085" y="2028085"/>
            <a:chExt cx="626852" cy="744118"/>
          </a:xfrm>
        </p:grpSpPr>
        <p:sp>
          <p:nvSpPr>
            <p:cNvPr id="69" name="Left-Right Arrow 68"/>
            <p:cNvSpPr/>
            <p:nvPr/>
          </p:nvSpPr>
          <p:spPr>
            <a:xfrm rot="16132868">
              <a:off x="5586452" y="2086718"/>
              <a:ext cx="744118" cy="626852"/>
            </a:xfrm>
            <a:prstGeom prst="leftRight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Left-Right Arrow 26"/>
            <p:cNvSpPr/>
            <p:nvPr/>
          </p:nvSpPr>
          <p:spPr>
            <a:xfrm rot="26932868">
              <a:off x="5682316" y="2306098"/>
              <a:ext cx="556062" cy="376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/>
            </a:p>
          </p:txBody>
        </p:sp>
      </p:grpSp>
      <p:grpSp>
        <p:nvGrpSpPr>
          <p:cNvPr id="71" name="Group 70"/>
          <p:cNvGrpSpPr/>
          <p:nvPr/>
        </p:nvGrpSpPr>
        <p:grpSpPr>
          <a:xfrm rot="7612227">
            <a:off x="8241176" y="3963318"/>
            <a:ext cx="319440" cy="1008597"/>
            <a:chOff x="5645085" y="2028085"/>
            <a:chExt cx="626852" cy="744118"/>
          </a:xfrm>
        </p:grpSpPr>
        <p:sp>
          <p:nvSpPr>
            <p:cNvPr id="72" name="Left-Right Arrow 71"/>
            <p:cNvSpPr/>
            <p:nvPr/>
          </p:nvSpPr>
          <p:spPr>
            <a:xfrm rot="16132868">
              <a:off x="5586452" y="2086718"/>
              <a:ext cx="744118" cy="626852"/>
            </a:xfrm>
            <a:prstGeom prst="leftRight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Left-Right Arrow 26"/>
            <p:cNvSpPr/>
            <p:nvPr/>
          </p:nvSpPr>
          <p:spPr>
            <a:xfrm rot="26932868">
              <a:off x="5682316" y="2306098"/>
              <a:ext cx="556062" cy="376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/>
            </a:p>
          </p:txBody>
        </p:sp>
      </p:grpSp>
      <p:pic>
        <p:nvPicPr>
          <p:cNvPr id="1032" name="Picture 8" descr="CALIPSOplu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385" y="5624030"/>
            <a:ext cx="1360450" cy="54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" name="Group 74"/>
          <p:cNvGrpSpPr/>
          <p:nvPr/>
        </p:nvGrpSpPr>
        <p:grpSpPr>
          <a:xfrm>
            <a:off x="6255766" y="4440577"/>
            <a:ext cx="319440" cy="635926"/>
            <a:chOff x="5645085" y="2028085"/>
            <a:chExt cx="626852" cy="744118"/>
          </a:xfrm>
        </p:grpSpPr>
        <p:sp>
          <p:nvSpPr>
            <p:cNvPr id="76" name="Left-Right Arrow 75"/>
            <p:cNvSpPr/>
            <p:nvPr/>
          </p:nvSpPr>
          <p:spPr>
            <a:xfrm rot="16132868">
              <a:off x="5586452" y="2086718"/>
              <a:ext cx="744118" cy="626852"/>
            </a:xfrm>
            <a:prstGeom prst="leftRightArrow">
              <a:avLst/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Left-Right Arrow 26"/>
            <p:cNvSpPr/>
            <p:nvPr/>
          </p:nvSpPr>
          <p:spPr>
            <a:xfrm rot="26932868">
              <a:off x="5682316" y="2306098"/>
              <a:ext cx="556062" cy="376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600" kern="1200"/>
            </a:p>
          </p:txBody>
        </p:sp>
      </p:grpSp>
      <p:pic>
        <p:nvPicPr>
          <p:cNvPr id="78" name="Picture 1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32" y="4442627"/>
            <a:ext cx="1357810" cy="72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2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42" y="5985735"/>
            <a:ext cx="1335181" cy="51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Left-Right Arrow 79"/>
          <p:cNvSpPr/>
          <p:nvPr/>
        </p:nvSpPr>
        <p:spPr>
          <a:xfrm rot="19362888">
            <a:off x="7928345" y="2511527"/>
            <a:ext cx="1451290" cy="316652"/>
          </a:xfrm>
          <a:prstGeom prst="leftRight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2" name="Left-Right Arrow 81"/>
          <p:cNvSpPr/>
          <p:nvPr/>
        </p:nvSpPr>
        <p:spPr>
          <a:xfrm rot="20340681">
            <a:off x="2761347" y="3962651"/>
            <a:ext cx="1951844" cy="323414"/>
          </a:xfrm>
          <a:prstGeom prst="leftRightArrow">
            <a:avLst/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237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2475" y="788754"/>
            <a:ext cx="7330698" cy="563212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497" y="90644"/>
            <a:ext cx="8962698" cy="523220"/>
          </a:xfrm>
        </p:spPr>
        <p:txBody>
          <a:bodyPr/>
          <a:lstStyle/>
          <a:p>
            <a:pPr algn="ctr"/>
            <a:r>
              <a:rPr lang="en-US" sz="2800" dirty="0">
                <a:latin typeface="+mn-lt"/>
                <a:ea typeface="Verdana" panose="020B0604030504040204" pitchFamily="34" charset="0"/>
              </a:rPr>
              <a:t>Cutting edge engineering processes &amp; capabilities</a:t>
            </a: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00" y="908704"/>
            <a:ext cx="3474021" cy="183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ccolldelram\AppData\Local\Microsoft\Windows\Temporary Internet Files\Content.Outlook\FQC3L5FW\MONO_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r="7672" b="3514"/>
          <a:stretch/>
        </p:blipFill>
        <p:spPr bwMode="auto">
          <a:xfrm>
            <a:off x="328597" y="2972181"/>
            <a:ext cx="366777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959" y="908704"/>
            <a:ext cx="359305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LOREA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Monochromator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new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Novel grating cooling with thermoelectric modules. avoiding in-vacuum fittings, air guards and air encapsulations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Grating pitch mechanism 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0.1 µrad resolution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7217" y="3063048"/>
            <a:ext cx="33579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 stability</a:t>
            </a:r>
          </a:p>
          <a:p>
            <a:pPr marL="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First resonance at 65Hz</a:t>
            </a:r>
          </a:p>
          <a:p>
            <a:pPr marL="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Fine mechanics and services are fully decoupled, structurally and with independent motorization</a:t>
            </a:r>
          </a:p>
          <a:p>
            <a:pPr marL="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Robust grating exchange mechanism</a:t>
            </a:r>
          </a:p>
          <a:p>
            <a:pPr marL="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Mirror movement with compact and rigid goniometers mechanics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F993F05-6FA0-482B-A330-910934429F07}"/>
              </a:ext>
            </a:extLst>
          </p:cNvPr>
          <p:cNvSpPr txBox="1">
            <a:spLocks/>
          </p:cNvSpPr>
          <p:nvPr/>
        </p:nvSpPr>
        <p:spPr>
          <a:xfrm>
            <a:off x="7920203" y="972166"/>
            <a:ext cx="3840427" cy="533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ALBA engineering expertise in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Precision mechanics &amp; mechatronics design of Synchrotron instrumentation.</a:t>
            </a:r>
          </a:p>
          <a:p>
            <a:pPr marL="285750" indent="-285750">
              <a:buFontTx/>
              <a:buChar char="-"/>
            </a:pPr>
            <a:r>
              <a:rPr lang="en-US" dirty="0"/>
              <a:t>Survey &amp; Alignment, and metrology &amp; vibrations test and analysis.</a:t>
            </a:r>
          </a:p>
          <a:p>
            <a:pPr marL="285750" indent="-285750">
              <a:buFontTx/>
              <a:buChar char="-"/>
            </a:pPr>
            <a:r>
              <a:rPr lang="en-US" dirty="0"/>
              <a:t>Vacuum systems design and operation (for third parties also).</a:t>
            </a:r>
          </a:p>
          <a:p>
            <a:pPr marL="285750" indent="-285750">
              <a:buFontTx/>
              <a:buChar char="-"/>
            </a:pPr>
            <a:r>
              <a:rPr lang="en-US" dirty="0"/>
              <a:t>Cryogenics engineering design at system level, and support to operation.</a:t>
            </a:r>
          </a:p>
          <a:p>
            <a:pPr marL="285750" indent="-285750">
              <a:buFontTx/>
              <a:buChar char="-"/>
            </a:pPr>
            <a:r>
              <a:rPr lang="en-US" dirty="0"/>
              <a:t>Workshop operation for high precision mechanical parts manufacturing and assembly.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Conventional infrastructure design, operation and maintenance (de-ionized water cooling, compressed air, liquid Nitrogen, liquid Helium, electrical systems, HVAC, civil engineering, control of technical installations).</a:t>
            </a:r>
          </a:p>
          <a:p>
            <a:pPr marL="285750" indent="-285750">
              <a:buFontTx/>
              <a:buChar char="-"/>
            </a:pPr>
            <a:r>
              <a:rPr lang="en-US" dirty="0"/>
              <a:t>Radiation protection hutches design following SPR’s team specification.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6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575" y="764704"/>
            <a:ext cx="7859640" cy="5598146"/>
          </a:xfrm>
          <a:prstGeom prst="rect">
            <a:avLst/>
          </a:prstGeom>
          <a:solidFill>
            <a:srgbClr val="6B33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16022" y="57742"/>
            <a:ext cx="8636000" cy="574896"/>
          </a:xfrm>
        </p:spPr>
        <p:txBody>
          <a:bodyPr/>
          <a:lstStyle/>
          <a:p>
            <a:r>
              <a:rPr lang="en-US" dirty="0" smtClean="0">
                <a:latin typeface="+mn-lt"/>
                <a:ea typeface="Verdana" panose="020B0604030504040204" pitchFamily="34" charset="0"/>
              </a:rPr>
              <a:t>Understand diseases</a:t>
            </a:r>
            <a:endParaRPr lang="en-US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71388" y="823545"/>
            <a:ext cx="3927508" cy="513142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does the malaria parasites infection works?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An international team has unraveled details never described before about how the malaria parasite acts after invading the red blood cells. This </a:t>
            </a:r>
            <a:r>
              <a:rPr lang="en-US" sz="3600" dirty="0" smtClean="0">
                <a:solidFill>
                  <a:schemeClr val="bg1"/>
                </a:solidFill>
              </a:rPr>
              <a:t>discovery has </a:t>
            </a:r>
            <a:r>
              <a:rPr lang="en-US" sz="3600" dirty="0">
                <a:solidFill>
                  <a:schemeClr val="bg1"/>
                </a:solidFill>
              </a:rPr>
              <a:t>been possible thanks to two advanced microscope techniques combination: X-ray fluorescence microscopy </a:t>
            </a:r>
            <a:r>
              <a:rPr lang="en-US" sz="3600" dirty="0" smtClean="0">
                <a:solidFill>
                  <a:schemeClr val="bg1"/>
                </a:solidFill>
              </a:rPr>
              <a:t>(at ESRF) and </a:t>
            </a:r>
            <a:r>
              <a:rPr lang="en-US" sz="3600" dirty="0">
                <a:solidFill>
                  <a:schemeClr val="bg1"/>
                </a:solidFill>
              </a:rPr>
              <a:t>soft X-rays tomography, this one conducted </a:t>
            </a:r>
            <a:r>
              <a:rPr lang="en-US" sz="3600" dirty="0" smtClean="0">
                <a:solidFill>
                  <a:schemeClr val="bg1"/>
                </a:solidFill>
              </a:rPr>
              <a:t>at ALBA MISTRAL BL. </a:t>
            </a:r>
            <a:r>
              <a:rPr lang="en-US" sz="3600" dirty="0">
                <a:solidFill>
                  <a:schemeClr val="bg1"/>
                </a:solidFill>
              </a:rPr>
              <a:t>Infected red blood cells image analysis offer new information that could yield new drugs design against malaria, an illness that claims over 400.000 lives each year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131809" y="774056"/>
            <a:ext cx="3840427" cy="558879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prstClr val="black"/>
                </a:solidFill>
              </a:rPr>
              <a:t>Other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3D Map of </a:t>
            </a:r>
            <a:r>
              <a:rPr lang="en-US" sz="1500" b="1" dirty="0" smtClean="0"/>
              <a:t>Hepatitis C</a:t>
            </a:r>
            <a:r>
              <a:rPr lang="en-US" sz="1500" dirty="0" smtClean="0"/>
              <a:t>-infected cells </a:t>
            </a:r>
            <a:r>
              <a:rPr lang="en-US" sz="1500" dirty="0" smtClean="0">
                <a:hlinkClick r:id="rId2"/>
              </a:rPr>
              <a:t>ACS Nano (2016) 10 (7). DOI: </a:t>
            </a:r>
            <a:r>
              <a:rPr lang="es-ES" sz="1500" dirty="0">
                <a:hlinkClick r:id="rId2"/>
              </a:rPr>
              <a:t>10.1021/acsnano.6b01374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Cholesterol crystals’ formation to understand </a:t>
            </a:r>
            <a:r>
              <a:rPr lang="en-US" sz="1500" b="1" dirty="0" smtClean="0"/>
              <a:t>atherosclerosis</a:t>
            </a:r>
            <a:r>
              <a:rPr lang="en-US" sz="1500" dirty="0" smtClean="0"/>
              <a:t> </a:t>
            </a:r>
            <a:r>
              <a:rPr lang="en-US" sz="1500" dirty="0" err="1" smtClean="0">
                <a:hlinkClick r:id="rId3"/>
              </a:rPr>
              <a:t>JAmChemSoc</a:t>
            </a:r>
            <a:r>
              <a:rPr lang="en-US" sz="1500" dirty="0" smtClean="0">
                <a:hlinkClick r:id="rId3"/>
              </a:rPr>
              <a:t> (2016) 138 (45). DOI: </a:t>
            </a:r>
            <a:r>
              <a:rPr lang="es-ES" sz="1500" dirty="0">
                <a:hlinkClick r:id="rId3"/>
              </a:rPr>
              <a:t>10.1021/jacs.6b07584</a:t>
            </a:r>
            <a:endParaRPr lang="en-U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 smtClean="0"/>
              <a:t>Alzheimer’s</a:t>
            </a:r>
            <a:r>
              <a:rPr lang="en-US" sz="1500" dirty="0" smtClean="0"/>
              <a:t> mechanisms </a:t>
            </a:r>
            <a:r>
              <a:rPr lang="es-ES" sz="1500" dirty="0" err="1" smtClean="0">
                <a:hlinkClick r:id="rId4"/>
              </a:rPr>
              <a:t>AnalyticalChemistry</a:t>
            </a:r>
            <a:r>
              <a:rPr lang="es-ES" sz="1500" dirty="0" smtClean="0">
                <a:hlinkClick r:id="rId4"/>
              </a:rPr>
              <a:t> (2018) 90 (4). DOI: 10.1021/acs.analchem.7b04818</a:t>
            </a:r>
            <a:r>
              <a:rPr lang="es-ES" sz="1500" dirty="0">
                <a:hlinkClick r:id="rId4"/>
              </a:rPr>
              <a:t> </a:t>
            </a:r>
            <a:endParaRPr lang="es-E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 err="1" smtClean="0"/>
              <a:t>Solved</a:t>
            </a:r>
            <a:r>
              <a:rPr lang="es-ES" sz="1500" dirty="0" smtClean="0"/>
              <a:t> a molecular </a:t>
            </a:r>
            <a:r>
              <a:rPr lang="es-ES" sz="1500" dirty="0" err="1" smtClean="0"/>
              <a:t>recognition</a:t>
            </a:r>
            <a:r>
              <a:rPr lang="es-ES" sz="1500" dirty="0" smtClean="0"/>
              <a:t> </a:t>
            </a:r>
            <a:r>
              <a:rPr lang="es-ES" sz="1500" dirty="0" err="1" smtClean="0"/>
              <a:t>mechanism</a:t>
            </a:r>
            <a:r>
              <a:rPr lang="es-ES" sz="1500" dirty="0" smtClean="0"/>
              <a:t> </a:t>
            </a:r>
            <a:r>
              <a:rPr lang="es-ES" sz="1500" dirty="0" err="1" smtClean="0"/>
              <a:t>involved</a:t>
            </a:r>
            <a:r>
              <a:rPr lang="es-ES" sz="1500" dirty="0" smtClean="0"/>
              <a:t> in </a:t>
            </a:r>
            <a:r>
              <a:rPr lang="es-ES" sz="1500" dirty="0" err="1" smtClean="0"/>
              <a:t>protein</a:t>
            </a:r>
            <a:r>
              <a:rPr lang="es-ES" sz="1500" dirty="0" smtClean="0"/>
              <a:t> </a:t>
            </a:r>
            <a:r>
              <a:rPr lang="es-ES" sz="1500" dirty="0" err="1" smtClean="0"/>
              <a:t>recycling</a:t>
            </a:r>
            <a:r>
              <a:rPr lang="es-ES" sz="1500" dirty="0" smtClean="0"/>
              <a:t>, </a:t>
            </a:r>
            <a:r>
              <a:rPr lang="es-ES" sz="1500" dirty="0" err="1" smtClean="0"/>
              <a:t>involved</a:t>
            </a:r>
            <a:r>
              <a:rPr lang="es-ES" sz="1500" dirty="0" smtClean="0"/>
              <a:t> in </a:t>
            </a:r>
            <a:r>
              <a:rPr lang="es-ES" sz="1500" dirty="0" err="1" smtClean="0"/>
              <a:t>pathologies</a:t>
            </a:r>
            <a:r>
              <a:rPr lang="es-ES" sz="1500" dirty="0" smtClean="0"/>
              <a:t> </a:t>
            </a:r>
            <a:r>
              <a:rPr lang="es-ES" sz="1500" dirty="0" err="1" smtClean="0"/>
              <a:t>like</a:t>
            </a:r>
            <a:r>
              <a:rPr lang="es-ES" sz="1500" dirty="0" smtClean="0"/>
              <a:t> </a:t>
            </a:r>
            <a:r>
              <a:rPr lang="es-ES" sz="1500" b="1" dirty="0" smtClean="0"/>
              <a:t>Alzheimer </a:t>
            </a:r>
            <a:r>
              <a:rPr lang="es-ES" sz="1500" b="1" dirty="0" err="1" smtClean="0"/>
              <a:t>or</a:t>
            </a:r>
            <a:r>
              <a:rPr lang="es-ES" sz="1500" b="1" dirty="0" smtClean="0"/>
              <a:t> Parkinson</a:t>
            </a:r>
            <a:r>
              <a:rPr lang="es-ES" sz="1500" dirty="0" smtClean="0"/>
              <a:t>. </a:t>
            </a:r>
            <a:r>
              <a:rPr lang="es-ES" sz="1500" dirty="0" err="1" smtClean="0">
                <a:hlinkClick r:id="rId5"/>
              </a:rPr>
              <a:t>Cell</a:t>
            </a:r>
            <a:r>
              <a:rPr lang="es-ES" sz="1500" dirty="0">
                <a:hlinkClick r:id="rId5"/>
              </a:rPr>
              <a:t> </a:t>
            </a:r>
            <a:r>
              <a:rPr lang="es-ES" sz="1500" dirty="0" smtClean="0">
                <a:hlinkClick r:id="rId5"/>
              </a:rPr>
              <a:t>(2016) DOI: </a:t>
            </a:r>
            <a:r>
              <a:rPr lang="es-ES" sz="1500" dirty="0">
                <a:hlinkClick r:id="rId5"/>
              </a:rPr>
              <a:t>10.1016/j.cell.2016.10.056 </a:t>
            </a:r>
            <a:endParaRPr lang="es-E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 err="1" smtClean="0"/>
              <a:t>Proving</a:t>
            </a:r>
            <a:r>
              <a:rPr lang="es-ES" sz="1500" dirty="0" smtClean="0"/>
              <a:t> </a:t>
            </a:r>
            <a:r>
              <a:rPr lang="es-ES" sz="1500" dirty="0" err="1" smtClean="0"/>
              <a:t>tolcapone</a:t>
            </a:r>
            <a:r>
              <a:rPr lang="es-ES" sz="1500" dirty="0" smtClean="0"/>
              <a:t> as a </a:t>
            </a:r>
            <a:r>
              <a:rPr lang="es-ES" sz="1500" dirty="0" err="1" smtClean="0"/>
              <a:t>powerful</a:t>
            </a:r>
            <a:r>
              <a:rPr lang="es-ES" sz="1500" dirty="0" smtClean="0"/>
              <a:t> </a:t>
            </a:r>
            <a:r>
              <a:rPr lang="es-ES" sz="1500" dirty="0" err="1" smtClean="0"/>
              <a:t>inhibitor</a:t>
            </a:r>
            <a:r>
              <a:rPr lang="es-ES" sz="1500" dirty="0" smtClean="0"/>
              <a:t> of </a:t>
            </a:r>
            <a:r>
              <a:rPr lang="es-ES" sz="1500" b="1" dirty="0" err="1" smtClean="0"/>
              <a:t>familial</a:t>
            </a:r>
            <a:r>
              <a:rPr lang="es-ES" sz="1500" b="1" dirty="0" smtClean="0"/>
              <a:t> </a:t>
            </a:r>
            <a:r>
              <a:rPr lang="es-ES" sz="1500" b="1" dirty="0" err="1" smtClean="0"/>
              <a:t>myloidosis</a:t>
            </a:r>
            <a:r>
              <a:rPr lang="es-ES" sz="1500" b="1" dirty="0" smtClean="0"/>
              <a:t> </a:t>
            </a:r>
            <a:r>
              <a:rPr lang="es-ES" sz="1500" dirty="0" err="1" smtClean="0">
                <a:hlinkClick r:id="rId6"/>
              </a:rPr>
              <a:t>Nature</a:t>
            </a:r>
            <a:r>
              <a:rPr lang="es-ES" sz="1500" dirty="0" smtClean="0">
                <a:hlinkClick r:id="rId6"/>
              </a:rPr>
              <a:t> </a:t>
            </a:r>
            <a:r>
              <a:rPr lang="es-ES" sz="1500" dirty="0" err="1" smtClean="0">
                <a:hlinkClick r:id="rId6"/>
              </a:rPr>
              <a:t>Communications</a:t>
            </a:r>
            <a:r>
              <a:rPr lang="es-ES" sz="1500" dirty="0" smtClean="0">
                <a:hlinkClick r:id="rId6"/>
              </a:rPr>
              <a:t> (2016) 7, 10787.DOI</a:t>
            </a:r>
            <a:r>
              <a:rPr lang="es-ES" sz="1500" dirty="0">
                <a:hlinkClick r:id="rId6"/>
              </a:rPr>
              <a:t>: </a:t>
            </a:r>
            <a:r>
              <a:rPr lang="es-ES" sz="1500" dirty="0" smtClean="0">
                <a:hlinkClick r:id="rId6"/>
              </a:rPr>
              <a:t>10.1038/ncomms10787</a:t>
            </a:r>
            <a:endParaRPr lang="es-E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500" dirty="0" err="1" smtClean="0"/>
              <a:t>Atomic</a:t>
            </a:r>
            <a:r>
              <a:rPr lang="es-ES" sz="1500" dirty="0" smtClean="0"/>
              <a:t> </a:t>
            </a:r>
            <a:r>
              <a:rPr lang="es-ES" sz="1500" dirty="0" err="1" smtClean="0"/>
              <a:t>resolution</a:t>
            </a:r>
            <a:r>
              <a:rPr lang="es-ES" sz="1500" dirty="0" smtClean="0"/>
              <a:t> of </a:t>
            </a:r>
            <a:r>
              <a:rPr lang="es-ES" sz="1500" dirty="0" err="1" smtClean="0"/>
              <a:t>enzyme</a:t>
            </a:r>
            <a:r>
              <a:rPr lang="es-ES" sz="1500" dirty="0" smtClean="0"/>
              <a:t> </a:t>
            </a:r>
            <a:r>
              <a:rPr lang="es-ES" sz="1500" dirty="0"/>
              <a:t>MAT</a:t>
            </a:r>
            <a:r>
              <a:rPr lang="el-GR" sz="1500" dirty="0" smtClean="0"/>
              <a:t>α2</a:t>
            </a:r>
            <a:r>
              <a:rPr lang="es-ES" sz="1500" dirty="0" smtClean="0"/>
              <a:t>, </a:t>
            </a:r>
            <a:r>
              <a:rPr lang="es-ES" sz="1500" dirty="0" err="1" smtClean="0"/>
              <a:t>related</a:t>
            </a:r>
            <a:r>
              <a:rPr lang="es-ES" sz="1500" dirty="0" smtClean="0"/>
              <a:t> to </a:t>
            </a:r>
            <a:r>
              <a:rPr lang="es-ES" sz="1500" b="1" dirty="0" smtClean="0"/>
              <a:t>colon and </a:t>
            </a:r>
            <a:r>
              <a:rPr lang="es-ES" sz="1500" b="1" dirty="0" err="1" smtClean="0"/>
              <a:t>liver</a:t>
            </a:r>
            <a:r>
              <a:rPr lang="es-ES" sz="1500" b="1" dirty="0" smtClean="0"/>
              <a:t> </a:t>
            </a:r>
            <a:r>
              <a:rPr lang="es-ES" sz="1500" b="1" dirty="0" err="1" smtClean="0"/>
              <a:t>cancers</a:t>
            </a:r>
            <a:r>
              <a:rPr lang="es-ES" sz="1500" b="1" dirty="0" smtClean="0"/>
              <a:t> </a:t>
            </a:r>
            <a:r>
              <a:rPr lang="es-ES" sz="1500" dirty="0" smtClean="0">
                <a:hlinkClick r:id="rId7"/>
              </a:rPr>
              <a:t>PNAS (2016) 8. DOI: 10.1073/pnas.1510959113</a:t>
            </a:r>
            <a:endParaRPr lang="es-ES" sz="1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3D Structure of  the </a:t>
            </a:r>
            <a:r>
              <a:rPr lang="en-US" sz="1500" dirty="0" err="1" smtClean="0"/>
              <a:t>fibre</a:t>
            </a:r>
            <a:r>
              <a:rPr lang="en-US" sz="1500" dirty="0" smtClean="0"/>
              <a:t> head of </a:t>
            </a:r>
            <a:r>
              <a:rPr lang="en-US" sz="1500" b="1" dirty="0" smtClean="0"/>
              <a:t>turkey adenovirus 3 </a:t>
            </a:r>
            <a:r>
              <a:rPr lang="en-US" sz="1500" dirty="0" smtClean="0">
                <a:hlinkClick r:id="rId8"/>
              </a:rPr>
              <a:t>PLOS One (2015) 29. DOI: </a:t>
            </a:r>
            <a:r>
              <a:rPr lang="es-ES" sz="1500" dirty="0" smtClean="0">
                <a:hlinkClick r:id="rId8"/>
              </a:rPr>
              <a:t>10.1371/journal.pone.0139339</a:t>
            </a:r>
            <a:endParaRPr lang="en-US" sz="15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3" y="836673"/>
            <a:ext cx="3513621" cy="198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404" r="3612" b="2336"/>
          <a:stretch/>
        </p:blipFill>
        <p:spPr bwMode="auto">
          <a:xfrm>
            <a:off x="242173" y="2889192"/>
            <a:ext cx="3507909" cy="285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175" y="5793916"/>
            <a:ext cx="732955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b="1" i="1" dirty="0" err="1">
                <a:hlinkClick r:id="rId11"/>
              </a:rPr>
              <a:t>Nature</a:t>
            </a:r>
            <a:r>
              <a:rPr lang="es-ES" sz="1400" b="1" i="1" dirty="0">
                <a:hlinkClick r:id="rId11"/>
              </a:rPr>
              <a:t> </a:t>
            </a:r>
            <a:r>
              <a:rPr lang="es-ES" sz="1400" b="1" i="1" dirty="0" err="1">
                <a:hlinkClick r:id="rId11"/>
              </a:rPr>
              <a:t>Scientific</a:t>
            </a:r>
            <a:r>
              <a:rPr lang="es-ES" sz="1400" b="1" i="1" dirty="0">
                <a:hlinkClick r:id="rId11"/>
              </a:rPr>
              <a:t> </a:t>
            </a:r>
            <a:r>
              <a:rPr lang="es-ES" sz="1400" b="1" i="1" dirty="0" err="1">
                <a:hlinkClick r:id="rId11"/>
              </a:rPr>
              <a:t>Reports</a:t>
            </a:r>
            <a:r>
              <a:rPr lang="es-ES" sz="1400" b="1" dirty="0">
                <a:hlinkClick r:id="rId11"/>
              </a:rPr>
              <a:t> </a:t>
            </a:r>
            <a:r>
              <a:rPr lang="es-ES" sz="1400" dirty="0">
                <a:hlinkClick r:id="rId11"/>
              </a:rPr>
              <a:t>(</a:t>
            </a:r>
            <a:r>
              <a:rPr lang="es-ES" sz="1400" b="1" dirty="0">
                <a:hlinkClick r:id="rId11"/>
              </a:rPr>
              <a:t>2017</a:t>
            </a:r>
            <a:r>
              <a:rPr lang="es-ES" sz="1400" dirty="0">
                <a:hlinkClick r:id="rId11"/>
              </a:rPr>
              <a:t>) 7, 802.DOI:10.1038/s41598-017-00921-2.</a:t>
            </a:r>
            <a:endParaRPr lang="es-ES" sz="1400" dirty="0"/>
          </a:p>
          <a:p>
            <a:r>
              <a:rPr lang="es-ES" sz="1400" b="1" i="1" dirty="0" err="1">
                <a:hlinkClick r:id="rId12"/>
              </a:rPr>
              <a:t>Nature</a:t>
            </a:r>
            <a:r>
              <a:rPr lang="es-ES" sz="1400" b="1" i="1" dirty="0">
                <a:hlinkClick r:id="rId12"/>
              </a:rPr>
              <a:t> </a:t>
            </a:r>
            <a:r>
              <a:rPr lang="es-ES" sz="1400" b="1" i="1" dirty="0" err="1">
                <a:hlinkClick r:id="rId12"/>
              </a:rPr>
              <a:t>Scientific</a:t>
            </a:r>
            <a:r>
              <a:rPr lang="es-ES" sz="1400" b="1" i="1" dirty="0">
                <a:hlinkClick r:id="rId12"/>
              </a:rPr>
              <a:t> </a:t>
            </a:r>
            <a:r>
              <a:rPr lang="es-ES" sz="1400" b="1" i="1" dirty="0" err="1">
                <a:hlinkClick r:id="rId12"/>
              </a:rPr>
              <a:t>Reports</a:t>
            </a:r>
            <a:r>
              <a:rPr lang="es-ES" sz="1400" b="1" dirty="0">
                <a:hlinkClick r:id="rId12"/>
              </a:rPr>
              <a:t> (2017) </a:t>
            </a:r>
            <a:r>
              <a:rPr lang="es-ES" sz="1400" dirty="0">
                <a:hlinkClick r:id="rId12"/>
              </a:rPr>
              <a:t>7, 7610.DOI: 10.1038/s41598-017-06650-w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2267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906" y="70862"/>
            <a:ext cx="8636000" cy="640903"/>
          </a:xfrm>
        </p:spPr>
        <p:txBody>
          <a:bodyPr/>
          <a:lstStyle/>
          <a:p>
            <a:r>
              <a:rPr lang="en-US" dirty="0" smtClean="0"/>
              <a:t>Training Center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buClrTx/>
              <a:defRPr/>
            </a:pPr>
            <a:r>
              <a:rPr lang="en-US" sz="2400" dirty="0">
                <a:latin typeface="+mn-lt"/>
              </a:rPr>
              <a:t>Each year</a:t>
            </a:r>
          </a:p>
          <a:p>
            <a:pPr>
              <a:spcBef>
                <a:spcPts val="0"/>
              </a:spcBef>
              <a:buClrTx/>
              <a:defRPr/>
            </a:pPr>
            <a:r>
              <a:rPr lang="en-US" sz="2400" dirty="0">
                <a:latin typeface="+mn-lt"/>
              </a:rPr>
              <a:t>~ 15-20 PhD students (ER), all with partial or full external funding</a:t>
            </a:r>
          </a:p>
          <a:p>
            <a:pPr lvl="0">
              <a:spcBef>
                <a:spcPts val="0"/>
              </a:spcBef>
              <a:buClrTx/>
              <a:defRPr/>
            </a:pPr>
            <a:r>
              <a:rPr lang="en-US" sz="2400" dirty="0">
                <a:latin typeface="+mn-lt"/>
              </a:rPr>
              <a:t>~ 20 university students (degrees/master) </a:t>
            </a:r>
          </a:p>
          <a:p>
            <a:pPr>
              <a:defRPr/>
            </a:pPr>
            <a:r>
              <a:rPr lang="en-US" sz="2400" dirty="0">
                <a:latin typeface="+mn-lt"/>
              </a:rPr>
              <a:t>10-15 FP (Professional Training) students have joined different areas, from accelerators, engineering, computer &amp; control, beamlines, communication</a:t>
            </a:r>
          </a:p>
          <a:p>
            <a:pPr lvl="0">
              <a:spcBef>
                <a:spcPts val="0"/>
              </a:spcBef>
              <a:buClrTx/>
              <a:defRPr/>
            </a:pPr>
            <a:endParaRPr lang="es-ES" sz="2400" dirty="0">
              <a:latin typeface="Calibri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100" y="1123028"/>
            <a:ext cx="7392988" cy="5043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9376" y="5601903"/>
            <a:ext cx="266619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/>
                </a:solidFill>
              </a:rPr>
              <a:t>2018 FP students</a:t>
            </a:r>
          </a:p>
        </p:txBody>
      </p:sp>
    </p:spTree>
    <p:extLst>
      <p:ext uri="{BB962C8B-B14F-4D97-AF65-F5344CB8AC3E}">
        <p14:creationId xmlns:p14="http://schemas.microsoft.com/office/powerpoint/2010/main" val="362596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7" y="133762"/>
            <a:ext cx="8636000" cy="630942"/>
          </a:xfrm>
        </p:spPr>
        <p:txBody>
          <a:bodyPr/>
          <a:lstStyle/>
          <a:p>
            <a:r>
              <a:rPr lang="en-US" dirty="0"/>
              <a:t>Outreach </a:t>
            </a:r>
            <a:r>
              <a:rPr lang="en-US" dirty="0" smtClean="0"/>
              <a:t>towards the society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09634" y="951360"/>
            <a:ext cx="4455486" cy="133282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More than 5000 visits/year</a:t>
            </a:r>
          </a:p>
          <a:p>
            <a:r>
              <a:rPr lang="en-US" dirty="0" smtClean="0"/>
              <a:t>One yearly Open Day with high assistance</a:t>
            </a:r>
          </a:p>
          <a:p>
            <a:r>
              <a:rPr lang="en-US" dirty="0" smtClean="0"/>
              <a:t>Participation of scientist in conferences and debates open to public</a:t>
            </a:r>
            <a:endParaRPr lang="en-US" dirty="0"/>
          </a:p>
          <a:p>
            <a:r>
              <a:rPr lang="en-US" dirty="0" err="1" smtClean="0"/>
              <a:t>Mision</a:t>
            </a:r>
            <a:r>
              <a:rPr lang="en-US" dirty="0" smtClean="0"/>
              <a:t> ALBA: program to reach all Spanish schools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983" y="935951"/>
            <a:ext cx="6801557" cy="45164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50843" y="1498192"/>
            <a:ext cx="3180935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57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Open day celebrated on 5/5/18</a:t>
            </a:r>
          </a:p>
        </p:txBody>
      </p:sp>
      <p:sp>
        <p:nvSpPr>
          <p:cNvPr id="6" name="Rectangle 5"/>
          <p:cNvSpPr/>
          <p:nvPr/>
        </p:nvSpPr>
        <p:spPr>
          <a:xfrm>
            <a:off x="7475207" y="2359418"/>
            <a:ext cx="4324340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 educativa</a:t>
            </a:r>
            <a:r>
              <a:rPr lang="es-ES" sz="1600" dirty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través de una web común, los alumnos siguen 4 etapas donde realizan experimentos en clase</a:t>
            </a:r>
            <a:r>
              <a:rPr lang="es-ES" sz="1600" dirty="0" smtClean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600" dirty="0">
              <a:solidFill>
                <a:srgbClr val="112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8277" y="3218575"/>
            <a:ext cx="4324340" cy="11387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Dirigido a</a:t>
            </a:r>
          </a:p>
          <a:p>
            <a:pPr marL="91440" lvl="1" indent="-285750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rgbClr val="112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Fomentar vocaciones científicas</a:t>
            </a:r>
            <a:endParaRPr lang="es-E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" lvl="1" indent="-285750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Proporcionar a los </a:t>
            </a: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docentes recursos educativos</a:t>
            </a:r>
          </a:p>
          <a:p>
            <a:pPr marL="91440" lvl="1" indent="-285750">
              <a:buFont typeface="Arial" panose="020B0604020202020204" pitchFamily="34" charset="0"/>
              <a:buChar char="•"/>
            </a:pPr>
            <a:r>
              <a:rPr lang="es-E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Acercar</a:t>
            </a:r>
            <a:r>
              <a:rPr lang="es-E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ontserrat" charset="0"/>
                <a:cs typeface="Arial" panose="020B0604020202020204" pitchFamily="34" charset="0"/>
              </a:rPr>
              <a:t> a la comunidad educativa la labor científica </a:t>
            </a:r>
            <a:endParaRPr lang="es-ES" sz="1200" b="1" dirty="0">
              <a:solidFill>
                <a:srgbClr val="112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252" y="4270818"/>
            <a:ext cx="4066390" cy="1792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0951" y="6076205"/>
            <a:ext cx="356794" cy="3405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280" y="6063483"/>
            <a:ext cx="2046363" cy="3971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705" y="6076205"/>
            <a:ext cx="539042" cy="324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4310" y="3911636"/>
            <a:ext cx="3064538" cy="248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3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8"/>
          <a:stretch/>
        </p:blipFill>
        <p:spPr bwMode="auto">
          <a:xfrm>
            <a:off x="508546" y="3941099"/>
            <a:ext cx="3620692" cy="2420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6" y="744827"/>
            <a:ext cx="3599431" cy="341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66900" y="123801"/>
            <a:ext cx="8636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500" b="1" kern="1200" smtClean="0">
                <a:solidFill>
                  <a:srgbClr val="112E5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sz="2400" dirty="0" smtClean="0">
                <a:solidFill>
                  <a:srgbClr val="460046"/>
                </a:solidFill>
              </a:rPr>
              <a:t>Assessing socio-economic </a:t>
            </a:r>
            <a:r>
              <a:rPr lang="en-US" sz="2400" dirty="0">
                <a:solidFill>
                  <a:srgbClr val="460046"/>
                </a:solidFill>
              </a:rPr>
              <a:t>impact through @</a:t>
            </a:r>
            <a:r>
              <a:rPr lang="en-US" sz="2400" dirty="0" err="1">
                <a:solidFill>
                  <a:srgbClr val="460046"/>
                </a:solidFill>
              </a:rPr>
              <a:t>RI_Paths</a:t>
            </a:r>
            <a:endParaRPr lang="en-US" sz="2400" dirty="0">
              <a:solidFill>
                <a:srgbClr val="460046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"/>
          <a:stretch/>
        </p:blipFill>
        <p:spPr bwMode="auto">
          <a:xfrm>
            <a:off x="4918509" y="744827"/>
            <a:ext cx="6299168" cy="538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7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286" y="58445"/>
            <a:ext cx="5336275" cy="64090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Staff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800" y="1617785"/>
            <a:ext cx="6356529" cy="4690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231" y="341644"/>
            <a:ext cx="4814350" cy="60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</a:t>
            </a:r>
            <a:r>
              <a:rPr lang="en-US" sz="2800" dirty="0" smtClean="0"/>
              <a:t>– almost 6000h/year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66" y="1177287"/>
            <a:ext cx="7623056" cy="47578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09384" y="785159"/>
            <a:ext cx="3553965" cy="646331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r>
              <a:rPr lang="en-US" b="1" dirty="0"/>
              <a:t>Shutdown (basic systems on</a:t>
            </a:r>
            <a:r>
              <a:rPr lang="en-US" b="1" dirty="0" smtClean="0"/>
              <a:t>)      91  	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8009385" y="1177287"/>
            <a:ext cx="3553964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/>
              <a:t>Shutdown </a:t>
            </a:r>
            <a:r>
              <a:rPr lang="en-US" b="1" dirty="0" smtClean="0"/>
              <a:t>(all systems off)          28    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8009384" y="1553614"/>
            <a:ext cx="3553965" cy="646331"/>
          </a:xfrm>
          <a:prstGeom prst="rect">
            <a:avLst/>
          </a:prstGeom>
          <a:solidFill>
            <a:srgbClr val="00990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Machine days                                 51		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9384" y="1929942"/>
            <a:ext cx="3553965" cy="369332"/>
          </a:xfrm>
          <a:prstGeom prst="rect">
            <a:avLst/>
          </a:prstGeom>
          <a:solidFill>
            <a:srgbClr val="F68222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BEAMLINES operation	    195</a:t>
            </a:r>
            <a:endParaRPr lang="en-US" b="1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701517"/>
              </p:ext>
            </p:extLst>
          </p:nvPr>
        </p:nvGraphicFramePr>
        <p:xfrm>
          <a:off x="7500366" y="2760142"/>
          <a:ext cx="4572000" cy="3294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8009383" y="367340"/>
            <a:ext cx="3553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smtClean="0"/>
              <a:t>Status                                            Days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270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6" y="-404847"/>
            <a:ext cx="9740349" cy="1169551"/>
          </a:xfrm>
        </p:spPr>
        <p:txBody>
          <a:bodyPr/>
          <a:lstStyle/>
          <a:p>
            <a:r>
              <a:rPr lang="en-US" dirty="0" smtClean="0"/>
              <a:t>Availability since the start of the operation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dirty="0" smtClean="0"/>
              <a:t>Mean Time Between Failures above 4 days since 2017. Thanks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Sound design and realization of the whole infrastructure and its systems, from the low-tech ones to the most advanced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Usage of preventive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Spare system availability optimized within budget constraints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</a:t>
            </a:r>
            <a:r>
              <a:rPr lang="en-US" sz="1800" dirty="0" smtClean="0"/>
              <a:t>vailability of maintenance teams 24/24 for all technical systems with quick reaction capacity based also on on-call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963" y="1083369"/>
            <a:ext cx="7392987" cy="5143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5075" y="5562600"/>
            <a:ext cx="12144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Until 24-09-18</a:t>
            </a:r>
          </a:p>
        </p:txBody>
      </p:sp>
    </p:spTree>
    <p:extLst>
      <p:ext uri="{BB962C8B-B14F-4D97-AF65-F5344CB8AC3E}">
        <p14:creationId xmlns:p14="http://schemas.microsoft.com/office/powerpoint/2010/main" val="401702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92417" y="0"/>
            <a:ext cx="6477000" cy="523220"/>
          </a:xfrm>
        </p:spPr>
        <p:txBody>
          <a:bodyPr/>
          <a:lstStyle/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USERS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28021353"/>
              </p:ext>
            </p:extLst>
          </p:nvPr>
        </p:nvGraphicFramePr>
        <p:xfrm>
          <a:off x="1104664" y="826131"/>
          <a:ext cx="9954039" cy="5950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43606" y="4640832"/>
            <a:ext cx="265117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ree access based </a:t>
            </a:r>
          </a:p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on competitive process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Open science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7760" y="4114830"/>
            <a:ext cx="25908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Direct access covering operational costs</a:t>
            </a:r>
          </a:p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Private results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48157" y="2936277"/>
            <a:ext cx="18004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Industrial</a:t>
            </a:r>
          </a:p>
        </p:txBody>
      </p:sp>
      <p:sp>
        <p:nvSpPr>
          <p:cNvPr id="4" name="Cloud 3"/>
          <p:cNvSpPr/>
          <p:nvPr/>
        </p:nvSpPr>
        <p:spPr>
          <a:xfrm rot="2235122">
            <a:off x="163634" y="1664353"/>
            <a:ext cx="7218216" cy="443459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33" y="4463289"/>
            <a:ext cx="1529200" cy="135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18765" y="51551"/>
            <a:ext cx="9161028" cy="104775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Life and Material Science</a:t>
            </a:r>
          </a:p>
          <a:p>
            <a:pPr algn="ctr"/>
            <a:r>
              <a:rPr lang="en-US" dirty="0" smtClean="0"/>
              <a:t>few examples of users from all Spain </a:t>
            </a:r>
          </a:p>
          <a:p>
            <a:pPr algn="ctr"/>
            <a:r>
              <a:rPr lang="en-US" dirty="0" smtClean="0"/>
              <a:t>(600 registered institutions in our user database)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4" y="3816746"/>
            <a:ext cx="2446721" cy="1293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01" y="1431678"/>
            <a:ext cx="1580641" cy="202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950" y="3434545"/>
            <a:ext cx="2404496" cy="100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01" y="2749313"/>
            <a:ext cx="1172387" cy="102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5" y="1431678"/>
            <a:ext cx="2148287" cy="111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06" y="1494061"/>
            <a:ext cx="1102501" cy="11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5" y="5165407"/>
            <a:ext cx="1801058" cy="76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299" y="2764234"/>
            <a:ext cx="10572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842" y="1442301"/>
            <a:ext cx="2070462" cy="91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182" y="1289611"/>
            <a:ext cx="1462906" cy="148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666" y="2818092"/>
            <a:ext cx="1428787" cy="16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845" y="1401679"/>
            <a:ext cx="1450813" cy="102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79" y="4937719"/>
            <a:ext cx="2423250" cy="69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047" y="4904939"/>
            <a:ext cx="2007611" cy="74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925" y="3874489"/>
            <a:ext cx="2044733" cy="69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672" y="2818092"/>
            <a:ext cx="2297774" cy="49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224" y="3516864"/>
            <a:ext cx="948910" cy="13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49" y="2594375"/>
            <a:ext cx="1090768" cy="86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25940" y="5814082"/>
            <a:ext cx="2146678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+ Universities</a:t>
            </a:r>
          </a:p>
        </p:txBody>
      </p:sp>
    </p:spTree>
    <p:extLst>
      <p:ext uri="{BB962C8B-B14F-4D97-AF65-F5344CB8AC3E}">
        <p14:creationId xmlns:p14="http://schemas.microsoft.com/office/powerpoint/2010/main" val="203108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94110" y="54010"/>
            <a:ext cx="8654766" cy="844910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Few </a:t>
            </a:r>
            <a:r>
              <a:rPr lang="en-US" sz="2800" dirty="0"/>
              <a:t>examples of users from </a:t>
            </a:r>
            <a:r>
              <a:rPr lang="en-US" sz="2800" dirty="0" smtClean="0"/>
              <a:t>the rest of the world </a:t>
            </a:r>
            <a:r>
              <a:rPr lang="en-US" sz="2400" dirty="0" smtClean="0"/>
              <a:t>(842 registered </a:t>
            </a:r>
            <a:r>
              <a:rPr lang="en-US" sz="2400" dirty="0"/>
              <a:t>institutions in our user database)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28" y="2594895"/>
            <a:ext cx="3126117" cy="460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307" y="1270450"/>
            <a:ext cx="1448743" cy="839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990" y="1365947"/>
            <a:ext cx="923947" cy="747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4990" y="4438248"/>
            <a:ext cx="4702073" cy="2002457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814" y="1250544"/>
            <a:ext cx="2338901" cy="8588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112" y="1193325"/>
            <a:ext cx="1164841" cy="1123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6505" y="1208092"/>
            <a:ext cx="1136430" cy="11467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9578" y="2391125"/>
            <a:ext cx="2217371" cy="758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603" y="3805673"/>
            <a:ext cx="1994699" cy="952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0214" y="3246629"/>
            <a:ext cx="1857809" cy="707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9915" y="2420426"/>
            <a:ext cx="1919488" cy="8054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373" y="5252695"/>
            <a:ext cx="2437617" cy="8350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1767" y="4333041"/>
            <a:ext cx="2348148" cy="9199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83879" y="5574801"/>
            <a:ext cx="997841" cy="630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68773" y="3548862"/>
            <a:ext cx="1978942" cy="5192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89320" y="3295436"/>
            <a:ext cx="2234775" cy="10260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18236" y="1250544"/>
            <a:ext cx="1002010" cy="10537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67280" y="5528395"/>
            <a:ext cx="1525821" cy="82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Users evolution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2012-2016: Seven Operating </a:t>
            </a:r>
            <a:r>
              <a:rPr lang="en-US" sz="2000" dirty="0"/>
              <a:t>Beamlines </a:t>
            </a:r>
            <a:r>
              <a:rPr lang="en-US" sz="2000" dirty="0" smtClean="0"/>
              <a:t>and progressive increase </a:t>
            </a:r>
            <a:r>
              <a:rPr lang="en-US" sz="2000" dirty="0"/>
              <a:t>of </a:t>
            </a:r>
            <a:r>
              <a:rPr lang="en-US" sz="2000" dirty="0" err="1"/>
              <a:t>beamtime</a:t>
            </a:r>
            <a:r>
              <a:rPr lang="en-US" sz="2000" dirty="0"/>
              <a:t> hours per BL</a:t>
            </a: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2016 fall-today: </a:t>
            </a:r>
            <a:r>
              <a:rPr lang="en-US" sz="2000" dirty="0"/>
              <a:t>Eight Operating </a:t>
            </a:r>
            <a:r>
              <a:rPr lang="en-US" sz="2000" dirty="0" smtClean="0"/>
              <a:t>BLs</a:t>
            </a:r>
            <a:r>
              <a:rPr lang="en-US" sz="2000" dirty="0"/>
              <a:t> </a:t>
            </a:r>
            <a:r>
              <a:rPr lang="en-US" sz="2000" dirty="0" smtClean="0"/>
              <a:t>– </a:t>
            </a:r>
            <a:r>
              <a:rPr lang="en-US" sz="2000" dirty="0" err="1" smtClean="0"/>
              <a:t>beamtime</a:t>
            </a:r>
            <a:r>
              <a:rPr lang="en-US" sz="2000" dirty="0" smtClean="0"/>
              <a:t> hours/BL at maximum; beamline optimization and evolution allow to carry on experiments using shorter times, and hosting more users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963" y="984251"/>
            <a:ext cx="7392987" cy="53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050" y="-37307"/>
            <a:ext cx="6477000" cy="630942"/>
          </a:xfrm>
        </p:spPr>
        <p:txBody>
          <a:bodyPr/>
          <a:lstStyle/>
          <a:p>
            <a:r>
              <a:rPr lang="en-US" dirty="0" smtClean="0">
                <a:latin typeface="+mn-lt"/>
                <a:ea typeface="Verdana" panose="020B0604030504040204" pitchFamily="34" charset="0"/>
              </a:rPr>
              <a:t>Design drugs</a:t>
            </a:r>
            <a:endParaRPr lang="en-US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7586975" y="929672"/>
            <a:ext cx="3869410" cy="53371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prstClr val="black"/>
                </a:solidFill>
              </a:rPr>
              <a:t>Other examples</a:t>
            </a:r>
            <a:endParaRPr lang="en-US" sz="18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More stable and less toxic </a:t>
            </a:r>
            <a:r>
              <a:rPr lang="en-US" sz="1800" b="1" dirty="0" smtClean="0">
                <a:solidFill>
                  <a:prstClr val="black"/>
                </a:solidFill>
              </a:rPr>
              <a:t>nanoparticles for medical applications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s-ES" sz="1800" dirty="0" err="1" smtClean="0">
                <a:hlinkClick r:id="rId3"/>
              </a:rPr>
              <a:t>Chemical</a:t>
            </a:r>
            <a:r>
              <a:rPr lang="es-ES" sz="1800" dirty="0" smtClean="0">
                <a:hlinkClick r:id="rId3"/>
              </a:rPr>
              <a:t> </a:t>
            </a:r>
            <a:r>
              <a:rPr lang="es-ES" sz="1800" dirty="0" err="1" smtClean="0">
                <a:hlinkClick r:id="rId3"/>
              </a:rPr>
              <a:t>Communications</a:t>
            </a:r>
            <a:r>
              <a:rPr lang="es-ES" sz="1800" dirty="0" smtClean="0">
                <a:hlinkClick r:id="rId3"/>
              </a:rPr>
              <a:t> (2017) 60. DOI:10.1039/c7cc04945e</a:t>
            </a:r>
            <a:endParaRPr lang="en-US" sz="18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A new key target for </a:t>
            </a:r>
            <a:r>
              <a:rPr lang="en-US" sz="1800" b="1" dirty="0" smtClean="0">
                <a:solidFill>
                  <a:prstClr val="black"/>
                </a:solidFill>
              </a:rPr>
              <a:t>prostate cancer </a:t>
            </a:r>
            <a:r>
              <a:rPr lang="en-US" sz="1800" dirty="0" smtClean="0">
                <a:solidFill>
                  <a:prstClr val="black"/>
                </a:solidFill>
              </a:rPr>
              <a:t>treatment </a:t>
            </a:r>
            <a:r>
              <a:rPr lang="en-US" sz="1800" dirty="0" smtClean="0">
                <a:solidFill>
                  <a:prstClr val="black"/>
                </a:solidFill>
                <a:hlinkClick r:id="rId4"/>
              </a:rPr>
              <a:t>Nature Communications (2017) 8, 14388. </a:t>
            </a:r>
            <a:r>
              <a:rPr lang="en-US" sz="1800" dirty="0">
                <a:solidFill>
                  <a:prstClr val="black"/>
                </a:solidFill>
                <a:hlinkClick r:id="rId4"/>
              </a:rPr>
              <a:t>DOI: 10.1038/ncomms14388</a:t>
            </a:r>
            <a:endParaRPr lang="en-US" sz="18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Proven efficacy of a protein with potential to inhibit </a:t>
            </a:r>
            <a:r>
              <a:rPr lang="en-US" sz="1800" b="1" dirty="0"/>
              <a:t>HIV-1</a:t>
            </a:r>
            <a:r>
              <a:rPr lang="en-US" sz="1800" dirty="0"/>
              <a:t> </a:t>
            </a:r>
            <a:r>
              <a:rPr lang="en-US" sz="1800" dirty="0">
                <a:hlinkClick r:id="rId5"/>
              </a:rPr>
              <a:t>PNAS (2014)  111 (51). DOI: </a:t>
            </a:r>
            <a:r>
              <a:rPr lang="es-ES" sz="1800" dirty="0">
                <a:hlinkClick r:id="rId5"/>
              </a:rPr>
              <a:t>10.1073/pnas.1413592112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</a:rPr>
              <a:t>A new drug against </a:t>
            </a:r>
            <a:r>
              <a:rPr lang="en-US" sz="1800" b="1" dirty="0" smtClean="0">
                <a:solidFill>
                  <a:prstClr val="black"/>
                </a:solidFill>
              </a:rPr>
              <a:t>malaria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s-ES" sz="1800" dirty="0">
                <a:hlinkClick r:id="rId6"/>
              </a:rPr>
              <a:t>Acta </a:t>
            </a:r>
            <a:r>
              <a:rPr lang="es-ES" sz="1800" dirty="0" err="1">
                <a:hlinkClick r:id="rId6"/>
              </a:rPr>
              <a:t>Crystallographica</a:t>
            </a:r>
            <a:r>
              <a:rPr lang="es-ES" sz="1800" dirty="0">
                <a:hlinkClick r:id="rId6"/>
              </a:rPr>
              <a:t> </a:t>
            </a:r>
            <a:r>
              <a:rPr lang="es-ES" sz="1800" dirty="0" err="1">
                <a:hlinkClick r:id="rId6"/>
              </a:rPr>
              <a:t>Section</a:t>
            </a:r>
            <a:r>
              <a:rPr lang="es-ES" sz="1800" dirty="0">
                <a:hlinkClick r:id="rId6"/>
              </a:rPr>
              <a:t> D </a:t>
            </a:r>
            <a:r>
              <a:rPr lang="es-ES" sz="1800" dirty="0" smtClean="0">
                <a:hlinkClick r:id="rId6"/>
              </a:rPr>
              <a:t>70. DOI: 10.1107/S139900471400697X</a:t>
            </a:r>
            <a:endParaRPr lang="es-E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Drugs for sleeping illness </a:t>
            </a:r>
            <a:r>
              <a:rPr lang="en-US" sz="1800" dirty="0" err="1" smtClean="0">
                <a:solidFill>
                  <a:schemeClr val="bg1"/>
                </a:solidFill>
                <a:hlinkClick r:id="rId7"/>
              </a:rPr>
              <a:t>Nucleid</a:t>
            </a:r>
            <a:r>
              <a:rPr lang="en-US" sz="1800" dirty="0" smtClean="0">
                <a:solidFill>
                  <a:schemeClr val="bg1"/>
                </a:solidFill>
                <a:hlinkClick r:id="rId7"/>
              </a:rPr>
              <a:t> </a:t>
            </a:r>
            <a:r>
              <a:rPr lang="en-US" sz="1800" dirty="0">
                <a:solidFill>
                  <a:schemeClr val="bg1"/>
                </a:solidFill>
                <a:hlinkClick r:id="rId7"/>
              </a:rPr>
              <a:t>Acids Research (2017) 45, 14. DOI: </a:t>
            </a:r>
            <a:r>
              <a:rPr lang="es-ES" sz="1800" dirty="0" smtClean="0">
                <a:solidFill>
                  <a:schemeClr val="bg1"/>
                </a:solidFill>
                <a:hlinkClick r:id="rId7"/>
              </a:rPr>
              <a:t>10.1093/</a:t>
            </a:r>
            <a:r>
              <a:rPr lang="es-ES" sz="1800" dirty="0" err="1" smtClean="0">
                <a:solidFill>
                  <a:schemeClr val="bg1"/>
                </a:solidFill>
                <a:hlinkClick r:id="rId7"/>
              </a:rPr>
              <a:t>nar</a:t>
            </a:r>
            <a:r>
              <a:rPr lang="es-ES" sz="1800" dirty="0" smtClean="0">
                <a:solidFill>
                  <a:schemeClr val="bg1"/>
                </a:solidFill>
                <a:hlinkClick r:id="rId7"/>
              </a:rPr>
              <a:t>/gkx521</a:t>
            </a:r>
            <a:endParaRPr lang="es-ES" sz="18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/>
              <a:t>Iron Oxide Nanoparticles </a:t>
            </a:r>
            <a:r>
              <a:rPr lang="en-US" sz="1800" dirty="0" smtClean="0"/>
              <a:t>Stress the Cells </a:t>
            </a:r>
            <a:r>
              <a:rPr lang="en-US" sz="1800" i="1" dirty="0" err="1" smtClean="0">
                <a:hlinkClick r:id="rId8"/>
              </a:rPr>
              <a:t>Nanotoxicology</a:t>
            </a:r>
            <a:r>
              <a:rPr lang="en-US" sz="1800" dirty="0">
                <a:hlinkClick r:id="rId8"/>
              </a:rPr>
              <a:t>, 1-11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1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5245" y="764703"/>
            <a:ext cx="7206599" cy="5667093"/>
          </a:xfrm>
          <a:solidFill>
            <a:schemeClr val="tx1">
              <a:lumMod val="65000"/>
              <a:lumOff val="3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Cancer treatment</a:t>
            </a:r>
            <a:r>
              <a:rPr lang="en-US" sz="2400" b="1" smtClean="0">
                <a:solidFill>
                  <a:srgbClr val="FFFF00"/>
                </a:solidFill>
              </a:rPr>
              <a:t>: understanding </a:t>
            </a:r>
            <a:r>
              <a:rPr lang="en-US" sz="2400" b="1" dirty="0" smtClean="0">
                <a:solidFill>
                  <a:srgbClr val="FFFF00"/>
                </a:solidFill>
              </a:rPr>
              <a:t>the effect of metallic nanocomposites </a:t>
            </a:r>
            <a:r>
              <a:rPr lang="en-US" sz="1400" b="1" dirty="0" smtClean="0">
                <a:solidFill>
                  <a:srgbClr val="5399FF"/>
                </a:solidFill>
              </a:rPr>
              <a:t>Javier Conesa et al, in preparation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r>
              <a:rPr lang="en-US" sz="1600" dirty="0" err="1" smtClean="0">
                <a:solidFill>
                  <a:schemeClr val="bg1"/>
                </a:solidFill>
              </a:rPr>
              <a:t>Organomeallic</a:t>
            </a:r>
            <a:r>
              <a:rPr lang="en-US" sz="1600" dirty="0" smtClean="0">
                <a:solidFill>
                  <a:schemeClr val="bg1"/>
                </a:solidFill>
              </a:rPr>
              <a:t> molecules containing </a:t>
            </a:r>
            <a:r>
              <a:rPr lang="en-US" sz="1600" dirty="0" err="1" smtClean="0">
                <a:solidFill>
                  <a:schemeClr val="bg1"/>
                </a:solidFill>
              </a:rPr>
              <a:t>Ir</a:t>
            </a:r>
            <a:r>
              <a:rPr lang="en-US" sz="1600" dirty="0" smtClean="0">
                <a:solidFill>
                  <a:schemeClr val="bg1"/>
                </a:solidFill>
              </a:rPr>
              <a:t> are drugs for cancer treatment. Their localization inside the cancer cells was unknown.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 combination of X ray tomography (Mistral) and fluorescence imaging (ESRF) has revealed that the metallic </a:t>
            </a:r>
            <a:r>
              <a:rPr lang="en-US" sz="1600" dirty="0" err="1" smtClean="0">
                <a:solidFill>
                  <a:schemeClr val="bg1"/>
                </a:solidFill>
              </a:rPr>
              <a:t>Ir</a:t>
            </a:r>
            <a:r>
              <a:rPr lang="en-US" sz="1600" dirty="0" smtClean="0">
                <a:solidFill>
                  <a:schemeClr val="bg1"/>
                </a:solidFill>
              </a:rPr>
              <a:t> is localized at the </a:t>
            </a:r>
            <a:r>
              <a:rPr lang="en-US" sz="1600" b="1" dirty="0" smtClean="0">
                <a:solidFill>
                  <a:schemeClr val="bg1"/>
                </a:solidFill>
              </a:rPr>
              <a:t>mitochondria </a:t>
            </a:r>
            <a:r>
              <a:rPr lang="en-US" sz="1600" dirty="0" smtClean="0">
                <a:solidFill>
                  <a:schemeClr val="bg1"/>
                </a:solidFill>
              </a:rPr>
              <a:t>which generate ATP (chemical energy source)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612" y="3145569"/>
            <a:ext cx="2739963" cy="270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82995" y="3145569"/>
            <a:ext cx="2051844" cy="2521447"/>
            <a:chOff x="4720856" y="1020725"/>
            <a:chExt cx="2955358" cy="3900236"/>
          </a:xfrm>
        </p:grpSpPr>
        <p:grpSp>
          <p:nvGrpSpPr>
            <p:cNvPr id="11" name="Group 10"/>
            <p:cNvGrpSpPr/>
            <p:nvPr/>
          </p:nvGrpSpPr>
          <p:grpSpPr>
            <a:xfrm>
              <a:off x="4720856" y="1020725"/>
              <a:ext cx="2679404" cy="3900236"/>
              <a:chOff x="4720856" y="1020725"/>
              <a:chExt cx="2679404" cy="3900236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0856" y="1020725"/>
                <a:ext cx="2679404" cy="3900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H="1" flipV="1">
                <a:off x="6709146" y="3721394"/>
                <a:ext cx="244548" cy="350875"/>
              </a:xfrm>
              <a:prstGeom prst="straightConnector1">
                <a:avLst/>
              </a:prstGeom>
              <a:ln w="4762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5497032" y="4008474"/>
              <a:ext cx="2179182" cy="5893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00"/>
                  </a:solidFill>
                </a:rPr>
                <a:t>mitochondria</a:t>
              </a:r>
              <a:endParaRPr lang="en-US" sz="2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425938" y="3744941"/>
            <a:ext cx="1930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Superposition of  </a:t>
            </a:r>
            <a:r>
              <a:rPr lang="en-US" dirty="0" err="1">
                <a:solidFill>
                  <a:schemeClr val="bg1"/>
                </a:solidFill>
              </a:rPr>
              <a:t>Ir</a:t>
            </a:r>
            <a:r>
              <a:rPr lang="en-US" dirty="0">
                <a:solidFill>
                  <a:schemeClr val="bg1"/>
                </a:solidFill>
              </a:rPr>
              <a:t> fluorescence in </a:t>
            </a:r>
            <a:r>
              <a:rPr lang="en-US" dirty="0" smtClean="0">
                <a:solidFill>
                  <a:schemeClr val="bg1"/>
                </a:solidFill>
              </a:rPr>
              <a:t>red (ESRF</a:t>
            </a:r>
            <a:r>
              <a:rPr lang="en-US" dirty="0">
                <a:solidFill>
                  <a:schemeClr val="bg1"/>
                </a:solidFill>
              </a:rPr>
              <a:t>) and tomography (black </a:t>
            </a:r>
            <a:r>
              <a:rPr lang="en-US" dirty="0" smtClean="0">
                <a:solidFill>
                  <a:schemeClr val="bg1"/>
                </a:solidFill>
              </a:rPr>
              <a:t>and white) MISTRAL: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Ir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is in the mitochondria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0376" y="5939988"/>
            <a:ext cx="245708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Extended  view (Mistral)</a:t>
            </a:r>
          </a:p>
        </p:txBody>
      </p:sp>
    </p:spTree>
    <p:extLst>
      <p:ext uri="{BB962C8B-B14F-4D97-AF65-F5344CB8AC3E}">
        <p14:creationId xmlns:p14="http://schemas.microsoft.com/office/powerpoint/2010/main" val="3414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39" y="713928"/>
            <a:ext cx="8649952" cy="5259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95475" y="2164072"/>
            <a:ext cx="2962630" cy="2092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en-US" sz="1000" dirty="0"/>
          </a:p>
          <a:p>
            <a:r>
              <a:rPr lang="en-US" sz="2000" dirty="0"/>
              <a:t>Summing up all </a:t>
            </a:r>
            <a:r>
              <a:rPr lang="en-US" sz="2000" dirty="0" smtClean="0"/>
              <a:t>calls, more than 40 different </a:t>
            </a:r>
            <a:r>
              <a:rPr lang="en-US" sz="2000" dirty="0"/>
              <a:t>countries have participated to ALBA </a:t>
            </a:r>
            <a:r>
              <a:rPr lang="en-US" sz="2000" dirty="0" smtClean="0"/>
              <a:t>calls, about 30 </a:t>
            </a:r>
            <a:r>
              <a:rPr lang="en-US" sz="2000" dirty="0"/>
              <a:t>countries </a:t>
            </a:r>
            <a:r>
              <a:rPr lang="en-US" sz="2000" dirty="0" smtClean="0"/>
              <a:t>have been granted </a:t>
            </a:r>
            <a:r>
              <a:rPr lang="en-US" sz="2000" dirty="0" err="1" smtClean="0"/>
              <a:t>beamtime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82622" y="0"/>
            <a:ext cx="9783063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User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Distribution – example of 2</a:t>
            </a:r>
            <a:r>
              <a:rPr lang="en-US" sz="32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nd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2018 call</a:t>
            </a:r>
            <a:endParaRPr lang="es-E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7" y="764704"/>
            <a:ext cx="11922721" cy="57557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7661" y="123801"/>
            <a:ext cx="8636000" cy="640903"/>
          </a:xfrm>
        </p:spPr>
        <p:txBody>
          <a:bodyPr/>
          <a:lstStyle/>
          <a:p>
            <a:r>
              <a:rPr lang="en-US" dirty="0" smtClean="0"/>
              <a:t>Historic of academic proposals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760636" y="5092881"/>
            <a:ext cx="606455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Call 2019-I closed few weeks ago and being evaluated</a:t>
            </a:r>
          </a:p>
          <a:p>
            <a:r>
              <a:rPr lang="en-US" dirty="0" smtClean="0"/>
              <a:t>Record number of received proposals</a:t>
            </a:r>
          </a:p>
          <a:p>
            <a:r>
              <a:rPr lang="en-US" dirty="0"/>
              <a:t>N</a:t>
            </a:r>
            <a:r>
              <a:rPr lang="en-US" dirty="0" smtClean="0"/>
              <a:t>ational and specially international increased participation</a:t>
            </a:r>
          </a:p>
          <a:p>
            <a:r>
              <a:rPr lang="en-US" dirty="0" smtClean="0"/>
              <a:t>(ESRF shutdown and visibility thanks to LEAPS)</a:t>
            </a:r>
          </a:p>
        </p:txBody>
      </p:sp>
    </p:spTree>
    <p:extLst>
      <p:ext uri="{BB962C8B-B14F-4D97-AF65-F5344CB8AC3E}">
        <p14:creationId xmlns:p14="http://schemas.microsoft.com/office/powerpoint/2010/main" val="909424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2529" y="981075"/>
            <a:ext cx="7157854" cy="5327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536" y="0"/>
            <a:ext cx="5483452" cy="630942"/>
          </a:xfrm>
        </p:spPr>
        <p:txBody>
          <a:bodyPr/>
          <a:lstStyle/>
          <a:p>
            <a:pPr algn="ctr"/>
            <a:r>
              <a:rPr lang="en-US" dirty="0" smtClean="0"/>
              <a:t>Productivity</a:t>
            </a:r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842403"/>
              </p:ext>
            </p:extLst>
          </p:nvPr>
        </p:nvGraphicFramePr>
        <p:xfrm>
          <a:off x="1527456" y="2892175"/>
          <a:ext cx="5690139" cy="2958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7971047" y="4262996"/>
          <a:ext cx="3562736" cy="214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7882759" y="981075"/>
          <a:ext cx="3985522" cy="3156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254825" y="549087"/>
            <a:ext cx="336342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Peer reviewed publications per BL</a:t>
            </a:r>
          </a:p>
        </p:txBody>
      </p:sp>
    </p:spTree>
    <p:extLst>
      <p:ext uri="{BB962C8B-B14F-4D97-AF65-F5344CB8AC3E}">
        <p14:creationId xmlns:p14="http://schemas.microsoft.com/office/powerpoint/2010/main" val="145727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7" y="1294424"/>
            <a:ext cx="2377490" cy="235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21" y="1294424"/>
            <a:ext cx="4138911" cy="2351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98609" y="46317"/>
            <a:ext cx="5721631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Innovation Hub: Industrial </a:t>
            </a:r>
            <a:r>
              <a:rPr lang="en-US" sz="3200" b="1" dirty="0"/>
              <a:t>users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01" y="770844"/>
            <a:ext cx="1176233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The services </a:t>
            </a:r>
            <a:r>
              <a:rPr lang="en-US" sz="1600" dirty="0" smtClean="0"/>
              <a:t>include </a:t>
            </a:r>
            <a:r>
              <a:rPr lang="en-US" sz="1600" dirty="0"/>
              <a:t>mail-in, pre and post experiment support, data treatment, experimental reports, advice on synchrotron techniques, </a:t>
            </a:r>
            <a:r>
              <a:rPr lang="en-US" sz="1600" dirty="0" err="1"/>
              <a:t>etc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3"/>
          <a:stretch/>
        </p:blipFill>
        <p:spPr bwMode="auto">
          <a:xfrm>
            <a:off x="6865585" y="1492129"/>
            <a:ext cx="2693085" cy="1915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42" y="4070993"/>
            <a:ext cx="2655048" cy="221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57" y="4070993"/>
            <a:ext cx="4445185" cy="221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423" y="1413572"/>
            <a:ext cx="2234702" cy="23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257" y="3790392"/>
            <a:ext cx="3959868" cy="242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04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34" y="838201"/>
            <a:ext cx="3994466" cy="2126189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685800"/>
            <a:ext cx="3201448" cy="205258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23753"/>
            <a:ext cx="3810001" cy="2840707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6" name="Diagram 5"/>
          <p:cNvGraphicFramePr/>
          <p:nvPr>
            <p:extLst/>
          </p:nvPr>
        </p:nvGraphicFramePr>
        <p:xfrm>
          <a:off x="2971800" y="838200"/>
          <a:ext cx="676133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7" name="Group 6"/>
          <p:cNvGrpSpPr/>
          <p:nvPr/>
        </p:nvGrpSpPr>
        <p:grpSpPr>
          <a:xfrm rot="15787338">
            <a:off x="3021155" y="3975899"/>
            <a:ext cx="619399" cy="786211"/>
            <a:chOff x="1560218" y="2447065"/>
            <a:chExt cx="413891" cy="602342"/>
          </a:xfrm>
          <a:solidFill>
            <a:schemeClr val="accent6">
              <a:lumMod val="75000"/>
            </a:schemeClr>
          </a:solidFill>
        </p:grpSpPr>
        <p:sp>
          <p:nvSpPr>
            <p:cNvPr id="8" name="Right Arrow 7"/>
            <p:cNvSpPr/>
            <p:nvPr/>
          </p:nvSpPr>
          <p:spPr>
            <a:xfrm rot="13790120">
              <a:off x="1465993" y="2541290"/>
              <a:ext cx="602342" cy="41389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ight Arrow 4"/>
            <p:cNvSpPr/>
            <p:nvPr/>
          </p:nvSpPr>
          <p:spPr>
            <a:xfrm rot="24590120">
              <a:off x="1568120" y="2671512"/>
              <a:ext cx="478175" cy="2483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10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26442" y="-38963"/>
            <a:ext cx="3570978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Technology Transfer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3070" y="4710691"/>
            <a:ext cx="21336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Other scientific infrastructures, national and international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779887"/>
            <a:ext cx="1795463" cy="1630453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8265" y="98793"/>
            <a:ext cx="9951871" cy="630942"/>
          </a:xfrm>
        </p:spPr>
        <p:txBody>
          <a:bodyPr/>
          <a:lstStyle/>
          <a:p>
            <a:r>
              <a:rPr lang="en-US" dirty="0" smtClean="0"/>
              <a:t>Examples of other activities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517" y="887426"/>
            <a:ext cx="5085389" cy="1895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511988" y="996323"/>
            <a:ext cx="5565301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Collaboration with HEP community mainly on accelerator physics and technologies (see F. Perez talk on participation to FCC and CLIC studies)</a:t>
            </a:r>
          </a:p>
          <a:p>
            <a:endParaRPr lang="en-US" sz="2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424" y="3137500"/>
            <a:ext cx="7454710" cy="29229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7797" y="3236058"/>
            <a:ext cx="32390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Collaboration with </a:t>
            </a:r>
            <a:r>
              <a:rPr lang="en-US" sz="2000" b="1" dirty="0" smtClean="0"/>
              <a:t>SESAME</a:t>
            </a:r>
            <a:r>
              <a:rPr lang="en-US" sz="2000" dirty="0" smtClean="0"/>
              <a:t> </a:t>
            </a:r>
            <a:endParaRPr lang="en-US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CESSAMAG program, directly working with CERN for synchrotron ring dipole measurements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OPEN SESAME </a:t>
            </a:r>
            <a:r>
              <a:rPr lang="en-US" sz="2000" dirty="0"/>
              <a:t>program, </a:t>
            </a:r>
            <a:r>
              <a:rPr lang="en-US" sz="2000" dirty="0" smtClean="0"/>
              <a:t>ALBA work </a:t>
            </a:r>
            <a:r>
              <a:rPr lang="en-US" sz="2000" dirty="0"/>
              <a:t>package leader for </a:t>
            </a:r>
            <a:r>
              <a:rPr lang="en-US" sz="2000" dirty="0" smtClean="0"/>
              <a:t>training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294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8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9" r="-1" b="3559"/>
          <a:stretch/>
        </p:blipFill>
        <p:spPr>
          <a:xfrm>
            <a:off x="4610690" y="27984"/>
            <a:ext cx="5013328" cy="5882592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925484" y="362616"/>
            <a:ext cx="4343998" cy="2381693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solidFill>
                  <a:schemeClr val="bg1"/>
                </a:solidFill>
              </a:rPr>
              <a:t>A new consortium of excellence in Europe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devising a transformative  level 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of coordination and integration</a:t>
            </a:r>
            <a:r>
              <a:rPr lang="en-GB" sz="2800" dirty="0"/>
              <a:t/>
            </a:r>
            <a:br>
              <a:rPr lang="en-GB" sz="2800" dirty="0"/>
            </a:br>
            <a:endParaRPr lang="en-GB" sz="2800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05" y="4900431"/>
            <a:ext cx="1728192" cy="985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30455" y="3042679"/>
            <a:ext cx="3168550" cy="1818959"/>
          </a:xfrm>
          <a:prstGeom prst="rect">
            <a:avLst/>
          </a:prstGeom>
          <a:solidFill>
            <a:srgbClr val="01012D">
              <a:alpha val="52000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de-DE" sz="2400" b="1" dirty="0">
                <a:solidFill>
                  <a:srgbClr val="FBA905"/>
                </a:solidFill>
              </a:rPr>
              <a:t>13</a:t>
            </a:r>
            <a:r>
              <a:rPr lang="de-DE" b="1" dirty="0">
                <a:solidFill>
                  <a:schemeClr val="bg1"/>
                </a:solidFill>
              </a:rPr>
              <a:t> European Synchrotron Radiation </a:t>
            </a:r>
            <a:r>
              <a:rPr lang="en-GB" b="1" dirty="0">
                <a:solidFill>
                  <a:schemeClr val="bg1"/>
                </a:solidFill>
              </a:rPr>
              <a:t>and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sz="2400" b="1" dirty="0">
                <a:solidFill>
                  <a:srgbClr val="FBA905"/>
                </a:solidFill>
              </a:rPr>
              <a:t>6</a:t>
            </a:r>
            <a:r>
              <a:rPr lang="de-DE" b="1" dirty="0">
                <a:solidFill>
                  <a:schemeClr val="bg1"/>
                </a:solidFill>
              </a:rPr>
              <a:t> FEL Facilities 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are joining forces  to master</a:t>
            </a:r>
          </a:p>
          <a:p>
            <a:pPr>
              <a:lnSpc>
                <a:spcPct val="110000"/>
              </a:lnSpc>
            </a:pPr>
            <a:r>
              <a:rPr lang="en-GB" b="1" dirty="0">
                <a:solidFill>
                  <a:schemeClr val="bg1"/>
                </a:solidFill>
              </a:rPr>
              <a:t>the challenges of the next 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decades</a:t>
            </a: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89" y="4739736"/>
            <a:ext cx="1646209" cy="116927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978" y="27984"/>
            <a:ext cx="2433812" cy="6803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933984"/>
            <a:ext cx="12176790" cy="6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94" y="796354"/>
            <a:ext cx="7454367" cy="514278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76153" y="39466"/>
            <a:ext cx="8737600" cy="630942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Strategy recently published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2711624" y="5085184"/>
            <a:ext cx="234026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88" y="0"/>
            <a:ext cx="2433812" cy="6803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66" y="1651247"/>
            <a:ext cx="4597141" cy="3685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130" y="6089202"/>
            <a:ext cx="856971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Available </a:t>
            </a:r>
            <a:r>
              <a:rPr lang="en-US" dirty="0"/>
              <a:t>at https://www.leaps-initiative.eu/news/presentation_of_leaps_strategy_2030/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179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749" y="21376"/>
            <a:ext cx="8737600" cy="630942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What LEAPS aims at:</a:t>
            </a:r>
            <a:endParaRPr lang="en-US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1780" y="1631766"/>
            <a:ext cx="505382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Coordinated transformation </a:t>
            </a:r>
            <a:r>
              <a:rPr lang="en-GB" sz="1800" dirty="0">
                <a:solidFill>
                  <a:schemeClr val="tx2"/>
                </a:solidFill>
              </a:rPr>
              <a:t>of Europe´s facilities towards the </a:t>
            </a:r>
            <a:r>
              <a:rPr lang="en-GB" sz="1800" dirty="0" smtClean="0">
                <a:solidFill>
                  <a:schemeClr val="tx2"/>
                </a:solidFill>
              </a:rPr>
              <a:t>next Gen </a:t>
            </a:r>
            <a:r>
              <a:rPr lang="en-GB" sz="1800" dirty="0">
                <a:solidFill>
                  <a:schemeClr val="tx2"/>
                </a:solidFill>
              </a:rPr>
              <a:t>facilities</a:t>
            </a:r>
          </a:p>
          <a:p>
            <a:pPr marL="285750" indent="-285750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Smart specialisation </a:t>
            </a:r>
            <a:r>
              <a:rPr lang="en-GB" sz="1800" dirty="0">
                <a:solidFill>
                  <a:schemeClr val="tx2"/>
                </a:solidFill>
              </a:rPr>
              <a:t>strategy among LEAPS facilities</a:t>
            </a:r>
          </a:p>
          <a:p>
            <a:pPr marL="285750" indent="-285750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LEAPS roadmaps </a:t>
            </a:r>
            <a:r>
              <a:rPr lang="en-GB" sz="1800" dirty="0">
                <a:solidFill>
                  <a:schemeClr val="tx2"/>
                </a:solidFill>
              </a:rPr>
              <a:t>for facility developments and new technologies</a:t>
            </a:r>
          </a:p>
          <a:p>
            <a:pPr marL="285750" indent="-285750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2"/>
                </a:solidFill>
              </a:rPr>
              <a:t>Most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advanced technologies </a:t>
            </a:r>
            <a:r>
              <a:rPr lang="en-GB" sz="1800" dirty="0">
                <a:solidFill>
                  <a:schemeClr val="tx2"/>
                </a:solidFill>
              </a:rPr>
              <a:t>to academia and industry</a:t>
            </a:r>
          </a:p>
          <a:p>
            <a:pPr marL="285750" indent="-285750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2"/>
                </a:solidFill>
              </a:rPr>
              <a:t>New European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training platform </a:t>
            </a:r>
            <a:r>
              <a:rPr lang="en-GB" sz="1800" dirty="0">
                <a:solidFill>
                  <a:schemeClr val="tx2"/>
                </a:solidFill>
              </a:rPr>
              <a:t>for </a:t>
            </a:r>
            <a:r>
              <a:rPr lang="en-GB" sz="1800" dirty="0" err="1" smtClean="0">
                <a:solidFill>
                  <a:schemeClr val="tx2"/>
                </a:solidFill>
              </a:rPr>
              <a:t>nextGen</a:t>
            </a:r>
            <a:r>
              <a:rPr lang="en-GB" sz="1800" dirty="0" smtClean="0">
                <a:solidFill>
                  <a:schemeClr val="tx2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scientists, industry and future managers</a:t>
            </a:r>
          </a:p>
          <a:p>
            <a:pPr marL="285750" indent="-285750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chemeClr val="tx2"/>
                </a:solidFill>
              </a:rPr>
              <a:t>Development of LEAPS as a contact point of the future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EOSC</a:t>
            </a:r>
            <a:endParaRPr lang="en-GB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Integration</a:t>
            </a:r>
            <a:r>
              <a:rPr lang="en-GB" sz="1800" dirty="0">
                <a:solidFill>
                  <a:srgbClr val="FBA905"/>
                </a:solidFill>
              </a:rPr>
              <a:t> </a:t>
            </a:r>
            <a:r>
              <a:rPr lang="en-GB" sz="1800" dirty="0">
                <a:solidFill>
                  <a:schemeClr val="tx2"/>
                </a:solidFill>
              </a:rPr>
              <a:t>of emerging communities and strategic partners of Europe</a:t>
            </a:r>
          </a:p>
        </p:txBody>
      </p:sp>
      <p:pic>
        <p:nvPicPr>
          <p:cNvPr id="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88" y="8655"/>
            <a:ext cx="2433812" cy="6803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pic>
        <p:nvPicPr>
          <p:cNvPr id="6" name="Bildobjekt 2">
            <a:extLst>
              <a:ext uri="{FF2B5EF4-FFF2-40B4-BE49-F238E27FC236}">
                <a16:creationId xmlns:a16="http://schemas.microsoft.com/office/drawing/2014/main" id="{36301724-CF57-CA40-9058-C213CB716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601" y="2254103"/>
            <a:ext cx="6752497" cy="37745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1192" y="732501"/>
            <a:ext cx="11661957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solidFill>
                  <a:schemeClr val="tx2"/>
                </a:solidFill>
              </a:rPr>
              <a:t>Pushing X-Ray Science in Europe to the next level optimizing RI resources from now towards Horizon Europe and beyond</a:t>
            </a:r>
          </a:p>
          <a:p>
            <a:r>
              <a:rPr lang="en-GB" b="1" dirty="0">
                <a:solidFill>
                  <a:schemeClr val="tx2"/>
                </a:solidFill>
              </a:rPr>
              <a:t>New Cooperation between European Facilities in close interaction with national authorities and the European Commission</a:t>
            </a:r>
          </a:p>
        </p:txBody>
      </p:sp>
    </p:spTree>
    <p:extLst>
      <p:ext uri="{BB962C8B-B14F-4D97-AF65-F5344CB8AC3E}">
        <p14:creationId xmlns:p14="http://schemas.microsoft.com/office/powerpoint/2010/main" val="2376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19600" y="152401"/>
            <a:ext cx="3276600" cy="584775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ALBA future</a:t>
            </a:r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46698"/>
              </p:ext>
            </p:extLst>
          </p:nvPr>
        </p:nvGraphicFramePr>
        <p:xfrm>
          <a:off x="1617056" y="737176"/>
          <a:ext cx="9038457" cy="5743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48795" y="5089827"/>
            <a:ext cx="247080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2017-2020 Strategy </a:t>
            </a:r>
            <a:r>
              <a:rPr lang="en-US" dirty="0" smtClean="0"/>
              <a:t>Plan</a:t>
            </a:r>
          </a:p>
          <a:p>
            <a:r>
              <a:rPr lang="en-US" dirty="0" smtClean="0"/>
              <a:t>In progress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51339" y="4812827"/>
            <a:ext cx="4068497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Next decade fully exploiting </a:t>
            </a:r>
            <a:r>
              <a:rPr lang="en-US" dirty="0" smtClean="0">
                <a:solidFill>
                  <a:schemeClr val="bg1"/>
                </a:solidFill>
              </a:rPr>
              <a:t>the initial infrastructure by increasing number of BLs and add </a:t>
            </a:r>
            <a:r>
              <a:rPr lang="en-US" dirty="0" err="1" smtClean="0">
                <a:solidFill>
                  <a:schemeClr val="bg1"/>
                </a:solidFill>
              </a:rPr>
              <a:t>addional</a:t>
            </a:r>
            <a:r>
              <a:rPr lang="en-US" dirty="0" smtClean="0">
                <a:solidFill>
                  <a:schemeClr val="bg1"/>
                </a:solidFill>
              </a:rPr>
              <a:t> platforms (as Advanced Microscope Center)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51575" y="5041980"/>
            <a:ext cx="2017927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Upgrade to more brilliant source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4372"/>
          <a:stretch/>
        </p:blipFill>
        <p:spPr bwMode="auto">
          <a:xfrm>
            <a:off x="685878" y="865000"/>
            <a:ext cx="5571620" cy="344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732" y="40823"/>
            <a:ext cx="8636000" cy="640903"/>
          </a:xfrm>
        </p:spPr>
        <p:txBody>
          <a:bodyPr/>
          <a:lstStyle/>
          <a:p>
            <a:r>
              <a:rPr lang="en-US" dirty="0" smtClean="0">
                <a:latin typeface="+mn-lt"/>
                <a:ea typeface="Verdana" panose="020B0604030504040204" pitchFamily="34" charset="0"/>
              </a:rPr>
              <a:t>Develop energy materials</a:t>
            </a:r>
            <a:endParaRPr lang="en-US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54" y="4528144"/>
            <a:ext cx="6771365" cy="184049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Li is expensive and </a:t>
            </a:r>
            <a:r>
              <a:rPr lang="en-US" sz="1800" dirty="0" smtClean="0"/>
              <a:t>scarce. Research on </a:t>
            </a:r>
            <a:r>
              <a:rPr lang="en-US" sz="1800" b="1" dirty="0" smtClean="0"/>
              <a:t>batteries</a:t>
            </a:r>
            <a:r>
              <a:rPr lang="en-US" sz="1800" dirty="0" smtClean="0"/>
              <a:t> based on alternative electrodes are investigated at MSPD (diffraction) and CLAESS (absorption) beamlines.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Example: </a:t>
            </a:r>
            <a:r>
              <a:rPr lang="en-US" sz="1800" b="1" dirty="0" smtClean="0"/>
              <a:t>Na based batteries </a:t>
            </a:r>
            <a:r>
              <a:rPr lang="en-US" sz="1800" dirty="0" smtClean="0"/>
              <a:t>(Na, V, P, O and F) – Studying the charging capacity by understanding </a:t>
            </a:r>
            <a:r>
              <a:rPr lang="en-US" sz="1800" dirty="0"/>
              <a:t>t</a:t>
            </a:r>
            <a:r>
              <a:rPr lang="en-US" sz="1800" dirty="0" smtClean="0"/>
              <a:t>he crystalline structure of the cathode and its changes during charging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6063" y="4105607"/>
            <a:ext cx="194136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From Na</a:t>
            </a:r>
            <a:r>
              <a:rPr lang="en-US" sz="2800" i="1" baseline="-25000" dirty="0" smtClean="0"/>
              <a:t>3</a:t>
            </a:r>
            <a:r>
              <a:rPr lang="en-US" sz="2000" i="1" dirty="0" smtClean="0"/>
              <a:t> to Na</a:t>
            </a:r>
            <a:r>
              <a:rPr lang="en-US" sz="2800" i="1" baseline="-25000" dirty="0" smtClean="0"/>
              <a:t>1</a:t>
            </a: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7092291" y="764704"/>
            <a:ext cx="2546123" cy="26013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CA rechargeable batteries viability </a:t>
            </a:r>
            <a:r>
              <a:rPr lang="en-US" sz="1800" b="1" dirty="0"/>
              <a:t>demonstrated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Calcium can be used as electrode in rechargeable batteries according to a study from </a:t>
            </a:r>
            <a:r>
              <a:rPr lang="en-US" dirty="0" smtClean="0"/>
              <a:t>CSIC in </a:t>
            </a:r>
            <a:r>
              <a:rPr lang="en-US" dirty="0"/>
              <a:t>collaboration with Toyota Motor Europe (TME) </a:t>
            </a:r>
            <a:r>
              <a:rPr lang="en-US" dirty="0" smtClean="0"/>
              <a:t>supported </a:t>
            </a:r>
            <a:r>
              <a:rPr lang="en-US" dirty="0"/>
              <a:t>by the measurements performed </a:t>
            </a:r>
            <a:r>
              <a:rPr lang="en-US" dirty="0" smtClean="0"/>
              <a:t>at ALBA. 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83" t="7315" r="2540"/>
          <a:stretch/>
        </p:blipFill>
        <p:spPr>
          <a:xfrm>
            <a:off x="9686260" y="944907"/>
            <a:ext cx="2099931" cy="20034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39273" y="4284439"/>
            <a:ext cx="4329194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Other 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Visualising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discharge products in lithium-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oxigen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batteries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Nanoletters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 (2015) 15. DOI: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10.1021/acs.nanolett.5b02862</a:t>
            </a: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Comparison of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Electrospun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and Conventional LiFePO4/C composite Cathodes for Li-ion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Batteries,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2F2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Mater. Sci. Eng. B-Adv. </a:t>
            </a:r>
            <a:r>
              <a:rPr lang="en-US" sz="1400" dirty="0" smtClean="0">
                <a:solidFill>
                  <a:srgbClr val="2F2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10.1016/j.mseb.2016.04.006</a:t>
            </a:r>
            <a:endParaRPr lang="en-US" sz="1400" dirty="0">
              <a:solidFill>
                <a:srgbClr val="2F2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2291" y="3031330"/>
            <a:ext cx="475365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This work proves that oxidation-reduction of calcium occurs in a reversible way in electrolytes that can operate at high potential.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Nature Materials (2016) 15. DOI: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10.1038/nmat4462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vetraria.es/wp-content/gallery/galeria-catedral-de-segovia/0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r="3052" b="25077"/>
          <a:stretch/>
        </p:blipFill>
        <p:spPr bwMode="auto">
          <a:xfrm>
            <a:off x="0" y="0"/>
            <a:ext cx="12231597" cy="656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5813" y="1709223"/>
            <a:ext cx="486947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Thank you for the </a:t>
            </a:r>
            <a:r>
              <a:rPr lang="en-US" sz="3200" b="1" dirty="0" smtClean="0">
                <a:solidFill>
                  <a:schemeClr val="bg1"/>
                </a:solidFill>
              </a:rPr>
              <a:t>attention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And enjoy the workshop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9987" y="6301812"/>
            <a:ext cx="388035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Glasses of a Romanic chapel studied at ALBA</a:t>
            </a:r>
          </a:p>
        </p:txBody>
      </p:sp>
    </p:spTree>
    <p:extLst>
      <p:ext uri="{BB962C8B-B14F-4D97-AF65-F5344CB8AC3E}">
        <p14:creationId xmlns:p14="http://schemas.microsoft.com/office/powerpoint/2010/main" val="387391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3418" y="61754"/>
            <a:ext cx="8148408" cy="630942"/>
          </a:xfrm>
        </p:spPr>
        <p:txBody>
          <a:bodyPr/>
          <a:lstStyle/>
          <a:p>
            <a:r>
              <a:rPr lang="en-US" dirty="0" smtClean="0">
                <a:latin typeface="+mn-lt"/>
                <a:ea typeface="Verdana" panose="020B0604030504040204" pitchFamily="34" charset="0"/>
              </a:rPr>
              <a:t>Advance in nanotechnology</a:t>
            </a:r>
            <a:endParaRPr lang="en-US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461" y="861748"/>
            <a:ext cx="8164810" cy="5639321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Future </a:t>
            </a:r>
            <a:r>
              <a:rPr lang="en-US" sz="2400" b="1" dirty="0" smtClean="0">
                <a:solidFill>
                  <a:schemeClr val="bg1"/>
                </a:solidFill>
              </a:rPr>
              <a:t>computers</a:t>
            </a:r>
            <a:r>
              <a:rPr lang="en-US" sz="2400" dirty="0" smtClean="0">
                <a:solidFill>
                  <a:schemeClr val="bg1"/>
                </a:solidFill>
              </a:rPr>
              <a:t> will use the electron charge and magnetic moment for information processing. The science behind is </a:t>
            </a:r>
            <a:r>
              <a:rPr lang="en-US" sz="2400" b="1" dirty="0" err="1" smtClean="0">
                <a:solidFill>
                  <a:schemeClr val="bg1"/>
                </a:solidFill>
              </a:rPr>
              <a:t>nanomagnetism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on which  Alba performs top level research. </a:t>
            </a:r>
          </a:p>
          <a:p>
            <a:r>
              <a:rPr lang="en-US" sz="2400" b="1" dirty="0" err="1" smtClean="0">
                <a:solidFill>
                  <a:schemeClr val="bg1"/>
                </a:solidFill>
              </a:rPr>
              <a:t>Skyrmions</a:t>
            </a:r>
            <a:r>
              <a:rPr lang="en-US" sz="2400" dirty="0" smtClean="0">
                <a:solidFill>
                  <a:schemeClr val="bg1"/>
                </a:solidFill>
              </a:rPr>
              <a:t> are structures that might be the future  carriers of information. CIRCE, BOREAS and MISTRAL BLs are used to study their dynamical and structure  properties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83" y="4313833"/>
            <a:ext cx="3524250" cy="113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" r="1705"/>
          <a:stretch/>
        </p:blipFill>
        <p:spPr bwMode="auto">
          <a:xfrm>
            <a:off x="492485" y="3726493"/>
            <a:ext cx="4035674" cy="195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9310" y="5671226"/>
            <a:ext cx="45722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Images from CIRCE showing the contraction of the diameter from 230 to 50 nm under an applied field of 4 </a:t>
            </a:r>
            <a:r>
              <a:rPr lang="en-US" sz="1600" dirty="0" err="1" smtClean="0">
                <a:solidFill>
                  <a:schemeClr val="bg1"/>
                </a:solidFill>
              </a:rPr>
              <a:t>mT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6790" y="3793702"/>
            <a:ext cx="2149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Skyrmion</a:t>
            </a:r>
            <a:r>
              <a:rPr lang="en-US" b="1" dirty="0">
                <a:solidFill>
                  <a:schemeClr val="bg1"/>
                </a:solidFill>
              </a:rPr>
              <a:t> schematic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8468446" y="749569"/>
            <a:ext cx="3303722" cy="56921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</a:rPr>
              <a:t>Other examples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Unravelling the water condensation on photoactive nanotubes </a:t>
            </a:r>
            <a:r>
              <a:rPr lang="es-ES" dirty="0" err="1" smtClean="0">
                <a:hlinkClick r:id="rId5"/>
              </a:rPr>
              <a:t>Langmuir</a:t>
            </a:r>
            <a:r>
              <a:rPr lang="es-ES" dirty="0" smtClean="0">
                <a:hlinkClick r:id="rId5"/>
              </a:rPr>
              <a:t> (2017) 33 (26). DOI: 10.1021/acs.langmuir.7b00156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Nanometric</a:t>
            </a:r>
            <a:r>
              <a:rPr lang="es-ES" dirty="0" smtClean="0"/>
              <a:t> </a:t>
            </a:r>
            <a:r>
              <a:rPr lang="es-ES" dirty="0" err="1" smtClean="0"/>
              <a:t>magnetite</a:t>
            </a:r>
            <a:r>
              <a:rPr lang="es-ES" dirty="0" smtClean="0"/>
              <a:t> </a:t>
            </a:r>
            <a:r>
              <a:rPr lang="es-ES" dirty="0" err="1" smtClean="0"/>
              <a:t>with</a:t>
            </a:r>
            <a:r>
              <a:rPr lang="es-ES" dirty="0" smtClean="0"/>
              <a:t> full </a:t>
            </a:r>
            <a:r>
              <a:rPr lang="es-ES" dirty="0" err="1" smtClean="0"/>
              <a:t>properties</a:t>
            </a:r>
            <a:r>
              <a:rPr lang="es-ES" dirty="0" smtClean="0"/>
              <a:t> </a:t>
            </a:r>
            <a:r>
              <a:rPr lang="es-ES" dirty="0" err="1" smtClean="0">
                <a:hlinkClick r:id="rId6"/>
              </a:rPr>
              <a:t>Nanoscale</a:t>
            </a:r>
            <a:r>
              <a:rPr lang="es-ES" dirty="0" smtClean="0">
                <a:hlinkClick r:id="rId6"/>
              </a:rPr>
              <a:t> (2018) 12. DOI: 10.1039/C7NR07143D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New </a:t>
            </a:r>
            <a:r>
              <a:rPr lang="es-ES" dirty="0" err="1" smtClean="0"/>
              <a:t>method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 </a:t>
            </a:r>
            <a:r>
              <a:rPr lang="es-ES" dirty="0" err="1" smtClean="0"/>
              <a:t>fabricating</a:t>
            </a:r>
            <a:r>
              <a:rPr lang="es-ES" dirty="0" smtClean="0"/>
              <a:t> </a:t>
            </a:r>
            <a:r>
              <a:rPr lang="es-ES" dirty="0" err="1" smtClean="0"/>
              <a:t>high-quality</a:t>
            </a:r>
            <a:r>
              <a:rPr lang="es-ES" dirty="0" smtClean="0"/>
              <a:t> </a:t>
            </a:r>
            <a:r>
              <a:rPr lang="es-ES" dirty="0" err="1" smtClean="0"/>
              <a:t>ultrathin</a:t>
            </a:r>
            <a:r>
              <a:rPr lang="es-ES" dirty="0" smtClean="0"/>
              <a:t> </a:t>
            </a:r>
            <a:r>
              <a:rPr lang="es-ES" dirty="0" err="1" smtClean="0"/>
              <a:t>cobalt</a:t>
            </a:r>
            <a:r>
              <a:rPr lang="es-ES" dirty="0" smtClean="0"/>
              <a:t> </a:t>
            </a:r>
            <a:r>
              <a:rPr lang="es-ES" dirty="0" err="1" smtClean="0"/>
              <a:t>ferrite</a:t>
            </a:r>
            <a:r>
              <a:rPr lang="es-ES" dirty="0" smtClean="0"/>
              <a:t> </a:t>
            </a:r>
            <a:r>
              <a:rPr lang="es-ES" dirty="0" err="1" smtClean="0"/>
              <a:t>nanostructures</a:t>
            </a:r>
            <a:r>
              <a:rPr lang="es-ES" dirty="0" smtClean="0"/>
              <a:t> </a:t>
            </a:r>
            <a:r>
              <a:rPr lang="es-ES" dirty="0" err="1" smtClean="0">
                <a:hlinkClick r:id="rId7"/>
              </a:rPr>
              <a:t>Advanced</a:t>
            </a:r>
            <a:r>
              <a:rPr lang="es-ES" dirty="0" smtClean="0">
                <a:hlinkClick r:id="rId7"/>
              </a:rPr>
              <a:t> </a:t>
            </a:r>
            <a:r>
              <a:rPr lang="es-ES" dirty="0" err="1" smtClean="0">
                <a:hlinkClick r:id="rId7"/>
              </a:rPr>
              <a:t>Materials</a:t>
            </a:r>
            <a:r>
              <a:rPr lang="es-ES" dirty="0" smtClean="0">
                <a:hlinkClick r:id="rId7"/>
              </a:rPr>
              <a:t> (2015). DOI: </a:t>
            </a:r>
            <a:r>
              <a:rPr lang="es-ES" b="1" dirty="0" smtClean="0">
                <a:hlinkClick r:id="rId7"/>
              </a:rPr>
              <a:t>10.1002/adma.201502799</a:t>
            </a:r>
            <a:endParaRPr lang="es-E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does cement hydration works? </a:t>
            </a:r>
            <a:r>
              <a:rPr lang="en-US" dirty="0" smtClean="0">
                <a:hlinkClick r:id="rId8"/>
              </a:rPr>
              <a:t>Scientific </a:t>
            </a:r>
            <a:r>
              <a:rPr lang="en-US" dirty="0">
                <a:hlinkClick r:id="rId8"/>
              </a:rPr>
              <a:t>Reports (2018) 8. DOI: </a:t>
            </a:r>
            <a:r>
              <a:rPr lang="es-ES" dirty="0" smtClean="0">
                <a:hlinkClick r:id="rId8"/>
              </a:rPr>
              <a:t>10.1038/s41598-018-26943-y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IMAGING HOW MAGNETISM GOES </a:t>
            </a:r>
            <a:r>
              <a:rPr lang="en-US" dirty="0" smtClean="0"/>
              <a:t>SURFING, </a:t>
            </a:r>
            <a:r>
              <a:rPr lang="es-ES" dirty="0">
                <a:hlinkClick r:id="rId9"/>
              </a:rPr>
              <a:t>M. </a:t>
            </a:r>
            <a:r>
              <a:rPr lang="es-ES" dirty="0" err="1">
                <a:hlinkClick r:id="rId9"/>
              </a:rPr>
              <a:t>Foerster</a:t>
            </a:r>
            <a:r>
              <a:rPr lang="es-ES" dirty="0">
                <a:hlinkClick r:id="rId9"/>
              </a:rPr>
              <a:t> et </a:t>
            </a:r>
            <a:r>
              <a:rPr lang="es-ES" dirty="0" err="1">
                <a:hlinkClick r:id="rId9"/>
              </a:rPr>
              <a:t>al.Nature</a:t>
            </a:r>
            <a:r>
              <a:rPr lang="es-ES" dirty="0">
                <a:hlinkClick r:id="rId9"/>
              </a:rPr>
              <a:t> </a:t>
            </a:r>
            <a:r>
              <a:rPr lang="es-ES" dirty="0" err="1">
                <a:hlinkClick r:id="rId9"/>
              </a:rPr>
              <a:t>Communications</a:t>
            </a:r>
            <a:r>
              <a:rPr lang="es-ES" dirty="0">
                <a:hlinkClick r:id="rId9"/>
              </a:rPr>
              <a:t> </a:t>
            </a:r>
            <a:r>
              <a:rPr lang="es-ES" dirty="0" smtClean="0">
                <a:hlinkClick r:id="rId9"/>
              </a:rPr>
              <a:t>16-28724B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New magnetic mechanism in high temperature superconductor </a:t>
            </a:r>
            <a:r>
              <a:rPr lang="en-US" b="1" dirty="0" err="1"/>
              <a:t>cuprates</a:t>
            </a:r>
            <a:r>
              <a:rPr lang="en-US" b="1" dirty="0"/>
              <a:t>, proving the coexistence of magnetism and superconductivity, </a:t>
            </a:r>
            <a:r>
              <a:rPr lang="en-US" i="1" u="sng" dirty="0">
                <a:hlinkClick r:id="rId10"/>
              </a:rPr>
              <a:t>Advanced Science</a:t>
            </a:r>
            <a:r>
              <a:rPr lang="en-US" u="sng" dirty="0">
                <a:hlinkClick r:id="rId10"/>
              </a:rPr>
              <a:t>. DOI: 10.1002/advs.201500295</a:t>
            </a: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9383" y="5634421"/>
            <a:ext cx="3536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F2FFF"/>
                </a:solidFill>
              </a:rPr>
              <a:t>Nature Nanotechnology (2016) O. </a:t>
            </a:r>
            <a:r>
              <a:rPr lang="en-US" sz="1600" b="1" dirty="0" err="1">
                <a:solidFill>
                  <a:srgbClr val="2F2FFF"/>
                </a:solidFill>
              </a:rPr>
              <a:t>Bulle</a:t>
            </a:r>
            <a:r>
              <a:rPr lang="en-US" sz="1600" b="1" dirty="0">
                <a:solidFill>
                  <a:srgbClr val="2F2FFF"/>
                </a:solidFill>
              </a:rPr>
              <a:t> ….L. </a:t>
            </a:r>
            <a:r>
              <a:rPr lang="en-US" sz="1600" b="1" dirty="0" err="1">
                <a:solidFill>
                  <a:srgbClr val="2F2FFF"/>
                </a:solidFill>
              </a:rPr>
              <a:t>Aballe</a:t>
            </a:r>
            <a:r>
              <a:rPr lang="en-US" sz="1600" b="1" dirty="0">
                <a:solidFill>
                  <a:srgbClr val="2F2FFF"/>
                </a:solidFill>
              </a:rPr>
              <a:t>, M. </a:t>
            </a:r>
            <a:r>
              <a:rPr lang="en-US" sz="1600" b="1" dirty="0" err="1">
                <a:solidFill>
                  <a:srgbClr val="2F2FFF"/>
                </a:solidFill>
              </a:rPr>
              <a:t>Foester</a:t>
            </a:r>
            <a:r>
              <a:rPr lang="en-US" sz="1600" b="1" dirty="0">
                <a:solidFill>
                  <a:srgbClr val="2F2FFF"/>
                </a:solidFill>
              </a:rPr>
              <a:t>, …G. </a:t>
            </a:r>
            <a:r>
              <a:rPr lang="en-US" sz="1600" b="1" dirty="0" err="1">
                <a:solidFill>
                  <a:srgbClr val="2F2FFF"/>
                </a:solidFill>
              </a:rPr>
              <a:t>Gaudin</a:t>
            </a:r>
            <a:r>
              <a:rPr lang="en-US" sz="1600" b="1" dirty="0">
                <a:solidFill>
                  <a:srgbClr val="2F2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707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51" y="93766"/>
            <a:ext cx="11147026" cy="523220"/>
          </a:xfrm>
        </p:spPr>
        <p:txBody>
          <a:bodyPr/>
          <a:lstStyle/>
          <a:p>
            <a:r>
              <a:rPr lang="en-US" sz="2800" dirty="0">
                <a:latin typeface="+mn-lt"/>
                <a:ea typeface="Verdana" panose="020B0604030504040204" pitchFamily="34" charset="0"/>
              </a:rPr>
              <a:t>I</a:t>
            </a:r>
            <a:r>
              <a:rPr lang="en-US" sz="2800" dirty="0" smtClean="0">
                <a:latin typeface="+mn-lt"/>
                <a:ea typeface="Verdana" panose="020B0604030504040204" pitchFamily="34" charset="0"/>
              </a:rPr>
              <a:t>mprove catalysis processes</a:t>
            </a:r>
            <a:endParaRPr lang="en-US" sz="2800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268" y="633492"/>
            <a:ext cx="5002046" cy="3576508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Catalysis</a:t>
            </a:r>
            <a:r>
              <a:rPr lang="en-US" sz="1800" dirty="0" smtClean="0"/>
              <a:t>: key technology for XXI century. Societal challenges including </a:t>
            </a:r>
            <a:r>
              <a:rPr lang="en-US" sz="1800" b="1" dirty="0" smtClean="0"/>
              <a:t>fertilizers, fuels from oil, air quality, pharmaceutical, agrochemical</a:t>
            </a:r>
            <a:r>
              <a:rPr lang="en-US" sz="1800" dirty="0" smtClean="0"/>
              <a:t>…and  more recently photo-catalysis and electro-catalysis for energy research</a:t>
            </a:r>
            <a:r>
              <a:rPr lang="en-US" sz="1800" dirty="0"/>
              <a:t>. Improving catalysts requires sophisticated tools to monitor the catalysts in operation.  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mbient pressure photoemission </a:t>
            </a:r>
            <a:r>
              <a:rPr lang="en-US" sz="1800" dirty="0"/>
              <a:t>and absorption </a:t>
            </a:r>
            <a:r>
              <a:rPr lang="en-US" sz="1800" dirty="0" smtClean="0"/>
              <a:t>spectroscopies at CIRCE and CLAESS are steadily used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5832" y="3973729"/>
            <a:ext cx="4278321" cy="1477736"/>
          </a:xfrm>
        </p:spPr>
        <p:txBody>
          <a:bodyPr>
            <a:noAutofit/>
          </a:bodyPr>
          <a:lstStyle/>
          <a:p>
            <a:r>
              <a:rPr lang="en-US" sz="1800" dirty="0" smtClean="0"/>
              <a:t>Example: Ethanol </a:t>
            </a:r>
            <a:r>
              <a:rPr lang="en-US" sz="1800" dirty="0"/>
              <a:t>hydrogenation </a:t>
            </a:r>
            <a:r>
              <a:rPr lang="en-US" sz="1800" dirty="0" smtClean="0"/>
              <a:t>reaction. Catalyst: </a:t>
            </a:r>
            <a:r>
              <a:rPr lang="en-US" sz="1800" dirty="0" err="1"/>
              <a:t>PdRh</a:t>
            </a:r>
            <a:r>
              <a:rPr lang="en-US" sz="1800" dirty="0"/>
              <a:t>  metallic nanoparticles  on a CeO2 support </a:t>
            </a:r>
          </a:p>
          <a:p>
            <a:r>
              <a:rPr lang="en-US" sz="1800" dirty="0" smtClean="0"/>
              <a:t>Ambient photoemission reveals that the active catalyst is </a:t>
            </a:r>
            <a:r>
              <a:rPr lang="en-US" sz="1800" b="1" dirty="0" smtClean="0"/>
              <a:t>oxidized</a:t>
            </a:r>
            <a:r>
              <a:rPr lang="en-US" sz="1800" dirty="0" smtClean="0"/>
              <a:t> </a:t>
            </a:r>
            <a:r>
              <a:rPr lang="en-US" sz="1800" dirty="0" err="1" smtClean="0"/>
              <a:t>Pd</a:t>
            </a:r>
            <a:r>
              <a:rPr lang="en-US" sz="1800" dirty="0"/>
              <a:t> </a:t>
            </a:r>
            <a:r>
              <a:rPr lang="en-US" sz="1800" dirty="0" smtClean="0"/>
              <a:t>and </a:t>
            </a:r>
            <a:r>
              <a:rPr lang="en-US" sz="1800" b="1" dirty="0" smtClean="0"/>
              <a:t>not</a:t>
            </a:r>
            <a:r>
              <a:rPr lang="en-US" sz="1800" dirty="0" smtClean="0"/>
              <a:t> metallic </a:t>
            </a:r>
            <a:r>
              <a:rPr lang="en-US" sz="1800" dirty="0" err="1" smtClean="0"/>
              <a:t>Pd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47" y="4364823"/>
            <a:ext cx="1036453" cy="105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8154120" y="633492"/>
            <a:ext cx="21265" cy="5592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5240700" y="3864935"/>
            <a:ext cx="2685872" cy="2261251"/>
            <a:chOff x="7942520" y="3196302"/>
            <a:chExt cx="3232297" cy="326120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7922" y="3196302"/>
              <a:ext cx="2006895" cy="326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8697433" y="3742660"/>
              <a:ext cx="839972" cy="18075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8665535" y="3593805"/>
              <a:ext cx="1658679" cy="1063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942520" y="3455581"/>
              <a:ext cx="7037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PdO</a:t>
              </a:r>
              <a:endParaRPr lang="en-US" sz="2400" dirty="0" smtClean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338" y="771219"/>
            <a:ext cx="2997340" cy="2736034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15" y="5733114"/>
            <a:ext cx="1836293" cy="39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8409469" y="616986"/>
            <a:ext cx="363337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Other Examples: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Metal </a:t>
            </a:r>
            <a:r>
              <a:rPr lang="en-US" sz="1600" dirty="0"/>
              <a:t>organic framework-mediated synthesis of highly active and stable Fischer-</a:t>
            </a:r>
            <a:r>
              <a:rPr lang="en-US" sz="1600" dirty="0" err="1"/>
              <a:t>Tropsch</a:t>
            </a:r>
            <a:r>
              <a:rPr lang="en-US" sz="1600" dirty="0"/>
              <a:t> </a:t>
            </a:r>
            <a:r>
              <a:rPr lang="en-US" sz="1600" dirty="0" smtClean="0"/>
              <a:t>catalysts, </a:t>
            </a:r>
            <a:r>
              <a:rPr lang="fr-FR" sz="1600" dirty="0">
                <a:solidFill>
                  <a:srgbClr val="2F2FFF"/>
                </a:solidFill>
              </a:rPr>
              <a:t>Nature Communications 6, 6451 (2015</a:t>
            </a:r>
            <a:r>
              <a:rPr lang="fr-FR" sz="1600" dirty="0" smtClean="0">
                <a:solidFill>
                  <a:srgbClr val="2F2FFF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Water affinity and surface charging at the Z-cut and Y-cut LiNbO3 surfaces: An Ambient Pressure XPS Study, </a:t>
            </a:r>
            <a:r>
              <a:rPr lang="en-US" sz="1600" dirty="0">
                <a:solidFill>
                  <a:srgbClr val="2F2FFF"/>
                </a:solidFill>
              </a:rPr>
              <a:t>The Journal of Physical Chemistry C, 120 (4): 24048-24055 (2016) </a:t>
            </a:r>
            <a:r>
              <a:rPr lang="en-US" sz="1600" dirty="0" err="1">
                <a:solidFill>
                  <a:srgbClr val="2F2FFF"/>
                </a:solidFill>
              </a:rPr>
              <a:t>doi</a:t>
            </a:r>
            <a:r>
              <a:rPr lang="en-US" sz="1600" dirty="0">
                <a:solidFill>
                  <a:srgbClr val="2F2FFF"/>
                </a:solidFill>
              </a:rPr>
              <a:t>: 10.1021/</a:t>
            </a:r>
            <a:r>
              <a:rPr lang="en-US" sz="1600" dirty="0" err="1">
                <a:solidFill>
                  <a:srgbClr val="2F2FFF"/>
                </a:solidFill>
              </a:rPr>
              <a:t>acs</a:t>
            </a:r>
            <a:r>
              <a:rPr lang="en-US" sz="1600" dirty="0">
                <a:solidFill>
                  <a:srgbClr val="2F2FFF"/>
                </a:solidFill>
              </a:rPr>
              <a:t>. </a:t>
            </a:r>
            <a:r>
              <a:rPr lang="en-US" sz="1600" dirty="0" smtClean="0">
                <a:solidFill>
                  <a:srgbClr val="2F2FFF"/>
                </a:solidFill>
              </a:rPr>
              <a:t>jpcc.6b05465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Strong Impact of the Oxygen Content in Na3 V2 (PO4 )2 F3-yO y (0 ≤ y ≤ 0.5) on their Structural and Electrochemical Properties, </a:t>
            </a:r>
            <a:r>
              <a:rPr lang="en-US" sz="1600" dirty="0">
                <a:solidFill>
                  <a:srgbClr val="2F2FFF"/>
                </a:solidFill>
              </a:rPr>
              <a:t>Chemistry of Materials, 28 7683-7692 (2016) </a:t>
            </a:r>
            <a:r>
              <a:rPr lang="en-US" sz="1600" dirty="0" err="1">
                <a:solidFill>
                  <a:srgbClr val="2F2FFF"/>
                </a:solidFill>
              </a:rPr>
              <a:t>doi</a:t>
            </a:r>
            <a:r>
              <a:rPr lang="en-US" sz="1600" dirty="0">
                <a:solidFill>
                  <a:srgbClr val="2F2FFF"/>
                </a:solidFill>
              </a:rPr>
              <a:t>: </a:t>
            </a:r>
            <a:r>
              <a:rPr lang="en-US" sz="1600" dirty="0" smtClean="0">
                <a:solidFill>
                  <a:srgbClr val="2F2FFF"/>
                </a:solidFill>
              </a:rPr>
              <a:t>10.1021/acs.chemmater.6b02659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First direct observation of the development of tailored </a:t>
            </a:r>
            <a:r>
              <a:rPr lang="en-US" sz="1600" dirty="0" err="1"/>
              <a:t>mesoporosity</a:t>
            </a:r>
            <a:r>
              <a:rPr lang="en-US" sz="1600" dirty="0"/>
              <a:t> within zeolites, </a:t>
            </a:r>
            <a:r>
              <a:rPr lang="en-US" sz="1600" dirty="0">
                <a:solidFill>
                  <a:srgbClr val="2F2FFF"/>
                </a:solidFill>
              </a:rPr>
              <a:t>Chemistry of Materials, 28 (24):8971 – 8979, (2016) </a:t>
            </a:r>
            <a:r>
              <a:rPr lang="en-US" sz="1600" dirty="0" err="1">
                <a:solidFill>
                  <a:srgbClr val="2F2FFF"/>
                </a:solidFill>
              </a:rPr>
              <a:t>doi</a:t>
            </a:r>
            <a:r>
              <a:rPr lang="en-US" sz="1600" dirty="0">
                <a:solidFill>
                  <a:srgbClr val="2F2FFF"/>
                </a:solidFill>
              </a:rPr>
              <a:t>: 10.1021/</a:t>
            </a:r>
            <a:r>
              <a:rPr lang="en-US" sz="1600" dirty="0" err="1">
                <a:solidFill>
                  <a:srgbClr val="2F2FFF"/>
                </a:solidFill>
              </a:rPr>
              <a:t>acs</a:t>
            </a:r>
            <a:r>
              <a:rPr lang="en-US" sz="1600" dirty="0">
                <a:solidFill>
                  <a:srgbClr val="2F2FFF"/>
                </a:solidFill>
              </a:rPr>
              <a:t>. chemmater.6b03688</a:t>
            </a:r>
          </a:p>
        </p:txBody>
      </p:sp>
    </p:spTree>
    <p:extLst>
      <p:ext uri="{BB962C8B-B14F-4D97-AF65-F5344CB8AC3E}">
        <p14:creationId xmlns:p14="http://schemas.microsoft.com/office/powerpoint/2010/main" val="17071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83865" y="0"/>
            <a:ext cx="6477000" cy="630942"/>
          </a:xfrm>
        </p:spPr>
        <p:txBody>
          <a:bodyPr/>
          <a:lstStyle/>
          <a:p>
            <a:r>
              <a:rPr lang="en-US" dirty="0" smtClean="0">
                <a:latin typeface="+mn-lt"/>
                <a:ea typeface="Verdana" panose="020B0604030504040204" pitchFamily="34" charset="0"/>
              </a:rPr>
              <a:t>Care for environment and food</a:t>
            </a:r>
            <a:endParaRPr lang="en-US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8957" y="824213"/>
            <a:ext cx="7137840" cy="124024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 smtClean="0">
                <a:latin typeface="+mn-lt"/>
              </a:rPr>
              <a:t>Spatial </a:t>
            </a:r>
            <a:r>
              <a:rPr lang="en-US" sz="2400" b="1" dirty="0">
                <a:latin typeface="+mn-lt"/>
              </a:rPr>
              <a:t>distribution of calcium in </a:t>
            </a:r>
            <a:r>
              <a:rPr lang="en-US" sz="2400" b="1" dirty="0" err="1" smtClean="0">
                <a:latin typeface="+mn-lt"/>
              </a:rPr>
              <a:t>coccolithophores</a:t>
            </a:r>
            <a:r>
              <a:rPr lang="en-US" sz="2000" b="1" dirty="0" smtClean="0">
                <a:latin typeface="+mn-lt"/>
              </a:rPr>
              <a:t>, </a:t>
            </a:r>
            <a:r>
              <a:rPr lang="en-US" sz="2000" dirty="0" smtClean="0">
                <a:latin typeface="+mn-lt"/>
              </a:rPr>
              <a:t>widespread </a:t>
            </a:r>
            <a:r>
              <a:rPr lang="en-US" sz="2000" dirty="0">
                <a:latin typeface="+mn-lt"/>
              </a:rPr>
              <a:t>marine algae that may play an important role in the response of the oceanic ecosystem to predicted global climate </a:t>
            </a:r>
            <a:r>
              <a:rPr lang="en-US" sz="2000" dirty="0" smtClean="0">
                <a:latin typeface="+mn-lt"/>
              </a:rPr>
              <a:t>change.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latin typeface="+mn-lt"/>
              </a:rPr>
              <a:t>MISTRAL and </a:t>
            </a:r>
            <a:r>
              <a:rPr lang="en-US" sz="2000" b="1" u="sng" dirty="0">
                <a:latin typeface="+mn-lt"/>
                <a:hlinkClick r:id="rId2"/>
              </a:rPr>
              <a:t>Max-Planck Institute of Molecular Plant Physiology</a:t>
            </a:r>
            <a:r>
              <a:rPr lang="en-US" sz="2000" b="1" u="sng" dirty="0">
                <a:latin typeface="+mn-lt"/>
              </a:rPr>
              <a:t> scientists</a:t>
            </a:r>
            <a:endParaRPr lang="en-US" sz="2000" dirty="0" smtClean="0">
              <a:latin typeface="+mn-lt"/>
            </a:endParaRPr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7860865" y="793131"/>
            <a:ext cx="4031688" cy="5337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rgbClr val="959F38"/>
              </a:buClr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112E50"/>
              </a:buClr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88A0B8"/>
              </a:buClr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prstClr val="black"/>
                </a:solidFill>
              </a:rPr>
              <a:t>Other examples</a:t>
            </a:r>
            <a:endParaRPr lang="en-US" sz="18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 molecular mechanism that controls plant growth and development</a:t>
            </a:r>
            <a:r>
              <a:rPr lang="en-US" sz="1800" dirty="0" smtClean="0"/>
              <a:t>. </a:t>
            </a:r>
            <a:r>
              <a:rPr lang="en-US" sz="1800" dirty="0" smtClean="0">
                <a:hlinkClick r:id="rId3"/>
              </a:rPr>
              <a:t>Cell (2014) 156. DOI: </a:t>
            </a:r>
            <a:r>
              <a:rPr lang="es-ES" sz="1800" dirty="0" smtClean="0">
                <a:hlinkClick r:id="rId3"/>
              </a:rPr>
              <a:t>10.1016/j.cell.2013.12.027</a:t>
            </a:r>
            <a:endParaRPr lang="es-E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INHIBITION OF RAP PHOSPHATASE BY SPECIFIC PHR PEPTIDES, </a:t>
            </a:r>
            <a:r>
              <a:rPr lang="en-US" sz="1800" dirty="0" err="1">
                <a:solidFill>
                  <a:srgbClr val="2F2FFF"/>
                </a:solidFill>
              </a:rPr>
              <a:t>PLoS</a:t>
            </a:r>
            <a:r>
              <a:rPr lang="en-US" sz="1800" dirty="0">
                <a:solidFill>
                  <a:srgbClr val="2F2FFF"/>
                </a:solidFill>
              </a:rPr>
              <a:t> Biology 2013 11(3):e1001511 </a:t>
            </a:r>
            <a:endParaRPr lang="en-US" sz="1800" dirty="0" smtClean="0">
              <a:solidFill>
                <a:srgbClr val="2F2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Polymorphic study of alimentary </a:t>
            </a:r>
            <a:r>
              <a:rPr lang="en-US" sz="1800" dirty="0" err="1"/>
              <a:t>triacyglycerols</a:t>
            </a:r>
            <a:r>
              <a:rPr lang="en-US" sz="1800" dirty="0"/>
              <a:t> by SAXS/WAXS simultaneous measurements: from pure components to end food products</a:t>
            </a:r>
            <a:endParaRPr lang="es-ES" sz="1800" dirty="0" smtClean="0">
              <a:solidFill>
                <a:srgbClr val="2F2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err="1" smtClean="0"/>
              <a:t>Distribution</a:t>
            </a:r>
            <a:r>
              <a:rPr lang="es-ES" sz="1800" dirty="0" smtClean="0"/>
              <a:t> of </a:t>
            </a:r>
            <a:r>
              <a:rPr lang="es-ES" sz="1800" dirty="0" err="1" smtClean="0"/>
              <a:t>Selenium</a:t>
            </a:r>
            <a:r>
              <a:rPr lang="es-ES" sz="1800" dirty="0" smtClean="0"/>
              <a:t> </a:t>
            </a:r>
            <a:r>
              <a:rPr lang="es-ES" sz="1800" dirty="0" err="1" smtClean="0"/>
              <a:t>speciation</a:t>
            </a:r>
            <a:r>
              <a:rPr lang="es-ES" sz="1800" dirty="0" smtClean="0"/>
              <a:t> in Se-</a:t>
            </a:r>
            <a:r>
              <a:rPr lang="es-ES" sz="1800" dirty="0" err="1" smtClean="0"/>
              <a:t>enriched</a:t>
            </a:r>
            <a:r>
              <a:rPr lang="es-ES" sz="1800" dirty="0" smtClean="0"/>
              <a:t> </a:t>
            </a:r>
            <a:r>
              <a:rPr lang="es-ES" sz="1800" dirty="0" err="1" smtClean="0"/>
              <a:t>wheat</a:t>
            </a:r>
            <a:r>
              <a:rPr lang="es-ES" sz="1800" dirty="0" smtClean="0"/>
              <a:t> </a:t>
            </a:r>
            <a:r>
              <a:rPr lang="es-ES" sz="1800" dirty="0" err="1" smtClean="0"/>
              <a:t>grain</a:t>
            </a:r>
            <a:endParaRPr lang="es-E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HOW DO PLANTS RESIST SOIL MERCURY</a:t>
            </a:r>
            <a:r>
              <a:rPr lang="en-US" sz="1800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91"/>
          <a:stretch/>
        </p:blipFill>
        <p:spPr bwMode="auto">
          <a:xfrm>
            <a:off x="3897877" y="2204249"/>
            <a:ext cx="3583140" cy="392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8957" y="2153816"/>
            <a:ext cx="370446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have </a:t>
            </a:r>
            <a:r>
              <a:rPr lang="en-US" dirty="0"/>
              <a:t>discovered </a:t>
            </a:r>
            <a:r>
              <a:rPr lang="en-US" b="1" dirty="0"/>
              <a:t>high amounts of calcium to be concentrated in membrane-bound compartments that are separate from the </a:t>
            </a:r>
            <a:r>
              <a:rPr lang="en-US" b="1" dirty="0" err="1"/>
              <a:t>coccolith</a:t>
            </a:r>
            <a:r>
              <a:rPr lang="en-US" b="1" dirty="0"/>
              <a:t> producing compartment</a:t>
            </a:r>
          </a:p>
          <a:p>
            <a:r>
              <a:rPr lang="en-US" dirty="0" err="1" smtClean="0"/>
              <a:t>Coccolithophores</a:t>
            </a:r>
            <a:r>
              <a:rPr lang="en-US" dirty="0" smtClean="0"/>
              <a:t> </a:t>
            </a:r>
            <a:r>
              <a:rPr lang="en-US" dirty="0"/>
              <a:t>may play an important role in the response of the oceanic ecosystem to predicted global climate change, and similar changes in the past were recorded in the chemical composition of </a:t>
            </a:r>
            <a:r>
              <a:rPr lang="en-US" dirty="0" err="1"/>
              <a:t>coccoliths</a:t>
            </a:r>
            <a:r>
              <a:rPr lang="en-US" dirty="0"/>
              <a:t> that accumulated in ocean-floor sediments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r>
              <a:rPr lang="en-US" sz="1400" dirty="0">
                <a:hlinkClick r:id="rId5"/>
              </a:rPr>
              <a:t>Nature Communications (2016) 7, 11228. DOI: 10.1038/ncomms11228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083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796" y="112724"/>
            <a:ext cx="10371779" cy="630942"/>
          </a:xfrm>
        </p:spPr>
        <p:txBody>
          <a:bodyPr/>
          <a:lstStyle/>
          <a:p>
            <a:r>
              <a:rPr lang="en-US" dirty="0" smtClean="0">
                <a:latin typeface="+mn-lt"/>
                <a:ea typeface="Verdana" panose="020B0604030504040204" pitchFamily="34" charset="0"/>
              </a:rPr>
              <a:t>… and others as</a:t>
            </a:r>
            <a:endParaRPr lang="en-US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6573" y="124854"/>
            <a:ext cx="5480480" cy="5961935"/>
          </a:xfrm>
        </p:spPr>
        <p:txBody>
          <a:bodyPr/>
          <a:lstStyle/>
          <a:p>
            <a:r>
              <a:rPr lang="en-US" sz="2800" b="1" dirty="0" smtClean="0">
                <a:latin typeface="+mn-lt"/>
              </a:rPr>
              <a:t>Help cultural </a:t>
            </a:r>
            <a:r>
              <a:rPr lang="en-US" sz="2800" b="1" dirty="0">
                <a:latin typeface="+mn-lt"/>
              </a:rPr>
              <a:t>heritage conservation and </a:t>
            </a:r>
            <a:r>
              <a:rPr lang="en-US" sz="2800" b="1" dirty="0" smtClean="0">
                <a:latin typeface="+mn-lt"/>
              </a:rPr>
              <a:t>knowledge</a:t>
            </a:r>
          </a:p>
          <a:p>
            <a:endParaRPr lang="en-US" sz="2000" b="1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Investigating </a:t>
            </a:r>
            <a:r>
              <a:rPr lang="en-US" dirty="0"/>
              <a:t>ancient </a:t>
            </a:r>
            <a:r>
              <a:rPr lang="en-US" dirty="0" smtClean="0"/>
              <a:t>skeletons</a:t>
            </a:r>
          </a:p>
          <a:p>
            <a:r>
              <a:rPr lang="en-US" dirty="0"/>
              <a:t>San Miguel de </a:t>
            </a:r>
            <a:r>
              <a:rPr lang="en-US" dirty="0" err="1"/>
              <a:t>Pedralbes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552" y="1304600"/>
            <a:ext cx="51625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235" y="4001693"/>
            <a:ext cx="52292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57460" y="6915194"/>
            <a:ext cx="3429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Fungi in the paintings detected with Synchrotron Light at ALBA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1774" y="5721162"/>
            <a:ext cx="6667500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Capilla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de San </a:t>
            </a:r>
            <a:r>
              <a:rPr lang="en-US" sz="2000" b="1" dirty="0" smtClean="0">
                <a:solidFill>
                  <a:schemeClr val="bg1"/>
                </a:solidFill>
              </a:rPr>
              <a:t>Miguel del </a:t>
            </a:r>
            <a:r>
              <a:rPr lang="en-US" sz="2000" b="1" dirty="0" err="1" smtClean="0">
                <a:solidFill>
                  <a:schemeClr val="bg1"/>
                </a:solidFill>
              </a:rPr>
              <a:t>Monasterio</a:t>
            </a:r>
            <a:r>
              <a:rPr lang="en-US" sz="2000" b="1" dirty="0" smtClean="0">
                <a:solidFill>
                  <a:schemeClr val="bg1"/>
                </a:solidFill>
              </a:rPr>
              <a:t> de </a:t>
            </a:r>
            <a:r>
              <a:rPr lang="en-US" sz="2000" b="1" dirty="0" err="1" smtClean="0">
                <a:solidFill>
                  <a:schemeClr val="bg1"/>
                </a:solidFill>
              </a:rPr>
              <a:t>Pedralbes</a:t>
            </a:r>
            <a:endParaRPr lang="en-US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Open to public after 10 years of restauration in 2016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8" name="Picture 6" descr="Resultado de imaxes para capilla de san miguel monasterio de pedralbe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7"/>
          <a:stretch/>
        </p:blipFill>
        <p:spPr bwMode="auto">
          <a:xfrm>
            <a:off x="181774" y="1307805"/>
            <a:ext cx="6667500" cy="445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910552" y="5484557"/>
            <a:ext cx="3429000" cy="707886"/>
          </a:xfrm>
          <a:prstGeom prst="rect">
            <a:avLst/>
          </a:prstGeom>
          <a:solidFill>
            <a:srgbClr val="D9D9D9">
              <a:alpha val="52157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Fungi in the paintings detected with Synchrotron Light at ALBA</a:t>
            </a:r>
          </a:p>
        </p:txBody>
      </p:sp>
    </p:spTree>
    <p:extLst>
      <p:ext uri="{BB962C8B-B14F-4D97-AF65-F5344CB8AC3E}">
        <p14:creationId xmlns:p14="http://schemas.microsoft.com/office/powerpoint/2010/main" val="23387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764704"/>
            <a:ext cx="663484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59417" y="3942717"/>
            <a:ext cx="9563089" cy="2376264"/>
          </a:xfrm>
          <a:solidFill>
            <a:schemeClr val="bg1">
              <a:alpha val="44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National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public consortium (CELLS) 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50% national </a:t>
            </a:r>
            <a:r>
              <a:rPr lang="en-US" sz="2000" dirty="0" smtClean="0">
                <a:solidFill>
                  <a:srgbClr val="FF0000"/>
                </a:solidFill>
              </a:rPr>
              <a:t>funding</a:t>
            </a:r>
            <a:r>
              <a:rPr lang="en-US" sz="2000" dirty="0" smtClean="0">
                <a:solidFill>
                  <a:schemeClr val="tx1"/>
                </a:solidFill>
              </a:rPr>
              <a:t> (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Ministerio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Ciencia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Innovacion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Universidades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50% regional </a:t>
            </a:r>
            <a:r>
              <a:rPr lang="en-US" sz="2000" dirty="0" smtClean="0">
                <a:solidFill>
                  <a:srgbClr val="FF0000"/>
                </a:solidFill>
              </a:rPr>
              <a:t>funding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Departament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d’Empresa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Coneixement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National and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international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(21%) staff 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National and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international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(35%) users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National and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international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collaborations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Participation to projects plus services providing extra  7- 8% of income and 10% of staff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99076" y="142975"/>
            <a:ext cx="8362280" cy="523220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ALBA is a Research Infrastructure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7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BA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>
          <a:defRPr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5368</TotalTime>
  <Words>2687</Words>
  <Application>Microsoft Office PowerPoint</Application>
  <PresentationFormat>Widescreen</PresentationFormat>
  <Paragraphs>362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Cambria</vt:lpstr>
      <vt:lpstr>Gill Sans</vt:lpstr>
      <vt:lpstr>Montserrat</vt:lpstr>
      <vt:lpstr>Times New Roman</vt:lpstr>
      <vt:lpstr>Verdana</vt:lpstr>
      <vt:lpstr>Wingdings</vt:lpstr>
      <vt:lpstr>ALBA Powerpoint</vt:lpstr>
      <vt:lpstr>PowerPoint Presentation</vt:lpstr>
      <vt:lpstr>Understand diseases</vt:lpstr>
      <vt:lpstr>Design drugs</vt:lpstr>
      <vt:lpstr>Develop energy materials</vt:lpstr>
      <vt:lpstr>Advance in nanotechnology</vt:lpstr>
      <vt:lpstr>Improve catalysis processes</vt:lpstr>
      <vt:lpstr>Care for environment and food</vt:lpstr>
      <vt:lpstr>… and others as</vt:lpstr>
      <vt:lpstr>ALBA is a Research Infrastructure</vt:lpstr>
      <vt:lpstr>ALBA history</vt:lpstr>
      <vt:lpstr>Inside Parc de l’ALBA</vt:lpstr>
      <vt:lpstr>PowerPoint Presentation</vt:lpstr>
      <vt:lpstr>Large infrastructure based on e- accelerator</vt:lpstr>
      <vt:lpstr>Photon sources: Insertion Devices and Bending Magnets</vt:lpstr>
      <vt:lpstr>PowerPoint Presentation</vt:lpstr>
      <vt:lpstr>PowerPoint Presentation</vt:lpstr>
      <vt:lpstr>PowerPoint Presentation</vt:lpstr>
      <vt:lpstr>Control &amp; IT Systems</vt:lpstr>
      <vt:lpstr>Cutting edge engineering processes &amp; capabilities</vt:lpstr>
      <vt:lpstr>Training Center</vt:lpstr>
      <vt:lpstr>Outreach towards the society</vt:lpstr>
      <vt:lpstr>PowerPoint Presentation</vt:lpstr>
      <vt:lpstr>Staff</vt:lpstr>
      <vt:lpstr>Operation – almost 6000h/year </vt:lpstr>
      <vt:lpstr>Availability since the start of the operation</vt:lpstr>
      <vt:lpstr>USERS</vt:lpstr>
      <vt:lpstr>PowerPoint Presentation</vt:lpstr>
      <vt:lpstr>PowerPoint Presentation</vt:lpstr>
      <vt:lpstr>Users evolution</vt:lpstr>
      <vt:lpstr>PowerPoint Presentation</vt:lpstr>
      <vt:lpstr>Historic of academic proposals</vt:lpstr>
      <vt:lpstr>Productivity</vt:lpstr>
      <vt:lpstr>PowerPoint Presentation</vt:lpstr>
      <vt:lpstr>PowerPoint Presentation</vt:lpstr>
      <vt:lpstr>Examples of other activities</vt:lpstr>
      <vt:lpstr>A new consortium of excellence in Europe devising a transformative  level  of coordination and integration </vt:lpstr>
      <vt:lpstr>Strategy recently published </vt:lpstr>
      <vt:lpstr>What LEAPS aims at:</vt:lpstr>
      <vt:lpstr>ALBA future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drugs</dc:title>
  <dc:creator>Caterina Biscari</dc:creator>
  <cp:lastModifiedBy>Caterina Biscari</cp:lastModifiedBy>
  <cp:revision>187</cp:revision>
  <dcterms:created xsi:type="dcterms:W3CDTF">2018-06-13T22:22:12Z</dcterms:created>
  <dcterms:modified xsi:type="dcterms:W3CDTF">2018-09-26T07:08:03Z</dcterms:modified>
</cp:coreProperties>
</file>