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55" r:id="rId2"/>
    <p:sldId id="509" r:id="rId3"/>
    <p:sldId id="403" r:id="rId4"/>
    <p:sldId id="314" r:id="rId5"/>
    <p:sldId id="510" r:id="rId6"/>
    <p:sldId id="440" r:id="rId7"/>
    <p:sldId id="450" r:id="rId8"/>
    <p:sldId id="501" r:id="rId9"/>
    <p:sldId id="488" r:id="rId10"/>
    <p:sldId id="493" r:id="rId11"/>
    <p:sldId id="463" r:id="rId12"/>
    <p:sldId id="504" r:id="rId13"/>
    <p:sldId id="494" r:id="rId14"/>
    <p:sldId id="495" r:id="rId15"/>
    <p:sldId id="496" r:id="rId16"/>
    <p:sldId id="505" r:id="rId17"/>
    <p:sldId id="507" r:id="rId18"/>
    <p:sldId id="506" r:id="rId19"/>
    <p:sldId id="319" r:id="rId20"/>
    <p:sldId id="487" r:id="rId21"/>
    <p:sldId id="499" r:id="rId22"/>
  </p:sldIdLst>
  <p:sldSz cx="9144000" cy="6858000" type="screen4x3"/>
  <p:notesSz cx="6794500" cy="9982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390D162-CC63-4D5F-AF65-FE27921142D1}">
          <p14:sldIdLst>
            <p14:sldId id="455"/>
            <p14:sldId id="509"/>
            <p14:sldId id="403"/>
            <p14:sldId id="314"/>
            <p14:sldId id="510"/>
            <p14:sldId id="440"/>
            <p14:sldId id="450"/>
            <p14:sldId id="501"/>
            <p14:sldId id="488"/>
            <p14:sldId id="493"/>
            <p14:sldId id="463"/>
            <p14:sldId id="504"/>
            <p14:sldId id="494"/>
            <p14:sldId id="495"/>
            <p14:sldId id="496"/>
            <p14:sldId id="505"/>
            <p14:sldId id="507"/>
            <p14:sldId id="506"/>
            <p14:sldId id="319"/>
            <p14:sldId id="487"/>
            <p14:sldId id="49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B93"/>
    <a:srgbClr val="008000"/>
    <a:srgbClr val="FF0066"/>
    <a:srgbClr val="FF9900"/>
    <a:srgbClr val="979F07"/>
    <a:srgbClr val="66FF33"/>
    <a:srgbClr val="125E9F"/>
    <a:srgbClr val="88A0B8"/>
    <a:srgbClr val="112E50"/>
    <a:srgbClr val="DED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1" autoAdjust="0"/>
    <p:restoredTop sz="94673" autoAdjust="0"/>
  </p:normalViewPr>
  <p:slideViewPr>
    <p:cSldViewPr>
      <p:cViewPr>
        <p:scale>
          <a:sx n="105" d="100"/>
          <a:sy n="105" d="100"/>
        </p:scale>
        <p:origin x="-7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3144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BD02A-659A-4BD1-8867-123BE9625D58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81358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81358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6BDD0-B58C-4867-AEFE-A74914E55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94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710A5-AAF5-4646-B3F4-B8B6E5726253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49300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41545"/>
            <a:ext cx="5435600" cy="44919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81358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81358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4D05F-0845-432B-BBD0-32E47074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6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008000"/>
                </a:solidFill>
              </a:rPr>
              <a:t>- Pressure (pressure transmitting medium change as a function of the temperature investigated) – Reaction (time scan – to avoid uncontrolled reactions with the sample environment - )  - concentration – electrical current - …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4D05F-0845-432B-BBD0-32E47074A6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24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http://www.esrf.eu/Industry/applications/synchrotrontechniques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4D05F-0845-432B-BBD0-32E47074A6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99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To </a:t>
            </a:r>
            <a:r>
              <a:rPr lang="es-ES_tradnl" dirty="0" err="1" smtClean="0"/>
              <a:t>dilute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samples</a:t>
            </a:r>
            <a:r>
              <a:rPr lang="es-ES_tradnl" dirty="0" smtClean="0"/>
              <a:t> : </a:t>
            </a:r>
            <a:r>
              <a:rPr lang="es-ES_tradnl" dirty="0" err="1" smtClean="0"/>
              <a:t>Dilutants</a:t>
            </a:r>
            <a:r>
              <a:rPr lang="es-ES_tradnl" dirty="0" smtClean="0"/>
              <a:t>: Alúmina y carburo de silicio </a:t>
            </a:r>
            <a:r>
              <a:rPr lang="es-ES_tradnl" dirty="0" err="1" smtClean="0"/>
              <a:t>absorven</a:t>
            </a:r>
            <a:r>
              <a:rPr lang="es-ES_tradnl" dirty="0" smtClean="0"/>
              <a:t> menos el agua que la </a:t>
            </a:r>
            <a:r>
              <a:rPr lang="es-ES_tradnl" dirty="0" err="1" smtClean="0"/>
              <a:t>cellullosa</a:t>
            </a:r>
            <a:r>
              <a:rPr lang="es-ES_tradnl" dirty="0" smtClean="0"/>
              <a:t> o el </a:t>
            </a:r>
            <a:r>
              <a:rPr lang="es-ES_tradnl" dirty="0" err="1" smtClean="0"/>
              <a:t>Boron</a:t>
            </a:r>
            <a:r>
              <a:rPr lang="es-ES_tradnl" dirty="0" smtClean="0"/>
              <a:t> </a:t>
            </a:r>
            <a:r>
              <a:rPr lang="es-ES_tradnl" dirty="0" err="1" smtClean="0"/>
              <a:t>nirtride</a:t>
            </a:r>
            <a:r>
              <a:rPr lang="es-ES_tradnl" dirty="0" smtClean="0"/>
              <a:t>. </a:t>
            </a:r>
            <a:r>
              <a:rPr lang="es-ES_tradnl" dirty="0" err="1" smtClean="0"/>
              <a:t>If</a:t>
            </a:r>
            <a:r>
              <a:rPr lang="es-ES_tradnl" dirty="0" smtClean="0"/>
              <a:t> </a:t>
            </a:r>
            <a:r>
              <a:rPr lang="es-ES_tradnl" dirty="0" err="1" smtClean="0"/>
              <a:t>you</a:t>
            </a:r>
            <a:r>
              <a:rPr lang="es-ES_tradnl" dirty="0" smtClean="0"/>
              <a:t> are </a:t>
            </a:r>
            <a:r>
              <a:rPr lang="es-ES_tradnl" dirty="0" err="1" smtClean="0"/>
              <a:t>doing</a:t>
            </a:r>
            <a:r>
              <a:rPr lang="es-ES_tradnl" dirty="0" smtClean="0"/>
              <a:t> a </a:t>
            </a:r>
            <a:r>
              <a:rPr lang="es-ES_tradnl" dirty="0" err="1" smtClean="0"/>
              <a:t>reaction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</a:t>
            </a:r>
            <a:r>
              <a:rPr lang="es-ES_tradnl" dirty="0" err="1" smtClean="0"/>
              <a:t>water</a:t>
            </a:r>
            <a:r>
              <a:rPr lang="es-ES_tradnl" dirty="0" smtClean="0"/>
              <a:t>, try to </a:t>
            </a:r>
            <a:r>
              <a:rPr lang="es-ES_tradnl" dirty="0" err="1" smtClean="0"/>
              <a:t>avoid</a:t>
            </a:r>
            <a:r>
              <a:rPr lang="es-ES_tradnl" dirty="0" smtClean="0"/>
              <a:t> a material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absorbs</a:t>
            </a:r>
            <a:r>
              <a:rPr lang="es-ES_tradnl" dirty="0" smtClean="0"/>
              <a:t> </a:t>
            </a:r>
            <a:r>
              <a:rPr lang="es-ES_tradnl" dirty="0" err="1" smtClean="0"/>
              <a:t>water</a:t>
            </a:r>
            <a:r>
              <a:rPr lang="es-ES_tradnl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4D05F-0845-432B-BBD0-32E47074A6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81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 err="1" smtClean="0"/>
              <a:t>Visually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check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for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homogeneity</a:t>
            </a:r>
            <a:endParaRPr lang="es-ES_tradnl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4D05F-0845-432B-BBD0-32E47074A6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12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2">
              <a:lnSpc>
                <a:spcPct val="130000"/>
              </a:lnSpc>
            </a:pPr>
            <a:r>
              <a:rPr lang="es-ES_tradnl" sz="1700" b="1" dirty="0" smtClean="0">
                <a:latin typeface="Trebuchet MS" panose="020B0603020202020204" pitchFamily="34" charset="0"/>
              </a:rPr>
              <a:t>Can </a:t>
            </a:r>
            <a:r>
              <a:rPr lang="es-ES_tradnl" sz="1700" b="1" dirty="0" err="1" smtClean="0">
                <a:latin typeface="Trebuchet MS" panose="020B0603020202020204" pitchFamily="34" charset="0"/>
              </a:rPr>
              <a:t>make</a:t>
            </a:r>
            <a:r>
              <a:rPr lang="es-ES_tradnl" sz="1700" b="1" dirty="0" smtClean="0">
                <a:latin typeface="Trebuchet MS" panose="020B0603020202020204" pitchFamily="34" charset="0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</a:rPr>
              <a:t>good</a:t>
            </a:r>
            <a:r>
              <a:rPr lang="es-ES_tradnl" sz="1700" b="1" dirty="0" smtClean="0">
                <a:latin typeface="Trebuchet MS" panose="020B0603020202020204" pitchFamily="34" charset="0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</a:rPr>
              <a:t>transmission</a:t>
            </a:r>
            <a:r>
              <a:rPr lang="es-ES_tradnl" sz="1700" b="1" dirty="0" smtClean="0">
                <a:latin typeface="Trebuchet MS" panose="020B0603020202020204" pitchFamily="34" charset="0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</a:rPr>
              <a:t>samples</a:t>
            </a:r>
            <a:r>
              <a:rPr lang="es-ES_tradnl" sz="1700" b="1" dirty="0" smtClean="0">
                <a:latin typeface="Trebuchet MS" panose="020B0603020202020204" pitchFamily="34" charset="0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</a:rPr>
              <a:t>if</a:t>
            </a:r>
            <a:r>
              <a:rPr lang="es-ES_tradnl" sz="1700" b="1" dirty="0" smtClean="0">
                <a:latin typeface="Trebuchet MS" panose="020B0603020202020204" pitchFamily="34" charset="0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</a:rPr>
              <a:t>concentrated</a:t>
            </a:r>
            <a:endParaRPr lang="es-ES_tradnl" sz="1700" b="1" dirty="0" smtClean="0">
              <a:latin typeface="Trebuchet MS" panose="020B0603020202020204" pitchFamily="34" charset="0"/>
            </a:endParaRPr>
          </a:p>
          <a:p>
            <a:pPr marL="228600" lvl="2">
              <a:lnSpc>
                <a:spcPct val="130000"/>
              </a:lnSpc>
            </a:pPr>
            <a:r>
              <a:rPr lang="es-ES_tradnl" sz="1700" b="1" dirty="0" err="1" smtClean="0">
                <a:latin typeface="Trebuchet MS" panose="020B0603020202020204" pitchFamily="34" charset="0"/>
              </a:rPr>
              <a:t>Usually</a:t>
            </a:r>
            <a:r>
              <a:rPr lang="es-ES_tradnl" sz="1700" b="1" dirty="0" smtClean="0">
                <a:latin typeface="Trebuchet MS" panose="020B0603020202020204" pitchFamily="34" charset="0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</a:rPr>
              <a:t>make</a:t>
            </a:r>
            <a:r>
              <a:rPr lang="es-ES_tradnl" sz="1700" b="1" dirty="0" smtClean="0">
                <a:latin typeface="Trebuchet MS" panose="020B0603020202020204" pitchFamily="34" charset="0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</a:rPr>
              <a:t>good</a:t>
            </a:r>
            <a:r>
              <a:rPr lang="es-ES_tradnl" sz="1700" b="1" dirty="0" smtClean="0">
                <a:latin typeface="Trebuchet MS" panose="020B0603020202020204" pitchFamily="34" charset="0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</a:rPr>
              <a:t>fluorescence</a:t>
            </a:r>
            <a:r>
              <a:rPr lang="es-ES_tradnl" sz="1700" b="1" dirty="0" smtClean="0">
                <a:latin typeface="Trebuchet MS" panose="020B0603020202020204" pitchFamily="34" charset="0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</a:rPr>
              <a:t>samples</a:t>
            </a:r>
            <a:r>
              <a:rPr lang="es-ES_tradnl" sz="1700" b="1" dirty="0" smtClean="0">
                <a:latin typeface="Trebuchet MS" panose="020B0603020202020204" pitchFamily="34" charset="0"/>
              </a:rPr>
              <a:t> (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 1mM and 100 ppm are </a:t>
            </a: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routine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), </a:t>
            </a: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lower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concentrations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feasible</a:t>
            </a:r>
            <a:endParaRPr lang="es-ES_tradnl" sz="1700" b="1" dirty="0" smtClean="0">
              <a:latin typeface="Trebuchet MS" panose="020B0603020202020204" pitchFamily="34" charset="0"/>
              <a:sym typeface="Symbol"/>
            </a:endParaRPr>
          </a:p>
          <a:p>
            <a:pPr marL="228600" lvl="2">
              <a:lnSpc>
                <a:spcPct val="130000"/>
              </a:lnSpc>
            </a:pP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They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 can </a:t>
            </a: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become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inhomogeneous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during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the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experiment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due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 to</a:t>
            </a:r>
          </a:p>
          <a:p>
            <a:pPr marL="685800" lvl="4">
              <a:lnSpc>
                <a:spcPct val="130000"/>
              </a:lnSpc>
            </a:pP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Phase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separation</a:t>
            </a:r>
            <a:endParaRPr lang="es-ES_tradnl" sz="1700" b="1" dirty="0" smtClean="0">
              <a:latin typeface="Trebuchet MS" panose="020B0603020202020204" pitchFamily="34" charset="0"/>
              <a:sym typeface="Symbol"/>
            </a:endParaRPr>
          </a:p>
          <a:p>
            <a:pPr marL="685800" lvl="4">
              <a:lnSpc>
                <a:spcPct val="130000"/>
              </a:lnSpc>
            </a:pP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Radiation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damage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 can cause </a:t>
            </a: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precipitation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 (</a:t>
            </a: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e.g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. </a:t>
            </a: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protein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  <a:sym typeface="Symbol"/>
              </a:rPr>
              <a:t>solutions</a:t>
            </a:r>
            <a:r>
              <a:rPr lang="es-ES_tradnl" sz="1700" b="1" dirty="0" smtClean="0">
                <a:latin typeface="Trebuchet MS" panose="020B0603020202020204" pitchFamily="34" charset="0"/>
                <a:sym typeface="Symbol"/>
              </a:rPr>
              <a:t>)</a:t>
            </a:r>
          </a:p>
          <a:p>
            <a:pPr marL="685800" lvl="4">
              <a:lnSpc>
                <a:spcPct val="130000"/>
              </a:lnSpc>
            </a:pPr>
            <a:r>
              <a:rPr lang="es-ES_tradnl" sz="1700" b="1" dirty="0" err="1" smtClean="0">
                <a:latin typeface="Trebuchet MS" panose="020B0603020202020204" pitchFamily="34" charset="0"/>
              </a:rPr>
              <a:t>Photolysis</a:t>
            </a:r>
            <a:r>
              <a:rPr lang="es-ES_tradnl" sz="1700" b="1" dirty="0" smtClean="0">
                <a:latin typeface="Trebuchet MS" panose="020B0603020202020204" pitchFamily="34" charset="0"/>
              </a:rPr>
              <a:t> of </a:t>
            </a:r>
            <a:r>
              <a:rPr lang="es-ES_tradnl" sz="1700" b="1" dirty="0" err="1" smtClean="0">
                <a:latin typeface="Trebuchet MS" panose="020B0603020202020204" pitchFamily="34" charset="0"/>
              </a:rPr>
              <a:t>water</a:t>
            </a:r>
            <a:r>
              <a:rPr lang="es-ES_tradnl" sz="1700" b="1" dirty="0" smtClean="0">
                <a:latin typeface="Trebuchet MS" panose="020B0603020202020204" pitchFamily="34" charset="0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</a:rPr>
              <a:t>makes</a:t>
            </a:r>
            <a:r>
              <a:rPr lang="es-ES_tradnl" sz="1700" b="1" dirty="0" smtClean="0">
                <a:latin typeface="Trebuchet MS" panose="020B0603020202020204" pitchFamily="34" charset="0"/>
              </a:rPr>
              <a:t> </a:t>
            </a:r>
            <a:r>
              <a:rPr lang="es-ES_tradnl" sz="1700" b="1" dirty="0" err="1" smtClean="0">
                <a:latin typeface="Trebuchet MS" panose="020B0603020202020204" pitchFamily="34" charset="0"/>
              </a:rPr>
              <a:t>holes</a:t>
            </a:r>
            <a:r>
              <a:rPr lang="es-ES_tradnl" sz="1700" b="1" dirty="0" smtClean="0">
                <a:latin typeface="Trebuchet MS" panose="020B0603020202020204" pitchFamily="34" charset="0"/>
              </a:rPr>
              <a:t> in intense </a:t>
            </a:r>
            <a:r>
              <a:rPr lang="es-ES_tradnl" sz="1700" b="1" dirty="0" err="1" smtClean="0">
                <a:latin typeface="Trebuchet MS" panose="020B0603020202020204" pitchFamily="34" charset="0"/>
              </a:rPr>
              <a:t>beams</a:t>
            </a:r>
            <a:endParaRPr lang="es-ES_tradnl" sz="1700" b="1" dirty="0" smtClean="0">
              <a:latin typeface="Trebuchet MS" panose="020B0603020202020204" pitchFamily="34" charset="0"/>
            </a:endParaRPr>
          </a:p>
          <a:p>
            <a:pPr marL="685800" lvl="4">
              <a:lnSpc>
                <a:spcPct val="130000"/>
              </a:lnSpc>
            </a:pPr>
            <a:r>
              <a:rPr lang="es-ES_tradnl" sz="1700" b="1" dirty="0" err="1" smtClean="0">
                <a:latin typeface="Trebuchet MS" panose="020B0603020202020204" pitchFamily="34" charset="0"/>
              </a:rPr>
              <a:t>Suspensions</a:t>
            </a:r>
            <a:r>
              <a:rPr lang="es-ES_tradnl" sz="1700" b="1" dirty="0" smtClean="0">
                <a:latin typeface="Trebuchet MS" panose="020B0603020202020204" pitchFamily="34" charset="0"/>
              </a:rPr>
              <a:t>/pastes can be </a:t>
            </a:r>
            <a:r>
              <a:rPr lang="es-ES_tradnl" sz="1700" b="1" dirty="0" err="1" smtClean="0">
                <a:latin typeface="Trebuchet MS" panose="020B0603020202020204" pitchFamily="34" charset="0"/>
              </a:rPr>
              <a:t>inhomogeneous</a:t>
            </a:r>
            <a:endParaRPr lang="es-ES_tradnl" sz="1700" b="1" dirty="0" smtClean="0">
              <a:latin typeface="Trebuchet MS" panose="020B0603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4D05F-0845-432B-BBD0-32E47074A6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55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_tradnl" sz="1200" dirty="0" err="1" smtClean="0"/>
                  <a:t>We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need</a:t>
                </a:r>
                <a:r>
                  <a:rPr lang="es-ES_tradnl" sz="1200" dirty="0" smtClean="0"/>
                  <a:t> a </a:t>
                </a:r>
                <a:r>
                  <a:rPr lang="es-ES_tradnl" sz="1200" dirty="0" err="1" smtClean="0"/>
                  <a:t>uniform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sample</a:t>
                </a:r>
                <a:r>
                  <a:rPr lang="es-ES_tradnl" sz="1200" dirty="0" smtClean="0"/>
                  <a:t> of </a:t>
                </a:r>
                <a:r>
                  <a:rPr lang="es-ES_tradnl" sz="1200" dirty="0" err="1" smtClean="0"/>
                  <a:t>the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required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thickness</a:t>
                </a:r>
                <a:r>
                  <a:rPr lang="es-ES_tradnl" sz="1200" dirty="0" smtClean="0"/>
                  <a:t> and free of </a:t>
                </a:r>
                <a:r>
                  <a:rPr lang="es-ES_tradnl" sz="1200" dirty="0" err="1" smtClean="0"/>
                  <a:t>pinholes</a:t>
                </a:r>
                <a:r>
                  <a:rPr lang="es-ES_tradnl" sz="1200" dirty="0" smtClean="0"/>
                  <a:t>. </a:t>
                </a:r>
                <a:r>
                  <a:rPr lang="es-ES_tradnl" sz="1200" dirty="0" err="1" smtClean="0"/>
                  <a:t>This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is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not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always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easy</a:t>
                </a:r>
                <a:r>
                  <a:rPr lang="es-ES_tradnl" sz="1200" dirty="0" smtClean="0"/>
                  <a:t>! </a:t>
                </a:r>
              </a:p>
              <a:p>
                <a:r>
                  <a:rPr lang="es-ES_tradnl" sz="1200" dirty="0" err="1" smtClean="0"/>
                  <a:t>Calculating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absorption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lengths</a:t>
                </a:r>
                <a:r>
                  <a:rPr lang="es-ES_tradnl" sz="1200" dirty="0" smtClean="0"/>
                  <a:t>:</a:t>
                </a:r>
              </a:p>
              <a:p>
                <a:r>
                  <a:rPr lang="es-ES_tradnl" sz="1200" dirty="0" err="1" smtClean="0"/>
                  <a:t>Absorption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cross-sections</a:t>
                </a:r>
                <a:r>
                  <a:rPr lang="es-ES_tradnl" sz="1200" dirty="0" smtClean="0"/>
                  <a:t> </a:t>
                </a:r>
                <a14:m>
                  <m:oMath xmlns:m="http://schemas.openxmlformats.org/officeDocument/2006/math">
                    <m:r>
                      <a:rPr lang="es-ES_tradnl" sz="1200" i="1" smtClean="0">
                        <a:latin typeface="Cambria Math"/>
                        <a:ea typeface="Cambria Math"/>
                      </a:rPr>
                      <m:t>𝜎</m:t>
                    </m:r>
                    <m:r>
                      <a:rPr lang="es-ES_tradnl" sz="1200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s-ES_tradnl" sz="1200" b="0" i="1" smtClean="0">
                        <a:latin typeface="Cambria Math"/>
                        <a:ea typeface="Cambria Math"/>
                      </a:rPr>
                      <m:t>𝐸</m:t>
                    </m:r>
                    <m:r>
                      <a:rPr lang="es-ES_tradnl" sz="1200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sz="1200" dirty="0" smtClean="0"/>
                  <a:t> are tabulated in the McMaster tables (online of book form) in barns/atom (1barn=10</a:t>
                </a:r>
                <a:r>
                  <a:rPr lang="en-US" sz="1200" baseline="30000" dirty="0" smtClean="0"/>
                  <a:t>-24 </a:t>
                </a:r>
                <a:r>
                  <a:rPr lang="en-US" sz="1200" dirty="0" smtClean="0"/>
                  <a:t> cm</a:t>
                </a:r>
                <a:r>
                  <a:rPr lang="en-US" sz="1200" baseline="30000" dirty="0" smtClean="0"/>
                  <a:t>2</a:t>
                </a:r>
                <a:r>
                  <a:rPr lang="en-US" sz="1200" dirty="0" smtClean="0"/>
                  <a:t>). From a material’s chemical formula and density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/>
                        <a:ea typeface="Cambria Math"/>
                      </a:rPr>
                      <m:t>𝜌</m:t>
                    </m:r>
                  </m:oMath>
                </a14:m>
                <a:r>
                  <a:rPr lang="en-US" sz="1200" dirty="0" smtClean="0"/>
                  <a:t>(in g/cm</a:t>
                </a:r>
                <a:r>
                  <a:rPr lang="en-US" sz="1200" baseline="30000" dirty="0" smtClean="0"/>
                  <a:t>3</a:t>
                </a:r>
                <a:r>
                  <a:rPr lang="en-US" sz="1200" dirty="0" smtClean="0"/>
                  <a:t>), an absorption length (in cm) is given by:</a:t>
                </a:r>
              </a:p>
              <a:p>
                <a:pPr marL="0" indent="0">
                  <a:buNone/>
                </a:pPr>
                <a:r>
                  <a:rPr lang="en-US" sz="1200" dirty="0"/>
                  <a:t>	</a:t>
                </a:r>
                <a:r>
                  <a:rPr lang="en-US" sz="1200" dirty="0" smtClean="0"/>
                  <a:t>	</a:t>
                </a:r>
                <a14:m>
                  <m:oMath xmlns:m="http://schemas.openxmlformats.org/officeDocument/2006/math">
                    <m:r>
                      <a:rPr lang="es-ES_tradnl" sz="1200" b="0" i="1" smtClean="0">
                        <a:latin typeface="Cambria Math"/>
                      </a:rPr>
                      <m:t>𝑡</m:t>
                    </m:r>
                    <m:r>
                      <a:rPr lang="es-ES_tradnl" sz="12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S_tradnl" sz="1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s-ES_tradnl" sz="12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s-ES_tradnl" sz="1200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den>
                    </m:f>
                    <m:r>
                      <a:rPr lang="es-ES_tradnl" sz="12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s-ES_tradnl" sz="12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s-ES_tradnl" sz="1200" b="0" i="1" smtClean="0">
                            <a:latin typeface="Cambria Math"/>
                            <a:ea typeface="Cambria Math"/>
                          </a:rPr>
                          <m:t>1.66</m:t>
                        </m:r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s-ES_tradnl" sz="1200" b="0" i="1" smtClean="0">
                                <a:latin typeface="Cambria Math"/>
                                <a:ea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s-ES_tradnl" sz="12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s-ES_tradnl" sz="12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S_tradnl" sz="1200" b="0" i="1" smtClean="0">
                                    <a:latin typeface="Cambria Math"/>
                                    <a:ea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s-ES_tradnl" sz="1200" b="0" i="1" smtClean="0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s-ES_tradnl" sz="12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S_tradnl" sz="1200" b="0" i="1" smtClean="0">
                                    <a:latin typeface="Cambria Math"/>
                                    <a:ea typeface="Cambria Math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s-ES_tradnl" sz="1200" b="0" i="1" smtClean="0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s-ES_tradnl" sz="1200" b="0" i="1" smtClean="0">
                            <a:latin typeface="Cambria Math"/>
                            <a:ea typeface="Cambria Math"/>
                          </a:rPr>
                          <m:t> </m:t>
                        </m:r>
                      </m:num>
                      <m:den>
                        <m:r>
                          <a:rPr lang="es-ES_tradnl" sz="1200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s-ES_tradnl" sz="1200" b="0" i="1" smtClean="0">
                                <a:latin typeface="Cambria Math"/>
                                <a:ea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s-ES_tradnl" sz="12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s-ES_tradnl" sz="12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S_tradnl" sz="1200" b="0" i="1" smtClean="0">
                                    <a:latin typeface="Cambria Math"/>
                                    <a:ea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s-ES_tradnl" sz="1200" b="0" i="1" smtClean="0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s-ES_tradnl" sz="12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S_tradnl" sz="1200" b="0" i="1" smtClean="0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s-ES_tradnl" sz="1200" b="0" i="1" smtClean="0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s-ES_tradnl" sz="1200" b="0" i="1" smtClean="0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s-ES_tradnl" sz="1200" b="0" i="1" smtClean="0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  <m:r>
                              <a:rPr lang="es-ES_tradnl" sz="1200" b="0" i="1" smtClean="0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</m:nary>
                      </m:den>
                    </m:f>
                    <m:r>
                      <a:rPr lang="es-ES_tradnl" sz="12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200" dirty="0" smtClean="0"/>
                  <a:t> </a:t>
                </a:r>
              </a:p>
              <a:p>
                <a:pPr marL="0" indent="0">
                  <a:buNone/>
                </a:pPr>
                <a:r>
                  <a:rPr lang="es-ES_tradnl" sz="1200" dirty="0" err="1" smtClean="0"/>
                  <a:t>Sums</a:t>
                </a:r>
                <a:r>
                  <a:rPr lang="es-ES_tradnl" sz="1200" dirty="0" smtClean="0"/>
                  <a:t> are </a:t>
                </a:r>
                <a:r>
                  <a:rPr lang="es-ES_tradnl" sz="1200" dirty="0" err="1" smtClean="0"/>
                  <a:t>over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the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elements</a:t>
                </a:r>
                <a:r>
                  <a:rPr lang="es-ES_tradnl" sz="1200" dirty="0" smtClean="0"/>
                  <a:t> i in </a:t>
                </a:r>
                <a:r>
                  <a:rPr lang="es-ES_tradnl" sz="1200" dirty="0" err="1" smtClean="0"/>
                  <a:t>the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chemical</a:t>
                </a:r>
                <a:r>
                  <a:rPr lang="es-ES_tradnl" sz="1200" dirty="0" smtClean="0"/>
                  <a:t> formula n, </a:t>
                </a:r>
                <a:r>
                  <a:rPr lang="es-ES_tradnl" sz="1200" dirty="0" err="1" smtClean="0"/>
                  <a:t>the</a:t>
                </a:r>
                <a:r>
                  <a:rPr lang="es-ES_tradnl" sz="1200" dirty="0" smtClean="0"/>
                  <a:t> elemental </a:t>
                </a:r>
                <a:r>
                  <a:rPr lang="es-ES_tradnl" sz="1200" dirty="0" err="1" smtClean="0"/>
                  <a:t>stoichiometry</a:t>
                </a:r>
                <a:r>
                  <a:rPr lang="es-ES_tradnl" sz="1200" dirty="0" smtClean="0"/>
                  <a:t>, M</a:t>
                </a:r>
                <a:r>
                  <a:rPr lang="es-ES_tradnl" sz="1200" baseline="-25000" dirty="0" smtClean="0"/>
                  <a:t>i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is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the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atomic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mass</a:t>
                </a:r>
                <a:r>
                  <a:rPr lang="es-ES_tradnl" sz="1200" dirty="0" smtClean="0"/>
                  <a:t> (in </a:t>
                </a:r>
                <a:r>
                  <a:rPr lang="es-ES_tradnl" sz="1200" dirty="0" err="1" smtClean="0"/>
                  <a:t>amu</a:t>
                </a:r>
                <a:r>
                  <a:rPr lang="es-ES_tradnl" sz="1200" dirty="0" smtClean="0"/>
                  <a:t>), </a:t>
                </a:r>
                <a:r>
                  <a:rPr lang="es-ES_tradnl" sz="1200" dirty="0"/>
                  <a:t>and </a:t>
                </a:r>
                <a:r>
                  <a:rPr lang="es-ES_tradnl" sz="1200" dirty="0" smtClean="0"/>
                  <a:t>𝜎</a:t>
                </a:r>
                <a:r>
                  <a:rPr lang="es-ES_tradnl" sz="1200" baseline="-25000" dirty="0" smtClean="0"/>
                  <a:t>𝑖 </a:t>
                </a:r>
                <a:r>
                  <a:rPr lang="es-ES_tradnl" sz="1200" dirty="0" smtClean="0"/>
                  <a:t>(E) </a:t>
                </a:r>
                <a:r>
                  <a:rPr lang="es-ES_tradnl" sz="1200" dirty="0" err="1" smtClean="0"/>
                  <a:t>the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crosss-section</a:t>
                </a:r>
                <a:r>
                  <a:rPr lang="es-ES_tradnl" sz="1200" dirty="0" smtClean="0"/>
                  <a:t>.</a:t>
                </a:r>
              </a:p>
              <a:p>
                <a:pPr marL="0" indent="0">
                  <a:buNone/>
                </a:pPr>
                <a:r>
                  <a:rPr lang="es-ES_tradnl" sz="1200" dirty="0" err="1" smtClean="0"/>
                  <a:t>Getting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both</a:t>
                </a:r>
                <a:r>
                  <a:rPr lang="es-ES_tradnl" sz="1200" dirty="0" smtClean="0"/>
                  <a:t> </a:t>
                </a:r>
                <a14:m>
                  <m:oMath xmlns:m="http://schemas.openxmlformats.org/officeDocument/2006/math">
                    <m:r>
                      <a:rPr lang="es-ES_tradnl" sz="1200" b="0" i="1" smtClean="0">
                        <a:latin typeface="Cambria Math"/>
                      </a:rPr>
                      <m:t>𝑡</m:t>
                    </m:r>
                    <m:r>
                      <a:rPr lang="es-ES_tradnl" sz="1200" b="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s-ES_tradnl" sz="1200" b="0" i="1" smtClean="0">
                        <a:latin typeface="Cambria Math"/>
                        <a:ea typeface="Cambria Math"/>
                      </a:rPr>
                      <m:t>𝜇</m:t>
                    </m:r>
                    <m:r>
                      <a:rPr lang="es-ES_tradnl" sz="1200" b="0" i="1" smtClean="0">
                        <a:latin typeface="Cambria Math"/>
                        <a:ea typeface="Cambria Math"/>
                      </a:rPr>
                      <m:t>&gt;0.1</m:t>
                    </m:r>
                  </m:oMath>
                </a14:m>
                <a:r>
                  <a:rPr lang="en-US" sz="1200" dirty="0" smtClean="0"/>
                  <a:t> and </a:t>
                </a:r>
                <a14:m>
                  <m:oMath xmlns:m="http://schemas.openxmlformats.org/officeDocument/2006/math">
                    <m:r>
                      <a:rPr lang="es-ES_tradnl" sz="1200" b="0" i="1" smtClean="0">
                        <a:latin typeface="Cambria Math"/>
                      </a:rPr>
                      <m:t>𝑡</m:t>
                    </m:r>
                    <m:r>
                      <a:rPr lang="es-ES_tradnl" sz="1200" b="0" i="1" smtClean="0">
                        <a:latin typeface="Cambria Math"/>
                        <a:ea typeface="Cambria Math"/>
                      </a:rPr>
                      <m:t>𝜇</m:t>
                    </m:r>
                    <m:r>
                      <a:rPr lang="es-ES_tradnl" sz="1200" b="0" i="1" smtClean="0">
                        <a:latin typeface="Cambria Math"/>
                        <a:ea typeface="Cambria Math"/>
                      </a:rPr>
                      <m:t>&lt;4 </m:t>
                    </m:r>
                  </m:oMath>
                </a14:m>
                <a:r>
                  <a:rPr lang="en-US" sz="1200" dirty="0" smtClean="0"/>
                  <a:t> are important!!!</a:t>
                </a:r>
                <a:endParaRPr lang="en-US" sz="1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s-ES_tradnl" sz="1200" dirty="0" smtClean="0"/>
                  <a:t>Calculating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absorption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lengths</a:t>
                </a:r>
                <a:r>
                  <a:rPr lang="es-ES_tradnl" sz="1200" dirty="0" smtClean="0"/>
                  <a:t>:</a:t>
                </a:r>
              </a:p>
              <a:p>
                <a:r>
                  <a:rPr lang="es-ES_tradnl" sz="1200" dirty="0" err="1" smtClean="0"/>
                  <a:t>Absorption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cross-sections</a:t>
                </a:r>
                <a:r>
                  <a:rPr lang="es-ES_tradnl" sz="1200" dirty="0" smtClean="0"/>
                  <a:t> </a:t>
                </a:r>
                <a:r>
                  <a:rPr lang="es-ES_tradnl" sz="1200" i="0" smtClean="0">
                    <a:latin typeface="Cambria Math"/>
                    <a:ea typeface="Cambria Math"/>
                  </a:rPr>
                  <a:t>𝜎</a:t>
                </a:r>
                <a:r>
                  <a:rPr lang="es-ES_tradnl" sz="1200" b="0" i="0" smtClean="0">
                    <a:latin typeface="Cambria Math"/>
                    <a:ea typeface="Cambria Math"/>
                  </a:rPr>
                  <a:t>(𝐸)</a:t>
                </a:r>
                <a:r>
                  <a:rPr lang="en-US" sz="1200" dirty="0" smtClean="0"/>
                  <a:t> are tabulated in the McMaster tables (online of book form) in barns/atom (1barn=10</a:t>
                </a:r>
                <a:r>
                  <a:rPr lang="en-US" sz="1200" baseline="30000" dirty="0" smtClean="0"/>
                  <a:t>-24 </a:t>
                </a:r>
                <a:r>
                  <a:rPr lang="en-US" sz="1200" dirty="0" smtClean="0"/>
                  <a:t> cm</a:t>
                </a:r>
                <a:r>
                  <a:rPr lang="en-US" sz="1200" baseline="30000" dirty="0" smtClean="0"/>
                  <a:t>2</a:t>
                </a:r>
                <a:r>
                  <a:rPr lang="en-US" sz="1200" dirty="0" smtClean="0"/>
                  <a:t>). From a material’s chemical formula and density </a:t>
                </a:r>
                <a:r>
                  <a:rPr lang="en-US" sz="1200" i="0" smtClean="0">
                    <a:latin typeface="Cambria Math"/>
                    <a:ea typeface="Cambria Math"/>
                  </a:rPr>
                  <a:t>𝜌</a:t>
                </a:r>
                <a:r>
                  <a:rPr lang="en-US" sz="1200" dirty="0" smtClean="0"/>
                  <a:t>(in g/cm</a:t>
                </a:r>
                <a:r>
                  <a:rPr lang="en-US" sz="1200" baseline="30000" dirty="0" smtClean="0"/>
                  <a:t>3</a:t>
                </a:r>
                <a:r>
                  <a:rPr lang="en-US" sz="1200" dirty="0" smtClean="0"/>
                  <a:t>), an absorption length (in cm) is given by:</a:t>
                </a:r>
              </a:p>
              <a:p>
                <a:pPr marL="0" indent="0">
                  <a:buNone/>
                </a:pPr>
                <a:r>
                  <a:rPr lang="en-US" sz="1200" dirty="0"/>
                  <a:t>	</a:t>
                </a:r>
                <a:r>
                  <a:rPr lang="en-US" sz="1200" dirty="0" smtClean="0"/>
                  <a:t>	</a:t>
                </a:r>
                <a:r>
                  <a:rPr lang="es-ES_tradnl" sz="1200" b="0" i="0" smtClean="0">
                    <a:latin typeface="Cambria Math"/>
                  </a:rPr>
                  <a:t>𝑡=1/</a:t>
                </a:r>
                <a:r>
                  <a:rPr lang="es-ES_tradnl" sz="1200" b="0" i="0" smtClean="0">
                    <a:latin typeface="Cambria Math"/>
                    <a:ea typeface="Cambria Math"/>
                  </a:rPr>
                  <a:t>𝜇=(1.66∑2_𝑖▒〖𝑛_𝑖 𝑀_𝑖 〗  )/(𝜌∑2_𝑖▒〖𝑛_𝑖 𝜎_𝑖 (𝐸)〗)  </a:t>
                </a:r>
                <a:r>
                  <a:rPr lang="en-US" sz="1200" dirty="0" smtClean="0"/>
                  <a:t> </a:t>
                </a:r>
              </a:p>
              <a:p>
                <a:pPr marL="0" indent="0">
                  <a:buNone/>
                </a:pPr>
                <a:r>
                  <a:rPr lang="es-ES_tradnl" sz="1200" dirty="0" err="1" smtClean="0"/>
                  <a:t>Sums</a:t>
                </a:r>
                <a:r>
                  <a:rPr lang="es-ES_tradnl" sz="1200" dirty="0" smtClean="0"/>
                  <a:t> are </a:t>
                </a:r>
                <a:r>
                  <a:rPr lang="es-ES_tradnl" sz="1200" dirty="0" err="1" smtClean="0"/>
                  <a:t>over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the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elements</a:t>
                </a:r>
                <a:r>
                  <a:rPr lang="es-ES_tradnl" sz="1200" dirty="0" smtClean="0"/>
                  <a:t> i in </a:t>
                </a:r>
                <a:r>
                  <a:rPr lang="es-ES_tradnl" sz="1200" dirty="0" err="1" smtClean="0"/>
                  <a:t>the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chemical</a:t>
                </a:r>
                <a:r>
                  <a:rPr lang="es-ES_tradnl" sz="1200" dirty="0" smtClean="0"/>
                  <a:t> formula n, </a:t>
                </a:r>
                <a:r>
                  <a:rPr lang="es-ES_tradnl" sz="1200" dirty="0" err="1" smtClean="0"/>
                  <a:t>the</a:t>
                </a:r>
                <a:r>
                  <a:rPr lang="es-ES_tradnl" sz="1200" dirty="0" smtClean="0"/>
                  <a:t> elemental </a:t>
                </a:r>
                <a:r>
                  <a:rPr lang="es-ES_tradnl" sz="1200" dirty="0" err="1" smtClean="0"/>
                  <a:t>stoichiometry</a:t>
                </a:r>
                <a:r>
                  <a:rPr lang="es-ES_tradnl" sz="1200" dirty="0" smtClean="0"/>
                  <a:t>, M</a:t>
                </a:r>
                <a:r>
                  <a:rPr lang="es-ES_tradnl" sz="1200" baseline="-25000" dirty="0" smtClean="0"/>
                  <a:t>i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is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the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atomic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mass</a:t>
                </a:r>
                <a:r>
                  <a:rPr lang="es-ES_tradnl" sz="1200" dirty="0" smtClean="0"/>
                  <a:t> (in </a:t>
                </a:r>
                <a:r>
                  <a:rPr lang="es-ES_tradnl" sz="1200" dirty="0" err="1" smtClean="0"/>
                  <a:t>amu</a:t>
                </a:r>
                <a:r>
                  <a:rPr lang="es-ES_tradnl" sz="1200" dirty="0" smtClean="0"/>
                  <a:t>), </a:t>
                </a:r>
                <a:r>
                  <a:rPr lang="es-ES_tradnl" sz="1200" dirty="0"/>
                  <a:t>and </a:t>
                </a:r>
                <a:r>
                  <a:rPr lang="es-ES_tradnl" sz="1200" dirty="0" smtClean="0"/>
                  <a:t>𝜎</a:t>
                </a:r>
                <a:r>
                  <a:rPr lang="es-ES_tradnl" sz="1200" baseline="-25000" dirty="0" smtClean="0"/>
                  <a:t>𝑖 </a:t>
                </a:r>
                <a:r>
                  <a:rPr lang="es-ES_tradnl" sz="1200" dirty="0" smtClean="0"/>
                  <a:t>(E) </a:t>
                </a:r>
                <a:r>
                  <a:rPr lang="es-ES_tradnl" sz="1200" dirty="0" err="1" smtClean="0"/>
                  <a:t>the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crosss-section</a:t>
                </a:r>
                <a:r>
                  <a:rPr lang="es-ES_tradnl" sz="1200" dirty="0" smtClean="0"/>
                  <a:t>.</a:t>
                </a:r>
              </a:p>
              <a:p>
                <a:pPr marL="0" indent="0">
                  <a:buNone/>
                </a:pPr>
                <a:r>
                  <a:rPr lang="es-ES_tradnl" sz="1200" dirty="0" err="1" smtClean="0"/>
                  <a:t>Getting</a:t>
                </a:r>
                <a:r>
                  <a:rPr lang="es-ES_tradnl" sz="1200" dirty="0" smtClean="0"/>
                  <a:t> </a:t>
                </a:r>
                <a:r>
                  <a:rPr lang="es-ES_tradnl" sz="1200" dirty="0" err="1" smtClean="0"/>
                  <a:t>both</a:t>
                </a:r>
                <a:r>
                  <a:rPr lang="es-ES_tradnl" sz="1200" dirty="0" smtClean="0"/>
                  <a:t> </a:t>
                </a:r>
                <a:r>
                  <a:rPr lang="es-ES_tradnl" sz="1200" b="0" i="0" smtClean="0">
                    <a:latin typeface="Cambria Math"/>
                  </a:rPr>
                  <a:t>𝑡</a:t>
                </a:r>
                <a:r>
                  <a:rPr lang="es-ES_tradnl" sz="1200" b="0" i="0" smtClean="0">
                    <a:latin typeface="Cambria Math"/>
                    <a:ea typeface="Cambria Math"/>
                  </a:rPr>
                  <a:t>∆𝜇&gt;0.1</a:t>
                </a:r>
                <a:r>
                  <a:rPr lang="en-US" sz="1200" dirty="0" smtClean="0"/>
                  <a:t> and </a:t>
                </a:r>
                <a:r>
                  <a:rPr lang="es-ES_tradnl" sz="1200" b="0" i="0" smtClean="0">
                    <a:latin typeface="Cambria Math"/>
                  </a:rPr>
                  <a:t>𝑡</a:t>
                </a:r>
                <a:r>
                  <a:rPr lang="es-ES_tradnl" sz="1200" b="0" i="0" smtClean="0">
                    <a:latin typeface="Cambria Math"/>
                    <a:ea typeface="Cambria Math"/>
                  </a:rPr>
                  <a:t>𝜇&lt;4 </a:t>
                </a:r>
                <a:r>
                  <a:rPr lang="en-US" sz="1200" dirty="0" smtClean="0"/>
                  <a:t> are important!!!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4D05F-0845-432B-BBD0-32E47074A6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09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 err="1" smtClean="0">
                <a:latin typeface="Trebuchet MS" panose="020B0603020202020204" pitchFamily="34" charset="0"/>
                <a:sym typeface="Symbol"/>
              </a:rPr>
              <a:t>The</a:t>
            </a:r>
            <a:r>
              <a:rPr lang="es-ES_tradnl" sz="1200" b="1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es-ES_tradnl" sz="1200" b="1" dirty="0" err="1" smtClean="0">
                <a:latin typeface="Trebuchet MS" panose="020B0603020202020204" pitchFamily="34" charset="0"/>
                <a:sym typeface="Symbol"/>
              </a:rPr>
              <a:t>sample</a:t>
            </a:r>
            <a:r>
              <a:rPr lang="es-ES_tradnl" sz="1200" b="1" dirty="0" smtClean="0">
                <a:latin typeface="Trebuchet MS" panose="020B0603020202020204" pitchFamily="34" charset="0"/>
                <a:sym typeface="Symbol"/>
              </a:rPr>
              <a:t> and </a:t>
            </a:r>
            <a:r>
              <a:rPr lang="es-ES_tradnl" sz="1200" b="1" dirty="0" err="1" smtClean="0">
                <a:latin typeface="Trebuchet MS" panose="020B0603020202020204" pitchFamily="34" charset="0"/>
                <a:sym typeface="Symbol"/>
              </a:rPr>
              <a:t>matrix</a:t>
            </a:r>
            <a:r>
              <a:rPr lang="es-ES_tradnl" sz="1200" b="1" dirty="0" smtClean="0">
                <a:latin typeface="Trebuchet MS" panose="020B0603020202020204" pitchFamily="34" charset="0"/>
                <a:sym typeface="Symbol"/>
              </a:rPr>
              <a:t> are </a:t>
            </a:r>
            <a:r>
              <a:rPr lang="es-ES_tradnl" sz="1200" b="1" dirty="0" err="1" smtClean="0">
                <a:latin typeface="Trebuchet MS" panose="020B0603020202020204" pitchFamily="34" charset="0"/>
                <a:sym typeface="Symbol"/>
              </a:rPr>
              <a:t>then</a:t>
            </a:r>
            <a:r>
              <a:rPr lang="es-ES_tradnl" sz="1200" b="1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es-ES_tradnl" sz="1200" b="1" dirty="0" err="1" smtClean="0">
                <a:latin typeface="Trebuchet MS" panose="020B0603020202020204" pitchFamily="34" charset="0"/>
                <a:sym typeface="Symbol"/>
              </a:rPr>
              <a:t>ground</a:t>
            </a:r>
            <a:r>
              <a:rPr lang="es-ES_tradnl" sz="1200" b="1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es-ES_tradnl" sz="1200" b="1" dirty="0" err="1" smtClean="0">
                <a:latin typeface="Trebuchet MS" panose="020B0603020202020204" pitchFamily="34" charset="0"/>
                <a:sym typeface="Symbol"/>
              </a:rPr>
              <a:t>together</a:t>
            </a:r>
            <a:r>
              <a:rPr lang="es-ES_tradnl" sz="1200" b="1" dirty="0" smtClean="0">
                <a:latin typeface="Trebuchet MS" panose="020B0603020202020204" pitchFamily="34" charset="0"/>
                <a:sym typeface="Symbol"/>
              </a:rPr>
              <a:t> in a </a:t>
            </a:r>
            <a:r>
              <a:rPr lang="es-ES_tradnl" sz="1200" b="1" dirty="0" err="1" smtClean="0">
                <a:latin typeface="Trebuchet MS" panose="020B0603020202020204" pitchFamily="34" charset="0"/>
                <a:sym typeface="Symbol"/>
              </a:rPr>
              <a:t>mortar</a:t>
            </a:r>
            <a:r>
              <a:rPr lang="es-ES_tradnl" sz="1200" b="1" dirty="0" smtClean="0">
                <a:latin typeface="Trebuchet MS" panose="020B0603020202020204" pitchFamily="34" charset="0"/>
                <a:sym typeface="Symbol"/>
              </a:rPr>
              <a:t> and </a:t>
            </a:r>
            <a:r>
              <a:rPr lang="es-ES_tradnl" sz="1200" b="1" dirty="0" err="1" smtClean="0">
                <a:latin typeface="Trebuchet MS" panose="020B0603020202020204" pitchFamily="34" charset="0"/>
                <a:sym typeface="Symbol"/>
              </a:rPr>
              <a:t>pestle</a:t>
            </a:r>
            <a:r>
              <a:rPr lang="es-ES_tradnl" sz="1200" b="1" dirty="0" smtClean="0">
                <a:latin typeface="Trebuchet MS" panose="020B0603020202020204" pitchFamily="34" charset="0"/>
                <a:sym typeface="Symbol"/>
              </a:rPr>
              <a:t> and </a:t>
            </a:r>
            <a:r>
              <a:rPr lang="es-ES_tradnl" sz="1200" b="1" dirty="0" err="1" smtClean="0">
                <a:latin typeface="Trebuchet MS" panose="020B0603020202020204" pitchFamily="34" charset="0"/>
                <a:sym typeface="Symbol"/>
              </a:rPr>
              <a:t>mixed</a:t>
            </a:r>
            <a:r>
              <a:rPr lang="es-ES_tradnl" sz="1200" b="1" dirty="0" smtClean="0">
                <a:latin typeface="Trebuchet MS" panose="020B0603020202020204" pitchFamily="34" charset="0"/>
                <a:sym typeface="Symbol"/>
              </a:rPr>
              <a:t> </a:t>
            </a:r>
            <a:r>
              <a:rPr lang="es-ES_tradnl" sz="1200" b="1" dirty="0" err="1" smtClean="0">
                <a:latin typeface="Trebuchet MS" panose="020B0603020202020204" pitchFamily="34" charset="0"/>
                <a:sym typeface="Symbol"/>
              </a:rPr>
              <a:t>thoroughly</a:t>
            </a:r>
            <a:r>
              <a:rPr lang="es-ES_tradnl" sz="1200" b="1" dirty="0" smtClean="0">
                <a:latin typeface="Trebuchet MS" panose="020B0603020202020204" pitchFamily="34" charset="0"/>
                <a:sym typeface="Symbol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Usually the sample is uniformly mixed with </a:t>
            </a:r>
            <a:r>
              <a:rPr lang="en-US" sz="12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with</a:t>
            </a:r>
            <a:r>
              <a:rPr lang="en-US" sz="1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a filler/binder material with a low-Z material (</a:t>
            </a:r>
            <a:r>
              <a:rPr lang="en-US" sz="12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cellullose</a:t>
            </a:r>
            <a:r>
              <a:rPr lang="en-US" sz="1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, sugar, BN, alumina, </a:t>
            </a:r>
            <a:r>
              <a:rPr lang="en-US" sz="12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duco</a:t>
            </a:r>
            <a:r>
              <a:rPr lang="en-US" sz="1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cement, etc… - be </a:t>
            </a:r>
            <a:r>
              <a:rPr lang="en-US" sz="12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carefull</a:t>
            </a:r>
            <a:r>
              <a:rPr lang="en-US" sz="1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to the experimental conditions! Cellulose is burning at high temperature – BN can be warmed up but is highly </a:t>
            </a:r>
            <a:r>
              <a:rPr lang="en-US" sz="12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higroscopic</a:t>
            </a:r>
            <a:r>
              <a:rPr lang="en-US" sz="1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– alumina is not compatible with low energies -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4D05F-0845-432B-BBD0-32E47074A6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6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 smtClean="0"/>
              <a:t>This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also</a:t>
            </a:r>
            <a:r>
              <a:rPr lang="es-ES_tradnl" dirty="0" smtClean="0"/>
              <a:t> a </a:t>
            </a:r>
            <a:r>
              <a:rPr lang="es-ES_tradnl" dirty="0" err="1" smtClean="0"/>
              <a:t>good</a:t>
            </a:r>
            <a:r>
              <a:rPr lang="es-ES_tradnl" dirty="0" smtClean="0"/>
              <a:t> </a:t>
            </a:r>
            <a:r>
              <a:rPr lang="es-ES_tradnl" dirty="0" err="1" smtClean="0"/>
              <a:t>way</a:t>
            </a:r>
            <a:r>
              <a:rPr lang="es-ES_tradnl" baseline="0" dirty="0" smtClean="0"/>
              <a:t> to </a:t>
            </a:r>
            <a:r>
              <a:rPr lang="es-ES_tradnl" baseline="0" dirty="0" err="1" smtClean="0"/>
              <a:t>select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finer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particles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from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the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bigger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4D05F-0845-432B-BBD0-32E47074A6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47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Don’t be afraid to try new sample preparation techniques</a:t>
            </a:r>
            <a:endParaRPr lang="en-US" sz="12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4D05F-0845-432B-BBD0-32E47074A6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98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Don’t be afraid to try new sample preparation techniques</a:t>
            </a:r>
            <a:endParaRPr lang="en-US" sz="12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4D05F-0845-432B-BBD0-32E47074A6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9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60161"/>
            <a:ext cx="44958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143000"/>
            <a:ext cx="4495800" cy="1728446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1149172"/>
            <a:ext cx="35814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8610600" y="304800"/>
            <a:ext cx="40267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r"/>
            <a:fld id="{393CF724-F9E0-44B8-95BD-D38D8B22F53D}" type="slidenum">
              <a:rPr lang="es-E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lvl="0" algn="r"/>
              <a:t>‹#›</a:t>
            </a:fld>
            <a:endParaRPr lang="es-E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55266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96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F0DFCE-2B3E-4665-AC14-CCFFAF82C9C0}" type="slidenum">
              <a:rPr lang="ca-ES" altLang="en-US"/>
              <a:pPr/>
              <a:t>‹#›</a:t>
            </a:fld>
            <a:endParaRPr lang="ca-ES" altLang="en-US"/>
          </a:p>
        </p:txBody>
      </p:sp>
    </p:spTree>
    <p:extLst>
      <p:ext uri="{BB962C8B-B14F-4D97-AF65-F5344CB8AC3E}">
        <p14:creationId xmlns:p14="http://schemas.microsoft.com/office/powerpoint/2010/main" val="67142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4076818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09600" y="3505200"/>
            <a:ext cx="4076818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686182" y="1295400"/>
            <a:ext cx="4076818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4686182" y="3505200"/>
            <a:ext cx="4076818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0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2037471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2667000" y="1676400"/>
            <a:ext cx="2037471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724400" y="1676400"/>
            <a:ext cx="2037471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781800" y="1676400"/>
            <a:ext cx="2049194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6781800" y="2819400"/>
            <a:ext cx="2037471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609600" y="2819400"/>
            <a:ext cx="2037471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2667000" y="2819400"/>
            <a:ext cx="2037471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4724400" y="2819400"/>
            <a:ext cx="2049194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4724400" y="3962400"/>
            <a:ext cx="2037471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609600" y="3962400"/>
            <a:ext cx="2037471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2667000" y="3962400"/>
            <a:ext cx="2049194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6781800" y="3962400"/>
            <a:ext cx="2037471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459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04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906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906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45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19200"/>
            <a:ext cx="4040188" cy="955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19200"/>
            <a:ext cx="4041775" cy="955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852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75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309265"/>
            <a:ext cx="6477000" cy="1169551"/>
          </a:xfrm>
        </p:spPr>
        <p:txBody>
          <a:bodyPr anchor="b"/>
          <a:lstStyle>
            <a:lvl1pPr algn="l">
              <a:defRPr sz="3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19200"/>
            <a:ext cx="5111751" cy="4648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05843"/>
            <a:ext cx="3008313" cy="466155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7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61510"/>
            <a:ext cx="6019800" cy="415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87488" y="990600"/>
            <a:ext cx="6056312" cy="3736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5257800"/>
            <a:ext cx="6019800" cy="5191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22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199"/>
            <a:ext cx="1524000" cy="838711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8458200" y="304800"/>
            <a:ext cx="609600" cy="381000"/>
          </a:xfrm>
          <a:prstGeom prst="snip2DiagRect">
            <a:avLst/>
          </a:prstGeom>
          <a:solidFill>
            <a:srgbClr val="125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3200400" cy="457200"/>
          </a:xfrm>
          <a:prstGeom prst="rect">
            <a:avLst/>
          </a:prstGeom>
          <a:solidFill>
            <a:srgbClr val="DED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2971800" y="6400800"/>
            <a:ext cx="3200400" cy="457200"/>
          </a:xfrm>
          <a:prstGeom prst="rect">
            <a:avLst/>
          </a:prstGeom>
          <a:solidFill>
            <a:srgbClr val="979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angle 13"/>
          <p:cNvSpPr/>
          <p:nvPr/>
        </p:nvSpPr>
        <p:spPr>
          <a:xfrm>
            <a:off x="6172200" y="6400800"/>
            <a:ext cx="2971800" cy="457200"/>
          </a:xfrm>
          <a:prstGeom prst="rect">
            <a:avLst/>
          </a:prstGeom>
          <a:solidFill>
            <a:srgbClr val="88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 smtClean="0"/>
              <a:t>07/10/2014</a:t>
            </a:r>
            <a:endParaRPr lang="es-ES" sz="15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553200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0" algn="l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1"/>
            <a:ext cx="82296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sp>
        <p:nvSpPr>
          <p:cNvPr id="24" name="Footer Placeholder 4"/>
          <p:cNvSpPr txBox="1">
            <a:spLocks/>
          </p:cNvSpPr>
          <p:nvPr/>
        </p:nvSpPr>
        <p:spPr>
          <a:xfrm>
            <a:off x="0" y="6550223"/>
            <a:ext cx="29718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srgbClr val="112E50"/>
                </a:solidFill>
              </a:rPr>
              <a:t>Marta </a:t>
            </a:r>
            <a:r>
              <a:rPr lang="es-ES" dirty="0" err="1" smtClean="0">
                <a:solidFill>
                  <a:srgbClr val="112E50"/>
                </a:solidFill>
              </a:rPr>
              <a:t>Avila</a:t>
            </a:r>
            <a:endParaRPr lang="es-ES" dirty="0">
              <a:solidFill>
                <a:srgbClr val="112E50"/>
              </a:solidFill>
            </a:endParaRPr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3124200" y="6484071"/>
            <a:ext cx="29718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 smtClean="0">
                <a:solidFill>
                  <a:schemeClr val="bg1"/>
                </a:solidFill>
              </a:rPr>
              <a:t>Designing</a:t>
            </a:r>
            <a:r>
              <a:rPr lang="es-ES" baseline="0" dirty="0" smtClean="0">
                <a:solidFill>
                  <a:schemeClr val="bg1"/>
                </a:solidFill>
              </a:rPr>
              <a:t> </a:t>
            </a:r>
            <a:r>
              <a:rPr lang="es-ES" baseline="0" dirty="0" err="1" smtClean="0">
                <a:solidFill>
                  <a:schemeClr val="bg1"/>
                </a:solidFill>
              </a:rPr>
              <a:t>an</a:t>
            </a:r>
            <a:r>
              <a:rPr lang="es-ES" baseline="0" dirty="0" smtClean="0">
                <a:solidFill>
                  <a:schemeClr val="bg1"/>
                </a:solidFill>
              </a:rPr>
              <a:t> </a:t>
            </a:r>
            <a:r>
              <a:rPr lang="es-ES" baseline="0" dirty="0" err="1" smtClean="0">
                <a:solidFill>
                  <a:schemeClr val="bg1"/>
                </a:solidFill>
              </a:rPr>
              <a:t>Experiment</a:t>
            </a:r>
            <a:r>
              <a:rPr lang="es-ES" baseline="0" dirty="0" smtClean="0">
                <a:solidFill>
                  <a:schemeClr val="bg1"/>
                </a:solidFill>
              </a:rPr>
              <a:t> </a:t>
            </a:r>
            <a:r>
              <a:rPr lang="es-ES" baseline="0" dirty="0" err="1" smtClean="0">
                <a:solidFill>
                  <a:schemeClr val="bg1"/>
                </a:solidFill>
              </a:rPr>
              <a:t>for</a:t>
            </a:r>
            <a:r>
              <a:rPr lang="es-ES" baseline="0" dirty="0" smtClean="0">
                <a:solidFill>
                  <a:schemeClr val="bg1"/>
                </a:solidFill>
              </a:rPr>
              <a:t> XAS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3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9" r:id="rId10"/>
    <p:sldLayoutId id="214748366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en-US" sz="3500" b="1" kern="1200" smtClean="0">
          <a:solidFill>
            <a:srgbClr val="112E50"/>
          </a:solidFill>
          <a:latin typeface="Arial" pitchFamily="34" charset="0"/>
          <a:ea typeface="+mn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959F38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112E50"/>
        </a:buClr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959F38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112E50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88A0B8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contrib.andrew.cmu.edu/~gc00/reviews/pokerrules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3657600"/>
            <a:ext cx="457200" cy="307777"/>
          </a:xfrm>
        </p:spPr>
        <p:txBody>
          <a:bodyPr/>
          <a:lstStyle/>
          <a:p>
            <a:fld id="{AF63F0E2-F96A-440D-8107-856DFB02F179}" type="slidenum">
              <a:rPr lang="ca-ES" altLang="en-US">
                <a:solidFill>
                  <a:schemeClr val="tx1"/>
                </a:solidFill>
              </a:rPr>
              <a:pPr/>
              <a:t>1</a:t>
            </a:fld>
            <a:endParaRPr lang="ca-ES" alt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4"/>
          <a:stretch/>
        </p:blipFill>
        <p:spPr bwMode="auto">
          <a:xfrm>
            <a:off x="0" y="1467896"/>
            <a:ext cx="9145253" cy="287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040794"/>
            <a:ext cx="7391400" cy="132343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s-ES_tradnl" altLang="en-US" sz="4000" dirty="0" smtClean="0">
                <a:latin typeface="Trebuchet MS" panose="020B0603020202020204" pitchFamily="34" charset="0"/>
              </a:rPr>
              <a:t>DESIGNING AN EXPERIMENT FOR XAS</a:t>
            </a:r>
            <a:endParaRPr lang="en-US" altLang="en-US" sz="4000" dirty="0">
              <a:latin typeface="Trebuchet MS" panose="020B0603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14568" y="3429000"/>
            <a:ext cx="5496448" cy="838200"/>
          </a:xfrm>
        </p:spPr>
        <p:txBody>
          <a:bodyPr>
            <a:noAutofit/>
          </a:bodyPr>
          <a:lstStyle/>
          <a:p>
            <a:r>
              <a:rPr lang="es-ES_tradnl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Part</a:t>
            </a:r>
            <a:r>
              <a:rPr lang="es-ES_tradnl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II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0"/>
            <a:ext cx="88392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7457" b="45469"/>
          <a:stretch/>
        </p:blipFill>
        <p:spPr bwMode="auto">
          <a:xfrm>
            <a:off x="6540640" y="5145541"/>
            <a:ext cx="2069960" cy="117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62495"/>
            <a:ext cx="2799092" cy="90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304800" y="4412391"/>
            <a:ext cx="8534400" cy="7692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Marta </a:t>
            </a:r>
            <a:r>
              <a:rPr lang="es-ES_tradnl" sz="2000" b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Avila</a:t>
            </a:r>
            <a:endParaRPr lang="es-ES_tradnl" sz="20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CLÆSS </a:t>
            </a:r>
            <a:r>
              <a:rPr lang="en-US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- Core Level Absorption and </a:t>
            </a:r>
            <a:r>
              <a:rPr lang="en-US" sz="20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Emission </a:t>
            </a:r>
            <a:r>
              <a:rPr lang="en-US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S</a:t>
            </a:r>
            <a:r>
              <a:rPr lang="en-US" sz="20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pectroscopies</a:t>
            </a:r>
            <a:endParaRPr lang="en-US" sz="20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1173144" y="0"/>
            <a:ext cx="67818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18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INTRODUCTORY COURSE:</a:t>
            </a:r>
          </a:p>
          <a:p>
            <a:pPr marL="0" indent="0" algn="ctr">
              <a:buNone/>
            </a:pPr>
            <a:r>
              <a:rPr lang="es-ES_tradnl" sz="1800" b="1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Synchrotron</a:t>
            </a:r>
            <a:r>
              <a:rPr lang="es-ES_tradnl" sz="18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EXAFS &amp; XANES </a:t>
            </a:r>
            <a:r>
              <a:rPr lang="es-ES_tradnl" sz="1800" b="1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for</a:t>
            </a:r>
            <a:r>
              <a:rPr lang="es-ES_tradnl" sz="18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s-ES_tradnl" sz="1800" b="1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Chemical</a:t>
            </a:r>
            <a:r>
              <a:rPr lang="es-ES_tradnl" sz="18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s-ES_tradnl" sz="1800" b="1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Speciation</a:t>
            </a:r>
            <a:r>
              <a:rPr lang="es-ES_tradnl" sz="18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s-ES_tradnl" sz="1800" b="1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on</a:t>
            </a:r>
            <a:r>
              <a:rPr lang="es-ES_tradnl" sz="18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s-ES_tradnl" sz="1800" b="1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Environmental</a:t>
            </a:r>
            <a:r>
              <a:rPr lang="es-ES_tradnl" sz="18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s-ES_tradnl" sz="1800" b="1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Systems</a:t>
            </a:r>
            <a:endParaRPr lang="es-ES_tradnl" sz="1800" b="1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r>
              <a:rPr lang="es-ES_tradnl" sz="18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ALBA 6-9</a:t>
            </a:r>
            <a:r>
              <a:rPr lang="es-ES_tradnl" sz="1800" b="1" baseline="300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th </a:t>
            </a:r>
            <a:r>
              <a:rPr lang="es-ES_tradnl" sz="1800" b="1" dirty="0" err="1" smtClean="0">
                <a:solidFill>
                  <a:srgbClr val="002060"/>
                </a:solidFill>
                <a:latin typeface="Trebuchet MS" panose="020B0603020202020204" pitchFamily="34" charset="0"/>
              </a:rPr>
              <a:t>October</a:t>
            </a:r>
            <a:r>
              <a:rPr lang="es-ES_tradnl" sz="18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2014</a:t>
            </a:r>
            <a:endParaRPr lang="es-ES_tradnl" sz="1800" b="1" baseline="300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13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8" t="44461" r="38625" b="27927"/>
          <a:stretch/>
        </p:blipFill>
        <p:spPr bwMode="auto">
          <a:xfrm>
            <a:off x="990601" y="4038600"/>
            <a:ext cx="19467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6200" y="-4184"/>
            <a:ext cx="1752600" cy="989929"/>
            <a:chOff x="76200" y="-4184"/>
            <a:chExt cx="1752600" cy="989929"/>
          </a:xfrm>
        </p:grpSpPr>
        <p:sp>
          <p:nvSpPr>
            <p:cNvPr id="11" name="Rectangle 10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3089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6553200" cy="523220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altLang="en-US" sz="2800" dirty="0" err="1" smtClean="0"/>
              <a:t>Powder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sample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preparation</a:t>
            </a:r>
            <a:r>
              <a:rPr lang="es-ES_tradnl" altLang="en-US" sz="2800" dirty="0" smtClean="0"/>
              <a:t>: Pellet</a:t>
            </a:r>
            <a:endParaRPr lang="en-US" altLang="en-US" sz="28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943600"/>
            <a:ext cx="457200" cy="307777"/>
          </a:xfrm>
        </p:spPr>
        <p:txBody>
          <a:bodyPr/>
          <a:lstStyle/>
          <a:p>
            <a:fld id="{AF63F0E2-F96A-440D-8107-856DFB02F179}" type="slidenum">
              <a:rPr lang="ca-ES" altLang="en-US">
                <a:solidFill>
                  <a:schemeClr val="tx1"/>
                </a:solidFill>
              </a:rPr>
              <a:pPr/>
              <a:t>10</a:t>
            </a:fld>
            <a:endParaRPr lang="ca-ES" alt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1000" y="1600200"/>
            <a:ext cx="8341808" cy="71308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DILUENTS: should be chemically non-reactive with the sample, depending from the experiment non-</a:t>
            </a:r>
            <a:r>
              <a:rPr lang="en-US" sz="15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higroscopic</a:t>
            </a:r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and transparent to x-rays</a:t>
            </a:r>
            <a:endParaRPr lang="en-US" sz="15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81000" y="914400"/>
            <a:ext cx="8341808" cy="60960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500" b="1" dirty="0">
                <a:solidFill>
                  <a:schemeClr val="tx2"/>
                </a:solidFill>
                <a:latin typeface="Trebuchet MS" panose="020B0603020202020204" pitchFamily="34" charset="0"/>
              </a:rPr>
              <a:t>T</a:t>
            </a:r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his </a:t>
            </a:r>
            <a:r>
              <a:rPr lang="en-US" sz="1500" b="1" dirty="0">
                <a:solidFill>
                  <a:schemeClr val="tx2"/>
                </a:solidFill>
                <a:latin typeface="Trebuchet MS" panose="020B0603020202020204" pitchFamily="34" charset="0"/>
              </a:rPr>
              <a:t>does not require great laboratory skills, but does </a:t>
            </a:r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require: high precision balance, mortar and pestle, pellet maker, press, and sometimes a diluent.</a:t>
            </a:r>
            <a:endParaRPr lang="en-US" sz="15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1000" y="2438400"/>
            <a:ext cx="1676400" cy="533688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Cellullose</a:t>
            </a:r>
            <a:endParaRPr lang="en-US" sz="15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26040" y="2438400"/>
            <a:ext cx="1600200" cy="533688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Boron nitride</a:t>
            </a:r>
            <a:endParaRPr lang="en-US" sz="15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78639" y="2438688"/>
            <a:ext cx="1600200" cy="533688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2"/>
                </a:solidFill>
                <a:latin typeface="Trebuchet MS" panose="020B0603020202020204" pitchFamily="34" charset="0"/>
              </a:rPr>
              <a:t>A</a:t>
            </a:r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lumina</a:t>
            </a:r>
            <a:endParaRPr lang="en-US" sz="15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133600" y="2438399"/>
            <a:ext cx="1600200" cy="533688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Polyethylene</a:t>
            </a:r>
            <a:endParaRPr lang="en-US" sz="15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7200" y="3047712"/>
            <a:ext cx="3276600" cy="53368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burns </a:t>
            </a:r>
            <a:r>
              <a:rPr lang="en-US" sz="1500" b="1" dirty="0">
                <a:solidFill>
                  <a:schemeClr val="bg1"/>
                </a:solidFill>
                <a:latin typeface="Trebuchet MS" panose="020B0603020202020204" pitchFamily="34" charset="0"/>
              </a:rPr>
              <a:t>at high </a:t>
            </a:r>
            <a:r>
              <a:rPr lang="en-US" sz="15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temperature</a:t>
            </a:r>
            <a:endParaRPr lang="en-US" sz="15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838072" y="3048000"/>
            <a:ext cx="1600200" cy="53368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highly </a:t>
            </a:r>
            <a:r>
              <a:rPr lang="en-US" sz="15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higroscopic</a:t>
            </a:r>
            <a:endParaRPr lang="en-US" sz="15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618744" y="3048000"/>
            <a:ext cx="1600200" cy="53368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Not compatible with low E</a:t>
            </a:r>
            <a:endParaRPr lang="en-US" sz="15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15200" y="2438400"/>
            <a:ext cx="1407608" cy="87644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Sugar, </a:t>
            </a:r>
            <a:r>
              <a:rPr lang="en-US" sz="15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loctite</a:t>
            </a:r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, etc. </a:t>
            </a:r>
            <a:endParaRPr lang="en-US" sz="15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40240" y="3886200"/>
            <a:ext cx="5582568" cy="190500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If compatible with the experimental condition, </a:t>
            </a:r>
            <a:r>
              <a:rPr lang="en-US" sz="15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kapton</a:t>
            </a:r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is often used to fix the sample on the sample holder.</a:t>
            </a:r>
          </a:p>
          <a:p>
            <a:pPr algn="just">
              <a:lnSpc>
                <a:spcPct val="120000"/>
              </a:lnSpc>
            </a:pPr>
            <a:r>
              <a:rPr lang="en-US" sz="1400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Kapton</a:t>
            </a:r>
            <a:r>
              <a:rPr lang="en-US" sz="1400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® is a </a:t>
            </a:r>
            <a:r>
              <a:rPr lang="en-US" sz="1400" dirty="0">
                <a:solidFill>
                  <a:schemeClr val="tx2"/>
                </a:solidFill>
                <a:latin typeface="Trebuchet MS" panose="020B0603020202020204" pitchFamily="34" charset="0"/>
              </a:rPr>
              <a:t>polyimide film developed by DuPont that remains stable across a wide range of </a:t>
            </a:r>
            <a:r>
              <a:rPr lang="en-US" sz="1400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temperatures</a:t>
            </a:r>
            <a:r>
              <a:rPr lang="en-US" sz="1400" dirty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(−</a:t>
            </a:r>
            <a:r>
              <a:rPr lang="en-US" sz="1400" dirty="0">
                <a:solidFill>
                  <a:schemeClr val="tx2"/>
                </a:solidFill>
                <a:latin typeface="Trebuchet MS" panose="020B0603020202020204" pitchFamily="34" charset="0"/>
              </a:rPr>
              <a:t>269 to +400 °</a:t>
            </a:r>
            <a:r>
              <a:rPr lang="en-US" sz="1400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C). Is </a:t>
            </a:r>
            <a:r>
              <a:rPr lang="en-US" sz="1400" dirty="0">
                <a:solidFill>
                  <a:schemeClr val="tx2"/>
                </a:solidFill>
                <a:latin typeface="Trebuchet MS" panose="020B0603020202020204" pitchFamily="34" charset="0"/>
              </a:rPr>
              <a:t>strong and unusually radiation resistant. It comes in plain film (7 </a:t>
            </a:r>
            <a:r>
              <a:rPr lang="en-US" sz="1400" dirty="0" err="1">
                <a:solidFill>
                  <a:schemeClr val="tx2"/>
                </a:solidFill>
                <a:latin typeface="Trebuchet MS" panose="020B0603020202020204" pitchFamily="34" charset="0"/>
              </a:rPr>
              <a:t>μm</a:t>
            </a:r>
            <a:r>
              <a:rPr lang="en-US" sz="1400" dirty="0">
                <a:solidFill>
                  <a:schemeClr val="tx2"/>
                </a:solidFill>
                <a:latin typeface="Trebuchet MS" panose="020B0603020202020204" pitchFamily="34" charset="0"/>
              </a:rPr>
              <a:t> to 75 μ m or thicker) and tape form</a:t>
            </a:r>
            <a:r>
              <a:rPr lang="en-US" sz="1400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.</a:t>
            </a:r>
            <a:endParaRPr lang="en-US" sz="1400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626140" y="5676900"/>
            <a:ext cx="3984461" cy="571500"/>
          </a:xfrm>
          <a:prstGeom prst="roundRect">
            <a:avLst>
              <a:gd name="adj" fmla="val 3802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7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Be </a:t>
            </a:r>
            <a:r>
              <a:rPr lang="es-ES_tradnl" sz="17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careful</a:t>
            </a:r>
            <a:r>
              <a:rPr lang="es-ES_tradnl" sz="17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, at </a:t>
            </a:r>
            <a:r>
              <a:rPr lang="es-ES_tradnl" sz="17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low</a:t>
            </a:r>
            <a:r>
              <a:rPr lang="es-ES_tradnl" sz="17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ES_tradnl" sz="17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 </a:t>
            </a:r>
            <a:r>
              <a:rPr lang="es-ES_tradnl" sz="17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Kapton</a:t>
            </a:r>
            <a:r>
              <a:rPr lang="es-ES_tradnl" sz="17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ES_tradnl" sz="17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tape </a:t>
            </a:r>
            <a:r>
              <a:rPr lang="es-ES_tradnl" sz="17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does</a:t>
            </a:r>
            <a:r>
              <a:rPr lang="es-ES_tradnl" sz="17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ES_tradnl" sz="17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not</a:t>
            </a:r>
            <a:r>
              <a:rPr lang="es-ES_tradnl" sz="17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ES_tradnl" sz="17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glue</a:t>
            </a:r>
            <a:endParaRPr lang="en-US" sz="17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18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76200" y="-4184"/>
            <a:ext cx="1752600" cy="989929"/>
            <a:chOff x="76200" y="-4184"/>
            <a:chExt cx="1752600" cy="989929"/>
          </a:xfrm>
        </p:grpSpPr>
        <p:sp>
          <p:nvSpPr>
            <p:cNvPr id="26" name="Rectangle 25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3089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6502" name="AutoShape 6" descr="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504" name="AutoShape 8" descr="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506" name="AutoShape 10" descr="data:image/jpeg;base64,/9j/4AAQSkZJRgABAQAAAQABAAD/2wCEAAkGBwgHBhURBwgWFhQWGR0bGBgYGB4eFRsYIBoeIR4kHCIhHjQgHyYnISIkITkiJSouMi43HR8zPzYvNyotLjEBCgoKBQUFDgUFDisZExkrKysrKysrKysrKysrKysrKysrKysrKysrKysrKysrKysrKysrKysrKysrKysrKysrK//AABEIALEBHAMBIgACEQEDEQH/xAAbAAEAAgMBAQAAAAAAAAAAAAAABAUCBgcDAf/EAEQQAAIBAwIEAwQDDQUJAAAAAAECAAMEEQUhBhIxQRMiUTJhcYEHFEIVIzM2UmJzkZKhsbLBJDRDcoIWF1RVk5TR0/D/xAAUAQEAAAAAAAAAAAAAAAAAAAAA/8QAFBEBAAAAAAAAAAAAAAAAAAAAAP/aAAwDAQACEQMRAD8A7jERAREQEREBESHq+qWWi6a9xqdcJSpjLMe2+B03JJIAA3JIECZEr9apNe6O62hyzL97KsRh/sNzDcAHDZHYd+kkWNsbaiQz5LMzMe2WOdvQDoPhvk5MCRERAREQEREBERAREQEREBERAREQEREBERAREQEREBERAREQEREBERATUPpQ4dfiThd6Z1A0kphqjBVBLlFJUEk7DO/6vSbfK7iP8Xrj9DU/kMDDhrS62iaHTtq98a3hDlDsoDFR7IOD2G2e+B33lpEQEREBERAREQEREBERAREQEREBERAREQEREBERAREQEREBERAREQEREBK7iP8AF64/Q1P5DLGV3Ef4vXH6Gp/IYFjERAREQEREBERAREQEREBERAREQEREBERAREQEREBERAREQEREBERAREQEruI/xeuP0NT+QyxldxH+L1x+hqfyGBYxEQEREBESg1CyuavEiVFt6hpgU8lSnKSDUznLhxjKt5R5uXlORAv4iICIiAiIgIiICIiAiIgIiICIiAiIgIiICIiAiIgIiICIiAldxH+L1x+hqfyGWMr9bHj2DUE9usrIvuypyx9APX4DqRAsJ5XFzQtkzc1lUerEAfvlDZ19SuqIfU1qDI3W3YeGp7qxIFYMNwcbbZ2O0176Qa9WnwyycHWq/WXIDuWWnWppjLM5qkVMkbZbchic+obqNWtqn92V6g7FEYofg2OU/Iyu1PiQ6bWordWgpmvUFKmKtVQ5cgnogccu2M56kDG4zO4duNQutEpPrFr4VcqPFTbAcbHGCRgncbnYzXOPOCNP4p1C3q6hfXKFG5EFJ0VVJy3NvTJ5tgOvYfMNn59UP+DSHu52P7+SV17xE2navRtbuijVa4c00pv5yEGTgMAvfuwzhsZxiXtJSlMBnLYAGTjJ95wMZ+Amk8S8C2GscX0L241O6WqCPD8N6YSnyDmHKDSJOTknJ3ye20DavupQQj6yj087ZdSFz0wW9kb7DfckYzJqkMMqdoIDDDDaazxNrGncKeCz3ApePVWmF2FEs3Vn7qB3Ze+M5GYGzxI9tdrWYqy8rjqh649R6j3iSICIiAiIgIiICIiAiIgIiICIiAiIgIiICIiAiIgIiYV6tOhRL1WwqjJPugYXVwltS5nBO4AA6licAD5+uw6nAmFnbvTZnuCC74zjooA2Ve+B195LHAzgYWtGpUrGrdLv9hfyFx33wWPUkdMgb4yZkCA39j1Asdkq4yewqDAH7QwPiqjq00Xgzjqnx3eVaF5pjeEtRgrpTZqFRMnlFRiPJ5eqn2sjoMqei16NO4olKq5B6/8A39ZC0ilS06kLWnRVBTUcnKAqsnTIA2yD1x6g/axAy+5VOmuLO4qUvTlbKgeiq4ZAO2ANpCvDqP1ykg5KpVvEYAFGCAEdyVyScAHlBwxyMGe6a9YXNzUo6fcLUrUn5Hpg7qxAPm/NAO7DI6jqMSdaW/1emctliSzN6sf6DoB2AA7QI51SlSOLyi9P3suU+brlB8yJhVr0bi+oNb1Qwy+6nI9j3SwqOlKmWqMAAMknoAOuZVrplvfXfj3FvynGEIytQL3LEYbf8knbA6EkQLaapxvwjonETUqms2hqFGVFHiVFUB3AbAVgMn19w9JeCyuqJ/sl+cfk1BzgfA5D79fMx7YwNpC1K4v8IlWxDN4iMPDcHKo6kkhguNu243AySQIFk1hSNqqKzDkACPnLrgYBBOcn45zvnIJnyjcPTqindjzH2W+y/wAPRsb8vuJGQDjGlq1jUYA1+VicBagNNyT0wrgE5+EovpK4otuFOF2rXFMO7EJSQ58z9RuN1wAW5u2B3xA2qJTaNq6XWm0qy1S9GqqslU4yAw6VAMYIO2QPccEZNzAREQERII1jTSPJeo3+U838IE6JXDWbU9KNf/t639ac8r3XEsLc1L6zemg6s70VUYGepq+gJ+UC2iUWicUW+vWAr6TZVqlIkgNhFBKnBxzOCRnbI22MnDVrZTi4D0yOvOjKoPpzY5D8mMCfExpVErUw1JwVO4IOQR7jMoCIiAiIgIiICIiAiIgfGYKuWOAJCpA31bnqD72MFAftH8oj+A+fXGFx/b6hpL+DG1Qjv+YP6nt06nInQEREBPC7thcKPNhlPMrejYI/gSPgTPeIHM9A+jyw0riqre67fMbitWapT8N2pUfO+QuQ3MxyfZY4OQMHedHu7inaWr1KxwqKWPbYDJ67T7XoUrmny16YYehGfhKjWNGuL3SqtvSu806qMjK+7crDBCvuRsTuwf5QKTg3jfSuO8C2qhGUEvbuR4hYEb+jIPXuSMgYwd2mr8PaBZcLWoTSeHVUDqUdWrMT1JZ8Z/a9wHaW/wB0br/ktf8Aaof+6Bjd69p9tqBtvrAa45A60QfvjAkgcudjuD8OpwN5KtrdkYvXbLnqewHovu/j1+HPNS4D1jWfpAbUru78NEVBQSnV5KqgLhg7KhxuWOBnPMRkAYO9rS1Z/buqSjuAhZx/rLBSe/se7HeBPqU0q0ytVAQRggjIIPUGcj421etb8eLp2l6K9al4ALLRUGpSZmOXQOGpYVMAAqBk4yNp1A2Vy3t6pU/0rTA/ehP75GocNaTQuWqrbFnf2mepUduijYuxIGFXYeggQLXUKNtbBdOr29WnjekqFHXO5yKYbftyci5JO+Rg+T8Q1dK5efSrlqTBiByAugUb8q55yvQDmAOSMc2QBsltZWloT9VtkTPXlUDPxwN57cqlsldxtnvg9f4D9UCqtdQvNSp82niiEyQXLlyrDqCigAntguCPTbB9zZXdb+9ai2O601CA/Pdx/pYH3yPd6JR8Y1bBfDqE5blJUOfU8p2bbHMQQe4bAxgLm5oWzVBfgrTBNRa6YcADO7JgKPzuVhjGPUhhrmjUH0ip9XZFqcp5KlcGsFbscOTn0/V16TVPorsuLk1a7q8aXFUv5EQN+CIOWLIF8np0UEdDggiW+ncY6Zr+oeDQrrUFPzMKDipnBUg4GKnKGI6Kd+uADnaLe/tLlytGuOYdVOzgdsqdxn4QJM1PjThTTON6fgX1LHhZIrL7aMQfKvr2Zgdtl2ycrsN3WqGqKVsfOfaPXkTfzemSRgD13wQpnvQo07ely0ht+8nuSe5PXMCr4Q0NeG+GqNorhvCXBYDAZiSWOM9ySZW/SFxfU4O0Y100mpW6DIIFJckDztuV67bbnA26japWVLajrdI/XKIegcgIwytQdMsDsR6D5+mAp+CrjUNY4ZpXtxTSlWr81Qov4IqWPJkZO5TlJf2t9+mJslrdJcZHKVZfaVhgj/yOvmGQcHeLG0t9Ps0o2dILTpqFVR0CgYAlXr+qafoldK11dojthOQnz1Rnoo9pmXJIABzkjq0C7iY03WrTDU2yCMg9iDMoCIiAiIgIiICc1vuM9f8A94lay07Sqta2VUR3RBzUmxlnVs8p2OOViN1GOhDbrfXtddXp0ba5pLnDMrqS5XJzyYcb7HfBA3J7BrRVVB5FA77ep6wMKFNKNELSXAA2npEQEREBERAifdG1+s+H4h5ubkxytjn5OfGcY9nzfCS5UfcU/dj6x4qZ8Tn/AAfnx4Ph8vNzdPtdOst4HnVp+IynxCOU526HYjB92+fkJ6SDfVbKhcq9xbMzgHlZaLuV9d1Q8s+Jq9s7gClW3ON7esB8yaeB8TAnxEQEREBERASNd2aXG4wHAwGxnb0I+0p7r/AgESYgaL9HXCNjwfd3KqAtSvUJRSckUV9kIftAEnJ2O65A2m6XVvbXCf2uirAflAHH6+kyr0KNzT5bikGHoRkStvtPrPZPScCvRdSrU3OH5SMMFbodugbv1YDoHhpdlTFSr9SvHT74dlYMMYUDAfIAA2wuB09BJwOqUfaWlUHqM0zj4HmBPvyM57YnPPol4Vs+Dri5bUnCVnqtTpeL5XNupypBOzc2zHkJAwud9h0fUmvDpjnSChq8hNLnyaZbHl5sEHB9QYFY2q0rx8XtJ6NJch/EACswOMF1JQLtvk+bKj8pTd0qtOtTDUagYHoQcic8+iLiXiLiVbh9Zs6NOlTcqORHDmsTlxlnIwvTGO432m9V9LsqzljQ5WPV0JR/2kIb5ZgSqjpTQtUYAAZJOwA985xd/Rna6jxtR1SixTFbxKlJ+bcKPIy91PMAeQ7AHG2CDVcScR8Z2H0i09NtUpVKVZkaialNj5R5izFXBJQqSRn7I7GdP+uXlFsXNgSPyqbBlx7wcMD7gGHv9AaZ94qVKJPsNzL/AJHyR8geZAOwUSfKerf29W9pVLep5geR0YFanI+wPIwDe2F3Ixjn67S4gIiICIiAiIgIiICIiAiIgIiICIiAiIgIiIHxWV1ypyDPsRAREQEREBERA+MquuHXI9D0kFtH0/mJpW/hknLGkWplj+cUILfP1MnxArLbRLa1Qi2q1FBZmIDkAsxLMfiSST8Z6Np1T/B1KsvrujZ/bQ4+WJPiBUNoQqXqVq+o1WdAyqSKQIVscwBWkCM8o6HO0k/c1f8Ai63/AFDJ0QICaNpqtk2SMxBBdxz1CDjIZmyxGw6nsPSPuVRpriyqvS9AjeQf5UYFB8AvfPWT4gc44sv+PLXi6h/s7p5uKNJM1hjw6VQO3s5dsF1CZ5lJxz7jGQehWlV69sr1KDIWAJRscyn0PKSMj3EiesinULcX/gZbxMA45Hxgg783Ly42xnOxwOpECVERAREQEREBERAREQEREBERAREQEREBERARI1zfUrapy1KdQnGfLTdh+tVI+U+W9/SuKnKlOoD+dSdR+tlAgSoiICIiAiIgIiICIiAiIgJDSwVb81vHcscjBI5eU8uBjHQEZHfLN6yZEBERAREQEREBERAREQEREBERAREQEREBERAREQEREBERAREQEREBERAREQEREBERAREQEREBERAREQEREBERAREQEREBERAREQEREBERAREQEREBERAREQEREBERA//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95794" y="949656"/>
            <a:ext cx="8341808" cy="65054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REMINDER: Each individual particle should be small enough (less than one absorption length) or the spectra will be distorted</a:t>
            </a:r>
            <a:endParaRPr lang="en-US" sz="1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0" y="3057088"/>
            <a:ext cx="2590800" cy="72674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Mortar and pestle </a:t>
            </a:r>
          </a:p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(porcelain or agate)</a:t>
            </a:r>
            <a:endParaRPr lang="en-US" sz="14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856516" y="3057088"/>
            <a:ext cx="3048000" cy="72674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Trebuchet MS" panose="020B0603020202020204" pitchFamily="34" charset="0"/>
              </a:rPr>
              <a:t>Small volume ball </a:t>
            </a:r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mills </a:t>
            </a:r>
          </a:p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(</a:t>
            </a:r>
            <a:r>
              <a:rPr lang="en-US" sz="14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MiniMill</a:t>
            </a:r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n-US" sz="1400" b="1" dirty="0">
                <a:solidFill>
                  <a:schemeClr val="tx2"/>
                </a:solidFill>
                <a:latin typeface="Trebuchet MS" panose="020B0603020202020204" pitchFamily="34" charset="0"/>
              </a:rPr>
              <a:t>2 </a:t>
            </a:r>
            <a:r>
              <a:rPr lang="en-US" sz="14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Pananalytical</a:t>
            </a:r>
            <a:r>
              <a:rPr lang="en-US" sz="1400" b="1" dirty="0">
                <a:solidFill>
                  <a:schemeClr val="tx2"/>
                </a:solidFill>
                <a:latin typeface="Trebuchet MS" panose="020B0603020202020204" pitchFamily="34" charset="0"/>
              </a:rPr>
              <a:t>, Gilson </a:t>
            </a:r>
            <a:r>
              <a:rPr lang="en-US" sz="14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Micromill</a:t>
            </a:r>
            <a:r>
              <a:rPr lang="en-US" sz="1400" b="1" dirty="0">
                <a:solidFill>
                  <a:schemeClr val="tx2"/>
                </a:solidFill>
                <a:latin typeface="Trebuchet MS" panose="020B0603020202020204" pitchFamily="34" charset="0"/>
              </a:rPr>
              <a:t>)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7" t="61444" r="23373" b="20455"/>
          <a:stretch/>
        </p:blipFill>
        <p:spPr bwMode="auto">
          <a:xfrm>
            <a:off x="6658709" y="1668376"/>
            <a:ext cx="1418491" cy="136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ounded Rectangle 35"/>
          <p:cNvSpPr/>
          <p:nvPr/>
        </p:nvSpPr>
        <p:spPr>
          <a:xfrm>
            <a:off x="457200" y="2209800"/>
            <a:ext cx="2311398" cy="825318"/>
          </a:xfrm>
          <a:prstGeom prst="roundRect">
            <a:avLst/>
          </a:prstGeom>
          <a:solidFill>
            <a:srgbClr val="008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Grind and mill your samples for at least 30 min </a:t>
            </a:r>
            <a:endParaRPr lang="en-US" sz="17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631" y="1668376"/>
            <a:ext cx="1728737" cy="129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1828800" y="304800"/>
            <a:ext cx="6553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500" b="1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_tradnl" altLang="en-US" sz="2800" dirty="0" err="1" smtClean="0"/>
              <a:t>Powder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sample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preparation</a:t>
            </a:r>
            <a:r>
              <a:rPr lang="es-ES_tradnl" altLang="en-US" sz="2800" dirty="0" smtClean="0"/>
              <a:t>: Pellet </a:t>
            </a:r>
            <a:endParaRPr lang="es-ES_tradnl" altLang="en-US" sz="2800" dirty="0"/>
          </a:p>
        </p:txBody>
      </p:sp>
      <p:sp>
        <p:nvSpPr>
          <p:cNvPr id="23" name="Rounded Rectangle 22"/>
          <p:cNvSpPr/>
          <p:nvPr/>
        </p:nvSpPr>
        <p:spPr>
          <a:xfrm>
            <a:off x="632209" y="4114800"/>
            <a:ext cx="8126896" cy="1600200"/>
          </a:xfrm>
          <a:prstGeom prst="roundRect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17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Be careful with the Grinding: </a:t>
            </a:r>
          </a:p>
          <a:p>
            <a:pPr algn="just">
              <a:lnSpc>
                <a:spcPct val="120000"/>
              </a:lnSpc>
            </a:pPr>
            <a:r>
              <a:rPr lang="en-US" sz="17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check that the chemical state of your sample does not change under temperature, pressure and prevent aggregation back into larger particles</a:t>
            </a:r>
            <a:endParaRPr lang="en-US" sz="17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075" y="4030671"/>
            <a:ext cx="1617730" cy="150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76200" y="-4184"/>
            <a:ext cx="1752600" cy="989929"/>
            <a:chOff x="76200" y="-4184"/>
            <a:chExt cx="1752600" cy="989929"/>
          </a:xfrm>
        </p:grpSpPr>
        <p:sp>
          <p:nvSpPr>
            <p:cNvPr id="26" name="Rectangle 25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3089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7" t="32759" r="43264" b="54098"/>
          <a:stretch/>
        </p:blipFill>
        <p:spPr bwMode="auto">
          <a:xfrm>
            <a:off x="6758658" y="4076673"/>
            <a:ext cx="1123395" cy="143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6502" name="AutoShape 6" descr="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504" name="AutoShape 8" descr="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506" name="AutoShape 10" descr="data:image/jpeg;base64,/9j/4AAQSkZJRgABAQAAAQABAAD/2wCEAAkGBwgHBhURBwgWFhQWGR0bGBgYGB4eFRsYIBoeIR4kHCIhHjQgHyYnISIkITkiJSouMi43HR8zPzYvNyotLjEBCgoKBQUFDgUFDisZExkrKysrKysrKysrKysrKysrKysrKysrKysrKysrKysrKysrKysrKysrKysrKysrKysrK//AABEIALEBHAMBIgACEQEDEQH/xAAbAAEAAgMBAQAAAAAAAAAAAAAABAUCBgcDAf/EAEQQAAIBAwIEAwQDDQUJAAAAAAECAAMEEQUhBhIxQRMiUTJhcYEHFEIVIzM2UmJzkZKhsbLBJDRDcoIWF1RVk5TR0/D/xAAUAQEAAAAAAAAAAAAAAAAAAAAA/8QAFBEBAAAAAAAAAAAAAAAAAAAAAP/aAAwDAQACEQMRAD8A7jERAREQEREBESHq+qWWi6a9xqdcJSpjLMe2+B03JJIAA3JIECZEr9apNe6O62hyzL97KsRh/sNzDcAHDZHYd+kkWNsbaiQz5LMzMe2WOdvQDoPhvk5MCRERAREQEREBERAREQEREBERAREQEREBERAREQEREBERAREQEREBERATUPpQ4dfiThd6Z1A0kphqjBVBLlFJUEk7DO/6vSbfK7iP8Xrj9DU/kMDDhrS62iaHTtq98a3hDlDsoDFR7IOD2G2e+B33lpEQEREBERAREQEREBERAREQEREBERAREQEREBERAREQEREBERAREQEREBK7iP8AF64/Q1P5DLGV3Ef4vXH6Gp/IYFjERAREQEREBERAREQEREBERAREQEREBERAREQEREBERAREQEREBERAREQEruI/xeuP0NT+QyxldxH+L1x+hqfyGBYxEQEREBESg1CyuavEiVFt6hpgU8lSnKSDUznLhxjKt5R5uXlORAv4iICIiAiIgIiICIiAiIgIiICIiAiIgIiICIiAiIgIiICIiAldxH+L1x+hqfyGWMr9bHj2DUE9usrIvuypyx9APX4DqRAsJ5XFzQtkzc1lUerEAfvlDZ19SuqIfU1qDI3W3YeGp7qxIFYMNwcbbZ2O0176Qa9WnwyycHWq/WXIDuWWnWppjLM5qkVMkbZbchic+obqNWtqn92V6g7FEYofg2OU/Iyu1PiQ6bWordWgpmvUFKmKtVQ5cgnogccu2M56kDG4zO4duNQutEpPrFr4VcqPFTbAcbHGCRgncbnYzXOPOCNP4p1C3q6hfXKFG5EFJ0VVJy3NvTJ5tgOvYfMNn59UP+DSHu52P7+SV17xE2navRtbuijVa4c00pv5yEGTgMAvfuwzhsZxiXtJSlMBnLYAGTjJ95wMZ+Amk8S8C2GscX0L241O6WqCPD8N6YSnyDmHKDSJOTknJ3ye20DavupQQj6yj087ZdSFz0wW9kb7DfckYzJqkMMqdoIDDDDaazxNrGncKeCz3ApePVWmF2FEs3Vn7qB3Ze+M5GYGzxI9tdrWYqy8rjqh649R6j3iSICIiAiIgIiICIiAiIgIiICIiAiIgIiICIiAiIgIiYV6tOhRL1WwqjJPugYXVwltS5nBO4AA6licAD5+uw6nAmFnbvTZnuCC74zjooA2Ve+B195LHAzgYWtGpUrGrdLv9hfyFx33wWPUkdMgb4yZkCA39j1Asdkq4yewqDAH7QwPiqjq00Xgzjqnx3eVaF5pjeEtRgrpTZqFRMnlFRiPJ5eqn2sjoMqei16NO4olKq5B6/8A39ZC0ilS06kLWnRVBTUcnKAqsnTIA2yD1x6g/axAy+5VOmuLO4qUvTlbKgeiq4ZAO2ANpCvDqP1ykg5KpVvEYAFGCAEdyVyScAHlBwxyMGe6a9YXNzUo6fcLUrUn5Hpg7qxAPm/NAO7DI6jqMSdaW/1emctliSzN6sf6DoB2AA7QI51SlSOLyi9P3suU+brlB8yJhVr0bi+oNb1Qwy+6nI9j3SwqOlKmWqMAAMknoAOuZVrplvfXfj3FvynGEIytQL3LEYbf8knbA6EkQLaapxvwjonETUqms2hqFGVFHiVFUB3AbAVgMn19w9JeCyuqJ/sl+cfk1BzgfA5D79fMx7YwNpC1K4v8IlWxDN4iMPDcHKo6kkhguNu243AySQIFk1hSNqqKzDkACPnLrgYBBOcn45zvnIJnyjcPTqindjzH2W+y/wAPRsb8vuJGQDjGlq1jUYA1+VicBagNNyT0wrgE5+EovpK4otuFOF2rXFMO7EJSQ58z9RuN1wAW5u2B3xA2qJTaNq6XWm0qy1S9GqqslU4yAw6VAMYIO2QPccEZNzAREQERII1jTSPJeo3+U838IE6JXDWbU9KNf/t639ac8r3XEsLc1L6zemg6s70VUYGepq+gJ+UC2iUWicUW+vWAr6TZVqlIkgNhFBKnBxzOCRnbI22MnDVrZTi4D0yOvOjKoPpzY5D8mMCfExpVErUw1JwVO4IOQR7jMoCIiAiIgIiICIiAiIgfGYKuWOAJCpA31bnqD72MFAftH8oj+A+fXGFx/b6hpL+DG1Qjv+YP6nt06nInQEREBPC7thcKPNhlPMrejYI/gSPgTPeIHM9A+jyw0riqre67fMbitWapT8N2pUfO+QuQ3MxyfZY4OQMHedHu7inaWr1KxwqKWPbYDJ67T7XoUrmny16YYehGfhKjWNGuL3SqtvSu806qMjK+7crDBCvuRsTuwf5QKTg3jfSuO8C2qhGUEvbuR4hYEb+jIPXuSMgYwd2mr8PaBZcLWoTSeHVUDqUdWrMT1JZ8Z/a9wHaW/wB0br/ktf8Aaof+6Bjd69p9tqBtvrAa45A60QfvjAkgcudjuD8OpwN5KtrdkYvXbLnqewHovu/j1+HPNS4D1jWfpAbUru78NEVBQSnV5KqgLhg7KhxuWOBnPMRkAYO9rS1Z/buqSjuAhZx/rLBSe/se7HeBPqU0q0ytVAQRggjIIPUGcj421etb8eLp2l6K9al4ALLRUGpSZmOXQOGpYVMAAqBk4yNp1A2Vy3t6pU/0rTA/ehP75GocNaTQuWqrbFnf2mepUduijYuxIGFXYeggQLXUKNtbBdOr29WnjekqFHXO5yKYbftyci5JO+Rg+T8Q1dK5efSrlqTBiByAugUb8q55yvQDmAOSMc2QBsltZWloT9VtkTPXlUDPxwN57cqlsldxtnvg9f4D9UCqtdQvNSp82niiEyQXLlyrDqCigAntguCPTbB9zZXdb+9ai2O601CA/Pdx/pYH3yPd6JR8Y1bBfDqE5blJUOfU8p2bbHMQQe4bAxgLm5oWzVBfgrTBNRa6YcADO7JgKPzuVhjGPUhhrmjUH0ip9XZFqcp5KlcGsFbscOTn0/V16TVPorsuLk1a7q8aXFUv5EQN+CIOWLIF8np0UEdDggiW+ncY6Zr+oeDQrrUFPzMKDipnBUg4GKnKGI6Kd+uADnaLe/tLlytGuOYdVOzgdsqdxn4QJM1PjThTTON6fgX1LHhZIrL7aMQfKvr2Zgdtl2ycrsN3WqGqKVsfOfaPXkTfzemSRgD13wQpnvQo07ely0ht+8nuSe5PXMCr4Q0NeG+GqNorhvCXBYDAZiSWOM9ySZW/SFxfU4O0Y100mpW6DIIFJckDztuV67bbnA26japWVLajrdI/XKIegcgIwytQdMsDsR6D5+mAp+CrjUNY4ZpXtxTSlWr81Qov4IqWPJkZO5TlJf2t9+mJslrdJcZHKVZfaVhgj/yOvmGQcHeLG0t9Ps0o2dILTpqFVR0CgYAlXr+qafoldK11dojthOQnz1Rnoo9pmXJIABzkjq0C7iY03WrTDU2yCMg9iDMoCIiAiIgIiICc1vuM9f8A94lay07Sqta2VUR3RBzUmxlnVs8p2OOViN1GOhDbrfXtddXp0ba5pLnDMrqS5XJzyYcb7HfBA3J7BrRVVB5FA77ep6wMKFNKNELSXAA2npEQEREBERAifdG1+s+H4h5ubkxytjn5OfGcY9nzfCS5UfcU/dj6x4qZ8Tn/AAfnx4Ph8vNzdPtdOst4HnVp+IynxCOU526HYjB92+fkJ6SDfVbKhcq9xbMzgHlZaLuV9d1Q8s+Jq9s7gClW3ON7esB8yaeB8TAnxEQEREBERASNd2aXG4wHAwGxnb0I+0p7r/AgESYgaL9HXCNjwfd3KqAtSvUJRSckUV9kIftAEnJ2O65A2m6XVvbXCf2uirAflAHH6+kyr0KNzT5bikGHoRkStvtPrPZPScCvRdSrU3OH5SMMFbodugbv1YDoHhpdlTFSr9SvHT74dlYMMYUDAfIAA2wuB09BJwOqUfaWlUHqM0zj4HmBPvyM57YnPPol4Vs+Dri5bUnCVnqtTpeL5XNupypBOzc2zHkJAwud9h0fUmvDpjnSChq8hNLnyaZbHl5sEHB9QYFY2q0rx8XtJ6NJch/EACswOMF1JQLtvk+bKj8pTd0qtOtTDUagYHoQcic8+iLiXiLiVbh9Zs6NOlTcqORHDmsTlxlnIwvTGO432m9V9LsqzljQ5WPV0JR/2kIb5ZgSqjpTQtUYAAZJOwA985xd/Rna6jxtR1SixTFbxKlJ+bcKPIy91PMAeQ7AHG2CDVcScR8Z2H0i09NtUpVKVZkaialNj5R5izFXBJQqSRn7I7GdP+uXlFsXNgSPyqbBlx7wcMD7gGHv9AaZ94qVKJPsNzL/AJHyR8geZAOwUSfKerf29W9pVLep5geR0YFanI+wPIwDe2F3Ixjn67S4gIiICIiAiIgIiICIiAiIgIiICIiAiIgIiIHxWV1ypyDPsRAREQEREBERA+MquuHXI9D0kFtH0/mJpW/hknLGkWplj+cUILfP1MnxArLbRLa1Qi2q1FBZmIDkAsxLMfiSST8Z6Np1T/B1KsvrujZ/bQ4+WJPiBUNoQqXqVq+o1WdAyqSKQIVscwBWkCM8o6HO0k/c1f8Ai63/AFDJ0QICaNpqtk2SMxBBdxz1CDjIZmyxGw6nsPSPuVRpriyqvS9AjeQf5UYFB8AvfPWT4gc44sv+PLXi6h/s7p5uKNJM1hjw6VQO3s5dsF1CZ5lJxz7jGQehWlV69sr1KDIWAJRscyn0PKSMj3EiesinULcX/gZbxMA45Hxgg783Ly42xnOxwOpECVERAREQEREBERAREQEREBERAREQEREBERARI1zfUrapy1KdQnGfLTdh+tVI+U+W9/SuKnKlOoD+dSdR+tlAgSoiICIiAiIgIiICIiAiIgJDSwVb81vHcscjBI5eU8uBjHQEZHfLN6yZEBERAREQEREBERAREQEREBERAREQEREBERAREQEREBERAREQEREBERAREQEREBERAREQEREBERAREQEREBERAREQEREBERAREQEREBERAREQEREBERAREQEREBERA//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95794" y="949656"/>
            <a:ext cx="8341808" cy="65054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REMINDER: Each individual particle should be small enough (less than one absorption length) or the spectra will be distorted</a:t>
            </a:r>
            <a:endParaRPr lang="en-US" sz="1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0" y="3057088"/>
            <a:ext cx="2590800" cy="72674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Mortar and pestle </a:t>
            </a:r>
          </a:p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(porcelain or agate)</a:t>
            </a:r>
            <a:endParaRPr lang="en-US" sz="14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856516" y="3057088"/>
            <a:ext cx="3048000" cy="72674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Trebuchet MS" panose="020B0603020202020204" pitchFamily="34" charset="0"/>
              </a:rPr>
              <a:t>Small volume ball </a:t>
            </a:r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mills </a:t>
            </a:r>
          </a:p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(</a:t>
            </a:r>
            <a:r>
              <a:rPr lang="en-US" sz="14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MiniMill</a:t>
            </a:r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n-US" sz="1400" b="1" dirty="0">
                <a:solidFill>
                  <a:schemeClr val="tx2"/>
                </a:solidFill>
                <a:latin typeface="Trebuchet MS" panose="020B0603020202020204" pitchFamily="34" charset="0"/>
              </a:rPr>
              <a:t>2 </a:t>
            </a:r>
            <a:r>
              <a:rPr lang="en-US" sz="14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Pananalytical</a:t>
            </a:r>
            <a:r>
              <a:rPr lang="en-US" sz="1400" b="1" dirty="0">
                <a:solidFill>
                  <a:schemeClr val="tx2"/>
                </a:solidFill>
                <a:latin typeface="Trebuchet MS" panose="020B0603020202020204" pitchFamily="34" charset="0"/>
              </a:rPr>
              <a:t>, Gilson </a:t>
            </a:r>
            <a:r>
              <a:rPr lang="en-US" sz="1400" b="1" dirty="0" err="1">
                <a:solidFill>
                  <a:schemeClr val="tx2"/>
                </a:solidFill>
                <a:latin typeface="Trebuchet MS" panose="020B0603020202020204" pitchFamily="34" charset="0"/>
              </a:rPr>
              <a:t>Micromill</a:t>
            </a:r>
            <a:r>
              <a:rPr lang="en-US" sz="1400" b="1" dirty="0">
                <a:solidFill>
                  <a:schemeClr val="tx2"/>
                </a:solidFill>
                <a:latin typeface="Trebuchet MS" panose="020B0603020202020204" pitchFamily="34" charset="0"/>
              </a:rPr>
              <a:t>)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7" t="61444" r="23373" b="20455"/>
          <a:stretch/>
        </p:blipFill>
        <p:spPr bwMode="auto">
          <a:xfrm>
            <a:off x="6658709" y="1668376"/>
            <a:ext cx="1418491" cy="136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3505200" y="5468807"/>
            <a:ext cx="2351316" cy="474793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Trebuchet MS" panose="020B0603020202020204" pitchFamily="34" charset="0"/>
              </a:rPr>
              <a:t>ASTM </a:t>
            </a:r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sieves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20675" y="7837716"/>
            <a:ext cx="8341808" cy="107768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>
                <a:solidFill>
                  <a:schemeClr val="tx2"/>
                </a:solidFill>
                <a:latin typeface="Trebuchet MS" panose="020B0603020202020204" pitchFamily="34" charset="0"/>
              </a:rPr>
              <a:t>Mix </a:t>
            </a:r>
            <a:r>
              <a:rPr lang="en-US" sz="2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your sample with a non reactive liquid, </a:t>
            </a:r>
            <a:r>
              <a:rPr lang="en-US" sz="2200" b="1" dirty="0">
                <a:solidFill>
                  <a:schemeClr val="tx2"/>
                </a:solidFill>
                <a:latin typeface="Trebuchet MS" panose="020B0603020202020204" pitchFamily="34" charset="0"/>
              </a:rPr>
              <a:t>stir it </a:t>
            </a:r>
            <a:r>
              <a:rPr lang="en-US" sz="2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up and wait until the bigger particles have been sink. Decant </a:t>
            </a:r>
            <a:r>
              <a:rPr lang="en-US" sz="2200" b="1" dirty="0">
                <a:solidFill>
                  <a:schemeClr val="tx2"/>
                </a:solidFill>
                <a:latin typeface="Trebuchet MS" panose="020B0603020202020204" pitchFamily="34" charset="0"/>
              </a:rPr>
              <a:t>the supernatant with a </a:t>
            </a:r>
            <a:r>
              <a:rPr lang="en-US" sz="2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pipette and dry the particles</a:t>
            </a:r>
            <a:endParaRPr lang="en-US" sz="22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57200" y="2209800"/>
            <a:ext cx="2311398" cy="825318"/>
          </a:xfrm>
          <a:prstGeom prst="roundRect">
            <a:avLst/>
          </a:prstGeom>
          <a:solidFill>
            <a:srgbClr val="008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Grind and mill your samples for at least 30 min </a:t>
            </a:r>
            <a:endParaRPr lang="en-US" sz="17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631" y="1668376"/>
            <a:ext cx="1728737" cy="129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ounded Rectangle 36"/>
          <p:cNvSpPr/>
          <p:nvPr/>
        </p:nvSpPr>
        <p:spPr>
          <a:xfrm>
            <a:off x="397040" y="4572000"/>
            <a:ext cx="2311398" cy="609600"/>
          </a:xfrm>
          <a:prstGeom prst="roundRect">
            <a:avLst/>
          </a:prstGeom>
          <a:solidFill>
            <a:srgbClr val="008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Sieve your samples</a:t>
            </a:r>
            <a:endParaRPr lang="en-US" sz="17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477000" y="5515646"/>
            <a:ext cx="2427516" cy="42795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ASTM stack </a:t>
            </a:r>
            <a:r>
              <a:rPr lang="en-US" sz="1400" b="1" dirty="0">
                <a:solidFill>
                  <a:schemeClr val="tx2"/>
                </a:solidFill>
                <a:latin typeface="Trebuchet MS" panose="020B0603020202020204" pitchFamily="34" charset="0"/>
              </a:rPr>
              <a:t>and </a:t>
            </a:r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shaker</a:t>
            </a: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1828800" y="304800"/>
            <a:ext cx="6553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500" b="1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_tradnl" altLang="en-US" sz="2800" dirty="0" err="1" smtClean="0"/>
              <a:t>Powder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sample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preparation</a:t>
            </a:r>
            <a:r>
              <a:rPr lang="es-ES_tradnl" altLang="en-US" sz="2800" dirty="0" smtClean="0"/>
              <a:t>: Pellet </a:t>
            </a:r>
            <a:endParaRPr lang="es-ES_tradnl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2671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76200" y="-4184"/>
            <a:ext cx="1752600" cy="989929"/>
            <a:chOff x="76200" y="-4184"/>
            <a:chExt cx="1752600" cy="989929"/>
          </a:xfrm>
        </p:grpSpPr>
        <p:sp>
          <p:nvSpPr>
            <p:cNvPr id="26" name="Rectangle 25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3089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6502" name="AutoShape 6" descr="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504" name="AutoShape 8" descr="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506" name="AutoShape 10" descr="data:image/jpeg;base64,/9j/4AAQSkZJRgABAQAAAQABAAD/2wCEAAkGBwgHBhURBwgWFhQWGR0bGBgYGB4eFRsYIBoeIR4kHCIhHjQgHyYnISIkITkiJSouMi43HR8zPzYvNyotLjEBCgoKBQUFDgUFDisZExkrKysrKysrKysrKysrKysrKysrKysrKysrKysrKysrKysrKysrKysrKysrKysrKysrK//AABEIALEBHAMBIgACEQEDEQH/xAAbAAEAAgMBAQAAAAAAAAAAAAAABAUCBgcDAf/EAEQQAAIBAwIEAwQDDQUJAAAAAAECAAMEEQUhBhIxQRMiUTJhcYEHFEIVIzM2UmJzkZKhsbLBJDRDcoIWF1RVk5TR0/D/xAAUAQEAAAAAAAAAAAAAAAAAAAAA/8QAFBEBAAAAAAAAAAAAAAAAAAAAAP/aAAwDAQACEQMRAD8A7jERAREQEREBESHq+qWWi6a9xqdcJSpjLMe2+B03JJIAA3JIECZEr9apNe6O62hyzL97KsRh/sNzDcAHDZHYd+kkWNsbaiQz5LMzMe2WOdvQDoPhvk5MCRERAREQEREBERAREQEREBERAREQEREBERAREQEREBERAREQEREBERATUPpQ4dfiThd6Z1A0kphqjBVBLlFJUEk7DO/6vSbfK7iP8Xrj9DU/kMDDhrS62iaHTtq98a3hDlDsoDFR7IOD2G2e+B33lpEQEREBERAREQEREBERAREQEREBERAREQEREBERAREQEREBERAREQEREBK7iP8AF64/Q1P5DLGV3Ef4vXH6Gp/IYFjERAREQEREBERAREQEREBERAREQEREBERAREQEREBERAREQEREBERAREQEruI/xeuP0NT+QyxldxH+L1x+hqfyGBYxEQEREBESg1CyuavEiVFt6hpgU8lSnKSDUznLhxjKt5R5uXlORAv4iICIiAiIgIiICIiAiIgIiICIiAiIgIiICIiAiIgIiICIiAldxH+L1x+hqfyGWMr9bHj2DUE9usrIvuypyx9APX4DqRAsJ5XFzQtkzc1lUerEAfvlDZ19SuqIfU1qDI3W3YeGp7qxIFYMNwcbbZ2O0176Qa9WnwyycHWq/WXIDuWWnWppjLM5qkVMkbZbchic+obqNWtqn92V6g7FEYofg2OU/Iyu1PiQ6bWordWgpmvUFKmKtVQ5cgnogccu2M56kDG4zO4duNQutEpPrFr4VcqPFTbAcbHGCRgncbnYzXOPOCNP4p1C3q6hfXKFG5EFJ0VVJy3NvTJ5tgOvYfMNn59UP+DSHu52P7+SV17xE2navRtbuijVa4c00pv5yEGTgMAvfuwzhsZxiXtJSlMBnLYAGTjJ95wMZ+Amk8S8C2GscX0L241O6WqCPD8N6YSnyDmHKDSJOTknJ3ye20DavupQQj6yj087ZdSFz0wW9kb7DfckYzJqkMMqdoIDDDDaazxNrGncKeCz3ApePVWmF2FEs3Vn7qB3Ze+M5GYGzxI9tdrWYqy8rjqh649R6j3iSICIiAiIgIiICIiAiIgIiICIiAiIgIiICIiAiIgIiYV6tOhRL1WwqjJPugYXVwltS5nBO4AA6licAD5+uw6nAmFnbvTZnuCC74zjooA2Ve+B195LHAzgYWtGpUrGrdLv9hfyFx33wWPUkdMgb4yZkCA39j1Asdkq4yewqDAH7QwPiqjq00Xgzjqnx3eVaF5pjeEtRgrpTZqFRMnlFRiPJ5eqn2sjoMqei16NO4olKq5B6/8A39ZC0ilS06kLWnRVBTUcnKAqsnTIA2yD1x6g/axAy+5VOmuLO4qUvTlbKgeiq4ZAO2ANpCvDqP1ykg5KpVvEYAFGCAEdyVyScAHlBwxyMGe6a9YXNzUo6fcLUrUn5Hpg7qxAPm/NAO7DI6jqMSdaW/1emctliSzN6sf6DoB2AA7QI51SlSOLyi9P3suU+brlB8yJhVr0bi+oNb1Qwy+6nI9j3SwqOlKmWqMAAMknoAOuZVrplvfXfj3FvynGEIytQL3LEYbf8knbA6EkQLaapxvwjonETUqms2hqFGVFHiVFUB3AbAVgMn19w9JeCyuqJ/sl+cfk1BzgfA5D79fMx7YwNpC1K4v8IlWxDN4iMPDcHKo6kkhguNu243AySQIFk1hSNqqKzDkACPnLrgYBBOcn45zvnIJnyjcPTqindjzH2W+y/wAPRsb8vuJGQDjGlq1jUYA1+VicBagNNyT0wrgE5+EovpK4otuFOF2rXFMO7EJSQ58z9RuN1wAW5u2B3xA2qJTaNq6XWm0qy1S9GqqslU4yAw6VAMYIO2QPccEZNzAREQERII1jTSPJeo3+U838IE6JXDWbU9KNf/t639ac8r3XEsLc1L6zemg6s70VUYGepq+gJ+UC2iUWicUW+vWAr6TZVqlIkgNhFBKnBxzOCRnbI22MnDVrZTi4D0yOvOjKoPpzY5D8mMCfExpVErUw1JwVO4IOQR7jMoCIiAiIgIiICIiAiIgfGYKuWOAJCpA31bnqD72MFAftH8oj+A+fXGFx/b6hpL+DG1Qjv+YP6nt06nInQEREBPC7thcKPNhlPMrejYI/gSPgTPeIHM9A+jyw0riqre67fMbitWapT8N2pUfO+QuQ3MxyfZY4OQMHedHu7inaWr1KxwqKWPbYDJ67T7XoUrmny16YYehGfhKjWNGuL3SqtvSu806qMjK+7crDBCvuRsTuwf5QKTg3jfSuO8C2qhGUEvbuR4hYEb+jIPXuSMgYwd2mr8PaBZcLWoTSeHVUDqUdWrMT1JZ8Z/a9wHaW/wB0br/ktf8Aaof+6Bjd69p9tqBtvrAa45A60QfvjAkgcudjuD8OpwN5KtrdkYvXbLnqewHovu/j1+HPNS4D1jWfpAbUru78NEVBQSnV5KqgLhg7KhxuWOBnPMRkAYO9rS1Z/buqSjuAhZx/rLBSe/se7HeBPqU0q0ytVAQRggjIIPUGcj421etb8eLp2l6K9al4ALLRUGpSZmOXQOGpYVMAAqBk4yNp1A2Vy3t6pU/0rTA/ehP75GocNaTQuWqrbFnf2mepUduijYuxIGFXYeggQLXUKNtbBdOr29WnjekqFHXO5yKYbftyci5JO+Rg+T8Q1dK5efSrlqTBiByAugUb8q55yvQDmAOSMc2QBsltZWloT9VtkTPXlUDPxwN57cqlsldxtnvg9f4D9UCqtdQvNSp82niiEyQXLlyrDqCigAntguCPTbB9zZXdb+9ai2O601CA/Pdx/pYH3yPd6JR8Y1bBfDqE5blJUOfU8p2bbHMQQe4bAxgLm5oWzVBfgrTBNRa6YcADO7JgKPzuVhjGPUhhrmjUH0ip9XZFqcp5KlcGsFbscOTn0/V16TVPorsuLk1a7q8aXFUv5EQN+CIOWLIF8np0UEdDggiW+ncY6Zr+oeDQrrUFPzMKDipnBUg4GKnKGI6Kd+uADnaLe/tLlytGuOYdVOzgdsqdxn4QJM1PjThTTON6fgX1LHhZIrL7aMQfKvr2Zgdtl2ycrsN3WqGqKVsfOfaPXkTfzemSRgD13wQpnvQo07ely0ht+8nuSe5PXMCr4Q0NeG+GqNorhvCXBYDAZiSWOM9ySZW/SFxfU4O0Y100mpW6DIIFJckDztuV67bbnA26japWVLajrdI/XKIegcgIwytQdMsDsR6D5+mAp+CrjUNY4ZpXtxTSlWr81Qov4IqWPJkZO5TlJf2t9+mJslrdJcZHKVZfaVhgj/yOvmGQcHeLG0t9Ps0o2dILTpqFVR0CgYAlXr+qafoldK11dojthOQnz1Rnoo9pmXJIABzkjq0C7iY03WrTDU2yCMg9iDMoCIiAiIgIiICc1vuM9f8A94lay07Sqta2VUR3RBzUmxlnVs8p2OOViN1GOhDbrfXtddXp0ba5pLnDMrqS5XJzyYcb7HfBA3J7BrRVVB5FA77ep6wMKFNKNELSXAA2npEQEREBERAifdG1+s+H4h5ubkxytjn5OfGcY9nzfCS5UfcU/dj6x4qZ8Tn/AAfnx4Ph8vNzdPtdOst4HnVp+IynxCOU526HYjB92+fkJ6SDfVbKhcq9xbMzgHlZaLuV9d1Q8s+Jq9s7gClW3ON7esB8yaeB8TAnxEQEREBERASNd2aXG4wHAwGxnb0I+0p7r/AgESYgaL9HXCNjwfd3KqAtSvUJRSckUV9kIftAEnJ2O65A2m6XVvbXCf2uirAflAHH6+kyr0KNzT5bikGHoRkStvtPrPZPScCvRdSrU3OH5SMMFbodugbv1YDoHhpdlTFSr9SvHT74dlYMMYUDAfIAA2wuB09BJwOqUfaWlUHqM0zj4HmBPvyM57YnPPol4Vs+Dri5bUnCVnqtTpeL5XNupypBOzc2zHkJAwud9h0fUmvDpjnSChq8hNLnyaZbHl5sEHB9QYFY2q0rx8XtJ6NJch/EACswOMF1JQLtvk+bKj8pTd0qtOtTDUagYHoQcic8+iLiXiLiVbh9Zs6NOlTcqORHDmsTlxlnIwvTGO432m9V9LsqzljQ5WPV0JR/2kIb5ZgSqjpTQtUYAAZJOwA985xd/Rna6jxtR1SixTFbxKlJ+bcKPIy91PMAeQ7AHG2CDVcScR8Z2H0i09NtUpVKVZkaialNj5R5izFXBJQqSRn7I7GdP+uXlFsXNgSPyqbBlx7wcMD7gGHv9AaZ94qVKJPsNzL/AJHyR8geZAOwUSfKerf29W9pVLep5geR0YFanI+wPIwDe2F3Ixjn67S4gIiICIiAiIgIiICIiAiIgIiICIiAiIgIiIHxWV1ypyDPsRAREQEREBERA+MquuHXI9D0kFtH0/mJpW/hknLGkWplj+cUILfP1MnxArLbRLa1Qi2q1FBZmIDkAsxLMfiSST8Z6Np1T/B1KsvrujZ/bQ4+WJPiBUNoQqXqVq+o1WdAyqSKQIVscwBWkCM8o6HO0k/c1f8Ai63/AFDJ0QICaNpqtk2SMxBBdxz1CDjIZmyxGw6nsPSPuVRpriyqvS9AjeQf5UYFB8AvfPWT4gc44sv+PLXi6h/s7p5uKNJM1hjw6VQO3s5dsF1CZ5lJxz7jGQehWlV69sr1KDIWAJRscyn0PKSMj3EiesinULcX/gZbxMA45Hxgg783Ly42xnOxwOpECVERAREQEREBERAREQEREBERAREQEREBERARI1zfUrapy1KdQnGfLTdh+tVI+U+W9/SuKnKlOoD+dSdR+tlAgSoiICIiAiIgIiICIiAiIgJDSwVb81vHcscjBI5eU8uBjHQEZHfLN6yZEBERAREQEREBERAREQEREBERAREQEREBERAREQEREBERAREQEREBERAREQEREBERAREQEREBERAREQEREBERAREQEREBERAREQEREBERAREQEREBERAREQEREBERA//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38200" y="3352800"/>
            <a:ext cx="2351316" cy="474793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Pellet maker – different sizes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20675" y="7837716"/>
            <a:ext cx="8341808" cy="107768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>
                <a:solidFill>
                  <a:schemeClr val="tx2"/>
                </a:solidFill>
                <a:latin typeface="Trebuchet MS" panose="020B0603020202020204" pitchFamily="34" charset="0"/>
              </a:rPr>
              <a:t>Mix </a:t>
            </a:r>
            <a:r>
              <a:rPr lang="en-US" sz="2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your sample with a non reactive liquid, </a:t>
            </a:r>
            <a:r>
              <a:rPr lang="en-US" sz="2200" b="1" dirty="0">
                <a:solidFill>
                  <a:schemeClr val="tx2"/>
                </a:solidFill>
                <a:latin typeface="Trebuchet MS" panose="020B0603020202020204" pitchFamily="34" charset="0"/>
              </a:rPr>
              <a:t>stir it </a:t>
            </a:r>
            <a:r>
              <a:rPr lang="en-US" sz="2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up and wait until the bigger particles have been sink. Decant </a:t>
            </a:r>
            <a:r>
              <a:rPr lang="en-US" sz="2200" b="1" dirty="0">
                <a:solidFill>
                  <a:schemeClr val="tx2"/>
                </a:solidFill>
                <a:latin typeface="Trebuchet MS" panose="020B0603020202020204" pitchFamily="34" charset="0"/>
              </a:rPr>
              <a:t>the supernatant with a </a:t>
            </a:r>
            <a:r>
              <a:rPr lang="en-US" sz="2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pipette and dry the particles</a:t>
            </a:r>
            <a:endParaRPr lang="en-US" sz="22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1828800" y="304800"/>
            <a:ext cx="6553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500" b="1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_tradnl" altLang="en-US" sz="2800" dirty="0" err="1" smtClean="0"/>
              <a:t>Powder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sample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preparation</a:t>
            </a:r>
            <a:r>
              <a:rPr lang="es-ES_tradnl" altLang="en-US" sz="2800" dirty="0" smtClean="0"/>
              <a:t>: Pellet </a:t>
            </a:r>
            <a:endParaRPr lang="es-ES_tradnl" altLang="en-US" sz="2800" dirty="0"/>
          </a:p>
        </p:txBody>
      </p:sp>
      <p:pic>
        <p:nvPicPr>
          <p:cNvPr id="40" name="Picture 2" descr="P12708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30" y="1524000"/>
            <a:ext cx="2863517" cy="17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P12708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878" y="1143000"/>
            <a:ext cx="1765070" cy="31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5147" y="3935758"/>
            <a:ext cx="2847305" cy="1015663"/>
          </a:xfrm>
          <a:prstGeom prst="rect">
            <a:avLst/>
          </a:prstGeom>
          <a:solidFill>
            <a:srgbClr val="FF0000">
              <a:alpha val="44000"/>
            </a:srgbClr>
          </a:solidFill>
        </p:spPr>
        <p:txBody>
          <a:bodyPr wrap="square">
            <a:spAutoFit/>
          </a:bodyPr>
          <a:lstStyle/>
          <a:p>
            <a:r>
              <a:rPr lang="en-US" sz="1500" b="1" dirty="0">
                <a:latin typeface="Trebuchet MS" panose="020B0603020202020204" pitchFamily="34" charset="0"/>
              </a:rPr>
              <a:t>Do not put more than </a:t>
            </a:r>
            <a:r>
              <a:rPr lang="en-US" sz="1500" b="1" dirty="0" smtClean="0">
                <a:latin typeface="Trebuchet MS" panose="020B0603020202020204" pitchFamily="34" charset="0"/>
              </a:rPr>
              <a:t>0.5 </a:t>
            </a:r>
            <a:r>
              <a:rPr lang="en-US" sz="1500" b="1" dirty="0">
                <a:latin typeface="Trebuchet MS" panose="020B0603020202020204" pitchFamily="34" charset="0"/>
              </a:rPr>
              <a:t>ton! By pressing stronger you destroy the pellets rather than make them firmer</a:t>
            </a:r>
            <a:r>
              <a:rPr lang="en-US" sz="1500" b="1" dirty="0" smtClean="0">
                <a:latin typeface="Trebuchet MS" panose="020B0603020202020204" pitchFamily="34" charset="0"/>
              </a:rPr>
              <a:t>.</a:t>
            </a:r>
            <a:endParaRPr lang="en-US" sz="1500" b="1" dirty="0">
              <a:latin typeface="Trebuchet MS" panose="020B0603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388896" y="4406779"/>
            <a:ext cx="2351316" cy="474793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Hydraulic press</a:t>
            </a:r>
          </a:p>
        </p:txBody>
      </p:sp>
      <p:pic>
        <p:nvPicPr>
          <p:cNvPr id="31" name="Picture 11" descr="I:\Fotos tesi\IMGP719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6" t="21001" r="39494" b="31000"/>
          <a:stretch>
            <a:fillRect/>
          </a:stretch>
        </p:blipFill>
        <p:spPr bwMode="auto">
          <a:xfrm>
            <a:off x="5966807" y="1371600"/>
            <a:ext cx="2413188" cy="227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5966807" y="3874930"/>
            <a:ext cx="2351316" cy="474793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Seal sample between </a:t>
            </a:r>
            <a:r>
              <a:rPr lang="en-US" sz="14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Kapton</a:t>
            </a:r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tape</a:t>
            </a:r>
          </a:p>
        </p:txBody>
      </p:sp>
      <p:sp>
        <p:nvSpPr>
          <p:cNvPr id="3" name="Striped Right Arrow 2"/>
          <p:cNvSpPr/>
          <p:nvPr/>
        </p:nvSpPr>
        <p:spPr>
          <a:xfrm rot="10800000">
            <a:off x="3124200" y="4495800"/>
            <a:ext cx="561678" cy="30957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Users\mavila\AppData\Local\Temp\image-2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25884" r="33988" b="37058"/>
          <a:stretch/>
        </p:blipFill>
        <p:spPr bwMode="auto">
          <a:xfrm>
            <a:off x="5966807" y="4572000"/>
            <a:ext cx="2334127" cy="174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990600" y="5240207"/>
            <a:ext cx="4749612" cy="627193"/>
          </a:xfrm>
          <a:prstGeom prst="roundRect">
            <a:avLst/>
          </a:prstGeom>
          <a:solidFill>
            <a:srgbClr val="008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14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If your sample gets stacked to the dies of the pellet maker, one trick is to attach </a:t>
            </a:r>
            <a:r>
              <a:rPr lang="en-US" sz="14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Kapton</a:t>
            </a:r>
            <a:r>
              <a:rPr lang="en-US" sz="14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tape to it</a:t>
            </a:r>
          </a:p>
        </p:txBody>
      </p:sp>
    </p:spTree>
    <p:extLst>
      <p:ext uri="{BB962C8B-B14F-4D97-AF65-F5344CB8AC3E}">
        <p14:creationId xmlns:p14="http://schemas.microsoft.com/office/powerpoint/2010/main" val="385672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2" t="66462" r="33693" b="19777"/>
          <a:stretch/>
        </p:blipFill>
        <p:spPr bwMode="auto">
          <a:xfrm>
            <a:off x="5967663" y="3821088"/>
            <a:ext cx="2102519" cy="171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6200" y="-4184"/>
            <a:ext cx="1752600" cy="989929"/>
            <a:chOff x="76200" y="-4184"/>
            <a:chExt cx="1752600" cy="989929"/>
          </a:xfrm>
        </p:grpSpPr>
        <p:sp>
          <p:nvSpPr>
            <p:cNvPr id="19" name="Rectangle 18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3089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6502" name="AutoShape 6" descr="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504" name="AutoShape 8" descr="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506" name="AutoShape 10" descr="data:image/jpeg;base64,/9j/4AAQSkZJRgABAQAAAQABAAD/2wCEAAkGBwgHBhURBwgWFhQWGR0bGBgYGB4eFRsYIBoeIR4kHCIhHjQgHyYnISIkITkiJSouMi43HR8zPzYvNyotLjEBCgoKBQUFDgUFDisZExkrKysrKysrKysrKysrKysrKysrKysrKysrKysrKysrKysrKysrKysrKysrKysrKysrK//AABEIALEBHAMBIgACEQEDEQH/xAAbAAEAAgMBAQAAAAAAAAAAAAAABAUCBgcDAf/EAEQQAAIBAwIEAwQDDQUJAAAAAAECAAMEEQUhBhIxQRMiUTJhcYEHFEIVIzM2UmJzkZKhsbLBJDRDcoIWF1RVk5TR0/D/xAAUAQEAAAAAAAAAAAAAAAAAAAAA/8QAFBEBAAAAAAAAAAAAAAAAAAAAAP/aAAwDAQACEQMRAD8A7jERAREQEREBESHq+qWWi6a9xqdcJSpjLMe2+B03JJIAA3JIECZEr9apNe6O62hyzL97KsRh/sNzDcAHDZHYd+kkWNsbaiQz5LMzMe2WOdvQDoPhvk5MCRERAREQEREBERAREQEREBERAREQEREBERAREQEREBERAREQEREBERATUPpQ4dfiThd6Z1A0kphqjBVBLlFJUEk7DO/6vSbfK7iP8Xrj9DU/kMDDhrS62iaHTtq98a3hDlDsoDFR7IOD2G2e+B33lpEQEREBERAREQEREBERAREQEREBERAREQEREBERAREQEREBERAREQEREBK7iP8AF64/Q1P5DLGV3Ef4vXH6Gp/IYFjERAREQEREBERAREQEREBERAREQEREBERAREQEREBERAREQEREBERAREQEruI/xeuP0NT+QyxldxH+L1x+hqfyGBYxEQEREBESg1CyuavEiVFt6hpgU8lSnKSDUznLhxjKt5R5uXlORAv4iICIiAiIgIiICIiAiIgIiICIiAiIgIiICIiAiIgIiICIiAldxH+L1x+hqfyGWMr9bHj2DUE9usrIvuypyx9APX4DqRAsJ5XFzQtkzc1lUerEAfvlDZ19SuqIfU1qDI3W3YeGp7qxIFYMNwcbbZ2O0176Qa9WnwyycHWq/WXIDuWWnWppjLM5qkVMkbZbchic+obqNWtqn92V6g7FEYofg2OU/Iyu1PiQ6bWordWgpmvUFKmKtVQ5cgnogccu2M56kDG4zO4duNQutEpPrFr4VcqPFTbAcbHGCRgncbnYzXOPOCNP4p1C3q6hfXKFG5EFJ0VVJy3NvTJ5tgOvYfMNn59UP+DSHu52P7+SV17xE2navRtbuijVa4c00pv5yEGTgMAvfuwzhsZxiXtJSlMBnLYAGTjJ95wMZ+Amk8S8C2GscX0L241O6WqCPD8N6YSnyDmHKDSJOTknJ3ye20DavupQQj6yj087ZdSFz0wW9kb7DfckYzJqkMMqdoIDDDDaazxNrGncKeCz3ApePVWmF2FEs3Vn7qB3Ze+M5GYGzxI9tdrWYqy8rjqh649R6j3iSICIiAiIgIiICIiAiIgIiICIiAiIgIiICIiAiIgIiYV6tOhRL1WwqjJPugYXVwltS5nBO4AA6licAD5+uw6nAmFnbvTZnuCC74zjooA2Ve+B195LHAzgYWtGpUrGrdLv9hfyFx33wWPUkdMgb4yZkCA39j1Asdkq4yewqDAH7QwPiqjq00Xgzjqnx3eVaF5pjeEtRgrpTZqFRMnlFRiPJ5eqn2sjoMqei16NO4olKq5B6/8A39ZC0ilS06kLWnRVBTUcnKAqsnTIA2yD1x6g/axAy+5VOmuLO4qUvTlbKgeiq4ZAO2ANpCvDqP1ykg5KpVvEYAFGCAEdyVyScAHlBwxyMGe6a9YXNzUo6fcLUrUn5Hpg7qxAPm/NAO7DI6jqMSdaW/1emctliSzN6sf6DoB2AA7QI51SlSOLyi9P3suU+brlB8yJhVr0bi+oNb1Qwy+6nI9j3SwqOlKmWqMAAMknoAOuZVrplvfXfj3FvynGEIytQL3LEYbf8knbA6EkQLaapxvwjonETUqms2hqFGVFHiVFUB3AbAVgMn19w9JeCyuqJ/sl+cfk1BzgfA5D79fMx7YwNpC1K4v8IlWxDN4iMPDcHKo6kkhguNu243AySQIFk1hSNqqKzDkACPnLrgYBBOcn45zvnIJnyjcPTqindjzH2W+y/wAPRsb8vuJGQDjGlq1jUYA1+VicBagNNyT0wrgE5+EovpK4otuFOF2rXFMO7EJSQ58z9RuN1wAW5u2B3xA2qJTaNq6XWm0qy1S9GqqslU4yAw6VAMYIO2QPccEZNzAREQERII1jTSPJeo3+U838IE6JXDWbU9KNf/t639ac8r3XEsLc1L6zemg6s70VUYGepq+gJ+UC2iUWicUW+vWAr6TZVqlIkgNhFBKnBxzOCRnbI22MnDVrZTi4D0yOvOjKoPpzY5D8mMCfExpVErUw1JwVO4IOQR7jMoCIiAiIgIiICIiAiIgfGYKuWOAJCpA31bnqD72MFAftH8oj+A+fXGFx/b6hpL+DG1Qjv+YP6nt06nInQEREBPC7thcKPNhlPMrejYI/gSPgTPeIHM9A+jyw0riqre67fMbitWapT8N2pUfO+QuQ3MxyfZY4OQMHedHu7inaWr1KxwqKWPbYDJ67T7XoUrmny16YYehGfhKjWNGuL3SqtvSu806qMjK+7crDBCvuRsTuwf5QKTg3jfSuO8C2qhGUEvbuR4hYEb+jIPXuSMgYwd2mr8PaBZcLWoTSeHVUDqUdWrMT1JZ8Z/a9wHaW/wB0br/ktf8Aaof+6Bjd69p9tqBtvrAa45A60QfvjAkgcudjuD8OpwN5KtrdkYvXbLnqewHovu/j1+HPNS4D1jWfpAbUru78NEVBQSnV5KqgLhg7KhxuWOBnPMRkAYO9rS1Z/buqSjuAhZx/rLBSe/se7HeBPqU0q0ytVAQRggjIIPUGcj421etb8eLp2l6K9al4ALLRUGpSZmOXQOGpYVMAAqBk4yNp1A2Vy3t6pU/0rTA/ehP75GocNaTQuWqrbFnf2mepUduijYuxIGFXYeggQLXUKNtbBdOr29WnjekqFHXO5yKYbftyci5JO+Rg+T8Q1dK5efSrlqTBiByAugUb8q55yvQDmAOSMc2QBsltZWloT9VtkTPXlUDPxwN57cqlsldxtnvg9f4D9UCqtdQvNSp82niiEyQXLlyrDqCigAntguCPTbB9zZXdb+9ai2O601CA/Pdx/pYH3yPd6JR8Y1bBfDqE5blJUOfU8p2bbHMQQe4bAxgLm5oWzVBfgrTBNRa6YcADO7JgKPzuVhjGPUhhrmjUH0ip9XZFqcp5KlcGsFbscOTn0/V16TVPorsuLk1a7q8aXFUv5EQN+CIOWLIF8np0UEdDggiW+ncY6Zr+oeDQrrUFPzMKDipnBUg4GKnKGI6Kd+uADnaLe/tLlytGuOYdVOzgdsqdxn4QJM1PjThTTON6fgX1LHhZIrL7aMQfKvr2Zgdtl2ycrsN3WqGqKVsfOfaPXkTfzemSRgD13wQpnvQo07ely0ht+8nuSe5PXMCr4Q0NeG+GqNorhvCXBYDAZiSWOM9ySZW/SFxfU4O0Y100mpW6DIIFJckDztuV67bbnA26japWVLajrdI/XKIegcgIwytQdMsDsR6D5+mAp+CrjUNY4ZpXtxTSlWr81Qov4IqWPJkZO5TlJf2t9+mJslrdJcZHKVZfaVhgj/yOvmGQcHeLG0t9Ps0o2dILTpqFVR0CgYAlXr+qafoldK11dojthOQnz1Rnoo9pmXJIABzkjq0C7iY03WrTDU2yCMg9iDMoCIiAiIgIiICc1vuM9f8A94lay07Sqta2VUR3RBzUmxlnVs8p2OOViN1GOhDbrfXtddXp0ba5pLnDMrqS5XJzyYcb7HfBA3J7BrRVVB5FA77ep6wMKFNKNELSXAA2npEQEREBERAifdG1+s+H4h5ubkxytjn5OfGcY9nzfCS5UfcU/dj6x4qZ8Tn/AAfnx4Ph8vNzdPtdOst4HnVp+IynxCOU526HYjB92+fkJ6SDfVbKhcq9xbMzgHlZaLuV9d1Q8s+Jq9s7gClW3ON7esB8yaeB8TAnxEQEREBERASNd2aXG4wHAwGxnb0I+0p7r/AgESYgaL9HXCNjwfd3KqAtSvUJRSckUV9kIftAEnJ2O65A2m6XVvbXCf2uirAflAHH6+kyr0KNzT5bikGHoRkStvtPrPZPScCvRdSrU3OH5SMMFbodugbv1YDoHhpdlTFSr9SvHT74dlYMMYUDAfIAA2wuB09BJwOqUfaWlUHqM0zj4HmBPvyM57YnPPol4Vs+Dri5bUnCVnqtTpeL5XNupypBOzc2zHkJAwud9h0fUmvDpjnSChq8hNLnyaZbHl5sEHB9QYFY2q0rx8XtJ6NJch/EACswOMF1JQLtvk+bKj8pTd0qtOtTDUagYHoQcic8+iLiXiLiVbh9Zs6NOlTcqORHDmsTlxlnIwvTGO432m9V9LsqzljQ5WPV0JR/2kIb5ZgSqjpTQtUYAAZJOwA985xd/Rna6jxtR1SixTFbxKlJ+bcKPIy91PMAeQ7AHG2CDVcScR8Z2H0i09NtUpVKVZkaialNj5R5izFXBJQqSRn7I7GdP+uXlFsXNgSPyqbBlx7wcMD7gGHv9AaZ94qVKJPsNzL/AJHyR8geZAOwUSfKerf29W9pVLep5geR0YFanI+wPIwDe2F3Ixjn67S4gIiICIiAiIgIiICIiAiIgIiICIiAiIgIiIHxWV1ypyDPsRAREQEREBERA+MquuHXI9D0kFtH0/mJpW/hknLGkWplj+cUILfP1MnxArLbRLa1Qi2q1FBZmIDkAsxLMfiSST8Z6Np1T/B1KsvrujZ/bQ4+WJPiBUNoQqXqVq+o1WdAyqSKQIVscwBWkCM8o6HO0k/c1f8Ai63/AFDJ0QICaNpqtk2SMxBBdxz1CDjIZmyxGw6nsPSPuVRpriyqvS9AjeQf5UYFB8AvfPWT4gc44sv+PLXi6h/s7p5uKNJM1hjw6VQO3s5dsF1CZ5lJxz7jGQehWlV69sr1KDIWAJRscyn0PKSMj3EiesinULcX/gZbxMA45Hxgg783Ly42xnOxwOpECVERAREQEREBERAREQEREBERAREQEREBERARI1zfUrapy1KdQnGfLTdh+tVI+U+W9/SuKnKlOoD+dSdR+tlAgSoiICIiAiIgIiICIiAiIgJDSwVb81vHcscjBI5eU8uBjHQEZHfLN6yZEBERAREQEREBERAREQEREBERAREQEREBERAREQEREBERAREQEREBERAREQEREBERAREQEREBERAREQEREBERAREQEREBERAREQEREBERAREQEREBERAREQEREBERA//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8610600" y="59436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4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63F0E2-F96A-440D-8107-856DFB02F179}" type="slidenum">
              <a:rPr lang="ca-ES" altLang="en-US" smtClean="0">
                <a:solidFill>
                  <a:schemeClr val="tx1"/>
                </a:solidFill>
              </a:rPr>
              <a:pPr/>
              <a:t>14</a:t>
            </a:fld>
            <a:endParaRPr lang="ca-ES" altLang="en-US" dirty="0">
              <a:solidFill>
                <a:schemeClr val="tx1"/>
              </a:solidFill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34464"/>
            <a:ext cx="6553200" cy="523220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altLang="en-US" sz="2800" dirty="0" err="1" smtClean="0"/>
              <a:t>Powder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samples</a:t>
            </a:r>
            <a:r>
              <a:rPr lang="es-ES_tradnl" altLang="en-US" sz="2800" dirty="0" smtClean="0"/>
              <a:t>: </a:t>
            </a:r>
            <a:r>
              <a:rPr lang="es-ES_tradnl" altLang="en-US" sz="2800" dirty="0" err="1" smtClean="0"/>
              <a:t>sedimentation</a:t>
            </a:r>
            <a:endParaRPr lang="en-US" altLang="en-US" sz="2800" dirty="0"/>
          </a:p>
        </p:txBody>
      </p:sp>
      <p:sp>
        <p:nvSpPr>
          <p:cNvPr id="23" name="Rounded Rectangle 22"/>
          <p:cNvSpPr/>
          <p:nvPr/>
        </p:nvSpPr>
        <p:spPr>
          <a:xfrm>
            <a:off x="775974" y="3230479"/>
            <a:ext cx="3338825" cy="53340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Mix your sample with a non reactive liquid</a:t>
            </a:r>
            <a:endParaRPr lang="en-US" sz="16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04800" y="914400"/>
            <a:ext cx="8534400" cy="45720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s-ES_tradnl" sz="16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Is</a:t>
            </a:r>
            <a:r>
              <a:rPr lang="es-ES_tradnl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a </a:t>
            </a:r>
            <a:r>
              <a:rPr lang="es-ES_tradnl" sz="16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very</a:t>
            </a:r>
            <a:r>
              <a:rPr lang="es-ES_tradnl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s-ES_tradnl" sz="16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useful</a:t>
            </a:r>
            <a:r>
              <a:rPr lang="es-ES_tradnl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s-ES_tradnl" sz="16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technique</a:t>
            </a:r>
            <a:r>
              <a:rPr lang="es-ES_tradnl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s-ES_tradnl" sz="16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for</a:t>
            </a:r>
            <a:r>
              <a:rPr lang="es-ES_tradnl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s-ES_tradnl" sz="16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low</a:t>
            </a:r>
            <a:r>
              <a:rPr lang="es-ES_tradnl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s-ES_tradnl" sz="16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energy</a:t>
            </a:r>
            <a:r>
              <a:rPr lang="es-ES_tradnl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s-ES_tradnl" sz="16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measurements</a:t>
            </a:r>
            <a:r>
              <a:rPr lang="es-ES_tradnl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in </a:t>
            </a:r>
            <a:r>
              <a:rPr lang="es-ES_tradnl" sz="16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transmission</a:t>
            </a:r>
            <a:r>
              <a:rPr lang="es-ES_tradnl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s-ES_tradnl" sz="16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mode</a:t>
            </a:r>
            <a:endParaRPr lang="en-US" sz="16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029200" y="3086100"/>
            <a:ext cx="3785893" cy="677779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stir </a:t>
            </a:r>
            <a:r>
              <a:rPr lang="en-US" sz="1600" b="1" dirty="0">
                <a:solidFill>
                  <a:schemeClr val="tx2"/>
                </a:solidFill>
                <a:latin typeface="Trebuchet MS" panose="020B0603020202020204" pitchFamily="34" charset="0"/>
              </a:rPr>
              <a:t>it </a:t>
            </a:r>
            <a:r>
              <a:rPr lang="en-US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up and wait until particles have been sink</a:t>
            </a:r>
            <a:endParaRPr lang="en-US" sz="16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75974" y="5562600"/>
            <a:ext cx="3338826" cy="611088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Decant </a:t>
            </a:r>
            <a:r>
              <a:rPr lang="en-US" sz="1600" b="1" dirty="0">
                <a:solidFill>
                  <a:schemeClr val="tx2"/>
                </a:solidFill>
                <a:latin typeface="Trebuchet MS" panose="020B0603020202020204" pitchFamily="34" charset="0"/>
              </a:rPr>
              <a:t>the supernatant with a </a:t>
            </a:r>
            <a:r>
              <a:rPr lang="en-US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pipette</a:t>
            </a:r>
            <a:endParaRPr lang="en-US" sz="16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029199" y="5486400"/>
            <a:ext cx="3785893" cy="69970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dry the particles and on a thin </a:t>
            </a:r>
            <a:r>
              <a:rPr lang="en-US" sz="16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kapton</a:t>
            </a:r>
            <a:r>
              <a:rPr lang="en-US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foil or similar.</a:t>
            </a:r>
            <a:endParaRPr lang="en-US" sz="16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48170" r="29783" b="15503"/>
          <a:stretch/>
        </p:blipFill>
        <p:spPr bwMode="auto">
          <a:xfrm>
            <a:off x="1494447" y="1371600"/>
            <a:ext cx="2379263" cy="180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5" t="48206" r="29882" b="15581"/>
          <a:stretch/>
        </p:blipFill>
        <p:spPr bwMode="auto">
          <a:xfrm>
            <a:off x="5684055" y="1371600"/>
            <a:ext cx="2240745" cy="169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5" t="48077" r="29302" b="15384"/>
          <a:stretch/>
        </p:blipFill>
        <p:spPr bwMode="auto">
          <a:xfrm>
            <a:off x="1494447" y="3763879"/>
            <a:ext cx="2323700" cy="174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6200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http://xafstraining.ps.bnl.gov/XOO_Module3.swf</a:t>
            </a:r>
          </a:p>
        </p:txBody>
      </p:sp>
    </p:spTree>
    <p:extLst>
      <p:ext uri="{BB962C8B-B14F-4D97-AF65-F5344CB8AC3E}">
        <p14:creationId xmlns:p14="http://schemas.microsoft.com/office/powerpoint/2010/main" val="28360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6" t="31861" r="18381" b="36276"/>
          <a:stretch/>
        </p:blipFill>
        <p:spPr bwMode="auto">
          <a:xfrm>
            <a:off x="3361524" y="4191000"/>
            <a:ext cx="1995836" cy="175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6200" y="-4184"/>
            <a:ext cx="1752600" cy="989929"/>
            <a:chOff x="76200" y="-4184"/>
            <a:chExt cx="1752600" cy="989929"/>
          </a:xfrm>
        </p:grpSpPr>
        <p:sp>
          <p:nvSpPr>
            <p:cNvPr id="10" name="Rectangle 9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3089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7" t="38622" r="28077" b="30769"/>
          <a:stretch/>
        </p:blipFill>
        <p:spPr bwMode="auto">
          <a:xfrm>
            <a:off x="504082" y="1431760"/>
            <a:ext cx="1770125" cy="19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04800"/>
            <a:ext cx="6553200" cy="523220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altLang="en-US" sz="2800" dirty="0" err="1"/>
              <a:t>Sample</a:t>
            </a:r>
            <a:r>
              <a:rPr lang="es-ES_tradnl" altLang="en-US" sz="2800" dirty="0"/>
              <a:t> </a:t>
            </a:r>
            <a:r>
              <a:rPr lang="es-ES_tradnl" altLang="en-US" sz="2800" dirty="0" err="1"/>
              <a:t>preparation</a:t>
            </a:r>
            <a:r>
              <a:rPr lang="es-ES_tradnl" altLang="en-US" sz="2800" dirty="0"/>
              <a:t>: </a:t>
            </a:r>
            <a:r>
              <a:rPr lang="es-ES_tradnl" altLang="en-US" sz="2800" dirty="0" err="1"/>
              <a:t>Powder</a:t>
            </a:r>
            <a:r>
              <a:rPr lang="es-ES_tradnl" altLang="en-US" sz="2800" dirty="0"/>
              <a:t> </a:t>
            </a:r>
            <a:r>
              <a:rPr lang="es-ES_tradnl" altLang="en-US" sz="2800" dirty="0" err="1"/>
              <a:t>on</a:t>
            </a:r>
            <a:r>
              <a:rPr lang="es-ES_tradnl" altLang="en-US" sz="2800" dirty="0"/>
              <a:t> tape</a:t>
            </a:r>
            <a:endParaRPr lang="en-US" alt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t="30254" r="51011" b="38189"/>
          <a:stretch/>
        </p:blipFill>
        <p:spPr bwMode="auto">
          <a:xfrm>
            <a:off x="3232484" y="1428015"/>
            <a:ext cx="2253916" cy="19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868906"/>
            <a:ext cx="457200" cy="307777"/>
          </a:xfrm>
        </p:spPr>
        <p:txBody>
          <a:bodyPr/>
          <a:lstStyle/>
          <a:p>
            <a:fld id="{AF63F0E2-F96A-440D-8107-856DFB02F179}" type="slidenum">
              <a:rPr lang="ca-ES" altLang="en-US">
                <a:solidFill>
                  <a:schemeClr val="tx1"/>
                </a:solidFill>
              </a:rPr>
              <a:pPr/>
              <a:t>15</a:t>
            </a:fld>
            <a:endParaRPr lang="ca-ES" alt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5794" y="949656"/>
            <a:ext cx="8341808" cy="42194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This method works well for XANES if the </a:t>
            </a:r>
            <a:r>
              <a:rPr lang="en-US" sz="16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beamsize</a:t>
            </a:r>
            <a:r>
              <a:rPr lang="en-US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is large enough</a:t>
            </a:r>
            <a:endParaRPr lang="en-US" sz="16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5232" y="3429000"/>
            <a:ext cx="2081456" cy="76200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>
                <a:solidFill>
                  <a:schemeClr val="tx2"/>
                </a:solidFill>
                <a:latin typeface="Trebuchet MS" panose="020B0603020202020204" pitchFamily="34" charset="0"/>
              </a:rPr>
              <a:t>Grind with a mortar and pestle for a few minutes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947744" y="3445040"/>
            <a:ext cx="2843456" cy="76200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>
                <a:solidFill>
                  <a:schemeClr val="tx2"/>
                </a:solidFill>
                <a:latin typeface="Trebuchet MS" panose="020B0603020202020204" pitchFamily="34" charset="0"/>
              </a:rPr>
              <a:t>Place a piece of Scotch tape sticky-side up on the </a:t>
            </a:r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bench</a:t>
            </a:r>
            <a:endParaRPr lang="en-US" sz="14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4" t="30254" r="18260" b="38189"/>
          <a:stretch/>
        </p:blipFill>
        <p:spPr bwMode="auto">
          <a:xfrm>
            <a:off x="6225535" y="1428280"/>
            <a:ext cx="2232665" cy="19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5919544" y="3445040"/>
            <a:ext cx="2843456" cy="76200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>
                <a:solidFill>
                  <a:schemeClr val="tx2"/>
                </a:solidFill>
                <a:latin typeface="Trebuchet MS" panose="020B0603020202020204" pitchFamily="34" charset="0"/>
              </a:rPr>
              <a:t>Paint the powder on the sticky tape. The smallest grains will stick to the </a:t>
            </a:r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tape</a:t>
            </a:r>
            <a:endParaRPr lang="en-US" sz="14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31861" r="51077" b="36276"/>
          <a:stretch/>
        </p:blipFill>
        <p:spPr bwMode="auto">
          <a:xfrm>
            <a:off x="529397" y="4191000"/>
            <a:ext cx="2017291" cy="175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9" t="29539" r="18407" b="39211"/>
          <a:stretch/>
        </p:blipFill>
        <p:spPr bwMode="auto">
          <a:xfrm>
            <a:off x="6400800" y="4276271"/>
            <a:ext cx="1936810" cy="166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381000" y="5911707"/>
            <a:ext cx="2330112" cy="566799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>
                <a:solidFill>
                  <a:schemeClr val="tx2"/>
                </a:solidFill>
                <a:latin typeface="Trebuchet MS" panose="020B0603020202020204" pitchFamily="34" charset="0"/>
              </a:rPr>
              <a:t>Try to remove as much excess as you </a:t>
            </a:r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can</a:t>
            </a:r>
            <a:endParaRPr lang="en-US" sz="14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148264" y="5945107"/>
            <a:ext cx="2514600" cy="45569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Cut tape into </a:t>
            </a:r>
            <a:r>
              <a:rPr lang="en-US" sz="1400" b="1" dirty="0">
                <a:solidFill>
                  <a:schemeClr val="tx2"/>
                </a:solidFill>
                <a:latin typeface="Trebuchet MS" panose="020B0603020202020204" pitchFamily="34" charset="0"/>
              </a:rPr>
              <a:t>small </a:t>
            </a:r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pieces</a:t>
            </a:r>
            <a:endParaRPr lang="en-US" sz="14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204288" y="5943600"/>
            <a:ext cx="2330112" cy="53340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stack 4-8 layers</a:t>
            </a:r>
            <a:r>
              <a:rPr lang="en-US" sz="1400" b="1" dirty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n-US" sz="1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and cover with tape</a:t>
            </a:r>
            <a:endParaRPr lang="en-US" sz="14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51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0" y="-4184"/>
            <a:ext cx="1752600" cy="989929"/>
            <a:chOff x="76200" y="-4184"/>
            <a:chExt cx="1752600" cy="989929"/>
          </a:xfrm>
        </p:grpSpPr>
        <p:sp>
          <p:nvSpPr>
            <p:cNvPr id="10" name="Rectangle 9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3089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04800"/>
            <a:ext cx="6553200" cy="523220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altLang="en-US" sz="2800" dirty="0" smtClean="0"/>
              <a:t>Safety : </a:t>
            </a:r>
            <a:r>
              <a:rPr lang="es-ES_tradnl" altLang="en-US" sz="2800" dirty="0" err="1" smtClean="0"/>
              <a:t>Identify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the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risks</a:t>
            </a:r>
            <a:endParaRPr lang="en-US" alt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1772610" y="2362200"/>
            <a:ext cx="5817854" cy="3643194"/>
            <a:chOff x="344821" y="2529006"/>
            <a:chExt cx="5817854" cy="364319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5" t="28870" r="79286" b="40727"/>
            <a:stretch/>
          </p:blipFill>
          <p:spPr bwMode="auto">
            <a:xfrm>
              <a:off x="344821" y="2529006"/>
              <a:ext cx="2967956" cy="3475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71"/>
            <a:stretch/>
          </p:blipFill>
          <p:spPr bwMode="auto">
            <a:xfrm>
              <a:off x="3200400" y="2535304"/>
              <a:ext cx="2962275" cy="276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44821" y="2529006"/>
              <a:ext cx="5674979" cy="3643194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632209" y="1219200"/>
            <a:ext cx="7965104" cy="805542"/>
          </a:xfrm>
          <a:prstGeom prst="roundRect">
            <a:avLst/>
          </a:prstGeom>
          <a:solidFill>
            <a:srgbClr val="008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008000"/>
                </a:solidFill>
              </a:rPr>
              <a:t>Try to identify the risks associated to your sample or to the experimental conditions</a:t>
            </a:r>
          </a:p>
          <a:p>
            <a:pPr algn="ctr"/>
            <a:r>
              <a:rPr lang="en-US" sz="1700" b="1" dirty="0" smtClean="0">
                <a:solidFill>
                  <a:srgbClr val="008000"/>
                </a:solidFill>
              </a:rPr>
              <a:t>In case of doubts contact Safety officer!</a:t>
            </a:r>
            <a:endParaRPr lang="en-US" sz="1700" b="1" dirty="0">
              <a:solidFill>
                <a:srgbClr val="008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89" y="5165437"/>
            <a:ext cx="707064" cy="61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580200" y="5361801"/>
            <a:ext cx="143020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E0B93"/>
                </a:solidFill>
                <a:latin typeface="Comic Sans MS" panose="030F0702030302020204" pitchFamily="66" charset="0"/>
              </a:rPr>
              <a:t>Biological hazard</a:t>
            </a:r>
          </a:p>
        </p:txBody>
      </p:sp>
    </p:spTree>
    <p:extLst>
      <p:ext uri="{BB962C8B-B14F-4D97-AF65-F5344CB8AC3E}">
        <p14:creationId xmlns:p14="http://schemas.microsoft.com/office/powerpoint/2010/main" val="221462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97896" y="2971800"/>
            <a:ext cx="7965104" cy="1034142"/>
          </a:xfrm>
          <a:prstGeom prst="roundRect">
            <a:avLst/>
          </a:prstGeom>
          <a:solidFill>
            <a:srgbClr val="008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008000"/>
                </a:solidFill>
              </a:rPr>
              <a:t>Biological </a:t>
            </a:r>
            <a:r>
              <a:rPr lang="en-US" sz="1700" b="1" dirty="0">
                <a:solidFill>
                  <a:srgbClr val="008000"/>
                </a:solidFill>
              </a:rPr>
              <a:t>samples </a:t>
            </a:r>
            <a:r>
              <a:rPr lang="en-US" sz="1700" b="1" dirty="0" smtClean="0">
                <a:solidFill>
                  <a:srgbClr val="008000"/>
                </a:solidFill>
              </a:rPr>
              <a:t>(like </a:t>
            </a:r>
            <a:r>
              <a:rPr lang="en-US" sz="1700" b="1" dirty="0">
                <a:solidFill>
                  <a:srgbClr val="008000"/>
                </a:solidFill>
              </a:rPr>
              <a:t>protein </a:t>
            </a:r>
            <a:r>
              <a:rPr lang="en-US" sz="1700" b="1" dirty="0" smtClean="0">
                <a:solidFill>
                  <a:srgbClr val="008000"/>
                </a:solidFill>
              </a:rPr>
              <a:t>crystals, tissue, organic membranes… ) need </a:t>
            </a:r>
            <a:r>
              <a:rPr lang="en-US" sz="1700" b="1" dirty="0">
                <a:solidFill>
                  <a:srgbClr val="008000"/>
                </a:solidFill>
              </a:rPr>
              <a:t>a b</a:t>
            </a:r>
            <a:r>
              <a:rPr lang="en-US" sz="1700" b="1" dirty="0" smtClean="0">
                <a:solidFill>
                  <a:srgbClr val="008000"/>
                </a:solidFill>
              </a:rPr>
              <a:t>iosafety declaration, specifying </a:t>
            </a:r>
            <a:r>
              <a:rPr lang="en-US" sz="1700" b="1" dirty="0">
                <a:solidFill>
                  <a:srgbClr val="008000"/>
                </a:solidFill>
              </a:rPr>
              <a:t>the related hazards </a:t>
            </a:r>
            <a:r>
              <a:rPr lang="en-US" sz="1700" b="1" dirty="0" smtClean="0">
                <a:solidFill>
                  <a:srgbClr val="008000"/>
                </a:solidFill>
              </a:rPr>
              <a:t>of the experiment. </a:t>
            </a:r>
          </a:p>
          <a:p>
            <a:pPr algn="ctr"/>
            <a:r>
              <a:rPr lang="en-US" sz="1700" b="1" dirty="0" smtClean="0">
                <a:solidFill>
                  <a:srgbClr val="008000"/>
                </a:solidFill>
              </a:rPr>
              <a:t>Be careful in different institutions, legislations can be different!</a:t>
            </a:r>
          </a:p>
          <a:p>
            <a:pPr algn="ctr"/>
            <a:r>
              <a:rPr lang="en-US" sz="1700" b="1" dirty="0" smtClean="0">
                <a:solidFill>
                  <a:srgbClr val="008000"/>
                </a:solidFill>
              </a:rPr>
              <a:t>Contact Safety officer!</a:t>
            </a:r>
            <a:endParaRPr lang="en-US" sz="1700" b="1" dirty="0">
              <a:solidFill>
                <a:srgbClr val="008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" y="-4184"/>
            <a:ext cx="1752600" cy="989929"/>
            <a:chOff x="76200" y="-4184"/>
            <a:chExt cx="1752600" cy="989929"/>
          </a:xfrm>
        </p:grpSpPr>
        <p:sp>
          <p:nvSpPr>
            <p:cNvPr id="9" name="Rectangle 8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3089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62580"/>
            <a:ext cx="6553200" cy="523220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altLang="en-US" sz="2800" dirty="0" smtClean="0"/>
              <a:t>Safety : </a:t>
            </a:r>
            <a:r>
              <a:rPr lang="es-ES_tradnl" altLang="en-US" sz="2800" dirty="0" err="1" smtClean="0"/>
              <a:t>biological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sample</a:t>
            </a:r>
            <a:endParaRPr lang="en-US" altLang="en-US" sz="2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066800"/>
            <a:ext cx="18002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2" descr="data:image/jpeg;base64,/9j/4AAQSkZJRgABAQAAAQABAAD/2wCEAAkGBxMTEhUUExMWFhMWGRkZGRcYFx8eHxkhIx4ZHB0gICAeHCkgGBwmIRodIjEhJSkrMDAuHSA2ODMsNyotLisBCgoKDg0OGxAQGy0kICQ0LDIyNDI0LCw3LDQvNC0sLCw3MiwsLDQsLzAwLC8sLC8sLDQsLCwvLCw0NCwvLCwsLP/AABEIAOEA4QMBEQACEQEDEQH/xAAcAAEAAwEAAwEAAAAAAAAAAAAABQYHBAIDCAH/xAA/EAACAQMCBAUDAgUCBQEJAAABAgMABBESIQUGMUEHEyJRYTJxgRRCI1KRobFywTNiktHwFRYkQ1OCorLh8f/EABsBAQACAwEBAAAAAAAAAAAAAAAEBQIDBgEH/8QAOhEAAQQAAwYEBQQCAAYDAQAAAQACAxEEITEFEkFRYXETgZGhIrHB0fAUMuHxBiMVM1JykqIkQmKC/9oADAMBAAIRAxEAPwDcaIlESiJREoiURKIlESiJREoiURKIlESiJREoiURKIlESiJREoiURKIlESiJREoiURKIlESiJREoiURKIlESiJREoiURKIlESiJREoiURKIlESiJREoiURKIlESiJREoiURKIlESiJRF+MwAJJwBuSe1ALRemzvI5UDxSJIh6MjBlP2IODXrmlppwooq7zVz/AGVg2iZ2aXbMca6mUHu24C++Cc/FTINnzzM8RopvM5f35LEvAyUpy/zFbXsfmW0yyAdR0Zf9SnDL+Rv2qPLBJEaeK+q9BBUrWpepREoiURKIlESiJREoiURKIlESiJREoiURKIlESiJREoiURKIlESiKK4/xCSMRxwhTPO/lx6vpX0s7OwG5CqjHAxk4GRnNb4Imv3nO0aLPqAB5kjsM89F4Ssn5inn5fk8q2k1xXilzrVRokUgOUCAKoKsBjG3p/l3vMGYdpSgTg7w5cRwu87HutTrYMlQbPh09/c6IlLzSsWOT0ycszHsozuT/AHJ36LaEkeHwxvIAUPstTASVJ3XL8vD7ySOO8Ec0GjDjKFtSI+25yuSVweuN/atOEMWJwbN+Owb61RIXrrDsit35C4293ZRSyY831I5XoWViuR7ZADY+a4/aeFGFxLo26ZEdiL/hSGO3hasNQFklESiJREoi4uIcUjhKq2Wkf6Y0Us7e5CjoozuxwB3NeFwC2RxOfmNBxP57arx4fxaOVigDJIoyY5FKtj3AOzL8qSK8DgcllJA5g3tRzGf9HoV31ktKURVjnHne34fpVwZJnGViXGcb+pifpXIx3J7A4ONckoYM1MweCkxLqbpzVT4f4u6pVEtsEiJALCQkoD3+gagPx/tUduMBNEK4l/x2RkZe11kcKq/dakDUxc2v2iJREoiURKIlESiJREoiURZ5zp4pQ2kjwQp5s6bMScRofYkHLEdwMe2Qc4tMFs0z057t1vusHPpZnxDmq7uIxMbmXX5mn0MyAHAKhVUgd/udsk107MPhImOaxgIA4i/UlaLcVdeVOd3ne3W6ytxayaZdQ0lo5VMayEbaSJGjVtsYfV0Jxzj4GEP8LRwy6EZ12IBrjYrvuvS1e+b+UrfiMapPqBQ6kdCAy++MgjB7gjsKg4TFyYV+/H7rJzQ4UV58q8qW1hGUt0OWxrkY5d8dMnHQewAHXbc17i8bNinb0p7DgEa0N0WAeLzSf+rXOsFf+Hp+V8tACPcHB/OR2rotjYvw4AwHmtUjbK27wr4W1vwy3Vxh3BkI9tZLD7HSVz85qj2rif1GKc8aaemS2MFNVtquWaURRPHOY7e1TVK4zkLpXdiftnt1ya3w4eSU00LwkBe/g/GYLpNcDhgNiOhU/IO4ryaCSE08UgIOi760r1QPL0ZZZ7jAM0ksygt00xyPHGudyqgLnbuzHqawZmCe/spWIG65rOADT/5AOPz+SgeN8cd2jjls2SRHUNKrn+EzA/8ADZBnLADGcA5AIO9RnzjMObmD89Krn/a0sxkMIlcHH4ct2r3r/blmKJ62K4ZFTdjwq5kjAubmTBzlE0qxHYNIig5x10aa3ta4j4j+eX0Ul+IiBuKMedn2JI9bXTwNDHLPCGZo0KMmpixUMuSuSSSAQSMk41Y6ACsm5Eha5viY1/E2D1rj715c1lz3llG8nEb8fqJ7iWTyLcbhY0ZolLA7Y9GN8g42BOcaX7n7nZqzw4xBAgg+HIEnvn8uWfkqjzVxg3s6yJElsmlYwgPpG7HUSFA/dvt0AqOZWPNUrePZ+Iw0ZeHknX8zz819E8DtXitoI5GDukSIzDoxCgEjO+CRVgBQpcfI7eeXVVld1erBKIlESiJREoiURKIlEUVzRxxLK1luZASsYGFHViSFUfGSRv2GTUjC4d2ImbE3ivHGha+XuZ+MNd3DzmNEeXBKxhsE9M4JO52BxgH23ruTg4sHGGMJJ6/xWXdRd4uKv3LXPdjZwQRQWJe5RfXJNpQlzu5U4dsZ7enbHtXOzYTEPDjJJkc6Bv1zAW4OHAL85h8QluJbd5LRR5ZdZAr5MkcilGTdRgbk9TuAdsZphcFuxPeH1pRPAjO+P55o52a1rki7nktQLhf4kZ0CQNqWZdKssitgagwYZOB6g3TpVPidzxXFgoctK6VwWxuin60L1UDxd5TjvLcSKVW6hyY8nHmD90Z989RnofYE1JwmKZBIPENNOv59lqle1o+IrKo+eOJWwKfqXjOfoaKPUMADcNHkYAA39q7KLY+z3N+FgPYuPva1mV/ErSfCbxBlv3lgudPmqodGVca1zhsjpqBKnbrk7bVz+19ljCEPZ+0+y2xv3l6/EPxDMbPa2uNQyskuT6T+5VwR6h0LZ2OcbjI5t+MET8gDXPRdJs7YTsTH4khIB0rU9VU4nbiBxBaFZYYxqWIr5ZAO5ClQVc5J9TsTjuasMJtSU/E9pI5/3l5LRtDY0eGNGUC9AfrWddaX5y5xhrWdJlJwDhx/MufUCPf/AAQK6QiPF4egbB0PI/mRVC9jon7rtR+f0t8BrlFtVGl5iS3vf0lvIknmlmKNnELswzhx1DsxOjGQSd9woiSylhAZnZ9LW/G+I3DNlLfiJa0XeYN0fKqviOxKkOJ8LmVfO9MriZJnRfTkIukBSepGx3xnHv1xdA8fFdmwTw04ce6qH4aQfHe8bBPC6GQ491YrG6WWNJFzpcBhkYO/vUpjw9ocNCpscgkYHt0Kg14hHbXVz57hPNMbxlv3gIqFV/ncMpOkb+obb03g05qaIXyxtLBdXfTjZ5DPXTIrG+WeJ2UF7LJeW0kscju0LEZCLrcDMbY1Dt3wQds1GtgdblceHinxBsBzoXXYUL4ZV3Vk8QOduHywGK2tf1FxIvlxt5Onyy3TBxqLZxhQN+md99hfFJlqojIMdhDvm2jvke9fVX3hPn2ptYZZPNWVdHqA1xusZc+obPH6SNxkEruc7bGgtoE2okro5Q5zW7pGfQi604HPhl0VmrYoaURKIlESiJREoiURKIqF43W7NwqUrk6Hjc49tQB/pqz+Km7Pl8PENcsXiwoXwe5Gtf00F/IPNuGLOpJysZDFRgdCy6epzg5x0BqZtLHzPe6LQcev8cuncrFjRVrN+e+FPYXEsDxhlJLQSNqxpzlWBBGWX6TnIznIIIrdhX/qaDTTuPy9PpkvHZL28mLH+qS5vAzRqTIVCA+Y37VCnChQdz29OO+0jGyF8YiiFN0HDLifNeNGdlap4Ycxo0txbAhYvMeS2UkAhCzEoB8bMAM9W7Cq3aWGMe67jQB7gDNZsNrRqqlmqf4h8Xe2iaaIAyRQTNufpzoRWxg6sMQcfB96RtD52N/OC0PP+wVyP0WHcuck3l9NhvQzYZnmZgW1DXn6WJYqdW/XINdy7beDwQEeZPAAZZdch6WtRBLgDxWn8t+GBsLj9Z+pz5KORGq/V6CMFidxv/KO1U20tu/q4TF4ddb+lfVSIoqcM1mFhIHlUuc6mBYk9cnJJPb71wwY6SQNGpPzX1MSthw5cNGtJ9ArPccyG0hKFUeRTm3dSNUL5ySrrnVGd8rnDdOhNdO97cPh96MUP21wPccxret9c187jjkxmJ/2HM5k/noFS+J8XnyZGYM8zO7ZAAJJyxwAOpPbFQMNjMTC0Oa6m2css+at8ZhMMP8AWG28AZ2chw0OZy9KVo4x4oXl2ioAsMekB1jJGo439XUL1wvt1zUKeRxytSdmYKKM75bvHrw+nmfZRvK0nnTNIkgjMCtNqIJ3jVpB12OSnxtn7HCOF5e1jdTp35Km27i5JXFpfbSS4UKILRkM9RmSMs1sAveIlI4mMEkl5GzK28Yh9ILrgBi4AYYOc5znapDvGB3ef/r+cFQOdMHbmXxDL/8APPv0Uvyzx63ZY7cSKJ410NET6gU2P36V5hpGhjWHIjKu39L3CStEbYzkRlXbLz0vsujnDjQs7Oa5wCY19IPdiQqD7amGfjNSSaFqfGwveGjivnNbPyLgRX3mQk4Z28vURqAIOnUM9d/bfYkYqudGS74sl2kOMZHHcQ3j3ofI/brSkOM29vE0bWV6s7ll0BUdJA3VTgjA3HXOc42p4BYbabXn/FGYhhjmj3TR6gr6B4fwbQ4lklknmClQ8mn0g4LBVRFVckDJxk4G+1WIC418l5AUOl/UlSlerWlESiJREoiURKIlESiL1XVukiNHIoZHBVlIyGBGCCO4Ioiw2x5mvOBTS2LxJJBrZoPMbRlWJIKuRpx7g9DkZzmuifhYsawTA0eNC8+RAz7cxyWneLclx8zcUvuNS21sf0qK0hKxxTLKwwp1O7IW0qozt6evQ9a0xiLBv3gSaHIjyzpem3KGuA0WYmUo0fpZT1XG2KlxzsfT3GyvCFf+UPD5pLY3EsjwSkhocftA3DMOoJO4wRsAe9VuMxu/JTcx81m1uS0TlHjH6u1jmP1kaXH/ADDY/g9fsRUHExeFK5nJZA2FU/Ergk0qSxwiNfOSRvTkPJoVXKsemCVAA/xvWGEc1mKY52l+yxe2PI572ay7kznySyVI5FEkQkEgJJ1KQoQb9SgXG3bG3tXWbQ/x9kpa5hojhz19Mz2UYneLb4G/YhWm+8Q5OIRlFVUiVsOBkFvYHPUd8faqYYSKN5Y67HZSN4lUfi3DJbSRPMAMMm8cqnKMPbPZl6FTgg9txmidAIcQHC6Dgfe+q6zD7RE8Biccy0j1FLw49bFU1ErnIbAP7GAKsPcHI/OR1BqftKQTFxJzBocg3hXfUniq3BPdEWsAoVnl/wDbjfbQDh5rnuLoyiCNVXCqVCgZLMzZLHbdj6V+yKKqo5d1jmbt5UOmd33VzLA0yicvyyJ7BtAcq4r08Q4fLbyzQSLpkRtLDOcZ3+xyP81g9u6Raww8olY7w9Cfa17OEW6g5ZCyllByDjHffGAcb+461Iwwk3vGY4N3c8yBfQXqoGOii8SOI5k3kMzpV+WZ8r0WocMvbq7aKVBcEWcRSGSARHUxGGaXzDk5VVAQDrk5997ca6SJ7QKLjnXqKB098lWTYNt0JA3kcz8gfktJ5TijFrFoGwB3PXOTqJ+Sc1owpuIfmfH3VZgzcDffvx97UP4rTGOwMoAIilhkIPQ4dcA/dsVnKSG5K0wLWumpxrJ3yNLJOL8Qu+Mz6/I1aBhUjTOhSdtTYyfu22c4AyagyPfIfhC6nB4XDYSO5XAXzOvYKN4a62N6sksCySW7EmJmxpbGx2zupweh6fkI3vjdTgs8XhsPi4d6Fw7j3yyWn2/it5vDbi5SELcwFB5TElTrYKrZGCQN8jbpjO4NTvEFFcocG4PaODln1z4o8V1K4uAPVnQI004GNvp1EH75+a0CZxJVrJs6JkbaGZv2r7r6A5f4j+ptoZ9Okyxq5X2JAJHyAalNNi1RSs8N5ZyUhXq1pREoiURKIlESiKjeKXM01nHEkB0vMXzJgHSF05AzsCdQ39gfuJeEgErs1i40qLx6znS3t7q5Y3lvNGGKTMxCMVyVHqzGe4ZCDsQfmZHI6OZzIzukZZVw+fmsSLGapnLlrJH509vK0TRIpZkcqSGkRAux6ZOSDt6atMWweGN7NzjWgyoWfzqsG6rpuuZrq8uI/MkUNGMGVYkDnTn1M2nJbOAOgG22ck6IcJFHE57hfTPt/K9LiTS4eIc38Qy8bXczbkEljv2I9tJ9qk4HAMk+JwHTIBeOdSuvhzzncWM8FpdxgwXRDpJghlLny1PTDJqQA+2ScnoavaLIpXl0V5cefl/Pks2EgZqY8Z+eEjZbKLV5qsGllXrGrLgqu41Mytvk4wQN8nThgtmSSs8errQaX36e56LyQi6VOi8OZboGSzLMPLifTMwDMHXYqcYIJBwGxtjfNTsFt8wyOjxEVVy+xJ+a0tBeSOVK5cncr20HD2hvJUjuDK8npdXaPZUA9BIIITJHz2I2h42R02JdNC07prUV+Zre0UKK5bLl7z5xbxzB42yS2hsYA3JRsfA/I3rTJKWttw+q9C7+J+FVos0EYkkVZw6EjH/EClwQCNlKK+3bSvuarjhmStc8ZFtHLSro+5HurSDaksTSwgOB53fsfmofhvJbW6XEkIt7mB3kt0E6yGTAYpmLygdbEhtwB9JIOK0Ni3iS1ZvxbhuskJFUcuudUdeBVV4ryxdpquJwwz6dUuVMncBfMwzkBem5wKwkwzwwl7h62fa/cqzw+Nw/iNENknI5UAOBPny4Lo47x5ruGG3WFYYYQdKRsfqPUknc5/3Oc5rXFjGxSscW2G8OfnRpbX/4+/EO8TxPizz7ihoeHuMsgpEc6zQNEYI/KYW8dvLg6vN0ABHA0jQ4GoDrsQO1ZjaLnQeDWd2D10Prl6LTjf8AHHMDpGyc8q/laqeZrKws4A0m2gBET1O+PqIA265yTgZNZQOaIm1yXK4CIyxMEY4BUXxB55iveHNGiPGxlj1I+PUgy2RgkfUq5Hz3r2SQbpCucJg3iRrzmMz6D6rLLZpFbVG7I38ysQR+RvUXf3FfDDnEaheqeJ/M8x2LEklmJJJJ65J3OaeIHghY/on4eRr+A5K08kcDe7a6gj/fbOV3xurxumfb1qo/JrZEd410UTHs8GMP4Bwr3+iqxXBMcgKOpIIYEFT0IIO4Na3NLSpcM0crQCey+jOH8zWlnZW8XnLNKsSKsUBEjuwXcAKdskHc4HzUxr2taBa52bDyyzPdukAk5nIDzK5OMi6u1glkRraMTQeVBqPmPIZEy8mNlVEDlUBOfqOMAUeSR6Jh2MbIRd0HEnhk0+t6K+1tUBKIlESiJREoiqfiZw2KeyYSSJG6kNEztgat/Tn/AJhkf0Pat+HeWPsLwjJZnac0CThh4fICZQ6rGcgDTqzgknYg5UfBHtViYbl8Vp79OqwvKlUbpWtJ5YTIjD6WaNgyOMqwOemxAz7EEVYtnErADkdRfmPcLCqKk34Y3Cr1GvELWtzGQZI/UMOuTpPQuj4PyACOoqKJ2zxOjaaOovp99FlVG1UbW4UXaPIAyearMD0I1AkHHbG21WmGJ8F0Y1ojzIKwdrauN1xZuKcXtnCBIo3gjULsFjVwSfjJJwPbSO1Vow7cNhi52pv88uKzveK4fFryjxS4aKQSK2kkr0VgoVlz0YgjO3TOOoNXuxWyDCND2kVddRrfutUlb2SuPInGYxwWRHdVlEvlqM+t0BjfoPUQPMYe2K5zbXhw4/e4kAn3HDspmGwssrN5jcueg9TQ91B3/MaLtGpZvnYD79/xWLJJZaEbDXM5e2p9Fsdh4oxckgJ5N+L3/aPU9lYOVudVgiJWFTOTh3YkAL1AA7Z27/1wK8bgnzSmOU0W6+ehHf2IIWEzAxrZGZtd7Eag9teoIK6brnyO7uIRNJ+nhXKsynVjIIdsqNSMwxGpxsHlOchcV2KEUNxseDevYcPVS8Ng5yDLuXWnLPj+a9QpjjXiFw62lg8s+bFFEdCQAEKW0hepAXSgYY6jVuKjeMxrKHGvRBgMRIS5wrvxXN4i8y2l7wjzoXD/AMWMKDs0b75BHUHRrHyDkEisJTbCQssDGW4lrXLOOWrCWaRRFE0hG5CjoPk9FHySKqgxznZC13r8VDBFcjg0fnDU+S6Hthc3CKg0K7Abnt1PQHtWRj3fiOmXvkqjaO2YcPhTvAu4ZAcTQ1PVWDxW4GttPF5SBLeRAAANtaagd+uSrKeu+53xmpskTWm2hczsmCBjy4Cj8x28tdVS+IyZiwoJZiFUD3P++M1r/cM1eEGJwLOOnn9QPuo2RmhYo0ZDqcMrgqQfYjqPzWsx2c1NZi/DaPCAPXh7L8a881kjWPSz+knWMZJODuAEGMA5J7nIG1Zsw9kbmvzUeXajiC2YDdPEcPv6X3Wu8qeGN/ZOJYeIJG7Lh18ouPtuwDY652qW2MjNc9NjGv8AhIsDS8vkp3hXhVZq7S3Ra7mYks0mwJPU6Qck/cmvWx0bJtYS4wubuMaGjpr6lW7hfBba3BFvBFFnr5aKufvgb/mtihkk6qsPzEt1xSK3gQypbeY0z5wsblSgOf3EZdcdyxP7Sa07288AaBWIiEOFc5xpz6odLs9tAf7V2rcq1KIlESiJREoir3MUEQuLea4CmBFlXL/SjtoKs2dsYRhk9CV963xk7jqOevkNfv2vkgaXOAAslULnHn2GRStvbwso9KyTRBsk/wAiMPSMb5b/AKaq34w38Hqupwv+PhrQ7E6nRo+p+g9VSOC8dFuSs8KXFtI2XhZFO/8AMhxlGHbG2/2Ixhxsu9m4qXtLY0Hh2wU7hXGvz80WucN5G4PcRRyxxmSDGYwZ5iijuNLSYXfqpGx6irUYqQi79h86XGPiLHbrhRWf89ch2TT4sp7eInHo87ZW7ggsdIPUY6ZO3St8G0/D/c7NbhgMQ5u8I3V2KjuM8pcTsbRla3RlyNU8L5wvQgrgNk5A142APvmrnCYuHE4lrpTRHA6Hz4dv6UJzSBkq1dRq1tEMYl329h7n2rqxMGyOzsfVaKyWnWnE7ReBTR2mY5VVFkDgeYdUiB2z+5TqOCPpyOhrjsZhJzjd+cZO4jTIGh/eqkNcNygs4Th5c4TrgnHvgZwPmpbHeEM9FjquZJCuQcj39x/57VpxQNiVn7h/7DiPqDwPS1Kw0rQDFL+x3/qeDvoRxHWl67iORZArAD92Ovc5DAbg7HY4P2rj8UY/Fe9mhN5658PJdbgzO+Nkbsqyy0PUc7/KzXZZcBluHKwLqVQWZyQFjUdS7HZQN/vjbNaI/i0W/FuEIG9x0rMnpSiWB2UdMjONs4z1969DqtanQl5ZQFjp0Wscg85TRQeQLaFlQblSYy225Y4bUx99q9Ziq+ENWOK2GJP9skps9L8tRkqtacVhiYCUONJGlkAJGDtnOM/7+1aWkPKm43CNEPhzBrweY1/O6tfDOebKWCW2vA08O7RsQc7D0r0DI3s4PU9qlROa0brly42SYBvYUkjlrXTt0Puqe/Ltwtv+tQOiRMjByCu5OFKHqcEjcf1zXj7AulY4bckeIy6yby8j+UrRZPwu6wZkuLu8kA1GedItJAC6QwdFI2yAAxx7Hasg9jzpZWp+FxUANuDWjkCb9Aa8yFUOYooVuMW0McIAC4WYy533bU2++ewA2H5mxCXDTRmgLNa3r7hYBkWJglG8XECxbd2q7Egqy8P544tBHqz5kKYTLxAquwABZNJ/6jk1dy4eHeqRm6TyOvrYXOAngr7yN4hLeP5MyCKc/Tg+mTAycZ3Vup077Dr2ETFbPMbPEjNt48x/HVZNfeRXh4t8wXFvDHDbZWS41gyjqirpyF9mOrr2Gcb4Ipp5fDHdXGydnnFvOeTaXL4MTJFbtasuicMZDnYyA4Gr5Ixj4GmscNKHCjkVv2zs90DhI07zTlfI8vstHqSqNKIlESiJREoiq3iXbI/D5Q8rRhcMAMfxGH0oQeoLY6b5APbFapmF7CArDZU3hYphoHOu18VjnMvKl1Zosk4VUEnlrhs6iVLZGO2Fxvg5ztVe6BzGm110W1oMViGhl5C8+B5KsOxMmT020/8AnvmsABuZKQ9zjiLdpw7f3r/SkBfOIjGHIjJ1Fc7E7DOPfYf0Fa7Ol5KYWx34m6N7nWa4rK8aORJVGSjK41DYkEEZ9xtU/BwCaZsd0VSY/EPjgfJukj0yORzV34pzjLfxOsjYYKWEa7KR3IHU4Gc5yRv2rpMNAAAazuj0IyI+3MLisTH4b90GxkQeYOYP362qzw3hTTypFHjW5wuo4BOCcE426dauYMQMKN537VFI3k4lczJmCRTGYzhoyMEH5/znoRgjarXfgc3xAbB4rCjonCxIcSaG0KcF9J059s4xn4qgE3x7oK20pkRCab0xBnZsIoXJ+AP/ADakj4mgucUFrTebuR2vrJFcxi+RVIlx9RAwVZsZKn39wDjtXMTta8kgUp+FxT4HWNFiV/Y31h5kU8ckSygKx/Y+DkYYelumcA/eoT43NC6DDYyKV11Zo10vio6ziLuqr1JrSRkrJjhvBS9vxlrcMoGdQwSOtaWNJ0VlipY46EgJrkou6BMoDDAxnH36f71nHQZYUXFh78RuuGVGh6gfVeF1ZvE5V1KOMZB2IyARn22I2ra7kVBhogOYVfeZ+aTJwuxt0c50Dzem+gsihvymrH2PtUl72+EG8T8h/PyVdh8JIMTJMdATR6nP5a91SHiaUEYGfYD/ALmoJqMq/aJMXGQay/Oa8bbhEqN5kn8NUAbBO7jIGFHffr8AntVjhd3/AJp0ZRP09SKVBiYZmPDGii7eHDSvivsDfXgrNyxzu9qJ1aBJY5VAZGJwQNXwc7N7VJxe1pJt3eGmnnX2UaHYgdvfEcheir9nxpoikkeVmRlKHruN8/OMdD9u9XB2zh3YR4DadVUevG+nlwUAbKkEzWnQ8V1JdSzuGmkeRifqdif89B8Vxczy45rvdnYWOJnwtUhx2dYHQwMVZADrQ4OfcEV6xhdIGx5npzWcrh+ncZhlnryX0LwNJhbxCdw82hfMYYwWxvjG2PnvVuAQKOq+bSFpeSwUOC7q9WCURKIlEX4wztRFi/iIiW0zRSTNJrXKKXLuoOwBBJKnPQnr+CBbROZLC4EVYINDLTXy1WUD3RzMc3Mgj56Kl8S4z5w0aNS4Go59Wr3UnbY569aqp9pNkAY8ZEC+/wDCv4NiytLpIXfECaHMX9VEW8siZjZmEcmMjJAbHTI+NyM1Fnw0jIy+PNp4jP8Arsp2DxLHziPEini6DsqvWvTULnhky2MnA/xUZzN0WQpMUu+/c3jSti8PS7kt4YmCtLsT1AOTjPxt+Kt9hxtj38S8ZNy+/tXqq/8AyXGOc1uHBsH4vLh735hQt9aPbStDMrRyocHbJHf8qQQQR1Bq+xO0IMI/xIHAiSrbx5bwNEDgCCM6vmqXC4V+LiDHgjdvddVirvdIyuiTRByshSXAr2SGaKZFyUOtS6kKdiAexI+1R58Q/EtLI2hoPEkH0DcvcLT4OGiPxvLjyDd31LtP/EqX4xxVruQSXIV3GwIULhey47gEk7k9ayw+FMTS3eu/JR5pGPI3G7o73+eQCuvhjxRRI1vtpkGVHyBuMfK5/wCmo2Ni+HfHBYNPBXqx4DbQyNLFCiO2xIH+B0XPfAGar3zPeA1xsLKgpKta9Udx/gkN5C0E6akb+qnsyn9rD3+43BIrwgHVZMe5h3mrFbzwqv7e7QW+maEn0ylgugd9YJyCBndc5+5xUaSAkUFe4LazY3B0g091488cgNZBJ2nSRGYLp0lWzgk46gjY7nH9a0Sw+FHqrTA7S/X4uiygM+eQ/lRV3exSsjPHsCobSNyoO4HTfGaiB+YtX7oC2NwYbJBpQvF79ZZndUYZOyu+ptIwFGogZIAA/FSHZmwclTwncaGOaC7jwvnXI9Mr4VovCGXK6ApznIHfPTbuf/3WIHxZqQ+RpiIAqufvqpC5tzBpDArJlg4PUEdvuNxU7HYURwREam786oeSgbG2gJMRKLyyryuz5rxub8yJhjnSNv6jNVzC4fCTl/dfNXOIEZYXNGf9WvCxsyVeXsv9/wCb8AVZMwLpcLJP/wBNV1zF+gVLHjmQYyOP/qu+grL1Kjby1DNmPp7f9vzUGOUt1U3E4FspuLPojKzEF86hgZP9Bj4+K3TTulLnuNkqLh8GIXtbu7tZKxcpcPWS8t1cFkMiahnqMjrnt7/Ga14PEOima5mv3yVhtTCh2Dk3joDxK+lKs186SiJREoiheYOXhclGE08EqZCvDIV64yCOjDYdvzWLm7y3QTeEboEciLVfueHXSpJA13cCcxOYplcaJcDcFSC0T7g4Vum4bYgYMBDwHE/ne1NfJE5hkaxpHEGwRembSLHXhxGhOFXEbHLjJY5ZmyS3TJbJJ6DcntjNdGMHvt3JHnd5AAfT24qG3GMjO9FGA7nbjXazQPXUcFzwNprndo7Lkw3xEgt5j6rqdl7Vim+DR3L7L3+eT6VyxPRQMk/iq+BsjXf6yQel/RWeKxUO5/sojrR+a/bjhtwjamjY7Z9IzpGO+Pb+1WOJwkhj8R7rcdbsnpnxVDhtrReNQFDhwHouvg980brLGwV1OQ2BttjO+2d60naLo8KMOxtczzz/AAKzbsmDF4l2JmNjKhoMhx+fBeMKSTuzE6mc51OxJP37kn71XOOdEq0iad0ua0AcOg7AKU4dYOhdZMYBGBvt/f7V0Wx/ELCT+28u/Fcf/kLImytLa3iLNcuF566+XkrxPyGZoknsnDI4z5TnDKe6hujYO2+OnU1ZnHgO3JRRHEfOvsuf3eSsnIHJ5tv484HnkYVcg+WO+42LH46D7mq3ET+IaGiyApXaoyySiJREoizzxg5ZubuKKS39Zg1loR1YNp3X3Yafp7gnG+x0zR74Vls3GjDPJPFYxwti7FPXr+nSB6s5xjGM5ztgb1WyMLTVLtMJiWTtLt+gM/upWflCWKZFuFKMxUqpOdj0JP4O3xU/9LuYUyPOegHf+M1TMx7cRjg2IW1tkk8h9zXqvS9g0MpGN8HcDpjfPxit+w8WYcRuOogg68CMwfot/wDkGFjkwnjx5EVpxBNV9VbuTOThxLVJPJ/AUkelxrZsfnSBnqev96s8fiIpm7gAPUfwuOiMuHdvCwVMX/g5CiM8E87OqkqjaDqPtkIOtVH6eMmirGPbGJYbFFZmG8+cWqSJDEureQsFJUFjqIUntsMbn8YlYid0jRhocmj3/P5WzDBsJOJxAJJ9vX8C8OH3ECS6ZHGkH6l9QP2I7feqx+zcSDZbY6ZrpYNuYNzKa/dd/wDrL30917JtUkoWAFnkOlAvU6vTj8g4qJE0l1BWGOlZHDvP4Zq8eEnCFNzKLlMyIziFgSF1RMqy46asF03Pz81anCRxublqAVxuI2xiZ4XDeoWQRQ0OnyPqtoraqRKIlESiJRFS/E7jgsktrgrrKSvpX3ZoJlUfAy2T8A1rkNUfzQqZhGCTfZeZAr/yb9LWKco8Wa0uYrgKJAuQyN3BGltPZW0kj23rT/xGXMPcSCuhl2HHLGPCycPdR/GZFaeRooPKiZiUjBzpHsDjH46DoNsVNdtYyRmN4BBVa3Y08Lw8WCOivvgly4JZJbudAY4xoXWMjUd2O+3pXrn+aomHBBtq82nPbBG4/Fqen57UvzmLmaBruRhIEwwCAAjAXAUjAwDtn4Jq5EkLG7jnC+KpxBK4bwaaXZd8L4NcFrj+LGMZZYGXRI3cAAEIT7bD7VAdgg8hzTfZTotpYiBhj+d388/O1nqXGHYKNOGOFznTvsM98e9U88JbIW9V2+zsWHwtJPAKxcR4uqIuCWbSNWQBv1PQdcnvk11z8ZBs/DCDJz+Q58SeWeda/NcezATbRmfiXfDGTqeXADnlQvT5L2cmc73FlJlv4kDtmSLuOgyh7MABt0ON8Hcc0ce977fmrmb/AB5hhHh5O/NVt3L96kyyPGdUbOGU+4aON++4+rpVi4hzWkcvqVyL2OY4sdqFK1rWKURKIlEXi7AAkkADck9qIsX4zzf/AO+m5tI4o8enWYlLSjplyRq3AGwIOMZ+LKDBMcLeM/kvDK8N3QcuSh+ded2vWhUxrG0IOoqc5LY6ZGQMAbZPU9cVTbUZ4b/Cachmus/xtjGNdMdTl5fyfkq/c3LuhYkkDbPv8VVC7XUSFhjNDTNOWHu7V1uodcYbOlsHTIARqGOjruM/PyNpT5HRgEKhw+DixbpI356eRN19VP3virxOZiEeOBQcYjjBP5Mmrf7YqwOKgZGCQS4+Q7qlg2JJJMW3TQfM9FWP/TNQ1YIx3xkfmquDEuieHDOl1uL2ZHOwt0JXFcWeMsPpGxx29q+jbL8DFx77XeWWXQr5xjcLLhJTHIPPgeoU/wAk8zpw92kFuJJdJVWZtlJ7r7fIG5GRneo2N2dgGy/7HiN/HMZ/a+ZHqs4n4yaLcaHOaPT86K9eG/FRco0OoLexzSXMTlTpbX/xFbA2DFmBG2zKRkrVdtfDxndlw7gW5DIg1WXmK/NF7AXQuLZmGjqCCMuYviDmPta0zhPGFmLIQY50+uFvqXtkdnQ9nGx+DkCna60li3M2mxwP5oenzGakqyWpKIlESiL5v8WCy8QmRmLISHT1ZGGAO2+2G1D8GoMjCHkrqsJiI34VjKAI1+nsqtBPt9q1OjvNT4caG/CV+xsZGxuF7n4+PmsaDBZW4OfiXbjMhxK1Lh3GY4eCzpEfLxMEROpbUqkgn2OHYn2BFS8LiNxpfxvJU21Nnf8Ayo2DTdzPYm/p5lZybQO25Of8/eokkjgrjB4SOWweGi7uWr4RpND5JkeTQynXpEejJcnscjberbZstOPryFUbN8K91z+1MJvFnDhzN5UKUXxYkuZAMHIBH9v61CmnE7y/Tl9FPhwj8I0Nab59Tx7fndfjzZ0r26moYbVlXUkweWMGmqlrV49La+ykjHvjYf1rSBZoqxkkLWbzVonL3ilaW8IR7eZNI6rpbJAAA6rjYBR9hn3q2GKYaaBouDxOxsSLlcQbNnzV/wCWOaLe+j1wNuMa422dPuPb5GR132rcx7XDJVU+GlgduyClNVktCURKIo2z4xbXBeOOVJCMqyg9R0P+pfkZFbXQyMAcQQF5YWOc0cGW1neJtlG6E91PQ/PsfkGreHFNEe+4gDivGxPkduMBJ6Zqtcb4PqgWdWO7aQxjkAzvtqK6G6ZwGz8dagYuXD4k0baeZBr5ad1Z4WLFQO+Cif8ApDmk+gOvQZqH81hGIz9zVhsn/HYi/wAXEG60bw8+fbTupGM/yGR0IhhFXq7j2HLv8tVN8V5yuJYkQnU0cIh1Y7ZJ1f6saRn/AJc1S7bhiixzo4/2isupzrt/Sm7ItuBLgDvuN30GX39bVbtp9I6f3qpewOVrhsQYhYA/Ov8ACnU4+jW/lhNJzux71pdGQN1T4cXHI8ykkVlR+6k+AcvXTI10bdjbqB9a7SA750n64xjc4xv3GcXmyGeG7eJouyHD86f0uT/yDHNmeI25hup+n3Xs5c5LjuZk1F2jZdXlppUnGCRrbYL743+avxPIzBtkBzNEmsyTrfnkOWipsc0fqXsrJpIA5Aaeoz66rU+XeCWsmVHD7YW6KFSQDXqOTkBmUGX3L9M7AtuRR4iBt7z83HmM/Pl217ZX7Fi54xuse4DoSFN2XLNvFKssauCgYIvmMUXVgNpUkhc4HTA2FRgwDReyYmSQU831oX66nzKmazWhKIlEVL8VeaGsbP8AhnE858tG/l2yzfcDYfJB7Gtcjt1tqXgoRLMGu0WCxEYwQCPYjNVBu7C+hs3DHuuAIXqlVAchBn2GcH8A1uY+Q5WoGIw2EaC7drzP3paNP4b+Twjzn/h3a5lYbkaTgCM/IADZ3wSw3FT2YTxaadSuabth0MxLB8HL691TuC8KuJS+jy8IuptUqp6e7eojIHf2zWE2zpIhZVjFt5kjwCD6LjkKqDhwzA9umPucVoe2Ix6/F2yU/CunjmuhuVxIvp+WvTHf+X6htryGJ7j0kfjIrCMOALAdfyvZZYmZgLZt3Ozr2191PcG5cuLuGe4SPVFGrMT/ADkAnC+5HXbpsO+K2th3geir5dosjeAc94i+3P7fbWsiLJAB65wa0b1aqz8IvIDDmbry/M+S7v0kqqC6gA9CGB/sDkfkVrJaMwpTGzO+B4qiLXrlAZ1UdtzXgtrSVsk3ZZmxjQaqXjhmgHnwyMhG2tGwRnbG1I3OBsJjIYJGljxdZrv4Dz7xG32E5lQftm9f/wB2df41YqScS5pVIzYcM7bquy27lDjn6y1SYqFYlgyg5wQcf3GD+amxSeI3eXNbQwZwk5iJuq91HeI7XH6X+CcITiXH1aT2H/Lnr8fGamYUNMg3lBdosZvJHjAKelgRg+3yPmunMn+qmHMrRWagOIXk0jlpZHd/5mYkn23O+KhQYCJrt8iz1zrty8lLdjZjH4YNN5DK+9ZnzNKxHm4ScOFlKmHSQOkg/cPVqD+zerYjYj2xvk7CBk3ijMEUR+cFGDjWShFSNg3mHSAuQQNwcgdO/wBqhsxjcNFuu/8Aoa7tNlvtl5FWc2GfipWyRj94s9HDJ/vn/wD0FxcNU6jvnsPmuWx0gfI513ZtdhsaN7WgHLKlLXXDEXQ0ikKSC2g4JHfGcgH5xUZshFWp8+EZIHFhp3tal7+14c5YWupIwqAB8ksdOW1Z75ONttttsVsnc0utuSi7MhlZEWygOJJvpwH381bOXvEiO0tIIGRpnRmVt8aUydOCR6iAQAuwwOorfFig1gBzKqsdsJ82KkcwhrdR1P06n2KnOD3VvPZxuujQ1w3n7DVFG8kjBGPVVOUQ9tJbfG9WmAlJB3TnmQOuo8wMx1pc/tOF0c1PFZNHemgE+oWgIoAAAwBsAO1aibUJftESiJREoi9N5aRyoY5UV0YYKsAQfwaL0Eg2FhHinyItjpnt8/pnbSUJJMbYJG53KkA9ehHXcVElirMLoMBtAv8Agk1Vq8FOAL+nM81uhYyaoZHQFsYAypIyBkbEd81nA3K6UTaspMgaHcMwtMvrRZY3icZSRWVh8EYP+alNcWkOHBVKwXxE5LlsURvOR4pJBGGIKkZBI1DBGMA7g9ulbcdivFjAqs81O2Z8MpIFmsvzsqjcWKKNPmam3yyHKn2xlQff+1Vr/wBOxmRLneg9x8lfwx4yZ/xgMZ1zPkAfn7qd5Lk/SyQXUipJamUwzalz5ZYZBKkHHpGoMuejDbOD5FY+MaHJaMbUg/Tn9wBcD9PQceJ6LSeO+J9ssRito5dTL/DcxBUwdsgMQSMZx6SM1vfJllqqjD4Q74Mn7eNZ+WSyjhPL89xK/wCmiLqgGwYZAPwTk9MZqG+FxHw5rpMLtCGN4Mp3QBQ+q9nEuG3EQJkhkVQdBYodOr+XVjGdjtmowidyVt/xXCyj/XID2KgYrn1ZPTOM1uczKlDixVSb50urUxBOXRl1YU4PX59up/FaWjdNlWE7xMzdaLcfzXgpvgy2hkMT28jFo/LiIf1NKSdLMCQg1FgME6QFUHVuTujdG91EdlW4yHF4WAPY/Q24cK5c6HHibvJWTiPM13ZobYykSAESqEQCEjcGAoq/wnU7AjK7b5zi1gHxAu0uu16eR07rlHwtlaSz91Fw/wD1X7hx+Ia9R3CoXHuNXF46vcSMxQYQHoo+AMDUe7dT+BjrMDgIi22nNVDnlfg4mxj0Pv0w3f8APv8Aet0mz5GuttLwPCkuVbG3nldbkP5AjbLocFG20nJ223O+RtuDVfiJ3ximfuvRZAAqn8YmRJnSCTzYlYhZCpXWPfSdx/50qZGxz2bz8jyWJyXfeX6PaxmOzeJEYpJPlnWRyFO7EYTAGRGOmSe9c3jsBLLNTSCR5H+VdbOx8WGicH3ny0+eq7+B2CONSSh8ewxg/IO/9q1xbDMv/MdSmN/yJ0P/ACmDz+wr5qT4zbzSkbpsP3MsYA9yWYD85qLi9kOjIMbg8dNQrDC/5FCYy17S068wft+Zqr2t4MVWSQuBoq0wuPZuZFSsdorSiNpoo89XdvSP6Alj8AVtw2CnxH/LaSOay2htKDCtBkPxHhx/jzWscH5l4VY236eFmuAf+IVTPmEjcnUQCMbY3wNt966DC7InoVl3+eVlcDi8a7ESGR/9dFZuS+LRTRusUmpY3IQMfWEwpGQd8AkoCeoUbmvMdh5InAvFEjPlf8iiepUdpBVjqCskoiURKIlEWcy8GueKXz/rAqcPtZSEgDZMjAelmI65Vsnf0g6cZ1GtJBe6joFZNezDRBzRb3C75C6+mXryWiRoFACgAAYAAwAOwA7CtyrSbXJxXi8Fsmu4mSJexdgM/AHVj8CvCQNVk1jnZNFrKvEzn7ht1aPbhZ5GIEkUgj0gMPpb+JhsHcHC9Cw2rW97TkpuHw8rXb+lLKuE2FxcZEEUkukZPlozkD5wNqimOzkFetxYa0F7gAV5PJIE8t9Q0lgqNkaSThtj9J2Ge+w9hWJJuuS3iNu4ZCP3adbyvtRy9lsPGeLx33CQyoqPbPGHjA2TYoNOf2HIx9sb4qQXiSO1Ttw78Fi9wnIg0ef5xWecJvfIuY2EhQqwyykggHY9N8YPStEjnNad00eCzxmHmxGHe3Di3Vlpr55dlfOZOcLGS0/TQo5A0sG6YbqTv1PUEkDrtmvDPExm4wfn5qt+yv8AGp4d0upoHC7PXpZ52c1QeBXEa3OZoRNEySBoz0bKnG/VcNpOobjGRvWuGSiXOzV1tLB+IxsUXw0cun3+q9XD+ATPP5cCa9WSqahkAb4y2NWB+T7Vk9vifsWnD4j9Ef8A5By55/Radwfw0aTy3uiYtIGURvUx+WGyfjJ+RWyLCGwXZKHj/wDIWlro4BvA8TpXbj512K751ima9mliMsUzxW9uoPqldPMGUJ+kAknXnbDk7CrKOPxXEA5VRPrfzrvkufe52HZHweCXdr3a9avsQql/7GwKnlTzNHeKSGiETSlxvpeEIAxjIHXGxyDipkO1pItdR79eOqxmwgkfvxVuuz1ADebTelcOYoqucQ5aKylULlFOD5oVGyNiMKz9/wD+VYnbGJmZTY6PMn6ZrT+lw7P3S3/2tJ9zuj0tevmMPFaMo0KhKqVUHudyWJ3Jxjp3r3ANccQHTEV+cT9lrmMO7UYdfMkfID6qvclcCjvLtIJJxDGQzMx6kKNRC9tRAO56YPXobPaEzcNEZGUfp/H51UVvVaD4k8xR2sS8HsI1EWhfMOnUzF8MqgEbuchi3XJGMEVS4GLxXfqZDzI4acVsLsqCy9QEkKkZ6r1IwegOx6g11WMiZPhw88gVpaaK8ra4MM8byoJ0DAmNycOB+0kbj/HuCNjQugL27rCVttXfn82d1cq9lGsY8tCSo0h2ZQ4yBsGAIU7dc5zjbzAbPikaRihZB9OHnn5UtgxEkZuM0vZy1zOsVhc2nlqJJSuJMbspI1qx74HT/UfbeTjtnthnZO39o1HKtKWpry4G9SuPi3BZLeOCfI0ThimDnGkgEHbY79N/81Lw07Jy9vFvvfFYkUtb8KuFQrbLcoS0soIYkY0YJBQD2yOvfAPTFc5tfESPmMTsg336/mi2xgVavNVK2JREoiURKIqjy9xfFuiQxmW5k1zOudKoXkckyN+0asqAAWOk4BAONTTQoaqfOzfeXONNFAdaAAods+A65hfl3y/eXKsbu+aFcE+VaehV69Xb1ybdRsNulelrjqa7LWyaKM/Cze/7vsCK9185ysrOzMzOMkjWTkjO2d/96hl7sqXRx4eH4y7LoPz0Wn89cdjvuC2sqRIjeb5TAKP4RVGJVf5VOFYD+XFSZCC0FU+DjdHM9l8PqKWXW98yZAJUkFTjuD1Bx1B9qilnEK8jxIoNcMx0XlENedRORuP+596DdaF5IZZXj881sHhNy3OyyyzpptbiAIFY7yZIIYAbgAasHY+oEe9SIIyAb4qo2pjWyOaGat4ql8/8rSWd4I01zI0QcMsZyBrZcNgkEj05YaQcjYVrmioXa2bMx7Yy4yOoa5nT5Zd/VQ9lBNLqEUMspX6hHGzafvpBx071GGGeQDWRXSf8ZwzW3vg9ivTZ3bo41xsobcEqen5HTvWx8BjtrsiOByVezaP6mceG7TUCjYzy6cweJFcVofLt/wALWZHbiBSVfpKRuu5UqfU6kYIJ/aPvUzDmCIA1buZuvQV7kqt2jNjMQSwABvIbpP3vsrzxyK2Nm00MhkXKaplmZyE1r5pDazuE1HA9unat807nM6dAB8lU4WOpwHDPPI86+EZ8zSlOL2w8q3lt1DrbOsqJHjDp5bxMExsSEkYqB1KgZGa24dwFsug4V2zBHuB5KNKXFxL7u871viuLjnOEaJm2UzuU1alBKxqehc49J2+k46b4rIYd29uuyWNrN05ljtlMk9skyjGrOrUcnHdivf8Alqb4L3ZNNLG11T8/cJvbS5t3t/0rPG2klFwzD1Jhk6MGAOCANu/SsZcJi8P/ALNSFi543TSz3wz4aZL+OUrqggdXlbGwXOASPYk9PbNScfKRhbeK3q+YJ9FrP2Vl5+jew48LyaJnt2kjmRgNmwo9IPTUrL064APcVpw7vFhETTR+Wa2nI2qDEJbmZiiM8jsXKxqSepY4Ub/gV0k+Kjjg3GnQV6ZLUGkm153TEqq6GDKzZypHZRj7jFQsFimM3nHp9Vk5trrDCNVXUCSuT2wTkkfj36VjHNK+Xfa01fI0hAqlbOQOTZryRy0bxxCJisrKQpc40Yz9Y6k47e2RTam02Fu602b/ALRjFMXnLfFXgSza0LLDKzJJrTABBBAJYAqSdXv8dhX4PGxwvdITqK/Pks3NJFLUeROBNZ2aQyEGTLM+noCxzge+BgZ+DVbi8R48pes2ihSsFRl6lESiJREoi5rLh8UWvyo0TzGLvpUDUx6k46n5pS9LidSvO7h1xun8ysv9QRRAaNr5JurOSKWSCWNllTYoRvq2wPnPbHXtUFzCKXURYiNwcScqsd/y1q3IPJM1xwq6hmV4PNkV4TIpBDKB6tJ3Cn6fkZx2qQxh3aKqMRiWiYPj5LLv/Tlt7horlGJicrIitpyQezFThT1zjcHbFaHOLTmLVnBEyZgLH7pPS/qFKG1a+nZbK0CMVJ8uMsQANySXYhew7DOABk74AOkdopLnxYSI24knifkF9Eck3Yl4fauABmGMYHQEKFOPYZFT26BcrKKkcOpXL4hxsbM4fy1EkRdtOrC6xvg7HB0nB7A1pxH7PT0tRMQQGWRYsX2sWqJzLd3HmuTLb5a3RLiaAyaPKL6UaTGyk5b6CWwT2xW9z8W1jCP2b2WhzyvI58r1HNWkQwzid3XgD55Za+2dLMb7ifmSthI41z6UiUqgxgbKSSM4yck75qFi3+NIZbJvmbNLotlQtwzTEAN52p6jh2HD14lefDeILAWdUUyhkMbnOpcEkkb6cbY3B61paTQUiZrPEdeh1FDMZ8aseR1XPdjWC64BbJ2GBnr0AAA37Vj8TH7rxmpT2Mli34TkdDnny7q+m5k4Tpjsr9p2K5kVlBiBIzhQTkNvk4+Ae4qydEYovFB8ufP0Ga5XC1jpvCkHnxHAXzs0M+JFLj4JzlcRidDoYXDM8gZepYYYgjBU98dM7461Nw2KjxZAOTmjLqB9vkte0dky4Ib+rT7Lk4zbT3kBjiCk61OnSSe+ACAdz8DfFTy5sTweSqNVB80+Ht7YRJPOqmN8AlDny2PQPkDB+RkZ2z0zMZtGOSQ178ViW0FffDx5VsYxBChF0DAWIAww15yQR+1i2TnOAO1U2PZNLPJZyoEdiB6a13UkCExBpvO9KWlctXDSIYpg8pGQ5aNVRCMDyx/PjGc79e3QV7HWtXiNcaa2vz80XBzNwMW/l3dlbxCW3LExqgAkRhh9lAy4G4P+rr0qZC+7Y46/2F6VkPNvMkl9O0zbIq4RNWQigb74GSTkk49vYVf7OhayMgi/ryH53Wp5zVQt7RGeMSebI0hB8uEevB3wMg7/AIrZNJI3IENaLonovAAtO8MOP3NhcLa3cdxHYzEiF7qNo/KfBIUM2xDYxgd8HA3zVYlrZwXNIc4Z5cR1+YPKxyWYyW4VUrYlESiJREoiURKIlESiL8xRF67q4WNGd2CqoySf/Nz8UJpetaXGgvnjh78MuJ55eINdGeSaQnThVQath11kgbYxtsANqimRgPxWr1mExLowYS36/bztcPGHgsLnzOGXkjrpYZK4IyMEZIAcb5zpGMD71gXi/gUmPDvMZ/VNA6c/TT1vgvoXlSw8iztoc6vLiRSw7nSMn8nJqYNFzTjbiVFcee4UB7nyjaq4LiMNq09i2dmUHGQBUKcSUC+t0EXV+XvRKq8SJaBkrcBFgXdcO4BonJVmC6toV4hH5D263gzAjw6RJlBFhVUfz+rScHDZ98SZMUd2nD9oyHMcvX2pb/1PhWQKIzblr+FZFxzgptpiI5FnVlVlddtiM4IPRhuDgn8bgQ7a8AAro9n7ZjldY/cfSyNAefdRl1GyqGIO/wDT7fes2ZOy4K0nLgzeeNfl+fNdi3K+XGoGHxg/8x1Nj+xUfisJGullsZk+5KmYadsGGp5rpyAAAHtavHLtvEkDmVsMsc2WzjLBIzBEPYM3mMf5jEoO2VN5NAYsO5zjZAA7DMGv/Ued8q5eCUz4xjYxQLge+d2fc8h6qtICzjSMksAABknJxgDvXPYN5ZOxw5hd9tSNsmEkB/6T7Zha5yZBFwyNpL6eOCScDTG7gEKud8ZyT6twOm2dzgdJKH4h9RNJrkvl4y1UZ4g+KFg9tLbwg3LyKV+kiNT7ktgtjrgAg46ip+G2BPIQZvgb7+XI99Oq1yPaRS6vCi3kbhlshUoitJJ5vp29TYAz39WckYxVTtRxfi3tZk0EC+wGX08lpt8mQyAOv518ld+WsCNlDa9MkmX/AJ8sWzttnftUOF1g91tgdYI5E+fFS9bVvXz74gWcFob+B0c3U0qyQPkhREx1nocH1B4yCPkdK6DZ8km417TTRrpmeA+prhfRangKo8v2l3Ghu4C8ajK+aJljJxjKrlwz9PpAOelS8XLD4m4+j0zP3pYtBrJXznDm0XnA4EkIe7ecRlRjJKDJfA6ZVkzju/tUTBYdseKL2/sAu++Vet+iycbbStXgbzJJc2skErFntioVj1KMDpBPcgqw+2mtG28G3Dz2zR3z4r2N1haVVMtiURKIlESiJREoiURKIoPmtZAkUiIZFilEkka7swCPpwP3aZCj46+nbfAOLluhrMXVjL86iwso5U8OIuIW/wCqe/zPMzO4QK2hmJJDDIOs9e3XbI3OkRh4slWDsY/Du3WNocL+aj+euShwtVkS5SXzAU8t0GvcEEqNxjtq2IyNzWD2BmhUrDYl+KNvbkM+nQdyteveBjyHczytIkeYnDaVj0jKlVXC4yBnVqJGxJG1SC3LVU7JRvgboriOf5007rp47byXNiVRV1yIjaWOAd1YjODjIBFYytL2UOnztQsTGXNLW8x7EFfkfH4jCJpo2Rkcx6dOtg/TCaQdWckZHWsWztc3eOVGvPyWtmJY5pcQRRrz0yq78lS+K8itdyQ3Pl4jAfzICfKkYa2dQPSQp9RznHTGRnUNUcZLbI4k+pU/ZWI8CJwdkSXEZXVk6i+32OivXAbW1NsoghVYXG6FB1GxDg5ywIIOc7ipLGtAyCyxMsr5CZHWR+ZdOSieZ+SLeW3cW1tBFPs6MsSLkqc6SQAcNuPzms25EEcCD6G15FMWu+OyKIPYgg/PJYVxO8mQsjxvEM6WBzvg9G7bEA49xW7ahxD2AFlN5635jJXOxv0sEm/v7zuHCvLmrJ4Z2LSXcE3pIEmFU7lsAlmwPpRBvrO2oooyTtXYTCmzI8UB8+Cnba2s0xeAw2Tr0H8q3eOfKcl1BFcQI0k0B0siKSzoxHQAEsVbGw7Mx7VebNxXgSZ6Fcc9thZND4f8SPWyn+2nH+TXSP2pAWfvC07hWg8l82vDGeFXsZSZCqRH04GSGCPg4BGQQd8jY4I35raOC3oDiYhk679f3Z8L15dtMZABGWD8v+Vr9lKxyrRGPTjG4IP2wfj2qtaTWYpSwPhB9uSiua+PyWgh8u3aYyyCPIbSsbNshdiDpVnKrn57nAMiCLxHVdanyGZ9l4TSz7xF5PDGye5uFWSad0nuCvpBZMxqASNMamPQoJ/cSTkk1NixNupg+FoyHzPc6n00ACxIVd4x4U3tsHkW4tBD1zJIU/8AyXSv21VsGNY8gbpJ/PX0Xm6s6lZ45nAkViutNcZyrAgo2k43UgkZ+ciuh2dG2VgJFAZgdeZ5rU80tv8AAHgckUE9xICqzlBGCMZC6vV9iXwPsfeqb/IJ2PmDG57t358FsiGVrV6oFtSiJREoiURKIlESiJREoi+XeKq8d7KbXMBEzqsauQ0ZDEYBGNs9Pb8VCIt5rJdLG8Nw7d6nCuI09VYOJcGSzWWS9nW6v5FZI4kYuIyw0l5GO5cA+lcdcHfqpwa2xqSkUks5a6tyNufK6zofX8B22Gxc2KwscSG3EbH/AJtGk/3qZWVLnt4CTeHNRcvMD/p9ENtcG5EekqIiBG2MZLPhGAO/oLZG42NYFx3chmtroafk5tcCePkMx+cVxcPmdhDaLGUlgCSt5xCNIw3YqASHGo7spIHTI2NRnRu3WsYNCDn69dSoOKwJbE0w7tb10N6hnfEE5nnnWeatdreExl5UMOnOoMQcAdTkHGPmpYOVnJSXMAdusO92tcXKSEWqnBHmNLKARggSSPIuR2OHG1eM0WzEkGTLgGjzAAPuFMVmo6hOO8qWt2dUsfr6a1JUkexx9X5qRFipY27rTlyXhaCpOysY4lCxoqAAD0jGw6ff81pc4uNlerorFFwce4iLe2mnIz5Ubvj3wCQPydq3YeLxZWx8yB6rwmha+WIbWe5l1KS8ssgy2d9bt1OOnqPWvpE0UMUJB/aBp0A09FD/AHL6m4dHNGrefMjqqrh9OkjA9RY6iD75GO9fMQDamNFNAOZUPDx2y4olzawT62VSrFQQVzkK6EjDaWGQy5GQPcZlBkuGe2QjQ/gP1C8yOS/ZLFeKcNEc+zSLhyv7JUbDEf6ZEO3cZHesnH9Nid5mYBsdQcx6gpqFg/MfLN9buYJklYJkRMAzIR7xjoO2QNx3q/g8OfefCQL50CO/5mtRsaqX5X8ILq4AaU/poveRcyH7R5Gn/wCog/BqLiscyAeFC8muWQ9eKya28yt74Nw1baCKBCxSJFRSxySAMbn3+1UDnFzi48VtXbWKJREoiURKIlESiJREoiURZ5zr4aC7nNxBMIncDzFZSVYjYMMEaTgYPXOB03zpkhD81Y4TaL8ON0aL95T8LoraVZp5fPdDlFCaUU9iRkliDuOg+MgGjIWtNr3FbTlnbu6BaFW5VqURct/YJMoDjdTlWGzIezKRup+326V45oOq2RSujNt/voea4W4GXwJ55Jox/wDDYIqt7a9CjX9vp+Kw3L1Nrd+qDc42Bp5izXaya769VMVsUVKIlESiJRFxca4eLi3mgYkLLG8ZI6jUCMj5Gc1sikMb2vGoIPovCLFL5t4ry7e8IuYppYi0cciOsqH0PpYMAWx6CcYwwB64zXYs2xFionRHIuBHqKUfwy02unnXxDur8aGxFB/8lCfV/rbbX9sAdNsjNR4dnx4SnA248+Hbksi8uXP4eXk1lxC2m8qZkmDqqrGczAgjC5wGAbSc5xtvisMc2N+HcwOBOR/7Tob1rpzRt2vorlmxeG2RZMeaxeSQA5AeR2lcA9wGcgH2Arm8RIHvsaZAdgAB8luAoKUrSvUoiURKIlESiJREoiURKIlESiJREoiURKIlESiJREoiURKIlESiJRF4Twq6lXUMrDBVhkEdwQdiKIqtb+G/C0k8wWiE5zpYsyD7IxK4+MYHbFT37TxT4xGX5DtfrV+6xDG3asd1YRSaNaKfLYOm30MOhU9vbbtkdDURkr2XumrFHqOS9ItdNa16lESiJREoiURKIlESiJREoiURKIlESiJREoiURKIlESiJREoiURKIlESiJREoiURKIlESiJREoiURKIlESiJREoiURKIlESiJREoiURKIlESiJREoiURKIlESiJREoiURKIlESiJREoiURKIlESiJREoiURKIlESiJREoiURKIlESiJREoiURKIlESiJREoiURKIlESiJREoi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4343400"/>
            <a:ext cx="28670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10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t="73322" r="86071" b="16266"/>
          <a:stretch/>
        </p:blipFill>
        <p:spPr bwMode="auto">
          <a:xfrm>
            <a:off x="632209" y="5400258"/>
            <a:ext cx="1396824" cy="100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6200" y="-4184"/>
            <a:ext cx="1752600" cy="989929"/>
            <a:chOff x="76200" y="-4184"/>
            <a:chExt cx="1752600" cy="989929"/>
          </a:xfrm>
        </p:grpSpPr>
        <p:sp>
          <p:nvSpPr>
            <p:cNvPr id="5" name="Rectangle 4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3089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04800"/>
            <a:ext cx="6553200" cy="523220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altLang="en-US" sz="2800" dirty="0" smtClean="0"/>
              <a:t>Safety : </a:t>
            </a:r>
            <a:r>
              <a:rPr lang="es-ES_tradnl" altLang="en-US" sz="2800" dirty="0" err="1" smtClean="0"/>
              <a:t>good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laboratory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practice</a:t>
            </a:r>
            <a:endParaRPr lang="en-US" alt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t="33090" r="86071" b="50482"/>
          <a:stretch/>
        </p:blipFill>
        <p:spPr bwMode="auto">
          <a:xfrm>
            <a:off x="533417" y="1981200"/>
            <a:ext cx="1396824" cy="159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76600" y="20574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hlinkClick r:id="rId6"/>
              </a:rPr>
              <a:t>Five basic </a:t>
            </a:r>
            <a:r>
              <a:rPr lang="en-US" sz="2800" b="1" i="1" dirty="0" smtClean="0">
                <a:hlinkClick r:id="rId6"/>
              </a:rPr>
              <a:t>rules</a:t>
            </a:r>
            <a:endParaRPr lang="en-US" sz="2800" b="1" dirty="0"/>
          </a:p>
          <a:p>
            <a:endParaRPr lang="en-US" sz="2800" dirty="0"/>
          </a:p>
        </p:txBody>
      </p:sp>
      <p:sp>
        <p:nvSpPr>
          <p:cNvPr id="15" name="Rounded Rectangle 14"/>
          <p:cNvSpPr/>
          <p:nvPr/>
        </p:nvSpPr>
        <p:spPr>
          <a:xfrm>
            <a:off x="381000" y="1143000"/>
            <a:ext cx="8534400" cy="533400"/>
          </a:xfrm>
          <a:prstGeom prst="roundRect">
            <a:avLst/>
          </a:prstGeom>
          <a:solidFill>
            <a:srgbClr val="008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b="1" dirty="0" smtClean="0">
              <a:solidFill>
                <a:srgbClr val="008000"/>
              </a:solidFill>
            </a:endParaRPr>
          </a:p>
          <a:p>
            <a:pPr algn="ctr"/>
            <a:r>
              <a:rPr lang="en-US" sz="1700" b="1" dirty="0" smtClean="0">
                <a:solidFill>
                  <a:srgbClr val="008000"/>
                </a:solidFill>
              </a:rPr>
              <a:t>The </a:t>
            </a:r>
            <a:r>
              <a:rPr lang="en-US" sz="1700" b="1" dirty="0">
                <a:solidFill>
                  <a:srgbClr val="008000"/>
                </a:solidFill>
              </a:rPr>
              <a:t>manipulation of chemical products requires the </a:t>
            </a:r>
            <a:r>
              <a:rPr lang="en-US" b="1" dirty="0">
                <a:solidFill>
                  <a:srgbClr val="008000"/>
                </a:solidFill>
              </a:rPr>
              <a:t>respect of good laboratory practice</a:t>
            </a:r>
            <a:r>
              <a:rPr lang="en-US" sz="1700" b="1" dirty="0">
                <a:solidFill>
                  <a:srgbClr val="008000"/>
                </a:solidFill>
              </a:rPr>
              <a:t>.</a:t>
            </a:r>
          </a:p>
          <a:p>
            <a:pPr algn="ctr"/>
            <a:endParaRPr lang="en-US" sz="1700" b="1" dirty="0">
              <a:solidFill>
                <a:srgbClr val="008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 t="51545" r="86967" b="32663"/>
          <a:stretch/>
        </p:blipFill>
        <p:spPr bwMode="auto">
          <a:xfrm>
            <a:off x="533417" y="3698261"/>
            <a:ext cx="1310128" cy="152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6" descr="data:image/jpeg;base64,/9j/4AAQSkZJRgABAQAAAQABAAD/2wCEAAkGBxIREBUUEhQVEhQVFBUUDxAVFBUUFBYYFBQXFhUVFRQYHCggGBolGxQVITEhJSkrLi4uFx8zODMsNygtLisBCgoKDg0OGhAQGiwkICYsLTcsLywsLCwsLTQvLCwtLSwsLCwsLCwsLywvLCwuMiwsLCwsLCwvLCwsLCwsLCwsLP/AABEIAOAA4QMBEQACEQEDEQH/xAAcAAEAAgMBAQEAAAAAAAAAAAAABgcCBAUDAQj/xAA/EAACAQICBgYGCAUFAQAAAAAAAQIDEQQFBhIhMUFRBxNhcYGRIiMyQmKhFFJTcoKSscEzQ6LC0SSD0uHwk//EABoBAQEAAwEBAAAAAAAAAAAAAAABAgUGBAP/xAAvEQEAAgECBAQFBAMBAQAAAAAAAQIDBBESITFBBRNR0TJhcYGxIpGh4SNDwXIU/9oADAMBAAIRAxEAPwC8QAAAAAAAAAAAAAAAAAAAAAAAAAAAAAAAAAAAAAAAAAAAAAAAAAAAAAAAYykkrvYlvZJnbnKTO0byjWaZ5Kb1KN0tzmt7+7yXaabVeITaeDD+/t7uf1nidsk+Xg/f1+nu5GMx8MLG8251Huhdu3eeCJmvfeXhm8afnaeK/wBeUfVr6LaT16mLhTdnCbaceVot37Nx7NFmyRliu+8S+/h2rzTqIrM7xPZYxvXUAAAAAAAAAAAAAAAAAAAAAAAAAAAYVqsYRcpNJJXbe5GNrRWN56Mb3rSs2tO0QiOaZpLES1YXUL7Fxl2y7Ow0Gr1ls88FPh/Ll9Zr76q3l4+Vfz9XJzPNIYWOrG0qrW/keWP08oeab1wRw0+LvPp9EOrVp1Z3d5Sk7Jb229ySLEejyRE2n5rN0J0Y+jR62r/GmrW+zi/d+9zfh37zR6Xyo4rdZ/h1Phug8ivHf4p/hKz3NqAAAAAAAAAAAAAAAAAAAAAAAAADCtVjCLlJpRSvJvgkY2tFY3noxvetKza07RCGZrmcsROyuoJ+hHi/il/jgc7q9XOe3DX4fy5PW662qvw0+Ht8/nLk5tmiw8dWG2o1tfI88Rtyh55vGKOGvXvKIVajk25O7e9mXR5ljaDaLdUlXrL1jV6UH7ifF/E/kbnRaTh/yX69vl/bpvDfD/Ljzckfq7fL+01Ni3IAAAAAAAAAAAAAAAAAAAAAAAAAPkpWV3sXFiZ2SZ25oTnmbvET1Yfw0/R+N/WfZy8znddrJyzwV+H8uT8S186i3BT4Y/n+nIzLMFh4WW2pJbOw8lY2ePfy42jr+ERqVHJtt3b3szfFNNAdG+saxNVehF+og/ekvfa5J7ub7tuy0Ol4p8y3Tt7t74VoeKfOvHLt7rINw6IAAAAAAAAAAAAAAAAAAAAAAAAAACIaV5xrN0IPYv40lxf1P8+XM03iOr/1V+/s53xfX774KT/69vdwKuIVCnry3v2UamsNJX9Mb90UxNeVSTlLa2fWI2R1dFMieMr6ruqULSrS7OEU+b/yenS4JzX27R1e7QaSdRk2n4Y6+y4aVNRioxSSSSiluSW5I6CIiI2h18RERtDMqgAAAAAAAAAAAAAAAAAAAAAAAAA4mlGb/R6dov1k7qHYuM/D9Wjx63U+TTl1np7td4lrP/nx/p+Kenug+HSV5SexbW3xZzc85chHXeUfzPHOrO/Beyj61jZl15tehSlOUYQV5SajFc29iM61m07QypSb2isdZXPo5k8cJQjTW2XtVZfWk977uC7EdFp8MYqRWHZ6TTxgxxSPv9XUPs9IAAAAAAAAAAAAAAAAAAAAAAAAAPLE1404SnJ2jFOUnySVzG1orE2noxvetKza3SFX4/HSxNeU37ztGP1Yr2V+/e2cxqM05bzefs4jVai2oyzkn7fKHNzvGbOrjuXtHzpHd8Ycc+ip50a5LdvEzW68KF/Kc/7fM2nh+D/ZP2b/AMH0v+63291hm1b8AAAAAAAAAAAAAAAAAAAAAAAAAACE9IGbW1cPF77Tq93ux+V/BGp8SzcvKj7tB41quUYa/Wf+QiSrdXTcuL2RNPtvLnnCnJt3e9n2ZtnK8FLEVoUoe1OSV+S3yl4JN+Bljxze0Vju+uDDOXJFI7rwwWFjSpxpwVowioxXYjpKVitYrHZ2uOkUrFa9Ie5kzAAAAAAAAAAAAAAAAAAAAAAAAAB443ExpU5VJbIwi5S7krmN7RSs2nswyXjHWbW6QpvE4uVetKpL2pycn2cl4Ky8DmMl5vabT3cPmyWy3m9ustPMa+s7LciVhhENMyZLD6L8p2TxMlv9XS7l7b87LwZtPDsXKck/Z0Hg+n2ics/SP+p+bRvAAAAAAAAAAAAAAAAAAAAAAAAAAAIZ0lZnqUYUU9tR60/uw/y7eTNb4jl2pFPVpvGc/DjjHHf8Qr6nUsm/I0zmmi3czZM8PRlUnGEVeUpKMV2ydkWKzaYiGdKTe0VjrK9MrwUaFGFKO6EVHvtvfi7s6THSKVisdna4ccY6RSOzbM30AAAAAAAAAAAAAAAAAAAAAfHJLfsJM7dUmdurzhiIS2KUW+SaZIvWeksYyUt0mHqZMwAwKb01zLrsdUad4wfVQ/Bsf9WsaDV348sz6cnJeI5PNz2ntHL9nFrT2JHmiHgiHjcqpZ0bZd1uL6xr0aMdb8Utkf7n4Ht0OPiycXo2vhOHjy8c9lsG6dMAAAAAAAAAAAAAAAAAAAAAAVZmukMquJqRqN6sakoRj7sVGTW7ns3nNavJfLed55RPRxmvz3zZbRaeUTyjs+4nNcLTS2Ocua4dzPhWsR0h8onFERtXn6tzLNOdVpO8o/Vm9vhLf53Pbh1ubH8XOP5/d7tP4pmxTtb9Ufz+/unOWZnTxENanK/1o+8u9G5w56Za71l0Wn1OPPXipPvDLNsYqNCpVfuU5T/Km0vMzyW4azZ9Mt+Ck29IUHCq5O72tu7fNvec5LjLc+bOctpIfN8uVVs9G2A6vBqb31pOfgvRj8lfxNzocfDi39XUeF4uDBv680sPa2QAAAAAAAAAAAAAAAAAAAAABXfSJow7yxVBX44imuz+Yl+vnzNZrdLz8yv392j8S0HF/lp9/dXkalzV7NDMbMgjo5RnNXDzUoSaa/8AWa4oypa2O3FSeb6Yst8VuOk7SmOl+lMK+UTlF6s5zp0pw5NvWducWoPabS+ojLg5de7oMmsrqNLMxynlEwrHBVLs11o2aPJXZstmD4MqVNzlGMd8mox75Oy/URG87QypWbWiIX/gMMqVKFOO6EIxX4VY6OleGsQ7XHSKVisdnuZMwAAAAAAAAAAAAAAAAAAAAAD41cCoukDRb6LPrqK9RN+lFfy5Ph918OW7kajV6bgnir0/DnvENF5c8dOk/wAIpTnc8Mw1Exs+thGGJh1lNwva+2L5SW7/AN2lrPDO76Yr8Ft+3dzsmm2nfY1sa5NH2zRt0enV12mNnSufB49ne0FwnW5hRVrqLdR/gV1/Vqno0tOLLD3eH4+PPX5c12G9dUAAAAAAAAAAAAAAAAAAAAAAAAHjjMNCrTlTqRUoTTjKL4pktWLRtLG1YtExPRQ+k2UPBYmVK+tH2qUrq7i92tya3PuNJmwzjts5fV6acN+Ht2aMZ3R59ni2LhdhxjvStJ+328n3l3meUsptMxET2fGybMXJzvPauElSnQqTpVNZtTg7OyS2Pg1t3PYbDQU/VNm58Ip+u1vSPymeivTbNWjjqXWL7eilGa7Z0m7Pwa7jaN6tnIdJcJjYa2GrQq7PSinaceyUH6UfFAda4H0AAAAAAAAAAAAAAAAAAcvNdIsHhV/qMRSpdk6kU/y3uBDM16Z8upXVJVsS/gp6kfzVNX9AIZm3Tfi53WHoUaC4Sm5Vpf2pPzAhmbac5jib9bi61n7kJKjHutTSuu8Dk5djnTqazeyWypxfffmj4ajF5lNu/Z5dXp/Ox7R1jol1KoaWYcxar31jHZ89mOsXZdhyGxs5+daN18TCNWlZqN46j2X23bT8vI2mhjakz83QeFV2xTPrKIVqE6UtWcXCS4SVn4cz3No9cJip05qdOUoTj7NSEnGS7pLaBZOi/TFi6Fo4uKxdPd1itCul3+zPxSfaBbmjOm+Cx69RWWvxoT9CqvwPeu1XRBI1IoyAAAAAAAAAAAACEaa9JeGy2t1M6VWrV1Iz1YaqjqybSvOT+F8AK6zbptxk79RRo0FwctatL+1fICF5tptmGJv1uLrNP3Yy6qP5aaQHAvtvxe98fMDFzA9sLhatV2p05z+7Ftee4Dv4DQXGVd6jTXa9Z+S/yTdN4SnLOi2Ox1Zzn2L0F8tvzG6cTPSbR/6G4aq9XKNo73Zx3q77LM1eqx8Nt/Votfh4b8UdJcunI8ctZMPtwDYFl6JYBPA0m17WvLznJL5JG20sbYodHoI2wV+7WzzRSlXi1OCku1bu58D0varPPuj2rSblQesvs5b/AAlx8fMu67odWpzpycZxcJLfGSs/+yqQqWae5p3i07NPg01uYE90X6VsdhLRqtYukvdqu1VL4au9/iTAt7RbpIwGOtGNTqar/kVrQk3yjL2Z+DIJipgZFAAAAAAAADzqVUgPz907yTx9Ka96got8LwnLZfnaQFcKVwMqOFc5qKlGOs7Xm7RXe7ATXLOjaUrOrVfdBJLzdybpumGU9HuFp2fVqTXvSvN/1bibpulWFyOnBbIpBHRpYOK4BHqoJERx9Lcu+k4WcErzj6dL70eC71deJ8c9OOkw8+px+ZjmO6ooSszUy560PRsjGHxsEQufR6n1eFowe+NKGsu1q7+bN1irw0iPk6fBXhx1j5Og4pn0fbdp4nBKQEYz7RSlXi1OCkuF967nvRVVln2gFWk3Kg9eP2cnaX4Zbn4+Y3XdEK0JQk4zi4SW+MlZ+RVFLxAl+jHSLj8DaManXUl/IrXmrcoT9qHnbsAtzRfpZwOKtCs3hKr2atV3pN/DWWz82qyCwKdRNJp3T2pran2pgehQAAAAHyTA5+MTaAg2lej8MTCUKkdZPzT4NPgwKN0iyCrgqlpelBv1dW2x9j5SA5sZXAm+hWnEsK1SxF50N0Z750/+UezeuHImybLnwGKhUhGdOSnCSvGcXdNc0yMZbsZBH1sDxnIiNLEV7E2TZXGmFGlrupBOMntmkvRl224M8+XSxbnHV48+hjJzrylGoY2D4pHinDeJ6NXbS5azzrLrZFhXWqxai3FNNu2x24H2w6aZne3R6dNorTaLZI2ha2BlKyubBuN3ShIG70uVXnOFwNDFYJSCoVpflOEUP9S6cV7uu0pfh4+QVUOZYajGo1QnKcOco28nva70ZMngopALgXj0CVpLBVtaTa+kWpxbbUUqcG1FcFeT3AWvTnciPQqgAAB8YGtVgRHOxeGuVUT0gyKFaEoTipRkrNMCktKdGamCndXlRb9GfGN90Z/s+IHEhMCR6J6V1sBP0fTot3qUG9j+KD92X68RsLw0fz2jjKSqUZay3SjulB/VnHgzFi6ykEYzjcI08RhNYDmYjIYT3q5B4w0YoJ36uPkTdjNpdHD5dGO5JEYt+lTsFe6MlhjisVClBzqTjTgt85yUYrvb2BkheddKOCo3VHWxMvgWrT/+klt8Ey7LwoDnXSVjsRdQlHDQ5U9s/GpLb5JF2ZbIfXrucnKcpTk98pNyk/F7Sq83MDHW22W1vcltb7kBIcn0NxmIs9Tqov3qmx+EN/nYC6uj/IPoNDqtZzvJzlJpLa7bkuGwCd0GRGymVX0AAAAYSiQa9WmBzsVhrlEZznKI1IyjKKkmmpRaumnwaApbS/RKeEk6lNOVHit7p9/OPaBGoTA6eS5vWwlVVaEtWW6S3xmvqzjxX6cALs0O0yo46Fl6utFesot7fvQfvR+a4mLHZKozCM7BGLgRDUBsxlZK72Jb3wRNk2RfO9P8Bhrrreumv5dFa7vycvZXiy7MorKB510q4qpdYeEMPH679ZU+a1Y+TMtmXChGY5hVry169SdaXOcnK33Vuj3KxWTVcwMHIDZy/Lq2IdqNOU/iStFd8nsAmeS9GlSdniJ2X1Kf7zf7ICwsh0LoYf8Ah00nxlvk++T2gSrC5YlwIOph8MkEbtOmB7JFV9AAAAADCUQNepTA5+Jw9wI7muWqSaavfegKb0z0Nlh26tCLdPfOktrh2x5x7OHduCHwmBs4evKEozhJwnF3hOLtKL5pgW5oR0gRxFqOJahW3QqboVf+M+zc+HIkwxmFhU6pEcnOtLsHhNlatFS+zj6dT8sd3jYGyB510tyd44Sgo8qtZ3feqcdnmy7LwoJnOkWKxT9fWnNfZ31YfkjZF2XZydYKxcgMU7tJbW9yW1vuS3gSHKdCsXiLNx6mL4z9rwgtvnYCeZF0a0IWdROtLnP2fCC2edwJ5gMjjBJKKSW5JWXkB2KGAS4ERu08MkBswpAesYBHokVX0KAAAAAAAwlEDWq0yDQxNC5Rwcyy9MCo9NdCnFyrYePbUor5yh2815AQOMgPVO4HXr6S4ydJUpYipqRVlFS1W18Ul6UvFsDkXS3AYuQGLkBtZdllfEO1GnKfxWtFd8nsAmeS9Gs52eIn/t0/0c3+yAsHI9DqGHXq6ai+Mt8n3ye1gSfDZWlwA6VHCJERtQoge0aYR6RgFZqIH0qvoAAAAAAAAABhKJEa1SmBpYjD3KrhZjl9+AFWab6E6zlVoK1TfOnuU+1cpfqBW6unZppp2aas01vTT3AZOQGMW20km290Um2+5LawJHlOhOLr2coqjHnPbLwgv3aAneR9G9CnZzTrS5z2rwhuAnWBySMUkkkluVrLyA7FDAJcAN2nhrERswogeqpgZKAGSQGRVAAAAAAAAAAAAAAYSiQeNSkBp18Nco5ONyvW4AV3pj0byxN6lBKNZc9kaluEu3tA42VdE9W98TP/AG6e7xm9r8EgJ1kuhlHDq1OnGPN29J98ntYEkw2UpcAOjSwaQG3ToIiPaNID0jADNIo+2CgAAAAAAAAAAAAAAAAAA+WA+OAGDooDB4ZAfHhEAWFQGSokGaphGSiB9sFfSgAAAAAAAAAAAAAAAAAAAAAAAAAAAAAAAAAAAAAAAAAAAAA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514600" y="2819400"/>
            <a:ext cx="6248400" cy="2883734"/>
            <a:chOff x="2438400" y="2602666"/>
            <a:chExt cx="6248400" cy="2883734"/>
          </a:xfrm>
        </p:grpSpPr>
        <p:sp>
          <p:nvSpPr>
            <p:cNvPr id="11" name="Rectangle 10"/>
            <p:cNvSpPr/>
            <p:nvPr/>
          </p:nvSpPr>
          <p:spPr>
            <a:xfrm>
              <a:off x="2819400" y="2624078"/>
              <a:ext cx="586740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 Wear </a:t>
              </a:r>
              <a:r>
                <a:rPr lang="en-US" dirty="0"/>
                <a:t>the appropriate personal protective equipment (</a:t>
              </a:r>
              <a:r>
                <a:rPr lang="en-US" dirty="0" smtClean="0"/>
                <a:t>lab coat, safety goggles</a:t>
              </a:r>
              <a:r>
                <a:rPr lang="en-US" dirty="0"/>
                <a:t>, gloves, </a:t>
              </a:r>
              <a:r>
                <a:rPr lang="en-US" dirty="0" smtClean="0"/>
                <a:t>mask</a:t>
              </a:r>
              <a:r>
                <a:rPr lang="en-US" dirty="0"/>
                <a:t> </a:t>
              </a:r>
              <a:r>
                <a:rPr lang="en-US" dirty="0" smtClean="0"/>
                <a:t>...)</a:t>
              </a:r>
            </a:p>
            <a:p>
              <a:endParaRPr lang="en-US" dirty="0"/>
            </a:p>
            <a:p>
              <a:r>
                <a:rPr lang="en-US" dirty="0" smtClean="0"/>
                <a:t>Label </a:t>
              </a:r>
              <a:r>
                <a:rPr lang="en-US" dirty="0"/>
                <a:t>each chemical product container</a:t>
              </a:r>
            </a:p>
            <a:p>
              <a:endParaRPr lang="en-US" dirty="0" smtClean="0"/>
            </a:p>
            <a:p>
              <a:r>
                <a:rPr lang="en-US" dirty="0" smtClean="0"/>
                <a:t>Limit </a:t>
              </a:r>
              <a:r>
                <a:rPr lang="en-US" dirty="0"/>
                <a:t>the quantity of products stored at work place</a:t>
              </a:r>
            </a:p>
            <a:p>
              <a:endParaRPr lang="en-US" dirty="0" smtClean="0"/>
            </a:p>
            <a:p>
              <a:r>
                <a:rPr lang="en-US" dirty="0" smtClean="0"/>
                <a:t>Store </a:t>
              </a:r>
              <a:r>
                <a:rPr lang="en-US" dirty="0"/>
                <a:t>the product in the specific cabinet</a:t>
              </a:r>
            </a:p>
            <a:p>
              <a:endParaRPr lang="en-US" dirty="0" smtClean="0"/>
            </a:p>
            <a:p>
              <a:r>
                <a:rPr lang="en-US" dirty="0" smtClean="0"/>
                <a:t>Chemical </a:t>
              </a:r>
              <a:r>
                <a:rPr lang="en-US" dirty="0"/>
                <a:t>product should be handled under a fume hood. </a:t>
              </a:r>
            </a:p>
          </p:txBody>
        </p:sp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40" t="48050" r="44524" b="38932"/>
            <a:stretch/>
          </p:blipFill>
          <p:spPr bwMode="auto">
            <a:xfrm>
              <a:off x="2514599" y="2602666"/>
              <a:ext cx="423195" cy="423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40" t="48050" r="44524" b="38932"/>
            <a:stretch/>
          </p:blipFill>
          <p:spPr bwMode="auto">
            <a:xfrm>
              <a:off x="2472405" y="3352800"/>
              <a:ext cx="423195" cy="423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40" t="48050" r="44524" b="38932"/>
            <a:stretch/>
          </p:blipFill>
          <p:spPr bwMode="auto">
            <a:xfrm>
              <a:off x="2438400" y="3920206"/>
              <a:ext cx="423195" cy="423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40" t="48050" r="44524" b="38932"/>
            <a:stretch/>
          </p:blipFill>
          <p:spPr bwMode="auto">
            <a:xfrm>
              <a:off x="2438400" y="4419600"/>
              <a:ext cx="423195" cy="423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40" t="48050" r="44524" b="38932"/>
            <a:stretch/>
          </p:blipFill>
          <p:spPr bwMode="auto">
            <a:xfrm>
              <a:off x="2472405" y="5029200"/>
              <a:ext cx="423195" cy="423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980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6200" y="-4184"/>
            <a:ext cx="1752600" cy="989929"/>
            <a:chOff x="76200" y="-4184"/>
            <a:chExt cx="1752600" cy="989929"/>
          </a:xfrm>
        </p:grpSpPr>
        <p:sp>
          <p:nvSpPr>
            <p:cNvPr id="13" name="Rectangle 12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3089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6502" name="AutoShape 6" descr="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504" name="AutoShape 8" descr="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506" name="AutoShape 10" descr="data:image/jpeg;base64,/9j/4AAQSkZJRgABAQAAAQABAAD/2wCEAAkGBwgHBhURBwgWFhQWGR0bGBgYGB4eFRsYIBoeIR4kHCIhHjQgHyYnISIkITkiJSouMi43HR8zPzYvNyotLjEBCgoKBQUFDgUFDisZExkrKysrKysrKysrKysrKysrKysrKysrKysrKysrKysrKysrKysrKysrKysrKysrKysrK//AABEIALEBHAMBIgACEQEDEQH/xAAbAAEAAgMBAQAAAAAAAAAAAAAABAUCBgcDAf/EAEQQAAIBAwIEAwQDDQUJAAAAAAECAAMEEQUhBhIxQRMiUTJhcYEHFEIVIzM2UmJzkZKhsbLBJDRDcoIWF1RVk5TR0/D/xAAUAQEAAAAAAAAAAAAAAAAAAAAA/8QAFBEBAAAAAAAAAAAAAAAAAAAAAP/aAAwDAQACEQMRAD8A7jERAREQEREBESHq+qWWi6a9xqdcJSpjLMe2+B03JJIAA3JIECZEr9apNe6O62hyzL97KsRh/sNzDcAHDZHYd+kkWNsbaiQz5LMzMe2WOdvQDoPhvk5MCRERAREQEREBERAREQEREBERAREQEREBERAREQEREBERAREQEREBERATUPpQ4dfiThd6Z1A0kphqjBVBLlFJUEk7DO/6vSbfK7iP8Xrj9DU/kMDDhrS62iaHTtq98a3hDlDsoDFR7IOD2G2e+B33lpEQEREBERAREQEREBERAREQEREBERAREQEREBERAREQEREBERAREQEREBK7iP8AF64/Q1P5DLGV3Ef4vXH6Gp/IYFjERAREQEREBERAREQEREBERAREQEREBERAREQEREBERAREQEREBERAREQEruI/xeuP0NT+QyxldxH+L1x+hqfyGBYxEQEREBESg1CyuavEiVFt6hpgU8lSnKSDUznLhxjKt5R5uXlORAv4iICIiAiIgIiICIiAiIgIiICIiAiIgIiICIiAiIgIiICIiAldxH+L1x+hqfyGWMr9bHj2DUE9usrIvuypyx9APX4DqRAsJ5XFzQtkzc1lUerEAfvlDZ19SuqIfU1qDI3W3YeGp7qxIFYMNwcbbZ2O0176Qa9WnwyycHWq/WXIDuWWnWppjLM5qkVMkbZbchic+obqNWtqn92V6g7FEYofg2OU/Iyu1PiQ6bWordWgpmvUFKmKtVQ5cgnogccu2M56kDG4zO4duNQutEpPrFr4VcqPFTbAcbHGCRgncbnYzXOPOCNP4p1C3q6hfXKFG5EFJ0VVJy3NvTJ5tgOvYfMNn59UP+DSHu52P7+SV17xE2navRtbuijVa4c00pv5yEGTgMAvfuwzhsZxiXtJSlMBnLYAGTjJ95wMZ+Amk8S8C2GscX0L241O6WqCPD8N6YSnyDmHKDSJOTknJ3ye20DavupQQj6yj087ZdSFz0wW9kb7DfckYzJqkMMqdoIDDDDaazxNrGncKeCz3ApePVWmF2FEs3Vn7qB3Ze+M5GYGzxI9tdrWYqy8rjqh649R6j3iSICIiAiIgIiICIiAiIgIiICIiAiIgIiICIiAiIgIiYV6tOhRL1WwqjJPugYXVwltS5nBO4AA6licAD5+uw6nAmFnbvTZnuCC74zjooA2Ve+B195LHAzgYWtGpUrGrdLv9hfyFx33wWPUkdMgb4yZkCA39j1Asdkq4yewqDAH7QwPiqjq00Xgzjqnx3eVaF5pjeEtRgrpTZqFRMnlFRiPJ5eqn2sjoMqei16NO4olKq5B6/8A39ZC0ilS06kLWnRVBTUcnKAqsnTIA2yD1x6g/axAy+5VOmuLO4qUvTlbKgeiq4ZAO2ANpCvDqP1ykg5KpVvEYAFGCAEdyVyScAHlBwxyMGe6a9YXNzUo6fcLUrUn5Hpg7qxAPm/NAO7DI6jqMSdaW/1emctliSzN6sf6DoB2AA7QI51SlSOLyi9P3suU+brlB8yJhVr0bi+oNb1Qwy+6nI9j3SwqOlKmWqMAAMknoAOuZVrplvfXfj3FvynGEIytQL3LEYbf8knbA6EkQLaapxvwjonETUqms2hqFGVFHiVFUB3AbAVgMn19w9JeCyuqJ/sl+cfk1BzgfA5D79fMx7YwNpC1K4v8IlWxDN4iMPDcHKo6kkhguNu243AySQIFk1hSNqqKzDkACPnLrgYBBOcn45zvnIJnyjcPTqindjzH2W+y/wAPRsb8vuJGQDjGlq1jUYA1+VicBagNNyT0wrgE5+EovpK4otuFOF2rXFMO7EJSQ58z9RuN1wAW5u2B3xA2qJTaNq6XWm0qy1S9GqqslU4yAw6VAMYIO2QPccEZNzAREQERII1jTSPJeo3+U838IE6JXDWbU9KNf/t639ac8r3XEsLc1L6zemg6s70VUYGepq+gJ+UC2iUWicUW+vWAr6TZVqlIkgNhFBKnBxzOCRnbI22MnDVrZTi4D0yOvOjKoPpzY5D8mMCfExpVErUw1JwVO4IOQR7jMoCIiAiIgIiICIiAiIgfGYKuWOAJCpA31bnqD72MFAftH8oj+A+fXGFx/b6hpL+DG1Qjv+YP6nt06nInQEREBPC7thcKPNhlPMrejYI/gSPgTPeIHM9A+jyw0riqre67fMbitWapT8N2pUfO+QuQ3MxyfZY4OQMHedHu7inaWr1KxwqKWPbYDJ67T7XoUrmny16YYehGfhKjWNGuL3SqtvSu806qMjK+7crDBCvuRsTuwf5QKTg3jfSuO8C2qhGUEvbuR4hYEb+jIPXuSMgYwd2mr8PaBZcLWoTSeHVUDqUdWrMT1JZ8Z/a9wHaW/wB0br/ktf8Aaof+6Bjd69p9tqBtvrAa45A60QfvjAkgcudjuD8OpwN5KtrdkYvXbLnqewHovu/j1+HPNS4D1jWfpAbUru78NEVBQSnV5KqgLhg7KhxuWOBnPMRkAYO9rS1Z/buqSjuAhZx/rLBSe/se7HeBPqU0q0ytVAQRggjIIPUGcj421etb8eLp2l6K9al4ALLRUGpSZmOXQOGpYVMAAqBk4yNp1A2Vy3t6pU/0rTA/ehP75GocNaTQuWqrbFnf2mepUduijYuxIGFXYeggQLXUKNtbBdOr29WnjekqFHXO5yKYbftyci5JO+Rg+T8Q1dK5efSrlqTBiByAugUb8q55yvQDmAOSMc2QBsltZWloT9VtkTPXlUDPxwN57cqlsldxtnvg9f4D9UCqtdQvNSp82niiEyQXLlyrDqCigAntguCPTbB9zZXdb+9ai2O601CA/Pdx/pYH3yPd6JR8Y1bBfDqE5blJUOfU8p2bbHMQQe4bAxgLm5oWzVBfgrTBNRa6YcADO7JgKPzuVhjGPUhhrmjUH0ip9XZFqcp5KlcGsFbscOTn0/V16TVPorsuLk1a7q8aXFUv5EQN+CIOWLIF8np0UEdDggiW+ncY6Zr+oeDQrrUFPzMKDipnBUg4GKnKGI6Kd+uADnaLe/tLlytGuOYdVOzgdsqdxn4QJM1PjThTTON6fgX1LHhZIrL7aMQfKvr2Zgdtl2ycrsN3WqGqKVsfOfaPXkTfzemSRgD13wQpnvQo07ely0ht+8nuSe5PXMCr4Q0NeG+GqNorhvCXBYDAZiSWOM9ySZW/SFxfU4O0Y100mpW6DIIFJckDztuV67bbnA26japWVLajrdI/XKIegcgIwytQdMsDsR6D5+mAp+CrjUNY4ZpXtxTSlWr81Qov4IqWPJkZO5TlJf2t9+mJslrdJcZHKVZfaVhgj/yOvmGQcHeLG0t9Ps0o2dILTpqFVR0CgYAlXr+qafoldK11dojthOQnz1Rnoo9pmXJIABzkjq0C7iY03WrTDU2yCMg9iDMoCIiAiIgIiICc1vuM9f8A94lay07Sqta2VUR3RBzUmxlnVs8p2OOViN1GOhDbrfXtddXp0ba5pLnDMrqS5XJzyYcb7HfBA3J7BrRVVB5FA77ep6wMKFNKNELSXAA2npEQEREBERAifdG1+s+H4h5ubkxytjn5OfGcY9nzfCS5UfcU/dj6x4qZ8Tn/AAfnx4Ph8vNzdPtdOst4HnVp+IynxCOU526HYjB92+fkJ6SDfVbKhcq9xbMzgHlZaLuV9d1Q8s+Jq9s7gClW3ON7esB8yaeB8TAnxEQEREBERASNd2aXG4wHAwGxnb0I+0p7r/AgESYgaL9HXCNjwfd3KqAtSvUJRSckUV9kIftAEnJ2O65A2m6XVvbXCf2uirAflAHH6+kyr0KNzT5bikGHoRkStvtPrPZPScCvRdSrU3OH5SMMFbodugbv1YDoHhpdlTFSr9SvHT74dlYMMYUDAfIAA2wuB09BJwOqUfaWlUHqM0zj4HmBPvyM57YnPPol4Vs+Dri5bUnCVnqtTpeL5XNupypBOzc2zHkJAwud9h0fUmvDpjnSChq8hNLnyaZbHl5sEHB9QYFY2q0rx8XtJ6NJch/EACswOMF1JQLtvk+bKj8pTd0qtOtTDUagYHoQcic8+iLiXiLiVbh9Zs6NOlTcqORHDmsTlxlnIwvTGO432m9V9LsqzljQ5WPV0JR/2kIb5ZgSqjpTQtUYAAZJOwA985xd/Rna6jxtR1SixTFbxKlJ+bcKPIy91PMAeQ7AHG2CDVcScR8Z2H0i09NtUpVKVZkaialNj5R5izFXBJQqSRn7I7GdP+uXlFsXNgSPyqbBlx7wcMD7gGHv9AaZ94qVKJPsNzL/AJHyR8geZAOwUSfKerf29W9pVLep5geR0YFanI+wPIwDe2F3Ixjn67S4gIiICIiAiIgIiICIiAiIgIiICIiAiIgIiIHxWV1ypyDPsRAREQEREBERA+MquuHXI9D0kFtH0/mJpW/hknLGkWplj+cUILfP1MnxArLbRLa1Qi2q1FBZmIDkAsxLMfiSST8Z6Np1T/B1KsvrujZ/bQ4+WJPiBUNoQqXqVq+o1WdAyqSKQIVscwBWkCM8o6HO0k/c1f8Ai63/AFDJ0QICaNpqtk2SMxBBdxz1CDjIZmyxGw6nsPSPuVRpriyqvS9AjeQf5UYFB8AvfPWT4gc44sv+PLXi6h/s7p5uKNJM1hjw6VQO3s5dsF1CZ5lJxz7jGQehWlV69sr1KDIWAJRscyn0PKSMj3EiesinULcX/gZbxMA45Hxgg783Ly42xnOxwOpECVERAREQEREBERAREQEREBERAREQEREBERARI1zfUrapy1KdQnGfLTdh+tVI+U+W9/SuKnKlOoD+dSdR+tlAgSoiICIiAiIgIiICIiAiIgJDSwVb81vHcscjBI5eU8uBjHQEZHfLN6yZEBERAREQEREBERAREQEREBERAREQEREBERAREQEREBERAREQEREBERAREQEREBERAREQEREBERAREQEREBERAREQEREBERAREQEREBERAREQEREBERAREQEREBERA//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/>
              <a:t>Think</a:t>
            </a:r>
            <a:r>
              <a:rPr lang="es-ES_tradnl" dirty="0"/>
              <a:t> </a:t>
            </a:r>
            <a:r>
              <a:rPr lang="es-ES_tradnl" dirty="0" err="1"/>
              <a:t>hard</a:t>
            </a:r>
            <a:r>
              <a:rPr lang="es-ES_tradnl" dirty="0"/>
              <a:t> </a:t>
            </a:r>
            <a:r>
              <a:rPr lang="es-ES_tradnl" dirty="0" err="1"/>
              <a:t>about</a:t>
            </a:r>
            <a:r>
              <a:rPr lang="es-ES_tradnl" dirty="0"/>
              <a:t> </a:t>
            </a:r>
            <a:r>
              <a:rPr lang="es-ES_tradnl" dirty="0" err="1"/>
              <a:t>how</a:t>
            </a:r>
            <a:r>
              <a:rPr lang="es-ES_tradnl" dirty="0"/>
              <a:t> to </a:t>
            </a:r>
            <a:r>
              <a:rPr lang="es-ES_tradnl" dirty="0" err="1"/>
              <a:t>measure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data</a:t>
            </a:r>
          </a:p>
          <a:p>
            <a:r>
              <a:rPr lang="es-ES_tradnl" dirty="0" smtClean="0"/>
              <a:t>Prepare </a:t>
            </a:r>
            <a:r>
              <a:rPr lang="es-ES_tradnl" dirty="0" err="1" smtClean="0"/>
              <a:t>your</a:t>
            </a:r>
            <a:r>
              <a:rPr lang="es-ES_tradnl" dirty="0" smtClean="0"/>
              <a:t> </a:t>
            </a:r>
            <a:r>
              <a:rPr lang="es-ES_tradnl" dirty="0" err="1" smtClean="0"/>
              <a:t>samples</a:t>
            </a:r>
            <a:r>
              <a:rPr lang="es-ES_tradnl" dirty="0" smtClean="0"/>
              <a:t> </a:t>
            </a:r>
            <a:r>
              <a:rPr lang="es-ES_tradnl" dirty="0" err="1" smtClean="0"/>
              <a:t>well</a:t>
            </a:r>
            <a:endParaRPr lang="es-ES_tradnl" dirty="0" smtClean="0"/>
          </a:p>
          <a:p>
            <a:r>
              <a:rPr lang="es-ES_tradnl" dirty="0" err="1" smtClean="0"/>
              <a:t>Measure</a:t>
            </a:r>
            <a:r>
              <a:rPr lang="es-ES_tradnl" dirty="0" smtClean="0"/>
              <a:t> </a:t>
            </a:r>
            <a:r>
              <a:rPr lang="es-ES_tradnl" dirty="0" err="1" smtClean="0"/>
              <a:t>beautiful</a:t>
            </a:r>
            <a:r>
              <a:rPr lang="es-ES_tradnl" dirty="0" smtClean="0"/>
              <a:t> data</a:t>
            </a:r>
          </a:p>
          <a:p>
            <a:endParaRPr lang="es-ES_tradnl" dirty="0"/>
          </a:p>
          <a:p>
            <a:endParaRPr lang="es-ES_tradnl" dirty="0" smtClean="0"/>
          </a:p>
          <a:p>
            <a:r>
              <a:rPr lang="es-ES_tradnl" dirty="0" err="1" smtClean="0"/>
              <a:t>Facilisimo</a:t>
            </a:r>
            <a:r>
              <a:rPr lang="es-ES_tradnl" dirty="0" smtClean="0"/>
              <a:t>!!!</a:t>
            </a:r>
          </a:p>
          <a:p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8610600" y="59436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4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63F0E2-F96A-440D-8107-856DFB02F179}" type="slidenum">
              <a:rPr lang="ca-ES" altLang="en-US" smtClean="0">
                <a:solidFill>
                  <a:schemeClr val="tx1"/>
                </a:solidFill>
              </a:rPr>
              <a:pPr/>
              <a:t>19</a:t>
            </a:fld>
            <a:endParaRPr lang="ca-ES" altLang="en-US" dirty="0">
              <a:solidFill>
                <a:schemeClr val="tx1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447800" y="228600"/>
            <a:ext cx="6553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500" b="1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_tradnl" altLang="en-US" sz="2800" smtClean="0"/>
              <a:t>Take away message</a:t>
            </a:r>
            <a:endParaRPr lang="es-ES_tradnl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035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943600"/>
            <a:ext cx="457200" cy="307777"/>
          </a:xfrm>
        </p:spPr>
        <p:txBody>
          <a:bodyPr/>
          <a:lstStyle/>
          <a:p>
            <a:fld id="{AF63F0E2-F96A-440D-8107-856DFB02F179}" type="slidenum">
              <a:rPr lang="ca-ES" altLang="en-US">
                <a:solidFill>
                  <a:schemeClr val="tx1"/>
                </a:solidFill>
              </a:rPr>
              <a:pPr/>
              <a:t>2</a:t>
            </a:fld>
            <a:endParaRPr lang="ca-ES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6200" y="-4184"/>
            <a:ext cx="1752600" cy="1040169"/>
            <a:chOff x="76200" y="-4184"/>
            <a:chExt cx="1752600" cy="1040169"/>
          </a:xfrm>
        </p:grpSpPr>
        <p:sp>
          <p:nvSpPr>
            <p:cNvPr id="19" name="Rectangle 18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8113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54560"/>
            <a:ext cx="6553200" cy="523220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altLang="en-US" sz="2800" dirty="0" err="1" smtClean="0"/>
              <a:t>Outline</a:t>
            </a:r>
            <a:endParaRPr lang="en-US" altLang="en-US" sz="2800" dirty="0"/>
          </a:p>
        </p:txBody>
      </p:sp>
      <p:sp>
        <p:nvSpPr>
          <p:cNvPr id="11" name="Subtitle 1"/>
          <p:cNvSpPr txBox="1">
            <a:spLocks/>
          </p:cNvSpPr>
          <p:nvPr/>
        </p:nvSpPr>
        <p:spPr>
          <a:xfrm>
            <a:off x="457200" y="920216"/>
            <a:ext cx="8229600" cy="4052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1200" indent="-449263">
              <a:lnSpc>
                <a:spcPct val="114000"/>
              </a:lnSpc>
              <a:spcBef>
                <a:spcPts val="0"/>
              </a:spcBef>
            </a:pP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Part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I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s-ES_tradnl" sz="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What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do </a:t>
            </a: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we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need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s-ES_tradnl" sz="18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to run 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XAS </a:t>
            </a: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experiment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?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Detection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modes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: </a:t>
            </a: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Transmission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and </a:t>
            </a: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Fluorescence</a:t>
            </a:r>
            <a:endParaRPr lang="es-ES_tradnl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Sampling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regions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Scan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repetitions</a:t>
            </a:r>
            <a:endParaRPr lang="es-ES_tradnl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Beam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size</a:t>
            </a:r>
            <a:endParaRPr lang="es-ES_tradnl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s-ES_tradnl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Radiation</a:t>
            </a:r>
            <a:r>
              <a:rPr lang="es-ES_tradnl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s-ES_tradnl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damage</a:t>
            </a:r>
            <a:endParaRPr lang="es-ES_tradnl" sz="18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Take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away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message</a:t>
            </a:r>
            <a:endParaRPr lang="es-ES_tradnl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Subtitle 1"/>
          <p:cNvSpPr txBox="1">
            <a:spLocks/>
          </p:cNvSpPr>
          <p:nvPr/>
        </p:nvSpPr>
        <p:spPr>
          <a:xfrm>
            <a:off x="457200" y="3962400"/>
            <a:ext cx="74676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Part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II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s-ES_tradnl" sz="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Sample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setups</a:t>
            </a:r>
            <a:endParaRPr lang="es-ES_tradnl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Sample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preparation</a:t>
            </a: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techniques</a:t>
            </a:r>
            <a:endParaRPr lang="es-ES_tradnl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s-ES_tradnl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Safety 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s-ES_tradnl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Bibliography</a:t>
            </a:r>
            <a:endParaRPr lang="es-ES_tradnl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s-ES_tradnl" sz="18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s-ES_tradnl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3142" y="1019016"/>
            <a:ext cx="8153400" cy="280912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9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6200" y="-4184"/>
            <a:ext cx="1752600" cy="989929"/>
            <a:chOff x="76200" y="-4184"/>
            <a:chExt cx="1752600" cy="989929"/>
          </a:xfrm>
        </p:grpSpPr>
        <p:sp>
          <p:nvSpPr>
            <p:cNvPr id="17" name="Rectangle 16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3089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6553200" cy="523220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altLang="en-US" sz="2800" dirty="0" err="1" smtClean="0"/>
              <a:t>Reviews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on</a:t>
            </a:r>
            <a:r>
              <a:rPr lang="es-ES_tradnl" altLang="en-US" sz="2800" dirty="0" smtClean="0"/>
              <a:t> XAS </a:t>
            </a:r>
            <a:r>
              <a:rPr lang="es-ES_tradnl" altLang="en-US" sz="2800" dirty="0" err="1" smtClean="0"/>
              <a:t>experiment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design</a:t>
            </a:r>
            <a:endParaRPr lang="en-US" altLang="en-US" sz="280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10600" y="59436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4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63F0E2-F96A-440D-8107-856DFB02F179}" type="slidenum">
              <a:rPr lang="ca-ES" altLang="en-US" smtClean="0">
                <a:solidFill>
                  <a:schemeClr val="tx1"/>
                </a:solidFill>
              </a:rPr>
              <a:pPr/>
              <a:t>20</a:t>
            </a:fld>
            <a:endParaRPr lang="ca-ES" alt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" y="1404258"/>
            <a:ext cx="8382000" cy="805542"/>
          </a:xfrm>
          <a:prstGeom prst="roundRect">
            <a:avLst/>
          </a:prstGeom>
          <a:solidFill>
            <a:srgbClr val="008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008000"/>
                </a:solidFill>
              </a:rPr>
              <a:t>XAFS </a:t>
            </a:r>
            <a:r>
              <a:rPr lang="pt-BR" sz="2000" b="1" dirty="0" smtClean="0">
                <a:solidFill>
                  <a:srgbClr val="008000"/>
                </a:solidFill>
              </a:rPr>
              <a:t>Experimental </a:t>
            </a:r>
            <a:r>
              <a:rPr lang="pt-BR" sz="2000" b="1" dirty="0" err="1" smtClean="0">
                <a:solidFill>
                  <a:srgbClr val="008000"/>
                </a:solidFill>
              </a:rPr>
              <a:t>Methods</a:t>
            </a:r>
            <a:r>
              <a:rPr lang="pt-BR" sz="2000" b="1" dirty="0" smtClean="0">
                <a:solidFill>
                  <a:srgbClr val="008000"/>
                </a:solidFill>
              </a:rPr>
              <a:t>. </a:t>
            </a:r>
            <a:r>
              <a:rPr lang="pt-BR" sz="2000" b="1" dirty="0">
                <a:solidFill>
                  <a:srgbClr val="008000"/>
                </a:solidFill>
              </a:rPr>
              <a:t>Grant Bunker. </a:t>
            </a:r>
            <a:r>
              <a:rPr lang="pt-BR" sz="1700" b="1" dirty="0">
                <a:solidFill>
                  <a:srgbClr val="008000"/>
                </a:solidFill>
              </a:rPr>
              <a:t>http://www.bnl.gov/ps/nsls/workshops/2005/exafs/abstracts/Bunker.pdf</a:t>
            </a:r>
            <a:endParaRPr lang="en-US" sz="1700" b="1" dirty="0">
              <a:solidFill>
                <a:srgbClr val="008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7200" y="2346730"/>
            <a:ext cx="8382000" cy="805542"/>
          </a:xfrm>
          <a:prstGeom prst="roundRect">
            <a:avLst/>
          </a:prstGeom>
          <a:solidFill>
            <a:srgbClr val="008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Sample Preparation for </a:t>
            </a:r>
            <a:r>
              <a:rPr lang="en-US" sz="2000" b="1" dirty="0" smtClean="0">
                <a:solidFill>
                  <a:srgbClr val="008000"/>
                </a:solidFill>
              </a:rPr>
              <a:t>EXAFS Spectroscopy. Rob </a:t>
            </a:r>
            <a:r>
              <a:rPr lang="en-US" sz="2000" b="1" dirty="0" err="1" smtClean="0">
                <a:solidFill>
                  <a:srgbClr val="008000"/>
                </a:solidFill>
              </a:rPr>
              <a:t>Scarrow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pPr algn="ctr"/>
            <a:r>
              <a:rPr lang="en-US" sz="1700" b="1" dirty="0">
                <a:solidFill>
                  <a:srgbClr val="008000"/>
                </a:solidFill>
              </a:rPr>
              <a:t>http://xafs.org/Workshops/NSLS2002?action=AttachFile&amp;do=get&amp;target=Scarrow.pdf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57200" y="3272592"/>
            <a:ext cx="8382000" cy="1223208"/>
          </a:xfrm>
          <a:prstGeom prst="roundRect">
            <a:avLst/>
          </a:prstGeom>
          <a:solidFill>
            <a:srgbClr val="008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The XAFS experiment: instrumentation, sample preparation, and experiment design. Bruce Ravel</a:t>
            </a:r>
          </a:p>
          <a:p>
            <a:pPr algn="ctr"/>
            <a:r>
              <a:rPr lang="es-ES_tradnl" sz="1700" b="1" dirty="0">
                <a:solidFill>
                  <a:srgbClr val="008000"/>
                </a:solidFill>
              </a:rPr>
              <a:t>https://speakerdeck.com/bruceravel/the-xafs-experiment-instrumentation-sample-preparation-and-experiment-design</a:t>
            </a:r>
            <a:endParaRPr lang="en-US" sz="1700" b="1" dirty="0" smtClean="0">
              <a:solidFill>
                <a:srgbClr val="008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57200" y="4668826"/>
            <a:ext cx="8382000" cy="805542"/>
          </a:xfrm>
          <a:prstGeom prst="roundRect">
            <a:avLst/>
          </a:prstGeom>
          <a:solidFill>
            <a:srgbClr val="008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Introduction to XAS experiment - ALBA. </a:t>
            </a:r>
            <a:r>
              <a:rPr lang="en-US" sz="2000" b="1" dirty="0" err="1" smtClean="0">
                <a:solidFill>
                  <a:srgbClr val="008000"/>
                </a:solidFill>
              </a:rPr>
              <a:t>Konstatin</a:t>
            </a:r>
            <a:r>
              <a:rPr lang="en-US" sz="2000" b="1" dirty="0" smtClean="0">
                <a:solidFill>
                  <a:srgbClr val="008000"/>
                </a:solidFill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</a:rPr>
              <a:t>Klementiev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pPr algn="ctr"/>
            <a:r>
              <a:rPr lang="es-ES_tradnl" sz="1700" b="1" dirty="0" smtClean="0">
                <a:solidFill>
                  <a:srgbClr val="008000"/>
                </a:solidFill>
              </a:rPr>
              <a:t>(Google </a:t>
            </a:r>
            <a:r>
              <a:rPr lang="es-ES_tradnl" sz="1700" b="1" dirty="0" err="1" smtClean="0">
                <a:solidFill>
                  <a:srgbClr val="008000"/>
                </a:solidFill>
              </a:rPr>
              <a:t>it</a:t>
            </a:r>
            <a:r>
              <a:rPr lang="es-ES_tradnl" sz="1700" b="1" dirty="0" smtClean="0">
                <a:solidFill>
                  <a:srgbClr val="008000"/>
                </a:solidFill>
              </a:rPr>
              <a:t>)</a:t>
            </a:r>
            <a:endParaRPr lang="en-US" sz="17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2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3657600"/>
            <a:ext cx="457200" cy="307777"/>
          </a:xfrm>
        </p:spPr>
        <p:txBody>
          <a:bodyPr/>
          <a:lstStyle/>
          <a:p>
            <a:fld id="{AF63F0E2-F96A-440D-8107-856DFB02F179}" type="slidenum">
              <a:rPr lang="ca-ES" altLang="en-US">
                <a:solidFill>
                  <a:schemeClr val="tx1"/>
                </a:solidFill>
              </a:rPr>
              <a:pPr/>
              <a:t>21</a:t>
            </a:fld>
            <a:endParaRPr lang="ca-ES" alt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4"/>
          <a:stretch/>
        </p:blipFill>
        <p:spPr bwMode="auto">
          <a:xfrm>
            <a:off x="0" y="1925096"/>
            <a:ext cx="9145253" cy="287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497994"/>
            <a:ext cx="7391400" cy="132343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s-ES_tradnl" altLang="en-US" sz="4000" dirty="0" smtClean="0">
                <a:latin typeface="Trebuchet MS" panose="020B0603020202020204" pitchFamily="34" charset="0"/>
              </a:rPr>
              <a:t>THANKS FOR YOUR ATTENTION!</a:t>
            </a:r>
            <a:endParaRPr lang="en-US" altLang="en-US" sz="4000" dirty="0">
              <a:latin typeface="Trebuchet MS" panose="020B0603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0"/>
            <a:ext cx="88392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7457" b="45469"/>
          <a:stretch/>
        </p:blipFill>
        <p:spPr bwMode="auto">
          <a:xfrm>
            <a:off x="6540640" y="5145541"/>
            <a:ext cx="2069960" cy="117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62495"/>
            <a:ext cx="2799092" cy="90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09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0" y="-4184"/>
            <a:ext cx="1752600" cy="989929"/>
            <a:chOff x="76200" y="-4184"/>
            <a:chExt cx="1752600" cy="989929"/>
          </a:xfrm>
        </p:grpSpPr>
        <p:sp>
          <p:nvSpPr>
            <p:cNvPr id="15" name="Rectangle 14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3089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0505" y="6019800"/>
            <a:ext cx="457200" cy="307777"/>
          </a:xfrm>
        </p:spPr>
        <p:txBody>
          <a:bodyPr/>
          <a:lstStyle/>
          <a:p>
            <a:fld id="{AF63F0E2-F96A-440D-8107-856DFB02F179}" type="slidenum">
              <a:rPr lang="ca-ES" altLang="en-US">
                <a:solidFill>
                  <a:schemeClr val="tx1"/>
                </a:solidFill>
              </a:rPr>
              <a:pPr/>
              <a:t>3</a:t>
            </a:fld>
            <a:endParaRPr lang="ca-ES" alt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4372" y="5113576"/>
            <a:ext cx="8126896" cy="830024"/>
          </a:xfrm>
          <a:prstGeom prst="roundRect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Fluorescence </a:t>
            </a:r>
            <a:r>
              <a:rPr lang="en-US" b="1" dirty="0" smtClean="0">
                <a:solidFill>
                  <a:schemeClr val="tx2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	Diluted samples or not x-ray transparent samples</a:t>
            </a:r>
          </a:p>
          <a:p>
            <a:pPr algn="just"/>
            <a:r>
              <a:rPr lang="en-US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		</a:t>
            </a:r>
            <a:r>
              <a:rPr lang="en-US" b="1" dirty="0">
                <a:solidFill>
                  <a:schemeClr val="tx2"/>
                </a:solidFill>
                <a:latin typeface="Trebuchet MS" panose="020B0603020202020204" pitchFamily="34" charset="0"/>
              </a:rPr>
              <a:t>V</a:t>
            </a:r>
            <a:r>
              <a:rPr lang="en-US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ery </a:t>
            </a:r>
            <a:r>
              <a:rPr lang="en-US" b="1" dirty="0">
                <a:solidFill>
                  <a:schemeClr val="tx2"/>
                </a:solidFill>
                <a:latin typeface="Trebuchet MS" panose="020B0603020202020204" pitchFamily="34" charset="0"/>
              </a:rPr>
              <a:t>few restrictions on </a:t>
            </a:r>
            <a:r>
              <a:rPr lang="en-US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samples</a:t>
            </a:r>
            <a:endParaRPr lang="en-US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4372" y="4132938"/>
            <a:ext cx="8126895" cy="895390"/>
          </a:xfrm>
          <a:prstGeom prst="roundRect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Transmission </a:t>
            </a:r>
            <a:r>
              <a:rPr lang="en-US" b="1" dirty="0" smtClean="0">
                <a:solidFill>
                  <a:schemeClr val="tx2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	Concentrated samples (&gt; 10 wt. %)</a:t>
            </a:r>
          </a:p>
          <a:p>
            <a:pPr algn="just"/>
            <a:r>
              <a:rPr lang="en-US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		Absorption jump between 0.1 and 1.5</a:t>
            </a:r>
            <a:endParaRPr lang="en-US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Picture 8" descr="http://medioambientales.com/wp-content/2012/09/preocupante-aumento-de-gases-fluorados-en-la-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93231"/>
            <a:ext cx="1524000" cy="88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of liqui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243" y="813184"/>
            <a:ext cx="1573957" cy="165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ww.divineaura.co.uk/wp-content/uploads/2011/03/image1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1" r="4054" b="2935"/>
          <a:stretch/>
        </p:blipFill>
        <p:spPr bwMode="auto">
          <a:xfrm>
            <a:off x="1735551" y="2189154"/>
            <a:ext cx="1504416" cy="174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comunicareitalia.it/wp-content/uploads/Vetri-di-Murano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5" r="19035"/>
          <a:stretch/>
        </p:blipFill>
        <p:spPr bwMode="auto">
          <a:xfrm>
            <a:off x="457201" y="990600"/>
            <a:ext cx="142846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590800" y="1295400"/>
            <a:ext cx="426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XAS can be applied to any </a:t>
            </a:r>
            <a:r>
              <a:rPr lang="en-US" sz="2400" b="1" dirty="0">
                <a:solidFill>
                  <a:schemeClr val="tx2"/>
                </a:solidFill>
                <a:latin typeface="Trebuchet MS" panose="020B0603020202020204" pitchFamily="34" charset="0"/>
              </a:rPr>
              <a:t>kind of materials: 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Trebuchet MS" panose="020B0603020202020204" pitchFamily="34" charset="0"/>
              </a:rPr>
              <a:t>Crystals, glass, liquids, etc</a:t>
            </a:r>
            <a:r>
              <a:rPr lang="en-US" sz="24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6553200" cy="523220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altLang="en-US" sz="2800" dirty="0" smtClean="0"/>
              <a:t>In </a:t>
            </a:r>
            <a:r>
              <a:rPr lang="es-ES_tradnl" altLang="en-US" sz="2800" dirty="0" err="1" smtClean="0"/>
              <a:t>previous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episodes</a:t>
            </a:r>
            <a:r>
              <a:rPr lang="es-ES_tradnl" altLang="en-US" sz="2800" dirty="0" smtClean="0"/>
              <a:t>…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6808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6200" y="-4184"/>
            <a:ext cx="1752600" cy="1040169"/>
            <a:chOff x="76200" y="-4184"/>
            <a:chExt cx="1752600" cy="1040169"/>
          </a:xfrm>
        </p:grpSpPr>
        <p:sp>
          <p:nvSpPr>
            <p:cNvPr id="15" name="Rectangle 14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8113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6502" name="AutoShape 6" descr="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504" name="AutoShape 8" descr="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506" name="AutoShape 10" descr="data:image/jpeg;base64,/9j/4AAQSkZJRgABAQAAAQABAAD/2wCEAAkGBwgHBhURBwgWFhQWGR0bGBgYGB4eFRsYIBoeIR4kHCIhHjQgHyYnISIkITkiJSouMi43HR8zPzYvNyotLjEBCgoKBQUFDgUFDisZExkrKysrKysrKysrKysrKysrKysrKysrKysrKysrKysrKysrKysrKysrKysrKysrKysrK//AABEIALEBHAMBIgACEQEDEQH/xAAbAAEAAgMBAQAAAAAAAAAAAAAABAUCBgcDAf/EAEQQAAIBAwIEAwQDDQUJAAAAAAECAAMEEQUhBhIxQRMiUTJhcYEHFEIVIzM2UmJzkZKhsbLBJDRDcoIWF1RVk5TR0/D/xAAUAQEAAAAAAAAAAAAAAAAAAAAA/8QAFBEBAAAAAAAAAAAAAAAAAAAAAP/aAAwDAQACEQMRAD8A7jERAREQEREBESHq+qWWi6a9xqdcJSpjLMe2+B03JJIAA3JIECZEr9apNe6O62hyzL97KsRh/sNzDcAHDZHYd+kkWNsbaiQz5LMzMe2WOdvQDoPhvk5MCRERAREQEREBERAREQEREBERAREQEREBERAREQEREBERAREQEREBERATUPpQ4dfiThd6Z1A0kphqjBVBLlFJUEk7DO/6vSbfK7iP8Xrj9DU/kMDDhrS62iaHTtq98a3hDlDsoDFR7IOD2G2e+B33lpEQEREBERAREQEREBERAREQEREBERAREQEREBERAREQEREBERAREQEREBK7iP8AF64/Q1P5DLGV3Ef4vXH6Gp/IYFjERAREQEREBERAREQEREBERAREQEREBERAREQEREBERAREQEREBERAREQEruI/xeuP0NT+QyxldxH+L1x+hqfyGBYxEQEREBESg1CyuavEiVFt6hpgU8lSnKSDUznLhxjKt5R5uXlORAv4iICIiAiIgIiICIiAiIgIiICIiAiIgIiICIiAiIgIiICIiAldxH+L1x+hqfyGWMr9bHj2DUE9usrIvuypyx9APX4DqRAsJ5XFzQtkzc1lUerEAfvlDZ19SuqIfU1qDI3W3YeGp7qxIFYMNwcbbZ2O0176Qa9WnwyycHWq/WXIDuWWnWppjLM5qkVMkbZbchic+obqNWtqn92V6g7FEYofg2OU/Iyu1PiQ6bWordWgpmvUFKmKtVQ5cgnogccu2M56kDG4zO4duNQutEpPrFr4VcqPFTbAcbHGCRgncbnYzXOPOCNP4p1C3q6hfXKFG5EFJ0VVJy3NvTJ5tgOvYfMNn59UP+DSHu52P7+SV17xE2navRtbuijVa4c00pv5yEGTgMAvfuwzhsZxiXtJSlMBnLYAGTjJ95wMZ+Amk8S8C2GscX0L241O6WqCPD8N6YSnyDmHKDSJOTknJ3ye20DavupQQj6yj087ZdSFz0wW9kb7DfckYzJqkMMqdoIDDDDaazxNrGncKeCz3ApePVWmF2FEs3Vn7qB3Ze+M5GYGzxI9tdrWYqy8rjqh649R6j3iSICIiAiIgIiICIiAiIgIiICIiAiIgIiICIiAiIgIiYV6tOhRL1WwqjJPugYXVwltS5nBO4AA6licAD5+uw6nAmFnbvTZnuCC74zjooA2Ve+B195LHAzgYWtGpUrGrdLv9hfyFx33wWPUkdMgb4yZkCA39j1Asdkq4yewqDAH7QwPiqjq00Xgzjqnx3eVaF5pjeEtRgrpTZqFRMnlFRiPJ5eqn2sjoMqei16NO4olKq5B6/8A39ZC0ilS06kLWnRVBTUcnKAqsnTIA2yD1x6g/axAy+5VOmuLO4qUvTlbKgeiq4ZAO2ANpCvDqP1ykg5KpVvEYAFGCAEdyVyScAHlBwxyMGe6a9YXNzUo6fcLUrUn5Hpg7qxAPm/NAO7DI6jqMSdaW/1emctliSzN6sf6DoB2AA7QI51SlSOLyi9P3suU+brlB8yJhVr0bi+oNb1Qwy+6nI9j3SwqOlKmWqMAAMknoAOuZVrplvfXfj3FvynGEIytQL3LEYbf8knbA6EkQLaapxvwjonETUqms2hqFGVFHiVFUB3AbAVgMn19w9JeCyuqJ/sl+cfk1BzgfA5D79fMx7YwNpC1K4v8IlWxDN4iMPDcHKo6kkhguNu243AySQIFk1hSNqqKzDkACPnLrgYBBOcn45zvnIJnyjcPTqindjzH2W+y/wAPRsb8vuJGQDjGlq1jUYA1+VicBagNNyT0wrgE5+EovpK4otuFOF2rXFMO7EJSQ58z9RuN1wAW5u2B3xA2qJTaNq6XWm0qy1S9GqqslU4yAw6VAMYIO2QPccEZNzAREQERII1jTSPJeo3+U838IE6JXDWbU9KNf/t639ac8r3XEsLc1L6zemg6s70VUYGepq+gJ+UC2iUWicUW+vWAr6TZVqlIkgNhFBKnBxzOCRnbI22MnDVrZTi4D0yOvOjKoPpzY5D8mMCfExpVErUw1JwVO4IOQR7jMoCIiAiIgIiICIiAiIgfGYKuWOAJCpA31bnqD72MFAftH8oj+A+fXGFx/b6hpL+DG1Qjv+YP6nt06nInQEREBPC7thcKPNhlPMrejYI/gSPgTPeIHM9A+jyw0riqre67fMbitWapT8N2pUfO+QuQ3MxyfZY4OQMHedHu7inaWr1KxwqKWPbYDJ67T7XoUrmny16YYehGfhKjWNGuL3SqtvSu806qMjK+7crDBCvuRsTuwf5QKTg3jfSuO8C2qhGUEvbuR4hYEb+jIPXuSMgYwd2mr8PaBZcLWoTSeHVUDqUdWrMT1JZ8Z/a9wHaW/wB0br/ktf8Aaof+6Bjd69p9tqBtvrAa45A60QfvjAkgcudjuD8OpwN5KtrdkYvXbLnqewHovu/j1+HPNS4D1jWfpAbUru78NEVBQSnV5KqgLhg7KhxuWOBnPMRkAYO9rS1Z/buqSjuAhZx/rLBSe/se7HeBPqU0q0ytVAQRggjIIPUGcj421etb8eLp2l6K9al4ALLRUGpSZmOXQOGpYVMAAqBk4yNp1A2Vy3t6pU/0rTA/ehP75GocNaTQuWqrbFnf2mepUduijYuxIGFXYeggQLXUKNtbBdOr29WnjekqFHXO5yKYbftyci5JO+Rg+T8Q1dK5efSrlqTBiByAugUb8q55yvQDmAOSMc2QBsltZWloT9VtkTPXlUDPxwN57cqlsldxtnvg9f4D9UCqtdQvNSp82niiEyQXLlyrDqCigAntguCPTbB9zZXdb+9ai2O601CA/Pdx/pYH3yPd6JR8Y1bBfDqE5blJUOfU8p2bbHMQQe4bAxgLm5oWzVBfgrTBNRa6YcADO7JgKPzuVhjGPUhhrmjUH0ip9XZFqcp5KlcGsFbscOTn0/V16TVPorsuLk1a7q8aXFUv5EQN+CIOWLIF8np0UEdDggiW+ncY6Zr+oeDQrrUFPzMKDipnBUg4GKnKGI6Kd+uADnaLe/tLlytGuOYdVOzgdsqdxn4QJM1PjThTTON6fgX1LHhZIrL7aMQfKvr2Zgdtl2ycrsN3WqGqKVsfOfaPXkTfzemSRgD13wQpnvQo07ely0ht+8nuSe5PXMCr4Q0NeG+GqNorhvCXBYDAZiSWOM9ySZW/SFxfU4O0Y100mpW6DIIFJckDztuV67bbnA26japWVLajrdI/XKIegcgIwytQdMsDsR6D5+mAp+CrjUNY4ZpXtxTSlWr81Qov4IqWPJkZO5TlJf2t9+mJslrdJcZHKVZfaVhgj/yOvmGQcHeLG0t9Ps0o2dILTpqFVR0CgYAlXr+qafoldK11dojthOQnz1Rnoo9pmXJIABzkjq0C7iY03WrTDU2yCMg9iDMoCIiAiIgIiICc1vuM9f8A94lay07Sqta2VUR3RBzUmxlnVs8p2OOViN1GOhDbrfXtddXp0ba5pLnDMrqS5XJzyYcb7HfBA3J7BrRVVB5FA77ep6wMKFNKNELSXAA2npEQEREBERAifdG1+s+H4h5ubkxytjn5OfGcY9nzfCS5UfcU/dj6x4qZ8Tn/AAfnx4Ph8vNzdPtdOst4HnVp+IynxCOU526HYjB92+fkJ6SDfVbKhcq9xbMzgHlZaLuV9d1Q8s+Jq9s7gClW3ON7esB8yaeB8TAnxEQEREBERASNd2aXG4wHAwGxnb0I+0p7r/AgESYgaL9HXCNjwfd3KqAtSvUJRSckUV9kIftAEnJ2O65A2m6XVvbXCf2uirAflAHH6+kyr0KNzT5bikGHoRkStvtPrPZPScCvRdSrU3OH5SMMFbodugbv1YDoHhpdlTFSr9SvHT74dlYMMYUDAfIAA2wuB09BJwOqUfaWlUHqM0zj4HmBPvyM57YnPPol4Vs+Dri5bUnCVnqtTpeL5XNupypBOzc2zHkJAwud9h0fUmvDpjnSChq8hNLnyaZbHl5sEHB9QYFY2q0rx8XtJ6NJch/EACswOMF1JQLtvk+bKj8pTd0qtOtTDUagYHoQcic8+iLiXiLiVbh9Zs6NOlTcqORHDmsTlxlnIwvTGO432m9V9LsqzljQ5WPV0JR/2kIb5ZgSqjpTQtUYAAZJOwA985xd/Rna6jxtR1SixTFbxKlJ+bcKPIy91PMAeQ7AHG2CDVcScR8Z2H0i09NtUpVKVZkaialNj5R5izFXBJQqSRn7I7GdP+uXlFsXNgSPyqbBlx7wcMD7gGHv9AaZ94qVKJPsNzL/AJHyR8geZAOwUSfKerf29W9pVLep5geR0YFanI+wPIwDe2F3Ixjn67S4gIiICIiAiIgIiICIiAiIgIiICIiAiIgIiIHxWV1ypyDPsRAREQEREBERA+MquuHXI9D0kFtH0/mJpW/hknLGkWplj+cUILfP1MnxArLbRLa1Qi2q1FBZmIDkAsxLMfiSST8Z6Np1T/B1KsvrujZ/bQ4+WJPiBUNoQqXqVq+o1WdAyqSKQIVscwBWkCM8o6HO0k/c1f8Ai63/AFDJ0QICaNpqtk2SMxBBdxz1CDjIZmyxGw6nsPSPuVRpriyqvS9AjeQf5UYFB8AvfPWT4gc44sv+PLXi6h/s7p5uKNJM1hjw6VQO3s5dsF1CZ5lJxz7jGQehWlV69sr1KDIWAJRscyn0PKSMj3EiesinULcX/gZbxMA45Hxgg783Ly42xnOxwOpECVERAREQEREBERAREQEREBERAREQEREBERARI1zfUrapy1KdQnGfLTdh+tVI+U+W9/SuKnKlOoD+dSdR+tlAgSoiICIiAiIgIiICIiAiIgJDSwVb81vHcscjBI5eU8uBjHQEZHfLN6yZEBERAREQEREBERAREQEREBERAREQEREBERAREQEREBERAREQEREBERAREQEREBERAREQEREBERAREQEREBERAREQEREBERAREQEREBERAREQEREBERAREQEREBERA//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553200" cy="523220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altLang="en-US" sz="2800" dirty="0" err="1"/>
              <a:t>Sample</a:t>
            </a:r>
            <a:r>
              <a:rPr lang="es-ES_tradnl" altLang="en-US" sz="2800" dirty="0"/>
              <a:t> </a:t>
            </a:r>
            <a:r>
              <a:rPr lang="es-ES_tradnl" altLang="en-US" sz="2800" dirty="0" err="1"/>
              <a:t>environment</a:t>
            </a:r>
            <a:endParaRPr lang="en-US" altLang="en-US" sz="2800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8610600" y="59436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4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63F0E2-F96A-440D-8107-856DFB02F179}" type="slidenum">
              <a:rPr lang="ca-ES" altLang="en-US" smtClean="0">
                <a:solidFill>
                  <a:schemeClr val="tx1"/>
                </a:solidFill>
              </a:rPr>
              <a:pPr/>
              <a:t>4</a:t>
            </a:fld>
            <a:endParaRPr lang="ca-ES" alt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0946" y="1584153"/>
            <a:ext cx="8341808" cy="68580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XAS is </a:t>
            </a:r>
            <a:r>
              <a:rPr lang="en-US" dirty="0">
                <a:solidFill>
                  <a:schemeClr val="tx2"/>
                </a:solidFill>
                <a:latin typeface="Trebuchet MS" panose="020B0603020202020204" pitchFamily="34" charset="0"/>
              </a:rPr>
              <a:t>usually capable of measuring your sample very close to the “proper” </a:t>
            </a:r>
            <a:r>
              <a:rPr lang="en-US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state </a:t>
            </a:r>
            <a:r>
              <a:rPr lang="en-US" dirty="0" smtClean="0">
                <a:solidFill>
                  <a:schemeClr val="tx2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in-situ</a:t>
            </a:r>
            <a:endParaRPr lang="en-US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97040" y="949312"/>
            <a:ext cx="8341808" cy="56265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A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lmost 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anything can go on the sample stage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0" t="39964" r="34486" b="29216"/>
          <a:stretch/>
        </p:blipFill>
        <p:spPr bwMode="auto">
          <a:xfrm>
            <a:off x="661736" y="2342136"/>
            <a:ext cx="782741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5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0" y="-4184"/>
            <a:ext cx="1752600" cy="989929"/>
            <a:chOff x="76200" y="-4184"/>
            <a:chExt cx="1752600" cy="989929"/>
          </a:xfrm>
        </p:grpSpPr>
        <p:sp>
          <p:nvSpPr>
            <p:cNvPr id="22" name="Rectangle 21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3089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6553200" cy="523220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altLang="en-US" sz="2800" dirty="0" err="1" smtClean="0"/>
              <a:t>Initial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considerations</a:t>
            </a:r>
            <a:endParaRPr lang="en-US" altLang="en-US" sz="280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10600" y="59436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4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63F0E2-F96A-440D-8107-856DFB02F179}" type="slidenum">
              <a:rPr lang="ca-ES" altLang="en-US" smtClean="0">
                <a:solidFill>
                  <a:schemeClr val="tx1"/>
                </a:solidFill>
              </a:rPr>
              <a:pPr/>
              <a:t>5</a:t>
            </a:fld>
            <a:endParaRPr lang="ca-ES" alt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7392" y="947058"/>
            <a:ext cx="8162904" cy="623248"/>
          </a:xfrm>
          <a:prstGeom prst="roundRect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1700" b="1" dirty="0">
                <a:solidFill>
                  <a:schemeClr val="tx2"/>
                </a:solidFill>
                <a:latin typeface="Trebuchet MS" panose="020B0603020202020204" pitchFamily="34" charset="0"/>
              </a:rPr>
              <a:t>Ideally, the sample should be </a:t>
            </a:r>
            <a:r>
              <a:rPr lang="en-US" sz="17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as homogeneous as possible to avoid spectra distortions</a:t>
            </a:r>
            <a:endParaRPr lang="en-US" sz="17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24053" y="4584032"/>
            <a:ext cx="3073398" cy="457200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Good samples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1258" y="5181600"/>
            <a:ext cx="2311398" cy="609600"/>
          </a:xfrm>
          <a:prstGeom prst="roundRect">
            <a:avLst/>
          </a:prstGeom>
          <a:solidFill>
            <a:srgbClr val="008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Solutions and stable suspensions</a:t>
            </a:r>
            <a:endParaRPr lang="en-US" sz="17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25056" y="5181600"/>
            <a:ext cx="3301998" cy="609600"/>
          </a:xfrm>
          <a:prstGeom prst="roundRect">
            <a:avLst/>
          </a:prstGeom>
          <a:solidFill>
            <a:srgbClr val="008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Fine powders dispersed in a binder (BN, </a:t>
            </a:r>
            <a:r>
              <a:rPr lang="en-US" sz="17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cellullose,etc</a:t>
            </a:r>
            <a:r>
              <a:rPr lang="en-US" sz="17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.)</a:t>
            </a:r>
            <a:endParaRPr lang="en-US" sz="17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41402" y="5867400"/>
            <a:ext cx="3073398" cy="457200"/>
          </a:xfrm>
          <a:prstGeom prst="roundRect">
            <a:avLst/>
          </a:prstGeom>
          <a:solidFill>
            <a:srgbClr val="008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Uniform films</a:t>
            </a:r>
            <a:endParaRPr lang="en-US" sz="17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394202" y="5867400"/>
            <a:ext cx="4292598" cy="457200"/>
          </a:xfrm>
          <a:prstGeom prst="roundRect">
            <a:avLst/>
          </a:prstGeom>
          <a:solidFill>
            <a:srgbClr val="008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Glasses of appropriate thickness</a:t>
            </a:r>
            <a:endParaRPr lang="en-US" sz="17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4372" y="1643742"/>
            <a:ext cx="8155924" cy="623248"/>
          </a:xfrm>
          <a:prstGeom prst="roundRect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1700" b="1" dirty="0">
                <a:solidFill>
                  <a:schemeClr val="tx2"/>
                </a:solidFill>
                <a:latin typeface="Trebuchet MS" panose="020B0603020202020204" pitchFamily="34" charset="0"/>
              </a:rPr>
              <a:t>During synthesis of your sample, if possible, choose conditions to make small particles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33400" y="2348552"/>
            <a:ext cx="8126896" cy="851848"/>
          </a:xfrm>
          <a:prstGeom prst="roundRect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17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If grinding of your sample is necessary: check that the chemical state of your sample does not change under heating or pressing and prevent aggregation back into larger particles</a:t>
            </a:r>
            <a:endParaRPr lang="en-US" sz="17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9858" y="3295610"/>
            <a:ext cx="8170438" cy="1200190"/>
          </a:xfrm>
          <a:prstGeom prst="roundRect">
            <a:avLst/>
          </a:prstGeom>
          <a:solidFill>
            <a:schemeClr val="tx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17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If you are going to measure your sample under special conditions (heat, pressure, chemical reaction with gases or liquids, etc.) check that the </a:t>
            </a:r>
            <a:r>
              <a:rPr lang="en-US" sz="17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dilutant</a:t>
            </a:r>
            <a:r>
              <a:rPr lang="en-US" sz="17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, tape or elements present in the sample (besides the sample) do not react</a:t>
            </a:r>
            <a:endParaRPr lang="en-US" sz="17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204858" y="5181600"/>
            <a:ext cx="2768598" cy="609600"/>
          </a:xfrm>
          <a:prstGeom prst="roundRect">
            <a:avLst/>
          </a:prstGeom>
          <a:solidFill>
            <a:srgbClr val="008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Foils</a:t>
            </a:r>
            <a:endParaRPr lang="en-US" sz="17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29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" y="-4184"/>
            <a:ext cx="1752600" cy="989929"/>
            <a:chOff x="76200" y="-4184"/>
            <a:chExt cx="1752600" cy="989929"/>
          </a:xfrm>
        </p:grpSpPr>
        <p:sp>
          <p:nvSpPr>
            <p:cNvPr id="8" name="Rectangle 7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3089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6553200" cy="523220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altLang="en-US" sz="2800" dirty="0" err="1"/>
              <a:t>First</a:t>
            </a:r>
            <a:r>
              <a:rPr lang="es-ES_tradnl" altLang="en-US" sz="2800" dirty="0"/>
              <a:t> </a:t>
            </a:r>
            <a:r>
              <a:rPr lang="es-ES_tradnl" altLang="en-US" sz="2800" dirty="0" err="1"/>
              <a:t>step</a:t>
            </a:r>
            <a:r>
              <a:rPr lang="es-ES_tradnl" altLang="en-US" sz="2800" dirty="0"/>
              <a:t>: </a:t>
            </a:r>
            <a:r>
              <a:rPr lang="es-ES_tradnl" altLang="en-US" sz="2800" dirty="0" err="1"/>
              <a:t>Check</a:t>
            </a:r>
            <a:r>
              <a:rPr lang="es-ES_tradnl" altLang="en-US" sz="2800" dirty="0"/>
              <a:t> </a:t>
            </a:r>
            <a:r>
              <a:rPr lang="es-ES_tradnl" altLang="en-US" sz="2800" dirty="0" err="1"/>
              <a:t>your</a:t>
            </a:r>
            <a:r>
              <a:rPr lang="es-ES_tradnl" altLang="en-US" sz="2800" dirty="0"/>
              <a:t> </a:t>
            </a:r>
            <a:r>
              <a:rPr lang="es-ES_tradnl" altLang="en-US" sz="2800" dirty="0" err="1"/>
              <a:t>sample</a:t>
            </a:r>
            <a:endParaRPr lang="en-US" altLang="en-US" sz="280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10600" y="59436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4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63F0E2-F96A-440D-8107-856DFB02F179}" type="slidenum">
              <a:rPr lang="ca-ES" altLang="en-US" smtClean="0">
                <a:solidFill>
                  <a:schemeClr val="tx1"/>
                </a:solidFill>
              </a:rPr>
              <a:pPr/>
              <a:t>6</a:t>
            </a:fld>
            <a:endParaRPr lang="ca-ES" alt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62" y="1219200"/>
            <a:ext cx="1864270" cy="166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04800" y="2861152"/>
            <a:ext cx="2803360" cy="56265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Check composition by spectroscopy or diffraction</a:t>
            </a:r>
            <a:endParaRPr lang="en-US" sz="15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0504" y="2895600"/>
            <a:ext cx="5598696" cy="56265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500" b="1" dirty="0">
                <a:solidFill>
                  <a:schemeClr val="tx2"/>
                </a:solidFill>
                <a:latin typeface="Trebuchet MS" panose="020B0603020202020204" pitchFamily="34" charset="0"/>
              </a:rPr>
              <a:t>If you have nice instruments like a SEM or light scattering particle size analyzer, don’t hesitate to use them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" r="8169"/>
          <a:stretch/>
        </p:blipFill>
        <p:spPr bwMode="auto">
          <a:xfrm>
            <a:off x="3378868" y="1000930"/>
            <a:ext cx="2434391" cy="181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4"/>
          <a:stretch/>
        </p:blipFill>
        <p:spPr bwMode="auto">
          <a:xfrm>
            <a:off x="6015226" y="985746"/>
            <a:ext cx="2695637" cy="182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36576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002632" y="5685744"/>
            <a:ext cx="2803360" cy="56265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5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Check</a:t>
            </a:r>
            <a:r>
              <a:rPr lang="es-ES_tradnl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s-ES_tradnl" sz="15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for</a:t>
            </a:r>
            <a:r>
              <a:rPr lang="es-ES_tradnl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s-ES_tradnl" sz="15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homogeneity</a:t>
            </a:r>
            <a:r>
              <a:rPr lang="es-ES_tradnl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s-ES_tradnl" sz="15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with</a:t>
            </a:r>
            <a:r>
              <a:rPr lang="es-ES_tradnl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a digital </a:t>
            </a:r>
            <a:r>
              <a:rPr lang="es-ES_tradnl" sz="15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microscope</a:t>
            </a:r>
            <a:endParaRPr lang="en-US" sz="15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57600"/>
            <a:ext cx="2179175" cy="209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4816640" y="5715000"/>
            <a:ext cx="2803360" cy="56265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5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Measure</a:t>
            </a:r>
            <a:r>
              <a:rPr lang="es-ES_tradnl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s-ES_tradnl" sz="15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sample</a:t>
            </a:r>
            <a:r>
              <a:rPr lang="es-ES_tradnl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s-ES_tradnl" sz="15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thickness</a:t>
            </a:r>
            <a:endParaRPr lang="en-US" sz="1500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1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0" y="-4184"/>
            <a:ext cx="1752600" cy="989929"/>
            <a:chOff x="76200" y="-4184"/>
            <a:chExt cx="1752600" cy="989929"/>
          </a:xfrm>
        </p:grpSpPr>
        <p:sp>
          <p:nvSpPr>
            <p:cNvPr id="15" name="Rectangle 14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3089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6502" name="AutoShape 6" descr="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504" name="AutoShape 8" descr="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506" name="AutoShape 10" descr="data:image/jpeg;base64,/9j/4AAQSkZJRgABAQAAAQABAAD/2wCEAAkGBwgHBhURBwgWFhQWGR0bGBgYGB4eFRsYIBoeIR4kHCIhHjQgHyYnISIkITkiJSouMi43HR8zPzYvNyotLjEBCgoKBQUFDgUFDisZExkrKysrKysrKysrKysrKysrKysrKysrKysrKysrKysrKysrKysrKysrKysrKysrKysrK//AABEIALEBHAMBIgACEQEDEQH/xAAbAAEAAgMBAQAAAAAAAAAAAAAABAUCBgcDAf/EAEQQAAIBAwIEAwQDDQUJAAAAAAECAAMEEQUhBhIxQRMiUTJhcYEHFEIVIzM2UmJzkZKhsbLBJDRDcoIWF1RVk5TR0/D/xAAUAQEAAAAAAAAAAAAAAAAAAAAA/8QAFBEBAAAAAAAAAAAAAAAAAAAAAP/aAAwDAQACEQMRAD8A7jERAREQEREBESHq+qWWi6a9xqdcJSpjLMe2+B03JJIAA3JIECZEr9apNe6O62hyzL97KsRh/sNzDcAHDZHYd+kkWNsbaiQz5LMzMe2WOdvQDoPhvk5MCRERAREQEREBERAREQEREBERAREQEREBERAREQEREBERAREQEREBERATUPpQ4dfiThd6Z1A0kphqjBVBLlFJUEk7DO/6vSbfK7iP8Xrj9DU/kMDDhrS62iaHTtq98a3hDlDsoDFR7IOD2G2e+B33lpEQEREBERAREQEREBERAREQEREBERAREQEREBERAREQEREBERAREQEREBK7iP8AF64/Q1P5DLGV3Ef4vXH6Gp/IYFjERAREQEREBERAREQEREBERAREQEREBERAREQEREBERAREQEREBERAREQEruI/xeuP0NT+QyxldxH+L1x+hqfyGBYxEQEREBESg1CyuavEiVFt6hpgU8lSnKSDUznLhxjKt5R5uXlORAv4iICIiAiIgIiICIiAiIgIiICIiAiIgIiICIiAiIgIiICIiAldxH+L1x+hqfyGWMr9bHj2DUE9usrIvuypyx9APX4DqRAsJ5XFzQtkzc1lUerEAfvlDZ19SuqIfU1qDI3W3YeGp7qxIFYMNwcbbZ2O0176Qa9WnwyycHWq/WXIDuWWnWppjLM5qkVMkbZbchic+obqNWtqn92V6g7FEYofg2OU/Iyu1PiQ6bWordWgpmvUFKmKtVQ5cgnogccu2M56kDG4zO4duNQutEpPrFr4VcqPFTbAcbHGCRgncbnYzXOPOCNP4p1C3q6hfXKFG5EFJ0VVJy3NvTJ5tgOvYfMNn59UP+DSHu52P7+SV17xE2navRtbuijVa4c00pv5yEGTgMAvfuwzhsZxiXtJSlMBnLYAGTjJ95wMZ+Amk8S8C2GscX0L241O6WqCPD8N6YSnyDmHKDSJOTknJ3ye20DavupQQj6yj087ZdSFz0wW9kb7DfckYzJqkMMqdoIDDDDaazxNrGncKeCz3ApePVWmF2FEs3Vn7qB3Ze+M5GYGzxI9tdrWYqy8rjqh649R6j3iSICIiAiIgIiICIiAiIgIiICIiAiIgIiICIiAiIgIiYV6tOhRL1WwqjJPugYXVwltS5nBO4AA6licAD5+uw6nAmFnbvTZnuCC74zjooA2Ve+B195LHAzgYWtGpUrGrdLv9hfyFx33wWPUkdMgb4yZkCA39j1Asdkq4yewqDAH7QwPiqjq00Xgzjqnx3eVaF5pjeEtRgrpTZqFRMnlFRiPJ5eqn2sjoMqei16NO4olKq5B6/8A39ZC0ilS06kLWnRVBTUcnKAqsnTIA2yD1x6g/axAy+5VOmuLO4qUvTlbKgeiq4ZAO2ANpCvDqP1ykg5KpVvEYAFGCAEdyVyScAHlBwxyMGe6a9YXNzUo6fcLUrUn5Hpg7qxAPm/NAO7DI6jqMSdaW/1emctliSzN6sf6DoB2AA7QI51SlSOLyi9P3suU+brlB8yJhVr0bi+oNb1Qwy+6nI9j3SwqOlKmWqMAAMknoAOuZVrplvfXfj3FvynGEIytQL3LEYbf8knbA6EkQLaapxvwjonETUqms2hqFGVFHiVFUB3AbAVgMn19w9JeCyuqJ/sl+cfk1BzgfA5D79fMx7YwNpC1K4v8IlWxDN4iMPDcHKo6kkhguNu243AySQIFk1hSNqqKzDkACPnLrgYBBOcn45zvnIJnyjcPTqindjzH2W+y/wAPRsb8vuJGQDjGlq1jUYA1+VicBagNNyT0wrgE5+EovpK4otuFOF2rXFMO7EJSQ58z9RuN1wAW5u2B3xA2qJTaNq6XWm0qy1S9GqqslU4yAw6VAMYIO2QPccEZNzAREQERII1jTSPJeo3+U838IE6JXDWbU9KNf/t639ac8r3XEsLc1L6zemg6s70VUYGepq+gJ+UC2iUWicUW+vWAr6TZVqlIkgNhFBKnBxzOCRnbI22MnDVrZTi4D0yOvOjKoPpzY5D8mMCfExpVErUw1JwVO4IOQR7jMoCIiAiIgIiICIiAiIgfGYKuWOAJCpA31bnqD72MFAftH8oj+A+fXGFx/b6hpL+DG1Qjv+YP6nt06nInQEREBPC7thcKPNhlPMrejYI/gSPgTPeIHM9A+jyw0riqre67fMbitWapT8N2pUfO+QuQ3MxyfZY4OQMHedHu7inaWr1KxwqKWPbYDJ67T7XoUrmny16YYehGfhKjWNGuL3SqtvSu806qMjK+7crDBCvuRsTuwf5QKTg3jfSuO8C2qhGUEvbuR4hYEb+jIPXuSMgYwd2mr8PaBZcLWoTSeHVUDqUdWrMT1JZ8Z/a9wHaW/wB0br/ktf8Aaof+6Bjd69p9tqBtvrAa45A60QfvjAkgcudjuD8OpwN5KtrdkYvXbLnqewHovu/j1+HPNS4D1jWfpAbUru78NEVBQSnV5KqgLhg7KhxuWOBnPMRkAYO9rS1Z/buqSjuAhZx/rLBSe/se7HeBPqU0q0ytVAQRggjIIPUGcj421etb8eLp2l6K9al4ALLRUGpSZmOXQOGpYVMAAqBk4yNp1A2Vy3t6pU/0rTA/ehP75GocNaTQuWqrbFnf2mepUduijYuxIGFXYeggQLXUKNtbBdOr29WnjekqFHXO5yKYbftyci5JO+Rg+T8Q1dK5efSrlqTBiByAugUb8q55yvQDmAOSMc2QBsltZWloT9VtkTPXlUDPxwN57cqlsldxtnvg9f4D9UCqtdQvNSp82niiEyQXLlyrDqCigAntguCPTbB9zZXdb+9ai2O601CA/Pdx/pYH3yPd6JR8Y1bBfDqE5blJUOfU8p2bbHMQQe4bAxgLm5oWzVBfgrTBNRa6YcADO7JgKPzuVhjGPUhhrmjUH0ip9XZFqcp5KlcGsFbscOTn0/V16TVPorsuLk1a7q8aXFUv5EQN+CIOWLIF8np0UEdDggiW+ncY6Zr+oeDQrrUFPzMKDipnBUg4GKnKGI6Kd+uADnaLe/tLlytGuOYdVOzgdsqdxn4QJM1PjThTTON6fgX1LHhZIrL7aMQfKvr2Zgdtl2ycrsN3WqGqKVsfOfaPXkTfzemSRgD13wQpnvQo07ely0ht+8nuSe5PXMCr4Q0NeG+GqNorhvCXBYDAZiSWOM9ySZW/SFxfU4O0Y100mpW6DIIFJckDztuV67bbnA26japWVLajrdI/XKIegcgIwytQdMsDsR6D5+mAp+CrjUNY4ZpXtxTSlWr81Qov4IqWPJkZO5TlJf2t9+mJslrdJcZHKVZfaVhgj/yOvmGQcHeLG0t9Ps0o2dILTpqFVR0CgYAlXr+qafoldK11dojthOQnz1Rnoo9pmXJIABzkjq0C7iY03WrTDU2yCMg9iDMoCIiAiIgIiICc1vuM9f8A94lay07Sqta2VUR3RBzUmxlnVs8p2OOViN1GOhDbrfXtddXp0ba5pLnDMrqS5XJzyYcb7HfBA3J7BrRVVB5FA77ep6wMKFNKNELSXAA2npEQEREBERAifdG1+s+H4h5ubkxytjn5OfGcY9nzfCS5UfcU/dj6x4qZ8Tn/AAfnx4Ph8vNzdPtdOst4HnVp+IynxCOU526HYjB92+fkJ6SDfVbKhcq9xbMzgHlZaLuV9d1Q8s+Jq9s7gClW3ON7esB8yaeB8TAnxEQEREBERASNd2aXG4wHAwGxnb0I+0p7r/AgESYgaL9HXCNjwfd3KqAtSvUJRSckUV9kIftAEnJ2O65A2m6XVvbXCf2uirAflAHH6+kyr0KNzT5bikGHoRkStvtPrPZPScCvRdSrU3OH5SMMFbodugbv1YDoHhpdlTFSr9SvHT74dlYMMYUDAfIAA2wuB09BJwOqUfaWlUHqM0zj4HmBPvyM57YnPPol4Vs+Dri5bUnCVnqtTpeL5XNupypBOzc2zHkJAwud9h0fUmvDpjnSChq8hNLnyaZbHl5sEHB9QYFY2q0rx8XtJ6NJch/EACswOMF1JQLtvk+bKj8pTd0qtOtTDUagYHoQcic8+iLiXiLiVbh9Zs6NOlTcqORHDmsTlxlnIwvTGO432m9V9LsqzljQ5WPV0JR/2kIb5ZgSqjpTQtUYAAZJOwA985xd/Rna6jxtR1SixTFbxKlJ+bcKPIy91PMAeQ7AHG2CDVcScR8Z2H0i09NtUpVKVZkaialNj5R5izFXBJQqSRn7I7GdP+uXlFsXNgSPyqbBlx7wcMD7gGHv9AaZ94qVKJPsNzL/AJHyR8geZAOwUSfKerf29W9pVLep5geR0YFanI+wPIwDe2F3Ixjn67S4gIiICIiAiIgIiICIiAiIgIiICIiAiIgIiIHxWV1ypyDPsRAREQEREBERA+MquuHXI9D0kFtH0/mJpW/hknLGkWplj+cUILfP1MnxArLbRLa1Qi2q1FBZmIDkAsxLMfiSST8Z6Np1T/B1KsvrujZ/bQ4+WJPiBUNoQqXqVq+o1WdAyqSKQIVscwBWkCM8o6HO0k/c1f8Ai63/AFDJ0QICaNpqtk2SMxBBdxz1CDjIZmyxGw6nsPSPuVRpriyqvS9AjeQf5UYFB8AvfPWT4gc44sv+PLXi6h/s7p5uKNJM1hjw6VQO3s5dsF1CZ5lJxz7jGQehWlV69sr1KDIWAJRscyn0PKSMj3EiesinULcX/gZbxMA45Hxgg783Ly42xnOxwOpECVERAREQEREBERAREQEREBERAREQEREBERARI1zfUrapy1KdQnGfLTdh+tVI+U+W9/SuKnKlOoD+dSdR+tlAgSoiICIiAiIgIiICIiAiIgJDSwVb81vHcscjBI5eU8uBjHQEZHfLN6yZEBERAREQEREBERAREQEREBERAREQEREBERAREQEREBERAREQEREBERAREQEREBERAREQEREBERAREQEREBERAREQEREBERAREQEREBERAREQEREBERAREQEREBERA//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8610600" y="59436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4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63F0E2-F96A-440D-8107-856DFB02F179}" type="slidenum">
              <a:rPr lang="ca-ES" altLang="en-US" smtClean="0">
                <a:solidFill>
                  <a:schemeClr val="tx1"/>
                </a:solidFill>
              </a:rPr>
              <a:pPr/>
              <a:t>7</a:t>
            </a:fld>
            <a:endParaRPr lang="ca-ES" altLang="en-US" dirty="0">
              <a:solidFill>
                <a:schemeClr val="tx1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53034" y="234464"/>
            <a:ext cx="6858000" cy="523220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altLang="en-US" sz="2800" dirty="0" err="1" smtClean="0"/>
              <a:t>Some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preparation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techniques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overview</a:t>
            </a:r>
            <a:endParaRPr lang="en-US" altLang="en-US" sz="2800" dirty="0"/>
          </a:p>
        </p:txBody>
      </p:sp>
      <p:sp>
        <p:nvSpPr>
          <p:cNvPr id="23" name="Rounded Rectangle 22"/>
          <p:cNvSpPr/>
          <p:nvPr/>
        </p:nvSpPr>
        <p:spPr>
          <a:xfrm>
            <a:off x="381001" y="990600"/>
            <a:ext cx="4343399" cy="62865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FOILS, FILMS, GLASSES OR SINGLE CRYSTALS </a:t>
            </a:r>
            <a:r>
              <a:rPr lang="en-US" sz="1600" b="1" dirty="0" smtClean="0">
                <a:solidFill>
                  <a:schemeClr val="tx2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 MEASURED AS IT IS</a:t>
            </a:r>
            <a:endParaRPr lang="en-US" sz="16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876800" y="934448"/>
            <a:ext cx="4036647" cy="533688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Foils, self-supported films, thin single crystals </a:t>
            </a:r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</a:t>
            </a:r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transmission</a:t>
            </a:r>
            <a:endParaRPr lang="en-US" sz="15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876800" y="1524562"/>
            <a:ext cx="4062045" cy="456638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Thin supported films </a:t>
            </a:r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</a:t>
            </a:r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fluorescence </a:t>
            </a:r>
            <a:endParaRPr lang="en-US" sz="15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876801" y="2063112"/>
            <a:ext cx="4080188" cy="451488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Too thick single crystals </a:t>
            </a:r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</a:t>
            </a:r>
            <a:r>
              <a:rPr lang="en-US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fluorescence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81000" y="3028950"/>
            <a:ext cx="4343400" cy="62865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smtClean="0">
                <a:solidFill>
                  <a:schemeClr val="tx2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LIQUIDS  CELL, CAPILLARY CELL...</a:t>
            </a:r>
            <a:endParaRPr lang="en-US" sz="16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786286"/>
            <a:ext cx="1292737" cy="115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t="2873" r="6856" b="7576"/>
          <a:stretch/>
        </p:blipFill>
        <p:spPr bwMode="auto">
          <a:xfrm>
            <a:off x="2362200" y="1843904"/>
            <a:ext cx="1371600" cy="104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5105400" y="3129912"/>
            <a:ext cx="3857509" cy="451488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5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Transmission</a:t>
            </a:r>
            <a:r>
              <a:rPr lang="es-ES_tradnl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, </a:t>
            </a:r>
            <a:r>
              <a:rPr lang="es-ES_tradnl" sz="15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if</a:t>
            </a:r>
            <a:r>
              <a:rPr lang="es-ES_tradnl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s-ES_tradnl" sz="15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the</a:t>
            </a:r>
            <a:r>
              <a:rPr lang="es-ES_tradnl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s-ES_tradnl" sz="15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concentration</a:t>
            </a:r>
            <a:r>
              <a:rPr lang="es-ES_tradnl" sz="15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 </a:t>
            </a:r>
            <a:r>
              <a:rPr lang="es-ES_tradnl" sz="1500" b="1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allow</a:t>
            </a:r>
            <a:endParaRPr lang="en-US" sz="1500" b="1" dirty="0" smtClean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93032" y="5467350"/>
            <a:ext cx="7684168" cy="62865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smtClean="0">
                <a:solidFill>
                  <a:schemeClr val="tx2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POWDER  Different methodologies: pellet, sedimentation, …</a:t>
            </a:r>
            <a:endParaRPr lang="en-US" sz="16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3380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5" t="46455" r="49462" b="38760"/>
          <a:stretch/>
        </p:blipFill>
        <p:spPr bwMode="auto">
          <a:xfrm>
            <a:off x="2616369" y="3754872"/>
            <a:ext cx="1568149" cy="11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4411579" y="3894293"/>
            <a:ext cx="2273968" cy="45148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5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Phase</a:t>
            </a:r>
            <a:r>
              <a:rPr lang="es-ES_tradnl" sz="15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ES_tradnl" sz="15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separation</a:t>
            </a:r>
            <a:endParaRPr lang="en-US" sz="1500" b="1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411579" y="4407568"/>
            <a:ext cx="2286000" cy="76390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5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Precipitation</a:t>
            </a:r>
            <a:r>
              <a:rPr lang="es-ES_tradnl" sz="15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ES_tradnl" sz="15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due</a:t>
            </a:r>
            <a:r>
              <a:rPr lang="es-ES_tradnl" sz="15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to </a:t>
            </a:r>
            <a:r>
              <a:rPr lang="es-ES_tradnl" sz="15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radiation</a:t>
            </a:r>
            <a:r>
              <a:rPr lang="es-ES_tradnl" sz="15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ES_tradnl" sz="15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damage</a:t>
            </a:r>
            <a:r>
              <a:rPr lang="es-ES_tradnl" sz="15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(</a:t>
            </a:r>
            <a:r>
              <a:rPr lang="es-ES_tradnl" sz="11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e.g</a:t>
            </a:r>
            <a:r>
              <a:rPr lang="es-ES_tradnl" sz="11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  <a:r>
              <a:rPr lang="es-ES_tradnl" sz="11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proteins</a:t>
            </a:r>
            <a:r>
              <a:rPr lang="es-ES_tradnl" sz="11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)</a:t>
            </a:r>
            <a:endParaRPr lang="en-US" sz="1100" b="1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817895" y="3879952"/>
            <a:ext cx="2145014" cy="45148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5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Photolysis</a:t>
            </a:r>
            <a:r>
              <a:rPr lang="es-ES_tradnl" sz="15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of </a:t>
            </a:r>
            <a:r>
              <a:rPr lang="es-ES_tradnl" sz="15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water</a:t>
            </a:r>
            <a:endParaRPr lang="en-US" sz="1500" b="1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817894" y="4419599"/>
            <a:ext cx="2173705" cy="7518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5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Suspensions</a:t>
            </a:r>
            <a:r>
              <a:rPr lang="es-ES_tradnl" sz="1500" b="1" dirty="0">
                <a:solidFill>
                  <a:schemeClr val="bg1"/>
                </a:solidFill>
                <a:latin typeface="Trebuchet MS" panose="020B0603020202020204" pitchFamily="34" charset="0"/>
              </a:rPr>
              <a:t>/pastes can be </a:t>
            </a:r>
            <a:r>
              <a:rPr lang="es-ES_tradnl" sz="15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inhomogeneous</a:t>
            </a:r>
            <a:endParaRPr lang="es-ES_tradnl" sz="15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51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0" t="21437" r="2905" b="20842"/>
          <a:stretch/>
        </p:blipFill>
        <p:spPr bwMode="auto">
          <a:xfrm>
            <a:off x="1828800" y="3962400"/>
            <a:ext cx="5392641" cy="238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6200" y="-4184"/>
            <a:ext cx="1752600" cy="989929"/>
            <a:chOff x="76200" y="-4184"/>
            <a:chExt cx="1752600" cy="989929"/>
          </a:xfrm>
        </p:grpSpPr>
        <p:sp>
          <p:nvSpPr>
            <p:cNvPr id="15" name="Rectangle 14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3089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0505" y="6169223"/>
            <a:ext cx="457200" cy="307777"/>
          </a:xfrm>
        </p:spPr>
        <p:txBody>
          <a:bodyPr/>
          <a:lstStyle/>
          <a:p>
            <a:fld id="{AF63F0E2-F96A-440D-8107-856DFB02F179}" type="slidenum">
              <a:rPr lang="ca-ES" altLang="en-US">
                <a:solidFill>
                  <a:schemeClr val="tx1"/>
                </a:solidFill>
              </a:rPr>
              <a:pPr/>
              <a:t>8</a:t>
            </a:fld>
            <a:endParaRPr lang="ca-ES" altLang="en-US" dirty="0">
              <a:solidFill>
                <a:schemeClr val="tx1"/>
              </a:solidFill>
            </a:endParaRP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0" y="954613"/>
            <a:ext cx="5181600" cy="707886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altLang="en-US" sz="2000" dirty="0" err="1" smtClean="0"/>
              <a:t>The</a:t>
            </a:r>
            <a:r>
              <a:rPr lang="es-ES_tradnl" altLang="en-US" sz="2000" dirty="0" smtClean="0"/>
              <a:t> </a:t>
            </a:r>
            <a:r>
              <a:rPr lang="es-ES_tradnl" altLang="en-US" sz="2000" dirty="0" err="1" smtClean="0"/>
              <a:t>jump</a:t>
            </a:r>
            <a:r>
              <a:rPr lang="es-ES_tradnl" altLang="en-US" sz="2000" dirty="0" smtClean="0"/>
              <a:t>, </a:t>
            </a:r>
            <a:r>
              <a:rPr lang="es-ES_tradnl" altLang="en-US" sz="2000" dirty="0" err="1" smtClean="0"/>
              <a:t>this</a:t>
            </a:r>
            <a:r>
              <a:rPr lang="es-ES_tradnl" altLang="en-US" sz="2000" dirty="0" smtClean="0"/>
              <a:t> </a:t>
            </a:r>
            <a:r>
              <a:rPr lang="es-ES_tradnl" altLang="en-US" sz="2000" dirty="0" err="1" smtClean="0"/>
              <a:t>unknown</a:t>
            </a:r>
            <a:r>
              <a:rPr lang="es-ES_tradnl" altLang="en-US" sz="2000" dirty="0" smtClean="0"/>
              <a:t>…</a:t>
            </a:r>
            <a:br>
              <a:rPr lang="es-ES_tradnl" altLang="en-US" sz="2000" dirty="0" smtClean="0"/>
            </a:br>
            <a:r>
              <a:rPr lang="es-ES_tradnl" altLang="en-US" sz="2000" dirty="0" err="1" smtClean="0"/>
              <a:t>How</a:t>
            </a:r>
            <a:r>
              <a:rPr lang="es-ES_tradnl" altLang="en-US" sz="2000" dirty="0" smtClean="0"/>
              <a:t> to </a:t>
            </a:r>
            <a:r>
              <a:rPr lang="es-ES_tradnl" altLang="en-US" sz="2000" dirty="0" err="1" smtClean="0"/>
              <a:t>calculate</a:t>
            </a:r>
            <a:r>
              <a:rPr lang="es-ES_tradnl" altLang="en-US" sz="2000" dirty="0" smtClean="0"/>
              <a:t> </a:t>
            </a:r>
            <a:r>
              <a:rPr lang="es-ES_tradnl" altLang="en-US" sz="2000" dirty="0" err="1" smtClean="0"/>
              <a:t>it</a:t>
            </a:r>
            <a:r>
              <a:rPr lang="es-ES_tradnl" altLang="en-US" sz="2000" dirty="0" smtClean="0"/>
              <a:t>:</a:t>
            </a:r>
            <a:endParaRPr lang="en-US" altLang="en-US" sz="20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762000" y="3886200"/>
            <a:ext cx="5153652" cy="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447800" y="1981200"/>
            <a:ext cx="5153652" cy="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1077506" y="1482241"/>
            <a:ext cx="5977606" cy="2406724"/>
          </a:xfrm>
          <a:custGeom>
            <a:avLst/>
            <a:gdLst>
              <a:gd name="connsiteX0" fmla="*/ 0 w 5977606"/>
              <a:gd name="connsiteY0" fmla="*/ 2400180 h 2406724"/>
              <a:gd name="connsiteX1" fmla="*/ 536549 w 5977606"/>
              <a:gd name="connsiteY1" fmla="*/ 2400180 h 2406724"/>
              <a:gd name="connsiteX2" fmla="*/ 853944 w 5977606"/>
              <a:gd name="connsiteY2" fmla="*/ 2332167 h 2406724"/>
              <a:gd name="connsiteX3" fmla="*/ 1027755 w 5977606"/>
              <a:gd name="connsiteY3" fmla="*/ 2045000 h 2406724"/>
              <a:gd name="connsiteX4" fmla="*/ 1095768 w 5977606"/>
              <a:gd name="connsiteY4" fmla="*/ 1553794 h 2406724"/>
              <a:gd name="connsiteX5" fmla="*/ 1254466 w 5977606"/>
              <a:gd name="connsiteY5" fmla="*/ 12161 h 2406724"/>
              <a:gd name="connsiteX6" fmla="*/ 1488734 w 5977606"/>
              <a:gd name="connsiteY6" fmla="*/ 813205 h 2406724"/>
              <a:gd name="connsiteX7" fmla="*/ 1707887 w 5977606"/>
              <a:gd name="connsiteY7" fmla="*/ 427797 h 2406724"/>
              <a:gd name="connsiteX8" fmla="*/ 1964826 w 5977606"/>
              <a:gd name="connsiteY8" fmla="*/ 616723 h 2406724"/>
              <a:gd name="connsiteX9" fmla="*/ 2357792 w 5977606"/>
              <a:gd name="connsiteY9" fmla="*/ 382455 h 2406724"/>
              <a:gd name="connsiteX10" fmla="*/ 2901897 w 5977606"/>
              <a:gd name="connsiteY10" fmla="*/ 601609 h 2406724"/>
              <a:gd name="connsiteX11" fmla="*/ 3302420 w 5977606"/>
              <a:gd name="connsiteY11" fmla="*/ 374898 h 2406724"/>
              <a:gd name="connsiteX12" fmla="*/ 3604701 w 5977606"/>
              <a:gd name="connsiteY12" fmla="*/ 458025 h 2406724"/>
              <a:gd name="connsiteX13" fmla="*/ 3793626 w 5977606"/>
              <a:gd name="connsiteY13" fmla="*/ 488253 h 2406724"/>
              <a:gd name="connsiteX14" fmla="*/ 4050565 w 5977606"/>
              <a:gd name="connsiteY14" fmla="*/ 488253 h 2406724"/>
              <a:gd name="connsiteX15" fmla="*/ 4398188 w 5977606"/>
              <a:gd name="connsiteY15" fmla="*/ 495810 h 2406724"/>
              <a:gd name="connsiteX16" fmla="*/ 5977606 w 5977606"/>
              <a:gd name="connsiteY16" fmla="*/ 488253 h 240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77606" h="2406724">
                <a:moveTo>
                  <a:pt x="0" y="2400180"/>
                </a:moveTo>
                <a:cubicBezTo>
                  <a:pt x="197112" y="2405848"/>
                  <a:pt x="394225" y="2411516"/>
                  <a:pt x="536549" y="2400180"/>
                </a:cubicBezTo>
                <a:cubicBezTo>
                  <a:pt x="678873" y="2388844"/>
                  <a:pt x="772076" y="2391364"/>
                  <a:pt x="853944" y="2332167"/>
                </a:cubicBezTo>
                <a:cubicBezTo>
                  <a:pt x="935812" y="2272970"/>
                  <a:pt x="987451" y="2174729"/>
                  <a:pt x="1027755" y="2045000"/>
                </a:cubicBezTo>
                <a:cubicBezTo>
                  <a:pt x="1068059" y="1915271"/>
                  <a:pt x="1057983" y="1892601"/>
                  <a:pt x="1095768" y="1553794"/>
                </a:cubicBezTo>
                <a:cubicBezTo>
                  <a:pt x="1133553" y="1214987"/>
                  <a:pt x="1188972" y="135592"/>
                  <a:pt x="1254466" y="12161"/>
                </a:cubicBezTo>
                <a:cubicBezTo>
                  <a:pt x="1319960" y="-111271"/>
                  <a:pt x="1413164" y="743932"/>
                  <a:pt x="1488734" y="813205"/>
                </a:cubicBezTo>
                <a:cubicBezTo>
                  <a:pt x="1564304" y="882478"/>
                  <a:pt x="1628538" y="460544"/>
                  <a:pt x="1707887" y="427797"/>
                </a:cubicBezTo>
                <a:cubicBezTo>
                  <a:pt x="1787236" y="395050"/>
                  <a:pt x="1856509" y="624280"/>
                  <a:pt x="1964826" y="616723"/>
                </a:cubicBezTo>
                <a:cubicBezTo>
                  <a:pt x="2073144" y="609166"/>
                  <a:pt x="2201614" y="384974"/>
                  <a:pt x="2357792" y="382455"/>
                </a:cubicBezTo>
                <a:cubicBezTo>
                  <a:pt x="2513970" y="379936"/>
                  <a:pt x="2744459" y="602868"/>
                  <a:pt x="2901897" y="601609"/>
                </a:cubicBezTo>
                <a:cubicBezTo>
                  <a:pt x="3059335" y="600349"/>
                  <a:pt x="3185286" y="398829"/>
                  <a:pt x="3302420" y="374898"/>
                </a:cubicBezTo>
                <a:cubicBezTo>
                  <a:pt x="3419554" y="350967"/>
                  <a:pt x="3522833" y="439132"/>
                  <a:pt x="3604701" y="458025"/>
                </a:cubicBezTo>
                <a:cubicBezTo>
                  <a:pt x="3686569" y="476917"/>
                  <a:pt x="3719315" y="483215"/>
                  <a:pt x="3793626" y="488253"/>
                </a:cubicBezTo>
                <a:cubicBezTo>
                  <a:pt x="3867937" y="493291"/>
                  <a:pt x="4050565" y="488253"/>
                  <a:pt x="4050565" y="488253"/>
                </a:cubicBezTo>
                <a:lnTo>
                  <a:pt x="4398188" y="495810"/>
                </a:lnTo>
                <a:lnTo>
                  <a:pt x="5977606" y="48825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81400" y="1066800"/>
            <a:ext cx="683200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dirty="0" smtClean="0"/>
              <a:t>µ</a:t>
            </a:r>
            <a:r>
              <a:rPr lang="en-US" sz="4400" baseline="30000" dirty="0" smtClean="0"/>
              <a:t>+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60740" y="3123932"/>
            <a:ext cx="611065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dirty="0" smtClean="0"/>
              <a:t>µ</a:t>
            </a:r>
            <a:r>
              <a:rPr lang="en-US" sz="4400" baseline="30000" dirty="0" smtClean="0"/>
              <a:t>-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447800" y="1295400"/>
            <a:ext cx="1981200" cy="2743200"/>
          </a:xfrm>
          <a:prstGeom prst="round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953000" y="2090917"/>
            <a:ext cx="563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(µ</a:t>
            </a:r>
            <a:r>
              <a:rPr lang="en-US" sz="2400" b="1" baseline="30000" dirty="0" smtClean="0"/>
              <a:t>+</a:t>
            </a:r>
            <a:r>
              <a:rPr lang="en-US" sz="2400" b="1" dirty="0" smtClean="0"/>
              <a:t>-µ</a:t>
            </a:r>
            <a:r>
              <a:rPr lang="en-US" sz="2400" b="1" baseline="30000" dirty="0" smtClean="0"/>
              <a:t>- </a:t>
            </a:r>
            <a:r>
              <a:rPr lang="en-US" sz="2400" b="1" dirty="0" smtClean="0"/>
              <a:t>) x = J </a:t>
            </a:r>
            <a:r>
              <a:rPr lang="en-US" sz="2400" dirty="0" smtClean="0"/>
              <a:t>(Jump) </a:t>
            </a:r>
          </a:p>
          <a:p>
            <a:endParaRPr lang="en-US" sz="2400" dirty="0"/>
          </a:p>
          <a:p>
            <a:r>
              <a:rPr lang="en-US" sz="2400" dirty="0" smtClean="0"/>
              <a:t>µ</a:t>
            </a:r>
            <a:r>
              <a:rPr lang="en-US" sz="2400" baseline="30000" dirty="0" smtClean="0"/>
              <a:t>+ </a:t>
            </a:r>
            <a:r>
              <a:rPr lang="en-US" sz="2400" dirty="0" smtClean="0"/>
              <a:t>x </a:t>
            </a:r>
            <a:r>
              <a:rPr lang="en-US" sz="2400" b="1" dirty="0" smtClean="0"/>
              <a:t>&lt; 2.5  </a:t>
            </a:r>
          </a:p>
          <a:p>
            <a:r>
              <a:rPr lang="en-US" sz="2400" b="1" dirty="0" smtClean="0"/>
              <a:t>(even better if </a:t>
            </a:r>
            <a:r>
              <a:rPr lang="en-US" sz="2400" dirty="0" smtClean="0"/>
              <a:t>µ</a:t>
            </a:r>
            <a:r>
              <a:rPr lang="en-US" sz="2400" baseline="30000" dirty="0"/>
              <a:t>+ </a:t>
            </a:r>
            <a:r>
              <a:rPr lang="en-US" sz="2400" dirty="0" smtClean="0"/>
              <a:t>x </a:t>
            </a:r>
            <a:r>
              <a:rPr lang="en-US" sz="2400" b="1" dirty="0"/>
              <a:t>&lt; </a:t>
            </a:r>
            <a:r>
              <a:rPr lang="en-US" sz="2400" b="1" dirty="0" smtClean="0"/>
              <a:t>1.5 )</a:t>
            </a:r>
            <a:endParaRPr lang="en-US" sz="2400" b="1" dirty="0"/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1828800" y="304800"/>
            <a:ext cx="6553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500" b="1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s-ES_tradnl" altLang="en-US" sz="2800" smtClean="0"/>
              <a:t>Powder sample preparation: Pellet</a:t>
            </a:r>
            <a:endParaRPr lang="es-ES_tradnl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7100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0" t="25390" r="31218" b="24206"/>
          <a:stretch/>
        </p:blipFill>
        <p:spPr bwMode="auto">
          <a:xfrm>
            <a:off x="6208488" y="2013374"/>
            <a:ext cx="2624528" cy="368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1" t="26044" r="31514" b="24327"/>
          <a:stretch/>
        </p:blipFill>
        <p:spPr bwMode="auto">
          <a:xfrm>
            <a:off x="3500291" y="2084568"/>
            <a:ext cx="2563829" cy="363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76200" y="-4184"/>
            <a:ext cx="1752600" cy="989929"/>
            <a:chOff x="76200" y="-4184"/>
            <a:chExt cx="1752600" cy="989929"/>
          </a:xfrm>
        </p:grpSpPr>
        <p:sp>
          <p:nvSpPr>
            <p:cNvPr id="25" name="Rectangle 24"/>
            <p:cNvSpPr/>
            <p:nvPr/>
          </p:nvSpPr>
          <p:spPr>
            <a:xfrm>
              <a:off x="152400" y="-4184"/>
              <a:ext cx="1676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451" r="77457" b="45469"/>
            <a:stretch/>
          </p:blipFill>
          <p:spPr bwMode="auto">
            <a:xfrm>
              <a:off x="76200" y="1"/>
              <a:ext cx="1112018" cy="60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30892"/>
              <a:ext cx="1399548" cy="45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/>
          <a:stretch/>
        </p:blipFill>
        <p:spPr bwMode="auto">
          <a:xfrm>
            <a:off x="6324600" y="1"/>
            <a:ext cx="2819400" cy="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6502" name="AutoShape 6" descr="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504" name="AutoShape 8" descr="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6506" name="AutoShape 10" descr="data:image/jpeg;base64,/9j/4AAQSkZJRgABAQAAAQABAAD/2wCEAAkGBwgHBhURBwgWFhQWGR0bGBgYGB4eFRsYIBoeIR4kHCIhHjQgHyYnISIkITkiJSouMi43HR8zPzYvNyotLjEBCgoKBQUFDgUFDisZExkrKysrKysrKysrKysrKysrKysrKysrKysrKysrKysrKysrKysrKysrKysrKysrKysrK//AABEIALEBHAMBIgACEQEDEQH/xAAbAAEAAgMBAQAAAAAAAAAAAAAABAUCBgcDAf/EAEQQAAIBAwIEAwQDDQUJAAAAAAECAAMEEQUhBhIxQRMiUTJhcYEHFEIVIzM2UmJzkZKhsbLBJDRDcoIWF1RVk5TR0/D/xAAUAQEAAAAAAAAAAAAAAAAAAAAA/8QAFBEBAAAAAAAAAAAAAAAAAAAAAP/aAAwDAQACEQMRAD8A7jERAREQEREBESHq+qWWi6a9xqdcJSpjLMe2+B03JJIAA3JIECZEr9apNe6O62hyzL97KsRh/sNzDcAHDZHYd+kkWNsbaiQz5LMzMe2WOdvQDoPhvk5MCRERAREQEREBERAREQEREBERAREQEREBERAREQEREBERAREQEREBERATUPpQ4dfiThd6Z1A0kphqjBVBLlFJUEk7DO/6vSbfK7iP8Xrj9DU/kMDDhrS62iaHTtq98a3hDlDsoDFR7IOD2G2e+B33lpEQEREBERAREQEREBERAREQEREBERAREQEREBERAREQEREBERAREQEREBK7iP8AF64/Q1P5DLGV3Ef4vXH6Gp/IYFjERAREQEREBERAREQEREBERAREQEREBERAREQEREBERAREQEREBERAREQEruI/xeuP0NT+QyxldxH+L1x+hqfyGBYxEQEREBESg1CyuavEiVFt6hpgU8lSnKSDUznLhxjKt5R5uXlORAv4iICIiAiIgIiICIiAiIgIiICIiAiIgIiICIiAiIgIiICIiAldxH+L1x+hqfyGWMr9bHj2DUE9usrIvuypyx9APX4DqRAsJ5XFzQtkzc1lUerEAfvlDZ19SuqIfU1qDI3W3YeGp7qxIFYMNwcbbZ2O0176Qa9WnwyycHWq/WXIDuWWnWppjLM5qkVMkbZbchic+obqNWtqn92V6g7FEYofg2OU/Iyu1PiQ6bWordWgpmvUFKmKtVQ5cgnogccu2M56kDG4zO4duNQutEpPrFr4VcqPFTbAcbHGCRgncbnYzXOPOCNP4p1C3q6hfXKFG5EFJ0VVJy3NvTJ5tgOvYfMNn59UP+DSHu52P7+SV17xE2navRtbuijVa4c00pv5yEGTgMAvfuwzhsZxiXtJSlMBnLYAGTjJ95wMZ+Amk8S8C2GscX0L241O6WqCPD8N6YSnyDmHKDSJOTknJ3ye20DavupQQj6yj087ZdSFz0wW9kb7DfckYzJqkMMqdoIDDDDaazxNrGncKeCz3ApePVWmF2FEs3Vn7qB3Ze+M5GYGzxI9tdrWYqy8rjqh649R6j3iSICIiAiIgIiICIiAiIgIiICIiAiIgIiICIiAiIgIiYV6tOhRL1WwqjJPugYXVwltS5nBO4AA6licAD5+uw6nAmFnbvTZnuCC74zjooA2Ve+B195LHAzgYWtGpUrGrdLv9hfyFx33wWPUkdMgb4yZkCA39j1Asdkq4yewqDAH7QwPiqjq00Xgzjqnx3eVaF5pjeEtRgrpTZqFRMnlFRiPJ5eqn2sjoMqei16NO4olKq5B6/8A39ZC0ilS06kLWnRVBTUcnKAqsnTIA2yD1x6g/axAy+5VOmuLO4qUvTlbKgeiq4ZAO2ANpCvDqP1ykg5KpVvEYAFGCAEdyVyScAHlBwxyMGe6a9YXNzUo6fcLUrUn5Hpg7qxAPm/NAO7DI6jqMSdaW/1emctliSzN6sf6DoB2AA7QI51SlSOLyi9P3suU+brlB8yJhVr0bi+oNb1Qwy+6nI9j3SwqOlKmWqMAAMknoAOuZVrplvfXfj3FvynGEIytQL3LEYbf8knbA6EkQLaapxvwjonETUqms2hqFGVFHiVFUB3AbAVgMn19w9JeCyuqJ/sl+cfk1BzgfA5D79fMx7YwNpC1K4v8IlWxDN4iMPDcHKo6kkhguNu243AySQIFk1hSNqqKzDkACPnLrgYBBOcn45zvnIJnyjcPTqindjzH2W+y/wAPRsb8vuJGQDjGlq1jUYA1+VicBagNNyT0wrgE5+EovpK4otuFOF2rXFMO7EJSQ58z9RuN1wAW5u2B3xA2qJTaNq6XWm0qy1S9GqqslU4yAw6VAMYIO2QPccEZNzAREQERII1jTSPJeo3+U838IE6JXDWbU9KNf/t639ac8r3XEsLc1L6zemg6s70VUYGepq+gJ+UC2iUWicUW+vWAr6TZVqlIkgNhFBKnBxzOCRnbI22MnDVrZTi4D0yOvOjKoPpzY5D8mMCfExpVErUw1JwVO4IOQR7jMoCIiAiIgIiICIiAiIgfGYKuWOAJCpA31bnqD72MFAftH8oj+A+fXGFx/b6hpL+DG1Qjv+YP6nt06nInQEREBPC7thcKPNhlPMrejYI/gSPgTPeIHM9A+jyw0riqre67fMbitWapT8N2pUfO+QuQ3MxyfZY4OQMHedHu7inaWr1KxwqKWPbYDJ67T7XoUrmny16YYehGfhKjWNGuL3SqtvSu806qMjK+7crDBCvuRsTuwf5QKTg3jfSuO8C2qhGUEvbuR4hYEb+jIPXuSMgYwd2mr8PaBZcLWoTSeHVUDqUdWrMT1JZ8Z/a9wHaW/wB0br/ktf8Aaof+6Bjd69p9tqBtvrAa45A60QfvjAkgcudjuD8OpwN5KtrdkYvXbLnqewHovu/j1+HPNS4D1jWfpAbUru78NEVBQSnV5KqgLhg7KhxuWOBnPMRkAYO9rS1Z/buqSjuAhZx/rLBSe/se7HeBPqU0q0ytVAQRggjIIPUGcj421etb8eLp2l6K9al4ALLRUGpSZmOXQOGpYVMAAqBk4yNp1A2Vy3t6pU/0rTA/ehP75GocNaTQuWqrbFnf2mepUduijYuxIGFXYeggQLXUKNtbBdOr29WnjekqFHXO5yKYbftyci5JO+Rg+T8Q1dK5efSrlqTBiByAugUb8q55yvQDmAOSMc2QBsltZWloT9VtkTPXlUDPxwN57cqlsldxtnvg9f4D9UCqtdQvNSp82niiEyQXLlyrDqCigAntguCPTbB9zZXdb+9ai2O601CA/Pdx/pYH3yPd6JR8Y1bBfDqE5blJUOfU8p2bbHMQQe4bAxgLm5oWzVBfgrTBNRa6YcADO7JgKPzuVhjGPUhhrmjUH0ip9XZFqcp5KlcGsFbscOTn0/V16TVPorsuLk1a7q8aXFUv5EQN+CIOWLIF8np0UEdDggiW+ncY6Zr+oeDQrrUFPzMKDipnBUg4GKnKGI6Kd+uADnaLe/tLlytGuOYdVOzgdsqdxn4QJM1PjThTTON6fgX1LHhZIrL7aMQfKvr2Zgdtl2ycrsN3WqGqKVsfOfaPXkTfzemSRgD13wQpnvQo07ely0ht+8nuSe5PXMCr4Q0NeG+GqNorhvCXBYDAZiSWOM9ySZW/SFxfU4O0Y100mpW6DIIFJckDztuV67bbnA26japWVLajrdI/XKIegcgIwytQdMsDsR6D5+mAp+CrjUNY4ZpXtxTSlWr81Qov4IqWPJkZO5TlJf2t9+mJslrdJcZHKVZfaVhgj/yOvmGQcHeLG0t9Ps0o2dILTpqFVR0CgYAlXr+qafoldK11dojthOQnz1Rnoo9pmXJIABzkjq0C7iY03WrTDU2yCMg9iDMoCIiAiIgIiICc1vuM9f8A94lay07Sqta2VUR3RBzUmxlnVs8p2OOViN1GOhDbrfXtddXp0ba5pLnDMrqS5XJzyYcb7HfBA3J7BrRVVB5FA77ep6wMKFNKNELSXAA2npEQEREBERAifdG1+s+H4h5ubkxytjn5OfGcY9nzfCS5UfcU/dj6x4qZ8Tn/AAfnx4Ph8vNzdPtdOst4HnVp+IynxCOU526HYjB92+fkJ6SDfVbKhcq9xbMzgHlZaLuV9d1Q8s+Jq9s7gClW3ON7esB8yaeB8TAnxEQEREBERASNd2aXG4wHAwGxnb0I+0p7r/AgESYgaL9HXCNjwfd3KqAtSvUJRSckUV9kIftAEnJ2O65A2m6XVvbXCf2uirAflAHH6+kyr0KNzT5bikGHoRkStvtPrPZPScCvRdSrU3OH5SMMFbodugbv1YDoHhpdlTFSr9SvHT74dlYMMYUDAfIAA2wuB09BJwOqUfaWlUHqM0zj4HmBPvyM57YnPPol4Vs+Dri5bUnCVnqtTpeL5XNupypBOzc2zHkJAwud9h0fUmvDpjnSChq8hNLnyaZbHl5sEHB9QYFY2q0rx8XtJ6NJch/EACswOMF1JQLtvk+bKj8pTd0qtOtTDUagYHoQcic8+iLiXiLiVbh9Zs6NOlTcqORHDmsTlxlnIwvTGO432m9V9LsqzljQ5WPV0JR/2kIb5ZgSqjpTQtUYAAZJOwA985xd/Rna6jxtR1SixTFbxKlJ+bcKPIy91PMAeQ7AHG2CDVcScR8Z2H0i09NtUpVKVZkaialNj5R5izFXBJQqSRn7I7GdP+uXlFsXNgSPyqbBlx7wcMD7gGHv9AaZ94qVKJPsNzL/AJHyR8geZAOwUSfKerf29W9pVLep5geR0YFanI+wPIwDe2F3Ixjn67S4gIiICIiAiIgIiICIiAiIgIiICIiAiIgIiIHxWV1ypyDPsRAREQEREBERA+MquuHXI9D0kFtH0/mJpW/hknLGkWplj+cUILfP1MnxArLbRLa1Qi2q1FBZmIDkAsxLMfiSST8Z6Np1T/B1KsvrujZ/bQ4+WJPiBUNoQqXqVq+o1WdAyqSKQIVscwBWkCM8o6HO0k/c1f8Ai63/AFDJ0QICaNpqtk2SMxBBdxz1CDjIZmyxGw6nsPSPuVRpriyqvS9AjeQf5UYFB8AvfPWT4gc44sv+PLXi6h/s7p5uKNJM1hjw6VQO3s5dsF1CZ5lJxz7jGQehWlV69sr1KDIWAJRscyn0PKSMj3EiesinULcX/gZbxMA45Hxgg783Ly42xnOxwOpECVERAREQEREBERAREQEREBERAREQEREBERARI1zfUrapy1KdQnGfLTdh+tVI+U+W9/SuKnKlOoD+dSdR+tlAgSoiICIiAiIgIiICIiAiIgJDSwVb81vHcscjBI5eU8uBjHQEZHfLN6yZEBERAREQEREBERAREQEREBERAREQEREBERAREQEREBERAREQEREBERAREQEREBERAREQEREBERAREQEREBERAREQEREBERAREQEREBERAREQEREBERAREQEREBERA//Z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8610600" y="59436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4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63F0E2-F96A-440D-8107-856DFB02F179}" type="slidenum">
              <a:rPr lang="ca-ES" altLang="en-US" smtClean="0">
                <a:solidFill>
                  <a:schemeClr val="tx1"/>
                </a:solidFill>
              </a:rPr>
              <a:pPr/>
              <a:t>9</a:t>
            </a:fld>
            <a:endParaRPr lang="ca-ES" altLang="en-US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07440" y="921240"/>
            <a:ext cx="8126896" cy="62560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Optimal sample thickness can be calculated using several programs, i.e. </a:t>
            </a:r>
            <a:r>
              <a:rPr lang="en-US" b="1" dirty="0" err="1" smtClean="0">
                <a:solidFill>
                  <a:schemeClr val="tx2"/>
                </a:solidFill>
              </a:rPr>
              <a:t>XAFSmass</a:t>
            </a:r>
            <a:r>
              <a:rPr lang="en-US" b="1" dirty="0" smtClean="0">
                <a:solidFill>
                  <a:schemeClr val="tx2"/>
                </a:solidFill>
              </a:rPr>
              <a:t> (K. </a:t>
            </a:r>
            <a:r>
              <a:rPr lang="en-US" b="1" dirty="0" err="1" smtClean="0">
                <a:solidFill>
                  <a:schemeClr val="tx2"/>
                </a:solidFill>
              </a:rPr>
              <a:t>Klementiev</a:t>
            </a:r>
            <a:r>
              <a:rPr lang="en-US" b="1" dirty="0" smtClean="0">
                <a:solidFill>
                  <a:schemeClr val="tx2"/>
                </a:solidFill>
              </a:rPr>
              <a:t>)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" y="5943599"/>
            <a:ext cx="8534400" cy="38100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Getting 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0.1 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&lt;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absorptance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step &lt; 1.5 </a:t>
            </a: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is very important to avoid spectra distortions!!!</a:t>
            </a:r>
            <a:endParaRPr lang="en-US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0" y="1595735"/>
            <a:ext cx="23751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 err="1" smtClean="0">
                <a:latin typeface="Trebuchet MS" panose="020B0603020202020204" pitchFamily="34" charset="0"/>
              </a:rPr>
              <a:t>Calculation</a:t>
            </a:r>
            <a:r>
              <a:rPr lang="es-ES_tradnl" sz="1200" b="1" dirty="0" smtClean="0">
                <a:latin typeface="Trebuchet MS" panose="020B0603020202020204" pitchFamily="34" charset="0"/>
              </a:rPr>
              <a:t> of </a:t>
            </a:r>
            <a:r>
              <a:rPr lang="es-ES_tradnl" sz="1200" b="1" dirty="0" err="1" smtClean="0">
                <a:latin typeface="Trebuchet MS" panose="020B0603020202020204" pitchFamily="34" charset="0"/>
              </a:rPr>
              <a:t>mass</a:t>
            </a:r>
            <a:r>
              <a:rPr lang="es-ES_tradnl" sz="1200" b="1" dirty="0" smtClean="0">
                <a:latin typeface="Trebuchet MS" panose="020B0603020202020204" pitchFamily="34" charset="0"/>
              </a:rPr>
              <a:t> and </a:t>
            </a:r>
            <a:r>
              <a:rPr lang="es-ES_tradnl" sz="1200" b="1" dirty="0" err="1" smtClean="0">
                <a:latin typeface="Trebuchet MS" panose="020B0603020202020204" pitchFamily="34" charset="0"/>
              </a:rPr>
              <a:t>absorption</a:t>
            </a:r>
            <a:r>
              <a:rPr lang="es-ES_tradnl" sz="1200" b="1" dirty="0" smtClean="0">
                <a:latin typeface="Trebuchet MS" panose="020B0603020202020204" pitchFamily="34" charset="0"/>
              </a:rPr>
              <a:t> </a:t>
            </a:r>
            <a:r>
              <a:rPr lang="es-ES_tradnl" sz="1200" b="1" dirty="0" err="1" smtClean="0">
                <a:latin typeface="Trebuchet MS" panose="020B0603020202020204" pitchFamily="34" charset="0"/>
              </a:rPr>
              <a:t>step</a:t>
            </a:r>
            <a:r>
              <a:rPr lang="es-ES_tradnl" sz="1200" b="1" dirty="0" smtClean="0">
                <a:latin typeface="Trebuchet MS" panose="020B0603020202020204" pitchFamily="34" charset="0"/>
              </a:rPr>
              <a:t> </a:t>
            </a:r>
            <a:r>
              <a:rPr lang="es-ES_tradnl" sz="1200" b="1" dirty="0" err="1" smtClean="0">
                <a:latin typeface="Trebuchet MS" panose="020B0603020202020204" pitchFamily="34" charset="0"/>
              </a:rPr>
              <a:t>for</a:t>
            </a:r>
            <a:r>
              <a:rPr lang="es-ES_tradnl" sz="1200" b="1" dirty="0" smtClean="0">
                <a:latin typeface="Trebuchet MS" panose="020B0603020202020204" pitchFamily="34" charset="0"/>
              </a:rPr>
              <a:t> </a:t>
            </a:r>
            <a:r>
              <a:rPr lang="es-ES_tradnl" sz="1200" b="1" dirty="0" err="1" smtClean="0">
                <a:latin typeface="Trebuchet MS" panose="020B0603020202020204" pitchFamily="34" charset="0"/>
              </a:rPr>
              <a:t>powders</a:t>
            </a:r>
            <a:endParaRPr lang="en-US" sz="1200" b="1" dirty="0" smtClean="0">
              <a:latin typeface="Trebuchet MS" panose="020B0603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5664" y="1534180"/>
            <a:ext cx="241873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 err="1" smtClean="0">
                <a:latin typeface="Trebuchet MS" panose="020B0603020202020204" pitchFamily="34" charset="0"/>
              </a:rPr>
              <a:t>Calculation</a:t>
            </a:r>
            <a:r>
              <a:rPr lang="es-ES_tradnl" sz="1200" b="1" dirty="0" smtClean="0">
                <a:latin typeface="Trebuchet MS" panose="020B0603020202020204" pitchFamily="34" charset="0"/>
              </a:rPr>
              <a:t> of </a:t>
            </a:r>
            <a:r>
              <a:rPr lang="es-ES_tradnl" sz="1200" b="1" dirty="0" err="1" smtClean="0">
                <a:latin typeface="Trebuchet MS" panose="020B0603020202020204" pitchFamily="34" charset="0"/>
              </a:rPr>
              <a:t>thickness</a:t>
            </a:r>
            <a:r>
              <a:rPr lang="es-ES_tradnl" sz="1200" b="1" dirty="0" smtClean="0">
                <a:latin typeface="Trebuchet MS" panose="020B0603020202020204" pitchFamily="34" charset="0"/>
              </a:rPr>
              <a:t> and </a:t>
            </a:r>
            <a:r>
              <a:rPr lang="es-ES_tradnl" sz="1200" b="1" dirty="0" err="1" smtClean="0">
                <a:latin typeface="Trebuchet MS" panose="020B0603020202020204" pitchFamily="34" charset="0"/>
              </a:rPr>
              <a:t>absorption</a:t>
            </a:r>
            <a:r>
              <a:rPr lang="es-ES_tradnl" sz="1200" b="1" dirty="0" smtClean="0">
                <a:latin typeface="Trebuchet MS" panose="020B0603020202020204" pitchFamily="34" charset="0"/>
              </a:rPr>
              <a:t> </a:t>
            </a:r>
            <a:r>
              <a:rPr lang="es-ES_tradnl" sz="1200" b="1" dirty="0" err="1" smtClean="0">
                <a:latin typeface="Trebuchet MS" panose="020B0603020202020204" pitchFamily="34" charset="0"/>
              </a:rPr>
              <a:t>step</a:t>
            </a:r>
            <a:r>
              <a:rPr lang="es-ES_tradnl" sz="1200" b="1" dirty="0" smtClean="0">
                <a:latin typeface="Trebuchet MS" panose="020B0603020202020204" pitchFamily="34" charset="0"/>
              </a:rPr>
              <a:t> </a:t>
            </a:r>
            <a:r>
              <a:rPr lang="es-ES_tradnl" sz="1200" b="1" dirty="0" err="1" smtClean="0">
                <a:latin typeface="Trebuchet MS" panose="020B0603020202020204" pitchFamily="34" charset="0"/>
              </a:rPr>
              <a:t>for</a:t>
            </a:r>
            <a:r>
              <a:rPr lang="es-ES_tradnl" sz="1200" b="1" dirty="0" smtClean="0">
                <a:latin typeface="Trebuchet MS" panose="020B0603020202020204" pitchFamily="34" charset="0"/>
              </a:rPr>
              <a:t> </a:t>
            </a:r>
            <a:r>
              <a:rPr lang="es-ES_tradnl" sz="1200" b="1" dirty="0" err="1" smtClean="0">
                <a:latin typeface="Trebuchet MS" panose="020B0603020202020204" pitchFamily="34" charset="0"/>
              </a:rPr>
              <a:t>samples</a:t>
            </a:r>
            <a:r>
              <a:rPr lang="es-ES_tradnl" sz="1200" b="1" dirty="0" smtClean="0">
                <a:latin typeface="Trebuchet MS" panose="020B0603020202020204" pitchFamily="34" charset="0"/>
              </a:rPr>
              <a:t> </a:t>
            </a:r>
            <a:r>
              <a:rPr lang="es-ES_tradnl" sz="1200" b="1" dirty="0" err="1" smtClean="0">
                <a:latin typeface="Trebuchet MS" panose="020B0603020202020204" pitchFamily="34" charset="0"/>
              </a:rPr>
              <a:t>with</a:t>
            </a:r>
            <a:r>
              <a:rPr lang="es-ES_tradnl" sz="1200" b="1" dirty="0" smtClean="0">
                <a:latin typeface="Trebuchet MS" panose="020B0603020202020204" pitchFamily="34" charset="0"/>
              </a:rPr>
              <a:t> </a:t>
            </a:r>
            <a:r>
              <a:rPr lang="es-ES_tradnl" sz="1200" b="1" dirty="0" err="1" smtClean="0">
                <a:latin typeface="Trebuchet MS" panose="020B0603020202020204" pitchFamily="34" charset="0"/>
              </a:rPr>
              <a:t>known</a:t>
            </a:r>
            <a:r>
              <a:rPr lang="es-ES_tradnl" sz="1200" b="1" dirty="0" smtClean="0">
                <a:latin typeface="Trebuchet MS" panose="020B0603020202020204" pitchFamily="34" charset="0"/>
              </a:rPr>
              <a:t> </a:t>
            </a:r>
            <a:r>
              <a:rPr lang="es-ES_tradnl" sz="1200" b="1" dirty="0" err="1" smtClean="0">
                <a:latin typeface="Trebuchet MS" panose="020B0603020202020204" pitchFamily="34" charset="0"/>
              </a:rPr>
              <a:t>density</a:t>
            </a:r>
            <a:endParaRPr lang="en-US" sz="1200" b="1" dirty="0" smtClean="0">
              <a:latin typeface="Trebuchet MS" panose="020B060302020202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1" t="23810" r="35851" b="39762"/>
          <a:stretch/>
        </p:blipFill>
        <p:spPr bwMode="auto">
          <a:xfrm>
            <a:off x="371168" y="1676400"/>
            <a:ext cx="2747274" cy="399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7600" y="3077496"/>
            <a:ext cx="2133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734232" y="3518194"/>
            <a:ext cx="1133168" cy="476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025746" y="4181168"/>
            <a:ext cx="1841654" cy="2384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586514" y="4757584"/>
            <a:ext cx="920827" cy="195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648200" y="4957156"/>
            <a:ext cx="1066800" cy="195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308773" y="4757584"/>
            <a:ext cx="920827" cy="195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477432" y="3485536"/>
            <a:ext cx="1133168" cy="476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239000" y="4924498"/>
            <a:ext cx="1066800" cy="195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6553200" cy="523220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altLang="en-US" sz="2800" dirty="0" err="1" smtClean="0"/>
              <a:t>Powder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sample</a:t>
            </a:r>
            <a:r>
              <a:rPr lang="es-ES_tradnl" altLang="en-US" sz="2800" dirty="0" smtClean="0"/>
              <a:t> </a:t>
            </a:r>
            <a:r>
              <a:rPr lang="es-ES_tradnl" altLang="en-US" sz="2800" dirty="0" err="1" smtClean="0"/>
              <a:t>preparation</a:t>
            </a:r>
            <a:r>
              <a:rPr lang="es-ES_tradnl" altLang="en-US" sz="2800" dirty="0" smtClean="0"/>
              <a:t>: Pellet</a:t>
            </a:r>
            <a:endParaRPr lang="en-US" alt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286000" y="3306096"/>
            <a:ext cx="228600" cy="116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0" y="3226312"/>
            <a:ext cx="6096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1.5</a:t>
            </a:r>
          </a:p>
        </p:txBody>
      </p:sp>
    </p:spTree>
    <p:extLst>
      <p:ext uri="{BB962C8B-B14F-4D97-AF65-F5344CB8AC3E}">
        <p14:creationId xmlns:p14="http://schemas.microsoft.com/office/powerpoint/2010/main" val="59056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BA Powerpoint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17936</TotalTime>
  <Words>1596</Words>
  <Application>Microsoft Office PowerPoint</Application>
  <PresentationFormat>On-screen Show (4:3)</PresentationFormat>
  <Paragraphs>215</Paragraphs>
  <Slides>21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ALBA Powerpoint_2</vt:lpstr>
      <vt:lpstr>DESIGNING AN EXPERIMENT FOR XAS</vt:lpstr>
      <vt:lpstr>Outline</vt:lpstr>
      <vt:lpstr>In previous episodes…</vt:lpstr>
      <vt:lpstr>Sample environment</vt:lpstr>
      <vt:lpstr>Initial considerations</vt:lpstr>
      <vt:lpstr>First step: Check your sample</vt:lpstr>
      <vt:lpstr>Some preparation techniques overview</vt:lpstr>
      <vt:lpstr>The jump, this unknown… How to calculate it:</vt:lpstr>
      <vt:lpstr>Powder sample preparation: Pellet</vt:lpstr>
      <vt:lpstr>Powder sample preparation: Pellet</vt:lpstr>
      <vt:lpstr>PowerPoint Presentation</vt:lpstr>
      <vt:lpstr>PowerPoint Presentation</vt:lpstr>
      <vt:lpstr>PowerPoint Presentation</vt:lpstr>
      <vt:lpstr>Powder samples: sedimentation</vt:lpstr>
      <vt:lpstr>Sample preparation: Powder on tape</vt:lpstr>
      <vt:lpstr>Safety : Identify the risks</vt:lpstr>
      <vt:lpstr>Safety : biological sample</vt:lpstr>
      <vt:lpstr>Safety : good laboratory practice</vt:lpstr>
      <vt:lpstr>PowerPoint Presentation</vt:lpstr>
      <vt:lpstr>Reviews on XAS experiment design</vt:lpstr>
      <vt:lpstr>THANKS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fuente de luz de sincrotrón ALBA</dc:title>
  <dc:creator>Ana Belén Martínez Bonillo</dc:creator>
  <cp:lastModifiedBy>Marta Avila Perez</cp:lastModifiedBy>
  <cp:revision>571</cp:revision>
  <cp:lastPrinted>2014-09-29T17:24:02Z</cp:lastPrinted>
  <dcterms:created xsi:type="dcterms:W3CDTF">2014-04-30T09:25:31Z</dcterms:created>
  <dcterms:modified xsi:type="dcterms:W3CDTF">2014-10-17T08:37:09Z</dcterms:modified>
</cp:coreProperties>
</file>