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avi" ContentType="video/x-msvide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.xml" ContentType="application/vnd.openxmlformats-officedocument.theme+xml"/>
  <Override PartName="/ppt/media/image19.jpg" ContentType="image/jpeg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4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41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93.jpg" ContentType="image/jpe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736" r:id="rId2"/>
    <p:sldMasterId id="2147483768" r:id="rId3"/>
    <p:sldMasterId id="2147483782" r:id="rId4"/>
    <p:sldMasterId id="2147483816" r:id="rId5"/>
  </p:sldMasterIdLst>
  <p:notesMasterIdLst>
    <p:notesMasterId r:id="rId25"/>
  </p:notesMasterIdLst>
  <p:sldIdLst>
    <p:sldId id="4818" r:id="rId6"/>
    <p:sldId id="4913" r:id="rId7"/>
    <p:sldId id="4811" r:id="rId8"/>
    <p:sldId id="4965" r:id="rId9"/>
    <p:sldId id="5064" r:id="rId10"/>
    <p:sldId id="5141" r:id="rId11"/>
    <p:sldId id="5059" r:id="rId12"/>
    <p:sldId id="5061" r:id="rId13"/>
    <p:sldId id="5147" r:id="rId14"/>
    <p:sldId id="5009" r:id="rId15"/>
    <p:sldId id="278" r:id="rId16"/>
    <p:sldId id="256" r:id="rId17"/>
    <p:sldId id="490" r:id="rId18"/>
    <p:sldId id="271" r:id="rId19"/>
    <p:sldId id="5125" r:id="rId20"/>
    <p:sldId id="268" r:id="rId21"/>
    <p:sldId id="5140" r:id="rId22"/>
    <p:sldId id="5127" r:id="rId23"/>
    <p:sldId id="4967" r:id="rId24"/>
  </p:sldIdLst>
  <p:sldSz cx="12192000" cy="6858000"/>
  <p:notesSz cx="6858000" cy="9144000"/>
  <p:embeddedFontLst>
    <p:embeddedFont>
      <p:font typeface="Arial Black" panose="020B0A04020102020204" pitchFamily="34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mbria Math" panose="02040503050406030204" pitchFamily="18" charset="0"/>
      <p:regular r:id="rId33"/>
    </p:embeddedFont>
    <p:embeddedFont>
      <p:font typeface="Open Sans" panose="020B0604020202020204" charset="0"/>
      <p:regular r:id="rId34"/>
      <p:bold r:id="rId35"/>
      <p:italic r:id="rId36"/>
      <p:boldItalic r:id="rId37"/>
    </p:embeddedFont>
    <p:embeddedFont>
      <p:font typeface="Outfit" panose="020B0604020202020204" charset="0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geIB0ikBHG4fWLsoKWJM+vqIsM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FFFF"/>
    <a:srgbClr val="F8F8F8"/>
    <a:srgbClr val="152F4E"/>
    <a:srgbClr val="3858A4"/>
    <a:srgbClr val="D1D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D191590-A227-4186-80CC-D536AD8FFD20}">
  <a:tblStyle styleId="{8D191590-A227-4186-80CC-D536AD8FFD20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1"/>
    <p:restoredTop sz="94697"/>
  </p:normalViewPr>
  <p:slideViewPr>
    <p:cSldViewPr snapToGrid="0">
      <p:cViewPr varScale="1">
        <p:scale>
          <a:sx n="86" d="100"/>
          <a:sy n="86" d="100"/>
        </p:scale>
        <p:origin x="96" y="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CF95A-4E87-46FA-9021-49FDA63CFC73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889563-5009-4DA6-86F0-39BDC3707928}">
      <dgm:prSet phldrT="[Text]" custT="1"/>
      <dgm:spPr/>
      <dgm:t>
        <a:bodyPr/>
        <a:lstStyle/>
        <a:p>
          <a:r>
            <a:rPr lang="en-US" sz="1400" b="1" i="1" dirty="0"/>
            <a:t>2003 ALBA Approval</a:t>
          </a:r>
        </a:p>
      </dgm:t>
    </dgm:pt>
    <dgm:pt modelId="{DD88A6DE-392C-4A5A-BB46-C8885E025861}" type="parTrans" cxnId="{41523547-093E-402E-A692-1E8D7D1C5CCF}">
      <dgm:prSet/>
      <dgm:spPr/>
      <dgm:t>
        <a:bodyPr/>
        <a:lstStyle/>
        <a:p>
          <a:endParaRPr lang="en-US"/>
        </a:p>
      </dgm:t>
    </dgm:pt>
    <dgm:pt modelId="{89CADCA1-0238-4B37-95B3-1DBA499B13E7}" type="sibTrans" cxnId="{41523547-093E-402E-A692-1E8D7D1C5CCF}">
      <dgm:prSet/>
      <dgm:spPr/>
      <dgm:t>
        <a:bodyPr/>
        <a:lstStyle/>
        <a:p>
          <a:endParaRPr lang="en-US"/>
        </a:p>
      </dgm:t>
    </dgm:pt>
    <dgm:pt modelId="{8731E78C-20EC-472B-B19C-A843446D14D1}">
      <dgm:prSet phldrT="[Text]" custT="1"/>
      <dgm:spPr/>
      <dgm:t>
        <a:bodyPr/>
        <a:lstStyle/>
        <a:p>
          <a:r>
            <a:rPr lang="en-US" sz="1600" b="1" i="1" dirty="0"/>
            <a:t>2012 </a:t>
          </a:r>
        </a:p>
        <a:p>
          <a:r>
            <a:rPr lang="en-US" sz="1600" b="1" i="1" dirty="0"/>
            <a:t>Starting ALBA Operation</a:t>
          </a:r>
        </a:p>
      </dgm:t>
    </dgm:pt>
    <dgm:pt modelId="{35FF106C-1B74-4226-8597-E4EE2B24FAB9}" type="parTrans" cxnId="{C2980008-13AE-4F73-A630-E38CEFF8FA88}">
      <dgm:prSet/>
      <dgm:spPr/>
      <dgm:t>
        <a:bodyPr/>
        <a:lstStyle/>
        <a:p>
          <a:endParaRPr lang="en-US"/>
        </a:p>
      </dgm:t>
    </dgm:pt>
    <dgm:pt modelId="{162A610F-A39C-4A70-8793-DD2BD66DF3F1}" type="sibTrans" cxnId="{C2980008-13AE-4F73-A630-E38CEFF8FA88}">
      <dgm:prSet/>
      <dgm:spPr/>
      <dgm:t>
        <a:bodyPr/>
        <a:lstStyle/>
        <a:p>
          <a:endParaRPr lang="en-US"/>
        </a:p>
      </dgm:t>
    </dgm:pt>
    <dgm:pt modelId="{4B6FA751-C70B-42E8-8A53-E9C3C35F622E}">
      <dgm:prSet phldrT="[Text]" custT="1"/>
      <dgm:spPr/>
      <dgm:t>
        <a:bodyPr/>
        <a:lstStyle/>
        <a:p>
          <a:r>
            <a:rPr lang="en-US" sz="1800" b="1" dirty="0"/>
            <a:t>2020</a:t>
          </a:r>
        </a:p>
        <a:p>
          <a:r>
            <a:rPr lang="en-US" sz="1800" b="1" dirty="0"/>
            <a:t>Starting ALBA II design</a:t>
          </a:r>
        </a:p>
      </dgm:t>
    </dgm:pt>
    <dgm:pt modelId="{7AD27134-912A-4581-8D69-720C59F6BC5F}" type="parTrans" cxnId="{5213E0AB-4EE7-4E92-926D-C4510AC1CB17}">
      <dgm:prSet/>
      <dgm:spPr/>
      <dgm:t>
        <a:bodyPr/>
        <a:lstStyle/>
        <a:p>
          <a:endParaRPr lang="en-US"/>
        </a:p>
      </dgm:t>
    </dgm:pt>
    <dgm:pt modelId="{4CD3E166-0C37-494D-A470-AA4B1B592231}" type="sibTrans" cxnId="{5213E0AB-4EE7-4E92-926D-C4510AC1CB17}">
      <dgm:prSet/>
      <dgm:spPr/>
      <dgm:t>
        <a:bodyPr/>
        <a:lstStyle/>
        <a:p>
          <a:endParaRPr lang="en-US"/>
        </a:p>
      </dgm:t>
    </dgm:pt>
    <dgm:pt modelId="{9D33881B-9C7F-48E1-BB0E-74799DEBF844}">
      <dgm:prSet custT="1"/>
      <dgm:spPr/>
      <dgm:t>
        <a:bodyPr/>
        <a:lstStyle/>
        <a:p>
          <a:r>
            <a:rPr lang="en-US" sz="1800" b="1" i="1" dirty="0"/>
            <a:t>2024</a:t>
          </a:r>
        </a:p>
        <a:p>
          <a:r>
            <a:rPr lang="en-US" sz="1800" b="1" i="1" dirty="0"/>
            <a:t>ALBA II Approval</a:t>
          </a:r>
        </a:p>
      </dgm:t>
    </dgm:pt>
    <dgm:pt modelId="{B1A41547-4D3F-4606-8A0E-E54CD5DB9AA9}" type="parTrans" cxnId="{27A5EE3A-640B-4B00-B1BA-E1896FF71D23}">
      <dgm:prSet/>
      <dgm:spPr/>
      <dgm:t>
        <a:bodyPr/>
        <a:lstStyle/>
        <a:p>
          <a:endParaRPr lang="en-US"/>
        </a:p>
      </dgm:t>
    </dgm:pt>
    <dgm:pt modelId="{9E9A55B3-0A9C-4E40-B4AE-F7EEAF68758D}" type="sibTrans" cxnId="{27A5EE3A-640B-4B00-B1BA-E1896FF71D23}">
      <dgm:prSet/>
      <dgm:spPr/>
      <dgm:t>
        <a:bodyPr/>
        <a:lstStyle/>
        <a:p>
          <a:endParaRPr lang="en-US"/>
        </a:p>
      </dgm:t>
    </dgm:pt>
    <dgm:pt modelId="{7AF14599-B0A2-4843-B72D-6F7A4657458F}">
      <dgm:prSet custT="1"/>
      <dgm:spPr/>
      <dgm:t>
        <a:bodyPr/>
        <a:lstStyle/>
        <a:p>
          <a:r>
            <a:rPr lang="en-US" sz="1800" b="1" i="1" dirty="0"/>
            <a:t>2032 </a:t>
          </a:r>
        </a:p>
        <a:p>
          <a:r>
            <a:rPr lang="en-US" sz="1800" b="1" i="1" dirty="0"/>
            <a:t>ALBA II Operation</a:t>
          </a:r>
        </a:p>
      </dgm:t>
    </dgm:pt>
    <dgm:pt modelId="{97892F98-677F-4769-A182-6B3F7B4C1752}" type="parTrans" cxnId="{4AD776A6-12EC-44EE-8760-CFBC22ECBB91}">
      <dgm:prSet/>
      <dgm:spPr/>
      <dgm:t>
        <a:bodyPr/>
        <a:lstStyle/>
        <a:p>
          <a:endParaRPr lang="en-US"/>
        </a:p>
      </dgm:t>
    </dgm:pt>
    <dgm:pt modelId="{7C2EB2A3-06AB-49AA-B7A0-E6B60A231FC5}" type="sibTrans" cxnId="{4AD776A6-12EC-44EE-8760-CFBC22ECBB91}">
      <dgm:prSet/>
      <dgm:spPr/>
      <dgm:t>
        <a:bodyPr/>
        <a:lstStyle/>
        <a:p>
          <a:endParaRPr lang="en-US"/>
        </a:p>
      </dgm:t>
    </dgm:pt>
    <dgm:pt modelId="{310274D2-A640-4A33-92AB-7576B7BEC3A2}">
      <dgm:prSet/>
      <dgm:spPr/>
    </dgm:pt>
    <dgm:pt modelId="{9EE23C17-0AE5-4E5D-9598-7071F41D5716}" type="parTrans" cxnId="{01F2E4D4-251E-4BB4-85B1-5353E01BB331}">
      <dgm:prSet/>
      <dgm:spPr/>
      <dgm:t>
        <a:bodyPr/>
        <a:lstStyle/>
        <a:p>
          <a:endParaRPr lang="en-US"/>
        </a:p>
      </dgm:t>
    </dgm:pt>
    <dgm:pt modelId="{0ACE5683-041A-41DF-A8FE-998A551C136C}" type="sibTrans" cxnId="{01F2E4D4-251E-4BB4-85B1-5353E01BB331}">
      <dgm:prSet/>
      <dgm:spPr/>
      <dgm:t>
        <a:bodyPr/>
        <a:lstStyle/>
        <a:p>
          <a:endParaRPr lang="en-US"/>
        </a:p>
      </dgm:t>
    </dgm:pt>
    <dgm:pt modelId="{8C1D56D9-B435-4AAC-A3F8-20632C3FE160}">
      <dgm:prSet/>
      <dgm:spPr/>
    </dgm:pt>
    <dgm:pt modelId="{E4551190-4984-4F90-9571-E3BDCA75B588}" type="parTrans" cxnId="{DE1CA472-9329-4458-991F-231D6754907D}">
      <dgm:prSet/>
      <dgm:spPr/>
      <dgm:t>
        <a:bodyPr/>
        <a:lstStyle/>
        <a:p>
          <a:endParaRPr lang="en-US"/>
        </a:p>
      </dgm:t>
    </dgm:pt>
    <dgm:pt modelId="{FEA62E7B-9C34-4B14-8475-DD9514F88796}" type="sibTrans" cxnId="{DE1CA472-9329-4458-991F-231D6754907D}">
      <dgm:prSet/>
      <dgm:spPr/>
      <dgm:t>
        <a:bodyPr/>
        <a:lstStyle/>
        <a:p>
          <a:endParaRPr lang="en-US"/>
        </a:p>
      </dgm:t>
    </dgm:pt>
    <dgm:pt modelId="{2F39F5B6-85AD-4F48-8966-D6FD614456A0}" type="pres">
      <dgm:prSet presAssocID="{027CF95A-4E87-46FA-9021-49FDA63CFC73}" presName="arrowDiagram" presStyleCnt="0">
        <dgm:presLayoutVars>
          <dgm:chMax val="5"/>
          <dgm:dir/>
          <dgm:resizeHandles val="exact"/>
        </dgm:presLayoutVars>
      </dgm:prSet>
      <dgm:spPr/>
    </dgm:pt>
    <dgm:pt modelId="{6F8C5990-ED9D-41B1-B40E-12F73FF1ABD8}" type="pres">
      <dgm:prSet presAssocID="{027CF95A-4E87-46FA-9021-49FDA63CFC73}" presName="arrow" presStyleLbl="bgShp" presStyleIdx="0" presStyleCnt="1" custLinFactNeighborX="-2017" custLinFactNeighborY="9644"/>
      <dgm:spPr/>
    </dgm:pt>
    <dgm:pt modelId="{75DB6438-AE4A-402B-B5F4-4BFA55C9DFA3}" type="pres">
      <dgm:prSet presAssocID="{027CF95A-4E87-46FA-9021-49FDA63CFC73}" presName="arrowDiagram5" presStyleCnt="0"/>
      <dgm:spPr/>
    </dgm:pt>
    <dgm:pt modelId="{3E8DCE56-F7B5-480D-A61D-493C60CE3487}" type="pres">
      <dgm:prSet presAssocID="{FC889563-5009-4DA6-86F0-39BDC3707928}" presName="bullet5a" presStyleLbl="node1" presStyleIdx="0" presStyleCnt="5" custLinFactX="-100000" custLinFactY="65875" custLinFactNeighborX="-112828" custLinFactNeighborY="100000"/>
      <dgm:spPr/>
    </dgm:pt>
    <dgm:pt modelId="{A9196A3B-DD0A-482A-A12F-08B01F40B002}" type="pres">
      <dgm:prSet presAssocID="{FC889563-5009-4DA6-86F0-39BDC3707928}" presName="textBox5a" presStyleLbl="revTx" presStyleIdx="0" presStyleCnt="5" custScaleY="65850" custLinFactNeighborX="-39372" custLinFactNeighborY="13272">
        <dgm:presLayoutVars>
          <dgm:bulletEnabled val="1"/>
        </dgm:presLayoutVars>
      </dgm:prSet>
      <dgm:spPr/>
    </dgm:pt>
    <dgm:pt modelId="{0E8CC481-B556-4E80-90ED-2A6D8B72BEAD}" type="pres">
      <dgm:prSet presAssocID="{8731E78C-20EC-472B-B19C-A843446D14D1}" presName="bullet5b" presStyleLbl="node1" presStyleIdx="1" presStyleCnt="5" custLinFactX="78421" custLinFactY="-24666" custLinFactNeighborX="100000" custLinFactNeighborY="-100000"/>
      <dgm:spPr/>
    </dgm:pt>
    <dgm:pt modelId="{50BEEA71-383A-4B51-BA7B-3C45415CB3D1}" type="pres">
      <dgm:prSet presAssocID="{8731E78C-20EC-472B-B19C-A843446D14D1}" presName="textBox5b" presStyleLbl="revTx" presStyleIdx="1" presStyleCnt="5" custLinFactNeighborX="10008" custLinFactNeighborY="-826">
        <dgm:presLayoutVars>
          <dgm:bulletEnabled val="1"/>
        </dgm:presLayoutVars>
      </dgm:prSet>
      <dgm:spPr/>
    </dgm:pt>
    <dgm:pt modelId="{A4C84F25-DAA2-4714-9977-2AB97D60C0B6}" type="pres">
      <dgm:prSet presAssocID="{4B6FA751-C70B-42E8-8A53-E9C3C35F622E}" presName="bullet5c" presStyleLbl="node1" presStyleIdx="2" presStyleCnt="5" custLinFactX="27163" custLinFactNeighborX="100000" custLinFactNeighborY="-66943"/>
      <dgm:spPr/>
    </dgm:pt>
    <dgm:pt modelId="{764D5FF1-F7A3-4069-8DE6-5A54D7530233}" type="pres">
      <dgm:prSet presAssocID="{4B6FA751-C70B-42E8-8A53-E9C3C35F622E}" presName="textBox5c" presStyleLbl="revTx" presStyleIdx="2" presStyleCnt="5" custScaleX="81453" custLinFactNeighborX="-5336" custLinFactNeighborY="1880">
        <dgm:presLayoutVars>
          <dgm:bulletEnabled val="1"/>
        </dgm:presLayoutVars>
      </dgm:prSet>
      <dgm:spPr/>
    </dgm:pt>
    <dgm:pt modelId="{E08729BE-1C84-4FB6-8E3C-15008D34FEE1}" type="pres">
      <dgm:prSet presAssocID="{9D33881B-9C7F-48E1-BB0E-74799DEBF844}" presName="bullet5d" presStyleLbl="node1" presStyleIdx="3" presStyleCnt="5" custLinFactNeighborX="-35439" custLinFactNeighborY="-6236"/>
      <dgm:spPr>
        <a:solidFill>
          <a:srgbClr val="00E7E2"/>
        </a:solidFill>
      </dgm:spPr>
    </dgm:pt>
    <dgm:pt modelId="{E8460519-1832-4559-BBA9-F73ECD6258F9}" type="pres">
      <dgm:prSet presAssocID="{9D33881B-9C7F-48E1-BB0E-74799DEBF844}" presName="textBox5d" presStyleLbl="revTx" presStyleIdx="3" presStyleCnt="5" custScaleY="90951" custLinFactNeighborX="-39503" custLinFactNeighborY="3722">
        <dgm:presLayoutVars>
          <dgm:bulletEnabled val="1"/>
        </dgm:presLayoutVars>
      </dgm:prSet>
      <dgm:spPr/>
    </dgm:pt>
    <dgm:pt modelId="{A0920CA4-0072-409A-9F50-B4802296E131}" type="pres">
      <dgm:prSet presAssocID="{7AF14599-B0A2-4843-B72D-6F7A4657458F}" presName="bullet5e" presStyleLbl="node1" presStyleIdx="4" presStyleCnt="5" custLinFactNeighborX="48304" custLinFactNeighborY="-16173"/>
      <dgm:spPr>
        <a:solidFill>
          <a:srgbClr val="00E7E2"/>
        </a:solidFill>
      </dgm:spPr>
    </dgm:pt>
    <dgm:pt modelId="{CF16D6BF-1703-4F9E-84AE-5A28380909A2}" type="pres">
      <dgm:prSet presAssocID="{7AF14599-B0A2-4843-B72D-6F7A4657458F}" presName="textBox5e" presStyleLbl="revTx" presStyleIdx="4" presStyleCnt="5" custLinFactNeighborX="17110" custLinFactNeighborY="-100">
        <dgm:presLayoutVars>
          <dgm:bulletEnabled val="1"/>
        </dgm:presLayoutVars>
      </dgm:prSet>
      <dgm:spPr/>
    </dgm:pt>
  </dgm:ptLst>
  <dgm:cxnLst>
    <dgm:cxn modelId="{C2980008-13AE-4F73-A630-E38CEFF8FA88}" srcId="{027CF95A-4E87-46FA-9021-49FDA63CFC73}" destId="{8731E78C-20EC-472B-B19C-A843446D14D1}" srcOrd="1" destOrd="0" parTransId="{35FF106C-1B74-4226-8597-E4EE2B24FAB9}" sibTransId="{162A610F-A39C-4A70-8793-DD2BD66DF3F1}"/>
    <dgm:cxn modelId="{2F84F918-A95A-4989-9DB9-219CF1DE9415}" type="presOf" srcId="{8731E78C-20EC-472B-B19C-A843446D14D1}" destId="{50BEEA71-383A-4B51-BA7B-3C45415CB3D1}" srcOrd="0" destOrd="0" presId="urn:microsoft.com/office/officeart/2005/8/layout/arrow2"/>
    <dgm:cxn modelId="{27A5EE3A-640B-4B00-B1BA-E1896FF71D23}" srcId="{027CF95A-4E87-46FA-9021-49FDA63CFC73}" destId="{9D33881B-9C7F-48E1-BB0E-74799DEBF844}" srcOrd="3" destOrd="0" parTransId="{B1A41547-4D3F-4606-8A0E-E54CD5DB9AA9}" sibTransId="{9E9A55B3-0A9C-4E40-B4AE-F7EEAF68758D}"/>
    <dgm:cxn modelId="{C4F2273F-FE8C-4FF3-9386-D2BE670F343A}" type="presOf" srcId="{7AF14599-B0A2-4843-B72D-6F7A4657458F}" destId="{CF16D6BF-1703-4F9E-84AE-5A28380909A2}" srcOrd="0" destOrd="0" presId="urn:microsoft.com/office/officeart/2005/8/layout/arrow2"/>
    <dgm:cxn modelId="{41523547-093E-402E-A692-1E8D7D1C5CCF}" srcId="{027CF95A-4E87-46FA-9021-49FDA63CFC73}" destId="{FC889563-5009-4DA6-86F0-39BDC3707928}" srcOrd="0" destOrd="0" parTransId="{DD88A6DE-392C-4A5A-BB46-C8885E025861}" sibTransId="{89CADCA1-0238-4B37-95B3-1DBA499B13E7}"/>
    <dgm:cxn modelId="{D766E750-6327-4560-A93B-D863553F5F6D}" type="presOf" srcId="{4B6FA751-C70B-42E8-8A53-E9C3C35F622E}" destId="{764D5FF1-F7A3-4069-8DE6-5A54D7530233}" srcOrd="0" destOrd="0" presId="urn:microsoft.com/office/officeart/2005/8/layout/arrow2"/>
    <dgm:cxn modelId="{DE1CA472-9329-4458-991F-231D6754907D}" srcId="{027CF95A-4E87-46FA-9021-49FDA63CFC73}" destId="{8C1D56D9-B435-4AAC-A3F8-20632C3FE160}" srcOrd="6" destOrd="0" parTransId="{E4551190-4984-4F90-9571-E3BDCA75B588}" sibTransId="{FEA62E7B-9C34-4B14-8475-DD9514F88796}"/>
    <dgm:cxn modelId="{4AD776A6-12EC-44EE-8760-CFBC22ECBB91}" srcId="{027CF95A-4E87-46FA-9021-49FDA63CFC73}" destId="{7AF14599-B0A2-4843-B72D-6F7A4657458F}" srcOrd="4" destOrd="0" parTransId="{97892F98-677F-4769-A182-6B3F7B4C1752}" sibTransId="{7C2EB2A3-06AB-49AA-B7A0-E6B60A231FC5}"/>
    <dgm:cxn modelId="{41B2FEA6-5463-4267-B219-A1969F4472E8}" type="presOf" srcId="{9D33881B-9C7F-48E1-BB0E-74799DEBF844}" destId="{E8460519-1832-4559-BBA9-F73ECD6258F9}" srcOrd="0" destOrd="0" presId="urn:microsoft.com/office/officeart/2005/8/layout/arrow2"/>
    <dgm:cxn modelId="{5213E0AB-4EE7-4E92-926D-C4510AC1CB17}" srcId="{027CF95A-4E87-46FA-9021-49FDA63CFC73}" destId="{4B6FA751-C70B-42E8-8A53-E9C3C35F622E}" srcOrd="2" destOrd="0" parTransId="{7AD27134-912A-4581-8D69-720C59F6BC5F}" sibTransId="{4CD3E166-0C37-494D-A470-AA4B1B592231}"/>
    <dgm:cxn modelId="{01F2E4D4-251E-4BB4-85B1-5353E01BB331}" srcId="{027CF95A-4E87-46FA-9021-49FDA63CFC73}" destId="{310274D2-A640-4A33-92AB-7576B7BEC3A2}" srcOrd="5" destOrd="0" parTransId="{9EE23C17-0AE5-4E5D-9598-7071F41D5716}" sibTransId="{0ACE5683-041A-41DF-A8FE-998A551C136C}"/>
    <dgm:cxn modelId="{CCBB9BDB-C19F-4CA4-96E4-DBB375C97C46}" type="presOf" srcId="{FC889563-5009-4DA6-86F0-39BDC3707928}" destId="{A9196A3B-DD0A-482A-A12F-08B01F40B002}" srcOrd="0" destOrd="0" presId="urn:microsoft.com/office/officeart/2005/8/layout/arrow2"/>
    <dgm:cxn modelId="{86E619FF-70D5-4A89-8C2A-D196FCAF2824}" type="presOf" srcId="{027CF95A-4E87-46FA-9021-49FDA63CFC73}" destId="{2F39F5B6-85AD-4F48-8966-D6FD614456A0}" srcOrd="0" destOrd="0" presId="urn:microsoft.com/office/officeart/2005/8/layout/arrow2"/>
    <dgm:cxn modelId="{B0374BFD-F041-4089-A113-87F69994EED7}" type="presParOf" srcId="{2F39F5B6-85AD-4F48-8966-D6FD614456A0}" destId="{6F8C5990-ED9D-41B1-B40E-12F73FF1ABD8}" srcOrd="0" destOrd="0" presId="urn:microsoft.com/office/officeart/2005/8/layout/arrow2"/>
    <dgm:cxn modelId="{3B8E8737-D992-4768-98EF-0194DACD125B}" type="presParOf" srcId="{2F39F5B6-85AD-4F48-8966-D6FD614456A0}" destId="{75DB6438-AE4A-402B-B5F4-4BFA55C9DFA3}" srcOrd="1" destOrd="0" presId="urn:microsoft.com/office/officeart/2005/8/layout/arrow2"/>
    <dgm:cxn modelId="{0EFC6284-1900-4F3A-8E63-7498CAA1F6D2}" type="presParOf" srcId="{75DB6438-AE4A-402B-B5F4-4BFA55C9DFA3}" destId="{3E8DCE56-F7B5-480D-A61D-493C60CE3487}" srcOrd="0" destOrd="0" presId="urn:microsoft.com/office/officeart/2005/8/layout/arrow2"/>
    <dgm:cxn modelId="{827241E8-4C65-44B9-86CB-D96744F053FB}" type="presParOf" srcId="{75DB6438-AE4A-402B-B5F4-4BFA55C9DFA3}" destId="{A9196A3B-DD0A-482A-A12F-08B01F40B002}" srcOrd="1" destOrd="0" presId="urn:microsoft.com/office/officeart/2005/8/layout/arrow2"/>
    <dgm:cxn modelId="{53B81DCB-03F5-4020-AC61-903ACBE5EF3B}" type="presParOf" srcId="{75DB6438-AE4A-402B-B5F4-4BFA55C9DFA3}" destId="{0E8CC481-B556-4E80-90ED-2A6D8B72BEAD}" srcOrd="2" destOrd="0" presId="urn:microsoft.com/office/officeart/2005/8/layout/arrow2"/>
    <dgm:cxn modelId="{691C340F-E3E3-44A1-8CE7-CA1316D8466C}" type="presParOf" srcId="{75DB6438-AE4A-402B-B5F4-4BFA55C9DFA3}" destId="{50BEEA71-383A-4B51-BA7B-3C45415CB3D1}" srcOrd="3" destOrd="0" presId="urn:microsoft.com/office/officeart/2005/8/layout/arrow2"/>
    <dgm:cxn modelId="{C7B2D835-C218-4CF2-BEDB-ACBA5E17170B}" type="presParOf" srcId="{75DB6438-AE4A-402B-B5F4-4BFA55C9DFA3}" destId="{A4C84F25-DAA2-4714-9977-2AB97D60C0B6}" srcOrd="4" destOrd="0" presId="urn:microsoft.com/office/officeart/2005/8/layout/arrow2"/>
    <dgm:cxn modelId="{1E20454A-BEDF-465F-A774-31943BF118E0}" type="presParOf" srcId="{75DB6438-AE4A-402B-B5F4-4BFA55C9DFA3}" destId="{764D5FF1-F7A3-4069-8DE6-5A54D7530233}" srcOrd="5" destOrd="0" presId="urn:microsoft.com/office/officeart/2005/8/layout/arrow2"/>
    <dgm:cxn modelId="{8469D021-4880-4EFC-BD60-3191F79487EF}" type="presParOf" srcId="{75DB6438-AE4A-402B-B5F4-4BFA55C9DFA3}" destId="{E08729BE-1C84-4FB6-8E3C-15008D34FEE1}" srcOrd="6" destOrd="0" presId="urn:microsoft.com/office/officeart/2005/8/layout/arrow2"/>
    <dgm:cxn modelId="{25482BC6-9CF2-42D9-AB6E-EF6CE9345426}" type="presParOf" srcId="{75DB6438-AE4A-402B-B5F4-4BFA55C9DFA3}" destId="{E8460519-1832-4559-BBA9-F73ECD6258F9}" srcOrd="7" destOrd="0" presId="urn:microsoft.com/office/officeart/2005/8/layout/arrow2"/>
    <dgm:cxn modelId="{68E5D312-5CC7-4F08-916A-37A838486192}" type="presParOf" srcId="{75DB6438-AE4A-402B-B5F4-4BFA55C9DFA3}" destId="{A0920CA4-0072-409A-9F50-B4802296E131}" srcOrd="8" destOrd="0" presId="urn:microsoft.com/office/officeart/2005/8/layout/arrow2"/>
    <dgm:cxn modelId="{675D7A0A-8951-4A41-87AD-8435A2933A27}" type="presParOf" srcId="{75DB6438-AE4A-402B-B5F4-4BFA55C9DFA3}" destId="{CF16D6BF-1703-4F9E-84AE-5A28380909A2}" srcOrd="9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8C5990-ED9D-41B1-B40E-12F73FF1ABD8}">
      <dsp:nvSpPr>
        <dsp:cNvPr id="0" name=""/>
        <dsp:cNvSpPr/>
      </dsp:nvSpPr>
      <dsp:spPr>
        <a:xfrm>
          <a:off x="1729391" y="0"/>
          <a:ext cx="8098747" cy="506171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DCE56-F7B5-480D-A61D-493C60CE3487}">
      <dsp:nvSpPr>
        <dsp:cNvPr id="0" name=""/>
        <dsp:cNvSpPr/>
      </dsp:nvSpPr>
      <dsp:spPr>
        <a:xfrm>
          <a:off x="2294032" y="4072870"/>
          <a:ext cx="186271" cy="1862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196A3B-DD0A-482A-A12F-08B01F40B002}">
      <dsp:nvSpPr>
        <dsp:cNvPr id="0" name=""/>
        <dsp:cNvSpPr/>
      </dsp:nvSpPr>
      <dsp:spPr>
        <a:xfrm>
          <a:off x="2365893" y="4222615"/>
          <a:ext cx="1060935" cy="793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701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 dirty="0"/>
            <a:t>2003 ALBA Approval</a:t>
          </a:r>
        </a:p>
      </dsp:txBody>
      <dsp:txXfrm>
        <a:off x="2365893" y="4222615"/>
        <a:ext cx="1060935" cy="793287"/>
      </dsp:txXfrm>
    </dsp:sp>
    <dsp:sp modelId="{0E8CC481-B556-4E80-90ED-2A6D8B72BEAD}">
      <dsp:nvSpPr>
        <dsp:cNvPr id="0" name=""/>
        <dsp:cNvSpPr/>
      </dsp:nvSpPr>
      <dsp:spPr>
        <a:xfrm>
          <a:off x="4218958" y="2431610"/>
          <a:ext cx="291554" cy="2915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BEEA71-383A-4B51-BA7B-3C45415CB3D1}">
      <dsp:nvSpPr>
        <dsp:cNvPr id="0" name=""/>
        <dsp:cNvSpPr/>
      </dsp:nvSpPr>
      <dsp:spPr>
        <a:xfrm>
          <a:off x="3979087" y="2923339"/>
          <a:ext cx="1344392" cy="2120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489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 dirty="0"/>
            <a:t>2012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 dirty="0"/>
            <a:t>Starting ALBA Operation</a:t>
          </a:r>
        </a:p>
      </dsp:txBody>
      <dsp:txXfrm>
        <a:off x="3979087" y="2923339"/>
        <a:ext cx="1344392" cy="2120859"/>
      </dsp:txXfrm>
    </dsp:sp>
    <dsp:sp modelId="{A4C84F25-DAA2-4714-9977-2AB97D60C0B6}">
      <dsp:nvSpPr>
        <dsp:cNvPr id="0" name=""/>
        <dsp:cNvSpPr/>
      </dsp:nvSpPr>
      <dsp:spPr>
        <a:xfrm>
          <a:off x="5488896" y="1762427"/>
          <a:ext cx="388739" cy="3887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4D5FF1-F7A3-4069-8DE6-5A54D7530233}">
      <dsp:nvSpPr>
        <dsp:cNvPr id="0" name=""/>
        <dsp:cNvSpPr/>
      </dsp:nvSpPr>
      <dsp:spPr>
        <a:xfrm>
          <a:off x="5250478" y="2217032"/>
          <a:ext cx="1273157" cy="2844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985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2020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Starting ALBA II design</a:t>
          </a:r>
        </a:p>
      </dsp:txBody>
      <dsp:txXfrm>
        <a:off x="5250478" y="2217032"/>
        <a:ext cx="1273157" cy="2844684"/>
      </dsp:txXfrm>
    </dsp:sp>
    <dsp:sp modelId="{E08729BE-1C84-4FB6-8E3C-15008D34FEE1}">
      <dsp:nvSpPr>
        <dsp:cNvPr id="0" name=""/>
        <dsp:cNvSpPr/>
      </dsp:nvSpPr>
      <dsp:spPr>
        <a:xfrm>
          <a:off x="6322982" y="1387993"/>
          <a:ext cx="502122" cy="502122"/>
        </a:xfrm>
        <a:prstGeom prst="ellipse">
          <a:avLst/>
        </a:prstGeom>
        <a:solidFill>
          <a:srgbClr val="00E7E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60519-1832-4559-BBA9-F73ECD6258F9}">
      <dsp:nvSpPr>
        <dsp:cNvPr id="0" name=""/>
        <dsp:cNvSpPr/>
      </dsp:nvSpPr>
      <dsp:spPr>
        <a:xfrm>
          <a:off x="6112141" y="1950034"/>
          <a:ext cx="1619749" cy="3084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064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/>
            <a:t>2024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/>
            <a:t>ALBA II Approval</a:t>
          </a:r>
        </a:p>
      </dsp:txBody>
      <dsp:txXfrm>
        <a:off x="6112141" y="1950034"/>
        <a:ext cx="1619749" cy="3084467"/>
      </dsp:txXfrm>
    </dsp:sp>
    <dsp:sp modelId="{A0920CA4-0072-409A-9F50-B4802296E131}">
      <dsp:nvSpPr>
        <dsp:cNvPr id="0" name=""/>
        <dsp:cNvSpPr/>
      </dsp:nvSpPr>
      <dsp:spPr>
        <a:xfrm>
          <a:off x="8360889" y="912917"/>
          <a:ext cx="639801" cy="639801"/>
        </a:xfrm>
        <a:prstGeom prst="ellipse">
          <a:avLst/>
        </a:prstGeom>
        <a:solidFill>
          <a:srgbClr val="00E7E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16D6BF-1703-4F9E-84AE-5A28380909A2}">
      <dsp:nvSpPr>
        <dsp:cNvPr id="0" name=""/>
        <dsp:cNvSpPr/>
      </dsp:nvSpPr>
      <dsp:spPr>
        <a:xfrm>
          <a:off x="8648879" y="1332567"/>
          <a:ext cx="1619749" cy="3725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9017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/>
            <a:t>2032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/>
            <a:t>ALBA II Operation</a:t>
          </a:r>
        </a:p>
      </dsp:txBody>
      <dsp:txXfrm>
        <a:off x="8648879" y="1332567"/>
        <a:ext cx="1619749" cy="37254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371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BF8BA-1873-214B-9E84-2264637BB4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96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089C7-F306-43B8-A97D-8CD54247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830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jpe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jpe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wm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Ref idx="1001">
        <a:schemeClr val="bg1"/>
      </p:bgRef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3"/>
          <p:cNvSpPr txBox="1">
            <a:spLocks noGrp="1"/>
          </p:cNvSpPr>
          <p:nvPr>
            <p:ph type="title"/>
          </p:nvPr>
        </p:nvSpPr>
        <p:spPr>
          <a:xfrm>
            <a:off x="643128" y="2445582"/>
            <a:ext cx="10905744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6493" y="4197096"/>
            <a:ext cx="12204985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1775AFA9-22ED-C064-5A60-41470C086C66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B49C9D-9F04-4A4F-B6F2-F7F008AB60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62" y="1096473"/>
            <a:ext cx="2152800" cy="107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59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152F4E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7" name="Google Shape;37;p55"/>
          <p:cNvSpPr txBox="1">
            <a:spLocks noGrp="1"/>
          </p:cNvSpPr>
          <p:nvPr>
            <p:ph type="body" idx="2"/>
          </p:nvPr>
        </p:nvSpPr>
        <p:spPr>
          <a:xfrm>
            <a:off x="993737" y="2081369"/>
            <a:ext cx="10204520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8" name="Google Shape;38;p55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2245C2-FA48-489E-8A9A-0575E0D770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CACC073-5A9C-4967-89E5-1291551CF79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15889" y="2891184"/>
            <a:ext cx="10204520" cy="19246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1430387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295401"/>
            <a:ext cx="5435757" cy="2215663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812800" y="3505201"/>
            <a:ext cx="5435757" cy="2215663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48244" y="1295401"/>
            <a:ext cx="5435757" cy="2215663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248244" y="3505201"/>
            <a:ext cx="5435757" cy="2215663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2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379200" y="6550225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3CF724-F9E0-44B8-95BD-D38D8B22F53D}" type="slidenum">
              <a:rPr lang="es-ES" sz="1400" smtClean="0"/>
              <a:pPr algn="r"/>
              <a:t>‹#›</a:t>
            </a:fld>
            <a:endParaRPr lang="es-ES" sz="1400" dirty="0"/>
          </a:p>
        </p:txBody>
      </p:sp>
      <p:sp>
        <p:nvSpPr>
          <p:cNvPr id="11" name="Marcador de fecha 3">
            <a:extLst>
              <a:ext uri="{FF2B5EF4-FFF2-40B4-BE49-F238E27FC236}">
                <a16:creationId xmlns:a16="http://schemas.microsoft.com/office/drawing/2014/main" id="{8400158A-7D49-493B-8F5A-540EFECCFC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5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24 October 2025</a:t>
            </a:r>
            <a:endParaRPr lang="es-ES" dirty="0"/>
          </a:p>
        </p:txBody>
      </p:sp>
      <p:sp>
        <p:nvSpPr>
          <p:cNvPr id="12" name="Marcador de pie de página 4">
            <a:extLst>
              <a:ext uri="{FF2B5EF4-FFF2-40B4-BE49-F238E27FC236}">
                <a16:creationId xmlns:a16="http://schemas.microsoft.com/office/drawing/2014/main" id="{71C38604-9EF0-4B81-A73F-3E9DB7E71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4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Introduction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593318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637" y="225977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0513" y="6452888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110D8FF7-B7D1-4BC1-B579-4B1A0BB1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5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24 October 2025</a:t>
            </a:r>
            <a:endParaRPr lang="es-ES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A34503D1-B88A-4C41-81EC-7F2F8D72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4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Introduction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158054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8_Blank">
    <p:bg>
      <p:bgPr>
        <a:solidFill>
          <a:srgbClr val="131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54551" y="-549835"/>
            <a:ext cx="12137448" cy="732117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ALBA Introduction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24 October 2025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1" y="38099"/>
            <a:ext cx="750888" cy="49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812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24 October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ALBA 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AF54-E096-47AF-AB29-F0E19BDF564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9350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userDrawn="1">
  <p:cSld name="6_Diapositiva de título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A5F4E8-67CD-93A3-381F-6E4B8F6102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0876"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3644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1686" y="2"/>
            <a:ext cx="1578407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k object 18"/>
          <p:cNvSpPr/>
          <p:nvPr userDrawn="1"/>
        </p:nvSpPr>
        <p:spPr>
          <a:xfrm>
            <a:off x="1685" y="2"/>
            <a:ext cx="12190315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k object 19"/>
          <p:cNvSpPr/>
          <p:nvPr/>
        </p:nvSpPr>
        <p:spPr>
          <a:xfrm>
            <a:off x="939277" y="214375"/>
            <a:ext cx="5200999" cy="14123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" name="bk object 21"/>
          <p:cNvSpPr/>
          <p:nvPr/>
        </p:nvSpPr>
        <p:spPr>
          <a:xfrm>
            <a:off x="6238241" y="2555749"/>
            <a:ext cx="885951" cy="9555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780" y="1935"/>
            <a:ext cx="1124221" cy="493932"/>
          </a:xfrm>
          <a:prstGeom prst="rect">
            <a:avLst/>
          </a:prstGeom>
        </p:spPr>
      </p:pic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4062194-0018-4152-ADD9-FD107BE9E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205" y="6492875"/>
            <a:ext cx="1138747" cy="306167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24 October 2025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415861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5_Solo el título">
    <p:bg>
      <p:bgRef idx="1001">
        <a:schemeClr val="bg1"/>
      </p:bgRef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3"/>
          <p:cNvSpPr txBox="1">
            <a:spLocks noGrp="1"/>
          </p:cNvSpPr>
          <p:nvPr>
            <p:ph type="title"/>
          </p:nvPr>
        </p:nvSpPr>
        <p:spPr>
          <a:xfrm>
            <a:off x="643128" y="2445582"/>
            <a:ext cx="10905744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6493" y="4197096"/>
            <a:ext cx="12204985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pic>
        <p:nvPicPr>
          <p:cNvPr id="142" name="Google Shape;142;p63" descr="Logotipo&#10;&#10;Descripción generada automáticamente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399" y="795527"/>
            <a:ext cx="2197397" cy="14649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1775AFA9-22ED-C064-5A60-41470C086C66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99211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Ref idx="1001">
        <a:schemeClr val="bg1"/>
      </p:bgRef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3"/>
          <p:cNvSpPr txBox="1">
            <a:spLocks noGrp="1"/>
          </p:cNvSpPr>
          <p:nvPr>
            <p:ph type="title"/>
          </p:nvPr>
        </p:nvSpPr>
        <p:spPr>
          <a:xfrm>
            <a:off x="643128" y="2531779"/>
            <a:ext cx="4438158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142" name="Google Shape;142;p63" descr="Logotipo&#10;&#10;Descripción generada automáticamente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399" y="795527"/>
            <a:ext cx="2197397" cy="14649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41043" y="0"/>
            <a:ext cx="646394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1;p4">
            <a:extLst>
              <a:ext uri="{FF2B5EF4-FFF2-40B4-BE49-F238E27FC236}">
                <a16:creationId xmlns:a16="http://schemas.microsoft.com/office/drawing/2014/main" id="{B1613DBE-4D6C-7E0C-217E-A749E69E3878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94863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>
  <p:cSld name="4_Solo el título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4456912" y="5342714"/>
            <a:ext cx="32781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 Spain</a:t>
            </a:r>
            <a:endParaRPr sz="100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(+34) 93 592 43 00</a:t>
            </a:r>
            <a:endParaRPr sz="100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4557728" y="3937977"/>
            <a:ext cx="30765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152F4E"/>
                </a:solidFill>
                <a:latin typeface="Outfit" pitchFamily="2" charset="0"/>
                <a:ea typeface="Open Sans" pitchFamily="2" charset="0"/>
                <a:cs typeface="Open Sans" pitchFamily="2" charset="0"/>
                <a:sym typeface="Helvetica Neue"/>
              </a:rPr>
              <a:t>www.cells.es</a:t>
            </a:r>
            <a:endParaRPr sz="1600" b="0" i="0" u="none" strike="noStrike" cap="none" dirty="0">
              <a:solidFill>
                <a:srgbClr val="152F4E"/>
              </a:solidFill>
              <a:latin typeface="Outfit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pic>
        <p:nvPicPr>
          <p:cNvPr id="77" name="Google Shape;77;p61" descr="Logotipo&#10;&#10;Descripción generada automáticamente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7729" y="1903864"/>
            <a:ext cx="3076541" cy="2051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0678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Pr>
        <a:solidFill>
          <a:srgbClr val="152F4E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Google Shape;82;p62">
            <a:extLst>
              <a:ext uri="{FF2B5EF4-FFF2-40B4-BE49-F238E27FC236}">
                <a16:creationId xmlns:a16="http://schemas.microsoft.com/office/drawing/2014/main" id="{7A258CA0-272B-3113-687A-244162984122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200" y="943275"/>
            <a:ext cx="2774251" cy="1472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1692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4" name="Google Shape;44;p56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C819DC6-15A2-2CE3-8D2A-2A9AA3E557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156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10FFA8-09E4-4994-AC62-28B596828A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A8AA7AC-98B5-4CE7-A9B9-785889715A5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7233" y="2592730"/>
            <a:ext cx="4905625" cy="31451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4759790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6493" y="4197096"/>
            <a:ext cx="12204985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pic>
        <p:nvPicPr>
          <p:cNvPr id="3" name="Google Shape;82;p62">
            <a:extLst>
              <a:ext uri="{FF2B5EF4-FFF2-40B4-BE49-F238E27FC236}">
                <a16:creationId xmlns:a16="http://schemas.microsoft.com/office/drawing/2014/main" id="{C2FB6CF6-2A24-5305-2E80-DDE274567731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275" y="906552"/>
            <a:ext cx="2282479" cy="12116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40;p63">
            <a:extLst>
              <a:ext uri="{FF2B5EF4-FFF2-40B4-BE49-F238E27FC236}">
                <a16:creationId xmlns:a16="http://schemas.microsoft.com/office/drawing/2014/main" id="{BAF67AD8-97CA-74F7-825E-D94F456C2E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445582"/>
            <a:ext cx="10905744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63579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41043" y="0"/>
            <a:ext cx="646394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pic>
        <p:nvPicPr>
          <p:cNvPr id="4" name="Google Shape;82;p62">
            <a:extLst>
              <a:ext uri="{FF2B5EF4-FFF2-40B4-BE49-F238E27FC236}">
                <a16:creationId xmlns:a16="http://schemas.microsoft.com/office/drawing/2014/main" id="{AC352567-8CCF-605E-4ED3-488E30ADDD63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275" y="906552"/>
            <a:ext cx="2282479" cy="12116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40;p63">
            <a:extLst>
              <a:ext uri="{FF2B5EF4-FFF2-40B4-BE49-F238E27FC236}">
                <a16:creationId xmlns:a16="http://schemas.microsoft.com/office/drawing/2014/main" id="{D7CDD5B9-1438-6450-C41C-225D1BDD71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531779"/>
            <a:ext cx="4438158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4848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1_Diapositiva de título">
    <p:bg>
      <p:bgPr>
        <a:solidFill>
          <a:srgbClr val="152F4E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7" name="Google Shape;27;p51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Google Shape;49;p57">
            <a:extLst>
              <a:ext uri="{FF2B5EF4-FFF2-40B4-BE49-F238E27FC236}">
                <a16:creationId xmlns:a16="http://schemas.microsoft.com/office/drawing/2014/main" id="{B05532D9-B8C1-6B84-39B0-64C09E99714C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93739" y="3429000"/>
            <a:ext cx="5102259" cy="228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7107ADA5-6A67-5278-6139-8D79C65590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85" y="6363478"/>
            <a:ext cx="1690043" cy="2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3604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152F4E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6" name="Google Shape;36;p55"/>
          <p:cNvSpPr txBox="1">
            <a:spLocks noGrp="1"/>
          </p:cNvSpPr>
          <p:nvPr>
            <p:ph type="body" idx="1"/>
          </p:nvPr>
        </p:nvSpPr>
        <p:spPr>
          <a:xfrm>
            <a:off x="993738" y="2891183"/>
            <a:ext cx="10204520" cy="1940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7" name="Google Shape;37;p55"/>
          <p:cNvSpPr txBox="1">
            <a:spLocks noGrp="1"/>
          </p:cNvSpPr>
          <p:nvPr>
            <p:ph type="body" idx="2"/>
          </p:nvPr>
        </p:nvSpPr>
        <p:spPr>
          <a:xfrm>
            <a:off x="993737" y="2081369"/>
            <a:ext cx="10204520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8" name="Google Shape;38;p55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009A4BBF-F406-29DF-8AFA-BE11EAAF0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85" y="6363478"/>
            <a:ext cx="1690043" cy="2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587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2_Solo el título">
    <p:bg>
      <p:bgPr>
        <a:solidFill>
          <a:srgbClr val="152F4E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3" name="Google Shape;43;p56"/>
          <p:cNvSpPr txBox="1">
            <a:spLocks noGrp="1"/>
          </p:cNvSpPr>
          <p:nvPr>
            <p:ph type="body" idx="1"/>
          </p:nvPr>
        </p:nvSpPr>
        <p:spPr>
          <a:xfrm>
            <a:off x="993739" y="2592729"/>
            <a:ext cx="4909119" cy="3185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4" name="Google Shape;44;p56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C819DC6-15A2-2CE3-8D2A-2A9AA3E557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156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02D75C6B-8D8F-12F4-86B9-9390AFBD4E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85" y="6363478"/>
            <a:ext cx="1690043" cy="2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786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3_Solo el título">
    <p:bg>
      <p:bgPr>
        <a:solidFill>
          <a:srgbClr val="152F4E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6" name="Google Shape;56;p58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7" name="Google Shape;57;p58"/>
          <p:cNvSpPr txBox="1">
            <a:spLocks noGrp="1"/>
          </p:cNvSpPr>
          <p:nvPr>
            <p:ph type="body" idx="1"/>
          </p:nvPr>
        </p:nvSpPr>
        <p:spPr>
          <a:xfrm>
            <a:off x="993740" y="2481535"/>
            <a:ext cx="6158498" cy="3296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8" name="Google Shape;58;p58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FCC651F-2ACC-1082-7E30-AB8BE0E55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9A914784-2EDD-5F49-9515-0423A308A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85" y="6363478"/>
            <a:ext cx="1690043" cy="2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3060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3_Solo el título">
    <p:bg>
      <p:bgPr>
        <a:solidFill>
          <a:srgbClr val="152F4E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9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4" name="Google Shape;64;p59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5" name="Google Shape;65;p59"/>
          <p:cNvSpPr txBox="1">
            <a:spLocks noGrp="1"/>
          </p:cNvSpPr>
          <p:nvPr>
            <p:ph type="body" idx="4"/>
          </p:nvPr>
        </p:nvSpPr>
        <p:spPr>
          <a:xfrm>
            <a:off x="993739" y="3429000"/>
            <a:ext cx="6158499" cy="2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6" name="Google Shape;66;p59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1080865-8C76-1075-6630-405BFE3494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61;p59">
            <a:extLst>
              <a:ext uri="{FF2B5EF4-FFF2-40B4-BE49-F238E27FC236}">
                <a16:creationId xmlns:a16="http://schemas.microsoft.com/office/drawing/2014/main" id="{423B2DEC-DB2E-65A4-5C91-CF6D7BD9FA8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93739" y="2481535"/>
            <a:ext cx="6158498" cy="8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chemeClr val="bg1"/>
                </a:solidFill>
                <a:latin typeface="Outfit" pitchFamily="2" charset="0"/>
                <a:ea typeface="Open Sans" pitchFamily="2" charset="0"/>
                <a:cs typeface="Open Sans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1CBF44A-53E7-E0F7-EEB7-812E245BFC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85" y="6363478"/>
            <a:ext cx="1690043" cy="2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859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6_Diapositiva de título">
    <p:bg>
      <p:bgPr>
        <a:solidFill>
          <a:srgbClr val="152F4E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0"/>
          <p:cNvSpPr txBox="1">
            <a:spLocks noGrp="1"/>
          </p:cNvSpPr>
          <p:nvPr>
            <p:ph type="body" idx="1"/>
          </p:nvPr>
        </p:nvSpPr>
        <p:spPr>
          <a:xfrm>
            <a:off x="993738" y="2185416"/>
            <a:ext cx="4747187" cy="354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72" name="Google Shape;72;p60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69;p60">
            <a:extLst>
              <a:ext uri="{FF2B5EF4-FFF2-40B4-BE49-F238E27FC236}">
                <a16:creationId xmlns:a16="http://schemas.microsoft.com/office/drawing/2014/main" id="{2901C70A-FA71-6763-7DD1-241D993689E8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6451077" y="2185416"/>
            <a:ext cx="4747187" cy="354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19A0D813-FEC0-2395-27A2-D130CFE1B1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85" y="6363478"/>
            <a:ext cx="1690043" cy="2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066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>
  <p:cSld name="6_Solo el título">
    <p:bg>
      <p:bgPr>
        <a:solidFill>
          <a:srgbClr val="152F4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4456912" y="5342714"/>
            <a:ext cx="32781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 Spain</a:t>
            </a:r>
            <a:endParaRPr sz="100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(+34) 93 592 43 00</a:t>
            </a:r>
            <a:endParaRPr sz="100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4557728" y="3937977"/>
            <a:ext cx="30765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6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Google Shape;82;p62">
            <a:extLst>
              <a:ext uri="{FF2B5EF4-FFF2-40B4-BE49-F238E27FC236}">
                <a16:creationId xmlns:a16="http://schemas.microsoft.com/office/drawing/2014/main" id="{A14B647F-6BE8-AF25-1199-00605F2EF235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6015" y="2076905"/>
            <a:ext cx="3179966" cy="1688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9924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Pr>
        <a:solidFill>
          <a:srgbClr val="D1D8E9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4" descr="Logotipo&#10;&#10;Descripción generada automáticamente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400" y="795527"/>
            <a:ext cx="2688338" cy="179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297C4FA2-4E85-1FDD-0369-7305884507CB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8669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6" name="Google Shape;56;p58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8" name="Google Shape;58;p58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FCC651F-2ACC-1082-7E30-AB8BE0E55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CE3D59-B18F-4BE0-97CF-753A2D73E2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877142-5A77-4973-ACF6-43C443AF417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69238" y="2481538"/>
            <a:ext cx="6158498" cy="33553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2763514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6493" y="4197096"/>
            <a:ext cx="12204985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0DA85410-610C-A5B5-AF2D-DAB92A03AD37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Google Shape;140;p63">
            <a:extLst>
              <a:ext uri="{FF2B5EF4-FFF2-40B4-BE49-F238E27FC236}">
                <a16:creationId xmlns:a16="http://schemas.microsoft.com/office/drawing/2014/main" id="{C5FB56A6-9067-43C3-C0D1-5101AE363A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445582"/>
            <a:ext cx="10905744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4" name="Google Shape;142;p63" descr="Logotipo&#10;&#10;Descripción generada automáticamente">
            <a:extLst>
              <a:ext uri="{FF2B5EF4-FFF2-40B4-BE49-F238E27FC236}">
                <a16:creationId xmlns:a16="http://schemas.microsoft.com/office/drawing/2014/main" id="{79BAEF69-D95D-EAE9-56A1-EFF0F3182530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399" y="795527"/>
            <a:ext cx="2197397" cy="14649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5710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41043" y="0"/>
            <a:ext cx="646394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1;p4">
            <a:extLst>
              <a:ext uri="{FF2B5EF4-FFF2-40B4-BE49-F238E27FC236}">
                <a16:creationId xmlns:a16="http://schemas.microsoft.com/office/drawing/2014/main" id="{5BC38C54-B889-5384-4B9C-C10C6839F3C4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Google Shape;140;p63">
            <a:extLst>
              <a:ext uri="{FF2B5EF4-FFF2-40B4-BE49-F238E27FC236}">
                <a16:creationId xmlns:a16="http://schemas.microsoft.com/office/drawing/2014/main" id="{B101BD4F-55A1-4CEE-FD7C-13E86B8D20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531779"/>
            <a:ext cx="4438158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5" name="Google Shape;142;p63" descr="Logotipo&#10;&#10;Descripción generada automáticamente">
            <a:extLst>
              <a:ext uri="{FF2B5EF4-FFF2-40B4-BE49-F238E27FC236}">
                <a16:creationId xmlns:a16="http://schemas.microsoft.com/office/drawing/2014/main" id="{C2280B1A-4611-255F-FE26-EE4DB9A2B52E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399" y="795527"/>
            <a:ext cx="2197397" cy="14649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6561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D1D8E9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28" name="Google Shape;28;p5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558" y="6356754"/>
            <a:ext cx="1657674" cy="2334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9;p57">
            <a:extLst>
              <a:ext uri="{FF2B5EF4-FFF2-40B4-BE49-F238E27FC236}">
                <a16:creationId xmlns:a16="http://schemas.microsoft.com/office/drawing/2014/main" id="{B05532D9-B8C1-6B84-39B0-64C09E99714C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93739" y="3429000"/>
            <a:ext cx="5102259" cy="228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C97CCA8B-F6BE-60EF-6BAB-078D78C3C197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352109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D1D8E9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6" name="Google Shape;36;p55"/>
          <p:cNvSpPr txBox="1">
            <a:spLocks noGrp="1"/>
          </p:cNvSpPr>
          <p:nvPr>
            <p:ph type="body" idx="1"/>
          </p:nvPr>
        </p:nvSpPr>
        <p:spPr>
          <a:xfrm>
            <a:off x="993738" y="2891183"/>
            <a:ext cx="10204520" cy="1940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7" name="Google Shape;37;p55"/>
          <p:cNvSpPr txBox="1">
            <a:spLocks noGrp="1"/>
          </p:cNvSpPr>
          <p:nvPr>
            <p:ph type="body" idx="2"/>
          </p:nvPr>
        </p:nvSpPr>
        <p:spPr>
          <a:xfrm>
            <a:off x="993737" y="2081369"/>
            <a:ext cx="10204520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9" name="Google Shape;39;p5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558" y="6356754"/>
            <a:ext cx="1657674" cy="2334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40EDE541-EA8C-A46A-AD1D-9741F2E254F0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7247180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3_Solo el título">
    <p:bg>
      <p:bgPr>
        <a:solidFill>
          <a:srgbClr val="D1D8E9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3" name="Google Shape;43;p56"/>
          <p:cNvSpPr txBox="1">
            <a:spLocks noGrp="1"/>
          </p:cNvSpPr>
          <p:nvPr>
            <p:ph type="body" idx="1"/>
          </p:nvPr>
        </p:nvSpPr>
        <p:spPr>
          <a:xfrm>
            <a:off x="993739" y="2592729"/>
            <a:ext cx="4909119" cy="3185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45" name="Google Shape;45;p5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558" y="6356754"/>
            <a:ext cx="1657674" cy="2334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C819DC6-15A2-2CE3-8D2A-2A9AA3E557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156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1;p4">
            <a:extLst>
              <a:ext uri="{FF2B5EF4-FFF2-40B4-BE49-F238E27FC236}">
                <a16:creationId xmlns:a16="http://schemas.microsoft.com/office/drawing/2014/main" id="{3E1B29AA-D0A7-C1DC-8351-5A131F5AEF6C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9500008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3_Solo el título">
    <p:bg>
      <p:bgPr>
        <a:solidFill>
          <a:srgbClr val="D1D8E9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6" name="Google Shape;56;p58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7" name="Google Shape;57;p58"/>
          <p:cNvSpPr txBox="1">
            <a:spLocks noGrp="1"/>
          </p:cNvSpPr>
          <p:nvPr>
            <p:ph type="body" idx="1"/>
          </p:nvPr>
        </p:nvSpPr>
        <p:spPr>
          <a:xfrm>
            <a:off x="993740" y="2481535"/>
            <a:ext cx="6158498" cy="3296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59" name="Google Shape;59;p5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558" y="6356754"/>
            <a:ext cx="1657674" cy="2334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FCC651F-2ACC-1082-7E30-AB8BE0E55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1;p4">
            <a:extLst>
              <a:ext uri="{FF2B5EF4-FFF2-40B4-BE49-F238E27FC236}">
                <a16:creationId xmlns:a16="http://schemas.microsoft.com/office/drawing/2014/main" id="{01CBFC44-D4E5-932E-75C9-8A830AC788F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3234147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3_Solo el título">
    <p:bg>
      <p:bgPr>
        <a:solidFill>
          <a:srgbClr val="D1D8E9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9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4" name="Google Shape;64;p59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5" name="Google Shape;65;p59"/>
          <p:cNvSpPr txBox="1">
            <a:spLocks noGrp="1"/>
          </p:cNvSpPr>
          <p:nvPr>
            <p:ph type="body" idx="4"/>
          </p:nvPr>
        </p:nvSpPr>
        <p:spPr>
          <a:xfrm>
            <a:off x="993739" y="3429000"/>
            <a:ext cx="6158499" cy="2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67" name="Google Shape;67;p5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558" y="6356754"/>
            <a:ext cx="1657674" cy="2334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1080865-8C76-1075-6630-405BFE3494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61;p59">
            <a:extLst>
              <a:ext uri="{FF2B5EF4-FFF2-40B4-BE49-F238E27FC236}">
                <a16:creationId xmlns:a16="http://schemas.microsoft.com/office/drawing/2014/main" id="{423B2DEC-DB2E-65A4-5C91-CF6D7BD9FA8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93739" y="2481535"/>
            <a:ext cx="6158498" cy="8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" name="Google Shape;11;p4">
            <a:extLst>
              <a:ext uri="{FF2B5EF4-FFF2-40B4-BE49-F238E27FC236}">
                <a16:creationId xmlns:a16="http://schemas.microsoft.com/office/drawing/2014/main" id="{A81214C4-6C5F-1520-096C-ABE730BD1CD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3689132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bg>
      <p:bgPr>
        <a:solidFill>
          <a:srgbClr val="D1D8E9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0"/>
          <p:cNvSpPr txBox="1">
            <a:spLocks noGrp="1"/>
          </p:cNvSpPr>
          <p:nvPr>
            <p:ph type="body" idx="1"/>
          </p:nvPr>
        </p:nvSpPr>
        <p:spPr>
          <a:xfrm>
            <a:off x="993738" y="2185416"/>
            <a:ext cx="4747187" cy="354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72" name="Google Shape;72;p60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3" name="Google Shape;73;p6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558" y="6356754"/>
            <a:ext cx="1657674" cy="2334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9;p60">
            <a:extLst>
              <a:ext uri="{FF2B5EF4-FFF2-40B4-BE49-F238E27FC236}">
                <a16:creationId xmlns:a16="http://schemas.microsoft.com/office/drawing/2014/main" id="{2901C70A-FA71-6763-7DD1-241D993689E8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6451077" y="2185416"/>
            <a:ext cx="4747187" cy="354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00359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>
  <p:cSld name="6_Solo el título">
    <p:bg>
      <p:bgPr>
        <a:solidFill>
          <a:srgbClr val="D1D8E9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4456912" y="5342714"/>
            <a:ext cx="32781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 Spain</a:t>
            </a:r>
            <a:endParaRPr sz="100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(+34) 93 592 43 00</a:t>
            </a:r>
            <a:endParaRPr sz="100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4557728" y="3937977"/>
            <a:ext cx="30765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152F4E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600" b="0" i="0" u="none" strike="noStrike" cap="none" dirty="0">
              <a:solidFill>
                <a:srgbClr val="152F4E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7" name="Google Shape;77;p61" descr="Logotipo&#10;&#10;Descripción generada automáticamente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7729" y="1903864"/>
            <a:ext cx="3076541" cy="2051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13111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Pr>
        <a:solidFill>
          <a:srgbClr val="3858A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Google Shape;82;p62">
            <a:extLst>
              <a:ext uri="{FF2B5EF4-FFF2-40B4-BE49-F238E27FC236}">
                <a16:creationId xmlns:a16="http://schemas.microsoft.com/office/drawing/2014/main" id="{7A258CA0-272B-3113-687A-244162984122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200" y="943275"/>
            <a:ext cx="2774251" cy="1472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9619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9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4" name="Google Shape;64;p59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6" name="Google Shape;66;p59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1080865-8C76-1075-6630-405BFE3494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61;p59">
            <a:extLst>
              <a:ext uri="{FF2B5EF4-FFF2-40B4-BE49-F238E27FC236}">
                <a16:creationId xmlns:a16="http://schemas.microsoft.com/office/drawing/2014/main" id="{423B2DEC-DB2E-65A4-5C91-CF6D7BD9FA8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93739" y="2481535"/>
            <a:ext cx="6158498" cy="8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chemeClr val="bg1"/>
                </a:solidFill>
                <a:latin typeface="Outfit" pitchFamily="2" charset="0"/>
                <a:ea typeface="Open Sans" pitchFamily="2" charset="0"/>
                <a:cs typeface="Open Sans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ABC524-6028-476A-AFF0-B0874FA826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AD91B26-6DC9-4AED-AE6F-EC0C52C9A9E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9" y="3477102"/>
            <a:ext cx="6158498" cy="23286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673437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3858A4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6493" y="4197096"/>
            <a:ext cx="12204985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pic>
        <p:nvPicPr>
          <p:cNvPr id="2" name="Google Shape;82;p62">
            <a:extLst>
              <a:ext uri="{FF2B5EF4-FFF2-40B4-BE49-F238E27FC236}">
                <a16:creationId xmlns:a16="http://schemas.microsoft.com/office/drawing/2014/main" id="{A23693FB-F320-F724-0DF8-FFFF12FB2B88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275" y="906552"/>
            <a:ext cx="2282479" cy="12116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40;p63">
            <a:extLst>
              <a:ext uri="{FF2B5EF4-FFF2-40B4-BE49-F238E27FC236}">
                <a16:creationId xmlns:a16="http://schemas.microsoft.com/office/drawing/2014/main" id="{357337F3-FB3A-5D7E-5763-99EDEBD768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445582"/>
            <a:ext cx="10905744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6392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3858A4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41043" y="0"/>
            <a:ext cx="646394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pic>
        <p:nvPicPr>
          <p:cNvPr id="3" name="Google Shape;82;p62">
            <a:extLst>
              <a:ext uri="{FF2B5EF4-FFF2-40B4-BE49-F238E27FC236}">
                <a16:creationId xmlns:a16="http://schemas.microsoft.com/office/drawing/2014/main" id="{2507C550-525D-80D1-9701-EE90DCCA710E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275" y="906552"/>
            <a:ext cx="2282479" cy="12116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0;p63">
            <a:extLst>
              <a:ext uri="{FF2B5EF4-FFF2-40B4-BE49-F238E27FC236}">
                <a16:creationId xmlns:a16="http://schemas.microsoft.com/office/drawing/2014/main" id="{13950A54-5FBA-369E-8A6E-E43B8301E4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531779"/>
            <a:ext cx="4438158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51786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3858A4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7" name="Google Shape;27;p51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Google Shape;49;p57">
            <a:extLst>
              <a:ext uri="{FF2B5EF4-FFF2-40B4-BE49-F238E27FC236}">
                <a16:creationId xmlns:a16="http://schemas.microsoft.com/office/drawing/2014/main" id="{B05532D9-B8C1-6B84-39B0-64C09E99714C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93739" y="3429000"/>
            <a:ext cx="5102259" cy="228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7107ADA5-6A67-5278-6139-8D79C65590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85" y="6363478"/>
            <a:ext cx="1690043" cy="2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191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3858A4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6" name="Google Shape;36;p55"/>
          <p:cNvSpPr txBox="1">
            <a:spLocks noGrp="1"/>
          </p:cNvSpPr>
          <p:nvPr>
            <p:ph type="body" idx="1"/>
          </p:nvPr>
        </p:nvSpPr>
        <p:spPr>
          <a:xfrm>
            <a:off x="993738" y="2891183"/>
            <a:ext cx="10204520" cy="1940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7" name="Google Shape;37;p55"/>
          <p:cNvSpPr txBox="1">
            <a:spLocks noGrp="1"/>
          </p:cNvSpPr>
          <p:nvPr>
            <p:ph type="body" idx="2"/>
          </p:nvPr>
        </p:nvSpPr>
        <p:spPr>
          <a:xfrm>
            <a:off x="993737" y="2081369"/>
            <a:ext cx="10204520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8" name="Google Shape;38;p55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009A4BBF-F406-29DF-8AFA-BE11EAAF0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85" y="6363478"/>
            <a:ext cx="1690043" cy="2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4035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3_Solo el título">
    <p:bg>
      <p:bgPr>
        <a:solidFill>
          <a:srgbClr val="3858A4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3" name="Google Shape;43;p56"/>
          <p:cNvSpPr txBox="1">
            <a:spLocks noGrp="1"/>
          </p:cNvSpPr>
          <p:nvPr>
            <p:ph type="body" idx="1"/>
          </p:nvPr>
        </p:nvSpPr>
        <p:spPr>
          <a:xfrm>
            <a:off x="993739" y="2592729"/>
            <a:ext cx="4909119" cy="3185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4" name="Google Shape;44;p56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C819DC6-15A2-2CE3-8D2A-2A9AA3E557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156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02D75C6B-8D8F-12F4-86B9-9390AFBD4E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85" y="6363478"/>
            <a:ext cx="1690043" cy="2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0531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3_Solo el título">
    <p:bg>
      <p:bgPr>
        <a:solidFill>
          <a:srgbClr val="3858A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6" name="Google Shape;56;p58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7" name="Google Shape;57;p58"/>
          <p:cNvSpPr txBox="1">
            <a:spLocks noGrp="1"/>
          </p:cNvSpPr>
          <p:nvPr>
            <p:ph type="body" idx="1"/>
          </p:nvPr>
        </p:nvSpPr>
        <p:spPr>
          <a:xfrm>
            <a:off x="993740" y="2481535"/>
            <a:ext cx="6158498" cy="3296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8" name="Google Shape;58;p58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FCC651F-2ACC-1082-7E30-AB8BE0E55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9A914784-2EDD-5F49-9515-0423A308A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85" y="6363478"/>
            <a:ext cx="1690043" cy="2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7486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3_Solo el título">
    <p:bg>
      <p:bgPr>
        <a:solidFill>
          <a:srgbClr val="3858A4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9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4" name="Google Shape;64;p59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5" name="Google Shape;65;p59"/>
          <p:cNvSpPr txBox="1">
            <a:spLocks noGrp="1"/>
          </p:cNvSpPr>
          <p:nvPr>
            <p:ph type="body" idx="4"/>
          </p:nvPr>
        </p:nvSpPr>
        <p:spPr>
          <a:xfrm>
            <a:off x="993739" y="3429000"/>
            <a:ext cx="6158499" cy="2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6" name="Google Shape;66;p59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1080865-8C76-1075-6630-405BFE3494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61;p59">
            <a:extLst>
              <a:ext uri="{FF2B5EF4-FFF2-40B4-BE49-F238E27FC236}">
                <a16:creationId xmlns:a16="http://schemas.microsoft.com/office/drawing/2014/main" id="{423B2DEC-DB2E-65A4-5C91-CF6D7BD9FA8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93739" y="2481535"/>
            <a:ext cx="6158498" cy="8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chemeClr val="bg1"/>
                </a:solidFill>
                <a:latin typeface="Outfit" pitchFamily="2" charset="0"/>
                <a:ea typeface="Open Sans" pitchFamily="2" charset="0"/>
                <a:cs typeface="Open Sans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1CBF44A-53E7-E0F7-EEB7-812E245BFC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85" y="6363478"/>
            <a:ext cx="1690043" cy="2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9219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bg>
      <p:bgPr>
        <a:solidFill>
          <a:srgbClr val="3858A4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0"/>
          <p:cNvSpPr txBox="1">
            <a:spLocks noGrp="1"/>
          </p:cNvSpPr>
          <p:nvPr>
            <p:ph type="body" idx="1"/>
          </p:nvPr>
        </p:nvSpPr>
        <p:spPr>
          <a:xfrm>
            <a:off x="993738" y="2185416"/>
            <a:ext cx="4747187" cy="354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72" name="Google Shape;72;p60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69;p60">
            <a:extLst>
              <a:ext uri="{FF2B5EF4-FFF2-40B4-BE49-F238E27FC236}">
                <a16:creationId xmlns:a16="http://schemas.microsoft.com/office/drawing/2014/main" id="{2901C70A-FA71-6763-7DD1-241D993689E8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6451077" y="2185416"/>
            <a:ext cx="4747187" cy="354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19A0D813-FEC0-2395-27A2-D130CFE1B1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85" y="6363478"/>
            <a:ext cx="1690043" cy="2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828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>
  <p:cSld name="6_Solo el título">
    <p:bg>
      <p:bgPr>
        <a:solidFill>
          <a:srgbClr val="3858A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4456912" y="5342714"/>
            <a:ext cx="32781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 Spain</a:t>
            </a:r>
            <a:endParaRPr sz="100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(+34) 93 592 43 00</a:t>
            </a:r>
            <a:endParaRPr sz="100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4557728" y="3937977"/>
            <a:ext cx="30765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6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Google Shape;82;p62">
            <a:extLst>
              <a:ext uri="{FF2B5EF4-FFF2-40B4-BE49-F238E27FC236}">
                <a16:creationId xmlns:a16="http://schemas.microsoft.com/office/drawing/2014/main" id="{A14B647F-6BE8-AF25-1199-00605F2EF235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6015" y="2076905"/>
            <a:ext cx="3179966" cy="1688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86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bg>
      <p:bgPr>
        <a:solidFill>
          <a:srgbClr val="152F4E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72" name="Google Shape;72;p60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69901-1FAA-43B2-8B96-7C1D905E7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B8D22A3-53EE-4F62-90B7-9A39393BD4B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18805" y="2185416"/>
            <a:ext cx="4747187" cy="35905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BC63D9-016D-4F11-83BB-53D1C3BE7C5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26008" y="2185416"/>
            <a:ext cx="4747187" cy="35905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52025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>
  <p:cSld name="6_Solo el título">
    <p:bg>
      <p:bgPr>
        <a:solidFill>
          <a:srgbClr val="152F4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4456912" y="5342714"/>
            <a:ext cx="32781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 Spain</a:t>
            </a:r>
            <a:endParaRPr sz="100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(+34) 93 592 43 00</a:t>
            </a:r>
            <a:endParaRPr sz="100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4557728" y="3937977"/>
            <a:ext cx="30765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6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FBFEC6-B547-4585-92EC-40BD44792B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6286" y="2162305"/>
            <a:ext cx="3178800" cy="158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71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Pr>
        <a:solidFill>
          <a:srgbClr val="D1D8E9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297C4FA2-4E85-1FDD-0369-7305884507CB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833871-426E-4C9A-BA51-C7342CA040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780" y="1065955"/>
            <a:ext cx="2689200" cy="134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94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6493" y="4197096"/>
            <a:ext cx="12204985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0DA85410-610C-A5B5-AF2D-DAB92A03AD37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Google Shape;140;p63">
            <a:extLst>
              <a:ext uri="{FF2B5EF4-FFF2-40B4-BE49-F238E27FC236}">
                <a16:creationId xmlns:a16="http://schemas.microsoft.com/office/drawing/2014/main" id="{C5FB56A6-9067-43C3-C0D1-5101AE363A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445582"/>
            <a:ext cx="10905744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0ACCF0-FA20-4E8A-920E-333FAB3C4B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62" y="1096473"/>
            <a:ext cx="2152800" cy="107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61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41043" y="0"/>
            <a:ext cx="646394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1;p4">
            <a:extLst>
              <a:ext uri="{FF2B5EF4-FFF2-40B4-BE49-F238E27FC236}">
                <a16:creationId xmlns:a16="http://schemas.microsoft.com/office/drawing/2014/main" id="{5BC38C54-B889-5384-4B9C-C10C6839F3C4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Google Shape;140;p63">
            <a:extLst>
              <a:ext uri="{FF2B5EF4-FFF2-40B4-BE49-F238E27FC236}">
                <a16:creationId xmlns:a16="http://schemas.microsoft.com/office/drawing/2014/main" id="{B101BD4F-55A1-4CEE-FD7C-13E86B8D20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531779"/>
            <a:ext cx="4438158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8CCB70-9C87-4ED8-A930-7D5766E3EC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62" y="1096473"/>
            <a:ext cx="2152800" cy="107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34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D1D8E9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C97CCA8B-F6BE-60EF-6BAB-078D78C3C197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B81554-5866-4FC2-B0CE-9C0315F3A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C8FA68-AE4A-4692-A18B-760ECB99B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906" y="3433357"/>
            <a:ext cx="5108094" cy="22839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01025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Ref idx="1001">
        <a:schemeClr val="bg1"/>
      </p:bgRef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3"/>
          <p:cNvSpPr txBox="1">
            <a:spLocks noGrp="1"/>
          </p:cNvSpPr>
          <p:nvPr>
            <p:ph type="title"/>
          </p:nvPr>
        </p:nvSpPr>
        <p:spPr>
          <a:xfrm>
            <a:off x="643128" y="2531779"/>
            <a:ext cx="4438158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41043" y="0"/>
            <a:ext cx="646394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1;p4">
            <a:extLst>
              <a:ext uri="{FF2B5EF4-FFF2-40B4-BE49-F238E27FC236}">
                <a16:creationId xmlns:a16="http://schemas.microsoft.com/office/drawing/2014/main" id="{B1613DBE-4D6C-7E0C-217E-A749E69E3878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0B02A7-C35B-4A41-8385-511D47B942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62" y="1096473"/>
            <a:ext cx="2152800" cy="107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55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D1D8E9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7" name="Google Shape;37;p55"/>
          <p:cNvSpPr txBox="1">
            <a:spLocks noGrp="1"/>
          </p:cNvSpPr>
          <p:nvPr>
            <p:ph type="body" idx="2"/>
          </p:nvPr>
        </p:nvSpPr>
        <p:spPr>
          <a:xfrm>
            <a:off x="993737" y="2081369"/>
            <a:ext cx="10204520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40EDE541-EA8C-A46A-AD1D-9741F2E254F0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6BBDA6-C914-4E88-8D2B-04CE07777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B56DFD-4E74-4167-9F82-7A6B5689A77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7226" y="2892169"/>
            <a:ext cx="10201031" cy="19394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645776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C819DC6-15A2-2CE3-8D2A-2A9AA3E557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156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1;p4">
            <a:extLst>
              <a:ext uri="{FF2B5EF4-FFF2-40B4-BE49-F238E27FC236}">
                <a16:creationId xmlns:a16="http://schemas.microsoft.com/office/drawing/2014/main" id="{3E1B29AA-D0A7-C1DC-8351-5A131F5AEF6C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131264-5EDA-4D6E-9E67-DCC3930F2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E2E88B-A5CB-4A63-B27B-F744A9B3E0A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3739" y="2588470"/>
            <a:ext cx="4909118" cy="31857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65398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6" name="Google Shape;56;p58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FCC651F-2ACC-1082-7E30-AB8BE0E55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1;p4">
            <a:extLst>
              <a:ext uri="{FF2B5EF4-FFF2-40B4-BE49-F238E27FC236}">
                <a16:creationId xmlns:a16="http://schemas.microsoft.com/office/drawing/2014/main" id="{01CBFC44-D4E5-932E-75C9-8A830AC788F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03F911-6766-4A49-AFD8-88F7EB5D9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8612B37-5028-4366-AC92-25F2B8E22FE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3740" y="2481535"/>
            <a:ext cx="6158498" cy="32969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26038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9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4" name="Google Shape;64;p59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1080865-8C76-1075-6630-405BFE3494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61;p59">
            <a:extLst>
              <a:ext uri="{FF2B5EF4-FFF2-40B4-BE49-F238E27FC236}">
                <a16:creationId xmlns:a16="http://schemas.microsoft.com/office/drawing/2014/main" id="{423B2DEC-DB2E-65A4-5C91-CF6D7BD9FA8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93739" y="2481535"/>
            <a:ext cx="6158498" cy="8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" name="Google Shape;11;p4">
            <a:extLst>
              <a:ext uri="{FF2B5EF4-FFF2-40B4-BE49-F238E27FC236}">
                <a16:creationId xmlns:a16="http://schemas.microsoft.com/office/drawing/2014/main" id="{A81214C4-6C5F-1520-096C-ABE730BD1CD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DA0F90-08CD-4207-B6E1-0CD24D0522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5AFE1C-DF7F-46AD-95EB-68F9CEB9E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738" y="3429000"/>
            <a:ext cx="6158498" cy="2349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08285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bg>
      <p:bgPr>
        <a:solidFill>
          <a:srgbClr val="D1D8E9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72" name="Google Shape;72;p60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36C3B8-2D24-4B3C-9A4D-A14F384F0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3BE83A-AFDD-46CF-88B8-9A0638A1ED6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6" y="2185415"/>
            <a:ext cx="4747186" cy="3454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94D6B42-91EC-4026-AFEF-41BF35180E7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51077" y="2171917"/>
            <a:ext cx="4747186" cy="3454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17203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>
  <p:cSld name="6_Solo el título">
    <p:bg>
      <p:bgPr>
        <a:solidFill>
          <a:srgbClr val="D1D8E9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4456912" y="5342714"/>
            <a:ext cx="32781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 Spain</a:t>
            </a:r>
            <a:endParaRPr sz="100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(+34) 93 592 43 00</a:t>
            </a:r>
            <a:endParaRPr sz="100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4557728" y="3937977"/>
            <a:ext cx="30765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152F4E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600" b="0" i="0" u="none" strike="noStrike" cap="none" dirty="0">
              <a:solidFill>
                <a:srgbClr val="152F4E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D89664-1652-4B56-9B2F-9E5CBBF2F1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6269" y="2199011"/>
            <a:ext cx="3078000" cy="153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59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Pr>
        <a:solidFill>
          <a:srgbClr val="3858A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1CD4A-07C2-4629-9AC3-E332439265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7580" y="991311"/>
            <a:ext cx="2775600" cy="13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47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3858A4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6493" y="4197096"/>
            <a:ext cx="12204985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" name="Google Shape;140;p63">
            <a:extLst>
              <a:ext uri="{FF2B5EF4-FFF2-40B4-BE49-F238E27FC236}">
                <a16:creationId xmlns:a16="http://schemas.microsoft.com/office/drawing/2014/main" id="{357337F3-FB3A-5D7E-5763-99EDEBD768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445582"/>
            <a:ext cx="10905744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E6C9A4-4976-45A0-8F18-921FCAACB5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588" y="829564"/>
            <a:ext cx="2282400" cy="113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14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3858A4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41043" y="0"/>
            <a:ext cx="646394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" name="Google Shape;140;p63">
            <a:extLst>
              <a:ext uri="{FF2B5EF4-FFF2-40B4-BE49-F238E27FC236}">
                <a16:creationId xmlns:a16="http://schemas.microsoft.com/office/drawing/2014/main" id="{13950A54-5FBA-369E-8A6E-E43B8301E4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531779"/>
            <a:ext cx="4438158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822BC1-A229-4A21-9D3F-EA6E6158B3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588" y="829564"/>
            <a:ext cx="2282400" cy="113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85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3858A4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7" name="Google Shape;27;p51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2D52A0-AEE7-4D7D-8F4F-53359CA406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1A4EAD-5C01-4739-976B-285F6E47D25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87904" y="3429000"/>
            <a:ext cx="5102258" cy="22986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6193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userDrawn="1">
  <p:cSld name="Blanc6"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7" name="Google Shape;37;p55"/>
          <p:cNvSpPr txBox="1">
            <a:spLocks noGrp="1"/>
          </p:cNvSpPr>
          <p:nvPr>
            <p:ph type="body" idx="2"/>
          </p:nvPr>
        </p:nvSpPr>
        <p:spPr>
          <a:xfrm>
            <a:off x="993737" y="2081369"/>
            <a:ext cx="10204520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6EBE99D9-82AD-B68B-3E16-316B8B0D46A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91535-6C3C-450B-B658-C31D51FC24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B53C06-0943-4D14-975F-A840CA32616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7226" y="2892169"/>
            <a:ext cx="10201031" cy="19394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3858A4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7" name="Google Shape;37;p55"/>
          <p:cNvSpPr txBox="1">
            <a:spLocks noGrp="1"/>
          </p:cNvSpPr>
          <p:nvPr>
            <p:ph type="body" idx="2"/>
          </p:nvPr>
        </p:nvSpPr>
        <p:spPr>
          <a:xfrm>
            <a:off x="993737" y="2081369"/>
            <a:ext cx="10204520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8" name="Google Shape;38;p55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4C7C39-27C0-4075-A4CC-101DBE0CC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A8A60AF-CC64-4785-B725-43193F63EF7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15889" y="2891184"/>
            <a:ext cx="10204520" cy="19246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524290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3_Solo el título">
    <p:bg>
      <p:bgPr>
        <a:solidFill>
          <a:srgbClr val="3858A4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4" name="Google Shape;44;p56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C819DC6-15A2-2CE3-8D2A-2A9AA3E557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156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9116A6-2567-4E24-86CE-9BDAF9C835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7F03CB-7E44-4537-A852-6F5DA0A0582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7233" y="2592730"/>
            <a:ext cx="4905625" cy="31451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09957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3_Solo el título">
    <p:bg>
      <p:bgPr>
        <a:solidFill>
          <a:srgbClr val="3858A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6" name="Google Shape;56;p58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8" name="Google Shape;58;p58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FCC651F-2ACC-1082-7E30-AB8BE0E55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074345-E0DC-4693-9FCB-ECB9BF290C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9DCA41-637F-470C-BF9E-B30863C044E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7231" y="2481538"/>
            <a:ext cx="6158498" cy="33553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486500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3_Solo el título">
    <p:bg>
      <p:bgPr>
        <a:solidFill>
          <a:srgbClr val="3858A4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9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4" name="Google Shape;64;p59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6" name="Google Shape;66;p59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1080865-8C76-1075-6630-405BFE3494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61;p59">
            <a:extLst>
              <a:ext uri="{FF2B5EF4-FFF2-40B4-BE49-F238E27FC236}">
                <a16:creationId xmlns:a16="http://schemas.microsoft.com/office/drawing/2014/main" id="{423B2DEC-DB2E-65A4-5C91-CF6D7BD9FA8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93739" y="2481535"/>
            <a:ext cx="6158498" cy="8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chemeClr val="bg1"/>
                </a:solidFill>
                <a:latin typeface="Outfit" pitchFamily="2" charset="0"/>
                <a:ea typeface="Open Sans" pitchFamily="2" charset="0"/>
                <a:cs typeface="Open Sans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A17462-EA37-4BB0-A471-278289E50B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70CB69E-EE74-4B43-A7D7-17DE1898FE7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9" y="3477102"/>
            <a:ext cx="6158498" cy="23286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79425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bg>
      <p:bgPr>
        <a:solidFill>
          <a:srgbClr val="3858A4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72" name="Google Shape;72;p60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B77B66-C851-4CE9-8E13-2C3866652D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986D75-5B45-43F2-A6A8-719FCE639E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18805" y="2185416"/>
            <a:ext cx="4747187" cy="35905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F52A3D2-4656-48ED-8DD6-68CE419CBC5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26008" y="2185416"/>
            <a:ext cx="4747187" cy="35905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928941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>
  <p:cSld name="6_Solo el título">
    <p:bg>
      <p:bgPr>
        <a:solidFill>
          <a:srgbClr val="3858A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4456912" y="5342714"/>
            <a:ext cx="32781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 Spain</a:t>
            </a:r>
            <a:endParaRPr sz="100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(+34) 93 592 43 00</a:t>
            </a:r>
            <a:endParaRPr sz="100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4557728" y="3937977"/>
            <a:ext cx="30765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6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Google Shape;82;p62">
            <a:extLst>
              <a:ext uri="{FF2B5EF4-FFF2-40B4-BE49-F238E27FC236}">
                <a16:creationId xmlns:a16="http://schemas.microsoft.com/office/drawing/2014/main" id="{A14B647F-6BE8-AF25-1199-00605F2EF235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6015" y="2076905"/>
            <a:ext cx="3179966" cy="1688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162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27DAB70A-3E7A-48BB-AEDD-1A034B09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24 October 2025</a:t>
            </a:r>
            <a:endParaRPr lang="es-E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39A56FE3-0853-477E-B6ED-A380EAE9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Introduction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161485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4" y="202036"/>
            <a:ext cx="8853668" cy="1325563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24 October 2025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ALBA Introduction</a:t>
            </a:r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0514" y="6452889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8786813" y="6492878"/>
            <a:ext cx="25669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smtClean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9128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FF76E6C-7431-4FF9-87A1-FD5FAFED72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64190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ALBA Introduction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4432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953788" y="2871971"/>
            <a:ext cx="7380515" cy="16596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5067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3964674" y="2301900"/>
            <a:ext cx="7380515" cy="470669"/>
          </a:xfrm>
        </p:spPr>
        <p:txBody>
          <a:bodyPr/>
          <a:lstStyle>
            <a:lvl1pPr marL="0" indent="0">
              <a:buNone/>
              <a:defRPr sz="3733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3964674" y="4630988"/>
            <a:ext cx="7380515" cy="470669"/>
          </a:xfrm>
        </p:spPr>
        <p:txBody>
          <a:bodyPr/>
          <a:lstStyle>
            <a:lvl1pPr marL="0" indent="0">
              <a:buNone/>
              <a:defRPr sz="2667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</p:spTree>
    <p:extLst>
      <p:ext uri="{BB962C8B-B14F-4D97-AF65-F5344CB8AC3E}">
        <p14:creationId xmlns:p14="http://schemas.microsoft.com/office/powerpoint/2010/main" val="1161190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userDrawn="1">
  <p:cSld name="Blanc11"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EFCEF1BB-9B7E-0305-3CC3-5BC500E760D7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6370D1-E169-4ADE-B0D4-91FD640ADE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B8BEA9-D5F8-4A8F-BB45-50351B9FCE3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6" y="2185415"/>
            <a:ext cx="4747186" cy="3454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DA8520-A72D-4FEB-8F27-58A37111A5A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51077" y="2171917"/>
            <a:ext cx="4747186" cy="3454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3464"/>
            <a:ext cx="10515600" cy="4959069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55573" y="6522534"/>
            <a:ext cx="2085723" cy="300493"/>
          </a:xfrm>
        </p:spPr>
        <p:txBody>
          <a:bodyPr/>
          <a:lstStyle>
            <a:lvl1pPr>
              <a:defRPr sz="1067">
                <a:latin typeface="+mn-lt"/>
              </a:defRPr>
            </a:lvl1pPr>
          </a:lstStyle>
          <a:p>
            <a:r>
              <a:rPr lang="en-US"/>
              <a:t>24 October 2025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5467" y="6552156"/>
            <a:ext cx="8534400" cy="300493"/>
          </a:xfrm>
        </p:spPr>
        <p:txBody>
          <a:bodyPr/>
          <a:lstStyle/>
          <a:p>
            <a:r>
              <a:rPr lang="es-ES"/>
              <a:t>ALBA Introduction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795778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906915"/>
          </a:xfrm>
        </p:spPr>
        <p:txBody>
          <a:bodyPr anchor="t">
            <a:normAutofit/>
          </a:bodyPr>
          <a:lstStyle>
            <a:lvl1pPr>
              <a:defRPr sz="3733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00351"/>
            <a:ext cx="10515600" cy="419734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ALBA Introduction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54134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8367"/>
            <a:ext cx="5181600" cy="5389333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8367"/>
            <a:ext cx="5181600" cy="538933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ALBA Introduction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80195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93" y="365128"/>
            <a:ext cx="9447212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133" b="0">
                <a:solidFill>
                  <a:srgbClr val="88A0B8"/>
                </a:solidFill>
                <a:latin typeface="Arial Black" panose="020B0A0402010202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4441825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</p:spPr>
        <p:txBody>
          <a:bodyPr anchor="ctr">
            <a:normAutofit/>
          </a:bodyPr>
          <a:lstStyle>
            <a:lvl1pPr marL="0" indent="0">
              <a:buNone/>
              <a:defRPr lang="es-ES" sz="2133" b="0" kern="1200" dirty="0" smtClean="0">
                <a:solidFill>
                  <a:srgbClr val="88A0B8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6"/>
            <a:ext cx="5183188" cy="4441825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ALBA Introduction</a:t>
            </a:r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93506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ALBA Introduction</a:t>
            </a:r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52345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ALBA Introduction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1289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7"/>
            <a:ext cx="3932237" cy="1069975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603567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472040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ALBA Introduction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52862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7"/>
            <a:ext cx="3932237" cy="1069975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5870572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459128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ALBA Introduction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98528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ALBA Introduction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33259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40082" y="118385"/>
            <a:ext cx="1457325" cy="13335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7"/>
            <a:ext cx="2835728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27"/>
            <a:ext cx="7734300" cy="5811839"/>
          </a:xfrm>
        </p:spPr>
        <p:txBody>
          <a:bodyPr vert="eaVert">
            <a:normAutofit/>
          </a:bodyPr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ALBA Introduction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0355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>
  <p:cSld name="Blanc12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4456912" y="5342714"/>
            <a:ext cx="32781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 Spain</a:t>
            </a:r>
            <a:endParaRPr sz="100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(+34) 93 592 43 00</a:t>
            </a:r>
            <a:endParaRPr sz="100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4557728" y="3937977"/>
            <a:ext cx="30765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152F4E"/>
                </a:solidFill>
                <a:latin typeface="Outfit" pitchFamily="2" charset="0"/>
                <a:ea typeface="Open Sans" pitchFamily="2" charset="0"/>
                <a:cs typeface="Open Sans" pitchFamily="2" charset="0"/>
                <a:sym typeface="Helvetica Neue"/>
              </a:rPr>
              <a:t>www.cells.es</a:t>
            </a:r>
            <a:endParaRPr sz="1600" b="0" i="0" u="none" strike="noStrike" cap="none" dirty="0">
              <a:solidFill>
                <a:srgbClr val="152F4E"/>
              </a:solidFill>
              <a:latin typeface="Outfit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85C59E-62F3-44F8-B06D-E7755EC05B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6269" y="2199011"/>
            <a:ext cx="3078000" cy="15362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3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2"/>
            <a:ext cx="5994400" cy="1169551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377">
              <a:defRPr/>
            </a:pPr>
            <a:fld id="{393CF724-F9E0-44B8-95BD-D38D8B22F53D}" type="slidenum">
              <a:rPr lang="es-ES" smtClean="0">
                <a:solidFill>
                  <a:prstClr val="white"/>
                </a:solidFill>
              </a:rPr>
              <a:pPr defTabSz="914377">
                <a:defRPr/>
              </a:pPr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641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295401"/>
            <a:ext cx="5435757" cy="2215663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812800" y="3505201"/>
            <a:ext cx="5435757" cy="2215663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48244" y="1295401"/>
            <a:ext cx="5435757" cy="2215663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248244" y="3505201"/>
            <a:ext cx="5435757" cy="2215663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2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379200" y="6550225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3CF724-F9E0-44B8-95BD-D38D8B22F53D}" type="slidenum">
              <a:rPr lang="es-ES" sz="1400" smtClean="0"/>
              <a:pPr algn="r"/>
              <a:t>‹#›</a:t>
            </a:fld>
            <a:endParaRPr lang="es-ES" sz="1400" dirty="0"/>
          </a:p>
        </p:txBody>
      </p:sp>
      <p:sp>
        <p:nvSpPr>
          <p:cNvPr id="11" name="Marcador de fecha 3">
            <a:extLst>
              <a:ext uri="{FF2B5EF4-FFF2-40B4-BE49-F238E27FC236}">
                <a16:creationId xmlns:a16="http://schemas.microsoft.com/office/drawing/2014/main" id="{8400158A-7D49-493B-8F5A-540EFECCFC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5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24 October 2025</a:t>
            </a:r>
            <a:endParaRPr lang="es-ES" dirty="0"/>
          </a:p>
        </p:txBody>
      </p:sp>
      <p:sp>
        <p:nvSpPr>
          <p:cNvPr id="12" name="Marcador de pie de página 4">
            <a:extLst>
              <a:ext uri="{FF2B5EF4-FFF2-40B4-BE49-F238E27FC236}">
                <a16:creationId xmlns:a16="http://schemas.microsoft.com/office/drawing/2014/main" id="{71C38604-9EF0-4B81-A73F-3E9DB7E71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4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s-ES"/>
              <a:t>ALBA Introduction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747908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953789" y="2871971"/>
            <a:ext cx="7380515" cy="16596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5067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3964674" y="2301900"/>
            <a:ext cx="7380515" cy="470669"/>
          </a:xfrm>
        </p:spPr>
        <p:txBody>
          <a:bodyPr/>
          <a:lstStyle>
            <a:lvl1pPr marL="0" indent="0">
              <a:buNone/>
              <a:defRPr sz="3733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3964674" y="4630988"/>
            <a:ext cx="7380515" cy="470669"/>
          </a:xfrm>
        </p:spPr>
        <p:txBody>
          <a:bodyPr/>
          <a:lstStyle>
            <a:lvl1pPr marL="0" indent="0">
              <a:buNone/>
              <a:defRPr sz="2667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  <p:pic>
        <p:nvPicPr>
          <p:cNvPr id="6" name="Imagen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" t="6226" r="-336" b="18699"/>
          <a:stretch/>
        </p:blipFill>
        <p:spPr>
          <a:xfrm>
            <a:off x="1" y="0"/>
            <a:ext cx="12296633" cy="692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426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307663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1686" y="2"/>
            <a:ext cx="1578407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k object 18"/>
          <p:cNvSpPr/>
          <p:nvPr userDrawn="1"/>
        </p:nvSpPr>
        <p:spPr>
          <a:xfrm>
            <a:off x="1685" y="2"/>
            <a:ext cx="12190315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k object 19"/>
          <p:cNvSpPr/>
          <p:nvPr/>
        </p:nvSpPr>
        <p:spPr>
          <a:xfrm>
            <a:off x="939277" y="214375"/>
            <a:ext cx="5200999" cy="14123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" name="bk object 21"/>
          <p:cNvSpPr/>
          <p:nvPr/>
        </p:nvSpPr>
        <p:spPr>
          <a:xfrm>
            <a:off x="6238241" y="2555749"/>
            <a:ext cx="885951" cy="9555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780" y="1935"/>
            <a:ext cx="1124221" cy="493932"/>
          </a:xfrm>
          <a:prstGeom prst="rect">
            <a:avLst/>
          </a:prstGeom>
        </p:spPr>
      </p:pic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4062194-0018-4152-ADD9-FD107BE9E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205" y="6492875"/>
            <a:ext cx="1138747" cy="306167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24 October 2025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622016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295401"/>
            <a:ext cx="5435757" cy="2215663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812800" y="3505201"/>
            <a:ext cx="5435757" cy="2215663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48244" y="1295401"/>
            <a:ext cx="5435757" cy="2215663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248244" y="3505201"/>
            <a:ext cx="5435757" cy="2215663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2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100" b="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8472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492214" y="165239"/>
            <a:ext cx="9427028" cy="1325563"/>
          </a:xfrm>
        </p:spPr>
        <p:txBody>
          <a:bodyPr/>
          <a:lstStyle>
            <a:lvl1pPr algn="l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2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FC60E-2BCB-47B2-9508-B77D02B8F6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205" y="6492875"/>
            <a:ext cx="1138747" cy="306167"/>
          </a:xfrm>
          <a:prstGeom prst="rect">
            <a:avLst/>
          </a:prstGeom>
        </p:spPr>
        <p:txBody>
          <a:bodyPr/>
          <a:lstStyle>
            <a:lvl1pPr>
              <a:defRPr sz="1200" i="1"/>
            </a:lvl1pPr>
          </a:lstStyle>
          <a:p>
            <a:r>
              <a:rPr lang="en-US"/>
              <a:t>24 October 2025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102428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461935" y="128905"/>
            <a:ext cx="9427028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2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97E791-627A-4DCD-A25E-1EA1A8CCF4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205" y="6492875"/>
            <a:ext cx="1138747" cy="306167"/>
          </a:xfrm>
          <a:prstGeom prst="rect">
            <a:avLst/>
          </a:prstGeom>
        </p:spPr>
        <p:txBody>
          <a:bodyPr/>
          <a:lstStyle>
            <a:lvl1pPr>
              <a:defRPr sz="1200" i="1"/>
            </a:lvl1pPr>
          </a:lstStyle>
          <a:p>
            <a:r>
              <a:rPr lang="en-US"/>
              <a:t>24 October 2025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083578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3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2"/>
            <a:ext cx="5994400" cy="1169551"/>
          </a:xfrm>
        </p:spPr>
        <p:txBody>
          <a:bodyPr/>
          <a:lstStyle>
            <a:lvl1pPr algn="l">
              <a:defRPr b="1">
                <a:solidFill>
                  <a:srgbClr val="112E5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1480801" y="304802"/>
            <a:ext cx="5368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E43296E-6C52-42D0-92AD-15B765C1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205" y="6492875"/>
            <a:ext cx="1138747" cy="306167"/>
          </a:xfrm>
          <a:prstGeom prst="rect">
            <a:avLst/>
          </a:prstGeom>
        </p:spPr>
        <p:txBody>
          <a:bodyPr/>
          <a:lstStyle>
            <a:lvl1pPr>
              <a:defRPr sz="1200" i="1"/>
            </a:lvl1pPr>
          </a:lstStyle>
          <a:p>
            <a:r>
              <a:rPr lang="en-US"/>
              <a:t>24 October 2025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854068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2" y="1647093"/>
            <a:ext cx="2716628" cy="1107323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9200" y="304802"/>
            <a:ext cx="609600" cy="307777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93CF724-F9E0-44B8-95BD-D38D8B22F53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556002" y="1676400"/>
            <a:ext cx="2716628" cy="1107323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99202" y="1676400"/>
            <a:ext cx="2716628" cy="1107323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9042401" y="1676402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9042402" y="2819400"/>
            <a:ext cx="2716628" cy="1107323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812802" y="2790093"/>
            <a:ext cx="2716628" cy="1107323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3556002" y="2819400"/>
            <a:ext cx="2716628" cy="1107323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6299201" y="2790095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6299202" y="3933093"/>
            <a:ext cx="2716628" cy="1107323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812802" y="3933093"/>
            <a:ext cx="2716628" cy="1107323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3556001" y="3933095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3"/>
          </p:nvPr>
        </p:nvSpPr>
        <p:spPr>
          <a:xfrm>
            <a:off x="9042402" y="3962400"/>
            <a:ext cx="2716628" cy="1107323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2712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Pr>
        <a:solidFill>
          <a:srgbClr val="152F4E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3791EF-16B2-4B2F-9955-3F755DE377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7580" y="991311"/>
            <a:ext cx="2775600" cy="13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25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431465" y="116633"/>
            <a:ext cx="9144331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9DA84EBD-9C7A-4929-AF62-0DA7EEAAF4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205" y="6492875"/>
            <a:ext cx="1138747" cy="306167"/>
          </a:xfrm>
          <a:prstGeom prst="rect">
            <a:avLst/>
          </a:prstGeom>
        </p:spPr>
        <p:txBody>
          <a:bodyPr/>
          <a:lstStyle>
            <a:lvl1pPr>
              <a:defRPr sz="1200" i="1"/>
            </a:lvl1pPr>
          </a:lstStyle>
          <a:p>
            <a:r>
              <a:rPr lang="en-US"/>
              <a:t>24 October 2025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282875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F361FD7B-188C-469E-B244-7C0DEA1FDD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205" y="6492875"/>
            <a:ext cx="1138747" cy="306167"/>
          </a:xfrm>
          <a:prstGeom prst="rect">
            <a:avLst/>
          </a:prstGeom>
        </p:spPr>
        <p:txBody>
          <a:bodyPr/>
          <a:lstStyle>
            <a:lvl1pPr>
              <a:defRPr sz="1200" i="1"/>
            </a:lvl1pPr>
          </a:lstStyle>
          <a:p>
            <a:r>
              <a:rPr lang="en-US"/>
              <a:t>24 October 2025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240879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431800" y="323853"/>
            <a:ext cx="8210024" cy="69459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B937FDC9-454F-4CE1-90A6-C7E7AC5C2BA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8205" y="6492875"/>
            <a:ext cx="1138747" cy="306167"/>
          </a:xfrm>
          <a:prstGeom prst="rect">
            <a:avLst/>
          </a:prstGeom>
        </p:spPr>
        <p:txBody>
          <a:bodyPr/>
          <a:lstStyle>
            <a:lvl1pPr>
              <a:defRPr sz="1200" i="1"/>
            </a:lvl1pPr>
          </a:lstStyle>
          <a:p>
            <a:r>
              <a:rPr lang="en-US"/>
              <a:t>24 October 2025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82768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3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2"/>
            <a:ext cx="5994400" cy="1169551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377">
              <a:defRPr/>
            </a:pPr>
            <a:fld id="{393CF724-F9E0-44B8-95BD-D38D8B22F53D}" type="slidenum">
              <a:rPr lang="es-ES" smtClean="0">
                <a:solidFill>
                  <a:prstClr val="white"/>
                </a:solidFill>
              </a:rPr>
              <a:pPr defTabSz="914377">
                <a:defRPr/>
              </a:pPr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B05A50E1-2488-4A65-8798-2BEE5F6B4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205" y="6492875"/>
            <a:ext cx="1138747" cy="306167"/>
          </a:xfrm>
          <a:prstGeom prst="rect">
            <a:avLst/>
          </a:prstGeom>
        </p:spPr>
        <p:txBody>
          <a:bodyPr/>
          <a:lstStyle>
            <a:lvl1pPr>
              <a:defRPr sz="1200" i="1"/>
            </a:lvl1pPr>
          </a:lstStyle>
          <a:p>
            <a:r>
              <a:rPr lang="en-US"/>
              <a:t>24 October 2025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05603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274297" y="188641"/>
            <a:ext cx="9244608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AF0D8B8B-1287-4D7D-AA68-E669DCB2EF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205" y="6492875"/>
            <a:ext cx="1138747" cy="306167"/>
          </a:xfrm>
          <a:prstGeom prst="rect">
            <a:avLst/>
          </a:prstGeom>
        </p:spPr>
        <p:txBody>
          <a:bodyPr/>
          <a:lstStyle>
            <a:lvl1pPr>
              <a:defRPr sz="1200" i="1"/>
            </a:lvl1pPr>
          </a:lstStyle>
          <a:p>
            <a:r>
              <a:rPr lang="en-US"/>
              <a:t>24 October 2025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140016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953788" y="2871971"/>
            <a:ext cx="7380515" cy="16596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5067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3964674" y="2301900"/>
            <a:ext cx="7380515" cy="470669"/>
          </a:xfrm>
        </p:spPr>
        <p:txBody>
          <a:bodyPr/>
          <a:lstStyle>
            <a:lvl1pPr marL="0" indent="0">
              <a:buNone/>
              <a:defRPr sz="3733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3964674" y="4630988"/>
            <a:ext cx="7380515" cy="470669"/>
          </a:xfrm>
        </p:spPr>
        <p:txBody>
          <a:bodyPr/>
          <a:lstStyle>
            <a:lvl1pPr marL="0" indent="0">
              <a:buNone/>
              <a:defRPr sz="2667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22/11/2021</a:t>
            </a:r>
          </a:p>
        </p:txBody>
      </p:sp>
    </p:spTree>
    <p:extLst>
      <p:ext uri="{BB962C8B-B14F-4D97-AF65-F5344CB8AC3E}">
        <p14:creationId xmlns:p14="http://schemas.microsoft.com/office/powerpoint/2010/main" val="7420457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2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1"/>
            <a:ext cx="5994400" cy="1728447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315B5D-4802-4EBB-BCEA-8F6839F4F4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223500" y="6669088"/>
            <a:ext cx="1219200" cy="91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04634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55C7-0388-4B76-B7E9-7AAD8B7E0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2041F-EA1F-4C4E-B64C-18B26B385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753EB-8ED5-4EAE-8E56-CD54BEC6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028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8_Blank">
    <p:bg>
      <p:bgPr>
        <a:solidFill>
          <a:srgbClr val="131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54551" y="-549835"/>
            <a:ext cx="12137448" cy="732117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ALBA Introduction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24 October 2025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1" y="38099"/>
            <a:ext cx="750888" cy="49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393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D69BBC6-FEC8-9242-ADCE-EC93392AB526}"/>
              </a:ext>
            </a:extLst>
          </p:cNvPr>
          <p:cNvSpPr txBox="1">
            <a:spLocks/>
          </p:cNvSpPr>
          <p:nvPr userDrawn="1"/>
        </p:nvSpPr>
        <p:spPr>
          <a:xfrm>
            <a:off x="6096000" y="3445553"/>
            <a:ext cx="3238747" cy="1114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s-ES" dirty="0"/>
              <a:t>TITLE</a:t>
            </a:r>
          </a:p>
          <a:p>
            <a:endParaRPr lang="es-ES" dirty="0"/>
          </a:p>
          <a:p>
            <a:endParaRPr lang="es-ES" dirty="0"/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AUTHOR</a:t>
            </a:r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PLACE DATE</a:t>
            </a:r>
          </a:p>
          <a:p>
            <a:endParaRPr lang="en-US" dirty="0"/>
          </a:p>
        </p:txBody>
      </p:sp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A6B1578-1DF2-0740-BAE4-BA0AF1D42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38981"/>
            <a:ext cx="1694456" cy="845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068"/>
            <a:ext cx="2103120" cy="2517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8" r="4853"/>
          <a:stretch/>
        </p:blipFill>
        <p:spPr>
          <a:xfrm>
            <a:off x="5233989" y="0"/>
            <a:ext cx="6960188" cy="645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29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6493" y="4197096"/>
            <a:ext cx="12204985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" name="Google Shape;140;p63">
            <a:extLst>
              <a:ext uri="{FF2B5EF4-FFF2-40B4-BE49-F238E27FC236}">
                <a16:creationId xmlns:a16="http://schemas.microsoft.com/office/drawing/2014/main" id="{BAF67AD8-97CA-74F7-825E-D94F456C2E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445582"/>
            <a:ext cx="10905744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539B98-B4C9-45D3-904A-EE0FC4CFCA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588" y="829564"/>
            <a:ext cx="2282400" cy="113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59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166" y="134118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24 October 2025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Introduction</a:t>
            </a:r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5799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1F76EC-A8AF-0E4B-8215-01F73C68D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166" y="163936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847771F4-9122-43CE-88C3-000E4CB09D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24 October 2025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C8AF0152-9C09-4DD6-996D-A7EF42E0D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Introduction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832884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636" y="225977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110D8FF7-B7D1-4BC1-B579-4B1A0BB1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24 October 2025</a:t>
            </a:r>
            <a:endParaRPr lang="es-ES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A34503D1-B88A-4C41-81EC-7F2F8D72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Introduction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573273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733286" y="210028"/>
            <a:ext cx="5024437" cy="62428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5">
            <a:extLst>
              <a:ext uri="{FF2B5EF4-FFF2-40B4-BE49-F238E27FC236}">
                <a16:creationId xmlns:a16="http://schemas.microsoft.com/office/drawing/2014/main" id="{CF4921F6-15B5-BF44-AB9F-2741B0DB80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1000" y="0"/>
            <a:ext cx="2378927" cy="1994639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2C538082-EB07-46EE-AD6C-380AB4783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24 October 2025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487D8897-B420-4172-9F29-7E1382062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Introduction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495542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27DAB70A-3E7A-48BB-AEDD-1A034B09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24 October 2025</a:t>
            </a:r>
            <a:endParaRPr lang="es-E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39A56FE3-0853-477E-B6ED-A380EAE9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Introduction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210175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8CAA33-DF7A-425F-93F3-86BBE0975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24 October 2025</a:t>
            </a:r>
            <a:endParaRPr lang="es-ES" dirty="0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ED30A86C-6CDB-4E7F-BD67-FB285EAB1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Introduction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400003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177349"/>
            <a:ext cx="9427028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89248"/>
            <a:ext cx="8534400" cy="232229"/>
          </a:xfrm>
        </p:spPr>
        <p:txBody>
          <a:bodyPr/>
          <a:lstStyle/>
          <a:p>
            <a:r>
              <a:rPr lang="en-US"/>
              <a:t>24 October 2025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176964"/>
            <a:ext cx="8534400" cy="3004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ALBA Introduction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293296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7449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492215" y="165240"/>
            <a:ext cx="9427028" cy="1325563"/>
          </a:xfrm>
        </p:spPr>
        <p:txBody>
          <a:bodyPr/>
          <a:lstStyle>
            <a:lvl1pPr algn="l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289413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6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D648D7-8526-43BD-9DED-618CF03D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100" y="6504667"/>
            <a:ext cx="2743200" cy="232229"/>
          </a:xfrm>
        </p:spPr>
        <p:txBody>
          <a:bodyPr/>
          <a:lstStyle/>
          <a:p>
            <a:r>
              <a:rPr lang="en-US"/>
              <a:t>24 October 2025</a:t>
            </a:r>
            <a:endParaRPr lang="es-E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E4196ED-C799-4BFB-AA1C-066A726C6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0593" y="6470535"/>
            <a:ext cx="4114800" cy="300493"/>
          </a:xfrm>
        </p:spPr>
        <p:txBody>
          <a:bodyPr/>
          <a:lstStyle/>
          <a:p>
            <a:r>
              <a:rPr lang="en-US"/>
              <a:t>ALBA Introduction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247664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953788" y="2871971"/>
            <a:ext cx="7380515" cy="16596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5067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3964674" y="2301900"/>
            <a:ext cx="7380515" cy="470669"/>
          </a:xfrm>
        </p:spPr>
        <p:txBody>
          <a:bodyPr/>
          <a:lstStyle>
            <a:lvl1pPr marL="0" indent="0">
              <a:buNone/>
              <a:defRPr sz="3733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3964674" y="4630988"/>
            <a:ext cx="7380515" cy="470669"/>
          </a:xfrm>
        </p:spPr>
        <p:txBody>
          <a:bodyPr/>
          <a:lstStyle>
            <a:lvl1pPr marL="0" indent="0">
              <a:buNone/>
              <a:defRPr sz="2667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</p:spTree>
    <p:extLst>
      <p:ext uri="{BB962C8B-B14F-4D97-AF65-F5344CB8AC3E}">
        <p14:creationId xmlns:p14="http://schemas.microsoft.com/office/powerpoint/2010/main" val="2036665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41043" y="0"/>
            <a:ext cx="646394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40;p63">
            <a:extLst>
              <a:ext uri="{FF2B5EF4-FFF2-40B4-BE49-F238E27FC236}">
                <a16:creationId xmlns:a16="http://schemas.microsoft.com/office/drawing/2014/main" id="{D7CDD5B9-1438-6450-C41C-225D1BDD71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531779"/>
            <a:ext cx="4438158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C69BB1-6CE9-4049-B785-4169621C53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588" y="829564"/>
            <a:ext cx="2282400" cy="113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21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202034"/>
            <a:ext cx="8853668" cy="1325563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24 October 2025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ALBA Introduction</a:t>
            </a:r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8786813" y="6492875"/>
            <a:ext cx="25669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smtClean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32060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953788" y="2871971"/>
            <a:ext cx="7380515" cy="16596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5067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3964674" y="2301900"/>
            <a:ext cx="7380515" cy="470669"/>
          </a:xfrm>
        </p:spPr>
        <p:txBody>
          <a:bodyPr/>
          <a:lstStyle>
            <a:lvl1pPr marL="0" indent="0">
              <a:buNone/>
              <a:defRPr sz="3733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3964674" y="4630988"/>
            <a:ext cx="7380515" cy="470669"/>
          </a:xfrm>
        </p:spPr>
        <p:txBody>
          <a:bodyPr/>
          <a:lstStyle>
            <a:lvl1pPr marL="0" indent="0">
              <a:buNone/>
              <a:defRPr sz="2667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  <p:pic>
        <p:nvPicPr>
          <p:cNvPr id="6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" y="-419100"/>
            <a:ext cx="1218794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075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89248"/>
            <a:ext cx="8534400" cy="232229"/>
          </a:xfrm>
        </p:spPr>
        <p:txBody>
          <a:bodyPr/>
          <a:lstStyle/>
          <a:p>
            <a:r>
              <a:rPr lang="en-US"/>
              <a:t>24 October 2025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176964"/>
            <a:ext cx="8534400" cy="300493"/>
          </a:xfrm>
        </p:spPr>
        <p:txBody>
          <a:bodyPr/>
          <a:lstStyle/>
          <a:p>
            <a:r>
              <a:rPr lang="en-US"/>
              <a:t>ALBA Introduction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529745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906915"/>
          </a:xfrm>
        </p:spPr>
        <p:txBody>
          <a:bodyPr anchor="t">
            <a:normAutofit/>
          </a:bodyPr>
          <a:lstStyle>
            <a:lvl1pPr>
              <a:defRPr sz="3733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00351"/>
            <a:ext cx="10515600" cy="419734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Introduction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22544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8367"/>
            <a:ext cx="5181600" cy="5389333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8367"/>
            <a:ext cx="5181600" cy="538933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Introduction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39738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93" y="365128"/>
            <a:ext cx="9447212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133" b="0">
                <a:solidFill>
                  <a:srgbClr val="88A0B8"/>
                </a:solidFill>
                <a:latin typeface="Arial Black" panose="020B0A0402010202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4441825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</p:spPr>
        <p:txBody>
          <a:bodyPr anchor="ctr">
            <a:normAutofit/>
          </a:bodyPr>
          <a:lstStyle>
            <a:lvl1pPr marL="0" indent="0">
              <a:buNone/>
              <a:defRPr lang="es-ES" sz="2133" b="0" kern="1200" dirty="0" smtClean="0">
                <a:solidFill>
                  <a:srgbClr val="88A0B8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6"/>
            <a:ext cx="5183188" cy="4441825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Introduction</a:t>
            </a: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71000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Introduction</a:t>
            </a: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98032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Introduction</a:t>
            </a: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93950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7"/>
            <a:ext cx="3932237" cy="1069975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603567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472040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Introduction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80409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7"/>
            <a:ext cx="3932237" cy="1069975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5870572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459128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Introduction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08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152F4E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7" name="Google Shape;27;p51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429498-33E8-4BE1-9ED1-5850F71B17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2E02A64-C600-4F0D-90C4-CA0DD256949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87904" y="3268980"/>
            <a:ext cx="3826698" cy="24587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397099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Introduction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56691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40082" y="118385"/>
            <a:ext cx="1457325" cy="13335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7"/>
            <a:ext cx="2835728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27"/>
            <a:ext cx="7734300" cy="5811839"/>
          </a:xfrm>
        </p:spPr>
        <p:txBody>
          <a:bodyPr vert="eaVert">
            <a:normAutofit/>
          </a:bodyPr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Introduction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1108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5B97B9B-F972-4477-95B4-1D78670418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8775" y="1800225"/>
            <a:ext cx="9144000" cy="377031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5D78D-A214-4C1B-AB69-DA3C178D5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16D66D5-56C5-4791-B59C-7C500664E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36551"/>
            <a:ext cx="6324600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381168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2F82E-D588-41BA-99DA-259172BCD34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3822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7DA7E7-6A88-4B1C-AFC1-6D05F01557F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3822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4C49D-3E03-46C6-AEF8-B4200FF9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AC41C16-DF2F-4453-BAA4-F59248435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36551"/>
            <a:ext cx="6324600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2747404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2ED33-8D79-4B5C-8660-443FA327838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DDBF73-F22E-4616-9C5B-9244D3D9834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162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2D9A2A-FB41-4B7B-912E-4B9C1C0EDE6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D4AA53-D57B-4872-83E9-B25FE84DA66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162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59069-617C-40A4-BE97-FC990E5AD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359B261-AF9A-43CD-B26F-AFB1B227C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36551"/>
            <a:ext cx="6324600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729419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6E874C-7DD4-4C0C-A214-68A7139F4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E20B189-F718-4D6A-8EA1-DDDAC892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36551"/>
            <a:ext cx="6324600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567350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953788" y="2871971"/>
            <a:ext cx="7380515" cy="16596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5067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3964674" y="2301900"/>
            <a:ext cx="7380515" cy="470669"/>
          </a:xfrm>
        </p:spPr>
        <p:txBody>
          <a:bodyPr/>
          <a:lstStyle>
            <a:lvl1pPr marL="0" indent="0">
              <a:buNone/>
              <a:defRPr sz="3733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3964674" y="4630988"/>
            <a:ext cx="7380515" cy="470669"/>
          </a:xfrm>
        </p:spPr>
        <p:txBody>
          <a:bodyPr/>
          <a:lstStyle>
            <a:lvl1pPr marL="0" indent="0">
              <a:buNone/>
              <a:defRPr sz="2667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</p:spTree>
    <p:extLst>
      <p:ext uri="{BB962C8B-B14F-4D97-AF65-F5344CB8AC3E}">
        <p14:creationId xmlns:p14="http://schemas.microsoft.com/office/powerpoint/2010/main" val="29682277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492214" y="165239"/>
            <a:ext cx="9427028" cy="1325563"/>
          </a:xfrm>
        </p:spPr>
        <p:txBody>
          <a:bodyPr/>
          <a:lstStyle>
            <a:lvl1pPr algn="l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2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D648D7-8526-43BD-9DED-618CF03D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100" y="6504666"/>
            <a:ext cx="2743200" cy="232229"/>
          </a:xfrm>
        </p:spPr>
        <p:txBody>
          <a:bodyPr/>
          <a:lstStyle/>
          <a:p>
            <a:r>
              <a:rPr lang="en-US"/>
              <a:t>24 October 2025</a:t>
            </a:r>
            <a:endParaRPr lang="es-E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E4196ED-C799-4BFB-AA1C-066A726C6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0593" y="6470534"/>
            <a:ext cx="4114800" cy="3004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ALBA Introduction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022030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FF76E6C-7431-4FF9-87A1-FD5FAFED72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64190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ALBA Introduction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460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3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2"/>
            <a:ext cx="5994400" cy="1169551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377">
              <a:defRPr/>
            </a:pPr>
            <a:fld id="{393CF724-F9E0-44B8-95BD-D38D8B22F53D}" type="slidenum">
              <a:rPr lang="es-ES" smtClean="0">
                <a:solidFill>
                  <a:prstClr val="white"/>
                </a:solidFill>
              </a:rPr>
              <a:pPr defTabSz="914377">
                <a:defRPr/>
              </a:pPr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509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image" Target="../media/image6.png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6" Type="http://schemas.openxmlformats.org/officeDocument/2006/relationships/image" Target="../media/image18.wmf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17.wmf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16.w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Relationship Id="rId27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26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26.xml"/><Relationship Id="rId34" Type="http://schemas.openxmlformats.org/officeDocument/2006/relationships/theme" Target="../theme/theme5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5" Type="http://schemas.openxmlformats.org/officeDocument/2006/relationships/slideLayout" Target="../slideLayouts/slideLayout130.xml"/><Relationship Id="rId33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29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24" Type="http://schemas.openxmlformats.org/officeDocument/2006/relationships/slideLayout" Target="../slideLayouts/slideLayout129.xml"/><Relationship Id="rId32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8.xml"/><Relationship Id="rId28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31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7.xml"/><Relationship Id="rId27" Type="http://schemas.openxmlformats.org/officeDocument/2006/relationships/slideLayout" Target="../slideLayouts/slideLayout132.xml"/><Relationship Id="rId30" Type="http://schemas.openxmlformats.org/officeDocument/2006/relationships/slideLayout" Target="../slideLayouts/slideLayout135.xml"/><Relationship Id="rId8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54" r:id="rId3"/>
    <p:sldLayoutId id="2147483659" r:id="rId4"/>
    <p:sldLayoutId id="2147483660" r:id="rId5"/>
    <p:sldLayoutId id="214748372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25" r:id="rId26"/>
    <p:sldLayoutId id="2147483726" r:id="rId27"/>
    <p:sldLayoutId id="2147483727" r:id="rId28"/>
    <p:sldLayoutId id="2147483728" r:id="rId29"/>
    <p:sldLayoutId id="2147483729" r:id="rId30"/>
    <p:sldLayoutId id="2147483730" r:id="rId31"/>
    <p:sldLayoutId id="2147483731" r:id="rId32"/>
    <p:sldLayoutId id="2147483732" r:id="rId33"/>
    <p:sldLayoutId id="2147483733" r:id="rId34"/>
    <p:sldLayoutId id="2147483734" r:id="rId35"/>
    <p:sldLayoutId id="2147483735" r:id="rId36"/>
    <p:sldLayoutId id="2147483767" r:id="rId37"/>
    <p:sldLayoutId id="2147483781" r:id="rId38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11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5" y="177349"/>
            <a:ext cx="942702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67544"/>
            <a:ext cx="10515600" cy="529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9446771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026923-C7E2-45C3-B29C-32230263B074}" type="slidenum">
              <a:rPr lang="es-ES" sz="2400" smtClean="0"/>
              <a:pPr/>
              <a:t>‹#›</a:t>
            </a:fld>
            <a:endParaRPr lang="es-E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677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9A3C1E9-1E17-4B2D-975E-2F80F7CB45F8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888" y="6455590"/>
            <a:ext cx="4397419" cy="417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24 October 2025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0593" y="6470534"/>
            <a:ext cx="4114800" cy="300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fontAlgn="base"/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ALBA Introduction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047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59" r:id="rId23"/>
    <p:sldLayoutId id="2147483760" r:id="rId24"/>
    <p:sldLayoutId id="2147483761" r:id="rId25"/>
    <p:sldLayoutId id="2147483762" r:id="rId26"/>
    <p:sldLayoutId id="2147483763" r:id="rId27"/>
    <p:sldLayoutId id="2147483764" r:id="rId28"/>
    <p:sldLayoutId id="2147483765" r:id="rId29"/>
    <p:sldLayoutId id="2147483766" r:id="rId30"/>
  </p:sldLayoutIdLst>
  <p:hf hdr="0"/>
  <p:txStyles>
    <p:titleStyle>
      <a:lvl1pPr algn="r" defTabSz="1219170" rtl="0" eaLnBrk="1" latinLnBrk="0" hangingPunct="1">
        <a:lnSpc>
          <a:spcPct val="90000"/>
        </a:lnSpc>
        <a:spcBef>
          <a:spcPct val="0"/>
        </a:spcBef>
        <a:buNone/>
        <a:defRPr lang="en-US" sz="2400" b="0" kern="1200" dirty="0">
          <a:solidFill>
            <a:srgbClr val="323E4F"/>
          </a:solidFill>
          <a:latin typeface="Arial Black" charset="0"/>
          <a:ea typeface="+mn-ea"/>
          <a:cs typeface="+mn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758"/>
            <a:ext cx="1216152" cy="1455951"/>
          </a:xfrm>
          <a:prstGeom prst="rect">
            <a:avLst/>
          </a:prstGeom>
        </p:spPr>
      </p:pic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396229D2-9F3B-7E46-8DB0-F338BB65B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513" y="6498121"/>
            <a:ext cx="665922" cy="223354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chemeClr val="bg1"/>
                </a:solidFill>
                <a:latin typeface="ClanOT-Book" panose="02000503030000020004" pitchFamily="2" charset="77"/>
              </a:defRPr>
            </a:lvl1pPr>
          </a:lstStyle>
          <a:p>
            <a:fld id="{19B6D20B-0CA6-9943-86FE-91CE932E197F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" y="72673"/>
            <a:ext cx="1012958" cy="45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r="6756"/>
          <a:stretch/>
        </p:blipFill>
        <p:spPr>
          <a:xfrm>
            <a:off x="10026524" y="-8708"/>
            <a:ext cx="2174185" cy="203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7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" y="0"/>
            <a:ext cx="12189611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5" y="177349"/>
            <a:ext cx="942702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67544"/>
            <a:ext cx="10515600" cy="529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9446771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026923-C7E2-45C3-B29C-32230263B074}" type="slidenum">
              <a:rPr lang="es-ES" sz="2400" smtClean="0"/>
              <a:pPr/>
              <a:t>‹#›</a:t>
            </a:fld>
            <a:endParaRPr lang="es-E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677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9A3C1E9-1E17-4B2D-975E-2F80F7CB45F8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760" y="6559322"/>
            <a:ext cx="2743200" cy="232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i="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24 October 2025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81107" y="6525189"/>
            <a:ext cx="4114800" cy="300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b="1"/>
              <a:t>ALBA Introduction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5410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  <p:sldLayoutId id="2147483805" r:id="rId23"/>
    <p:sldLayoutId id="2147483806" r:id="rId24"/>
    <p:sldLayoutId id="2147483807" r:id="rId25"/>
  </p:sldLayoutIdLst>
  <p:hf hdr="0"/>
  <p:txStyles>
    <p:titleStyle>
      <a:lvl1pPr algn="r" defTabSz="1219170" rtl="0" eaLnBrk="1" latinLnBrk="0" hangingPunct="1">
        <a:lnSpc>
          <a:spcPct val="90000"/>
        </a:lnSpc>
        <a:spcBef>
          <a:spcPct val="0"/>
        </a:spcBef>
        <a:buNone/>
        <a:defRPr lang="en-US" sz="2400" b="0" kern="1200" dirty="0">
          <a:solidFill>
            <a:srgbClr val="323E4F"/>
          </a:solidFill>
          <a:latin typeface="Arial Black" charset="0"/>
          <a:ea typeface="+mn-ea"/>
          <a:cs typeface="+mn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4799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  <p:sldLayoutId id="2147483834" r:id="rId18"/>
    <p:sldLayoutId id="2147483835" r:id="rId19"/>
    <p:sldLayoutId id="2147483836" r:id="rId20"/>
    <p:sldLayoutId id="2147483837" r:id="rId21"/>
    <p:sldLayoutId id="2147483838" r:id="rId22"/>
    <p:sldLayoutId id="2147483839" r:id="rId23"/>
    <p:sldLayoutId id="2147483840" r:id="rId24"/>
    <p:sldLayoutId id="2147483841" r:id="rId25"/>
    <p:sldLayoutId id="2147483842" r:id="rId26"/>
    <p:sldLayoutId id="2147483843" r:id="rId27"/>
    <p:sldLayoutId id="2147483844" r:id="rId28"/>
    <p:sldLayoutId id="2147483845" r:id="rId29"/>
    <p:sldLayoutId id="2147483846" r:id="rId30"/>
    <p:sldLayoutId id="2147483847" r:id="rId31"/>
    <p:sldLayoutId id="2147483848" r:id="rId32"/>
    <p:sldLayoutId id="2147483849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panish_National_Center_for_Biotechnology_(CNB)" TargetMode="External"/><Relationship Id="rId13" Type="http://schemas.openxmlformats.org/officeDocument/2006/relationships/hyperlink" Target="https://www.pcb.ub.edu/es/servicios-cientificos/otra-infraestructura-cientifica-presente-en-el-parc/" TargetMode="External"/><Relationship Id="rId3" Type="http://schemas.openxmlformats.org/officeDocument/2006/relationships/image" Target="../media/image97.png"/><Relationship Id="rId7" Type="http://schemas.openxmlformats.org/officeDocument/2006/relationships/image" Target="../media/image100.jpeg"/><Relationship Id="rId12" Type="http://schemas.openxmlformats.org/officeDocument/2006/relationships/image" Target="../media/image103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8.xml"/><Relationship Id="rId6" Type="http://schemas.openxmlformats.org/officeDocument/2006/relationships/hyperlink" Target="https://www.uab.cat/web/sala-de-prensa/detalle-noticia/la-uab-estrena-logotipo-1345830290069.html?detid=1345890879212" TargetMode="External"/><Relationship Id="rId11" Type="http://schemas.openxmlformats.org/officeDocument/2006/relationships/image" Target="../media/image102.png"/><Relationship Id="rId5" Type="http://schemas.openxmlformats.org/officeDocument/2006/relationships/image" Target="../media/image99.jpeg"/><Relationship Id="rId10" Type="http://schemas.openxmlformats.org/officeDocument/2006/relationships/hyperlink" Target="https://www.irta.cat/ca/centre/irta-cresa/" TargetMode="External"/><Relationship Id="rId4" Type="http://schemas.openxmlformats.org/officeDocument/2006/relationships/image" Target="../media/image98.jpeg"/><Relationship Id="rId9" Type="http://schemas.openxmlformats.org/officeDocument/2006/relationships/image" Target="../media/image101.png"/><Relationship Id="rId14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5.xml"/><Relationship Id="rId6" Type="http://schemas.microsoft.com/office/2007/relationships/diagramDrawing" Target="../diagrams/drawing1.xml"/><Relationship Id="rId11" Type="http://schemas.openxmlformats.org/officeDocument/2006/relationships/image" Target="../media/image40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39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hyperlink" Target="https://doi.org/10.1021/acsnano.3c07265" TargetMode="External"/><Relationship Id="rId9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El Sincrotrón Alba, en Cerdanyola del Vallès | Ajuntament de Cerdanyola del Vallès">
            <a:extLst>
              <a:ext uri="{FF2B5EF4-FFF2-40B4-BE49-F238E27FC236}">
                <a16:creationId xmlns:a16="http://schemas.microsoft.com/office/drawing/2014/main" id="{158EC83D-A635-4627-B5E9-014E9E0AB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9" t="-2912" r="1651" b="2912"/>
          <a:stretch/>
        </p:blipFill>
        <p:spPr bwMode="auto">
          <a:xfrm>
            <a:off x="0" y="-210114"/>
            <a:ext cx="12201943" cy="710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EBC356-AEA9-4953-9E16-CD014A1C1D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24 October 2025</a:t>
            </a:r>
            <a:endParaRPr lang="es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356A01-0C78-473F-89C8-C0545AA9B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Introduction</a:t>
            </a:r>
            <a:endParaRPr lang="es-E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810858-1605-4C0C-A53F-1F0A2E3F4891}"/>
              </a:ext>
            </a:extLst>
          </p:cNvPr>
          <p:cNvSpPr/>
          <p:nvPr/>
        </p:nvSpPr>
        <p:spPr>
          <a:xfrm>
            <a:off x="5588002" y="331013"/>
            <a:ext cx="4310860" cy="14157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ALBA and its future, ALBA II</a:t>
            </a:r>
          </a:p>
          <a:p>
            <a:pPr algn="r"/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Caterina Biscari</a:t>
            </a:r>
          </a:p>
          <a:p>
            <a:pPr algn="r"/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24 October 2025</a:t>
            </a:r>
          </a:p>
          <a:p>
            <a:pPr algn="r"/>
            <a:endParaRPr lang="es-E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19CC53-6307-49FA-BFB2-85237176D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229" y="6471619"/>
            <a:ext cx="1360264" cy="292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C469F0-65B6-4CFE-99D6-FBD47E3E22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" t="2794" b="1281"/>
          <a:stretch/>
        </p:blipFill>
        <p:spPr>
          <a:xfrm>
            <a:off x="10763627" y="6466793"/>
            <a:ext cx="1360264" cy="29709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C1FBC61-F4E9-42F1-8FAD-17152D223E40}"/>
              </a:ext>
            </a:extLst>
          </p:cNvPr>
          <p:cNvGrpSpPr/>
          <p:nvPr/>
        </p:nvGrpSpPr>
        <p:grpSpPr>
          <a:xfrm>
            <a:off x="196344" y="186207"/>
            <a:ext cx="3744325" cy="1705384"/>
            <a:chOff x="154497" y="0"/>
            <a:chExt cx="3744325" cy="170538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2A81C1F-0B51-45EE-9E4D-78C419C6EDA4}"/>
                </a:ext>
              </a:extLst>
            </p:cNvPr>
            <p:cNvSpPr/>
            <p:nvPr/>
          </p:nvSpPr>
          <p:spPr>
            <a:xfrm>
              <a:off x="154497" y="0"/>
              <a:ext cx="3744325" cy="170538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C:\Users\cbiscari\AppData\Local\Microsoft\Windows\INetCache\Content.MSO\49D7032.tmp">
              <a:extLst>
                <a:ext uri="{FF2B5EF4-FFF2-40B4-BE49-F238E27FC236}">
                  <a16:creationId xmlns:a16="http://schemas.microsoft.com/office/drawing/2014/main" id="{16759B70-2343-4A6F-A787-CF5CDCDDC5D2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814" y="368332"/>
              <a:ext cx="1440180" cy="8705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59B2B9D-B686-4B6F-A81E-A9FDE6AC3C5B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9097" y="331013"/>
              <a:ext cx="1562100" cy="779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7523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5CFB18D-333D-4B62-8BF6-7E30D26F8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671" y="841234"/>
            <a:ext cx="7567329" cy="5463045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F540014D-C4FE-4C31-A627-587CECC92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839" y="35549"/>
            <a:ext cx="67599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ALBA as Industrial instrument</a:t>
            </a:r>
            <a:endParaRPr kumimoji="0" lang="es-E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A427AD-E395-4305-BE4F-C24A2DDAA963}"/>
              </a:ext>
            </a:extLst>
          </p:cNvPr>
          <p:cNvGrpSpPr/>
          <p:nvPr/>
        </p:nvGrpSpPr>
        <p:grpSpPr>
          <a:xfrm>
            <a:off x="83579" y="815199"/>
            <a:ext cx="6829011" cy="5804887"/>
            <a:chOff x="3873058" y="1386227"/>
            <a:chExt cx="1249174" cy="297570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C2DF59B-09A8-430E-9DAA-333EB95FBE5B}"/>
                </a:ext>
              </a:extLst>
            </p:cNvPr>
            <p:cNvSpPr/>
            <p:nvPr/>
          </p:nvSpPr>
          <p:spPr>
            <a:xfrm>
              <a:off x="3949939" y="1653578"/>
              <a:ext cx="1172293" cy="213351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F9477B-2205-490F-9870-C258C23A5C61}"/>
                </a:ext>
              </a:extLst>
            </p:cNvPr>
            <p:cNvSpPr txBox="1"/>
            <p:nvPr/>
          </p:nvSpPr>
          <p:spPr>
            <a:xfrm>
              <a:off x="3873058" y="1386227"/>
              <a:ext cx="866907" cy="29757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5985" tIns="0" rIns="0" bIns="0" numCol="1" spcCol="1270" anchor="t" anchorCtr="0">
              <a:noAutofit/>
            </a:bodyPr>
            <a:lstStyle/>
            <a:p>
              <a:pPr marL="0" marR="0" lvl="0" indent="0" algn="l" defTabSz="9482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85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Science and innovation programmes aligned to eliminate gaps between academic and industrial research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85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482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85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Special developments 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85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(i.e. on data analysis, automatization) for impact on industrial users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85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482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85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Harnessing a rich industrial networking (European and national projects and clusters)</a:t>
              </a:r>
            </a:p>
            <a:p>
              <a:pPr marL="0" marR="0" lvl="0" indent="0" algn="l" defTabSz="9482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85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Publicizing ALBA instruments towards national and international industry (outreach events)</a:t>
              </a:r>
            </a:p>
            <a:p>
              <a:pPr marL="0" marR="0" lvl="0" indent="0" algn="l" defTabSz="9482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85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Focusing on key industry sectors based on the strengths and opportunities of ALBA (Pharmaceutical, Steel, Energy)</a:t>
              </a:r>
            </a:p>
            <a:p>
              <a:pPr marL="990575" marR="0" lvl="1" indent="-380990" algn="l" defTabSz="9482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733DC00-3A0A-4A60-9911-501AC5455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6735" y="6620087"/>
            <a:ext cx="2743200" cy="23222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24 October 2025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E293B4-7FF9-4CDE-8618-7590F8DCA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ALBA 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EEDF0-75CC-47D1-B5D1-0BBC36790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2AF54-E096-47AF-AB29-F0E19BDF564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275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2" descr="Imatge que conté violeta, Magenta, lila, Saturació cromàtica&#10;&#10;Pot ser que el contingut generat per IA no sigui correcte.">
            <a:extLst>
              <a:ext uri="{FF2B5EF4-FFF2-40B4-BE49-F238E27FC236}">
                <a16:creationId xmlns:a16="http://schemas.microsoft.com/office/drawing/2014/main" id="{0129FBB8-74CE-4470-B460-DFA3671DFC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4B2324-BE66-4065-9156-01ABAD83C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205" y="2737544"/>
            <a:ext cx="5117805" cy="3372068"/>
          </a:xfrm>
          <a:solidFill>
            <a:srgbClr val="000054">
              <a:alpha val="36863"/>
            </a:srgbClr>
          </a:solidFill>
        </p:spPr>
        <p:txBody>
          <a:bodyPr>
            <a:normAutofit lnSpcReduction="10000"/>
          </a:bodyPr>
          <a:lstStyle/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1600"/>
            </a:pPr>
            <a:r>
              <a:rPr lang="en-US" sz="1400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The first-ever ALBA Hackathon gathered</a:t>
            </a:r>
            <a:r>
              <a:rPr lang="en-US" sz="1400" b="1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 70+ students</a:t>
            </a:r>
            <a:r>
              <a:rPr lang="en-US" sz="1400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, researchers and professionals for two days of creativity and collaboration</a:t>
            </a: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1600"/>
            </a:pPr>
            <a:r>
              <a:rPr lang="en-US" sz="1400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Co-organized with </a:t>
            </a:r>
            <a:r>
              <a:rPr lang="en-US" sz="1400" b="1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UAB Research Park </a:t>
            </a:r>
            <a:r>
              <a:rPr lang="en-US" sz="1400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and</a:t>
            </a:r>
            <a:r>
              <a:rPr lang="en-US" sz="1400" b="1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 </a:t>
            </a:r>
            <a:r>
              <a:rPr lang="en-US" sz="1400" b="1" dirty="0" err="1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Ajuntament</a:t>
            </a:r>
            <a:r>
              <a:rPr lang="en-US" sz="1400" b="1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 de </a:t>
            </a:r>
            <a:r>
              <a:rPr lang="en-US" sz="1400" b="1" dirty="0" err="1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</a:t>
            </a:r>
            <a:r>
              <a:rPr lang="en-US" sz="1400" b="1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, </a:t>
            </a:r>
            <a:r>
              <a:rPr lang="en-US" sz="1400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and backed by </a:t>
            </a:r>
            <a:r>
              <a:rPr lang="en-US" sz="1400" b="1" dirty="0" err="1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Acciona</a:t>
            </a:r>
            <a:r>
              <a:rPr lang="en-US" sz="1400" b="1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, </a:t>
            </a:r>
            <a:r>
              <a:rPr lang="en-US" sz="1400" b="1" dirty="0" err="1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Applus</a:t>
            </a:r>
            <a:r>
              <a:rPr lang="en-US" sz="1400" b="1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+ Laboratories, </a:t>
            </a:r>
            <a:r>
              <a:rPr lang="en-US" sz="1400" b="1" dirty="0" err="1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Dentaid</a:t>
            </a:r>
            <a:r>
              <a:rPr lang="en-US" sz="1400" b="1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 and </a:t>
            </a:r>
            <a:r>
              <a:rPr lang="en-US" sz="1400" b="1" dirty="0" err="1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Ercros</a:t>
            </a:r>
            <a:r>
              <a:rPr lang="en-US" sz="1400" b="1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, </a:t>
            </a:r>
            <a:r>
              <a:rPr lang="en-US" sz="1400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to promote open innovation and knowledge transfer</a:t>
            </a:r>
            <a:r>
              <a:rPr lang="en-US" sz="1400" b="1" dirty="0"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. </a:t>
            </a: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1600"/>
            </a:pPr>
            <a:r>
              <a:rPr lang="en-US" sz="1400" dirty="0"/>
              <a:t>Teams developed solutions </a:t>
            </a:r>
            <a:r>
              <a:rPr lang="en-US" sz="1400" b="1" dirty="0"/>
              <a:t>on water, plastics and energy </a:t>
            </a:r>
            <a:r>
              <a:rPr lang="en-US" sz="1400" dirty="0"/>
              <a:t>with </a:t>
            </a:r>
            <a:r>
              <a:rPr lang="en-US" sz="1400" b="1" dirty="0"/>
              <a:t>four winning projects </a:t>
            </a:r>
            <a:r>
              <a:rPr lang="en-US" sz="1400" dirty="0"/>
              <a:t>to be tested through experiments at ALBA</a:t>
            </a: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1600"/>
            </a:pPr>
            <a:r>
              <a:rPr lang="en-US" sz="1400" dirty="0"/>
              <a:t>Positioning ALBA as </a:t>
            </a:r>
            <a:r>
              <a:rPr lang="en-US" sz="1400" b="1" dirty="0"/>
              <a:t>a catalyst for industrial and societal transformation</a:t>
            </a:r>
            <a:r>
              <a:rPr lang="en-US" sz="1400" dirty="0"/>
              <a:t>, bridging frontier science with real industrial challenges.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A2C760-5DEA-464A-9B19-335683DDA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07" y="540138"/>
            <a:ext cx="5117805" cy="1296521"/>
          </a:xfrm>
          <a:solidFill>
            <a:srgbClr val="000054">
              <a:alpha val="52157"/>
            </a:srgbClr>
          </a:solidFill>
        </p:spPr>
        <p:txBody>
          <a:bodyPr/>
          <a:lstStyle/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cs typeface="GILL SANS SEMIBOLD" panose="020B0502020104020203" pitchFamily="34" charset="-79"/>
              </a:rPr>
              <a:t>ALBA Hackathon 2025 </a:t>
            </a:r>
            <a:br>
              <a:rPr lang="en-US" dirty="0">
                <a:cs typeface="GILL SANS SEMIBOLD" panose="020B0502020104020203" pitchFamily="34" charset="-79"/>
              </a:rPr>
            </a:br>
            <a:r>
              <a:rPr lang="en-US" sz="2000" b="0" dirty="0">
                <a:cs typeface="GILL SANS SEMIBOLD" panose="020B0502020104020203" pitchFamily="34" charset="-79"/>
              </a:rPr>
              <a:t>A New Model for Industrial engagement</a:t>
            </a:r>
            <a:br>
              <a:rPr lang="en-US" sz="2000" b="0" dirty="0">
                <a:cs typeface="GILL SANS SEMIBOLD" panose="020B0502020104020203" pitchFamily="34" charset="-79"/>
              </a:rPr>
            </a:br>
            <a:r>
              <a:rPr lang="en-US" sz="2000" b="0" dirty="0">
                <a:cs typeface="GILL SANS SEMIBOLD" panose="020B0502020104020203" pitchFamily="34" charset="-79"/>
              </a:rPr>
              <a:t>16-17 October 2025</a:t>
            </a:r>
            <a:endParaRPr lang="en-US" sz="2000" b="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9D683AB-3C8D-4668-B501-F19037A75F53}"/>
              </a:ext>
            </a:extLst>
          </p:cNvPr>
          <p:cNvSpPr txBox="1">
            <a:spLocks/>
          </p:cNvSpPr>
          <p:nvPr/>
        </p:nvSpPr>
        <p:spPr>
          <a:xfrm>
            <a:off x="555206" y="1816460"/>
            <a:ext cx="5117805" cy="903419"/>
          </a:xfrm>
          <a:prstGeom prst="rect">
            <a:avLst/>
          </a:prstGeom>
          <a:solidFill>
            <a:srgbClr val="000054">
              <a:alpha val="3686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Helvetica Neue"/>
              </a:rPr>
              <a:t>📅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Helvetica Neue"/>
              </a:rPr>
              <a:t>2 days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Helvetica Neue"/>
              </a:rPr>
              <a:t> 		👩‍🔬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Helvetica Neue"/>
              </a:rPr>
              <a:t>70+ participants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Helvetica Neue"/>
              </a:rPr>
              <a:t> 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Helvetica Neue"/>
              </a:rPr>
              <a:t>🏢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Helvetica Neue"/>
              </a:rPr>
              <a:t>4 industrial challenges	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Helvetica Neue"/>
              </a:rPr>
              <a:t>🏆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Helvetica Neue"/>
              </a:rPr>
              <a:t>4 winning teams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  <a:sym typeface="Helvetica Neue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10B71B-D2A4-4E47-BBFC-0505BA351E4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702" y="540138"/>
            <a:ext cx="5785913" cy="38572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9AD04B-4BF8-497F-B447-553C35A47A5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547047"/>
            <a:ext cx="1825691" cy="12171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B3D7F5-BC07-4958-8549-E73B39D189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0924" y="4547046"/>
            <a:ext cx="1830989" cy="1235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7467849-A61A-4E02-8A77-3DDB7008255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110" y="4547046"/>
            <a:ext cx="1825691" cy="1217129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64EB7C3-0F43-4BFB-9429-920FC1EDD9EC}"/>
              </a:ext>
            </a:extLst>
          </p:cNvPr>
          <p:cNvSpPr txBox="1">
            <a:spLocks/>
          </p:cNvSpPr>
          <p:nvPr/>
        </p:nvSpPr>
        <p:spPr>
          <a:xfrm>
            <a:off x="6054045" y="5808930"/>
            <a:ext cx="1825691" cy="429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600"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Building connections with industry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9ACD832-70F5-4144-AF80-0786ACF8B9BD}"/>
              </a:ext>
            </a:extLst>
          </p:cNvPr>
          <p:cNvSpPr txBox="1">
            <a:spLocks/>
          </p:cNvSpPr>
          <p:nvPr/>
        </p:nvSpPr>
        <p:spPr>
          <a:xfrm>
            <a:off x="8034155" y="5796258"/>
            <a:ext cx="1825691" cy="429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600"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Next generation of innovators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91A0CC9-83A8-49CF-BA02-1B74B21661D2}"/>
              </a:ext>
            </a:extLst>
          </p:cNvPr>
          <p:cNvSpPr txBox="1">
            <a:spLocks/>
          </p:cNvSpPr>
          <p:nvPr/>
        </p:nvSpPr>
        <p:spPr>
          <a:xfrm>
            <a:off x="10008969" y="5808929"/>
            <a:ext cx="1825691" cy="429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600"/>
              <a:buFont typeface="Arial" panose="020B0604020202020204" pitchFamily="34" charset="0"/>
              <a:buNone/>
              <a:tabLst/>
              <a:defRPr/>
            </a:pPr>
            <a:r>
              <a:rPr kumimoji="0" lang="es-ES" sz="8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Talent</a:t>
            </a:r>
            <a:r>
              <a:rPr kumimoji="0" lang="es-ES" sz="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 </a:t>
            </a:r>
            <a:r>
              <a:rPr kumimoji="0" lang="es-ES" sz="8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meets</a:t>
            </a:r>
            <a:r>
              <a:rPr kumimoji="0" lang="es-ES" sz="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 ALBA </a:t>
            </a:r>
            <a:r>
              <a:rPr kumimoji="0" lang="es-ES" sz="8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Synchrotron</a:t>
            </a:r>
            <a:endParaRPr kumimoji="0" lang="en-US" sz="8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15AD8E-7760-467D-99DF-67C393E30A57}"/>
              </a:ext>
            </a:extLst>
          </p:cNvPr>
          <p:cNvGrpSpPr/>
          <p:nvPr/>
        </p:nvGrpSpPr>
        <p:grpSpPr>
          <a:xfrm>
            <a:off x="2508301" y="6308914"/>
            <a:ext cx="4567383" cy="349435"/>
            <a:chOff x="6035653" y="6669524"/>
            <a:chExt cx="5608952" cy="42912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E98FE26-07E8-432B-9261-FF5E517D108C}"/>
                </a:ext>
              </a:extLst>
            </p:cNvPr>
            <p:cNvSpPr/>
            <p:nvPr/>
          </p:nvSpPr>
          <p:spPr>
            <a:xfrm>
              <a:off x="6035653" y="6669524"/>
              <a:ext cx="5608952" cy="429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59CABC6-612D-4004-A166-400C56D36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6000" y="6730718"/>
              <a:ext cx="4522237" cy="29534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9988C0F-402A-45F5-8E6D-4684BF590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73309" y="6729776"/>
              <a:ext cx="694013" cy="2962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7780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9BB78C-30F9-32F9-A453-0A84A223B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573" y="3248201"/>
            <a:ext cx="4241226" cy="26348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D4584-1CA4-5954-57A7-912A4F3165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63" y="3793433"/>
            <a:ext cx="3886200" cy="2914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0D2A13-264B-0E0E-4C37-0A84E17314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93" t="31429" r="8393" b="23809"/>
          <a:stretch/>
        </p:blipFill>
        <p:spPr bwMode="auto">
          <a:xfrm>
            <a:off x="7388905" y="619990"/>
            <a:ext cx="4803095" cy="18808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30420C-2513-809C-B8D0-31BF5F81D30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63" y="680594"/>
            <a:ext cx="3886200" cy="2590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5D8639-73E0-8E75-7D3C-9C4C914E617C}"/>
              </a:ext>
            </a:extLst>
          </p:cNvPr>
          <p:cNvSpPr txBox="1"/>
          <p:nvPr/>
        </p:nvSpPr>
        <p:spPr>
          <a:xfrm>
            <a:off x="4171925" y="1038833"/>
            <a:ext cx="38756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Lab Instruments: 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NOM (profilometer)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Stitching interferometer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Error removing algorithms: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Uncertainty &lt; 0.1 nm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Differences about 0.026 nm</a:t>
            </a:r>
          </a:p>
          <a:p>
            <a:endParaRPr lang="en-US" sz="16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en-US" sz="16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More than 75 benders measured for other labs.</a:t>
            </a:r>
          </a:p>
          <a:p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Best results ever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JTEC mirrors on benders. 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26 </a:t>
            </a:r>
            <a:r>
              <a:rPr lang="en-US" sz="16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nrad</a:t>
            </a:r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on 400 mm. (Mechanical bender)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67 pm on 270 mm  (JTEC bimorph)</a:t>
            </a:r>
          </a:p>
          <a:p>
            <a:endParaRPr lang="en-US" sz="16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en-US" sz="16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Our own active optics mechanical bender. 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Active correctors (&lt; 1nm)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Strain free water cooling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Interferometer figure feedback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148F70-5E42-F0AE-F4E4-F602129C3648}"/>
              </a:ext>
            </a:extLst>
          </p:cNvPr>
          <p:cNvSpPr txBox="1"/>
          <p:nvPr/>
        </p:nvSpPr>
        <p:spPr>
          <a:xfrm>
            <a:off x="0" y="3521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Outfit" pitchFamily="2" charset="0"/>
              </a:rPr>
              <a:t>Optics and Metrology at ALBA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AC3678-5330-93DA-61BF-626887ED33C8}"/>
              </a:ext>
            </a:extLst>
          </p:cNvPr>
          <p:cNvSpPr txBox="1"/>
          <p:nvPr/>
        </p:nvSpPr>
        <p:spPr>
          <a:xfrm>
            <a:off x="239397" y="741304"/>
            <a:ext cx="2811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ALBA Bender at the NOM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764FE3-3FB9-D519-B5C5-E0451998DCC7}"/>
              </a:ext>
            </a:extLst>
          </p:cNvPr>
          <p:cNvSpPr txBox="1"/>
          <p:nvPr/>
        </p:nvSpPr>
        <p:spPr>
          <a:xfrm>
            <a:off x="239397" y="6061752"/>
            <a:ext cx="4047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JTEC bimorph at the ALBA-Stitching interferometry platform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8290DF-0868-78E1-2A56-02E1F643E50D}"/>
              </a:ext>
            </a:extLst>
          </p:cNvPr>
          <p:cNvSpPr txBox="1"/>
          <p:nvPr/>
        </p:nvSpPr>
        <p:spPr>
          <a:xfrm>
            <a:off x="8349329" y="2474327"/>
            <a:ext cx="3637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Stitching measurement of a JTEC mirror for ALBA 0.26 nm on 350 mm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C34345-B53B-69A2-FACE-751E67FAFE4A}"/>
              </a:ext>
            </a:extLst>
          </p:cNvPr>
          <p:cNvSpPr txBox="1"/>
          <p:nvPr/>
        </p:nvSpPr>
        <p:spPr>
          <a:xfrm>
            <a:off x="7847833" y="5938640"/>
            <a:ext cx="4177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Residual error of a JTEC bimorph after optimization at ALBA </a:t>
            </a:r>
          </a:p>
          <a:p>
            <a:pPr algn="r"/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67 pm / 23 </a:t>
            </a:r>
            <a:r>
              <a:rPr lang="en-US" sz="1600" i="1" dirty="0" err="1">
                <a:solidFill>
                  <a:schemeClr val="accent1">
                    <a:lumMod val="50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nrad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010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ahn\Desktop\LEAPS Slide\LEAPS Slide\LEAPS slide background no tx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5" r="7334" b="2697"/>
          <a:stretch/>
        </p:blipFill>
        <p:spPr bwMode="auto">
          <a:xfrm>
            <a:off x="810254" y="0"/>
            <a:ext cx="11330884" cy="686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14" y="226302"/>
            <a:ext cx="3789452" cy="105931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696225" y="2160967"/>
            <a:ext cx="4562843" cy="2411035"/>
          </a:xfrm>
          <a:prstGeom prst="rect">
            <a:avLst/>
          </a:prstGeom>
        </p:spPr>
        <p:txBody>
          <a:bodyPr vert="horz" lIns="68580" tIns="34291" rIns="68580" bIns="34291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189">
              <a:lnSpc>
                <a:spcPct val="120000"/>
              </a:lnSpc>
              <a:spcBef>
                <a:spcPts val="400"/>
              </a:spcBef>
              <a:buNone/>
            </a:pPr>
            <a:endParaRPr lang="en-GB" sz="2551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7287" y="1146847"/>
            <a:ext cx="236366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377"/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+35000 users from all EU &amp; beyond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0958" y="1126245"/>
            <a:ext cx="2171295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377"/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+300 operating End Stations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7164" y="2585730"/>
            <a:ext cx="2408781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377"/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+25000 publications</a:t>
            </a:r>
          </a:p>
          <a:p>
            <a:pPr defTabSz="914377"/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In last 5 years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60966" y="2610875"/>
            <a:ext cx="229328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377"/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offering  + 1Mh/year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16062" y="180411"/>
            <a:ext cx="41978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Europe as a key partner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E6D761-E664-4EB5-BCBB-B960D6096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741" y="1552206"/>
            <a:ext cx="4993961" cy="45198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C83795-8A5A-41CB-BC5B-01D07C6C60F3}"/>
              </a:ext>
            </a:extLst>
          </p:cNvPr>
          <p:cNvSpPr txBox="1"/>
          <p:nvPr/>
        </p:nvSpPr>
        <p:spPr>
          <a:xfrm>
            <a:off x="9293248" y="6085055"/>
            <a:ext cx="2607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Associate: SESAME</a:t>
            </a:r>
          </a:p>
          <a:p>
            <a:pPr algn="r" defTabSz="914377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Partners: ESUO, LENS, CLS</a:t>
            </a:r>
            <a:endParaRPr lang="es-E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1C7017-00E1-408E-B50C-72721D3B5F09}"/>
              </a:ext>
            </a:extLst>
          </p:cNvPr>
          <p:cNvSpPr txBox="1"/>
          <p:nvPr/>
        </p:nvSpPr>
        <p:spPr>
          <a:xfrm>
            <a:off x="565029" y="4099725"/>
            <a:ext cx="36007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2 international facilities</a:t>
            </a:r>
          </a:p>
          <a:p>
            <a:pPr defTabSz="914377"/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17 national facilities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6BB6D4-18AF-4503-B307-B6830457F316}"/>
              </a:ext>
            </a:extLst>
          </p:cNvPr>
          <p:cNvSpPr/>
          <p:nvPr/>
        </p:nvSpPr>
        <p:spPr>
          <a:xfrm>
            <a:off x="163068" y="5447354"/>
            <a:ext cx="62152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Funded by </a:t>
            </a:r>
            <a:r>
              <a:rPr lang="en-US" b="1" dirty="0">
                <a:solidFill>
                  <a:srgbClr val="FFFF00"/>
                </a:solidFill>
                <a:latin typeface="Calibri" panose="020F0502020204030204"/>
              </a:rPr>
              <a:t>national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 governments</a:t>
            </a:r>
          </a:p>
          <a:p>
            <a:pPr defTabSz="914377"/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Offering free access to </a:t>
            </a:r>
            <a:r>
              <a:rPr lang="en-US" b="1" dirty="0">
                <a:solidFill>
                  <a:srgbClr val="FFFF00"/>
                </a:solidFill>
                <a:latin typeface="Calibri" panose="020F0502020204030204"/>
              </a:rPr>
              <a:t>ALL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 public researchers, based on competitive excellence </a:t>
            </a:r>
          </a:p>
          <a:p>
            <a:pPr defTabSz="914377"/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Offering advanced and cost effective instruments to </a:t>
            </a:r>
            <a:r>
              <a:rPr lang="en-US" b="1" dirty="0">
                <a:solidFill>
                  <a:srgbClr val="FFFF00"/>
                </a:solidFill>
                <a:latin typeface="Calibri" panose="020F0502020204030204"/>
              </a:rPr>
              <a:t>ALL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 industrial world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0ADD4B-5F7E-41FD-87FD-0BA9FE0D73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91818"/>
            <a:ext cx="2743200" cy="366183"/>
          </a:xfrm>
        </p:spPr>
        <p:txBody>
          <a:bodyPr/>
          <a:lstStyle/>
          <a:p>
            <a:fld id="{87A234CA-A4C3-4597-A63D-83990164B230}" type="slidenum">
              <a:rPr lang="en-US" smtClean="0"/>
              <a:t>13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5B11A1-4343-4666-A50B-532B39343A3B}"/>
              </a:ext>
            </a:extLst>
          </p:cNvPr>
          <p:cNvSpPr/>
          <p:nvPr/>
        </p:nvSpPr>
        <p:spPr>
          <a:xfrm>
            <a:off x="6590227" y="1039394"/>
            <a:ext cx="54922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19 facilities - 16 institutions - 10 countries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3A2413F-EA99-47AF-9F4B-66ED27E357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205" y="6492875"/>
            <a:ext cx="1798644" cy="245235"/>
          </a:xfrm>
        </p:spPr>
        <p:txBody>
          <a:bodyPr/>
          <a:lstStyle/>
          <a:p>
            <a:r>
              <a:rPr lang="en-US" dirty="0"/>
              <a:t>24 October 2025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5511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8FC2480-C191-44B2-84B5-FB3D9DEF57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2" b="16726"/>
          <a:stretch/>
        </p:blipFill>
        <p:spPr>
          <a:xfrm>
            <a:off x="0" y="1289995"/>
            <a:ext cx="10355691" cy="4873737"/>
          </a:xfrm>
          <a:prstGeom prst="rect">
            <a:avLst/>
          </a:prstGeom>
        </p:spPr>
      </p:pic>
      <p:pic>
        <p:nvPicPr>
          <p:cNvPr id="2" name="Example_B">
            <a:hlinkClick r:id="" action="ppaction://media"/>
            <a:extLst>
              <a:ext uri="{FF2B5EF4-FFF2-40B4-BE49-F238E27FC236}">
                <a16:creationId xmlns:a16="http://schemas.microsoft.com/office/drawing/2014/main" id="{6E206A71-1F57-4042-94B8-9648A60A2B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3081" y="2178138"/>
            <a:ext cx="2102219" cy="29081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8D43549-6D8C-4AC9-9E47-B6872B93F2BA}"/>
              </a:ext>
            </a:extLst>
          </p:cNvPr>
          <p:cNvSpPr txBox="1">
            <a:spLocks/>
          </p:cNvSpPr>
          <p:nvPr/>
        </p:nvSpPr>
        <p:spPr>
          <a:xfrm>
            <a:off x="2848323" y="0"/>
            <a:ext cx="5880809" cy="1660506"/>
          </a:xfrm>
        </p:spPr>
        <p:txBody>
          <a:bodyPr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ALBA to ALBA II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sz="2900" b="1" i="1" dirty="0">
                <a:solidFill>
                  <a:schemeClr val="accent1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New accelerator</a:t>
            </a:r>
          </a:p>
          <a:p>
            <a:pPr algn="ctr">
              <a:lnSpc>
                <a:spcPct val="110000"/>
              </a:lnSpc>
            </a:pPr>
            <a:r>
              <a:rPr lang="en-US" sz="2900" b="1" i="1" dirty="0">
                <a:solidFill>
                  <a:schemeClr val="accent1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Much brighter synchrotron light</a:t>
            </a:r>
            <a:endParaRPr lang="en-US" sz="3600" b="1" i="1" dirty="0">
              <a:solidFill>
                <a:schemeClr val="accent1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03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A59539-D5D2-473C-838F-31BD46CF23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ALBA Introduction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F3A566-53B2-4D14-AE4A-85F51AFF82B6}"/>
              </a:ext>
            </a:extLst>
          </p:cNvPr>
          <p:cNvSpPr/>
          <p:nvPr/>
        </p:nvSpPr>
        <p:spPr>
          <a:xfrm>
            <a:off x="93722" y="4806156"/>
            <a:ext cx="120982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40"/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Absorption and emission spectroscopy, Soft X-ray tomography, IR microscopy, Small and Wide Angle Scattering, HR and HP Powder Diffraction, Crystalline Diffraction, Photoemission, NAPP, ARPES, Resonant Absorption and Scattering, Metrology, </a:t>
            </a:r>
            <a:r>
              <a:rPr lang="en-US" sz="18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Macromolecular crystalline diffraction, Hard X-ray tomography,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Surface spectroscopy and ambient pressure photoemission, </a:t>
            </a:r>
            <a:r>
              <a:rPr lang="en-US" sz="1800" i="1" dirty="0">
                <a:solidFill>
                  <a:schemeClr val="accent4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BioSAXS, Coherent Diffraction, Spectral Imaging and Tomography</a:t>
            </a: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		</a:t>
            </a:r>
          </a:p>
          <a:p>
            <a:pPr defTabSz="1219140"/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 operation </a:t>
            </a:r>
            <a:r>
              <a:rPr lang="en-US" sz="1800" i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–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 installation – </a:t>
            </a:r>
            <a:r>
              <a:rPr lang="en-US" sz="1800" i="1" dirty="0">
                <a:solidFill>
                  <a:schemeClr val="accent4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 design phase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29BCEB-D562-4EA4-B4E9-697B659DB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16" y="852002"/>
            <a:ext cx="11490067" cy="40479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465DCA-4046-4FF0-A0E3-8197C9C48776}"/>
              </a:ext>
            </a:extLst>
          </p:cNvPr>
          <p:cNvSpPr txBox="1"/>
          <p:nvPr/>
        </p:nvSpPr>
        <p:spPr>
          <a:xfrm>
            <a:off x="0" y="0"/>
            <a:ext cx="1219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66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ALBA to ALBA II</a:t>
            </a:r>
            <a:br>
              <a:rPr lang="en-US" sz="2800" b="1" dirty="0">
                <a:solidFill>
                  <a:srgbClr val="0066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sz="2400" b="1" i="1" dirty="0">
                <a:solidFill>
                  <a:srgbClr val="0066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new beamlines, new methodologies, advanced data infrastructures, opening to new institutions</a:t>
            </a:r>
            <a:endParaRPr lang="en-US" sz="2800" b="1" i="1" dirty="0">
              <a:solidFill>
                <a:srgbClr val="0066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A57E51-4614-4066-91D1-4EED6AF1F06A}"/>
              </a:ext>
            </a:extLst>
          </p:cNvPr>
          <p:cNvSpPr/>
          <p:nvPr/>
        </p:nvSpPr>
        <p:spPr>
          <a:xfrm>
            <a:off x="1224245" y="1300195"/>
            <a:ext cx="34232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ea typeface="Times New Roman" panose="02020603050405020304" pitchFamily="18" charset="0"/>
              </a:rPr>
              <a:t>Long BLs</a:t>
            </a:r>
          </a:p>
          <a:p>
            <a:r>
              <a:rPr lang="en-GB" b="1" dirty="0">
                <a:ea typeface="Times New Roman" panose="02020603050405020304" pitchFamily="18" charset="0"/>
              </a:rPr>
              <a:t>CORUS</a:t>
            </a:r>
          </a:p>
          <a:p>
            <a:r>
              <a:rPr lang="en-GB" b="1" dirty="0">
                <a:ea typeface="Times New Roman" panose="02020603050405020304" pitchFamily="18" charset="0"/>
              </a:rPr>
              <a:t>Characterization of bio samples down to nanometric resolution</a:t>
            </a:r>
          </a:p>
          <a:p>
            <a:r>
              <a:rPr lang="en-GB" b="1" dirty="0">
                <a:ea typeface="Times New Roman" panose="02020603050405020304" pitchFamily="18" charset="0"/>
              </a:rPr>
              <a:t>CODI: </a:t>
            </a:r>
            <a:r>
              <a:rPr lang="en-GB" b="1" dirty="0" err="1">
                <a:ea typeface="Times New Roman" panose="02020603050405020304" pitchFamily="18" charset="0"/>
              </a:rPr>
              <a:t>COherent</a:t>
            </a:r>
            <a:r>
              <a:rPr lang="en-GB" b="1" dirty="0">
                <a:ea typeface="Times New Roman" panose="02020603050405020304" pitchFamily="18" charset="0"/>
              </a:rPr>
              <a:t> </a:t>
            </a:r>
            <a:r>
              <a:rPr lang="en-GB" b="1" dirty="0" err="1">
                <a:ea typeface="Times New Roman" panose="02020603050405020304" pitchFamily="18" charset="0"/>
              </a:rPr>
              <a:t>DIffraction</a:t>
            </a:r>
            <a:r>
              <a:rPr lang="en-GB" b="1" dirty="0">
                <a:ea typeface="Times New Roman" panose="02020603050405020304" pitchFamily="18" charset="0"/>
              </a:rPr>
              <a:t> BL</a:t>
            </a:r>
          </a:p>
          <a:p>
            <a:r>
              <a:rPr lang="en-GB" b="1" dirty="0">
                <a:ea typeface="Times New Roman" panose="02020603050405020304" pitchFamily="18" charset="0"/>
              </a:rPr>
              <a:t>For in-situ and operando experiments and characterization of large samples with nanometric resolution</a:t>
            </a:r>
          </a:p>
          <a:p>
            <a:r>
              <a:rPr lang="en-GB" b="1" dirty="0">
                <a:ea typeface="Times New Roman" panose="02020603050405020304" pitchFamily="18" charset="0"/>
              </a:rPr>
              <a:t>  </a:t>
            </a:r>
            <a:endParaRPr lang="en-GB" b="1" i="1" dirty="0">
              <a:highlight>
                <a:srgbClr val="00FFFF"/>
              </a:highlight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25E7D0-F0FB-4DBB-940A-81BCCDBA1696}"/>
              </a:ext>
            </a:extLst>
          </p:cNvPr>
          <p:cNvSpPr/>
          <p:nvPr/>
        </p:nvSpPr>
        <p:spPr>
          <a:xfrm>
            <a:off x="1375165" y="2051844"/>
            <a:ext cx="33832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b="1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31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3EBCFE-B898-FA92-03CD-AEFDB45A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863" y="141181"/>
            <a:ext cx="10204520" cy="58090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66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ALBA II - Day One - 2032</a:t>
            </a:r>
            <a:endParaRPr lang="es-ES" dirty="0">
              <a:solidFill>
                <a:srgbClr val="0066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22314E-248A-4863-ABD7-E5261EDE3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16"/>
            <a:ext cx="12192000" cy="50405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4C8B77-8EE6-4EFA-AB1E-F984C7A1591B}"/>
              </a:ext>
            </a:extLst>
          </p:cNvPr>
          <p:cNvSpPr txBox="1"/>
          <p:nvPr/>
        </p:nvSpPr>
        <p:spPr>
          <a:xfrm>
            <a:off x="7767863" y="1316428"/>
            <a:ext cx="4061280" cy="4205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133" b="1" dirty="0">
                <a:latin typeface="Calibri" panose="020F0502020204030204"/>
              </a:rPr>
              <a:t>Instruments for material science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423977-685C-4C3D-8120-82232727BF50}"/>
              </a:ext>
            </a:extLst>
          </p:cNvPr>
          <p:cNvSpPr txBox="1"/>
          <p:nvPr/>
        </p:nvSpPr>
        <p:spPr>
          <a:xfrm>
            <a:off x="9149846" y="3777903"/>
            <a:ext cx="580768" cy="309300"/>
          </a:xfrm>
          <a:prstGeom prst="rect">
            <a:avLst/>
          </a:prstGeom>
          <a:solidFill>
            <a:srgbClr val="66FFFF"/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XAIRA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128D42-3F7D-4773-AE44-B0D011546DE4}"/>
              </a:ext>
            </a:extLst>
          </p:cNvPr>
          <p:cNvSpPr txBox="1"/>
          <p:nvPr/>
        </p:nvSpPr>
        <p:spPr>
          <a:xfrm>
            <a:off x="6552997" y="4990617"/>
            <a:ext cx="1160500" cy="309300"/>
          </a:xfrm>
          <a:prstGeom prst="rect">
            <a:avLst/>
          </a:prstGeom>
          <a:gradFill flip="none" rotWithShape="1"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NCD-SWEET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6694AB-9614-47FF-A7DD-604961AC3550}"/>
              </a:ext>
            </a:extLst>
          </p:cNvPr>
          <p:cNvSpPr txBox="1"/>
          <p:nvPr/>
        </p:nvSpPr>
        <p:spPr>
          <a:xfrm>
            <a:off x="7856378" y="4582828"/>
            <a:ext cx="831206" cy="339745"/>
          </a:xfrm>
          <a:prstGeom prst="rect">
            <a:avLst/>
          </a:prstGeom>
          <a:gradFill>
            <a:gsLst>
              <a:gs pos="26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MISTRAL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20ECFA-680E-4A01-A8B4-18C905AFD99D}"/>
              </a:ext>
            </a:extLst>
          </p:cNvPr>
          <p:cNvSpPr txBox="1"/>
          <p:nvPr/>
        </p:nvSpPr>
        <p:spPr>
          <a:xfrm>
            <a:off x="3930592" y="5010950"/>
            <a:ext cx="730435" cy="2889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3SBAR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B9A7EC-4D34-4D12-A327-1E990A371D27}"/>
              </a:ext>
            </a:extLst>
          </p:cNvPr>
          <p:cNvSpPr txBox="1"/>
          <p:nvPr/>
        </p:nvSpPr>
        <p:spPr>
          <a:xfrm>
            <a:off x="2695730" y="4774100"/>
            <a:ext cx="730435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NOTOS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EDB7DD-07C8-4109-BBAE-611C78AFCA31}"/>
              </a:ext>
            </a:extLst>
          </p:cNvPr>
          <p:cNvSpPr txBox="1"/>
          <p:nvPr/>
        </p:nvSpPr>
        <p:spPr>
          <a:xfrm>
            <a:off x="1246315" y="3777903"/>
            <a:ext cx="718981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LOREA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630BB-AD2F-4EB1-B55D-112DEDCE868D}"/>
              </a:ext>
            </a:extLst>
          </p:cNvPr>
          <p:cNvSpPr txBox="1"/>
          <p:nvPr/>
        </p:nvSpPr>
        <p:spPr>
          <a:xfrm>
            <a:off x="1201829" y="3165885"/>
            <a:ext cx="827497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CLAESS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3AF587-E90B-426A-9B97-B4C3E1FF0D88}"/>
              </a:ext>
            </a:extLst>
          </p:cNvPr>
          <p:cNvSpPr txBox="1"/>
          <p:nvPr/>
        </p:nvSpPr>
        <p:spPr>
          <a:xfrm>
            <a:off x="1577017" y="2646022"/>
            <a:ext cx="710791" cy="3064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CIRCE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0358FA-91DF-43D6-BF5F-2A9D275E0E93}"/>
              </a:ext>
            </a:extLst>
          </p:cNvPr>
          <p:cNvSpPr txBox="1"/>
          <p:nvPr/>
        </p:nvSpPr>
        <p:spPr>
          <a:xfrm>
            <a:off x="2287808" y="2343939"/>
            <a:ext cx="878796" cy="3167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MINERVA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E89C50-CB3E-489B-B3D0-D3BA23AB8E53}"/>
              </a:ext>
            </a:extLst>
          </p:cNvPr>
          <p:cNvSpPr txBox="1"/>
          <p:nvPr/>
        </p:nvSpPr>
        <p:spPr>
          <a:xfrm>
            <a:off x="3738111" y="1876907"/>
            <a:ext cx="801138" cy="3052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BOREAS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995A6D-28F9-48B9-933E-D6EE75BB6DA7}"/>
              </a:ext>
            </a:extLst>
          </p:cNvPr>
          <p:cNvSpPr txBox="1"/>
          <p:nvPr/>
        </p:nvSpPr>
        <p:spPr>
          <a:xfrm>
            <a:off x="5294862" y="1813494"/>
            <a:ext cx="801138" cy="309300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FAXTOR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17FCDA-113D-41D3-8050-1C980B646187}"/>
              </a:ext>
            </a:extLst>
          </p:cNvPr>
          <p:cNvSpPr txBox="1"/>
          <p:nvPr/>
        </p:nvSpPr>
        <p:spPr>
          <a:xfrm>
            <a:off x="7292354" y="2200574"/>
            <a:ext cx="647326" cy="309300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MIRAS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010E4C-BDFE-4252-A787-F9192386B8F2}"/>
              </a:ext>
            </a:extLst>
          </p:cNvPr>
          <p:cNvSpPr txBox="1"/>
          <p:nvPr/>
        </p:nvSpPr>
        <p:spPr>
          <a:xfrm>
            <a:off x="6294518" y="1890580"/>
            <a:ext cx="722870" cy="3415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MSPD2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B3FE71-A898-4FCD-9EDD-BA410D9627F7}"/>
              </a:ext>
            </a:extLst>
          </p:cNvPr>
          <p:cNvSpPr txBox="1"/>
          <p:nvPr/>
        </p:nvSpPr>
        <p:spPr>
          <a:xfrm>
            <a:off x="5241794" y="5010950"/>
            <a:ext cx="755099" cy="357644"/>
          </a:xfrm>
          <a:prstGeom prst="rect">
            <a:avLst/>
          </a:prstGeom>
          <a:solidFill>
            <a:srgbClr val="66FFFF"/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XALOC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AE02BD-C2E7-4F6D-A0AF-2A458A95544D}"/>
              </a:ext>
            </a:extLst>
          </p:cNvPr>
          <p:cNvSpPr txBox="1"/>
          <p:nvPr/>
        </p:nvSpPr>
        <p:spPr>
          <a:xfrm>
            <a:off x="7375977" y="857061"/>
            <a:ext cx="3730953" cy="42056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133" b="1" dirty="0">
                <a:latin typeface="Calibri" panose="020F0502020204030204"/>
              </a:rPr>
              <a:t>Instruments for life science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17D7CD9-F633-4045-B3E4-053E63510F68}"/>
              </a:ext>
            </a:extLst>
          </p:cNvPr>
          <p:cNvCxnSpPr>
            <a:cxnSpLocks/>
          </p:cNvCxnSpPr>
          <p:nvPr/>
        </p:nvCxnSpPr>
        <p:spPr>
          <a:xfrm>
            <a:off x="8132838" y="2977996"/>
            <a:ext cx="3967238" cy="1109207"/>
          </a:xfrm>
          <a:prstGeom prst="straightConnector1">
            <a:avLst/>
          </a:prstGeom>
          <a:ln w="57150">
            <a:solidFill>
              <a:srgbClr val="66FFFF"/>
            </a:solidFill>
            <a:tailEnd type="triangle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E2ED4E9-5040-4BA5-B675-0235D3A5BDE5}"/>
              </a:ext>
            </a:extLst>
          </p:cNvPr>
          <p:cNvSpPr txBox="1"/>
          <p:nvPr/>
        </p:nvSpPr>
        <p:spPr>
          <a:xfrm>
            <a:off x="11108274" y="3443490"/>
            <a:ext cx="793439" cy="309300"/>
          </a:xfrm>
          <a:prstGeom prst="rect">
            <a:avLst/>
          </a:prstGeom>
          <a:solidFill>
            <a:srgbClr val="66FFFF"/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400" b="1" i="1" dirty="0">
                <a:cs typeface="Arial" panose="020B0604020202020204" pitchFamily="34" charset="0"/>
              </a:rPr>
              <a:t>CORUS</a:t>
            </a:r>
            <a:endParaRPr lang="en-US" sz="1200" b="1" i="1" dirty="0"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143D94-402B-46B4-B88C-D35B4BD6203C}"/>
              </a:ext>
            </a:extLst>
          </p:cNvPr>
          <p:cNvSpPr txBox="1"/>
          <p:nvPr/>
        </p:nvSpPr>
        <p:spPr>
          <a:xfrm>
            <a:off x="8204674" y="4052488"/>
            <a:ext cx="806959" cy="352025"/>
          </a:xfrm>
          <a:prstGeom prst="rect">
            <a:avLst/>
          </a:prstGeom>
          <a:solidFill>
            <a:srgbClr val="66FFFF"/>
          </a:solidFill>
          <a:ln w="19050">
            <a:noFill/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CALIMA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6A1A420-31FB-4AAE-ABB2-0AD2B0767090}"/>
              </a:ext>
            </a:extLst>
          </p:cNvPr>
          <p:cNvCxnSpPr>
            <a:cxnSpLocks/>
          </p:cNvCxnSpPr>
          <p:nvPr/>
        </p:nvCxnSpPr>
        <p:spPr>
          <a:xfrm>
            <a:off x="7541587" y="2660685"/>
            <a:ext cx="4501362" cy="437642"/>
          </a:xfrm>
          <a:prstGeom prst="straightConnector1">
            <a:avLst/>
          </a:prstGeom>
          <a:ln w="57150">
            <a:solidFill>
              <a:srgbClr val="FECF7A"/>
            </a:solidFill>
            <a:tailEnd type="triangle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272DB0E-DE9F-480D-987E-D0855B63176C}"/>
              </a:ext>
            </a:extLst>
          </p:cNvPr>
          <p:cNvSpPr txBox="1"/>
          <p:nvPr/>
        </p:nvSpPr>
        <p:spPr>
          <a:xfrm>
            <a:off x="10816546" y="2544176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600" b="1" i="1" dirty="0">
                <a:cs typeface="Arial" panose="020B0604020202020204" pitchFamily="34" charset="0"/>
              </a:rPr>
              <a:t>CODI</a:t>
            </a:r>
            <a:endParaRPr lang="en-US" sz="1200" b="1" i="1" dirty="0"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4941B5-CD0B-4C5D-97AD-C00BA6535576}"/>
              </a:ext>
            </a:extLst>
          </p:cNvPr>
          <p:cNvSpPr txBox="1"/>
          <p:nvPr/>
        </p:nvSpPr>
        <p:spPr>
          <a:xfrm>
            <a:off x="8574139" y="1780010"/>
            <a:ext cx="3297988" cy="4205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133" b="1" dirty="0">
                <a:latin typeface="Calibri" panose="020F0502020204030204"/>
              </a:rPr>
              <a:t>Instruments for metrology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CD7A74B-BE37-4F8E-BAE1-D035F2E9A0AF}"/>
              </a:ext>
            </a:extLst>
          </p:cNvPr>
          <p:cNvSpPr/>
          <p:nvPr/>
        </p:nvSpPr>
        <p:spPr>
          <a:xfrm>
            <a:off x="2844092" y="2418735"/>
            <a:ext cx="5288746" cy="2043728"/>
          </a:xfrm>
          <a:prstGeom prst="ellipse">
            <a:avLst/>
          </a:prstGeom>
          <a:noFill/>
          <a:ln w="76200">
            <a:solidFill>
              <a:srgbClr val="5BEB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90E288-ED5D-4D0A-A48C-1F6773D718FD}"/>
              </a:ext>
            </a:extLst>
          </p:cNvPr>
          <p:cNvSpPr txBox="1"/>
          <p:nvPr/>
        </p:nvSpPr>
        <p:spPr>
          <a:xfrm>
            <a:off x="3645024" y="3112035"/>
            <a:ext cx="3730953" cy="420564"/>
          </a:xfrm>
          <a:prstGeom prst="rect">
            <a:avLst/>
          </a:prstGeom>
          <a:solidFill>
            <a:srgbClr val="5BEB9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133" b="1" dirty="0">
                <a:latin typeface="Calibri" panose="020F0502020204030204"/>
              </a:rPr>
              <a:t>New Storage Ring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1E4C911-37EA-42FE-9437-CDF8FC2BC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7584" y="4302832"/>
            <a:ext cx="756481" cy="256228"/>
          </a:xfrm>
          <a:prstGeom prst="rect">
            <a:avLst/>
          </a:prstGeom>
          <a:solidFill>
            <a:srgbClr val="66FFFF"/>
          </a:solidFill>
          <a:scene3d>
            <a:camera prst="isometricTopUp"/>
            <a:lightRig rig="threePt" dir="t"/>
          </a:scene3d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6CBBA3A-7023-4AB3-A3A0-913B1DFC9848}"/>
              </a:ext>
            </a:extLst>
          </p:cNvPr>
          <p:cNvSpPr txBox="1"/>
          <p:nvPr/>
        </p:nvSpPr>
        <p:spPr>
          <a:xfrm>
            <a:off x="9241453" y="4669107"/>
            <a:ext cx="580768" cy="2908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C33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TEM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F255CE-E043-4A47-8DD5-68872AACE0D2}"/>
              </a:ext>
            </a:extLst>
          </p:cNvPr>
          <p:cNvSpPr txBox="1"/>
          <p:nvPr/>
        </p:nvSpPr>
        <p:spPr>
          <a:xfrm>
            <a:off x="9457514" y="4350159"/>
            <a:ext cx="831206" cy="314420"/>
          </a:xfrm>
          <a:prstGeom prst="rect">
            <a:avLst/>
          </a:prstGeom>
          <a:solidFill>
            <a:srgbClr val="66FFFF"/>
          </a:solidFill>
          <a:ln>
            <a:solidFill>
              <a:srgbClr val="CC33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Cryo-EM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09824E-5460-4D5D-93FB-D0733B20620B}"/>
              </a:ext>
            </a:extLst>
          </p:cNvPr>
          <p:cNvSpPr txBox="1"/>
          <p:nvPr/>
        </p:nvSpPr>
        <p:spPr>
          <a:xfrm>
            <a:off x="9864151" y="4664579"/>
            <a:ext cx="777669" cy="2908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C33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InCAEM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4D1132-4E92-4B01-9B70-7F9BED277401}"/>
              </a:ext>
            </a:extLst>
          </p:cNvPr>
          <p:cNvSpPr txBox="1"/>
          <p:nvPr/>
        </p:nvSpPr>
        <p:spPr>
          <a:xfrm>
            <a:off x="268082" y="4856300"/>
            <a:ext cx="1697215" cy="309300"/>
          </a:xfrm>
          <a:prstGeom prst="rect">
            <a:avLst/>
          </a:prstGeom>
          <a:noFill/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Upgraded Beamlines</a:t>
            </a:r>
          </a:p>
        </p:txBody>
      </p:sp>
    </p:spTree>
    <p:extLst>
      <p:ext uri="{BB962C8B-B14F-4D97-AF65-F5344CB8AC3E}">
        <p14:creationId xmlns:p14="http://schemas.microsoft.com/office/powerpoint/2010/main" val="1295089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899D95-3F42-4730-831F-DB9B65F2D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7964" y="417896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E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970067-7D01-466E-9734-C421C5D69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794" y="959835"/>
            <a:ext cx="9760415" cy="57334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176A0-3F86-4A89-8077-64B951BA4B57}"/>
              </a:ext>
            </a:extLst>
          </p:cNvPr>
          <p:cNvSpPr txBox="1"/>
          <p:nvPr/>
        </p:nvSpPr>
        <p:spPr>
          <a:xfrm rot="20728251">
            <a:off x="5751996" y="2451156"/>
            <a:ext cx="68800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40"/>
            <a:r>
              <a:rPr lang="en-US" sz="1867" b="1" dirty="0">
                <a:solidFill>
                  <a:prstClr val="white"/>
                </a:solidFill>
                <a:latin typeface="Calibri" panose="020F0502020204030204"/>
              </a:rPr>
              <a:t>CODI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99D4BE-7375-4DC2-8E2A-8C49FF2CD7E8}"/>
              </a:ext>
            </a:extLst>
          </p:cNvPr>
          <p:cNvSpPr txBox="1"/>
          <p:nvPr/>
        </p:nvSpPr>
        <p:spPr>
          <a:xfrm rot="21229886">
            <a:off x="6550275" y="3075893"/>
            <a:ext cx="87876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40"/>
            <a:r>
              <a:rPr lang="en-US" sz="1867" b="1" dirty="0">
                <a:solidFill>
                  <a:prstClr val="white"/>
                </a:solidFill>
                <a:latin typeface="Calibri" panose="020F0502020204030204"/>
              </a:rPr>
              <a:t>CORUS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020014-2259-43DE-9160-D672770D0E27}"/>
              </a:ext>
            </a:extLst>
          </p:cNvPr>
          <p:cNvSpPr txBox="1"/>
          <p:nvPr/>
        </p:nvSpPr>
        <p:spPr>
          <a:xfrm rot="20728251">
            <a:off x="6094622" y="2674656"/>
            <a:ext cx="66396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40"/>
            <a:r>
              <a:rPr lang="en-US" sz="1867" b="1" dirty="0">
                <a:solidFill>
                  <a:prstClr val="white"/>
                </a:solidFill>
                <a:latin typeface="Calibri" panose="020F0502020204030204"/>
              </a:rPr>
              <a:t>BL03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1DC635-8D46-40FD-857A-E976DB30B8B9}"/>
              </a:ext>
            </a:extLst>
          </p:cNvPr>
          <p:cNvSpPr txBox="1"/>
          <p:nvPr/>
        </p:nvSpPr>
        <p:spPr>
          <a:xfrm rot="21229886">
            <a:off x="6558335" y="3075892"/>
            <a:ext cx="87876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40"/>
            <a:r>
              <a:rPr lang="en-US" sz="1867" b="1" dirty="0">
                <a:solidFill>
                  <a:prstClr val="white"/>
                </a:solidFill>
                <a:latin typeface="Calibri" panose="020F0502020204030204"/>
              </a:rPr>
              <a:t>CORUS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834A09-AF2B-495E-A4A9-82781BFB996F}"/>
              </a:ext>
            </a:extLst>
          </p:cNvPr>
          <p:cNvSpPr txBox="1"/>
          <p:nvPr/>
        </p:nvSpPr>
        <p:spPr>
          <a:xfrm rot="20897631">
            <a:off x="8790803" y="3455304"/>
            <a:ext cx="111601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40"/>
            <a:r>
              <a:rPr lang="en-US" sz="1867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INNOFAB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641FC0-C5A0-44F4-9B12-8082123A6910}"/>
              </a:ext>
            </a:extLst>
          </p:cNvPr>
          <p:cNvSpPr txBox="1"/>
          <p:nvPr/>
        </p:nvSpPr>
        <p:spPr>
          <a:xfrm>
            <a:off x="7685362" y="2292168"/>
            <a:ext cx="132906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/>
            <a:r>
              <a:rPr lang="en-US" sz="1867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Reach One Health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F676-D0D7-4B04-B984-5362FD871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DAA36-DEA2-4E21-9F75-5EC3E3F48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Introduction</a:t>
            </a:r>
            <a:endParaRPr lang="es-E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02088D-F09E-4BCB-9935-A3A8D8DB0B97}"/>
              </a:ext>
            </a:extLst>
          </p:cNvPr>
          <p:cNvSpPr/>
          <p:nvPr/>
        </p:nvSpPr>
        <p:spPr>
          <a:xfrm>
            <a:off x="7160972" y="727473"/>
            <a:ext cx="5031028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Long Beamlines</a:t>
            </a:r>
          </a:p>
          <a:p>
            <a:r>
              <a:rPr lang="en-GB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CORUS</a:t>
            </a:r>
          </a:p>
          <a:p>
            <a:r>
              <a:rPr lang="en-GB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Characterization of bio samples down to nanometric resolution</a:t>
            </a:r>
          </a:p>
          <a:p>
            <a:r>
              <a:rPr lang="en-GB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CODI: </a:t>
            </a:r>
            <a:r>
              <a:rPr lang="en-GB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COherent</a:t>
            </a:r>
            <a:r>
              <a:rPr lang="en-GB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DIffraction</a:t>
            </a:r>
            <a:r>
              <a:rPr lang="en-GB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BL</a:t>
            </a:r>
          </a:p>
          <a:p>
            <a:r>
              <a:rPr lang="en-GB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 in-situ and operando experiments and characterization of large samples with nanometric resolution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E4551B-9C65-4C82-8D31-7551BE8ADEEA}"/>
              </a:ext>
            </a:extLst>
          </p:cNvPr>
          <p:cNvSpPr txBox="1"/>
          <p:nvPr/>
        </p:nvSpPr>
        <p:spPr>
          <a:xfrm flipH="1">
            <a:off x="847190" y="196199"/>
            <a:ext cx="10274616" cy="952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66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ALBA to ALBA II</a:t>
            </a:r>
            <a:br>
              <a:rPr lang="en-US" sz="2800" b="1" dirty="0">
                <a:solidFill>
                  <a:srgbClr val="0066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sz="2000" b="1" dirty="0">
                <a:solidFill>
                  <a:srgbClr val="0051C8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New space for enlarging the infrastructure</a:t>
            </a:r>
            <a:endParaRPr lang="en-US" sz="1800" b="1" dirty="0">
              <a:solidFill>
                <a:srgbClr val="0051C8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120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83A2007-9AD8-461D-8D9F-EF7D01D5C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244" y="874363"/>
            <a:ext cx="9760415" cy="57334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5F46D7-5D9B-4A61-B17E-DFF4B0CB2937}"/>
              </a:ext>
            </a:extLst>
          </p:cNvPr>
          <p:cNvSpPr txBox="1"/>
          <p:nvPr/>
        </p:nvSpPr>
        <p:spPr>
          <a:xfrm flipH="1">
            <a:off x="847190" y="196199"/>
            <a:ext cx="10274616" cy="952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66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ALBA to ALBA II</a:t>
            </a:r>
            <a:br>
              <a:rPr lang="en-US" sz="2800" b="1" dirty="0">
                <a:solidFill>
                  <a:srgbClr val="0066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sz="2000" b="1" dirty="0">
                <a:solidFill>
                  <a:srgbClr val="0051C8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Advancing in the cooperation with partners for proposals of new institutes</a:t>
            </a:r>
            <a:endParaRPr lang="en-US" sz="1800" b="1" dirty="0">
              <a:solidFill>
                <a:srgbClr val="0051C8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FA6F4E-7860-4028-B31C-5ECA3E366260}"/>
              </a:ext>
            </a:extLst>
          </p:cNvPr>
          <p:cNvSpPr txBox="1"/>
          <p:nvPr/>
        </p:nvSpPr>
        <p:spPr>
          <a:xfrm rot="21229886">
            <a:off x="6224861" y="3042384"/>
            <a:ext cx="105028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CORUS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8DDFEB-0638-47F3-B838-5814993A2C7A}"/>
              </a:ext>
            </a:extLst>
          </p:cNvPr>
          <p:cNvSpPr txBox="1"/>
          <p:nvPr/>
        </p:nvSpPr>
        <p:spPr>
          <a:xfrm rot="20508629">
            <a:off x="5162207" y="2683897"/>
            <a:ext cx="78258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CODI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BF5C60A-9FF5-4A54-B0CD-92FB15CDE532}"/>
              </a:ext>
            </a:extLst>
          </p:cNvPr>
          <p:cNvGrpSpPr/>
          <p:nvPr/>
        </p:nvGrpSpPr>
        <p:grpSpPr>
          <a:xfrm>
            <a:off x="7553601" y="2038037"/>
            <a:ext cx="2052467" cy="869543"/>
            <a:chOff x="7603221" y="1848451"/>
            <a:chExt cx="2052467" cy="86954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588EDE-4E2B-4671-A38F-8DF14459CC51}"/>
                </a:ext>
              </a:extLst>
            </p:cNvPr>
            <p:cNvSpPr txBox="1"/>
            <p:nvPr/>
          </p:nvSpPr>
          <p:spPr>
            <a:xfrm>
              <a:off x="7907314" y="1888341"/>
              <a:ext cx="1623380" cy="748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33" b="1" dirty="0">
                  <a:solidFill>
                    <a:schemeClr val="accent1">
                      <a:lumMod val="75000"/>
                    </a:schemeClr>
                  </a:solidFill>
                </a:rPr>
                <a:t>Reach One Health</a:t>
              </a: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10EC0A0-B64F-4148-AE33-1BDAAE227623}"/>
                </a:ext>
              </a:extLst>
            </p:cNvPr>
            <p:cNvSpPr/>
            <p:nvPr/>
          </p:nvSpPr>
          <p:spPr>
            <a:xfrm>
              <a:off x="7603221" y="1848451"/>
              <a:ext cx="2052467" cy="869543"/>
            </a:xfrm>
            <a:prstGeom prst="roundRect">
              <a:avLst/>
            </a:prstGeom>
            <a:noFill/>
            <a:ln w="38100">
              <a:solidFill>
                <a:srgbClr val="67DB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 dirty="0">
                <a:highlight>
                  <a:srgbClr val="00FFFF"/>
                </a:highlight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9198484-3E8E-408E-993B-CA7D37F74701}"/>
              </a:ext>
            </a:extLst>
          </p:cNvPr>
          <p:cNvGrpSpPr/>
          <p:nvPr/>
        </p:nvGrpSpPr>
        <p:grpSpPr>
          <a:xfrm>
            <a:off x="8429670" y="3273622"/>
            <a:ext cx="1997725" cy="1001920"/>
            <a:chOff x="8439340" y="3098592"/>
            <a:chExt cx="1997725" cy="100192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C6C22F7-1EE1-4385-84B9-74B56D767F53}"/>
                </a:ext>
              </a:extLst>
            </p:cNvPr>
            <p:cNvSpPr txBox="1"/>
            <p:nvPr/>
          </p:nvSpPr>
          <p:spPr>
            <a:xfrm>
              <a:off x="8766552" y="3439945"/>
              <a:ext cx="1274708" cy="379656"/>
            </a:xfrm>
            <a:prstGeom prst="rect">
              <a:avLst/>
            </a:prstGeom>
            <a:solidFill>
              <a:srgbClr val="5F5F5F">
                <a:alpha val="67843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1867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INNOFAB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944D32F-D85A-4D8F-9F8A-2295F165BB58}"/>
                </a:ext>
              </a:extLst>
            </p:cNvPr>
            <p:cNvSpPr/>
            <p:nvPr/>
          </p:nvSpPr>
          <p:spPr>
            <a:xfrm>
              <a:off x="8439340" y="3098592"/>
              <a:ext cx="1997725" cy="1001920"/>
            </a:xfrm>
            <a:prstGeom prst="roundRect">
              <a:avLst/>
            </a:prstGeom>
            <a:noFill/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7D39DE7-588F-4DDB-A62F-236DB1174199}"/>
              </a:ext>
            </a:extLst>
          </p:cNvPr>
          <p:cNvGrpSpPr/>
          <p:nvPr/>
        </p:nvGrpSpPr>
        <p:grpSpPr>
          <a:xfrm>
            <a:off x="665176" y="1752974"/>
            <a:ext cx="6119163" cy="1857175"/>
            <a:chOff x="406929" y="1749861"/>
            <a:chExt cx="6119163" cy="185717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4FE105-3602-4581-B4FF-B93050F255BE}"/>
                </a:ext>
              </a:extLst>
            </p:cNvPr>
            <p:cNvSpPr txBox="1"/>
            <p:nvPr/>
          </p:nvSpPr>
          <p:spPr>
            <a:xfrm rot="20728251">
              <a:off x="5590173" y="2941727"/>
              <a:ext cx="782587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b="1" dirty="0">
                  <a:solidFill>
                    <a:schemeClr val="bg1"/>
                  </a:solidFill>
                </a:rPr>
                <a:t>CODI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CAEB7F-2B97-4BD4-8A9C-45D40576EEA6}"/>
                </a:ext>
              </a:extLst>
            </p:cNvPr>
            <p:cNvSpPr/>
            <p:nvPr/>
          </p:nvSpPr>
          <p:spPr>
            <a:xfrm>
              <a:off x="406929" y="1749861"/>
              <a:ext cx="6119163" cy="1857175"/>
            </a:xfrm>
            <a:prstGeom prst="rect">
              <a:avLst/>
            </a:prstGeom>
            <a:solidFill>
              <a:srgbClr val="FFFFFF">
                <a:alpha val="81961"/>
              </a:srgbClr>
            </a:solidFill>
            <a:ln w="28575">
              <a:solidFill>
                <a:srgbClr val="67DBCA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i="1" dirty="0"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Resilience to Global Health challenges through the One Health approach – BSL3 connected to CORUS BL</a:t>
              </a:r>
            </a:p>
            <a:p>
              <a:pPr algn="ctr"/>
              <a:endParaRPr lang="en-US" sz="1867" i="1" dirty="0"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867" i="1" dirty="0"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867" i="1" dirty="0"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867" i="1" dirty="0"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23" name="Picture 4" descr="Site">
              <a:extLst>
                <a:ext uri="{FF2B5EF4-FFF2-40B4-BE49-F238E27FC236}">
                  <a16:creationId xmlns:a16="http://schemas.microsoft.com/office/drawing/2014/main" id="{D9585E87-0F37-4E87-AEF8-AB5833EC08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707" y="2365203"/>
              <a:ext cx="766677" cy="494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Imagen 8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93E893A8-16E1-4F39-B4CF-14A0B4200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7535" y="3018581"/>
              <a:ext cx="1602816" cy="410875"/>
            </a:xfrm>
            <a:prstGeom prst="rect">
              <a:avLst/>
            </a:prstGeom>
          </p:spPr>
        </p:pic>
        <p:pic>
          <p:nvPicPr>
            <p:cNvPr id="25" name="Imagen 20" descr="Imagen que contiene Logotipo&#10;&#10;Descripción generada automáticamente">
              <a:extLst>
                <a:ext uri="{FF2B5EF4-FFF2-40B4-BE49-F238E27FC236}">
                  <a16:creationId xmlns:a16="http://schemas.microsoft.com/office/drawing/2014/main" id="{38EE3EC9-3776-48AA-AA63-35B266AFA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1041146" y="2383273"/>
              <a:ext cx="1178287" cy="558839"/>
            </a:xfrm>
            <a:prstGeom prst="rect">
              <a:avLst/>
            </a:prstGeom>
          </p:spPr>
        </p:pic>
        <p:pic>
          <p:nvPicPr>
            <p:cNvPr id="26" name="Imagen 2" descr="Un dibujo animado con letras&#10;&#10;Descripción generada automáticamente con confianza media">
              <a:extLst>
                <a:ext uri="{FF2B5EF4-FFF2-40B4-BE49-F238E27FC236}">
                  <a16:creationId xmlns:a16="http://schemas.microsoft.com/office/drawing/2014/main" id="{8C9B9C61-A95C-40C3-9BAA-B198808BA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3464192" y="2318692"/>
              <a:ext cx="961829" cy="507847"/>
            </a:xfrm>
            <a:prstGeom prst="rect">
              <a:avLst/>
            </a:prstGeom>
          </p:spPr>
        </p:pic>
        <p:pic>
          <p:nvPicPr>
            <p:cNvPr id="27" name="Imagen 10" descr="Imagen que contiene dibujo, señal, reloj, firmar&#10;&#10;Descripción generada automáticamente">
              <a:extLst>
                <a:ext uri="{FF2B5EF4-FFF2-40B4-BE49-F238E27FC236}">
                  <a16:creationId xmlns:a16="http://schemas.microsoft.com/office/drawing/2014/main" id="{1416D84C-4B4A-4BBD-9982-EA0F9FD64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4610127" y="2418189"/>
              <a:ext cx="1426029" cy="268263"/>
            </a:xfrm>
            <a:prstGeom prst="rect">
              <a:avLst/>
            </a:prstGeom>
          </p:spPr>
        </p:pic>
        <p:pic>
          <p:nvPicPr>
            <p:cNvPr id="28" name="Image 4">
              <a:extLst>
                <a:ext uri="{FF2B5EF4-FFF2-40B4-BE49-F238E27FC236}">
                  <a16:creationId xmlns:a16="http://schemas.microsoft.com/office/drawing/2014/main" id="{5B8F321F-58E0-4C10-8DCA-0FA24144E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558" y="3056844"/>
              <a:ext cx="966456" cy="379357"/>
            </a:xfrm>
            <a:prstGeom prst="rect">
              <a:avLst/>
            </a:prstGeom>
          </p:spPr>
        </p:pic>
        <p:pic>
          <p:nvPicPr>
            <p:cNvPr id="29" name="Imagen 26" descr="Imagen que contiene Logotipo&#10;&#10;Descripción generada automáticamente">
              <a:extLst>
                <a:ext uri="{FF2B5EF4-FFF2-40B4-BE49-F238E27FC236}">
                  <a16:creationId xmlns:a16="http://schemas.microsoft.com/office/drawing/2014/main" id="{C07E967E-13BF-4C1E-BF7A-429CEBCA6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1875414" y="2966610"/>
              <a:ext cx="1292036" cy="47429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87202D2-1845-446A-BF3A-10F8DB20CF80}"/>
              </a:ext>
            </a:extLst>
          </p:cNvPr>
          <p:cNvGrpSpPr/>
          <p:nvPr/>
        </p:nvGrpSpPr>
        <p:grpSpPr>
          <a:xfrm>
            <a:off x="1940562" y="3899620"/>
            <a:ext cx="6420515" cy="1857175"/>
            <a:chOff x="1950232" y="3724590"/>
            <a:chExt cx="6420515" cy="185717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537766F-D3A5-4BFA-B280-9B4F6C2C5268}"/>
                </a:ext>
              </a:extLst>
            </p:cNvPr>
            <p:cNvSpPr/>
            <p:nvPr/>
          </p:nvSpPr>
          <p:spPr>
            <a:xfrm>
              <a:off x="1950232" y="3724590"/>
              <a:ext cx="6420515" cy="1857175"/>
            </a:xfrm>
            <a:prstGeom prst="rect">
              <a:avLst/>
            </a:prstGeom>
            <a:solidFill>
              <a:srgbClr val="FFFFFF">
                <a:alpha val="81961"/>
              </a:srgbClr>
            </a:solidFill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i="1" dirty="0"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Lab to Fab clean room for microelectronics</a:t>
              </a:r>
            </a:p>
            <a:p>
              <a:pPr algn="ctr"/>
              <a:r>
                <a:rPr lang="en-US" sz="1800" i="1" dirty="0"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for development of semiconductors technologies</a:t>
              </a:r>
            </a:p>
            <a:p>
              <a:pPr algn="ctr"/>
              <a:endParaRPr lang="en-US" sz="1867" i="1" dirty="0"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867" i="1" dirty="0"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867" i="1" dirty="0"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867" i="1" dirty="0"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406324F-20C7-4C0E-A3B0-778CA629EE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r="40689" b="6252"/>
            <a:stretch/>
          </p:blipFill>
          <p:spPr>
            <a:xfrm>
              <a:off x="2183170" y="4303532"/>
              <a:ext cx="5684503" cy="603387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B35FF93-94D2-4E54-A4F2-DEFF29E6D8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58321" t="1" b="-3659"/>
            <a:stretch/>
          </p:blipFill>
          <p:spPr>
            <a:xfrm>
              <a:off x="3559934" y="4978649"/>
              <a:ext cx="3438351" cy="574265"/>
            </a:xfrm>
            <a:prstGeom prst="rect">
              <a:avLst/>
            </a:prstGeom>
            <a:ln w="38100">
              <a:noFill/>
            </a:ln>
          </p:spPr>
        </p:pic>
      </p:grp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F7FC9A7-4793-4384-B039-4AFB74760D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ALBA Introduction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97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El Sincrotrón Alba, en Cerdanyola del Vallès | Ajuntament de Cerdanyola del Vallès">
            <a:extLst>
              <a:ext uri="{FF2B5EF4-FFF2-40B4-BE49-F238E27FC236}">
                <a16:creationId xmlns:a16="http://schemas.microsoft.com/office/drawing/2014/main" id="{158EC83D-A635-4627-B5E9-014E9E0AB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5" t="-2912" r="1651" b="2912"/>
          <a:stretch/>
        </p:blipFill>
        <p:spPr bwMode="auto">
          <a:xfrm>
            <a:off x="0" y="-249382"/>
            <a:ext cx="12322034" cy="710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19CC53-6307-49FA-BFB2-85237176D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229" y="6471619"/>
            <a:ext cx="1360264" cy="292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C469F0-65B6-4CFE-99D6-FBD47E3E22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" t="2794" b="1281"/>
          <a:stretch/>
        </p:blipFill>
        <p:spPr>
          <a:xfrm>
            <a:off x="10763627" y="6466793"/>
            <a:ext cx="1360264" cy="2970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2B249A-82EC-4BC4-A904-4FB3A3668287}"/>
              </a:ext>
            </a:extLst>
          </p:cNvPr>
          <p:cNvSpPr/>
          <p:nvPr/>
        </p:nvSpPr>
        <p:spPr>
          <a:xfrm>
            <a:off x="6650736" y="734920"/>
            <a:ext cx="4496808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Thank you for your attention</a:t>
            </a:r>
            <a:endParaRPr lang="en-US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es-E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C0FECC0-A1BF-413E-B958-0156CCA541ED}"/>
              </a:ext>
            </a:extLst>
          </p:cNvPr>
          <p:cNvGrpSpPr/>
          <p:nvPr/>
        </p:nvGrpSpPr>
        <p:grpSpPr>
          <a:xfrm>
            <a:off x="196344" y="186207"/>
            <a:ext cx="3744325" cy="1705384"/>
            <a:chOff x="154497" y="0"/>
            <a:chExt cx="3744325" cy="170538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4C2474-1BBC-4477-A751-9BB8A211AA88}"/>
                </a:ext>
              </a:extLst>
            </p:cNvPr>
            <p:cNvSpPr/>
            <p:nvPr/>
          </p:nvSpPr>
          <p:spPr>
            <a:xfrm>
              <a:off x="154497" y="0"/>
              <a:ext cx="3744325" cy="170538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C:\Users\cbiscari\AppData\Local\Microsoft\Windows\INetCache\Content.MSO\49D7032.tmp">
              <a:extLst>
                <a:ext uri="{FF2B5EF4-FFF2-40B4-BE49-F238E27FC236}">
                  <a16:creationId xmlns:a16="http://schemas.microsoft.com/office/drawing/2014/main" id="{E5261344-41F7-4C8D-A65A-B30503023952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814" y="368332"/>
              <a:ext cx="1440180" cy="8705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E70D963-9D77-43FC-B114-C22369B50DCD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9097" y="331013"/>
              <a:ext cx="1562100" cy="779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7202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65E8BB-413E-BB49-A060-505546955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32">
              <a:defRPr/>
            </a:pPr>
            <a:fld id="{393CF724-F9E0-44B8-95BD-D38D8B22F53D}" type="slidenum">
              <a:rPr lang="es-ES">
                <a:solidFill>
                  <a:prstClr val="white"/>
                </a:solidFill>
              </a:rPr>
              <a:pPr defTabSz="914332">
                <a:defRPr/>
              </a:pPr>
              <a:t>2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1181100" y="1009881"/>
            <a:ext cx="9829800" cy="4267200"/>
          </a:xfrm>
        </p:spPr>
        <p:txBody>
          <a:bodyPr>
            <a:normAutofit/>
          </a:bodyPr>
          <a:lstStyle/>
          <a:p>
            <a:pPr algn="ctr">
              <a:spcAft>
                <a:spcPts val="1600"/>
              </a:spcAft>
            </a:pP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</a:rPr>
              <a:t>National</a:t>
            </a:r>
            <a:r>
              <a:rPr lang="en-US" sz="2400" b="1" i="1" dirty="0"/>
              <a:t> </a:t>
            </a:r>
            <a:r>
              <a:rPr lang="en-US" sz="2400" i="1" dirty="0"/>
              <a:t>public institution with 50% national + 50% regional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</a:rPr>
              <a:t>funding: </a:t>
            </a:r>
            <a:r>
              <a:rPr lang="en-US" sz="2400" i="1" dirty="0"/>
              <a:t>Consortium owned by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</a:rPr>
              <a:t>Ministerio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</a:rPr>
              <a:t> de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</a:rPr>
              <a:t>Ciencia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</a:rPr>
              <a:t>Innovación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</a:rPr>
              <a:t> y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</a:rPr>
              <a:t>Universidades</a:t>
            </a:r>
            <a:r>
              <a:rPr lang="en-US" sz="2400" i="1" dirty="0"/>
              <a:t> and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</a:rPr>
              <a:t>Department de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</a:rPr>
              <a:t>Recerca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</a:rPr>
              <a:t>Universitats</a:t>
            </a:r>
            <a:endParaRPr lang="en-US" sz="2400" b="1" i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sz="2400" i="1" dirty="0"/>
              <a:t>National and international (28%) staff </a:t>
            </a:r>
          </a:p>
          <a:p>
            <a:pPr algn="ctr"/>
            <a:r>
              <a:rPr lang="en-US" sz="2400" i="1" dirty="0"/>
              <a:t>National and international (40%) users</a:t>
            </a:r>
          </a:p>
          <a:p>
            <a:pPr algn="ctr"/>
            <a:r>
              <a:rPr lang="en-US" sz="2400" i="1" dirty="0"/>
              <a:t>National and international collaborations</a:t>
            </a:r>
          </a:p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420471" y="192648"/>
            <a:ext cx="7689286" cy="95461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ALBA Synchrotron Radiation Facility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5569"/>
            <a:ext cx="12192000" cy="2112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399893-6142-B84A-BEF8-66ED5EB44937}"/>
              </a:ext>
            </a:extLst>
          </p:cNvPr>
          <p:cNvSpPr txBox="1"/>
          <p:nvPr/>
        </p:nvSpPr>
        <p:spPr>
          <a:xfrm>
            <a:off x="1246095" y="955675"/>
            <a:ext cx="2348752" cy="585719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noAutofit/>
          </a:bodyPr>
          <a:lstStyle/>
          <a:p>
            <a:pPr defTabSz="914332">
              <a:defRPr/>
            </a:pPr>
            <a:endParaRPr lang="en-ES" sz="373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84D7D3-DDE4-4A11-8D50-DB7F6AA06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4562" y="6301227"/>
            <a:ext cx="2312639" cy="496892"/>
          </a:xfrm>
          <a:prstGeom prst="rect">
            <a:avLst/>
          </a:prstGeom>
        </p:spPr>
      </p:pic>
      <p:pic>
        <p:nvPicPr>
          <p:cNvPr id="1026" name="Picture 2" descr="Archivo:Logotipo del Ministerio de Ciencia, Innovación y Universidades.svg">
            <a:extLst>
              <a:ext uri="{FF2B5EF4-FFF2-40B4-BE49-F238E27FC236}">
                <a16:creationId xmlns:a16="http://schemas.microsoft.com/office/drawing/2014/main" id="{0603A12B-B8D3-4B9F-80C7-002261D83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60" y="5655094"/>
            <a:ext cx="2377440" cy="61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85AF14-3382-4CE4-BFFD-80E3366F2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s-E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12C8DBE-8D9A-4C60-BCFB-E491524F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ALBA Introduction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21133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E504B1-3FE3-4AC2-95D7-A53BA41B4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A3C1E9-1E17-4B2D-975E-2F80F7CB45F8}" type="slidenum"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lanOT-Book" panose="02000503030000020004" pitchFamily="2" charset="77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lanOT-Book" panose="02000503030000020004" pitchFamily="2" charset="77"/>
              <a:ea typeface="+mn-ea"/>
              <a:cs typeface="Arial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7579CA-2EA5-4874-BD1C-2AA8AEADB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24 October 2025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53BF6-3099-4285-84CF-0AB5AE6FD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ALBA Introduction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6947FF-90B8-44A9-9849-DBD7DC968F8A}"/>
              </a:ext>
            </a:extLst>
          </p:cNvPr>
          <p:cNvSpPr/>
          <p:nvPr/>
        </p:nvSpPr>
        <p:spPr>
          <a:xfrm>
            <a:off x="1618199" y="203921"/>
            <a:ext cx="8844463" cy="891268"/>
          </a:xfrm>
          <a:prstGeom prst="rect">
            <a:avLst/>
          </a:prstGeom>
          <a:solidFill>
            <a:srgbClr val="DDDDDD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ALBA: past, present and future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4472B6-7372-49A8-A992-F3CEE3D5529F}"/>
              </a:ext>
            </a:extLst>
          </p:cNvPr>
          <p:cNvSpPr txBox="1"/>
          <p:nvPr/>
        </p:nvSpPr>
        <p:spPr>
          <a:xfrm>
            <a:off x="6854549" y="4303456"/>
            <a:ext cx="3754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E3D153F-25AB-4401-86AF-6F1D90807367}"/>
              </a:ext>
            </a:extLst>
          </p:cNvPr>
          <p:cNvGraphicFramePr/>
          <p:nvPr>
            <p:extLst/>
          </p:nvPr>
        </p:nvGraphicFramePr>
        <p:xfrm>
          <a:off x="218365" y="1538883"/>
          <a:ext cx="11884233" cy="5061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3F0A3AB-ED0E-4F61-B3F6-04C0555981DE}"/>
              </a:ext>
            </a:extLst>
          </p:cNvPr>
          <p:cNvSpPr/>
          <p:nvPr/>
        </p:nvSpPr>
        <p:spPr>
          <a:xfrm>
            <a:off x="409766" y="1256389"/>
            <a:ext cx="3919957" cy="132343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2003 – Creation of CELLS Consortium (Spanish Government and regional Catalan Government), and agreement on facility funding for the period 2003 to 2022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2023-24 – Addenda for funding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92A6E3-CA5F-402D-BCC4-EC28713E8B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6573" y="4015697"/>
            <a:ext cx="1814868" cy="864961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6F24F3E-3673-469E-BB7D-103463D630F3}"/>
              </a:ext>
            </a:extLst>
          </p:cNvPr>
          <p:cNvSpPr/>
          <p:nvPr/>
        </p:nvSpPr>
        <p:spPr>
          <a:xfrm>
            <a:off x="3322461" y="4709040"/>
            <a:ext cx="236928" cy="24545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1FFE1C-46E0-45F6-99D2-014D62D5E588}"/>
              </a:ext>
            </a:extLst>
          </p:cNvPr>
          <p:cNvSpPr txBox="1"/>
          <p:nvPr/>
        </p:nvSpPr>
        <p:spPr>
          <a:xfrm>
            <a:off x="3322461" y="5031142"/>
            <a:ext cx="1367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2006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Starting ALBA construction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277B30-B866-4D96-80C3-5541EC94EF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5485" y="2618279"/>
            <a:ext cx="1850939" cy="1022160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E93F02-FC0B-425C-9B4E-06CC876ED0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1279" y="3292897"/>
            <a:ext cx="1839565" cy="864961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1A0C80-169A-417F-B300-9304FF727A0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1" b="9252"/>
          <a:stretch/>
        </p:blipFill>
        <p:spPr>
          <a:xfrm>
            <a:off x="7290786" y="4906763"/>
            <a:ext cx="3705791" cy="1316349"/>
          </a:xfrm>
          <a:prstGeom prst="rect">
            <a:avLst/>
          </a:prstGeom>
          <a:ln w="38100">
            <a:solidFill>
              <a:srgbClr val="00FFFF"/>
            </a:solidFill>
          </a:ln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C5A27EE1-86E6-4135-9E92-D586EFA3E6AB}"/>
              </a:ext>
            </a:extLst>
          </p:cNvPr>
          <p:cNvSpPr/>
          <p:nvPr/>
        </p:nvSpPr>
        <p:spPr>
          <a:xfrm>
            <a:off x="7135842" y="2787940"/>
            <a:ext cx="502122" cy="502122"/>
          </a:xfrm>
          <a:prstGeom prst="ellipse">
            <a:avLst/>
          </a:prstGeom>
          <a:solidFill>
            <a:srgbClr val="00E7E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8A76F6-6259-4275-8E8E-8D34D57DABB5}"/>
              </a:ext>
            </a:extLst>
          </p:cNvPr>
          <p:cNvSpPr txBox="1"/>
          <p:nvPr/>
        </p:nvSpPr>
        <p:spPr>
          <a:xfrm>
            <a:off x="7626941" y="3274986"/>
            <a:ext cx="1396603" cy="1477328"/>
          </a:xfrm>
          <a:prstGeom prst="rect">
            <a:avLst/>
          </a:prstGeom>
          <a:solidFill>
            <a:srgbClr val="2FBEBB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Approval of facility funding for 2025-2038</a:t>
            </a:r>
          </a:p>
        </p:txBody>
      </p:sp>
      <p:pic>
        <p:nvPicPr>
          <p:cNvPr id="21" name="Picture 2" descr="https://www.cells.es/ca/recursos/imgs/09092025-_dsc8187.jpg/@@images/image-4000-fb84c641f1fdb078ba0e78d12c510889.jpeg">
            <a:extLst>
              <a:ext uri="{FF2B5EF4-FFF2-40B4-BE49-F238E27FC236}">
                <a16:creationId xmlns:a16="http://schemas.microsoft.com/office/drawing/2014/main" id="{BBA5E5FE-09FF-4268-A7D6-8FB4E8605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" t="10549" r="44" b="3883"/>
          <a:stretch/>
        </p:blipFill>
        <p:spPr bwMode="auto">
          <a:xfrm>
            <a:off x="6170493" y="1356658"/>
            <a:ext cx="2354113" cy="1343105"/>
          </a:xfrm>
          <a:prstGeom prst="rect">
            <a:avLst/>
          </a:prstGeom>
          <a:noFill/>
          <a:ln w="19050">
            <a:solidFill>
              <a:srgbClr val="33CC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133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B8AF8F-C884-48A7-81B4-9B4007FBE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747"/>
            <a:ext cx="12192000" cy="4815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68A872-CCDA-49C6-B773-63B7C53E1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6756" y="4524334"/>
            <a:ext cx="3018509" cy="23379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C9099A-314D-4422-B9F8-B2DC922FD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40" y="4515971"/>
            <a:ext cx="2864841" cy="209784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2B71B-A99C-494B-8694-E1E9B3B66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Introduction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2D767-B2EA-40B0-B84B-648490472D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82400" y="304800"/>
            <a:ext cx="609600" cy="307975"/>
          </a:xfrm>
        </p:spPr>
        <p:txBody>
          <a:bodyPr/>
          <a:lstStyle/>
          <a:p>
            <a:pPr defTabSz="1219170"/>
            <a:fld id="{66C2AF54-E096-47AF-AB29-F0E19BDF5644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92FA431-9775-4B04-BFF3-AB1A0F8D92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70560" y="12241"/>
            <a:ext cx="5235632" cy="5619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0066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ALBA 2025</a:t>
            </a:r>
            <a:br>
              <a:rPr lang="en-US" sz="3600" b="1" dirty="0">
                <a:solidFill>
                  <a:srgbClr val="0066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endParaRPr lang="en-US" sz="3600" b="1" i="1" dirty="0">
              <a:solidFill>
                <a:srgbClr val="0066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8786E-502D-47EF-8763-338776120665}"/>
              </a:ext>
            </a:extLst>
          </p:cNvPr>
          <p:cNvSpPr txBox="1"/>
          <p:nvPr/>
        </p:nvSpPr>
        <p:spPr>
          <a:xfrm>
            <a:off x="7990684" y="1382117"/>
            <a:ext cx="3016119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>
                <a:latin typeface="Calibri" panose="020F0502020204030204"/>
              </a:rPr>
              <a:t>Instruments for material science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132C4A-5704-4F87-B976-3FB2A84F6BBB}"/>
              </a:ext>
            </a:extLst>
          </p:cNvPr>
          <p:cNvSpPr txBox="1"/>
          <p:nvPr/>
        </p:nvSpPr>
        <p:spPr>
          <a:xfrm>
            <a:off x="9065440" y="3323262"/>
            <a:ext cx="676286" cy="308876"/>
          </a:xfrm>
          <a:prstGeom prst="rect">
            <a:avLst/>
          </a:prstGeom>
          <a:solidFill>
            <a:srgbClr val="66FFFF"/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XAIRA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757CB2-F094-47B8-A29F-492A9283CA4F}"/>
              </a:ext>
            </a:extLst>
          </p:cNvPr>
          <p:cNvSpPr txBox="1"/>
          <p:nvPr/>
        </p:nvSpPr>
        <p:spPr>
          <a:xfrm>
            <a:off x="6519905" y="4515129"/>
            <a:ext cx="1070176" cy="309300"/>
          </a:xfrm>
          <a:prstGeom prst="rect">
            <a:avLst/>
          </a:prstGeom>
          <a:gradFill flip="none" rotWithShape="1"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NCD-SWEET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A55548-1B4D-4540-9CED-A42AA1115299}"/>
              </a:ext>
            </a:extLst>
          </p:cNvPr>
          <p:cNvSpPr txBox="1"/>
          <p:nvPr/>
        </p:nvSpPr>
        <p:spPr>
          <a:xfrm>
            <a:off x="7952803" y="4158396"/>
            <a:ext cx="820949" cy="307777"/>
          </a:xfrm>
          <a:prstGeom prst="rect">
            <a:avLst/>
          </a:prstGeom>
          <a:gradFill>
            <a:gsLst>
              <a:gs pos="26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MISTRAL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7C9510-5A97-4E66-9E40-4282B202E887}"/>
              </a:ext>
            </a:extLst>
          </p:cNvPr>
          <p:cNvSpPr txBox="1"/>
          <p:nvPr/>
        </p:nvSpPr>
        <p:spPr>
          <a:xfrm>
            <a:off x="3897500" y="4535462"/>
            <a:ext cx="694684" cy="2889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3SBAR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AE18C2-7973-41BF-BED5-9CD3E78E8B86}"/>
              </a:ext>
            </a:extLst>
          </p:cNvPr>
          <p:cNvSpPr txBox="1"/>
          <p:nvPr/>
        </p:nvSpPr>
        <p:spPr>
          <a:xfrm>
            <a:off x="2662638" y="4298612"/>
            <a:ext cx="694684" cy="2826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NOTOS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CCEA5B-D2E5-4EC0-B036-11540B3D0CAD}"/>
              </a:ext>
            </a:extLst>
          </p:cNvPr>
          <p:cNvSpPr txBox="1"/>
          <p:nvPr/>
        </p:nvSpPr>
        <p:spPr>
          <a:xfrm>
            <a:off x="1213222" y="3302415"/>
            <a:ext cx="738993" cy="3077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LOREA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D90B11-74CF-4D48-9044-53EFE706BBEA}"/>
              </a:ext>
            </a:extLst>
          </p:cNvPr>
          <p:cNvSpPr txBox="1"/>
          <p:nvPr/>
        </p:nvSpPr>
        <p:spPr>
          <a:xfrm>
            <a:off x="1168736" y="2690397"/>
            <a:ext cx="783479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CLAESS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3C1141-507B-4CDB-B865-87B5E46BCF1F}"/>
              </a:ext>
            </a:extLst>
          </p:cNvPr>
          <p:cNvSpPr txBox="1"/>
          <p:nvPr/>
        </p:nvSpPr>
        <p:spPr>
          <a:xfrm>
            <a:off x="1673946" y="2081193"/>
            <a:ext cx="642907" cy="3154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CIRCE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0F6E76-0297-4CDA-A2B3-CA13E75A50F5}"/>
              </a:ext>
            </a:extLst>
          </p:cNvPr>
          <p:cNvSpPr txBox="1"/>
          <p:nvPr/>
        </p:nvSpPr>
        <p:spPr>
          <a:xfrm>
            <a:off x="2405863" y="1789180"/>
            <a:ext cx="887099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MINERVA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DA88DF-4D1B-42DC-B926-E716FA7FA382}"/>
              </a:ext>
            </a:extLst>
          </p:cNvPr>
          <p:cNvSpPr txBox="1"/>
          <p:nvPr/>
        </p:nvSpPr>
        <p:spPr>
          <a:xfrm>
            <a:off x="3705017" y="1401419"/>
            <a:ext cx="788445" cy="2889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BOREAS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8B72A-4B9A-4940-9147-47D962F021A7}"/>
              </a:ext>
            </a:extLst>
          </p:cNvPr>
          <p:cNvSpPr txBox="1"/>
          <p:nvPr/>
        </p:nvSpPr>
        <p:spPr>
          <a:xfrm>
            <a:off x="5261768" y="1338006"/>
            <a:ext cx="834231" cy="309300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FAXTOR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3725FD-B51D-4BEC-8647-A43A99B50FA1}"/>
              </a:ext>
            </a:extLst>
          </p:cNvPr>
          <p:cNvSpPr txBox="1"/>
          <p:nvPr/>
        </p:nvSpPr>
        <p:spPr>
          <a:xfrm>
            <a:off x="7259261" y="1725085"/>
            <a:ext cx="693542" cy="347371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MIRAS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1A93A-2A82-4111-9863-0A03CFB458EC}"/>
              </a:ext>
            </a:extLst>
          </p:cNvPr>
          <p:cNvSpPr txBox="1"/>
          <p:nvPr/>
        </p:nvSpPr>
        <p:spPr>
          <a:xfrm>
            <a:off x="9160958" y="2649637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MSPD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F4D3B7-34CC-43D0-AFEA-79B381AED355}"/>
              </a:ext>
            </a:extLst>
          </p:cNvPr>
          <p:cNvSpPr txBox="1"/>
          <p:nvPr/>
        </p:nvSpPr>
        <p:spPr>
          <a:xfrm>
            <a:off x="5208701" y="4535462"/>
            <a:ext cx="726484" cy="288967"/>
          </a:xfrm>
          <a:prstGeom prst="rect">
            <a:avLst/>
          </a:prstGeom>
          <a:solidFill>
            <a:srgbClr val="66FFFF"/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XALOC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68D69D-15DE-4761-99C2-1B6FED89EC43}"/>
              </a:ext>
            </a:extLst>
          </p:cNvPr>
          <p:cNvSpPr txBox="1"/>
          <p:nvPr/>
        </p:nvSpPr>
        <p:spPr>
          <a:xfrm>
            <a:off x="9208360" y="4193619"/>
            <a:ext cx="580768" cy="2908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C33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TEM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111DB2-3BDE-417D-B5C1-EB19981E25CB}"/>
              </a:ext>
            </a:extLst>
          </p:cNvPr>
          <p:cNvSpPr txBox="1"/>
          <p:nvPr/>
        </p:nvSpPr>
        <p:spPr>
          <a:xfrm>
            <a:off x="9424421" y="3874671"/>
            <a:ext cx="820948" cy="283725"/>
          </a:xfrm>
          <a:prstGeom prst="rect">
            <a:avLst/>
          </a:prstGeom>
          <a:solidFill>
            <a:srgbClr val="66FFFF"/>
          </a:solidFill>
          <a:ln>
            <a:solidFill>
              <a:srgbClr val="CC33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Cryo-EM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2C76FE-3500-410D-BF22-65E18F50D182}"/>
              </a:ext>
            </a:extLst>
          </p:cNvPr>
          <p:cNvSpPr txBox="1"/>
          <p:nvPr/>
        </p:nvSpPr>
        <p:spPr>
          <a:xfrm>
            <a:off x="7688457" y="978629"/>
            <a:ext cx="2558430" cy="33855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>
                <a:latin typeface="Calibri" panose="020F0502020204030204"/>
              </a:rPr>
              <a:t>Instruments for life science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B3BC83-DD47-439A-BCF7-027BCD582319}"/>
              </a:ext>
            </a:extLst>
          </p:cNvPr>
          <p:cNvSpPr txBox="1"/>
          <p:nvPr/>
        </p:nvSpPr>
        <p:spPr>
          <a:xfrm>
            <a:off x="8463381" y="1733903"/>
            <a:ext cx="2528577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>
                <a:latin typeface="Calibri" panose="020F0502020204030204"/>
              </a:rPr>
              <a:t>Instruments for metrology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8D338A-23BE-4DD8-A459-14D7294C7B5D}"/>
              </a:ext>
            </a:extLst>
          </p:cNvPr>
          <p:cNvSpPr txBox="1"/>
          <p:nvPr/>
        </p:nvSpPr>
        <p:spPr>
          <a:xfrm>
            <a:off x="9831058" y="4189092"/>
            <a:ext cx="756481" cy="2908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C3399"/>
            </a:solidFill>
            <a:prstDash val="dash"/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InCAEM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5B6FF1-4964-4D11-93E1-F4DD28D9DB7A}"/>
              </a:ext>
            </a:extLst>
          </p:cNvPr>
          <p:cNvSpPr txBox="1"/>
          <p:nvPr/>
        </p:nvSpPr>
        <p:spPr>
          <a:xfrm flipH="1">
            <a:off x="36373" y="4273512"/>
            <a:ext cx="1176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User visits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6E22566-687E-44B8-82DF-341782CF5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6704" y="4130787"/>
            <a:ext cx="756481" cy="256228"/>
          </a:xfrm>
          <a:prstGeom prst="rect">
            <a:avLst/>
          </a:prstGeom>
          <a:solidFill>
            <a:srgbClr val="66FFFF"/>
          </a:solidFill>
          <a:scene3d>
            <a:camera prst="isometricTopUp"/>
            <a:lightRig rig="threePt" dir="t"/>
          </a:scene3d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6C4318B-7CF4-400D-98FE-D50BA8728F4A}"/>
              </a:ext>
            </a:extLst>
          </p:cNvPr>
          <p:cNvSpPr/>
          <p:nvPr/>
        </p:nvSpPr>
        <p:spPr>
          <a:xfrm>
            <a:off x="4612490" y="5651645"/>
            <a:ext cx="42008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13 operating beamlines + 1 in 2027</a:t>
            </a:r>
          </a:p>
          <a:p>
            <a:r>
              <a:rPr lang="en-US" b="1" dirty="0"/>
              <a:t>2 electron microscopes + 1 at end of 2025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05A3B7-688D-44C4-934C-B0B39CBF3AC2}"/>
              </a:ext>
            </a:extLst>
          </p:cNvPr>
          <p:cNvSpPr txBox="1"/>
          <p:nvPr/>
        </p:nvSpPr>
        <p:spPr>
          <a:xfrm flipH="1">
            <a:off x="10600766" y="4364527"/>
            <a:ext cx="161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Publications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33261-A4B4-468F-8599-7EFD98E8B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October 2025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65688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6C19FF9F-B5A6-44E9-9D70-356B78685A12}"/>
              </a:ext>
            </a:extLst>
          </p:cNvPr>
          <p:cNvSpPr txBox="1">
            <a:spLocks/>
          </p:cNvSpPr>
          <p:nvPr/>
        </p:nvSpPr>
        <p:spPr>
          <a:xfrm>
            <a:off x="321168" y="1590817"/>
            <a:ext cx="2249701" cy="2193196"/>
          </a:xfrm>
          <a:prstGeom prst="rect">
            <a:avLst/>
          </a:prstGeom>
          <a:solidFill>
            <a:srgbClr val="DDDDDD"/>
          </a:solidFill>
          <a:ln w="57150">
            <a:noFill/>
          </a:ln>
        </p:spPr>
        <p:txBody>
          <a:bodyPr/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625519">
              <a:spcBef>
                <a:spcPts val="1777"/>
              </a:spcBef>
              <a:buClrTx/>
              <a:buNone/>
            </a:pPr>
            <a:r>
              <a:rPr lang="en-US" sz="1100" dirty="0">
                <a:solidFill>
                  <a:srgbClr val="70AD47">
                    <a:lumMod val="50000"/>
                  </a:srgbClr>
                </a:solidFill>
              </a:rPr>
              <a:t>3D HOW SARS-COV-2 REPLICATES IN CELLS</a:t>
            </a:r>
            <a:endParaRPr lang="en-US" sz="1100" b="1" i="1" dirty="0">
              <a:solidFill>
                <a:srgbClr val="70AD47">
                  <a:lumMod val="50000"/>
                </a:srgbClr>
              </a:solidFill>
              <a:latin typeface="Calibri" panose="020F0502020204030204"/>
            </a:endParaRPr>
          </a:p>
          <a:p>
            <a:pPr marL="0" indent="0" defTabSz="1625519">
              <a:spcBef>
                <a:spcPts val="1777"/>
              </a:spcBef>
              <a:buClrTx/>
              <a:buNone/>
            </a:pPr>
            <a:endParaRPr lang="en-US" sz="1100" b="1" i="1" dirty="0">
              <a:solidFill>
                <a:srgbClr val="FFFFFF"/>
              </a:solidFill>
              <a:latin typeface="Abel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06379" indent="-406379" defTabSz="1625519">
              <a:spcBef>
                <a:spcPts val="1777"/>
              </a:spcBef>
              <a:buClrTx/>
            </a:pPr>
            <a:endParaRPr lang="it-IT" sz="1000" i="1" dirty="0">
              <a:solidFill>
                <a:prstClr val="black"/>
              </a:solidFill>
            </a:endParaRPr>
          </a:p>
          <a:p>
            <a:pPr marL="406379" indent="-406379" defTabSz="1625519">
              <a:spcBef>
                <a:spcPts val="1777"/>
              </a:spcBef>
              <a:buClrTx/>
            </a:pPr>
            <a:endParaRPr lang="it-IT" sz="1200" i="1" dirty="0">
              <a:solidFill>
                <a:prstClr val="black"/>
              </a:solidFill>
            </a:endParaRPr>
          </a:p>
          <a:p>
            <a:pPr marL="0" indent="0" defTabSz="1625519">
              <a:spcBef>
                <a:spcPts val="1777"/>
              </a:spcBef>
              <a:buClrTx/>
              <a:buNone/>
            </a:pPr>
            <a:r>
              <a:rPr lang="it-IT" sz="1000" i="1" dirty="0">
                <a:solidFill>
                  <a:srgbClr val="70AD47">
                    <a:lumMod val="50000"/>
                  </a:srgbClr>
                </a:solidFill>
              </a:rPr>
              <a:t>ACS Nano</a:t>
            </a:r>
            <a:r>
              <a:rPr lang="it-IT" sz="1000" dirty="0">
                <a:solidFill>
                  <a:srgbClr val="70AD47">
                    <a:lumMod val="50000"/>
                  </a:srgbClr>
                </a:solidFill>
              </a:rPr>
              <a:t>. DOI: </a:t>
            </a:r>
            <a:r>
              <a:rPr lang="it-IT" sz="1000" dirty="0">
                <a:solidFill>
                  <a:srgbClr val="70AD47">
                    <a:lumMod val="50000"/>
                  </a:srgb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10.1021</a:t>
            </a:r>
            <a:r>
              <a:rPr lang="it-IT" sz="1000" dirty="0">
                <a:solidFill>
                  <a:prstClr val="black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/acsnano.3c07265</a:t>
            </a:r>
            <a:endParaRPr lang="en-US" sz="400" dirty="0">
              <a:solidFill>
                <a:srgbClr val="44546A">
                  <a:lumMod val="50000"/>
                </a:srgbClr>
              </a:solidFill>
            </a:endParaRPr>
          </a:p>
          <a:p>
            <a:pPr marL="406379" indent="-406379" defTabSz="1625519">
              <a:spcBef>
                <a:spcPts val="1777"/>
              </a:spcBef>
              <a:buClrTx/>
            </a:pPr>
            <a:endParaRPr lang="en-US" sz="800" dirty="0">
              <a:solidFill>
                <a:srgbClr val="44546A">
                  <a:lumMod val="50000"/>
                </a:srgbClr>
              </a:solidFill>
            </a:endParaRPr>
          </a:p>
          <a:p>
            <a:pPr marL="406379" indent="-406379" defTabSz="1625519">
              <a:spcBef>
                <a:spcPts val="0"/>
              </a:spcBef>
              <a:buClrTx/>
            </a:pPr>
            <a:endParaRPr lang="it-IT" sz="900" i="1" dirty="0">
              <a:solidFill>
                <a:srgbClr val="666666"/>
              </a:solidFill>
              <a:latin typeface="Abel"/>
            </a:endParaRPr>
          </a:p>
          <a:p>
            <a:pPr marL="406379" indent="-406379" defTabSz="1625519">
              <a:spcBef>
                <a:spcPts val="0"/>
              </a:spcBef>
              <a:buClrTx/>
            </a:pPr>
            <a:endParaRPr lang="it-IT" sz="900" i="1" dirty="0">
              <a:solidFill>
                <a:srgbClr val="666666"/>
              </a:solidFill>
              <a:latin typeface="Abe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1021F7-889E-4FB3-956B-1FC299BA1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8825" y="-53987"/>
            <a:ext cx="3896673" cy="153345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8C5899-A860-4486-8068-CC12574D5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>
              <a:buClrTx/>
              <a:defRPr/>
            </a:pPr>
            <a:r>
              <a:rPr lang="en-US" sz="1067" kern="1200">
                <a:solidFill>
                  <a:prstClr val="black"/>
                </a:solidFill>
                <a:latin typeface="Calibri" panose="020F0502020204030204"/>
                <a:ea typeface="+mn-ea"/>
              </a:rPr>
              <a:t>24 October 2025</a:t>
            </a:r>
            <a:endParaRPr lang="es-ES" sz="1067" kern="12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E1C4A7-9B60-4AF8-A7E6-AEFAED701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3831" y="6525190"/>
            <a:ext cx="4114800" cy="300493"/>
          </a:xfrm>
        </p:spPr>
        <p:txBody>
          <a:bodyPr/>
          <a:lstStyle/>
          <a:p>
            <a:pPr defTabSz="1219140">
              <a:buClrTx/>
              <a:defRPr/>
            </a:pPr>
            <a:r>
              <a:rPr lang="en-US" sz="1067" kern="1200">
                <a:solidFill>
                  <a:prstClr val="black"/>
                </a:solidFill>
                <a:latin typeface="Calibri" panose="020F0502020204030204"/>
                <a:ea typeface="+mn-ea"/>
              </a:rPr>
              <a:t>ALBA Introduction</a:t>
            </a:r>
            <a:endParaRPr lang="es-ES" sz="1067" kern="12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6208092-C232-4178-82AF-F217ACB51FE8}"/>
              </a:ext>
            </a:extLst>
          </p:cNvPr>
          <p:cNvSpPr txBox="1">
            <a:spLocks/>
          </p:cNvSpPr>
          <p:nvPr/>
        </p:nvSpPr>
        <p:spPr>
          <a:xfrm>
            <a:off x="1375372" y="144185"/>
            <a:ext cx="6835931" cy="782739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4">
              <a:lnSpc>
                <a:spcPct val="120000"/>
              </a:lnSpc>
              <a:buClrTx/>
              <a:defRPr/>
            </a:pPr>
            <a:r>
              <a:rPr lang="en-US" sz="24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Life Science applications to increase life time and quality</a:t>
            </a:r>
          </a:p>
          <a:p>
            <a:pPr defTabSz="914354">
              <a:lnSpc>
                <a:spcPct val="120000"/>
              </a:lnSpc>
              <a:buClrTx/>
              <a:defRPr/>
            </a:pPr>
            <a:r>
              <a:rPr lang="en-US" sz="2200" b="1" i="1" dirty="0">
                <a:solidFill>
                  <a:srgbClr val="4472C4">
                    <a:lumMod val="60000"/>
                    <a:lumOff val="40000"/>
                  </a:srgbClr>
                </a:solidFill>
                <a:latin typeface="Calibri" panose="020F0502020204030204"/>
              </a:rPr>
              <a:t>Among many others: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E6D317-CB45-4819-B1D4-9985723EE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5738" y="4380966"/>
            <a:ext cx="2187271" cy="22194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472DDD-91A6-427D-A4ED-831D21A727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6204" y="1580329"/>
            <a:ext cx="2159019" cy="21714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389BD5-2A11-4ADB-B8C9-45ABE0B233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4014" y="4376601"/>
            <a:ext cx="2248740" cy="2222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D4A157-38CA-4D38-8E1D-79410D8E89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8982" y="1580602"/>
            <a:ext cx="2249701" cy="22248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C9DF52-16AC-4075-94EF-699B9B8B37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167" y="4376226"/>
            <a:ext cx="2187271" cy="220341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4C9D4-02CD-4DCD-8C59-6591CA2DB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59A3C1E9-1E17-4B2D-975E-2F80F7CB45F8}" type="slidenum">
              <a:rPr lang="es-ES" kern="1200">
                <a:solidFill>
                  <a:prstClr val="white"/>
                </a:solidFill>
                <a:ea typeface="+mn-ea"/>
              </a:rPr>
              <a:pPr defTabSz="1219170">
                <a:buClrTx/>
              </a:pPr>
              <a:t>5</a:t>
            </a:fld>
            <a:endParaRPr lang="es-ES" kern="1200">
              <a:solidFill>
                <a:prstClr val="white"/>
              </a:solidFill>
              <a:ea typeface="+mn-e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FF7FEA-D224-4736-80DD-5B3B81939F2B}"/>
              </a:ext>
            </a:extLst>
          </p:cNvPr>
          <p:cNvSpPr/>
          <p:nvPr/>
        </p:nvSpPr>
        <p:spPr>
          <a:xfrm>
            <a:off x="321167" y="1142275"/>
            <a:ext cx="4587515" cy="3539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defTabSz="1219170">
              <a:buClrTx/>
            </a:pPr>
            <a:r>
              <a:rPr lang="en-US" sz="17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Understanding diseases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198F03-D7BD-4345-B81E-2B8A0F42C4F8}"/>
              </a:ext>
            </a:extLst>
          </p:cNvPr>
          <p:cNvSpPr/>
          <p:nvPr/>
        </p:nvSpPr>
        <p:spPr>
          <a:xfrm>
            <a:off x="4933856" y="1164266"/>
            <a:ext cx="4455677" cy="3539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defTabSz="1219170">
              <a:buClrTx/>
            </a:pPr>
            <a:r>
              <a:rPr lang="en-US" sz="17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Improving food quality and plant resilience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772F71-4EF7-4D6F-A9D2-F2E4C9DCF074}"/>
              </a:ext>
            </a:extLst>
          </p:cNvPr>
          <p:cNvSpPr/>
          <p:nvPr/>
        </p:nvSpPr>
        <p:spPr>
          <a:xfrm>
            <a:off x="5001696" y="3877869"/>
            <a:ext cx="4491313" cy="3539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defTabSz="1219170">
              <a:buClrTx/>
            </a:pPr>
            <a:r>
              <a:rPr lang="en-US" sz="17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Advancing in therapies and drug development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A2E5D6-1F4A-43B2-BD70-C24D8A5EBD6F}"/>
              </a:ext>
            </a:extLst>
          </p:cNvPr>
          <p:cNvSpPr/>
          <p:nvPr/>
        </p:nvSpPr>
        <p:spPr>
          <a:xfrm>
            <a:off x="321167" y="3905645"/>
            <a:ext cx="4587515" cy="3539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defTabSz="1219170">
              <a:buClrTx/>
            </a:pPr>
            <a:r>
              <a:rPr lang="en-US" sz="17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Understanding fundamental properties of life</a:t>
            </a:r>
          </a:p>
        </p:txBody>
      </p:sp>
      <p:pic>
        <p:nvPicPr>
          <p:cNvPr id="19" name="video_SARS">
            <a:hlinkClick r:id="" action="ppaction://media"/>
            <a:extLst>
              <a:ext uri="{FF2B5EF4-FFF2-40B4-BE49-F238E27FC236}">
                <a16:creationId xmlns:a16="http://schemas.microsoft.com/office/drawing/2014/main" id="{F53FCF6D-8CD5-4F8B-8BEC-216D7A8DE9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173" y="2229837"/>
            <a:ext cx="1836399" cy="102117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F2ACF0-0475-4E5D-B24C-B9F58691554C}"/>
              </a:ext>
            </a:extLst>
          </p:cNvPr>
          <p:cNvSpPr/>
          <p:nvPr/>
        </p:nvSpPr>
        <p:spPr>
          <a:xfrm>
            <a:off x="705177" y="1843176"/>
            <a:ext cx="1007584" cy="3231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377">
              <a:spcBef>
                <a:spcPts val="900"/>
              </a:spcBef>
              <a:spcAft>
                <a:spcPts val="900"/>
              </a:spcAft>
              <a:buClrTx/>
              <a:defRPr/>
            </a:pPr>
            <a:r>
              <a:rPr lang="en-US" sz="1351" b="1" kern="1200" dirty="0">
                <a:solidFill>
                  <a:srgbClr val="FFC000">
                    <a:lumMod val="20000"/>
                    <a:lumOff val="80000"/>
                  </a:srgbClr>
                </a:solidFill>
                <a:latin typeface="Calibri"/>
                <a:ea typeface="+mn-ea"/>
                <a:cs typeface="+mn-cs"/>
              </a:rPr>
              <a:t>  </a:t>
            </a:r>
            <a:r>
              <a:rPr lang="en-US" sz="15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MISTRAL</a:t>
            </a:r>
            <a:endParaRPr lang="en-US" sz="135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7F66BFE-245F-4A5B-9460-3A10FA6105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01695" y="4396758"/>
            <a:ext cx="2248740" cy="21990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BA4AF3-99BD-4029-8A08-5F4AF6FE5E28}"/>
              </a:ext>
            </a:extLst>
          </p:cNvPr>
          <p:cNvSpPr/>
          <p:nvPr/>
        </p:nvSpPr>
        <p:spPr>
          <a:xfrm>
            <a:off x="5001695" y="332476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Tx/>
            </a:pPr>
            <a:endParaRPr lang="en-US" sz="1800" b="1" kern="1200" dirty="0">
              <a:solidFill>
                <a:srgbClr val="FFFFFF"/>
              </a:solidFill>
              <a:latin typeface="Outfit"/>
              <a:ea typeface="+mn-ea"/>
              <a:cs typeface="+mn-cs"/>
            </a:endParaRP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4740FB4C-D2FB-43FF-AF6E-5629441690C7}"/>
              </a:ext>
            </a:extLst>
          </p:cNvPr>
          <p:cNvSpPr txBox="1">
            <a:spLocks/>
          </p:cNvSpPr>
          <p:nvPr/>
        </p:nvSpPr>
        <p:spPr>
          <a:xfrm>
            <a:off x="7197071" y="1580330"/>
            <a:ext cx="2249701" cy="2193196"/>
          </a:xfrm>
          <a:prstGeom prst="rect">
            <a:avLst/>
          </a:prstGeom>
          <a:solidFill>
            <a:srgbClr val="DDDDDD"/>
          </a:solidFill>
          <a:ln w="57150">
            <a:noFill/>
          </a:ln>
        </p:spPr>
        <p:txBody>
          <a:bodyPr/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Outfit"/>
              </a:rPr>
              <a:t>PEST CONTROL ON CROPS</a:t>
            </a:r>
          </a:p>
          <a:p>
            <a:pPr marL="0" indent="0" defTabSz="1625519">
              <a:spcBef>
                <a:spcPts val="1777"/>
              </a:spcBef>
              <a:buClrTx/>
              <a:buNone/>
            </a:pPr>
            <a:endParaRPr lang="en-US" sz="1051" b="1" i="1" dirty="0">
              <a:solidFill>
                <a:srgbClr val="FFFFFF"/>
              </a:solidFill>
              <a:latin typeface="Abel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defTabSz="1625519">
              <a:spcBef>
                <a:spcPts val="1777"/>
              </a:spcBef>
              <a:buClrTx/>
              <a:buNone/>
            </a:pPr>
            <a:endParaRPr lang="en-US" sz="1000" b="1" i="1" dirty="0">
              <a:solidFill>
                <a:srgbClr val="FFFFFF"/>
              </a:solidFill>
              <a:latin typeface="Abel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06379" indent="-406379" defTabSz="1625519">
              <a:spcBef>
                <a:spcPts val="1777"/>
              </a:spcBef>
              <a:buClrTx/>
            </a:pPr>
            <a:endParaRPr lang="en-US" sz="600" b="1" i="1" dirty="0">
              <a:solidFill>
                <a:srgbClr val="FFFFFF"/>
              </a:solidFill>
              <a:latin typeface="Abel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defTabSz="1625519">
              <a:spcBef>
                <a:spcPts val="1777"/>
              </a:spcBef>
              <a:buClrTx/>
              <a:buNone/>
            </a:pPr>
            <a:endParaRPr lang="it-IT" sz="1200" i="1" dirty="0">
              <a:solidFill>
                <a:prstClr val="black"/>
              </a:solidFill>
            </a:endParaRPr>
          </a:p>
          <a:p>
            <a:pPr marL="0" indent="0" defTabSz="1625519">
              <a:spcBef>
                <a:spcPts val="1777"/>
              </a:spcBef>
              <a:buClrTx/>
              <a:buNone/>
            </a:pPr>
            <a:r>
              <a:rPr lang="en-US" sz="1000" dirty="0" err="1">
                <a:solidFill>
                  <a:prstClr val="black"/>
                </a:solidFill>
              </a:rPr>
              <a:t>BioChar</a:t>
            </a:r>
            <a:r>
              <a:rPr lang="en-US" sz="1000" dirty="0">
                <a:solidFill>
                  <a:prstClr val="black"/>
                </a:solidFill>
              </a:rPr>
              <a:t> doi.org/10.1007/s42773-023-00228-8</a:t>
            </a:r>
            <a:endParaRPr lang="it-IT" sz="1000" i="1" dirty="0">
              <a:solidFill>
                <a:srgbClr val="666666"/>
              </a:solidFill>
              <a:latin typeface="Abel"/>
            </a:endParaRPr>
          </a:p>
          <a:p>
            <a:pPr marL="406379" indent="-406379" defTabSz="1625519">
              <a:spcBef>
                <a:spcPts val="0"/>
              </a:spcBef>
              <a:buClrTx/>
            </a:pPr>
            <a:endParaRPr lang="it-IT" sz="900" i="1" dirty="0">
              <a:solidFill>
                <a:srgbClr val="666666"/>
              </a:solidFill>
              <a:latin typeface="Abe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7A7F65-95D3-40D2-8ED7-284BB52CFA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86440" y="2004217"/>
            <a:ext cx="2070960" cy="117098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4699974-E435-4B23-A6AF-8D96A6F0D8D3}"/>
              </a:ext>
            </a:extLst>
          </p:cNvPr>
          <p:cNvSpPr/>
          <p:nvPr/>
        </p:nvSpPr>
        <p:spPr>
          <a:xfrm>
            <a:off x="8211303" y="3195644"/>
            <a:ext cx="1007584" cy="3231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377">
              <a:spcBef>
                <a:spcPts val="900"/>
              </a:spcBef>
              <a:spcAft>
                <a:spcPts val="900"/>
              </a:spcAft>
              <a:buClrTx/>
              <a:defRPr/>
            </a:pPr>
            <a:r>
              <a:rPr lang="en-US" sz="1351" b="1" kern="1200" dirty="0">
                <a:solidFill>
                  <a:srgbClr val="FFC000">
                    <a:lumMod val="20000"/>
                    <a:lumOff val="80000"/>
                  </a:srgbClr>
                </a:solidFill>
                <a:latin typeface="Calibri"/>
                <a:ea typeface="+mn-ea"/>
                <a:cs typeface="+mn-cs"/>
              </a:rPr>
              <a:t>  </a:t>
            </a:r>
            <a:r>
              <a:rPr lang="en-US" sz="15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MISTRAL</a:t>
            </a:r>
            <a:endParaRPr lang="en-US" sz="135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40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65C8A1-B465-4B84-84E6-6F49B10C2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>
              <a:defRPr/>
            </a:pPr>
            <a:r>
              <a:rPr lang="en-US" sz="1067">
                <a:solidFill>
                  <a:prstClr val="black"/>
                </a:solidFill>
                <a:latin typeface="Calibri" panose="020F0502020204030204"/>
              </a:rPr>
              <a:t>24 October 2025</a:t>
            </a:r>
            <a:endParaRPr lang="es-ES" sz="10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2EF52E-951F-4F38-B809-80D34D63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6934" y="6582734"/>
            <a:ext cx="4114800" cy="300493"/>
          </a:xfrm>
        </p:spPr>
        <p:txBody>
          <a:bodyPr/>
          <a:lstStyle/>
          <a:p>
            <a:pPr defTabSz="1219140">
              <a:defRPr/>
            </a:pPr>
            <a:r>
              <a:rPr lang="en-US" sz="1067">
                <a:solidFill>
                  <a:prstClr val="black"/>
                </a:solidFill>
                <a:latin typeface="Calibri" panose="020F0502020204030204"/>
              </a:rPr>
              <a:t>ALBA Introduction</a:t>
            </a:r>
            <a:endParaRPr lang="es-ES" sz="10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33DCEC-3E5E-4943-B66D-EAEB9D0DCAD0}"/>
              </a:ext>
            </a:extLst>
          </p:cNvPr>
          <p:cNvSpPr txBox="1">
            <a:spLocks/>
          </p:cNvSpPr>
          <p:nvPr/>
        </p:nvSpPr>
        <p:spPr>
          <a:xfrm>
            <a:off x="1191905" y="127381"/>
            <a:ext cx="6921787" cy="1095879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4">
              <a:lnSpc>
                <a:spcPct val="120000"/>
              </a:lnSpc>
              <a:defRPr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Chemistry and Materials Science for boosting decarbonization and decreasing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material footprint</a:t>
            </a:r>
          </a:p>
          <a:p>
            <a:pPr defTabSz="914354">
              <a:lnSpc>
                <a:spcPct val="120000"/>
              </a:lnSpc>
              <a:defRPr/>
            </a:pPr>
            <a:r>
              <a:rPr lang="en-US" sz="36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/>
              </a:rPr>
              <a:t>Among many others:</a:t>
            </a:r>
          </a:p>
          <a:p>
            <a:pPr defTabSz="914354">
              <a:lnSpc>
                <a:spcPct val="120000"/>
              </a:lnSpc>
              <a:defRPr/>
            </a:pPr>
            <a:endParaRPr lang="en-US" sz="3200" b="1" i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720D70-E6D3-4540-B787-A11660490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690" y="1"/>
            <a:ext cx="4078311" cy="15193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51F6B8-A253-4F46-B812-C52576B61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74" y="1794296"/>
            <a:ext cx="2172607" cy="21789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9E4187-344A-4799-9B14-7373319C0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873" y="4455455"/>
            <a:ext cx="2106175" cy="21247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967639-1AEF-4F2D-98FB-7DCE60815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873" y="4455456"/>
            <a:ext cx="2102609" cy="21149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0AB84F-7557-448B-BB88-EC1C58329A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4853" y="4474050"/>
            <a:ext cx="2054720" cy="20248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F9310D-6CCE-43B4-BF22-F61A387141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5174" y="1809293"/>
            <a:ext cx="2106559" cy="2091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E5A690-2BF1-4EFC-913B-87281B8D30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0099" y="4455454"/>
            <a:ext cx="2106175" cy="215851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7B3E3-6580-4C61-BD53-3E829B330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6</a:t>
            </a:fld>
            <a:endParaRPr lang="es-E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19081E-C95F-406D-AA89-298B731AA3F1}"/>
              </a:ext>
            </a:extLst>
          </p:cNvPr>
          <p:cNvSpPr/>
          <p:nvPr/>
        </p:nvSpPr>
        <p:spPr>
          <a:xfrm>
            <a:off x="408704" y="1338055"/>
            <a:ext cx="4541077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latin typeface="+mn-lt"/>
              </a:rPr>
              <a:t>More performing and diverse batteries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2D44E6-0375-44B9-9FCE-99994F34C7EA}"/>
              </a:ext>
            </a:extLst>
          </p:cNvPr>
          <p:cNvSpPr/>
          <p:nvPr/>
        </p:nvSpPr>
        <p:spPr>
          <a:xfrm>
            <a:off x="5136485" y="1327918"/>
            <a:ext cx="4435444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latin typeface="+mn-lt"/>
              </a:rPr>
              <a:t>Green energy technologies, solar and 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ABF066-4B14-4BAC-88A8-69A903E30F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6872" y="1807061"/>
            <a:ext cx="2112909" cy="2164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027E58-B658-42E3-AA14-988E66228A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7124" y="1787870"/>
            <a:ext cx="2064805" cy="20583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835B9F-F0FE-41CC-9ABF-1039CC7E8188}"/>
              </a:ext>
            </a:extLst>
          </p:cNvPr>
          <p:cNvSpPr/>
          <p:nvPr/>
        </p:nvSpPr>
        <p:spPr>
          <a:xfrm>
            <a:off x="438873" y="4031101"/>
            <a:ext cx="4504175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latin typeface="+mn-lt"/>
              </a:rPr>
              <a:t>Low footprint materials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59D91C-8972-4077-BA85-53A9EC27C622}"/>
              </a:ext>
            </a:extLst>
          </p:cNvPr>
          <p:cNvSpPr/>
          <p:nvPr/>
        </p:nvSpPr>
        <p:spPr>
          <a:xfrm>
            <a:off x="5190099" y="4049697"/>
            <a:ext cx="4435444" cy="33855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latin typeface="+mn-lt"/>
              </a:rPr>
              <a:t>Catalysts for low footprint developments </a:t>
            </a:r>
          </a:p>
        </p:txBody>
      </p:sp>
    </p:spTree>
    <p:extLst>
      <p:ext uri="{BB962C8B-B14F-4D97-AF65-F5344CB8AC3E}">
        <p14:creationId xmlns:p14="http://schemas.microsoft.com/office/powerpoint/2010/main" val="2582322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52D96C-6FC5-4718-8B30-1EDBC7032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>
              <a:defRPr/>
            </a:pPr>
            <a:r>
              <a:rPr lang="en-US" sz="1067">
                <a:solidFill>
                  <a:prstClr val="black"/>
                </a:solidFill>
                <a:latin typeface="Calibri" panose="020F0502020204030204"/>
              </a:rPr>
              <a:t>24 October 2025</a:t>
            </a:r>
            <a:endParaRPr lang="es-ES" sz="10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80D974-1F67-42AE-9C68-A5749406F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>
              <a:defRPr/>
            </a:pPr>
            <a:r>
              <a:rPr lang="en-US" sz="1067">
                <a:solidFill>
                  <a:prstClr val="black"/>
                </a:solidFill>
                <a:latin typeface="Calibri" panose="020F0502020204030204"/>
              </a:rPr>
              <a:t>ALBA Introduction</a:t>
            </a:r>
            <a:endParaRPr lang="es-ES" sz="106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27FBF8-FD87-4C9D-A364-8AD4F944B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122" y="2"/>
            <a:ext cx="4098879" cy="1526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E3539E-73BF-4809-9068-0D20CE39B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66" y="4328453"/>
            <a:ext cx="2053399" cy="2071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308FE5-6C6D-4588-9929-3C38E74B9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818" y="1776212"/>
            <a:ext cx="2002911" cy="1985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8F9106-085D-4973-9940-25527A78C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865" y="1802100"/>
            <a:ext cx="2007377" cy="1985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B90168-16C3-4BF0-A4D1-F77D2368B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7181" y="4328453"/>
            <a:ext cx="2099547" cy="20762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C9A09F-AC2B-48E5-8275-E77A6137C5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1458" y="1781954"/>
            <a:ext cx="2007377" cy="20375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CF383A-D0ED-47CA-B672-55BF2DF21A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0192" y="1781953"/>
            <a:ext cx="2007377" cy="207504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C3147A6-03A5-4166-B85F-D9CB7B625A26}"/>
              </a:ext>
            </a:extLst>
          </p:cNvPr>
          <p:cNvSpPr txBox="1">
            <a:spLocks/>
          </p:cNvSpPr>
          <p:nvPr/>
        </p:nvSpPr>
        <p:spPr>
          <a:xfrm>
            <a:off x="1359558" y="117819"/>
            <a:ext cx="6636351" cy="9779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4">
              <a:lnSpc>
                <a:spcPct val="100000"/>
              </a:lnSpc>
              <a:defRPr/>
            </a:pPr>
            <a:r>
              <a:rPr lang="en-US" sz="22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Electronic and Magnetic Structure of Matter for low-consumption new technologies, quantum, spintronics</a:t>
            </a:r>
          </a:p>
          <a:p>
            <a:pPr defTabSz="914354">
              <a:lnSpc>
                <a:spcPct val="100000"/>
              </a:lnSpc>
              <a:defRPr/>
            </a:pPr>
            <a:r>
              <a:rPr lang="en-US" sz="20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/>
              </a:rPr>
              <a:t>Among many others:</a:t>
            </a:r>
          </a:p>
          <a:p>
            <a:pPr defTabSz="914354">
              <a:lnSpc>
                <a:spcPct val="100000"/>
              </a:lnSpc>
              <a:defRPr/>
            </a:pPr>
            <a:endParaRPr lang="en-US" sz="2200" b="1" i="1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E903A-84AC-4126-9E3A-05164EE8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7</a:t>
            </a:fld>
            <a:endParaRPr lang="es-E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E6BCD9-D3B6-4EAA-9DE1-51DDCA6A89AA}"/>
              </a:ext>
            </a:extLst>
          </p:cNvPr>
          <p:cNvSpPr/>
          <p:nvPr/>
        </p:nvSpPr>
        <p:spPr>
          <a:xfrm>
            <a:off x="262866" y="1360259"/>
            <a:ext cx="4333863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latin typeface="+mn-lt"/>
              </a:rPr>
              <a:t>Magnetism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E06DA5-B4C3-4592-98DA-CF2EE0822260}"/>
              </a:ext>
            </a:extLst>
          </p:cNvPr>
          <p:cNvSpPr/>
          <p:nvPr/>
        </p:nvSpPr>
        <p:spPr>
          <a:xfrm>
            <a:off x="4830191" y="1367928"/>
            <a:ext cx="430864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latin typeface="+mn-lt"/>
              </a:rPr>
              <a:t>Spintronic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E0F9AD-860B-4B76-990A-CC20277D27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0191" y="4355694"/>
            <a:ext cx="2013672" cy="201687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F86ABE-1C13-47AA-A855-5978CAFF97AD}"/>
              </a:ext>
            </a:extLst>
          </p:cNvPr>
          <p:cNvSpPr/>
          <p:nvPr/>
        </p:nvSpPr>
        <p:spPr>
          <a:xfrm>
            <a:off x="4796953" y="3914057"/>
            <a:ext cx="4380915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latin typeface="+mn-lt"/>
              </a:rPr>
              <a:t>Quantum materials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1EB9426-C09E-4A60-B7BA-A8D53D10AA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9027" y="4381138"/>
            <a:ext cx="1978840" cy="196599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A2BED1-AF2A-4072-9990-83F3589AF6C5}"/>
              </a:ext>
            </a:extLst>
          </p:cNvPr>
          <p:cNvSpPr/>
          <p:nvPr/>
        </p:nvSpPr>
        <p:spPr>
          <a:xfrm>
            <a:off x="262866" y="3880579"/>
            <a:ext cx="4333863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latin typeface="+mn-lt"/>
              </a:rPr>
              <a:t>2D materials</a:t>
            </a:r>
          </a:p>
        </p:txBody>
      </p:sp>
    </p:spTree>
    <p:extLst>
      <p:ext uri="{BB962C8B-B14F-4D97-AF65-F5344CB8AC3E}">
        <p14:creationId xmlns:p14="http://schemas.microsoft.com/office/powerpoint/2010/main" val="1133814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9136815-8C61-415D-9F14-F4B9CA7CF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8D828A-3E21-4427-B365-DF72B83AAD2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0E96C6A-58D4-4F42-B5FD-2EC9CD8511B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CDD3FF-BACD-496A-AC9B-FBB9C49E2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19" y="813128"/>
            <a:ext cx="9919952" cy="52490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83C90D-DC54-4933-894B-F3B8F02EB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9944" y="2197124"/>
            <a:ext cx="1296761" cy="87258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9C1454E-F208-450D-BAF8-D6100CE2F599}"/>
              </a:ext>
            </a:extLst>
          </p:cNvPr>
          <p:cNvSpPr txBox="1">
            <a:spLocks/>
          </p:cNvSpPr>
          <p:nvPr/>
        </p:nvSpPr>
        <p:spPr>
          <a:xfrm>
            <a:off x="1838427" y="250710"/>
            <a:ext cx="8443661" cy="561975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i="1" dirty="0">
                <a:latin typeface="+mn-lt"/>
              </a:rPr>
              <a:t>International users – proposals from 50 different countries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F61217-1886-4E51-AE1D-3C2BB8A2F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207" y="4831588"/>
            <a:ext cx="3968319" cy="183048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1ED7ED3-DB11-48F5-BF23-00A4D80D6C7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92205" y="4634144"/>
          <a:ext cx="2259369" cy="8655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7566">
                  <a:extLst>
                    <a:ext uri="{9D8B030D-6E8A-4147-A177-3AD203B41FA5}">
                      <a16:colId xmlns:a16="http://schemas.microsoft.com/office/drawing/2014/main" val="489248435"/>
                    </a:ext>
                  </a:extLst>
                </a:gridCol>
                <a:gridCol w="621437">
                  <a:extLst>
                    <a:ext uri="{9D8B030D-6E8A-4147-A177-3AD203B41FA5}">
                      <a16:colId xmlns:a16="http://schemas.microsoft.com/office/drawing/2014/main" val="2042266524"/>
                    </a:ext>
                  </a:extLst>
                </a:gridCol>
                <a:gridCol w="590366">
                  <a:extLst>
                    <a:ext uri="{9D8B030D-6E8A-4147-A177-3AD203B41FA5}">
                      <a16:colId xmlns:a16="http://schemas.microsoft.com/office/drawing/2014/main" val="2401131262"/>
                    </a:ext>
                  </a:extLst>
                </a:gridCol>
              </a:tblGrid>
              <a:tr h="2946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International</a:t>
                      </a:r>
                      <a:endParaRPr lang="en-US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2531</a:t>
                      </a:r>
                      <a:endParaRPr lang="en-US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1027986493"/>
                  </a:ext>
                </a:extLst>
              </a:tr>
              <a:tr h="276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National</a:t>
                      </a:r>
                      <a:endParaRPr lang="en-US" sz="11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3745</a:t>
                      </a:r>
                      <a:endParaRPr lang="en-US" sz="11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60%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2769725107"/>
                  </a:ext>
                </a:extLst>
              </a:tr>
              <a:tr h="2946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Total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6276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47277311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B8669D6-D706-49ED-A4F8-4D772C83A6F4}"/>
              </a:ext>
            </a:extLst>
          </p:cNvPr>
          <p:cNvSpPr txBox="1"/>
          <p:nvPr/>
        </p:nvSpPr>
        <p:spPr>
          <a:xfrm>
            <a:off x="9060649" y="5513034"/>
            <a:ext cx="164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1-2 Japan proposals per year</a:t>
            </a:r>
          </a:p>
        </p:txBody>
      </p:sp>
    </p:spTree>
    <p:extLst>
      <p:ext uri="{BB962C8B-B14F-4D97-AF65-F5344CB8AC3E}">
        <p14:creationId xmlns:p14="http://schemas.microsoft.com/office/powerpoint/2010/main" val="584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A2F8FD-FE81-4949-A407-2448A0E53BF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ALBA Introduction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33B882-9FFE-429E-A60E-A32F401D395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24 October 2025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43938-88E9-4DFC-A50C-6A125FC43F1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2C1D6D-AE7A-4DCD-82F0-40E912181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382" y="1386937"/>
            <a:ext cx="4166180" cy="31782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0557A1-794E-46AA-8716-F5338F7BCF05}"/>
              </a:ext>
            </a:extLst>
          </p:cNvPr>
          <p:cNvSpPr/>
          <p:nvPr/>
        </p:nvSpPr>
        <p:spPr>
          <a:xfrm>
            <a:off x="369195" y="4709307"/>
            <a:ext cx="546823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800" b="1" kern="1200" dirty="0">
                <a:solidFill>
                  <a:srgbClr val="FFFF00"/>
                </a:solidFill>
                <a:latin typeface="Open Sans"/>
                <a:ea typeface="+mn-ea"/>
              </a:rPr>
              <a:t>142</a:t>
            </a:r>
            <a:r>
              <a:rPr lang="en-US" sz="1600" kern="1200" dirty="0">
                <a:solidFill>
                  <a:prstClr val="white"/>
                </a:solidFill>
                <a:latin typeface="Open Sans"/>
                <a:ea typeface="+mn-ea"/>
              </a:rPr>
              <a:t> ALBA publications out of 2,901 were cited in </a:t>
            </a:r>
            <a:r>
              <a:rPr lang="en-US" sz="2000" b="1" kern="1200" dirty="0">
                <a:solidFill>
                  <a:srgbClr val="FFFF00"/>
                </a:solidFill>
                <a:latin typeface="Open Sans"/>
                <a:ea typeface="+mn-ea"/>
              </a:rPr>
              <a:t>290</a:t>
            </a:r>
            <a:r>
              <a:rPr lang="en-US" sz="1600" kern="1200" dirty="0">
                <a:solidFill>
                  <a:prstClr val="white"/>
                </a:solidFill>
                <a:latin typeface="Open Sans"/>
                <a:ea typeface="+mn-ea"/>
              </a:rPr>
              <a:t> </a:t>
            </a:r>
            <a:r>
              <a:rPr lang="en-US" sz="1600" b="1" kern="1200" dirty="0">
                <a:solidFill>
                  <a:prstClr val="white"/>
                </a:solidFill>
                <a:latin typeface="Open Sans"/>
                <a:ea typeface="+mn-ea"/>
              </a:rPr>
              <a:t>patent documents (</a:t>
            </a:r>
            <a:r>
              <a:rPr lang="en-US" sz="1600" b="1" kern="1200" dirty="0">
                <a:solidFill>
                  <a:prstClr val="white"/>
                </a:solidFill>
                <a:latin typeface="Cambria Math" panose="02040503050406030204" pitchFamily="18" charset="0"/>
                <a:ea typeface="+mn-ea"/>
              </a:rPr>
              <a:t>𝑃</a:t>
            </a:r>
            <a:r>
              <a:rPr lang="en-US" sz="1200" b="1" kern="1200" dirty="0">
                <a:solidFill>
                  <a:prstClr val="white"/>
                </a:solidFill>
                <a:latin typeface="Cambria Math" panose="02040503050406030204" pitchFamily="18" charset="0"/>
                <a:ea typeface="+mn-ea"/>
              </a:rPr>
              <a:t>0</a:t>
            </a:r>
            <a:r>
              <a:rPr lang="en-US" sz="1600" b="1" kern="1200" dirty="0">
                <a:solidFill>
                  <a:prstClr val="white"/>
                </a:solidFill>
                <a:latin typeface="Open Sans"/>
                <a:ea typeface="+mn-ea"/>
              </a:rPr>
              <a:t>) </a:t>
            </a:r>
            <a:endParaRPr lang="en-US" sz="1600" b="1" kern="1200" dirty="0">
              <a:solidFill>
                <a:prstClr val="white"/>
              </a:solidFill>
              <a:latin typeface="Wingdings" panose="05000000000000000000" pitchFamily="2" charset="2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2579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were cited by a total of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51,628 scholar works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+mn-ea"/>
                <a:cs typeface="+mn-cs"/>
              </a:rPr>
              <a:t>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+mn-ea"/>
                <a:cs typeface="+mn-cs"/>
              </a:rPr>
              <a:t>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).</a:t>
            </a:r>
            <a:r>
              <a:rPr lang="en-US" sz="1600" kern="1200" dirty="0">
                <a:solidFill>
                  <a:prstClr val="white"/>
                </a:solidFill>
                <a:latin typeface="Wingdings" panose="05000000000000000000" pitchFamily="2" charset="2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2214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of the 51,628 citing scholar works were in turn cited by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4283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patent documents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+mn-ea"/>
                <a:cs typeface="+mn-cs"/>
              </a:rPr>
              <a:t>𝑃𝑎𝑡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+mn-ea"/>
                <a:cs typeface="+mn-cs"/>
              </a:rPr>
              <a:t>1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F173EA-BB48-4EC3-8971-DE62FBFFFA1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977" y="1310467"/>
            <a:ext cx="4762901" cy="32571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3D3252-D0F2-47EC-95A2-13297C9D13F3}"/>
              </a:ext>
            </a:extLst>
          </p:cNvPr>
          <p:cNvSpPr/>
          <p:nvPr/>
        </p:nvSpPr>
        <p:spPr>
          <a:xfrm>
            <a:off x="1263977" y="243118"/>
            <a:ext cx="96640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Impact of public competitive research 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Innovation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Patents citing ALBA publications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4953F3-BF17-4D78-BBE9-E9F6D2134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140" y="4802689"/>
            <a:ext cx="5812665" cy="14203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838C692-74B7-466D-9BF3-C5C73BA426A4}"/>
              </a:ext>
            </a:extLst>
          </p:cNvPr>
          <p:cNvSpPr/>
          <p:nvPr/>
        </p:nvSpPr>
        <p:spPr>
          <a:xfrm>
            <a:off x="9078600" y="4874440"/>
            <a:ext cx="224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 patent applicants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A49933-55F4-4882-B6A8-8C00A3A65CA5}"/>
              </a:ext>
            </a:extLst>
          </p:cNvPr>
          <p:cNvSpPr/>
          <p:nvPr/>
        </p:nvSpPr>
        <p:spPr>
          <a:xfrm>
            <a:off x="7269592" y="4103299"/>
            <a:ext cx="31239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lag from publication to patent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4797D7-5246-40BA-801C-9B0197C1C62F}"/>
              </a:ext>
            </a:extLst>
          </p:cNvPr>
          <p:cNvSpPr/>
          <p:nvPr/>
        </p:nvSpPr>
        <p:spPr>
          <a:xfrm>
            <a:off x="1570690" y="4103299"/>
            <a:ext cx="18440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Fields of application</a:t>
            </a:r>
          </a:p>
        </p:txBody>
      </p:sp>
    </p:spTree>
    <p:extLst>
      <p:ext uri="{BB962C8B-B14F-4D97-AF65-F5344CB8AC3E}">
        <p14:creationId xmlns:p14="http://schemas.microsoft.com/office/powerpoint/2010/main" val="34724257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Sincrotó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Autofit/>
      </a:bodyPr>
      <a:lstStyle>
        <a:defPPr>
          <a:defRPr sz="28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Autofit/>
      </a:bodyPr>
      <a:lstStyle>
        <a:defPPr>
          <a:defRPr sz="28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Tema de Office">
  <a:themeElements>
    <a:clrScheme name="Sincrotó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855</TotalTime>
  <Words>1170</Words>
  <Application>Microsoft Office PowerPoint</Application>
  <PresentationFormat>Widescreen</PresentationFormat>
  <Paragraphs>254</Paragraphs>
  <Slides>19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Open Sans ExtraBold</vt:lpstr>
      <vt:lpstr>GILL SANS SEMIBOLD</vt:lpstr>
      <vt:lpstr>Calibri</vt:lpstr>
      <vt:lpstr>Helvetica Neue</vt:lpstr>
      <vt:lpstr>Calibri Light</vt:lpstr>
      <vt:lpstr>ClanOT-Book</vt:lpstr>
      <vt:lpstr>Outfit</vt:lpstr>
      <vt:lpstr>Times New Roman</vt:lpstr>
      <vt:lpstr>Cambria Math</vt:lpstr>
      <vt:lpstr>Roboto</vt:lpstr>
      <vt:lpstr>Open Sans</vt:lpstr>
      <vt:lpstr>Abel</vt:lpstr>
      <vt:lpstr>Arial</vt:lpstr>
      <vt:lpstr>Wingdings</vt:lpstr>
      <vt:lpstr>Arial Black</vt:lpstr>
      <vt:lpstr>Gill Sans</vt:lpstr>
      <vt:lpstr>Tema de Office</vt:lpstr>
      <vt:lpstr>1_Tema de Office</vt:lpstr>
      <vt:lpstr>2_Tema de Office</vt:lpstr>
      <vt:lpstr>3_Tema de Office</vt:lpstr>
      <vt:lpstr>4_Tema de Office</vt:lpstr>
      <vt:lpstr>PowerPoint Presentation</vt:lpstr>
      <vt:lpstr>ALBA Synchrotron Radiation Facility</vt:lpstr>
      <vt:lpstr>PowerPoint Presentation</vt:lpstr>
      <vt:lpstr>ALBA 2025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ALBA Hackathon 2025  A New Model for Industrial engagement 16-17 October 2025</vt:lpstr>
      <vt:lpstr>PowerPoint Presentation</vt:lpstr>
      <vt:lpstr>PowerPoint Presentation</vt:lpstr>
      <vt:lpstr>PowerPoint Presentation</vt:lpstr>
      <vt:lpstr>PowerPoint Presentation</vt:lpstr>
      <vt:lpstr>ALBA II - Day One - 2032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ALBA Communication and Outreach Office</dc:creator>
  <cp:lastModifiedBy>Caterina Biscari</cp:lastModifiedBy>
  <cp:revision>60</cp:revision>
  <dcterms:created xsi:type="dcterms:W3CDTF">2024-02-07T09:48:03Z</dcterms:created>
  <dcterms:modified xsi:type="dcterms:W3CDTF">2025-10-23T16:41:49Z</dcterms:modified>
</cp:coreProperties>
</file>