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2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1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media/image3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</p:sldMasterIdLst>
  <p:notesMasterIdLst>
    <p:notesMasterId r:id="rId14"/>
  </p:notesMasterIdLst>
  <p:sldIdLst>
    <p:sldId id="256" r:id="rId15"/>
    <p:sldId id="257" r:id="rId16"/>
    <p:sldId id="258" r:id="rId17"/>
    <p:sldId id="259" r:id="rId18"/>
  </p:sldIdLst>
  <p:sldSz cx="9144000" cy="5715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notesMaster" Target="notesMasters/notesMaster1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<Relationship Id="rId19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move the slide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notes 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&lt;header&gt;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9A8F0E86-5009-4480-9A91-391FD3749CDD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ldImg"/>
          </p:nvPr>
        </p:nvSpPr>
        <p:spPr>
          <a:xfrm>
            <a:off x="893880" y="1336680"/>
            <a:ext cx="5771880" cy="3607920"/>
          </a:xfrm>
          <a:prstGeom prst="rect">
            <a:avLst/>
          </a:prstGeom>
          <a:ln w="0">
            <a:noFill/>
          </a:ln>
        </p:spPr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sldNum" idx="4"/>
          </p:nvPr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E56E22C-BA55-416D-9D6B-4D3223C5D833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ldImg"/>
          </p:nvPr>
        </p:nvSpPr>
        <p:spPr>
          <a:xfrm>
            <a:off x="893880" y="1336680"/>
            <a:ext cx="5771880" cy="3607920"/>
          </a:xfrm>
          <a:prstGeom prst="rect">
            <a:avLst/>
          </a:prstGeom>
          <a:ln w="0">
            <a:noFill/>
          </a:ln>
        </p:spPr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sldNum" idx="5"/>
          </p:nvPr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FFD5081-DE5F-4249-A957-11E2AE91BBE7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ldImg"/>
          </p:nvPr>
        </p:nvSpPr>
        <p:spPr>
          <a:xfrm>
            <a:off x="893880" y="1336680"/>
            <a:ext cx="5771880" cy="3607920"/>
          </a:xfrm>
          <a:prstGeom prst="rect">
            <a:avLst/>
          </a:prstGeom>
          <a:ln w="0">
            <a:noFill/>
          </a:ln>
        </p:spPr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sldNum" idx="6"/>
          </p:nvPr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C01E102-5136-4CC3-BB04-8CB5F7EB61D3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sldImg"/>
          </p:nvPr>
        </p:nvSpPr>
        <p:spPr>
          <a:xfrm>
            <a:off x="893880" y="1336680"/>
            <a:ext cx="5771880" cy="3607920"/>
          </a:xfrm>
          <a:prstGeom prst="rect">
            <a:avLst/>
          </a:prstGeom>
          <a:ln w="0">
            <a:noFill/>
          </a:ln>
        </p:spPr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sldNum" idx="7"/>
          </p:nvPr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C2ED56B-6F7E-4C92-95E6-7EC3D397218E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7880"/>
            <a:ext cx="8229240" cy="954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Image 10" descr="logo_texte.jpg"/>
          <p:cNvPicPr/>
          <p:nvPr/>
        </p:nvPicPr>
        <p:blipFill>
          <a:blip r:embed="rId2"/>
          <a:stretch/>
        </p:blipFill>
        <p:spPr>
          <a:xfrm>
            <a:off x="7167960" y="5067000"/>
            <a:ext cx="1974960" cy="646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" name="CustomShape 1"/>
          <p:cNvSpPr/>
          <p:nvPr/>
        </p:nvSpPr>
        <p:spPr>
          <a:xfrm>
            <a:off x="180000" y="126000"/>
            <a:ext cx="495720" cy="495720"/>
          </a:xfrm>
          <a:prstGeom prst="rect">
            <a:avLst/>
          </a:prstGeom>
          <a:solidFill>
            <a:schemeClr val="accent1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7880"/>
            <a:ext cx="8229240" cy="954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 10" descr="logo_texte.jpg"/>
          <p:cNvPicPr/>
          <p:nvPr/>
        </p:nvPicPr>
        <p:blipFill>
          <a:blip r:embed="rId2"/>
          <a:stretch/>
        </p:blipFill>
        <p:spPr>
          <a:xfrm>
            <a:off x="7167960" y="5067000"/>
            <a:ext cx="1974960" cy="646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5" name="CustomShape 1"/>
          <p:cNvSpPr/>
          <p:nvPr/>
        </p:nvSpPr>
        <p:spPr>
          <a:xfrm>
            <a:off x="180000" y="126000"/>
            <a:ext cx="495720" cy="495720"/>
          </a:xfrm>
          <a:prstGeom prst="rect">
            <a:avLst/>
          </a:prstGeom>
          <a:solidFill>
            <a:schemeClr val="accent1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7880"/>
            <a:ext cx="8228880" cy="95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4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440" cy="3313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457200" y="3068280"/>
            <a:ext cx="40154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 10" descr="logo_texte.jpg"/>
          <p:cNvPicPr/>
          <p:nvPr/>
        </p:nvPicPr>
        <p:blipFill>
          <a:blip r:embed="rId2"/>
          <a:stretch/>
        </p:blipFill>
        <p:spPr>
          <a:xfrm>
            <a:off x="7167960" y="5067000"/>
            <a:ext cx="1974960" cy="646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180000" y="126000"/>
            <a:ext cx="495720" cy="495720"/>
          </a:xfrm>
          <a:prstGeom prst="rect">
            <a:avLst/>
          </a:prstGeom>
          <a:solidFill>
            <a:schemeClr val="accent1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27880"/>
            <a:ext cx="8228880" cy="95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440" cy="3313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4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674240" y="3068280"/>
            <a:ext cx="40154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Image 10" descr="logo_texte.jpg"/>
          <p:cNvPicPr/>
          <p:nvPr/>
        </p:nvPicPr>
        <p:blipFill>
          <a:blip r:embed="rId2"/>
          <a:stretch/>
        </p:blipFill>
        <p:spPr>
          <a:xfrm>
            <a:off x="7167960" y="5067000"/>
            <a:ext cx="1974960" cy="646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7" name="CustomShape 1"/>
          <p:cNvSpPr/>
          <p:nvPr/>
        </p:nvSpPr>
        <p:spPr>
          <a:xfrm>
            <a:off x="180000" y="126000"/>
            <a:ext cx="495720" cy="495720"/>
          </a:xfrm>
          <a:prstGeom prst="rect">
            <a:avLst/>
          </a:prstGeom>
          <a:solidFill>
            <a:schemeClr val="accent1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27880"/>
            <a:ext cx="8228880" cy="95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4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4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068280"/>
            <a:ext cx="822888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10" descr="logo_texte.jpg"/>
          <p:cNvPicPr/>
          <p:nvPr/>
        </p:nvPicPr>
        <p:blipFill>
          <a:blip r:embed="rId2"/>
          <a:stretch/>
        </p:blipFill>
        <p:spPr>
          <a:xfrm>
            <a:off x="7167960" y="5067000"/>
            <a:ext cx="1974960" cy="646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" name="CustomShape 1"/>
          <p:cNvSpPr/>
          <p:nvPr/>
        </p:nvSpPr>
        <p:spPr>
          <a:xfrm>
            <a:off x="180000" y="126000"/>
            <a:ext cx="495720" cy="495720"/>
          </a:xfrm>
          <a:prstGeom prst="rect">
            <a:avLst/>
          </a:prstGeom>
          <a:solidFill>
            <a:schemeClr val="accent1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27880"/>
            <a:ext cx="8228880" cy="95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822888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57200" y="3068280"/>
            <a:ext cx="822888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logo_texte.jpg"/>
          <p:cNvPicPr/>
          <p:nvPr/>
        </p:nvPicPr>
        <p:blipFill>
          <a:blip r:embed="rId2"/>
          <a:stretch/>
        </p:blipFill>
        <p:spPr>
          <a:xfrm>
            <a:off x="7167960" y="5067000"/>
            <a:ext cx="1974960" cy="646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2" name="CustomShape 1"/>
          <p:cNvSpPr/>
          <p:nvPr/>
        </p:nvSpPr>
        <p:spPr>
          <a:xfrm>
            <a:off x="180000" y="126000"/>
            <a:ext cx="495720" cy="495720"/>
          </a:xfrm>
          <a:prstGeom prst="rect">
            <a:avLst/>
          </a:prstGeom>
          <a:solidFill>
            <a:schemeClr val="accent1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27880"/>
            <a:ext cx="8228880" cy="95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4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4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068280"/>
            <a:ext cx="40154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5"/>
          <p:cNvSpPr>
            <a:spLocks noGrp="1"/>
          </p:cNvSpPr>
          <p:nvPr>
            <p:ph type="body"/>
          </p:nvPr>
        </p:nvSpPr>
        <p:spPr>
          <a:xfrm>
            <a:off x="4674240" y="3068280"/>
            <a:ext cx="40154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0" descr="logo_texte.jpg"/>
          <p:cNvPicPr/>
          <p:nvPr/>
        </p:nvPicPr>
        <p:blipFill>
          <a:blip r:embed="rId2"/>
          <a:stretch/>
        </p:blipFill>
        <p:spPr>
          <a:xfrm>
            <a:off x="7167960" y="5067000"/>
            <a:ext cx="1974960" cy="646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9" name="CustomShape 1"/>
          <p:cNvSpPr/>
          <p:nvPr/>
        </p:nvSpPr>
        <p:spPr>
          <a:xfrm>
            <a:off x="180000" y="126000"/>
            <a:ext cx="495720" cy="495720"/>
          </a:xfrm>
          <a:prstGeom prst="rect">
            <a:avLst/>
          </a:prstGeom>
          <a:solidFill>
            <a:schemeClr val="accent1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27880"/>
            <a:ext cx="8228880" cy="95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26492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3239640" y="1337040"/>
            <a:ext cx="26492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22080" y="1337040"/>
            <a:ext cx="26492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5"/>
          <p:cNvSpPr>
            <a:spLocks noGrp="1"/>
          </p:cNvSpPr>
          <p:nvPr>
            <p:ph type="body"/>
          </p:nvPr>
        </p:nvSpPr>
        <p:spPr>
          <a:xfrm>
            <a:off x="457200" y="3068280"/>
            <a:ext cx="26492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6"/>
          <p:cNvSpPr>
            <a:spLocks noGrp="1"/>
          </p:cNvSpPr>
          <p:nvPr>
            <p:ph type="body"/>
          </p:nvPr>
        </p:nvSpPr>
        <p:spPr>
          <a:xfrm>
            <a:off x="3239640" y="3068280"/>
            <a:ext cx="26492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7"/>
          <p:cNvSpPr>
            <a:spLocks noGrp="1"/>
          </p:cNvSpPr>
          <p:nvPr>
            <p:ph type="body"/>
          </p:nvPr>
        </p:nvSpPr>
        <p:spPr>
          <a:xfrm>
            <a:off x="6022080" y="3068280"/>
            <a:ext cx="2649240" cy="158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 10" descr="logo_texte.jpg"/>
          <p:cNvPicPr/>
          <p:nvPr/>
        </p:nvPicPr>
        <p:blipFill>
          <a:blip r:embed="rId2"/>
          <a:stretch/>
        </p:blipFill>
        <p:spPr>
          <a:xfrm>
            <a:off x="7167960" y="5067000"/>
            <a:ext cx="1974960" cy="646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8" name="CustomShape 1"/>
          <p:cNvSpPr/>
          <p:nvPr/>
        </p:nvSpPr>
        <p:spPr>
          <a:xfrm>
            <a:off x="180000" y="126000"/>
            <a:ext cx="495720" cy="495720"/>
          </a:xfrm>
          <a:prstGeom prst="rect">
            <a:avLst/>
          </a:prstGeom>
          <a:solidFill>
            <a:schemeClr val="accent1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7880"/>
            <a:ext cx="8228880" cy="95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Image 10" descr="logo_texte.jpg"/>
          <p:cNvPicPr/>
          <p:nvPr/>
        </p:nvPicPr>
        <p:blipFill>
          <a:blip r:embed="rId2"/>
          <a:stretch/>
        </p:blipFill>
        <p:spPr>
          <a:xfrm>
            <a:off x="7167960" y="5067000"/>
            <a:ext cx="1974960" cy="646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1" name="CustomShape 1"/>
          <p:cNvSpPr/>
          <p:nvPr/>
        </p:nvSpPr>
        <p:spPr>
          <a:xfrm>
            <a:off x="180000" y="126000"/>
            <a:ext cx="495720" cy="495720"/>
          </a:xfrm>
          <a:prstGeom prst="rect">
            <a:avLst/>
          </a:prstGeom>
          <a:solidFill>
            <a:schemeClr val="accent1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27880"/>
            <a:ext cx="8228880" cy="95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8228880" cy="3313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mage 10" descr="logo_texte.jpg"/>
          <p:cNvPicPr/>
          <p:nvPr/>
        </p:nvPicPr>
        <p:blipFill>
          <a:blip r:embed="rId2"/>
          <a:stretch/>
        </p:blipFill>
        <p:spPr>
          <a:xfrm>
            <a:off x="7167960" y="5067000"/>
            <a:ext cx="1974960" cy="646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35" name="CustomShape 1"/>
          <p:cNvSpPr/>
          <p:nvPr/>
        </p:nvSpPr>
        <p:spPr>
          <a:xfrm>
            <a:off x="180000" y="126000"/>
            <a:ext cx="495720" cy="495720"/>
          </a:xfrm>
          <a:prstGeom prst="rect">
            <a:avLst/>
          </a:prstGeom>
          <a:solidFill>
            <a:schemeClr val="accent1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27880"/>
            <a:ext cx="8228880" cy="95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337040"/>
            <a:ext cx="4015440" cy="3313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74240" y="1337040"/>
            <a:ext cx="4015440" cy="3313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 10" descr="logo_texte.jpg"/>
          <p:cNvPicPr/>
          <p:nvPr/>
        </p:nvPicPr>
        <p:blipFill>
          <a:blip r:embed="rId2"/>
          <a:stretch/>
        </p:blipFill>
        <p:spPr>
          <a:xfrm>
            <a:off x="7167960" y="5067000"/>
            <a:ext cx="1974960" cy="646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0" name="CustomShape 1"/>
          <p:cNvSpPr/>
          <p:nvPr/>
        </p:nvSpPr>
        <p:spPr>
          <a:xfrm>
            <a:off x="180000" y="126000"/>
            <a:ext cx="495720" cy="495720"/>
          </a:xfrm>
          <a:prstGeom prst="rect">
            <a:avLst/>
          </a:prstGeom>
          <a:solidFill>
            <a:schemeClr val="accent1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27880"/>
            <a:ext cx="8228880" cy="95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 10" descr="logo_texte.jpg"/>
          <p:cNvPicPr/>
          <p:nvPr/>
        </p:nvPicPr>
        <p:blipFill>
          <a:blip r:embed="rId2"/>
          <a:stretch/>
        </p:blipFill>
        <p:spPr>
          <a:xfrm>
            <a:off x="7167960" y="5067000"/>
            <a:ext cx="1974960" cy="6469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3" name="CustomShape 1"/>
          <p:cNvSpPr/>
          <p:nvPr/>
        </p:nvSpPr>
        <p:spPr>
          <a:xfrm>
            <a:off x="180000" y="126000"/>
            <a:ext cx="495720" cy="495720"/>
          </a:xfrm>
          <a:prstGeom prst="rect">
            <a:avLst/>
          </a:prstGeom>
          <a:solidFill>
            <a:schemeClr val="accent1"/>
          </a:solidFill>
          <a:ln w="255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CustomShape 1"/>
          <p:cNvSpPr/>
          <p:nvPr/>
        </p:nvSpPr>
        <p:spPr>
          <a:xfrm>
            <a:off x="727200" y="126000"/>
            <a:ext cx="8235720" cy="495720"/>
          </a:xfrm>
          <a:prstGeom prst="rect">
            <a:avLst/>
          </a:prstGeom>
          <a:solidFill>
            <a:srgbClr val="4472c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000" rIns="72000" tIns="0" bIns="0" anchor="ctr">
            <a:noAutofit/>
          </a:bodyPr>
          <a:p>
            <a:pPr defTabSz="914400">
              <a:lnSpc>
                <a:spcPct val="100000"/>
              </a:lnSpc>
            </a:pPr>
            <a:r>
              <a:rPr b="1" lang="en-GB" sz="1600" strike="noStrike" u="none" cap="all">
                <a:solidFill>
                  <a:srgbClr val="ffffff"/>
                </a:solidFill>
                <a:effectLst/>
                <a:uFillTx/>
                <a:latin typeface="Calibri Light"/>
                <a:ea typeface="Arial"/>
              </a:rPr>
              <a:t>Visa &amp; Gpus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CustomShape 2"/>
          <p:cNvSpPr/>
          <p:nvPr/>
        </p:nvSpPr>
        <p:spPr>
          <a:xfrm>
            <a:off x="0" y="5587920"/>
            <a:ext cx="610560" cy="12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defTabSz="914400">
              <a:lnSpc>
                <a:spcPct val="100000"/>
              </a:lnSpc>
            </a:pPr>
            <a:r>
              <a:rPr b="1" lang="en-US" sz="600" strike="noStrike" u="none">
                <a:solidFill>
                  <a:srgbClr val="ffffff"/>
                </a:solidFill>
                <a:effectLst/>
                <a:uFillTx/>
                <a:latin typeface="Calibri"/>
                <a:ea typeface="Arial"/>
              </a:rPr>
              <a:t>26/07/2013</a:t>
            </a:r>
            <a:endParaRPr b="0" lang="en-US" sz="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0" name="CustomShape 3"/>
          <p:cNvSpPr/>
          <p:nvPr/>
        </p:nvSpPr>
        <p:spPr>
          <a:xfrm>
            <a:off x="198000" y="5402880"/>
            <a:ext cx="412560" cy="17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defTabSz="914400">
              <a:lnSpc>
                <a:spcPct val="100000"/>
              </a:lnSpc>
            </a:pPr>
            <a:r>
              <a:rPr b="1" lang="en-US" sz="600" strike="noStrike" u="none">
                <a:solidFill>
                  <a:srgbClr val="4472c4"/>
                </a:solidFill>
                <a:effectLst/>
                <a:uFillTx/>
                <a:latin typeface="Calibri"/>
                <a:ea typeface="Arial"/>
              </a:rPr>
              <a:t>Page </a:t>
            </a:r>
            <a:fld id="{CF440D07-03FB-48B9-BCD2-20DA9B0FD6E8}" type="slidenum">
              <a:rPr b="1" lang="en-US" sz="600" strike="noStrike" u="none">
                <a:solidFill>
                  <a:srgbClr val="4472c4"/>
                </a:solidFill>
                <a:effectLst/>
                <a:uFillTx/>
                <a:latin typeface="Calibri"/>
                <a:ea typeface="Arial"/>
              </a:rPr>
              <a:t>&lt;number&gt;</a:t>
            </a:fld>
            <a:endParaRPr b="0" lang="en-US" sz="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1" name="CustomShape 4"/>
          <p:cNvSpPr/>
          <p:nvPr/>
        </p:nvSpPr>
        <p:spPr>
          <a:xfrm>
            <a:off x="508320" y="714600"/>
            <a:ext cx="8235720" cy="443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2" name="CustomShape 5"/>
          <p:cNvSpPr/>
          <p:nvPr/>
        </p:nvSpPr>
        <p:spPr>
          <a:xfrm>
            <a:off x="630000" y="5402880"/>
            <a:ext cx="6118920" cy="17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defTabSz="914400">
              <a:lnSpc>
                <a:spcPct val="100000"/>
              </a:lnSpc>
            </a:pPr>
            <a:r>
              <a:rPr b="1" lang="en-US" sz="600" strike="noStrike" u="none">
                <a:solidFill>
                  <a:srgbClr val="4472c4"/>
                </a:solidFill>
                <a:effectLst/>
                <a:uFillTx/>
                <a:latin typeface="Calibri"/>
                <a:ea typeface="Arial"/>
              </a:rPr>
              <a:t>C. Vinet TID - IT Services</a:t>
            </a:r>
            <a:endParaRPr b="0" lang="en-US" sz="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3" name="CustomShape 6"/>
          <p:cNvSpPr/>
          <p:nvPr/>
        </p:nvSpPr>
        <p:spPr>
          <a:xfrm>
            <a:off x="305640" y="784440"/>
            <a:ext cx="8824680" cy="30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74" name="Rectangle 1"/>
          <p:cNvSpPr/>
          <p:nvPr/>
        </p:nvSpPr>
        <p:spPr>
          <a:xfrm>
            <a:off x="198000" y="714600"/>
            <a:ext cx="8546040" cy="276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10000"/>
              </a:lnSpc>
              <a:spcAft>
                <a:spcPts val="298"/>
              </a:spcAft>
              <a:tabLst>
                <a:tab algn="l" pos="0"/>
              </a:tabLst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GPUs are used on VISA for :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10000"/>
              </a:lnSpc>
              <a:spcAft>
                <a:spcPts val="298"/>
              </a:spcAft>
              <a:tabLst>
                <a:tab algn="l" pos="0"/>
              </a:tabLst>
            </a:pP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fr-FR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Data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processing</a:t>
            </a:r>
            <a:r>
              <a:rPr b="0" lang="fr-FR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 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Some processing workflows need GPUs, especially for tomography.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fr-FR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(new) Data visualisation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CPU only rendering is too slow for some software ( paraview/dragonfly )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fr-FR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(new) IA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fr-FR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Some people have found visa instances practical to experiment with IA.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7"/>
          <p:cNvSpPr/>
          <p:nvPr/>
        </p:nvSpPr>
        <p:spPr>
          <a:xfrm>
            <a:off x="727200" y="126000"/>
            <a:ext cx="8235720" cy="495720"/>
          </a:xfrm>
          <a:prstGeom prst="rect">
            <a:avLst/>
          </a:prstGeom>
          <a:solidFill>
            <a:srgbClr val="4472c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000" rIns="72000" tIns="0" bIns="0" anchor="ctr">
            <a:noAutofit/>
          </a:bodyPr>
          <a:p>
            <a:pPr defTabSz="914400">
              <a:lnSpc>
                <a:spcPct val="100000"/>
              </a:lnSpc>
            </a:pPr>
            <a:r>
              <a:rPr b="1" lang="en-GB" sz="1600" strike="noStrike" u="none" cap="all">
                <a:solidFill>
                  <a:srgbClr val="ffffff"/>
                </a:solidFill>
                <a:effectLst/>
                <a:uFillTx/>
                <a:latin typeface="Calibri Light"/>
                <a:ea typeface="Arial"/>
              </a:rPr>
              <a:t>Visa &amp; Gpus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GB" sz="1600" strike="noStrike" u="none" cap="all">
                <a:solidFill>
                  <a:srgbClr val="ffffff"/>
                </a:solidFill>
                <a:effectLst/>
                <a:uFillTx/>
                <a:latin typeface="Calibri Light"/>
                <a:ea typeface="Arial"/>
              </a:rPr>
              <a:t>Cyborg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6" name="CustomShape 8"/>
          <p:cNvSpPr/>
          <p:nvPr/>
        </p:nvSpPr>
        <p:spPr>
          <a:xfrm>
            <a:off x="0" y="5587920"/>
            <a:ext cx="610560" cy="12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defTabSz="914400">
              <a:lnSpc>
                <a:spcPct val="100000"/>
              </a:lnSpc>
            </a:pPr>
            <a:r>
              <a:rPr b="1" lang="en-US" sz="600" strike="noStrike" u="none">
                <a:solidFill>
                  <a:srgbClr val="ffffff"/>
                </a:solidFill>
                <a:effectLst/>
                <a:uFillTx/>
                <a:latin typeface="Calibri"/>
                <a:ea typeface="Arial"/>
              </a:rPr>
              <a:t>26/07/2013</a:t>
            </a:r>
            <a:endParaRPr b="0" lang="en-US" sz="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7" name="CustomShape 9"/>
          <p:cNvSpPr/>
          <p:nvPr/>
        </p:nvSpPr>
        <p:spPr>
          <a:xfrm>
            <a:off x="198000" y="5402880"/>
            <a:ext cx="412560" cy="17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defTabSz="914400">
              <a:lnSpc>
                <a:spcPct val="100000"/>
              </a:lnSpc>
            </a:pPr>
            <a:r>
              <a:rPr b="1" lang="en-US" sz="600" strike="noStrike" u="none">
                <a:solidFill>
                  <a:srgbClr val="4472c4"/>
                </a:solidFill>
                <a:effectLst/>
                <a:uFillTx/>
                <a:latin typeface="Calibri"/>
                <a:ea typeface="Arial"/>
              </a:rPr>
              <a:t>Page </a:t>
            </a:r>
            <a:fld id="{5687182A-8B59-437A-B9A5-11EF8D90ACD7}" type="slidenum">
              <a:rPr b="1" lang="en-US" sz="600" strike="noStrike" u="none">
                <a:solidFill>
                  <a:srgbClr val="4472c4"/>
                </a:solidFill>
                <a:effectLst/>
                <a:uFillTx/>
                <a:latin typeface="Calibri"/>
                <a:ea typeface="Arial"/>
              </a:rPr>
              <a:t>&lt;number&gt;</a:t>
            </a:fld>
            <a:endParaRPr b="0" lang="en-US" sz="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8" name="CustomShape 10"/>
          <p:cNvSpPr/>
          <p:nvPr/>
        </p:nvSpPr>
        <p:spPr>
          <a:xfrm>
            <a:off x="508320" y="714600"/>
            <a:ext cx="8235720" cy="443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9" name="CustomShape 11"/>
          <p:cNvSpPr/>
          <p:nvPr/>
        </p:nvSpPr>
        <p:spPr>
          <a:xfrm>
            <a:off x="630000" y="5402880"/>
            <a:ext cx="6118920" cy="17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defTabSz="914400">
              <a:lnSpc>
                <a:spcPct val="100000"/>
              </a:lnSpc>
            </a:pPr>
            <a:r>
              <a:rPr b="1" lang="en-US" sz="600" strike="noStrike" u="none">
                <a:solidFill>
                  <a:srgbClr val="4472c4"/>
                </a:solidFill>
                <a:effectLst/>
                <a:uFillTx/>
                <a:latin typeface="Calibri"/>
                <a:ea typeface="Arial"/>
              </a:rPr>
              <a:t>C. Vinet TID - IT Services</a:t>
            </a:r>
            <a:endParaRPr b="0" lang="en-US" sz="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0" name="CustomShape 12"/>
          <p:cNvSpPr/>
          <p:nvPr/>
        </p:nvSpPr>
        <p:spPr>
          <a:xfrm>
            <a:off x="305640" y="784440"/>
            <a:ext cx="8824680" cy="30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81" name="Rectangle 2"/>
          <p:cNvSpPr/>
          <p:nvPr/>
        </p:nvSpPr>
        <p:spPr>
          <a:xfrm>
            <a:off x="198000" y="714600"/>
            <a:ext cx="8546040" cy="171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10000"/>
              </a:lnSpc>
              <a:spcAft>
                <a:spcPts val="298"/>
              </a:spcAft>
              <a:tabLst>
                <a:tab algn="l" pos="0"/>
              </a:tabLst>
            </a:pPr>
            <a:r>
              <a:rPr b="1" lang="fr-FR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We use the Cyborg openstack </a:t>
            </a: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component to manage GPUs</a:t>
            </a:r>
            <a:r>
              <a:rPr b="1" lang="fr-FR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 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Accelerators ( GPUs, FPGA, nvme disk… etc) can be scheduled and assigned to VMs.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Cyborg manages the discovery and the life cycle of these accelerators.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Cyborg is deployed with kolla-ansible.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82" name="" descr=""/>
          <p:cNvPicPr/>
          <p:nvPr/>
        </p:nvPicPr>
        <p:blipFill>
          <a:blip r:embed="rId1"/>
          <a:stretch/>
        </p:blipFill>
        <p:spPr>
          <a:xfrm>
            <a:off x="5715000" y="2426040"/>
            <a:ext cx="2598120" cy="212256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3" name="" descr=""/>
          <p:cNvPicPr/>
          <p:nvPr/>
        </p:nvPicPr>
        <p:blipFill>
          <a:blip r:embed="rId2"/>
          <a:stretch/>
        </p:blipFill>
        <p:spPr>
          <a:xfrm>
            <a:off x="626400" y="2971800"/>
            <a:ext cx="4631400" cy="17816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4" name=""/>
          <p:cNvSpPr txBox="1"/>
          <p:nvPr/>
        </p:nvSpPr>
        <p:spPr>
          <a:xfrm>
            <a:off x="1619640" y="4710240"/>
            <a:ext cx="2723760" cy="31896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spAutoFit/>
          </a:bodyPr>
          <a:p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Add A16 to openstack flavor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5" name=""/>
          <p:cNvSpPr txBox="1"/>
          <p:nvPr/>
        </p:nvSpPr>
        <p:spPr>
          <a:xfrm>
            <a:off x="5599080" y="4462920"/>
            <a:ext cx="3324960" cy="28872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Hardware requirements selection in visa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9"/>
          <p:cNvSpPr/>
          <p:nvPr/>
        </p:nvSpPr>
        <p:spPr>
          <a:xfrm>
            <a:off x="727200" y="126000"/>
            <a:ext cx="8235720" cy="495720"/>
          </a:xfrm>
          <a:prstGeom prst="rect">
            <a:avLst/>
          </a:prstGeom>
          <a:solidFill>
            <a:srgbClr val="4472c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000" rIns="72000" tIns="0" bIns="0" anchor="ctr">
            <a:noAutofit/>
          </a:bodyPr>
          <a:p>
            <a:pPr defTabSz="914400">
              <a:lnSpc>
                <a:spcPct val="100000"/>
              </a:lnSpc>
            </a:pPr>
            <a:r>
              <a:rPr b="1" lang="en-GB" sz="1600" strike="noStrike" u="none" cap="all">
                <a:solidFill>
                  <a:srgbClr val="ffffff"/>
                </a:solidFill>
                <a:effectLst/>
                <a:uFillTx/>
                <a:latin typeface="Calibri Light"/>
                <a:ea typeface="Arial"/>
              </a:rPr>
              <a:t>Visa &amp; Gpus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GB" sz="1600" strike="noStrike" u="none" cap="all">
                <a:solidFill>
                  <a:srgbClr val="ffffff"/>
                </a:solidFill>
                <a:effectLst/>
                <a:uFillTx/>
                <a:latin typeface="Calibri Light"/>
                <a:ea typeface="Arial"/>
              </a:rPr>
              <a:t>HW Accelerated xrdp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7" name="CustomShape 20"/>
          <p:cNvSpPr/>
          <p:nvPr/>
        </p:nvSpPr>
        <p:spPr>
          <a:xfrm>
            <a:off x="0" y="5587920"/>
            <a:ext cx="610560" cy="12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defTabSz="914400">
              <a:lnSpc>
                <a:spcPct val="100000"/>
              </a:lnSpc>
            </a:pPr>
            <a:r>
              <a:rPr b="1" lang="en-US" sz="600" strike="noStrike" u="none">
                <a:solidFill>
                  <a:srgbClr val="ffffff"/>
                </a:solidFill>
                <a:effectLst/>
                <a:uFillTx/>
                <a:latin typeface="Calibri"/>
                <a:ea typeface="Arial"/>
              </a:rPr>
              <a:t>26/07/2013</a:t>
            </a:r>
            <a:endParaRPr b="0" lang="en-US" sz="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8" name="CustomShape 21"/>
          <p:cNvSpPr/>
          <p:nvPr/>
        </p:nvSpPr>
        <p:spPr>
          <a:xfrm>
            <a:off x="198000" y="5402880"/>
            <a:ext cx="412560" cy="17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defTabSz="914400">
              <a:lnSpc>
                <a:spcPct val="100000"/>
              </a:lnSpc>
            </a:pPr>
            <a:r>
              <a:rPr b="1" lang="en-US" sz="600" strike="noStrike" u="none">
                <a:solidFill>
                  <a:srgbClr val="4472c4"/>
                </a:solidFill>
                <a:effectLst/>
                <a:uFillTx/>
                <a:latin typeface="Calibri"/>
                <a:ea typeface="Arial"/>
              </a:rPr>
              <a:t>Page </a:t>
            </a:r>
            <a:fld id="{613B44BF-3C45-43C7-972C-FA59AD551C52}" type="slidenum">
              <a:rPr b="1" lang="en-US" sz="600" strike="noStrike" u="none">
                <a:solidFill>
                  <a:srgbClr val="4472c4"/>
                </a:solidFill>
                <a:effectLst/>
                <a:uFillTx/>
                <a:latin typeface="Calibri"/>
                <a:ea typeface="Arial"/>
              </a:rPr>
              <a:t>&lt;number&gt;</a:t>
            </a:fld>
            <a:endParaRPr b="0" lang="en-US" sz="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9" name="CustomShape 22"/>
          <p:cNvSpPr/>
          <p:nvPr/>
        </p:nvSpPr>
        <p:spPr>
          <a:xfrm>
            <a:off x="508320" y="714600"/>
            <a:ext cx="8235720" cy="443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0" name="CustomShape 23"/>
          <p:cNvSpPr/>
          <p:nvPr/>
        </p:nvSpPr>
        <p:spPr>
          <a:xfrm>
            <a:off x="630000" y="5402880"/>
            <a:ext cx="6118920" cy="17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defTabSz="914400">
              <a:lnSpc>
                <a:spcPct val="100000"/>
              </a:lnSpc>
            </a:pPr>
            <a:r>
              <a:rPr b="1" lang="en-US" sz="600" strike="noStrike" u="none">
                <a:solidFill>
                  <a:srgbClr val="4472c4"/>
                </a:solidFill>
                <a:effectLst/>
                <a:uFillTx/>
                <a:latin typeface="Calibri"/>
                <a:ea typeface="Arial"/>
              </a:rPr>
              <a:t>C. Vinet TID - IT Services</a:t>
            </a:r>
            <a:endParaRPr b="0" lang="en-US" sz="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1" name="CustomShape 24"/>
          <p:cNvSpPr/>
          <p:nvPr/>
        </p:nvSpPr>
        <p:spPr>
          <a:xfrm>
            <a:off x="305640" y="784440"/>
            <a:ext cx="8824680" cy="30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92" name="Rectangle 4"/>
          <p:cNvSpPr/>
          <p:nvPr/>
        </p:nvSpPr>
        <p:spPr>
          <a:xfrm>
            <a:off x="198000" y="714600"/>
            <a:ext cx="8546040" cy="371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10000"/>
              </a:lnSpc>
              <a:spcAft>
                <a:spcPts val="298"/>
              </a:spcAft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Since March, NVIDIA Hardware acceleration support has been merged in xrdp.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10000"/>
              </a:lnSpc>
              <a:spcAft>
                <a:spcPts val="298"/>
              </a:spcAft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We enabled it on our GPU instances: 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10000"/>
              </a:lnSpc>
              <a:spcAft>
                <a:spcPts val="298"/>
              </a:spcAft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 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We can now use visualization software like paraview or dragonfly to their full potential.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Remote Desktop becomes snappier, as window manager and other apps are accelerated too ( firefox, vscode, etc…).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Doesn’t need big GPUs, NVIDIA A16 is overkill in most cases.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Works with webX and Guacamole.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10000"/>
              </a:lnSpc>
              <a:spcAft>
                <a:spcPts val="298"/>
              </a:spcAft>
              <a:tabLst>
                <a:tab algn="l" pos="0"/>
              </a:tabLst>
            </a:pP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3"/>
          <p:cNvSpPr/>
          <p:nvPr/>
        </p:nvSpPr>
        <p:spPr>
          <a:xfrm>
            <a:off x="727200" y="126000"/>
            <a:ext cx="8235720" cy="495720"/>
          </a:xfrm>
          <a:prstGeom prst="rect">
            <a:avLst/>
          </a:prstGeom>
          <a:solidFill>
            <a:srgbClr val="4472c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2000" rIns="72000" tIns="0" bIns="0" anchor="ctr">
            <a:noAutofit/>
          </a:bodyPr>
          <a:p>
            <a:pPr defTabSz="914400">
              <a:lnSpc>
                <a:spcPct val="100000"/>
              </a:lnSpc>
            </a:pPr>
            <a:r>
              <a:rPr b="1" lang="en-GB" sz="1600" strike="noStrike" u="none" cap="all">
                <a:solidFill>
                  <a:srgbClr val="ffffff"/>
                </a:solidFill>
                <a:effectLst/>
                <a:uFillTx/>
                <a:latin typeface="Calibri Light"/>
                <a:ea typeface="Arial"/>
              </a:rPr>
              <a:t>Visa &amp; Gpus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GB" sz="1600" strike="noStrike" u="none" cap="all">
                <a:solidFill>
                  <a:srgbClr val="ffffff"/>
                </a:solidFill>
                <a:effectLst/>
                <a:uFillTx/>
                <a:latin typeface="Calibri Light"/>
                <a:ea typeface="Arial"/>
              </a:rPr>
              <a:t>Remaining Issues</a:t>
            </a:r>
            <a:endParaRPr b="0" lang="en-US" sz="16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4" name="CustomShape 14"/>
          <p:cNvSpPr/>
          <p:nvPr/>
        </p:nvSpPr>
        <p:spPr>
          <a:xfrm>
            <a:off x="0" y="5587920"/>
            <a:ext cx="610560" cy="12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defTabSz="914400">
              <a:lnSpc>
                <a:spcPct val="100000"/>
              </a:lnSpc>
            </a:pPr>
            <a:r>
              <a:rPr b="1" lang="en-US" sz="600" strike="noStrike" u="none">
                <a:solidFill>
                  <a:srgbClr val="ffffff"/>
                </a:solidFill>
                <a:effectLst/>
                <a:uFillTx/>
                <a:latin typeface="Calibri"/>
                <a:ea typeface="Arial"/>
              </a:rPr>
              <a:t>26/07/2013</a:t>
            </a:r>
            <a:endParaRPr b="0" lang="en-US" sz="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5" name="CustomShape 15"/>
          <p:cNvSpPr/>
          <p:nvPr/>
        </p:nvSpPr>
        <p:spPr>
          <a:xfrm>
            <a:off x="198000" y="5402880"/>
            <a:ext cx="412560" cy="17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defTabSz="914400">
              <a:lnSpc>
                <a:spcPct val="100000"/>
              </a:lnSpc>
            </a:pPr>
            <a:r>
              <a:rPr b="1" lang="en-US" sz="600" strike="noStrike" u="none">
                <a:solidFill>
                  <a:srgbClr val="4472c4"/>
                </a:solidFill>
                <a:effectLst/>
                <a:uFillTx/>
                <a:latin typeface="Calibri"/>
                <a:ea typeface="Arial"/>
              </a:rPr>
              <a:t>Page </a:t>
            </a:r>
            <a:fld id="{8CFFA3B2-763F-44E8-A842-7D799029935F}" type="slidenum">
              <a:rPr b="1" lang="en-US" sz="600" strike="noStrike" u="none">
                <a:solidFill>
                  <a:srgbClr val="4472c4"/>
                </a:solidFill>
                <a:effectLst/>
                <a:uFillTx/>
                <a:latin typeface="Calibri"/>
                <a:ea typeface="Arial"/>
              </a:rPr>
              <a:t>&lt;number&gt;</a:t>
            </a:fld>
            <a:endParaRPr b="0" lang="en-US" sz="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6" name="CustomShape 16"/>
          <p:cNvSpPr/>
          <p:nvPr/>
        </p:nvSpPr>
        <p:spPr>
          <a:xfrm>
            <a:off x="508320" y="714600"/>
            <a:ext cx="8235720" cy="443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7" name="CustomShape 17"/>
          <p:cNvSpPr/>
          <p:nvPr/>
        </p:nvSpPr>
        <p:spPr>
          <a:xfrm>
            <a:off x="630000" y="5402880"/>
            <a:ext cx="6118920" cy="17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defTabSz="914400">
              <a:lnSpc>
                <a:spcPct val="100000"/>
              </a:lnSpc>
            </a:pPr>
            <a:r>
              <a:rPr b="1" lang="en-US" sz="600" strike="noStrike" u="none">
                <a:solidFill>
                  <a:srgbClr val="4472c4"/>
                </a:solidFill>
                <a:effectLst/>
                <a:uFillTx/>
                <a:latin typeface="Calibri"/>
                <a:ea typeface="Arial"/>
              </a:rPr>
              <a:t>C. Vinet TID - IT Services</a:t>
            </a:r>
            <a:endParaRPr b="0" lang="en-US" sz="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8" name="CustomShape 18"/>
          <p:cNvSpPr/>
          <p:nvPr/>
        </p:nvSpPr>
        <p:spPr>
          <a:xfrm>
            <a:off x="305640" y="784440"/>
            <a:ext cx="8824680" cy="30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  <a:ea typeface="DejaVu Sans"/>
            </a:endParaRPr>
          </a:p>
        </p:txBody>
      </p:sp>
      <p:sp>
        <p:nvSpPr>
          <p:cNvPr id="99" name="Rectangle 3"/>
          <p:cNvSpPr/>
          <p:nvPr/>
        </p:nvSpPr>
        <p:spPr>
          <a:xfrm>
            <a:off x="198000" y="714600"/>
            <a:ext cx="8546040" cy="371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10000"/>
              </a:lnSpc>
              <a:spcAft>
                <a:spcPts val="298"/>
              </a:spcAft>
              <a:tabLst>
                <a:tab algn="l" pos="0"/>
              </a:tabLst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Remaining</a:t>
            </a:r>
            <a:r>
              <a:rPr b="1" lang="fr-FR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 Issues :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fr-FR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GPUs are not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integrated</a:t>
            </a:r>
            <a:r>
              <a:rPr b="0" lang="fr-FR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 in VISA.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Choice of the GPU(s):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Small (A16), big (A40/H100), vGPUs ? How to have an efficient use of the gpus ?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Find the right balance between the SLURM compute cluster and VISA for GPU compute.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GPUs usage makes openstack less versatile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Migration of VMs with GPUs is not possible (yet).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Need to carefully provision hypervisors with the right number of GPUs.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16000" indent="-216000" defTabSz="914400">
              <a:lnSpc>
                <a:spcPct val="110000"/>
              </a:lnSpc>
              <a:spcAft>
                <a:spcPts val="298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  <a:ea typeface="Arial"/>
              </a:rPr>
              <a:t>Cyborg component is not well documented and has some bugs.</a:t>
            </a:r>
            <a:endParaRPr b="1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b7b9ba"/>
      </a:dk2>
      <a:lt2>
        <a:srgbClr val="af007c"/>
      </a:lt2>
      <a:accent1>
        <a:srgbClr val="132577"/>
      </a:accent1>
      <a:accent2>
        <a:srgbClr val="ed7703"/>
      </a:accent2>
      <a:accent3>
        <a:srgbClr val="f4a300"/>
      </a:accent3>
      <a:accent4>
        <a:srgbClr val="ffdd00"/>
      </a:accent4>
      <a:accent5>
        <a:srgbClr val="51a026"/>
      </a:accent5>
      <a:accent6>
        <a:srgbClr val="0098d4"/>
      </a:accent6>
      <a:hlink>
        <a:srgbClr val="000000"/>
      </a:hlink>
      <a:folHlink>
        <a:srgbClr val="00000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wide-screen</Template>
  <TotalTime>16463</TotalTime>
  <Application>LibreOffice/25.2.3.2$Linux_X86_64 LibreOffice_project/520$Build-2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2022-08-31T08:55:04Z</dcterms:created>
  <dc:creator>Gabriele Förstner</dc:creator>
  <dc:description/>
  <dc:language>en-US</dc:language>
  <cp:lastModifiedBy/>
  <dcterms:modified xsi:type="dcterms:W3CDTF">2025-06-01T16:58:57Z</dcterms:modified>
  <cp:revision>353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r8>2</vt:r8>
  </property>
  <property fmtid="{D5CDD505-2E9C-101B-9397-08002B2CF9AE}" pid="3" name="Notes">
    <vt:r8>8</vt:r8>
  </property>
  <property fmtid="{D5CDD505-2E9C-101B-9397-08002B2CF9AE}" pid="4" name="PresentationFormat">
    <vt:lpwstr>On-screen Show (16:10)</vt:lpwstr>
  </property>
  <property fmtid="{D5CDD505-2E9C-101B-9397-08002B2CF9AE}" pid="5" name="Slides">
    <vt:r8>8</vt:r8>
  </property>
</Properties>
</file>