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68" r:id="rId2"/>
    <p:sldId id="258" r:id="rId3"/>
    <p:sldId id="260" r:id="rId4"/>
    <p:sldId id="269" r:id="rId5"/>
    <p:sldId id="1779" r:id="rId6"/>
    <p:sldId id="270" r:id="rId7"/>
    <p:sldId id="1781" r:id="rId8"/>
  </p:sldIdLst>
  <p:sldSz cx="10160000" cy="5715000"/>
  <p:notesSz cx="6794500" cy="9931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9692FCC-CEE9-4ABD-A0A5-C4A5A0CADADA}">
          <p14:sldIdLst>
            <p14:sldId id="268"/>
            <p14:sldId id="258"/>
            <p14:sldId id="260"/>
            <p14:sldId id="269"/>
            <p14:sldId id="1779"/>
            <p14:sldId id="270"/>
            <p14:sldId id="1781"/>
          </p14:sldIdLst>
        </p14:section>
        <p14:section name="Backup slides" id="{D2418B11-2C99-48FC-974E-746D7ED80F9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528" userDrawn="1">
          <p15:clr>
            <a:srgbClr val="A4A3A4"/>
          </p15:clr>
        </p15:guide>
        <p15:guide id="2" orient="horz" pos="2254" userDrawn="1">
          <p15:clr>
            <a:srgbClr val="A4A3A4"/>
          </p15:clr>
        </p15:guide>
        <p15:guide id="3" orient="horz" pos="1709" userDrawn="1">
          <p15:clr>
            <a:srgbClr val="A4A3A4"/>
          </p15:clr>
        </p15:guide>
        <p15:guide id="4" orient="horz" pos="1891" userDrawn="1">
          <p15:clr>
            <a:srgbClr val="A4A3A4"/>
          </p15:clr>
        </p15:guide>
        <p15:guide id="5" pos="3200" userDrawn="1">
          <p15:clr>
            <a:srgbClr val="A4A3A4"/>
          </p15:clr>
        </p15:guide>
        <p15:guide id="6" pos="579" userDrawn="1">
          <p15:clr>
            <a:srgbClr val="A4A3A4"/>
          </p15:clr>
        </p15:guide>
        <p15:guide id="7" pos="582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3DBF"/>
    <a:srgbClr val="2428CE"/>
    <a:srgbClr val="334BAF"/>
    <a:srgbClr val="4837AB"/>
    <a:srgbClr val="2346DB"/>
    <a:srgbClr val="2B4DDD"/>
    <a:srgbClr val="009900"/>
    <a:srgbClr val="FDA349"/>
    <a:srgbClr val="132577"/>
    <a:srgbClr val="4E5B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8" autoAdjust="0"/>
    <p:restoredTop sz="69165" autoAdjust="0"/>
  </p:normalViewPr>
  <p:slideViewPr>
    <p:cSldViewPr showGuides="1">
      <p:cViewPr varScale="1">
        <p:scale>
          <a:sx n="89" d="100"/>
          <a:sy n="89" d="100"/>
        </p:scale>
        <p:origin x="1013" y="293"/>
      </p:cViewPr>
      <p:guideLst>
        <p:guide orient="horz" pos="1528"/>
        <p:guide orient="horz" pos="2254"/>
        <p:guide orient="horz" pos="1709"/>
        <p:guide orient="horz" pos="1891"/>
        <p:guide pos="3200"/>
        <p:guide pos="579"/>
        <p:guide pos="58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10"/>
    </p:cViewPr>
  </p:sorterViewPr>
  <p:notesViewPr>
    <p:cSldViewPr>
      <p:cViewPr varScale="1">
        <p:scale>
          <a:sx n="62" d="100"/>
          <a:sy n="62" d="100"/>
        </p:scale>
        <p:origin x="2371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283" cy="4965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7" y="1"/>
            <a:ext cx="2944283" cy="4965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05D2E3-F08B-4195-8176-70804C4A8C01}" type="datetimeFigureOut">
              <a:rPr lang="en-GB" smtClean="0"/>
              <a:pPr/>
              <a:t>01/06/2025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3107"/>
            <a:ext cx="2944283" cy="4965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7" y="9433107"/>
            <a:ext cx="2944283" cy="4965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FC1884-584B-4372-8A2F-ACFC0584A5B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27274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283" cy="4965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8647" y="1"/>
            <a:ext cx="2944283" cy="4965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80E798-53FF-4C51-A981-953463752515}" type="datetimeFigureOut">
              <a:rPr lang="fr-FR" smtClean="0"/>
              <a:pPr/>
              <a:t>01/06/2025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7416"/>
            <a:ext cx="5435600" cy="4469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33107"/>
            <a:ext cx="2944283" cy="4965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8647" y="9433107"/>
            <a:ext cx="2944283" cy="4965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06CD8F-B7ED-4A05-9FB1-A01CC0EF02CC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6549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Cover p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 bwMode="gray">
          <a:xfrm>
            <a:off x="918988" y="1"/>
            <a:ext cx="8322028" cy="457728"/>
          </a:xfrm>
          <a:prstGeom prst="rect">
            <a:avLst/>
          </a:prstGeom>
          <a:noFill/>
        </p:spPr>
        <p:txBody>
          <a:bodyPr anchor="b" anchorCtr="0"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918987" y="457728"/>
            <a:ext cx="8322028" cy="479558"/>
          </a:xfrm>
        </p:spPr>
        <p:txBody>
          <a:bodyPr/>
          <a:lstStyle>
            <a:lvl1pPr marL="0" indent="0" algn="l">
              <a:buNone/>
              <a:defRPr sz="12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26/07/2013</a:t>
            </a:r>
            <a:endParaRPr lang="en-US" dirty="0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733122C9-A0B9-462F-8757-0847AD287B63}" type="slidenum">
              <a:rPr lang="en-US"/>
              <a:t>‹#›</a:t>
            </a:fld>
            <a:endParaRPr lang="en-US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IT Coordination panel l DM1024 l 19th May 2025</a:t>
            </a:r>
            <a:endParaRPr dirty="0"/>
          </a:p>
        </p:txBody>
      </p:sp>
      <p:pic>
        <p:nvPicPr>
          <p:cNvPr id="9" name="Image 8" descr="logo_couv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1080000" y="1417500"/>
            <a:ext cx="8000000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723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808000" y="126000"/>
            <a:ext cx="9152000" cy="496800"/>
          </a:xfrm>
          <a:prstGeom prst="rect">
            <a:avLst/>
          </a:prstGeom>
          <a:solidFill>
            <a:schemeClr val="accent1"/>
          </a:solidFill>
        </p:spPr>
        <p:txBody>
          <a:bodyPr lIns="108000" tIns="0" rIns="108000" anchor="ctr" anchorCtr="0"/>
          <a:lstStyle>
            <a:lvl1pPr>
              <a:lnSpc>
                <a:spcPct val="85000"/>
              </a:lnSpc>
              <a:defRPr sz="25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 bwMode="gray">
          <a:xfrm>
            <a:off x="3724000" y="915000"/>
            <a:ext cx="6236000" cy="2970000"/>
          </a:xfrm>
          <a:prstGeom prst="rect">
            <a:avLst/>
          </a:prstGeom>
          <a:solidFill>
            <a:srgbClr val="4E5B99"/>
          </a:solidFill>
        </p:spPr>
        <p:txBody>
          <a:bodyPr lIns="216000" tIns="252000"/>
          <a:lstStyle>
            <a:lvl1pPr marL="0" indent="0">
              <a:spcAft>
                <a:spcPts val="300"/>
              </a:spcAft>
              <a:buFont typeface="Arial"/>
              <a:buNone/>
              <a:defRPr sz="2800">
                <a:solidFill>
                  <a:schemeClr val="bg1"/>
                </a:solidFill>
              </a:defRPr>
            </a:lvl1pPr>
            <a:lvl2pPr marL="0" indent="0">
              <a:spcBef>
                <a:spcPts val="400"/>
              </a:spcBef>
              <a:spcAft>
                <a:spcPts val="0"/>
              </a:spcAft>
              <a:buFont typeface="Arial"/>
              <a:buNone/>
              <a:defRPr sz="2600" b="1">
                <a:solidFill>
                  <a:schemeClr val="bg1"/>
                </a:solidFill>
              </a:defRPr>
            </a:lvl2pPr>
            <a:lvl3pPr marL="0" indent="0">
              <a:lnSpc>
                <a:spcPct val="80000"/>
              </a:lnSpc>
              <a:spcAft>
                <a:spcPts val="0"/>
              </a:spcAft>
              <a:buFont typeface="Arial"/>
              <a:buNone/>
              <a:defRPr sz="225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SzPct val="80000"/>
              <a:buNone/>
              <a:defRPr sz="1750">
                <a:solidFill>
                  <a:schemeClr val="bg1"/>
                </a:solidFill>
              </a:defRPr>
            </a:lvl4pPr>
            <a:lvl5pPr marL="0" indent="0">
              <a:lnSpc>
                <a:spcPct val="80000"/>
              </a:lnSpc>
              <a:spcAft>
                <a:spcPts val="0"/>
              </a:spcAft>
              <a:buNone/>
              <a:defRPr sz="1500" b="1" i="0">
                <a:solidFill>
                  <a:schemeClr val="bg1"/>
                </a:solidFill>
              </a:defRPr>
            </a:lvl5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 bwMode="auto">
          <a:xfrm>
            <a:off x="808000" y="915000"/>
            <a:ext cx="2860000" cy="2970000"/>
          </a:xfrm>
        </p:spPr>
        <p:txBody>
          <a:bodyPr anchor="ctr" anchorCtr="0"/>
          <a:lstStyle>
            <a:lvl1pPr algn="ctr">
              <a:defRPr/>
            </a:lvl1pPr>
          </a:lstStyle>
          <a:p>
            <a:pPr>
              <a:defRPr/>
            </a:pPr>
            <a:r>
              <a:rPr lang="fr-FR" dirty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4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26/07/2013</a:t>
            </a:r>
            <a:endParaRPr lang="en-US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5"/>
          </p:nvPr>
        </p:nvSpPr>
        <p:spPr bwMode="auto"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733122C9-A0B9-462F-8757-0847AD287B63}" type="slidenum">
              <a:rPr lang="en-US"/>
              <a:t>‹#›</a:t>
            </a:fld>
            <a:endParaRPr lang="en-US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6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IT Coordination panel l DM1024 l 19th May 2025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4763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 bwMode="gray"/>
        <p:txBody>
          <a:bodyPr/>
          <a:lstStyle>
            <a:lvl4pPr>
              <a:spcBef>
                <a:spcPts val="0"/>
              </a:spcBef>
              <a:spcAft>
                <a:spcPts val="300"/>
              </a:spcAft>
              <a:buSzPct val="80000"/>
              <a:defRPr/>
            </a:lvl4pPr>
            <a:lvl5pPr>
              <a:spcAft>
                <a:spcPts val="300"/>
              </a:spcAft>
              <a:defRPr/>
            </a:lvl5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26/07/2013</a:t>
            </a:r>
            <a:endParaRPr lang="en-US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733122C9-A0B9-462F-8757-0847AD287B63}" type="slidenum">
              <a:rPr lang="en-US"/>
              <a:t>‹#›</a:t>
            </a:fld>
            <a:endParaRPr lang="en-US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IT Coordination panel l DM1024 l 19th May 2025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1542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Use for importing slid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26/07/2013</a:t>
            </a:r>
            <a:endParaRPr lang="en-US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733122C9-A0B9-462F-8757-0847AD287B63}" type="slidenum">
              <a:rPr lang="en-US"/>
              <a:t>‹#›</a:t>
            </a:fld>
            <a:endParaRPr lang="en-US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IT Coordination panel l DM1024 l 19th May 2025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15136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1" name="Image 10" descr="logo_texte.jpg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7964507" y="5067000"/>
            <a:ext cx="2195493" cy="648000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808000" y="126000"/>
            <a:ext cx="9152000" cy="496800"/>
          </a:xfrm>
          <a:prstGeom prst="rect">
            <a:avLst/>
          </a:prstGeom>
          <a:solidFill>
            <a:schemeClr val="accent1"/>
          </a:solidFill>
        </p:spPr>
        <p:txBody>
          <a:bodyPr vert="horz" lIns="72000" tIns="0" rIns="72000" bIns="0" rtlCol="0" anchor="ctr" anchorCtr="0">
            <a:noAutofit/>
          </a:bodyPr>
          <a:lstStyle/>
          <a:p>
            <a:pPr>
              <a:defRPr/>
            </a:pPr>
            <a:r>
              <a:rPr lang="fr-FR"/>
              <a:t>Cliquez et modifiez le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808000" y="805272"/>
            <a:ext cx="9152000" cy="43319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0" y="5587803"/>
            <a:ext cx="679511" cy="12719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26/07/2013</a:t>
            </a:r>
            <a:endParaRPr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700001" y="5402791"/>
            <a:ext cx="6800000" cy="17707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600" b="1" cap="none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/>
              <a:t>IT Coordination panel l DM1024 l 19th May 2025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220002" y="5402865"/>
            <a:ext cx="459510" cy="177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600" b="1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fr-FR" dirty="0"/>
              <a:t>Page </a:t>
            </a:r>
            <a:fld id="{733122C9-A0B9-462F-8757-0847AD287B63}" type="slidenum">
              <a:rPr lang="fr-FR"/>
              <a:t>‹#›</a:t>
            </a:fld>
            <a:endParaRPr lang="fr-FR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200000" y="126000"/>
            <a:ext cx="552000" cy="49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2537051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</p:sldLayoutIdLst>
  <p:hf hdr="0" dt="0"/>
  <p:txStyles>
    <p:titleStyle>
      <a:lvl1pPr algn="l" defTabSz="914400">
        <a:spcBef>
          <a:spcPts val="0"/>
        </a:spcBef>
        <a:buNone/>
        <a:defRPr sz="1600" b="1" cap="all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>
        <a:spcBef>
          <a:spcPts val="0"/>
        </a:spcBef>
        <a:spcAft>
          <a:spcPts val="1000"/>
        </a:spcAft>
        <a:buFont typeface="Arial"/>
        <a:buNone/>
        <a:defRPr sz="1800" b="1">
          <a:solidFill>
            <a:schemeClr val="accent6"/>
          </a:solidFill>
          <a:latin typeface="+mn-lt"/>
          <a:ea typeface="+mn-ea"/>
          <a:cs typeface="+mn-cs"/>
        </a:defRPr>
      </a:lvl1pPr>
      <a:lvl2pPr marL="0" indent="0" algn="l" defTabSz="914400">
        <a:spcBef>
          <a:spcPts val="0"/>
        </a:spcBef>
        <a:spcAft>
          <a:spcPts val="1500"/>
        </a:spcAft>
        <a:buFont typeface="Arial"/>
        <a:buNone/>
        <a:defRPr sz="1700">
          <a:solidFill>
            <a:schemeClr val="accent6"/>
          </a:solidFill>
          <a:latin typeface="+mn-lt"/>
          <a:ea typeface="+mn-ea"/>
          <a:cs typeface="+mn-cs"/>
        </a:defRPr>
      </a:lvl2pPr>
      <a:lvl3pPr marL="0" indent="0" algn="l" defTabSz="914400">
        <a:lnSpc>
          <a:spcPct val="105000"/>
        </a:lnSpc>
        <a:spcBef>
          <a:spcPts val="0"/>
        </a:spcBef>
        <a:spcAft>
          <a:spcPts val="500"/>
        </a:spcAft>
        <a:buFont typeface="Arial"/>
        <a:buNone/>
        <a:defRPr sz="1500">
          <a:solidFill>
            <a:schemeClr val="tx1"/>
          </a:solidFill>
          <a:latin typeface="+mn-lt"/>
          <a:ea typeface="+mn-ea"/>
          <a:cs typeface="+mn-cs"/>
        </a:defRPr>
      </a:lvl3pPr>
      <a:lvl4pPr marL="357188" indent="-174625" algn="l" defTabSz="914400">
        <a:lnSpc>
          <a:spcPct val="110000"/>
        </a:lnSpc>
        <a:spcBef>
          <a:spcPts val="0"/>
        </a:spcBef>
        <a:spcAft>
          <a:spcPts val="300"/>
        </a:spcAft>
        <a:buClr>
          <a:schemeClr val="accent6"/>
        </a:buClr>
        <a:buSzPct val="80000"/>
        <a:buFont typeface="Wingdings"/>
        <a:buChar char="l"/>
        <a:defRPr sz="1500">
          <a:solidFill>
            <a:schemeClr val="tx1"/>
          </a:solidFill>
          <a:latin typeface="+mn-lt"/>
          <a:ea typeface="+mn-ea"/>
          <a:cs typeface="+mn-cs"/>
        </a:defRPr>
      </a:lvl4pPr>
      <a:lvl5pPr marL="1162050" indent="-174625" algn="l" defTabSz="914400">
        <a:spcBef>
          <a:spcPts val="0"/>
        </a:spcBef>
        <a:spcAft>
          <a:spcPts val="600"/>
        </a:spcAft>
        <a:buClr>
          <a:schemeClr val="accent6"/>
        </a:buClr>
        <a:buFont typeface="ITCOfficinaSans LT Book"/>
        <a:buChar char="&gt;"/>
        <a:defRPr sz="1200" i="1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AAC8197-D068-63C8-446F-2C25CA19A3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200" y="913284"/>
            <a:ext cx="8322028" cy="457728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rgbClr val="002060"/>
                </a:solidFill>
              </a:rPr>
              <a:t>VISA Workshop</a:t>
            </a:r>
            <a:endParaRPr lang="en-GB" sz="3200" dirty="0">
              <a:solidFill>
                <a:srgbClr val="002060"/>
              </a:solidFill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8D3C95D5-E389-D712-CD1D-BE2F3515E2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4760" y="4264602"/>
            <a:ext cx="8322028" cy="1008112"/>
          </a:xfrm>
        </p:spPr>
        <p:txBody>
          <a:bodyPr/>
          <a:lstStyle/>
          <a:p>
            <a:r>
              <a:rPr lang="en-US" sz="1800" dirty="0">
                <a:solidFill>
                  <a:srgbClr val="002060"/>
                </a:solidFill>
              </a:rPr>
              <a:t>6th June 2025 – ALBA</a:t>
            </a:r>
          </a:p>
          <a:p>
            <a:r>
              <a:rPr lang="en-US" sz="1800" dirty="0">
                <a:solidFill>
                  <a:srgbClr val="002060"/>
                </a:solidFill>
              </a:rPr>
              <a:t>Cédric Vinet – Jean-François Perrin – ESRF IT Services </a:t>
            </a:r>
            <a:endParaRPr lang="en-GB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FE91A0-01FF-3107-3433-F79922F2CC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33122C9-A0B9-462F-8757-0847AD287B6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5E8B2-BB17-571D-659A-EA7491DC053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IT Coordination panel l DM1024 l 19th 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532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68B6B25D-2EEC-205C-DC88-BA24CCD2D33D}"/>
              </a:ext>
            </a:extLst>
          </p:cNvPr>
          <p:cNvGrpSpPr/>
          <p:nvPr/>
        </p:nvGrpSpPr>
        <p:grpSpPr>
          <a:xfrm>
            <a:off x="611765" y="656577"/>
            <a:ext cx="9373036" cy="5013505"/>
            <a:chOff x="611765" y="656577"/>
            <a:chExt cx="9373036" cy="5013505"/>
          </a:xfrm>
        </p:grpSpPr>
        <p:pic>
          <p:nvPicPr>
            <p:cNvPr id="4" name="Picture 3" descr="A screenshot of a computer screen&#10;&#10;AI-generated content may be incorrect.">
              <a:extLst>
                <a:ext uri="{FF2B5EF4-FFF2-40B4-BE49-F238E27FC236}">
                  <a16:creationId xmlns:a16="http://schemas.microsoft.com/office/drawing/2014/main" id="{D42A8F94-F0D0-7AA3-1814-1E4500DE17C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1765" y="656577"/>
              <a:ext cx="9371763" cy="5013505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FFBCA094-A338-B5E2-E04B-1BF40335007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42480" y="3632349"/>
              <a:ext cx="2342321" cy="2037733"/>
            </a:xfrm>
            <a:prstGeom prst="rect">
              <a:avLst/>
            </a:prstGeom>
          </p:spPr>
        </p:pic>
      </p:grpSp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831528" y="130248"/>
            <a:ext cx="9152000" cy="496800"/>
          </a:xfrm>
        </p:spPr>
        <p:txBody>
          <a:bodyPr/>
          <a:lstStyle/>
          <a:p>
            <a:pPr>
              <a:defRPr/>
            </a:pPr>
            <a:r>
              <a:rPr lang="en-GB" sz="2000" dirty="0"/>
              <a:t>Evolution of proposal data – May 2025</a:t>
            </a:r>
            <a:endParaRPr sz="12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  <p:custDataLst>
              <p:tags r:id="rId2"/>
            </p:custDataLst>
          </p:nvPr>
        </p:nvSpPr>
        <p:spPr bwMode="auto"/>
        <p:txBody>
          <a:bodyPr/>
          <a:lstStyle/>
          <a:p>
            <a:pPr>
              <a:defRPr/>
            </a:pPr>
            <a:r>
              <a:rPr lang="en-GB" kern="0" dirty="0">
                <a:solidFill>
                  <a:srgbClr val="132577"/>
                </a:solidFill>
                <a:latin typeface="Arial"/>
                <a:cs typeface="Arial"/>
              </a:rPr>
              <a:t>Page </a:t>
            </a:r>
            <a:fld id="{733122C9-A0B9-462F-8757-0847AD287B63}" type="slidenum">
              <a:rPr lang="en-GB" kern="0">
                <a:solidFill>
                  <a:srgbClr val="132577"/>
                </a:solidFill>
                <a:latin typeface="Arial"/>
                <a:cs typeface="Arial"/>
              </a:rPr>
              <a:pPr>
                <a:defRPr/>
              </a:pPr>
              <a:t>2</a:t>
            </a:fld>
            <a:endParaRPr lang="en-GB" kern="0" dirty="0">
              <a:solidFill>
                <a:srgbClr val="132577"/>
              </a:solidFill>
              <a:latin typeface="Arial"/>
              <a:cs typeface="Arial"/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2"/>
            <p:custDataLst>
              <p:tags r:id="rId3"/>
            </p:custDataLst>
          </p:nvPr>
        </p:nvSpPr>
        <p:spPr bwMode="auto"/>
        <p:txBody>
          <a:bodyPr/>
          <a:lstStyle/>
          <a:p>
            <a:pPr>
              <a:defRPr/>
            </a:pPr>
            <a:r>
              <a:rPr lang="en-US" kern="0" dirty="0">
                <a:solidFill>
                  <a:srgbClr val="132577"/>
                </a:solidFill>
                <a:latin typeface="Arial"/>
                <a:cs typeface="Arial"/>
              </a:rPr>
              <a:t>IT Coordination panel l DM1024 l 19th May 2025</a:t>
            </a:r>
            <a:endParaRPr kern="0" dirty="0">
              <a:solidFill>
                <a:srgbClr val="132577"/>
              </a:solidFill>
              <a:latin typeface="Arial"/>
              <a:cs typeface="Arial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4ADA378-D3FF-1F0D-CCE4-6083CD27B507}"/>
              </a:ext>
            </a:extLst>
          </p:cNvPr>
          <p:cNvSpPr/>
          <p:nvPr/>
        </p:nvSpPr>
        <p:spPr bwMode="auto">
          <a:xfrm>
            <a:off x="7456264" y="913284"/>
            <a:ext cx="576064" cy="1512168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A058A4-FB54-4A2C-A5F1-110FFB44DEFC}"/>
              </a:ext>
            </a:extLst>
          </p:cNvPr>
          <p:cNvSpPr txBox="1"/>
          <p:nvPr/>
        </p:nvSpPr>
        <p:spPr>
          <a:xfrm>
            <a:off x="8017569" y="1669368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2"/>
                </a:solidFill>
              </a:rPr>
              <a:t>18 PB occupied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8AC6F3B-6C8D-5D64-BB1D-2628E29E0FF7}"/>
              </a:ext>
            </a:extLst>
          </p:cNvPr>
          <p:cNvSpPr/>
          <p:nvPr/>
        </p:nvSpPr>
        <p:spPr bwMode="auto">
          <a:xfrm rot="16200000">
            <a:off x="8632348" y="2847940"/>
            <a:ext cx="360040" cy="2342321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1DDBF82-110E-3297-8E1C-48903399FE9C}"/>
              </a:ext>
            </a:extLst>
          </p:cNvPr>
          <p:cNvSpPr txBox="1"/>
          <p:nvPr/>
        </p:nvSpPr>
        <p:spPr bwMode="auto">
          <a:xfrm>
            <a:off x="7500001" y="4210813"/>
            <a:ext cx="18208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accent2"/>
                </a:solidFill>
              </a:rPr>
              <a:t>400 TB single exp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B4EB145-71A7-C63C-E581-5072453F7EE0}"/>
              </a:ext>
            </a:extLst>
          </p:cNvPr>
          <p:cNvSpPr/>
          <p:nvPr/>
        </p:nvSpPr>
        <p:spPr bwMode="auto">
          <a:xfrm>
            <a:off x="2415704" y="3865611"/>
            <a:ext cx="576064" cy="1030829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440AEC1-8A0F-4476-BED9-35999C222ECB}"/>
              </a:ext>
            </a:extLst>
          </p:cNvPr>
          <p:cNvSpPr/>
          <p:nvPr/>
        </p:nvSpPr>
        <p:spPr bwMode="auto">
          <a:xfrm>
            <a:off x="4860973" y="3839080"/>
            <a:ext cx="576064" cy="1030829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001F6A3-4BDD-0FAD-77CE-1EF9676E4B55}"/>
              </a:ext>
            </a:extLst>
          </p:cNvPr>
          <p:cNvSpPr txBox="1"/>
          <p:nvPr/>
        </p:nvSpPr>
        <p:spPr bwMode="auto">
          <a:xfrm>
            <a:off x="2913851" y="4931423"/>
            <a:ext cx="314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2"/>
                </a:solidFill>
              </a:rPr>
              <a:t>35 Proposals on disks &gt; 100TB</a:t>
            </a:r>
            <a:endParaRPr lang="en-GB" sz="1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91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5A875-CC03-CB33-178D-9D32BFCC2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Evolution of Proposal data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6AC583-7EC9-5A92-7872-37455C8EBF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33122C9-A0B9-462F-8757-0847AD287B6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82251-594C-15E5-6B26-6FB557B53A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IT Coordination panel l DM1024 l 19th May 2025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0B7D97A-1BCE-C26A-4A96-4F2AB102AABB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348987" y="955949"/>
            <a:ext cx="9577064" cy="40892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>
              <a:spcBef>
                <a:spcPts val="0"/>
              </a:spcBef>
              <a:spcAft>
                <a:spcPts val="1000"/>
              </a:spcAft>
              <a:buFont typeface="Arial"/>
              <a:buNone/>
              <a:defRPr sz="1800" b="1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>
              <a:spcBef>
                <a:spcPts val="0"/>
              </a:spcBef>
              <a:spcAft>
                <a:spcPts val="1500"/>
              </a:spcAft>
              <a:buFont typeface="Arial"/>
              <a:buNone/>
              <a:defRPr sz="17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>
              <a:lnSpc>
                <a:spcPct val="105000"/>
              </a:lnSpc>
              <a:spcBef>
                <a:spcPts val="0"/>
              </a:spcBef>
              <a:spcAft>
                <a:spcPts val="500"/>
              </a:spcAft>
              <a:buFont typeface="Arial"/>
              <a:buNone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7188" indent="-174625" algn="l" defTabSz="91440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>
                <a:schemeClr val="accent6"/>
              </a:buClr>
              <a:buSzPct val="80000"/>
              <a:buFont typeface="Wingdings"/>
              <a:buChar char="l"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2050" indent="-174625" algn="l" defTabSz="914400">
              <a:spcBef>
                <a:spcPts val="0"/>
              </a:spcBef>
              <a:spcAft>
                <a:spcPts val="300"/>
              </a:spcAft>
              <a:buClr>
                <a:schemeClr val="accent6"/>
              </a:buClr>
              <a:buFont typeface="ITCOfficinaSans LT Book"/>
              <a:buChar char="&gt;"/>
              <a:defRPr sz="1200" i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2" indent="-285750"/>
            <a:r>
              <a:rPr lang="en-GB" sz="1800" b="1" kern="0" dirty="0">
                <a:sym typeface="Wingdings" panose="05000000000000000000" pitchFamily="2" charset="2"/>
              </a:rPr>
              <a:t>Standard process up to now: </a:t>
            </a:r>
          </a:p>
          <a:p>
            <a:pPr marL="642938" lvl="3" indent="-285750"/>
            <a:r>
              <a:rPr lang="en-US" sz="1800" kern="0" noProof="0" dirty="0">
                <a:sym typeface="Wingdings" panose="05000000000000000000" pitchFamily="2" charset="2"/>
              </a:rPr>
              <a:t>Data stays on disk 90 days before being archived on tape</a:t>
            </a:r>
            <a:endParaRPr lang="en-GB" sz="1800" b="1" kern="0" noProof="0" dirty="0">
              <a:sym typeface="Wingdings" panose="05000000000000000000" pitchFamily="2" charset="2"/>
            </a:endParaRPr>
          </a:p>
          <a:p>
            <a:pPr marL="285750" lvl="2" indent="-285750"/>
            <a:r>
              <a:rPr lang="en-GB" sz="1800" b="1" kern="0" noProof="0" dirty="0">
                <a:sym typeface="Wingdings" panose="05000000000000000000" pitchFamily="2" charset="2"/>
              </a:rPr>
              <a:t>Spring 2025</a:t>
            </a:r>
          </a:p>
          <a:p>
            <a:pPr marL="642938" lvl="3" indent="-285750"/>
            <a:r>
              <a:rPr lang="en-GB" sz="1800" b="1" kern="0" noProof="0" dirty="0">
                <a:sym typeface="Wingdings" panose="05000000000000000000" pitchFamily="2" charset="2"/>
              </a:rPr>
              <a:t>400 TB for a single experiment</a:t>
            </a:r>
          </a:p>
          <a:p>
            <a:pPr marL="642938" lvl="3" indent="-285750"/>
            <a:r>
              <a:rPr lang="en-US" sz="1800" kern="0" noProof="0" dirty="0">
                <a:sym typeface="Wingdings" panose="05000000000000000000" pitchFamily="2" charset="2"/>
              </a:rPr>
              <a:t>35 proposals &gt; 100 TB (None, 2 years ago)</a:t>
            </a:r>
          </a:p>
          <a:p>
            <a:pPr marL="642938" lvl="3" indent="-285750"/>
            <a:r>
              <a:rPr lang="en-US" sz="1800" b="1" kern="0" noProof="0" dirty="0">
                <a:sym typeface="Wingdings" panose="05000000000000000000" pitchFamily="2" charset="2"/>
              </a:rPr>
              <a:t>18 PB </a:t>
            </a:r>
            <a:r>
              <a:rPr lang="en-US" sz="1800" kern="0" noProof="0" dirty="0">
                <a:sym typeface="Wingdings" panose="05000000000000000000" pitchFamily="2" charset="2"/>
              </a:rPr>
              <a:t>of disk space is needed for BLs and users to operate in May 2025.</a:t>
            </a:r>
          </a:p>
          <a:p>
            <a:pPr marL="1447800" lvl="4" indent="-285750"/>
            <a:r>
              <a:rPr lang="en-US" sz="1500" kern="0" dirty="0">
                <a:sym typeface="Wingdings" panose="05000000000000000000" pitchFamily="2" charset="2"/>
              </a:rPr>
              <a:t>Increase in data production</a:t>
            </a:r>
          </a:p>
          <a:p>
            <a:pPr marL="1447800" lvl="4" indent="-285750"/>
            <a:r>
              <a:rPr lang="en-US" sz="2000" b="1" kern="0" noProof="0" dirty="0">
                <a:solidFill>
                  <a:srgbClr val="002060"/>
                </a:solidFill>
                <a:sym typeface="Wingdings" panose="05000000000000000000" pitchFamily="2" charset="2"/>
              </a:rPr>
              <a:t>More and more processing is done on ESRF infrastructure </a:t>
            </a:r>
            <a:r>
              <a:rPr lang="en-US" sz="1500" kern="0" noProof="0" dirty="0">
                <a:sym typeface="Wingdings" panose="05000000000000000000" pitchFamily="2" charset="2"/>
              </a:rPr>
              <a:t>(+40 extension requests / month) – Less and less users being able to store/process data with their organization capacity</a:t>
            </a:r>
            <a:endParaRPr lang="en-US" sz="1500" kern="0" dirty="0">
              <a:sym typeface="Wingdings" panose="05000000000000000000" pitchFamily="2" charset="2"/>
            </a:endParaRPr>
          </a:p>
          <a:p>
            <a:pPr marL="285750" lvl="2" indent="-285750"/>
            <a:r>
              <a:rPr lang="en-US" sz="1800" b="1" kern="0" dirty="0">
                <a:sym typeface="Wingdings" panose="05000000000000000000" pitchFamily="2" charset="2"/>
              </a:rPr>
              <a:t>Coming soon </a:t>
            </a:r>
          </a:p>
          <a:p>
            <a:pPr marL="642938" lvl="3" indent="-285750"/>
            <a:r>
              <a:rPr lang="en-US" sz="1800" kern="0" noProof="0" dirty="0">
                <a:sym typeface="Wingdings" panose="05000000000000000000" pitchFamily="2" charset="2"/>
              </a:rPr>
              <a:t>+32 new detectors</a:t>
            </a:r>
          </a:p>
        </p:txBody>
      </p:sp>
      <p:pic>
        <p:nvPicPr>
          <p:cNvPr id="7" name="Picture 6" descr="A stack of blue crates&#10;&#10;AI-generated content may be incorrect.">
            <a:extLst>
              <a:ext uri="{FF2B5EF4-FFF2-40B4-BE49-F238E27FC236}">
                <a16:creationId xmlns:a16="http://schemas.microsoft.com/office/drawing/2014/main" id="{270BAB1A-8BF2-82ED-8489-4DEDE7B5369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119662" y="337220"/>
            <a:ext cx="2684951" cy="20555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55445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E7182-2571-F425-E123-2051D0724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Processing Offer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0366CE-19B4-B0F6-43F1-F917CDF9D0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33122C9-A0B9-462F-8757-0847AD287B6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9157B-AD70-E482-224E-ECBFD809A39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IT Coordination panel l DM1024 l 19th May 2025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C9129942-122A-A4AC-A02B-37BD8B4B1BDD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385086" y="1305500"/>
            <a:ext cx="9577064" cy="40892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>
              <a:spcBef>
                <a:spcPts val="0"/>
              </a:spcBef>
              <a:spcAft>
                <a:spcPts val="1000"/>
              </a:spcAft>
              <a:buFont typeface="Arial"/>
              <a:buNone/>
              <a:defRPr sz="1800" b="1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>
              <a:spcBef>
                <a:spcPts val="0"/>
              </a:spcBef>
              <a:spcAft>
                <a:spcPts val="1500"/>
              </a:spcAft>
              <a:buFont typeface="Arial"/>
              <a:buNone/>
              <a:defRPr sz="17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>
              <a:lnSpc>
                <a:spcPct val="105000"/>
              </a:lnSpc>
              <a:spcBef>
                <a:spcPts val="0"/>
              </a:spcBef>
              <a:spcAft>
                <a:spcPts val="500"/>
              </a:spcAft>
              <a:buFont typeface="Arial"/>
              <a:buNone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7188" indent="-174625" algn="l" defTabSz="91440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>
                <a:schemeClr val="accent6"/>
              </a:buClr>
              <a:buSzPct val="80000"/>
              <a:buFont typeface="Wingdings"/>
              <a:buChar char="l"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2050" indent="-174625" algn="l" defTabSz="914400">
              <a:spcBef>
                <a:spcPts val="0"/>
              </a:spcBef>
              <a:spcAft>
                <a:spcPts val="300"/>
              </a:spcAft>
              <a:buClr>
                <a:schemeClr val="accent6"/>
              </a:buClr>
              <a:buFont typeface="ITCOfficinaSans LT Book"/>
              <a:buChar char="&gt;"/>
              <a:defRPr sz="1200" i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2" indent="-285750"/>
            <a:r>
              <a:rPr lang="en-GB" sz="1800" b="1" kern="0" dirty="0">
                <a:sym typeface="Wingdings" panose="05000000000000000000" pitchFamily="2" charset="2"/>
              </a:rPr>
              <a:t>HPC (</a:t>
            </a:r>
            <a:r>
              <a:rPr lang="en-GB" sz="1800" b="1" kern="0" dirty="0" err="1">
                <a:sym typeface="Wingdings" panose="05000000000000000000" pitchFamily="2" charset="2"/>
              </a:rPr>
              <a:t>Slurm</a:t>
            </a:r>
            <a:r>
              <a:rPr lang="en-GB" sz="1800" b="1" kern="0" dirty="0">
                <a:sym typeface="Wingdings" panose="05000000000000000000" pitchFamily="2" charset="2"/>
              </a:rPr>
              <a:t>):</a:t>
            </a:r>
          </a:p>
          <a:p>
            <a:pPr marL="642938" lvl="3" indent="-285750"/>
            <a:r>
              <a:rPr lang="en-US" sz="1800" kern="0" noProof="0" dirty="0">
                <a:sym typeface="Wingdings" panose="05000000000000000000" pitchFamily="2" charset="2"/>
              </a:rPr>
              <a:t>12 000 Cores</a:t>
            </a:r>
          </a:p>
          <a:p>
            <a:pPr marL="642938" lvl="3" indent="-285750"/>
            <a:r>
              <a:rPr lang="en-US" sz="1800" kern="0" dirty="0">
                <a:sym typeface="Wingdings" panose="05000000000000000000" pitchFamily="2" charset="2"/>
              </a:rPr>
              <a:t>140 GPUs</a:t>
            </a:r>
            <a:endParaRPr lang="en-GB" sz="1800" kern="0" noProof="0" dirty="0">
              <a:sym typeface="Wingdings" panose="05000000000000000000" pitchFamily="2" charset="2"/>
            </a:endParaRPr>
          </a:p>
          <a:p>
            <a:pPr marL="285750" lvl="2" indent="-285750"/>
            <a:r>
              <a:rPr lang="en-US" sz="1800" b="1" kern="0" noProof="0" dirty="0">
                <a:sym typeface="Wingdings" panose="05000000000000000000" pitchFamily="2" charset="2"/>
              </a:rPr>
              <a:t>VISA:</a:t>
            </a:r>
          </a:p>
          <a:p>
            <a:pPr marL="642938" lvl="3" indent="-285750"/>
            <a:r>
              <a:rPr lang="en-US" sz="1800" kern="0" noProof="0" dirty="0" err="1">
                <a:sym typeface="Wingdings" panose="05000000000000000000" pitchFamily="2" charset="2"/>
              </a:rPr>
              <a:t>Slurm</a:t>
            </a:r>
            <a:r>
              <a:rPr lang="en-US" sz="1800" kern="0" noProof="0" dirty="0">
                <a:sym typeface="Wingdings" panose="05000000000000000000" pitchFamily="2" charset="2"/>
              </a:rPr>
              <a:t> Frontend</a:t>
            </a:r>
          </a:p>
          <a:p>
            <a:pPr marL="642938" lvl="3" indent="-285750"/>
            <a:r>
              <a:rPr lang="en-US" sz="1800" kern="0" noProof="0" dirty="0">
                <a:sym typeface="Wingdings" panose="05000000000000000000" pitchFamily="2" charset="2"/>
              </a:rPr>
              <a:t>12 TB RAM</a:t>
            </a:r>
          </a:p>
          <a:p>
            <a:pPr marL="642938" lvl="3" indent="-285750"/>
            <a:r>
              <a:rPr lang="en-US" sz="1800" kern="0" dirty="0">
                <a:sym typeface="Wingdings" panose="05000000000000000000" pitchFamily="2" charset="2"/>
              </a:rPr>
              <a:t>28 x A16 </a:t>
            </a:r>
          </a:p>
          <a:p>
            <a:pPr marL="642938" lvl="3" indent="-285750"/>
            <a:r>
              <a:rPr lang="en-US" sz="1800" kern="0" dirty="0">
                <a:sym typeface="Wingdings" panose="05000000000000000000" pitchFamily="2" charset="2"/>
              </a:rPr>
              <a:t>4 x A40 </a:t>
            </a:r>
            <a:endParaRPr lang="en-GB" sz="1800" kern="0" noProof="0" dirty="0">
              <a:sym typeface="Wingdings" panose="05000000000000000000" pitchFamily="2" charset="2"/>
            </a:endParaRPr>
          </a:p>
          <a:p>
            <a:pPr marL="285750" lvl="2" indent="-285750"/>
            <a:endParaRPr lang="en-US" sz="1800" b="1" kern="0" noProof="0" dirty="0">
              <a:sym typeface="Wingdings" panose="05000000000000000000" pitchFamily="2" charset="2"/>
            </a:endParaRPr>
          </a:p>
          <a:p>
            <a:pPr marL="285750" lvl="2" indent="-285750"/>
            <a:endParaRPr lang="en-US" sz="1800" kern="0" noProof="0" dirty="0">
              <a:sym typeface="Wingdings" panose="05000000000000000000" pitchFamily="2" charset="2"/>
            </a:endParaRPr>
          </a:p>
        </p:txBody>
      </p:sp>
      <p:pic>
        <p:nvPicPr>
          <p:cNvPr id="20" name="Picture 19" descr="A screenshot of a computer&#10;&#10;AI-generated content may be incorrect.">
            <a:extLst>
              <a:ext uri="{FF2B5EF4-FFF2-40B4-BE49-F238E27FC236}">
                <a16:creationId xmlns:a16="http://schemas.microsoft.com/office/drawing/2014/main" id="{9653C80E-B5ED-41BF-177B-73FBADDDEB1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05528" y="985292"/>
            <a:ext cx="7354472" cy="472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369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1CFF3-C7C7-0810-4F9C-15B12B912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VISA At ESRF: Spring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6994B-B05D-C718-1D19-EB3D97932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782" y="1009358"/>
            <a:ext cx="8512340" cy="4331980"/>
          </a:xfrm>
        </p:spPr>
        <p:txBody>
          <a:bodyPr/>
          <a:lstStyle/>
          <a:p>
            <a:r>
              <a:rPr lang="en-GB" dirty="0"/>
              <a:t>VM upgraded to Ubuntu 24.04 LTS</a:t>
            </a:r>
          </a:p>
          <a:p>
            <a:r>
              <a:rPr lang="en-GB" dirty="0"/>
              <a:t>Graphical latency largely improved (U24.04 and </a:t>
            </a:r>
            <a:r>
              <a:rPr lang="en-GB" dirty="0" err="1"/>
              <a:t>WebX</a:t>
            </a:r>
            <a:r>
              <a:rPr lang="en-GB" dirty="0"/>
              <a:t>) </a:t>
            </a:r>
          </a:p>
          <a:p>
            <a:r>
              <a:rPr lang="en-GB" dirty="0"/>
              <a:t>	Use for 3D rendering</a:t>
            </a:r>
          </a:p>
          <a:p>
            <a:r>
              <a:rPr lang="en-GB" dirty="0"/>
              <a:t>BL dedicated presentation/launch meeting (organisation </a:t>
            </a:r>
            <a:r>
              <a:rPr lang="en-GB" sz="1400" dirty="0"/>
              <a:t>jayesh.wagh@esrf.fr</a:t>
            </a:r>
            <a:r>
              <a:rPr lang="en-GB" dirty="0"/>
              <a:t>).</a:t>
            </a:r>
          </a:p>
          <a:p>
            <a:r>
              <a:rPr lang="en-GB" dirty="0"/>
              <a:t>Usage by ESRF users is growing (</a:t>
            </a:r>
            <a:r>
              <a:rPr lang="en-GB" sz="1600" dirty="0"/>
              <a:t>ID16b</a:t>
            </a:r>
            <a:r>
              <a:rPr lang="en-GB" sz="1200" dirty="0"/>
              <a:t>, ID29, BM28, BM31, ID26, ID31, ID10 …</a:t>
            </a:r>
            <a:r>
              <a:rPr lang="en-GB" dirty="0"/>
              <a:t>) </a:t>
            </a:r>
          </a:p>
          <a:p>
            <a:r>
              <a:rPr lang="en-GB" dirty="0"/>
              <a:t>	</a:t>
            </a:r>
            <a:r>
              <a:rPr lang="en-GB" sz="1600" b="0" dirty="0"/>
              <a:t>1/3 of ESRF BLs have involved their users</a:t>
            </a:r>
          </a:p>
          <a:p>
            <a:pPr lvl="1"/>
            <a:r>
              <a:rPr lang="en-GB" sz="1300" dirty="0"/>
              <a:t>	</a:t>
            </a:r>
            <a:r>
              <a:rPr lang="en-GB" sz="1400" dirty="0"/>
              <a:t>ID16B Documentation  https://confluence.esrf.fr/display/ID16BKB/Connect+to+Visa</a:t>
            </a:r>
            <a:endParaRPr lang="en-GB" sz="18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A2135B-3987-DC1B-E85A-6BF9AB82DF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733122C9-A0B9-462F-8757-0847AD287B63}" type="slidenum">
              <a:rPr lang="en-US" noProof="0" smtClean="0"/>
              <a:pPr/>
              <a:t>5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471EF-72FF-07C2-0D54-5F08564EE67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IT-beamlines day l 14h Jan 2025 l J-F. Perrin TID - IT Services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AA34521-F878-FC54-C1C9-462263E205D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456" y="4052658"/>
            <a:ext cx="2867828" cy="161315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25E7AE9-053E-ADDD-6858-81801EE8A94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49317" y="4052658"/>
            <a:ext cx="2581045" cy="161315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1E0E43E-6CBC-9FD6-E6B9-A724C30436C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4952" y="4044075"/>
            <a:ext cx="2493764" cy="16131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6BFB92C-5C52-472B-32B8-978B61E91CD8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08716" y="4028164"/>
            <a:ext cx="2867828" cy="161315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AF56FFB-8CBA-CA7D-C90B-53B232B25678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44296" y="537146"/>
            <a:ext cx="1964622" cy="12961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73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87845-20F9-1452-E35E-CDB270605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requests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C1618-1B73-B52F-9063-3CD8EC776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2938" lvl="3" indent="-285750"/>
            <a:r>
              <a:rPr lang="en-GB" sz="2000" strike="sngStrike" dirty="0"/>
              <a:t>Graphical latency</a:t>
            </a:r>
          </a:p>
          <a:p>
            <a:pPr marL="642938" lvl="3" indent="-285750"/>
            <a:r>
              <a:rPr lang="en-GB" sz="2000" dirty="0"/>
              <a:t>Resolution scaling when changing display computer (</a:t>
            </a:r>
            <a:r>
              <a:rPr lang="en-GB" sz="1600" dirty="0"/>
              <a:t>typically from large screen to laptop</a:t>
            </a:r>
            <a:r>
              <a:rPr lang="en-GB" sz="2000" dirty="0"/>
              <a:t>)</a:t>
            </a:r>
          </a:p>
          <a:p>
            <a:pPr marL="642938" lvl="3" indent="-285750"/>
            <a:r>
              <a:rPr lang="en-GB" sz="2000" dirty="0"/>
              <a:t>Ability to run MS Windows Software</a:t>
            </a:r>
          </a:p>
          <a:p>
            <a:pPr marL="642938" lvl="3" indent="-285750"/>
            <a:r>
              <a:rPr lang="en-GB" sz="2000" dirty="0"/>
              <a:t>Better and more documentation</a:t>
            </a:r>
          </a:p>
          <a:p>
            <a:pPr marL="642938" lvl="3" indent="-285750"/>
            <a:endParaRPr lang="en-GB" sz="2000" dirty="0"/>
          </a:p>
          <a:p>
            <a:pPr marL="642938" lvl="3" indent="-285750"/>
            <a:endParaRPr lang="en-GB" sz="2000" dirty="0"/>
          </a:p>
          <a:p>
            <a:pPr marL="642938" lvl="3" indent="-285750"/>
            <a:endParaRPr lang="en-GB" sz="2000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32027E-116C-CA4C-5943-0A86C93DBC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33122C9-A0B9-462F-8757-0847AD287B6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260BE5-8B56-D774-BE17-7DC627B0ADD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IT Coordination panel l DM1024 l 19th 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800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AB0568-D52F-E65D-A21F-DD23A70CAA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990A2-65A8-1DA6-FBC1-E2A0906EC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 Side work and open questions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68006-7A89-ECB8-2815-BA55F4A2A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512" y="805272"/>
            <a:ext cx="9280488" cy="4331980"/>
          </a:xfrm>
        </p:spPr>
        <p:txBody>
          <a:bodyPr/>
          <a:lstStyle/>
          <a:p>
            <a:pPr marL="642938" lvl="3" indent="-285750"/>
            <a:r>
              <a:rPr lang="en-GB" sz="2000" dirty="0"/>
              <a:t>Integration of </a:t>
            </a:r>
            <a:r>
              <a:rPr lang="en-GB" sz="2000" dirty="0" err="1"/>
              <a:t>Jupyter</a:t>
            </a:r>
            <a:r>
              <a:rPr lang="en-GB" sz="2000" dirty="0"/>
              <a:t> domain specific environment (</a:t>
            </a:r>
            <a:r>
              <a:rPr lang="en-GB" sz="2000" dirty="0" err="1"/>
              <a:t>Sepctro</a:t>
            </a:r>
            <a:r>
              <a:rPr lang="en-GB" sz="2000" dirty="0"/>
              <a:t>, </a:t>
            </a:r>
            <a:r>
              <a:rPr lang="en-GB" sz="2000" dirty="0" err="1"/>
              <a:t>tomo</a:t>
            </a:r>
            <a:r>
              <a:rPr lang="en-GB" sz="2000" dirty="0"/>
              <a:t>, …)</a:t>
            </a:r>
          </a:p>
          <a:p>
            <a:pPr marL="642938" lvl="3" indent="-285750"/>
            <a:r>
              <a:rPr lang="en-GB" sz="2000" dirty="0"/>
              <a:t>Network upgrade (2x25Gb/s for Hypervisors)</a:t>
            </a:r>
          </a:p>
          <a:p>
            <a:pPr marL="642938" lvl="3" indent="-285750"/>
            <a:r>
              <a:rPr lang="en-GB" sz="2000" dirty="0"/>
              <a:t>Monitoring + Logs</a:t>
            </a:r>
          </a:p>
          <a:p>
            <a:pPr marL="642938" lvl="3" indent="-285750"/>
            <a:r>
              <a:rPr lang="en-GB" sz="2000" dirty="0"/>
              <a:t>Add more GPUs</a:t>
            </a:r>
          </a:p>
          <a:p>
            <a:pPr marL="642938" lvl="3" indent="-285750"/>
            <a:r>
              <a:rPr lang="en-GB" sz="2000" dirty="0"/>
              <a:t>Deployment latest release (August – During shutdown)</a:t>
            </a:r>
          </a:p>
          <a:p>
            <a:pPr marL="642938" lvl="3" indent="-285750"/>
            <a:r>
              <a:rPr lang="en-GB" sz="2000" dirty="0"/>
              <a:t>Refurbishment of our ETL</a:t>
            </a:r>
          </a:p>
          <a:p>
            <a:pPr marL="642938" lvl="3" indent="-285750"/>
            <a:r>
              <a:rPr lang="en-GB" sz="2000" dirty="0"/>
              <a:t>Move </a:t>
            </a:r>
            <a:r>
              <a:rPr lang="en-GB" sz="2000" dirty="0" err="1"/>
              <a:t>WebX</a:t>
            </a:r>
            <a:r>
              <a:rPr lang="en-GB" sz="2000" dirty="0"/>
              <a:t> as default</a:t>
            </a:r>
            <a:endParaRPr lang="en-US" sz="1800" b="1" dirty="0">
              <a:sym typeface="Wingdings" panose="05000000000000000000" pitchFamily="2" charset="2"/>
            </a:endParaRPr>
          </a:p>
          <a:p>
            <a:pPr marL="285750" lvl="2" indent="-285750"/>
            <a:r>
              <a:rPr lang="en-US" sz="1800" b="1" kern="0" noProof="0" dirty="0">
                <a:sym typeface="Wingdings" panose="05000000000000000000" pitchFamily="2" charset="2"/>
              </a:rPr>
              <a:t>User support</a:t>
            </a:r>
          </a:p>
          <a:p>
            <a:pPr marL="642938" lvl="3" indent="-285750"/>
            <a:r>
              <a:rPr lang="en-US" sz="1800" kern="0" dirty="0">
                <a:sym typeface="Wingdings" panose="05000000000000000000" pitchFamily="2" charset="2"/>
              </a:rPr>
              <a:t>More and more </a:t>
            </a:r>
            <a:r>
              <a:rPr lang="en-US" sz="1800" kern="0" noProof="0" dirty="0">
                <a:sym typeface="Wingdings" panose="05000000000000000000" pitchFamily="2" charset="2"/>
              </a:rPr>
              <a:t>users will request to process their data at ESRF</a:t>
            </a:r>
          </a:p>
          <a:p>
            <a:pPr marL="642938" lvl="3" indent="-285750"/>
            <a:r>
              <a:rPr lang="en-US" sz="1800" kern="0" dirty="0">
                <a:sym typeface="Wingdings" panose="05000000000000000000" pitchFamily="2" charset="2"/>
              </a:rPr>
              <a:t>Need to organize this support to limit the time spent on data processing at ESRF while ensure users could </a:t>
            </a:r>
            <a:r>
              <a:rPr lang="en-US" sz="1800" kern="0" dirty="0" err="1">
                <a:sym typeface="Wingdings" panose="05000000000000000000" pitchFamily="2" charset="2"/>
              </a:rPr>
              <a:t>analyse</a:t>
            </a:r>
            <a:r>
              <a:rPr lang="en-US" sz="1800" kern="0" dirty="0">
                <a:sym typeface="Wingdings" panose="05000000000000000000" pitchFamily="2" charset="2"/>
              </a:rPr>
              <a:t> data and </a:t>
            </a:r>
            <a:r>
              <a:rPr lang="en-US" sz="1800" kern="0" dirty="0" err="1">
                <a:sym typeface="Wingdings" panose="05000000000000000000" pitchFamily="2" charset="2"/>
              </a:rPr>
              <a:t>exctract</a:t>
            </a:r>
            <a:r>
              <a:rPr lang="en-US" sz="1800" kern="0" dirty="0">
                <a:sym typeface="Wingdings" panose="05000000000000000000" pitchFamily="2" charset="2"/>
              </a:rPr>
              <a:t> scientific knowledge.</a:t>
            </a:r>
          </a:p>
          <a:p>
            <a:pPr marL="642938" lvl="3" indent="-285750"/>
            <a:r>
              <a:rPr lang="en-US" sz="1800" dirty="0">
                <a:sym typeface="Wingdings" panose="05000000000000000000" pitchFamily="2" charset="2"/>
              </a:rPr>
              <a:t>Ideas to optimize the use of High-end GPUs on VISA (current best option SLURM)? </a:t>
            </a:r>
            <a:endParaRPr lang="en-US" sz="1800" kern="0" dirty="0">
              <a:sym typeface="Wingdings" panose="05000000000000000000" pitchFamily="2" charset="2"/>
            </a:endParaRPr>
          </a:p>
          <a:p>
            <a:pPr lvl="3" indent="0" algn="ctr">
              <a:buNone/>
            </a:pPr>
            <a:r>
              <a:rPr lang="en-US" sz="1800" b="1" kern="0" noProof="0" dirty="0">
                <a:sym typeface="Wingdings" panose="05000000000000000000" pitchFamily="2" charset="2"/>
              </a:rPr>
              <a:t> </a:t>
            </a:r>
            <a:endParaRPr lang="en-GB" sz="2000" dirty="0"/>
          </a:p>
          <a:p>
            <a:pPr marL="642938" lvl="3" indent="-285750"/>
            <a:endParaRPr lang="en-GB" sz="2000" dirty="0"/>
          </a:p>
          <a:p>
            <a:pPr marL="642938" lvl="3" indent="-285750"/>
            <a:endParaRPr lang="en-GB" sz="2000" dirty="0"/>
          </a:p>
          <a:p>
            <a:pPr marL="642938" lvl="3" indent="-285750"/>
            <a:endParaRPr lang="en-GB" sz="2000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0B30B-068D-109A-C89F-35D8216B52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33122C9-A0B9-462F-8757-0847AD287B6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4DD59-FE3E-8327-FBB7-E3E7B0EB324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IT Coordination panel l DM1024 l 19th 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6173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ESRF - default">
  <a:themeElements>
    <a:clrScheme name="ESRF">
      <a:dk1>
        <a:sysClr val="windowText" lastClr="000000"/>
      </a:dk1>
      <a:lt1>
        <a:sysClr val="window" lastClr="FFFFFF"/>
      </a:lt1>
      <a:dk2>
        <a:srgbClr val="B7B9BA"/>
      </a:dk2>
      <a:lt2>
        <a:srgbClr val="AF007C"/>
      </a:lt2>
      <a:accent1>
        <a:srgbClr val="132577"/>
      </a:accent1>
      <a:accent2>
        <a:srgbClr val="ED7703"/>
      </a:accent2>
      <a:accent3>
        <a:srgbClr val="F4A300"/>
      </a:accent3>
      <a:accent4>
        <a:srgbClr val="FFDD00"/>
      </a:accent4>
      <a:accent5>
        <a:srgbClr val="51A026"/>
      </a:accent5>
      <a:accent6>
        <a:srgbClr val="0098D4"/>
      </a:accent6>
      <a:hlink>
        <a:srgbClr val="000000"/>
      </a:hlink>
      <a:folHlink>
        <a:srgbClr val="000000"/>
      </a:folHlink>
    </a:clrScheme>
    <a:fontScheme name="Solocal_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>
        <a:prstGeom prst="rect">
          <a:avLst/>
        </a:prstGeom>
        <a:ln>
          <a:noFill/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wide-screen</Template>
  <TotalTime>5966</TotalTime>
  <Words>470</Words>
  <Application>Microsoft Office PowerPoint</Application>
  <PresentationFormat>Custom</PresentationFormat>
  <Paragraphs>72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ITCOfficinaSans LT Book</vt:lpstr>
      <vt:lpstr>Wingdings</vt:lpstr>
      <vt:lpstr>ESRF - default</vt:lpstr>
      <vt:lpstr>VISA Workshop</vt:lpstr>
      <vt:lpstr>Evolution of proposal data – May 2025</vt:lpstr>
      <vt:lpstr>Evolution of Proposal data</vt:lpstr>
      <vt:lpstr>data Processing Offer</vt:lpstr>
      <vt:lpstr>VISA At ESRF: Spring 2025</vt:lpstr>
      <vt:lpstr>User requests</vt:lpstr>
      <vt:lpstr>IT Side work and open questions</vt:lpstr>
    </vt:vector>
  </TitlesOfParts>
  <Company>ESRF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THMBCMO31</dc:title>
  <dc:subject>Lima2</dc:subject>
  <dc:creator>Alejandro Homs Puron</dc:creator>
  <cp:lastModifiedBy>Jean-François Perrin</cp:lastModifiedBy>
  <cp:revision>2497</cp:revision>
  <cp:lastPrinted>2020-02-11T13:34:28Z</cp:lastPrinted>
  <dcterms:created xsi:type="dcterms:W3CDTF">2014-01-15T07:26:06Z</dcterms:created>
  <dcterms:modified xsi:type="dcterms:W3CDTF">2025-06-01T16:05:28Z</dcterms:modified>
</cp:coreProperties>
</file>