
<file path=[Content_Types].xml><?xml version="1.0" encoding="utf-8"?>
<Types xmlns="http://schemas.openxmlformats.org/package/2006/content-types">
  <Default Extension="png" ContentType="image/png"/>
  <Default Extension="svg" ContentType="image/sv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30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121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move the slide</a:t>
            </a: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Click to edit the notes format</a:t>
            </a:r>
          </a:p>
        </p:txBody>
      </p:sp>
      <p:sp>
        <p:nvSpPr>
          <p:cNvPr id="12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&lt;header&gt;</a:t>
            </a:r>
          </a:p>
        </p:txBody>
      </p:sp>
      <p:sp>
        <p:nvSpPr>
          <p:cNvPr id="121" name="PlaceHolder 4"/>
          <p:cNvSpPr>
            <a:spLocks noGrp="1"/>
          </p:cNvSpPr>
          <p:nvPr>
            <p:ph type="dt" idx="22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</a:p>
        </p:txBody>
      </p:sp>
      <p:sp>
        <p:nvSpPr>
          <p:cNvPr id="122" name="PlaceHolder 5"/>
          <p:cNvSpPr>
            <a:spLocks noGrp="1"/>
          </p:cNvSpPr>
          <p:nvPr>
            <p:ph type="ftr" idx="23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</a:p>
        </p:txBody>
      </p:sp>
      <p:sp>
        <p:nvSpPr>
          <p:cNvPr id="123" name="PlaceHolder 6"/>
          <p:cNvSpPr>
            <a:spLocks noGrp="1"/>
          </p:cNvSpPr>
          <p:nvPr>
            <p:ph type="sldNum" idx="24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25DB21FE-3E6A-4C1A-BA57-665ECB34109E}" type="slidenum"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8050" y="522288"/>
            <a:ext cx="4645025" cy="2613025"/>
          </a:xfrm>
          <a:prstGeom prst="rect">
            <a:avLst/>
          </a:prstGeom>
          <a:ln w="0">
            <a:noFill/>
          </a:ln>
        </p:spPr>
      </p:sp>
      <p:sp>
        <p:nvSpPr>
          <p:cNvPr id="677" name="PlaceHolder 2"/>
          <p:cNvSpPr>
            <a:spLocks noGrp="1"/>
          </p:cNvSpPr>
          <p:nvPr>
            <p:ph type="body"/>
          </p:nvPr>
        </p:nvSpPr>
        <p:spPr>
          <a:xfrm>
            <a:off x="1280160" y="3474720"/>
            <a:ext cx="7040520" cy="3291480"/>
          </a:xfrm>
          <a:prstGeom prst="rect">
            <a:avLst/>
          </a:prstGeom>
          <a:noFill/>
          <a:ln w="0">
            <a:noFill/>
          </a:ln>
        </p:spPr>
        <p:txBody>
          <a:bodyPr lIns="96840" tIns="48240" rIns="96840" bIns="4824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Non interacting substrates </a:t>
            </a: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Wingdings"/>
              </a:rPr>
              <a:t></a:t>
            </a: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 more interacting </a:t>
            </a: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Wingdings"/>
              </a:rPr>
              <a:t></a:t>
            </a: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 magnetic next slide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" name="Rechteck 12"/>
          <p:cNvSpPr/>
          <p:nvPr/>
        </p:nvSpPr>
        <p:spPr>
          <a:xfrm>
            <a:off x="0" y="342000"/>
            <a:ext cx="12191760" cy="53420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12D4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31880" y="537480"/>
            <a:ext cx="10728000" cy="6231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31880" y="2444040"/>
            <a:ext cx="10728000" cy="5162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731880" y="1088640"/>
            <a:ext cx="10728000" cy="7268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pic>
        <p:nvPicPr>
          <p:cNvPr id="8" name="PGI_Kombilogo_cmyk_en-01.jpg" descr="PGI_Kombilogo_cmyk_en-01.jpg"/>
          <p:cNvPicPr/>
          <p:nvPr/>
        </p:nvPicPr>
        <p:blipFill>
          <a:blip r:embed="rId4"/>
          <a:srcRect l="10885" t="22304" r="10885" b="22304"/>
          <a:stretch/>
        </p:blipFill>
        <p:spPr>
          <a:xfrm>
            <a:off x="8915040" y="6036120"/>
            <a:ext cx="3204360" cy="8629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9" name="PGI-6 “Electronic Properties”"/>
          <p:cNvSpPr/>
          <p:nvPr/>
        </p:nvSpPr>
        <p:spPr>
          <a:xfrm>
            <a:off x="300960" y="6352200"/>
            <a:ext cx="1903320" cy="230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000" b="0" u="none" strike="noStrike">
                <a:solidFill>
                  <a:srgbClr val="005493"/>
                </a:solidFill>
                <a:effectLst/>
                <a:uFillTx/>
                <a:latin typeface="Arial Rounded MT Bold"/>
                <a:ea typeface="Arial Rounded MT Bold"/>
              </a:rPr>
              <a:t>PGI-6 “Electronic Properties”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4360" cy="3679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46067E7B-4F19-47F2-956D-B02AB6563A4F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Inhalt (klei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81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71520" y="1578240"/>
            <a:ext cx="11448720" cy="41904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177840" indent="-17784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1800" lvl="1" indent="-18432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539640" lvl="2" indent="-17784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17480" lvl="3" indent="-17784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95320" lvl="4" indent="-17784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17"/>
          </p:nvPr>
        </p:nvSpPr>
        <p:spPr>
          <a:xfrm>
            <a:off x="11865240" y="6582240"/>
            <a:ext cx="181800" cy="1724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686E6028-CAC6-4A72-8FA4-EC5E09EB5E48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2 Bil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87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88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89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ldNum" idx="18"/>
          </p:nvPr>
        </p:nvSpPr>
        <p:spPr>
          <a:xfrm>
            <a:off x="5818320" y="6381360"/>
            <a:ext cx="181800" cy="1724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9EB03940-8DAF-4560-B463-58FBE0FC6C33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371520" y="1628640"/>
            <a:ext cx="5436720" cy="316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371520" y="4900320"/>
            <a:ext cx="5436720" cy="868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08240" lvl="1" indent="-192240" defTabSz="914400">
              <a:lnSpc>
                <a:spcPct val="114000"/>
              </a:lnSpc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27480" lvl="2" indent="-176760" defTabSz="914400">
              <a:lnSpc>
                <a:spcPct val="114000"/>
              </a:lnSpc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56080" lvl="3" indent="-176760" defTabSz="914400">
              <a:lnSpc>
                <a:spcPct val="114000"/>
              </a:lnSpc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078200" lvl="4" indent="-176760" defTabSz="914400">
              <a:lnSpc>
                <a:spcPct val="114000"/>
              </a:lnSpc>
              <a:buClr>
                <a:srgbClr val="000000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6383160" y="1628640"/>
            <a:ext cx="5436720" cy="3168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6383160" y="4900320"/>
            <a:ext cx="5436720" cy="868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96" name="PlaceHolder 7"/>
          <p:cNvSpPr>
            <a:spLocks noGrp="1"/>
          </p:cNvSpPr>
          <p:nvPr>
            <p:ph type="body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Nu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98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08240" lvl="1" indent="-192240" defTabSz="914400">
              <a:lnSpc>
                <a:spcPct val="114000"/>
              </a:lnSpc>
              <a:buClr>
                <a:srgbClr val="023D6B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27480" lvl="2" indent="-176760" defTabSz="914400">
              <a:lnSpc>
                <a:spcPct val="114000"/>
              </a:lnSpc>
              <a:buClr>
                <a:srgbClr val="023D6B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56080" lvl="3" indent="-176760" defTabSz="914400">
              <a:lnSpc>
                <a:spcPct val="114000"/>
              </a:lnSpc>
              <a:buClr>
                <a:srgbClr val="023D6B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078200" lvl="4" indent="-176760" defTabSz="914400">
              <a:lnSpc>
                <a:spcPct val="114000"/>
              </a:lnSpc>
              <a:buClr>
                <a:srgbClr val="023D6B"/>
              </a:buClr>
              <a:buFont typeface="Calibri"/>
              <a:buChar char="•"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1" name="PGI_Kombilogo_cmyk_en-01.jpg" descr="PGI_Kombilogo_cmyk_en-01.jpg"/>
          <p:cNvPicPr/>
          <p:nvPr/>
        </p:nvPicPr>
        <p:blipFill>
          <a:blip r:embed="rId4"/>
          <a:srcRect t="17584" r="8429" b="17584"/>
          <a:stretch/>
        </p:blipFill>
        <p:spPr>
          <a:xfrm>
            <a:off x="8151120" y="5914080"/>
            <a:ext cx="4109760" cy="110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02" name="PGI-6 “Electronic Properties”"/>
          <p:cNvSpPr/>
          <p:nvPr/>
        </p:nvSpPr>
        <p:spPr>
          <a:xfrm>
            <a:off x="300960" y="6394320"/>
            <a:ext cx="1903320" cy="230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000" b="0" u="none" strike="noStrike">
                <a:solidFill>
                  <a:srgbClr val="005493"/>
                </a:solidFill>
                <a:effectLst/>
                <a:uFillTx/>
                <a:latin typeface="Arial Rounded MT Bold"/>
                <a:ea typeface="Arial Rounded MT Bold"/>
              </a:rPr>
              <a:t>PGI-6 “Electronic Properties”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sldNum" idx="19"/>
          </p:nvPr>
        </p:nvSpPr>
        <p:spPr>
          <a:xfrm>
            <a:off x="11854440" y="6588360"/>
            <a:ext cx="181800" cy="1724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72340084-AE4D-428B-9645-9F3A2263400A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Le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05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06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07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sldNum" idx="20"/>
          </p:nvPr>
        </p:nvSpPr>
        <p:spPr>
          <a:xfrm>
            <a:off x="5818320" y="6381360"/>
            <a:ext cx="181800" cy="1724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6F70085C-CEA3-47F1-B1C3-F2AEAFCD3959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10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11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371520" y="1563120"/>
            <a:ext cx="11448720" cy="42138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0720" lvl="1" indent="-23508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66720" lvl="2" indent="-2160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95320" lvl="3" indent="-2160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17440" lvl="4" indent="-2160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pic>
        <p:nvPicPr>
          <p:cNvPr id="115" name="PGI_Kombilogo_cmyk_en-01.jpg" descr="PGI_Kombilogo_cmyk_en-01.jpg"/>
          <p:cNvPicPr/>
          <p:nvPr/>
        </p:nvPicPr>
        <p:blipFill>
          <a:blip r:embed="rId4"/>
          <a:srcRect t="17584" r="8429" b="17584"/>
          <a:stretch/>
        </p:blipFill>
        <p:spPr>
          <a:xfrm>
            <a:off x="8088840" y="5726160"/>
            <a:ext cx="4109760" cy="110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6" name="PGI-6 “Electronic Properties”"/>
          <p:cNvSpPr/>
          <p:nvPr/>
        </p:nvSpPr>
        <p:spPr>
          <a:xfrm>
            <a:off x="300960" y="6352200"/>
            <a:ext cx="1903320" cy="230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000" b="0" u="none" strike="noStrike">
                <a:solidFill>
                  <a:srgbClr val="005493"/>
                </a:solidFill>
                <a:effectLst/>
                <a:uFillTx/>
                <a:latin typeface="Arial Rounded MT Bold"/>
                <a:ea typeface="Arial Rounded MT Bold"/>
              </a:rPr>
              <a:t>PGI-6 “Electronic Properties”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sldNum" idx="21"/>
          </p:nvPr>
        </p:nvSpPr>
        <p:spPr>
          <a:xfrm>
            <a:off x="11822760" y="6507720"/>
            <a:ext cx="181800" cy="1724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3853FE63-129B-48CB-BF25-DDAF96245F65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2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3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71520" y="1563120"/>
            <a:ext cx="11448720" cy="42138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0720" lvl="1" indent="-23508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66720" lvl="2" indent="-2160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95320" lvl="3" indent="-2160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17440" lvl="4" indent="-2160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sldNum" idx="2"/>
          </p:nvPr>
        </p:nvSpPr>
        <p:spPr>
          <a:xfrm>
            <a:off x="5818320" y="6381360"/>
            <a:ext cx="181800" cy="1724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3C055DC1-7021-4437-A862-E7B59C55145E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358920" y="93888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pic>
        <p:nvPicPr>
          <p:cNvPr id="18" name="PGI_Kombilogo_cmyk_en-01.jpg" descr="PGI_Kombilogo_cmyk_en-01.jpg"/>
          <p:cNvPicPr/>
          <p:nvPr/>
        </p:nvPicPr>
        <p:blipFill>
          <a:blip r:embed="rId4"/>
          <a:srcRect t="17584" r="8429" b="17584"/>
          <a:stretch/>
        </p:blipFill>
        <p:spPr>
          <a:xfrm>
            <a:off x="8088840" y="5878440"/>
            <a:ext cx="4109760" cy="110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9" name="PGI-6 “Electronic Properties”"/>
          <p:cNvSpPr/>
          <p:nvPr/>
        </p:nvSpPr>
        <p:spPr>
          <a:xfrm>
            <a:off x="300960" y="6316560"/>
            <a:ext cx="1903320" cy="230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000" b="0" u="none" strike="noStrike">
                <a:solidFill>
                  <a:srgbClr val="005493"/>
                </a:solidFill>
                <a:effectLst/>
                <a:uFillTx/>
                <a:latin typeface="Arial Rounded MT Bold"/>
                <a:ea typeface="Arial Rounded MT Bold"/>
              </a:rPr>
              <a:t>PGI-6 “Electronic Properties”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1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2" name="PlaceHolder 1"/>
          <p:cNvSpPr>
            <a:spLocks noGrp="1"/>
          </p:cNvSpPr>
          <p:nvPr>
            <p:ph type="dt" idx="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</a:p>
        </p:txBody>
      </p:sp>
      <p:sp>
        <p:nvSpPr>
          <p:cNvPr id="23" name="PlaceHolder 2"/>
          <p:cNvSpPr>
            <a:spLocks noGrp="1"/>
          </p:cNvSpPr>
          <p:nvPr>
            <p:ph type="ftr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sldNum" idx="5"/>
          </p:nvPr>
        </p:nvSpPr>
        <p:spPr>
          <a:xfrm>
            <a:off x="5818320" y="6381360"/>
            <a:ext cx="181800" cy="1724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D65DB16A-17E2-4AA5-8863-1BF6656596C6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8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Click to edit Master title style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371520" y="1563120"/>
            <a:ext cx="11448720" cy="42138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Edit Master text styles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0720" lvl="1" indent="-23508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Second level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66720" lvl="2" indent="-2160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Third level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95320" lvl="3" indent="-2160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Fourth level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17440" lvl="4" indent="-216000" defTabSz="914400">
              <a:lnSpc>
                <a:spcPct val="114000"/>
              </a:lnSpc>
              <a:spcBef>
                <a:spcPts val="6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Fifth level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dt" idx="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</a:p>
        </p:txBody>
      </p:sp>
      <p:sp>
        <p:nvSpPr>
          <p:cNvPr id="32" name="PlaceHolder 4"/>
          <p:cNvSpPr>
            <a:spLocks noGrp="1"/>
          </p:cNvSpPr>
          <p:nvPr>
            <p:ph type="ft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</a:p>
        </p:txBody>
      </p:sp>
      <p:sp>
        <p:nvSpPr>
          <p:cNvPr id="33" name="PlaceHolder 5"/>
          <p:cNvSpPr>
            <a:spLocks noGrp="1"/>
          </p:cNvSpPr>
          <p:nvPr>
            <p:ph type="sldNum" idx="8"/>
          </p:nvPr>
        </p:nvSpPr>
        <p:spPr>
          <a:xfrm>
            <a:off x="5818320" y="6381360"/>
            <a:ext cx="181800" cy="1724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AC40B8A5-F8AB-41D8-A9AC-90EA832B1CFB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5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Click to edit Master title style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dt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ftr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sldNum" idx="11"/>
          </p:nvPr>
        </p:nvSpPr>
        <p:spPr>
          <a:xfrm>
            <a:off x="946080" y="6377040"/>
            <a:ext cx="187200" cy="1843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2750C180-53B9-42F8-A1B3-3C660373CFF3}" type="slidenum">
              <a:rPr lang="de-DE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halt einspalti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2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dt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ftr" idx="1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title"/>
          </p:nvPr>
        </p:nvSpPr>
        <p:spPr>
          <a:xfrm>
            <a:off x="431280" y="164520"/>
            <a:ext cx="9216720" cy="5756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853"/>
              </a:spcBef>
              <a:buNone/>
              <a:tabLst>
                <a:tab pos="0" algn="l"/>
              </a:tabLst>
            </a:pPr>
            <a:r>
              <a:rPr lang="de-DE" sz="4270" b="1" u="none" strike="noStrike" cap="all">
                <a:solidFill>
                  <a:srgbClr val="005B82"/>
                </a:solidFill>
                <a:effectLst/>
                <a:uFillTx/>
                <a:latin typeface="Calibri"/>
                <a:ea typeface="Arial"/>
              </a:rPr>
              <a:t>Add title</a:t>
            </a:r>
            <a:endParaRPr lang="en-US" sz="42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989640" y="1917000"/>
            <a:ext cx="9984600" cy="42091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81720" bIns="4068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601"/>
              </a:spcBef>
              <a:spcAft>
                <a:spcPts val="595"/>
              </a:spcAft>
              <a:buNone/>
              <a:tabLst>
                <a:tab pos="0" algn="l"/>
              </a:tabLst>
            </a:pP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Textmasterformat bearbeiten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08240" lvl="1" indent="-408240" defTabSz="1088280">
              <a:lnSpc>
                <a:spcPct val="114000"/>
              </a:lnSpc>
              <a:spcBef>
                <a:spcPts val="479"/>
              </a:spcBef>
              <a:buClr>
                <a:srgbClr val="005B82"/>
              </a:buClr>
              <a:buSzPct val="80000"/>
              <a:buFont typeface="Wingdings" charset="2"/>
              <a:buChar char=""/>
              <a:tabLst>
                <a:tab pos="0" algn="l"/>
              </a:tabLst>
            </a:pPr>
            <a:r>
              <a:rPr lang="de-DE" sz="24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Zweite Ebene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60440" lvl="2" indent="-272160" defTabSz="914400">
              <a:lnSpc>
                <a:spcPct val="114000"/>
              </a:lnSpc>
              <a:spcBef>
                <a:spcPts val="601"/>
              </a:spcBef>
              <a:buClr>
                <a:srgbClr val="005B82"/>
              </a:buClr>
              <a:buSzPct val="80000"/>
              <a:buFont typeface="Wingdings" charset="2"/>
              <a:buChar char=""/>
              <a:tabLst>
                <a:tab pos="0" algn="l"/>
              </a:tabLst>
            </a:pPr>
            <a:r>
              <a:rPr lang="de-DE" sz="213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Dritte Ebene</a:t>
            </a:r>
            <a:endParaRPr lang="en-US" sz="21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904760" lvl="3" indent="-272160" defTabSz="914400">
              <a:lnSpc>
                <a:spcPct val="114000"/>
              </a:lnSpc>
              <a:spcBef>
                <a:spcPts val="601"/>
              </a:spcBef>
              <a:buClr>
                <a:srgbClr val="005B82"/>
              </a:buClr>
              <a:buSzPct val="80000"/>
              <a:buFont typeface="Wingdings" charset="2"/>
              <a:buChar char=""/>
              <a:tabLst>
                <a:tab pos="0" algn="l"/>
              </a:tabLst>
            </a:pPr>
            <a:r>
              <a:rPr lang="de-DE" sz="18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Vierte Ebene</a:t>
            </a:r>
            <a:endParaRPr lang="en-US" sz="18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449080" lvl="4" indent="-272160" defTabSz="914400">
              <a:lnSpc>
                <a:spcPct val="114000"/>
              </a:lnSpc>
              <a:spcBef>
                <a:spcPts val="601"/>
              </a:spcBef>
              <a:buClr>
                <a:srgbClr val="005B82"/>
              </a:buClr>
              <a:buSzPct val="80000"/>
              <a:buFont typeface="Wingdings" charset="2"/>
              <a:buChar char=""/>
              <a:tabLst>
                <a:tab pos="0" algn="l"/>
              </a:tabLst>
            </a:pPr>
            <a:r>
              <a:rPr lang="de-DE" sz="187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Fünfte Ebene</a:t>
            </a:r>
            <a:endParaRPr lang="en-US" sz="18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7" name="Picture 3"/>
          <p:cNvPicPr/>
          <p:nvPr/>
        </p:nvPicPr>
        <p:blipFill>
          <a:blip r:embed="rId4"/>
          <a:stretch/>
        </p:blipFill>
        <p:spPr>
          <a:xfrm>
            <a:off x="9930600" y="164520"/>
            <a:ext cx="1925640" cy="61776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48" name="Straight Connector 9"/>
          <p:cNvCxnSpPr/>
          <p:nvPr/>
        </p:nvCxnSpPr>
        <p:spPr>
          <a:xfrm>
            <a:off x="287280" y="932400"/>
            <a:ext cx="11904840" cy="360"/>
          </a:xfrm>
          <a:prstGeom prst="straightConnector1">
            <a:avLst/>
          </a:prstGeom>
          <a:ln w="25400">
            <a:solidFill>
              <a:srgbClr val="C2C6D1"/>
            </a:solidFill>
            <a:round/>
          </a:ln>
        </p:spPr>
      </p:cxnSp>
      <p:cxnSp>
        <p:nvCxnSpPr>
          <p:cNvPr id="49" name="Straight Connector 11"/>
          <p:cNvCxnSpPr/>
          <p:nvPr/>
        </p:nvCxnSpPr>
        <p:spPr>
          <a:xfrm>
            <a:off x="9744120" y="59400"/>
            <a:ext cx="360" cy="777600"/>
          </a:xfrm>
          <a:prstGeom prst="straightConnector1">
            <a:avLst/>
          </a:prstGeom>
          <a:ln w="12700">
            <a:solidFill>
              <a:schemeClr val="accent1">
                <a:shade val="95000"/>
                <a:alpha val="50000"/>
              </a:schemeClr>
            </a:solidFill>
            <a:round/>
          </a:ln>
        </p:spPr>
      </p:cxnSp>
      <p:sp>
        <p:nvSpPr>
          <p:cNvPr id="50" name="PGI-6 “Electronic Properties”"/>
          <p:cNvSpPr/>
          <p:nvPr/>
        </p:nvSpPr>
        <p:spPr>
          <a:xfrm>
            <a:off x="353520" y="6152400"/>
            <a:ext cx="1903320" cy="230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000" b="0" u="none" strike="noStrike">
                <a:solidFill>
                  <a:srgbClr val="005493"/>
                </a:solidFill>
                <a:effectLst/>
                <a:uFillTx/>
                <a:latin typeface="Arial Rounded MT Bold"/>
                <a:ea typeface="Arial Rounded MT Bold"/>
              </a:rPr>
              <a:t>PGI-6 “Electronic Properties”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foli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52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53" name="Rechteck 12"/>
          <p:cNvSpPr/>
          <p:nvPr/>
        </p:nvSpPr>
        <p:spPr>
          <a:xfrm>
            <a:off x="0" y="342000"/>
            <a:ext cx="12191760" cy="50670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12D4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31880" y="537480"/>
            <a:ext cx="10728000" cy="6231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731880" y="2660040"/>
            <a:ext cx="10728000" cy="5162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731880" y="1124640"/>
            <a:ext cx="10728000" cy="13615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pic>
        <p:nvPicPr>
          <p:cNvPr id="57" name="Grafik 8" descr="Grafik 8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359640" y="6423120"/>
            <a:ext cx="2303640" cy="118440"/>
          </a:xfrm>
          <a:prstGeom prst="rect">
            <a:avLst/>
          </a:prstGeom>
          <a:blipFill rotWithShape="0">
            <a:blip r:embed="rId4"/>
            <a:stretch/>
          </a:blipFill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sldNum" idx="14"/>
          </p:nvPr>
        </p:nvSpPr>
        <p:spPr>
          <a:xfrm>
            <a:off x="8737560" y="6356520"/>
            <a:ext cx="2844360" cy="3679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E7082922-FC09-44E2-A36A-8B36F8F9C8A7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foli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61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2" name="PlaceHolder 1"/>
          <p:cNvSpPr>
            <a:spLocks noGrp="1"/>
          </p:cNvSpPr>
          <p:nvPr>
            <p:ph type="body"/>
          </p:nvPr>
        </p:nvSpPr>
        <p:spPr>
          <a:xfrm>
            <a:off x="371520" y="341280"/>
            <a:ext cx="11448720" cy="3087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Rechteck 12"/>
          <p:cNvSpPr/>
          <p:nvPr/>
        </p:nvSpPr>
        <p:spPr>
          <a:xfrm>
            <a:off x="0" y="3429000"/>
            <a:ext cx="12191760" cy="19800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12D4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title"/>
          </p:nvPr>
        </p:nvSpPr>
        <p:spPr>
          <a:xfrm>
            <a:off x="731880" y="3633840"/>
            <a:ext cx="10728000" cy="6231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731880" y="4970880"/>
            <a:ext cx="10728000" cy="3596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731880" y="4185000"/>
            <a:ext cx="10728000" cy="7268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pic>
        <p:nvPicPr>
          <p:cNvPr id="67" name="Grafik 8" descr="Grafik 8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359640" y="6423120"/>
            <a:ext cx="2303640" cy="118440"/>
          </a:xfrm>
          <a:prstGeom prst="rect">
            <a:avLst/>
          </a:prstGeom>
          <a:blipFill rotWithShape="0">
            <a:blip r:embed="rId4"/>
            <a:stretch/>
          </a:blipFill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9" name="PlaceHolder 6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4360" cy="3679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C63756FC-4345-46B1-9EB7-1274E84A6409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foli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fik 12" descr="Grafik 12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71" name="Grafik 13" descr="Grafik 13"/>
          <p:cNvPicPr/>
          <p:nvPr/>
        </p:nvPicPr>
        <p:blipFill>
          <a:blip r:embed="rId3"/>
          <a:stretch/>
        </p:blipFill>
        <p:spPr>
          <a:xfrm>
            <a:off x="359640" y="6424920"/>
            <a:ext cx="2303640" cy="117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72" name="Rechteck 12"/>
          <p:cNvSpPr/>
          <p:nvPr/>
        </p:nvSpPr>
        <p:spPr>
          <a:xfrm>
            <a:off x="0" y="3429000"/>
            <a:ext cx="12191760" cy="19800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12D4E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73" name="PlaceHolder 1"/>
          <p:cNvSpPr>
            <a:spLocks noGrp="1"/>
          </p:cNvSpPr>
          <p:nvPr>
            <p:ph type="body"/>
          </p:nvPr>
        </p:nvSpPr>
        <p:spPr>
          <a:xfrm>
            <a:off x="371520" y="341280"/>
            <a:ext cx="11448720" cy="3087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title"/>
          </p:nvPr>
        </p:nvSpPr>
        <p:spPr>
          <a:xfrm>
            <a:off x="731880" y="3633840"/>
            <a:ext cx="10728000" cy="6231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731880" y="4911480"/>
            <a:ext cx="10728000" cy="3596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4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600" b="0" u="none" strike="noStrike" cap="all" spc="6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731880" y="4221000"/>
            <a:ext cx="10728000" cy="5468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pic>
        <p:nvPicPr>
          <p:cNvPr id="77" name="Grafik 8" descr="Grafik 8"/>
          <p:cNvPicPr/>
          <p:nvPr/>
        </p:nvPicPr>
        <p:blipFill>
          <a:blip r:embed="rId2"/>
          <a:stretch/>
        </p:blipFill>
        <p:spPr>
          <a:xfrm>
            <a:off x="9938520" y="6005520"/>
            <a:ext cx="1881720" cy="5486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359640" y="6423120"/>
            <a:ext cx="2303640" cy="118440"/>
          </a:xfrm>
          <a:prstGeom prst="rect">
            <a:avLst/>
          </a:prstGeom>
          <a:blipFill rotWithShape="0">
            <a:blip r:embed="rId4"/>
            <a:stretch/>
          </a:blipFill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114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114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114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79" name="PlaceHolder 6"/>
          <p:cNvSpPr>
            <a:spLocks noGrp="1"/>
          </p:cNvSpPr>
          <p:nvPr>
            <p:ph type="sldNum" idx="16"/>
          </p:nvPr>
        </p:nvSpPr>
        <p:spPr>
          <a:xfrm>
            <a:off x="8737560" y="6356520"/>
            <a:ext cx="2844360" cy="3679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354ED6D1-FBB9-4662-AFBC-E20682D1E18E}" type="slidenum">
              <a:rPr lang="en-US" sz="1200" b="0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‹#›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1.wmf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wmf"/><Relationship Id="rId4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wmf"/><Relationship Id="rId7" Type="http://schemas.openxmlformats.org/officeDocument/2006/relationships/image" Target="../media/image31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Relationship Id="rId9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8.png"/><Relationship Id="rId4" Type="http://schemas.openxmlformats.org/officeDocument/2006/relationships/image" Target="../media/image47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8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9.jpeg"/><Relationship Id="rId7" Type="http://schemas.openxmlformats.org/officeDocument/2006/relationships/image" Target="../media/image93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gif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31880" y="537480"/>
            <a:ext cx="10728000" cy="6231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 algn="ctr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600" b="1" u="none" strike="noStrike" cap="all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Exploring the Electronic and Magnetic Properties of Conventional 2D Materials and 2D MOFs: Insights from Photoelectron Emission Microscopy</a:t>
            </a:r>
            <a:endParaRPr lang="en-US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93720" y="2840040"/>
            <a:ext cx="10728000" cy="7268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indent="0" defTabSz="75888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2660" b="1" u="none" strike="noStrike" cap="all" spc="82">
                <a:solidFill>
                  <a:srgbClr val="FF9300"/>
                </a:solidFill>
                <a:effectLst/>
                <a:uFillTx/>
                <a:latin typeface="Arial"/>
                <a:ea typeface="Arial"/>
              </a:rPr>
              <a:t>🔬  PEEM  ➡️  (X)PEEM  ➡️  ef-peem  ➡️  momentum peem  🔬</a:t>
            </a:r>
            <a:endParaRPr lang="en-US" sz="266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693720" y="3429000"/>
            <a:ext cx="10728000" cy="7592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 defTabSz="429840">
              <a:lnSpc>
                <a:spcPct val="114000"/>
              </a:lnSpc>
              <a:spcBef>
                <a:spcPts val="2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1030" b="0" u="none" strike="noStrike" spc="37" dirty="0" err="1">
                <a:solidFill>
                  <a:schemeClr val="bg1"/>
                </a:solidFill>
                <a:effectLst/>
                <a:uFillTx/>
                <a:latin typeface="Arial"/>
                <a:ea typeface="Arial"/>
              </a:rPr>
              <a:t>Vitaliy</a:t>
            </a:r>
            <a:r>
              <a:rPr lang="en-US" sz="1030" b="0" u="none" strike="noStrike" spc="37" dirty="0">
                <a:solidFill>
                  <a:schemeClr val="bg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030" b="0" u="none" strike="noStrike" spc="37" dirty="0" err="1">
                <a:solidFill>
                  <a:schemeClr val="bg1"/>
                </a:solidFill>
                <a:effectLst/>
                <a:uFillTx/>
                <a:latin typeface="Arial"/>
                <a:ea typeface="Arial"/>
              </a:rPr>
              <a:t>Feyer</a:t>
            </a:r>
            <a:endParaRPr lang="en-US" sz="1030" b="0" u="none" strike="noStrike" dirty="0">
              <a:solidFill>
                <a:schemeClr val="bg1"/>
              </a:solidFill>
              <a:effectLst/>
              <a:uFillTx/>
              <a:latin typeface="Arial"/>
            </a:endParaRPr>
          </a:p>
          <a:p>
            <a:pPr marL="228600" indent="-228600" defTabSz="429840">
              <a:lnSpc>
                <a:spcPct val="114000"/>
              </a:lnSpc>
              <a:spcBef>
                <a:spcPts val="2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1030" b="0" u="none" strike="noStrike" spc="37" dirty="0">
                <a:solidFill>
                  <a:schemeClr val="bg1"/>
                </a:solidFill>
                <a:effectLst/>
                <a:uFillTx/>
                <a:latin typeface="Arial"/>
                <a:ea typeface="Arial"/>
              </a:rPr>
              <a:t>Peter </a:t>
            </a:r>
            <a:r>
              <a:rPr lang="en-US" sz="1030" b="0" u="none" strike="noStrike" spc="37" dirty="0" err="1">
                <a:solidFill>
                  <a:schemeClr val="bg1"/>
                </a:solidFill>
                <a:effectLst/>
                <a:uFillTx/>
                <a:latin typeface="Arial"/>
                <a:ea typeface="Arial"/>
              </a:rPr>
              <a:t>Grünberg</a:t>
            </a:r>
            <a:r>
              <a:rPr lang="en-US" sz="1030" b="0" u="none" strike="noStrike" spc="37" dirty="0">
                <a:solidFill>
                  <a:schemeClr val="bg1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1030" b="0" u="none" strike="noStrike" spc="37" dirty="0" err="1">
                <a:solidFill>
                  <a:schemeClr val="bg1"/>
                </a:solidFill>
                <a:effectLst/>
                <a:uFillTx/>
                <a:latin typeface="Arial"/>
                <a:ea typeface="Arial"/>
              </a:rPr>
              <a:t>InstitutE</a:t>
            </a:r>
            <a:r>
              <a:rPr lang="en-US" sz="1030" b="0" u="none" strike="noStrike" spc="37" dirty="0">
                <a:solidFill>
                  <a:schemeClr val="bg1"/>
                </a:solidFill>
                <a:effectLst/>
                <a:uFillTx/>
                <a:latin typeface="Arial"/>
                <a:ea typeface="Arial"/>
              </a:rPr>
              <a:t> PGI-6 “Electronic Properties”</a:t>
            </a:r>
            <a:endParaRPr lang="en-US" sz="1030" b="0" u="none" strike="noStrike" dirty="0">
              <a:solidFill>
                <a:schemeClr val="bg1"/>
              </a:solidFill>
              <a:effectLst/>
              <a:uFillTx/>
              <a:latin typeface="Arial"/>
            </a:endParaRPr>
          </a:p>
          <a:p>
            <a:pPr marL="228600" indent="-228600" defTabSz="429840">
              <a:lnSpc>
                <a:spcPct val="114000"/>
              </a:lnSpc>
              <a:spcBef>
                <a:spcPts val="201"/>
              </a:spcBef>
              <a:buClr>
                <a:srgbClr val="000000"/>
              </a:buClr>
              <a:buFont typeface="Calibri"/>
              <a:buChar char="•"/>
            </a:pPr>
            <a:r>
              <a:rPr lang="en-US" sz="1030" b="0" u="none" strike="noStrike" spc="37" dirty="0">
                <a:solidFill>
                  <a:schemeClr val="bg1"/>
                </a:solidFill>
                <a:effectLst/>
                <a:uFillTx/>
                <a:latin typeface="Arial"/>
                <a:ea typeface="Arial"/>
              </a:rPr>
              <a:t>03/2025</a:t>
            </a:r>
            <a:endParaRPr lang="en-US" sz="1030" b="0" u="none" strike="noStrike" dirty="0">
              <a:solidFill>
                <a:schemeClr val="bg1"/>
              </a:solidFill>
              <a:effectLst/>
              <a:uFillTx/>
              <a:latin typeface="Arial"/>
            </a:endParaRPr>
          </a:p>
        </p:txBody>
      </p:sp>
      <p:pic>
        <p:nvPicPr>
          <p:cNvPr id="127" name="HZB_logo_de.jpg" descr="HZB_logo_de.jpg"/>
          <p:cNvPicPr/>
          <p:nvPr/>
        </p:nvPicPr>
        <p:blipFill>
          <a:blip r:embed="rId2"/>
          <a:srcRect l="5527" t="10835" r="4347" b="13323"/>
          <a:stretch/>
        </p:blipFill>
        <p:spPr>
          <a:xfrm>
            <a:off x="759600" y="4562280"/>
            <a:ext cx="1821600" cy="726840"/>
          </a:xfrm>
          <a:prstGeom prst="rect">
            <a:avLst/>
          </a:prstGeom>
          <a:noFill/>
          <a:ln w="3175">
            <a:noFill/>
          </a:ln>
          <a:effectLst>
            <a:outerShdw blurRad="88920" dist="50402" dir="2700000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</p:pic>
      <p:grpSp>
        <p:nvGrpSpPr>
          <p:cNvPr id="128" name="Group"/>
          <p:cNvGrpSpPr/>
          <p:nvPr/>
        </p:nvGrpSpPr>
        <p:grpSpPr>
          <a:xfrm>
            <a:off x="9719640" y="4319640"/>
            <a:ext cx="1629720" cy="996480"/>
            <a:chOff x="9719640" y="4319640"/>
            <a:chExt cx="1629720" cy="996480"/>
          </a:xfrm>
        </p:grpSpPr>
        <p:sp>
          <p:nvSpPr>
            <p:cNvPr id="129" name="Rectangle"/>
            <p:cNvSpPr/>
            <p:nvPr/>
          </p:nvSpPr>
          <p:spPr>
            <a:xfrm>
              <a:off x="9719640" y="4319640"/>
              <a:ext cx="1629720" cy="99648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23D6B"/>
              </a:solidFill>
              <a:miter/>
            </a:ln>
            <a:effectLst>
              <a:reflection stA="50000" endPos="40000" dir="5400000" sy="-100000" algn="bl" rotWithShape="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rIns="45720" numCol="1" spcCol="0" anchor="ctr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pic>
          <p:nvPicPr>
            <p:cNvPr id="130" name="logoST.png" descr="logoST.png"/>
            <p:cNvPicPr/>
            <p:nvPr/>
          </p:nvPicPr>
          <p:blipFill>
            <a:blip r:embed="rId3"/>
            <a:stretch/>
          </p:blipFill>
          <p:spPr>
            <a:xfrm>
              <a:off x="9749160" y="4396680"/>
              <a:ext cx="1570320" cy="873000"/>
            </a:xfrm>
            <a:prstGeom prst="rect">
              <a:avLst/>
            </a:prstGeom>
            <a:noFill/>
            <a:ln w="12700">
              <a:noFill/>
            </a:ln>
            <a:effectLst>
              <a:reflection stA="50000" endPos="40000" dir="5400000" sy="-100000" algn="bl" rotWithShape="0"/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B931F0-7E9E-4EFC-8B54-E1A7BD444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momentum microscope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Real space vs. reciprocal space: which image to project on the detector?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4" name="• same emission angles: focused in the momentum image plane…"/>
          <p:cNvSpPr/>
          <p:nvPr/>
        </p:nvSpPr>
        <p:spPr>
          <a:xfrm>
            <a:off x="1944720" y="4737600"/>
            <a:ext cx="8302320" cy="1779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383400" indent="-343080" defTabSz="910800">
              <a:lnSpc>
                <a:spcPct val="100000"/>
              </a:lnSpc>
              <a:spcBef>
                <a:spcPts val="499"/>
              </a:spcBef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ct val="10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•	same emission angles: focused in the </a:t>
            </a:r>
            <a:r>
              <a:rPr lang="en-US" sz="1800" b="0" u="none" strike="noStrike">
                <a:solidFill>
                  <a:srgbClr val="FF2600"/>
                </a:solidFill>
                <a:effectLst/>
                <a:uFillTx/>
                <a:latin typeface="Arial"/>
                <a:ea typeface="Arial"/>
              </a:rPr>
              <a:t>momentum image plane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ct val="10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•	different emission angles from the same spot: focused in the </a:t>
            </a:r>
            <a:r>
              <a:rPr lang="en-US" sz="1800" b="0" u="none" strike="noStrike">
                <a:solidFill>
                  <a:srgbClr val="0433FF"/>
                </a:solidFill>
                <a:effectLst/>
                <a:uFillTx/>
                <a:latin typeface="Arial"/>
                <a:ea typeface="Arial"/>
              </a:rPr>
              <a:t>spatial image plane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55" name="kpeem.pdf" descr="kpeem.pdf"/>
          <p:cNvPicPr/>
          <p:nvPr/>
        </p:nvPicPr>
        <p:blipFill>
          <a:blip r:embed="rId2"/>
          <a:stretch/>
        </p:blipFill>
        <p:spPr>
          <a:xfrm>
            <a:off x="2932920" y="1522800"/>
            <a:ext cx="6130800" cy="28724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56" name="Arrow"/>
          <p:cNvSpPr/>
          <p:nvPr/>
        </p:nvSpPr>
        <p:spPr>
          <a:xfrm rot="16200000">
            <a:off x="4821120" y="4399200"/>
            <a:ext cx="637920" cy="334800"/>
          </a:xfrm>
          <a:prstGeom prst="rightArrow">
            <a:avLst>
              <a:gd name="adj1" fmla="val 33689"/>
              <a:gd name="adj2" fmla="val 119026"/>
            </a:avLst>
          </a:prstGeom>
          <a:gradFill rotWithShape="0">
            <a:gsLst>
              <a:gs pos="0">
                <a:srgbClr val="E8485E"/>
              </a:gs>
              <a:gs pos="50000">
                <a:srgbClr val="E9053F"/>
              </a:gs>
              <a:gs pos="100000">
                <a:srgbClr val="D20036"/>
              </a:gs>
            </a:gsLst>
            <a:lin ang="21000000"/>
          </a:gradFill>
          <a:ln w="12700">
            <a:noFill/>
          </a:ln>
          <a:effectLst>
            <a:outerShdw blurRad="63360" dist="19080" dir="5400000" rotWithShape="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257" name="Arrow"/>
          <p:cNvSpPr/>
          <p:nvPr/>
        </p:nvSpPr>
        <p:spPr>
          <a:xfrm rot="16200000">
            <a:off x="8385840" y="4399200"/>
            <a:ext cx="637920" cy="334800"/>
          </a:xfrm>
          <a:prstGeom prst="rightArrow">
            <a:avLst>
              <a:gd name="adj1" fmla="val 33689"/>
              <a:gd name="adj2" fmla="val 119026"/>
            </a:avLst>
          </a:prstGeom>
          <a:gradFill rotWithShape="0">
            <a:gsLst>
              <a:gs pos="0">
                <a:srgbClr val="0433FF"/>
              </a:gs>
              <a:gs pos="100000">
                <a:srgbClr val="011993"/>
              </a:gs>
            </a:gsLst>
            <a:lin ang="5400000"/>
          </a:gradFill>
          <a:ln w="12700">
            <a:solidFill>
              <a:srgbClr val="023D6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3F748-B7A1-4EFF-BF17-6C623AB1D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Principal imaging modes of an EEM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260" name="microscopy.jpg" descr="microscopy.jpg"/>
          <p:cNvPicPr/>
          <p:nvPr/>
        </p:nvPicPr>
        <p:blipFill>
          <a:blip r:embed="rId2"/>
          <a:srcRect l="6193" t="14258" r="7585" b="5068"/>
          <a:stretch/>
        </p:blipFill>
        <p:spPr>
          <a:xfrm>
            <a:off x="1634400" y="1835280"/>
            <a:ext cx="3727080" cy="26150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61" name="image.png" descr="image.png"/>
          <p:cNvPicPr/>
          <p:nvPr/>
        </p:nvPicPr>
        <p:blipFill>
          <a:blip r:embed="rId3"/>
          <a:stretch/>
        </p:blipFill>
        <p:spPr>
          <a:xfrm>
            <a:off x="6465240" y="1474560"/>
            <a:ext cx="4276800" cy="2974320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262" name="x"/>
          <p:cNvSpPr/>
          <p:nvPr/>
        </p:nvSpPr>
        <p:spPr>
          <a:xfrm>
            <a:off x="4368240" y="3090960"/>
            <a:ext cx="196920" cy="312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t">
            <a:spAutoFit/>
          </a:bodyPr>
          <a:lstStyle/>
          <a:p>
            <a:pPr defTabSz="321480">
              <a:lnSpc>
                <a:spcPct val="100000"/>
              </a:lnSpc>
              <a:tabLst>
                <a:tab pos="0" algn="l"/>
              </a:tabLst>
            </a:pPr>
            <a:r>
              <a:rPr lang="en-US" sz="1600" b="1" u="none" strike="noStrike">
                <a:solidFill>
                  <a:srgbClr val="FF2600"/>
                </a:solidFill>
                <a:effectLst/>
                <a:uFillTx/>
                <a:latin typeface="Arial"/>
                <a:ea typeface="Arial"/>
              </a:rPr>
              <a:t>x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3" name="y"/>
          <p:cNvSpPr/>
          <p:nvPr/>
        </p:nvSpPr>
        <p:spPr>
          <a:xfrm>
            <a:off x="2906280" y="2854440"/>
            <a:ext cx="196920" cy="312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t">
            <a:spAutoFit/>
          </a:bodyPr>
          <a:lstStyle/>
          <a:p>
            <a:pPr defTabSz="321480">
              <a:lnSpc>
                <a:spcPct val="100000"/>
              </a:lnSpc>
              <a:tabLst>
                <a:tab pos="0" algn="l"/>
              </a:tabLst>
            </a:pPr>
            <a:r>
              <a:rPr lang="en-US" sz="1600" b="1" u="none" strike="noStrike">
                <a:solidFill>
                  <a:srgbClr val="FF2600"/>
                </a:solidFill>
                <a:effectLst/>
                <a:uFillTx/>
                <a:latin typeface="Arial"/>
                <a:ea typeface="Arial"/>
              </a:rPr>
              <a:t>y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4" name="real space imaging"/>
          <p:cNvSpPr/>
          <p:nvPr/>
        </p:nvSpPr>
        <p:spPr>
          <a:xfrm>
            <a:off x="2454480" y="1167840"/>
            <a:ext cx="1913400" cy="312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t">
            <a:spAutoFit/>
          </a:bodyPr>
          <a:lstStyle/>
          <a:p>
            <a:pPr defTabSz="321480">
              <a:lnSpc>
                <a:spcPct val="100000"/>
              </a:lnSpc>
              <a:tabLst>
                <a:tab pos="0" algn="l"/>
              </a:tabLst>
            </a:pPr>
            <a:r>
              <a:rPr lang="en-US" sz="16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real space imaging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5" name="reciprocal space imaging"/>
          <p:cNvSpPr/>
          <p:nvPr/>
        </p:nvSpPr>
        <p:spPr>
          <a:xfrm>
            <a:off x="7099920" y="1167840"/>
            <a:ext cx="2523240" cy="312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t">
            <a:spAutoFit/>
          </a:bodyPr>
          <a:lstStyle/>
          <a:p>
            <a:pPr defTabSz="321480">
              <a:lnSpc>
                <a:spcPct val="100000"/>
              </a:lnSpc>
              <a:tabLst>
                <a:tab pos="0" algn="l"/>
              </a:tabLst>
            </a:pPr>
            <a:r>
              <a:rPr lang="en-US" sz="16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reciprocal space imaging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6" name="B"/>
          <p:cNvSpPr/>
          <p:nvPr/>
        </p:nvSpPr>
        <p:spPr>
          <a:xfrm>
            <a:off x="2995560" y="3817440"/>
            <a:ext cx="230400" cy="312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t">
            <a:spAutoFit/>
          </a:bodyPr>
          <a:lstStyle/>
          <a:p>
            <a:pPr defTabSz="321480">
              <a:lnSpc>
                <a:spcPct val="100000"/>
              </a:lnSpc>
              <a:tabLst>
                <a:tab pos="0" algn="l"/>
              </a:tabLst>
            </a:pPr>
            <a:r>
              <a:rPr lang="en-US" sz="1600" b="1" u="none" strike="noStrike">
                <a:solidFill>
                  <a:srgbClr val="00FDFF"/>
                </a:solidFill>
                <a:effectLst/>
                <a:uFillTx/>
                <a:latin typeface="Arial"/>
                <a:ea typeface="Arial"/>
              </a:rPr>
              <a:t>B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7" name="A"/>
          <p:cNvSpPr/>
          <p:nvPr/>
        </p:nvSpPr>
        <p:spPr>
          <a:xfrm>
            <a:off x="2723040" y="4206960"/>
            <a:ext cx="230400" cy="312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t">
            <a:spAutoFit/>
          </a:bodyPr>
          <a:lstStyle/>
          <a:p>
            <a:pPr defTabSz="321480">
              <a:lnSpc>
                <a:spcPct val="100000"/>
              </a:lnSpc>
              <a:tabLst>
                <a:tab pos="0" algn="l"/>
              </a:tabLst>
            </a:pPr>
            <a:r>
              <a:rPr lang="en-US" sz="1600" b="1" u="none" strike="noStrike">
                <a:solidFill>
                  <a:srgbClr val="0433FF"/>
                </a:solidFill>
                <a:effectLst/>
                <a:uFillTx/>
                <a:latin typeface="Arial"/>
                <a:ea typeface="Arial"/>
              </a:rPr>
              <a:t>A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8" name="lateral distribution of emitted electrons from elements A and B…"/>
          <p:cNvSpPr/>
          <p:nvPr/>
        </p:nvSpPr>
        <p:spPr>
          <a:xfrm>
            <a:off x="1891079" y="5046120"/>
            <a:ext cx="8788105" cy="1224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lateral distribution of emitted electrons from elements A and B</a:t>
            </a:r>
            <a:endParaRPr lang="en-US" sz="2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angular distribution of photoelectrons</a:t>
            </a:r>
            <a:endParaRPr lang="en-US" sz="2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switch between imaging modes by a single lens</a:t>
            </a:r>
            <a:endParaRPr lang="en-US" sz="2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9" name="Secondary and photoelectrons"/>
          <p:cNvSpPr/>
          <p:nvPr/>
        </p:nvSpPr>
        <p:spPr>
          <a:xfrm>
            <a:off x="1769400" y="4573080"/>
            <a:ext cx="3457080" cy="350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>
                <a:solidFill>
                  <a:srgbClr val="FF4015"/>
                </a:solidFill>
                <a:effectLst/>
                <a:uFillTx/>
                <a:latin typeface="Arial"/>
                <a:ea typeface="Arial"/>
              </a:rPr>
              <a:t>Secondary and photoelectrons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0" name="Only photoelectrons"/>
          <p:cNvSpPr/>
          <p:nvPr/>
        </p:nvSpPr>
        <p:spPr>
          <a:xfrm>
            <a:off x="7198200" y="4584600"/>
            <a:ext cx="2326320" cy="350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>
                <a:solidFill>
                  <a:srgbClr val="FF4015"/>
                </a:solidFill>
                <a:effectLst/>
                <a:uFillTx/>
                <a:latin typeface="Arial"/>
                <a:ea typeface="Arial"/>
              </a:rPr>
              <a:t>Only photoelectrons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6592D9-C590-4F7B-9232-9E568BA6E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182160" y="11376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it-IT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Synchrotron Light Source</a:t>
            </a:r>
            <a:br>
              <a:rPr sz="3200"/>
            </a:b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72" name="Picture 16"/>
          <p:cNvPicPr/>
          <p:nvPr/>
        </p:nvPicPr>
        <p:blipFill>
          <a:blip r:embed="rId2"/>
          <a:stretch/>
        </p:blipFill>
        <p:spPr>
          <a:xfrm>
            <a:off x="570240" y="1759680"/>
            <a:ext cx="5369040" cy="21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3" name="TextBox 21"/>
          <p:cNvSpPr/>
          <p:nvPr/>
        </p:nvSpPr>
        <p:spPr>
          <a:xfrm>
            <a:off x="1681200" y="888120"/>
            <a:ext cx="314676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Simple source: Bending magnet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74" name="Picture 22"/>
          <p:cNvPicPr/>
          <p:nvPr/>
        </p:nvPicPr>
        <p:blipFill>
          <a:blip r:embed="rId3"/>
          <a:stretch/>
        </p:blipFill>
        <p:spPr>
          <a:xfrm>
            <a:off x="6824520" y="1352160"/>
            <a:ext cx="4716000" cy="2813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5" name="TextBox 23"/>
          <p:cNvSpPr/>
          <p:nvPr/>
        </p:nvSpPr>
        <p:spPr>
          <a:xfrm>
            <a:off x="7180920" y="888120"/>
            <a:ext cx="33264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Better source: Wiggler/Undulator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76" name="Group 24"/>
          <p:cNvGrpSpPr/>
          <p:nvPr/>
        </p:nvGrpSpPr>
        <p:grpSpPr>
          <a:xfrm>
            <a:off x="7584480" y="4346280"/>
            <a:ext cx="2817720" cy="1412280"/>
            <a:chOff x="7584480" y="4346280"/>
            <a:chExt cx="2817720" cy="1412280"/>
          </a:xfrm>
        </p:grpSpPr>
        <p:pic>
          <p:nvPicPr>
            <p:cNvPr id="277" name="Picture 25"/>
            <p:cNvPicPr/>
            <p:nvPr/>
          </p:nvPicPr>
          <p:blipFill>
            <a:blip r:embed="rId4"/>
            <a:stretch/>
          </p:blipFill>
          <p:spPr>
            <a:xfrm>
              <a:off x="7945920" y="4346280"/>
              <a:ext cx="2456280" cy="12661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78" name="TextBox 26"/>
            <p:cNvSpPr/>
            <p:nvPr/>
          </p:nvSpPr>
          <p:spPr>
            <a:xfrm>
              <a:off x="8505720" y="5389560"/>
              <a:ext cx="156384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photon energy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79" name="TextBox 27"/>
            <p:cNvSpPr/>
            <p:nvPr/>
          </p:nvSpPr>
          <p:spPr>
            <a:xfrm>
              <a:off x="7584480" y="4794840"/>
              <a:ext cx="52884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flux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280" name="Picture 28"/>
          <p:cNvPicPr/>
          <p:nvPr/>
        </p:nvPicPr>
        <p:blipFill>
          <a:blip r:embed="rId5"/>
          <a:stretch/>
        </p:blipFill>
        <p:spPr>
          <a:xfrm>
            <a:off x="1885320" y="4313520"/>
            <a:ext cx="2801880" cy="176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2DD91F-D845-4249-A2C7-B9E189BA48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outline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283" name="Rectangle"/>
          <p:cNvSpPr/>
          <p:nvPr/>
        </p:nvSpPr>
        <p:spPr>
          <a:xfrm>
            <a:off x="2488320" y="1848240"/>
            <a:ext cx="228960" cy="1885320"/>
          </a:xfrm>
          <a:prstGeom prst="rect">
            <a:avLst/>
          </a:prstGeom>
          <a:solidFill>
            <a:srgbClr val="005C84">
              <a:alpha val="12000"/>
            </a:srgbClr>
          </a:solidFill>
          <a:ln w="3175">
            <a:noFill/>
          </a:ln>
          <a:effectLst>
            <a:outerShdw blurRad="88920" dist="50402" dir="2700000" rotWithShape="0">
              <a:srgbClr val="000000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grpSp>
        <p:nvGrpSpPr>
          <p:cNvPr id="284" name="Group"/>
          <p:cNvGrpSpPr/>
          <p:nvPr/>
        </p:nvGrpSpPr>
        <p:grpSpPr>
          <a:xfrm>
            <a:off x="2506320" y="1821600"/>
            <a:ext cx="196200" cy="1910880"/>
            <a:chOff x="2506320" y="1821600"/>
            <a:chExt cx="196200" cy="1910880"/>
          </a:xfrm>
        </p:grpSpPr>
        <p:sp>
          <p:nvSpPr>
            <p:cNvPr id="285" name="Square"/>
            <p:cNvSpPr/>
            <p:nvPr/>
          </p:nvSpPr>
          <p:spPr>
            <a:xfrm>
              <a:off x="2506320" y="182160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286" name="Square"/>
            <p:cNvSpPr/>
            <p:nvPr/>
          </p:nvSpPr>
          <p:spPr>
            <a:xfrm>
              <a:off x="2506320" y="239328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287" name="Square"/>
            <p:cNvSpPr/>
            <p:nvPr/>
          </p:nvSpPr>
          <p:spPr>
            <a:xfrm>
              <a:off x="2506320" y="296460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288" name="Square"/>
            <p:cNvSpPr/>
            <p:nvPr/>
          </p:nvSpPr>
          <p:spPr>
            <a:xfrm>
              <a:off x="2506320" y="353628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</p:grpSp>
      <p:sp>
        <p:nvSpPr>
          <p:cNvPr id="289" name="Scientific motivation…"/>
          <p:cNvSpPr/>
          <p:nvPr/>
        </p:nvSpPr>
        <p:spPr>
          <a:xfrm>
            <a:off x="2735280" y="1802520"/>
            <a:ext cx="7768440" cy="454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Scientific motivation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Immersion lens microscopy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Chemical selectivity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Energy and Spin filtering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0" name="Square"/>
          <p:cNvSpPr/>
          <p:nvPr/>
        </p:nvSpPr>
        <p:spPr>
          <a:xfrm>
            <a:off x="2493720" y="2944440"/>
            <a:ext cx="196200" cy="196200"/>
          </a:xfrm>
          <a:prstGeom prst="rect">
            <a:avLst/>
          </a:prstGeom>
          <a:solidFill>
            <a:srgbClr val="367DA2"/>
          </a:solidFill>
          <a:ln w="25400">
            <a:solidFill>
              <a:srgbClr val="367D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B52C23-51C3-4CB5-95DE-8D3FD5D27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it-IT" sz="3200" b="1" u="none" strike="noStrike" cap="all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X-ray Absorption Spectroscopy (XAS)</a:t>
            </a:r>
            <a:br>
              <a:rPr sz="3200"/>
            </a:b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grpSp>
        <p:nvGrpSpPr>
          <p:cNvPr id="293" name="Group 7"/>
          <p:cNvGrpSpPr/>
          <p:nvPr/>
        </p:nvGrpSpPr>
        <p:grpSpPr>
          <a:xfrm>
            <a:off x="679320" y="1883880"/>
            <a:ext cx="5620320" cy="4137480"/>
            <a:chOff x="679320" y="1883880"/>
            <a:chExt cx="5620320" cy="4137480"/>
          </a:xfrm>
        </p:grpSpPr>
        <p:pic>
          <p:nvPicPr>
            <p:cNvPr id="294" name="Picture 8"/>
            <p:cNvPicPr/>
            <p:nvPr/>
          </p:nvPicPr>
          <p:blipFill>
            <a:blip r:embed="rId2"/>
            <a:stretch/>
          </p:blipFill>
          <p:spPr>
            <a:xfrm>
              <a:off x="1452600" y="1883880"/>
              <a:ext cx="4847040" cy="28515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95" name="Rectangle 9"/>
            <p:cNvSpPr/>
            <p:nvPr/>
          </p:nvSpPr>
          <p:spPr>
            <a:xfrm>
              <a:off x="2620800" y="2421360"/>
              <a:ext cx="209160" cy="2857320"/>
            </a:xfrm>
            <a:prstGeom prst="rect">
              <a:avLst/>
            </a:prstGeom>
            <a:solidFill>
              <a:schemeClr val="accent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296" name="TextBox 10"/>
            <p:cNvSpPr/>
            <p:nvPr/>
          </p:nvSpPr>
          <p:spPr>
            <a:xfrm>
              <a:off x="679320" y="5375520"/>
              <a:ext cx="2286000" cy="645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 anchorCtr="1">
              <a:spAutoFit/>
            </a:bodyPr>
            <a:lstStyle/>
            <a:p>
              <a:pPr algn="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tr-TR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near-edge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algn="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chemistry/magnetism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297" name="Straight Arrow Connector 11"/>
            <p:cNvCxnSpPr/>
            <p:nvPr/>
          </p:nvCxnSpPr>
          <p:spPr>
            <a:xfrm>
              <a:off x="2965680" y="4832280"/>
              <a:ext cx="2855880" cy="10080"/>
            </a:xfrm>
            <a:prstGeom prst="straightConnector1">
              <a:avLst/>
            </a:prstGeom>
            <a:ln>
              <a:solidFill>
                <a:srgbClr val="003B68"/>
              </a:solidFill>
              <a:round/>
              <a:tailEnd type="triangle" w="med" len="med"/>
            </a:ln>
          </p:spPr>
        </p:cxnSp>
        <p:sp>
          <p:nvSpPr>
            <p:cNvPr id="298" name="TextBox 12"/>
            <p:cNvSpPr/>
            <p:nvPr/>
          </p:nvSpPr>
          <p:spPr>
            <a:xfrm>
              <a:off x="3511800" y="4934160"/>
              <a:ext cx="1758600" cy="645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extended XAFS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atomic structure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99" name="Group 13"/>
          <p:cNvGrpSpPr/>
          <p:nvPr/>
        </p:nvGrpSpPr>
        <p:grpSpPr>
          <a:xfrm>
            <a:off x="6321240" y="825480"/>
            <a:ext cx="5363640" cy="5036400"/>
            <a:chOff x="6321240" y="825480"/>
            <a:chExt cx="5363640" cy="5036400"/>
          </a:xfrm>
        </p:grpSpPr>
        <p:sp>
          <p:nvSpPr>
            <p:cNvPr id="300" name="Rectangle 14"/>
            <p:cNvSpPr/>
            <p:nvPr/>
          </p:nvSpPr>
          <p:spPr>
            <a:xfrm>
              <a:off x="9381960" y="2301840"/>
              <a:ext cx="123480" cy="1944000"/>
            </a:xfrm>
            <a:prstGeom prst="rect">
              <a:avLst/>
            </a:prstGeom>
            <a:solidFill>
              <a:srgbClr val="023D6B"/>
            </a:solidFill>
            <a:ln>
              <a:solidFill>
                <a:srgbClr val="002D4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  <a:ea typeface="Arial"/>
              </a:endParaRPr>
            </a:p>
          </p:txBody>
        </p:sp>
        <p:cxnSp>
          <p:nvCxnSpPr>
            <p:cNvPr id="301" name="Straight Arrow Connector 15"/>
            <p:cNvCxnSpPr/>
            <p:nvPr/>
          </p:nvCxnSpPr>
          <p:spPr>
            <a:xfrm>
              <a:off x="7867440" y="3273840"/>
              <a:ext cx="1429200" cy="360"/>
            </a:xfrm>
            <a:prstGeom prst="straightConnector1">
              <a:avLst/>
            </a:prstGeom>
            <a:ln w="25400">
              <a:solidFill>
                <a:srgbClr val="003B68"/>
              </a:solidFill>
              <a:round/>
              <a:tailEnd type="triangle" w="med" len="med"/>
            </a:ln>
          </p:spPr>
        </p:cxnSp>
        <p:cxnSp>
          <p:nvCxnSpPr>
            <p:cNvPr id="302" name="Straight Arrow Connector 16"/>
            <p:cNvCxnSpPr/>
            <p:nvPr/>
          </p:nvCxnSpPr>
          <p:spPr>
            <a:xfrm>
              <a:off x="9585000" y="3273840"/>
              <a:ext cx="1429200" cy="360"/>
            </a:xfrm>
            <a:prstGeom prst="straightConnector1">
              <a:avLst/>
            </a:prstGeom>
            <a:ln w="25400">
              <a:solidFill>
                <a:srgbClr val="003B68"/>
              </a:solidFill>
              <a:round/>
              <a:tailEnd type="triangle" w="med" len="med"/>
            </a:ln>
          </p:spPr>
        </p:cxnSp>
        <p:cxnSp>
          <p:nvCxnSpPr>
            <p:cNvPr id="303" name="Straight Arrow Connector 17"/>
            <p:cNvCxnSpPr/>
            <p:nvPr/>
          </p:nvCxnSpPr>
          <p:spPr>
            <a:xfrm flipH="1" flipV="1">
              <a:off x="8581680" y="1881000"/>
              <a:ext cx="714960" cy="1297440"/>
            </a:xfrm>
            <a:prstGeom prst="straightConnector1">
              <a:avLst/>
            </a:prstGeom>
            <a:ln w="25400">
              <a:solidFill>
                <a:srgbClr val="003B68"/>
              </a:solidFill>
              <a:round/>
              <a:tailEnd type="triangle" w="med" len="med"/>
            </a:ln>
          </p:spPr>
        </p:cxnSp>
        <p:cxnSp>
          <p:nvCxnSpPr>
            <p:cNvPr id="304" name="Straight Arrow Connector 18"/>
            <p:cNvCxnSpPr/>
            <p:nvPr/>
          </p:nvCxnSpPr>
          <p:spPr>
            <a:xfrm flipH="1">
              <a:off x="8581680" y="3368520"/>
              <a:ext cx="714960" cy="1107360"/>
            </a:xfrm>
            <a:prstGeom prst="straightConnector1">
              <a:avLst/>
            </a:prstGeom>
            <a:ln w="25400">
              <a:solidFill>
                <a:srgbClr val="C00000"/>
              </a:solidFill>
              <a:round/>
              <a:tailEnd type="triangle" w="med" len="med"/>
            </a:ln>
          </p:spPr>
        </p:cxnSp>
        <p:sp>
          <p:nvSpPr>
            <p:cNvPr id="305" name="TextBox 19"/>
            <p:cNvSpPr/>
            <p:nvPr/>
          </p:nvSpPr>
          <p:spPr>
            <a:xfrm>
              <a:off x="7210080" y="2904840"/>
              <a:ext cx="152856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incident beam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6" name="TextBox 20"/>
            <p:cNvSpPr/>
            <p:nvPr/>
          </p:nvSpPr>
          <p:spPr>
            <a:xfrm>
              <a:off x="9678960" y="2879280"/>
              <a:ext cx="186660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transmitted beam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7" name="TextBox 21"/>
            <p:cNvSpPr/>
            <p:nvPr/>
          </p:nvSpPr>
          <p:spPr>
            <a:xfrm>
              <a:off x="7210080" y="1488240"/>
              <a:ext cx="323820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inelastic scattering, fluorescence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8" name="TextBox 22"/>
            <p:cNvSpPr/>
            <p:nvPr/>
          </p:nvSpPr>
          <p:spPr>
            <a:xfrm>
              <a:off x="6321240" y="4475520"/>
              <a:ext cx="264564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C00000"/>
                  </a:solidFill>
                  <a:effectLst/>
                  <a:uFillTx/>
                  <a:latin typeface="Arial"/>
                  <a:ea typeface="Arial"/>
                </a:rPr>
                <a:t>total/partial electron yield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309" name="Group 23"/>
            <p:cNvGrpSpPr/>
            <p:nvPr/>
          </p:nvGrpSpPr>
          <p:grpSpPr>
            <a:xfrm>
              <a:off x="9505800" y="3949560"/>
              <a:ext cx="596160" cy="1912320"/>
              <a:chOff x="9505800" y="3949560"/>
              <a:chExt cx="596160" cy="1912320"/>
            </a:xfrm>
          </p:grpSpPr>
          <p:cxnSp>
            <p:nvCxnSpPr>
              <p:cNvPr id="310" name="Straight Connector 26"/>
              <p:cNvCxnSpPr/>
              <p:nvPr/>
            </p:nvCxnSpPr>
            <p:spPr>
              <a:xfrm>
                <a:off x="9505800" y="3949560"/>
                <a:ext cx="400320" cy="36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round/>
              </a:ln>
            </p:spPr>
          </p:cxnSp>
          <p:cxnSp>
            <p:nvCxnSpPr>
              <p:cNvPr id="311" name="Straight Connector 27"/>
              <p:cNvCxnSpPr/>
              <p:nvPr/>
            </p:nvCxnSpPr>
            <p:spPr>
              <a:xfrm flipH="1">
                <a:off x="9903960" y="3949560"/>
                <a:ext cx="2160" cy="69192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round/>
              </a:ln>
            </p:spPr>
          </p:cxnSp>
          <p:sp>
            <p:nvSpPr>
              <p:cNvPr id="312" name="Oval 28"/>
              <p:cNvSpPr/>
              <p:nvPr/>
            </p:nvSpPr>
            <p:spPr>
              <a:xfrm>
                <a:off x="9705960" y="4641120"/>
                <a:ext cx="395640" cy="39384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  <a:ea typeface="Arial"/>
                </a:endParaRPr>
              </a:p>
            </p:txBody>
          </p:sp>
          <p:cxnSp>
            <p:nvCxnSpPr>
              <p:cNvPr id="313" name="Straight Connector 29"/>
              <p:cNvCxnSpPr/>
              <p:nvPr/>
            </p:nvCxnSpPr>
            <p:spPr>
              <a:xfrm flipH="1">
                <a:off x="9901800" y="5037120"/>
                <a:ext cx="2520" cy="69192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round/>
              </a:ln>
            </p:spPr>
          </p:cxnSp>
          <p:cxnSp>
            <p:nvCxnSpPr>
              <p:cNvPr id="314" name="Straight Connector 30"/>
              <p:cNvCxnSpPr/>
              <p:nvPr/>
            </p:nvCxnSpPr>
            <p:spPr>
              <a:xfrm>
                <a:off x="9705960" y="5728680"/>
                <a:ext cx="396360" cy="36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round/>
              </a:ln>
            </p:spPr>
          </p:cxnSp>
          <p:cxnSp>
            <p:nvCxnSpPr>
              <p:cNvPr id="315" name="Straight Connector 31"/>
              <p:cNvCxnSpPr/>
              <p:nvPr/>
            </p:nvCxnSpPr>
            <p:spPr>
              <a:xfrm>
                <a:off x="9775800" y="5795280"/>
                <a:ext cx="252360" cy="36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round/>
              </a:ln>
            </p:spPr>
          </p:cxnSp>
          <p:cxnSp>
            <p:nvCxnSpPr>
              <p:cNvPr id="316" name="Straight Connector 32"/>
              <p:cNvCxnSpPr/>
              <p:nvPr/>
            </p:nvCxnSpPr>
            <p:spPr>
              <a:xfrm>
                <a:off x="9852120" y="5861880"/>
                <a:ext cx="108360" cy="36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round/>
              </a:ln>
            </p:spPr>
          </p:cxnSp>
          <p:sp>
            <p:nvSpPr>
              <p:cNvPr id="317" name="TextBox 33"/>
              <p:cNvSpPr/>
              <p:nvPr/>
            </p:nvSpPr>
            <p:spPr>
              <a:xfrm>
                <a:off x="9743040" y="4667040"/>
                <a:ext cx="317520" cy="369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4572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it-IT" sz="1800" b="0" u="none" strike="noStrike">
                    <a:solidFill>
                      <a:srgbClr val="C00000"/>
                    </a:solidFill>
                    <a:effectLst/>
                    <a:uFillTx/>
                    <a:latin typeface="Arial"/>
                    <a:ea typeface="Arial"/>
                  </a:rPr>
                  <a:t>A</a:t>
                </a: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sp>
          <p:nvSpPr>
            <p:cNvPr id="318" name="TextBox 24"/>
            <p:cNvSpPr/>
            <p:nvPr/>
          </p:nvSpPr>
          <p:spPr>
            <a:xfrm>
              <a:off x="9963720" y="4321080"/>
              <a:ext cx="14086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C00000"/>
                  </a:solidFill>
                  <a:effectLst/>
                  <a:uFillTx/>
                  <a:latin typeface="Arial"/>
                  <a:ea typeface="Arial"/>
                </a:rPr>
                <a:t>drain current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9" name="TextBox 25"/>
            <p:cNvSpPr/>
            <p:nvPr/>
          </p:nvSpPr>
          <p:spPr>
            <a:xfrm>
              <a:off x="6789240" y="825480"/>
              <a:ext cx="4895640" cy="369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Experimentally there are different ways to do XAS: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320" name="TextBox 34"/>
          <p:cNvSpPr/>
          <p:nvPr/>
        </p:nvSpPr>
        <p:spPr>
          <a:xfrm>
            <a:off x="2725559" y="1379520"/>
            <a:ext cx="2467225" cy="3690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Typical</a:t>
            </a:r>
            <a:r>
              <a:rPr lang="it-IT" sz="18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XAS spectrum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21" name="Group 35"/>
          <p:cNvGrpSpPr/>
          <p:nvPr/>
        </p:nvGrpSpPr>
        <p:grpSpPr>
          <a:xfrm>
            <a:off x="6058080" y="4124880"/>
            <a:ext cx="3156840" cy="1509480"/>
            <a:chOff x="6058080" y="4124880"/>
            <a:chExt cx="3156840" cy="1509480"/>
          </a:xfrm>
        </p:grpSpPr>
        <p:sp>
          <p:nvSpPr>
            <p:cNvPr id="322" name="Oval 36"/>
            <p:cNvSpPr/>
            <p:nvPr/>
          </p:nvSpPr>
          <p:spPr>
            <a:xfrm>
              <a:off x="6058080" y="4124880"/>
              <a:ext cx="3156840" cy="1013040"/>
            </a:xfrm>
            <a:prstGeom prst="ellipse">
              <a:avLst/>
            </a:prstGeom>
            <a:noFill/>
            <a:ln>
              <a:solidFill>
                <a:srgbClr val="C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323" name="TextBox 37"/>
            <p:cNvSpPr/>
            <p:nvPr/>
          </p:nvSpPr>
          <p:spPr>
            <a:xfrm>
              <a:off x="6675120" y="5265360"/>
              <a:ext cx="204372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relevant to PEEM!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24" name="Group 38"/>
          <p:cNvGrpSpPr/>
          <p:nvPr/>
        </p:nvGrpSpPr>
        <p:grpSpPr>
          <a:xfrm>
            <a:off x="257760" y="1721520"/>
            <a:ext cx="1127160" cy="3046320"/>
            <a:chOff x="257760" y="1721520"/>
            <a:chExt cx="1127160" cy="3046320"/>
          </a:xfrm>
        </p:grpSpPr>
        <p:pic>
          <p:nvPicPr>
            <p:cNvPr id="325" name="Picture 39"/>
            <p:cNvPicPr/>
            <p:nvPr/>
          </p:nvPicPr>
          <p:blipFill>
            <a:blip r:embed="rId3"/>
            <a:stretch/>
          </p:blipFill>
          <p:spPr>
            <a:xfrm>
              <a:off x="257760" y="1721520"/>
              <a:ext cx="897480" cy="30463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26" name="Rectangle 40"/>
            <p:cNvSpPr/>
            <p:nvPr/>
          </p:nvSpPr>
          <p:spPr>
            <a:xfrm>
              <a:off x="1072800" y="3929040"/>
              <a:ext cx="312120" cy="750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  <a:ea typeface="Arial"/>
              </a:endParaRPr>
            </a:p>
          </p:txBody>
        </p:sp>
      </p:grpSp>
      <p:pic>
        <p:nvPicPr>
          <p:cNvPr id="327" name="newpeem.jpg" descr="newpeem.jpg"/>
          <p:cNvPicPr/>
          <p:nvPr/>
        </p:nvPicPr>
        <p:blipFill>
          <a:blip r:embed="rId4"/>
          <a:stretch/>
        </p:blipFill>
        <p:spPr>
          <a:xfrm rot="10800000">
            <a:off x="10714680" y="1041120"/>
            <a:ext cx="1565280" cy="5090400"/>
          </a:xfrm>
          <a:prstGeom prst="rect">
            <a:avLst/>
          </a:prstGeom>
          <a:noFill/>
          <a:ln w="12700">
            <a:noFill/>
          </a:ln>
          <a:effectLst>
            <a:outerShdw blurRad="88920" dist="50402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328" name="Picture 42"/>
          <p:cNvPicPr/>
          <p:nvPr/>
        </p:nvPicPr>
        <p:blipFill>
          <a:blip r:embed="rId5"/>
          <a:srcRect l="33367" r="22351" b="76399"/>
          <a:stretch/>
        </p:blipFill>
        <p:spPr>
          <a:xfrm>
            <a:off x="210240" y="4809960"/>
            <a:ext cx="1129320" cy="920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780D65B-A090-4956-957D-3DBE97CE26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A58EDF7-E86F-4605-A2A4-59953054DA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47" t="94190" r="62867" b="3792"/>
          <a:stretch/>
        </p:blipFill>
        <p:spPr>
          <a:xfrm>
            <a:off x="378901" y="637340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" descr="Image"/>
          <p:cNvPicPr/>
          <p:nvPr/>
        </p:nvPicPr>
        <p:blipFill>
          <a:blip r:embed="rId2"/>
          <a:stretch/>
        </p:blipFill>
        <p:spPr>
          <a:xfrm>
            <a:off x="4684680" y="1769040"/>
            <a:ext cx="3178080" cy="199188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LSMO resistive switching (ex-situ)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RS in ferromagnetic La</a:t>
            </a:r>
            <a:r>
              <a:rPr lang="en-US" sz="1800" b="1" u="none" strike="noStrike" baseline="-25000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0,7</a:t>
            </a: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Sr</a:t>
            </a:r>
            <a:r>
              <a:rPr lang="en-US" sz="1800" b="1" u="none" strike="noStrike" baseline="-25000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0,3</a:t>
            </a: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MnO</a:t>
            </a:r>
            <a:r>
              <a:rPr lang="en-US" sz="1800" b="1" u="none" strike="noStrike" baseline="-25000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3</a:t>
            </a: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(LSMO)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2" name="☞  M. Wilhelm, at al.,  APL Materials 8, 111102 (2020)"/>
          <p:cNvSpPr/>
          <p:nvPr/>
        </p:nvSpPr>
        <p:spPr>
          <a:xfrm>
            <a:off x="9277560" y="4070520"/>
            <a:ext cx="4109760" cy="375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spAutoFit/>
          </a:bodyPr>
          <a:lstStyle/>
          <a:p>
            <a:pPr defTabSz="321480">
              <a:lnSpc>
                <a:spcPct val="100000"/>
              </a:lnSpc>
              <a:tabLst>
                <a:tab pos="0" algn="l"/>
              </a:tabLst>
            </a:pPr>
            <a:r>
              <a:rPr lang="en-US" sz="800" b="0" u="none" strike="noStrike">
                <a:solidFill>
                  <a:srgbClr val="000000"/>
                </a:solidFill>
                <a:effectLst/>
                <a:uFillTx/>
                <a:latin typeface="ヒラギノ角ゴ ProN W3"/>
                <a:ea typeface="ヒラギノ角ゴ ProN W3"/>
              </a:rPr>
              <a:t>☞  </a:t>
            </a:r>
            <a:r>
              <a:rPr lang="en-US" sz="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M. Wilhelm, at al.,  APL Materials</a:t>
            </a: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8,</a:t>
            </a:r>
            <a:r>
              <a:rPr lang="en-US" sz="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111102 (2020)</a:t>
            </a:r>
            <a:endParaRPr lang="en-US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3" name="ex-situ switching at different voltages…"/>
          <p:cNvSpPr/>
          <p:nvPr/>
        </p:nvSpPr>
        <p:spPr>
          <a:xfrm>
            <a:off x="1303560" y="4367880"/>
            <a:ext cx="9960840" cy="2675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840600" lvl="1" indent="-34308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 charset="2"/>
              <a:buChar char="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ReRAM (Resistive Random-Access Memory) is a type of non-volatile memory that stores data by changing the resistance of a material.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840600" lvl="1" indent="-34308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 charset="2"/>
              <a:buChar char="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It relies on the formation and dissolution of conductive filaments within an insulating layer when an electrical voltage is applied.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49B1D-D346-40AA-8A10-0EFD21D6D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LSMO resistive switching (ex-situ)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RS in ferromagnetic La</a:t>
            </a:r>
            <a:r>
              <a:rPr lang="en-US" sz="1800" b="1" u="none" strike="noStrike" baseline="-25000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0,7</a:t>
            </a: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Sr</a:t>
            </a:r>
            <a:r>
              <a:rPr lang="en-US" sz="1800" b="1" u="none" strike="noStrike" baseline="-25000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0,3</a:t>
            </a: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MnO</a:t>
            </a:r>
            <a:r>
              <a:rPr lang="en-US" sz="1800" b="1" u="none" strike="noStrike" baseline="-25000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3</a:t>
            </a: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(LSMO)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6" name="☞  M. Wilhelm, at al.,  APL Materials 8, 111102 (2020)"/>
          <p:cNvSpPr/>
          <p:nvPr/>
        </p:nvSpPr>
        <p:spPr>
          <a:xfrm>
            <a:off x="9277560" y="4070520"/>
            <a:ext cx="4109760" cy="375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spAutoFit/>
          </a:bodyPr>
          <a:lstStyle/>
          <a:p>
            <a:pPr defTabSz="321480">
              <a:lnSpc>
                <a:spcPct val="100000"/>
              </a:lnSpc>
              <a:tabLst>
                <a:tab pos="0" algn="l"/>
              </a:tabLst>
            </a:pPr>
            <a:r>
              <a:rPr lang="en-US" sz="800" b="0" u="none" strike="noStrike">
                <a:solidFill>
                  <a:srgbClr val="000000"/>
                </a:solidFill>
                <a:effectLst/>
                <a:uFillTx/>
                <a:latin typeface="ヒラギノ角ゴ ProN W3"/>
                <a:ea typeface="ヒラギノ角ゴ ProN W3"/>
              </a:rPr>
              <a:t>☞  </a:t>
            </a:r>
            <a:r>
              <a:rPr lang="en-US" sz="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M. Wilhelm, at al.,  APL Materials</a:t>
            </a: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8,</a:t>
            </a:r>
            <a:r>
              <a:rPr lang="en-US" sz="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111102 (2020)</a:t>
            </a:r>
            <a:endParaRPr lang="en-US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37" name="Fig.6.pdf" descr="Fig.6.pdf"/>
          <p:cNvPicPr/>
          <p:nvPr/>
        </p:nvPicPr>
        <p:blipFill>
          <a:blip r:embed="rId2"/>
          <a:srcRect t="6813" b="69289"/>
          <a:stretch/>
        </p:blipFill>
        <p:spPr>
          <a:xfrm>
            <a:off x="-105480" y="1294560"/>
            <a:ext cx="11640600" cy="39312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38" name="ex-situ switching at different voltages…"/>
          <p:cNvSpPr/>
          <p:nvPr/>
        </p:nvSpPr>
        <p:spPr>
          <a:xfrm>
            <a:off x="2230920" y="4672800"/>
            <a:ext cx="9220052" cy="2675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ex-situ switching at different voltages</a:t>
            </a:r>
            <a:endParaRPr lang="en-US" sz="2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4 - 5V HRS state changes in region</a:t>
            </a:r>
            <a:endParaRPr lang="en-US" sz="2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clear spectral signature of resistive switching Mn</a:t>
            </a:r>
            <a:r>
              <a:rPr lang="en-US" sz="2200" b="0" u="none" strike="noStrike" baseline="31000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3+/4+</a:t>
            </a: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⟹ Mn</a:t>
            </a:r>
            <a:r>
              <a:rPr lang="en-US" sz="2200" b="0" u="none" strike="noStrike" baseline="31000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2+/3+</a:t>
            </a:r>
            <a:endParaRPr lang="en-US" sz="2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close link to magnetism (XMCD signature)</a:t>
            </a:r>
            <a:endParaRPr lang="en-US" sz="2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57046-4940-409F-BF82-845EEB5BC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outline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341" name="Rectangle"/>
          <p:cNvSpPr/>
          <p:nvPr/>
        </p:nvSpPr>
        <p:spPr>
          <a:xfrm>
            <a:off x="2488320" y="1848240"/>
            <a:ext cx="203760" cy="1885320"/>
          </a:xfrm>
          <a:prstGeom prst="rect">
            <a:avLst/>
          </a:prstGeom>
          <a:solidFill>
            <a:srgbClr val="005C84">
              <a:alpha val="12000"/>
            </a:srgbClr>
          </a:solidFill>
          <a:ln w="3175">
            <a:noFill/>
          </a:ln>
          <a:effectLst>
            <a:outerShdw blurRad="88920" dist="50402" dir="2700000" rotWithShape="0">
              <a:srgbClr val="000000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grpSp>
        <p:nvGrpSpPr>
          <p:cNvPr id="342" name="Group"/>
          <p:cNvGrpSpPr/>
          <p:nvPr/>
        </p:nvGrpSpPr>
        <p:grpSpPr>
          <a:xfrm>
            <a:off x="2506320" y="1821600"/>
            <a:ext cx="196200" cy="1910880"/>
            <a:chOff x="2506320" y="1821600"/>
            <a:chExt cx="196200" cy="1910880"/>
          </a:xfrm>
        </p:grpSpPr>
        <p:sp>
          <p:nvSpPr>
            <p:cNvPr id="343" name="Square"/>
            <p:cNvSpPr/>
            <p:nvPr/>
          </p:nvSpPr>
          <p:spPr>
            <a:xfrm>
              <a:off x="2506320" y="182160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344" name="Square"/>
            <p:cNvSpPr/>
            <p:nvPr/>
          </p:nvSpPr>
          <p:spPr>
            <a:xfrm>
              <a:off x="2506320" y="239328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345" name="Square"/>
            <p:cNvSpPr/>
            <p:nvPr/>
          </p:nvSpPr>
          <p:spPr>
            <a:xfrm>
              <a:off x="2506320" y="296460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346" name="Square"/>
            <p:cNvSpPr/>
            <p:nvPr/>
          </p:nvSpPr>
          <p:spPr>
            <a:xfrm>
              <a:off x="2506320" y="353628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</p:grpSp>
      <p:sp>
        <p:nvSpPr>
          <p:cNvPr id="347" name="Scientific motivation…"/>
          <p:cNvSpPr/>
          <p:nvPr/>
        </p:nvSpPr>
        <p:spPr>
          <a:xfrm>
            <a:off x="2710440" y="1802520"/>
            <a:ext cx="7768440" cy="454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Scientific motivation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Immersion lens microscopy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Chemical selectivity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Energy and Spin filtering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8" name="Square"/>
          <p:cNvSpPr/>
          <p:nvPr/>
        </p:nvSpPr>
        <p:spPr>
          <a:xfrm>
            <a:off x="2507040" y="3530520"/>
            <a:ext cx="196200" cy="196200"/>
          </a:xfrm>
          <a:prstGeom prst="rect">
            <a:avLst/>
          </a:prstGeom>
          <a:solidFill>
            <a:srgbClr val="367DA2"/>
          </a:solidFill>
          <a:ln w="25400">
            <a:solidFill>
              <a:srgbClr val="367D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91E97-9648-43E6-92B9-477DE6EEB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371520" y="13464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it-IT" sz="3200" b="1" u="none" strike="noStrike" cap="all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x-ray photoemission spectroscopy (XPS)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0" name="Picture 7"/>
          <p:cNvPicPr/>
          <p:nvPr/>
        </p:nvPicPr>
        <p:blipFill>
          <a:blip r:embed="rId2"/>
          <a:stretch/>
        </p:blipFill>
        <p:spPr>
          <a:xfrm>
            <a:off x="1344240" y="1407960"/>
            <a:ext cx="3425040" cy="4093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1" name="TextBox 11"/>
          <p:cNvSpPr/>
          <p:nvPr/>
        </p:nvSpPr>
        <p:spPr>
          <a:xfrm>
            <a:off x="780840" y="5743800"/>
            <a:ext cx="4595760" cy="3690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vs the </a:t>
            </a:r>
            <a:r>
              <a:rPr lang="it-IT" sz="18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kinetic</a:t>
            </a:r>
            <a:r>
              <a:rPr lang="it-IT" sz="18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it-IT" sz="18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energy</a:t>
            </a:r>
            <a:r>
              <a:rPr lang="it-IT" sz="18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of the </a:t>
            </a:r>
            <a:r>
              <a:rPr lang="it-IT" sz="18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emitted</a:t>
            </a:r>
            <a:r>
              <a:rPr lang="it-IT" sz="18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electron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52" name="Group 16"/>
          <p:cNvGrpSpPr/>
          <p:nvPr/>
        </p:nvGrpSpPr>
        <p:grpSpPr>
          <a:xfrm>
            <a:off x="547920" y="3424680"/>
            <a:ext cx="2067120" cy="1287360"/>
            <a:chOff x="547920" y="3424680"/>
            <a:chExt cx="2067120" cy="1287360"/>
          </a:xfrm>
        </p:grpSpPr>
        <p:cxnSp>
          <p:nvCxnSpPr>
            <p:cNvPr id="353" name="Straight Arrow Connector 17"/>
            <p:cNvCxnSpPr/>
            <p:nvPr/>
          </p:nvCxnSpPr>
          <p:spPr>
            <a:xfrm>
              <a:off x="547920" y="3426120"/>
              <a:ext cx="2067480" cy="1286280"/>
            </a:xfrm>
            <a:prstGeom prst="straightConnector1">
              <a:avLst/>
            </a:prstGeom>
            <a:ln w="25400">
              <a:solidFill>
                <a:srgbClr val="003B68"/>
              </a:solidFill>
              <a:round/>
              <a:tailEnd type="triangle" w="med" len="med"/>
            </a:ln>
          </p:spPr>
        </p:cxnSp>
        <p:sp>
          <p:nvSpPr>
            <p:cNvPr id="354" name="TextBox 18"/>
            <p:cNvSpPr/>
            <p:nvPr/>
          </p:nvSpPr>
          <p:spPr>
            <a:xfrm rot="2001600">
              <a:off x="1205640" y="3636000"/>
              <a:ext cx="87948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1" u="none" strike="noStrike">
                  <a:solidFill>
                    <a:schemeClr val="accent1"/>
                  </a:solidFill>
                  <a:effectLst/>
                  <a:uFillTx/>
                  <a:latin typeface="Arial"/>
                  <a:ea typeface="Arial"/>
                </a:rPr>
                <a:t>photon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cxnSp>
        <p:nvCxnSpPr>
          <p:cNvPr id="355" name="Straight Arrow Connector 19"/>
          <p:cNvCxnSpPr/>
          <p:nvPr/>
        </p:nvCxnSpPr>
        <p:spPr>
          <a:xfrm flipV="1">
            <a:off x="5376600" y="2585520"/>
            <a:ext cx="360" cy="2323440"/>
          </a:xfrm>
          <a:prstGeom prst="straightConnector1">
            <a:avLst/>
          </a:prstGeom>
          <a:ln w="25400">
            <a:solidFill>
              <a:srgbClr val="C00000"/>
            </a:solidFill>
            <a:round/>
            <a:tailEnd type="triangle" w="lg" len="lg"/>
          </a:ln>
        </p:spPr>
      </p:cxnSp>
      <p:cxnSp>
        <p:nvCxnSpPr>
          <p:cNvPr id="356" name="Straight Arrow Connector 20"/>
          <p:cNvCxnSpPr/>
          <p:nvPr/>
        </p:nvCxnSpPr>
        <p:spPr>
          <a:xfrm flipV="1">
            <a:off x="5376600" y="1505520"/>
            <a:ext cx="360" cy="1080360"/>
          </a:xfrm>
          <a:prstGeom prst="straightConnector1">
            <a:avLst/>
          </a:prstGeom>
          <a:ln w="25400">
            <a:solidFill>
              <a:srgbClr val="C00000"/>
            </a:solidFill>
            <a:round/>
            <a:tailEnd type="triangle" w="lg" len="lg"/>
          </a:ln>
        </p:spPr>
      </p:cxnSp>
      <p:sp>
        <p:nvSpPr>
          <p:cNvPr id="357" name="TextBox 21"/>
          <p:cNvSpPr/>
          <p:nvPr/>
        </p:nvSpPr>
        <p:spPr>
          <a:xfrm>
            <a:off x="5437800" y="3497400"/>
            <a:ext cx="88956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Binding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energy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8" name="TextBox 22"/>
          <p:cNvSpPr/>
          <p:nvPr/>
        </p:nvSpPr>
        <p:spPr>
          <a:xfrm>
            <a:off x="5376600" y="1812600"/>
            <a:ext cx="82728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Kinetic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energy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9" name="TextBox 25"/>
          <p:cNvSpPr/>
          <p:nvPr/>
        </p:nvSpPr>
        <p:spPr>
          <a:xfrm>
            <a:off x="4937400" y="4927320"/>
            <a:ext cx="15534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h</a:t>
            </a:r>
            <a:r>
              <a:rPr lang="el-GR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ν</a:t>
            </a:r>
            <a:r>
              <a:rPr lang="it-IT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 ≈ B.E. + K.E.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60" name="Picture 12"/>
          <p:cNvPicPr/>
          <p:nvPr/>
        </p:nvPicPr>
        <p:blipFill>
          <a:blip r:embed="rId3"/>
          <a:stretch/>
        </p:blipFill>
        <p:spPr>
          <a:xfrm>
            <a:off x="6851160" y="2032920"/>
            <a:ext cx="3964320" cy="245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1" name="TextBox 13"/>
          <p:cNvSpPr/>
          <p:nvPr/>
        </p:nvSpPr>
        <p:spPr>
          <a:xfrm>
            <a:off x="5919840" y="1175040"/>
            <a:ext cx="5739776" cy="36900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Need to determine the kinetic energy of photoelectrons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2" name="TextBox 14"/>
          <p:cNvSpPr/>
          <p:nvPr/>
        </p:nvSpPr>
        <p:spPr>
          <a:xfrm>
            <a:off x="5957640" y="5425920"/>
            <a:ext cx="551916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(kinetic energy) = h</a:t>
            </a:r>
            <a:r>
              <a:rPr lang="el-GR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ν</a:t>
            </a:r>
            <a:r>
              <a:rPr lang="it-IT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 – (work function) – (binding energy)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000771-9374-4E36-9CA8-09952AF2F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5"/>
          <p:cNvPicPr/>
          <p:nvPr/>
        </p:nvPicPr>
        <p:blipFill>
          <a:blip r:embed="rId2"/>
          <a:stretch/>
        </p:blipFill>
        <p:spPr>
          <a:xfrm>
            <a:off x="1564200" y="1694880"/>
            <a:ext cx="3660480" cy="465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4" name="Picture 6"/>
          <p:cNvPicPr/>
          <p:nvPr/>
        </p:nvPicPr>
        <p:blipFill>
          <a:blip r:embed="rId3"/>
          <a:stretch/>
        </p:blipFill>
        <p:spPr>
          <a:xfrm>
            <a:off x="207720" y="1180800"/>
            <a:ext cx="1843560" cy="1364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5" name="TextBox 8"/>
          <p:cNvSpPr/>
          <p:nvPr/>
        </p:nvSpPr>
        <p:spPr>
          <a:xfrm>
            <a:off x="7650360" y="1250640"/>
            <a:ext cx="2542264" cy="367878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Typical XPS spectrum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6" name="TextBox 9"/>
          <p:cNvSpPr/>
          <p:nvPr/>
        </p:nvSpPr>
        <p:spPr>
          <a:xfrm>
            <a:off x="5856480" y="5459040"/>
            <a:ext cx="551916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(kinetic energy) = h</a:t>
            </a:r>
            <a:r>
              <a:rPr lang="el-GR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ν</a:t>
            </a:r>
            <a:r>
              <a:rPr lang="it-IT" sz="1800" b="0" u="none" strike="noStrike">
                <a:solidFill>
                  <a:srgbClr val="C00000"/>
                </a:solidFill>
                <a:effectLst/>
                <a:uFillTx/>
                <a:latin typeface="Arial"/>
                <a:ea typeface="Arial"/>
              </a:rPr>
              <a:t> – (work function) – (binding energy)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7" name="TextBox 10"/>
          <p:cNvSpPr/>
          <p:nvPr/>
        </p:nvSpPr>
        <p:spPr>
          <a:xfrm>
            <a:off x="207720" y="198720"/>
            <a:ext cx="9185040" cy="55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3000" b="1" u="none" strike="noStrike" cap="all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X-ray Photoemission Spectroscopy (XPS)</a:t>
            </a:r>
            <a:endParaRPr lang="en-US" sz="3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68" name="Picture 2"/>
          <p:cNvPicPr/>
          <p:nvPr/>
        </p:nvPicPr>
        <p:blipFill>
          <a:blip r:embed="rId4"/>
          <a:srcRect l="33367" r="22351" b="76399"/>
          <a:stretch/>
        </p:blipFill>
        <p:spPr>
          <a:xfrm>
            <a:off x="4809960" y="1139760"/>
            <a:ext cx="2300040" cy="1874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9" name="Picture 1"/>
          <p:cNvPicPr/>
          <p:nvPr/>
        </p:nvPicPr>
        <p:blipFill>
          <a:blip r:embed="rId5"/>
          <a:stretch/>
        </p:blipFill>
        <p:spPr>
          <a:xfrm>
            <a:off x="5721120" y="2803680"/>
            <a:ext cx="6276600" cy="2509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outline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133" name="Rectangle"/>
          <p:cNvSpPr/>
          <p:nvPr/>
        </p:nvSpPr>
        <p:spPr>
          <a:xfrm>
            <a:off x="2488320" y="1848240"/>
            <a:ext cx="203760" cy="1885320"/>
          </a:xfrm>
          <a:prstGeom prst="rect">
            <a:avLst/>
          </a:prstGeom>
          <a:solidFill>
            <a:srgbClr val="005C84">
              <a:alpha val="12000"/>
            </a:srgbClr>
          </a:solidFill>
          <a:ln w="3175">
            <a:noFill/>
          </a:ln>
          <a:effectLst>
            <a:outerShdw blurRad="88920" dist="50402" dir="2700000" rotWithShape="0">
              <a:srgbClr val="000000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grpSp>
        <p:nvGrpSpPr>
          <p:cNvPr id="134" name="Group"/>
          <p:cNvGrpSpPr/>
          <p:nvPr/>
        </p:nvGrpSpPr>
        <p:grpSpPr>
          <a:xfrm>
            <a:off x="2506320" y="1821600"/>
            <a:ext cx="196200" cy="1910880"/>
            <a:chOff x="2506320" y="1821600"/>
            <a:chExt cx="196200" cy="1910880"/>
          </a:xfrm>
        </p:grpSpPr>
        <p:sp>
          <p:nvSpPr>
            <p:cNvPr id="135" name="Square"/>
            <p:cNvSpPr/>
            <p:nvPr/>
          </p:nvSpPr>
          <p:spPr>
            <a:xfrm>
              <a:off x="2506320" y="182160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136" name="Square"/>
            <p:cNvSpPr/>
            <p:nvPr/>
          </p:nvSpPr>
          <p:spPr>
            <a:xfrm>
              <a:off x="2506320" y="239328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137" name="Square"/>
            <p:cNvSpPr/>
            <p:nvPr/>
          </p:nvSpPr>
          <p:spPr>
            <a:xfrm>
              <a:off x="2506320" y="296460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138" name="Square"/>
            <p:cNvSpPr/>
            <p:nvPr/>
          </p:nvSpPr>
          <p:spPr>
            <a:xfrm>
              <a:off x="2506320" y="353628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</p:grpSp>
      <p:sp>
        <p:nvSpPr>
          <p:cNvPr id="139" name="Scientific motivation…"/>
          <p:cNvSpPr/>
          <p:nvPr/>
        </p:nvSpPr>
        <p:spPr>
          <a:xfrm>
            <a:off x="2685960" y="1716120"/>
            <a:ext cx="7768440" cy="454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Scientific motivation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Immersion lens microscopy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Chemical selectivity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Energy and Spin filtering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6A90C5-CAB3-4476-B868-2A31F6AF0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1"/>
          <p:cNvPicPr/>
          <p:nvPr/>
        </p:nvPicPr>
        <p:blipFill>
          <a:blip r:embed="rId2"/>
          <a:srcRect l="26110" t="14619" r="24787" b="18303"/>
          <a:stretch/>
        </p:blipFill>
        <p:spPr>
          <a:xfrm>
            <a:off x="3722400" y="2508480"/>
            <a:ext cx="2446200" cy="4349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1" name="Picture 19"/>
          <p:cNvPicPr/>
          <p:nvPr/>
        </p:nvPicPr>
        <p:blipFill>
          <a:blip r:embed="rId3"/>
          <a:stretch/>
        </p:blipFill>
        <p:spPr>
          <a:xfrm>
            <a:off x="114480" y="838800"/>
            <a:ext cx="6276600" cy="2509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2" name="Picture 17"/>
          <p:cNvPicPr/>
          <p:nvPr/>
        </p:nvPicPr>
        <p:blipFill>
          <a:blip r:embed="rId4"/>
          <a:stretch/>
        </p:blipFill>
        <p:spPr>
          <a:xfrm>
            <a:off x="9321840" y="3866400"/>
            <a:ext cx="1669320" cy="1441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3" name="Picture 11"/>
          <p:cNvPicPr/>
          <p:nvPr/>
        </p:nvPicPr>
        <p:blipFill>
          <a:blip r:embed="rId5"/>
          <a:stretch/>
        </p:blipFill>
        <p:spPr>
          <a:xfrm>
            <a:off x="6406200" y="3824280"/>
            <a:ext cx="2601720" cy="296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4" name="TextBox 10"/>
          <p:cNvSpPr/>
          <p:nvPr/>
        </p:nvSpPr>
        <p:spPr>
          <a:xfrm>
            <a:off x="207720" y="198720"/>
            <a:ext cx="7346520" cy="55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3000" b="1" u="none" strike="noStrike" cap="all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Valence electron photoemision</a:t>
            </a:r>
            <a:endParaRPr lang="en-US" sz="3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75" name="Picture 3"/>
          <p:cNvPicPr/>
          <p:nvPr/>
        </p:nvPicPr>
        <p:blipFill>
          <a:blip r:embed="rId6"/>
          <a:stretch/>
        </p:blipFill>
        <p:spPr>
          <a:xfrm>
            <a:off x="6623280" y="716760"/>
            <a:ext cx="4837680" cy="2661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6" name="Rectangle 4"/>
          <p:cNvSpPr/>
          <p:nvPr/>
        </p:nvSpPr>
        <p:spPr>
          <a:xfrm>
            <a:off x="6670800" y="3197160"/>
            <a:ext cx="4134960" cy="81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Periodic potential </a:t>
            </a: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Symbol"/>
                <a:ea typeface="Arial"/>
              </a:rPr>
              <a:t></a:t>
            </a: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Wingdings"/>
                <a:ea typeface="Arial"/>
              </a:rPr>
              <a:t> </a:t>
            </a:r>
            <a:r>
              <a:rPr lang="en-US" sz="1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electronic bands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                                           and band gaps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77" name="Right Arrow 2"/>
          <p:cNvSpPr/>
          <p:nvPr/>
        </p:nvSpPr>
        <p:spPr>
          <a:xfrm rot="6145800">
            <a:off x="4658760" y="3356640"/>
            <a:ext cx="1519560" cy="296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>
            <a:solidFill>
              <a:srgbClr val="023D6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45720" rIns="45720" numCol="1" spcCol="3816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378" name="Picture 15"/>
          <p:cNvPicPr/>
          <p:nvPr/>
        </p:nvPicPr>
        <p:blipFill>
          <a:blip r:embed="rId7"/>
          <a:srcRect t="26247"/>
          <a:stretch/>
        </p:blipFill>
        <p:spPr>
          <a:xfrm>
            <a:off x="916920" y="3694680"/>
            <a:ext cx="2048040" cy="23104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79" name="Group 14"/>
          <p:cNvGrpSpPr/>
          <p:nvPr/>
        </p:nvGrpSpPr>
        <p:grpSpPr>
          <a:xfrm>
            <a:off x="461880" y="1755360"/>
            <a:ext cx="5595480" cy="3124080"/>
            <a:chOff x="461880" y="1755360"/>
            <a:chExt cx="5595480" cy="3124080"/>
          </a:xfrm>
        </p:grpSpPr>
        <p:pic>
          <p:nvPicPr>
            <p:cNvPr id="380" name="Picture 12"/>
            <p:cNvPicPr/>
            <p:nvPr/>
          </p:nvPicPr>
          <p:blipFill>
            <a:blip r:embed="rId8"/>
            <a:srcRect b="56816"/>
            <a:stretch/>
          </p:blipFill>
          <p:spPr>
            <a:xfrm>
              <a:off x="461880" y="1755360"/>
              <a:ext cx="5595480" cy="30978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81" name="Rectangle 13"/>
            <p:cNvSpPr/>
            <p:nvPr/>
          </p:nvSpPr>
          <p:spPr>
            <a:xfrm>
              <a:off x="2413800" y="4653360"/>
              <a:ext cx="436320" cy="22608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lIns="45720" rIns="45720" numCol="1" spcCol="38160" anchor="ctr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</p:grpSp>
      <p:pic>
        <p:nvPicPr>
          <p:cNvPr id="382" name="Picture 18"/>
          <p:cNvPicPr/>
          <p:nvPr/>
        </p:nvPicPr>
        <p:blipFill>
          <a:blip r:embed="rId9"/>
          <a:stretch/>
        </p:blipFill>
        <p:spPr>
          <a:xfrm>
            <a:off x="10855800" y="3844080"/>
            <a:ext cx="1297440" cy="1681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3" name="Rectangle 5"/>
          <p:cNvSpPr/>
          <p:nvPr/>
        </p:nvSpPr>
        <p:spPr>
          <a:xfrm>
            <a:off x="1696680" y="3860640"/>
            <a:ext cx="96120" cy="497520"/>
          </a:xfrm>
          <a:prstGeom prst="rect">
            <a:avLst/>
          </a:prstGeom>
          <a:solidFill>
            <a:srgbClr val="92D050">
              <a:alpha val="44000"/>
            </a:srgb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45720" rIns="45720" numCol="1" spcCol="3816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384" name="Rectangle 16"/>
          <p:cNvSpPr/>
          <p:nvPr/>
        </p:nvSpPr>
        <p:spPr>
          <a:xfrm>
            <a:off x="2280960" y="3866040"/>
            <a:ext cx="96120" cy="497520"/>
          </a:xfrm>
          <a:prstGeom prst="rect">
            <a:avLst/>
          </a:prstGeom>
          <a:solidFill>
            <a:srgbClr val="92D050">
              <a:alpha val="44000"/>
            </a:srgb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45720" rIns="45720" numCol="1" spcCol="3816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energy-filtered microscopes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grpSp>
        <p:nvGrpSpPr>
          <p:cNvPr id="387" name="Group"/>
          <p:cNvGrpSpPr/>
          <p:nvPr/>
        </p:nvGrpSpPr>
        <p:grpSpPr>
          <a:xfrm>
            <a:off x="1070280" y="980280"/>
            <a:ext cx="10025640" cy="5390280"/>
            <a:chOff x="1070280" y="980280"/>
            <a:chExt cx="10025640" cy="5390280"/>
          </a:xfrm>
        </p:grpSpPr>
        <p:pic>
          <p:nvPicPr>
            <p:cNvPr id="388" name="Concepts_v2.pdf" descr="Concepts_v2.pdf"/>
            <p:cNvPicPr/>
            <p:nvPr/>
          </p:nvPicPr>
          <p:blipFill>
            <a:blip r:embed="rId2"/>
            <a:srcRect l="1977" t="11528" r="2392" b="1254"/>
            <a:stretch/>
          </p:blipFill>
          <p:spPr>
            <a:xfrm>
              <a:off x="1070280" y="2153520"/>
              <a:ext cx="10025640" cy="379620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389" name="header.png" descr="header.png"/>
            <p:cNvPicPr/>
            <p:nvPr/>
          </p:nvPicPr>
          <p:blipFill>
            <a:blip r:embed="rId3"/>
            <a:srcRect l="1665" t="2003" r="54992" b="6009"/>
            <a:stretch/>
          </p:blipFill>
          <p:spPr>
            <a:xfrm>
              <a:off x="1669320" y="1172880"/>
              <a:ext cx="2035800" cy="45000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390" name="front_content.tiff" descr="front_content.tiff"/>
            <p:cNvPicPr/>
            <p:nvPr/>
          </p:nvPicPr>
          <p:blipFill>
            <a:blip r:embed="rId4"/>
            <a:srcRect l="739" t="14464" r="9390" b="25000"/>
            <a:stretch/>
          </p:blipFill>
          <p:spPr>
            <a:xfrm>
              <a:off x="4927320" y="1082880"/>
              <a:ext cx="1608120" cy="61128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391" name="Logo-transp-1c.png" descr="Logo-transp-1c.png"/>
            <p:cNvPicPr/>
            <p:nvPr/>
          </p:nvPicPr>
          <p:blipFill>
            <a:blip r:embed="rId5"/>
            <a:stretch/>
          </p:blipFill>
          <p:spPr>
            <a:xfrm>
              <a:off x="8511120" y="980280"/>
              <a:ext cx="1364040" cy="825840"/>
            </a:xfrm>
            <a:prstGeom prst="rect">
              <a:avLst/>
            </a:prstGeom>
            <a:noFill/>
            <a:ln w="3175">
              <a:noFill/>
            </a:ln>
          </p:spPr>
        </p:pic>
        <p:sp>
          <p:nvSpPr>
            <p:cNvPr id="392" name="US=–20 kV                             US=–20 kV                                             US=0"/>
            <p:cNvSpPr/>
            <p:nvPr/>
          </p:nvSpPr>
          <p:spPr>
            <a:xfrm>
              <a:off x="1810080" y="6036480"/>
              <a:ext cx="7139880" cy="3340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t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600" b="1" u="none" strike="noStrike">
                  <a:solidFill>
                    <a:srgbClr val="E32400"/>
                  </a:solidFill>
                  <a:effectLst/>
                  <a:uFillTx/>
                  <a:latin typeface="Arial"/>
                  <a:ea typeface="Arial"/>
                </a:rPr>
                <a:t>U</a:t>
              </a:r>
              <a:r>
                <a:rPr lang="en-US" sz="1600" b="1" u="none" strike="noStrike" baseline="-5000">
                  <a:solidFill>
                    <a:srgbClr val="E32400"/>
                  </a:solidFill>
                  <a:effectLst/>
                  <a:uFillTx/>
                  <a:latin typeface="Arial"/>
                  <a:ea typeface="Arial"/>
                </a:rPr>
                <a:t>S</a:t>
              </a:r>
              <a:r>
                <a:rPr lang="en-US" sz="1600" b="1" u="none" strike="noStrike">
                  <a:solidFill>
                    <a:srgbClr val="E32400"/>
                  </a:solidFill>
                  <a:effectLst/>
                  <a:uFillTx/>
                  <a:latin typeface="Arial"/>
                  <a:ea typeface="Arial"/>
                </a:rPr>
                <a:t>=–20 kV                             U</a:t>
              </a:r>
              <a:r>
                <a:rPr lang="en-US" sz="1600" b="1" u="none" strike="noStrike" baseline="-5000">
                  <a:solidFill>
                    <a:srgbClr val="E32400"/>
                  </a:solidFill>
                  <a:effectLst/>
                  <a:uFillTx/>
                  <a:latin typeface="Arial"/>
                  <a:ea typeface="Arial"/>
                </a:rPr>
                <a:t>S</a:t>
              </a:r>
              <a:r>
                <a:rPr lang="en-US" sz="1600" b="1" u="none" strike="noStrike">
                  <a:solidFill>
                    <a:srgbClr val="E32400"/>
                  </a:solidFill>
                  <a:effectLst/>
                  <a:uFillTx/>
                  <a:latin typeface="Arial"/>
                  <a:ea typeface="Arial"/>
                </a:rPr>
                <a:t>=–20 kV                                             U</a:t>
              </a:r>
              <a:r>
                <a:rPr lang="en-US" sz="1600" b="1" u="none" strike="noStrike" baseline="-5000">
                  <a:solidFill>
                    <a:srgbClr val="E32400"/>
                  </a:solidFill>
                  <a:effectLst/>
                  <a:uFillTx/>
                  <a:latin typeface="Arial"/>
                  <a:ea typeface="Arial"/>
                </a:rPr>
                <a:t>S</a:t>
              </a:r>
              <a:r>
                <a:rPr lang="en-US" sz="1600" b="1" u="none" strike="noStrike">
                  <a:solidFill>
                    <a:srgbClr val="E32400"/>
                  </a:solidFill>
                  <a:effectLst/>
                  <a:uFillTx/>
                  <a:latin typeface="Arial"/>
                  <a:ea typeface="Arial"/>
                </a:rPr>
                <a:t>=0     </a:t>
              </a:r>
              <a:endParaRPr lang="en-US" sz="1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393" name="Rectangle"/>
          <p:cNvSpPr/>
          <p:nvPr/>
        </p:nvSpPr>
        <p:spPr>
          <a:xfrm>
            <a:off x="1113120" y="2062440"/>
            <a:ext cx="6934320" cy="21816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5F6E8F-6CB5-4244-A61E-BD6FA42881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47" t="94190" r="62867" b="3792"/>
          <a:stretch/>
        </p:blipFill>
        <p:spPr>
          <a:xfrm>
            <a:off x="230607" y="632728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Spin filtered momentum microscope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396" name="image.png" descr="image.png"/>
          <p:cNvPicPr/>
          <p:nvPr/>
        </p:nvPicPr>
        <p:blipFill>
          <a:blip r:embed="rId2"/>
          <a:stretch/>
        </p:blipFill>
        <p:spPr>
          <a:xfrm>
            <a:off x="366480" y="1283040"/>
            <a:ext cx="5824080" cy="4887720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397" name="Spin filtering by reflection at W(100) mirror…"/>
          <p:cNvSpPr/>
          <p:nvPr/>
        </p:nvSpPr>
        <p:spPr>
          <a:xfrm>
            <a:off x="6458400" y="1814760"/>
            <a:ext cx="7748280" cy="1640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Spin filtering by reflection at W(100) mirror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Alternative spin filter Au/Ir(001)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Simultaneous detection of 10</a:t>
            </a:r>
            <a:r>
              <a:rPr lang="en-US" sz="1800" b="0" u="none" strike="noStrike" baseline="3100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4</a:t>
            </a: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data points!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98" name="Group"/>
          <p:cNvGrpSpPr/>
          <p:nvPr/>
        </p:nvGrpSpPr>
        <p:grpSpPr>
          <a:xfrm>
            <a:off x="5784840" y="3227400"/>
            <a:ext cx="5821560" cy="2861640"/>
            <a:chOff x="5784840" y="3227400"/>
            <a:chExt cx="5821560" cy="2861640"/>
          </a:xfrm>
        </p:grpSpPr>
        <p:pic>
          <p:nvPicPr>
            <p:cNvPr id="399" name="image.png" descr="image.png"/>
            <p:cNvPicPr/>
            <p:nvPr/>
          </p:nvPicPr>
          <p:blipFill>
            <a:blip r:embed="rId3"/>
            <a:stretch/>
          </p:blipFill>
          <p:spPr>
            <a:xfrm>
              <a:off x="5784840" y="3227400"/>
              <a:ext cx="5821560" cy="1795680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400" name="FoM2D =37@11.50eV"/>
            <p:cNvSpPr/>
            <p:nvPr/>
          </p:nvSpPr>
          <p:spPr>
            <a:xfrm>
              <a:off x="8618400" y="5187240"/>
              <a:ext cx="2412000" cy="312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numCol="1" spcCol="0" anchor="t">
              <a:noAutofit/>
            </a:bodyPr>
            <a:lstStyle/>
            <a:p>
              <a:pPr defTabSz="673920">
                <a:lnSpc>
                  <a:spcPct val="93000"/>
                </a:lnSpc>
                <a:tabLst>
                  <a:tab pos="0" algn="l"/>
                </a:tabLst>
              </a:pPr>
              <a:r>
                <a:rPr lang="en-US" sz="1800" b="0" u="none" strike="noStrike">
                  <a:solidFill>
                    <a:srgbClr val="FF0000"/>
                  </a:solidFill>
                  <a:effectLst/>
                  <a:uFillTx/>
                  <a:latin typeface="Arial"/>
                  <a:ea typeface="Arial"/>
                </a:rPr>
                <a:t>FoM</a:t>
              </a:r>
              <a:r>
                <a:rPr lang="en-US" sz="1800" b="0" u="none" strike="noStrike" baseline="-5000">
                  <a:solidFill>
                    <a:srgbClr val="FF0000"/>
                  </a:solidFill>
                  <a:effectLst/>
                  <a:uFillTx/>
                  <a:latin typeface="Arial"/>
                  <a:ea typeface="Arial"/>
                </a:rPr>
                <a:t>2D</a:t>
              </a:r>
              <a:r>
                <a:rPr lang="en-US" sz="1800" b="0" u="none" strike="noStrike">
                  <a:solidFill>
                    <a:srgbClr val="FF0000"/>
                  </a:solidFill>
                  <a:effectLst/>
                  <a:uFillTx/>
                  <a:latin typeface="Arial"/>
                  <a:ea typeface="Arial"/>
                </a:rPr>
                <a:t> =37@11.50eV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01" name="D. Vasilyev, C. Tusche, F. Giebels, H. Gollisch, R. Feder, J. Kirschner: J., Electron Spectrosc. Relat. Phenom. 199, p10-18 (2015)"/>
            <p:cNvSpPr/>
            <p:nvPr/>
          </p:nvSpPr>
          <p:spPr>
            <a:xfrm>
              <a:off x="7315560" y="5568480"/>
              <a:ext cx="4252680" cy="5205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numCol="1" spcCol="0" anchor="t">
              <a:noAutofit/>
            </a:bodyPr>
            <a:lstStyle/>
            <a:p>
              <a:pPr defTabSz="673920">
                <a:lnSpc>
                  <a:spcPct val="93000"/>
                </a:lnSpc>
                <a:tabLst>
                  <a:tab pos="0" algn="l"/>
                </a:tabLst>
              </a:pPr>
              <a:r>
                <a:rPr lang="en-US" sz="1200" b="0" i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D. Vasilyev, C. Tusche, F. Giebels, H. Gollisch, R.	Feder, J.	Kirschner: J., Electron Spectrosc. Relat. Phenom.	</a:t>
              </a:r>
              <a:r>
                <a:rPr lang="en-US" sz="1200" b="1" i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199</a:t>
              </a:r>
              <a:r>
                <a:rPr lang="en-US" sz="1200" b="0" i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, p10-18 (2015)</a:t>
              </a:r>
              <a:endParaRPr lang="en-US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6E9A567-BC6F-476B-8D8C-34E2035AE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70576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2D Materials: </a:t>
            </a:r>
            <a:r>
              <a:rPr lang="en-US" sz="32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NiTe</a:t>
            </a:r>
            <a:r>
              <a:rPr lang="en-US" sz="3200" b="1" u="none" strike="noStrike" baseline="-25000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2 </a:t>
            </a: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layered semimetal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04" name="droppedImage.pdf" descr="droppedImage.pdf"/>
          <p:cNvSpPr/>
          <p:nvPr/>
        </p:nvSpPr>
        <p:spPr>
          <a:xfrm>
            <a:off x="8953560" y="1631160"/>
            <a:ext cx="2958840" cy="4012200"/>
          </a:xfrm>
          <a:custGeom>
            <a:avLst/>
            <a:gdLst>
              <a:gd name="textAreaLeft" fmla="*/ 0 w 2958840"/>
              <a:gd name="textAreaRight" fmla="*/ 2959200 w 2958840"/>
              <a:gd name="textAreaTop" fmla="*/ 0 h 4012200"/>
              <a:gd name="textAreaBottom" fmla="*/ 4012560 h 4012200"/>
              <a:gd name="GluePoint1X" fmla="logwidth/2"/>
              <a:gd name="GluePoint1Y" fmla="logheight/2"/>
              <a:gd name="GluePoint2X" fmla="logwidth/2"/>
              <a:gd name="GluePoint2Y" fmla="logheight/2"/>
              <a:gd name="GluePoint3X" fmla="logwidth/2"/>
              <a:gd name="GluePoint3Y" fmla="logheight/2"/>
              <a:gd name="GluePoint4X" fmla="logwidth/2"/>
              <a:gd name="GluePoint4Y" fmla="logheight/2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21600" h="21599">
                <a:moveTo>
                  <a:pt x="10705" y="0"/>
                </a:moveTo>
                <a:cubicBezTo>
                  <a:pt x="10146" y="-1"/>
                  <a:pt x="9583" y="8"/>
                  <a:pt x="9022" y="31"/>
                </a:cubicBezTo>
                <a:cubicBezTo>
                  <a:pt x="5765" y="166"/>
                  <a:pt x="2650" y="708"/>
                  <a:pt x="0" y="1597"/>
                </a:cubicBezTo>
                <a:lnTo>
                  <a:pt x="804" y="19094"/>
                </a:lnTo>
                <a:lnTo>
                  <a:pt x="11607" y="21599"/>
                </a:lnTo>
                <a:lnTo>
                  <a:pt x="20326" y="18918"/>
                </a:lnTo>
                <a:lnTo>
                  <a:pt x="21600" y="1685"/>
                </a:lnTo>
                <a:cubicBezTo>
                  <a:pt x="18440" y="593"/>
                  <a:pt x="14616" y="6"/>
                  <a:pt x="10705" y="0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C6EAC670-17E9-471B-B83D-8D99EE382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31" y="2016741"/>
            <a:ext cx="75914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FEB457-82F9-4625-B725-ED5C6E12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18" y="1730992"/>
            <a:ext cx="2962275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2A58C-1837-4BFB-81EB-C0D9F93C5A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407" name="Picture 3"/>
          <p:cNvPicPr/>
          <p:nvPr/>
        </p:nvPicPr>
        <p:blipFill>
          <a:blip r:embed="rId2"/>
          <a:srcRect r="43796" b="54981"/>
          <a:stretch/>
        </p:blipFill>
        <p:spPr>
          <a:xfrm>
            <a:off x="358200" y="4219920"/>
            <a:ext cx="4411080" cy="2183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8" name="Picture 4"/>
          <p:cNvPicPr/>
          <p:nvPr/>
        </p:nvPicPr>
        <p:blipFill>
          <a:blip r:embed="rId3"/>
          <a:srcRect r="37285"/>
          <a:stretch/>
        </p:blipFill>
        <p:spPr>
          <a:xfrm>
            <a:off x="570600" y="1338480"/>
            <a:ext cx="4136760" cy="2461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9" name="Picture 5"/>
          <p:cNvPicPr/>
          <p:nvPr/>
        </p:nvPicPr>
        <p:blipFill>
          <a:blip r:embed="rId4"/>
          <a:stretch/>
        </p:blipFill>
        <p:spPr>
          <a:xfrm>
            <a:off x="7043400" y="1126800"/>
            <a:ext cx="3558240" cy="480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0" name="Walking through Spin-Resol. momentum space"/>
          <p:cNvSpPr/>
          <p:nvPr/>
        </p:nvSpPr>
        <p:spPr>
          <a:xfrm>
            <a:off x="499320" y="204480"/>
            <a:ext cx="11448720" cy="1124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defTabSz="914400">
              <a:lnSpc>
                <a:spcPct val="114000"/>
              </a:lnSpc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ENERGY-  AND Spin-Resolved  momentum space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119CFC-87A3-4FF1-8CBA-7437AAC45B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47" t="94190" r="62867" b="3792"/>
          <a:stretch/>
        </p:blipFill>
        <p:spPr>
          <a:xfrm>
            <a:off x="226501" y="640332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k-space imaging mode: momentum microscopy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12" name="Image" descr="Image"/>
          <p:cNvPicPr/>
          <p:nvPr/>
        </p:nvPicPr>
        <p:blipFill>
          <a:blip r:embed="rId2"/>
          <a:stretch/>
        </p:blipFill>
        <p:spPr>
          <a:xfrm>
            <a:off x="3005640" y="1161360"/>
            <a:ext cx="8856360" cy="51228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13" name="Rectangle"/>
          <p:cNvSpPr/>
          <p:nvPr/>
        </p:nvSpPr>
        <p:spPr>
          <a:xfrm>
            <a:off x="5719320" y="1361520"/>
            <a:ext cx="1929600" cy="198324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14" name="Rectangle"/>
          <p:cNvSpPr/>
          <p:nvPr/>
        </p:nvSpPr>
        <p:spPr>
          <a:xfrm>
            <a:off x="7682760" y="1337400"/>
            <a:ext cx="1929600" cy="198324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15" name="Rectangle"/>
          <p:cNvSpPr/>
          <p:nvPr/>
        </p:nvSpPr>
        <p:spPr>
          <a:xfrm>
            <a:off x="9632160" y="1362960"/>
            <a:ext cx="1929600" cy="198324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16" name="Rectangle"/>
          <p:cNvSpPr/>
          <p:nvPr/>
        </p:nvSpPr>
        <p:spPr>
          <a:xfrm>
            <a:off x="5744520" y="3330000"/>
            <a:ext cx="1929600" cy="242676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17" name="Rectangle"/>
          <p:cNvSpPr/>
          <p:nvPr/>
        </p:nvSpPr>
        <p:spPr>
          <a:xfrm>
            <a:off x="7688520" y="3331440"/>
            <a:ext cx="1929600" cy="24246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18" name="Rectangle"/>
          <p:cNvSpPr/>
          <p:nvPr/>
        </p:nvSpPr>
        <p:spPr>
          <a:xfrm>
            <a:off x="9632160" y="3331440"/>
            <a:ext cx="1929600" cy="236556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19" name="Rectangle"/>
          <p:cNvSpPr/>
          <p:nvPr/>
        </p:nvSpPr>
        <p:spPr>
          <a:xfrm>
            <a:off x="3336120" y="3330000"/>
            <a:ext cx="2405880" cy="242676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20" name="fixed photon energy…"/>
          <p:cNvSpPr/>
          <p:nvPr/>
        </p:nvSpPr>
        <p:spPr>
          <a:xfrm>
            <a:off x="351720" y="1775520"/>
            <a:ext cx="2937960" cy="4213800"/>
          </a:xfrm>
          <a:prstGeom prst="rect">
            <a:avLst/>
          </a:prstGeom>
          <a:blipFill rotWithShape="0">
            <a:blip r:embed="rId3"/>
            <a:srcRect/>
            <a:stretch/>
          </a:blip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FFFFFF">
                    <a:alpha val="1000"/>
                  </a:srgbClr>
                </a:solidFill>
                <a:effectLst/>
                <a:uFillTx/>
                <a:latin typeface="Arial"/>
                <a:ea typeface="Arial"/>
              </a:rPr>
              <a:t> 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21" name="Picture 11"/>
          <p:cNvPicPr/>
          <p:nvPr/>
        </p:nvPicPr>
        <p:blipFill>
          <a:blip r:embed="rId4"/>
          <a:stretch/>
        </p:blipFill>
        <p:spPr>
          <a:xfrm>
            <a:off x="3588840" y="3688200"/>
            <a:ext cx="2601720" cy="296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3E65B7-91CE-4083-8498-64D46DD274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 additive="repl">
                                        <p:cTn id="14" dur="500" fill="hold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 additive="repl">
                                        <p:cTn id="18" dur="1000" fill="hold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 additive="repl">
                                        <p:cTn id="22" dur="1000" fill="hold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 additive="repl">
                                        <p:cTn id="26" dur="1000" fill="hold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 additive="repl">
                                        <p:cTn id="30" dur="1000" fill="hold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 additive="repl">
                                        <p:cTn id="34" dur="1000" fill="hold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 additive="repl">
                                        <p:cTn id="38" dur="1000" fill="hold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Type-II dirac semimetal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NiTe</a:t>
            </a:r>
            <a:r>
              <a:rPr lang="en-US" sz="1800" b="1" u="none" strike="noStrike" baseline="-5000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2</a:t>
            </a: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: Fermi surface tomography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4" name="Various cuts through the Fermi surface…"/>
          <p:cNvSpPr/>
          <p:nvPr/>
        </p:nvSpPr>
        <p:spPr>
          <a:xfrm>
            <a:off x="2615040" y="5441760"/>
            <a:ext cx="7748280" cy="1640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Various cuts through the Fermi surface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dispersion maps at different photon energy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6692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bulk bands (blue)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25" name="Image" descr="Image"/>
          <p:cNvPicPr/>
          <p:nvPr/>
        </p:nvPicPr>
        <p:blipFill>
          <a:blip r:embed="rId2"/>
          <a:srcRect t="4777" r="66801" b="40594"/>
          <a:stretch/>
        </p:blipFill>
        <p:spPr>
          <a:xfrm>
            <a:off x="3917160" y="1035720"/>
            <a:ext cx="3237480" cy="37958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26" name="Image" descr="Image"/>
          <p:cNvPicPr/>
          <p:nvPr/>
        </p:nvPicPr>
        <p:blipFill>
          <a:blip r:embed="rId2"/>
          <a:srcRect l="33211" r="40156"/>
          <a:stretch/>
        </p:blipFill>
        <p:spPr>
          <a:xfrm>
            <a:off x="634680" y="1044360"/>
            <a:ext cx="1984680" cy="531216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27" name="Image" descr="Image"/>
          <p:cNvPicPr/>
          <p:nvPr/>
        </p:nvPicPr>
        <p:blipFill>
          <a:blip r:embed="rId2"/>
          <a:srcRect l="60184"/>
          <a:stretch/>
        </p:blipFill>
        <p:spPr>
          <a:xfrm>
            <a:off x="8473680" y="657360"/>
            <a:ext cx="3123720" cy="55904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428" name="Line"/>
          <p:cNvSpPr/>
          <p:nvPr/>
        </p:nvSpPr>
        <p:spPr>
          <a:xfrm flipH="1">
            <a:off x="2723040" y="3453840"/>
            <a:ext cx="1575720" cy="1677240"/>
          </a:xfrm>
          <a:prstGeom prst="line">
            <a:avLst/>
          </a:prstGeom>
          <a:ln w="25400">
            <a:solidFill>
              <a:srgbClr val="4486D6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29" name="Line"/>
          <p:cNvSpPr/>
          <p:nvPr/>
        </p:nvSpPr>
        <p:spPr>
          <a:xfrm flipH="1">
            <a:off x="2686680" y="3267720"/>
            <a:ext cx="1584720" cy="0"/>
          </a:xfrm>
          <a:prstGeom prst="line">
            <a:avLst/>
          </a:prstGeom>
          <a:ln w="25400">
            <a:solidFill>
              <a:srgbClr val="1DD63B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45000" rIns="45720" bIns="-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30" name="Line"/>
          <p:cNvSpPr/>
          <p:nvPr/>
        </p:nvSpPr>
        <p:spPr>
          <a:xfrm flipH="1" flipV="1">
            <a:off x="2757240" y="2373480"/>
            <a:ext cx="1437840" cy="705600"/>
          </a:xfrm>
          <a:prstGeom prst="line">
            <a:avLst/>
          </a:prstGeom>
          <a:ln w="25400">
            <a:solidFill>
              <a:srgbClr val="DF0F44">
                <a:satOff val="-10924"/>
                <a:lumOff val="13333"/>
              </a:srgbClr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31" name="Connection Line"/>
          <p:cNvSpPr/>
          <p:nvPr/>
        </p:nvSpPr>
        <p:spPr>
          <a:xfrm>
            <a:off x="5940720" y="3875400"/>
            <a:ext cx="2467440" cy="514080"/>
          </a:xfrm>
          <a:custGeom>
            <a:avLst/>
            <a:gdLst>
              <a:gd name="textAreaLeft" fmla="*/ 0 w 2467440"/>
              <a:gd name="textAreaRight" fmla="*/ 2467800 w 2467440"/>
              <a:gd name="textAreaTop" fmla="*/ 0 h 514080"/>
              <a:gd name="textAreaBottom" fmla="*/ 514440 h 514080"/>
              <a:gd name="GluePoint1X" fmla="logwidth/2"/>
              <a:gd name="GluePoint1Y" fmla="logheight/2"/>
              <a:gd name="GluePoint2X" fmla="logwidth/2"/>
              <a:gd name="GluePoint2Y" fmla="logheight/2"/>
              <a:gd name="GluePoint3X" fmla="logwidth/2"/>
              <a:gd name="GluePoint3Y" fmla="logheight/2"/>
              <a:gd name="GluePoint4X" fmla="logwidth/2"/>
              <a:gd name="GluePoint4Y" fmla="logheight/2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21600" h="18176">
                <a:moveTo>
                  <a:pt x="0" y="16067"/>
                </a:moveTo>
                <a:cubicBezTo>
                  <a:pt x="8929" y="21600"/>
                  <a:pt x="16129" y="16244"/>
                  <a:pt x="21600" y="0"/>
                </a:cubicBezTo>
              </a:path>
            </a:pathLst>
          </a:custGeom>
          <a:noFill/>
          <a:ln w="25400">
            <a:solidFill>
              <a:srgbClr val="FF9214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7A25D-788C-47AF-B255-8098DBAAB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7" t="94190" r="62867" b="3792"/>
          <a:stretch/>
        </p:blipFill>
        <p:spPr>
          <a:xfrm>
            <a:off x="188307" y="6310485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Spin texture  of the surface Dirac cone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38" name="Picture 3"/>
          <p:cNvPicPr/>
          <p:nvPr/>
        </p:nvPicPr>
        <p:blipFill>
          <a:blip r:embed="rId2"/>
          <a:stretch/>
        </p:blipFill>
        <p:spPr>
          <a:xfrm>
            <a:off x="4522680" y="1500120"/>
            <a:ext cx="7581240" cy="4513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9" name="Rectangle 4"/>
          <p:cNvSpPr/>
          <p:nvPr/>
        </p:nvSpPr>
        <p:spPr>
          <a:xfrm>
            <a:off x="136080" y="2220120"/>
            <a:ext cx="4361400" cy="273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Above the surface Dirac point: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Characteristic spin-momentum locking is observed.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Below the surface Dirac point: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Reversed spin polarization emerges.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22223-9882-4D95-8032-48179511B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Spin texture  of the bulk Dirac cone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442" name="Picture 3"/>
          <p:cNvPicPr/>
          <p:nvPr/>
        </p:nvPicPr>
        <p:blipFill>
          <a:blip r:embed="rId2"/>
          <a:stretch/>
        </p:blipFill>
        <p:spPr>
          <a:xfrm>
            <a:off x="5426280" y="1049400"/>
            <a:ext cx="6728040" cy="4733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3" name="Rectangle 4"/>
          <p:cNvSpPr/>
          <p:nvPr/>
        </p:nvSpPr>
        <p:spPr>
          <a:xfrm>
            <a:off x="185400" y="1993680"/>
            <a:ext cx="4806360" cy="255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Hidden</a:t>
            </a: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spin polarization originates from broken inversion symmetry at the surface Te layer.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Observed</a:t>
            </a: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Py spin texture is anti-symmetric with respect to kₓ = 0, consistent with mirror symmetry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A8F55D-E404-47DD-B164-EF6B6BAB2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graphene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446" name="Picture 3"/>
          <p:cNvPicPr/>
          <p:nvPr/>
        </p:nvPicPr>
        <p:blipFill>
          <a:blip r:embed="rId2"/>
          <a:stretch/>
        </p:blipFill>
        <p:spPr>
          <a:xfrm>
            <a:off x="3028680" y="1523880"/>
            <a:ext cx="5524560" cy="451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73726-98B9-43DB-9C18-EBD8C870D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outline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142" name="Rectangle"/>
          <p:cNvSpPr/>
          <p:nvPr/>
        </p:nvSpPr>
        <p:spPr>
          <a:xfrm>
            <a:off x="2488320" y="1848240"/>
            <a:ext cx="203760" cy="1885320"/>
          </a:xfrm>
          <a:prstGeom prst="rect">
            <a:avLst/>
          </a:prstGeom>
          <a:solidFill>
            <a:srgbClr val="005C84">
              <a:alpha val="12000"/>
            </a:srgbClr>
          </a:solidFill>
          <a:ln w="3175">
            <a:noFill/>
          </a:ln>
          <a:effectLst>
            <a:outerShdw blurRad="88920" dist="50402" dir="2700000" rotWithShape="0">
              <a:srgbClr val="000000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grpSp>
        <p:nvGrpSpPr>
          <p:cNvPr id="143" name="Group"/>
          <p:cNvGrpSpPr/>
          <p:nvPr/>
        </p:nvGrpSpPr>
        <p:grpSpPr>
          <a:xfrm>
            <a:off x="2506320" y="1821600"/>
            <a:ext cx="196200" cy="1910880"/>
            <a:chOff x="2506320" y="1821600"/>
            <a:chExt cx="196200" cy="1910880"/>
          </a:xfrm>
        </p:grpSpPr>
        <p:sp>
          <p:nvSpPr>
            <p:cNvPr id="144" name="Square"/>
            <p:cNvSpPr/>
            <p:nvPr/>
          </p:nvSpPr>
          <p:spPr>
            <a:xfrm>
              <a:off x="2506320" y="182160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145" name="Square"/>
            <p:cNvSpPr/>
            <p:nvPr/>
          </p:nvSpPr>
          <p:spPr>
            <a:xfrm>
              <a:off x="2506320" y="239328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146" name="Square"/>
            <p:cNvSpPr/>
            <p:nvPr/>
          </p:nvSpPr>
          <p:spPr>
            <a:xfrm>
              <a:off x="2506320" y="296460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147" name="Square"/>
            <p:cNvSpPr/>
            <p:nvPr/>
          </p:nvSpPr>
          <p:spPr>
            <a:xfrm>
              <a:off x="2506320" y="353628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</p:grpSp>
      <p:sp>
        <p:nvSpPr>
          <p:cNvPr id="148" name="Scientific motivation…"/>
          <p:cNvSpPr/>
          <p:nvPr/>
        </p:nvSpPr>
        <p:spPr>
          <a:xfrm>
            <a:off x="2685960" y="1716120"/>
            <a:ext cx="7768440" cy="454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Scientific motivation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Immersion lens microscopy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Chemical selectivity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Energy and Spin filtering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9" name="Square"/>
          <p:cNvSpPr/>
          <p:nvPr/>
        </p:nvSpPr>
        <p:spPr>
          <a:xfrm>
            <a:off x="2506320" y="1815480"/>
            <a:ext cx="196200" cy="196200"/>
          </a:xfrm>
          <a:prstGeom prst="rect">
            <a:avLst/>
          </a:prstGeom>
          <a:solidFill>
            <a:srgbClr val="367DA2"/>
          </a:solidFill>
          <a:ln w="25400">
            <a:solidFill>
              <a:srgbClr val="367D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C1DE9E-A64D-422B-8AEF-8946547D0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Growth method (CVD) and substrate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48" name="Group 4"/>
          <p:cNvGrpSpPr/>
          <p:nvPr/>
        </p:nvGrpSpPr>
        <p:grpSpPr>
          <a:xfrm>
            <a:off x="1967400" y="3000960"/>
            <a:ext cx="8665200" cy="3088080"/>
            <a:chOff x="1967400" y="3000960"/>
            <a:chExt cx="8665200" cy="3088080"/>
          </a:xfrm>
        </p:grpSpPr>
        <p:grpSp>
          <p:nvGrpSpPr>
            <p:cNvPr id="449" name="Group 5"/>
            <p:cNvGrpSpPr/>
            <p:nvPr/>
          </p:nvGrpSpPr>
          <p:grpSpPr>
            <a:xfrm>
              <a:off x="1967400" y="3000960"/>
              <a:ext cx="8665200" cy="3088080"/>
              <a:chOff x="1967400" y="3000960"/>
              <a:chExt cx="8665200" cy="3088080"/>
            </a:xfrm>
          </p:grpSpPr>
          <p:pic>
            <p:nvPicPr>
              <p:cNvPr id="450" name="Picture 2"/>
              <p:cNvPicPr/>
              <p:nvPr/>
            </p:nvPicPr>
            <p:blipFill>
              <a:blip r:embed="rId2"/>
              <a:srcRect b="51284"/>
              <a:stretch/>
            </p:blipFill>
            <p:spPr>
              <a:xfrm>
                <a:off x="1967400" y="3000960"/>
                <a:ext cx="8665200" cy="308808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451" name="Rectangle 9"/>
              <p:cNvSpPr/>
              <p:nvPr/>
            </p:nvSpPr>
            <p:spPr>
              <a:xfrm>
                <a:off x="1967400" y="3000960"/>
                <a:ext cx="264600" cy="3484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4670" b="0" u="none" strike="noStrike">
                  <a:solidFill>
                    <a:schemeClr val="lt1"/>
                  </a:solidFill>
                  <a:effectLst/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52" name="Rectangle 10"/>
              <p:cNvSpPr/>
              <p:nvPr/>
            </p:nvSpPr>
            <p:spPr>
              <a:xfrm>
                <a:off x="7440840" y="3039840"/>
                <a:ext cx="264600" cy="3484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4670" b="0" u="none" strike="noStrike">
                  <a:solidFill>
                    <a:schemeClr val="lt1"/>
                  </a:solidFill>
                  <a:effectLst/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53" name="Rectangle 11"/>
              <p:cNvSpPr/>
              <p:nvPr/>
            </p:nvSpPr>
            <p:spPr>
              <a:xfrm>
                <a:off x="7176240" y="5914800"/>
                <a:ext cx="264600" cy="1742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4670" b="0" u="none" strike="noStrike">
                  <a:solidFill>
                    <a:schemeClr val="lt1"/>
                  </a:solidFill>
                  <a:effectLst/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454" name="TextBox 6"/>
            <p:cNvSpPr/>
            <p:nvPr/>
          </p:nvSpPr>
          <p:spPr>
            <a:xfrm>
              <a:off x="2986560" y="3201480"/>
              <a:ext cx="835200" cy="46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CVD</a:t>
              </a:r>
              <a:endParaRPr lang="en-US" sz="2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55" name="TextBox 7"/>
            <p:cNvSpPr/>
            <p:nvPr/>
          </p:nvSpPr>
          <p:spPr>
            <a:xfrm>
              <a:off x="2293200" y="4340160"/>
              <a:ext cx="1721520" cy="46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exfoliation</a:t>
              </a:r>
              <a:endParaRPr lang="en-US" sz="2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456" name="Picture 12"/>
          <p:cNvPicPr/>
          <p:nvPr/>
        </p:nvPicPr>
        <p:blipFill>
          <a:blip r:embed="rId3"/>
          <a:stretch/>
        </p:blipFill>
        <p:spPr>
          <a:xfrm>
            <a:off x="6192000" y="1412640"/>
            <a:ext cx="5524560" cy="451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7" name="TextBox 13"/>
          <p:cNvSpPr/>
          <p:nvPr/>
        </p:nvSpPr>
        <p:spPr>
          <a:xfrm>
            <a:off x="196560" y="856080"/>
            <a:ext cx="6081840" cy="212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380880" indent="-380880" defTabSz="45720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Chemical Vapor Deposition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0880" indent="-380880" defTabSz="45720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catalytic decomposition of hydrocarbons </a:t>
            </a:r>
            <a:br>
              <a:rPr sz="2200"/>
            </a:b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(methane, ethylene, propane, acetylene, …)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0880" indent="-380880" defTabSz="45720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accumulation of C on the surface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58" name="Picture 14"/>
          <p:cNvPicPr/>
          <p:nvPr/>
        </p:nvPicPr>
        <p:blipFill>
          <a:blip r:embed="rId4"/>
          <a:stretch/>
        </p:blipFill>
        <p:spPr>
          <a:xfrm>
            <a:off x="9168480" y="1173600"/>
            <a:ext cx="1716120" cy="140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9" name="Picture 5" descr="C:\Users\nimda\Desktop\Tesi Jugovac\Defence\W.png"/>
          <p:cNvPicPr/>
          <p:nvPr/>
        </p:nvPicPr>
        <p:blipFill>
          <a:blip r:embed="rId5"/>
          <a:stretch/>
        </p:blipFill>
        <p:spPr>
          <a:xfrm>
            <a:off x="1832400" y="4197240"/>
            <a:ext cx="2387520" cy="1301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0" name="Oval 16"/>
          <p:cNvSpPr/>
          <p:nvPr/>
        </p:nvSpPr>
        <p:spPr>
          <a:xfrm>
            <a:off x="2238120" y="468000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61" name="Oval 17"/>
          <p:cNvSpPr/>
          <p:nvPr/>
        </p:nvSpPr>
        <p:spPr>
          <a:xfrm>
            <a:off x="3198240" y="424476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62" name="Oval 18"/>
          <p:cNvSpPr/>
          <p:nvPr/>
        </p:nvSpPr>
        <p:spPr>
          <a:xfrm>
            <a:off x="2526120" y="443520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63" name="Oval 19"/>
          <p:cNvSpPr/>
          <p:nvPr/>
        </p:nvSpPr>
        <p:spPr>
          <a:xfrm>
            <a:off x="2789280" y="452268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64" name="Oval 20"/>
          <p:cNvSpPr/>
          <p:nvPr/>
        </p:nvSpPr>
        <p:spPr>
          <a:xfrm>
            <a:off x="2910240" y="429624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65" name="Oval 21"/>
          <p:cNvSpPr/>
          <p:nvPr/>
        </p:nvSpPr>
        <p:spPr>
          <a:xfrm>
            <a:off x="3121200" y="448524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66" name="Oval 22"/>
          <p:cNvSpPr/>
          <p:nvPr/>
        </p:nvSpPr>
        <p:spPr>
          <a:xfrm>
            <a:off x="2958120" y="468000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67" name="Oval 23"/>
          <p:cNvSpPr/>
          <p:nvPr/>
        </p:nvSpPr>
        <p:spPr>
          <a:xfrm>
            <a:off x="3490560" y="439236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68" name="Oval 24"/>
          <p:cNvSpPr/>
          <p:nvPr/>
        </p:nvSpPr>
        <p:spPr>
          <a:xfrm>
            <a:off x="3774240" y="427284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69" name="Oval 25"/>
          <p:cNvSpPr/>
          <p:nvPr/>
        </p:nvSpPr>
        <p:spPr>
          <a:xfrm>
            <a:off x="3286080" y="471456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70" name="Oval 26"/>
          <p:cNvSpPr/>
          <p:nvPr/>
        </p:nvSpPr>
        <p:spPr>
          <a:xfrm>
            <a:off x="3538800" y="458892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471" name="Oval 27"/>
          <p:cNvSpPr/>
          <p:nvPr/>
        </p:nvSpPr>
        <p:spPr>
          <a:xfrm>
            <a:off x="3447360" y="4227840"/>
            <a:ext cx="95760" cy="95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A7A7A7">
                <a:lumMod val="60000"/>
                <a:lumOff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23040" rIns="90000" bIns="2304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472" name="Picture 6" descr="C:\Users\nimda\Desktop\Tesi Jugovac\Defence\Co.png"/>
          <p:cNvPicPr/>
          <p:nvPr/>
        </p:nvPicPr>
        <p:blipFill>
          <a:blip r:embed="rId6"/>
          <a:stretch/>
        </p:blipFill>
        <p:spPr>
          <a:xfrm>
            <a:off x="1835640" y="4008960"/>
            <a:ext cx="2340360" cy="869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3" name="TextBox 29"/>
          <p:cNvSpPr/>
          <p:nvPr/>
        </p:nvSpPr>
        <p:spPr>
          <a:xfrm>
            <a:off x="6204960" y="3647880"/>
            <a:ext cx="5952568" cy="20675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380880" indent="-380880" defTabSz="45720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substrate with hexagonal symmetry</a:t>
            </a:r>
            <a:endParaRPr lang="en-US" sz="2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0880" indent="-380880" defTabSz="45720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lattice constant similar to the graphene one</a:t>
            </a:r>
            <a:br>
              <a:rPr sz="2200" dirty="0"/>
            </a:b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(only 1.8 % mismatch)</a:t>
            </a:r>
            <a:endParaRPr lang="en-US" sz="2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0880" indent="-380880" defTabSz="45720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easy magnetization axis</a:t>
            </a:r>
            <a:endParaRPr lang="en-US" sz="2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24155F-D28B-4B63-B836-A70612F2EE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1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598680" y="7920"/>
            <a:ext cx="10862640" cy="96012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Effect of the substrate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5" name="Title 10"/>
          <p:cNvSpPr/>
          <p:nvPr/>
        </p:nvSpPr>
        <p:spPr>
          <a:xfrm>
            <a:off x="609480" y="0"/>
            <a:ext cx="10862640" cy="960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914400">
              <a:lnSpc>
                <a:spcPct val="114000"/>
              </a:lnSpc>
              <a:tabLst>
                <a:tab pos="0" algn="l"/>
              </a:tabLst>
            </a:pPr>
            <a:endParaRPr lang="en-US" sz="3200" b="1" u="none" strike="noStrike" cap="all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grpSp>
        <p:nvGrpSpPr>
          <p:cNvPr id="476" name="Group 29"/>
          <p:cNvGrpSpPr/>
          <p:nvPr/>
        </p:nvGrpSpPr>
        <p:grpSpPr>
          <a:xfrm>
            <a:off x="3998880" y="853920"/>
            <a:ext cx="3757320" cy="5241240"/>
            <a:chOff x="3998880" y="853920"/>
            <a:chExt cx="3757320" cy="5241240"/>
          </a:xfrm>
        </p:grpSpPr>
        <p:grpSp>
          <p:nvGrpSpPr>
            <p:cNvPr id="477" name="Group 39"/>
            <p:cNvGrpSpPr/>
            <p:nvPr/>
          </p:nvGrpSpPr>
          <p:grpSpPr>
            <a:xfrm>
              <a:off x="3998880" y="853920"/>
              <a:ext cx="3757320" cy="5241240"/>
              <a:chOff x="3998880" y="853920"/>
              <a:chExt cx="3757320" cy="5241240"/>
            </a:xfrm>
          </p:grpSpPr>
          <p:sp>
            <p:nvSpPr>
              <p:cNvPr id="478" name="TextBox 40"/>
              <p:cNvSpPr/>
              <p:nvPr/>
            </p:nvSpPr>
            <p:spPr>
              <a:xfrm>
                <a:off x="3998880" y="853920"/>
                <a:ext cx="3757320" cy="91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algn="ctr" defTabSz="4572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2660" b="1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</a:rPr>
                  <a:t>Graphene on weakly</a:t>
                </a:r>
                <a:endParaRPr lang="en-US" sz="266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algn="ctr" defTabSz="4572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2660" b="1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</a:rPr>
                  <a:t>interacting substrates</a:t>
                </a:r>
                <a:endParaRPr lang="en-US" sz="266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grpSp>
            <p:nvGrpSpPr>
              <p:cNvPr id="479" name="Group 41"/>
              <p:cNvGrpSpPr/>
              <p:nvPr/>
            </p:nvGrpSpPr>
            <p:grpSpPr>
              <a:xfrm>
                <a:off x="4368960" y="1446840"/>
                <a:ext cx="3271320" cy="4648320"/>
                <a:chOff x="4368960" y="1446840"/>
                <a:chExt cx="3271320" cy="4648320"/>
              </a:xfrm>
            </p:grpSpPr>
            <p:pic>
              <p:nvPicPr>
                <p:cNvPr id="480" name="Picture 4" descr="C:\Users\nimda\Desktop\Tesi Jugovac\Defence\graphene_on_sic.jpg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4368960" y="4484880"/>
                  <a:ext cx="3271320" cy="161028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grpSp>
              <p:nvGrpSpPr>
                <p:cNvPr id="481" name="Group 43"/>
                <p:cNvGrpSpPr/>
                <p:nvPr/>
              </p:nvGrpSpPr>
              <p:grpSpPr>
                <a:xfrm>
                  <a:off x="4707720" y="1446840"/>
                  <a:ext cx="2729880" cy="3295800"/>
                  <a:chOff x="4707720" y="1446840"/>
                  <a:chExt cx="2729880" cy="3295800"/>
                </a:xfrm>
              </p:grpSpPr>
              <p:pic>
                <p:nvPicPr>
                  <p:cNvPr id="482" name="Picture 5" descr="C:\Users\nimda\Desktop\Tesi Jugovac\Defence\jphysd356055fig06.jpg"/>
                  <p:cNvPicPr/>
                  <p:nvPr/>
                </p:nvPicPr>
                <p:blipFill>
                  <a:blip r:embed="rId4"/>
                  <a:srcRect t="9011" r="68024" b="7393"/>
                  <a:stretch/>
                </p:blipFill>
                <p:spPr>
                  <a:xfrm>
                    <a:off x="4707720" y="1692000"/>
                    <a:ext cx="2437920" cy="27511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sp>
                <p:nvSpPr>
                  <p:cNvPr id="483" name="TextBox 45"/>
                  <p:cNvSpPr/>
                  <p:nvPr/>
                </p:nvSpPr>
                <p:spPr>
                  <a:xfrm rot="5400000">
                    <a:off x="5640840" y="2945880"/>
                    <a:ext cx="3295800" cy="2973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 anchor="t">
                    <a:spAutoFit/>
                  </a:bodyPr>
                  <a:lstStyle/>
                  <a:p>
                    <a:pPr defTabSz="457200">
                      <a:lnSpc>
                        <a:spcPct val="100000"/>
                      </a:lnSpc>
                      <a:tabLst>
                        <a:tab pos="0" algn="l"/>
                      </a:tabLst>
                    </a:pPr>
                    <a:r>
                      <a:rPr lang="en-US" sz="134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rPr>
                      <a:t>C. Riedl et al., J. of Phys. D </a:t>
                    </a:r>
                    <a:r>
                      <a:rPr lang="en-US" sz="134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rPr>
                      <a:t>43</a:t>
                    </a:r>
                    <a:r>
                      <a:rPr lang="en-US" sz="134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rPr>
                      <a:t> (2010) 37</a:t>
                    </a:r>
                    <a:endParaRPr lang="en-US" sz="1340" b="0" u="none" strike="noStrike">
                      <a:solidFill>
                        <a:srgbClr val="000000"/>
                      </a:solidFill>
                      <a:effectLst/>
                      <a:uFillTx/>
                      <a:latin typeface="Calibri"/>
                    </a:endParaRPr>
                  </a:p>
                </p:txBody>
              </p:sp>
            </p:grpSp>
          </p:grpSp>
        </p:grpSp>
        <p:cxnSp>
          <p:nvCxnSpPr>
            <p:cNvPr id="484" name="Straight Connector 27"/>
            <p:cNvCxnSpPr/>
            <p:nvPr/>
          </p:nvCxnSpPr>
          <p:spPr>
            <a:xfrm>
              <a:off x="5474160" y="1971720"/>
              <a:ext cx="1344240" cy="360"/>
            </a:xfrm>
            <a:prstGeom prst="straightConnector1">
              <a:avLst/>
            </a:prstGeom>
            <a:ln>
              <a:solidFill>
                <a:srgbClr val="003B68"/>
              </a:solidFill>
              <a:round/>
            </a:ln>
          </p:spPr>
        </p:cxnSp>
        <p:sp>
          <p:nvSpPr>
            <p:cNvPr id="485" name="TextBox 28"/>
            <p:cNvSpPr/>
            <p:nvPr/>
          </p:nvSpPr>
          <p:spPr>
            <a:xfrm>
              <a:off x="6838560" y="1764720"/>
              <a:ext cx="442440" cy="37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87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E</a:t>
              </a:r>
              <a:r>
                <a:rPr lang="en-US" sz="1868" b="0" u="none" strike="noStrike" baseline="-25000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F</a:t>
              </a:r>
              <a:endParaRPr lang="en-US" sz="187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486" name="Group 18"/>
          <p:cNvGrpSpPr/>
          <p:nvPr/>
        </p:nvGrpSpPr>
        <p:grpSpPr>
          <a:xfrm>
            <a:off x="321840" y="1263240"/>
            <a:ext cx="4375800" cy="4770360"/>
            <a:chOff x="321840" y="1263240"/>
            <a:chExt cx="4375800" cy="4770360"/>
          </a:xfrm>
        </p:grpSpPr>
        <p:pic>
          <p:nvPicPr>
            <p:cNvPr id="487" name="Picture 2" descr="C:\Users\nimda\Desktop\Tesi Jugovac\Defence\Graphene-electronic-band-structure-Inset-the-neighborhood-of-a-Fermi-point.png"/>
            <p:cNvPicPr/>
            <p:nvPr/>
          </p:nvPicPr>
          <p:blipFill>
            <a:blip r:embed="rId5"/>
            <a:stretch/>
          </p:blipFill>
          <p:spPr>
            <a:xfrm>
              <a:off x="321840" y="2084760"/>
              <a:ext cx="3704400" cy="19699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88" name="TextBox 11"/>
            <p:cNvSpPr/>
            <p:nvPr/>
          </p:nvSpPr>
          <p:spPr>
            <a:xfrm>
              <a:off x="619560" y="1263240"/>
              <a:ext cx="4078080" cy="50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66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Free-standing graphene</a:t>
              </a:r>
              <a:endParaRPr lang="en-US" sz="266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489" name="Picture 3"/>
            <p:cNvPicPr/>
            <p:nvPr/>
          </p:nvPicPr>
          <p:blipFill>
            <a:blip r:embed="rId6"/>
            <a:stretch/>
          </p:blipFill>
          <p:spPr>
            <a:xfrm>
              <a:off x="1237680" y="4100760"/>
              <a:ext cx="1934280" cy="19328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490" name="Group 21"/>
          <p:cNvGrpSpPr/>
          <p:nvPr/>
        </p:nvGrpSpPr>
        <p:grpSpPr>
          <a:xfrm>
            <a:off x="5253840" y="909360"/>
            <a:ext cx="6503400" cy="5061600"/>
            <a:chOff x="5253840" y="909360"/>
            <a:chExt cx="6503400" cy="5061600"/>
          </a:xfrm>
        </p:grpSpPr>
        <p:sp>
          <p:nvSpPr>
            <p:cNvPr id="491" name="TextBox 13"/>
            <p:cNvSpPr/>
            <p:nvPr/>
          </p:nvSpPr>
          <p:spPr>
            <a:xfrm>
              <a:off x="6918480" y="909360"/>
              <a:ext cx="3757320" cy="91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66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Graphene on strongly</a:t>
              </a:r>
              <a:endParaRPr lang="en-US" sz="266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66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interacting substrates</a:t>
              </a:r>
              <a:endParaRPr lang="en-US" sz="266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492" name="Group 20"/>
            <p:cNvGrpSpPr/>
            <p:nvPr/>
          </p:nvGrpSpPr>
          <p:grpSpPr>
            <a:xfrm>
              <a:off x="5253840" y="1754280"/>
              <a:ext cx="6503400" cy="4216680"/>
              <a:chOff x="5253840" y="1754280"/>
              <a:chExt cx="6503400" cy="4216680"/>
            </a:xfrm>
          </p:grpSpPr>
          <p:grpSp>
            <p:nvGrpSpPr>
              <p:cNvPr id="493" name="Group 9"/>
              <p:cNvGrpSpPr/>
              <p:nvPr/>
            </p:nvGrpSpPr>
            <p:grpSpPr>
              <a:xfrm>
                <a:off x="5253840" y="2076120"/>
                <a:ext cx="6461640" cy="3894840"/>
                <a:chOff x="5253840" y="2076120"/>
                <a:chExt cx="6461640" cy="3894840"/>
              </a:xfrm>
            </p:grpSpPr>
            <p:pic>
              <p:nvPicPr>
                <p:cNvPr id="494" name="Picture 2" descr="C:\Users\nimda\Desktop\Tesi Jugovac\Defence\WF_2018_02_11_012_ARPES_3.png"/>
                <p:cNvPicPr/>
                <p:nvPr/>
              </p:nvPicPr>
              <p:blipFill>
                <a:blip r:embed="rId7"/>
                <a:srcRect r="12212"/>
                <a:stretch/>
              </p:blipFill>
              <p:spPr>
                <a:xfrm>
                  <a:off x="9566280" y="2076120"/>
                  <a:ext cx="2149200" cy="389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pic>
              <p:nvPicPr>
                <p:cNvPr id="495" name="Picture 3" descr="C:\Users\nimda\Desktop\Tesi Jugovac\Defence\WF_2017_03_09_011_ARPES_cor_2.png"/>
                <p:cNvPicPr/>
                <p:nvPr/>
              </p:nvPicPr>
              <p:blipFill>
                <a:blip r:embed="rId8"/>
                <a:srcRect r="12009"/>
                <a:stretch/>
              </p:blipFill>
              <p:spPr>
                <a:xfrm>
                  <a:off x="5253840" y="2076120"/>
                  <a:ext cx="2154240" cy="389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pic>
              <p:nvPicPr>
                <p:cNvPr id="496" name="Picture 4" descr="C:\Users\nimda\Desktop\Tesi Jugovac\Defence\WF_001_cor_4.png"/>
                <p:cNvPicPr/>
                <p:nvPr/>
              </p:nvPicPr>
              <p:blipFill>
                <a:blip r:embed="rId9"/>
                <a:srcRect r="12121"/>
                <a:stretch/>
              </p:blipFill>
              <p:spPr>
                <a:xfrm>
                  <a:off x="7417800" y="2076120"/>
                  <a:ext cx="2151360" cy="389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</p:grpSp>
          <p:sp>
            <p:nvSpPr>
              <p:cNvPr id="497" name="TextBox 19"/>
              <p:cNvSpPr/>
              <p:nvPr/>
            </p:nvSpPr>
            <p:spPr>
              <a:xfrm>
                <a:off x="6014880" y="1754280"/>
                <a:ext cx="1327320" cy="37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4572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870" b="1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</a:rPr>
                  <a:t>Gr/Ni(111)</a:t>
                </a:r>
                <a:endParaRPr lang="en-US" sz="187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498" name="TextBox 31"/>
              <p:cNvSpPr/>
              <p:nvPr/>
            </p:nvSpPr>
            <p:spPr>
              <a:xfrm>
                <a:off x="8210160" y="1754280"/>
                <a:ext cx="1367280" cy="37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4572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870" b="1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</a:rPr>
                  <a:t>Gr/Fe(110)</a:t>
                </a:r>
                <a:endParaRPr lang="en-US" sz="187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499" name="TextBox 32"/>
              <p:cNvSpPr/>
              <p:nvPr/>
            </p:nvSpPr>
            <p:spPr>
              <a:xfrm>
                <a:off x="10216800" y="1754280"/>
                <a:ext cx="1540440" cy="379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4572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870" b="1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</a:rPr>
                  <a:t>Gr/Co(0001)</a:t>
                </a:r>
                <a:endParaRPr lang="en-US" sz="187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  <p:sp>
        <p:nvSpPr>
          <p:cNvPr id="500" name="Rectangle 5"/>
          <p:cNvSpPr/>
          <p:nvPr/>
        </p:nvSpPr>
        <p:spPr>
          <a:xfrm>
            <a:off x="9437400" y="72720"/>
            <a:ext cx="2735280" cy="813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8FBDA5-C997-4C2D-9B08-694A8869A3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547" t="94190" r="62867" b="3792"/>
          <a:stretch/>
        </p:blipFill>
        <p:spPr>
          <a:xfrm>
            <a:off x="134222" y="597096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01 -0.00209 L -0.30696 0.00034 E">
                                      <p:cBhvr>
                                        <p:cTn id="12" dur="2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6476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Spin-polarized feature in graphene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2" name="Rectangle 3"/>
          <p:cNvSpPr/>
          <p:nvPr/>
        </p:nvSpPr>
        <p:spPr>
          <a:xfrm>
            <a:off x="3794040" y="4434480"/>
            <a:ext cx="7638840" cy="110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Dirac-like features close to the Fermi level  of Gr/Co/W(110) hybrid are spin polarized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03" name="Picture 37"/>
          <p:cNvPicPr/>
          <p:nvPr/>
        </p:nvPicPr>
        <p:blipFill>
          <a:blip r:embed="rId2"/>
          <a:stretch/>
        </p:blipFill>
        <p:spPr>
          <a:xfrm>
            <a:off x="520560" y="1336680"/>
            <a:ext cx="2387160" cy="4449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4" name="Picture 42"/>
          <p:cNvPicPr/>
          <p:nvPr/>
        </p:nvPicPr>
        <p:blipFill>
          <a:blip r:embed="rId3"/>
          <a:stretch/>
        </p:blipFill>
        <p:spPr>
          <a:xfrm>
            <a:off x="6652800" y="1443240"/>
            <a:ext cx="2529000" cy="22510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05" name="Group 8"/>
          <p:cNvGrpSpPr/>
          <p:nvPr/>
        </p:nvGrpSpPr>
        <p:grpSpPr>
          <a:xfrm>
            <a:off x="3227040" y="1400760"/>
            <a:ext cx="2559960" cy="2320920"/>
            <a:chOff x="3227040" y="1400760"/>
            <a:chExt cx="2559960" cy="2320920"/>
          </a:xfrm>
        </p:grpSpPr>
        <p:pic>
          <p:nvPicPr>
            <p:cNvPr id="506" name="Picture 60"/>
            <p:cNvPicPr/>
            <p:nvPr/>
          </p:nvPicPr>
          <p:blipFill>
            <a:blip r:embed="rId4"/>
            <a:srcRect b="18889"/>
            <a:stretch/>
          </p:blipFill>
          <p:spPr>
            <a:xfrm>
              <a:off x="3227040" y="1400760"/>
              <a:ext cx="2559960" cy="1946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07" name="Picture 42"/>
            <p:cNvPicPr/>
            <p:nvPr/>
          </p:nvPicPr>
          <p:blipFill>
            <a:blip r:embed="rId5"/>
            <a:srcRect t="82254"/>
            <a:stretch/>
          </p:blipFill>
          <p:spPr>
            <a:xfrm>
              <a:off x="3239640" y="3328560"/>
              <a:ext cx="2494080" cy="393120"/>
            </a:xfrm>
            <a:prstGeom prst="rect">
              <a:avLst/>
            </a:prstGeom>
            <a:noFill/>
            <a:ln w="0">
              <a:noFill/>
            </a:ln>
          </p:spPr>
        </p:pic>
      </p:grpSp>
      <p:cxnSp>
        <p:nvCxnSpPr>
          <p:cNvPr id="508" name="Straight Arrow Connector 59"/>
          <p:cNvCxnSpPr/>
          <p:nvPr/>
        </p:nvCxnSpPr>
        <p:spPr>
          <a:xfrm flipV="1">
            <a:off x="9415800" y="2892600"/>
            <a:ext cx="1080" cy="270720"/>
          </a:xfrm>
          <a:prstGeom prst="straightConnector1">
            <a:avLst/>
          </a:prstGeom>
          <a:ln w="25400">
            <a:solidFill>
              <a:srgbClr val="000000"/>
            </a:solidFill>
            <a:round/>
            <a:tailEnd type="arrow" w="med" len="med"/>
          </a:ln>
        </p:spPr>
      </p:cxnSp>
      <p:sp>
        <p:nvSpPr>
          <p:cNvPr id="509" name="TextBox 24"/>
          <p:cNvSpPr/>
          <p:nvPr/>
        </p:nvSpPr>
        <p:spPr>
          <a:xfrm>
            <a:off x="9080640" y="2861280"/>
            <a:ext cx="35568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600" b="1" u="none" strike="noStrike">
                <a:solidFill>
                  <a:schemeClr val="dk1"/>
                </a:solidFill>
                <a:effectLst/>
                <a:uFillTx/>
                <a:latin typeface="Arial"/>
                <a:ea typeface="ＭＳ Ｐゴシック"/>
              </a:rPr>
              <a:t>M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510" name="Group 12"/>
          <p:cNvGrpSpPr/>
          <p:nvPr/>
        </p:nvGrpSpPr>
        <p:grpSpPr>
          <a:xfrm>
            <a:off x="9079920" y="2115360"/>
            <a:ext cx="708480" cy="612720"/>
            <a:chOff x="9079920" y="2115360"/>
            <a:chExt cx="708480" cy="612720"/>
          </a:xfrm>
        </p:grpSpPr>
        <p:grpSp>
          <p:nvGrpSpPr>
            <p:cNvPr id="511" name="Group 13"/>
            <p:cNvGrpSpPr/>
            <p:nvPr/>
          </p:nvGrpSpPr>
          <p:grpSpPr>
            <a:xfrm>
              <a:off x="9199080" y="2115360"/>
              <a:ext cx="500040" cy="495000"/>
              <a:chOff x="9199080" y="2115360"/>
              <a:chExt cx="500040" cy="495000"/>
            </a:xfrm>
          </p:grpSpPr>
          <p:pic>
            <p:nvPicPr>
              <p:cNvPr id="512" name="Picture 51"/>
              <p:cNvPicPr/>
              <p:nvPr/>
            </p:nvPicPr>
            <p:blipFill>
              <a:blip r:embed="rId6"/>
              <a:stretch/>
            </p:blipFill>
            <p:spPr>
              <a:xfrm>
                <a:off x="9199080" y="2115360"/>
                <a:ext cx="499680" cy="4903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513" name="TextBox 16"/>
              <p:cNvSpPr/>
              <p:nvPr/>
            </p:nvSpPr>
            <p:spPr>
              <a:xfrm>
                <a:off x="9634680" y="2186640"/>
                <a:ext cx="64440" cy="306720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rgbClr val="FFFFF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defTabSz="4572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en-US" sz="18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</a:rPr>
                  <a:t> </a:t>
                </a: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514" name="TextBox 17"/>
              <p:cNvSpPr/>
              <p:nvPr/>
            </p:nvSpPr>
            <p:spPr>
              <a:xfrm rot="5400000">
                <a:off x="9362520" y="2416320"/>
                <a:ext cx="82440" cy="305280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515" name="TextBox 14"/>
            <p:cNvSpPr/>
            <p:nvPr/>
          </p:nvSpPr>
          <p:spPr>
            <a:xfrm>
              <a:off x="9079920" y="2559240"/>
              <a:ext cx="708480" cy="168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5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Intensity (arb. units)</a:t>
              </a:r>
              <a:endParaRPr lang="en-US" sz="5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516" name="Rectangle 18"/>
          <p:cNvSpPr/>
          <p:nvPr/>
        </p:nvSpPr>
        <p:spPr>
          <a:xfrm rot="16200000">
            <a:off x="2507040" y="2306160"/>
            <a:ext cx="1306800" cy="30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Spin-integrated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17" name="Rectangle 19"/>
          <p:cNvSpPr/>
          <p:nvPr/>
        </p:nvSpPr>
        <p:spPr>
          <a:xfrm rot="16200000">
            <a:off x="5902920" y="2234880"/>
            <a:ext cx="1172520" cy="30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Spin-resolved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04DD41-8714-4D6E-9ACE-300E4022BE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47" t="94190" r="62867" b="3792"/>
          <a:stretch/>
        </p:blipFill>
        <p:spPr>
          <a:xfrm>
            <a:off x="226501" y="6304890"/>
            <a:ext cx="2877425" cy="4134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E55143-CACB-4EF7-A757-8BEE8DA0AE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47" t="94190" r="62867" b="3792"/>
          <a:stretch/>
        </p:blipFill>
        <p:spPr>
          <a:xfrm>
            <a:off x="378901" y="63734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609480" y="0"/>
            <a:ext cx="10972440" cy="836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Eu doping of the Gr/Co interface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9" name="Rectangle 7"/>
          <p:cNvSpPr/>
          <p:nvPr/>
        </p:nvSpPr>
        <p:spPr>
          <a:xfrm>
            <a:off x="425880" y="3339360"/>
            <a:ext cx="2495880" cy="1915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520" name="TextBox 17"/>
          <p:cNvSpPr/>
          <p:nvPr/>
        </p:nvSpPr>
        <p:spPr>
          <a:xfrm>
            <a:off x="9591480" y="1290960"/>
            <a:ext cx="2599920" cy="44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0880" indent="-3808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Eu (1/3 ML) is ordered on top of graphene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0880" indent="-3808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Drastic change in the Fermi surface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0880" indent="-3808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Graphene is doped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0880" indent="-3808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Umklapp leads to band folding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21" name="TextBox 25"/>
          <p:cNvSpPr/>
          <p:nvPr/>
        </p:nvSpPr>
        <p:spPr>
          <a:xfrm>
            <a:off x="393120" y="956160"/>
            <a:ext cx="4371480" cy="29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34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M. Jugovac </a:t>
            </a:r>
            <a:r>
              <a:rPr lang="en-US" sz="1340" b="0" i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et al., Advanced Materials </a:t>
            </a:r>
            <a:r>
              <a:rPr lang="en-US" sz="134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(2023) 2301441.</a:t>
            </a:r>
            <a:endParaRPr lang="en-US" sz="134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522" name="Group 8"/>
          <p:cNvGrpSpPr/>
          <p:nvPr/>
        </p:nvGrpSpPr>
        <p:grpSpPr>
          <a:xfrm>
            <a:off x="0" y="1250280"/>
            <a:ext cx="4678920" cy="4845240"/>
            <a:chOff x="0" y="1250280"/>
            <a:chExt cx="4678920" cy="4845240"/>
          </a:xfrm>
        </p:grpSpPr>
        <p:pic>
          <p:nvPicPr>
            <p:cNvPr id="523" name="Picture 3"/>
            <p:cNvPicPr/>
            <p:nvPr/>
          </p:nvPicPr>
          <p:blipFill>
            <a:blip r:embed="rId2"/>
            <a:stretch/>
          </p:blipFill>
          <p:spPr>
            <a:xfrm>
              <a:off x="0" y="1714680"/>
              <a:ext cx="4678920" cy="43808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24" name="TextBox 1"/>
            <p:cNvSpPr/>
            <p:nvPr/>
          </p:nvSpPr>
          <p:spPr>
            <a:xfrm>
              <a:off x="1171800" y="1250280"/>
              <a:ext cx="968040" cy="43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20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Gr/Co</a:t>
              </a:r>
              <a:endParaRPr lang="en-US" sz="2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5" name="TextBox 26"/>
            <p:cNvSpPr/>
            <p:nvPr/>
          </p:nvSpPr>
          <p:spPr>
            <a:xfrm>
              <a:off x="3117240" y="1250280"/>
              <a:ext cx="1407240" cy="43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20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Eu/Gr/Co</a:t>
              </a:r>
              <a:endParaRPr lang="en-US" sz="2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526" name="Group 9"/>
          <p:cNvGrpSpPr/>
          <p:nvPr/>
        </p:nvGrpSpPr>
        <p:grpSpPr>
          <a:xfrm>
            <a:off x="4818240" y="972360"/>
            <a:ext cx="4678920" cy="4978440"/>
            <a:chOff x="4818240" y="972360"/>
            <a:chExt cx="4678920" cy="4978440"/>
          </a:xfrm>
        </p:grpSpPr>
        <p:pic>
          <p:nvPicPr>
            <p:cNvPr id="527" name="Picture 4"/>
            <p:cNvPicPr/>
            <p:nvPr/>
          </p:nvPicPr>
          <p:blipFill>
            <a:blip r:embed="rId3"/>
            <a:stretch/>
          </p:blipFill>
          <p:spPr>
            <a:xfrm>
              <a:off x="4818240" y="1356120"/>
              <a:ext cx="4678920" cy="45946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28" name="TextBox 27"/>
            <p:cNvSpPr/>
            <p:nvPr/>
          </p:nvSpPr>
          <p:spPr>
            <a:xfrm>
              <a:off x="5888520" y="972360"/>
              <a:ext cx="968040" cy="43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20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Gr/Co</a:t>
              </a:r>
              <a:endParaRPr lang="en-US" sz="2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29" name="TextBox 28"/>
            <p:cNvSpPr/>
            <p:nvPr/>
          </p:nvSpPr>
          <p:spPr>
            <a:xfrm>
              <a:off x="7876080" y="972360"/>
              <a:ext cx="1407240" cy="43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20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Eu/Gr/Co</a:t>
              </a:r>
              <a:endParaRPr lang="en-US" sz="2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609480" y="0"/>
            <a:ext cx="10972440" cy="836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Eu doping of the Gr/Co interface – spin 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1" name="Rectangle 7"/>
          <p:cNvSpPr/>
          <p:nvPr/>
        </p:nvSpPr>
        <p:spPr>
          <a:xfrm>
            <a:off x="425880" y="3339360"/>
            <a:ext cx="2495880" cy="1915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532" name="TextBox 25"/>
          <p:cNvSpPr/>
          <p:nvPr/>
        </p:nvSpPr>
        <p:spPr>
          <a:xfrm>
            <a:off x="7835400" y="1018800"/>
            <a:ext cx="4371480" cy="29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34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M. Jugovac </a:t>
            </a:r>
            <a:r>
              <a:rPr lang="en-US" sz="1340" b="0" i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et al., Advanced Materials </a:t>
            </a:r>
            <a:r>
              <a:rPr lang="en-US" sz="134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(2023) 2301441.</a:t>
            </a:r>
            <a:endParaRPr lang="en-US" sz="134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33" name="Picture 2" descr="G:\Gr_Eu_Co_08_21_NE\Figures\Fig2.png"/>
          <p:cNvPicPr/>
          <p:nvPr/>
        </p:nvPicPr>
        <p:blipFill>
          <a:blip r:embed="rId2"/>
          <a:stretch/>
        </p:blipFill>
        <p:spPr>
          <a:xfrm>
            <a:off x="27000" y="1382040"/>
            <a:ext cx="12164400" cy="44467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34" name="Group 4"/>
          <p:cNvGrpSpPr/>
          <p:nvPr/>
        </p:nvGrpSpPr>
        <p:grpSpPr>
          <a:xfrm>
            <a:off x="4103280" y="1508760"/>
            <a:ext cx="8044920" cy="4520880"/>
            <a:chOff x="4103280" y="1508760"/>
            <a:chExt cx="8044920" cy="4520880"/>
          </a:xfrm>
        </p:grpSpPr>
        <p:pic>
          <p:nvPicPr>
            <p:cNvPr id="535" name="Picture 2" descr="G:\Gr_Eu_Co_08_21_NE\Figures\Fig4.png"/>
            <p:cNvPicPr/>
            <p:nvPr/>
          </p:nvPicPr>
          <p:blipFill>
            <a:blip r:embed="rId3"/>
            <a:srcRect b="51233"/>
            <a:stretch/>
          </p:blipFill>
          <p:spPr>
            <a:xfrm>
              <a:off x="4103280" y="1508760"/>
              <a:ext cx="8044920" cy="45208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36" name="Rectangle 3"/>
            <p:cNvSpPr/>
            <p:nvPr/>
          </p:nvSpPr>
          <p:spPr>
            <a:xfrm>
              <a:off x="4175640" y="1508760"/>
              <a:ext cx="383760" cy="191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4670" b="0" u="none" strike="noStrike">
                <a:solidFill>
                  <a:schemeClr val="lt1"/>
                </a:solidFill>
                <a:effectLst/>
                <a:uFillTx/>
                <a:latin typeface="Arial"/>
                <a:ea typeface="Arial"/>
              </a:endParaRPr>
            </a:p>
          </p:txBody>
        </p:sp>
      </p:grpSp>
      <p:grpSp>
        <p:nvGrpSpPr>
          <p:cNvPr id="537" name="Group 10"/>
          <p:cNvGrpSpPr/>
          <p:nvPr/>
        </p:nvGrpSpPr>
        <p:grpSpPr>
          <a:xfrm>
            <a:off x="50760" y="946440"/>
            <a:ext cx="4027320" cy="5117040"/>
            <a:chOff x="50760" y="946440"/>
            <a:chExt cx="4027320" cy="5117040"/>
          </a:xfrm>
        </p:grpSpPr>
        <p:sp>
          <p:nvSpPr>
            <p:cNvPr id="538" name="Rectangle 8"/>
            <p:cNvSpPr/>
            <p:nvPr/>
          </p:nvSpPr>
          <p:spPr>
            <a:xfrm>
              <a:off x="50760" y="3309480"/>
              <a:ext cx="4027320" cy="32040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00B05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lIns="25560" tIns="25560" rIns="25560" bIns="25560" numCol="1" spcCol="38160" anchor="ctr">
              <a:spAutoFit/>
            </a:bodyPr>
            <a:lstStyle/>
            <a:p>
              <a:pPr algn="ctr" defTabSz="324000">
                <a:lnSpc>
                  <a:spcPct val="100000"/>
                </a:lnSpc>
                <a:tabLst>
                  <a:tab pos="0" algn="l"/>
                </a:tabLst>
              </a:pPr>
              <a:endParaRPr lang="en-US" sz="1750" b="0" u="none" strike="noStrike"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</a:endParaRPr>
            </a:p>
          </p:txBody>
        </p:sp>
        <p:pic>
          <p:nvPicPr>
            <p:cNvPr id="539" name="Picture 6" descr="A graph of a graph of a graph of a graph of a graph of a graph of a graph of a graph of a graph of a graph of a graph of a graph of a graph of&#10;&#10;Description automatically generated"/>
            <p:cNvPicPr/>
            <p:nvPr/>
          </p:nvPicPr>
          <p:blipFill>
            <a:blip r:embed="rId4"/>
            <a:stretch/>
          </p:blipFill>
          <p:spPr>
            <a:xfrm>
              <a:off x="701640" y="1270080"/>
              <a:ext cx="2769480" cy="47934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40" name="TextBox 9"/>
            <p:cNvSpPr/>
            <p:nvPr/>
          </p:nvSpPr>
          <p:spPr>
            <a:xfrm>
              <a:off x="187200" y="946440"/>
              <a:ext cx="1114920" cy="5076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wrap="none" lIns="23040" tIns="23040" rIns="23040" bIns="23040" numCol="1" spcCol="38160" anchor="t">
              <a:spAutoFit/>
            </a:bodyPr>
            <a:lstStyle/>
            <a:p>
              <a:pPr algn="ctr" defTabSz="3240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000" b="1" u="none" strike="noStrike">
                  <a:solidFill>
                    <a:srgbClr val="5B5854"/>
                  </a:solidFill>
                  <a:effectLst/>
                  <a:uFillTx/>
                  <a:latin typeface="Avenir LT Std 85 Heavy"/>
                  <a:ea typeface="Avenir LT Std 85 Heavy"/>
                </a:rPr>
                <a:t>Gr/Co</a:t>
              </a:r>
              <a:endParaRPr lang="en-US" sz="30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541" name="Oval 11"/>
          <p:cNvSpPr/>
          <p:nvPr/>
        </p:nvSpPr>
        <p:spPr>
          <a:xfrm>
            <a:off x="1312920" y="1884960"/>
            <a:ext cx="1294920" cy="450360"/>
          </a:xfrm>
          <a:prstGeom prst="ellipse">
            <a:avLst/>
          </a:prstGeom>
          <a:noFill/>
          <a:ln w="127000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324000">
              <a:lnSpc>
                <a:spcPct val="100000"/>
              </a:lnSpc>
              <a:tabLst>
                <a:tab pos="0" algn="l"/>
              </a:tabLst>
            </a:pPr>
            <a:endParaRPr lang="en-US" sz="1750" b="0" u="none" strike="noStrike"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609480" y="0"/>
            <a:ext cx="10972440" cy="836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Eu intercalation at the Gr/Co interface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3" name="Rectangle 7"/>
          <p:cNvSpPr/>
          <p:nvPr/>
        </p:nvSpPr>
        <p:spPr>
          <a:xfrm>
            <a:off x="425880" y="2899800"/>
            <a:ext cx="2495880" cy="1915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544" name="TextBox 17"/>
          <p:cNvSpPr/>
          <p:nvPr/>
        </p:nvSpPr>
        <p:spPr>
          <a:xfrm>
            <a:off x="9591480" y="1290960"/>
            <a:ext cx="2599920" cy="44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0880" indent="-3808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Eu (1/3 ML) is ordered upon intercalation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0880" indent="-3808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Drastic change in the Fermi surface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0880" indent="-3808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Graphene is doped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0880" indent="-3808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Bandgap at the Dirac point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45" name="TextBox 25"/>
          <p:cNvSpPr/>
          <p:nvPr/>
        </p:nvSpPr>
        <p:spPr>
          <a:xfrm>
            <a:off x="393120" y="5863680"/>
            <a:ext cx="4371480" cy="29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34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M. Jugovac </a:t>
            </a:r>
            <a:r>
              <a:rPr lang="en-US" sz="1340" b="0" i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et al., Advanced Materials </a:t>
            </a:r>
            <a:r>
              <a:rPr lang="en-US" sz="134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(2023) 2301441.</a:t>
            </a:r>
            <a:endParaRPr lang="en-US" sz="134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46" name="Picture 3"/>
          <p:cNvPicPr/>
          <p:nvPr/>
        </p:nvPicPr>
        <p:blipFill>
          <a:blip r:embed="rId2"/>
          <a:stretch/>
        </p:blipFill>
        <p:spPr>
          <a:xfrm>
            <a:off x="0" y="1357200"/>
            <a:ext cx="4678920" cy="4380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7" name="TextBox 1"/>
          <p:cNvSpPr/>
          <p:nvPr/>
        </p:nvSpPr>
        <p:spPr>
          <a:xfrm>
            <a:off x="1171800" y="892800"/>
            <a:ext cx="96804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Gr/Co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48" name="TextBox 26"/>
          <p:cNvSpPr/>
          <p:nvPr/>
        </p:nvSpPr>
        <p:spPr>
          <a:xfrm>
            <a:off x="3117240" y="892800"/>
            <a:ext cx="140724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Gr/Eu/Co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549" name="Group 9"/>
          <p:cNvGrpSpPr/>
          <p:nvPr/>
        </p:nvGrpSpPr>
        <p:grpSpPr>
          <a:xfrm>
            <a:off x="4741920" y="833040"/>
            <a:ext cx="4957920" cy="5275080"/>
            <a:chOff x="4741920" y="833040"/>
            <a:chExt cx="4957920" cy="5275080"/>
          </a:xfrm>
        </p:grpSpPr>
        <p:pic>
          <p:nvPicPr>
            <p:cNvPr id="550" name="Picture 4"/>
            <p:cNvPicPr/>
            <p:nvPr/>
          </p:nvPicPr>
          <p:blipFill>
            <a:blip r:embed="rId3"/>
            <a:stretch/>
          </p:blipFill>
          <p:spPr>
            <a:xfrm>
              <a:off x="4741920" y="1239480"/>
              <a:ext cx="4957920" cy="4868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51" name="TextBox 27"/>
            <p:cNvSpPr/>
            <p:nvPr/>
          </p:nvSpPr>
          <p:spPr>
            <a:xfrm>
              <a:off x="5876280" y="833040"/>
              <a:ext cx="968040" cy="43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20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Gr/Co</a:t>
              </a:r>
              <a:endParaRPr lang="en-US" sz="2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552" name="TextBox 28"/>
            <p:cNvSpPr/>
            <p:nvPr/>
          </p:nvSpPr>
          <p:spPr>
            <a:xfrm>
              <a:off x="7981920" y="833040"/>
              <a:ext cx="1407240" cy="43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200" b="1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Gr/Eu/Co</a:t>
              </a:r>
              <a:endParaRPr lang="en-US" sz="2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553" name="Picture 3"/>
          <p:cNvPicPr/>
          <p:nvPr/>
        </p:nvPicPr>
        <p:blipFill>
          <a:blip r:embed="rId4"/>
          <a:stretch/>
        </p:blipFill>
        <p:spPr>
          <a:xfrm>
            <a:off x="2650320" y="1323720"/>
            <a:ext cx="2053440" cy="4434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4" name="Picture 4"/>
          <p:cNvPicPr/>
          <p:nvPr/>
        </p:nvPicPr>
        <p:blipFill>
          <a:blip r:embed="rId5"/>
          <a:stretch/>
        </p:blipFill>
        <p:spPr>
          <a:xfrm>
            <a:off x="7543080" y="1254960"/>
            <a:ext cx="2172240" cy="4539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291960" y="0"/>
            <a:ext cx="11581920" cy="836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Eu intercalation at the Gr/Co interface - spin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6" name="Rectangle 7"/>
          <p:cNvSpPr/>
          <p:nvPr/>
        </p:nvSpPr>
        <p:spPr>
          <a:xfrm>
            <a:off x="425880" y="3339360"/>
            <a:ext cx="2495880" cy="1915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US" sz="467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557" name="TextBox 25"/>
          <p:cNvSpPr/>
          <p:nvPr/>
        </p:nvSpPr>
        <p:spPr>
          <a:xfrm>
            <a:off x="393120" y="5713200"/>
            <a:ext cx="4371480" cy="29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34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M. Jugovac </a:t>
            </a:r>
            <a:r>
              <a:rPr lang="en-US" sz="1340" b="0" i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et al., Advanced Materials </a:t>
            </a:r>
            <a:r>
              <a:rPr lang="en-US" sz="134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(2023) 2301441.</a:t>
            </a:r>
            <a:endParaRPr lang="en-US" sz="134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58" name="Picture 2"/>
          <p:cNvPicPr/>
          <p:nvPr/>
        </p:nvPicPr>
        <p:blipFill>
          <a:blip r:embed="rId2"/>
          <a:stretch/>
        </p:blipFill>
        <p:spPr>
          <a:xfrm>
            <a:off x="177480" y="1464120"/>
            <a:ext cx="9263880" cy="40575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59" name="Group 1"/>
          <p:cNvGrpSpPr/>
          <p:nvPr/>
        </p:nvGrpSpPr>
        <p:grpSpPr>
          <a:xfrm>
            <a:off x="3983760" y="1201680"/>
            <a:ext cx="7892640" cy="4435200"/>
            <a:chOff x="3983760" y="1201680"/>
            <a:chExt cx="7892640" cy="4435200"/>
          </a:xfrm>
        </p:grpSpPr>
        <p:pic>
          <p:nvPicPr>
            <p:cNvPr id="560" name="Picture 2" descr="G:\Gr_Eu_Co_08_21_NE\Figures\Fig4.png"/>
            <p:cNvPicPr/>
            <p:nvPr/>
          </p:nvPicPr>
          <p:blipFill>
            <a:blip r:embed="rId3"/>
            <a:srcRect t="50003" b="1230"/>
            <a:stretch/>
          </p:blipFill>
          <p:spPr>
            <a:xfrm>
              <a:off x="3983760" y="1201680"/>
              <a:ext cx="7892640" cy="44352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61" name="Rectangle 9"/>
            <p:cNvSpPr/>
            <p:nvPr/>
          </p:nvSpPr>
          <p:spPr>
            <a:xfrm>
              <a:off x="4079880" y="1201680"/>
              <a:ext cx="474120" cy="287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en-US" sz="4670" b="0" u="none" strike="noStrike">
                <a:solidFill>
                  <a:schemeClr val="lt1"/>
                </a:solidFill>
                <a:effectLst/>
                <a:uFillTx/>
                <a:latin typeface="Arial"/>
                <a:ea typeface="Arial"/>
              </a:endParaRPr>
            </a:p>
          </p:txBody>
        </p:sp>
      </p:grpSp>
      <p:sp>
        <p:nvSpPr>
          <p:cNvPr id="562" name="TextBox 3"/>
          <p:cNvSpPr/>
          <p:nvPr/>
        </p:nvSpPr>
        <p:spPr>
          <a:xfrm>
            <a:off x="4816440" y="5637240"/>
            <a:ext cx="692496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1" u="none" strike="noStrike">
                <a:solidFill>
                  <a:srgbClr val="FF0000"/>
                </a:solidFill>
                <a:effectLst/>
                <a:uFillTx/>
                <a:latin typeface="Arial"/>
                <a:ea typeface="Arial"/>
              </a:rPr>
              <a:t>Single-spin polarized flat bands at the Fermi level!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609480" y="7200"/>
            <a:ext cx="10972440" cy="829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Conclusions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4" name="TextBox 2"/>
          <p:cNvSpPr/>
          <p:nvPr/>
        </p:nvSpPr>
        <p:spPr>
          <a:xfrm>
            <a:off x="898560" y="927360"/>
            <a:ext cx="2971440" cy="507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23040" tIns="23040" rIns="23040" bIns="23040" numCol="1" spcCol="38160" anchor="t">
            <a:spAutoFit/>
          </a:bodyPr>
          <a:lstStyle/>
          <a:p>
            <a:pPr algn="ctr" defTabSz="324000">
              <a:lnSpc>
                <a:spcPct val="100000"/>
              </a:lnSpc>
              <a:tabLst>
                <a:tab pos="0" algn="l"/>
              </a:tabLst>
            </a:pPr>
            <a:r>
              <a:rPr lang="en-US" sz="3000" b="0" u="none" strike="noStrike"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</a:rPr>
              <a:t>…in Gr/Co(0001)</a:t>
            </a:r>
            <a:endParaRPr lang="en-US" sz="3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65" name="TextBox 3"/>
          <p:cNvSpPr/>
          <p:nvPr/>
        </p:nvSpPr>
        <p:spPr>
          <a:xfrm>
            <a:off x="1793880" y="1532520"/>
            <a:ext cx="7842960" cy="1153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23040" tIns="23040" rIns="23040" bIns="23040" numCol="1" spcCol="38160" anchor="t">
            <a:spAutoFit/>
          </a:bodyPr>
          <a:lstStyle/>
          <a:p>
            <a:pPr marL="428760" indent="-428760" defTabSz="324000">
              <a:lnSpc>
                <a:spcPct val="100000"/>
              </a:lnSpc>
              <a:buClr>
                <a:srgbClr val="5B5854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</a:rPr>
              <a:t>Eu deposition dopes the electronic bands of graphene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28760" indent="-428760" defTabSz="324000">
              <a:lnSpc>
                <a:spcPct val="100000"/>
              </a:lnSpc>
              <a:buClr>
                <a:srgbClr val="5B5854"/>
              </a:buClr>
              <a:buFont typeface="Arial"/>
              <a:buChar char="•"/>
            </a:pPr>
            <a:r>
              <a:rPr lang="en-US" sz="2400" b="0" u="none" strike="noStrike"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</a:rPr>
              <a:t>Eu intercalation decouples graphene and dopes it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324000">
              <a:lnSpc>
                <a:spcPct val="100000"/>
              </a:lnSpc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66" name="Arrow: Right 5"/>
          <p:cNvSpPr/>
          <p:nvPr/>
        </p:nvSpPr>
        <p:spPr>
          <a:xfrm>
            <a:off x="2384280" y="2420820"/>
            <a:ext cx="488880" cy="636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72B5B"/>
          </a:solidFill>
          <a:ln w="25400">
            <a:solidFill>
              <a:srgbClr val="023D6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25560" tIns="25560" rIns="25560" bIns="25560" numCol="1" spcCol="38160" anchor="ctr">
            <a:spAutoFit/>
          </a:bodyPr>
          <a:lstStyle/>
          <a:p>
            <a:pPr algn="ctr" defTabSz="324000">
              <a:lnSpc>
                <a:spcPct val="100000"/>
              </a:lnSpc>
              <a:tabLst>
                <a:tab pos="0" algn="l"/>
              </a:tabLst>
            </a:pPr>
            <a:endParaRPr lang="en-US" sz="1750" b="0" u="none" strike="noStrike"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</a:endParaRPr>
          </a:p>
        </p:txBody>
      </p:sp>
      <p:sp>
        <p:nvSpPr>
          <p:cNvPr id="567" name="TextBox 6"/>
          <p:cNvSpPr/>
          <p:nvPr/>
        </p:nvSpPr>
        <p:spPr>
          <a:xfrm>
            <a:off x="2998298" y="2531520"/>
            <a:ext cx="7767360" cy="415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23040" tIns="23040" rIns="23040" bIns="23040" numCol="1" spcCol="38160" anchor="t">
            <a:spAutoFit/>
          </a:bodyPr>
          <a:lstStyle/>
          <a:p>
            <a:pPr defTabSz="324000">
              <a:lnSpc>
                <a:spcPct val="100000"/>
              </a:lnSpc>
              <a:tabLst>
                <a:tab pos="0" algn="l"/>
              </a:tabLst>
            </a:pPr>
            <a:r>
              <a:rPr lang="en-US" sz="2400" b="1" u="none" strike="noStrike" dirty="0">
                <a:solidFill>
                  <a:srgbClr val="FF0000"/>
                </a:solidFill>
                <a:effectLst/>
                <a:uFillTx/>
                <a:latin typeface="Arial"/>
                <a:ea typeface="Arial"/>
              </a:rPr>
              <a:t>f</a:t>
            </a:r>
            <a:r>
              <a:rPr lang="en-US" sz="2400" b="1" u="none" strike="noStrike" dirty="0">
                <a:solidFill>
                  <a:srgbClr val="FF0000"/>
                </a:solidFill>
                <a:effectLst/>
                <a:uFillTx/>
                <a:latin typeface="Avenir LT Std 85 Heavy"/>
                <a:ea typeface="Avenir LT Std 85 Heavy"/>
              </a:rPr>
              <a:t>ormation of single spin flat bands at the Fermi level!</a:t>
            </a:r>
            <a:endParaRPr lang="en-US" sz="2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Metal-organic frameworks (2D-MOF)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69" name="Picture 8"/>
          <p:cNvPicPr/>
          <p:nvPr/>
        </p:nvPicPr>
        <p:blipFill>
          <a:blip r:embed="rId2"/>
          <a:stretch/>
        </p:blipFill>
        <p:spPr>
          <a:xfrm>
            <a:off x="943560" y="1260000"/>
            <a:ext cx="7376400" cy="4188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0" name="Rectangle 9"/>
          <p:cNvSpPr/>
          <p:nvPr/>
        </p:nvSpPr>
        <p:spPr>
          <a:xfrm>
            <a:off x="218160" y="5947920"/>
            <a:ext cx="609552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DOI: 10.1021/acs.accounts.5b00172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Acc. Chem. Res. 2015, 48, 2132−2139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104E3-ACAE-4653-9214-0DB6491C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7" t="94190" r="62867" b="3792"/>
          <a:stretch/>
        </p:blipFill>
        <p:spPr>
          <a:xfrm>
            <a:off x="218160" y="632728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Experimental techniques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573" name="Rectangle 3"/>
          <p:cNvSpPr/>
          <p:nvPr/>
        </p:nvSpPr>
        <p:spPr>
          <a:xfrm>
            <a:off x="6219360" y="1701360"/>
            <a:ext cx="5437440" cy="4533120"/>
          </a:xfrm>
          <a:prstGeom prst="rect">
            <a:avLst/>
          </a:prstGeom>
          <a:gradFill rotWithShape="0">
            <a:gsLst>
              <a:gs pos="80000">
                <a:srgbClr val="FFFFFF"/>
              </a:gs>
              <a:gs pos="100000">
                <a:srgbClr val="E8EEF8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rgbClr val="023D6B">
                <a:lumMod val="60000"/>
                <a:lumOff val="40000"/>
              </a:srgb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DE" sz="180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574" name="Rectangle 4"/>
          <p:cNvSpPr/>
          <p:nvPr/>
        </p:nvSpPr>
        <p:spPr>
          <a:xfrm>
            <a:off x="708840" y="1701360"/>
            <a:ext cx="5272560" cy="4533120"/>
          </a:xfrm>
          <a:prstGeom prst="rect">
            <a:avLst/>
          </a:prstGeom>
          <a:gradFill rotWithShape="0">
            <a:gsLst>
              <a:gs pos="76000">
                <a:srgbClr val="FFFFFF"/>
              </a:gs>
              <a:gs pos="100000">
                <a:srgbClr val="E8EEF8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 w="38100">
            <a:solidFill>
              <a:srgbClr val="023D6B">
                <a:lumMod val="60000"/>
                <a:lumOff val="40000"/>
              </a:srgb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en-DE" sz="1800" b="0" u="none" strike="noStrike">
              <a:solidFill>
                <a:schemeClr val="l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575" name="Picture 5"/>
          <p:cNvPicPr/>
          <p:nvPr/>
        </p:nvPicPr>
        <p:blipFill>
          <a:blip r:embed="rId2"/>
          <a:srcRect r="48982" b="48180"/>
          <a:stretch/>
        </p:blipFill>
        <p:spPr>
          <a:xfrm>
            <a:off x="6255720" y="1941480"/>
            <a:ext cx="2769120" cy="1815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6" name="Picture 6"/>
          <p:cNvPicPr/>
          <p:nvPr/>
        </p:nvPicPr>
        <p:blipFill>
          <a:blip r:embed="rId2"/>
          <a:srcRect l="52164" t="51625"/>
          <a:stretch/>
        </p:blipFill>
        <p:spPr>
          <a:xfrm>
            <a:off x="6255720" y="3997800"/>
            <a:ext cx="2769120" cy="1807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7" name="Picture 7"/>
          <p:cNvPicPr/>
          <p:nvPr/>
        </p:nvPicPr>
        <p:blipFill>
          <a:blip r:embed="rId3"/>
          <a:stretch/>
        </p:blipFill>
        <p:spPr>
          <a:xfrm>
            <a:off x="3012120" y="1822680"/>
            <a:ext cx="2759760" cy="25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8" name="Rectangle 8"/>
          <p:cNvSpPr/>
          <p:nvPr/>
        </p:nvSpPr>
        <p:spPr>
          <a:xfrm>
            <a:off x="7418880" y="5919840"/>
            <a:ext cx="3777120" cy="23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Times New Roman"/>
              </a:rPr>
              <a:t>J. Stöhr, </a:t>
            </a:r>
            <a:r>
              <a:rPr lang="en-US" sz="900" b="0" i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Springer Tracts in Modern Physics</a:t>
            </a:r>
            <a:r>
              <a:rPr lang="en-US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, 2023</a:t>
            </a:r>
            <a:r>
              <a:rPr lang="en-US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Times New Roman"/>
              </a:rPr>
              <a:t>, 288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79" name="TextBox 9"/>
          <p:cNvSpPr/>
          <p:nvPr/>
        </p:nvSpPr>
        <p:spPr>
          <a:xfrm>
            <a:off x="8978760" y="1798200"/>
            <a:ext cx="2677680" cy="424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11E35"/>
              </a:buClr>
              <a:buFont typeface="Arial"/>
              <a:buChar char="•"/>
            </a:pPr>
            <a:r>
              <a:rPr lang="en-US" sz="1500" b="1" u="none" strike="noStrik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Near edge X-ray absorption fine structure (NEXAFS)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Molecular geometry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Electronic structure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Oxidation state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11E35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500" b="1" u="none" strike="noStrik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X-ray magnetic circular dichroism (XMCD)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48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Electronic and magnetic properties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48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Spin and oxidation states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48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Molecular geometry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80" name="TextBox 13"/>
          <p:cNvSpPr/>
          <p:nvPr/>
        </p:nvSpPr>
        <p:spPr>
          <a:xfrm>
            <a:off x="819720" y="2099880"/>
            <a:ext cx="2288880" cy="347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11E35"/>
              </a:buClr>
              <a:buFont typeface="Arial"/>
              <a:buChar char="•"/>
            </a:pPr>
            <a:r>
              <a:rPr lang="en-US" sz="1500" b="1" u="none" strike="noStrik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  <a:ea typeface="Arial"/>
              </a:rPr>
              <a:t>Photoemission tomography (PT)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Electronic structure, energy level alignment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Charge transfer 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Chemical modification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Band structure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5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3D tomographic imaging of MOs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81" name="Picture 15"/>
          <p:cNvPicPr/>
          <p:nvPr/>
        </p:nvPicPr>
        <p:blipFill>
          <a:blip r:embed="rId4"/>
          <a:stretch/>
        </p:blipFill>
        <p:spPr>
          <a:xfrm>
            <a:off x="3694680" y="4394520"/>
            <a:ext cx="1642320" cy="1545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2" name="Picture 2" descr="Forschungszentrum Jülich"/>
          <p:cNvPicPr/>
          <p:nvPr/>
        </p:nvPicPr>
        <p:blipFill>
          <a:blip r:embed="rId5"/>
          <a:stretch/>
        </p:blipFill>
        <p:spPr>
          <a:xfrm>
            <a:off x="9817920" y="192600"/>
            <a:ext cx="1695240" cy="492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3" name="Graphic 4" descr="Circular flowchart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5718600" y="5612400"/>
            <a:ext cx="765360" cy="765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4" name="Rectangle 19"/>
          <p:cNvSpPr/>
          <p:nvPr/>
        </p:nvSpPr>
        <p:spPr>
          <a:xfrm>
            <a:off x="2095200" y="5929920"/>
            <a:ext cx="2859840" cy="23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P. Puschnig et al., </a:t>
            </a:r>
            <a:r>
              <a:rPr lang="en-US" sz="900" b="0" i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Science, </a:t>
            </a:r>
            <a:r>
              <a:rPr lang="en-US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2009</a:t>
            </a:r>
            <a:r>
              <a:rPr lang="en-US" sz="900" b="0" i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, </a:t>
            </a:r>
            <a:r>
              <a:rPr lang="en-US" sz="9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326,702-706</a:t>
            </a:r>
            <a:endParaRPr lang="en-US" sz="9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0255FB-D8C0-497C-833E-0077F94B51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547" t="94190" r="62867" b="3792"/>
          <a:stretch/>
        </p:blipFill>
        <p:spPr>
          <a:xfrm>
            <a:off x="231175" y="628084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Challenge: characterization on the nanoscale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155" name="TMO"/>
          <p:cNvSpPr/>
          <p:nvPr/>
        </p:nvSpPr>
        <p:spPr>
          <a:xfrm>
            <a:off x="3952800" y="6081120"/>
            <a:ext cx="358560" cy="196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t">
            <a:sp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r>
              <a:rPr lang="en-US" sz="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TMO</a:t>
            </a:r>
            <a:endParaRPr lang="en-US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74" name="Group"/>
          <p:cNvGrpSpPr/>
          <p:nvPr/>
        </p:nvGrpSpPr>
        <p:grpSpPr>
          <a:xfrm>
            <a:off x="9879840" y="2240640"/>
            <a:ext cx="1130400" cy="2972160"/>
            <a:chOff x="9879840" y="2240640"/>
            <a:chExt cx="1130400" cy="2972160"/>
          </a:xfrm>
        </p:grpSpPr>
        <p:sp>
          <p:nvSpPr>
            <p:cNvPr id="175" name="droppedImage.pdf" descr="droppedImage.pdf"/>
            <p:cNvSpPr/>
            <p:nvPr/>
          </p:nvSpPr>
          <p:spPr>
            <a:xfrm>
              <a:off x="9879840" y="2240640"/>
              <a:ext cx="1130400" cy="2435760"/>
            </a:xfrm>
            <a:custGeom>
              <a:avLst/>
              <a:gdLst>
                <a:gd name="textAreaLeft" fmla="*/ 0 w 1130400"/>
                <a:gd name="textAreaRight" fmla="*/ 1130760 w 1130400"/>
                <a:gd name="textAreaTop" fmla="*/ 0 h 2435760"/>
                <a:gd name="textAreaBottom" fmla="*/ 2436120 h 2435760"/>
                <a:gd name="GluePoint1X" fmla="logwidth/2"/>
                <a:gd name="GluePoint1Y" fmla="logheight/2"/>
                <a:gd name="GluePoint2X" fmla="logwidth/2"/>
                <a:gd name="GluePoint2Y" fmla="logheight/2"/>
                <a:gd name="GluePoint3X" fmla="logwidth/2"/>
                <a:gd name="GluePoint3Y" fmla="logheight/2"/>
                <a:gd name="GluePoint4X" fmla="logwidth/2"/>
                <a:gd name="GluePoint4Y" fmla="logheight/2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</a:cxnLst>
              <a:rect l="textAreaLeft" t="textAreaTop" r="textAreaRight" b="textAreaBottom"/>
              <a:pathLst>
                <a:path w="21600" h="21599">
                  <a:moveTo>
                    <a:pt x="10705" y="0"/>
                  </a:moveTo>
                  <a:cubicBezTo>
                    <a:pt x="10146" y="-1"/>
                    <a:pt x="9583" y="8"/>
                    <a:pt x="9022" y="31"/>
                  </a:cubicBezTo>
                  <a:cubicBezTo>
                    <a:pt x="5765" y="166"/>
                    <a:pt x="2650" y="708"/>
                    <a:pt x="0" y="1597"/>
                  </a:cubicBezTo>
                  <a:lnTo>
                    <a:pt x="804" y="19094"/>
                  </a:lnTo>
                  <a:lnTo>
                    <a:pt x="11607" y="21599"/>
                  </a:lnTo>
                  <a:lnTo>
                    <a:pt x="20326" y="18918"/>
                  </a:lnTo>
                  <a:lnTo>
                    <a:pt x="21600" y="1685"/>
                  </a:lnTo>
                  <a:cubicBezTo>
                    <a:pt x="18440" y="593"/>
                    <a:pt x="14616" y="6"/>
                    <a:pt x="10705" y="0"/>
                  </a:cubicBez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31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867631E-4580-447E-8473-022A1B2E6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99FAD2D-F5E9-44BD-A586-D180D1908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2"/>
          <a:stretch/>
        </p:blipFill>
        <p:spPr bwMode="auto">
          <a:xfrm>
            <a:off x="1039982" y="1510018"/>
            <a:ext cx="10112035" cy="477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78DC46-1EED-48B3-8D1F-49E5DC3DE146}"/>
              </a:ext>
            </a:extLst>
          </p:cNvPr>
          <p:cNvSpPr/>
          <p:nvPr/>
        </p:nvSpPr>
        <p:spPr>
          <a:xfrm>
            <a:off x="880844" y="1448280"/>
            <a:ext cx="1879134" cy="413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26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de-DE" sz="3200" b="1" u="none" strike="noStrike" cap="all">
                <a:solidFill>
                  <a:srgbClr val="003D64"/>
                </a:solidFill>
                <a:effectLst/>
                <a:uFillTx/>
                <a:latin typeface="Arial"/>
                <a:ea typeface="Arial"/>
              </a:rPr>
              <a:t>Ni-(TCNQ)</a:t>
            </a:r>
            <a:r>
              <a:rPr lang="de-DE" sz="3200" b="1" u="none" strike="noStrike" cap="all" baseline="-25000">
                <a:solidFill>
                  <a:srgbClr val="003D64"/>
                </a:solidFill>
                <a:effectLst/>
                <a:uFillTx/>
                <a:latin typeface="Arial"/>
                <a:ea typeface="Arial"/>
              </a:rPr>
              <a:t>x</a:t>
            </a:r>
            <a:br>
              <a:rPr sz="3200"/>
            </a:b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587" name="TextBox 3"/>
          <p:cNvSpPr/>
          <p:nvPr/>
        </p:nvSpPr>
        <p:spPr>
          <a:xfrm>
            <a:off x="2398320" y="1597320"/>
            <a:ext cx="2702880" cy="76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Ni</a:t>
            </a:r>
            <a:r>
              <a:rPr lang="en-US" sz="2200" b="0" u="none" strike="noStrike" baseline="-2500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1</a:t>
            </a: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(TCNQ)</a:t>
            </a:r>
            <a:r>
              <a:rPr lang="en-US" sz="2200" b="0" u="none" strike="noStrike" baseline="-2500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1</a:t>
            </a:r>
            <a:br>
              <a:rPr sz="2200"/>
            </a:br>
            <a:r>
              <a:rPr lang="en-US" sz="2200" b="0" u="none" strike="noStrike" baseline="-2500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</a:t>
            </a: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HC MOF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88" name="Picture 4"/>
          <p:cNvPicPr/>
          <p:nvPr/>
        </p:nvPicPr>
        <p:blipFill>
          <a:blip r:embed="rId2"/>
          <a:stretch/>
        </p:blipFill>
        <p:spPr>
          <a:xfrm>
            <a:off x="584280" y="2314080"/>
            <a:ext cx="4038840" cy="2305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9" name="TextBox 5"/>
          <p:cNvSpPr/>
          <p:nvPr/>
        </p:nvSpPr>
        <p:spPr>
          <a:xfrm>
            <a:off x="696600" y="1584000"/>
            <a:ext cx="1881720" cy="76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Ni</a:t>
            </a:r>
            <a:r>
              <a:rPr lang="en-US" sz="2200" b="0" u="none" strike="noStrike" baseline="-2500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1</a:t>
            </a: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(TCNQ)</a:t>
            </a:r>
            <a:r>
              <a:rPr lang="en-US" sz="2200" b="0" u="none" strike="noStrike" baseline="-2500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2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LC MOF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90" name="TextBox 6"/>
          <p:cNvSpPr/>
          <p:nvPr/>
        </p:nvSpPr>
        <p:spPr>
          <a:xfrm>
            <a:off x="161640" y="4938480"/>
            <a:ext cx="5807160" cy="92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By tuning the surface concentration of Ni atoms, we achieve precise control over the formation of two distinct stoichiometric Ni:TCNQ phases.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91" name="Picture 8"/>
          <p:cNvPicPr/>
          <p:nvPr/>
        </p:nvPicPr>
        <p:blipFill>
          <a:blip r:embed="rId3"/>
          <a:srcRect r="64412" b="40451"/>
          <a:stretch/>
        </p:blipFill>
        <p:spPr>
          <a:xfrm>
            <a:off x="5885280" y="1760040"/>
            <a:ext cx="2318400" cy="4113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2" name="Rectangle 9"/>
          <p:cNvSpPr/>
          <p:nvPr/>
        </p:nvSpPr>
        <p:spPr>
          <a:xfrm>
            <a:off x="8445600" y="2196000"/>
            <a:ext cx="3225600" cy="23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Stable Ni(I) (d⁹) configuration observed in both 1:1 and 1:2 Ni-TCNQ phases.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Ni→TCNQ charge transfer fills ligand LUMO; extra charge comes from the Ag(100) substrate.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7F3082-69FE-4DD9-B50B-E08456511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coordination bonding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94" name="Picture 6"/>
          <p:cNvPicPr/>
          <p:nvPr/>
        </p:nvPicPr>
        <p:blipFill>
          <a:blip r:embed="rId2"/>
          <a:stretch/>
        </p:blipFill>
        <p:spPr>
          <a:xfrm>
            <a:off x="583560" y="847440"/>
            <a:ext cx="4877280" cy="4273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5" name="Picture 7"/>
          <p:cNvPicPr/>
          <p:nvPr/>
        </p:nvPicPr>
        <p:blipFill>
          <a:blip r:embed="rId3"/>
          <a:stretch/>
        </p:blipFill>
        <p:spPr>
          <a:xfrm>
            <a:off x="6946920" y="963360"/>
            <a:ext cx="4082400" cy="3983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6" name="Rectangle 8"/>
          <p:cNvSpPr/>
          <p:nvPr/>
        </p:nvSpPr>
        <p:spPr>
          <a:xfrm>
            <a:off x="1409760" y="5177520"/>
            <a:ext cx="5003280" cy="119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Energy level alignment is determined by analyzing the symmetry of ligand orbitals and their interaction with Ni d-states in a square planar field.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97" name="Rectangle 9"/>
          <p:cNvSpPr/>
          <p:nvPr/>
        </p:nvSpPr>
        <p:spPr>
          <a:xfrm>
            <a:off x="6350040" y="5429880"/>
            <a:ext cx="60955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Covalent bonding revealed via orbital splitting into bonding/antibonding states.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98" name="Picture 10"/>
          <p:cNvPicPr/>
          <p:nvPr/>
        </p:nvPicPr>
        <p:blipFill>
          <a:blip r:embed="rId4"/>
          <a:srcRect l="61518" t="17126" r="9864" b="33836"/>
          <a:stretch/>
        </p:blipFill>
        <p:spPr>
          <a:xfrm>
            <a:off x="165240" y="5274720"/>
            <a:ext cx="1155240" cy="1130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524D4-5917-4AFF-B516-E4AECC00C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47" t="94190" r="62867" b="3792"/>
          <a:stretch/>
        </p:blipFill>
        <p:spPr>
          <a:xfrm>
            <a:off x="226501" y="6422336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Band structure of 2d n</a:t>
            </a:r>
            <a:r>
              <a:rPr lang="en-US" sz="32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i</a:t>
            </a: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-tcnq mof</a:t>
            </a:r>
            <a:r>
              <a:rPr lang="en-US" sz="32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</a:t>
            </a: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 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0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601" name="Picture 3"/>
          <p:cNvPicPr/>
          <p:nvPr/>
        </p:nvPicPr>
        <p:blipFill>
          <a:blip r:embed="rId2"/>
          <a:srcRect t="59219"/>
          <a:stretch/>
        </p:blipFill>
        <p:spPr>
          <a:xfrm>
            <a:off x="2354400" y="1033200"/>
            <a:ext cx="8422920" cy="3641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2" name="Rectangle 5"/>
          <p:cNvSpPr/>
          <p:nvPr/>
        </p:nvSpPr>
        <p:spPr>
          <a:xfrm>
            <a:off x="1434960" y="5087160"/>
            <a:ext cx="976608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Hybrid bands show clear energy dispersion, proving extended 2D MOF formation.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03" name="Picture 6"/>
          <p:cNvPicPr/>
          <p:nvPr/>
        </p:nvPicPr>
        <p:blipFill>
          <a:blip r:embed="rId3"/>
          <a:stretch/>
        </p:blipFill>
        <p:spPr>
          <a:xfrm>
            <a:off x="-371160" y="1608480"/>
            <a:ext cx="2491560" cy="189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D79B76-C670-4D3F-8D21-71A611D6F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Superexchange Coupling in N</a:t>
            </a:r>
            <a:r>
              <a:rPr lang="en-US" sz="32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i</a:t>
            </a: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-Based MOF</a:t>
            </a:r>
            <a:r>
              <a:rPr lang="en-US" sz="32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05" name="Picture 5"/>
          <p:cNvPicPr/>
          <p:nvPr/>
        </p:nvPicPr>
        <p:blipFill>
          <a:blip r:embed="rId2"/>
          <a:stretch/>
        </p:blipFill>
        <p:spPr>
          <a:xfrm>
            <a:off x="178560" y="1168920"/>
            <a:ext cx="6045120" cy="3745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6" name="Rectangle 6"/>
          <p:cNvSpPr/>
          <p:nvPr/>
        </p:nvSpPr>
        <p:spPr>
          <a:xfrm>
            <a:off x="6705720" y="1474560"/>
            <a:ext cx="5358960" cy="38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XMCD shows only Ni(I) is stabilized on Ag(100) and Au(111), due to strong MOF–metal interactions.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On Ag(100), a planar geometry leads to weak exchange coupling (J = 1.2 meV).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On Au(111), stronger coupling</a:t>
            </a:r>
            <a:br>
              <a:rPr sz="2200"/>
            </a:br>
            <a:r>
              <a:rPr lang="en-US" sz="2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(J = 3.2 meV) arises from altered charge transfer and Ni displacement.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07" name="Rectangle 7"/>
          <p:cNvSpPr/>
          <p:nvPr/>
        </p:nvSpPr>
        <p:spPr>
          <a:xfrm>
            <a:off x="177840" y="5468760"/>
            <a:ext cx="238716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200" b="1" u="none" strike="noStrike">
                <a:solidFill>
                  <a:srgbClr val="FF3300"/>
                </a:solidFill>
                <a:effectLst/>
                <a:uFillTx/>
                <a:latin typeface="Arial"/>
                <a:ea typeface="Arial"/>
              </a:rPr>
              <a:t>Ni</a:t>
            </a:r>
            <a:r>
              <a:rPr lang="en-US" sz="2200" b="1" i="1" u="none" strike="noStrike" baseline="30000">
                <a:solidFill>
                  <a:srgbClr val="FF3300"/>
                </a:solidFill>
                <a:effectLst/>
                <a:uFillTx/>
                <a:latin typeface="Arial"/>
                <a:ea typeface="Arial"/>
              </a:rPr>
              <a:t>+</a:t>
            </a:r>
            <a:r>
              <a:rPr lang="en-US" sz="2200" b="1" u="none" strike="noStrike">
                <a:solidFill>
                  <a:srgbClr val="FF3300"/>
                </a:solidFill>
                <a:effectLst/>
                <a:uFillTx/>
                <a:latin typeface="Arial"/>
                <a:ea typeface="Arial"/>
              </a:rPr>
              <a:t>, S=1/2 state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608" name="Group 8"/>
          <p:cNvGrpSpPr/>
          <p:nvPr/>
        </p:nvGrpSpPr>
        <p:grpSpPr>
          <a:xfrm>
            <a:off x="2502000" y="5320440"/>
            <a:ext cx="1067040" cy="689760"/>
            <a:chOff x="2502000" y="5320440"/>
            <a:chExt cx="1067040" cy="689760"/>
          </a:xfrm>
        </p:grpSpPr>
        <p:grpSp>
          <p:nvGrpSpPr>
            <p:cNvPr id="609" name="Group 9"/>
            <p:cNvGrpSpPr/>
            <p:nvPr/>
          </p:nvGrpSpPr>
          <p:grpSpPr>
            <a:xfrm>
              <a:off x="2502000" y="5320440"/>
              <a:ext cx="1067040" cy="667080"/>
              <a:chOff x="2502000" y="5320440"/>
              <a:chExt cx="1067040" cy="667080"/>
            </a:xfrm>
          </p:grpSpPr>
          <p:grpSp>
            <p:nvGrpSpPr>
              <p:cNvPr id="610" name="Group 11"/>
              <p:cNvGrpSpPr/>
              <p:nvPr/>
            </p:nvGrpSpPr>
            <p:grpSpPr>
              <a:xfrm>
                <a:off x="2502000" y="5413680"/>
                <a:ext cx="1067040" cy="573840"/>
                <a:chOff x="2502000" y="5413680"/>
                <a:chExt cx="1067040" cy="573840"/>
              </a:xfrm>
            </p:grpSpPr>
            <p:grpSp>
              <p:nvGrpSpPr>
                <p:cNvPr id="611" name="Group 13"/>
                <p:cNvGrpSpPr/>
                <p:nvPr/>
              </p:nvGrpSpPr>
              <p:grpSpPr>
                <a:xfrm>
                  <a:off x="2502000" y="5413680"/>
                  <a:ext cx="646200" cy="573840"/>
                  <a:chOff x="2502000" y="5413680"/>
                  <a:chExt cx="646200" cy="573840"/>
                </a:xfrm>
              </p:grpSpPr>
              <p:sp>
                <p:nvSpPr>
                  <p:cNvPr id="612" name="TextBox 70"/>
                  <p:cNvSpPr/>
                  <p:nvPr/>
                </p:nvSpPr>
                <p:spPr>
                  <a:xfrm>
                    <a:off x="2568240" y="5651640"/>
                    <a:ext cx="386280" cy="288360"/>
                  </a:xfrm>
                  <a:prstGeom prst="rect">
                    <a:avLst/>
                  </a:prstGeom>
                  <a:blipFill rotWithShape="0">
                    <a:blip r:embed="rId3"/>
                    <a:srcRect/>
                    <a:stretch/>
                  </a:blipFill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noAutofit/>
                  </a:bodyPr>
                  <a:lstStyle/>
                  <a:p>
                    <a:pPr defTabSz="457200">
                      <a:lnSpc>
                        <a:spcPct val="100000"/>
                      </a:lnSpc>
                      <a:tabLst>
                        <a:tab pos="0" algn="l"/>
                      </a:tabLst>
                    </a:pPr>
                    <a:r>
                      <a:rPr lang="en-US" sz="1800" b="0" u="none" strike="noStrike">
                        <a:solidFill>
                          <a:srgbClr val="FFFFFF">
                            <a:alpha val="1000"/>
                          </a:srgbClr>
                        </a:solidFill>
                        <a:effectLst/>
                        <a:uFillTx/>
                        <a:latin typeface="Arial"/>
                        <a:ea typeface="Arial"/>
                      </a:rPr>
                      <a:t> </a:t>
                    </a:r>
                    <a:endParaRPr lang="en-US" sz="1800" b="0" u="none" strike="noStrike">
                      <a:solidFill>
                        <a:srgbClr val="000000"/>
                      </a:solidFill>
                      <a:effectLst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613" name="TextBox 71"/>
                  <p:cNvSpPr/>
                  <p:nvPr/>
                </p:nvSpPr>
                <p:spPr>
                  <a:xfrm>
                    <a:off x="2502000" y="5413680"/>
                    <a:ext cx="489240" cy="288360"/>
                  </a:xfrm>
                  <a:prstGeom prst="rect">
                    <a:avLst/>
                  </a:prstGeom>
                  <a:blipFill rotWithShape="0">
                    <a:blip r:embed="rId4"/>
                    <a:srcRect/>
                    <a:stretch/>
                  </a:blipFill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noAutofit/>
                  </a:bodyPr>
                  <a:lstStyle/>
                  <a:p>
                    <a:pPr defTabSz="457200">
                      <a:lnSpc>
                        <a:spcPct val="100000"/>
                      </a:lnSpc>
                      <a:tabLst>
                        <a:tab pos="0" algn="l"/>
                      </a:tabLst>
                    </a:pPr>
                    <a:r>
                      <a:rPr lang="en-US" sz="1800" b="0" u="none" strike="noStrike">
                        <a:solidFill>
                          <a:srgbClr val="FFFFFF">
                            <a:alpha val="1000"/>
                          </a:srgbClr>
                        </a:solidFill>
                        <a:effectLst/>
                        <a:uFillTx/>
                        <a:latin typeface="Arial"/>
                        <a:ea typeface="Arial"/>
                      </a:rPr>
                      <a:t> </a:t>
                    </a:r>
                    <a:endParaRPr lang="en-US" sz="1800" b="0" u="none" strike="noStrike">
                      <a:solidFill>
                        <a:srgbClr val="000000"/>
                      </a:solidFill>
                      <a:effectLst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614" name="TextBox 19"/>
                  <p:cNvSpPr/>
                  <p:nvPr/>
                </p:nvSpPr>
                <p:spPr>
                  <a:xfrm>
                    <a:off x="2781000" y="5509080"/>
                    <a:ext cx="367200" cy="2163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 anchor="t">
                    <a:spAutoFit/>
                  </a:bodyPr>
                  <a:lstStyle/>
                  <a:p>
                    <a:pPr defTabSz="457200">
                      <a:lnSpc>
                        <a:spcPct val="100000"/>
                      </a:lnSpc>
                      <a:tabLst>
                        <a:tab pos="0" algn="l"/>
                      </a:tabLst>
                    </a:pPr>
                    <a:r>
                      <a: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rPr>
                      <a:t>x</a:t>
                    </a:r>
                    <a:r>
                      <a:rPr lang="en-US" sz="1200" b="0" u="none" strike="noStrike" baseline="3000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rPr>
                      <a:t>2</a:t>
                    </a:r>
                    <a:r>
                      <a: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rPr>
                      <a:t>-y</a:t>
                    </a:r>
                    <a:r>
                      <a:rPr lang="en-US" sz="1200" b="0" u="none" strike="noStrike" baseline="3000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rPr>
                      <a:t>2</a:t>
                    </a:r>
                    <a:endParaRPr lang="en-US" sz="1200" b="0" u="none" strike="noStrike">
                      <a:solidFill>
                        <a:srgbClr val="000000"/>
                      </a:solidFill>
                      <a:effectLst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615" name="TextBox 20"/>
                  <p:cNvSpPr/>
                  <p:nvPr/>
                </p:nvSpPr>
                <p:spPr>
                  <a:xfrm>
                    <a:off x="2793960" y="5771160"/>
                    <a:ext cx="231840" cy="2163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 anchor="t">
                    <a:spAutoFit/>
                  </a:bodyPr>
                  <a:lstStyle/>
                  <a:p>
                    <a:pPr defTabSz="457200">
                      <a:lnSpc>
                        <a:spcPct val="100000"/>
                      </a:lnSpc>
                      <a:tabLst>
                        <a:tab pos="0" algn="l"/>
                      </a:tabLst>
                    </a:pPr>
                    <a:r>
                      <a:rPr lang="en-US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rPr>
                      <a:t>z</a:t>
                    </a:r>
                    <a:r>
                      <a:rPr lang="en-US" sz="1200" b="0" u="none" strike="noStrike" baseline="3000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rPr>
                      <a:t>2</a:t>
                    </a:r>
                    <a:endParaRPr lang="en-US" sz="1200" b="0" u="none" strike="noStrike">
                      <a:solidFill>
                        <a:srgbClr val="000000"/>
                      </a:solidFill>
                      <a:effectLst/>
                      <a:uFillTx/>
                      <a:latin typeface="Calibri"/>
                    </a:endParaRPr>
                  </a:p>
                </p:txBody>
              </p:sp>
            </p:grpSp>
            <p:cxnSp>
              <p:nvCxnSpPr>
                <p:cNvPr id="616" name="Straight Connector 14"/>
                <p:cNvCxnSpPr/>
                <p:nvPr/>
              </p:nvCxnSpPr>
              <p:spPr>
                <a:xfrm>
                  <a:off x="3148560" y="5540760"/>
                  <a:ext cx="404640" cy="36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617" name="Straight Connector 15"/>
                <p:cNvCxnSpPr/>
                <p:nvPr/>
              </p:nvCxnSpPr>
              <p:spPr>
                <a:xfrm>
                  <a:off x="3164400" y="5818680"/>
                  <a:ext cx="405000" cy="36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618" name="Straight Arrow Connector 16"/>
                <p:cNvCxnSpPr/>
                <p:nvPr/>
              </p:nvCxnSpPr>
              <p:spPr>
                <a:xfrm flipH="1" flipV="1">
                  <a:off x="3289320" y="5671080"/>
                  <a:ext cx="8280" cy="31032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round/>
                  <a:tailEnd type="triangle" w="med" len="med"/>
                </a:ln>
              </p:spPr>
            </p:cxnSp>
          </p:grpSp>
          <p:cxnSp>
            <p:nvCxnSpPr>
              <p:cNvPr id="619" name="Straight Arrow Connector 12"/>
              <p:cNvCxnSpPr/>
              <p:nvPr/>
            </p:nvCxnSpPr>
            <p:spPr>
              <a:xfrm flipH="1" flipV="1">
                <a:off x="3276360" y="5320440"/>
                <a:ext cx="8280" cy="30996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round/>
                <a:tailEnd type="triangle" w="med" len="med"/>
              </a:ln>
            </p:spPr>
          </p:cxnSp>
        </p:grpSp>
        <p:cxnSp>
          <p:nvCxnSpPr>
            <p:cNvPr id="620" name="Straight Arrow Connector 10"/>
            <p:cNvCxnSpPr/>
            <p:nvPr/>
          </p:nvCxnSpPr>
          <p:spPr>
            <a:xfrm>
              <a:off x="3423960" y="5669640"/>
              <a:ext cx="360" cy="340920"/>
            </a:xfrm>
            <a:prstGeom prst="straightConnector1">
              <a:avLst/>
            </a:prstGeom>
            <a:ln w="38100">
              <a:solidFill>
                <a:srgbClr val="00B050"/>
              </a:solidFill>
              <a:round/>
              <a:tailEnd type="triangle" w="med" len="med"/>
            </a:ln>
          </p:spPr>
        </p:cxnSp>
      </p:grpSp>
      <p:pic>
        <p:nvPicPr>
          <p:cNvPr id="621" name="Picture 21"/>
          <p:cNvPicPr/>
          <p:nvPr/>
        </p:nvPicPr>
        <p:blipFill>
          <a:blip r:embed="rId5"/>
          <a:srcRect l="4083"/>
          <a:stretch/>
        </p:blipFill>
        <p:spPr>
          <a:xfrm>
            <a:off x="4229280" y="4937400"/>
            <a:ext cx="2520000" cy="1225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04719-2FEF-457C-99CF-08A067C992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an “All-In-One” Photoemission Experiment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/>
          </p:nvPr>
        </p:nvSpPr>
        <p:spPr>
          <a:xfrm>
            <a:off x="351000" y="86292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Future Evolution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56" name="image.png" descr="image.png"/>
          <p:cNvPicPr/>
          <p:nvPr/>
        </p:nvPicPr>
        <p:blipFill>
          <a:blip r:embed="rId2"/>
          <a:stretch/>
        </p:blipFill>
        <p:spPr>
          <a:xfrm>
            <a:off x="3335400" y="2337840"/>
            <a:ext cx="3020400" cy="26096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57" name="From UV-PEEM to HAXPEEM…"/>
          <p:cNvSpPr/>
          <p:nvPr/>
        </p:nvSpPr>
        <p:spPr>
          <a:xfrm>
            <a:off x="8641800" y="2845440"/>
            <a:ext cx="3189960" cy="2130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11264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From UV-PEEM to HAXPEEM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1264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From Statics to Dynamics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1264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Without / With Spin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5B90D-9D03-4424-8549-48F476CE7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extBox 8"/>
          <p:cNvSpPr/>
          <p:nvPr/>
        </p:nvSpPr>
        <p:spPr>
          <a:xfrm>
            <a:off x="342360" y="177480"/>
            <a:ext cx="1184940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Interaction of x-rays with matter: </a:t>
            </a:r>
            <a:r>
              <a:rPr lang="it-IT" sz="3200" b="1" u="none" strike="noStrike">
                <a:solidFill>
                  <a:srgbClr val="FF0000"/>
                </a:solidFill>
                <a:effectLst/>
                <a:uFillTx/>
                <a:latin typeface="Arial"/>
                <a:ea typeface="Arial"/>
              </a:rPr>
              <a:t>useful resources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659" name="Group 11"/>
          <p:cNvGrpSpPr/>
          <p:nvPr/>
        </p:nvGrpSpPr>
        <p:grpSpPr>
          <a:xfrm>
            <a:off x="109800" y="938880"/>
            <a:ext cx="5353560" cy="5553360"/>
            <a:chOff x="109800" y="938880"/>
            <a:chExt cx="5353560" cy="5553360"/>
          </a:xfrm>
        </p:grpSpPr>
        <p:pic>
          <p:nvPicPr>
            <p:cNvPr id="660" name="Picture 3"/>
            <p:cNvPicPr/>
            <p:nvPr/>
          </p:nvPicPr>
          <p:blipFill>
            <a:blip r:embed="rId2"/>
            <a:stretch/>
          </p:blipFill>
          <p:spPr>
            <a:xfrm>
              <a:off x="109800" y="2846520"/>
              <a:ext cx="5353560" cy="31075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661" name="Picture 4"/>
            <p:cNvPicPr/>
            <p:nvPr/>
          </p:nvPicPr>
          <p:blipFill>
            <a:blip r:embed="rId3"/>
            <a:srcRect l="10596" r="11138"/>
            <a:stretch/>
          </p:blipFill>
          <p:spPr>
            <a:xfrm>
              <a:off x="147600" y="938880"/>
              <a:ext cx="5262480" cy="17499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662" name="TextBox 9"/>
            <p:cNvSpPr/>
            <p:nvPr/>
          </p:nvSpPr>
          <p:spPr>
            <a:xfrm>
              <a:off x="281880" y="6123240"/>
              <a:ext cx="509400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https://srdata.nist.gov/xps/main_search_menu.aspx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663" name="Picture 10"/>
          <p:cNvPicPr/>
          <p:nvPr/>
        </p:nvPicPr>
        <p:blipFill>
          <a:blip r:embed="rId4"/>
          <a:stretch/>
        </p:blipFill>
        <p:spPr>
          <a:xfrm>
            <a:off x="5826600" y="3607560"/>
            <a:ext cx="4485240" cy="2525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4" name="TextBox 12"/>
          <p:cNvSpPr/>
          <p:nvPr/>
        </p:nvSpPr>
        <p:spPr>
          <a:xfrm>
            <a:off x="5746680" y="3244320"/>
            <a:ext cx="644508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https://vuo.elettra.trieste.it/services/elements/WebElements.html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65" name="Picture 14"/>
          <p:cNvPicPr/>
          <p:nvPr/>
        </p:nvPicPr>
        <p:blipFill>
          <a:blip r:embed="rId5"/>
          <a:stretch/>
        </p:blipFill>
        <p:spPr>
          <a:xfrm>
            <a:off x="6558480" y="905400"/>
            <a:ext cx="1391760" cy="2187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6" name="TextBox 15"/>
          <p:cNvSpPr/>
          <p:nvPr/>
        </p:nvSpPr>
        <p:spPr>
          <a:xfrm>
            <a:off x="8095320" y="1090800"/>
            <a:ext cx="115452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https://xdb.lbl.gov/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Spin-Resolved  momentum space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8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669" name="Spin-resolved Fermi surface of Cobalt"/>
          <p:cNvSpPr/>
          <p:nvPr/>
        </p:nvSpPr>
        <p:spPr>
          <a:xfrm>
            <a:off x="-625680" y="2528280"/>
            <a:ext cx="3452760" cy="1044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1126440" lvl="1" indent="-171360" defTabSz="910800">
              <a:lnSpc>
                <a:spcPct val="100000"/>
              </a:lnSpc>
              <a:spcBef>
                <a:spcPts val="499"/>
              </a:spcBef>
              <a:buClr>
                <a:srgbClr val="006F94"/>
              </a:buClr>
              <a:buFont typeface="Wingdings"/>
              <a:buChar char="l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Spin-resolved Fermi surface of Cobalt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70" name="Correlations-1.pdf" descr="Correlations-1.pdf"/>
          <p:cNvPicPr/>
          <p:nvPr/>
        </p:nvPicPr>
        <p:blipFill>
          <a:blip r:embed="rId2"/>
          <a:stretch/>
        </p:blipFill>
        <p:spPr>
          <a:xfrm>
            <a:off x="2577600" y="837360"/>
            <a:ext cx="5807160" cy="601092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671" name="Correlations-5.pdf" descr="Correlations-5.pdf"/>
          <p:cNvPicPr/>
          <p:nvPr/>
        </p:nvPicPr>
        <p:blipFill>
          <a:blip r:embed="rId3"/>
          <a:srcRect r="48995"/>
          <a:stretch/>
        </p:blipFill>
        <p:spPr>
          <a:xfrm>
            <a:off x="8834400" y="1425240"/>
            <a:ext cx="1945440" cy="196956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672" name="Correlations-5.pdf" descr="Correlations-5.pdf"/>
          <p:cNvPicPr/>
          <p:nvPr/>
        </p:nvPicPr>
        <p:blipFill>
          <a:blip r:embed="rId3"/>
          <a:srcRect l="51380"/>
          <a:stretch/>
        </p:blipFill>
        <p:spPr>
          <a:xfrm>
            <a:off x="9032400" y="3585600"/>
            <a:ext cx="1854360" cy="196956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73" name="Arrow"/>
          <p:cNvSpPr/>
          <p:nvPr/>
        </p:nvSpPr>
        <p:spPr>
          <a:xfrm rot="16200000">
            <a:off x="10889640" y="2270880"/>
            <a:ext cx="816840" cy="290880"/>
          </a:xfrm>
          <a:prstGeom prst="rightArrow">
            <a:avLst>
              <a:gd name="adj1" fmla="val 33128"/>
              <a:gd name="adj2" fmla="val 135442"/>
            </a:avLst>
          </a:prstGeom>
          <a:solidFill>
            <a:srgbClr val="FF2600"/>
          </a:solidFill>
          <a:ln w="12700">
            <a:solidFill>
              <a:srgbClr val="023D6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674" name="Arrow"/>
          <p:cNvSpPr/>
          <p:nvPr/>
        </p:nvSpPr>
        <p:spPr>
          <a:xfrm rot="16200000" flipH="1">
            <a:off x="10890000" y="4229640"/>
            <a:ext cx="816840" cy="290880"/>
          </a:xfrm>
          <a:prstGeom prst="rightArrow">
            <a:avLst>
              <a:gd name="adj1" fmla="val 33128"/>
              <a:gd name="adj2" fmla="val 135442"/>
            </a:avLst>
          </a:prstGeom>
          <a:solidFill>
            <a:srgbClr val="0433FF"/>
          </a:solidFill>
          <a:ln w="12700">
            <a:solidFill>
              <a:srgbClr val="023D6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675" name="C. Tusche, M. Ellguth,   V. Feyer, A. Krasyuk,     C. Wiemann, J. Henk,   C. M. Schneider, and     J. Kirschner, Nat. Comm. 9, 3727 (2018)."/>
          <p:cNvSpPr/>
          <p:nvPr/>
        </p:nvSpPr>
        <p:spPr>
          <a:xfrm>
            <a:off x="349920" y="4937040"/>
            <a:ext cx="1854720" cy="1335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marL="2664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C. Tusche, M. Ellguth,   V. Feyer, A. Krasyuk,     C. Wiemann, J. Henk,   C. M. Schneider, and     J. Kirschner, Nat. Comm. </a:t>
            </a:r>
            <a:r>
              <a:rPr lang="en-US" sz="1200" b="1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9</a:t>
            </a: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, 3727 (2018).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7DC60-C94E-46C4-872A-5B25388B7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PEEM Evolution since 1970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358920" y="81180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50 years of PEEM: From UV light to synchrotron radiation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UV-PEEM…"/>
          <p:cNvSpPr/>
          <p:nvPr/>
        </p:nvSpPr>
        <p:spPr>
          <a:xfrm>
            <a:off x="887400" y="1176120"/>
            <a:ext cx="1675800" cy="507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t">
            <a:spAutoFit/>
          </a:bodyPr>
          <a:lstStyle/>
          <a:p>
            <a:pPr marL="149400" indent="-108720" algn="ctr" defTabSz="910800"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US" sz="1400" b="1" u="none" strike="noStrike">
                <a:solidFill>
                  <a:srgbClr val="DD1712"/>
                </a:solidFill>
                <a:effectLst/>
                <a:uFillTx/>
                <a:latin typeface="Arial"/>
                <a:ea typeface="Arial"/>
              </a:rPr>
              <a:t>UV-PEEM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149400" indent="-108720" algn="ctr" defTabSz="910800"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US" sz="1400" b="0" i="1" u="none" strike="noStrike">
                <a:solidFill>
                  <a:srgbClr val="DD1712"/>
                </a:solidFill>
                <a:effectLst/>
                <a:uFillTx/>
                <a:latin typeface="Arial"/>
                <a:ea typeface="Arial"/>
              </a:rPr>
              <a:t>Balzers Methioskop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1" name="Hg discharge lamp (~5eV)…"/>
          <p:cNvSpPr/>
          <p:nvPr/>
        </p:nvSpPr>
        <p:spPr>
          <a:xfrm>
            <a:off x="447840" y="4574880"/>
            <a:ext cx="2394720" cy="1663920"/>
          </a:xfrm>
          <a:prstGeom prst="rect">
            <a:avLst/>
          </a:prstGeom>
          <a:solidFill>
            <a:srgbClr val="006D8F"/>
          </a:solidFill>
          <a:ln w="12700">
            <a:noFill/>
          </a:ln>
          <a:effectLst>
            <a:outerShdw blurRad="38160" dist="50402" dir="2700000" rotWithShape="0">
              <a:srgbClr val="212121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spAutoFit/>
          </a:bodyPr>
          <a:lstStyle/>
          <a:p>
            <a:pPr marL="294480" lvl="1" indent="-190440" defTabSz="910800">
              <a:lnSpc>
                <a:spcPct val="100000"/>
              </a:lnSpc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Hg discharge lamp (~5eV)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294480" lvl="1" indent="-190440" defTabSz="910800">
              <a:lnSpc>
                <a:spcPct val="100000"/>
              </a:lnSpc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surface imaging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294480" lvl="1" indent="-190440" defTabSz="910800">
              <a:lnSpc>
                <a:spcPct val="100000"/>
              </a:lnSpc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cryst. orient.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294480" lvl="1" indent="-190440" defTabSz="910800">
              <a:lnSpc>
                <a:spcPct val="100000"/>
              </a:lnSpc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work function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294480" lvl="1" indent="-190440" defTabSz="910800">
              <a:lnSpc>
                <a:spcPct val="100000"/>
              </a:lnSpc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narrow band exc.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82" name="Image" descr="Image"/>
          <p:cNvPicPr/>
          <p:nvPr/>
        </p:nvPicPr>
        <p:blipFill>
          <a:blip r:embed="rId2"/>
          <a:srcRect l="251" r="3396"/>
          <a:stretch/>
        </p:blipFill>
        <p:spPr>
          <a:xfrm>
            <a:off x="677160" y="1656720"/>
            <a:ext cx="2096640" cy="2732040"/>
          </a:xfrm>
          <a:prstGeom prst="rect">
            <a:avLst/>
          </a:prstGeom>
          <a:noFill/>
          <a:ln w="12700">
            <a:noFill/>
          </a:ln>
        </p:spPr>
      </p:pic>
      <p:grpSp>
        <p:nvGrpSpPr>
          <p:cNvPr id="183" name="Group"/>
          <p:cNvGrpSpPr/>
          <p:nvPr/>
        </p:nvGrpSpPr>
        <p:grpSpPr>
          <a:xfrm>
            <a:off x="2916000" y="1202400"/>
            <a:ext cx="2484720" cy="5291280"/>
            <a:chOff x="2916000" y="1202400"/>
            <a:chExt cx="2484720" cy="5291280"/>
          </a:xfrm>
        </p:grpSpPr>
        <p:sp>
          <p:nvSpPr>
            <p:cNvPr id="184" name="XPEEM"/>
            <p:cNvSpPr/>
            <p:nvPr/>
          </p:nvSpPr>
          <p:spPr>
            <a:xfrm>
              <a:off x="3929040" y="1202400"/>
              <a:ext cx="747000" cy="2685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35640" tIns="35640" rIns="35640" bIns="35640" numCol="1" spcCol="0" anchor="t">
              <a:spAutoFit/>
            </a:bodyPr>
            <a:lstStyle/>
            <a:p>
              <a:pPr marL="149400" indent="-108720" defTabSz="910800">
                <a:lnSpc>
                  <a:spcPct val="100000"/>
                </a:lnSpc>
                <a:spcBef>
                  <a:spcPts val="201"/>
                </a:spcBef>
                <a:tabLst>
                  <a:tab pos="0" algn="l"/>
                </a:tabLst>
              </a:pPr>
              <a:r>
                <a:rPr lang="en-US" sz="1400" b="1" u="none" strike="noStrike">
                  <a:solidFill>
                    <a:srgbClr val="DD1712"/>
                  </a:solidFill>
                  <a:effectLst/>
                  <a:uFillTx/>
                  <a:latin typeface="Arial"/>
                  <a:ea typeface="Arial"/>
                </a:rPr>
                <a:t>XPEEM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85" name="newpeem.jpg" descr="newpeem.jpg"/>
            <p:cNvPicPr/>
            <p:nvPr/>
          </p:nvPicPr>
          <p:blipFill>
            <a:blip r:embed="rId3"/>
            <a:stretch/>
          </p:blipFill>
          <p:spPr>
            <a:xfrm rot="10800000">
              <a:off x="3856320" y="1564200"/>
              <a:ext cx="893520" cy="2906280"/>
            </a:xfrm>
            <a:prstGeom prst="rect">
              <a:avLst/>
            </a:prstGeom>
            <a:noFill/>
            <a:ln w="12700">
              <a:noFill/>
            </a:ln>
            <a:effectLst>
              <a:outerShdw blurRad="88920" dist="50402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186" name="pol. synchrotron radiation…"/>
            <p:cNvSpPr/>
            <p:nvPr/>
          </p:nvSpPr>
          <p:spPr>
            <a:xfrm>
              <a:off x="3349800" y="4563000"/>
              <a:ext cx="2050920" cy="1930680"/>
            </a:xfrm>
            <a:prstGeom prst="rect">
              <a:avLst/>
            </a:prstGeom>
            <a:solidFill>
              <a:srgbClr val="006D8F"/>
            </a:solidFill>
            <a:ln w="12700">
              <a:noFill/>
            </a:ln>
            <a:effectLst>
              <a:outerShdw blurRad="38160" dist="50402" dir="2700000" rotWithShape="0">
                <a:srgbClr val="212121">
                  <a:alpha val="7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t">
              <a:spAutoFit/>
            </a:bodyPr>
            <a:lstStyle/>
            <a:p>
              <a:pPr marL="294480" lvl="1" indent="-190440" defTabSz="910800">
                <a:lnSpc>
                  <a:spcPct val="100000"/>
                </a:lnSpc>
                <a:buClr>
                  <a:srgbClr val="FFFFFF"/>
                </a:buClr>
                <a:buSzPct val="125000"/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  <a:ea typeface="Arial"/>
                </a:rPr>
                <a:t>pol. synchrotron radiation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marL="294480" lvl="1" indent="-190440" defTabSz="910800">
                <a:lnSpc>
                  <a:spcPct val="100000"/>
                </a:lnSpc>
                <a:buClr>
                  <a:srgbClr val="FFFFFF"/>
                </a:buClr>
                <a:buSzPct val="125000"/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  <a:ea typeface="Arial"/>
                </a:rPr>
                <a:t>elem. selectivity (XAS)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marL="294480" lvl="1" indent="-190440" defTabSz="910800">
                <a:lnSpc>
                  <a:spcPct val="100000"/>
                </a:lnSpc>
                <a:buClr>
                  <a:srgbClr val="FFFFFF"/>
                </a:buClr>
                <a:buSzPct val="125000"/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  <a:ea typeface="Arial"/>
                </a:rPr>
                <a:t>magn. contrast (XMCD, XMLD)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marL="294480" lvl="1" indent="-190440" defTabSz="910800">
                <a:lnSpc>
                  <a:spcPct val="100000"/>
                </a:lnSpc>
                <a:buClr>
                  <a:srgbClr val="FFFFFF"/>
                </a:buClr>
                <a:buSzPct val="125000"/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  <a:ea typeface="Arial"/>
                </a:rPr>
                <a:t>electron yield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7" name="✚"/>
            <p:cNvSpPr/>
            <p:nvPr/>
          </p:nvSpPr>
          <p:spPr>
            <a:xfrm>
              <a:off x="2916000" y="5279760"/>
              <a:ext cx="412560" cy="4975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rIns="45720" numCol="1" spcCol="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0" u="none" strike="noStrike">
                  <a:solidFill>
                    <a:srgbClr val="FF2600"/>
                  </a:solidFill>
                  <a:effectLst/>
                  <a:uFillTx/>
                  <a:latin typeface="Arial"/>
                  <a:ea typeface="Arial"/>
                </a:rPr>
                <a:t>✚</a:t>
              </a:r>
              <a:endParaRPr lang="en-US" sz="3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88" name="Group"/>
          <p:cNvGrpSpPr/>
          <p:nvPr/>
        </p:nvGrpSpPr>
        <p:grpSpPr>
          <a:xfrm>
            <a:off x="5503320" y="1210680"/>
            <a:ext cx="2409480" cy="5455440"/>
            <a:chOff x="5503320" y="1210680"/>
            <a:chExt cx="2409480" cy="5455440"/>
          </a:xfrm>
        </p:grpSpPr>
        <p:pic>
          <p:nvPicPr>
            <p:cNvPr id="189" name="MicroSpectrometer2.jpg" descr="MicroSpectrometer2.jpg"/>
            <p:cNvPicPr/>
            <p:nvPr/>
          </p:nvPicPr>
          <p:blipFill>
            <a:blip r:embed="rId4"/>
            <a:srcRect l="36851" t="2805" r="5544"/>
            <a:stretch/>
          </p:blipFill>
          <p:spPr>
            <a:xfrm>
              <a:off x="5921640" y="1713960"/>
              <a:ext cx="1991160" cy="2519640"/>
            </a:xfrm>
            <a:prstGeom prst="rect">
              <a:avLst/>
            </a:prstGeom>
            <a:noFill/>
            <a:ln w="3175">
              <a:noFill/>
            </a:ln>
          </p:spPr>
        </p:pic>
        <p:sp>
          <p:nvSpPr>
            <p:cNvPr id="190" name="energy-filtered PEEM"/>
            <p:cNvSpPr/>
            <p:nvPr/>
          </p:nvSpPr>
          <p:spPr>
            <a:xfrm>
              <a:off x="5960880" y="1210680"/>
              <a:ext cx="1912680" cy="2685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35640" tIns="35640" rIns="35640" bIns="35640" numCol="1" spcCol="0" anchor="t">
              <a:spAutoFit/>
            </a:bodyPr>
            <a:lstStyle/>
            <a:p>
              <a:pPr marL="149400" indent="-108720" defTabSz="910800">
                <a:lnSpc>
                  <a:spcPct val="100000"/>
                </a:lnSpc>
                <a:spcBef>
                  <a:spcPts val="201"/>
                </a:spcBef>
                <a:tabLst>
                  <a:tab pos="0" algn="l"/>
                </a:tabLst>
              </a:pPr>
              <a:r>
                <a:rPr lang="en-US" sz="1400" b="1" u="none" strike="noStrike">
                  <a:solidFill>
                    <a:srgbClr val="DD1712"/>
                  </a:solidFill>
                  <a:effectLst/>
                  <a:uFillTx/>
                  <a:latin typeface="Arial"/>
                  <a:ea typeface="Arial"/>
                </a:rPr>
                <a:t>energy-filtered PEEM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1" name="energy E selection (XPS)…"/>
            <p:cNvSpPr/>
            <p:nvPr/>
          </p:nvSpPr>
          <p:spPr>
            <a:xfrm>
              <a:off x="5952600" y="4469040"/>
              <a:ext cx="1928880" cy="2197080"/>
            </a:xfrm>
            <a:prstGeom prst="rect">
              <a:avLst/>
            </a:prstGeom>
            <a:solidFill>
              <a:srgbClr val="006D8F"/>
            </a:solidFill>
            <a:ln w="12700">
              <a:noFill/>
            </a:ln>
            <a:effectLst>
              <a:outerShdw blurRad="38160" dist="50402" dir="2700000" rotWithShape="0">
                <a:srgbClr val="212121">
                  <a:alpha val="7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t">
              <a:spAutoFit/>
            </a:bodyPr>
            <a:lstStyle/>
            <a:p>
              <a:pPr marL="294480" lvl="1" indent="-190440" defTabSz="910800">
                <a:lnSpc>
                  <a:spcPct val="100000"/>
                </a:lnSpc>
                <a:buClr>
                  <a:srgbClr val="FFFFFF"/>
                </a:buClr>
                <a:buSzPct val="125000"/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  <a:ea typeface="Arial"/>
                </a:rPr>
                <a:t>energy E selection (XPS)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marL="294480" lvl="1" indent="-190440" defTabSz="910800">
                <a:lnSpc>
                  <a:spcPct val="100000"/>
                </a:lnSpc>
                <a:buClr>
                  <a:srgbClr val="FFFFFF"/>
                </a:buClr>
                <a:buSzPct val="125000"/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  <a:ea typeface="Arial"/>
                </a:rPr>
                <a:t>soft / hard X-rays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marL="294480" lvl="1" indent="-190440" defTabSz="910800">
                <a:lnSpc>
                  <a:spcPct val="100000"/>
                </a:lnSpc>
                <a:buClr>
                  <a:srgbClr val="FFFFFF"/>
                </a:buClr>
                <a:buSzPct val="125000"/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  <a:ea typeface="Arial"/>
                </a:rPr>
                <a:t>information depth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marL="294480" lvl="1" indent="-190440" defTabSz="910800">
                <a:lnSpc>
                  <a:spcPct val="100000"/>
                </a:lnSpc>
                <a:buClr>
                  <a:srgbClr val="FFFFFF"/>
                </a:buClr>
                <a:buSzPct val="125000"/>
                <a:buFont typeface="Symbol" charset="2"/>
                <a:buChar char=""/>
              </a:pPr>
              <a:r>
                <a:rPr lang="en-US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  <a:ea typeface="Arial"/>
                </a:rPr>
                <a:t>time resolution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2" name="✚"/>
            <p:cNvSpPr/>
            <p:nvPr/>
          </p:nvSpPr>
          <p:spPr>
            <a:xfrm>
              <a:off x="5503320" y="5268600"/>
              <a:ext cx="412560" cy="4975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rIns="45720" numCol="1" spcCol="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0" u="none" strike="noStrike">
                  <a:solidFill>
                    <a:srgbClr val="FF2600"/>
                  </a:solidFill>
                  <a:effectLst/>
                  <a:uFillTx/>
                  <a:latin typeface="Arial"/>
                  <a:ea typeface="Arial"/>
                </a:rPr>
                <a:t>✚</a:t>
              </a:r>
              <a:endParaRPr lang="en-US" sz="3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93" name="Group"/>
          <p:cNvGrpSpPr/>
          <p:nvPr/>
        </p:nvGrpSpPr>
        <p:grpSpPr>
          <a:xfrm>
            <a:off x="8015040" y="1198440"/>
            <a:ext cx="3708360" cy="5347440"/>
            <a:chOff x="8015040" y="1198440"/>
            <a:chExt cx="3708360" cy="5347440"/>
          </a:xfrm>
        </p:grpSpPr>
        <p:sp>
          <p:nvSpPr>
            <p:cNvPr id="194" name="momentum PEEM"/>
            <p:cNvSpPr/>
            <p:nvPr/>
          </p:nvSpPr>
          <p:spPr>
            <a:xfrm>
              <a:off x="9256320" y="1198440"/>
              <a:ext cx="1270080" cy="1270080"/>
            </a:xfrm>
            <a:prstGeom prst="line">
              <a:avLst/>
            </a:prstGeom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t">
              <a:noAutofit/>
            </a:bodyPr>
            <a:lstStyle/>
            <a:p>
              <a:pPr marL="149400" indent="-108720" defTabSz="910800">
                <a:lnSpc>
                  <a:spcPct val="100000"/>
                </a:lnSpc>
                <a:spcBef>
                  <a:spcPts val="201"/>
                </a:spcBef>
                <a:tabLst>
                  <a:tab pos="0" algn="l"/>
                </a:tabLst>
              </a:pPr>
              <a:r>
                <a:rPr lang="en-US" sz="1400" b="1" u="none" strike="noStrike">
                  <a:solidFill>
                    <a:srgbClr val="DD1712"/>
                  </a:solidFill>
                  <a:effectLst/>
                  <a:uFillTx/>
                  <a:latin typeface="Arial"/>
                  <a:ea typeface="Arial"/>
                </a:rPr>
                <a:t>momentum PEEM</a:t>
              </a:r>
              <a:endPara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95" name="image.png" descr="image.png"/>
            <p:cNvPicPr/>
            <p:nvPr/>
          </p:nvPicPr>
          <p:blipFill>
            <a:blip r:embed="rId5"/>
            <a:stretch/>
          </p:blipFill>
          <p:spPr>
            <a:xfrm>
              <a:off x="8745840" y="1852920"/>
              <a:ext cx="2977560" cy="2572560"/>
            </a:xfrm>
            <a:prstGeom prst="rect">
              <a:avLst/>
            </a:prstGeom>
            <a:noFill/>
            <a:ln w="12700">
              <a:noFill/>
            </a:ln>
            <a:effectLst>
              <a:outerShdw blurRad="2412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196" name="✚"/>
            <p:cNvSpPr/>
            <p:nvPr/>
          </p:nvSpPr>
          <p:spPr>
            <a:xfrm>
              <a:off x="8015040" y="5275800"/>
              <a:ext cx="1269720" cy="1270080"/>
            </a:xfrm>
            <a:prstGeom prst="line">
              <a:avLst/>
            </a:prstGeom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rIns="45720" numCol="1" spcCol="0" anchor="t">
              <a:no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0" u="none" strike="noStrike">
                  <a:solidFill>
                    <a:srgbClr val="FF2600"/>
                  </a:solidFill>
                  <a:effectLst/>
                  <a:uFillTx/>
                  <a:latin typeface="Arial"/>
                  <a:ea typeface="Arial"/>
                </a:rPr>
                <a:t>✚</a:t>
              </a:r>
              <a:endParaRPr lang="en-US" sz="3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7" name="Line"/>
            <p:cNvSpPr/>
            <p:nvPr/>
          </p:nvSpPr>
          <p:spPr>
            <a:xfrm>
              <a:off x="8902800" y="4708080"/>
              <a:ext cx="212040" cy="0"/>
            </a:xfrm>
            <a:prstGeom prst="line">
              <a:avLst/>
            </a:prstGeom>
            <a:ln w="12700">
              <a:solidFill>
                <a:srgbClr val="FFFFFF"/>
              </a:solidFill>
              <a:miter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0" rIns="45720" bIns="0" numCol="1" spcCol="0" anchor="t">
              <a:noAutofit/>
            </a:bodyPr>
            <a:lstStyle/>
            <a:p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</p:grpSp>
      <p:sp>
        <p:nvSpPr>
          <p:cNvPr id="198" name="~1970"/>
          <p:cNvSpPr/>
          <p:nvPr/>
        </p:nvSpPr>
        <p:spPr>
          <a:xfrm rot="16200000">
            <a:off x="248760" y="3882960"/>
            <a:ext cx="673560" cy="590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marL="149400" indent="-108720" algn="ctr" defTabSz="910800"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US" sz="1800" b="1" u="none" strike="noStrike">
                <a:solidFill>
                  <a:srgbClr val="DD1712"/>
                </a:solidFill>
                <a:effectLst/>
                <a:uFillTx/>
                <a:latin typeface="Arial"/>
                <a:ea typeface="Arial"/>
              </a:rPr>
              <a:t>~</a:t>
            </a:r>
            <a:r>
              <a:rPr lang="en-US" sz="1400" b="1" u="none" strike="noStrike">
                <a:solidFill>
                  <a:srgbClr val="DD1712"/>
                </a:solidFill>
                <a:effectLst/>
                <a:uFillTx/>
                <a:latin typeface="Arial"/>
                <a:ea typeface="Arial"/>
              </a:rPr>
              <a:t>1970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9" name="~1990"/>
          <p:cNvSpPr/>
          <p:nvPr/>
        </p:nvSpPr>
        <p:spPr>
          <a:xfrm rot="16200000">
            <a:off x="3381840" y="3801960"/>
            <a:ext cx="673560" cy="590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marL="149400" indent="-108720" algn="ctr" defTabSz="910800"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US" sz="1800" b="1" u="none" strike="noStrike">
                <a:solidFill>
                  <a:srgbClr val="DD1712"/>
                </a:solidFill>
                <a:effectLst/>
                <a:uFillTx/>
                <a:latin typeface="Arial"/>
                <a:ea typeface="Arial"/>
              </a:rPr>
              <a:t>~</a:t>
            </a:r>
            <a:r>
              <a:rPr lang="en-US" sz="1400" b="1" u="none" strike="noStrike">
                <a:solidFill>
                  <a:srgbClr val="DD1712"/>
                </a:solidFill>
                <a:effectLst/>
                <a:uFillTx/>
                <a:latin typeface="Arial"/>
                <a:ea typeface="Arial"/>
              </a:rPr>
              <a:t>1990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0" name="~2000"/>
          <p:cNvSpPr/>
          <p:nvPr/>
        </p:nvSpPr>
        <p:spPr>
          <a:xfrm rot="16200000">
            <a:off x="5501520" y="3619800"/>
            <a:ext cx="673560" cy="590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marL="149400" indent="-108720" algn="ctr" defTabSz="910800"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US" sz="1800" b="1" u="none" strike="noStrike">
                <a:solidFill>
                  <a:srgbClr val="DD1712"/>
                </a:solidFill>
                <a:effectLst/>
                <a:uFillTx/>
                <a:latin typeface="Arial"/>
                <a:ea typeface="Arial"/>
              </a:rPr>
              <a:t>~</a:t>
            </a:r>
            <a:r>
              <a:rPr lang="en-US" sz="1400" b="1" u="none" strike="noStrike">
                <a:solidFill>
                  <a:srgbClr val="DD1712"/>
                </a:solidFill>
                <a:effectLst/>
                <a:uFillTx/>
                <a:latin typeface="Arial"/>
                <a:ea typeface="Arial"/>
              </a:rPr>
              <a:t>2000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1" name="~2015"/>
          <p:cNvSpPr/>
          <p:nvPr/>
        </p:nvSpPr>
        <p:spPr>
          <a:xfrm rot="16200000">
            <a:off x="8305920" y="3643200"/>
            <a:ext cx="673560" cy="590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marL="149400" indent="-108720" algn="ctr" defTabSz="910800"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US" sz="1800" b="1" u="none" strike="noStrike">
                <a:solidFill>
                  <a:srgbClr val="DD1712"/>
                </a:solidFill>
                <a:effectLst/>
                <a:uFillTx/>
                <a:latin typeface="Arial"/>
                <a:ea typeface="Arial"/>
              </a:rPr>
              <a:t>~</a:t>
            </a:r>
            <a:r>
              <a:rPr lang="en-US" sz="1400" b="1" u="none" strike="noStrike">
                <a:solidFill>
                  <a:srgbClr val="DD1712"/>
                </a:solidFill>
                <a:effectLst/>
                <a:uFillTx/>
                <a:latin typeface="Arial"/>
                <a:ea typeface="Arial"/>
              </a:rPr>
              <a:t>2015</a:t>
            </a: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2" name="energy E selection (XPS)…"/>
          <p:cNvSpPr/>
          <p:nvPr/>
        </p:nvSpPr>
        <p:spPr>
          <a:xfrm>
            <a:off x="8775720" y="4549320"/>
            <a:ext cx="3276360" cy="1733760"/>
          </a:xfrm>
          <a:prstGeom prst="rect">
            <a:avLst/>
          </a:prstGeom>
          <a:solidFill>
            <a:srgbClr val="006D8F"/>
          </a:solidFill>
          <a:ln w="12700">
            <a:noFill/>
          </a:ln>
          <a:effectLst>
            <a:outerShdw blurRad="38160" dist="50402" dir="2700000" rotWithShape="0">
              <a:srgbClr val="212121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numCol="1" spcCol="0" anchor="t">
            <a:spAutoFit/>
          </a:bodyPr>
          <a:lstStyle/>
          <a:p>
            <a:pPr marL="294480" lvl="1" indent="-190440" defTabSz="910800">
              <a:lnSpc>
                <a:spcPct val="100000"/>
              </a:lnSpc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easy r -   k switching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294480" lvl="1" indent="-190440" defTabSz="910800">
              <a:lnSpc>
                <a:spcPct val="100000"/>
              </a:lnSpc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momentum k selection (ARPES)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294480" lvl="1" indent="-190440" defTabSz="910800">
              <a:lnSpc>
                <a:spcPct val="100000"/>
              </a:lnSpc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real/momentum space imaging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marL="294480" lvl="1" indent="-190440" defTabSz="910800">
              <a:lnSpc>
                <a:spcPct val="100000"/>
              </a:lnSpc>
              <a:buClr>
                <a:srgbClr val="FFFFFF"/>
              </a:buClr>
              <a:buSzPct val="125000"/>
              <a:buFont typeface="Symbol" charset="2"/>
              <a:buChar char=""/>
            </a:pPr>
            <a:r>
              <a:rPr lang="en-US" sz="1800" b="0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spin P selection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9AE78A-9A0F-49B8-A433-98AFB87367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outline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205" name="Rectangle"/>
          <p:cNvSpPr/>
          <p:nvPr/>
        </p:nvSpPr>
        <p:spPr>
          <a:xfrm>
            <a:off x="2488320" y="1848240"/>
            <a:ext cx="203760" cy="1936080"/>
          </a:xfrm>
          <a:prstGeom prst="rect">
            <a:avLst/>
          </a:prstGeom>
          <a:solidFill>
            <a:srgbClr val="005C84">
              <a:alpha val="12000"/>
            </a:srgbClr>
          </a:solidFill>
          <a:ln w="3175">
            <a:noFill/>
          </a:ln>
          <a:effectLst>
            <a:outerShdw blurRad="88920" dist="50402" dir="2700000" rotWithShape="0">
              <a:srgbClr val="000000">
                <a:alpha val="7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grpSp>
        <p:nvGrpSpPr>
          <p:cNvPr id="206" name="Group"/>
          <p:cNvGrpSpPr/>
          <p:nvPr/>
        </p:nvGrpSpPr>
        <p:grpSpPr>
          <a:xfrm>
            <a:off x="2506320" y="1821600"/>
            <a:ext cx="196200" cy="1910880"/>
            <a:chOff x="2506320" y="1821600"/>
            <a:chExt cx="196200" cy="1910880"/>
          </a:xfrm>
        </p:grpSpPr>
        <p:sp>
          <p:nvSpPr>
            <p:cNvPr id="207" name="Square"/>
            <p:cNvSpPr/>
            <p:nvPr/>
          </p:nvSpPr>
          <p:spPr>
            <a:xfrm>
              <a:off x="2506320" y="182160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208" name="Square"/>
            <p:cNvSpPr/>
            <p:nvPr/>
          </p:nvSpPr>
          <p:spPr>
            <a:xfrm>
              <a:off x="2506320" y="239328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209" name="Square"/>
            <p:cNvSpPr/>
            <p:nvPr/>
          </p:nvSpPr>
          <p:spPr>
            <a:xfrm>
              <a:off x="2506320" y="296460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  <p:sp>
          <p:nvSpPr>
            <p:cNvPr id="210" name="Square"/>
            <p:cNvSpPr/>
            <p:nvPr/>
          </p:nvSpPr>
          <p:spPr>
            <a:xfrm>
              <a:off x="2506320" y="3536280"/>
              <a:ext cx="196200" cy="1962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67DA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5640" tIns="35640" rIns="35640" bIns="35640" numCol="1" spcCol="0" anchor="ctr">
              <a:noAutofit/>
            </a:bodyPr>
            <a:lstStyle/>
            <a:p>
              <a:pPr marL="40680" defTabSz="9108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endParaRPr>
            </a:p>
          </p:txBody>
        </p:sp>
      </p:grpSp>
      <p:sp>
        <p:nvSpPr>
          <p:cNvPr id="211" name="Scientific motivation…"/>
          <p:cNvSpPr/>
          <p:nvPr/>
        </p:nvSpPr>
        <p:spPr>
          <a:xfrm>
            <a:off x="2723040" y="1790280"/>
            <a:ext cx="7768440" cy="454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Scientific motivation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Immersion lens microscopy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Chemical selectivity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83400" indent="-343080" defTabSz="910800">
              <a:lnSpc>
                <a:spcPts val="2701"/>
              </a:lnSpc>
              <a:spcBef>
                <a:spcPts val="1500"/>
              </a:spcBef>
              <a:tabLst>
                <a:tab pos="0" algn="l"/>
              </a:tabLst>
            </a:pPr>
            <a:r>
              <a:rPr lang="en-US" sz="2200" b="0" u="none" strike="noStrike">
                <a:solidFill>
                  <a:srgbClr val="005C84"/>
                </a:solidFill>
                <a:effectLst/>
                <a:uFillTx/>
                <a:latin typeface="Helvetica Neue"/>
                <a:ea typeface="Helvetica Neue"/>
              </a:rPr>
              <a:t>Energy and Spin filtering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2" name="Square"/>
          <p:cNvSpPr/>
          <p:nvPr/>
        </p:nvSpPr>
        <p:spPr>
          <a:xfrm>
            <a:off x="2506320" y="2393280"/>
            <a:ext cx="196200" cy="196200"/>
          </a:xfrm>
          <a:prstGeom prst="rect">
            <a:avLst/>
          </a:prstGeom>
          <a:solidFill>
            <a:srgbClr val="367DA2"/>
          </a:solidFill>
          <a:ln w="25400">
            <a:solidFill>
              <a:srgbClr val="367DA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>
            <a:no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794DA6-964C-4852-9F92-32D9D23FE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Ernst Brüche (1933)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215" name="droppedImage.pdf" descr="droppedImage.pdf"/>
          <p:cNvPicPr/>
          <p:nvPr/>
        </p:nvPicPr>
        <p:blipFill>
          <a:blip r:embed="rId2"/>
          <a:stretch/>
        </p:blipFill>
        <p:spPr>
          <a:xfrm>
            <a:off x="493920" y="1142280"/>
            <a:ext cx="4419720" cy="1626840"/>
          </a:xfrm>
          <a:prstGeom prst="rect">
            <a:avLst/>
          </a:prstGeom>
          <a:noFill/>
          <a:ln w="12700">
            <a:noFill/>
          </a:ln>
          <a:effectLst>
            <a:outerShdw blurRad="88920" dist="50402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16" name="droppedImage.pdf" descr="droppedImage.pdf"/>
          <p:cNvPicPr/>
          <p:nvPr/>
        </p:nvPicPr>
        <p:blipFill>
          <a:blip r:embed="rId3"/>
          <a:srcRect l="1732" t="2654" r="2211" b="8257"/>
          <a:stretch/>
        </p:blipFill>
        <p:spPr>
          <a:xfrm>
            <a:off x="434520" y="3094200"/>
            <a:ext cx="4669920" cy="2826000"/>
          </a:xfrm>
          <a:prstGeom prst="rect">
            <a:avLst/>
          </a:prstGeom>
          <a:noFill/>
          <a:ln w="12700">
            <a:noFill/>
          </a:ln>
          <a:effectLst>
            <a:outerShdw blurRad="88920" dist="50402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25" name="holes in Zn metal plate"/>
          <p:cNvSpPr/>
          <p:nvPr/>
        </p:nvSpPr>
        <p:spPr>
          <a:xfrm>
            <a:off x="4928760" y="2590920"/>
            <a:ext cx="7768440" cy="1933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383400" indent="114480" defTabSz="910800">
              <a:lnSpc>
                <a:spcPct val="100000"/>
              </a:lnSpc>
              <a:spcBef>
                <a:spcPts val="2100"/>
              </a:spcBef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Chalkboard"/>
                <a:ea typeface="Chalkboard"/>
              </a:rPr>
              <a:t>holes in Zn metal plate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6" name="Line"/>
          <p:cNvSpPr/>
          <p:nvPr/>
        </p:nvSpPr>
        <p:spPr>
          <a:xfrm rot="5400000">
            <a:off x="1466640" y="4620960"/>
            <a:ext cx="1047600" cy="161640"/>
          </a:xfrm>
          <a:custGeom>
            <a:avLst/>
            <a:gdLst>
              <a:gd name="textAreaLeft" fmla="*/ 0 w 1047600"/>
              <a:gd name="textAreaRight" fmla="*/ 1047960 w 1047600"/>
              <a:gd name="textAreaTop" fmla="*/ 0 h 161640"/>
              <a:gd name="textAreaBottom" fmla="*/ 162000 h 161640"/>
              <a:gd name="GluePoint1X" fmla="logwidth/2"/>
              <a:gd name="GluePoint1Y" fmla="logheight/2"/>
              <a:gd name="GluePoint2X" fmla="logwidth/2"/>
              <a:gd name="GluePoint2Y" fmla="logheight/2"/>
              <a:gd name="GluePoint3X" fmla="logwidth/2"/>
              <a:gd name="GluePoint3Y" fmla="logheight/2"/>
              <a:gd name="GluePoint4X" fmla="logwidth/2"/>
              <a:gd name="GluePoint4Y" fmla="logheight/2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</a:cxnLst>
            <a:rect l="textAreaLeft" t="textAreaTop" r="textAreaRight" b="textAreaBottom"/>
            <a:pathLst>
              <a:path w="21600" h="21600">
                <a:moveTo>
                  <a:pt x="21600" y="356"/>
                </a:moveTo>
                <a:lnTo>
                  <a:pt x="0" y="0"/>
                </a:lnTo>
                <a:lnTo>
                  <a:pt x="28" y="21600"/>
                </a:lnTo>
              </a:path>
            </a:pathLst>
          </a:custGeom>
          <a:noFill/>
          <a:ln w="3175">
            <a:solidFill>
              <a:srgbClr val="FF2600"/>
            </a:solidFill>
            <a:miter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40680" defTabSz="9108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2F58F-044B-4BF4-B07E-F90D7A2492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History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grpSp>
        <p:nvGrpSpPr>
          <p:cNvPr id="232" name="Group 37"/>
          <p:cNvGrpSpPr/>
          <p:nvPr/>
        </p:nvGrpSpPr>
        <p:grpSpPr>
          <a:xfrm>
            <a:off x="354600" y="1252800"/>
            <a:ext cx="4104360" cy="3063240"/>
            <a:chOff x="354600" y="1252800"/>
            <a:chExt cx="4104360" cy="3063240"/>
          </a:xfrm>
        </p:grpSpPr>
        <p:pic>
          <p:nvPicPr>
            <p:cNvPr id="233" name="Picture 38"/>
            <p:cNvPicPr/>
            <p:nvPr/>
          </p:nvPicPr>
          <p:blipFill>
            <a:blip r:embed="rId2"/>
            <a:stretch/>
          </p:blipFill>
          <p:spPr>
            <a:xfrm>
              <a:off x="354600" y="1559160"/>
              <a:ext cx="4104360" cy="27568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34" name="Picture 39"/>
            <p:cNvPicPr/>
            <p:nvPr/>
          </p:nvPicPr>
          <p:blipFill>
            <a:blip r:embed="rId3"/>
            <a:stretch/>
          </p:blipFill>
          <p:spPr>
            <a:xfrm>
              <a:off x="804600" y="1252800"/>
              <a:ext cx="3471480" cy="20844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235" name="Group 41"/>
          <p:cNvGrpSpPr/>
          <p:nvPr/>
        </p:nvGrpSpPr>
        <p:grpSpPr>
          <a:xfrm>
            <a:off x="4766400" y="1252800"/>
            <a:ext cx="3502800" cy="4303440"/>
            <a:chOff x="4766400" y="1252800"/>
            <a:chExt cx="3502800" cy="4303440"/>
          </a:xfrm>
        </p:grpSpPr>
        <p:pic>
          <p:nvPicPr>
            <p:cNvPr id="236" name="Picture 42"/>
            <p:cNvPicPr/>
            <p:nvPr/>
          </p:nvPicPr>
          <p:blipFill>
            <a:blip r:embed="rId4"/>
            <a:stretch/>
          </p:blipFill>
          <p:spPr>
            <a:xfrm>
              <a:off x="4766400" y="1639440"/>
              <a:ext cx="3502800" cy="35305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7" name="TextBox 43"/>
            <p:cNvSpPr/>
            <p:nvPr/>
          </p:nvSpPr>
          <p:spPr>
            <a:xfrm>
              <a:off x="5295600" y="1252800"/>
              <a:ext cx="2444760" cy="369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Same instrument, 1934!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38" name="TextBox 44"/>
            <p:cNvSpPr/>
            <p:nvPr/>
          </p:nvSpPr>
          <p:spPr>
            <a:xfrm>
              <a:off x="5429520" y="5187240"/>
              <a:ext cx="217692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Polycrystalline Pt foil.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39" name="Group 45"/>
          <p:cNvGrpSpPr/>
          <p:nvPr/>
        </p:nvGrpSpPr>
        <p:grpSpPr>
          <a:xfrm>
            <a:off x="8577000" y="1207800"/>
            <a:ext cx="3476880" cy="3962160"/>
            <a:chOff x="8577000" y="1207800"/>
            <a:chExt cx="3476880" cy="3962160"/>
          </a:xfrm>
        </p:grpSpPr>
        <p:pic>
          <p:nvPicPr>
            <p:cNvPr id="240" name="Picture 46"/>
            <p:cNvPicPr/>
            <p:nvPr/>
          </p:nvPicPr>
          <p:blipFill>
            <a:blip r:embed="rId5"/>
            <a:stretch/>
          </p:blipFill>
          <p:spPr>
            <a:xfrm>
              <a:off x="8577000" y="1594080"/>
              <a:ext cx="3476880" cy="35758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41" name="TextBox 47"/>
            <p:cNvSpPr/>
            <p:nvPr/>
          </p:nvSpPr>
          <p:spPr>
            <a:xfrm>
              <a:off x="8874000" y="1207800"/>
              <a:ext cx="2779560" cy="369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Engel, 1970, group of Ruska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42" name="Group 48"/>
          <p:cNvGrpSpPr/>
          <p:nvPr/>
        </p:nvGrpSpPr>
        <p:grpSpPr>
          <a:xfrm>
            <a:off x="1446120" y="5665680"/>
            <a:ext cx="10046520" cy="369000"/>
            <a:chOff x="1446120" y="5665680"/>
            <a:chExt cx="10046520" cy="369000"/>
          </a:xfrm>
        </p:grpSpPr>
        <p:sp>
          <p:nvSpPr>
            <p:cNvPr id="243" name="TextBox 49"/>
            <p:cNvSpPr/>
            <p:nvPr/>
          </p:nvSpPr>
          <p:spPr>
            <a:xfrm>
              <a:off x="1446120" y="5665680"/>
              <a:ext cx="1961640" cy="369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C00000"/>
                  </a:solidFill>
                  <a:effectLst/>
                  <a:uFillTx/>
                  <a:latin typeface="Arial"/>
                  <a:ea typeface="Arial"/>
                </a:rPr>
                <a:t>Magnification 2.5x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44" name="TextBox 50"/>
            <p:cNvSpPr/>
            <p:nvPr/>
          </p:nvSpPr>
          <p:spPr>
            <a:xfrm>
              <a:off x="9220320" y="5665680"/>
              <a:ext cx="2272320" cy="369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800" b="0" u="none" strike="noStrike">
                  <a:solidFill>
                    <a:srgbClr val="C00000"/>
                  </a:solidFill>
                  <a:effectLst/>
                  <a:uFillTx/>
                  <a:latin typeface="Arial"/>
                  <a:ea typeface="Arial"/>
                </a:rPr>
                <a:t>Magnification 10,000x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245" name="Straight Arrow Connector 51"/>
            <p:cNvCxnSpPr>
              <a:stCxn id="243" idx="3"/>
              <a:endCxn id="244" idx="1"/>
            </p:cNvCxnSpPr>
            <p:nvPr/>
          </p:nvCxnSpPr>
          <p:spPr>
            <a:xfrm>
              <a:off x="3407760" y="5850000"/>
              <a:ext cx="5812920" cy="360"/>
            </a:xfrm>
            <a:prstGeom prst="straightConnector1">
              <a:avLst/>
            </a:prstGeom>
            <a:ln w="25400">
              <a:solidFill>
                <a:srgbClr val="FFFFFF">
                  <a:lumMod val="85000"/>
                </a:srgbClr>
              </a:solidFill>
              <a:round/>
              <a:tailEnd type="triangle" w="med" len="med"/>
            </a:ln>
          </p:spPr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F173762-55F0-46A7-BFBB-0D0B39578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371520" y="324000"/>
            <a:ext cx="11448720" cy="11242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3200" b="1" u="none" strike="noStrike" cap="all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Immersion lens microscope (since 1990)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358920" y="875160"/>
            <a:ext cx="11448720" cy="5097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1417"/>
              </a:spcBef>
              <a:buNone/>
            </a:pPr>
            <a:endParaRPr lang="en-US" sz="1800" b="1" u="none" strike="noStrike">
              <a:solidFill>
                <a:schemeClr val="accent1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248" name="PEEM.jpg" descr="PEEM.jpg"/>
          <p:cNvPicPr/>
          <p:nvPr/>
        </p:nvPicPr>
        <p:blipFill>
          <a:blip r:embed="rId2"/>
          <a:stretch/>
        </p:blipFill>
        <p:spPr>
          <a:xfrm>
            <a:off x="2747520" y="1076760"/>
            <a:ext cx="3982680" cy="5307840"/>
          </a:xfrm>
          <a:prstGeom prst="rect">
            <a:avLst/>
          </a:prstGeom>
          <a:noFill/>
          <a:ln w="12700">
            <a:noFill/>
          </a:ln>
          <a:effectLst>
            <a:outerShdw blurRad="88920" dist="50402" dir="2700000" rotWithShape="0">
              <a:srgbClr val="212121">
                <a:alpha val="75000"/>
              </a:srgbClr>
            </a:outerShdw>
          </a:effectLst>
        </p:spPr>
      </p:pic>
      <p:pic>
        <p:nvPicPr>
          <p:cNvPr id="249" name="newpeem.jpg" descr="newpeem.jpg"/>
          <p:cNvPicPr/>
          <p:nvPr/>
        </p:nvPicPr>
        <p:blipFill>
          <a:blip r:embed="rId3"/>
          <a:stretch/>
        </p:blipFill>
        <p:spPr>
          <a:xfrm rot="10800000">
            <a:off x="7692480" y="1185480"/>
            <a:ext cx="1565280" cy="5090400"/>
          </a:xfrm>
          <a:prstGeom prst="rect">
            <a:avLst/>
          </a:prstGeom>
          <a:noFill/>
          <a:ln w="12700">
            <a:noFill/>
          </a:ln>
          <a:effectLst>
            <a:outerShdw blurRad="88920" dist="50402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50" name="Rectangle"/>
          <p:cNvSpPr/>
          <p:nvPr/>
        </p:nvSpPr>
        <p:spPr>
          <a:xfrm>
            <a:off x="2211480" y="4472280"/>
            <a:ext cx="7768440" cy="1933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383400" indent="-343080" defTabSz="910800">
              <a:lnSpc>
                <a:spcPct val="100000"/>
              </a:lnSpc>
              <a:spcBef>
                <a:spcPts val="499"/>
              </a:spcBef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251" name="Rectangle"/>
          <p:cNvSpPr/>
          <p:nvPr/>
        </p:nvSpPr>
        <p:spPr>
          <a:xfrm>
            <a:off x="2300760" y="4561560"/>
            <a:ext cx="7768440" cy="1933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t">
            <a:noAutofit/>
          </a:bodyPr>
          <a:lstStyle/>
          <a:p>
            <a:pPr marL="383400" indent="-343080" defTabSz="910800">
              <a:lnSpc>
                <a:spcPct val="100000"/>
              </a:lnSpc>
              <a:spcBef>
                <a:spcPts val="499"/>
              </a:spcBef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  <a:ea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A241BD-5416-4775-8427-CC3A1A48A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7" t="94190" r="62867" b="3792"/>
          <a:stretch/>
        </p:blipFill>
        <p:spPr>
          <a:xfrm>
            <a:off x="226501" y="6221000"/>
            <a:ext cx="2877425" cy="41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ülich">
  <a:themeElements>
    <a:clrScheme name="Jülic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FF"/>
      </a:hlink>
      <a:folHlink>
        <a:srgbClr val="FF00FF"/>
      </a:folHlink>
    </a:clrScheme>
    <a:fontScheme name="Jülich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46620</TotalTime>
  <Words>1662</Words>
  <Application>Microsoft Office PowerPoint</Application>
  <PresentationFormat>Widescreen</PresentationFormat>
  <Paragraphs>293</Paragraphs>
  <Slides>46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ＭＳ Ｐゴシック</vt:lpstr>
      <vt:lpstr>Arial</vt:lpstr>
      <vt:lpstr>Arial Rounded MT Bold</vt:lpstr>
      <vt:lpstr>Avenir LT Std 85 Heavy</vt:lpstr>
      <vt:lpstr>Calibri</vt:lpstr>
      <vt:lpstr>Chalkboard</vt:lpstr>
      <vt:lpstr>DejaVu Sans</vt:lpstr>
      <vt:lpstr>Helvetica</vt:lpstr>
      <vt:lpstr>Helvetica Neue</vt:lpstr>
      <vt:lpstr>Symbol</vt:lpstr>
      <vt:lpstr>Times New Roman</vt:lpstr>
      <vt:lpstr>Wingdings</vt:lpstr>
      <vt:lpstr>ヒラギノ角ゴ ProN W3</vt:lpstr>
      <vt:lpstr>Jülich</vt:lpstr>
      <vt:lpstr>Exploring the Electronic and Magnetic Properties of Conventional 2D Materials and 2D MOFs: Insights from Photoelectron Emission Microscopy</vt:lpstr>
      <vt:lpstr>outline</vt:lpstr>
      <vt:lpstr>outline</vt:lpstr>
      <vt:lpstr>Challenge: characterization on the nanoscale</vt:lpstr>
      <vt:lpstr>PEEM Evolution since 1970</vt:lpstr>
      <vt:lpstr>outline</vt:lpstr>
      <vt:lpstr>Ernst Brüche (1933)</vt:lpstr>
      <vt:lpstr>History</vt:lpstr>
      <vt:lpstr>Immersion lens microscope (since 1990)</vt:lpstr>
      <vt:lpstr>momentum microscope</vt:lpstr>
      <vt:lpstr>Principal imaging modes of an EEM</vt:lpstr>
      <vt:lpstr>Synchrotron Light Source </vt:lpstr>
      <vt:lpstr>outline</vt:lpstr>
      <vt:lpstr>X-ray Absorption Spectroscopy (XAS) </vt:lpstr>
      <vt:lpstr>LSMO resistive switching (ex-situ)</vt:lpstr>
      <vt:lpstr>LSMO resistive switching (ex-situ)</vt:lpstr>
      <vt:lpstr>outline</vt:lpstr>
      <vt:lpstr>x-ray photoemission spectroscopy (XPS)</vt:lpstr>
      <vt:lpstr>PowerPoint Presentation</vt:lpstr>
      <vt:lpstr>PowerPoint Presentation</vt:lpstr>
      <vt:lpstr>energy-filtered microscopes</vt:lpstr>
      <vt:lpstr>Spin filtered momentum microscope</vt:lpstr>
      <vt:lpstr>2D Materials: NiTe2 layered semimetal</vt:lpstr>
      <vt:lpstr>PowerPoint Presentation</vt:lpstr>
      <vt:lpstr>k-space imaging mode: momentum microscopy</vt:lpstr>
      <vt:lpstr>Type-II dirac semimetal</vt:lpstr>
      <vt:lpstr>Spin texture  of the surface Dirac cone</vt:lpstr>
      <vt:lpstr>Spin texture  of the bulk Dirac cone</vt:lpstr>
      <vt:lpstr>graphene</vt:lpstr>
      <vt:lpstr>Growth method (CVD) and substrate</vt:lpstr>
      <vt:lpstr>Effect of the substrate</vt:lpstr>
      <vt:lpstr>Spin-polarized feature in graphene</vt:lpstr>
      <vt:lpstr>Eu doping of the Gr/Co interface</vt:lpstr>
      <vt:lpstr>Eu doping of the Gr/Co interface – spin </vt:lpstr>
      <vt:lpstr>Eu intercalation at the Gr/Co interface</vt:lpstr>
      <vt:lpstr>Eu intercalation at the Gr/Co interface - spin</vt:lpstr>
      <vt:lpstr>Conclusions</vt:lpstr>
      <vt:lpstr>Metal-organic frameworks (2D-MOF)</vt:lpstr>
      <vt:lpstr>Experimental techniques</vt:lpstr>
      <vt:lpstr>Ni-(TCNQ)x </vt:lpstr>
      <vt:lpstr>coordination bonding</vt:lpstr>
      <vt:lpstr>Band structure of 2d ni-tcnq mofs </vt:lpstr>
      <vt:lpstr>Superexchange Coupling in Ni-Based MOFs</vt:lpstr>
      <vt:lpstr>an “All-In-One” Photoemission Experiment</vt:lpstr>
      <vt:lpstr>PowerPoint Presentation</vt:lpstr>
      <vt:lpstr>Spin-Resolved  momentum space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Photoelectron Emission Microscopy</dc:title>
  <dc:subject/>
  <dc:creator>admin</dc:creator>
  <dc:description/>
  <cp:lastModifiedBy>Bárbara Calisto</cp:lastModifiedBy>
  <cp:revision>154</cp:revision>
  <cp:lastPrinted>2025-03-16T12:26:33Z</cp:lastPrinted>
  <dcterms:modified xsi:type="dcterms:W3CDTF">2025-06-27T06:08:44Z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1</vt:r8>
  </property>
  <property fmtid="{D5CDD505-2E9C-101B-9397-08002B2CF9AE}" pid="3" name="Notes">
    <vt:r8>9</vt:r8>
  </property>
  <property fmtid="{D5CDD505-2E9C-101B-9397-08002B2CF9AE}" pid="4" name="PresentationFormat">
    <vt:lpwstr>Widescreen</vt:lpwstr>
  </property>
  <property fmtid="{D5CDD505-2E9C-101B-9397-08002B2CF9AE}" pid="5" name="Slides">
    <vt:r8>46</vt:r8>
  </property>
</Properties>
</file>