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media/image14.jpg" ContentType="image/jpg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44" r:id="rId2"/>
    <p:sldMasterId id="2147483763" r:id="rId3"/>
    <p:sldMasterId id="2147483813" r:id="rId4"/>
    <p:sldMasterId id="2147483831" r:id="rId5"/>
    <p:sldMasterId id="2147483849" r:id="rId6"/>
    <p:sldMasterId id="2147483881" r:id="rId7"/>
  </p:sldMasterIdLst>
  <p:notesMasterIdLst>
    <p:notesMasterId r:id="rId31"/>
  </p:notesMasterIdLst>
  <p:sldIdLst>
    <p:sldId id="256" r:id="rId8"/>
    <p:sldId id="4886" r:id="rId9"/>
    <p:sldId id="4912" r:id="rId10"/>
    <p:sldId id="5117" r:id="rId11"/>
    <p:sldId id="4877" r:id="rId12"/>
    <p:sldId id="415" r:id="rId13"/>
    <p:sldId id="5011" r:id="rId14"/>
    <p:sldId id="5105" r:id="rId15"/>
    <p:sldId id="744" r:id="rId16"/>
    <p:sldId id="5104" r:id="rId17"/>
    <p:sldId id="262" r:id="rId18"/>
    <p:sldId id="5120" r:id="rId19"/>
    <p:sldId id="5106" r:id="rId20"/>
    <p:sldId id="5095" r:id="rId21"/>
    <p:sldId id="485" r:id="rId22"/>
    <p:sldId id="516" r:id="rId23"/>
    <p:sldId id="5015" r:id="rId24"/>
    <p:sldId id="4811" r:id="rId25"/>
    <p:sldId id="5121" r:id="rId26"/>
    <p:sldId id="5116" r:id="rId27"/>
    <p:sldId id="4864" r:id="rId28"/>
    <p:sldId id="258" r:id="rId29"/>
    <p:sldId id="5122" r:id="rId30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47E558-A68D-4076-B916-B9D86C2C1879}">
          <p14:sldIdLst>
            <p14:sldId id="256"/>
            <p14:sldId id="4886"/>
            <p14:sldId id="4912"/>
            <p14:sldId id="5117"/>
            <p14:sldId id="4877"/>
            <p14:sldId id="415"/>
            <p14:sldId id="5011"/>
            <p14:sldId id="5105"/>
            <p14:sldId id="744"/>
            <p14:sldId id="5104"/>
            <p14:sldId id="262"/>
            <p14:sldId id="5120"/>
            <p14:sldId id="5106"/>
            <p14:sldId id="5095"/>
            <p14:sldId id="485"/>
            <p14:sldId id="516"/>
            <p14:sldId id="5015"/>
            <p14:sldId id="4811"/>
            <p14:sldId id="5121"/>
            <p14:sldId id="5116"/>
            <p14:sldId id="4864"/>
            <p14:sldId id="258"/>
            <p14:sldId id="51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DBD1"/>
    <a:srgbClr val="8EFAF5"/>
    <a:srgbClr val="53F7EF"/>
    <a:srgbClr val="404040"/>
    <a:srgbClr val="00B0AC"/>
    <a:srgbClr val="009999"/>
    <a:srgbClr val="00817E"/>
    <a:srgbClr val="4472C4"/>
    <a:srgbClr val="515151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01" autoAdjust="0"/>
    <p:restoredTop sz="94665" autoAdjust="0"/>
  </p:normalViewPr>
  <p:slideViewPr>
    <p:cSldViewPr snapToGrid="0">
      <p:cViewPr varScale="1">
        <p:scale>
          <a:sx n="114" d="100"/>
          <a:sy n="114" d="100"/>
        </p:scale>
        <p:origin x="67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biscari\AppData\Local\Temp\pid-19716\Registered%20users%20per%20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Registered Users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342458978900165E-2"/>
          <c:y val="0.20004924271330229"/>
          <c:w val="0.92881518444636468"/>
          <c:h val="0.573510587903282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'Registered Statistics '!$B$19</c:f>
              <c:strCache>
                <c:ptCount val="1"/>
                <c:pt idx="0">
                  <c:v>Spain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'Registered Statistics '!$A$20:$A$32</c:f>
              <c:numCache>
                <c:formatCode>@</c:formatCode>
                <c:ptCount val="13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>
                  <c:v>2015</c:v>
                </c:pt>
                <c:pt idx="4" formatCode="General">
                  <c:v>2016</c:v>
                </c:pt>
                <c:pt idx="5" formatCode="General">
                  <c:v>2017</c:v>
                </c:pt>
                <c:pt idx="6" formatCode="General">
                  <c:v>2018</c:v>
                </c:pt>
                <c:pt idx="7" formatCode="General">
                  <c:v>2019</c:v>
                </c:pt>
                <c:pt idx="8" formatCode="General">
                  <c:v>2020</c:v>
                </c:pt>
                <c:pt idx="9" formatCode="General">
                  <c:v>2021</c:v>
                </c:pt>
                <c:pt idx="10" formatCode="General">
                  <c:v>2022</c:v>
                </c:pt>
                <c:pt idx="11" formatCode="General">
                  <c:v>2023</c:v>
                </c:pt>
                <c:pt idx="12" formatCode="General">
                  <c:v>2024</c:v>
                </c:pt>
              </c:numCache>
            </c:numRef>
          </c:cat>
          <c:val>
            <c:numRef>
              <c:f>'Registered Statistics '!$B$20:$B$32</c:f>
              <c:numCache>
                <c:formatCode>General</c:formatCode>
                <c:ptCount val="13"/>
                <c:pt idx="0">
                  <c:v>719</c:v>
                </c:pt>
                <c:pt idx="1">
                  <c:v>1034</c:v>
                </c:pt>
                <c:pt idx="2">
                  <c:v>1233</c:v>
                </c:pt>
                <c:pt idx="3">
                  <c:v>1552</c:v>
                </c:pt>
                <c:pt idx="4">
                  <c:v>1735</c:v>
                </c:pt>
                <c:pt idx="5">
                  <c:v>2153</c:v>
                </c:pt>
                <c:pt idx="6">
                  <c:v>2318</c:v>
                </c:pt>
                <c:pt idx="7">
                  <c:v>2814</c:v>
                </c:pt>
                <c:pt idx="8">
                  <c:v>3034</c:v>
                </c:pt>
                <c:pt idx="9">
                  <c:v>3246</c:v>
                </c:pt>
                <c:pt idx="10">
                  <c:v>3514</c:v>
                </c:pt>
                <c:pt idx="11">
                  <c:v>3665</c:v>
                </c:pt>
                <c:pt idx="12">
                  <c:v>4254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71-4058-9BD2-C933F7C8F5D7}"/>
            </c:ext>
          </c:extLst>
        </c:ser>
        <c:ser>
          <c:idx val="1"/>
          <c:order val="1"/>
          <c:tx>
            <c:strRef>
              <c:f>'Registered Statistics '!$C$19</c:f>
              <c:strCache>
                <c:ptCount val="1"/>
                <c:pt idx="0">
                  <c:v>Europe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'Registered Statistics '!$A$20:$A$32</c:f>
              <c:numCache>
                <c:formatCode>@</c:formatCode>
                <c:ptCount val="13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>
                  <c:v>2015</c:v>
                </c:pt>
                <c:pt idx="4" formatCode="General">
                  <c:v>2016</c:v>
                </c:pt>
                <c:pt idx="5" formatCode="General">
                  <c:v>2017</c:v>
                </c:pt>
                <c:pt idx="6" formatCode="General">
                  <c:v>2018</c:v>
                </c:pt>
                <c:pt idx="7" formatCode="General">
                  <c:v>2019</c:v>
                </c:pt>
                <c:pt idx="8" formatCode="General">
                  <c:v>2020</c:v>
                </c:pt>
                <c:pt idx="9" formatCode="General">
                  <c:v>2021</c:v>
                </c:pt>
                <c:pt idx="10" formatCode="General">
                  <c:v>2022</c:v>
                </c:pt>
                <c:pt idx="11" formatCode="General">
                  <c:v>2023</c:v>
                </c:pt>
                <c:pt idx="12" formatCode="General">
                  <c:v>2024</c:v>
                </c:pt>
              </c:numCache>
            </c:numRef>
          </c:cat>
          <c:val>
            <c:numRef>
              <c:f>'Registered Statistics '!$C$20:$C$32</c:f>
              <c:numCache>
                <c:formatCode>General</c:formatCode>
                <c:ptCount val="13"/>
                <c:pt idx="0">
                  <c:v>234</c:v>
                </c:pt>
                <c:pt idx="1">
                  <c:v>419</c:v>
                </c:pt>
                <c:pt idx="2">
                  <c:v>596</c:v>
                </c:pt>
                <c:pt idx="3">
                  <c:v>785</c:v>
                </c:pt>
                <c:pt idx="4">
                  <c:v>911</c:v>
                </c:pt>
                <c:pt idx="5">
                  <c:v>1247</c:v>
                </c:pt>
                <c:pt idx="6">
                  <c:v>1338</c:v>
                </c:pt>
                <c:pt idx="7">
                  <c:v>1874</c:v>
                </c:pt>
                <c:pt idx="8">
                  <c:v>2123</c:v>
                </c:pt>
                <c:pt idx="9">
                  <c:v>2376</c:v>
                </c:pt>
                <c:pt idx="10">
                  <c:v>2655</c:v>
                </c:pt>
                <c:pt idx="11">
                  <c:v>2820</c:v>
                </c:pt>
                <c:pt idx="12">
                  <c:v>3330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71-4058-9BD2-C933F7C8F5D7}"/>
            </c:ext>
          </c:extLst>
        </c:ser>
        <c:ser>
          <c:idx val="2"/>
          <c:order val="2"/>
          <c:tx>
            <c:strRef>
              <c:f>'Registered Statistics '!$D$19</c:f>
              <c:strCache>
                <c:ptCount val="1"/>
                <c:pt idx="0">
                  <c:v>Non EU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'Registered Statistics '!$A$20:$A$32</c:f>
              <c:numCache>
                <c:formatCode>@</c:formatCode>
                <c:ptCount val="13"/>
                <c:pt idx="0" formatCode="General">
                  <c:v>2012</c:v>
                </c:pt>
                <c:pt idx="1">
                  <c:v>2013</c:v>
                </c:pt>
                <c:pt idx="2" formatCode="General">
                  <c:v>2014</c:v>
                </c:pt>
                <c:pt idx="3">
                  <c:v>2015</c:v>
                </c:pt>
                <c:pt idx="4" formatCode="General">
                  <c:v>2016</c:v>
                </c:pt>
                <c:pt idx="5" formatCode="General">
                  <c:v>2017</c:v>
                </c:pt>
                <c:pt idx="6" formatCode="General">
                  <c:v>2018</c:v>
                </c:pt>
                <c:pt idx="7" formatCode="General">
                  <c:v>2019</c:v>
                </c:pt>
                <c:pt idx="8" formatCode="General">
                  <c:v>2020</c:v>
                </c:pt>
                <c:pt idx="9" formatCode="General">
                  <c:v>2021</c:v>
                </c:pt>
                <c:pt idx="10" formatCode="General">
                  <c:v>2022</c:v>
                </c:pt>
                <c:pt idx="11" formatCode="General">
                  <c:v>2023</c:v>
                </c:pt>
                <c:pt idx="12" formatCode="General">
                  <c:v>2024</c:v>
                </c:pt>
              </c:numCache>
            </c:numRef>
          </c:cat>
          <c:val>
            <c:numRef>
              <c:f>'Registered Statistics '!$D$20:$D$32</c:f>
              <c:numCache>
                <c:formatCode>General</c:formatCode>
                <c:ptCount val="13"/>
                <c:pt idx="0">
                  <c:v>24</c:v>
                </c:pt>
                <c:pt idx="1">
                  <c:v>53</c:v>
                </c:pt>
                <c:pt idx="2">
                  <c:v>82</c:v>
                </c:pt>
                <c:pt idx="3">
                  <c:v>121</c:v>
                </c:pt>
                <c:pt idx="4">
                  <c:v>166</c:v>
                </c:pt>
                <c:pt idx="5">
                  <c:v>285</c:v>
                </c:pt>
                <c:pt idx="6">
                  <c:v>305</c:v>
                </c:pt>
                <c:pt idx="7">
                  <c:v>481</c:v>
                </c:pt>
                <c:pt idx="8">
                  <c:v>567</c:v>
                </c:pt>
                <c:pt idx="9">
                  <c:v>625</c:v>
                </c:pt>
                <c:pt idx="10">
                  <c:v>672</c:v>
                </c:pt>
                <c:pt idx="11">
                  <c:v>704</c:v>
                </c:pt>
                <c:pt idx="12">
                  <c:v>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71-4058-9BD2-C933F7C8F5D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6695296"/>
        <c:axId val="325156160"/>
      </c:barChart>
      <c:catAx>
        <c:axId val="33669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56160"/>
        <c:crosses val="autoZero"/>
        <c:auto val="1"/>
        <c:lblAlgn val="ctr"/>
        <c:lblOffset val="100"/>
        <c:noMultiLvlLbl val="0"/>
      </c:catAx>
      <c:valAx>
        <c:axId val="32515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6695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02717276402633"/>
          <c:y val="0.20055678822321635"/>
          <c:w val="0.33422787068877513"/>
          <c:h val="0.164003432591477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912EE-9117-4915-AFC6-1D9D026E913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2101A-6D16-497D-A7E4-B115296D992B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Joint academic and industrial</a:t>
          </a:r>
        </a:p>
      </dgm:t>
    </dgm:pt>
    <dgm:pt modelId="{86686D29-4628-4E26-AF12-A7DA0B730810}" type="parTrans" cxnId="{0EE02DD1-1CF3-45E6-B0B8-58E80B36987C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EF1F241-136B-473E-8760-92F759E72074}" type="sibTrans" cxnId="{0EE02DD1-1CF3-45E6-B0B8-58E80B36987C}">
      <dgm:prSet/>
      <dgm:spPr/>
      <dgm:t>
        <a:bodyPr/>
        <a:lstStyle/>
        <a:p>
          <a:endParaRPr lang="en-US"/>
        </a:p>
      </dgm:t>
    </dgm:pt>
    <dgm:pt modelId="{51DA27BA-DFE5-4634-A6DB-3021AF736606}">
      <dgm:prSet phldrT="[Text]" custT="1"/>
      <dgm:spPr>
        <a:solidFill>
          <a:srgbClr val="336699"/>
        </a:solidFill>
      </dgm:spPr>
      <dgm:t>
        <a:bodyPr/>
        <a:lstStyle/>
        <a:p>
          <a:r>
            <a:rPr lang="en-US" sz="1600" dirty="0"/>
            <a:t>Private</a:t>
          </a:r>
          <a:endParaRPr lang="en-US" sz="1000" dirty="0"/>
        </a:p>
      </dgm:t>
    </dgm:pt>
    <dgm:pt modelId="{5114AD45-4CB1-4E3E-A743-96F309C54659}" type="parTrans" cxnId="{B95943BA-4B36-490F-9331-60878E808F85}">
      <dgm:prSet/>
      <dgm:spPr>
        <a:solidFill>
          <a:srgbClr val="336699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8534B4B-D7FD-421E-AF1F-FFAF3D1941D6}" type="sibTrans" cxnId="{B95943BA-4B36-490F-9331-60878E808F85}">
      <dgm:prSet/>
      <dgm:spPr/>
      <dgm:t>
        <a:bodyPr/>
        <a:lstStyle/>
        <a:p>
          <a:endParaRPr lang="en-US"/>
        </a:p>
      </dgm:t>
    </dgm:pt>
    <dgm:pt modelId="{10CA3EAD-7399-4B89-8F02-19DFEF9B983F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000" dirty="0"/>
            <a:t>Academic</a:t>
          </a:r>
          <a:endParaRPr lang="en-US" sz="1200" dirty="0"/>
        </a:p>
      </dgm:t>
    </dgm:pt>
    <dgm:pt modelId="{C00E88CD-EE8D-4E99-B658-BC9EED1BC037}" type="parTrans" cxnId="{933EF0A3-082F-4F81-8128-2111F55B6833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A81FFBB-DEF5-4520-B8D0-65A57D102ACE}" type="sibTrans" cxnId="{933EF0A3-082F-4F81-8128-2111F55B6833}">
      <dgm:prSet/>
      <dgm:spPr/>
      <dgm:t>
        <a:bodyPr/>
        <a:lstStyle/>
        <a:p>
          <a:endParaRPr lang="en-US"/>
        </a:p>
      </dgm:t>
    </dgm:pt>
    <dgm:pt modelId="{A7BF964D-8EEC-4982-A240-8A3B3070A40A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9B1C1456-2A40-47D0-A5B8-DE1895D232AA}" type="sibTrans" cxnId="{922D25DB-ADE6-4044-B97F-E7BC85CF0AF6}">
      <dgm:prSet/>
      <dgm:spPr/>
      <dgm:t>
        <a:bodyPr/>
        <a:lstStyle/>
        <a:p>
          <a:endParaRPr lang="en-US"/>
        </a:p>
      </dgm:t>
    </dgm:pt>
    <dgm:pt modelId="{A10B220C-F11B-4E9D-9266-1879F4E42400}" type="parTrans" cxnId="{922D25DB-ADE6-4044-B97F-E7BC85CF0AF6}">
      <dgm:prSet/>
      <dgm:spPr/>
      <dgm:t>
        <a:bodyPr/>
        <a:lstStyle/>
        <a:p>
          <a:endParaRPr lang="en-US"/>
        </a:p>
      </dgm:t>
    </dgm:pt>
    <dgm:pt modelId="{79396623-79AF-4E5B-9076-AC5AB9C8C6F5}" type="pres">
      <dgm:prSet presAssocID="{027912EE-9117-4915-AFC6-1D9D026E913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8AAA270-8A81-4B34-AABC-9B9B00CF33DE}" type="pres">
      <dgm:prSet presAssocID="{A7BF964D-8EEC-4982-A240-8A3B3070A40A}" presName="centerShape" presStyleLbl="node0" presStyleIdx="0" presStyleCnt="1" custScaleX="264964" custScaleY="161195" custLinFactNeighborX="2564" custLinFactNeighborY="-39764"/>
      <dgm:spPr/>
    </dgm:pt>
    <dgm:pt modelId="{14D23F8C-DA5E-491D-8CBF-F6057842020B}" type="pres">
      <dgm:prSet presAssocID="{86686D29-4628-4E26-AF12-A7DA0B730810}" presName="parTrans" presStyleLbl="sibTrans2D1" presStyleIdx="0" presStyleCnt="3"/>
      <dgm:spPr/>
    </dgm:pt>
    <dgm:pt modelId="{0F2B1567-E147-4D51-B77C-246B2FD14627}" type="pres">
      <dgm:prSet presAssocID="{86686D29-4628-4E26-AF12-A7DA0B730810}" presName="connectorText" presStyleLbl="sibTrans2D1" presStyleIdx="0" presStyleCnt="3"/>
      <dgm:spPr/>
    </dgm:pt>
    <dgm:pt modelId="{CBF16267-5A86-47F6-A810-77ED61C7D232}" type="pres">
      <dgm:prSet presAssocID="{FA02101A-6D16-497D-A7E4-B115296D992B}" presName="node" presStyleLbl="node1" presStyleIdx="0" presStyleCnt="3" custScaleX="105985" custScaleY="104695" custRadScaleRad="30710" custRadScaleInc="-244399">
        <dgm:presLayoutVars>
          <dgm:bulletEnabled val="1"/>
        </dgm:presLayoutVars>
      </dgm:prSet>
      <dgm:spPr/>
    </dgm:pt>
    <dgm:pt modelId="{527E03C8-A4CB-4C59-B4DB-C0897C84840C}" type="pres">
      <dgm:prSet presAssocID="{5114AD45-4CB1-4E3E-A743-96F309C54659}" presName="parTrans" presStyleLbl="sibTrans2D1" presStyleIdx="1" presStyleCnt="3" custLinFactNeighborX="36705" custLinFactNeighborY="-30765"/>
      <dgm:spPr/>
    </dgm:pt>
    <dgm:pt modelId="{A4E4F510-2214-49FE-9059-C65B35E61394}" type="pres">
      <dgm:prSet presAssocID="{5114AD45-4CB1-4E3E-A743-96F309C54659}" presName="connectorText" presStyleLbl="sibTrans2D1" presStyleIdx="1" presStyleCnt="3"/>
      <dgm:spPr/>
    </dgm:pt>
    <dgm:pt modelId="{B87D4ED1-94DA-460B-BA5C-EAC25170A322}" type="pres">
      <dgm:prSet presAssocID="{51DA27BA-DFE5-4634-A6DB-3021AF736606}" presName="node" presStyleLbl="node1" presStyleIdx="1" presStyleCnt="3" custScaleX="90735" custScaleY="90735" custRadScaleRad="101750" custRadScaleInc="-41267">
        <dgm:presLayoutVars>
          <dgm:bulletEnabled val="1"/>
        </dgm:presLayoutVars>
      </dgm:prSet>
      <dgm:spPr/>
    </dgm:pt>
    <dgm:pt modelId="{03DF558B-C20F-4F50-8C78-1F6DC7D793EF}" type="pres">
      <dgm:prSet presAssocID="{C00E88CD-EE8D-4E99-B658-BC9EED1BC037}" presName="parTrans" presStyleLbl="sibTrans2D1" presStyleIdx="2" presStyleCnt="3" custLinFactNeighborX="-48903" custLinFactNeighborY="-17878"/>
      <dgm:spPr/>
    </dgm:pt>
    <dgm:pt modelId="{9F546B9B-6BAD-4BD3-AF0E-5545172D0D1C}" type="pres">
      <dgm:prSet presAssocID="{C00E88CD-EE8D-4E99-B658-BC9EED1BC037}" presName="connectorText" presStyleLbl="sibTrans2D1" presStyleIdx="2" presStyleCnt="3"/>
      <dgm:spPr/>
    </dgm:pt>
    <dgm:pt modelId="{875E13C2-F8A3-4222-8A56-D89531F0051D}" type="pres">
      <dgm:prSet presAssocID="{10CA3EAD-7399-4B89-8F02-19DFEF9B983F}" presName="node" presStyleLbl="node1" presStyleIdx="2" presStyleCnt="3" custScaleX="162757" custScaleY="162906" custRadScaleRad="114297" custRadScaleInc="58635">
        <dgm:presLayoutVars>
          <dgm:bulletEnabled val="1"/>
        </dgm:presLayoutVars>
      </dgm:prSet>
      <dgm:spPr/>
    </dgm:pt>
  </dgm:ptLst>
  <dgm:cxnLst>
    <dgm:cxn modelId="{42A79D01-E4BC-4890-A82A-FF23D9A84859}" type="presOf" srcId="{C00E88CD-EE8D-4E99-B658-BC9EED1BC037}" destId="{9F546B9B-6BAD-4BD3-AF0E-5545172D0D1C}" srcOrd="1" destOrd="0" presId="urn:microsoft.com/office/officeart/2005/8/layout/radial5"/>
    <dgm:cxn modelId="{9E830F03-0419-4282-AFE1-60C0928DB484}" type="presOf" srcId="{86686D29-4628-4E26-AF12-A7DA0B730810}" destId="{0F2B1567-E147-4D51-B77C-246B2FD14627}" srcOrd="1" destOrd="0" presId="urn:microsoft.com/office/officeart/2005/8/layout/radial5"/>
    <dgm:cxn modelId="{C9D1D011-52F4-473B-8A5B-EF0CD458C9FB}" type="presOf" srcId="{5114AD45-4CB1-4E3E-A743-96F309C54659}" destId="{A4E4F510-2214-49FE-9059-C65B35E61394}" srcOrd="1" destOrd="0" presId="urn:microsoft.com/office/officeart/2005/8/layout/radial5"/>
    <dgm:cxn modelId="{7B39A95C-02EE-434C-ABDE-B8D172DBB7E1}" type="presOf" srcId="{C00E88CD-EE8D-4E99-B658-BC9EED1BC037}" destId="{03DF558B-C20F-4F50-8C78-1F6DC7D793EF}" srcOrd="0" destOrd="0" presId="urn:microsoft.com/office/officeart/2005/8/layout/radial5"/>
    <dgm:cxn modelId="{CA1D3742-393F-48ED-9581-0FD9F66799C9}" type="presOf" srcId="{10CA3EAD-7399-4B89-8F02-19DFEF9B983F}" destId="{875E13C2-F8A3-4222-8A56-D89531F0051D}" srcOrd="0" destOrd="0" presId="urn:microsoft.com/office/officeart/2005/8/layout/radial5"/>
    <dgm:cxn modelId="{39353A55-11C1-464C-96AE-437788AADC40}" type="presOf" srcId="{5114AD45-4CB1-4E3E-A743-96F309C54659}" destId="{527E03C8-A4CB-4C59-B4DB-C0897C84840C}" srcOrd="0" destOrd="0" presId="urn:microsoft.com/office/officeart/2005/8/layout/radial5"/>
    <dgm:cxn modelId="{9C3B9B75-EADE-4A77-A0DB-AC9FB0017A2A}" type="presOf" srcId="{86686D29-4628-4E26-AF12-A7DA0B730810}" destId="{14D23F8C-DA5E-491D-8CBF-F6057842020B}" srcOrd="0" destOrd="0" presId="urn:microsoft.com/office/officeart/2005/8/layout/radial5"/>
    <dgm:cxn modelId="{933EF0A3-082F-4F81-8128-2111F55B6833}" srcId="{A7BF964D-8EEC-4982-A240-8A3B3070A40A}" destId="{10CA3EAD-7399-4B89-8F02-19DFEF9B983F}" srcOrd="2" destOrd="0" parTransId="{C00E88CD-EE8D-4E99-B658-BC9EED1BC037}" sibTransId="{9A81FFBB-DEF5-4520-B8D0-65A57D102ACE}"/>
    <dgm:cxn modelId="{FF02B3AB-D9D5-45A5-9772-1D2391C5BDDE}" type="presOf" srcId="{FA02101A-6D16-497D-A7E4-B115296D992B}" destId="{CBF16267-5A86-47F6-A810-77ED61C7D232}" srcOrd="0" destOrd="0" presId="urn:microsoft.com/office/officeart/2005/8/layout/radial5"/>
    <dgm:cxn modelId="{AC8E60B1-84B8-41A3-A981-28C11D2604FA}" type="presOf" srcId="{51DA27BA-DFE5-4634-A6DB-3021AF736606}" destId="{B87D4ED1-94DA-460B-BA5C-EAC25170A322}" srcOrd="0" destOrd="0" presId="urn:microsoft.com/office/officeart/2005/8/layout/radial5"/>
    <dgm:cxn modelId="{B95943BA-4B36-490F-9331-60878E808F85}" srcId="{A7BF964D-8EEC-4982-A240-8A3B3070A40A}" destId="{51DA27BA-DFE5-4634-A6DB-3021AF736606}" srcOrd="1" destOrd="0" parTransId="{5114AD45-4CB1-4E3E-A743-96F309C54659}" sibTransId="{D8534B4B-D7FD-421E-AF1F-FFAF3D1941D6}"/>
    <dgm:cxn modelId="{51D929C4-29F0-4D2A-B0DB-BC33D2952610}" type="presOf" srcId="{A7BF964D-8EEC-4982-A240-8A3B3070A40A}" destId="{38AAA270-8A81-4B34-AABC-9B9B00CF33DE}" srcOrd="0" destOrd="0" presId="urn:microsoft.com/office/officeart/2005/8/layout/radial5"/>
    <dgm:cxn modelId="{0EE02DD1-1CF3-45E6-B0B8-58E80B36987C}" srcId="{A7BF964D-8EEC-4982-A240-8A3B3070A40A}" destId="{FA02101A-6D16-497D-A7E4-B115296D992B}" srcOrd="0" destOrd="0" parTransId="{86686D29-4628-4E26-AF12-A7DA0B730810}" sibTransId="{9EF1F241-136B-473E-8760-92F759E72074}"/>
    <dgm:cxn modelId="{F39430D7-96F1-44F6-8FBD-70426FC638AE}" type="presOf" srcId="{027912EE-9117-4915-AFC6-1D9D026E9131}" destId="{79396623-79AF-4E5B-9076-AC5AB9C8C6F5}" srcOrd="0" destOrd="0" presId="urn:microsoft.com/office/officeart/2005/8/layout/radial5"/>
    <dgm:cxn modelId="{922D25DB-ADE6-4044-B97F-E7BC85CF0AF6}" srcId="{027912EE-9117-4915-AFC6-1D9D026E9131}" destId="{A7BF964D-8EEC-4982-A240-8A3B3070A40A}" srcOrd="0" destOrd="0" parTransId="{A10B220C-F11B-4E9D-9266-1879F4E42400}" sibTransId="{9B1C1456-2A40-47D0-A5B8-DE1895D232AA}"/>
    <dgm:cxn modelId="{D28C597F-BBB8-432B-8421-8132E34803DB}" type="presParOf" srcId="{79396623-79AF-4E5B-9076-AC5AB9C8C6F5}" destId="{38AAA270-8A81-4B34-AABC-9B9B00CF33DE}" srcOrd="0" destOrd="0" presId="urn:microsoft.com/office/officeart/2005/8/layout/radial5"/>
    <dgm:cxn modelId="{35726AC6-2F12-4533-AD0F-36B0DD4F3980}" type="presParOf" srcId="{79396623-79AF-4E5B-9076-AC5AB9C8C6F5}" destId="{14D23F8C-DA5E-491D-8CBF-F6057842020B}" srcOrd="1" destOrd="0" presId="urn:microsoft.com/office/officeart/2005/8/layout/radial5"/>
    <dgm:cxn modelId="{A8C3F0B5-E789-4B37-A224-9F9658024EDC}" type="presParOf" srcId="{14D23F8C-DA5E-491D-8CBF-F6057842020B}" destId="{0F2B1567-E147-4D51-B77C-246B2FD14627}" srcOrd="0" destOrd="0" presId="urn:microsoft.com/office/officeart/2005/8/layout/radial5"/>
    <dgm:cxn modelId="{1D8C13F4-BCD3-4095-826B-912EE51FDEB5}" type="presParOf" srcId="{79396623-79AF-4E5B-9076-AC5AB9C8C6F5}" destId="{CBF16267-5A86-47F6-A810-77ED61C7D232}" srcOrd="2" destOrd="0" presId="urn:microsoft.com/office/officeart/2005/8/layout/radial5"/>
    <dgm:cxn modelId="{F588B2A1-603C-49C9-82A8-461763C205F6}" type="presParOf" srcId="{79396623-79AF-4E5B-9076-AC5AB9C8C6F5}" destId="{527E03C8-A4CB-4C59-B4DB-C0897C84840C}" srcOrd="3" destOrd="0" presId="urn:microsoft.com/office/officeart/2005/8/layout/radial5"/>
    <dgm:cxn modelId="{FE3AFFC5-4D12-424A-A34E-7B748F10BEBB}" type="presParOf" srcId="{527E03C8-A4CB-4C59-B4DB-C0897C84840C}" destId="{A4E4F510-2214-49FE-9059-C65B35E61394}" srcOrd="0" destOrd="0" presId="urn:microsoft.com/office/officeart/2005/8/layout/radial5"/>
    <dgm:cxn modelId="{0EA66002-B3B4-4CC5-8024-67CECA02D2B9}" type="presParOf" srcId="{79396623-79AF-4E5B-9076-AC5AB9C8C6F5}" destId="{B87D4ED1-94DA-460B-BA5C-EAC25170A322}" srcOrd="4" destOrd="0" presId="urn:microsoft.com/office/officeart/2005/8/layout/radial5"/>
    <dgm:cxn modelId="{098ADB19-EF5C-48AA-BD84-779D85A4E95F}" type="presParOf" srcId="{79396623-79AF-4E5B-9076-AC5AB9C8C6F5}" destId="{03DF558B-C20F-4F50-8C78-1F6DC7D793EF}" srcOrd="5" destOrd="0" presId="urn:microsoft.com/office/officeart/2005/8/layout/radial5"/>
    <dgm:cxn modelId="{8159C1DF-7530-48EE-9492-126C25C2241A}" type="presParOf" srcId="{03DF558B-C20F-4F50-8C78-1F6DC7D793EF}" destId="{9F546B9B-6BAD-4BD3-AF0E-5545172D0D1C}" srcOrd="0" destOrd="0" presId="urn:microsoft.com/office/officeart/2005/8/layout/radial5"/>
    <dgm:cxn modelId="{61C0636D-3A11-43A1-A358-7BE3EAD53C3A}" type="presParOf" srcId="{79396623-79AF-4E5B-9076-AC5AB9C8C6F5}" destId="{875E13C2-F8A3-4222-8A56-D89531F0051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7CF95A-4E87-46FA-9021-49FDA63CFC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C889563-5009-4DA6-86F0-39BDC3707928}">
      <dgm:prSet phldrT="[Text]" custT="1"/>
      <dgm:spPr/>
      <dgm:t>
        <a:bodyPr/>
        <a:lstStyle/>
        <a:p>
          <a:r>
            <a:rPr lang="en-US" sz="1200" b="1" i="1" dirty="0"/>
            <a:t>2003 ALBA Approval</a:t>
          </a:r>
          <a:endParaRPr lang="en-US" sz="1400" b="1" i="1" dirty="0"/>
        </a:p>
      </dgm:t>
    </dgm:pt>
    <dgm:pt modelId="{DD88A6DE-392C-4A5A-BB46-C8885E025861}" type="parTrans" cxnId="{41523547-093E-402E-A692-1E8D7D1C5CCF}">
      <dgm:prSet/>
      <dgm:spPr/>
      <dgm:t>
        <a:bodyPr/>
        <a:lstStyle/>
        <a:p>
          <a:endParaRPr lang="en-US"/>
        </a:p>
      </dgm:t>
    </dgm:pt>
    <dgm:pt modelId="{89CADCA1-0238-4B37-95B3-1DBA499B13E7}" type="sibTrans" cxnId="{41523547-093E-402E-A692-1E8D7D1C5CCF}">
      <dgm:prSet/>
      <dgm:spPr/>
      <dgm:t>
        <a:bodyPr/>
        <a:lstStyle/>
        <a:p>
          <a:endParaRPr lang="en-US"/>
        </a:p>
      </dgm:t>
    </dgm:pt>
    <dgm:pt modelId="{8731E78C-20EC-472B-B19C-A843446D14D1}">
      <dgm:prSet phldrT="[Text]" custT="1"/>
      <dgm:spPr/>
      <dgm:t>
        <a:bodyPr/>
        <a:lstStyle/>
        <a:p>
          <a:r>
            <a:rPr lang="en-US" sz="1400" b="1" i="1" dirty="0"/>
            <a:t>2012 </a:t>
          </a:r>
        </a:p>
        <a:p>
          <a:r>
            <a:rPr lang="en-US" sz="1400" b="1" i="1" dirty="0"/>
            <a:t>Starting ALBA Operation</a:t>
          </a:r>
        </a:p>
      </dgm:t>
    </dgm:pt>
    <dgm:pt modelId="{35FF106C-1B74-4226-8597-E4EE2B24FAB9}" type="parTrans" cxnId="{C2980008-13AE-4F73-A630-E38CEFF8FA88}">
      <dgm:prSet/>
      <dgm:spPr/>
      <dgm:t>
        <a:bodyPr/>
        <a:lstStyle/>
        <a:p>
          <a:endParaRPr lang="en-US"/>
        </a:p>
      </dgm:t>
    </dgm:pt>
    <dgm:pt modelId="{162A610F-A39C-4A70-8793-DD2BD66DF3F1}" type="sibTrans" cxnId="{C2980008-13AE-4F73-A630-E38CEFF8FA88}">
      <dgm:prSet/>
      <dgm:spPr/>
      <dgm:t>
        <a:bodyPr/>
        <a:lstStyle/>
        <a:p>
          <a:endParaRPr lang="en-US"/>
        </a:p>
      </dgm:t>
    </dgm:pt>
    <dgm:pt modelId="{4B6FA751-C70B-42E8-8A53-E9C3C35F622E}">
      <dgm:prSet phldrT="[Text]" custT="1"/>
      <dgm:spPr/>
      <dgm:t>
        <a:bodyPr/>
        <a:lstStyle/>
        <a:p>
          <a:r>
            <a:rPr lang="en-US" sz="1400" b="1" dirty="0"/>
            <a:t>2020</a:t>
          </a:r>
        </a:p>
        <a:p>
          <a:r>
            <a:rPr lang="en-US" sz="1400" b="1" dirty="0"/>
            <a:t>Starting ALBA II design</a:t>
          </a:r>
        </a:p>
      </dgm:t>
    </dgm:pt>
    <dgm:pt modelId="{7AD27134-912A-4581-8D69-720C59F6BC5F}" type="parTrans" cxnId="{5213E0AB-4EE7-4E92-926D-C4510AC1CB17}">
      <dgm:prSet/>
      <dgm:spPr/>
      <dgm:t>
        <a:bodyPr/>
        <a:lstStyle/>
        <a:p>
          <a:endParaRPr lang="en-US"/>
        </a:p>
      </dgm:t>
    </dgm:pt>
    <dgm:pt modelId="{4CD3E166-0C37-494D-A470-AA4B1B592231}" type="sibTrans" cxnId="{5213E0AB-4EE7-4E92-926D-C4510AC1CB17}">
      <dgm:prSet/>
      <dgm:spPr/>
      <dgm:t>
        <a:bodyPr/>
        <a:lstStyle/>
        <a:p>
          <a:endParaRPr lang="en-US"/>
        </a:p>
      </dgm:t>
    </dgm:pt>
    <dgm:pt modelId="{9D33881B-9C7F-48E1-BB0E-74799DEBF844}">
      <dgm:prSet custT="1"/>
      <dgm:spPr/>
      <dgm:t>
        <a:bodyPr/>
        <a:lstStyle/>
        <a:p>
          <a:r>
            <a:rPr lang="en-US" sz="1400" b="1" i="1" dirty="0"/>
            <a:t>2024</a:t>
          </a:r>
        </a:p>
        <a:p>
          <a:r>
            <a:rPr lang="en-US" sz="1400" b="1" i="1" dirty="0"/>
            <a:t>ALBA II Approval CR38</a:t>
          </a:r>
        </a:p>
      </dgm:t>
    </dgm:pt>
    <dgm:pt modelId="{B1A41547-4D3F-4606-8A0E-E54CD5DB9AA9}" type="parTrans" cxnId="{27A5EE3A-640B-4B00-B1BA-E1896FF71D23}">
      <dgm:prSet/>
      <dgm:spPr/>
      <dgm:t>
        <a:bodyPr/>
        <a:lstStyle/>
        <a:p>
          <a:endParaRPr lang="en-US"/>
        </a:p>
      </dgm:t>
    </dgm:pt>
    <dgm:pt modelId="{9E9A55B3-0A9C-4E40-B4AE-F7EEAF68758D}" type="sibTrans" cxnId="{27A5EE3A-640B-4B00-B1BA-E1896FF71D23}">
      <dgm:prSet/>
      <dgm:spPr/>
      <dgm:t>
        <a:bodyPr/>
        <a:lstStyle/>
        <a:p>
          <a:endParaRPr lang="en-US"/>
        </a:p>
      </dgm:t>
    </dgm:pt>
    <dgm:pt modelId="{7AF14599-B0A2-4843-B72D-6F7A4657458F}">
      <dgm:prSet custT="1"/>
      <dgm:spPr/>
      <dgm:t>
        <a:bodyPr/>
        <a:lstStyle/>
        <a:p>
          <a:r>
            <a:rPr lang="en-US" sz="1600" b="1" i="1" dirty="0"/>
            <a:t>2032 </a:t>
          </a:r>
        </a:p>
        <a:p>
          <a:r>
            <a:rPr lang="en-US" sz="1600" b="1" i="1" dirty="0"/>
            <a:t>ALBA II Operation</a:t>
          </a:r>
        </a:p>
      </dgm:t>
    </dgm:pt>
    <dgm:pt modelId="{97892F98-677F-4769-A182-6B3F7B4C1752}" type="parTrans" cxnId="{4AD776A6-12EC-44EE-8760-CFBC22ECBB91}">
      <dgm:prSet/>
      <dgm:spPr/>
      <dgm:t>
        <a:bodyPr/>
        <a:lstStyle/>
        <a:p>
          <a:endParaRPr lang="en-US"/>
        </a:p>
      </dgm:t>
    </dgm:pt>
    <dgm:pt modelId="{7C2EB2A3-06AB-49AA-B7A0-E6B60A231FC5}" type="sibTrans" cxnId="{4AD776A6-12EC-44EE-8760-CFBC22ECBB91}">
      <dgm:prSet/>
      <dgm:spPr/>
      <dgm:t>
        <a:bodyPr/>
        <a:lstStyle/>
        <a:p>
          <a:endParaRPr lang="en-US"/>
        </a:p>
      </dgm:t>
    </dgm:pt>
    <dgm:pt modelId="{2F39F5B6-85AD-4F48-8966-D6FD614456A0}" type="pres">
      <dgm:prSet presAssocID="{027CF95A-4E87-46FA-9021-49FDA63CFC73}" presName="arrowDiagram" presStyleCnt="0">
        <dgm:presLayoutVars>
          <dgm:chMax val="5"/>
          <dgm:dir/>
          <dgm:resizeHandles val="exact"/>
        </dgm:presLayoutVars>
      </dgm:prSet>
      <dgm:spPr/>
    </dgm:pt>
    <dgm:pt modelId="{6F8C5990-ED9D-41B1-B40E-12F73FF1ABD8}" type="pres">
      <dgm:prSet presAssocID="{027CF95A-4E87-46FA-9021-49FDA63CFC73}" presName="arrow" presStyleLbl="bgShp" presStyleIdx="0" presStyleCnt="1" custLinFactNeighborX="-2017" custLinFactNeighborY="9644"/>
      <dgm:spPr/>
    </dgm:pt>
    <dgm:pt modelId="{75DB6438-AE4A-402B-B5F4-4BFA55C9DFA3}" type="pres">
      <dgm:prSet presAssocID="{027CF95A-4E87-46FA-9021-49FDA63CFC73}" presName="arrowDiagram5" presStyleCnt="0"/>
      <dgm:spPr/>
    </dgm:pt>
    <dgm:pt modelId="{3E8DCE56-F7B5-480D-A61D-493C60CE3487}" type="pres">
      <dgm:prSet presAssocID="{FC889563-5009-4DA6-86F0-39BDC3707928}" presName="bullet5a" presStyleLbl="node1" presStyleIdx="0" presStyleCnt="5" custLinFactX="-100000" custLinFactY="65875" custLinFactNeighborX="-112828" custLinFactNeighborY="100000"/>
      <dgm:spPr/>
    </dgm:pt>
    <dgm:pt modelId="{A9196A3B-DD0A-482A-A12F-08B01F40B002}" type="pres">
      <dgm:prSet presAssocID="{FC889563-5009-4DA6-86F0-39BDC3707928}" presName="textBox5a" presStyleLbl="revTx" presStyleIdx="0" presStyleCnt="5" custScaleX="83825" custScaleY="65850" custLinFactNeighborX="-47811" custLinFactNeighborY="12893">
        <dgm:presLayoutVars>
          <dgm:bulletEnabled val="1"/>
        </dgm:presLayoutVars>
      </dgm:prSet>
      <dgm:spPr/>
    </dgm:pt>
    <dgm:pt modelId="{0E8CC481-B556-4E80-90ED-2A6D8B72BEAD}" type="pres">
      <dgm:prSet presAssocID="{8731E78C-20EC-472B-B19C-A843446D14D1}" presName="bullet5b" presStyleLbl="node1" presStyleIdx="1" presStyleCnt="5" custLinFactX="78421" custLinFactY="-24666" custLinFactNeighborX="100000" custLinFactNeighborY="-100000"/>
      <dgm:spPr/>
    </dgm:pt>
    <dgm:pt modelId="{50BEEA71-383A-4B51-BA7B-3C45415CB3D1}" type="pres">
      <dgm:prSet presAssocID="{8731E78C-20EC-472B-B19C-A843446D14D1}" presName="textBox5b" presStyleLbl="revTx" presStyleIdx="1" presStyleCnt="5" custLinFactNeighborX="10008" custLinFactNeighborY="-826">
        <dgm:presLayoutVars>
          <dgm:bulletEnabled val="1"/>
        </dgm:presLayoutVars>
      </dgm:prSet>
      <dgm:spPr/>
    </dgm:pt>
    <dgm:pt modelId="{A4C84F25-DAA2-4714-9977-2AB97D60C0B6}" type="pres">
      <dgm:prSet presAssocID="{4B6FA751-C70B-42E8-8A53-E9C3C35F622E}" presName="bullet5c" presStyleLbl="node1" presStyleIdx="2" presStyleCnt="5" custLinFactX="27163" custLinFactNeighborX="100000" custLinFactNeighborY="-66943"/>
      <dgm:spPr/>
    </dgm:pt>
    <dgm:pt modelId="{764D5FF1-F7A3-4069-8DE6-5A54D7530233}" type="pres">
      <dgm:prSet presAssocID="{4B6FA751-C70B-42E8-8A53-E9C3C35F622E}" presName="textBox5c" presStyleLbl="revTx" presStyleIdx="2" presStyleCnt="5" custScaleX="75246" custLinFactNeighborX="4968" custLinFactNeighborY="-431">
        <dgm:presLayoutVars>
          <dgm:bulletEnabled val="1"/>
        </dgm:presLayoutVars>
      </dgm:prSet>
      <dgm:spPr/>
    </dgm:pt>
    <dgm:pt modelId="{E08729BE-1C84-4FB6-8E3C-15008D34FEE1}" type="pres">
      <dgm:prSet presAssocID="{9D33881B-9C7F-48E1-BB0E-74799DEBF844}" presName="bullet5d" presStyleLbl="node1" presStyleIdx="3" presStyleCnt="5" custLinFactNeighborX="95130" custLinFactNeighborY="-27264"/>
      <dgm:spPr>
        <a:solidFill>
          <a:srgbClr val="00E7E2"/>
        </a:solidFill>
      </dgm:spPr>
    </dgm:pt>
    <dgm:pt modelId="{E8460519-1832-4559-BBA9-F73ECD6258F9}" type="pres">
      <dgm:prSet presAssocID="{9D33881B-9C7F-48E1-BB0E-74799DEBF844}" presName="textBox5d" presStyleLbl="revTx" presStyleIdx="3" presStyleCnt="5" custScaleX="129357" custScaleY="95067" custLinFactNeighborX="6946" custLinFactNeighborY="3316">
        <dgm:presLayoutVars>
          <dgm:bulletEnabled val="1"/>
        </dgm:presLayoutVars>
      </dgm:prSet>
      <dgm:spPr/>
    </dgm:pt>
    <dgm:pt modelId="{A0920CA4-0072-409A-9F50-B4802296E131}" type="pres">
      <dgm:prSet presAssocID="{7AF14599-B0A2-4843-B72D-6F7A4657458F}" presName="bullet5e" presStyleLbl="node1" presStyleIdx="4" presStyleCnt="5" custLinFactNeighborX="48304" custLinFactNeighborY="-16173"/>
      <dgm:spPr>
        <a:solidFill>
          <a:srgbClr val="00E7E2"/>
        </a:solidFill>
      </dgm:spPr>
    </dgm:pt>
    <dgm:pt modelId="{CF16D6BF-1703-4F9E-84AE-5A28380909A2}" type="pres">
      <dgm:prSet presAssocID="{7AF14599-B0A2-4843-B72D-6F7A4657458F}" presName="textBox5e" presStyleLbl="revTx" presStyleIdx="4" presStyleCnt="5" custLinFactNeighborX="17110" custLinFactNeighborY="-100">
        <dgm:presLayoutVars>
          <dgm:bulletEnabled val="1"/>
        </dgm:presLayoutVars>
      </dgm:prSet>
      <dgm:spPr/>
    </dgm:pt>
  </dgm:ptLst>
  <dgm:cxnLst>
    <dgm:cxn modelId="{C2980008-13AE-4F73-A630-E38CEFF8FA88}" srcId="{027CF95A-4E87-46FA-9021-49FDA63CFC73}" destId="{8731E78C-20EC-472B-B19C-A843446D14D1}" srcOrd="1" destOrd="0" parTransId="{35FF106C-1B74-4226-8597-E4EE2B24FAB9}" sibTransId="{162A610F-A39C-4A70-8793-DD2BD66DF3F1}"/>
    <dgm:cxn modelId="{2F84F918-A95A-4989-9DB9-219CF1DE9415}" type="presOf" srcId="{8731E78C-20EC-472B-B19C-A843446D14D1}" destId="{50BEEA71-383A-4B51-BA7B-3C45415CB3D1}" srcOrd="0" destOrd="0" presId="urn:microsoft.com/office/officeart/2005/8/layout/arrow2"/>
    <dgm:cxn modelId="{27A5EE3A-640B-4B00-B1BA-E1896FF71D23}" srcId="{027CF95A-4E87-46FA-9021-49FDA63CFC73}" destId="{9D33881B-9C7F-48E1-BB0E-74799DEBF844}" srcOrd="3" destOrd="0" parTransId="{B1A41547-4D3F-4606-8A0E-E54CD5DB9AA9}" sibTransId="{9E9A55B3-0A9C-4E40-B4AE-F7EEAF68758D}"/>
    <dgm:cxn modelId="{C4F2273F-FE8C-4FF3-9386-D2BE670F343A}" type="presOf" srcId="{7AF14599-B0A2-4843-B72D-6F7A4657458F}" destId="{CF16D6BF-1703-4F9E-84AE-5A28380909A2}" srcOrd="0" destOrd="0" presId="urn:microsoft.com/office/officeart/2005/8/layout/arrow2"/>
    <dgm:cxn modelId="{41523547-093E-402E-A692-1E8D7D1C5CCF}" srcId="{027CF95A-4E87-46FA-9021-49FDA63CFC73}" destId="{FC889563-5009-4DA6-86F0-39BDC3707928}" srcOrd="0" destOrd="0" parTransId="{DD88A6DE-392C-4A5A-BB46-C8885E025861}" sibTransId="{89CADCA1-0238-4B37-95B3-1DBA499B13E7}"/>
    <dgm:cxn modelId="{D766E750-6327-4560-A93B-D863553F5F6D}" type="presOf" srcId="{4B6FA751-C70B-42E8-8A53-E9C3C35F622E}" destId="{764D5FF1-F7A3-4069-8DE6-5A54D7530233}" srcOrd="0" destOrd="0" presId="urn:microsoft.com/office/officeart/2005/8/layout/arrow2"/>
    <dgm:cxn modelId="{4AD776A6-12EC-44EE-8760-CFBC22ECBB91}" srcId="{027CF95A-4E87-46FA-9021-49FDA63CFC73}" destId="{7AF14599-B0A2-4843-B72D-6F7A4657458F}" srcOrd="4" destOrd="0" parTransId="{97892F98-677F-4769-A182-6B3F7B4C1752}" sibTransId="{7C2EB2A3-06AB-49AA-B7A0-E6B60A231FC5}"/>
    <dgm:cxn modelId="{41B2FEA6-5463-4267-B219-A1969F4472E8}" type="presOf" srcId="{9D33881B-9C7F-48E1-BB0E-74799DEBF844}" destId="{E8460519-1832-4559-BBA9-F73ECD6258F9}" srcOrd="0" destOrd="0" presId="urn:microsoft.com/office/officeart/2005/8/layout/arrow2"/>
    <dgm:cxn modelId="{5213E0AB-4EE7-4E92-926D-C4510AC1CB17}" srcId="{027CF95A-4E87-46FA-9021-49FDA63CFC73}" destId="{4B6FA751-C70B-42E8-8A53-E9C3C35F622E}" srcOrd="2" destOrd="0" parTransId="{7AD27134-912A-4581-8D69-720C59F6BC5F}" sibTransId="{4CD3E166-0C37-494D-A470-AA4B1B592231}"/>
    <dgm:cxn modelId="{CCBB9BDB-C19F-4CA4-96E4-DBB375C97C46}" type="presOf" srcId="{FC889563-5009-4DA6-86F0-39BDC3707928}" destId="{A9196A3B-DD0A-482A-A12F-08B01F40B002}" srcOrd="0" destOrd="0" presId="urn:microsoft.com/office/officeart/2005/8/layout/arrow2"/>
    <dgm:cxn modelId="{86E619FF-70D5-4A89-8C2A-D196FCAF2824}" type="presOf" srcId="{027CF95A-4E87-46FA-9021-49FDA63CFC73}" destId="{2F39F5B6-85AD-4F48-8966-D6FD614456A0}" srcOrd="0" destOrd="0" presId="urn:microsoft.com/office/officeart/2005/8/layout/arrow2"/>
    <dgm:cxn modelId="{B0374BFD-F041-4089-A113-87F69994EED7}" type="presParOf" srcId="{2F39F5B6-85AD-4F48-8966-D6FD614456A0}" destId="{6F8C5990-ED9D-41B1-B40E-12F73FF1ABD8}" srcOrd="0" destOrd="0" presId="urn:microsoft.com/office/officeart/2005/8/layout/arrow2"/>
    <dgm:cxn modelId="{3B8E8737-D992-4768-98EF-0194DACD125B}" type="presParOf" srcId="{2F39F5B6-85AD-4F48-8966-D6FD614456A0}" destId="{75DB6438-AE4A-402B-B5F4-4BFA55C9DFA3}" srcOrd="1" destOrd="0" presId="urn:microsoft.com/office/officeart/2005/8/layout/arrow2"/>
    <dgm:cxn modelId="{0EFC6284-1900-4F3A-8E63-7498CAA1F6D2}" type="presParOf" srcId="{75DB6438-AE4A-402B-B5F4-4BFA55C9DFA3}" destId="{3E8DCE56-F7B5-480D-A61D-493C60CE3487}" srcOrd="0" destOrd="0" presId="urn:microsoft.com/office/officeart/2005/8/layout/arrow2"/>
    <dgm:cxn modelId="{827241E8-4C65-44B9-86CB-D96744F053FB}" type="presParOf" srcId="{75DB6438-AE4A-402B-B5F4-4BFA55C9DFA3}" destId="{A9196A3B-DD0A-482A-A12F-08B01F40B002}" srcOrd="1" destOrd="0" presId="urn:microsoft.com/office/officeart/2005/8/layout/arrow2"/>
    <dgm:cxn modelId="{53B81DCB-03F5-4020-AC61-903ACBE5EF3B}" type="presParOf" srcId="{75DB6438-AE4A-402B-B5F4-4BFA55C9DFA3}" destId="{0E8CC481-B556-4E80-90ED-2A6D8B72BEAD}" srcOrd="2" destOrd="0" presId="urn:microsoft.com/office/officeart/2005/8/layout/arrow2"/>
    <dgm:cxn modelId="{691C340F-E3E3-44A1-8CE7-CA1316D8466C}" type="presParOf" srcId="{75DB6438-AE4A-402B-B5F4-4BFA55C9DFA3}" destId="{50BEEA71-383A-4B51-BA7B-3C45415CB3D1}" srcOrd="3" destOrd="0" presId="urn:microsoft.com/office/officeart/2005/8/layout/arrow2"/>
    <dgm:cxn modelId="{C7B2D835-C218-4CF2-BEDB-ACBA5E17170B}" type="presParOf" srcId="{75DB6438-AE4A-402B-B5F4-4BFA55C9DFA3}" destId="{A4C84F25-DAA2-4714-9977-2AB97D60C0B6}" srcOrd="4" destOrd="0" presId="urn:microsoft.com/office/officeart/2005/8/layout/arrow2"/>
    <dgm:cxn modelId="{1E20454A-BEDF-465F-A774-31943BF118E0}" type="presParOf" srcId="{75DB6438-AE4A-402B-B5F4-4BFA55C9DFA3}" destId="{764D5FF1-F7A3-4069-8DE6-5A54D7530233}" srcOrd="5" destOrd="0" presId="urn:microsoft.com/office/officeart/2005/8/layout/arrow2"/>
    <dgm:cxn modelId="{8469D021-4880-4EFC-BD60-3191F79487EF}" type="presParOf" srcId="{75DB6438-AE4A-402B-B5F4-4BFA55C9DFA3}" destId="{E08729BE-1C84-4FB6-8E3C-15008D34FEE1}" srcOrd="6" destOrd="0" presId="urn:microsoft.com/office/officeart/2005/8/layout/arrow2"/>
    <dgm:cxn modelId="{25482BC6-9CF2-42D9-AB6E-EF6CE9345426}" type="presParOf" srcId="{75DB6438-AE4A-402B-B5F4-4BFA55C9DFA3}" destId="{E8460519-1832-4559-BBA9-F73ECD6258F9}" srcOrd="7" destOrd="0" presId="urn:microsoft.com/office/officeart/2005/8/layout/arrow2"/>
    <dgm:cxn modelId="{68E5D312-5CC7-4F08-916A-37A838486192}" type="presParOf" srcId="{75DB6438-AE4A-402B-B5F4-4BFA55C9DFA3}" destId="{A0920CA4-0072-409A-9F50-B4802296E131}" srcOrd="8" destOrd="0" presId="urn:microsoft.com/office/officeart/2005/8/layout/arrow2"/>
    <dgm:cxn modelId="{675D7A0A-8951-4A41-87AD-8435A2933A27}" type="presParOf" srcId="{75DB6438-AE4A-402B-B5F4-4BFA55C9DFA3}" destId="{CF16D6BF-1703-4F9E-84AE-5A28380909A2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AA270-8A81-4B34-AABC-9B9B00CF33DE}">
      <dsp:nvSpPr>
        <dsp:cNvPr id="0" name=""/>
        <dsp:cNvSpPr/>
      </dsp:nvSpPr>
      <dsp:spPr>
        <a:xfrm>
          <a:off x="2344713" y="81213"/>
          <a:ext cx="2173169" cy="132208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900" kern="1200" dirty="0"/>
        </a:p>
      </dsp:txBody>
      <dsp:txXfrm>
        <a:off x="2662966" y="274827"/>
        <a:ext cx="1536663" cy="934853"/>
      </dsp:txXfrm>
    </dsp:sp>
    <dsp:sp modelId="{14D23F8C-DA5E-491D-8CBF-F6057842020B}">
      <dsp:nvSpPr>
        <dsp:cNvPr id="0" name=""/>
        <dsp:cNvSpPr/>
      </dsp:nvSpPr>
      <dsp:spPr>
        <a:xfrm rot="6109342">
          <a:off x="3114465" y="1439871"/>
          <a:ext cx="261203" cy="384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3161673" y="1478355"/>
        <a:ext cx="182842" cy="230501"/>
      </dsp:txXfrm>
    </dsp:sp>
    <dsp:sp modelId="{CBF16267-5A86-47F6-A810-77ED61C7D232}">
      <dsp:nvSpPr>
        <dsp:cNvPr id="0" name=""/>
        <dsp:cNvSpPr/>
      </dsp:nvSpPr>
      <dsp:spPr>
        <a:xfrm>
          <a:off x="2539768" y="1869264"/>
          <a:ext cx="1086578" cy="1073353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Joint academic and industrial</a:t>
          </a:r>
        </a:p>
      </dsp:txBody>
      <dsp:txXfrm>
        <a:off x="2698894" y="2026453"/>
        <a:ext cx="768326" cy="758975"/>
      </dsp:txXfrm>
    </dsp:sp>
    <dsp:sp modelId="{527E03C8-A4CB-4C59-B4DB-C0897C84840C}">
      <dsp:nvSpPr>
        <dsp:cNvPr id="0" name=""/>
        <dsp:cNvSpPr/>
      </dsp:nvSpPr>
      <dsp:spPr>
        <a:xfrm rot="2563011">
          <a:off x="4255610" y="1244626"/>
          <a:ext cx="419881" cy="384167"/>
        </a:xfrm>
        <a:prstGeom prst="rightArrow">
          <a:avLst>
            <a:gd name="adj1" fmla="val 60000"/>
            <a:gd name="adj2" fmla="val 50000"/>
          </a:avLst>
        </a:prstGeom>
        <a:solidFill>
          <a:srgbClr val="336699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4270897" y="1282368"/>
        <a:ext cx="304631" cy="230501"/>
      </dsp:txXfrm>
    </dsp:sp>
    <dsp:sp modelId="{B87D4ED1-94DA-460B-BA5C-EAC25170A322}">
      <dsp:nvSpPr>
        <dsp:cNvPr id="0" name=""/>
        <dsp:cNvSpPr/>
      </dsp:nvSpPr>
      <dsp:spPr>
        <a:xfrm>
          <a:off x="4487808" y="1682083"/>
          <a:ext cx="930232" cy="930232"/>
        </a:xfrm>
        <a:prstGeom prst="ellipse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Private</a:t>
          </a:r>
          <a:endParaRPr lang="en-US" sz="1000" kern="1200" dirty="0"/>
        </a:p>
      </dsp:txBody>
      <dsp:txXfrm>
        <a:off x="4624037" y="1818312"/>
        <a:ext cx="657774" cy="657774"/>
      </dsp:txXfrm>
    </dsp:sp>
    <dsp:sp modelId="{03DF558B-C20F-4F50-8C78-1F6DC7D793EF}">
      <dsp:nvSpPr>
        <dsp:cNvPr id="0" name=""/>
        <dsp:cNvSpPr/>
      </dsp:nvSpPr>
      <dsp:spPr>
        <a:xfrm rot="8988616">
          <a:off x="2236656" y="1044180"/>
          <a:ext cx="229965" cy="3841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2300966" y="1103667"/>
        <a:ext cx="160976" cy="230501"/>
      </dsp:txXfrm>
    </dsp:sp>
    <dsp:sp modelId="{875E13C2-F8A3-4222-8A56-D89531F0051D}">
      <dsp:nvSpPr>
        <dsp:cNvPr id="0" name=""/>
        <dsp:cNvSpPr/>
      </dsp:nvSpPr>
      <dsp:spPr>
        <a:xfrm>
          <a:off x="715329" y="1001883"/>
          <a:ext cx="1668615" cy="1670143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Academic</a:t>
          </a:r>
          <a:endParaRPr lang="en-US" sz="1200" kern="1200" dirty="0"/>
        </a:p>
      </dsp:txBody>
      <dsp:txXfrm>
        <a:off x="959692" y="1246470"/>
        <a:ext cx="1179889" cy="11809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C5990-ED9D-41B1-B40E-12F73FF1ABD8}">
      <dsp:nvSpPr>
        <dsp:cNvPr id="0" name=""/>
        <dsp:cNvSpPr/>
      </dsp:nvSpPr>
      <dsp:spPr>
        <a:xfrm>
          <a:off x="1297043" y="0"/>
          <a:ext cx="6074060" cy="37962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DCE56-F7B5-480D-A61D-493C60CE3487}">
      <dsp:nvSpPr>
        <dsp:cNvPr id="0" name=""/>
        <dsp:cNvSpPr/>
      </dsp:nvSpPr>
      <dsp:spPr>
        <a:xfrm>
          <a:off x="1720524" y="3054652"/>
          <a:ext cx="139703" cy="1397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6A3B-DD0A-482A-A12F-08B01F40B002}">
      <dsp:nvSpPr>
        <dsp:cNvPr id="0" name=""/>
        <dsp:cNvSpPr/>
      </dsp:nvSpPr>
      <dsp:spPr>
        <a:xfrm>
          <a:off x="1771623" y="3163537"/>
          <a:ext cx="666997" cy="594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026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i="1" kern="1200" dirty="0"/>
            <a:t>2003 ALBA Approval</a:t>
          </a:r>
          <a:endParaRPr lang="en-US" sz="1400" b="1" i="1" kern="1200" dirty="0"/>
        </a:p>
      </dsp:txBody>
      <dsp:txXfrm>
        <a:off x="1771623" y="3163537"/>
        <a:ext cx="666997" cy="594965"/>
      </dsp:txXfrm>
    </dsp:sp>
    <dsp:sp modelId="{0E8CC481-B556-4E80-90ED-2A6D8B72BEAD}">
      <dsp:nvSpPr>
        <dsp:cNvPr id="0" name=""/>
        <dsp:cNvSpPr/>
      </dsp:nvSpPr>
      <dsp:spPr>
        <a:xfrm>
          <a:off x="3164219" y="1823707"/>
          <a:ext cx="218666" cy="218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EEA71-383A-4B51-BA7B-3C45415CB3D1}">
      <dsp:nvSpPr>
        <dsp:cNvPr id="0" name=""/>
        <dsp:cNvSpPr/>
      </dsp:nvSpPr>
      <dsp:spPr>
        <a:xfrm>
          <a:off x="2984315" y="2192504"/>
          <a:ext cx="1008294" cy="15906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86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2012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Starting ALBA Operation</a:t>
          </a:r>
        </a:p>
      </dsp:txBody>
      <dsp:txXfrm>
        <a:off x="2984315" y="2192504"/>
        <a:ext cx="1008294" cy="1590644"/>
      </dsp:txXfrm>
    </dsp:sp>
    <dsp:sp modelId="{A4C84F25-DAA2-4714-9977-2AB97D60C0B6}">
      <dsp:nvSpPr>
        <dsp:cNvPr id="0" name=""/>
        <dsp:cNvSpPr/>
      </dsp:nvSpPr>
      <dsp:spPr>
        <a:xfrm>
          <a:off x="4116672" y="1321821"/>
          <a:ext cx="291554" cy="291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4D5FF1-F7A3-4069-8DE6-5A54D7530233}">
      <dsp:nvSpPr>
        <dsp:cNvPr id="0" name=""/>
        <dsp:cNvSpPr/>
      </dsp:nvSpPr>
      <dsp:spPr>
        <a:xfrm>
          <a:off x="4095034" y="1653578"/>
          <a:ext cx="882104" cy="21335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489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2020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Starting ALBA II design</a:t>
          </a:r>
        </a:p>
      </dsp:txBody>
      <dsp:txXfrm>
        <a:off x="4095034" y="1653578"/>
        <a:ext cx="882104" cy="2133513"/>
      </dsp:txXfrm>
    </dsp:sp>
    <dsp:sp modelId="{E08729BE-1C84-4FB6-8E3C-15008D34FEE1}">
      <dsp:nvSpPr>
        <dsp:cNvPr id="0" name=""/>
        <dsp:cNvSpPr/>
      </dsp:nvSpPr>
      <dsp:spPr>
        <a:xfrm>
          <a:off x="5233949" y="961805"/>
          <a:ext cx="376591" cy="376591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60519-1832-4559-BBA9-F73ECD6258F9}">
      <dsp:nvSpPr>
        <dsp:cNvPr id="0" name=""/>
        <dsp:cNvSpPr/>
      </dsp:nvSpPr>
      <dsp:spPr>
        <a:xfrm>
          <a:off x="4970058" y="1378246"/>
          <a:ext cx="1571444" cy="2418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548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2024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dirty="0"/>
            <a:t>ALBA II Approval CR38</a:t>
          </a:r>
        </a:p>
      </dsp:txBody>
      <dsp:txXfrm>
        <a:off x="4970058" y="1378246"/>
        <a:ext cx="1571444" cy="2418041"/>
      </dsp:txXfrm>
    </dsp:sp>
    <dsp:sp modelId="{A0920CA4-0072-409A-9F50-B4802296E131}">
      <dsp:nvSpPr>
        <dsp:cNvPr id="0" name=""/>
        <dsp:cNvSpPr/>
      </dsp:nvSpPr>
      <dsp:spPr>
        <a:xfrm>
          <a:off x="6270667" y="684688"/>
          <a:ext cx="479850" cy="479850"/>
        </a:xfrm>
        <a:prstGeom prst="ellipse">
          <a:avLst/>
        </a:prstGeom>
        <a:solidFill>
          <a:srgbClr val="00E7E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6D6BF-1703-4F9E-84AE-5A28380909A2}">
      <dsp:nvSpPr>
        <dsp:cNvPr id="0" name=""/>
        <dsp:cNvSpPr/>
      </dsp:nvSpPr>
      <dsp:spPr>
        <a:xfrm>
          <a:off x="6486660" y="999425"/>
          <a:ext cx="1214812" cy="2794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26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2032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1" kern="1200" dirty="0"/>
            <a:t>ALBA II Operation</a:t>
          </a:r>
        </a:p>
      </dsp:txBody>
      <dsp:txXfrm>
        <a:off x="6486660" y="999425"/>
        <a:ext cx="1214812" cy="2794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17/12/2024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wmf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w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w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29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59112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793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42078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8670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44714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9485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6628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FF76E6C-7431-4FF9-87A1-FD5FAFED72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848142"/>
            <a:ext cx="9144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>
                <a:solidFill>
                  <a:prstClr val="black">
                    <a:tint val="75000"/>
                  </a:prstClr>
                </a:solidFill>
              </a:rPr>
              <a:t>ALBA present and Future</a:t>
            </a: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83400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882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076818" cy="1661747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2628900"/>
            <a:ext cx="4076818" cy="1661747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3" y="971550"/>
            <a:ext cx="4076818" cy="1661747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3" y="2628900"/>
            <a:ext cx="4076818" cy="1661747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34400" y="4912668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050" smtClean="0"/>
              <a:pPr algn="r"/>
              <a:t>‹#›</a:t>
            </a:fld>
            <a:endParaRPr lang="es-ES" sz="1050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8400158A-7D49-493B-8F5A-540EFECC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1C38604-9EF0-4B81-A73F-3E9DB7E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present and Future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00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9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0" y="0"/>
            <a:ext cx="9222475" cy="51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065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1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358509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264" y="1"/>
            <a:ext cx="1183805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 userDrawn="1"/>
        </p:nvSpPr>
        <p:spPr>
          <a:xfrm>
            <a:off x="1264" y="1"/>
            <a:ext cx="9142736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704457" y="160781"/>
            <a:ext cx="3900749" cy="1059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k object 21"/>
          <p:cNvSpPr/>
          <p:nvPr/>
        </p:nvSpPr>
        <p:spPr>
          <a:xfrm>
            <a:off x="4678680" y="1916811"/>
            <a:ext cx="664463" cy="7166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5" y="1451"/>
            <a:ext cx="843166" cy="370449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598893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076818" cy="1661747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2628900"/>
            <a:ext cx="4076818" cy="1661747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3" y="971550"/>
            <a:ext cx="4076818" cy="1661747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3" y="2628900"/>
            <a:ext cx="4076818" cy="1661747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0016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0" y="123929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C60E-2BCB-47B2-9508-B77D02B8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731747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451" y="96679"/>
            <a:ext cx="7070271" cy="994172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7E791-627A-4DCD-A25E-1EA1A8CC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30597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610601" y="228601"/>
            <a:ext cx="4026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E43296E-6C52-42D0-92AD-15B765C1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61299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3532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228601"/>
            <a:ext cx="457200" cy="23083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1" y="125730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1" y="125730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1" y="125730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1" y="211455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1" y="209257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1" y="211455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1" y="209257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1" y="294982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1" y="294982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1" y="294982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1" y="297180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7882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23599" y="87474"/>
            <a:ext cx="6858248" cy="497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DA84EBD-9C7A-4929-AF62-0DA7EEAA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61992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B441A37-6E75-4DCB-B2E8-D88E81B9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032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3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2"/>
            <a:ext cx="4495800" cy="877163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80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610601" y="228602"/>
            <a:ext cx="4026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622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361FD7B-188C-469E-B244-7C0DEA1F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72484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23850" y="242889"/>
            <a:ext cx="6157518" cy="5209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937FDC9-454F-4CE1-90A6-C7E7AC5C2B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41835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05A50E1-2488-4A65-8798-2BEE5F6B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264638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705723" y="141480"/>
            <a:ext cx="6933456" cy="497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F0D8B8B-1287-4D7D-AA68-E669DCB2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65779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22/11/2021</a:t>
            </a:r>
          </a:p>
        </p:txBody>
      </p:sp>
    </p:spTree>
    <p:extLst>
      <p:ext uri="{BB962C8B-B14F-4D97-AF65-F5344CB8AC3E}">
        <p14:creationId xmlns:p14="http://schemas.microsoft.com/office/powerpoint/2010/main" val="197438948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1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0"/>
            <a:ext cx="4495800" cy="1296335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59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15B5D-4802-4EBB-BCEA-8F6839F4F4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25" y="5001816"/>
            <a:ext cx="9144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8021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642F1D-0CB4-4D79-B5C1-DC31A53FB500}"/>
              </a:ext>
            </a:extLst>
          </p:cNvPr>
          <p:cNvSpPr/>
          <p:nvPr userDrawn="1"/>
        </p:nvSpPr>
        <p:spPr>
          <a:xfrm>
            <a:off x="0" y="1020064"/>
            <a:ext cx="1524000" cy="90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638839" cy="131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02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3925493" y="1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228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9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8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present and Future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723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9236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00589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35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2295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3420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40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49965" y="157521"/>
            <a:ext cx="3768328" cy="4682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3251" y="1"/>
            <a:ext cx="1784195" cy="149597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142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9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299" y="4912668"/>
            <a:ext cx="2452011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3611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007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49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1" y="123931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70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501"/>
            <a:ext cx="2057400" cy="174172"/>
          </a:xfrm>
        </p:spPr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945" y="4852902"/>
            <a:ext cx="3086100" cy="225370"/>
          </a:xfrm>
        </p:spPr>
        <p:txBody>
          <a:bodyPr/>
          <a:lstStyle/>
          <a:p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0288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2273217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246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ALBA Strategy and Impact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0462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11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0" y="-375956"/>
            <a:ext cx="9103086" cy="549088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Strategy and Impact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28574"/>
            <a:ext cx="563166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8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D38D-663C-4A00-ADD2-53260B9ECE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CDE41-9A64-41AD-9450-B73A03621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4C64E-DC87-41A6-B12E-3F344E522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4CB41-C138-45D6-A623-37AA59F5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Strategy and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3D975-F00A-4290-BBA9-36C8AF16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730A-29D7-4607-A1BB-B9F7B5BA0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08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16251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96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00589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Strategy and Impact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8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2295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862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1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0854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49965" y="157521"/>
            <a:ext cx="3768328" cy="4682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3251" y="1"/>
            <a:ext cx="1784195" cy="149597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827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071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F7A64127-1BEF-44B7-8010-949E2254A5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55C017F5-6B57-4BF6-B5D8-89540B82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it-IT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79006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23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9236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73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00589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60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2295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8000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7566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49965" y="157521"/>
            <a:ext cx="3768328" cy="4682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3251" y="1"/>
            <a:ext cx="1784195" cy="149597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99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3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6889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4303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2139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1" y="123931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70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501"/>
            <a:ext cx="2057400" cy="174172"/>
          </a:xfrm>
        </p:spPr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945" y="4852902"/>
            <a:ext cx="3086100" cy="225370"/>
          </a:xfrm>
        </p:spPr>
        <p:txBody>
          <a:bodyPr/>
          <a:lstStyle/>
          <a:p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30998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273844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602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64495" y="4986471"/>
            <a:ext cx="5093292" cy="1570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ALBA Strategy and Impact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33DB7-5647-3B4F-B5F9-80803605DE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56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1749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C930-AB45-4B2B-AEA4-4C1384E866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A6AFE-D178-46F2-A6D3-548952E87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2FEBF-6D48-4FDF-A859-470211FA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7ACF3E-05DC-4222-8CE9-78790895B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Strategy and Impact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04F3D-4B4A-4810-905F-9F109963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58498-D2B1-4C86-AE2D-485941C6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80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94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14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95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5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759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95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54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785551"/>
            <a:ext cx="2057400" cy="273844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0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87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914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7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1026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27"/>
            <a:ext cx="457200" cy="2135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788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51435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51435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9"/>
            <a:ext cx="457200" cy="1876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61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7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17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7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40913" y="-412376"/>
            <a:ext cx="9103086" cy="549088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ALBA Strategy and Impact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28574"/>
            <a:ext cx="563166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364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0" y="123929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C60E-2BCB-47B2-9508-B77D02B8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223718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78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1" y="123930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05519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9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500"/>
            <a:ext cx="2057400" cy="174172"/>
          </a:xfrm>
        </p:spPr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945" y="4852901"/>
            <a:ext cx="3086100" cy="225370"/>
          </a:xfrm>
        </p:spPr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75507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s-E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539764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8515755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2598"/>
            <a:ext cx="7886700" cy="3719302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1680" y="4891900"/>
            <a:ext cx="1564292" cy="225370"/>
          </a:xfr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1600" y="4914117"/>
            <a:ext cx="6400800" cy="225370"/>
          </a:xfrm>
        </p:spPr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4559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22297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4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4" y="273846"/>
            <a:ext cx="7085409" cy="994172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88A0B8"/>
                </a:solidFill>
                <a:latin typeface="Arial Black" panose="020B0A040201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ctr">
            <a:normAutofit/>
          </a:bodyPr>
          <a:lstStyle>
            <a:lvl1pPr marL="0" indent="0">
              <a:buNone/>
              <a:defRPr lang="es-ES" sz="1600" b="0" kern="1200" dirty="0" smtClean="0">
                <a:solidFill>
                  <a:srgbClr val="88A0B8"/>
                </a:solidFill>
                <a:latin typeface="Arial Black" panose="020B0A040201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333136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80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785551"/>
            <a:ext cx="2057400" cy="273844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82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7347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51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452675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5403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476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40570"/>
            <a:ext cx="2949178" cy="802481"/>
          </a:xfrm>
        </p:spPr>
        <p:txBody>
          <a:bodyPr anchor="t">
            <a:normAutofit/>
          </a:bodyPr>
          <a:lstStyle>
            <a:lvl1pPr>
              <a:defRPr sz="1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4402929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344346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764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8138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061" y="88788"/>
            <a:ext cx="1092994" cy="100012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543675" y="273845"/>
            <a:ext cx="2126796" cy="435887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5"/>
            <a:ext cx="5800725" cy="4358879"/>
          </a:xfrm>
        </p:spPr>
        <p:txBody>
          <a:bodyPr vert="eaVert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863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51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076818" cy="1661747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2628900"/>
            <a:ext cx="4076818" cy="1661747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3" y="971550"/>
            <a:ext cx="4076818" cy="1661747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3" y="2628900"/>
            <a:ext cx="4076818" cy="1661747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534400" y="4912668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93CF724-F9E0-44B8-95BD-D38D8B22F53D}" type="slidenum">
              <a:rPr lang="es-ES" sz="1050" smtClean="0"/>
              <a:pPr algn="r"/>
              <a:t>‹#›</a:t>
            </a:fld>
            <a:endParaRPr lang="es-ES" sz="1050" dirty="0"/>
          </a:p>
        </p:txBody>
      </p:sp>
      <p:sp>
        <p:nvSpPr>
          <p:cNvPr id="11" name="Marcador de fecha 3">
            <a:extLst>
              <a:ext uri="{FF2B5EF4-FFF2-40B4-BE49-F238E27FC236}">
                <a16:creationId xmlns:a16="http://schemas.microsoft.com/office/drawing/2014/main" id="{8400158A-7D49-493B-8F5A-540EFECC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12" name="Marcador de pie de página 4">
            <a:extLst>
              <a:ext uri="{FF2B5EF4-FFF2-40B4-BE49-F238E27FC236}">
                <a16:creationId xmlns:a16="http://schemas.microsoft.com/office/drawing/2014/main" id="{71C38604-9EF0-4B81-A73F-3E9DB7E71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s-E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45740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  <p:pic>
        <p:nvPicPr>
          <p:cNvPr id="6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6226" r="-336" b="18699"/>
          <a:stretch/>
        </p:blipFill>
        <p:spPr>
          <a:xfrm>
            <a:off x="0" y="0"/>
            <a:ext cx="9222475" cy="519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054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100" b="1">
                <a:latin typeface="+mn-lt"/>
              </a:defRPr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349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001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1264" y="1"/>
            <a:ext cx="1183805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k object 18"/>
          <p:cNvSpPr/>
          <p:nvPr userDrawn="1"/>
        </p:nvSpPr>
        <p:spPr>
          <a:xfrm>
            <a:off x="1264" y="1"/>
            <a:ext cx="9142736" cy="5143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k object 19"/>
          <p:cNvSpPr/>
          <p:nvPr/>
        </p:nvSpPr>
        <p:spPr>
          <a:xfrm>
            <a:off x="704457" y="160781"/>
            <a:ext cx="3900749" cy="1059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bk object 21"/>
          <p:cNvSpPr/>
          <p:nvPr/>
        </p:nvSpPr>
        <p:spPr>
          <a:xfrm>
            <a:off x="4678680" y="1916811"/>
            <a:ext cx="664463" cy="7166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835" y="1451"/>
            <a:ext cx="843166" cy="370449"/>
          </a:xfrm>
          <a:prstGeom prst="rect">
            <a:avLst/>
          </a:prstGeom>
        </p:spPr>
      </p:pic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4062194-0018-4152-ADD9-FD107BE9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70166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71550"/>
            <a:ext cx="4076818" cy="1661747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609600" y="2628900"/>
            <a:ext cx="4076818" cy="1661747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686183" y="971550"/>
            <a:ext cx="4076818" cy="1661747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4686183" y="2628900"/>
            <a:ext cx="4076818" cy="1661747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82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594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0" y="123929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FC60E-2BCB-47B2-9508-B77D02B8F6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66119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6451" y="96679"/>
            <a:ext cx="7070271" cy="994172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7E791-627A-4DCD-A25E-1EA1A8CC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216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610601" y="228601"/>
            <a:ext cx="4026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E43296E-6C52-42D0-92AD-15B765C1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499360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23532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228601"/>
            <a:ext cx="457200" cy="23083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2667001" y="125730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4724401" y="125730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781801" y="125730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6781801" y="211455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1" y="209257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2667001" y="211455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4724401" y="209257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4724401" y="2949820"/>
            <a:ext cx="2037471" cy="83049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rgbClr val="112E50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609601" y="2949820"/>
            <a:ext cx="2037471" cy="83049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2667001" y="2949821"/>
            <a:ext cx="2049194" cy="835270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6781801" y="2971800"/>
            <a:ext cx="2037471" cy="83049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15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9641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823599" y="87474"/>
            <a:ext cx="6858248" cy="497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DA84EBD-9C7A-4929-AF62-0DA7EEAAF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07992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F361FD7B-188C-469E-B244-7C0DEA1FD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10990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323850" y="242889"/>
            <a:ext cx="6157518" cy="52094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B937FDC9-454F-4CE1-90A6-C7E7AC5C2BA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91118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2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1"/>
            <a:ext cx="4495800" cy="877163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1846" y="4901126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825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800">
              <a:defRPr/>
            </a:pPr>
            <a:fld id="{393CF724-F9E0-44B8-95BD-D38D8B22F53D}" type="slidenum">
              <a:rPr lang="es-ES" smtClean="0">
                <a:solidFill>
                  <a:prstClr val="white"/>
                </a:solidFill>
              </a:rPr>
              <a:pPr defTabSz="685800">
                <a:defRPr/>
              </a:pPr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B05A50E1-2488-4A65-8798-2BEE5F6B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420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81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1705723" y="141480"/>
            <a:ext cx="6933456" cy="497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681846" y="4912668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F0D8B8B-1287-4D7D-AA68-E669DCB2EF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654" y="4869656"/>
            <a:ext cx="854060" cy="229625"/>
          </a:xfrm>
          <a:prstGeom prst="rect">
            <a:avLst/>
          </a:prstGeom>
        </p:spPr>
        <p:txBody>
          <a:bodyPr/>
          <a:lstStyle>
            <a:lvl1pPr>
              <a:defRPr sz="900" i="1"/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39404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22/11/2021</a:t>
            </a:r>
          </a:p>
        </p:txBody>
      </p:sp>
    </p:spTree>
    <p:extLst>
      <p:ext uri="{BB962C8B-B14F-4D97-AF65-F5344CB8AC3E}">
        <p14:creationId xmlns:p14="http://schemas.microsoft.com/office/powerpoint/2010/main" val="3261833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1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0"/>
            <a:ext cx="4495800" cy="1296335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79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59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/>
              <a:pPr algn="r"/>
              <a:t>‹#›</a:t>
            </a:fld>
            <a:endParaRPr lang="es-E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315B5D-4802-4EBB-BCEA-8F6839F4F4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67625" y="5001816"/>
            <a:ext cx="914400" cy="685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7181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CAA33-DF7A-425F-93F3-86BBE09754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9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ED30A86C-6CDB-4E7F-BD67-FB285EAB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8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s-E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82849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621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8_Blank">
    <p:bg>
      <p:bgPr>
        <a:solidFill>
          <a:srgbClr val="131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40913" y="-412376"/>
            <a:ext cx="9103086" cy="549088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ALBA Strategy and Impact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3" y="28574"/>
            <a:ext cx="563166" cy="3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056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1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6769620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72598"/>
            <a:ext cx="7886700" cy="3719302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1680" y="4891900"/>
            <a:ext cx="1564292" cy="225370"/>
          </a:xfr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/>
              <a:t>15/03/2023 Visita institucional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1600" y="4914117"/>
            <a:ext cx="6400800" cy="225370"/>
          </a:xfrm>
        </p:spPr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580999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680186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100263"/>
            <a:ext cx="7886700" cy="31480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53072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06275"/>
            <a:ext cx="3886200" cy="4042000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6275"/>
            <a:ext cx="3886200" cy="404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15/03/2023 Visita institucional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ALBA present and Future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9733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6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wm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5.wmf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4.wmf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6.w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5.w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image" Target="../media/image10.png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8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image" Target="../media/image10.png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-66324" y="-478971"/>
            <a:ext cx="9448021" cy="569894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49" y="4767263"/>
            <a:ext cx="25226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ALBA Strategy and Impact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39653" y="33110"/>
            <a:ext cx="644125" cy="36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515350" y="82417"/>
            <a:ext cx="699546" cy="3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69"/>
            <a:ext cx="912114" cy="1091963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35" y="4873591"/>
            <a:ext cx="499442" cy="167516"/>
          </a:xfrm>
          <a:prstGeom prst="rect">
            <a:avLst/>
          </a:prstGeom>
        </p:spPr>
        <p:txBody>
          <a:bodyPr/>
          <a:lstStyle>
            <a:lvl1pPr>
              <a:defRPr sz="675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54505"/>
            <a:ext cx="759719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3" r:id="rId7"/>
    <p:sldLayoutId id="2147483754" r:id="rId8"/>
    <p:sldLayoutId id="2147483755" r:id="rId9"/>
    <p:sldLayoutId id="2147483756" r:id="rId10"/>
    <p:sldLayoutId id="2147483760" r:id="rId11"/>
    <p:sldLayoutId id="2147483761" r:id="rId12"/>
    <p:sldLayoutId id="2147483762" r:id="rId13"/>
    <p:sldLayoutId id="2147483829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69"/>
            <a:ext cx="912114" cy="1091963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35" y="4873591"/>
            <a:ext cx="499442" cy="167516"/>
          </a:xfrm>
          <a:prstGeom prst="rect">
            <a:avLst/>
          </a:prstGeom>
        </p:spPr>
        <p:txBody>
          <a:bodyPr/>
          <a:lstStyle>
            <a:lvl1pPr>
              <a:defRPr sz="675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58004"/>
            <a:ext cx="759719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9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69"/>
            <a:ext cx="912114" cy="1091963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35" y="4873591"/>
            <a:ext cx="499442" cy="167516"/>
          </a:xfrm>
          <a:prstGeom prst="rect">
            <a:avLst/>
          </a:prstGeom>
        </p:spPr>
        <p:txBody>
          <a:bodyPr/>
          <a:lstStyle>
            <a:lvl1pPr>
              <a:defRPr sz="675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54505"/>
            <a:ext cx="759719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53" y="4770629"/>
            <a:ext cx="27015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ALBA Strategy and Impact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39653" y="33110"/>
            <a:ext cx="644125" cy="3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1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416" y="4841692"/>
            <a:ext cx="3298064" cy="313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7945" y="4852900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ALBA Strategy and Impact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  <p:sldLayoutId id="2147483875" r:id="rId26"/>
    <p:sldLayoutId id="2147483876" r:id="rId27"/>
    <p:sldLayoutId id="2147483877" r:id="rId28"/>
    <p:sldLayoutId id="2147483878" r:id="rId29"/>
    <p:sldLayoutId id="2147483879" r:id="rId30"/>
    <p:sldLayoutId id="2147483880" r:id="rId31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914220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33012"/>
            <a:ext cx="7070271" cy="994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75657"/>
            <a:ext cx="7886700" cy="3967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026923-C7E2-45C3-B29C-32230263B074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9A3C1E9-1E17-4B2D-975E-2F80F7CB45F8}" type="slidenum">
              <a:rPr lang="es-ES" smtClean="0"/>
              <a:pPr/>
              <a:t>‹#›</a:t>
            </a:fld>
            <a:endParaRPr lang="es-E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416" y="4841692"/>
            <a:ext cx="3298064" cy="3134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15/03/2023 Visita institucional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7945" y="4852900"/>
            <a:ext cx="3086100" cy="225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0" i="1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fontAlgn="base"/>
            <a:r>
              <a:rPr lang="en-US">
                <a:solidFill>
                  <a:schemeClr val="accent1">
                    <a:lumMod val="50000"/>
                  </a:schemeClr>
                </a:solidFill>
              </a:rPr>
              <a:t>ALBA present and Future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1800" b="0" kern="1200" dirty="0">
          <a:solidFill>
            <a:srgbClr val="323E4F"/>
          </a:solidFill>
          <a:latin typeface="Arial Black" charset="0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recercaiuniversitats.gencat.cat/ca/01_departament_recerca_i_universitats/linies-estrategiques/pnsc/" TargetMode="External"/><Relationship Id="rId5" Type="http://schemas.openxmlformats.org/officeDocument/2006/relationships/hyperlink" Target="https://fonseuropeus.gencat.cat/ca/ris3cat/" TargetMode="External"/><Relationship Id="rId4" Type="http://schemas.openxmlformats.org/officeDocument/2006/relationships/hyperlink" Target="https://www.ciencia.gob.es/en/Estrategias-y-Planes/Estrategias/Estrategia-Espanola-de-Ciencia-Tecnologia-e-Innovacion-2021-2027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consilium.europa.eu/media/ny3j24sm/much-more-than-a-market-report-by-enrico-letta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hyperlink" Target="https://commission.europa.eu/document/97e481fd-2dc3-412d-be4c-f152a8232961_en" TargetMode="Externa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2.png"/><Relationship Id="rId5" Type="http://schemas.openxmlformats.org/officeDocument/2006/relationships/hyperlink" Target="https://doi.org/10.1021/acsnano.3c07265" TargetMode="Externa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5.png"/><Relationship Id="rId4" Type="http://schemas.openxmlformats.org/officeDocument/2006/relationships/image" Target="cid:ii_k4y92tq80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8.jp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6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11" Type="http://schemas.openxmlformats.org/officeDocument/2006/relationships/image" Target="../media/image6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6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www.cells.es/en/assets/pdfs/science/alba-ii-whitepaper.pdf/@@display-file/fil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panish_National_Center_for_Biotechnology_(CNB)" TargetMode="External"/><Relationship Id="rId13" Type="http://schemas.openxmlformats.org/officeDocument/2006/relationships/hyperlink" Target="https://www.pcb.ub.edu/es/servicios-cientificos/otra-infraestructura-cientifica-presente-en-el-parc/" TargetMode="External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12" Type="http://schemas.openxmlformats.org/officeDocument/2006/relationships/image" Target="../media/image80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www.uab.cat/web/sala-de-prensa/detalle-noticia/la-uab-estrena-logotipo-1345830290069.html?detid=1345890879212" TargetMode="External"/><Relationship Id="rId11" Type="http://schemas.openxmlformats.org/officeDocument/2006/relationships/image" Target="../media/image79.png"/><Relationship Id="rId5" Type="http://schemas.openxmlformats.org/officeDocument/2006/relationships/image" Target="../media/image76.jpeg"/><Relationship Id="rId10" Type="http://schemas.openxmlformats.org/officeDocument/2006/relationships/hyperlink" Target="https://www.irta.cat/ca/centre/irta-cresa/" TargetMode="External"/><Relationship Id="rId4" Type="http://schemas.openxmlformats.org/officeDocument/2006/relationships/image" Target="../media/image75.jpeg"/><Relationship Id="rId9" Type="http://schemas.openxmlformats.org/officeDocument/2006/relationships/image" Target="../media/image78.png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title=User:Joao_Paulo_Bessa_Brito&amp;action=edit&amp;redlink=1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C52A59-CC9B-4843-B3E9-C57AE095D6EE}"/>
              </a:ext>
            </a:extLst>
          </p:cNvPr>
          <p:cNvGrpSpPr/>
          <p:nvPr/>
        </p:nvGrpSpPr>
        <p:grpSpPr>
          <a:xfrm>
            <a:off x="0" y="11430"/>
            <a:ext cx="9185910" cy="5132070"/>
            <a:chOff x="1246458" y="1250302"/>
            <a:chExt cx="9699083" cy="49732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4D4F5DB-F0AF-4201-A431-E920108947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31" b="9252"/>
            <a:stretch/>
          </p:blipFill>
          <p:spPr>
            <a:xfrm>
              <a:off x="1246458" y="1250302"/>
              <a:ext cx="9699083" cy="4973216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FF58FD-6F19-46DB-BF23-427A41E92EEE}"/>
                </a:ext>
              </a:extLst>
            </p:cNvPr>
            <p:cNvSpPr/>
            <p:nvPr/>
          </p:nvSpPr>
          <p:spPr>
            <a:xfrm>
              <a:off x="1819200" y="4456800"/>
              <a:ext cx="1108800" cy="1334400"/>
            </a:xfrm>
            <a:custGeom>
              <a:avLst/>
              <a:gdLst>
                <a:gd name="connsiteX0" fmla="*/ 9600 w 1108800"/>
                <a:gd name="connsiteY0" fmla="*/ 105600 h 1334400"/>
                <a:gd name="connsiteX1" fmla="*/ 9600 w 1108800"/>
                <a:gd name="connsiteY1" fmla="*/ 105600 h 1334400"/>
                <a:gd name="connsiteX2" fmla="*/ 12000 w 1108800"/>
                <a:gd name="connsiteY2" fmla="*/ 127200 h 1334400"/>
                <a:gd name="connsiteX3" fmla="*/ 14400 w 1108800"/>
                <a:gd name="connsiteY3" fmla="*/ 151200 h 1334400"/>
                <a:gd name="connsiteX4" fmla="*/ 21600 w 1108800"/>
                <a:gd name="connsiteY4" fmla="*/ 177600 h 1334400"/>
                <a:gd name="connsiteX5" fmla="*/ 24000 w 1108800"/>
                <a:gd name="connsiteY5" fmla="*/ 196800 h 1334400"/>
                <a:gd name="connsiteX6" fmla="*/ 28800 w 1108800"/>
                <a:gd name="connsiteY6" fmla="*/ 297600 h 1334400"/>
                <a:gd name="connsiteX7" fmla="*/ 36000 w 1108800"/>
                <a:gd name="connsiteY7" fmla="*/ 324000 h 1334400"/>
                <a:gd name="connsiteX8" fmla="*/ 26400 w 1108800"/>
                <a:gd name="connsiteY8" fmla="*/ 374400 h 1334400"/>
                <a:gd name="connsiteX9" fmla="*/ 19200 w 1108800"/>
                <a:gd name="connsiteY9" fmla="*/ 391200 h 1334400"/>
                <a:gd name="connsiteX10" fmla="*/ 16800 w 1108800"/>
                <a:gd name="connsiteY10" fmla="*/ 412800 h 1334400"/>
                <a:gd name="connsiteX11" fmla="*/ 12000 w 1108800"/>
                <a:gd name="connsiteY11" fmla="*/ 432000 h 1334400"/>
                <a:gd name="connsiteX12" fmla="*/ 7200 w 1108800"/>
                <a:gd name="connsiteY12" fmla="*/ 453600 h 1334400"/>
                <a:gd name="connsiteX13" fmla="*/ 4800 w 1108800"/>
                <a:gd name="connsiteY13" fmla="*/ 482400 h 1334400"/>
                <a:gd name="connsiteX14" fmla="*/ 2400 w 1108800"/>
                <a:gd name="connsiteY14" fmla="*/ 520800 h 1334400"/>
                <a:gd name="connsiteX15" fmla="*/ 0 w 1108800"/>
                <a:gd name="connsiteY15" fmla="*/ 540000 h 1334400"/>
                <a:gd name="connsiteX16" fmla="*/ 14400 w 1108800"/>
                <a:gd name="connsiteY16" fmla="*/ 657600 h 1334400"/>
                <a:gd name="connsiteX17" fmla="*/ 21600 w 1108800"/>
                <a:gd name="connsiteY17" fmla="*/ 674400 h 1334400"/>
                <a:gd name="connsiteX18" fmla="*/ 26400 w 1108800"/>
                <a:gd name="connsiteY18" fmla="*/ 708000 h 1334400"/>
                <a:gd name="connsiteX19" fmla="*/ 28800 w 1108800"/>
                <a:gd name="connsiteY19" fmla="*/ 732000 h 1334400"/>
                <a:gd name="connsiteX20" fmla="*/ 31200 w 1108800"/>
                <a:gd name="connsiteY20" fmla="*/ 744000 h 1334400"/>
                <a:gd name="connsiteX21" fmla="*/ 38400 w 1108800"/>
                <a:gd name="connsiteY21" fmla="*/ 777600 h 1334400"/>
                <a:gd name="connsiteX22" fmla="*/ 48000 w 1108800"/>
                <a:gd name="connsiteY22" fmla="*/ 796800 h 1334400"/>
                <a:gd name="connsiteX23" fmla="*/ 52800 w 1108800"/>
                <a:gd name="connsiteY23" fmla="*/ 808800 h 1334400"/>
                <a:gd name="connsiteX24" fmla="*/ 64800 w 1108800"/>
                <a:gd name="connsiteY24" fmla="*/ 830400 h 1334400"/>
                <a:gd name="connsiteX25" fmla="*/ 69600 w 1108800"/>
                <a:gd name="connsiteY25" fmla="*/ 844800 h 1334400"/>
                <a:gd name="connsiteX26" fmla="*/ 76800 w 1108800"/>
                <a:gd name="connsiteY26" fmla="*/ 856800 h 1334400"/>
                <a:gd name="connsiteX27" fmla="*/ 81600 w 1108800"/>
                <a:gd name="connsiteY27" fmla="*/ 866400 h 1334400"/>
                <a:gd name="connsiteX28" fmla="*/ 86400 w 1108800"/>
                <a:gd name="connsiteY28" fmla="*/ 890400 h 1334400"/>
                <a:gd name="connsiteX29" fmla="*/ 91200 w 1108800"/>
                <a:gd name="connsiteY29" fmla="*/ 909600 h 1334400"/>
                <a:gd name="connsiteX30" fmla="*/ 93600 w 1108800"/>
                <a:gd name="connsiteY30" fmla="*/ 972000 h 1334400"/>
                <a:gd name="connsiteX31" fmla="*/ 96000 w 1108800"/>
                <a:gd name="connsiteY31" fmla="*/ 979200 h 1334400"/>
                <a:gd name="connsiteX32" fmla="*/ 91200 w 1108800"/>
                <a:gd name="connsiteY32" fmla="*/ 1017600 h 1334400"/>
                <a:gd name="connsiteX33" fmla="*/ 86400 w 1108800"/>
                <a:gd name="connsiteY33" fmla="*/ 1046400 h 1334400"/>
                <a:gd name="connsiteX34" fmla="*/ 84000 w 1108800"/>
                <a:gd name="connsiteY34" fmla="*/ 1058400 h 1334400"/>
                <a:gd name="connsiteX35" fmla="*/ 86400 w 1108800"/>
                <a:gd name="connsiteY35" fmla="*/ 1111200 h 1334400"/>
                <a:gd name="connsiteX36" fmla="*/ 91200 w 1108800"/>
                <a:gd name="connsiteY36" fmla="*/ 1130400 h 1334400"/>
                <a:gd name="connsiteX37" fmla="*/ 98400 w 1108800"/>
                <a:gd name="connsiteY37" fmla="*/ 1166400 h 1334400"/>
                <a:gd name="connsiteX38" fmla="*/ 105600 w 1108800"/>
                <a:gd name="connsiteY38" fmla="*/ 1207200 h 1334400"/>
                <a:gd name="connsiteX39" fmla="*/ 108000 w 1108800"/>
                <a:gd name="connsiteY39" fmla="*/ 1228800 h 1334400"/>
                <a:gd name="connsiteX40" fmla="*/ 115200 w 1108800"/>
                <a:gd name="connsiteY40" fmla="*/ 1238400 h 1334400"/>
                <a:gd name="connsiteX41" fmla="*/ 127200 w 1108800"/>
                <a:gd name="connsiteY41" fmla="*/ 1252800 h 1334400"/>
                <a:gd name="connsiteX42" fmla="*/ 136800 w 1108800"/>
                <a:gd name="connsiteY42" fmla="*/ 1264800 h 1334400"/>
                <a:gd name="connsiteX43" fmla="*/ 146400 w 1108800"/>
                <a:gd name="connsiteY43" fmla="*/ 1272000 h 1334400"/>
                <a:gd name="connsiteX44" fmla="*/ 163200 w 1108800"/>
                <a:gd name="connsiteY44" fmla="*/ 1288800 h 1334400"/>
                <a:gd name="connsiteX45" fmla="*/ 189600 w 1108800"/>
                <a:gd name="connsiteY45" fmla="*/ 1312800 h 1334400"/>
                <a:gd name="connsiteX46" fmla="*/ 201600 w 1108800"/>
                <a:gd name="connsiteY46" fmla="*/ 1320000 h 1334400"/>
                <a:gd name="connsiteX47" fmla="*/ 206400 w 1108800"/>
                <a:gd name="connsiteY47" fmla="*/ 1327200 h 1334400"/>
                <a:gd name="connsiteX48" fmla="*/ 232800 w 1108800"/>
                <a:gd name="connsiteY48" fmla="*/ 1334400 h 1334400"/>
                <a:gd name="connsiteX49" fmla="*/ 297600 w 1108800"/>
                <a:gd name="connsiteY49" fmla="*/ 1327200 h 1334400"/>
                <a:gd name="connsiteX50" fmla="*/ 326400 w 1108800"/>
                <a:gd name="connsiteY50" fmla="*/ 1317600 h 1334400"/>
                <a:gd name="connsiteX51" fmla="*/ 340800 w 1108800"/>
                <a:gd name="connsiteY51" fmla="*/ 1315200 h 1334400"/>
                <a:gd name="connsiteX52" fmla="*/ 352800 w 1108800"/>
                <a:gd name="connsiteY52" fmla="*/ 1312800 h 1334400"/>
                <a:gd name="connsiteX53" fmla="*/ 393600 w 1108800"/>
                <a:gd name="connsiteY53" fmla="*/ 1308000 h 1334400"/>
                <a:gd name="connsiteX54" fmla="*/ 436800 w 1108800"/>
                <a:gd name="connsiteY54" fmla="*/ 1296000 h 1334400"/>
                <a:gd name="connsiteX55" fmla="*/ 475200 w 1108800"/>
                <a:gd name="connsiteY55" fmla="*/ 1284000 h 1334400"/>
                <a:gd name="connsiteX56" fmla="*/ 540000 w 1108800"/>
                <a:gd name="connsiteY56" fmla="*/ 1276800 h 1334400"/>
                <a:gd name="connsiteX57" fmla="*/ 607200 w 1108800"/>
                <a:gd name="connsiteY57" fmla="*/ 1281600 h 1334400"/>
                <a:gd name="connsiteX58" fmla="*/ 624000 w 1108800"/>
                <a:gd name="connsiteY58" fmla="*/ 1286400 h 1334400"/>
                <a:gd name="connsiteX59" fmla="*/ 645600 w 1108800"/>
                <a:gd name="connsiteY59" fmla="*/ 1291200 h 1334400"/>
                <a:gd name="connsiteX60" fmla="*/ 655200 w 1108800"/>
                <a:gd name="connsiteY60" fmla="*/ 1296000 h 1334400"/>
                <a:gd name="connsiteX61" fmla="*/ 691200 w 1108800"/>
                <a:gd name="connsiteY61" fmla="*/ 1291200 h 1334400"/>
                <a:gd name="connsiteX62" fmla="*/ 705600 w 1108800"/>
                <a:gd name="connsiteY62" fmla="*/ 1284000 h 1334400"/>
                <a:gd name="connsiteX63" fmla="*/ 717600 w 1108800"/>
                <a:gd name="connsiteY63" fmla="*/ 1274400 h 1334400"/>
                <a:gd name="connsiteX64" fmla="*/ 744000 w 1108800"/>
                <a:gd name="connsiteY64" fmla="*/ 1267200 h 1334400"/>
                <a:gd name="connsiteX65" fmla="*/ 765600 w 1108800"/>
                <a:gd name="connsiteY65" fmla="*/ 1262400 h 1334400"/>
                <a:gd name="connsiteX66" fmla="*/ 784800 w 1108800"/>
                <a:gd name="connsiteY66" fmla="*/ 1245600 h 1334400"/>
                <a:gd name="connsiteX67" fmla="*/ 796800 w 1108800"/>
                <a:gd name="connsiteY67" fmla="*/ 1238400 h 1334400"/>
                <a:gd name="connsiteX68" fmla="*/ 813600 w 1108800"/>
                <a:gd name="connsiteY68" fmla="*/ 1219200 h 1334400"/>
                <a:gd name="connsiteX69" fmla="*/ 835200 w 1108800"/>
                <a:gd name="connsiteY69" fmla="*/ 1209600 h 1334400"/>
                <a:gd name="connsiteX70" fmla="*/ 864000 w 1108800"/>
                <a:gd name="connsiteY70" fmla="*/ 1185600 h 1334400"/>
                <a:gd name="connsiteX71" fmla="*/ 873600 w 1108800"/>
                <a:gd name="connsiteY71" fmla="*/ 1180800 h 1334400"/>
                <a:gd name="connsiteX72" fmla="*/ 885600 w 1108800"/>
                <a:gd name="connsiteY72" fmla="*/ 1173600 h 1334400"/>
                <a:gd name="connsiteX73" fmla="*/ 895200 w 1108800"/>
                <a:gd name="connsiteY73" fmla="*/ 1166400 h 1334400"/>
                <a:gd name="connsiteX74" fmla="*/ 909600 w 1108800"/>
                <a:gd name="connsiteY74" fmla="*/ 1154400 h 1334400"/>
                <a:gd name="connsiteX75" fmla="*/ 964800 w 1108800"/>
                <a:gd name="connsiteY75" fmla="*/ 1130400 h 1334400"/>
                <a:gd name="connsiteX76" fmla="*/ 974400 w 1108800"/>
                <a:gd name="connsiteY76" fmla="*/ 1120800 h 1334400"/>
                <a:gd name="connsiteX77" fmla="*/ 998400 w 1108800"/>
                <a:gd name="connsiteY77" fmla="*/ 1108800 h 1334400"/>
                <a:gd name="connsiteX78" fmla="*/ 1005600 w 1108800"/>
                <a:gd name="connsiteY78" fmla="*/ 1104000 h 1334400"/>
                <a:gd name="connsiteX79" fmla="*/ 1015200 w 1108800"/>
                <a:gd name="connsiteY79" fmla="*/ 1089600 h 1334400"/>
                <a:gd name="connsiteX80" fmla="*/ 1017600 w 1108800"/>
                <a:gd name="connsiteY80" fmla="*/ 1082400 h 1334400"/>
                <a:gd name="connsiteX81" fmla="*/ 1032000 w 1108800"/>
                <a:gd name="connsiteY81" fmla="*/ 1070400 h 1334400"/>
                <a:gd name="connsiteX82" fmla="*/ 1039200 w 1108800"/>
                <a:gd name="connsiteY82" fmla="*/ 1068000 h 1334400"/>
                <a:gd name="connsiteX83" fmla="*/ 1046400 w 1108800"/>
                <a:gd name="connsiteY83" fmla="*/ 1063200 h 1334400"/>
                <a:gd name="connsiteX84" fmla="*/ 1053600 w 1108800"/>
                <a:gd name="connsiteY84" fmla="*/ 1060800 h 1334400"/>
                <a:gd name="connsiteX85" fmla="*/ 1068000 w 1108800"/>
                <a:gd name="connsiteY85" fmla="*/ 1051200 h 1334400"/>
                <a:gd name="connsiteX86" fmla="*/ 1075200 w 1108800"/>
                <a:gd name="connsiteY86" fmla="*/ 1046400 h 1334400"/>
                <a:gd name="connsiteX87" fmla="*/ 1089600 w 1108800"/>
                <a:gd name="connsiteY87" fmla="*/ 1032000 h 1334400"/>
                <a:gd name="connsiteX88" fmla="*/ 1094400 w 1108800"/>
                <a:gd name="connsiteY88" fmla="*/ 1010400 h 1334400"/>
                <a:gd name="connsiteX89" fmla="*/ 1101600 w 1108800"/>
                <a:gd name="connsiteY89" fmla="*/ 979200 h 1334400"/>
                <a:gd name="connsiteX90" fmla="*/ 1104000 w 1108800"/>
                <a:gd name="connsiteY90" fmla="*/ 972000 h 1334400"/>
                <a:gd name="connsiteX91" fmla="*/ 1108800 w 1108800"/>
                <a:gd name="connsiteY91" fmla="*/ 952800 h 1334400"/>
                <a:gd name="connsiteX92" fmla="*/ 1104000 w 1108800"/>
                <a:gd name="connsiteY92" fmla="*/ 909600 h 1334400"/>
                <a:gd name="connsiteX93" fmla="*/ 1099200 w 1108800"/>
                <a:gd name="connsiteY93" fmla="*/ 895200 h 1334400"/>
                <a:gd name="connsiteX94" fmla="*/ 1096800 w 1108800"/>
                <a:gd name="connsiteY94" fmla="*/ 888000 h 1334400"/>
                <a:gd name="connsiteX95" fmla="*/ 1096800 w 1108800"/>
                <a:gd name="connsiteY95" fmla="*/ 830400 h 1334400"/>
                <a:gd name="connsiteX96" fmla="*/ 1080000 w 1108800"/>
                <a:gd name="connsiteY96" fmla="*/ 813600 h 1334400"/>
                <a:gd name="connsiteX97" fmla="*/ 1056000 w 1108800"/>
                <a:gd name="connsiteY97" fmla="*/ 787200 h 1334400"/>
                <a:gd name="connsiteX98" fmla="*/ 1044000 w 1108800"/>
                <a:gd name="connsiteY98" fmla="*/ 772800 h 1334400"/>
                <a:gd name="connsiteX99" fmla="*/ 1029600 w 1108800"/>
                <a:gd name="connsiteY99" fmla="*/ 763200 h 1334400"/>
                <a:gd name="connsiteX100" fmla="*/ 1008000 w 1108800"/>
                <a:gd name="connsiteY100" fmla="*/ 748800 h 1334400"/>
                <a:gd name="connsiteX101" fmla="*/ 998400 w 1108800"/>
                <a:gd name="connsiteY101" fmla="*/ 746400 h 1334400"/>
                <a:gd name="connsiteX102" fmla="*/ 984000 w 1108800"/>
                <a:gd name="connsiteY102" fmla="*/ 739200 h 1334400"/>
                <a:gd name="connsiteX103" fmla="*/ 957600 w 1108800"/>
                <a:gd name="connsiteY103" fmla="*/ 734400 h 1334400"/>
                <a:gd name="connsiteX104" fmla="*/ 948000 w 1108800"/>
                <a:gd name="connsiteY104" fmla="*/ 732000 h 1334400"/>
                <a:gd name="connsiteX105" fmla="*/ 926400 w 1108800"/>
                <a:gd name="connsiteY105" fmla="*/ 724800 h 1334400"/>
                <a:gd name="connsiteX106" fmla="*/ 897600 w 1108800"/>
                <a:gd name="connsiteY106" fmla="*/ 722400 h 1334400"/>
                <a:gd name="connsiteX107" fmla="*/ 873600 w 1108800"/>
                <a:gd name="connsiteY107" fmla="*/ 715200 h 1334400"/>
                <a:gd name="connsiteX108" fmla="*/ 866400 w 1108800"/>
                <a:gd name="connsiteY108" fmla="*/ 710400 h 1334400"/>
                <a:gd name="connsiteX109" fmla="*/ 859200 w 1108800"/>
                <a:gd name="connsiteY109" fmla="*/ 708000 h 1334400"/>
                <a:gd name="connsiteX110" fmla="*/ 835200 w 1108800"/>
                <a:gd name="connsiteY110" fmla="*/ 700800 h 1334400"/>
                <a:gd name="connsiteX111" fmla="*/ 820800 w 1108800"/>
                <a:gd name="connsiteY111" fmla="*/ 696000 h 1334400"/>
                <a:gd name="connsiteX112" fmla="*/ 811200 w 1108800"/>
                <a:gd name="connsiteY112" fmla="*/ 691200 h 1334400"/>
                <a:gd name="connsiteX113" fmla="*/ 794400 w 1108800"/>
                <a:gd name="connsiteY113" fmla="*/ 681600 h 1334400"/>
                <a:gd name="connsiteX114" fmla="*/ 780000 w 1108800"/>
                <a:gd name="connsiteY114" fmla="*/ 676800 h 1334400"/>
                <a:gd name="connsiteX115" fmla="*/ 753600 w 1108800"/>
                <a:gd name="connsiteY115" fmla="*/ 652800 h 1334400"/>
                <a:gd name="connsiteX116" fmla="*/ 739200 w 1108800"/>
                <a:gd name="connsiteY116" fmla="*/ 633600 h 1334400"/>
                <a:gd name="connsiteX117" fmla="*/ 727200 w 1108800"/>
                <a:gd name="connsiteY117" fmla="*/ 628800 h 1334400"/>
                <a:gd name="connsiteX118" fmla="*/ 705600 w 1108800"/>
                <a:gd name="connsiteY118" fmla="*/ 609600 h 1334400"/>
                <a:gd name="connsiteX119" fmla="*/ 691200 w 1108800"/>
                <a:gd name="connsiteY119" fmla="*/ 600000 h 1334400"/>
                <a:gd name="connsiteX120" fmla="*/ 681600 w 1108800"/>
                <a:gd name="connsiteY120" fmla="*/ 590400 h 1334400"/>
                <a:gd name="connsiteX121" fmla="*/ 655200 w 1108800"/>
                <a:gd name="connsiteY121" fmla="*/ 576000 h 1334400"/>
                <a:gd name="connsiteX122" fmla="*/ 638400 w 1108800"/>
                <a:gd name="connsiteY122" fmla="*/ 561600 h 1334400"/>
                <a:gd name="connsiteX123" fmla="*/ 633600 w 1108800"/>
                <a:gd name="connsiteY123" fmla="*/ 547200 h 1334400"/>
                <a:gd name="connsiteX124" fmla="*/ 621600 w 1108800"/>
                <a:gd name="connsiteY124" fmla="*/ 528000 h 1334400"/>
                <a:gd name="connsiteX125" fmla="*/ 612000 w 1108800"/>
                <a:gd name="connsiteY125" fmla="*/ 477600 h 1334400"/>
                <a:gd name="connsiteX126" fmla="*/ 609600 w 1108800"/>
                <a:gd name="connsiteY126" fmla="*/ 453600 h 1334400"/>
                <a:gd name="connsiteX127" fmla="*/ 614400 w 1108800"/>
                <a:gd name="connsiteY127" fmla="*/ 360000 h 1334400"/>
                <a:gd name="connsiteX128" fmla="*/ 616800 w 1108800"/>
                <a:gd name="connsiteY128" fmla="*/ 345600 h 1334400"/>
                <a:gd name="connsiteX129" fmla="*/ 621600 w 1108800"/>
                <a:gd name="connsiteY129" fmla="*/ 312000 h 1334400"/>
                <a:gd name="connsiteX130" fmla="*/ 619200 w 1108800"/>
                <a:gd name="connsiteY130" fmla="*/ 261600 h 1334400"/>
                <a:gd name="connsiteX131" fmla="*/ 614400 w 1108800"/>
                <a:gd name="connsiteY131" fmla="*/ 244800 h 1334400"/>
                <a:gd name="connsiteX132" fmla="*/ 604800 w 1108800"/>
                <a:gd name="connsiteY132" fmla="*/ 235200 h 1334400"/>
                <a:gd name="connsiteX133" fmla="*/ 590400 w 1108800"/>
                <a:gd name="connsiteY133" fmla="*/ 230400 h 1334400"/>
                <a:gd name="connsiteX134" fmla="*/ 580800 w 1108800"/>
                <a:gd name="connsiteY134" fmla="*/ 223200 h 1334400"/>
                <a:gd name="connsiteX135" fmla="*/ 552000 w 1108800"/>
                <a:gd name="connsiteY135" fmla="*/ 201600 h 1334400"/>
                <a:gd name="connsiteX136" fmla="*/ 544800 w 1108800"/>
                <a:gd name="connsiteY136" fmla="*/ 192000 h 1334400"/>
                <a:gd name="connsiteX137" fmla="*/ 530400 w 1108800"/>
                <a:gd name="connsiteY137" fmla="*/ 177600 h 1334400"/>
                <a:gd name="connsiteX138" fmla="*/ 523200 w 1108800"/>
                <a:gd name="connsiteY138" fmla="*/ 170400 h 1334400"/>
                <a:gd name="connsiteX139" fmla="*/ 516000 w 1108800"/>
                <a:gd name="connsiteY139" fmla="*/ 165600 h 1334400"/>
                <a:gd name="connsiteX140" fmla="*/ 487200 w 1108800"/>
                <a:gd name="connsiteY140" fmla="*/ 141600 h 1334400"/>
                <a:gd name="connsiteX141" fmla="*/ 475200 w 1108800"/>
                <a:gd name="connsiteY141" fmla="*/ 134400 h 1334400"/>
                <a:gd name="connsiteX142" fmla="*/ 458400 w 1108800"/>
                <a:gd name="connsiteY142" fmla="*/ 115200 h 1334400"/>
                <a:gd name="connsiteX143" fmla="*/ 453600 w 1108800"/>
                <a:gd name="connsiteY143" fmla="*/ 108000 h 1334400"/>
                <a:gd name="connsiteX144" fmla="*/ 439200 w 1108800"/>
                <a:gd name="connsiteY144" fmla="*/ 96000 h 1334400"/>
                <a:gd name="connsiteX145" fmla="*/ 434400 w 1108800"/>
                <a:gd name="connsiteY145" fmla="*/ 88800 h 1334400"/>
                <a:gd name="connsiteX146" fmla="*/ 417600 w 1108800"/>
                <a:gd name="connsiteY146" fmla="*/ 72000 h 1334400"/>
                <a:gd name="connsiteX147" fmla="*/ 412800 w 1108800"/>
                <a:gd name="connsiteY147" fmla="*/ 64800 h 1334400"/>
                <a:gd name="connsiteX148" fmla="*/ 388800 w 1108800"/>
                <a:gd name="connsiteY148" fmla="*/ 40800 h 1334400"/>
                <a:gd name="connsiteX149" fmla="*/ 367200 w 1108800"/>
                <a:gd name="connsiteY149" fmla="*/ 16800 h 1334400"/>
                <a:gd name="connsiteX150" fmla="*/ 360000 w 1108800"/>
                <a:gd name="connsiteY150" fmla="*/ 9600 h 1334400"/>
                <a:gd name="connsiteX151" fmla="*/ 340800 w 1108800"/>
                <a:gd name="connsiteY151" fmla="*/ 0 h 1334400"/>
                <a:gd name="connsiteX152" fmla="*/ 314400 w 1108800"/>
                <a:gd name="connsiteY152" fmla="*/ 2400 h 1334400"/>
                <a:gd name="connsiteX153" fmla="*/ 304800 w 1108800"/>
                <a:gd name="connsiteY153" fmla="*/ 4800 h 1334400"/>
                <a:gd name="connsiteX154" fmla="*/ 276000 w 1108800"/>
                <a:gd name="connsiteY154" fmla="*/ 14400 h 1334400"/>
                <a:gd name="connsiteX155" fmla="*/ 261600 w 1108800"/>
                <a:gd name="connsiteY155" fmla="*/ 19200 h 1334400"/>
                <a:gd name="connsiteX156" fmla="*/ 223200 w 1108800"/>
                <a:gd name="connsiteY156" fmla="*/ 28800 h 1334400"/>
                <a:gd name="connsiteX157" fmla="*/ 204000 w 1108800"/>
                <a:gd name="connsiteY157" fmla="*/ 33600 h 1334400"/>
                <a:gd name="connsiteX158" fmla="*/ 194400 w 1108800"/>
                <a:gd name="connsiteY158" fmla="*/ 36000 h 1334400"/>
                <a:gd name="connsiteX159" fmla="*/ 160800 w 1108800"/>
                <a:gd name="connsiteY159" fmla="*/ 40800 h 1334400"/>
                <a:gd name="connsiteX160" fmla="*/ 124800 w 1108800"/>
                <a:gd name="connsiteY160" fmla="*/ 38400 h 1334400"/>
                <a:gd name="connsiteX161" fmla="*/ 108000 w 1108800"/>
                <a:gd name="connsiteY161" fmla="*/ 28800 h 1334400"/>
                <a:gd name="connsiteX162" fmla="*/ 76800 w 1108800"/>
                <a:gd name="connsiteY162" fmla="*/ 24000 h 1334400"/>
                <a:gd name="connsiteX163" fmla="*/ 57600 w 1108800"/>
                <a:gd name="connsiteY163" fmla="*/ 26400 h 1334400"/>
                <a:gd name="connsiteX164" fmla="*/ 48000 w 1108800"/>
                <a:gd name="connsiteY164" fmla="*/ 40800 h 1334400"/>
                <a:gd name="connsiteX165" fmla="*/ 43200 w 1108800"/>
                <a:gd name="connsiteY165" fmla="*/ 48000 h 1334400"/>
                <a:gd name="connsiteX166" fmla="*/ 38400 w 1108800"/>
                <a:gd name="connsiteY166" fmla="*/ 55200 h 1334400"/>
                <a:gd name="connsiteX167" fmla="*/ 31200 w 1108800"/>
                <a:gd name="connsiteY167" fmla="*/ 64800 h 1334400"/>
                <a:gd name="connsiteX168" fmla="*/ 24000 w 1108800"/>
                <a:gd name="connsiteY168" fmla="*/ 81600 h 1334400"/>
                <a:gd name="connsiteX169" fmla="*/ 9600 w 1108800"/>
                <a:gd name="connsiteY169" fmla="*/ 105600 h 133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</a:cxnLst>
              <a:rect l="l" t="t" r="r" b="b"/>
              <a:pathLst>
                <a:path w="1108800" h="1334400">
                  <a:moveTo>
                    <a:pt x="9600" y="105600"/>
                  </a:moveTo>
                  <a:lnTo>
                    <a:pt x="9600" y="105600"/>
                  </a:lnTo>
                  <a:cubicBezTo>
                    <a:pt x="10400" y="112800"/>
                    <a:pt x="11242" y="119995"/>
                    <a:pt x="12000" y="127200"/>
                  </a:cubicBezTo>
                  <a:cubicBezTo>
                    <a:pt x="12842" y="135196"/>
                    <a:pt x="12896" y="143302"/>
                    <a:pt x="14400" y="151200"/>
                  </a:cubicBezTo>
                  <a:cubicBezTo>
                    <a:pt x="16107" y="160160"/>
                    <a:pt x="19200" y="168800"/>
                    <a:pt x="21600" y="177600"/>
                  </a:cubicBezTo>
                  <a:cubicBezTo>
                    <a:pt x="22400" y="184000"/>
                    <a:pt x="23614" y="190362"/>
                    <a:pt x="24000" y="196800"/>
                  </a:cubicBezTo>
                  <a:cubicBezTo>
                    <a:pt x="26015" y="230378"/>
                    <a:pt x="25641" y="264111"/>
                    <a:pt x="28800" y="297600"/>
                  </a:cubicBezTo>
                  <a:cubicBezTo>
                    <a:pt x="29657" y="306681"/>
                    <a:pt x="33600" y="315200"/>
                    <a:pt x="36000" y="324000"/>
                  </a:cubicBezTo>
                  <a:cubicBezTo>
                    <a:pt x="34222" y="334671"/>
                    <a:pt x="30102" y="362552"/>
                    <a:pt x="26400" y="374400"/>
                  </a:cubicBezTo>
                  <a:cubicBezTo>
                    <a:pt x="24583" y="380215"/>
                    <a:pt x="21600" y="385600"/>
                    <a:pt x="19200" y="391200"/>
                  </a:cubicBezTo>
                  <a:cubicBezTo>
                    <a:pt x="18400" y="398400"/>
                    <a:pt x="18059" y="405666"/>
                    <a:pt x="16800" y="412800"/>
                  </a:cubicBezTo>
                  <a:cubicBezTo>
                    <a:pt x="15654" y="419297"/>
                    <a:pt x="13511" y="425578"/>
                    <a:pt x="12000" y="432000"/>
                  </a:cubicBezTo>
                  <a:cubicBezTo>
                    <a:pt x="10311" y="439180"/>
                    <a:pt x="8800" y="446400"/>
                    <a:pt x="7200" y="453600"/>
                  </a:cubicBezTo>
                  <a:cubicBezTo>
                    <a:pt x="6400" y="463200"/>
                    <a:pt x="5486" y="472791"/>
                    <a:pt x="4800" y="482400"/>
                  </a:cubicBezTo>
                  <a:cubicBezTo>
                    <a:pt x="3886" y="495192"/>
                    <a:pt x="3465" y="508019"/>
                    <a:pt x="2400" y="520800"/>
                  </a:cubicBezTo>
                  <a:cubicBezTo>
                    <a:pt x="1864" y="527228"/>
                    <a:pt x="800" y="533600"/>
                    <a:pt x="0" y="540000"/>
                  </a:cubicBezTo>
                  <a:cubicBezTo>
                    <a:pt x="3591" y="581893"/>
                    <a:pt x="3181" y="618335"/>
                    <a:pt x="14400" y="657600"/>
                  </a:cubicBezTo>
                  <a:cubicBezTo>
                    <a:pt x="16074" y="663458"/>
                    <a:pt x="19200" y="668800"/>
                    <a:pt x="21600" y="674400"/>
                  </a:cubicBezTo>
                  <a:cubicBezTo>
                    <a:pt x="23200" y="685600"/>
                    <a:pt x="25274" y="696742"/>
                    <a:pt x="26400" y="708000"/>
                  </a:cubicBezTo>
                  <a:cubicBezTo>
                    <a:pt x="27200" y="716000"/>
                    <a:pt x="27737" y="724031"/>
                    <a:pt x="28800" y="732000"/>
                  </a:cubicBezTo>
                  <a:cubicBezTo>
                    <a:pt x="29339" y="736043"/>
                    <a:pt x="30529" y="739976"/>
                    <a:pt x="31200" y="744000"/>
                  </a:cubicBezTo>
                  <a:cubicBezTo>
                    <a:pt x="34470" y="763618"/>
                    <a:pt x="31999" y="758396"/>
                    <a:pt x="38400" y="777600"/>
                  </a:cubicBezTo>
                  <a:cubicBezTo>
                    <a:pt x="46705" y="802514"/>
                    <a:pt x="39181" y="779162"/>
                    <a:pt x="48000" y="796800"/>
                  </a:cubicBezTo>
                  <a:cubicBezTo>
                    <a:pt x="49927" y="800653"/>
                    <a:pt x="50873" y="804947"/>
                    <a:pt x="52800" y="808800"/>
                  </a:cubicBezTo>
                  <a:cubicBezTo>
                    <a:pt x="56483" y="816167"/>
                    <a:pt x="61317" y="822936"/>
                    <a:pt x="64800" y="830400"/>
                  </a:cubicBezTo>
                  <a:cubicBezTo>
                    <a:pt x="66940" y="834985"/>
                    <a:pt x="67506" y="840194"/>
                    <a:pt x="69600" y="844800"/>
                  </a:cubicBezTo>
                  <a:cubicBezTo>
                    <a:pt x="71530" y="849047"/>
                    <a:pt x="74535" y="852722"/>
                    <a:pt x="76800" y="856800"/>
                  </a:cubicBezTo>
                  <a:cubicBezTo>
                    <a:pt x="78537" y="859927"/>
                    <a:pt x="80000" y="863200"/>
                    <a:pt x="81600" y="866400"/>
                  </a:cubicBezTo>
                  <a:cubicBezTo>
                    <a:pt x="83200" y="874400"/>
                    <a:pt x="84630" y="882436"/>
                    <a:pt x="86400" y="890400"/>
                  </a:cubicBezTo>
                  <a:cubicBezTo>
                    <a:pt x="87831" y="896840"/>
                    <a:pt x="91200" y="909600"/>
                    <a:pt x="91200" y="909600"/>
                  </a:cubicBezTo>
                  <a:cubicBezTo>
                    <a:pt x="92000" y="930400"/>
                    <a:pt x="92168" y="951234"/>
                    <a:pt x="93600" y="972000"/>
                  </a:cubicBezTo>
                  <a:cubicBezTo>
                    <a:pt x="93774" y="974524"/>
                    <a:pt x="96000" y="976670"/>
                    <a:pt x="96000" y="979200"/>
                  </a:cubicBezTo>
                  <a:cubicBezTo>
                    <a:pt x="96000" y="1015470"/>
                    <a:pt x="95021" y="997222"/>
                    <a:pt x="91200" y="1017600"/>
                  </a:cubicBezTo>
                  <a:cubicBezTo>
                    <a:pt x="89406" y="1027166"/>
                    <a:pt x="88091" y="1036816"/>
                    <a:pt x="86400" y="1046400"/>
                  </a:cubicBezTo>
                  <a:cubicBezTo>
                    <a:pt x="85691" y="1050417"/>
                    <a:pt x="84800" y="1054400"/>
                    <a:pt x="84000" y="1058400"/>
                  </a:cubicBezTo>
                  <a:cubicBezTo>
                    <a:pt x="84800" y="1076000"/>
                    <a:pt x="84647" y="1093669"/>
                    <a:pt x="86400" y="1111200"/>
                  </a:cubicBezTo>
                  <a:cubicBezTo>
                    <a:pt x="87056" y="1117764"/>
                    <a:pt x="89600" y="1124000"/>
                    <a:pt x="91200" y="1130400"/>
                  </a:cubicBezTo>
                  <a:cubicBezTo>
                    <a:pt x="95279" y="1146716"/>
                    <a:pt x="96862" y="1150248"/>
                    <a:pt x="98400" y="1166400"/>
                  </a:cubicBezTo>
                  <a:cubicBezTo>
                    <a:pt x="102019" y="1204397"/>
                    <a:pt x="94311" y="1190267"/>
                    <a:pt x="105600" y="1207200"/>
                  </a:cubicBezTo>
                  <a:cubicBezTo>
                    <a:pt x="106400" y="1214400"/>
                    <a:pt x="105870" y="1221876"/>
                    <a:pt x="108000" y="1228800"/>
                  </a:cubicBezTo>
                  <a:cubicBezTo>
                    <a:pt x="109176" y="1232623"/>
                    <a:pt x="112875" y="1235145"/>
                    <a:pt x="115200" y="1238400"/>
                  </a:cubicBezTo>
                  <a:cubicBezTo>
                    <a:pt x="128844" y="1257501"/>
                    <a:pt x="109769" y="1232879"/>
                    <a:pt x="127200" y="1252800"/>
                  </a:cubicBezTo>
                  <a:cubicBezTo>
                    <a:pt x="130573" y="1256655"/>
                    <a:pt x="133178" y="1261178"/>
                    <a:pt x="136800" y="1264800"/>
                  </a:cubicBezTo>
                  <a:cubicBezTo>
                    <a:pt x="139628" y="1267628"/>
                    <a:pt x="143440" y="1269309"/>
                    <a:pt x="146400" y="1272000"/>
                  </a:cubicBezTo>
                  <a:cubicBezTo>
                    <a:pt x="152260" y="1277327"/>
                    <a:pt x="157600" y="1283200"/>
                    <a:pt x="163200" y="1288800"/>
                  </a:cubicBezTo>
                  <a:cubicBezTo>
                    <a:pt x="172434" y="1298034"/>
                    <a:pt x="177816" y="1303736"/>
                    <a:pt x="189600" y="1312800"/>
                  </a:cubicBezTo>
                  <a:cubicBezTo>
                    <a:pt x="193297" y="1315644"/>
                    <a:pt x="197600" y="1317600"/>
                    <a:pt x="201600" y="1320000"/>
                  </a:cubicBezTo>
                  <a:cubicBezTo>
                    <a:pt x="203200" y="1322400"/>
                    <a:pt x="204053" y="1325523"/>
                    <a:pt x="206400" y="1327200"/>
                  </a:cubicBezTo>
                  <a:cubicBezTo>
                    <a:pt x="213438" y="1332227"/>
                    <a:pt x="224859" y="1333076"/>
                    <a:pt x="232800" y="1334400"/>
                  </a:cubicBezTo>
                  <a:cubicBezTo>
                    <a:pt x="254400" y="1332000"/>
                    <a:pt x="276098" y="1330362"/>
                    <a:pt x="297600" y="1327200"/>
                  </a:cubicBezTo>
                  <a:cubicBezTo>
                    <a:pt x="319269" y="1324013"/>
                    <a:pt x="308455" y="1322494"/>
                    <a:pt x="326400" y="1317600"/>
                  </a:cubicBezTo>
                  <a:cubicBezTo>
                    <a:pt x="331095" y="1316320"/>
                    <a:pt x="336012" y="1316070"/>
                    <a:pt x="340800" y="1315200"/>
                  </a:cubicBezTo>
                  <a:cubicBezTo>
                    <a:pt x="344813" y="1314470"/>
                    <a:pt x="348757" y="1313339"/>
                    <a:pt x="352800" y="1312800"/>
                  </a:cubicBezTo>
                  <a:cubicBezTo>
                    <a:pt x="359640" y="1311888"/>
                    <a:pt x="384875" y="1310094"/>
                    <a:pt x="393600" y="1308000"/>
                  </a:cubicBezTo>
                  <a:cubicBezTo>
                    <a:pt x="408133" y="1304512"/>
                    <a:pt x="422471" y="1300246"/>
                    <a:pt x="436800" y="1296000"/>
                  </a:cubicBezTo>
                  <a:cubicBezTo>
                    <a:pt x="461401" y="1288711"/>
                    <a:pt x="453039" y="1289540"/>
                    <a:pt x="475200" y="1284000"/>
                  </a:cubicBezTo>
                  <a:cubicBezTo>
                    <a:pt x="496215" y="1278746"/>
                    <a:pt x="518597" y="1278329"/>
                    <a:pt x="540000" y="1276800"/>
                  </a:cubicBezTo>
                  <a:cubicBezTo>
                    <a:pt x="549126" y="1277280"/>
                    <a:pt x="591275" y="1278614"/>
                    <a:pt x="607200" y="1281600"/>
                  </a:cubicBezTo>
                  <a:cubicBezTo>
                    <a:pt x="612924" y="1282673"/>
                    <a:pt x="618381" y="1284868"/>
                    <a:pt x="624000" y="1286400"/>
                  </a:cubicBezTo>
                  <a:cubicBezTo>
                    <a:pt x="633321" y="1288942"/>
                    <a:pt x="635605" y="1289201"/>
                    <a:pt x="645600" y="1291200"/>
                  </a:cubicBezTo>
                  <a:cubicBezTo>
                    <a:pt x="648800" y="1292800"/>
                    <a:pt x="651631" y="1295745"/>
                    <a:pt x="655200" y="1296000"/>
                  </a:cubicBezTo>
                  <a:cubicBezTo>
                    <a:pt x="665538" y="1296738"/>
                    <a:pt x="680308" y="1293378"/>
                    <a:pt x="691200" y="1291200"/>
                  </a:cubicBezTo>
                  <a:cubicBezTo>
                    <a:pt x="696000" y="1288800"/>
                    <a:pt x="701072" y="1286881"/>
                    <a:pt x="705600" y="1284000"/>
                  </a:cubicBezTo>
                  <a:cubicBezTo>
                    <a:pt x="709922" y="1281250"/>
                    <a:pt x="712907" y="1276453"/>
                    <a:pt x="717600" y="1274400"/>
                  </a:cubicBezTo>
                  <a:cubicBezTo>
                    <a:pt x="725957" y="1270744"/>
                    <a:pt x="735230" y="1269706"/>
                    <a:pt x="744000" y="1267200"/>
                  </a:cubicBezTo>
                  <a:cubicBezTo>
                    <a:pt x="760543" y="1262473"/>
                    <a:pt x="739613" y="1266731"/>
                    <a:pt x="765600" y="1262400"/>
                  </a:cubicBezTo>
                  <a:cubicBezTo>
                    <a:pt x="772000" y="1256800"/>
                    <a:pt x="778059" y="1250785"/>
                    <a:pt x="784800" y="1245600"/>
                  </a:cubicBezTo>
                  <a:cubicBezTo>
                    <a:pt x="788497" y="1242756"/>
                    <a:pt x="793361" y="1241552"/>
                    <a:pt x="796800" y="1238400"/>
                  </a:cubicBezTo>
                  <a:cubicBezTo>
                    <a:pt x="803069" y="1232654"/>
                    <a:pt x="806797" y="1224302"/>
                    <a:pt x="813600" y="1219200"/>
                  </a:cubicBezTo>
                  <a:cubicBezTo>
                    <a:pt x="819903" y="1214473"/>
                    <a:pt x="828409" y="1213595"/>
                    <a:pt x="835200" y="1209600"/>
                  </a:cubicBezTo>
                  <a:cubicBezTo>
                    <a:pt x="876882" y="1185081"/>
                    <a:pt x="838074" y="1205045"/>
                    <a:pt x="864000" y="1185600"/>
                  </a:cubicBezTo>
                  <a:cubicBezTo>
                    <a:pt x="866862" y="1183453"/>
                    <a:pt x="870473" y="1182537"/>
                    <a:pt x="873600" y="1180800"/>
                  </a:cubicBezTo>
                  <a:cubicBezTo>
                    <a:pt x="877678" y="1178535"/>
                    <a:pt x="881719" y="1176188"/>
                    <a:pt x="885600" y="1173600"/>
                  </a:cubicBezTo>
                  <a:cubicBezTo>
                    <a:pt x="888928" y="1171381"/>
                    <a:pt x="892077" y="1168899"/>
                    <a:pt x="895200" y="1166400"/>
                  </a:cubicBezTo>
                  <a:cubicBezTo>
                    <a:pt x="900079" y="1162497"/>
                    <a:pt x="904148" y="1157453"/>
                    <a:pt x="909600" y="1154400"/>
                  </a:cubicBezTo>
                  <a:cubicBezTo>
                    <a:pt x="944654" y="1134770"/>
                    <a:pt x="941536" y="1136216"/>
                    <a:pt x="964800" y="1130400"/>
                  </a:cubicBezTo>
                  <a:cubicBezTo>
                    <a:pt x="968000" y="1127200"/>
                    <a:pt x="970593" y="1123247"/>
                    <a:pt x="974400" y="1120800"/>
                  </a:cubicBezTo>
                  <a:cubicBezTo>
                    <a:pt x="981924" y="1115963"/>
                    <a:pt x="990958" y="1113761"/>
                    <a:pt x="998400" y="1108800"/>
                  </a:cubicBezTo>
                  <a:lnTo>
                    <a:pt x="1005600" y="1104000"/>
                  </a:lnTo>
                  <a:cubicBezTo>
                    <a:pt x="1008800" y="1099200"/>
                    <a:pt x="1013376" y="1095073"/>
                    <a:pt x="1015200" y="1089600"/>
                  </a:cubicBezTo>
                  <a:cubicBezTo>
                    <a:pt x="1016000" y="1087200"/>
                    <a:pt x="1016197" y="1084505"/>
                    <a:pt x="1017600" y="1082400"/>
                  </a:cubicBezTo>
                  <a:cubicBezTo>
                    <a:pt x="1020254" y="1078419"/>
                    <a:pt x="1027573" y="1072614"/>
                    <a:pt x="1032000" y="1070400"/>
                  </a:cubicBezTo>
                  <a:cubicBezTo>
                    <a:pt x="1034263" y="1069269"/>
                    <a:pt x="1036937" y="1069131"/>
                    <a:pt x="1039200" y="1068000"/>
                  </a:cubicBezTo>
                  <a:cubicBezTo>
                    <a:pt x="1041780" y="1066710"/>
                    <a:pt x="1043820" y="1064490"/>
                    <a:pt x="1046400" y="1063200"/>
                  </a:cubicBezTo>
                  <a:cubicBezTo>
                    <a:pt x="1048663" y="1062069"/>
                    <a:pt x="1051389" y="1062029"/>
                    <a:pt x="1053600" y="1060800"/>
                  </a:cubicBezTo>
                  <a:cubicBezTo>
                    <a:pt x="1058643" y="1057998"/>
                    <a:pt x="1063200" y="1054400"/>
                    <a:pt x="1068000" y="1051200"/>
                  </a:cubicBezTo>
                  <a:cubicBezTo>
                    <a:pt x="1070400" y="1049600"/>
                    <a:pt x="1073469" y="1048708"/>
                    <a:pt x="1075200" y="1046400"/>
                  </a:cubicBezTo>
                  <a:cubicBezTo>
                    <a:pt x="1084131" y="1034492"/>
                    <a:pt x="1079072" y="1039019"/>
                    <a:pt x="1089600" y="1032000"/>
                  </a:cubicBezTo>
                  <a:cubicBezTo>
                    <a:pt x="1096838" y="995808"/>
                    <a:pt x="1087621" y="1040904"/>
                    <a:pt x="1094400" y="1010400"/>
                  </a:cubicBezTo>
                  <a:cubicBezTo>
                    <a:pt x="1096938" y="998977"/>
                    <a:pt x="1097679" y="990963"/>
                    <a:pt x="1101600" y="979200"/>
                  </a:cubicBezTo>
                  <a:cubicBezTo>
                    <a:pt x="1102400" y="976800"/>
                    <a:pt x="1103386" y="974454"/>
                    <a:pt x="1104000" y="972000"/>
                  </a:cubicBezTo>
                  <a:lnTo>
                    <a:pt x="1108800" y="952800"/>
                  </a:lnTo>
                  <a:cubicBezTo>
                    <a:pt x="1107711" y="938644"/>
                    <a:pt x="1107811" y="923572"/>
                    <a:pt x="1104000" y="909600"/>
                  </a:cubicBezTo>
                  <a:cubicBezTo>
                    <a:pt x="1102669" y="904719"/>
                    <a:pt x="1100800" y="900000"/>
                    <a:pt x="1099200" y="895200"/>
                  </a:cubicBezTo>
                  <a:lnTo>
                    <a:pt x="1096800" y="888000"/>
                  </a:lnTo>
                  <a:cubicBezTo>
                    <a:pt x="1097948" y="871924"/>
                    <a:pt x="1101624" y="847283"/>
                    <a:pt x="1096800" y="830400"/>
                  </a:cubicBezTo>
                  <a:cubicBezTo>
                    <a:pt x="1094023" y="820679"/>
                    <a:pt x="1085977" y="820121"/>
                    <a:pt x="1080000" y="813600"/>
                  </a:cubicBezTo>
                  <a:cubicBezTo>
                    <a:pt x="1052902" y="784038"/>
                    <a:pt x="1073486" y="798857"/>
                    <a:pt x="1056000" y="787200"/>
                  </a:cubicBezTo>
                  <a:cubicBezTo>
                    <a:pt x="1051733" y="780800"/>
                    <a:pt x="1050397" y="777775"/>
                    <a:pt x="1044000" y="772800"/>
                  </a:cubicBezTo>
                  <a:cubicBezTo>
                    <a:pt x="1039446" y="769258"/>
                    <a:pt x="1033679" y="767279"/>
                    <a:pt x="1029600" y="763200"/>
                  </a:cubicBezTo>
                  <a:cubicBezTo>
                    <a:pt x="1020443" y="754043"/>
                    <a:pt x="1022530" y="754612"/>
                    <a:pt x="1008000" y="748800"/>
                  </a:cubicBezTo>
                  <a:cubicBezTo>
                    <a:pt x="1004937" y="747575"/>
                    <a:pt x="1001463" y="747625"/>
                    <a:pt x="998400" y="746400"/>
                  </a:cubicBezTo>
                  <a:cubicBezTo>
                    <a:pt x="993417" y="744407"/>
                    <a:pt x="989043" y="741034"/>
                    <a:pt x="984000" y="739200"/>
                  </a:cubicBezTo>
                  <a:cubicBezTo>
                    <a:pt x="980854" y="738056"/>
                    <a:pt x="959769" y="734834"/>
                    <a:pt x="957600" y="734400"/>
                  </a:cubicBezTo>
                  <a:cubicBezTo>
                    <a:pt x="954366" y="733753"/>
                    <a:pt x="951153" y="732970"/>
                    <a:pt x="948000" y="732000"/>
                  </a:cubicBezTo>
                  <a:cubicBezTo>
                    <a:pt x="940746" y="729768"/>
                    <a:pt x="933963" y="725430"/>
                    <a:pt x="926400" y="724800"/>
                  </a:cubicBezTo>
                  <a:lnTo>
                    <a:pt x="897600" y="722400"/>
                  </a:lnTo>
                  <a:cubicBezTo>
                    <a:pt x="870466" y="708833"/>
                    <a:pt x="909458" y="727153"/>
                    <a:pt x="873600" y="715200"/>
                  </a:cubicBezTo>
                  <a:cubicBezTo>
                    <a:pt x="870864" y="714288"/>
                    <a:pt x="868980" y="711690"/>
                    <a:pt x="866400" y="710400"/>
                  </a:cubicBezTo>
                  <a:cubicBezTo>
                    <a:pt x="864137" y="709269"/>
                    <a:pt x="861632" y="708695"/>
                    <a:pt x="859200" y="708000"/>
                  </a:cubicBezTo>
                  <a:cubicBezTo>
                    <a:pt x="833810" y="700746"/>
                    <a:pt x="869421" y="712207"/>
                    <a:pt x="835200" y="700800"/>
                  </a:cubicBezTo>
                  <a:cubicBezTo>
                    <a:pt x="830400" y="699200"/>
                    <a:pt x="825325" y="698263"/>
                    <a:pt x="820800" y="696000"/>
                  </a:cubicBezTo>
                  <a:cubicBezTo>
                    <a:pt x="817600" y="694400"/>
                    <a:pt x="814341" y="692913"/>
                    <a:pt x="811200" y="691200"/>
                  </a:cubicBezTo>
                  <a:cubicBezTo>
                    <a:pt x="805538" y="688111"/>
                    <a:pt x="800256" y="684303"/>
                    <a:pt x="794400" y="681600"/>
                  </a:cubicBezTo>
                  <a:cubicBezTo>
                    <a:pt x="789806" y="679480"/>
                    <a:pt x="784800" y="678400"/>
                    <a:pt x="780000" y="676800"/>
                  </a:cubicBezTo>
                  <a:cubicBezTo>
                    <a:pt x="769857" y="668686"/>
                    <a:pt x="762137" y="663234"/>
                    <a:pt x="753600" y="652800"/>
                  </a:cubicBezTo>
                  <a:cubicBezTo>
                    <a:pt x="747056" y="644802"/>
                    <a:pt x="747951" y="639069"/>
                    <a:pt x="739200" y="633600"/>
                  </a:cubicBezTo>
                  <a:cubicBezTo>
                    <a:pt x="735547" y="631317"/>
                    <a:pt x="731200" y="630400"/>
                    <a:pt x="727200" y="628800"/>
                  </a:cubicBezTo>
                  <a:cubicBezTo>
                    <a:pt x="720000" y="622400"/>
                    <a:pt x="713122" y="615618"/>
                    <a:pt x="705600" y="609600"/>
                  </a:cubicBezTo>
                  <a:cubicBezTo>
                    <a:pt x="701095" y="605996"/>
                    <a:pt x="695279" y="604079"/>
                    <a:pt x="691200" y="600000"/>
                  </a:cubicBezTo>
                  <a:cubicBezTo>
                    <a:pt x="688000" y="596800"/>
                    <a:pt x="685307" y="592995"/>
                    <a:pt x="681600" y="590400"/>
                  </a:cubicBezTo>
                  <a:cubicBezTo>
                    <a:pt x="646037" y="565506"/>
                    <a:pt x="686571" y="599528"/>
                    <a:pt x="655200" y="576000"/>
                  </a:cubicBezTo>
                  <a:cubicBezTo>
                    <a:pt x="649299" y="571575"/>
                    <a:pt x="644000" y="566400"/>
                    <a:pt x="638400" y="561600"/>
                  </a:cubicBezTo>
                  <a:cubicBezTo>
                    <a:pt x="636800" y="556800"/>
                    <a:pt x="635694" y="551806"/>
                    <a:pt x="633600" y="547200"/>
                  </a:cubicBezTo>
                  <a:cubicBezTo>
                    <a:pt x="631532" y="542651"/>
                    <a:pt x="624896" y="532944"/>
                    <a:pt x="621600" y="528000"/>
                  </a:cubicBezTo>
                  <a:cubicBezTo>
                    <a:pt x="620184" y="520922"/>
                    <a:pt x="612626" y="483859"/>
                    <a:pt x="612000" y="477600"/>
                  </a:cubicBezTo>
                  <a:lnTo>
                    <a:pt x="609600" y="453600"/>
                  </a:lnTo>
                  <a:cubicBezTo>
                    <a:pt x="610788" y="421530"/>
                    <a:pt x="610904" y="391463"/>
                    <a:pt x="614400" y="360000"/>
                  </a:cubicBezTo>
                  <a:cubicBezTo>
                    <a:pt x="614937" y="355164"/>
                    <a:pt x="616157" y="350424"/>
                    <a:pt x="616800" y="345600"/>
                  </a:cubicBezTo>
                  <a:cubicBezTo>
                    <a:pt x="621361" y="311394"/>
                    <a:pt x="616816" y="335919"/>
                    <a:pt x="621600" y="312000"/>
                  </a:cubicBezTo>
                  <a:cubicBezTo>
                    <a:pt x="620800" y="295200"/>
                    <a:pt x="620541" y="278365"/>
                    <a:pt x="619200" y="261600"/>
                  </a:cubicBezTo>
                  <a:cubicBezTo>
                    <a:pt x="619141" y="260865"/>
                    <a:pt x="615577" y="246448"/>
                    <a:pt x="614400" y="244800"/>
                  </a:cubicBezTo>
                  <a:cubicBezTo>
                    <a:pt x="611770" y="241117"/>
                    <a:pt x="608681" y="237528"/>
                    <a:pt x="604800" y="235200"/>
                  </a:cubicBezTo>
                  <a:cubicBezTo>
                    <a:pt x="600461" y="232597"/>
                    <a:pt x="595200" y="232000"/>
                    <a:pt x="590400" y="230400"/>
                  </a:cubicBezTo>
                  <a:cubicBezTo>
                    <a:pt x="587200" y="228000"/>
                    <a:pt x="584077" y="225494"/>
                    <a:pt x="580800" y="223200"/>
                  </a:cubicBezTo>
                  <a:cubicBezTo>
                    <a:pt x="568683" y="214718"/>
                    <a:pt x="562728" y="212328"/>
                    <a:pt x="552000" y="201600"/>
                  </a:cubicBezTo>
                  <a:cubicBezTo>
                    <a:pt x="549172" y="198772"/>
                    <a:pt x="547476" y="194973"/>
                    <a:pt x="544800" y="192000"/>
                  </a:cubicBezTo>
                  <a:cubicBezTo>
                    <a:pt x="540259" y="186954"/>
                    <a:pt x="535200" y="182400"/>
                    <a:pt x="530400" y="177600"/>
                  </a:cubicBezTo>
                  <a:cubicBezTo>
                    <a:pt x="528000" y="175200"/>
                    <a:pt x="526024" y="172283"/>
                    <a:pt x="523200" y="170400"/>
                  </a:cubicBezTo>
                  <a:cubicBezTo>
                    <a:pt x="520800" y="168800"/>
                    <a:pt x="518252" y="167402"/>
                    <a:pt x="516000" y="165600"/>
                  </a:cubicBezTo>
                  <a:cubicBezTo>
                    <a:pt x="506242" y="157794"/>
                    <a:pt x="497916" y="148029"/>
                    <a:pt x="487200" y="141600"/>
                  </a:cubicBezTo>
                  <a:cubicBezTo>
                    <a:pt x="483200" y="139200"/>
                    <a:pt x="478882" y="137264"/>
                    <a:pt x="475200" y="134400"/>
                  </a:cubicBezTo>
                  <a:cubicBezTo>
                    <a:pt x="468412" y="129121"/>
                    <a:pt x="463330" y="122101"/>
                    <a:pt x="458400" y="115200"/>
                  </a:cubicBezTo>
                  <a:cubicBezTo>
                    <a:pt x="456723" y="112853"/>
                    <a:pt x="455640" y="110040"/>
                    <a:pt x="453600" y="108000"/>
                  </a:cubicBezTo>
                  <a:cubicBezTo>
                    <a:pt x="449182" y="103582"/>
                    <a:pt x="443618" y="100418"/>
                    <a:pt x="439200" y="96000"/>
                  </a:cubicBezTo>
                  <a:cubicBezTo>
                    <a:pt x="437160" y="93960"/>
                    <a:pt x="436330" y="90944"/>
                    <a:pt x="434400" y="88800"/>
                  </a:cubicBezTo>
                  <a:cubicBezTo>
                    <a:pt x="429102" y="82913"/>
                    <a:pt x="422898" y="77887"/>
                    <a:pt x="417600" y="72000"/>
                  </a:cubicBezTo>
                  <a:cubicBezTo>
                    <a:pt x="415670" y="69856"/>
                    <a:pt x="414756" y="66919"/>
                    <a:pt x="412800" y="64800"/>
                  </a:cubicBezTo>
                  <a:cubicBezTo>
                    <a:pt x="405126" y="56487"/>
                    <a:pt x="394621" y="50501"/>
                    <a:pt x="388800" y="40800"/>
                  </a:cubicBezTo>
                  <a:cubicBezTo>
                    <a:pt x="377426" y="21844"/>
                    <a:pt x="386468" y="33927"/>
                    <a:pt x="367200" y="16800"/>
                  </a:cubicBezTo>
                  <a:cubicBezTo>
                    <a:pt x="364663" y="14545"/>
                    <a:pt x="362715" y="11636"/>
                    <a:pt x="360000" y="9600"/>
                  </a:cubicBezTo>
                  <a:cubicBezTo>
                    <a:pt x="350932" y="2799"/>
                    <a:pt x="349659" y="2953"/>
                    <a:pt x="340800" y="0"/>
                  </a:cubicBezTo>
                  <a:cubicBezTo>
                    <a:pt x="332000" y="800"/>
                    <a:pt x="323159" y="1232"/>
                    <a:pt x="314400" y="2400"/>
                  </a:cubicBezTo>
                  <a:cubicBezTo>
                    <a:pt x="311130" y="2836"/>
                    <a:pt x="307948" y="3816"/>
                    <a:pt x="304800" y="4800"/>
                  </a:cubicBezTo>
                  <a:cubicBezTo>
                    <a:pt x="295141" y="7818"/>
                    <a:pt x="285600" y="11200"/>
                    <a:pt x="276000" y="14400"/>
                  </a:cubicBezTo>
                  <a:cubicBezTo>
                    <a:pt x="275968" y="14411"/>
                    <a:pt x="261600" y="19200"/>
                    <a:pt x="261600" y="19200"/>
                  </a:cubicBezTo>
                  <a:lnTo>
                    <a:pt x="223200" y="28800"/>
                  </a:lnTo>
                  <a:lnTo>
                    <a:pt x="204000" y="33600"/>
                  </a:lnTo>
                  <a:cubicBezTo>
                    <a:pt x="200800" y="34400"/>
                    <a:pt x="197673" y="35591"/>
                    <a:pt x="194400" y="36000"/>
                  </a:cubicBezTo>
                  <a:cubicBezTo>
                    <a:pt x="170371" y="39004"/>
                    <a:pt x="181562" y="37340"/>
                    <a:pt x="160800" y="40800"/>
                  </a:cubicBezTo>
                  <a:cubicBezTo>
                    <a:pt x="148800" y="40000"/>
                    <a:pt x="136761" y="39659"/>
                    <a:pt x="124800" y="38400"/>
                  </a:cubicBezTo>
                  <a:cubicBezTo>
                    <a:pt x="104900" y="36305"/>
                    <a:pt x="124742" y="37171"/>
                    <a:pt x="108000" y="28800"/>
                  </a:cubicBezTo>
                  <a:cubicBezTo>
                    <a:pt x="104335" y="26968"/>
                    <a:pt x="76869" y="24009"/>
                    <a:pt x="76800" y="24000"/>
                  </a:cubicBezTo>
                  <a:cubicBezTo>
                    <a:pt x="70400" y="24800"/>
                    <a:pt x="63171" y="23150"/>
                    <a:pt x="57600" y="26400"/>
                  </a:cubicBezTo>
                  <a:cubicBezTo>
                    <a:pt x="52617" y="29307"/>
                    <a:pt x="51200" y="36000"/>
                    <a:pt x="48000" y="40800"/>
                  </a:cubicBezTo>
                  <a:lnTo>
                    <a:pt x="43200" y="48000"/>
                  </a:lnTo>
                  <a:cubicBezTo>
                    <a:pt x="41600" y="50400"/>
                    <a:pt x="40131" y="52892"/>
                    <a:pt x="38400" y="55200"/>
                  </a:cubicBezTo>
                  <a:lnTo>
                    <a:pt x="31200" y="64800"/>
                  </a:lnTo>
                  <a:cubicBezTo>
                    <a:pt x="29364" y="72144"/>
                    <a:pt x="29525" y="76075"/>
                    <a:pt x="24000" y="81600"/>
                  </a:cubicBezTo>
                  <a:cubicBezTo>
                    <a:pt x="16134" y="89466"/>
                    <a:pt x="12000" y="101600"/>
                    <a:pt x="9600" y="105600"/>
                  </a:cubicBezTo>
                  <a:close/>
                </a:path>
              </a:pathLst>
            </a:custGeom>
            <a:solidFill>
              <a:srgbClr val="E7E8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6161313" y="3022353"/>
            <a:ext cx="2881623" cy="1002030"/>
          </a:xfrm>
          <a:prstGeom prst="rect">
            <a:avLst/>
          </a:prstGeom>
          <a:solidFill>
            <a:srgbClr val="09AFA7">
              <a:alpha val="67451"/>
            </a:srgbClr>
          </a:solidFill>
        </p:spPr>
        <p:txBody>
          <a:bodyPr vert="horz" lIns="91440" tIns="45720" rIns="91440" bIns="45720" rtlCol="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400" b="1" i="1" dirty="0">
                <a:solidFill>
                  <a:schemeClr val="bg1"/>
                </a:solidFill>
              </a:rPr>
              <a:t>El </a:t>
            </a:r>
            <a:r>
              <a:rPr lang="es-ES" sz="2400" b="1" i="1" dirty="0" err="1">
                <a:solidFill>
                  <a:schemeClr val="bg1"/>
                </a:solidFill>
              </a:rPr>
              <a:t>sincrotró</a:t>
            </a:r>
            <a:r>
              <a:rPr lang="es-ES" sz="2400" b="1" i="1" dirty="0">
                <a:solidFill>
                  <a:schemeClr val="bg1"/>
                </a:solidFill>
              </a:rPr>
              <a:t> ALBA: una infraestructura de recerca al </a:t>
            </a:r>
            <a:r>
              <a:rPr lang="es-ES" sz="2400" b="1" i="1" dirty="0" err="1">
                <a:solidFill>
                  <a:schemeClr val="bg1"/>
                </a:solidFill>
              </a:rPr>
              <a:t>servei</a:t>
            </a:r>
            <a:r>
              <a:rPr lang="es-ES" sz="2400" b="1" i="1" dirty="0">
                <a:solidFill>
                  <a:schemeClr val="bg1"/>
                </a:solidFill>
              </a:rPr>
              <a:t> de la </a:t>
            </a:r>
            <a:r>
              <a:rPr lang="es-ES" sz="2400" b="1" i="1" dirty="0" err="1">
                <a:solidFill>
                  <a:schemeClr val="bg1"/>
                </a:solidFill>
              </a:rPr>
              <a:t>societat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EB07D2-50EA-4E86-BE28-07130CAC9D65}"/>
              </a:ext>
            </a:extLst>
          </p:cNvPr>
          <p:cNvSpPr txBox="1">
            <a:spLocks/>
          </p:cNvSpPr>
          <p:nvPr/>
        </p:nvSpPr>
        <p:spPr>
          <a:xfrm>
            <a:off x="198120" y="3970111"/>
            <a:ext cx="2613660" cy="9846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Caterina Biscari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700" i="1" dirty="0">
                <a:solidFill>
                  <a:schemeClr val="accent1">
                    <a:lumMod val="50000"/>
                  </a:schemeClr>
                </a:solidFill>
              </a:rPr>
              <a:t>7 </a:t>
            </a:r>
            <a:r>
              <a:rPr lang="en-US" sz="1700" i="1" dirty="0" err="1">
                <a:solidFill>
                  <a:schemeClr val="accent1">
                    <a:lumMod val="50000"/>
                  </a:schemeClr>
                </a:solidFill>
              </a:rPr>
              <a:t>Novembre</a:t>
            </a:r>
            <a:r>
              <a:rPr lang="en-US" sz="1700" i="1" dirty="0">
                <a:solidFill>
                  <a:schemeClr val="accent1">
                    <a:lumMod val="50000"/>
                  </a:schemeClr>
                </a:solidFill>
              </a:rPr>
              <a:t> 2024</a:t>
            </a:r>
          </a:p>
          <a:p>
            <a:pPr marL="0" indent="0">
              <a:buNone/>
            </a:pPr>
            <a:r>
              <a:rPr lang="en-US" sz="1600" i="1" dirty="0" err="1">
                <a:solidFill>
                  <a:schemeClr val="accent5">
                    <a:lumMod val="50000"/>
                  </a:schemeClr>
                </a:solidFill>
              </a:rPr>
              <a:t>Dijous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i="1" dirty="0" err="1">
                <a:solidFill>
                  <a:schemeClr val="accent5">
                    <a:lumMod val="50000"/>
                  </a:schemeClr>
                </a:solidFill>
              </a:rPr>
              <a:t>Innovadors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</a:rPr>
              <a:t> - CSC</a:t>
            </a:r>
            <a:endParaRPr lang="en-US" sz="17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ABB3C4-77C5-48A6-8C2C-DF9303542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5" y="149755"/>
            <a:ext cx="759719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780F9-27ED-4D4D-86BC-A1979C54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118" y="4624555"/>
            <a:ext cx="1360264" cy="292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11DBCB-DCB0-4E7C-8A4A-B9D8DB378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" t="2794" b="1281"/>
          <a:stretch/>
        </p:blipFill>
        <p:spPr>
          <a:xfrm>
            <a:off x="6361447" y="4619729"/>
            <a:ext cx="1360264" cy="29709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5B7C1-4B08-4CBA-9834-5F6CEFB6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519E6D-A061-45EC-8D7B-E2035F6A1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249720-3A64-4692-93F3-BDFD7928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5C7F-AFA1-4C8D-B702-408AA0D1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Strategy and Impact</a:t>
            </a:r>
            <a:endParaRPr lang="es-E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227311"/>
              </p:ext>
            </p:extLst>
          </p:nvPr>
        </p:nvGraphicFramePr>
        <p:xfrm>
          <a:off x="561889" y="1081019"/>
          <a:ext cx="7865891" cy="277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9E4719-C52C-498B-9237-CD6715FB0738}"/>
              </a:ext>
            </a:extLst>
          </p:cNvPr>
          <p:cNvSpPr txBox="1"/>
          <p:nvPr/>
        </p:nvSpPr>
        <p:spPr>
          <a:xfrm>
            <a:off x="1639540" y="141463"/>
            <a:ext cx="563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User Community has grown up to 8500 researchers 50% from Spain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657DD0-B0B9-4154-BD91-1B25897C319C}"/>
              </a:ext>
            </a:extLst>
          </p:cNvPr>
          <p:cNvSpPr txBox="1"/>
          <p:nvPr/>
        </p:nvSpPr>
        <p:spPr>
          <a:xfrm>
            <a:off x="1791940" y="3889035"/>
            <a:ext cx="5637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More and more partner institutions participate to common proposals and projects </a:t>
            </a:r>
          </a:p>
        </p:txBody>
      </p:sp>
    </p:spTree>
    <p:extLst>
      <p:ext uri="{BB962C8B-B14F-4D97-AF65-F5344CB8AC3E}">
        <p14:creationId xmlns:p14="http://schemas.microsoft.com/office/powerpoint/2010/main" val="3483515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fecha 3">
            <a:extLst>
              <a:ext uri="{FF2B5EF4-FFF2-40B4-BE49-F238E27FC236}">
                <a16:creationId xmlns:a16="http://schemas.microsoft.com/office/drawing/2014/main" id="{D0C62007-C2C9-4F39-B32E-56B6B9D1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21" name="Marcador de pie de página 4">
            <a:extLst>
              <a:ext uri="{FF2B5EF4-FFF2-40B4-BE49-F238E27FC236}">
                <a16:creationId xmlns:a16="http://schemas.microsoft.com/office/drawing/2014/main" id="{B3044A3C-3425-477F-BFCD-060E759C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ALBA Strategy and Impact</a:t>
            </a:r>
            <a:endParaRPr lang="es-ES" sz="100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11</a:t>
            </a:fld>
            <a:endParaRPr lang="es-E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FC4B98-BBB6-4CD3-A451-F3D41E90FBEE}"/>
              </a:ext>
            </a:extLst>
          </p:cNvPr>
          <p:cNvSpPr txBox="1">
            <a:spLocks/>
          </p:cNvSpPr>
          <p:nvPr/>
        </p:nvSpPr>
        <p:spPr>
          <a:xfrm>
            <a:off x="1496624" y="999480"/>
            <a:ext cx="2049203" cy="6979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57647">
              <a:buClrTx/>
              <a:buFont typeface="Arial" pitchFamily="34" charset="0"/>
              <a:buNone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User and Innovation Partner</a:t>
            </a:r>
            <a:endParaRPr lang="en-US" sz="2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027354-BABA-4DDF-BB33-F597BADB4867}"/>
              </a:ext>
            </a:extLst>
          </p:cNvPr>
          <p:cNvSpPr txBox="1">
            <a:spLocks/>
          </p:cNvSpPr>
          <p:nvPr/>
        </p:nvSpPr>
        <p:spPr>
          <a:xfrm>
            <a:off x="5924894" y="3728818"/>
            <a:ext cx="1969368" cy="56254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57647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2000" b="1" dirty="0">
                <a:solidFill>
                  <a:srgbClr val="122D4F"/>
                </a:solidFill>
                <a:latin typeface="+mn-lt"/>
              </a:rPr>
              <a:t>IP and </a:t>
            </a:r>
          </a:p>
          <a:p>
            <a:pPr marL="0" indent="0" algn="ctr" defTabSz="957647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2000" b="1" dirty="0">
                <a:solidFill>
                  <a:srgbClr val="122D4F"/>
                </a:solidFill>
                <a:latin typeface="+mn-lt"/>
              </a:rPr>
              <a:t>Technology Transfer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A44518-FB6C-4524-BC1A-AACD0B14B285}"/>
              </a:ext>
            </a:extLst>
          </p:cNvPr>
          <p:cNvSpPr txBox="1">
            <a:spLocks/>
          </p:cNvSpPr>
          <p:nvPr/>
        </p:nvSpPr>
        <p:spPr>
          <a:xfrm>
            <a:off x="6529717" y="538215"/>
            <a:ext cx="2525034" cy="7106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57647">
              <a:buClrTx/>
              <a:buFont typeface="Arial" pitchFamily="34" charset="0"/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Supplier</a:t>
            </a:r>
          </a:p>
          <a:p>
            <a:pPr marL="0" indent="0" algn="ctr" defTabSz="957647">
              <a:buClrTx/>
              <a:buFont typeface="Arial" pitchFamily="34" charset="0"/>
              <a:buNone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Industry of science</a:t>
            </a:r>
            <a:endParaRPr lang="es-ES_tradnl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/>
            <a:endParaRPr lang="es-E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Down Arrow 6">
            <a:extLst>
              <a:ext uri="{FF2B5EF4-FFF2-40B4-BE49-F238E27FC236}">
                <a16:creationId xmlns:a16="http://schemas.microsoft.com/office/drawing/2014/main" id="{77E4C939-A100-4DF6-A6A7-6B486785676F}"/>
              </a:ext>
            </a:extLst>
          </p:cNvPr>
          <p:cNvSpPr/>
          <p:nvPr/>
        </p:nvSpPr>
        <p:spPr>
          <a:xfrm rot="5400000">
            <a:off x="3207510" y="2190696"/>
            <a:ext cx="457200" cy="69981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2" name="Down Arrow 7">
            <a:extLst>
              <a:ext uri="{FF2B5EF4-FFF2-40B4-BE49-F238E27FC236}">
                <a16:creationId xmlns:a16="http://schemas.microsoft.com/office/drawing/2014/main" id="{5E6D366B-CE35-46A7-8000-4582487121C4}"/>
              </a:ext>
            </a:extLst>
          </p:cNvPr>
          <p:cNvSpPr/>
          <p:nvPr/>
        </p:nvSpPr>
        <p:spPr>
          <a:xfrm rot="14371067">
            <a:off x="5856339" y="1389535"/>
            <a:ext cx="457200" cy="831800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</a:endParaRPr>
          </a:p>
        </p:txBody>
      </p:sp>
      <p:sp>
        <p:nvSpPr>
          <p:cNvPr id="13" name="Down Arrow 8">
            <a:extLst>
              <a:ext uri="{FF2B5EF4-FFF2-40B4-BE49-F238E27FC236}">
                <a16:creationId xmlns:a16="http://schemas.microsoft.com/office/drawing/2014/main" id="{6B5DDC95-7219-4B33-B338-1FBA68B01EB5}"/>
              </a:ext>
            </a:extLst>
          </p:cNvPr>
          <p:cNvSpPr/>
          <p:nvPr/>
        </p:nvSpPr>
        <p:spPr>
          <a:xfrm rot="17650193">
            <a:off x="5927379" y="2993446"/>
            <a:ext cx="457200" cy="613149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5C92E939-7089-48C7-9B4A-275AFA56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873" y="1560050"/>
            <a:ext cx="2223790" cy="2160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2EA8F52-E4C9-4335-B37B-0C3ABC3AA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145" y="3078475"/>
            <a:ext cx="1201118" cy="16359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Marcador de número de diapositiva 5">
            <a:extLst>
              <a:ext uri="{FF2B5EF4-FFF2-40B4-BE49-F238E27FC236}">
                <a16:creationId xmlns:a16="http://schemas.microsoft.com/office/drawing/2014/main" id="{AEFE0BB7-901C-44B3-8738-6817E34031D2}"/>
              </a:ext>
            </a:extLst>
          </p:cNvPr>
          <p:cNvSpPr txBox="1">
            <a:spLocks/>
          </p:cNvSpPr>
          <p:nvPr/>
        </p:nvSpPr>
        <p:spPr>
          <a:xfrm>
            <a:off x="7085078" y="486965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05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A3C1E9-1E17-4B2D-975E-2F80F7CB45F8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A6CA7E1D-1EAF-4BBB-8220-2DA853DFCBB7}"/>
              </a:ext>
            </a:extLst>
          </p:cNvPr>
          <p:cNvSpPr txBox="1">
            <a:spLocks/>
          </p:cNvSpPr>
          <p:nvPr/>
        </p:nvSpPr>
        <p:spPr>
          <a:xfrm>
            <a:off x="989850" y="37551"/>
            <a:ext cx="7070271" cy="994172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800" b="0" kern="1200" dirty="0">
                <a:solidFill>
                  <a:srgbClr val="323E4F"/>
                </a:solidFill>
                <a:latin typeface="Arial Black" charset="0"/>
                <a:ea typeface="+mn-ea"/>
                <a:cs typeface="+mn-cs"/>
              </a:defRPr>
            </a:lvl1pPr>
          </a:lstStyle>
          <a:p>
            <a:pPr algn="ctr"/>
            <a:r>
              <a:rPr lang="es-ES" sz="2800" b="1" dirty="0" err="1">
                <a:latin typeface="+mn-lt"/>
              </a:rPr>
              <a:t>Industry</a:t>
            </a:r>
            <a:r>
              <a:rPr lang="es-ES" sz="2800" b="1" dirty="0">
                <a:latin typeface="+mn-lt"/>
              </a:rPr>
              <a:t>: </a:t>
            </a:r>
            <a:r>
              <a:rPr lang="es-ES" sz="2800" b="1" dirty="0" err="1">
                <a:latin typeface="+mn-lt"/>
              </a:rPr>
              <a:t>partner</a:t>
            </a:r>
            <a:r>
              <a:rPr lang="es-ES" sz="2800" b="1" dirty="0">
                <a:latin typeface="+mn-lt"/>
              </a:rPr>
              <a:t> and </a:t>
            </a:r>
            <a:r>
              <a:rPr lang="es-ES" sz="2800" b="1" dirty="0" err="1">
                <a:latin typeface="+mn-lt"/>
              </a:rPr>
              <a:t>user</a:t>
            </a:r>
            <a:endParaRPr lang="es-ES" sz="2800" b="1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CE444-4126-4E28-A537-047CD1F24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75" y="682997"/>
            <a:ext cx="1435778" cy="2028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ALBA Synchrotron | SOgraphMEM">
            <a:extLst>
              <a:ext uri="{FF2B5EF4-FFF2-40B4-BE49-F238E27FC236}">
                <a16:creationId xmlns:a16="http://schemas.microsoft.com/office/drawing/2014/main" id="{CDCC92FA-9E05-4D5F-AD97-38139416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23" y="1334923"/>
            <a:ext cx="2439040" cy="16266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95C8F-DCB1-429C-96CF-9DC0167A4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21" y="2835117"/>
            <a:ext cx="3225839" cy="19350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94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4086" y="2043547"/>
            <a:ext cx="182313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Open Sans"/>
              </a:rPr>
              <a:t>ALBA </a:t>
            </a:r>
          </a:p>
          <a:p>
            <a:pPr algn="ctr"/>
            <a:r>
              <a:rPr lang="en-US" sz="2100" b="1" dirty="0">
                <a:solidFill>
                  <a:schemeClr val="bg1"/>
                </a:solidFill>
                <a:latin typeface="Open Sans"/>
              </a:rPr>
              <a:t>key indicators</a:t>
            </a:r>
            <a:endParaRPr lang="en-US" sz="1400" b="1" dirty="0">
              <a:solidFill>
                <a:schemeClr val="bg1"/>
              </a:solidFill>
              <a:latin typeface="Open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4519" y="763535"/>
            <a:ext cx="182313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Open Sans"/>
              </a:rPr>
              <a:t>+450 yearly experiments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935" y="1674215"/>
            <a:ext cx="1673726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Open Sans"/>
              </a:rPr>
              <a:t>+ 3500 publications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5825" y="3874061"/>
            <a:ext cx="137094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Open Sans"/>
              </a:rPr>
              <a:t>+260 staff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8750" y="428049"/>
            <a:ext cx="1628471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Open Sans"/>
              </a:rPr>
              <a:t>+ 2400 yearly user visits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6230" y="1002128"/>
            <a:ext cx="2438842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Open Sans"/>
              </a:rPr>
              <a:t>+ 4500 national and + 4000 international users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900" y="61255"/>
            <a:ext cx="1479467" cy="361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46" y="460767"/>
            <a:ext cx="1405218" cy="3013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080" y="61257"/>
            <a:ext cx="740819" cy="69733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9C134E-F9C4-4922-8D5D-D0801A298A53}"/>
              </a:ext>
            </a:extLst>
          </p:cNvPr>
          <p:cNvSpPr txBox="1"/>
          <p:nvPr/>
        </p:nvSpPr>
        <p:spPr>
          <a:xfrm>
            <a:off x="6668907" y="2362049"/>
            <a:ext cx="198316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</a:rPr>
              <a:t>+3000 public experiments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1303C-F571-4286-812A-B29358227681}"/>
              </a:ext>
            </a:extLst>
          </p:cNvPr>
          <p:cNvSpPr txBox="1"/>
          <p:nvPr/>
        </p:nvSpPr>
        <p:spPr>
          <a:xfrm>
            <a:off x="6052146" y="3326108"/>
            <a:ext cx="1893086" cy="10618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/>
              </a:rPr>
              <a:t>+700 industrial experiments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96DCB0-2E1F-4B1D-BC74-9F22838AB639}"/>
              </a:ext>
            </a:extLst>
          </p:cNvPr>
          <p:cNvSpPr txBox="1"/>
          <p:nvPr/>
        </p:nvSpPr>
        <p:spPr>
          <a:xfrm>
            <a:off x="750016" y="3597500"/>
            <a:ext cx="2194451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Open Sans"/>
              </a:rPr>
              <a:t>+1100</a:t>
            </a:r>
          </a:p>
          <a:p>
            <a:r>
              <a:rPr lang="en-US" sz="2100" dirty="0">
                <a:solidFill>
                  <a:schemeClr val="bg1"/>
                </a:solidFill>
                <a:latin typeface="Open Sans"/>
              </a:rPr>
              <a:t>Proteins in PDB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0DECFC-A51F-4DDA-9B9C-87F14CA57FBB}"/>
              </a:ext>
            </a:extLst>
          </p:cNvPr>
          <p:cNvSpPr txBox="1"/>
          <p:nvPr/>
        </p:nvSpPr>
        <p:spPr>
          <a:xfrm>
            <a:off x="354348" y="2543306"/>
            <a:ext cx="22509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/>
              </a:rPr>
              <a:t>Recent &lt;IF&gt; ~ 10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7B9F589-2327-4769-99A4-B236B08855D0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A39864C-448F-47AC-B349-BEE3577E5F1E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D213DA-5691-485E-8A4A-8BD1C479103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72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3E7277E-8F49-4CA3-B3C2-82DDA634B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073" y="3620913"/>
            <a:ext cx="1286068" cy="12003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00D526-3527-4E38-B83F-0BE002C7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AA91D-E532-4892-A9D3-94374C8A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56DBED-A86C-4AA7-B36C-DD40985D67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7827" y="40339"/>
            <a:ext cx="378834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817E"/>
                </a:solidFill>
                <a:cs typeface="Arial" panose="020B0604020202020204" pitchFamily="34" charset="0"/>
              </a:rPr>
              <a:t>ALBA Strategic Priorities</a:t>
            </a:r>
          </a:p>
        </p:txBody>
      </p:sp>
      <p:pic>
        <p:nvPicPr>
          <p:cNvPr id="1026" name="Picture 2" descr="SUSTAINABLE LIBRARIES: AGENDA 2030 AND LIBRARIES - IE UNIVERSITY LIBRARY">
            <a:extLst>
              <a:ext uri="{FF2B5EF4-FFF2-40B4-BE49-F238E27FC236}">
                <a16:creationId xmlns:a16="http://schemas.microsoft.com/office/drawing/2014/main" id="{285D9FE5-1180-4C36-B783-9E11C82F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085" y="772703"/>
            <a:ext cx="2357922" cy="235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92A685-24E8-4634-8107-85C6A19CD076}"/>
              </a:ext>
            </a:extLst>
          </p:cNvPr>
          <p:cNvSpPr txBox="1"/>
          <p:nvPr/>
        </p:nvSpPr>
        <p:spPr>
          <a:xfrm>
            <a:off x="391390" y="487563"/>
            <a:ext cx="824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999"/>
                </a:solidFill>
              </a:rPr>
              <a:t>Being an instrument for </a:t>
            </a:r>
            <a:r>
              <a:rPr lang="en-US" b="1" dirty="0">
                <a:solidFill>
                  <a:srgbClr val="009999"/>
                </a:solidFill>
              </a:rPr>
              <a:t>Catalan, Spanish </a:t>
            </a:r>
            <a:r>
              <a:rPr lang="en-US" dirty="0">
                <a:solidFill>
                  <a:srgbClr val="009999"/>
                </a:solidFill>
              </a:rPr>
              <a:t>and European research and competitiveness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09DB2B-FE29-4CA9-A0C3-FC235CBEC5BE}"/>
              </a:ext>
            </a:extLst>
          </p:cNvPr>
          <p:cNvSpPr/>
          <p:nvPr/>
        </p:nvSpPr>
        <p:spPr>
          <a:xfrm>
            <a:off x="7310431" y="1151286"/>
            <a:ext cx="14714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map most of the  </a:t>
            </a:r>
            <a:r>
              <a:rPr lang="en-US" b="1" dirty="0"/>
              <a:t>Sustainable Development Goals 2030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B9581B-7454-4D74-93FC-6CD23B91AA0C}"/>
              </a:ext>
            </a:extLst>
          </p:cNvPr>
          <p:cNvSpPr/>
          <p:nvPr/>
        </p:nvSpPr>
        <p:spPr>
          <a:xfrm>
            <a:off x="5688242" y="1010783"/>
            <a:ext cx="3243349" cy="18553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8A1DEB-05B8-4AC8-A351-4ED59E95FA09}"/>
              </a:ext>
            </a:extLst>
          </p:cNvPr>
          <p:cNvSpPr/>
          <p:nvPr/>
        </p:nvSpPr>
        <p:spPr>
          <a:xfrm>
            <a:off x="655089" y="3362649"/>
            <a:ext cx="47659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 - Culture, creativity and inclusive society - Digital world, industry, space - Climate, energy and mobility - Food, bio-economy, natural resources and the environment.</a:t>
            </a:r>
            <a:endParaRPr lang="en-US" b="0" i="0" dirty="0">
              <a:solidFill>
                <a:srgbClr val="1D1D1B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57283B-E72D-41F3-9A49-B9AB82EBE21A}"/>
              </a:ext>
            </a:extLst>
          </p:cNvPr>
          <p:cNvSpPr/>
          <p:nvPr/>
        </p:nvSpPr>
        <p:spPr>
          <a:xfrm>
            <a:off x="264532" y="1112307"/>
            <a:ext cx="537826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1D1D1B"/>
                </a:solidFill>
              </a:rPr>
              <a:t>We follow the mainstream of national and autonomic strategies for science, technology and innovation</a:t>
            </a:r>
            <a:endParaRPr lang="en-US" sz="1600" dirty="0">
              <a:hlinkClick r:id="rId4" tooltip="Spanish Strategy for Science, Technology and Innovation. 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hlinkClick r:id="rId5" tooltip="Catalan Research and Innovation Strategy for Smart Specialisation (RIS3CAT)"/>
              </a:rPr>
              <a:t>Catalan Research and Innovation Strategy for Smart Specialization (RIS3CAT)</a:t>
            </a:r>
            <a:br>
              <a:rPr lang="en-US" sz="1600" dirty="0"/>
            </a:br>
            <a:r>
              <a:rPr lang="en-US" sz="1600" dirty="0">
                <a:hlinkClick r:id="rId6" tooltip="Catalan Agreement on the Knowledge Society (PN@SC)"/>
              </a:rPr>
              <a:t>Catalan Agreement on the Knowledge Society (PN@SC)</a:t>
            </a: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1600" dirty="0">
                <a:hlinkClick r:id="rId4" tooltip="Spanish Strategy for Science, Technology and Innovation. "/>
              </a:rPr>
              <a:t>Spanish Strategy for Science, Technology and Innovation</a:t>
            </a:r>
            <a:r>
              <a:rPr lang="en-US" sz="1600" dirty="0"/>
              <a:t>.</a:t>
            </a:r>
            <a:endParaRPr lang="en-US" sz="1600" b="0" i="0" dirty="0">
              <a:solidFill>
                <a:srgbClr val="1D1D1B"/>
              </a:solidFill>
              <a:effectLst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A139464-9949-4608-8292-D2BE25C52FF2}"/>
              </a:ext>
            </a:extLst>
          </p:cNvPr>
          <p:cNvSpPr/>
          <p:nvPr/>
        </p:nvSpPr>
        <p:spPr>
          <a:xfrm>
            <a:off x="467715" y="3331259"/>
            <a:ext cx="4987943" cy="13766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41DBAF-6475-4999-B1CE-9F829F7887B2}"/>
              </a:ext>
            </a:extLst>
          </p:cNvPr>
          <p:cNvSpPr txBox="1"/>
          <p:nvPr/>
        </p:nvSpPr>
        <p:spPr>
          <a:xfrm>
            <a:off x="391390" y="488953"/>
            <a:ext cx="824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17E"/>
                </a:solidFill>
              </a:rPr>
              <a:t>Being an instrument for </a:t>
            </a:r>
            <a:r>
              <a:rPr lang="en-US" b="1" dirty="0">
                <a:solidFill>
                  <a:srgbClr val="00817E"/>
                </a:solidFill>
              </a:rPr>
              <a:t>Catalan, Spanish </a:t>
            </a:r>
            <a:r>
              <a:rPr lang="en-US" dirty="0">
                <a:solidFill>
                  <a:srgbClr val="00817E"/>
                </a:solidFill>
              </a:rPr>
              <a:t>and European research and competitiveness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A551DE-E267-458E-AD20-F74471BD23F7}"/>
              </a:ext>
            </a:extLst>
          </p:cNvPr>
          <p:cNvSpPr/>
          <p:nvPr/>
        </p:nvSpPr>
        <p:spPr>
          <a:xfrm>
            <a:off x="5717640" y="3135690"/>
            <a:ext cx="309365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part of ICTS Map we update our strategy every 4 years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preparing the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 2025-2028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46562E5-23AE-4DBA-817E-5FBF3CE5E98B}"/>
              </a:ext>
            </a:extLst>
          </p:cNvPr>
          <p:cNvSpPr/>
          <p:nvPr/>
        </p:nvSpPr>
        <p:spPr>
          <a:xfrm>
            <a:off x="5642793" y="3092658"/>
            <a:ext cx="3243349" cy="16396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4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hlinkClick r:id="rId2"/>
            <a:extLst>
              <a:ext uri="{FF2B5EF4-FFF2-40B4-BE49-F238E27FC236}">
                <a16:creationId xmlns:a16="http://schemas.microsoft.com/office/drawing/2014/main" id="{DD8F65D1-2646-4B6A-B030-516ACDCE2471}"/>
              </a:ext>
            </a:extLst>
          </p:cNvPr>
          <p:cNvSpPr/>
          <p:nvPr/>
        </p:nvSpPr>
        <p:spPr>
          <a:xfrm>
            <a:off x="583906" y="3541829"/>
            <a:ext cx="74361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are aligned with European development plans, as shown </a:t>
            </a:r>
          </a:p>
          <a:p>
            <a:r>
              <a:rPr lang="en-US" dirty="0"/>
              <a:t>by Draghi report, </a:t>
            </a:r>
            <a:r>
              <a:rPr lang="en-US" b="1" dirty="0"/>
              <a:t>“The future of European competitiveness”</a:t>
            </a:r>
          </a:p>
          <a:p>
            <a:r>
              <a:rPr lang="en-US" dirty="0"/>
              <a:t>Energy - Clean technologies - Transport – Pharma – </a:t>
            </a:r>
          </a:p>
          <a:p>
            <a:r>
              <a:rPr lang="en-US" dirty="0"/>
              <a:t>Digitalization and advanced technologies - Semiconductors</a:t>
            </a:r>
          </a:p>
          <a:p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00D526-3527-4E38-B83F-0BE002C7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AA91D-E532-4892-A9D3-94374C8A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56DBED-A86C-4AA7-B36C-DD40985D67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7827" y="40339"/>
            <a:ext cx="3788345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00817E"/>
                </a:solidFill>
                <a:cs typeface="Arial" panose="020B0604020202020204" pitchFamily="34" charset="0"/>
              </a:rPr>
              <a:t>ALBA Strategic Priorities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2A685-24E8-4634-8107-85C6A19CD076}"/>
              </a:ext>
            </a:extLst>
          </p:cNvPr>
          <p:cNvSpPr txBox="1"/>
          <p:nvPr/>
        </p:nvSpPr>
        <p:spPr>
          <a:xfrm>
            <a:off x="391390" y="500181"/>
            <a:ext cx="815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17E"/>
                </a:solidFill>
              </a:rPr>
              <a:t>Being an instrument for Catalan, Spanish and </a:t>
            </a:r>
            <a:r>
              <a:rPr lang="en-US" b="1" dirty="0">
                <a:solidFill>
                  <a:srgbClr val="00817E"/>
                </a:solidFill>
              </a:rPr>
              <a:t>European</a:t>
            </a:r>
            <a:r>
              <a:rPr lang="en-US" dirty="0">
                <a:solidFill>
                  <a:srgbClr val="00817E"/>
                </a:solidFill>
              </a:rPr>
              <a:t> research and competitiveness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4AED7F-30E8-438A-98AE-C646FA2EF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031" y="3618786"/>
            <a:ext cx="1802029" cy="118733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41F6D8-56FB-46A7-AE91-1844D79C863B}"/>
              </a:ext>
            </a:extLst>
          </p:cNvPr>
          <p:cNvSpPr/>
          <p:nvPr/>
        </p:nvSpPr>
        <p:spPr>
          <a:xfrm>
            <a:off x="5713826" y="1026450"/>
            <a:ext cx="323468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We map Letta report </a:t>
            </a:r>
          </a:p>
          <a:p>
            <a:pPr algn="r"/>
            <a:r>
              <a:rPr lang="en-US" sz="1600" b="1" dirty="0"/>
              <a:t>“Much more than a market”</a:t>
            </a:r>
          </a:p>
          <a:p>
            <a:pPr algn="r"/>
            <a:r>
              <a:rPr lang="en-US" sz="1600" dirty="0"/>
              <a:t>5</a:t>
            </a:r>
            <a:r>
              <a:rPr lang="en-US" sz="1600" baseline="30000" dirty="0"/>
              <a:t>th</a:t>
            </a:r>
            <a:r>
              <a:rPr lang="en-US" sz="1600" dirty="0"/>
              <a:t> Freedom for Research, Innovation and Education </a:t>
            </a:r>
          </a:p>
          <a:p>
            <a:pPr algn="r"/>
            <a:r>
              <a:rPr lang="en-US" sz="1600" dirty="0"/>
              <a:t>Electronic Communications </a:t>
            </a:r>
          </a:p>
          <a:p>
            <a:pPr algn="r"/>
            <a:r>
              <a:rPr lang="en-US" sz="1600" dirty="0"/>
              <a:t>Efficient Energy-Climate </a:t>
            </a:r>
          </a:p>
          <a:p>
            <a:pPr algn="r"/>
            <a:r>
              <a:rPr lang="en-US" sz="1600" dirty="0"/>
              <a:t>Strengthening health resilience</a:t>
            </a:r>
          </a:p>
          <a:p>
            <a:pPr algn="r"/>
            <a:r>
              <a:rPr lang="en-US" sz="1600" dirty="0"/>
              <a:t>Sustainable transportation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9CB7E-907D-4F5F-A468-CAC6FFA10428}"/>
              </a:ext>
            </a:extLst>
          </p:cNvPr>
          <p:cNvSpPr txBox="1"/>
          <p:nvPr/>
        </p:nvSpPr>
        <p:spPr>
          <a:xfrm>
            <a:off x="4465441" y="2929853"/>
            <a:ext cx="1797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Letta report - April '24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FA851A-3EC7-44B3-8AAD-97737619E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8211" y="1336492"/>
            <a:ext cx="1766060" cy="150506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95CE3E-2FBC-4B9E-9FD5-299EA3BA5A3B}"/>
              </a:ext>
            </a:extLst>
          </p:cNvPr>
          <p:cNvSpPr/>
          <p:nvPr/>
        </p:nvSpPr>
        <p:spPr>
          <a:xfrm>
            <a:off x="4052593" y="883458"/>
            <a:ext cx="5022123" cy="25526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97982-3F85-4D8F-9DA0-68C0BDF7A81E}"/>
              </a:ext>
            </a:extLst>
          </p:cNvPr>
          <p:cNvSpPr/>
          <p:nvPr/>
        </p:nvSpPr>
        <p:spPr>
          <a:xfrm>
            <a:off x="6324010" y="3621712"/>
            <a:ext cx="2920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Draghi report – Sept 24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41591EE-A622-45CD-82C7-6E822D0E92E3}"/>
              </a:ext>
            </a:extLst>
          </p:cNvPr>
          <p:cNvSpPr/>
          <p:nvPr/>
        </p:nvSpPr>
        <p:spPr>
          <a:xfrm>
            <a:off x="391390" y="3450070"/>
            <a:ext cx="8582309" cy="13822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4A214F-332E-491D-9D36-21D229AEE7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7078" b="2228"/>
          <a:stretch/>
        </p:blipFill>
        <p:spPr>
          <a:xfrm>
            <a:off x="2304426" y="1848398"/>
            <a:ext cx="1561269" cy="14773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4F6C823-5BE7-433F-9F47-6D4A47A7F70A}"/>
              </a:ext>
            </a:extLst>
          </p:cNvPr>
          <p:cNvSpPr/>
          <p:nvPr/>
        </p:nvSpPr>
        <p:spPr>
          <a:xfrm>
            <a:off x="500184" y="949819"/>
            <a:ext cx="31302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Direct link with European Commission strategies and priorities through participation in LEAPS and European programs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E4DDC00-8225-4151-8A58-778DCFCC67B9}"/>
              </a:ext>
            </a:extLst>
          </p:cNvPr>
          <p:cNvSpPr/>
          <p:nvPr/>
        </p:nvSpPr>
        <p:spPr>
          <a:xfrm>
            <a:off x="376775" y="864818"/>
            <a:ext cx="3675818" cy="25526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101108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SARS">
            <a:hlinkClick r:id="" action="ppaction://media"/>
            <a:extLst>
              <a:ext uri="{FF2B5EF4-FFF2-40B4-BE49-F238E27FC236}">
                <a16:creationId xmlns:a16="http://schemas.microsoft.com/office/drawing/2014/main" id="{9990D151-E275-470E-AF6F-CD3C67A12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420" y="466743"/>
            <a:ext cx="6858000" cy="3813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1DCF42-EBBB-48E7-A36C-B801C277EBAF}"/>
              </a:ext>
            </a:extLst>
          </p:cNvPr>
          <p:cNvSpPr/>
          <p:nvPr/>
        </p:nvSpPr>
        <p:spPr>
          <a:xfrm>
            <a:off x="1484524" y="4280315"/>
            <a:ext cx="691515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A549 cell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adenocarcinomic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human alveolar basal epithelial cells) infected with SARS-CoV-2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Victoria Castro, Ana Joaquina Pérez-Berna,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Calvo, Eva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Pereiro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Pablo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Gastaminza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Three-Dimensional Remodeling of SARS-2 CoV2-Infected Cells Revealed by Cryogenic 3 Soft X‑ray Tomography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ACS Nano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DOI: 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10.1021/acsnano.3c07265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9B8E07-B8AB-4C4E-85DD-C72363ACA6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9" b="27076"/>
          <a:stretch/>
        </p:blipFill>
        <p:spPr>
          <a:xfrm>
            <a:off x="49964" y="4674957"/>
            <a:ext cx="1990578" cy="42394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4B36667-7315-451C-AA4F-9AAB0E970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511" y="69364"/>
            <a:ext cx="4814071" cy="558503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es-ES" sz="1600" b="1" dirty="0">
                <a:solidFill>
                  <a:schemeClr val="bg1"/>
                </a:solidFill>
              </a:rPr>
              <a:t>COVID </a:t>
            </a:r>
            <a:r>
              <a:rPr lang="es-ES" sz="1600" b="1" dirty="0" err="1">
                <a:solidFill>
                  <a:schemeClr val="bg1"/>
                </a:solidFill>
              </a:rPr>
              <a:t>research</a:t>
            </a:r>
            <a:r>
              <a:rPr lang="es-ES" sz="1600" b="1" dirty="0">
                <a:solidFill>
                  <a:schemeClr val="bg1"/>
                </a:solidFill>
              </a:rPr>
              <a:t> at BL09-MISTRAL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7DEF87-FE19-4925-B8E3-E50CED95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234CA-A4C3-4597-A63D-83990164B2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99A5A-55F7-4325-9AD9-C45494B0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1724E-0984-4432-AAC1-DEA5BD25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834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abstract illustration of a glowing battery with &quot;electricity&quot; inside against a microchip background.">
            <a:extLst>
              <a:ext uri="{FF2B5EF4-FFF2-40B4-BE49-F238E27FC236}">
                <a16:creationId xmlns:a16="http://schemas.microsoft.com/office/drawing/2014/main" id="{38DE5C47-35B2-4A98-8D4E-F7B14156B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9726" y="0"/>
            <a:ext cx="7886700" cy="885455"/>
          </a:xfrm>
        </p:spPr>
        <p:txBody>
          <a:bodyPr>
            <a:no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Materiales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para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generacion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sostenible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energia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, para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su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almacenamiento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transporte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 y conversion</a:t>
            </a:r>
            <a:endParaRPr lang="en-US" sz="2400" b="1" dirty="0">
              <a:solidFill>
                <a:srgbClr val="FFFF00"/>
              </a:solidFill>
              <a:latin typeface="+mn-lt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85901" y="4609629"/>
            <a:ext cx="4400300" cy="45226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>
              <a:defRPr sz="1800" b="1" i="0">
                <a:solidFill>
                  <a:srgbClr val="1F487C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defTabSz="685800">
              <a:defRPr/>
            </a:pPr>
            <a:r>
              <a:rPr lang="en-US" sz="1200" dirty="0">
                <a:solidFill>
                  <a:prstClr val="white"/>
                </a:solidFill>
              </a:rPr>
              <a:t>Length scale challenge in battery research </a:t>
            </a:r>
          </a:p>
          <a:p>
            <a:pPr defTabSz="685800">
              <a:defRPr/>
            </a:pPr>
            <a:r>
              <a:rPr lang="en-US" sz="1200" dirty="0">
                <a:solidFill>
                  <a:prstClr val="white"/>
                </a:solidFill>
              </a:rPr>
              <a:t>Bridging spatial, temporal and chemical information</a:t>
            </a:r>
          </a:p>
        </p:txBody>
      </p:sp>
      <p:pic>
        <p:nvPicPr>
          <p:cNvPr id="11" name="Grafik 9" descr="battery_leaPS_fig1.png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2" y="3274792"/>
            <a:ext cx="4038486" cy="12303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884559" y="4331317"/>
            <a:ext cx="11272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1050" dirty="0">
                <a:solidFill>
                  <a:srgbClr val="0000FF"/>
                </a:solidFill>
                <a:latin typeface="Calibri"/>
              </a:rPr>
              <a:t> (courtesy: ESRF)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693" y="986062"/>
            <a:ext cx="2757092" cy="13451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10392" y="2488515"/>
            <a:ext cx="1919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Synchrotron X-ray studies of Li battery materials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724EF-C14A-4FC0-813F-4D1668B22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16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93432E-BEC0-40F6-836C-D8197C170BEB}"/>
              </a:ext>
            </a:extLst>
          </p:cNvPr>
          <p:cNvSpPr txBox="1"/>
          <p:nvPr/>
        </p:nvSpPr>
        <p:spPr>
          <a:xfrm>
            <a:off x="1218023" y="440056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E888F7-7D8D-4BD9-80F7-9EC183945395}"/>
              </a:ext>
            </a:extLst>
          </p:cNvPr>
          <p:cNvSpPr txBox="1"/>
          <p:nvPr/>
        </p:nvSpPr>
        <p:spPr>
          <a:xfrm>
            <a:off x="735807" y="1219108"/>
            <a:ext cx="3351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Investigacion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sobre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baterias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Basadas</a:t>
            </a:r>
            <a:r>
              <a:rPr lang="en-US" dirty="0">
                <a:solidFill>
                  <a:schemeClr val="bg1"/>
                </a:solidFill>
              </a:rPr>
              <a:t> no solo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litio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otros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materiales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como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sodio</a:t>
            </a:r>
            <a:r>
              <a:rPr lang="en-US" dirty="0">
                <a:solidFill>
                  <a:schemeClr val="bg1"/>
                </a:solidFill>
              </a:rPr>
              <a:t> o calcio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5AEBB-3DD3-4C81-8C29-2AE430AE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BC126E-644E-4BA1-837B-F1D374332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013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52A90-6B9C-44DE-A5D6-75FD1318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5051" y="4965065"/>
            <a:ext cx="2057400" cy="174172"/>
          </a:xfrm>
        </p:spPr>
        <p:txBody>
          <a:bodyPr/>
          <a:lstStyle/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10AAB-0A2B-4376-929A-8023ED1CB507}"/>
              </a:ext>
            </a:extLst>
          </p:cNvPr>
          <p:cNvSpPr/>
          <p:nvPr/>
        </p:nvSpPr>
        <p:spPr>
          <a:xfrm>
            <a:off x="744249" y="3409741"/>
            <a:ext cx="17529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Pharma industry workshop, 17 June 2022, organised by ALBA </a:t>
            </a:r>
            <a:endParaRPr lang="en-GB" sz="1000" dirty="0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929EBD-6114-4A2B-BB19-C315D6579D76}"/>
              </a:ext>
            </a:extLst>
          </p:cNvPr>
          <p:cNvSpPr/>
          <p:nvPr/>
        </p:nvSpPr>
        <p:spPr>
          <a:xfrm>
            <a:off x="2653734" y="3503263"/>
            <a:ext cx="23027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IDDST congress,  12-14 July 2023, Amsterdam</a:t>
            </a:r>
            <a:endParaRPr lang="en-GB" sz="1000" dirty="0">
              <a:solidFill>
                <a:srgbClr val="FF66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D0C4B8-FD3E-47D9-B0E8-921869559F17}"/>
              </a:ext>
            </a:extLst>
          </p:cNvPr>
          <p:cNvSpPr/>
          <p:nvPr/>
        </p:nvSpPr>
        <p:spPr>
          <a:xfrm>
            <a:off x="5486338" y="3499023"/>
            <a:ext cx="2239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Cosmetorium</a:t>
            </a:r>
            <a:r>
              <a:rPr lang="en-GB" sz="1000" dirty="0">
                <a:solidFill>
                  <a:srgbClr val="FF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, 23-24 October 2024 ALBA will participate with a talk </a:t>
            </a:r>
            <a:endParaRPr lang="en-GB" sz="1000" dirty="0">
              <a:solidFill>
                <a:srgbClr val="FF66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44C7C-4759-420F-BCBC-4D9981B6FCDD}"/>
              </a:ext>
            </a:extLst>
          </p:cNvPr>
          <p:cNvSpPr/>
          <p:nvPr/>
        </p:nvSpPr>
        <p:spPr>
          <a:xfrm rot="16200000">
            <a:off x="-181892" y="4042199"/>
            <a:ext cx="1173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>
                <a:solidFill>
                  <a:srgbClr val="1F4E79"/>
                </a:solidFill>
                <a:latin typeface="Maven Pro"/>
                <a:cs typeface="Calibri" panose="020F0502020204030204" pitchFamily="34" charset="0"/>
              </a:rPr>
              <a:t> </a:t>
            </a:r>
            <a:r>
              <a:rPr lang="es-ES_tradnl" sz="1600" b="1" dirty="0">
                <a:solidFill>
                  <a:srgbClr val="FF6600"/>
                </a:solidFill>
                <a:latin typeface="Maven Pro"/>
                <a:cs typeface="Calibri" panose="020F0502020204030204" pitchFamily="34" charset="0"/>
              </a:rPr>
              <a:t>O</a:t>
            </a:r>
            <a:r>
              <a:rPr lang="en-GB" sz="1600" b="1" dirty="0">
                <a:solidFill>
                  <a:srgbClr val="FF6600"/>
                </a:solidFill>
                <a:latin typeface="Maven Pro"/>
                <a:cs typeface="Calibri" panose="020F0502020204030204" pitchFamily="34" charset="0"/>
              </a:rPr>
              <a:t>UTREACH</a:t>
            </a:r>
            <a:endParaRPr lang="en-GB" sz="1600" b="1" dirty="0">
              <a:solidFill>
                <a:srgbClr val="FF66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99F963-E6E4-4758-8AB2-48D001322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10" y="3794024"/>
            <a:ext cx="1573638" cy="1105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855BC-3FF2-4E0C-8E37-F94EC2BF8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493" y="4072717"/>
            <a:ext cx="2491449" cy="633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B35C6-8757-407E-B03E-090B64A5B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98" y="4154702"/>
            <a:ext cx="2498011" cy="4209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2505D38-9AA7-42A4-9094-88DA0A8166FB}"/>
              </a:ext>
            </a:extLst>
          </p:cNvPr>
          <p:cNvSpPr/>
          <p:nvPr/>
        </p:nvSpPr>
        <p:spPr>
          <a:xfrm>
            <a:off x="285305" y="3394612"/>
            <a:ext cx="7689671" cy="1570408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DDF964-4117-47B1-B027-77B8F9440C86}"/>
              </a:ext>
            </a:extLst>
          </p:cNvPr>
          <p:cNvSpPr/>
          <p:nvPr/>
        </p:nvSpPr>
        <p:spPr>
          <a:xfrm>
            <a:off x="734111" y="1916949"/>
            <a:ext cx="23514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ALBA in close contact with Biocat and </a:t>
            </a:r>
            <a:r>
              <a:rPr lang="en-GB" sz="1000" dirty="0" err="1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Cataloniabio</a:t>
            </a:r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 (i.e. </a:t>
            </a:r>
            <a:r>
              <a:rPr lang="en-GB" sz="1000" dirty="0" err="1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Cataloniabio</a:t>
            </a:r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 on 28 April 2023, Biocat Tech Transfer, 25 April 2024) </a:t>
            </a:r>
            <a:endParaRPr lang="en-GB" sz="1000" dirty="0">
              <a:solidFill>
                <a:srgbClr val="0066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72E512-A999-4FC6-BEC9-491D3B8A324C}"/>
              </a:ext>
            </a:extLst>
          </p:cNvPr>
          <p:cNvSpPr/>
          <p:nvPr/>
        </p:nvSpPr>
        <p:spPr>
          <a:xfrm>
            <a:off x="3370784" y="1932763"/>
            <a:ext cx="21450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ALBA in contact with the Spanish Drug Discovery Network (i.e. 20 Nov 2023, 13-15 Nov 2024 at Valencia)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620460-280A-4C3D-9BD5-A8E5BA61CE34}"/>
              </a:ext>
            </a:extLst>
          </p:cNvPr>
          <p:cNvSpPr/>
          <p:nvPr/>
        </p:nvSpPr>
        <p:spPr>
          <a:xfrm>
            <a:off x="5645499" y="1916949"/>
            <a:ext cx="2388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6600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ALBA is contact with the Sociedad Española de Biotecnologia (i.e. 29 September 2023) </a:t>
            </a:r>
            <a:endParaRPr lang="en-GB" sz="1000" dirty="0">
              <a:solidFill>
                <a:srgbClr val="006600"/>
              </a:solidFill>
            </a:endParaRPr>
          </a:p>
        </p:txBody>
      </p:sp>
      <p:pic>
        <p:nvPicPr>
          <p:cNvPr id="17" name="Imagen 4" descr="uc%3fid=1EW2p77FDsYm5sSOoJrKvBCmKpIrJ79HJ&amp;export=download">
            <a:extLst>
              <a:ext uri="{FF2B5EF4-FFF2-40B4-BE49-F238E27FC236}">
                <a16:creationId xmlns:a16="http://schemas.microsoft.com/office/drawing/2014/main" id="{41C3AAF0-268C-42D9-A848-04EE67C0E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34" y="2419210"/>
            <a:ext cx="1558030" cy="70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7A69AB9-9A4B-4F3E-B2B6-68E756303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0" y="2470947"/>
            <a:ext cx="762000" cy="762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635D3D-0209-4BA5-BB2A-6CD13D9A3A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3092" y="2389304"/>
            <a:ext cx="1755836" cy="87791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BFFB0BC-02A5-4EB6-89CC-FA4621E01054}"/>
              </a:ext>
            </a:extLst>
          </p:cNvPr>
          <p:cNvSpPr/>
          <p:nvPr/>
        </p:nvSpPr>
        <p:spPr>
          <a:xfrm>
            <a:off x="276225" y="1920926"/>
            <a:ext cx="7689671" cy="1406864"/>
          </a:xfrm>
          <a:prstGeom prst="rect">
            <a:avLst/>
          </a:prstGeom>
          <a:noFill/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6030B0-8CA1-4C94-A869-A46247DBA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3354" y="2638680"/>
            <a:ext cx="2090738" cy="3381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DEB9026-A8F5-4FD3-93DC-01DF4502B5C3}"/>
              </a:ext>
            </a:extLst>
          </p:cNvPr>
          <p:cNvSpPr/>
          <p:nvPr/>
        </p:nvSpPr>
        <p:spPr>
          <a:xfrm>
            <a:off x="3360305" y="846028"/>
            <a:ext cx="1285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9900CC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Industry Scientist  focussed on pharmaceutic industry needs</a:t>
            </a:r>
            <a:endParaRPr lang="en-GB" sz="1000" dirty="0">
              <a:solidFill>
                <a:srgbClr val="9900CC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FEACF5-8169-42C8-BE2D-9A8069EB530B}"/>
              </a:ext>
            </a:extLst>
          </p:cNvPr>
          <p:cNvSpPr/>
          <p:nvPr/>
        </p:nvSpPr>
        <p:spPr>
          <a:xfrm>
            <a:off x="6545899" y="526658"/>
            <a:ext cx="13331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9900CC"/>
                </a:solidFill>
                <a:latin typeface="Maven Pro"/>
                <a:ea typeface="Calibri" panose="020F0502020204030204" pitchFamily="34" charset="0"/>
                <a:cs typeface="Calibri" panose="020F0502020204030204" pitchFamily="34" charset="0"/>
              </a:rPr>
              <a:t>Drug development and discovery services, cryo-TEM and crystallization platform for Pharmaceutical applications</a:t>
            </a:r>
            <a:endParaRPr lang="en-GB" sz="1000" dirty="0">
              <a:solidFill>
                <a:srgbClr val="9900C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10E568B-7771-4C5B-AE5B-CC57D6E1EF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870" y="659712"/>
            <a:ext cx="2256765" cy="9788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E8CBDC-DFAE-4E94-BF2B-63A862C04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0311" y="668503"/>
            <a:ext cx="1927306" cy="9788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1C50444-75FD-468E-B682-5FB59F814E4E}"/>
              </a:ext>
            </a:extLst>
          </p:cNvPr>
          <p:cNvSpPr/>
          <p:nvPr/>
        </p:nvSpPr>
        <p:spPr>
          <a:xfrm>
            <a:off x="285305" y="445699"/>
            <a:ext cx="7689671" cy="1406864"/>
          </a:xfrm>
          <a:prstGeom prst="rect">
            <a:avLst/>
          </a:prstGeom>
          <a:noFill/>
          <a:ln w="1905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B76DBC-27DA-4601-A889-E3F3C816BA23}"/>
              </a:ext>
            </a:extLst>
          </p:cNvPr>
          <p:cNvSpPr/>
          <p:nvPr/>
        </p:nvSpPr>
        <p:spPr>
          <a:xfrm rot="16200000">
            <a:off x="-324657" y="2354962"/>
            <a:ext cx="1540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006600"/>
                </a:solidFill>
                <a:latin typeface="Maven Pro"/>
                <a:cs typeface="Calibri" panose="020F0502020204030204" pitchFamily="34" charset="0"/>
              </a:rPr>
              <a:t>N</a:t>
            </a:r>
            <a:r>
              <a:rPr lang="en-GB" sz="1600" b="1" dirty="0">
                <a:solidFill>
                  <a:srgbClr val="006600"/>
                </a:solidFill>
                <a:latin typeface="Maven Pro"/>
                <a:cs typeface="Calibri" panose="020F0502020204030204" pitchFamily="34" charset="0"/>
              </a:rPr>
              <a:t>ETWORKING</a:t>
            </a:r>
            <a:endParaRPr lang="en-GB" sz="1600" b="1" dirty="0">
              <a:solidFill>
                <a:srgbClr val="0066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74B16-01F5-45E3-B139-9C5FFE2F36D8}"/>
              </a:ext>
            </a:extLst>
          </p:cNvPr>
          <p:cNvSpPr/>
          <p:nvPr/>
        </p:nvSpPr>
        <p:spPr>
          <a:xfrm rot="16200000">
            <a:off x="-187721" y="767719"/>
            <a:ext cx="1540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b="1" dirty="0">
                <a:solidFill>
                  <a:srgbClr val="9900CC"/>
                </a:solidFill>
                <a:latin typeface="Maven Pro"/>
                <a:cs typeface="Calibri" panose="020F0502020204030204" pitchFamily="34" charset="0"/>
              </a:rPr>
              <a:t>EXPLOITIN</a:t>
            </a:r>
            <a:r>
              <a:rPr lang="es-ES_tradnl" sz="1600" b="1" dirty="0">
                <a:solidFill>
                  <a:schemeClr val="bg1"/>
                </a:solidFill>
                <a:latin typeface="Maven Pro"/>
                <a:cs typeface="Calibri" panose="020F0502020204030204" pitchFamily="34" charset="0"/>
              </a:rPr>
              <a:t>G</a:t>
            </a:r>
            <a:r>
              <a:rPr lang="es-ES_tradnl" sz="1600" b="1" dirty="0">
                <a:solidFill>
                  <a:srgbClr val="9900CC"/>
                </a:solidFill>
                <a:latin typeface="Maven Pro"/>
                <a:cs typeface="Calibri" panose="020F0502020204030204" pitchFamily="34" charset="0"/>
              </a:rPr>
              <a:t> CAPABILITIES</a:t>
            </a:r>
            <a:endParaRPr lang="en-GB" sz="1600" b="1" dirty="0">
              <a:solidFill>
                <a:srgbClr val="9900CC"/>
              </a:solidFill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C14EDCE3-4FE5-4066-A97D-D2DCA7236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160" y="9591"/>
            <a:ext cx="61223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i="0" dirty="0">
                <a:solidFill>
                  <a:srgbClr val="112E50"/>
                </a:solidFill>
                <a:latin typeface="+mn-lt"/>
                <a:cs typeface="Arial" panose="020B0604020202020204" pitchFamily="34" charset="0"/>
              </a:rPr>
              <a:t>ALBA Industrial strategy (Pharmaceutics)</a:t>
            </a:r>
            <a:endParaRPr kumimoji="0" lang="es-E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112E5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64C86912-9169-4FC8-A3A5-1CD989745D57}"/>
              </a:ext>
            </a:extLst>
          </p:cNvPr>
          <p:cNvSpPr/>
          <p:nvPr/>
        </p:nvSpPr>
        <p:spPr>
          <a:xfrm rot="5400000">
            <a:off x="6083239" y="2529640"/>
            <a:ext cx="4126934" cy="2268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5DD1A3-44AF-4F91-9EDC-3758B51C974E}"/>
              </a:ext>
            </a:extLst>
          </p:cNvPr>
          <p:cNvSpPr/>
          <p:nvPr/>
        </p:nvSpPr>
        <p:spPr>
          <a:xfrm rot="16200000">
            <a:off x="6534939" y="2267398"/>
            <a:ext cx="4248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rgbClr val="1F4E79"/>
                </a:solidFill>
                <a:latin typeface="Maven Pro"/>
                <a:cs typeface="Calibri" panose="020F0502020204030204" pitchFamily="34" charset="0"/>
              </a:rPr>
              <a:t>PHARMA INDUSTRY INNOVATION</a:t>
            </a:r>
            <a:endParaRPr lang="en-GB" sz="24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E830A43-A810-4199-802A-89E2AB5A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/>
              <a:t>ALBA Strategy and Impact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3752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579CA-2EA5-4874-BD1C-2AA8AEAD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defTabSz="91437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17 Dec 24 - Visit representantes comunicacion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53BF6-3099-4285-84CF-0AB5AE6F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914378">
              <a:defRPr/>
            </a:pPr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Strategy and Impact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E504B1-3FE3-4AC2-95D7-A53BA41B4E6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8" y="4870450"/>
            <a:ext cx="328612" cy="273050"/>
          </a:xfrm>
        </p:spPr>
        <p:txBody>
          <a:bodyPr/>
          <a:lstStyle/>
          <a:p>
            <a:pPr defTabSz="914378">
              <a:defRPr/>
            </a:pPr>
            <a:fld id="{59A3C1E9-1E17-4B2D-975E-2F80F7CB45F8}" type="slidenum">
              <a:rPr lang="es-ES">
                <a:solidFill>
                  <a:prstClr val="white"/>
                </a:solidFill>
              </a:rPr>
              <a:pPr defTabSz="914378">
                <a:defRPr/>
              </a:pPr>
              <a:t>18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6947FF-90B8-44A9-9849-DBD7DC968F8A}"/>
              </a:ext>
            </a:extLst>
          </p:cNvPr>
          <p:cNvSpPr/>
          <p:nvPr/>
        </p:nvSpPr>
        <p:spPr>
          <a:xfrm>
            <a:off x="1213650" y="152941"/>
            <a:ext cx="6633347" cy="668451"/>
          </a:xfrm>
          <a:prstGeom prst="rect">
            <a:avLst/>
          </a:prstGeom>
          <a:solidFill>
            <a:srgbClr val="DDDDDD">
              <a:alpha val="6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2100" dirty="0">
                <a:solidFill>
                  <a:prstClr val="black"/>
                </a:solidFill>
                <a:latin typeface="Calibri" panose="020F0502020204030204"/>
              </a:rPr>
              <a:t>ALBA: past, present and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4472B6-7372-49A8-A992-F3CEE3D5529F}"/>
              </a:ext>
            </a:extLst>
          </p:cNvPr>
          <p:cNvSpPr txBox="1"/>
          <p:nvPr/>
        </p:nvSpPr>
        <p:spPr>
          <a:xfrm>
            <a:off x="5140912" y="3227592"/>
            <a:ext cx="28157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8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378">
              <a:defRPr/>
            </a:pPr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3D153F-25AB-4401-86AF-6F1D908073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6872364"/>
              </p:ext>
            </p:extLst>
          </p:nvPr>
        </p:nvGraphicFramePr>
        <p:xfrm>
          <a:off x="163774" y="1154163"/>
          <a:ext cx="8913175" cy="379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3F0A3AB-ED0E-4F61-B3F6-04C0555981DE}"/>
              </a:ext>
            </a:extLst>
          </p:cNvPr>
          <p:cNvSpPr/>
          <p:nvPr/>
        </p:nvSpPr>
        <p:spPr>
          <a:xfrm>
            <a:off x="307325" y="942292"/>
            <a:ext cx="2939968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2003 – Creation of CELLS Consortium (Spanish Government and regional Catalan Government), and agreement on facility funding for the period 2003 to 2022</a:t>
            </a:r>
          </a:p>
          <a:p>
            <a:pPr defTabSz="914378">
              <a:defRPr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</a:rPr>
              <a:t>2023 – Addendum for 2023 funding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09108-87B4-4C8A-99BD-8D9F992851AA}"/>
              </a:ext>
            </a:extLst>
          </p:cNvPr>
          <p:cNvSpPr/>
          <p:nvPr/>
        </p:nvSpPr>
        <p:spPr>
          <a:xfrm>
            <a:off x="5689151" y="918790"/>
            <a:ext cx="2939968" cy="461665"/>
          </a:xfrm>
          <a:prstGeom prst="rect">
            <a:avLst/>
          </a:prstGeom>
          <a:solidFill>
            <a:srgbClr val="00E7E2"/>
          </a:solidFill>
        </p:spPr>
        <p:txBody>
          <a:bodyPr wrap="square">
            <a:spAutoFit/>
          </a:bodyPr>
          <a:lstStyle/>
          <a:p>
            <a:pPr defTabSz="914378"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Now: waiting for government approval of facility funding up to 2038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92A6E3-CA5F-402D-BCC4-EC28713E8B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930" y="3011773"/>
            <a:ext cx="1361151" cy="64872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6F24F3E-3673-469E-BB7D-103463D630F3}"/>
              </a:ext>
            </a:extLst>
          </p:cNvPr>
          <p:cNvSpPr/>
          <p:nvPr/>
        </p:nvSpPr>
        <p:spPr>
          <a:xfrm>
            <a:off x="2491846" y="3531781"/>
            <a:ext cx="177696" cy="18409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FFE1C-46E0-45F6-99D2-014D62D5E588}"/>
              </a:ext>
            </a:extLst>
          </p:cNvPr>
          <p:cNvSpPr txBox="1"/>
          <p:nvPr/>
        </p:nvSpPr>
        <p:spPr>
          <a:xfrm>
            <a:off x="2491846" y="3773357"/>
            <a:ext cx="1025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</a:rPr>
              <a:t>2006</a:t>
            </a:r>
          </a:p>
          <a:p>
            <a:pPr defTabSz="914378">
              <a:defRPr/>
            </a:pP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</a:rPr>
              <a:t>Starting ALBA construction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277B30-B866-4D96-80C3-5541EC94E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614" y="1963709"/>
            <a:ext cx="1388204" cy="76662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E93F02-FC0B-425C-9B4E-06CC876ED0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0960" y="2469673"/>
            <a:ext cx="1379674" cy="648721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1A0C80-169A-417F-B300-9304FF727A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 b="9252"/>
          <a:stretch/>
        </p:blipFill>
        <p:spPr>
          <a:xfrm>
            <a:off x="5563728" y="3357931"/>
            <a:ext cx="2779343" cy="987262"/>
          </a:xfrm>
          <a:prstGeom prst="rect">
            <a:avLst/>
          </a:prstGeom>
          <a:ln w="38100">
            <a:solidFill>
              <a:srgbClr val="00F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DC236-33D2-4883-81EC-4F2965C0ED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4804" y="1056765"/>
            <a:ext cx="808181" cy="1149783"/>
          </a:xfrm>
          <a:prstGeom prst="rect">
            <a:avLst/>
          </a:prstGeom>
          <a:ln w="28575">
            <a:solidFill>
              <a:srgbClr val="0BDBD1"/>
            </a:solidFill>
          </a:ln>
        </p:spPr>
      </p:pic>
    </p:spTree>
    <p:extLst>
      <p:ext uri="{BB962C8B-B14F-4D97-AF65-F5344CB8AC3E}">
        <p14:creationId xmlns:p14="http://schemas.microsoft.com/office/powerpoint/2010/main" val="2627133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21986F-A7B1-4945-B9ED-217735CE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650" y="107749"/>
            <a:ext cx="6640976" cy="557670"/>
          </a:xfrm>
        </p:spPr>
        <p:txBody>
          <a:bodyPr/>
          <a:lstStyle/>
          <a:p>
            <a:pPr algn="ctr"/>
            <a:r>
              <a:rPr lang="en-US" sz="2400" b="1" dirty="0">
                <a:latin typeface="Open Sans"/>
              </a:rPr>
              <a:t>ALBA II: 4</a:t>
            </a:r>
            <a:r>
              <a:rPr lang="en-US" sz="2400" b="1" baseline="30000" dirty="0">
                <a:latin typeface="Open Sans"/>
              </a:rPr>
              <a:t>th</a:t>
            </a:r>
            <a:r>
              <a:rPr lang="en-US" sz="2400" b="1" dirty="0">
                <a:latin typeface="Open Sans"/>
              </a:rPr>
              <a:t> generation light source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0896AB-8D53-B058-2C55-60D84C591299}"/>
              </a:ext>
            </a:extLst>
          </p:cNvPr>
          <p:cNvSpPr txBox="1"/>
          <p:nvPr/>
        </p:nvSpPr>
        <p:spPr>
          <a:xfrm>
            <a:off x="492770" y="561388"/>
            <a:ext cx="8158462" cy="684803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 defTabSz="914378"/>
            <a:r>
              <a:rPr lang="en-US" sz="2000" b="1" i="1" dirty="0">
                <a:solidFill>
                  <a:srgbClr val="036771"/>
                </a:solidFill>
                <a:latin typeface="Open Sans"/>
              </a:rPr>
              <a:t>Full infrastructure to tackle the grand challenges of our time for the Spanish, European and international users</a:t>
            </a:r>
            <a:endParaRPr lang="en-US" sz="1600" b="1" i="1" dirty="0">
              <a:solidFill>
                <a:srgbClr val="036771"/>
              </a:solidFill>
              <a:latin typeface="Open Sans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4A4F9-363E-AED8-124C-87C888644CC9}"/>
              </a:ext>
            </a:extLst>
          </p:cNvPr>
          <p:cNvSpPr txBox="1"/>
          <p:nvPr/>
        </p:nvSpPr>
        <p:spPr>
          <a:xfrm flipV="1">
            <a:off x="1292208" y="1935154"/>
            <a:ext cx="34289" cy="34289"/>
          </a:xfrm>
          <a:prstGeom prst="rect">
            <a:avLst/>
          </a:prstGeom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endParaRPr lang="en-ES" sz="21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F01480-94EB-63B8-F7EF-BC96F6F9AE0C}"/>
              </a:ext>
            </a:extLst>
          </p:cNvPr>
          <p:cNvSpPr txBox="1"/>
          <p:nvPr/>
        </p:nvSpPr>
        <p:spPr>
          <a:xfrm>
            <a:off x="249454" y="1413867"/>
            <a:ext cx="4102348" cy="1223412"/>
          </a:xfrm>
          <a:prstGeom prst="rect">
            <a:avLst/>
          </a:prstGeom>
          <a:solidFill>
            <a:srgbClr val="036771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defTabSz="914378"/>
            <a:r>
              <a:rPr lang="en-ES" sz="1500" b="1" dirty="0">
                <a:solidFill>
                  <a:prstClr val="white"/>
                </a:solidFill>
                <a:latin typeface="Open Sans"/>
                <a:cs typeface="Arial" panose="020B0604020202020204" pitchFamily="34" charset="0"/>
              </a:rPr>
              <a:t>ALBA II combines the excellence and availability of the user program of ALBA with the development of full characterization suites for characterizing multi-lengthscale problems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5BC1C-05C5-4A4A-3878-B037BF71FE11}"/>
              </a:ext>
            </a:extLst>
          </p:cNvPr>
          <p:cNvSpPr txBox="1"/>
          <p:nvPr/>
        </p:nvSpPr>
        <p:spPr>
          <a:xfrm>
            <a:off x="249454" y="3025842"/>
            <a:ext cx="6337414" cy="1454244"/>
          </a:xfrm>
          <a:prstGeom prst="rect">
            <a:avLst/>
          </a:prstGeom>
          <a:solidFill>
            <a:srgbClr val="A0E5EA"/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marL="214303" indent="-214303" defTabSz="914378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E</a:t>
            </a:r>
            <a:r>
              <a:rPr lang="en-ES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nhanced </a:t>
            </a:r>
            <a:r>
              <a:rPr lang="en-ES" sz="1500" b="1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microscopy</a:t>
            </a:r>
            <a:r>
              <a:rPr lang="en-ES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 capabilities</a:t>
            </a:r>
          </a:p>
          <a:p>
            <a:pPr marL="214303" indent="-214303" defTabSz="914378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M</a:t>
            </a:r>
            <a:r>
              <a:rPr lang="en-ES" sz="1500" b="1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ultimodal methodologies </a:t>
            </a:r>
            <a:r>
              <a:rPr lang="en-ES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to address complex development tasks</a:t>
            </a:r>
          </a:p>
          <a:p>
            <a:pPr marL="214303" indent="-214303" defTabSz="914378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H</a:t>
            </a:r>
            <a:r>
              <a:rPr lang="en-ES" sz="1500" b="1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igh throughput capabilities </a:t>
            </a:r>
            <a:r>
              <a:rPr lang="en-ES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and big-data connectivity for fast innovation</a:t>
            </a:r>
          </a:p>
          <a:p>
            <a:pPr marL="214303" indent="-214303" defTabSz="914378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A</a:t>
            </a:r>
            <a:r>
              <a:rPr lang="en-ES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nd </a:t>
            </a:r>
            <a:r>
              <a:rPr lang="en-ES" sz="1500" b="1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optimized operando environments</a:t>
            </a:r>
            <a:r>
              <a:rPr lang="en-ES" sz="1500" dirty="0">
                <a:solidFill>
                  <a:prstClr val="black"/>
                </a:solidFill>
                <a:latin typeface="Open Sans"/>
                <a:cs typeface="Arial" panose="020B0604020202020204" pitchFamily="34" charset="0"/>
              </a:rPr>
              <a:t> to optimize functional materials and devices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6387A2-C09C-4A2D-B253-A7891E5EC4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1713" y="4912668"/>
            <a:ext cx="3127367" cy="230833"/>
          </a:xfrm>
        </p:spPr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17 Dec 24 - Visit representantes comunicacion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256D8-8034-4E78-9ABC-2F6E3430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9"/>
            <a:ext cx="3158321" cy="156471"/>
          </a:xfrm>
        </p:spPr>
        <p:txBody>
          <a:bodyPr/>
          <a:lstStyle/>
          <a:p>
            <a:pPr algn="ctr"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Strategy and Impact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5C8B07-A4A5-4453-A64E-850DE89AE7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1" y="1518557"/>
            <a:ext cx="1583871" cy="11550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E124F3-39F1-4E88-AC84-3D979977B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400" y="1256415"/>
            <a:ext cx="2551339" cy="36451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E1822A-D28C-47C6-BEBA-7D1F54060A4D}"/>
              </a:ext>
            </a:extLst>
          </p:cNvPr>
          <p:cNvSpPr/>
          <p:nvPr/>
        </p:nvSpPr>
        <p:spPr>
          <a:xfrm>
            <a:off x="6725558" y="1530553"/>
            <a:ext cx="23558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hlinkClick r:id="rId4"/>
              </a:rPr>
              <a:t>ALBA II White Paper</a:t>
            </a: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532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9ED463-C145-475B-AE73-1EDB5C147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13" y="25830"/>
            <a:ext cx="5043020" cy="509184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3D028-04F8-416B-9E60-A7616A390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17 Dec 24 - Visit representantes comunicacion</a:t>
            </a:r>
            <a:endParaRPr kumimoji="0" lang="es-ES" sz="900" b="0" i="1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D3D56-0DE2-448C-826E-F103DE2F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ALBA Strategy and Impact</a:t>
            </a:r>
            <a:endParaRPr kumimoji="0" lang="es-ES" sz="105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D6CBF-583A-425F-9697-4A90B22A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3C1E9-1E17-4B2D-975E-2F80F7CB45F8}" type="slidenum">
              <a:rPr kumimoji="0" lang="es-ES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19F6E-F614-41CC-B1E0-C1DD81C46B69}"/>
              </a:ext>
            </a:extLst>
          </p:cNvPr>
          <p:cNvSpPr txBox="1"/>
          <p:nvPr/>
        </p:nvSpPr>
        <p:spPr>
          <a:xfrm>
            <a:off x="406074" y="150955"/>
            <a:ext cx="3789689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La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radiación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sincrotrón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emitida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por las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estrellas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y los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agujeros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negros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F5FBEA-A25C-47E7-B9FD-DE9E895FABA9}"/>
              </a:ext>
            </a:extLst>
          </p:cNvPr>
          <p:cNvSpPr/>
          <p:nvPr/>
        </p:nvSpPr>
        <p:spPr>
          <a:xfrm>
            <a:off x="6276430" y="4539661"/>
            <a:ext cx="2323072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M87 black hole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WiredMono"/>
                <a:ea typeface="+mn-ea"/>
                <a:cs typeface="+mn-cs"/>
              </a:rPr>
              <a:t>PHOTOGRAPH: EHT COLLABORATION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3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539"/>
            <a:ext cx="9144000" cy="3780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C705153-7705-438D-9444-E2173FD6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8" y="169484"/>
            <a:ext cx="6640251" cy="547894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009999"/>
                </a:solidFill>
              </a:rPr>
              <a:t>ALBA II - </a:t>
            </a:r>
            <a:r>
              <a:rPr lang="en-US" sz="2800" b="1" i="1" dirty="0">
                <a:solidFill>
                  <a:srgbClr val="009999"/>
                </a:solidFill>
              </a:rPr>
              <a:t>Day One</a:t>
            </a:r>
            <a:endParaRPr lang="en-US" sz="2800" dirty="0">
              <a:solidFill>
                <a:srgbClr val="009999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830" y="4909503"/>
            <a:ext cx="3332084" cy="230833"/>
          </a:xfrm>
        </p:spPr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17 Dec 24 - Visit representantes comunicacion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564BC1-E360-41A5-B215-9402E0F0F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Strategy and Impact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2341C-F7A3-45B3-B2A2-603170ABE7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815389" y="4870450"/>
            <a:ext cx="328612" cy="273050"/>
          </a:xfrm>
        </p:spPr>
        <p:txBody>
          <a:bodyPr/>
          <a:lstStyle/>
          <a:p>
            <a:pPr defTabSz="914378"/>
            <a:fld id="{59A3C1E9-1E17-4B2D-975E-2F80F7CB45F8}" type="slidenum">
              <a:rPr lang="es-ES">
                <a:solidFill>
                  <a:prstClr val="white"/>
                </a:solidFill>
              </a:rPr>
              <a:pPr defTabSz="914378"/>
              <a:t>20</a:t>
            </a:fld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5896728" y="1071034"/>
            <a:ext cx="3045960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6862385" y="2833427"/>
            <a:ext cx="435576" cy="231975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4914749" y="3742964"/>
            <a:ext cx="665994" cy="231975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5892285" y="3437123"/>
            <a:ext cx="567361" cy="231975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2947945" y="3758213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021798" y="3580576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934737" y="2833427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901373" y="2374415"/>
            <a:ext cx="50288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280280" y="1917512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1715856" y="1757954"/>
            <a:ext cx="611884" cy="231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2803585" y="1407680"/>
            <a:ext cx="48549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3971147" y="1360121"/>
            <a:ext cx="513768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5469266" y="1650431"/>
            <a:ext cx="435576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3412325" y="1340251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MSPD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3931347" y="3758213"/>
            <a:ext cx="480997" cy="231975"/>
          </a:xfrm>
          <a:prstGeom prst="rect">
            <a:avLst/>
          </a:prstGeom>
          <a:solidFill>
            <a:srgbClr val="66FFFF"/>
          </a:solidFill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5602815" y="726510"/>
            <a:ext cx="2798215" cy="338554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Instruments for life science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4CA066-64B8-479E-9454-D3944A3E8493}"/>
              </a:ext>
            </a:extLst>
          </p:cNvPr>
          <p:cNvCxnSpPr>
            <a:cxnSpLocks/>
          </p:cNvCxnSpPr>
          <p:nvPr/>
        </p:nvCxnSpPr>
        <p:spPr>
          <a:xfrm>
            <a:off x="6099629" y="2233499"/>
            <a:ext cx="2975429" cy="831905"/>
          </a:xfrm>
          <a:prstGeom prst="straightConnector1">
            <a:avLst/>
          </a:prstGeom>
          <a:ln w="57150">
            <a:solidFill>
              <a:srgbClr val="66FFFF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E30B257-BC75-4538-AAD0-A63048C9A8AB}"/>
              </a:ext>
            </a:extLst>
          </p:cNvPr>
          <p:cNvSpPr txBox="1"/>
          <p:nvPr/>
        </p:nvSpPr>
        <p:spPr>
          <a:xfrm>
            <a:off x="8331207" y="2582618"/>
            <a:ext cx="595079" cy="231975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105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CORUS</a:t>
            </a:r>
            <a:endParaRPr lang="en-US" sz="900" b="1" i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82D3C6-4F68-4EC0-BCBA-CA72529DA81D}"/>
              </a:ext>
            </a:extLst>
          </p:cNvPr>
          <p:cNvSpPr txBox="1"/>
          <p:nvPr/>
        </p:nvSpPr>
        <p:spPr>
          <a:xfrm>
            <a:off x="6153506" y="3039368"/>
            <a:ext cx="513768" cy="231975"/>
          </a:xfrm>
          <a:prstGeom prst="rect">
            <a:avLst/>
          </a:prstGeom>
          <a:solidFill>
            <a:srgbClr val="66FFFF"/>
          </a:solidFill>
          <a:ln w="19050">
            <a:noFill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CALIMA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F2EB0BF-2568-43CF-84D1-C789958B6844}"/>
              </a:ext>
            </a:extLst>
          </p:cNvPr>
          <p:cNvCxnSpPr>
            <a:cxnSpLocks/>
          </p:cNvCxnSpPr>
          <p:nvPr/>
        </p:nvCxnSpPr>
        <p:spPr>
          <a:xfrm>
            <a:off x="5656191" y="1995514"/>
            <a:ext cx="3376022" cy="328232"/>
          </a:xfrm>
          <a:prstGeom prst="straightConnector1">
            <a:avLst/>
          </a:prstGeom>
          <a:ln w="57150">
            <a:solidFill>
              <a:srgbClr val="FECF7A"/>
            </a:solidFill>
            <a:tailEnd type="triangle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006E87E-B4EB-42C8-9E05-811AB4B00BD0}"/>
              </a:ext>
            </a:extLst>
          </p:cNvPr>
          <p:cNvSpPr txBox="1"/>
          <p:nvPr/>
        </p:nvSpPr>
        <p:spPr>
          <a:xfrm>
            <a:off x="8112410" y="1908133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CODI</a:t>
            </a:r>
            <a:endParaRPr lang="en-US" sz="900" b="1" i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C055A0-1F63-43F8-A030-70DF8F8AB7BD}"/>
              </a:ext>
            </a:extLst>
          </p:cNvPr>
          <p:cNvSpPr txBox="1"/>
          <p:nvPr/>
        </p:nvSpPr>
        <p:spPr>
          <a:xfrm>
            <a:off x="6501436" y="1418721"/>
            <a:ext cx="2473491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Instruments for metrology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E9461AC-AC8D-4745-9B23-1F697F419B77}"/>
              </a:ext>
            </a:extLst>
          </p:cNvPr>
          <p:cNvSpPr/>
          <p:nvPr/>
        </p:nvSpPr>
        <p:spPr>
          <a:xfrm>
            <a:off x="2133070" y="1814051"/>
            <a:ext cx="3966560" cy="1532796"/>
          </a:xfrm>
          <a:prstGeom prst="ellipse">
            <a:avLst/>
          </a:prstGeom>
          <a:noFill/>
          <a:ln w="76200">
            <a:solidFill>
              <a:srgbClr val="5BEB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831CDE-C278-4D9E-A8DD-ACE7E62FDCF6}"/>
              </a:ext>
            </a:extLst>
          </p:cNvPr>
          <p:cNvSpPr txBox="1"/>
          <p:nvPr/>
        </p:nvSpPr>
        <p:spPr>
          <a:xfrm>
            <a:off x="2733769" y="2334026"/>
            <a:ext cx="2798215" cy="338554"/>
          </a:xfrm>
          <a:prstGeom prst="rect">
            <a:avLst/>
          </a:prstGeom>
          <a:solidFill>
            <a:srgbClr val="5BEB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New Storage Ring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DDD6826-C3A6-434C-94EE-5F78273C7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689" y="3227125"/>
            <a:ext cx="567361" cy="192171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8EC802-7F38-444D-A109-131CBF5582BC}"/>
              </a:ext>
            </a:extLst>
          </p:cNvPr>
          <p:cNvSpPr txBox="1"/>
          <p:nvPr/>
        </p:nvSpPr>
        <p:spPr>
          <a:xfrm>
            <a:off x="6931090" y="3501831"/>
            <a:ext cx="435576" cy="218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TEM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1680839-0160-4386-81E4-5DF2AA413D9E}"/>
              </a:ext>
            </a:extLst>
          </p:cNvPr>
          <p:cNvSpPr txBox="1"/>
          <p:nvPr/>
        </p:nvSpPr>
        <p:spPr>
          <a:xfrm>
            <a:off x="7093135" y="3262619"/>
            <a:ext cx="538472" cy="231975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24432-7DEA-4CBA-A3AD-1C8BE6278AAB}"/>
              </a:ext>
            </a:extLst>
          </p:cNvPr>
          <p:cNvSpPr txBox="1"/>
          <p:nvPr/>
        </p:nvSpPr>
        <p:spPr>
          <a:xfrm>
            <a:off x="7398115" y="3498435"/>
            <a:ext cx="504905" cy="221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9A0BCF-1A12-48C7-B7AE-44655537F100}"/>
              </a:ext>
            </a:extLst>
          </p:cNvPr>
          <p:cNvSpPr txBox="1"/>
          <p:nvPr/>
        </p:nvSpPr>
        <p:spPr>
          <a:xfrm>
            <a:off x="244748" y="3990188"/>
            <a:ext cx="1159509" cy="231975"/>
          </a:xfrm>
          <a:prstGeom prst="rect">
            <a:avLst/>
          </a:prstGeom>
          <a:noFill/>
          <a:ln w="19050">
            <a:solidFill>
              <a:srgbClr val="0099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/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Upgraded Beamlines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05D395-669C-4A78-B9B1-F6F728325358}"/>
              </a:ext>
            </a:extLst>
          </p:cNvPr>
          <p:cNvSpPr txBox="1"/>
          <p:nvPr/>
        </p:nvSpPr>
        <p:spPr>
          <a:xfrm>
            <a:off x="1755370" y="4319473"/>
            <a:ext cx="614765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914378"/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17 BLs </a:t>
            </a:r>
          </a:p>
          <a:p>
            <a:pPr defTabSz="914378"/>
            <a:r>
              <a:rPr lang="en-US" sz="14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 cryo-EM</a:t>
            </a:r>
          </a:p>
        </p:txBody>
      </p:sp>
    </p:spTree>
    <p:extLst>
      <p:ext uri="{BB962C8B-B14F-4D97-AF65-F5344CB8AC3E}">
        <p14:creationId xmlns:p14="http://schemas.microsoft.com/office/powerpoint/2010/main" val="550891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3A2007-9AD8-461D-8D9F-EF7D01D5C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33" y="643739"/>
            <a:ext cx="7320311" cy="4300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5F46D7-5D9B-4A61-B17E-DFF4B0CB2937}"/>
              </a:ext>
            </a:extLst>
          </p:cNvPr>
          <p:cNvSpPr txBox="1"/>
          <p:nvPr/>
        </p:nvSpPr>
        <p:spPr>
          <a:xfrm flipH="1">
            <a:off x="773206" y="89276"/>
            <a:ext cx="8275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Advancing in the cooperation with partners for definition of new institutes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3E0E4-ED54-41E0-A3CA-7F4A065B4C76}"/>
              </a:ext>
            </a:extLst>
          </p:cNvPr>
          <p:cNvSpPr/>
          <p:nvPr/>
        </p:nvSpPr>
        <p:spPr>
          <a:xfrm>
            <a:off x="1187234" y="494029"/>
            <a:ext cx="7265435" cy="615553"/>
          </a:xfrm>
          <a:prstGeom prst="rect">
            <a:avLst/>
          </a:prstGeom>
          <a:solidFill>
            <a:srgbClr val="FFFFFF">
              <a:alpha val="52157"/>
            </a:srgbClr>
          </a:solidFill>
        </p:spPr>
        <p:txBody>
          <a:bodyPr wrap="square">
            <a:spAutoFit/>
          </a:bodyPr>
          <a:lstStyle/>
          <a:p>
            <a:pPr defTabSz="914378"/>
            <a:r>
              <a:rPr lang="en-US" sz="1600" i="1" dirty="0">
                <a:solidFill>
                  <a:prstClr val="black"/>
                </a:solidFill>
                <a:latin typeface="Calibri" panose="020F0502020204030204"/>
              </a:rPr>
              <a:t>The potential of ALBA II is boosted by the </a:t>
            </a:r>
            <a:r>
              <a:rPr lang="en-US" sz="1600" b="1" i="1" dirty="0">
                <a:solidFill>
                  <a:prstClr val="black"/>
                </a:solidFill>
                <a:latin typeface="Calibri" panose="020F0502020204030204"/>
              </a:rPr>
              <a:t>availability of nearby green field</a:t>
            </a:r>
          </a:p>
          <a:p>
            <a:pPr defTabSz="914378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EB8570-2869-4086-ABFB-4E398858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17 Dec 24 - Visit representantes comunicacion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905740-7905-43C7-9979-CE9924F76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8"/>
            <a:r>
              <a:rPr lang="en-US">
                <a:solidFill>
                  <a:prstClr val="black"/>
                </a:solidFill>
                <a:latin typeface="Calibri" panose="020F0502020204030204"/>
              </a:rPr>
              <a:t>ALBA Strategy and Impact</a:t>
            </a:r>
            <a:endParaRPr lang="es-E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FE105-3602-4581-B4FF-B93050F255BE}"/>
              </a:ext>
            </a:extLst>
          </p:cNvPr>
          <p:cNvSpPr txBox="1"/>
          <p:nvPr/>
        </p:nvSpPr>
        <p:spPr>
          <a:xfrm rot="20728251">
            <a:off x="4291185" y="1826849"/>
            <a:ext cx="561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CODI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A6F4E-7860-4028-B31C-5ECA3E366260}"/>
              </a:ext>
            </a:extLst>
          </p:cNvPr>
          <p:cNvSpPr txBox="1"/>
          <p:nvPr/>
        </p:nvSpPr>
        <p:spPr>
          <a:xfrm rot="21229886">
            <a:off x="4890897" y="2295402"/>
            <a:ext cx="702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CORUS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CFBEAA-30B5-4CA8-B7B2-52EACDE281A8}"/>
              </a:ext>
            </a:extLst>
          </p:cNvPr>
          <p:cNvSpPr txBox="1"/>
          <p:nvPr/>
        </p:nvSpPr>
        <p:spPr>
          <a:xfrm rot="20728251">
            <a:off x="4548083" y="19944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BL03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8DDFEB-0638-47F3-B838-5814993A2C7A}"/>
              </a:ext>
            </a:extLst>
          </p:cNvPr>
          <p:cNvSpPr txBox="1"/>
          <p:nvPr/>
        </p:nvSpPr>
        <p:spPr>
          <a:xfrm rot="21229886">
            <a:off x="4896942" y="2295401"/>
            <a:ext cx="702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8"/>
            <a:r>
              <a:rPr lang="en-US" sz="1400" b="1" dirty="0">
                <a:solidFill>
                  <a:prstClr val="white"/>
                </a:solidFill>
                <a:latin typeface="Calibri" panose="020F0502020204030204"/>
              </a:rPr>
              <a:t>CORUS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6C22F7-1EE1-4385-84B9-74B56D767F53}"/>
              </a:ext>
            </a:extLst>
          </p:cNvPr>
          <p:cNvSpPr txBox="1"/>
          <p:nvPr/>
        </p:nvSpPr>
        <p:spPr>
          <a:xfrm>
            <a:off x="6574914" y="2579959"/>
            <a:ext cx="873381" cy="307777"/>
          </a:xfrm>
          <a:prstGeom prst="rect">
            <a:avLst/>
          </a:prstGeom>
          <a:solidFill>
            <a:srgbClr val="5F5F5F">
              <a:alpha val="67843"/>
            </a:srgbClr>
          </a:solidFill>
        </p:spPr>
        <p:txBody>
          <a:bodyPr wrap="none" rtlCol="0">
            <a:spAutoFit/>
          </a:bodyPr>
          <a:lstStyle/>
          <a:p>
            <a:pPr defTabSz="914378"/>
            <a:r>
              <a:rPr lang="en-US" sz="1400" b="1" dirty="0">
                <a:solidFill>
                  <a:srgbClr val="FFC000">
                    <a:lumMod val="60000"/>
                    <a:lumOff val="40000"/>
                  </a:srgbClr>
                </a:solidFill>
                <a:latin typeface="Calibri" panose="020F0502020204030204"/>
              </a:rPr>
              <a:t>INNOFAB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588EDE-4E2B-4671-A38F-8DF14459CC51}"/>
              </a:ext>
            </a:extLst>
          </p:cNvPr>
          <p:cNvSpPr txBox="1"/>
          <p:nvPr/>
        </p:nvSpPr>
        <p:spPr>
          <a:xfrm>
            <a:off x="5859373" y="1601082"/>
            <a:ext cx="121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Reach One Health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0EC0A0-B64F-4148-AE33-1BDAAE227623}"/>
              </a:ext>
            </a:extLst>
          </p:cNvPr>
          <p:cNvSpPr/>
          <p:nvPr/>
        </p:nvSpPr>
        <p:spPr>
          <a:xfrm>
            <a:off x="5402428" y="1661367"/>
            <a:ext cx="1539350" cy="652157"/>
          </a:xfrm>
          <a:prstGeom prst="roundRect">
            <a:avLst/>
          </a:prstGeom>
          <a:noFill/>
          <a:ln w="38100">
            <a:solidFill>
              <a:srgbClr val="67DB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highlight>
                <a:srgbClr val="00FFFF"/>
              </a:highlight>
              <a:latin typeface="Calibri" panose="020F0502020204030204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4D32F-D85A-4D8F-9F8A-2295F165BB58}"/>
              </a:ext>
            </a:extLst>
          </p:cNvPr>
          <p:cNvSpPr/>
          <p:nvPr/>
        </p:nvSpPr>
        <p:spPr>
          <a:xfrm>
            <a:off x="6329505" y="2323944"/>
            <a:ext cx="1498294" cy="751440"/>
          </a:xfrm>
          <a:prstGeom prst="round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CAEB7F-2B97-4BD4-8A9C-45D40576EEA6}"/>
              </a:ext>
            </a:extLst>
          </p:cNvPr>
          <p:cNvSpPr/>
          <p:nvPr/>
        </p:nvSpPr>
        <p:spPr>
          <a:xfrm>
            <a:off x="617935" y="914642"/>
            <a:ext cx="4589372" cy="1692771"/>
          </a:xfrm>
          <a:prstGeom prst="rect">
            <a:avLst/>
          </a:prstGeom>
          <a:solidFill>
            <a:srgbClr val="FFFFFF">
              <a:alpha val="81961"/>
            </a:srgbClr>
          </a:solidFill>
          <a:ln w="28575">
            <a:solidFill>
              <a:srgbClr val="67DBCA"/>
            </a:solidFill>
          </a:ln>
        </p:spPr>
        <p:txBody>
          <a:bodyPr wrap="square">
            <a:spAutoFit/>
          </a:bodyPr>
          <a:lstStyle/>
          <a:p>
            <a:pPr algn="ctr" defTabSz="914378"/>
            <a:r>
              <a:rPr lang="en-US" sz="1600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Resilience to Global Health challenges through the One Health approach – BSL3 connected to CORUS BL</a:t>
            </a:r>
          </a:p>
          <a:p>
            <a:pPr algn="ctr" defTabSz="914378"/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r>
              <a:rPr lang="en-US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3" name="Picture 4" descr="Site">
            <a:extLst>
              <a:ext uri="{FF2B5EF4-FFF2-40B4-BE49-F238E27FC236}">
                <a16:creationId xmlns:a16="http://schemas.microsoft.com/office/drawing/2014/main" id="{D9585E87-0F37-4E87-AEF8-AB5833EC0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22" y="1629291"/>
            <a:ext cx="575008" cy="3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93E893A8-16E1-4F39-B4CF-14A0B4200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843" y="2142568"/>
            <a:ext cx="1202112" cy="308156"/>
          </a:xfrm>
          <a:prstGeom prst="rect">
            <a:avLst/>
          </a:prstGeom>
        </p:spPr>
      </p:pic>
      <p:pic>
        <p:nvPicPr>
          <p:cNvPr id="25" name="Imagen 20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8EE3EC9-3776-48AA-AA63-35B266AFA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82551" y="1642843"/>
            <a:ext cx="883715" cy="419129"/>
          </a:xfrm>
          <a:prstGeom prst="rect">
            <a:avLst/>
          </a:prstGeom>
        </p:spPr>
      </p:pic>
      <p:pic>
        <p:nvPicPr>
          <p:cNvPr id="26" name="Imagen 2" descr="Un dibujo animado con letras&#10;&#10;Descripción generada automáticamente con confianza media">
            <a:extLst>
              <a:ext uri="{FF2B5EF4-FFF2-40B4-BE49-F238E27FC236}">
                <a16:creationId xmlns:a16="http://schemas.microsoft.com/office/drawing/2014/main" id="{8C9B9C61-A95C-40C3-9BAA-B198808BA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78366" y="1599852"/>
            <a:ext cx="721372" cy="380885"/>
          </a:xfrm>
          <a:prstGeom prst="rect">
            <a:avLst/>
          </a:prstGeom>
        </p:spPr>
      </p:pic>
      <p:pic>
        <p:nvPicPr>
          <p:cNvPr id="27" name="Imagen 10" descr="Imagen que contiene dibujo, señal, reloj, firmar&#10;&#10;Descripción generada automáticamente">
            <a:extLst>
              <a:ext uri="{FF2B5EF4-FFF2-40B4-BE49-F238E27FC236}">
                <a16:creationId xmlns:a16="http://schemas.microsoft.com/office/drawing/2014/main" id="{1416D84C-4B4A-4BBD-9982-EA0F9FD647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859287" y="1692273"/>
            <a:ext cx="1069522" cy="201197"/>
          </a:xfrm>
          <a:prstGeom prst="rect">
            <a:avLst/>
          </a:prstGeom>
        </p:spPr>
      </p:pic>
      <p:pic>
        <p:nvPicPr>
          <p:cNvPr id="28" name="Image 4">
            <a:extLst>
              <a:ext uri="{FF2B5EF4-FFF2-40B4-BE49-F238E27FC236}">
                <a16:creationId xmlns:a16="http://schemas.microsoft.com/office/drawing/2014/main" id="{5B8F321F-58E0-4C10-8DCA-0FA24144E56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60" y="2171265"/>
            <a:ext cx="724842" cy="284518"/>
          </a:xfrm>
          <a:prstGeom prst="rect">
            <a:avLst/>
          </a:prstGeom>
        </p:spPr>
      </p:pic>
      <p:pic>
        <p:nvPicPr>
          <p:cNvPr id="29" name="Imagen 2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07E967E-13BF-4C1E-BF7A-429CEBCA6F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808252" y="2103589"/>
            <a:ext cx="969027" cy="35571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537766F-D3A5-4BFA-B280-9B4F6C2C5268}"/>
              </a:ext>
            </a:extLst>
          </p:cNvPr>
          <p:cNvSpPr/>
          <p:nvPr/>
        </p:nvSpPr>
        <p:spPr>
          <a:xfrm>
            <a:off x="1421293" y="2793442"/>
            <a:ext cx="4815386" cy="1754326"/>
          </a:xfrm>
          <a:prstGeom prst="rect">
            <a:avLst/>
          </a:prstGeom>
          <a:solidFill>
            <a:srgbClr val="FFFFFF">
              <a:alpha val="81961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914378"/>
            <a:r>
              <a:rPr lang="en-US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Lab to Fab clean room for microelectronics</a:t>
            </a:r>
          </a:p>
          <a:p>
            <a:pPr algn="ctr" defTabSz="914378"/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for  development of semiconductors technologies,</a:t>
            </a:r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endParaRPr lang="en-US" i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914378"/>
            <a:r>
              <a:rPr lang="en-US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406324F-20C7-4C0E-A3B0-778CA629EE8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40689" b="6252"/>
          <a:stretch/>
        </p:blipFill>
        <p:spPr>
          <a:xfrm>
            <a:off x="1727599" y="3562726"/>
            <a:ext cx="4263377" cy="452540"/>
          </a:xfrm>
          <a:prstGeom prst="rect">
            <a:avLst/>
          </a:prstGeom>
          <a:ln w="3810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35FF93-94D2-4E54-A4F2-DEFF29E6D8C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321" t="1" b="-3659"/>
          <a:stretch/>
        </p:blipFill>
        <p:spPr>
          <a:xfrm>
            <a:off x="2777231" y="4069063"/>
            <a:ext cx="2578763" cy="430699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669303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06" y="220483"/>
            <a:ext cx="8505000" cy="405000"/>
          </a:xfrm>
        </p:spPr>
        <p:txBody>
          <a:bodyPr/>
          <a:lstStyle/>
          <a:p>
            <a:pPr algn="ctr"/>
            <a:r>
              <a:rPr lang="en-US" sz="2800" b="1" dirty="0">
                <a:latin typeface="+mn-lt"/>
              </a:rPr>
              <a:t>ALBA II Roadmap</a:t>
            </a:r>
          </a:p>
        </p:txBody>
      </p:sp>
      <p:grpSp>
        <p:nvGrpSpPr>
          <p:cNvPr id="10" name="Group 9" title="Milestone">
            <a:extLst>
              <a:ext uri="{FF2B5EF4-FFF2-40B4-BE49-F238E27FC236}">
                <a16:creationId xmlns:a16="http://schemas.microsoft.com/office/drawing/2014/main" id="{6BE69F2F-25E5-4E14-9BE7-F81A1FB8E199}"/>
              </a:ext>
            </a:extLst>
          </p:cNvPr>
          <p:cNvGrpSpPr/>
          <p:nvPr/>
        </p:nvGrpSpPr>
        <p:grpSpPr>
          <a:xfrm>
            <a:off x="2385040" y="3199306"/>
            <a:ext cx="4196885" cy="614140"/>
            <a:chOff x="446364" y="3962124"/>
            <a:chExt cx="7456561" cy="921382"/>
          </a:xfrm>
        </p:grpSpPr>
        <p:grpSp>
          <p:nvGrpSpPr>
            <p:cNvPr id="5" name="Group 4" title="Milestone Text">
              <a:extLst>
                <a:ext uri="{FF2B5EF4-FFF2-40B4-BE49-F238E27FC236}">
                  <a16:creationId xmlns:a16="http://schemas.microsoft.com/office/drawing/2014/main" id="{115A178B-57C4-4B9D-B684-21A92431913E}"/>
                </a:ext>
              </a:extLst>
            </p:cNvPr>
            <p:cNvGrpSpPr/>
            <p:nvPr/>
          </p:nvGrpSpPr>
          <p:grpSpPr>
            <a:xfrm>
              <a:off x="1078798" y="4027988"/>
              <a:ext cx="6706087" cy="576703"/>
              <a:chOff x="1510891" y="3741332"/>
              <a:chExt cx="6706087" cy="576703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3DD2C9D1-5E8D-4ED2-989C-330D6753B965}"/>
                  </a:ext>
                </a:extLst>
              </p:cNvPr>
              <p:cNvSpPr txBox="1"/>
              <p:nvPr/>
            </p:nvSpPr>
            <p:spPr>
              <a:xfrm>
                <a:off x="1510891" y="3741332"/>
                <a:ext cx="6706087" cy="311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3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Buildings and infrastructures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6E28C73-4CCB-4BDB-82CA-BEE3A58D33D9}"/>
                  </a:ext>
                </a:extLst>
              </p:cNvPr>
              <p:cNvSpPr txBox="1"/>
              <p:nvPr/>
            </p:nvSpPr>
            <p:spPr>
              <a:xfrm>
                <a:off x="1533837" y="4144879"/>
                <a:ext cx="6505566" cy="1731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Construction</a:t>
                </a:r>
              </a:p>
            </p:txBody>
          </p:sp>
        </p:grpSp>
        <p:sp>
          <p:nvSpPr>
            <p:cNvPr id="113" name="Rectangle: Rounded Corners 112" title="Milestone Graphic">
              <a:extLst>
                <a:ext uri="{FF2B5EF4-FFF2-40B4-BE49-F238E27FC236}">
                  <a16:creationId xmlns:a16="http://schemas.microsoft.com/office/drawing/2014/main" id="{3BC77ADA-7AD2-4DFC-9408-57E93582FC52}"/>
                </a:ext>
              </a:extLst>
            </p:cNvPr>
            <p:cNvSpPr/>
            <p:nvPr/>
          </p:nvSpPr>
          <p:spPr>
            <a:xfrm>
              <a:off x="1063123" y="4701064"/>
              <a:ext cx="6839802" cy="182442"/>
            </a:xfrm>
            <a:prstGeom prst="roundRect">
              <a:avLst>
                <a:gd name="adj" fmla="val 50000"/>
              </a:avLst>
            </a:prstGeom>
            <a:solidFill>
              <a:srgbClr val="C06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6" name="Graphic 5" title="Milestone Flag">
              <a:extLst>
                <a:ext uri="{FF2B5EF4-FFF2-40B4-BE49-F238E27FC236}">
                  <a16:creationId xmlns:a16="http://schemas.microsoft.com/office/drawing/2014/main" id="{CA3F94A4-2D7F-4B6C-83F0-52217E90B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525" t="18748" r="17129" b="44918"/>
            <a:stretch/>
          </p:blipFill>
          <p:spPr>
            <a:xfrm flipH="1">
              <a:off x="446364" y="3962124"/>
              <a:ext cx="573660" cy="4223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A9D4D8-9AC5-4EE6-B531-3E887152BA89}"/>
                </a:ext>
              </a:extLst>
            </p:cNvPr>
            <p:cNvSpPr/>
            <p:nvPr/>
          </p:nvSpPr>
          <p:spPr>
            <a:xfrm>
              <a:off x="692963" y="4054460"/>
              <a:ext cx="328210" cy="3463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86" name="Straight Connector 185" title="callout lines">
            <a:extLst>
              <a:ext uri="{FF2B5EF4-FFF2-40B4-BE49-F238E27FC236}">
                <a16:creationId xmlns:a16="http://schemas.microsoft.com/office/drawing/2014/main" id="{58C06FCD-B8D5-441F-8E12-DDC26E69D281}"/>
              </a:ext>
            </a:extLst>
          </p:cNvPr>
          <p:cNvCxnSpPr>
            <a:cxnSpLocks/>
          </p:cNvCxnSpPr>
          <p:nvPr/>
        </p:nvCxnSpPr>
        <p:spPr>
          <a:xfrm>
            <a:off x="771069" y="3323682"/>
            <a:ext cx="0" cy="754288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 descr="Year 1">
            <a:extLst>
              <a:ext uri="{FF2B5EF4-FFF2-40B4-BE49-F238E27FC236}">
                <a16:creationId xmlns:a16="http://schemas.microsoft.com/office/drawing/2014/main" id="{5D2F3933-9B72-4828-BCB7-541ECBDEFC11}"/>
              </a:ext>
            </a:extLst>
          </p:cNvPr>
          <p:cNvGrpSpPr/>
          <p:nvPr/>
        </p:nvGrpSpPr>
        <p:grpSpPr>
          <a:xfrm>
            <a:off x="564223" y="3953866"/>
            <a:ext cx="2111864" cy="802535"/>
            <a:chOff x="904696" y="5778006"/>
            <a:chExt cx="2815819" cy="1070047"/>
          </a:xfrm>
        </p:grpSpPr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74AE39C1-CE7F-4294-BA9F-DE5050CFDD2F}"/>
                </a:ext>
              </a:extLst>
            </p:cNvPr>
            <p:cNvSpPr/>
            <p:nvPr/>
          </p:nvSpPr>
          <p:spPr>
            <a:xfrm>
              <a:off x="300443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EC46266-F9A2-46D0-9AAB-09889D0F8267}"/>
                </a:ext>
              </a:extLst>
            </p:cNvPr>
            <p:cNvSpPr/>
            <p:nvPr/>
          </p:nvSpPr>
          <p:spPr>
            <a:xfrm>
              <a:off x="2346810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90488C51-8860-4A29-A9FF-840EEF3025C6}"/>
                </a:ext>
              </a:extLst>
            </p:cNvPr>
            <p:cNvSpPr/>
            <p:nvPr/>
          </p:nvSpPr>
          <p:spPr>
            <a:xfrm>
              <a:off x="170254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816A943-3130-484E-97D1-6C7917F3DD30}"/>
                </a:ext>
              </a:extLst>
            </p:cNvPr>
            <p:cNvSpPr/>
            <p:nvPr/>
          </p:nvSpPr>
          <p:spPr>
            <a:xfrm>
              <a:off x="1056583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36" name="Straight Connector 35" title="q lines">
              <a:extLst>
                <a:ext uri="{FF2B5EF4-FFF2-40B4-BE49-F238E27FC236}">
                  <a16:creationId xmlns:a16="http://schemas.microsoft.com/office/drawing/2014/main" id="{095D6F0B-DF34-40DB-AB6A-1DF127E26984}"/>
                </a:ext>
              </a:extLst>
            </p:cNvPr>
            <p:cNvCxnSpPr>
              <a:cxnSpLocks/>
            </p:cNvCxnSpPr>
            <p:nvPr/>
          </p:nvCxnSpPr>
          <p:spPr>
            <a:xfrm>
              <a:off x="247505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 title="q lines">
              <a:extLst>
                <a:ext uri="{FF2B5EF4-FFF2-40B4-BE49-F238E27FC236}">
                  <a16:creationId xmlns:a16="http://schemas.microsoft.com/office/drawing/2014/main" id="{4B8B0E64-F638-410E-B55B-23FF670F97FA}"/>
                </a:ext>
              </a:extLst>
            </p:cNvPr>
            <p:cNvCxnSpPr>
              <a:cxnSpLocks/>
            </p:cNvCxnSpPr>
            <p:nvPr/>
          </p:nvCxnSpPr>
          <p:spPr>
            <a:xfrm>
              <a:off x="312233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2BD778E6-D334-4389-B4C0-6C793B6E1E82}"/>
                </a:ext>
              </a:extLst>
            </p:cNvPr>
            <p:cNvSpPr txBox="1"/>
            <p:nvPr/>
          </p:nvSpPr>
          <p:spPr>
            <a:xfrm>
              <a:off x="904696" y="6612316"/>
              <a:ext cx="569010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2020</a:t>
              </a:r>
            </a:p>
          </p:txBody>
        </p:sp>
        <p:cxnSp>
          <p:nvCxnSpPr>
            <p:cNvPr id="118" name="Straight Connector 117" title="q lines">
              <a:extLst>
                <a:ext uri="{FF2B5EF4-FFF2-40B4-BE49-F238E27FC236}">
                  <a16:creationId xmlns:a16="http://schemas.microsoft.com/office/drawing/2014/main" id="{35C4D3D7-7424-4459-8D25-38F63FBA31EE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7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: Rounded Corners 1" title="Year Bar">
              <a:extLst>
                <a:ext uri="{FF2B5EF4-FFF2-40B4-BE49-F238E27FC236}">
                  <a16:creationId xmlns:a16="http://schemas.microsoft.com/office/drawing/2014/main" id="{64E02AE9-6B6C-4B9C-ABBB-1E374B6CA82E}"/>
                </a:ext>
              </a:extLst>
            </p:cNvPr>
            <p:cNvSpPr/>
            <p:nvPr/>
          </p:nvSpPr>
          <p:spPr>
            <a:xfrm>
              <a:off x="1147186" y="6381273"/>
              <a:ext cx="2573329" cy="164859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E8CE979-A9B5-418A-BC22-CF6E42776816}"/>
                </a:ext>
              </a:extLst>
            </p:cNvPr>
            <p:cNvSpPr txBox="1"/>
            <p:nvPr/>
          </p:nvSpPr>
          <p:spPr>
            <a:xfrm>
              <a:off x="10743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20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DF41A29-164B-42EC-9F68-19D2E3AEC527}"/>
                </a:ext>
              </a:extLst>
            </p:cNvPr>
            <p:cNvSpPr txBox="1"/>
            <p:nvPr/>
          </p:nvSpPr>
          <p:spPr>
            <a:xfrm>
              <a:off x="17218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21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162BA43-FD37-4686-8437-28F117A90A25}"/>
                </a:ext>
              </a:extLst>
            </p:cNvPr>
            <p:cNvSpPr txBox="1"/>
            <p:nvPr/>
          </p:nvSpPr>
          <p:spPr>
            <a:xfrm>
              <a:off x="23692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22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717FE78-5079-4505-AEB2-D90CAE956F0A}"/>
                </a:ext>
              </a:extLst>
            </p:cNvPr>
            <p:cNvSpPr txBox="1"/>
            <p:nvPr/>
          </p:nvSpPr>
          <p:spPr>
            <a:xfrm>
              <a:off x="30167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23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4" name="Straight Connector 113" title="q lines">
              <a:extLst>
                <a:ext uri="{FF2B5EF4-FFF2-40B4-BE49-F238E27FC236}">
                  <a16:creationId xmlns:a16="http://schemas.microsoft.com/office/drawing/2014/main" id="{6016E7CE-6835-4BB0-AABB-1CAEE51E870C}"/>
                </a:ext>
              </a:extLst>
            </p:cNvPr>
            <p:cNvCxnSpPr>
              <a:cxnSpLocks/>
            </p:cNvCxnSpPr>
            <p:nvPr/>
          </p:nvCxnSpPr>
          <p:spPr>
            <a:xfrm>
              <a:off x="118049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 title="Milestone">
            <a:extLst>
              <a:ext uri="{FF2B5EF4-FFF2-40B4-BE49-F238E27FC236}">
                <a16:creationId xmlns:a16="http://schemas.microsoft.com/office/drawing/2014/main" id="{0C0EC973-1339-40A2-8A48-7E952A86C663}"/>
              </a:ext>
            </a:extLst>
          </p:cNvPr>
          <p:cNvGrpSpPr/>
          <p:nvPr/>
        </p:nvGrpSpPr>
        <p:grpSpPr>
          <a:xfrm>
            <a:off x="1339074" y="2427011"/>
            <a:ext cx="6628292" cy="694336"/>
            <a:chOff x="3047824" y="3575569"/>
            <a:chExt cx="8233985" cy="925781"/>
          </a:xfrm>
        </p:grpSpPr>
        <p:grpSp>
          <p:nvGrpSpPr>
            <p:cNvPr id="120" name="Group 119" title="Milestone Text">
              <a:extLst>
                <a:ext uri="{FF2B5EF4-FFF2-40B4-BE49-F238E27FC236}">
                  <a16:creationId xmlns:a16="http://schemas.microsoft.com/office/drawing/2014/main" id="{B15CF98A-C041-4C54-83E0-D6B1A0165558}"/>
                </a:ext>
              </a:extLst>
            </p:cNvPr>
            <p:cNvGrpSpPr/>
            <p:nvPr/>
          </p:nvGrpSpPr>
          <p:grpSpPr>
            <a:xfrm>
              <a:off x="3674982" y="3648568"/>
              <a:ext cx="7606827" cy="551081"/>
              <a:chOff x="2110555" y="2162177"/>
              <a:chExt cx="7606827" cy="551081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364C8657-37CD-432B-AD71-7255D32855F5}"/>
                  </a:ext>
                </a:extLst>
              </p:cNvPr>
              <p:cNvSpPr txBox="1"/>
              <p:nvPr/>
            </p:nvSpPr>
            <p:spPr>
              <a:xfrm>
                <a:off x="2110555" y="2162177"/>
                <a:ext cx="1294782" cy="276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3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Accelerator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D435BCF-D2D6-4341-809F-90860DEAC612}"/>
                  </a:ext>
                </a:extLst>
              </p:cNvPr>
              <p:cNvSpPr txBox="1"/>
              <p:nvPr/>
            </p:nvSpPr>
            <p:spPr>
              <a:xfrm>
                <a:off x="2147649" y="2558426"/>
                <a:ext cx="756899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                  Construction and preinstallation                                  Installation/comm               Operation            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209BFCD-5670-41F0-8953-CB92D8F14D77}"/>
                  </a:ext>
                </a:extLst>
              </p:cNvPr>
              <p:cNvSpPr txBox="1"/>
              <p:nvPr/>
            </p:nvSpPr>
            <p:spPr>
              <a:xfrm>
                <a:off x="2148390" y="2559370"/>
                <a:ext cx="7568992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                  Construction and preinstallation                                  Installation/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commiss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               </a:t>
                </a:r>
              </a:p>
            </p:txBody>
          </p:sp>
        </p:grpSp>
        <p:sp>
          <p:nvSpPr>
            <p:cNvPr id="139" name="Rectangle: Rounded Corners 138" title="Milestone Graphic">
              <a:extLst>
                <a:ext uri="{FF2B5EF4-FFF2-40B4-BE49-F238E27FC236}">
                  <a16:creationId xmlns:a16="http://schemas.microsoft.com/office/drawing/2014/main" id="{96CB11CB-601A-42B3-A020-CB1A4A10F2CD}"/>
                </a:ext>
              </a:extLst>
            </p:cNvPr>
            <p:cNvSpPr/>
            <p:nvPr/>
          </p:nvSpPr>
          <p:spPr>
            <a:xfrm>
              <a:off x="3672865" y="4339211"/>
              <a:ext cx="5593043" cy="16213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46" name="Graphic 145" title="Milestone Flag">
              <a:extLst>
                <a:ext uri="{FF2B5EF4-FFF2-40B4-BE49-F238E27FC236}">
                  <a16:creationId xmlns:a16="http://schemas.microsoft.com/office/drawing/2014/main" id="{DA0FB088-A89A-4C96-A231-80240F537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525" t="18748" r="17129" b="44918"/>
            <a:stretch/>
          </p:blipFill>
          <p:spPr>
            <a:xfrm flipH="1">
              <a:off x="3047824" y="3575569"/>
              <a:ext cx="573660" cy="422383"/>
            </a:xfrm>
            <a:prstGeom prst="rect">
              <a:avLst/>
            </a:prstGeom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9FC0FD8-D770-40A8-8D3E-98968E17FD65}"/>
                </a:ext>
              </a:extLst>
            </p:cNvPr>
            <p:cNvSpPr/>
            <p:nvPr/>
          </p:nvSpPr>
          <p:spPr>
            <a:xfrm>
              <a:off x="3343785" y="3667905"/>
              <a:ext cx="229482" cy="307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cxnSp>
        <p:nvCxnSpPr>
          <p:cNvPr id="154" name="Straight Connector 153" title="callout lines">
            <a:extLst>
              <a:ext uri="{FF2B5EF4-FFF2-40B4-BE49-F238E27FC236}">
                <a16:creationId xmlns:a16="http://schemas.microsoft.com/office/drawing/2014/main" id="{BDE716C9-4F7D-4C14-9DD7-E104B8688070}"/>
              </a:ext>
            </a:extLst>
          </p:cNvPr>
          <p:cNvCxnSpPr>
            <a:cxnSpLocks/>
          </p:cNvCxnSpPr>
          <p:nvPr/>
        </p:nvCxnSpPr>
        <p:spPr>
          <a:xfrm>
            <a:off x="2712915" y="3043829"/>
            <a:ext cx="0" cy="1037538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 descr="Year 2">
            <a:extLst>
              <a:ext uri="{FF2B5EF4-FFF2-40B4-BE49-F238E27FC236}">
                <a16:creationId xmlns:a16="http://schemas.microsoft.com/office/drawing/2014/main" id="{B77D3ADC-4691-423D-B968-599D539C51C4}"/>
              </a:ext>
            </a:extLst>
          </p:cNvPr>
          <p:cNvGrpSpPr/>
          <p:nvPr/>
        </p:nvGrpSpPr>
        <p:grpSpPr>
          <a:xfrm>
            <a:off x="2617926" y="3953869"/>
            <a:ext cx="2011081" cy="780538"/>
            <a:chOff x="3642967" y="5778006"/>
            <a:chExt cx="2681441" cy="1040717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DDADAC53-FEC9-400E-B7FC-72F25EF0FE21}"/>
                </a:ext>
              </a:extLst>
            </p:cNvPr>
            <p:cNvSpPr/>
            <p:nvPr/>
          </p:nvSpPr>
          <p:spPr>
            <a:xfrm>
              <a:off x="5585704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EC0BAC80-DECA-4286-9763-E1B32B824792}"/>
                </a:ext>
              </a:extLst>
            </p:cNvPr>
            <p:cNvSpPr/>
            <p:nvPr/>
          </p:nvSpPr>
          <p:spPr>
            <a:xfrm>
              <a:off x="4936679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83C4B4F8-27D7-41DD-896D-A1B91FF462FD}"/>
                </a:ext>
              </a:extLst>
            </p:cNvPr>
            <p:cNvSpPr/>
            <p:nvPr/>
          </p:nvSpPr>
          <p:spPr>
            <a:xfrm>
              <a:off x="430015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AE29C92D-0A5A-405A-B0B6-9115A90C3CB7}"/>
                </a:ext>
              </a:extLst>
            </p:cNvPr>
            <p:cNvSpPr/>
            <p:nvPr/>
          </p:nvSpPr>
          <p:spPr>
            <a:xfrm>
              <a:off x="3642967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39" name="Straight Connector 38" title="q lines">
              <a:extLst>
                <a:ext uri="{FF2B5EF4-FFF2-40B4-BE49-F238E27FC236}">
                  <a16:creationId xmlns:a16="http://schemas.microsoft.com/office/drawing/2014/main" id="{8CEE23F6-603B-4DB5-A968-8F086AA2AF53}"/>
                </a:ext>
              </a:extLst>
            </p:cNvPr>
            <p:cNvCxnSpPr>
              <a:cxnSpLocks/>
            </p:cNvCxnSpPr>
            <p:nvPr/>
          </p:nvCxnSpPr>
          <p:spPr>
            <a:xfrm>
              <a:off x="441690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 title="q lines">
              <a:extLst>
                <a:ext uri="{FF2B5EF4-FFF2-40B4-BE49-F238E27FC236}">
                  <a16:creationId xmlns:a16="http://schemas.microsoft.com/office/drawing/2014/main" id="{B0EC7A32-A13D-40FD-8FCB-9A2616556D19}"/>
                </a:ext>
              </a:extLst>
            </p:cNvPr>
            <p:cNvCxnSpPr>
              <a:cxnSpLocks/>
            </p:cNvCxnSpPr>
            <p:nvPr/>
          </p:nvCxnSpPr>
          <p:spPr>
            <a:xfrm>
              <a:off x="506418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 title="q lines">
              <a:extLst>
                <a:ext uri="{FF2B5EF4-FFF2-40B4-BE49-F238E27FC236}">
                  <a16:creationId xmlns:a16="http://schemas.microsoft.com/office/drawing/2014/main" id="{662638A0-3098-431F-BE5E-612EF4623E02}"/>
                </a:ext>
              </a:extLst>
            </p:cNvPr>
            <p:cNvCxnSpPr>
              <a:cxnSpLocks/>
            </p:cNvCxnSpPr>
            <p:nvPr/>
          </p:nvCxnSpPr>
          <p:spPr>
            <a:xfrm>
              <a:off x="571146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E24B3E5-9E8A-4B3A-ADB6-4481250B3F2A}"/>
                </a:ext>
              </a:extLst>
            </p:cNvPr>
            <p:cNvSpPr txBox="1"/>
            <p:nvPr/>
          </p:nvSpPr>
          <p:spPr>
            <a:xfrm>
              <a:off x="3807069" y="6582986"/>
              <a:ext cx="56901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2024</a:t>
              </a:r>
              <a:endParaRPr lang="en-US" sz="75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9" name="Rectangle: Rounded Corners 188" title="Year Bar">
              <a:extLst>
                <a:ext uri="{FF2B5EF4-FFF2-40B4-BE49-F238E27FC236}">
                  <a16:creationId xmlns:a16="http://schemas.microsoft.com/office/drawing/2014/main" id="{4216F653-445A-48AE-9E7F-2BCB19F1649E}"/>
                </a:ext>
              </a:extLst>
            </p:cNvPr>
            <p:cNvSpPr/>
            <p:nvPr/>
          </p:nvSpPr>
          <p:spPr>
            <a:xfrm>
              <a:off x="3751079" y="6381864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16E8E00-CDAC-4884-B354-EEC46B99951A}"/>
                </a:ext>
              </a:extLst>
            </p:cNvPr>
            <p:cNvSpPr txBox="1"/>
            <p:nvPr/>
          </p:nvSpPr>
          <p:spPr>
            <a:xfrm>
              <a:off x="36641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24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99123C15-08DD-4459-98C8-FB1D88A48434}"/>
                </a:ext>
              </a:extLst>
            </p:cNvPr>
            <p:cNvSpPr txBox="1"/>
            <p:nvPr/>
          </p:nvSpPr>
          <p:spPr>
            <a:xfrm>
              <a:off x="43116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25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02C22D6-E9B8-49C2-813B-3220EF5976F5}"/>
                </a:ext>
              </a:extLst>
            </p:cNvPr>
            <p:cNvSpPr txBox="1"/>
            <p:nvPr/>
          </p:nvSpPr>
          <p:spPr>
            <a:xfrm>
              <a:off x="49590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26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1DFD606-8479-465C-B5A5-ACC2FD6A05AD}"/>
                </a:ext>
              </a:extLst>
            </p:cNvPr>
            <p:cNvSpPr txBox="1"/>
            <p:nvPr/>
          </p:nvSpPr>
          <p:spPr>
            <a:xfrm>
              <a:off x="56065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27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5" name="Straight Connector 114" title="q lines">
              <a:extLst>
                <a:ext uri="{FF2B5EF4-FFF2-40B4-BE49-F238E27FC236}">
                  <a16:creationId xmlns:a16="http://schemas.microsoft.com/office/drawing/2014/main" id="{5C8E95F6-C78E-4027-9F74-5B2D4ABF6B49}"/>
                </a:ext>
              </a:extLst>
            </p:cNvPr>
            <p:cNvCxnSpPr>
              <a:cxnSpLocks/>
            </p:cNvCxnSpPr>
            <p:nvPr/>
          </p:nvCxnSpPr>
          <p:spPr>
            <a:xfrm>
              <a:off x="376962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5" name="Straight Connector 154" title="callout lines">
            <a:extLst>
              <a:ext uri="{FF2B5EF4-FFF2-40B4-BE49-F238E27FC236}">
                <a16:creationId xmlns:a16="http://schemas.microsoft.com/office/drawing/2014/main" id="{975C6F4D-FEC6-41F0-80BD-1FBB84859CE0}"/>
              </a:ext>
            </a:extLst>
          </p:cNvPr>
          <p:cNvCxnSpPr>
            <a:cxnSpLocks/>
          </p:cNvCxnSpPr>
          <p:nvPr/>
        </p:nvCxnSpPr>
        <p:spPr>
          <a:xfrm>
            <a:off x="4654761" y="2641352"/>
            <a:ext cx="0" cy="1440015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 title="callout lines">
            <a:extLst>
              <a:ext uri="{FF2B5EF4-FFF2-40B4-BE49-F238E27FC236}">
                <a16:creationId xmlns:a16="http://schemas.microsoft.com/office/drawing/2014/main" id="{F54047B2-9C08-4A8C-A924-AA676C29FB41}"/>
              </a:ext>
            </a:extLst>
          </p:cNvPr>
          <p:cNvCxnSpPr>
            <a:cxnSpLocks/>
          </p:cNvCxnSpPr>
          <p:nvPr/>
        </p:nvCxnSpPr>
        <p:spPr>
          <a:xfrm>
            <a:off x="5625684" y="2223871"/>
            <a:ext cx="0" cy="1857497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 descr="Year 3&#10;">
            <a:extLst>
              <a:ext uri="{FF2B5EF4-FFF2-40B4-BE49-F238E27FC236}">
                <a16:creationId xmlns:a16="http://schemas.microsoft.com/office/drawing/2014/main" id="{CEE15DC0-A896-4EAF-85E8-9DC9DB979B84}"/>
              </a:ext>
            </a:extLst>
          </p:cNvPr>
          <p:cNvGrpSpPr/>
          <p:nvPr/>
        </p:nvGrpSpPr>
        <p:grpSpPr>
          <a:xfrm>
            <a:off x="4559367" y="3953866"/>
            <a:ext cx="2022560" cy="571545"/>
            <a:chOff x="6231556" y="5778006"/>
            <a:chExt cx="2696746" cy="76206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D235FFC-6A0E-47AF-AC8F-20677EB444FC}"/>
                </a:ext>
              </a:extLst>
            </p:cNvPr>
            <p:cNvSpPr/>
            <p:nvPr/>
          </p:nvSpPr>
          <p:spPr>
            <a:xfrm>
              <a:off x="8186738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D7F66751-5B2A-464C-A0AD-37B9D94CCC55}"/>
                </a:ext>
              </a:extLst>
            </p:cNvPr>
            <p:cNvSpPr/>
            <p:nvPr/>
          </p:nvSpPr>
          <p:spPr>
            <a:xfrm>
              <a:off x="7533921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BB6040F-EB4E-4310-BF98-25F47485E087}"/>
                </a:ext>
              </a:extLst>
            </p:cNvPr>
            <p:cNvSpPr/>
            <p:nvPr/>
          </p:nvSpPr>
          <p:spPr>
            <a:xfrm>
              <a:off x="6882642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CBAEC703-69EC-45A2-BB54-7EAC7D4E5E9C}"/>
                </a:ext>
              </a:extLst>
            </p:cNvPr>
            <p:cNvSpPr/>
            <p:nvPr/>
          </p:nvSpPr>
          <p:spPr>
            <a:xfrm>
              <a:off x="6231556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53" name="Straight Connector 52" title="q lines">
              <a:extLst>
                <a:ext uri="{FF2B5EF4-FFF2-40B4-BE49-F238E27FC236}">
                  <a16:creationId xmlns:a16="http://schemas.microsoft.com/office/drawing/2014/main" id="{1B503BE8-868F-4660-8AFA-BE353AB48B68}"/>
                </a:ext>
              </a:extLst>
            </p:cNvPr>
            <p:cNvCxnSpPr>
              <a:cxnSpLocks/>
            </p:cNvCxnSpPr>
            <p:nvPr/>
          </p:nvCxnSpPr>
          <p:spPr>
            <a:xfrm>
              <a:off x="8300594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 title="q lines">
              <a:extLst>
                <a:ext uri="{FF2B5EF4-FFF2-40B4-BE49-F238E27FC236}">
                  <a16:creationId xmlns:a16="http://schemas.microsoft.com/office/drawing/2014/main" id="{AB0F6D18-7A1E-4D91-B120-E2079E0DA1A7}"/>
                </a:ext>
              </a:extLst>
            </p:cNvPr>
            <p:cNvCxnSpPr>
              <a:cxnSpLocks/>
            </p:cNvCxnSpPr>
            <p:nvPr/>
          </p:nvCxnSpPr>
          <p:spPr>
            <a:xfrm>
              <a:off x="700603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Rectangle: Rounded Corners 189" title="Year Bar">
              <a:extLst>
                <a:ext uri="{FF2B5EF4-FFF2-40B4-BE49-F238E27FC236}">
                  <a16:creationId xmlns:a16="http://schemas.microsoft.com/office/drawing/2014/main" id="{A39C3188-7311-466A-8363-02881CE1722D}"/>
                </a:ext>
              </a:extLst>
            </p:cNvPr>
            <p:cNvSpPr/>
            <p:nvPr/>
          </p:nvSpPr>
          <p:spPr>
            <a:xfrm>
              <a:off x="6354973" y="6375207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6EAD50A-0933-4C9C-95E6-08A076B32041}"/>
                </a:ext>
              </a:extLst>
            </p:cNvPr>
            <p:cNvSpPr txBox="1"/>
            <p:nvPr/>
          </p:nvSpPr>
          <p:spPr>
            <a:xfrm>
              <a:off x="62539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28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A5CBF37-8585-4DC5-9107-7C048ACE4F6B}"/>
                </a:ext>
              </a:extLst>
            </p:cNvPr>
            <p:cNvSpPr txBox="1"/>
            <p:nvPr/>
          </p:nvSpPr>
          <p:spPr>
            <a:xfrm>
              <a:off x="69014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29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B2A0732-77CE-4CCD-9584-C8A3BD068222}"/>
                </a:ext>
              </a:extLst>
            </p:cNvPr>
            <p:cNvSpPr txBox="1"/>
            <p:nvPr/>
          </p:nvSpPr>
          <p:spPr>
            <a:xfrm>
              <a:off x="75488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30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56C61BF-4889-44FB-9251-6B314A0F79CE}"/>
                </a:ext>
              </a:extLst>
            </p:cNvPr>
            <p:cNvSpPr txBox="1"/>
            <p:nvPr/>
          </p:nvSpPr>
          <p:spPr>
            <a:xfrm>
              <a:off x="81963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31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6" name="Straight Connector 115" title="q lines">
              <a:extLst>
                <a:ext uri="{FF2B5EF4-FFF2-40B4-BE49-F238E27FC236}">
                  <a16:creationId xmlns:a16="http://schemas.microsoft.com/office/drawing/2014/main" id="{4DA2396D-B4BC-4F88-8123-D131FA8D902B}"/>
                </a:ext>
              </a:extLst>
            </p:cNvPr>
            <p:cNvCxnSpPr>
              <a:cxnSpLocks/>
            </p:cNvCxnSpPr>
            <p:nvPr/>
          </p:nvCxnSpPr>
          <p:spPr>
            <a:xfrm>
              <a:off x="635874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 title="q lines">
              <a:extLst>
                <a:ext uri="{FF2B5EF4-FFF2-40B4-BE49-F238E27FC236}">
                  <a16:creationId xmlns:a16="http://schemas.microsoft.com/office/drawing/2014/main" id="{9BE12822-D1FA-4F04-BA60-04815B2B1B4D}"/>
                </a:ext>
              </a:extLst>
            </p:cNvPr>
            <p:cNvCxnSpPr>
              <a:cxnSpLocks/>
            </p:cNvCxnSpPr>
            <p:nvPr/>
          </p:nvCxnSpPr>
          <p:spPr>
            <a:xfrm>
              <a:off x="7653312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7" name="Straight Connector 176" title="callout lines">
            <a:extLst>
              <a:ext uri="{FF2B5EF4-FFF2-40B4-BE49-F238E27FC236}">
                <a16:creationId xmlns:a16="http://schemas.microsoft.com/office/drawing/2014/main" id="{748624D8-A75F-4E91-B76D-0419E48EB017}"/>
              </a:ext>
            </a:extLst>
          </p:cNvPr>
          <p:cNvCxnSpPr>
            <a:cxnSpLocks/>
          </p:cNvCxnSpPr>
          <p:nvPr/>
        </p:nvCxnSpPr>
        <p:spPr>
          <a:xfrm>
            <a:off x="6596607" y="1129121"/>
            <a:ext cx="0" cy="2952246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 title="callout lines">
            <a:extLst>
              <a:ext uri="{FF2B5EF4-FFF2-40B4-BE49-F238E27FC236}">
                <a16:creationId xmlns:a16="http://schemas.microsoft.com/office/drawing/2014/main" id="{D8CC268F-92F4-41DE-866F-F6BF296668DE}"/>
              </a:ext>
            </a:extLst>
          </p:cNvPr>
          <p:cNvCxnSpPr>
            <a:cxnSpLocks/>
          </p:cNvCxnSpPr>
          <p:nvPr/>
        </p:nvCxnSpPr>
        <p:spPr>
          <a:xfrm>
            <a:off x="7567530" y="1952108"/>
            <a:ext cx="0" cy="2129259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 descr="Year 4">
            <a:extLst>
              <a:ext uri="{FF2B5EF4-FFF2-40B4-BE49-F238E27FC236}">
                <a16:creationId xmlns:a16="http://schemas.microsoft.com/office/drawing/2014/main" id="{3918C8B4-69B8-499D-A277-18AE7198594A}"/>
              </a:ext>
            </a:extLst>
          </p:cNvPr>
          <p:cNvGrpSpPr/>
          <p:nvPr/>
        </p:nvGrpSpPr>
        <p:grpSpPr>
          <a:xfrm>
            <a:off x="5140223" y="3953865"/>
            <a:ext cx="3386691" cy="748071"/>
            <a:chOff x="7016607" y="5778006"/>
            <a:chExt cx="4515588" cy="997428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6B7F3B1-E639-4E45-8C09-EEE9623F5744}"/>
                </a:ext>
              </a:extLst>
            </p:cNvPr>
            <p:cNvSpPr/>
            <p:nvPr/>
          </p:nvSpPr>
          <p:spPr>
            <a:xfrm>
              <a:off x="10773302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2990B42-96AA-4CDA-BEF5-915FC5414678}"/>
                </a:ext>
              </a:extLst>
            </p:cNvPr>
            <p:cNvSpPr/>
            <p:nvPr/>
          </p:nvSpPr>
          <p:spPr>
            <a:xfrm>
              <a:off x="10122723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0B111BE8-D235-4A79-B144-43953D0D52B3}"/>
                </a:ext>
              </a:extLst>
            </p:cNvPr>
            <p:cNvSpPr/>
            <p:nvPr/>
          </p:nvSpPr>
          <p:spPr>
            <a:xfrm>
              <a:off x="9475478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04E8807B-9D7A-452A-B3FB-3E2BE3E94F86}"/>
                </a:ext>
              </a:extLst>
            </p:cNvPr>
            <p:cNvSpPr/>
            <p:nvPr/>
          </p:nvSpPr>
          <p:spPr>
            <a:xfrm>
              <a:off x="8822434" y="6037620"/>
              <a:ext cx="256014" cy="25601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84B4D5E-DF22-4556-9F7B-E0627361D734}"/>
                </a:ext>
              </a:extLst>
            </p:cNvPr>
            <p:cNvSpPr txBox="1"/>
            <p:nvPr/>
          </p:nvSpPr>
          <p:spPr>
            <a:xfrm>
              <a:off x="7016607" y="6553919"/>
              <a:ext cx="3028776" cy="2215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135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2030           2032</a:t>
              </a:r>
            </a:p>
          </p:txBody>
        </p:sp>
        <p:cxnSp>
          <p:nvCxnSpPr>
            <p:cNvPr id="168" name="Straight Connector 167" title="q lines">
              <a:extLst>
                <a:ext uri="{FF2B5EF4-FFF2-40B4-BE49-F238E27FC236}">
                  <a16:creationId xmlns:a16="http://schemas.microsoft.com/office/drawing/2014/main" id="{8E9F4AD8-209B-4EEC-A9BA-70788AD0F9CD}"/>
                </a:ext>
              </a:extLst>
            </p:cNvPr>
            <p:cNvCxnSpPr>
              <a:cxnSpLocks/>
            </p:cNvCxnSpPr>
            <p:nvPr/>
          </p:nvCxnSpPr>
          <p:spPr>
            <a:xfrm>
              <a:off x="10889715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 title="q lines">
              <a:extLst>
                <a:ext uri="{FF2B5EF4-FFF2-40B4-BE49-F238E27FC236}">
                  <a16:creationId xmlns:a16="http://schemas.microsoft.com/office/drawing/2014/main" id="{50ED100A-CA03-4917-8145-C5BDF28B1587}"/>
                </a:ext>
              </a:extLst>
            </p:cNvPr>
            <p:cNvCxnSpPr>
              <a:cxnSpLocks/>
            </p:cNvCxnSpPr>
            <p:nvPr/>
          </p:nvCxnSpPr>
          <p:spPr>
            <a:xfrm>
              <a:off x="9595158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Rectangle: Rounded Corners 190" title="Year Bar">
              <a:extLst>
                <a:ext uri="{FF2B5EF4-FFF2-40B4-BE49-F238E27FC236}">
                  <a16:creationId xmlns:a16="http://schemas.microsoft.com/office/drawing/2014/main" id="{45AC82F1-31F7-4BDE-BF7C-2E9A090107E7}"/>
                </a:ext>
              </a:extLst>
            </p:cNvPr>
            <p:cNvSpPr/>
            <p:nvPr/>
          </p:nvSpPr>
          <p:spPr>
            <a:xfrm>
              <a:off x="8958866" y="6375798"/>
              <a:ext cx="2573329" cy="16485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11F0B67-8314-4DF8-99E7-108753641C77}"/>
                </a:ext>
              </a:extLst>
            </p:cNvPr>
            <p:cNvSpPr txBox="1"/>
            <p:nvPr/>
          </p:nvSpPr>
          <p:spPr>
            <a:xfrm>
              <a:off x="88437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32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AA83CD7-1992-4845-9916-79B3A6737423}"/>
                </a:ext>
              </a:extLst>
            </p:cNvPr>
            <p:cNvSpPr txBox="1"/>
            <p:nvPr/>
          </p:nvSpPr>
          <p:spPr>
            <a:xfrm>
              <a:off x="94912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33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F2B6738-A856-4DBF-B465-BC5964B0D7BC}"/>
                </a:ext>
              </a:extLst>
            </p:cNvPr>
            <p:cNvSpPr txBox="1"/>
            <p:nvPr/>
          </p:nvSpPr>
          <p:spPr>
            <a:xfrm>
              <a:off x="1013868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34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941D233-C1E8-47A4-83C7-CEDB158017C3}"/>
                </a:ext>
              </a:extLst>
            </p:cNvPr>
            <p:cNvSpPr txBox="1"/>
            <p:nvPr/>
          </p:nvSpPr>
          <p:spPr>
            <a:xfrm>
              <a:off x="10786131" y="6102356"/>
              <a:ext cx="216000" cy="1440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750" b="1" dirty="0">
                  <a:solidFill>
                    <a:schemeClr val="bg1"/>
                  </a:solidFill>
                </a:rPr>
                <a:t>35</a:t>
              </a:r>
              <a:endParaRPr lang="en-US" sz="750" dirty="0">
                <a:solidFill>
                  <a:schemeClr val="bg1"/>
                </a:solidFill>
              </a:endParaRPr>
            </a:p>
          </p:txBody>
        </p:sp>
        <p:cxnSp>
          <p:nvCxnSpPr>
            <p:cNvPr id="119" name="Straight Connector 118" title="q lines">
              <a:extLst>
                <a:ext uri="{FF2B5EF4-FFF2-40B4-BE49-F238E27FC236}">
                  <a16:creationId xmlns:a16="http://schemas.microsoft.com/office/drawing/2014/main" id="{B2F5D208-76CB-4E99-B318-4CFFE5BABDD1}"/>
                </a:ext>
              </a:extLst>
            </p:cNvPr>
            <p:cNvCxnSpPr>
              <a:cxnSpLocks/>
            </p:cNvCxnSpPr>
            <p:nvPr/>
          </p:nvCxnSpPr>
          <p:spPr>
            <a:xfrm>
              <a:off x="8947876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 title="q lines">
              <a:extLst>
                <a:ext uri="{FF2B5EF4-FFF2-40B4-BE49-F238E27FC236}">
                  <a16:creationId xmlns:a16="http://schemas.microsoft.com/office/drawing/2014/main" id="{B7494A14-757D-4771-B974-AF9C4A42FDE7}"/>
                </a:ext>
              </a:extLst>
            </p:cNvPr>
            <p:cNvCxnSpPr>
              <a:cxnSpLocks/>
            </p:cNvCxnSpPr>
            <p:nvPr/>
          </p:nvCxnSpPr>
          <p:spPr>
            <a:xfrm>
              <a:off x="10242440" y="5778006"/>
              <a:ext cx="0" cy="165471"/>
            </a:xfrm>
            <a:prstGeom prst="line">
              <a:avLst/>
            </a:prstGeom>
            <a:ln cmpd="sng">
              <a:solidFill>
                <a:schemeClr val="bg1">
                  <a:lumMod val="85000"/>
                </a:schemeClr>
              </a:solidFill>
              <a:prstDash val="sysDash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 descr="Time line">
            <a:extLst>
              <a:ext uri="{FF2B5EF4-FFF2-40B4-BE49-F238E27FC236}">
                <a16:creationId xmlns:a16="http://schemas.microsoft.com/office/drawing/2014/main" id="{0ECD7D0F-80D1-4D75-A17F-3E2E46570DE4}"/>
              </a:ext>
            </a:extLst>
          </p:cNvPr>
          <p:cNvCxnSpPr>
            <a:cxnSpLocks/>
          </p:cNvCxnSpPr>
          <p:nvPr/>
        </p:nvCxnSpPr>
        <p:spPr>
          <a:xfrm flipH="1">
            <a:off x="746090" y="4015917"/>
            <a:ext cx="7824558" cy="0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 title="Milestone">
            <a:extLst>
              <a:ext uri="{FF2B5EF4-FFF2-40B4-BE49-F238E27FC236}">
                <a16:creationId xmlns:a16="http://schemas.microsoft.com/office/drawing/2014/main" id="{4F516FAF-9EEC-46A9-9008-33AAF34E34EE}"/>
              </a:ext>
            </a:extLst>
          </p:cNvPr>
          <p:cNvGrpSpPr/>
          <p:nvPr/>
        </p:nvGrpSpPr>
        <p:grpSpPr>
          <a:xfrm>
            <a:off x="1617632" y="1623548"/>
            <a:ext cx="6595639" cy="705488"/>
            <a:chOff x="3047824" y="3575569"/>
            <a:chExt cx="8233243" cy="925781"/>
          </a:xfrm>
        </p:grpSpPr>
        <p:grpSp>
          <p:nvGrpSpPr>
            <p:cNvPr id="133" name="Group 132" title="Milestone Text">
              <a:extLst>
                <a:ext uri="{FF2B5EF4-FFF2-40B4-BE49-F238E27FC236}">
                  <a16:creationId xmlns:a16="http://schemas.microsoft.com/office/drawing/2014/main" id="{CCE99193-C8EE-4773-93AC-67AA128BD84F}"/>
                </a:ext>
              </a:extLst>
            </p:cNvPr>
            <p:cNvGrpSpPr/>
            <p:nvPr/>
          </p:nvGrpSpPr>
          <p:grpSpPr>
            <a:xfrm>
              <a:off x="3674982" y="3648568"/>
              <a:ext cx="7606085" cy="547704"/>
              <a:chOff x="2110555" y="2162177"/>
              <a:chExt cx="7606085" cy="547704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A27FE7F9-D43F-4741-A40B-5473904A4D16}"/>
                  </a:ext>
                </a:extLst>
              </p:cNvPr>
              <p:cNvSpPr txBox="1"/>
              <p:nvPr/>
            </p:nvSpPr>
            <p:spPr>
              <a:xfrm>
                <a:off x="2110555" y="2162177"/>
                <a:ext cx="1294782" cy="2726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3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Beamlines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9BAD6835-47BF-48D3-8C5F-E42801F4EA32}"/>
                  </a:ext>
                </a:extLst>
              </p:cNvPr>
              <p:cNvSpPr txBox="1"/>
              <p:nvPr/>
            </p:nvSpPr>
            <p:spPr>
              <a:xfrm>
                <a:off x="2147648" y="2558426"/>
                <a:ext cx="7568992" cy="1514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Design                              Construction and installation                                          </a:t>
                </a:r>
                <a:r>
                  <a:rPr lang="en-US" sz="75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commisss</a:t>
                </a:r>
                <a:r>
                  <a:rPr lang="en-US" sz="7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            Operation            </a:t>
                </a:r>
              </a:p>
            </p:txBody>
          </p:sp>
        </p:grpSp>
        <p:sp>
          <p:nvSpPr>
            <p:cNvPr id="140" name="Rectangle: Rounded Corners 139" title="Milestone Graphic">
              <a:extLst>
                <a:ext uri="{FF2B5EF4-FFF2-40B4-BE49-F238E27FC236}">
                  <a16:creationId xmlns:a16="http://schemas.microsoft.com/office/drawing/2014/main" id="{420BCEC4-A340-4833-9DA9-864150D116A4}"/>
                </a:ext>
              </a:extLst>
            </p:cNvPr>
            <p:cNvSpPr/>
            <p:nvPr/>
          </p:nvSpPr>
          <p:spPr>
            <a:xfrm>
              <a:off x="3672865" y="4339211"/>
              <a:ext cx="5593043" cy="16213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pic>
          <p:nvPicPr>
            <p:cNvPr id="141" name="Graphic 140" title="Milestone Flag">
              <a:extLst>
                <a:ext uri="{FF2B5EF4-FFF2-40B4-BE49-F238E27FC236}">
                  <a16:creationId xmlns:a16="http://schemas.microsoft.com/office/drawing/2014/main" id="{9A72E6C1-5F87-4755-88D6-D23DA69BE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3525" t="18748" r="17129" b="44918"/>
            <a:stretch/>
          </p:blipFill>
          <p:spPr>
            <a:xfrm flipH="1">
              <a:off x="3047824" y="3575569"/>
              <a:ext cx="573660" cy="422383"/>
            </a:xfrm>
            <a:prstGeom prst="rect">
              <a:avLst/>
            </a:prstGeom>
          </p:spPr>
        </p:pic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5E428C2-B57C-466F-B01D-354740B7E58B}"/>
                </a:ext>
              </a:extLst>
            </p:cNvPr>
            <p:cNvSpPr/>
            <p:nvPr/>
          </p:nvSpPr>
          <p:spPr>
            <a:xfrm>
              <a:off x="3343228" y="3667905"/>
              <a:ext cx="230597" cy="302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2" name="Rectangle: Rounded Corners 181" title="Milestone Graphic">
            <a:extLst>
              <a:ext uri="{FF2B5EF4-FFF2-40B4-BE49-F238E27FC236}">
                <a16:creationId xmlns:a16="http://schemas.microsoft.com/office/drawing/2014/main" id="{1FCB5372-CF5F-4705-B7A7-195EEABDB56E}"/>
              </a:ext>
            </a:extLst>
          </p:cNvPr>
          <p:cNvSpPr/>
          <p:nvPr/>
        </p:nvSpPr>
        <p:spPr>
          <a:xfrm>
            <a:off x="835152" y="1256853"/>
            <a:ext cx="4510654" cy="17145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3" name="Rectangle: Rounded Corners 182" title="Milestone Graphic">
            <a:extLst>
              <a:ext uri="{FF2B5EF4-FFF2-40B4-BE49-F238E27FC236}">
                <a16:creationId xmlns:a16="http://schemas.microsoft.com/office/drawing/2014/main" id="{B055FBE2-3E10-4550-A9A1-D2BD77CD4BFE}"/>
              </a:ext>
            </a:extLst>
          </p:cNvPr>
          <p:cNvSpPr/>
          <p:nvPr/>
        </p:nvSpPr>
        <p:spPr>
          <a:xfrm flipV="1">
            <a:off x="6475988" y="1246451"/>
            <a:ext cx="2219307" cy="171450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007B670C-E42C-47E5-859E-E0AFF0B9B636}"/>
              </a:ext>
            </a:extLst>
          </p:cNvPr>
          <p:cNvSpPr txBox="1"/>
          <p:nvPr/>
        </p:nvSpPr>
        <p:spPr>
          <a:xfrm>
            <a:off x="1876511" y="733211"/>
            <a:ext cx="24279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ALBA Operation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1F920D0C-5E31-4A91-BF1D-89CB8193C150}"/>
              </a:ext>
            </a:extLst>
          </p:cNvPr>
          <p:cNvSpPr txBox="1"/>
          <p:nvPr/>
        </p:nvSpPr>
        <p:spPr>
          <a:xfrm>
            <a:off x="6382728" y="756926"/>
            <a:ext cx="23537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ALBA II Operation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9C429-7F26-46D8-AF48-C13425086B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ALBA Strategy and Impact</a:t>
            </a: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E6729-F93F-4D8B-99E4-332D50A60B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091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l Sincrotrón Alba, en Cerdanyola del Vallès | Ajuntament de Cerdanyola del Vallès">
            <a:extLst>
              <a:ext uri="{FF2B5EF4-FFF2-40B4-BE49-F238E27FC236}">
                <a16:creationId xmlns:a16="http://schemas.microsoft.com/office/drawing/2014/main" id="{A9BF6283-4D2C-48CC-8074-B2D5E44EC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5" t="-2912" r="1651" b="2912"/>
          <a:stretch/>
        </p:blipFill>
        <p:spPr bwMode="auto">
          <a:xfrm>
            <a:off x="1" y="-163225"/>
            <a:ext cx="9217845" cy="531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5880479" y="213569"/>
            <a:ext cx="2881623" cy="100203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400" b="1" i="1" dirty="0">
                <a:solidFill>
                  <a:schemeClr val="bg1"/>
                </a:solidFill>
              </a:rPr>
              <a:t>Enjoy the visit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EB07D2-50EA-4E86-BE28-07130CAC9D65}"/>
              </a:ext>
            </a:extLst>
          </p:cNvPr>
          <p:cNvSpPr txBox="1">
            <a:spLocks/>
          </p:cNvSpPr>
          <p:nvPr/>
        </p:nvSpPr>
        <p:spPr>
          <a:xfrm>
            <a:off x="198120" y="3970112"/>
            <a:ext cx="2613660" cy="984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7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ABB3C4-77C5-48A6-8C2C-DF9303542A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6" y="149755"/>
            <a:ext cx="759719" cy="342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E780F9-27ED-4D4D-86BC-A1979C54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754" y="4702399"/>
            <a:ext cx="1360264" cy="292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11DBCB-DCB0-4E7C-8A4A-B9D8DB378F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" t="2794" b="1281"/>
          <a:stretch/>
        </p:blipFill>
        <p:spPr>
          <a:xfrm>
            <a:off x="6234447" y="4697573"/>
            <a:ext cx="1360264" cy="29709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F8103-189F-406E-B7A2-FA892F57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ALBA Strategy and Impact</a:t>
            </a:r>
            <a:endParaRPr lang="es-E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E28DF7-356F-4A56-B459-9E0BAFF1D3DB}"/>
              </a:ext>
            </a:extLst>
          </p:cNvPr>
          <p:cNvSpPr/>
          <p:nvPr/>
        </p:nvSpPr>
        <p:spPr>
          <a:xfrm>
            <a:off x="55982" y="4846118"/>
            <a:ext cx="16097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50" dirty="0">
                <a:solidFill>
                  <a:prstClr val="white">
                    <a:lumMod val="85000"/>
                  </a:prstClr>
                </a:solidFill>
              </a:rPr>
              <a:t>Photo Credit Via </a:t>
            </a:r>
            <a:r>
              <a:rPr lang="en-US" sz="1050" dirty="0" err="1">
                <a:solidFill>
                  <a:prstClr val="white">
                    <a:lumMod val="85000"/>
                  </a:prstClr>
                </a:solidFill>
              </a:rPr>
              <a:t>Empresa</a:t>
            </a:r>
            <a:r>
              <a:rPr lang="en-US" sz="1050" dirty="0">
                <a:solidFill>
                  <a:prstClr val="white">
                    <a:lumMod val="85000"/>
                  </a:prstClr>
                </a:solidFill>
              </a:rPr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F959D0-C75C-4271-9476-2776F4112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3904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D9148-FE05-4F11-B256-8798184B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7BA24C-E2C0-4905-AB1B-D3E4A5B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ALBA Strategy and Impact</a:t>
            </a: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2F7FC-7ECA-40C7-BAF7-0016BCD8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3</a:t>
            </a:fld>
            <a:endParaRPr lang="es-ES"/>
          </a:p>
        </p:txBody>
      </p:sp>
      <p:pic>
        <p:nvPicPr>
          <p:cNvPr id="1026" name="Picture 2" descr="https://upload.wikimedia.org/wikipedia/commons/thumb/b/bb/Radiacao_escalar_SdS.pdf/page1-800px-Radiacao_escalar_SdS.pdf.jpg">
            <a:extLst>
              <a:ext uri="{FF2B5EF4-FFF2-40B4-BE49-F238E27FC236}">
                <a16:creationId xmlns:a16="http://schemas.microsoft.com/office/drawing/2014/main" id="{FA566603-5975-48DD-808D-181E33F7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7" y="1315256"/>
            <a:ext cx="4131576" cy="27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12114C-25A4-41D4-B85E-352AB3D0D941}"/>
              </a:ext>
            </a:extLst>
          </p:cNvPr>
          <p:cNvSpPr/>
          <p:nvPr/>
        </p:nvSpPr>
        <p:spPr>
          <a:xfrm>
            <a:off x="371487" y="3749427"/>
            <a:ext cx="23086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u="sng" dirty="0">
                <a:solidFill>
                  <a:srgbClr val="DD3333"/>
                </a:solidFill>
                <a:hlinkClick r:id="rId3" tooltip="User:Joao Paulo Bessa Brito (page does not exist)"/>
              </a:rPr>
              <a:t>Credit Wikipedia - Joao Paulo </a:t>
            </a:r>
            <a:r>
              <a:rPr lang="en-US" sz="1000" u="sng" dirty="0" err="1">
                <a:solidFill>
                  <a:srgbClr val="DD3333"/>
                </a:solidFill>
                <a:hlinkClick r:id="rId3" tooltip="User:Joao Paulo Bessa Brito (page does not exist)"/>
              </a:rPr>
              <a:t>Bessa</a:t>
            </a:r>
            <a:r>
              <a:rPr lang="en-US" sz="1000" u="sng" dirty="0">
                <a:solidFill>
                  <a:srgbClr val="DD3333"/>
                </a:solidFill>
                <a:hlinkClick r:id="rId3" tooltip="User:Joao Paulo Bessa Brito (page does not exist)"/>
              </a:rPr>
              <a:t> Brito</a:t>
            </a:r>
            <a:endParaRPr lang="en-US" sz="1000" dirty="0"/>
          </a:p>
        </p:txBody>
      </p:sp>
      <p:pic>
        <p:nvPicPr>
          <p:cNvPr id="1030" name="Picture 6" descr="La Moncloa. 02/03/2022. Ciencia e Innovación destinará 9 millones de euros  a impulsar la nueva línea de luz del Sincrotrón ALBA  [Prensa/Actualidad/Ciencia e Innovación]">
            <a:extLst>
              <a:ext uri="{FF2B5EF4-FFF2-40B4-BE49-F238E27FC236}">
                <a16:creationId xmlns:a16="http://schemas.microsoft.com/office/drawing/2014/main" id="{F47BF6E4-B753-41D5-81CA-187FB1DA0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06" y="1503277"/>
            <a:ext cx="3926647" cy="261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5DFB60-7D8D-4237-8E08-815F21F4D1BE}"/>
              </a:ext>
            </a:extLst>
          </p:cNvPr>
          <p:cNvSpPr txBox="1"/>
          <p:nvPr/>
        </p:nvSpPr>
        <p:spPr>
          <a:xfrm>
            <a:off x="914077" y="172331"/>
            <a:ext cx="7602822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Radiación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de Sincrotrón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el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universo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		            y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nuestros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aceleradores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 de 						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particulas</a:t>
            </a:r>
            <a:endParaRPr lang="en-US" sz="2400" i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7E307F-7663-42C1-AF3F-A9C5461F9F58}"/>
              </a:ext>
            </a:extLst>
          </p:cNvPr>
          <p:cNvSpPr/>
          <p:nvPr/>
        </p:nvSpPr>
        <p:spPr>
          <a:xfrm>
            <a:off x="6169160" y="4180397"/>
            <a:ext cx="1907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ALBA Synchrotron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7BFE32-1B46-42F9-B0D2-4A3BD93D9CB9}"/>
              </a:ext>
            </a:extLst>
          </p:cNvPr>
          <p:cNvSpPr/>
          <p:nvPr/>
        </p:nvSpPr>
        <p:spPr>
          <a:xfrm>
            <a:off x="740048" y="4174384"/>
            <a:ext cx="3334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Representacion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</a:rPr>
              <a:t>agujero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 negro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D33AB0-D968-441F-B8E3-F5CAB4B1F251}"/>
              </a:ext>
            </a:extLst>
          </p:cNvPr>
          <p:cNvSpPr/>
          <p:nvPr/>
        </p:nvSpPr>
        <p:spPr>
          <a:xfrm rot="21075075">
            <a:off x="5731621" y="2200255"/>
            <a:ext cx="2193515" cy="864973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C20ECBF-A5F7-480C-AAFF-66945C9535CF}"/>
              </a:ext>
            </a:extLst>
          </p:cNvPr>
          <p:cNvSpPr/>
          <p:nvPr/>
        </p:nvSpPr>
        <p:spPr>
          <a:xfrm>
            <a:off x="6951558" y="2139484"/>
            <a:ext cx="94401" cy="83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825983C-EDC9-4CAE-84C6-643ACAB35DE3}"/>
              </a:ext>
            </a:extLst>
          </p:cNvPr>
          <p:cNvCxnSpPr>
            <a:cxnSpLocks/>
          </p:cNvCxnSpPr>
          <p:nvPr/>
        </p:nvCxnSpPr>
        <p:spPr>
          <a:xfrm flipH="1">
            <a:off x="6726985" y="2180992"/>
            <a:ext cx="224573" cy="364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807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A18-29F9-459B-A658-7D8480E96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E4F85-93D6-40AC-8718-73D257D331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D621F-45B9-4FAE-9168-F8AA1EC8E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99293" cy="5220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7D21E6-CA23-4C37-9B3F-2F2B6A36174D}"/>
              </a:ext>
            </a:extLst>
          </p:cNvPr>
          <p:cNvSpPr txBox="1"/>
          <p:nvPr/>
        </p:nvSpPr>
        <p:spPr>
          <a:xfrm>
            <a:off x="3884371" y="3894481"/>
            <a:ext cx="2883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Synchrotron Light from ALBA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65243A9-B14F-45D5-AEA0-AA6007F94E05}"/>
              </a:ext>
            </a:extLst>
          </p:cNvPr>
          <p:cNvCxnSpPr/>
          <p:nvPr/>
        </p:nvCxnSpPr>
        <p:spPr>
          <a:xfrm>
            <a:off x="3771600" y="3671755"/>
            <a:ext cx="310896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CF78AB-E42B-4AB1-A688-3639DDE7080C}"/>
              </a:ext>
            </a:extLst>
          </p:cNvPr>
          <p:cNvSpPr txBox="1"/>
          <p:nvPr/>
        </p:nvSpPr>
        <p:spPr>
          <a:xfrm>
            <a:off x="440742" y="4386570"/>
            <a:ext cx="802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Used for understanding properties of matter with high resolution and chemical sensitivity under diverse conditions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07B9D2-3042-4A2D-9FCD-33CFEB68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F21F27E-90E7-4B7D-AD4F-F2A36CB1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ALBA Strategy and Impact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EF1EE6-6291-40E7-846A-300FDF54D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D730A-29D7-4607-A1BB-B9F7B5BA08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4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3A7E681-2B5A-4991-AA4A-76AC6C1E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15/03/2023 Visita institucional</a:t>
            </a:r>
            <a:endParaRPr kumimoji="0" lang="es-ES" sz="900" b="0" i="1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878957" y="65230"/>
            <a:ext cx="4914900" cy="715963"/>
          </a:xfrm>
        </p:spPr>
        <p:txBody>
          <a:bodyPr/>
          <a:lstStyle/>
          <a:p>
            <a:pPr algn="ctr"/>
            <a:r>
              <a:rPr lang="en-US" sz="2100" dirty="0">
                <a:solidFill>
                  <a:schemeClr val="accent1">
                    <a:lumMod val="75000"/>
                  </a:schemeClr>
                </a:solidFill>
              </a:rPr>
              <a:t>ALBA Synchrotron Radiation Facility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65E8BB-413E-BB49-A060-5055469553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86800" y="217488"/>
            <a:ext cx="457200" cy="254000"/>
          </a:xfrm>
        </p:spPr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1315655" y="716755"/>
            <a:ext cx="6115050" cy="32004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National</a:t>
            </a:r>
            <a:r>
              <a:rPr lang="en-US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public institution with 50% national + 50% regional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funding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Ministerio</a:t>
            </a:r>
            <a:r>
              <a:rPr lang="en-US" dirty="0">
                <a:latin typeface="+mn-lt"/>
              </a:rPr>
              <a:t> de </a:t>
            </a:r>
            <a:r>
              <a:rPr lang="en-US" dirty="0" err="1">
                <a:latin typeface="+mn-lt"/>
              </a:rPr>
              <a:t>Ciencia</a:t>
            </a:r>
            <a:r>
              <a:rPr lang="en-US" dirty="0">
                <a:latin typeface="+mn-lt"/>
              </a:rPr>
              <a:t> e </a:t>
            </a:r>
            <a:r>
              <a:rPr lang="en-US" dirty="0" err="1">
                <a:latin typeface="+mn-lt"/>
              </a:rPr>
              <a:t>Innovación</a:t>
            </a:r>
            <a:r>
              <a:rPr lang="en-US" dirty="0">
                <a:latin typeface="+mn-lt"/>
              </a:rPr>
              <a:t>) and </a:t>
            </a:r>
            <a:r>
              <a:rPr lang="en-US" dirty="0" err="1">
                <a:latin typeface="+mn-lt"/>
              </a:rPr>
              <a:t>GenCat</a:t>
            </a:r>
            <a:r>
              <a:rPr lang="en-US" dirty="0">
                <a:latin typeface="+mn-lt"/>
              </a:rPr>
              <a:t> (Department de </a:t>
            </a:r>
            <a:r>
              <a:rPr lang="en-US" dirty="0" err="1">
                <a:latin typeface="+mn-lt"/>
              </a:rPr>
              <a:t>Recerca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i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Universitats</a:t>
            </a:r>
            <a:r>
              <a:rPr lang="en-US" dirty="0">
                <a:latin typeface="+mn-lt"/>
              </a:rPr>
              <a:t>)</a:t>
            </a: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National and international (28%) staff </a:t>
            </a: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National and international (40%) users</a:t>
            </a:r>
          </a:p>
          <a:p>
            <a:pPr marL="0" indent="0" algn="ctr">
              <a:buNone/>
            </a:pPr>
            <a:r>
              <a:rPr lang="en-US" dirty="0">
                <a:latin typeface="+mn-lt"/>
              </a:rPr>
              <a:t>National and international collaborations</a:t>
            </a:r>
          </a:p>
          <a:p>
            <a:pPr algn="ctr"/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8653"/>
            <a:ext cx="91440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399893-6142-B84A-BEF8-66ED5EB44937}"/>
              </a:ext>
            </a:extLst>
          </p:cNvPr>
          <p:cNvSpPr txBox="1"/>
          <p:nvPr/>
        </p:nvSpPr>
        <p:spPr>
          <a:xfrm>
            <a:off x="934571" y="716755"/>
            <a:ext cx="1761564" cy="43928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E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4D7D3-DDE4-4A11-8D50-DB7F6AA0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265" y="4797138"/>
            <a:ext cx="1382725" cy="297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A0B78-D13A-4536-9535-5FA554742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" t="2794" b="1281"/>
          <a:stretch/>
        </p:blipFill>
        <p:spPr>
          <a:xfrm>
            <a:off x="0" y="4797138"/>
            <a:ext cx="1360264" cy="2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10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47F118-7214-4DC2-A1E1-676A2FB4B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A234CA-A4C3-4597-A63D-83990164B23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 b="3707"/>
          <a:stretch>
            <a:fillRect/>
          </a:stretch>
        </p:blipFill>
        <p:spPr bwMode="auto">
          <a:xfrm>
            <a:off x="233659" y="843820"/>
            <a:ext cx="4073614" cy="2514235"/>
          </a:xfrm>
          <a:prstGeom prst="rect">
            <a:avLst/>
          </a:prstGeom>
          <a:noFill/>
          <a:ln>
            <a:noFill/>
          </a:ln>
          <a:effectLst>
            <a:outerShdw blurRad="114300" dist="38100" algn="l" rotWithShape="0">
              <a:schemeClr val="bg1">
                <a:lumMod val="9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B0A8027-A875-4BBD-B67B-885C64916D96}"/>
              </a:ext>
            </a:extLst>
          </p:cNvPr>
          <p:cNvSpPr txBox="1">
            <a:spLocks/>
          </p:cNvSpPr>
          <p:nvPr/>
        </p:nvSpPr>
        <p:spPr>
          <a:xfrm>
            <a:off x="1838122" y="3010432"/>
            <a:ext cx="2478494" cy="347623"/>
          </a:xfrm>
          <a:prstGeom prst="rect">
            <a:avLst/>
          </a:prstGeom>
          <a:solidFill>
            <a:srgbClr val="515151">
              <a:alpha val="61961"/>
            </a:srgb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Accelerator systems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903E81-204E-4C2D-B269-25274D9BB268}"/>
              </a:ext>
            </a:extLst>
          </p:cNvPr>
          <p:cNvSpPr txBox="1">
            <a:spLocks/>
          </p:cNvSpPr>
          <p:nvPr/>
        </p:nvSpPr>
        <p:spPr>
          <a:xfrm>
            <a:off x="312140" y="3533825"/>
            <a:ext cx="3916653" cy="758851"/>
          </a:xfrm>
          <a:prstGeom prst="rect">
            <a:avLst/>
          </a:prstGeom>
          <a:solidFill>
            <a:srgbClr val="0D0D0D">
              <a:alpha val="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Storage ring: 270 m circumference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GeV electrons producing </a:t>
            </a:r>
            <a:r>
              <a:rPr lang="en-US" sz="1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synchrotron light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CB5AD6-6348-4188-9634-AF4804F9CD38}"/>
              </a:ext>
            </a:extLst>
          </p:cNvPr>
          <p:cNvSpPr txBox="1">
            <a:spLocks/>
          </p:cNvSpPr>
          <p:nvPr/>
        </p:nvSpPr>
        <p:spPr>
          <a:xfrm>
            <a:off x="2657716" y="-14907"/>
            <a:ext cx="4073614" cy="758852"/>
          </a:xfrm>
          <a:prstGeom prst="rect">
            <a:avLst/>
          </a:prstGeom>
          <a:solidFill>
            <a:srgbClr val="0D0D0D">
              <a:alpha val="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Main technological systems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SCIENCE HIGHLIGHTS — en">
            <a:extLst>
              <a:ext uri="{FF2B5EF4-FFF2-40B4-BE49-F238E27FC236}">
                <a16:creationId xmlns:a16="http://schemas.microsoft.com/office/drawing/2014/main" id="{E4DCBA50-8E8C-4F41-9E95-7375271E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6" y="843379"/>
            <a:ext cx="3413704" cy="2514675"/>
          </a:xfrm>
          <a:prstGeom prst="rect">
            <a:avLst/>
          </a:prstGeom>
          <a:noFill/>
          <a:effectLst>
            <a:outerShdw blurRad="114300" dist="38100" algn="l" rotWithShape="0">
              <a:schemeClr val="bg1">
                <a:lumMod val="9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8E61A5-EE16-4D53-86A7-03A3B146FA7D}"/>
              </a:ext>
            </a:extLst>
          </p:cNvPr>
          <p:cNvSpPr txBox="1">
            <a:spLocks/>
          </p:cNvSpPr>
          <p:nvPr/>
        </p:nvSpPr>
        <p:spPr>
          <a:xfrm>
            <a:off x="6918726" y="2985631"/>
            <a:ext cx="1671296" cy="347623"/>
          </a:xfrm>
          <a:prstGeom prst="rect">
            <a:avLst/>
          </a:prstGeom>
          <a:solidFill>
            <a:srgbClr val="515151">
              <a:alpha val="61961"/>
            </a:srgb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Beamlines</a:t>
            </a:r>
            <a:endParaRPr kumimoji="0" lang="es-ES_trad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11A63F-8088-44EF-B8D6-6406383EBCDB}"/>
              </a:ext>
            </a:extLst>
          </p:cNvPr>
          <p:cNvSpPr txBox="1">
            <a:spLocks/>
          </p:cNvSpPr>
          <p:nvPr/>
        </p:nvSpPr>
        <p:spPr>
          <a:xfrm>
            <a:off x="4915209" y="3646240"/>
            <a:ext cx="3916653" cy="758852"/>
          </a:xfrm>
          <a:prstGeom prst="rect">
            <a:avLst/>
          </a:prstGeom>
          <a:solidFill>
            <a:srgbClr val="0D0D0D">
              <a:alpha val="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Specialized laboratories, receiving the synchrotron light, with instrumentation to exploit its interaction with matter</a:t>
            </a:r>
            <a:endParaRPr kumimoji="0" lang="es-ES_trad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145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B8AF8F-C884-48A7-81B4-9B4007FBE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989"/>
            <a:ext cx="9144000" cy="36115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92FA431-9775-4B04-BFF3-AB1A0F8D927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ALBA today</a:t>
            </a:r>
            <a:endParaRPr lang="en-US" sz="2800" b="1" i="1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A7049-1FF3-4ED6-9B64-8432240A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2996" y="4912668"/>
            <a:ext cx="2658314" cy="230833"/>
          </a:xfrm>
        </p:spPr>
        <p:txBody>
          <a:bodyPr/>
          <a:lstStyle/>
          <a:p>
            <a:pPr defTabSz="914378">
              <a:defRPr/>
            </a:pPr>
            <a:r>
              <a:rPr lang="en-US" sz="10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17 Dec 24 - Visit representantes comunicacion</a:t>
            </a:r>
            <a:endParaRPr lang="es-ES" sz="10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B71B-A99C-494B-8694-E1E9B3B6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8">
              <a:defRPr/>
            </a:pPr>
            <a:r>
              <a:rPr lang="en-US" sz="1100" i="1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ALBA Strategy and Impact</a:t>
            </a:r>
            <a:endParaRPr lang="es-ES" sz="1100" i="1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2D767-B2EA-40B0-B84B-648490472D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4873625"/>
            <a:ext cx="498475" cy="168275"/>
          </a:xfrm>
        </p:spPr>
        <p:txBody>
          <a:bodyPr/>
          <a:lstStyle/>
          <a:p>
            <a:pPr defTabSz="914355">
              <a:defRPr/>
            </a:pPr>
            <a:fld id="{66C2AF54-E096-47AF-AB29-F0E19BDF5644}" type="slidenum">
              <a:rPr lang="en-US" sz="105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55">
                <a:defRPr/>
              </a:pPr>
              <a:t>7</a:t>
            </a:fld>
            <a:endParaRPr lang="en-US" sz="105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8786E-502D-47EF-8763-338776120665}"/>
              </a:ext>
            </a:extLst>
          </p:cNvPr>
          <p:cNvSpPr txBox="1"/>
          <p:nvPr/>
        </p:nvSpPr>
        <p:spPr>
          <a:xfrm>
            <a:off x="6017835" y="1358566"/>
            <a:ext cx="226208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Instruments for material science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32C4A-5704-4F87-B976-3FB2A84F6BBB}"/>
              </a:ext>
            </a:extLst>
          </p:cNvPr>
          <p:cNvSpPr txBox="1"/>
          <p:nvPr/>
        </p:nvSpPr>
        <p:spPr>
          <a:xfrm>
            <a:off x="6823900" y="2814425"/>
            <a:ext cx="435576" cy="231975"/>
          </a:xfrm>
          <a:prstGeom prst="rect">
            <a:avLst/>
          </a:prstGeom>
          <a:solidFill>
            <a:srgbClr val="66FFFF"/>
          </a:solidFill>
          <a:ln w="28575">
            <a:solidFill>
              <a:schemeClr val="bg1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XAIRA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57CB2-F094-47B8-A29F-492A9283CA4F}"/>
              </a:ext>
            </a:extLst>
          </p:cNvPr>
          <p:cNvSpPr txBox="1"/>
          <p:nvPr/>
        </p:nvSpPr>
        <p:spPr>
          <a:xfrm>
            <a:off x="4914749" y="3708325"/>
            <a:ext cx="665994" cy="231975"/>
          </a:xfrm>
          <a:prstGeom prst="rect">
            <a:avLst/>
          </a:prstGeom>
          <a:gradFill flip="none" rotWithShape="1"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NCD-SWEET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55548-1B4D-4540-9CED-A42AA1115299}"/>
              </a:ext>
            </a:extLst>
          </p:cNvPr>
          <p:cNvSpPr txBox="1"/>
          <p:nvPr/>
        </p:nvSpPr>
        <p:spPr>
          <a:xfrm>
            <a:off x="5989424" y="3440774"/>
            <a:ext cx="567361" cy="231975"/>
          </a:xfrm>
          <a:prstGeom prst="rect">
            <a:avLst/>
          </a:prstGeom>
          <a:gradFill>
            <a:gsLst>
              <a:gs pos="26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MISTRAL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C9510-5A97-4E66-9E40-4282B202E887}"/>
              </a:ext>
            </a:extLst>
          </p:cNvPr>
          <p:cNvSpPr txBox="1"/>
          <p:nvPr/>
        </p:nvSpPr>
        <p:spPr>
          <a:xfrm>
            <a:off x="2875126" y="3723575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3SBAR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AE18C2-7973-41BF-BED5-9CD3E78E8B86}"/>
              </a:ext>
            </a:extLst>
          </p:cNvPr>
          <p:cNvSpPr txBox="1"/>
          <p:nvPr/>
        </p:nvSpPr>
        <p:spPr>
          <a:xfrm>
            <a:off x="2021799" y="3545936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NOTOS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CEA5B-D2E5-4EC0-B036-11540B3D0CAD}"/>
              </a:ext>
            </a:extLst>
          </p:cNvPr>
          <p:cNvSpPr txBox="1"/>
          <p:nvPr/>
        </p:nvSpPr>
        <p:spPr>
          <a:xfrm>
            <a:off x="934737" y="2798789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LOREA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D90B11-74CF-4D48-9044-53EFE706BBEA}"/>
              </a:ext>
            </a:extLst>
          </p:cNvPr>
          <p:cNvSpPr txBox="1"/>
          <p:nvPr/>
        </p:nvSpPr>
        <p:spPr>
          <a:xfrm>
            <a:off x="901373" y="2339776"/>
            <a:ext cx="50288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CLAESS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C1141-507B-4CDB-B865-87B5E46BCF1F}"/>
              </a:ext>
            </a:extLst>
          </p:cNvPr>
          <p:cNvSpPr txBox="1"/>
          <p:nvPr/>
        </p:nvSpPr>
        <p:spPr>
          <a:xfrm>
            <a:off x="1280280" y="1882873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CIRCE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0F6E76-0297-4CDA-A2B3-CA13E75A50F5}"/>
              </a:ext>
            </a:extLst>
          </p:cNvPr>
          <p:cNvSpPr txBox="1"/>
          <p:nvPr/>
        </p:nvSpPr>
        <p:spPr>
          <a:xfrm>
            <a:off x="1715858" y="1723316"/>
            <a:ext cx="611884" cy="231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MINERVA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DA88DF-4D1B-42DC-B926-E716FA7FA382}"/>
              </a:ext>
            </a:extLst>
          </p:cNvPr>
          <p:cNvSpPr txBox="1"/>
          <p:nvPr/>
        </p:nvSpPr>
        <p:spPr>
          <a:xfrm>
            <a:off x="2803585" y="1373042"/>
            <a:ext cx="485495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BOREAS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8B72A-4B9A-4940-9147-47D962F021A7}"/>
              </a:ext>
            </a:extLst>
          </p:cNvPr>
          <p:cNvSpPr txBox="1"/>
          <p:nvPr/>
        </p:nvSpPr>
        <p:spPr>
          <a:xfrm>
            <a:off x="3971147" y="1325483"/>
            <a:ext cx="513768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  <a:ln w="28575">
            <a:solidFill>
              <a:schemeClr val="bg1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FAXTOR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725FD-B51D-4BEC-8647-A43A99B50FA1}"/>
              </a:ext>
            </a:extLst>
          </p:cNvPr>
          <p:cNvSpPr txBox="1"/>
          <p:nvPr/>
        </p:nvSpPr>
        <p:spPr>
          <a:xfrm>
            <a:off x="5469266" y="1615793"/>
            <a:ext cx="435576" cy="231975"/>
          </a:xfrm>
          <a:prstGeom prst="rect">
            <a:avLst/>
          </a:prstGeom>
          <a:gradFill>
            <a:gsLst>
              <a:gs pos="38000">
                <a:schemeClr val="accent4">
                  <a:lumMod val="20000"/>
                  <a:lumOff val="80000"/>
                </a:schemeClr>
              </a:gs>
              <a:gs pos="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rgbClr val="66FFFF"/>
              </a:gs>
            </a:gsLst>
          </a:gra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MIRAS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1A93A-2A82-4111-9863-0A03CFB458EC}"/>
              </a:ext>
            </a:extLst>
          </p:cNvPr>
          <p:cNvSpPr txBox="1"/>
          <p:nvPr/>
        </p:nvSpPr>
        <p:spPr>
          <a:xfrm>
            <a:off x="6895539" y="2309206"/>
            <a:ext cx="435576" cy="231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MSPD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5914362-C5D1-4093-A5D5-72D7F0DB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690" y="3192485"/>
            <a:ext cx="567361" cy="192171"/>
          </a:xfrm>
          <a:prstGeom prst="rect">
            <a:avLst/>
          </a:prstGeom>
          <a:solidFill>
            <a:srgbClr val="66FFFF"/>
          </a:solidFill>
          <a:scene3d>
            <a:camera prst="isometricTopUp"/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F4D3B7-34CC-43D0-AFEA-79B381AED355}"/>
              </a:ext>
            </a:extLst>
          </p:cNvPr>
          <p:cNvSpPr txBox="1"/>
          <p:nvPr/>
        </p:nvSpPr>
        <p:spPr>
          <a:xfrm>
            <a:off x="3931347" y="3723575"/>
            <a:ext cx="480997" cy="231975"/>
          </a:xfrm>
          <a:prstGeom prst="rect">
            <a:avLst/>
          </a:prstGeom>
          <a:solidFill>
            <a:srgbClr val="66FFFF"/>
          </a:solidFill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XALOC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68D69D-15DE-4761-99C2-1B6FED89EC43}"/>
              </a:ext>
            </a:extLst>
          </p:cNvPr>
          <p:cNvSpPr txBox="1"/>
          <p:nvPr/>
        </p:nvSpPr>
        <p:spPr>
          <a:xfrm>
            <a:off x="6931090" y="3467193"/>
            <a:ext cx="435576" cy="218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TEM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111DB2-3BDE-417D-B5C1-EB19981E25CB}"/>
              </a:ext>
            </a:extLst>
          </p:cNvPr>
          <p:cNvSpPr txBox="1"/>
          <p:nvPr/>
        </p:nvSpPr>
        <p:spPr>
          <a:xfrm>
            <a:off x="7093137" y="3227981"/>
            <a:ext cx="538472" cy="231975"/>
          </a:xfrm>
          <a:prstGeom prst="rect">
            <a:avLst/>
          </a:prstGeom>
          <a:solidFill>
            <a:srgbClr val="66FFFF"/>
          </a:solidFill>
          <a:ln>
            <a:solidFill>
              <a:srgbClr val="CC3399"/>
            </a:solidFill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Cryo-EM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2C76FE-3500-410D-BF22-65E18F50D182}"/>
              </a:ext>
            </a:extLst>
          </p:cNvPr>
          <p:cNvSpPr txBox="1"/>
          <p:nvPr/>
        </p:nvSpPr>
        <p:spPr>
          <a:xfrm>
            <a:off x="5791164" y="1055950"/>
            <a:ext cx="1918823" cy="276999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Instruments for life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B3BC83-DD47-439A-BCF7-027BCD582319}"/>
              </a:ext>
            </a:extLst>
          </p:cNvPr>
          <p:cNvSpPr txBox="1"/>
          <p:nvPr/>
        </p:nvSpPr>
        <p:spPr>
          <a:xfrm>
            <a:off x="6372357" y="1622406"/>
            <a:ext cx="1896433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55">
              <a:defRPr/>
            </a:pPr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Instruments for metrology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8D338A-23BE-4DD8-A459-14D7294C7B5D}"/>
              </a:ext>
            </a:extLst>
          </p:cNvPr>
          <p:cNvSpPr txBox="1"/>
          <p:nvPr/>
        </p:nvSpPr>
        <p:spPr>
          <a:xfrm>
            <a:off x="7398115" y="3463797"/>
            <a:ext cx="504905" cy="221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3399"/>
            </a:solidFill>
            <a:prstDash val="dash"/>
          </a:ln>
        </p:spPr>
        <p:txBody>
          <a:bodyPr vert="horz" wrap="none" lIns="68580" tIns="34290" rIns="68580" bIns="34290" rtlCol="0" anchor="t">
            <a:noAutofit/>
          </a:bodyPr>
          <a:lstStyle/>
          <a:p>
            <a:pPr defTabSz="914378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InCAEM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D74C8-4923-4DAA-8470-D700AD97918A}"/>
              </a:ext>
            </a:extLst>
          </p:cNvPr>
          <p:cNvSpPr txBox="1"/>
          <p:nvPr/>
        </p:nvSpPr>
        <p:spPr>
          <a:xfrm>
            <a:off x="4336974" y="1319189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commissioning)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C8D4B9-E66A-47D2-B0C8-CF5A9327D02B}"/>
              </a:ext>
            </a:extLst>
          </p:cNvPr>
          <p:cNvSpPr txBox="1"/>
          <p:nvPr/>
        </p:nvSpPr>
        <p:spPr>
          <a:xfrm>
            <a:off x="7113327" y="2798788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commissioning)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8231A4-3EAC-4C3E-8506-DFFAB7963C62}"/>
              </a:ext>
            </a:extLst>
          </p:cNvPr>
          <p:cNvSpPr txBox="1"/>
          <p:nvPr/>
        </p:nvSpPr>
        <p:spPr>
          <a:xfrm>
            <a:off x="3163824" y="3708323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constr.)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837AA5-F281-49BB-BA4E-D8718084CF90}"/>
              </a:ext>
            </a:extLst>
          </p:cNvPr>
          <p:cNvSpPr txBox="1"/>
          <p:nvPr/>
        </p:nvSpPr>
        <p:spPr>
          <a:xfrm>
            <a:off x="7772400" y="3440774"/>
            <a:ext cx="914400" cy="231975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378">
              <a:defRPr/>
            </a:pPr>
            <a:r>
              <a:rPr lang="en-US" sz="900" i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(in constr.)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781B81-4771-4905-B16D-2B2CAD57D7BE}"/>
              </a:ext>
            </a:extLst>
          </p:cNvPr>
          <p:cNvSpPr txBox="1"/>
          <p:nvPr/>
        </p:nvSpPr>
        <p:spPr>
          <a:xfrm>
            <a:off x="741463" y="4247823"/>
            <a:ext cx="614765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11 BLs in operation, 2 in final commissioning stage, 1 in construction</a:t>
            </a:r>
          </a:p>
          <a:p>
            <a:r>
              <a:rPr lang="en-US" sz="140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2 cryo-EM in operation, 1 to be installed in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949EE-A215-432E-A6DF-3D78A16CE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113" y="4085357"/>
            <a:ext cx="739248" cy="280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83D9B-B895-42EF-8FFA-5B8829611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07" y="4367769"/>
            <a:ext cx="1105921" cy="2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C47D2B-1CF7-4C76-80AC-E1EB9167C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AE0CFE5-F8A1-4678-B957-08A7D88F055C}"/>
              </a:ext>
            </a:extLst>
          </p:cNvPr>
          <p:cNvSpPr txBox="1">
            <a:spLocks/>
          </p:cNvSpPr>
          <p:nvPr/>
        </p:nvSpPr>
        <p:spPr>
          <a:xfrm>
            <a:off x="453253" y="72151"/>
            <a:ext cx="3392146" cy="2671050"/>
          </a:xfrm>
          <a:prstGeom prst="rect">
            <a:avLst/>
          </a:prstGeom>
          <a:solidFill>
            <a:srgbClr val="0D0D0D">
              <a:alpha val="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 2012</a:t>
            </a:r>
            <a:r>
              <a:rPr lang="en-US" sz="2000" b="1" dirty="0">
                <a:solidFill>
                  <a:prstClr val="white"/>
                </a:solidFill>
                <a:latin typeface="Calibri Light" panose="020F0302020204030204"/>
              </a:rPr>
              <a:t> s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tarted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the journey to develop ALBA as the </a:t>
            </a:r>
            <a:r>
              <a:rPr lang="en-US" sz="2000" b="1" dirty="0">
                <a:solidFill>
                  <a:prstClr val="white"/>
                </a:solidFill>
              </a:rPr>
              <a:t>instrument which addresses key questions for advancing in knowledge and innovation, as a service to society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A88AE-E5B2-4A1D-963F-6F10122731E9}"/>
              </a:ext>
            </a:extLst>
          </p:cNvPr>
          <p:cNvSpPr txBox="1"/>
          <p:nvPr/>
        </p:nvSpPr>
        <p:spPr>
          <a:xfrm flipH="1">
            <a:off x="7570470" y="1140589"/>
            <a:ext cx="1541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solidFill>
                  <a:schemeClr val="bg1"/>
                </a:solidFill>
              </a:rPr>
              <a:t>With the permanent support from Spanish and Catalan governments</a:t>
            </a:r>
          </a:p>
          <a:p>
            <a:pPr algn="r"/>
            <a:r>
              <a:rPr lang="en-US" b="1" i="1" dirty="0">
                <a:solidFill>
                  <a:schemeClr val="bg1"/>
                </a:solidFill>
              </a:rPr>
              <a:t>Integrated with some ERDF  and NGEU funds</a:t>
            </a:r>
            <a:endParaRPr lang="en-US" sz="1200" b="1" i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5B780-1759-4B78-A8CD-22C78409B3F6}"/>
              </a:ext>
            </a:extLst>
          </p:cNvPr>
          <p:cNvSpPr txBox="1"/>
          <p:nvPr/>
        </p:nvSpPr>
        <p:spPr>
          <a:xfrm flipH="1">
            <a:off x="4572000" y="262497"/>
            <a:ext cx="2899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Main players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009BA6-CACC-4F13-9F1C-144F4DF716A5}"/>
              </a:ext>
            </a:extLst>
          </p:cNvPr>
          <p:cNvSpPr/>
          <p:nvPr/>
        </p:nvSpPr>
        <p:spPr>
          <a:xfrm>
            <a:off x="274407" y="261793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journey is a balanced combination of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Scientific vision and creativity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Technical knowledge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Robustness and reliability in the RI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Spirit of service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Will and capacity of sharing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Enthusiasm for exploring new paths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0DF020-E760-4FAB-865B-789BD216C199}"/>
              </a:ext>
            </a:extLst>
          </p:cNvPr>
          <p:cNvSpPr/>
          <p:nvPr/>
        </p:nvSpPr>
        <p:spPr>
          <a:xfrm>
            <a:off x="4764989" y="1261822"/>
            <a:ext cx="1943953" cy="179314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Users &amp; partners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2C59EE-90B6-4A67-AC92-61E4B002DF0B}"/>
              </a:ext>
            </a:extLst>
          </p:cNvPr>
          <p:cNvSpPr/>
          <p:nvPr/>
        </p:nvSpPr>
        <p:spPr>
          <a:xfrm>
            <a:off x="4683889" y="2804161"/>
            <a:ext cx="1616892" cy="1471384"/>
          </a:xfrm>
          <a:prstGeom prst="ellipse">
            <a:avLst/>
          </a:prstGeom>
          <a:solidFill>
            <a:srgbClr val="009999">
              <a:alpha val="7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Industry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F20383-A861-4B6D-BE23-6D4B456624D1}"/>
              </a:ext>
            </a:extLst>
          </p:cNvPr>
          <p:cNvSpPr/>
          <p:nvPr/>
        </p:nvSpPr>
        <p:spPr>
          <a:xfrm>
            <a:off x="6187440" y="2296644"/>
            <a:ext cx="1352375" cy="1212365"/>
          </a:xfrm>
          <a:prstGeom prst="ellipse">
            <a:avLst/>
          </a:prstGeom>
          <a:solidFill>
            <a:srgbClr val="4472C4">
              <a:alpha val="5686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10239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3A9F3A-CB09-41A1-87B0-16F99C4E4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312" y="199778"/>
            <a:ext cx="2310505" cy="12339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27529" y="200870"/>
            <a:ext cx="4857750" cy="39211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</a:rPr>
              <a:t>Our USERS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42152891"/>
              </p:ext>
            </p:extLst>
          </p:nvPr>
        </p:nvGraphicFramePr>
        <p:xfrm>
          <a:off x="1769806" y="1413320"/>
          <a:ext cx="6331176" cy="3507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0367" y="4151014"/>
            <a:ext cx="2186945" cy="5078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</a:rPr>
              <a:t>Competitive and free access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Public 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455" y="4205674"/>
            <a:ext cx="2383397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</a:rPr>
              <a:t>Direct access covering operational costs</a:t>
            </a:r>
          </a:p>
          <a:p>
            <a:pPr algn="ctr"/>
            <a:r>
              <a:rPr lang="en-US" sz="1350" b="1" dirty="0">
                <a:solidFill>
                  <a:schemeClr val="bg1"/>
                </a:solidFill>
              </a:rPr>
              <a:t> Results can be confidential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3458" y="2021166"/>
            <a:ext cx="1471470" cy="7155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+100 companies using our instruments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E5B8A-99F9-47CC-AED2-75B01F6E3A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85" y="1577788"/>
            <a:ext cx="2109912" cy="1474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F6D6E9-ABA6-4BF0-85DC-C9968FAFF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649" y="3130266"/>
            <a:ext cx="1988033" cy="136892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0215FC-9745-49F7-98AA-40C2756973EA}"/>
              </a:ext>
            </a:extLst>
          </p:cNvPr>
          <p:cNvSpPr/>
          <p:nvPr/>
        </p:nvSpPr>
        <p:spPr>
          <a:xfrm>
            <a:off x="185544" y="7415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Academic proposals 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(5777 submitted/2928 granted)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EA38D4-AC38-49E6-997F-1F40AE880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5170" y="199778"/>
            <a:ext cx="2073285" cy="1213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3ED747-7857-4468-A9B7-AFE3DC2C32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7544" y="1165735"/>
            <a:ext cx="400407" cy="19805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D1E74-A814-4DC9-859A-3E8B061054AC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r>
              <a:rPr lang="en-US"/>
              <a:t>17 Dec 24 - Visit representantes comunicacion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2EAE3BF-C735-4FB2-AB9E-BC7506281C64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ALBA Strategy and Impact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455299B-3380-464E-8931-800A367108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5850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0"/>
              </a:schemeClr>
            </a:gs>
            <a:gs pos="100000">
              <a:srgbClr val="009999"/>
            </a:gs>
          </a:gsLst>
          <a:lin ang="0" scaled="0"/>
        </a:gradFill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>
          <a:defRPr sz="28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25592</TotalTime>
  <Words>1517</Words>
  <Application>Microsoft Office PowerPoint</Application>
  <PresentationFormat>On-screen Show (16:9)</PresentationFormat>
  <Paragraphs>306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ClanOT-Book</vt:lpstr>
      <vt:lpstr>Maven Pro</vt:lpstr>
      <vt:lpstr>Open Sans</vt:lpstr>
      <vt:lpstr>Roboto</vt:lpstr>
      <vt:lpstr>Verdana</vt:lpstr>
      <vt:lpstr>WiredMono</vt:lpstr>
      <vt:lpstr>Custom Design</vt:lpstr>
      <vt:lpstr>Tema de Office</vt:lpstr>
      <vt:lpstr>1_Tema de Office</vt:lpstr>
      <vt:lpstr>3_Tema de Office</vt:lpstr>
      <vt:lpstr>1_Custom Design</vt:lpstr>
      <vt:lpstr>4_Tema de Office</vt:lpstr>
      <vt:lpstr>2_Tema de Office</vt:lpstr>
      <vt:lpstr>PowerPoint Presentation</vt:lpstr>
      <vt:lpstr>PowerPoint Presentation</vt:lpstr>
      <vt:lpstr>PowerPoint Presentation</vt:lpstr>
      <vt:lpstr>PowerPoint Presentation</vt:lpstr>
      <vt:lpstr>ALBA Synchrotron Radiation Facility</vt:lpstr>
      <vt:lpstr>PowerPoint Presentation</vt:lpstr>
      <vt:lpstr>ALBA today</vt:lpstr>
      <vt:lpstr>PowerPoint Presentation</vt:lpstr>
      <vt:lpstr>Our USERS</vt:lpstr>
      <vt:lpstr>PowerPoint Presentation</vt:lpstr>
      <vt:lpstr>PowerPoint Presentation</vt:lpstr>
      <vt:lpstr>PowerPoint Presentation</vt:lpstr>
      <vt:lpstr>ALBA Strategic Priorities</vt:lpstr>
      <vt:lpstr>ALBA Strategic Priorities</vt:lpstr>
      <vt:lpstr>COVID research at BL09-MISTRAL</vt:lpstr>
      <vt:lpstr>Materiales para generacion sostenible de energia, para su almacenamiento, transporte y conversion</vt:lpstr>
      <vt:lpstr>PowerPoint Presentation</vt:lpstr>
      <vt:lpstr>PowerPoint Presentation</vt:lpstr>
      <vt:lpstr>ALBA II: 4th generation light source</vt:lpstr>
      <vt:lpstr>ALBA II - Day One</vt:lpstr>
      <vt:lpstr>PowerPoint Presentation</vt:lpstr>
      <vt:lpstr>ALBA II Roadmap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Caterina Biscari</cp:lastModifiedBy>
  <cp:revision>872</cp:revision>
  <dcterms:created xsi:type="dcterms:W3CDTF">2015-04-21T23:16:41Z</dcterms:created>
  <dcterms:modified xsi:type="dcterms:W3CDTF">2024-12-17T09:26:31Z</dcterms:modified>
</cp:coreProperties>
</file>