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5" r:id="rId2"/>
  </p:sldMasterIdLst>
  <p:notesMasterIdLst>
    <p:notesMasterId r:id="rId22"/>
  </p:notesMasterIdLst>
  <p:handoutMasterIdLst>
    <p:handoutMasterId r:id="rId23"/>
  </p:handoutMasterIdLst>
  <p:sldIdLst>
    <p:sldId id="256" r:id="rId3"/>
    <p:sldId id="4849" r:id="rId4"/>
    <p:sldId id="4835" r:id="rId5"/>
    <p:sldId id="4853" r:id="rId6"/>
    <p:sldId id="4854" r:id="rId7"/>
    <p:sldId id="4836" r:id="rId8"/>
    <p:sldId id="4856" r:id="rId9"/>
    <p:sldId id="4860" r:id="rId10"/>
    <p:sldId id="4859" r:id="rId11"/>
    <p:sldId id="4862" r:id="rId12"/>
    <p:sldId id="4868" r:id="rId13"/>
    <p:sldId id="4846" r:id="rId14"/>
    <p:sldId id="4848" r:id="rId15"/>
    <p:sldId id="4865" r:id="rId16"/>
    <p:sldId id="4867" r:id="rId17"/>
    <p:sldId id="4866" r:id="rId18"/>
    <p:sldId id="4837" r:id="rId19"/>
    <p:sldId id="4844" r:id="rId20"/>
    <p:sldId id="4857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57"/>
    <a:srgbClr val="FFFFFF"/>
    <a:srgbClr val="C00000"/>
    <a:srgbClr val="FF6600"/>
    <a:srgbClr val="009383"/>
    <a:srgbClr val="97ABBA"/>
    <a:srgbClr val="F57F3D"/>
    <a:srgbClr val="FF9933"/>
    <a:srgbClr val="FFCC99"/>
    <a:srgbClr val="D1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48"/>
    <p:restoredTop sz="95226" autoAdjust="0"/>
  </p:normalViewPr>
  <p:slideViewPr>
    <p:cSldViewPr snapToGrid="0" snapToObjects="1">
      <p:cViewPr varScale="1">
        <p:scale>
          <a:sx n="82" d="100"/>
          <a:sy n="82" d="100"/>
        </p:scale>
        <p:origin x="85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276"/>
    </p:cViewPr>
  </p:sorterViewPr>
  <p:notesViewPr>
    <p:cSldViewPr snapToGrid="0" snapToObjects="1">
      <p:cViewPr varScale="1">
        <p:scale>
          <a:sx n="171" d="100"/>
          <a:sy n="171" d="100"/>
        </p:scale>
        <p:origin x="65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06/11/2024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25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be the second 40%</a:t>
            </a:r>
          </a:p>
          <a:p>
            <a:r>
              <a:rPr lang="en-US" dirty="0"/>
              <a:t>Elaborate on changes if you had already participated on an ALBA postdoc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74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be the second 40%</a:t>
            </a:r>
          </a:p>
          <a:p>
            <a:r>
              <a:rPr lang="en-US" dirty="0"/>
              <a:t>Elaborate on changes if you had already participated on an ALBA postdoc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11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be the second 40%</a:t>
            </a:r>
          </a:p>
          <a:p>
            <a:r>
              <a:rPr lang="en-US" dirty="0"/>
              <a:t>Elaborate on changes if you had already participated on an ALBA postdoc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06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be the second 40%</a:t>
            </a:r>
          </a:p>
          <a:p>
            <a:r>
              <a:rPr lang="en-US" dirty="0"/>
              <a:t>Elaborate on changes if you had already participated on an ALBA postdoc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86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be the second 40%</a:t>
            </a:r>
          </a:p>
          <a:p>
            <a:r>
              <a:rPr lang="en-US" dirty="0"/>
              <a:t>Elaborate on changes if you had already participated on an ALBA postdoc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22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be the second 40%</a:t>
            </a:r>
          </a:p>
          <a:p>
            <a:r>
              <a:rPr lang="en-US" dirty="0"/>
              <a:t>Elaborate on changes if you had already participated on an ALBA postdoc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0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be the second 40%</a:t>
            </a:r>
          </a:p>
          <a:p>
            <a:r>
              <a:rPr lang="en-US" dirty="0"/>
              <a:t>Elaborate on changes if you had already participated on an ALBA postdoc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24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10% of the time</a:t>
            </a:r>
          </a:p>
          <a:p>
            <a:r>
              <a:rPr lang="en-US" dirty="0"/>
              <a:t>Try to summarize in a few bullet points; and try to be as precise in short as possible: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are you good in; what you have already proven that you are good in?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your goal for the ALBA stay.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networks you have built during your stay at ALBA?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issues which you have to overcome.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94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2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be the second 40%</a:t>
            </a:r>
          </a:p>
          <a:p>
            <a:r>
              <a:rPr lang="en-US" dirty="0"/>
              <a:t>Elaborate on changes if you had already participated on an ALBA postdoc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9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one work which you would to feature for your next job-application; It can be a project what you just started or some finished work from the past around which you want to build your next career steps.</a:t>
            </a:r>
          </a:p>
          <a:p>
            <a:endParaRPr lang="en-US" dirty="0"/>
          </a:p>
          <a:p>
            <a:r>
              <a:rPr lang="en-US" dirty="0"/>
              <a:t>Describe also in one slide how this work relates to your key achievement in case that it is another project.</a:t>
            </a:r>
          </a:p>
          <a:p>
            <a:endParaRPr lang="en-US" dirty="0"/>
          </a:p>
          <a:p>
            <a:r>
              <a:rPr lang="en-US" dirty="0"/>
              <a:t>This should take about 40% of the talk</a:t>
            </a:r>
          </a:p>
          <a:p>
            <a:endParaRPr lang="en-US" dirty="0"/>
          </a:p>
          <a:p>
            <a:r>
              <a:rPr lang="en-US" dirty="0"/>
              <a:t>Describe the scientific work you had done with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motivation why it is important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exactly you have done and with whom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consequences from this work: you may have opened up a field, of there was a patent, any kind of IP……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5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one work which you would to feature for your next job-application; It can be a project what you just started or some finished work from the past around which you want to build your next career steps.</a:t>
            </a:r>
          </a:p>
          <a:p>
            <a:endParaRPr lang="en-US" dirty="0"/>
          </a:p>
          <a:p>
            <a:r>
              <a:rPr lang="en-US" dirty="0"/>
              <a:t>Describe also in one slide how this work relates to your key achievement in case that it is another project.</a:t>
            </a:r>
          </a:p>
          <a:p>
            <a:endParaRPr lang="en-US" dirty="0"/>
          </a:p>
          <a:p>
            <a:r>
              <a:rPr lang="en-US" dirty="0"/>
              <a:t>This should take about 40% of the talk</a:t>
            </a:r>
          </a:p>
          <a:p>
            <a:endParaRPr lang="en-US" dirty="0"/>
          </a:p>
          <a:p>
            <a:r>
              <a:rPr lang="en-US" dirty="0"/>
              <a:t>Describe the scientific work you had done with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motivation why it is important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exactly you have done and with whom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consequences from this work: you may have opened up a field, of there was a patent, any kind of IP……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5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one work which you would to feature for your next job-application; It can be a project what you just started or some finished work from the past around which you want to build your next career steps.</a:t>
            </a:r>
          </a:p>
          <a:p>
            <a:endParaRPr lang="en-US" dirty="0"/>
          </a:p>
          <a:p>
            <a:r>
              <a:rPr lang="en-US" dirty="0"/>
              <a:t>Describe also in one slide how this work relates to your key achievement in case that it is another project.</a:t>
            </a:r>
          </a:p>
          <a:p>
            <a:endParaRPr lang="en-US" dirty="0"/>
          </a:p>
          <a:p>
            <a:r>
              <a:rPr lang="en-US" dirty="0"/>
              <a:t>This should take about 40% of the talk</a:t>
            </a:r>
          </a:p>
          <a:p>
            <a:endParaRPr lang="en-US" dirty="0"/>
          </a:p>
          <a:p>
            <a:r>
              <a:rPr lang="en-US" dirty="0"/>
              <a:t>Describe the scientific work you had done with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motivation why it is important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exactly you have done and with whom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consequences from this work: you may have opened up a field, of there was a patent, any kind of IP……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11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one work which you would to feature for your next job-application; It can be a project what you just started or some finished work from the past around which you want to build your next career steps.</a:t>
            </a:r>
          </a:p>
          <a:p>
            <a:endParaRPr lang="en-US" dirty="0"/>
          </a:p>
          <a:p>
            <a:r>
              <a:rPr lang="en-US" dirty="0"/>
              <a:t>Describe also in one slide how this work relates to your key achievement in case that it is another project.</a:t>
            </a:r>
          </a:p>
          <a:p>
            <a:endParaRPr lang="en-US" dirty="0"/>
          </a:p>
          <a:p>
            <a:r>
              <a:rPr lang="en-US" dirty="0"/>
              <a:t>This should take about 40% of the talk</a:t>
            </a:r>
          </a:p>
          <a:p>
            <a:endParaRPr lang="en-US" dirty="0"/>
          </a:p>
          <a:p>
            <a:r>
              <a:rPr lang="en-US" dirty="0"/>
              <a:t>Describe the scientific work you had done with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motivation why it is important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exactly you have done and with whom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Are there any consequences from this work: you may have opened up a field, of there was a patent, any kind of IP……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77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be the second 40%</a:t>
            </a:r>
          </a:p>
          <a:p>
            <a:r>
              <a:rPr lang="en-US" dirty="0"/>
              <a:t>Elaborate on changes if you had already participated on an ALBA postdoc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07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be the second 40%</a:t>
            </a:r>
          </a:p>
          <a:p>
            <a:r>
              <a:rPr lang="en-US" dirty="0"/>
              <a:t>Elaborate on changes if you had already participated on an ALBA postdoc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90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be the second 40%</a:t>
            </a:r>
          </a:p>
          <a:p>
            <a:r>
              <a:rPr lang="en-US" dirty="0"/>
              <a:t>Elaborate on changes if you had already participated on an ALBA postdoc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be the second 40%</a:t>
            </a:r>
          </a:p>
          <a:p>
            <a:r>
              <a:rPr lang="en-US" dirty="0"/>
              <a:t>Elaborate on changes if you had already participated on an ALBA postdoc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34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1668"/>
            <a:ext cx="1694456" cy="845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7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86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08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46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7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0734"/>
            <a:ext cx="2743200" cy="365125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3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71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72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50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17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34118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61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3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2"/>
            <a:ext cx="5994400" cy="1169551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3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480801" y="304802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7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66" y="163936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665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6" y="225977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905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733286" y="210028"/>
            <a:ext cx="5024437" cy="6242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62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F7A64127-1BEF-44B7-8010-949E2254A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550223"/>
            <a:ext cx="27432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13 July 2022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5C017F5-6B57-4BF6-B5D8-89540B82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II Status - C. Biscari - SAC34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1180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94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77338"/>
            <a:ext cx="1012958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  <p:sldLayoutId id="2147483657" r:id="rId7"/>
    <p:sldLayoutId id="2147483691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-171787" y="-599701"/>
            <a:ext cx="12363787" cy="7457701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13 July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ALBA II Status - C. Biscari - SAC34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52870" y="44147"/>
            <a:ext cx="858833" cy="480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F7049-4D5B-4BA1-867B-59B9168352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3800" y="109889"/>
            <a:ext cx="932728" cy="47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0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7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tiff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88/1742-6596/430/1/012007" TargetMode="External"/><Relationship Id="rId5" Type="http://schemas.openxmlformats.org/officeDocument/2006/relationships/hyperlink" Target="https://doi.org/10.1016/j.cpc.2019.107064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420804-B0CF-9E4E-8731-9FE37833A3B9}"/>
              </a:ext>
            </a:extLst>
          </p:cNvPr>
          <p:cNvSpPr txBox="1"/>
          <p:nvPr/>
        </p:nvSpPr>
        <p:spPr>
          <a:xfrm>
            <a:off x="5419493" y="5456762"/>
            <a:ext cx="53474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>
                <a:solidFill>
                  <a:srgbClr val="092F56"/>
                </a:solidFill>
                <a:cs typeface="Arial" panose="020B0604020202020204" pitchFamily="34" charset="0"/>
              </a:rPr>
              <a:t>Oleg Usoltsev</a:t>
            </a:r>
          </a:p>
          <a:p>
            <a:pPr algn="r"/>
            <a:endParaRPr lang="es-ES" sz="1600" i="1" dirty="0">
              <a:solidFill>
                <a:srgbClr val="092F56"/>
              </a:solidFill>
              <a:cs typeface="Arial" panose="020B0604020202020204" pitchFamily="34" charset="0"/>
            </a:endParaRPr>
          </a:p>
          <a:p>
            <a:pPr algn="r"/>
            <a:r>
              <a:rPr lang="es-ES" sz="1600" i="1" dirty="0">
                <a:solidFill>
                  <a:srgbClr val="009282"/>
                </a:solidFill>
                <a:cs typeface="Arial" panose="020B0604020202020204" pitchFamily="34" charset="0"/>
              </a:rPr>
              <a:t>06 </a:t>
            </a:r>
            <a:r>
              <a:rPr lang="es-ES" sz="1600" i="1" dirty="0" err="1">
                <a:solidFill>
                  <a:srgbClr val="009282"/>
                </a:solidFill>
                <a:cs typeface="Arial" panose="020B0604020202020204" pitchFamily="34" charset="0"/>
              </a:rPr>
              <a:t>November</a:t>
            </a:r>
            <a:r>
              <a:rPr lang="es-ES" sz="1600" i="1" dirty="0">
                <a:solidFill>
                  <a:srgbClr val="009282"/>
                </a:solidFill>
                <a:cs typeface="Arial" panose="020B0604020202020204" pitchFamily="34" charset="0"/>
              </a:rPr>
              <a:t> 2024 – </a:t>
            </a:r>
            <a:r>
              <a:rPr lang="es-ES" sz="16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6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</a:p>
          <a:p>
            <a:pPr algn="r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D852B9-7240-BA46-8595-647F3F372DCA}"/>
              </a:ext>
            </a:extLst>
          </p:cNvPr>
          <p:cNvSpPr txBox="1"/>
          <p:nvPr/>
        </p:nvSpPr>
        <p:spPr>
          <a:xfrm>
            <a:off x="1581665" y="4488766"/>
            <a:ext cx="9185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092F56"/>
                </a:solidFill>
                <a:cs typeface="Arial" panose="020B0604020202020204" pitchFamily="34" charset="0"/>
              </a:rPr>
              <a:t>My XAS story: CLAESS beamline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D0494-BEC6-4500-352B-322B041FE0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787" y="915615"/>
            <a:ext cx="6903820" cy="35731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8D041F-F05C-582B-D48F-3D1F65E2FE05}"/>
              </a:ext>
            </a:extLst>
          </p:cNvPr>
          <p:cNvSpPr txBox="1"/>
          <p:nvPr/>
        </p:nvSpPr>
        <p:spPr>
          <a:xfrm>
            <a:off x="1993787" y="915615"/>
            <a:ext cx="198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ALBA of the future:</a:t>
            </a:r>
          </a:p>
        </p:txBody>
      </p:sp>
    </p:spTree>
    <p:extLst>
      <p:ext uri="{BB962C8B-B14F-4D97-AF65-F5344CB8AC3E}">
        <p14:creationId xmlns:p14="http://schemas.microsoft.com/office/powerpoint/2010/main" val="382360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for the ALBA Stay: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10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8675970-27AA-A94A-A254-F4CA7F7077D3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1C2A13-AFA3-51CD-E5E5-055141169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3925"/>
            <a:ext cx="12192000" cy="50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32CACFA-BFF2-0506-AE96-8153FF75C3C6}"/>
              </a:ext>
            </a:extLst>
          </p:cNvPr>
          <p:cNvSpPr/>
          <p:nvPr/>
        </p:nvSpPr>
        <p:spPr>
          <a:xfrm>
            <a:off x="1894114" y="1048486"/>
            <a:ext cx="933062" cy="22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003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1800" b="1" baseline="-25000" dirty="0" err="1">
                <a:solidFill>
                  <a:srgbClr val="003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</a:t>
            </a:r>
            <a:r>
              <a:rPr lang="en-US" sz="1800" b="1" baseline="-25000" dirty="0">
                <a:solidFill>
                  <a:srgbClr val="003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-Pd</a:t>
            </a:r>
            <a:endParaRPr lang="en-US" dirty="0">
              <a:solidFill>
                <a:srgbClr val="003057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7A5C86-D79D-DBD2-C8C1-E2C85A853B05}"/>
              </a:ext>
            </a:extLst>
          </p:cNvPr>
          <p:cNvSpPr/>
          <p:nvPr/>
        </p:nvSpPr>
        <p:spPr>
          <a:xfrm>
            <a:off x="5617030" y="1029824"/>
            <a:ext cx="1576872" cy="255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en-US" sz="18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dirty="0">
              <a:solidFill>
                <a:srgbClr val="003057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B6538C-E953-7923-595D-A67D4582B6C3}"/>
              </a:ext>
            </a:extLst>
          </p:cNvPr>
          <p:cNvSpPr/>
          <p:nvPr/>
        </p:nvSpPr>
        <p:spPr>
          <a:xfrm>
            <a:off x="9520335" y="1013925"/>
            <a:ext cx="1576872" cy="255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003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sz="1800" b="1" baseline="-25000" dirty="0" err="1">
                <a:solidFill>
                  <a:srgbClr val="003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</a:t>
            </a:r>
            <a:r>
              <a:rPr lang="en-US" sz="1800" b="1" baseline="-25000" dirty="0">
                <a:solidFill>
                  <a:srgbClr val="003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-Pd</a:t>
            </a:r>
            <a:endParaRPr lang="en-US" dirty="0">
              <a:solidFill>
                <a:srgbClr val="0030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70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for the ALBA Stay: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11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8675970-27AA-A94A-A254-F4CA7F7077D3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ADEB05-14C2-B5DF-C020-964B2C7C8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569" y="1655661"/>
            <a:ext cx="5881567" cy="391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3F91203-CC23-E591-6E8F-BD91EFD42783}"/>
              </a:ext>
            </a:extLst>
          </p:cNvPr>
          <p:cNvSpPr txBox="1"/>
          <p:nvPr/>
        </p:nvSpPr>
        <p:spPr>
          <a:xfrm>
            <a:off x="5416402" y="5516520"/>
            <a:ext cx="260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Energy (eV)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B197E066-A995-CCFC-FDA9-977FA784ACB8}"/>
              </a:ext>
            </a:extLst>
          </p:cNvPr>
          <p:cNvSpPr txBox="1"/>
          <p:nvPr/>
        </p:nvSpPr>
        <p:spPr>
          <a:xfrm rot="16200000">
            <a:off x="1459790" y="2728951"/>
            <a:ext cx="260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Normalized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𝛍</a:t>
            </a:r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964746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for the ALBA Stay: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EFC9F8-29BA-D644-BCDF-4F3733FFAB19}"/>
              </a:ext>
            </a:extLst>
          </p:cNvPr>
          <p:cNvSpPr txBox="1"/>
          <p:nvPr/>
        </p:nvSpPr>
        <p:spPr>
          <a:xfrm>
            <a:off x="1306378" y="2375655"/>
            <a:ext cx="9427028" cy="44241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Measure for success:</a:t>
            </a:r>
          </a:p>
          <a:p>
            <a:pPr marL="914400" lvl="1" indent="-457200">
              <a:buFontTx/>
              <a:buChar char="-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Development of advanced tools for users support including data analysis pipelines, </a:t>
            </a:r>
          </a:p>
          <a:p>
            <a:pPr marL="914400" lvl="1" indent="-457200">
              <a:buFontTx/>
              <a:buChar char="-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Expanded XAS database creation</a:t>
            </a:r>
          </a:p>
          <a:p>
            <a:pPr marL="914400" lvl="1" indent="-457200">
              <a:buFontTx/>
              <a:buChar char="-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High impact factor publications</a:t>
            </a:r>
          </a:p>
          <a:p>
            <a:pPr marL="914400" lvl="1" indent="-457200">
              <a:buFontTx/>
              <a:buChar char="-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Participation and recognition on conferences</a:t>
            </a:r>
          </a:p>
          <a:p>
            <a:pPr marL="914400" lvl="1" indent="-457200">
              <a:buFontTx/>
              <a:buChar char="-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Grant lead</a:t>
            </a:r>
          </a:p>
          <a:p>
            <a:pPr marL="914400" lvl="1" indent="-457200">
              <a:buFontTx/>
              <a:buChar char="-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Salary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5272EAF-2212-008B-F8CA-009BA7399D4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0882C-67FB-EC03-6388-7AD09B062118}"/>
              </a:ext>
            </a:extLst>
          </p:cNvPr>
          <p:cNvSpPr txBox="1"/>
          <p:nvPr/>
        </p:nvSpPr>
        <p:spPr>
          <a:xfrm>
            <a:off x="1791610" y="805995"/>
            <a:ext cx="95621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Motivation: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interest in big data processing and developing the skills both in data acquisition and analysis; be part of scientific international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comunity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5549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4949" y="12352"/>
            <a:ext cx="9427028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Applying approach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71861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73595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3" name="Rectangle 57">
            <a:extLst>
              <a:ext uri="{FF2B5EF4-FFF2-40B4-BE49-F238E27FC236}">
                <a16:creationId xmlns:a16="http://schemas.microsoft.com/office/drawing/2014/main" id="{55850CC8-5E64-9022-441E-618D9E816EE2}"/>
              </a:ext>
            </a:extLst>
          </p:cNvPr>
          <p:cNvSpPr/>
          <p:nvPr/>
        </p:nvSpPr>
        <p:spPr>
          <a:xfrm>
            <a:off x="6065029" y="868439"/>
            <a:ext cx="4694267" cy="47015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>
            <a:bevelT w="0" h="444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1C1A77-BB47-2D3E-AE85-4F27C1472AD5}"/>
              </a:ext>
            </a:extLst>
          </p:cNvPr>
          <p:cNvSpPr txBox="1"/>
          <p:nvPr/>
        </p:nvSpPr>
        <p:spPr>
          <a:xfrm>
            <a:off x="6710479" y="633935"/>
            <a:ext cx="2430684" cy="369332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</a:t>
            </a:r>
            <a:r>
              <a:rPr lang="en-US" b="1" baseline="-25000" dirty="0">
                <a:solidFill>
                  <a:schemeClr val="bg1"/>
                </a:solidFill>
              </a:rPr>
              <a:t>1.2</a:t>
            </a:r>
            <a:r>
              <a:rPr lang="en-US" b="1" dirty="0">
                <a:solidFill>
                  <a:schemeClr val="bg1"/>
                </a:solidFill>
              </a:rPr>
              <a:t>Mn</a:t>
            </a:r>
            <a:r>
              <a:rPr lang="en-US" b="1" baseline="-25000" dirty="0">
                <a:solidFill>
                  <a:schemeClr val="bg1"/>
                </a:solidFill>
              </a:rPr>
              <a:t>0.60</a:t>
            </a:r>
            <a:r>
              <a:rPr lang="en-US" b="1" dirty="0">
                <a:solidFill>
                  <a:schemeClr val="bg1"/>
                </a:solidFill>
              </a:rPr>
              <a:t>Ni</a:t>
            </a:r>
            <a:r>
              <a:rPr lang="en-US" b="1" baseline="-25000" dirty="0">
                <a:solidFill>
                  <a:schemeClr val="bg1"/>
                </a:solidFill>
              </a:rPr>
              <a:t>0.20</a:t>
            </a:r>
            <a:r>
              <a:rPr lang="en-US" b="1" dirty="0">
                <a:solidFill>
                  <a:schemeClr val="bg1"/>
                </a:solidFill>
              </a:rPr>
              <a:t>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AFF3B-85CC-3D13-AC56-A6BCDCD2FB82}"/>
              </a:ext>
            </a:extLst>
          </p:cNvPr>
          <p:cNvSpPr txBox="1"/>
          <p:nvPr/>
        </p:nvSpPr>
        <p:spPr>
          <a:xfrm>
            <a:off x="8232666" y="1503340"/>
            <a:ext cx="2430684" cy="369332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</a:t>
            </a:r>
            <a:r>
              <a:rPr lang="en-US" b="1" baseline="-25000" dirty="0">
                <a:solidFill>
                  <a:schemeClr val="bg1"/>
                </a:solidFill>
              </a:rPr>
              <a:t>1.2</a:t>
            </a:r>
            <a:r>
              <a:rPr lang="en-US" b="1" dirty="0">
                <a:solidFill>
                  <a:schemeClr val="bg1"/>
                </a:solidFill>
              </a:rPr>
              <a:t>Mn</a:t>
            </a:r>
            <a:r>
              <a:rPr lang="en-US" b="1" baseline="-25000" dirty="0">
                <a:solidFill>
                  <a:schemeClr val="bg1"/>
                </a:solidFill>
              </a:rPr>
              <a:t>0.56</a:t>
            </a:r>
            <a:r>
              <a:rPr lang="en-US" b="1" dirty="0">
                <a:solidFill>
                  <a:schemeClr val="bg1"/>
                </a:solidFill>
              </a:rPr>
              <a:t>Ni</a:t>
            </a:r>
            <a:r>
              <a:rPr lang="en-US" b="1" baseline="-25000" dirty="0">
                <a:solidFill>
                  <a:schemeClr val="bg1"/>
                </a:solidFill>
              </a:rPr>
              <a:t>0.16</a:t>
            </a:r>
            <a:r>
              <a:rPr lang="en-US" b="1" dirty="0">
                <a:solidFill>
                  <a:schemeClr val="bg1"/>
                </a:solidFill>
              </a:rPr>
              <a:t>Co</a:t>
            </a:r>
            <a:r>
              <a:rPr lang="en-US" b="1" baseline="-25000" dirty="0">
                <a:solidFill>
                  <a:schemeClr val="bg1"/>
                </a:solidFill>
              </a:rPr>
              <a:t>0.08</a:t>
            </a:r>
            <a:r>
              <a:rPr lang="en-US" b="1" dirty="0">
                <a:solidFill>
                  <a:schemeClr val="bg1"/>
                </a:solidFill>
              </a:rPr>
              <a:t>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9" name="Picture 8" descr="A graph of different types of substances&#10;&#10;Description automatically generated with medium confidence">
            <a:extLst>
              <a:ext uri="{FF2B5EF4-FFF2-40B4-BE49-F238E27FC236}">
                <a16:creationId xmlns:a16="http://schemas.microsoft.com/office/drawing/2014/main" id="{6E03EFE3-E9C3-DAD8-BB6E-122800F2A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" r="7761"/>
          <a:stretch/>
        </p:blipFill>
        <p:spPr>
          <a:xfrm>
            <a:off x="5447363" y="644985"/>
            <a:ext cx="5425637" cy="552652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10" name="Picture 9" descr="A graph showing a graph&#10;&#10;Description automatically generated with medium confidence">
            <a:extLst>
              <a:ext uri="{FF2B5EF4-FFF2-40B4-BE49-F238E27FC236}">
                <a16:creationId xmlns:a16="http://schemas.microsoft.com/office/drawing/2014/main" id="{7990C62D-F6C8-248F-C5F5-B0DDB41F5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92" b="94799" l="4571" r="96362">
                        <a14:foregroundMark x1="11039" y1="85575" x2="4571" y2="86266"/>
                        <a14:foregroundMark x1="14459" y1="84072" x2="17910" y2="83137"/>
                        <a14:foregroundMark x1="22170" y1="76310" x2="28949" y2="53962"/>
                        <a14:foregroundMark x1="28949" y1="53962" x2="29447" y2="46729"/>
                        <a14:foregroundMark x1="29447" y1="46729" x2="20864" y2="62170"/>
                        <a14:foregroundMark x1="20864" y1="62170" x2="19869" y2="73913"/>
                        <a14:foregroundMark x1="19869" y1="73913" x2="7587" y2="94839"/>
                        <a14:foregroundMark x1="29042" y1="37546" x2="30193" y2="13165"/>
                        <a14:foregroundMark x1="30193" y1="13165" x2="37500" y2="18570"/>
                        <a14:foregroundMark x1="37500" y1="18570" x2="36785" y2="25559"/>
                        <a14:foregroundMark x1="36785" y1="25559" x2="29726" y2="32020"/>
                        <a14:foregroundMark x1="29726" y1="32020" x2="28949" y2="33604"/>
                        <a14:foregroundMark x1="30379" y1="15928" x2="34546" y2="17432"/>
                        <a14:foregroundMark x1="34235" y1="32101" x2="37158" y2="41731"/>
                        <a14:foregroundMark x1="37158" y1="41731" x2="47948" y2="33685"/>
                        <a14:foregroundMark x1="47948" y1="33685" x2="52767" y2="43763"/>
                        <a14:foregroundMark x1="52767" y1="43763" x2="64241" y2="49858"/>
                        <a14:foregroundMark x1="64241" y1="49858" x2="69869" y2="47095"/>
                        <a14:foregroundMark x1="69869" y1="47095" x2="74192" y2="42462"/>
                        <a14:foregroundMark x1="74192" y1="42462" x2="79478" y2="39537"/>
                        <a14:foregroundMark x1="79478" y1="39537" x2="92537" y2="40756"/>
                        <a14:foregroundMark x1="92537" y1="40756" x2="94216" y2="39984"/>
                        <a14:foregroundMark x1="29260" y1="34701" x2="29478" y2="45307"/>
                        <a14:foregroundMark x1="29478" y1="45307" x2="29353" y2="45591"/>
                        <a14:foregroundMark x1="29042" y1="38643" x2="28949" y2="43966"/>
                        <a14:foregroundMark x1="29757" y1="14303" x2="31219" y2="16863"/>
                        <a14:foregroundMark x1="37251" y1="39862" x2="41573" y2="34295"/>
                        <a14:foregroundMark x1="41573" y1="34295" x2="48228" y2="32060"/>
                        <a14:foregroundMark x1="48228" y1="32060" x2="51306" y2="42869"/>
                        <a14:foregroundMark x1="80162" y1="39577" x2="86132" y2="37505"/>
                        <a14:foregroundMark x1="86132" y1="37505" x2="96393" y2="39049"/>
                        <a14:foregroundMark x1="82463" y1="38927" x2="78389" y2="39984"/>
                        <a14:foregroundMark x1="78389" y1="39984" x2="78483" y2="39334"/>
                        <a14:foregroundMark x1="78483" y1="39334" x2="78483" y2="39334"/>
                        <a14:foregroundMark x1="78483" y1="39334" x2="84017" y2="38115"/>
                        <a14:foregroundMark x1="84017" y1="38115" x2="84017" y2="38115"/>
                        <a14:foregroundMark x1="84017" y1="38115" x2="83271" y2="38115"/>
                        <a14:foregroundMark x1="29664" y1="16050" x2="33302" y2="10321"/>
                        <a14:foregroundMark x1="33302" y1="10321" x2="28825" y2="16335"/>
                        <a14:foregroundMark x1="31001" y1="14019" x2="36847" y2="11784"/>
                        <a14:foregroundMark x1="36847" y1="11784" x2="35852" y2="19139"/>
                        <a14:foregroundMark x1="35852" y1="19139" x2="29353" y2="16944"/>
                        <a14:foregroundMark x1="29353" y1="16944" x2="28203" y2="15644"/>
                        <a14:foregroundMark x1="32058" y1="14141" x2="30597" y2="9793"/>
                        <a14:foregroundMark x1="30597" y1="9793" x2="37065" y2="11296"/>
                        <a14:foregroundMark x1="33738" y1="10605" x2="33613" y2="10321"/>
                        <a14:foregroundMark x1="33613" y1="10321" x2="33085" y2="9386"/>
                        <a14:foregroundMark x1="33085" y1="9386" x2="32463" y2="10077"/>
                        <a14:foregroundMark x1="32463" y1="10077" x2="32369" y2="9793"/>
                        <a14:foregroundMark x1="43812" y1="33320" x2="47046" y2="31410"/>
                        <a14:foregroundMark x1="47046" y1="31410" x2="48290" y2="31694"/>
                        <a14:foregroundMark x1="34733" y1="11256" x2="29291" y2="13125"/>
                        <a14:foregroundMark x1="31188" y1="9143" x2="32152" y2="7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8229">
            <a:off x="3291407" y="1900848"/>
            <a:ext cx="4313006" cy="2337531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1C4EFCB-D22D-B8C3-3B40-B6D553944D8B}"/>
              </a:ext>
            </a:extLst>
          </p:cNvPr>
          <p:cNvSpPr/>
          <p:nvPr/>
        </p:nvSpPr>
        <p:spPr>
          <a:xfrm rot="1806413">
            <a:off x="6180152" y="1067616"/>
            <a:ext cx="92598" cy="196770"/>
          </a:xfrm>
          <a:prstGeom prst="triangle">
            <a:avLst/>
          </a:prstGeom>
          <a:solidFill>
            <a:srgbClr val="50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1DE34AC-DDFF-5805-14A6-5610AA46E3BF}"/>
              </a:ext>
            </a:extLst>
          </p:cNvPr>
          <p:cNvSpPr/>
          <p:nvPr/>
        </p:nvSpPr>
        <p:spPr>
          <a:xfrm rot="1806413">
            <a:off x="6209363" y="1081587"/>
            <a:ext cx="92598" cy="196770"/>
          </a:xfrm>
          <a:prstGeom prst="triangle">
            <a:avLst/>
          </a:prstGeom>
          <a:solidFill>
            <a:srgbClr val="126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aph of a graph&#10;&#10;Description automatically generated">
            <a:extLst>
              <a:ext uri="{FF2B5EF4-FFF2-40B4-BE49-F238E27FC236}">
                <a16:creationId xmlns:a16="http://schemas.microsoft.com/office/drawing/2014/main" id="{EAC4201F-A916-6E67-EA44-1E4012F9083B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6" b="89923" l="5224" r="91947">
                        <a14:foregroundMark x1="32649" y1="19382" x2="23725" y2="39984"/>
                        <a14:foregroundMark x1="23725" y1="39984" x2="15983" y2="76107"/>
                        <a14:foregroundMark x1="15983" y1="76107" x2="2923" y2="89110"/>
                        <a14:foregroundMark x1="2923" y1="89110" x2="22108" y2="87282"/>
                        <a14:foregroundMark x1="22108" y1="87282" x2="31561" y2="52702"/>
                        <a14:foregroundMark x1="31561" y1="52702" x2="57152" y2="60219"/>
                        <a14:foregroundMark x1="57152" y1="60219" x2="91947" y2="48070"/>
                        <a14:foregroundMark x1="91947" y1="48070" x2="76493" y2="39171"/>
                        <a14:foregroundMark x1="76493" y1="39171" x2="54695" y2="39171"/>
                        <a14:foregroundMark x1="54695" y1="39171" x2="32058" y2="23730"/>
                        <a14:foregroundMark x1="32058" y1="23730" x2="31095" y2="21617"/>
                        <a14:foregroundMark x1="29011" y1="22064" x2="26648" y2="31044"/>
                        <a14:foregroundMark x1="77052" y1="46241" x2="43626" y2="49411"/>
                        <a14:foregroundMark x1="34235" y1="32385" x2="28483" y2="56400"/>
                        <a14:foregroundMark x1="28483" y1="56400" x2="16760" y2="79399"/>
                        <a14:foregroundMark x1="16760" y1="79399" x2="5224" y2="85250"/>
                        <a14:foregroundMark x1="88308" y1="49411" x2="90920" y2="52540"/>
                        <a14:foregroundMark x1="27830" y1="27712" x2="29882" y2="15644"/>
                        <a14:foregroundMark x1="26835" y1="26859" x2="25124" y2="30719"/>
                        <a14:foregroundMark x1="27239" y1="26168" x2="31530" y2="2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3009">
            <a:off x="5140636" y="4072986"/>
            <a:ext cx="3764014" cy="2194560"/>
          </a:xfrm>
          <a:prstGeom prst="rect">
            <a:avLst/>
          </a:pr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666DB4B-2176-0A37-F1A6-A3035BEF8DD7}"/>
              </a:ext>
            </a:extLst>
          </p:cNvPr>
          <p:cNvSpPr/>
          <p:nvPr/>
        </p:nvSpPr>
        <p:spPr>
          <a:xfrm rot="6599043">
            <a:off x="8540446" y="5579926"/>
            <a:ext cx="92598" cy="196770"/>
          </a:xfrm>
          <a:prstGeom prst="triangle">
            <a:avLst/>
          </a:prstGeom>
          <a:solidFill>
            <a:srgbClr val="126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98EF753-CEB2-05E1-AFD8-51E82381F248}"/>
              </a:ext>
            </a:extLst>
          </p:cNvPr>
          <p:cNvSpPr/>
          <p:nvPr/>
        </p:nvSpPr>
        <p:spPr>
          <a:xfrm rot="6599043">
            <a:off x="8517587" y="5640886"/>
            <a:ext cx="92598" cy="196770"/>
          </a:xfrm>
          <a:prstGeom prst="triangle">
            <a:avLst/>
          </a:prstGeom>
          <a:solidFill>
            <a:srgbClr val="4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613A46-467D-ECE7-5B0B-C4F357CFFE32}"/>
              </a:ext>
            </a:extLst>
          </p:cNvPr>
          <p:cNvGrpSpPr/>
          <p:nvPr/>
        </p:nvGrpSpPr>
        <p:grpSpPr>
          <a:xfrm>
            <a:off x="4331293" y="4859118"/>
            <a:ext cx="1290484" cy="1290484"/>
            <a:chOff x="3881284" y="1246239"/>
            <a:chExt cx="1290484" cy="1290484"/>
          </a:xfrm>
          <a:scene3d>
            <a:camera prst="isometricLeftDown"/>
            <a:lightRig rig="threePt" dir="t"/>
          </a:scene3d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B6E2F01-FC51-B50F-559E-DA4DE6DDD5A3}"/>
                </a:ext>
              </a:extLst>
            </p:cNvPr>
            <p:cNvSpPr/>
            <p:nvPr/>
          </p:nvSpPr>
          <p:spPr>
            <a:xfrm>
              <a:off x="3881284" y="1246239"/>
              <a:ext cx="1290484" cy="1290484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3006F63-5AC6-E986-B5E1-E62B2CF0B428}"/>
                </a:ext>
              </a:extLst>
            </p:cNvPr>
            <p:cNvSpPr/>
            <p:nvPr/>
          </p:nvSpPr>
          <p:spPr>
            <a:xfrm>
              <a:off x="4345858" y="1710813"/>
              <a:ext cx="363793" cy="3637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Arrow: Right 17">
            <a:extLst>
              <a:ext uri="{FF2B5EF4-FFF2-40B4-BE49-F238E27FC236}">
                <a16:creationId xmlns:a16="http://schemas.microsoft.com/office/drawing/2014/main" id="{B2DFFAAE-C0CA-2058-802F-E55BE048B4FD}"/>
              </a:ext>
            </a:extLst>
          </p:cNvPr>
          <p:cNvSpPr/>
          <p:nvPr/>
        </p:nvSpPr>
        <p:spPr>
          <a:xfrm>
            <a:off x="2575560" y="5399943"/>
            <a:ext cx="2623784" cy="1458569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X-ray</a:t>
            </a:r>
            <a:endParaRPr lang="es-E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06497905-26B7-AC93-1685-A8569688A840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E2FD22-8DEC-C671-9F13-D23D82FEDB38}"/>
              </a:ext>
            </a:extLst>
          </p:cNvPr>
          <p:cNvSpPr txBox="1"/>
          <p:nvPr/>
        </p:nvSpPr>
        <p:spPr>
          <a:xfrm>
            <a:off x="8681084" y="6550222"/>
            <a:ext cx="4441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Usoltsev O.A.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ECS energy letters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in process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88818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4949" y="12352"/>
            <a:ext cx="9427028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Applying approach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71861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73595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1C1A77-BB47-2D3E-AE85-4F27C1472AD5}"/>
              </a:ext>
            </a:extLst>
          </p:cNvPr>
          <p:cNvSpPr txBox="1"/>
          <p:nvPr/>
        </p:nvSpPr>
        <p:spPr>
          <a:xfrm>
            <a:off x="6710479" y="633935"/>
            <a:ext cx="2430684" cy="369332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</a:t>
            </a:r>
            <a:r>
              <a:rPr lang="en-US" b="1" baseline="-25000" dirty="0">
                <a:solidFill>
                  <a:schemeClr val="bg1"/>
                </a:solidFill>
              </a:rPr>
              <a:t>1.2</a:t>
            </a:r>
            <a:r>
              <a:rPr lang="en-US" b="1" dirty="0">
                <a:solidFill>
                  <a:schemeClr val="bg1"/>
                </a:solidFill>
              </a:rPr>
              <a:t>Mn</a:t>
            </a:r>
            <a:r>
              <a:rPr lang="en-US" b="1" baseline="-25000" dirty="0">
                <a:solidFill>
                  <a:schemeClr val="bg1"/>
                </a:solidFill>
              </a:rPr>
              <a:t>0.60</a:t>
            </a:r>
            <a:r>
              <a:rPr lang="en-US" b="1" dirty="0">
                <a:solidFill>
                  <a:schemeClr val="bg1"/>
                </a:solidFill>
              </a:rPr>
              <a:t>Ni</a:t>
            </a:r>
            <a:r>
              <a:rPr lang="en-US" b="1" baseline="-25000" dirty="0">
                <a:solidFill>
                  <a:schemeClr val="bg1"/>
                </a:solidFill>
              </a:rPr>
              <a:t>0.20</a:t>
            </a:r>
            <a:r>
              <a:rPr lang="en-US" b="1" dirty="0">
                <a:solidFill>
                  <a:schemeClr val="bg1"/>
                </a:solidFill>
              </a:rPr>
              <a:t>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06497905-26B7-AC93-1685-A8569688A840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7548B-D210-7920-C961-312F60BDE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949" y="719112"/>
            <a:ext cx="8650507" cy="54624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6C269D8-7663-D8F4-DBAF-DA7AFE4B0DD3}"/>
              </a:ext>
            </a:extLst>
          </p:cNvPr>
          <p:cNvSpPr txBox="1"/>
          <p:nvPr/>
        </p:nvSpPr>
        <p:spPr>
          <a:xfrm>
            <a:off x="8681084" y="6581000"/>
            <a:ext cx="4441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Usoltsev O.A.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ECS energy letters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in process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8090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4949" y="12352"/>
            <a:ext cx="9427028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Applying approach Mn K-edge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71861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73595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06497905-26B7-AC93-1685-A8569688A840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pic>
        <p:nvPicPr>
          <p:cNvPr id="6" name="Picture 5" descr="A graph of different types of capacity&#10;&#10;Description automatically generated with medium confidence">
            <a:extLst>
              <a:ext uri="{FF2B5EF4-FFF2-40B4-BE49-F238E27FC236}">
                <a16:creationId xmlns:a16="http://schemas.microsoft.com/office/drawing/2014/main" id="{2317DCE8-6732-671B-38BE-800444ABE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267" y="633935"/>
            <a:ext cx="8843074" cy="5586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D42D52-962A-61DC-263A-97E4BF7BFF7B}"/>
              </a:ext>
            </a:extLst>
          </p:cNvPr>
          <p:cNvSpPr txBox="1"/>
          <p:nvPr/>
        </p:nvSpPr>
        <p:spPr>
          <a:xfrm>
            <a:off x="8603109" y="6550222"/>
            <a:ext cx="4441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Usoltsev O.A.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ECS energy letters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in process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816A60-EE3A-18B2-20E9-F8112B663476}"/>
              </a:ext>
            </a:extLst>
          </p:cNvPr>
          <p:cNvSpPr txBox="1"/>
          <p:nvPr/>
        </p:nvSpPr>
        <p:spPr>
          <a:xfrm rot="5400000">
            <a:off x="9283999" y="1967435"/>
            <a:ext cx="243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057"/>
                </a:solidFill>
              </a:rPr>
              <a:t>Li</a:t>
            </a:r>
            <a:r>
              <a:rPr lang="en-US" b="1" baseline="-25000" dirty="0">
                <a:solidFill>
                  <a:srgbClr val="003057"/>
                </a:solidFill>
              </a:rPr>
              <a:t>1.2</a:t>
            </a:r>
            <a:r>
              <a:rPr lang="en-US" b="1" dirty="0">
                <a:solidFill>
                  <a:srgbClr val="003057"/>
                </a:solidFill>
              </a:rPr>
              <a:t>Mn</a:t>
            </a:r>
            <a:r>
              <a:rPr lang="en-US" b="1" baseline="-25000" dirty="0">
                <a:solidFill>
                  <a:srgbClr val="003057"/>
                </a:solidFill>
              </a:rPr>
              <a:t>0.60</a:t>
            </a:r>
            <a:r>
              <a:rPr lang="en-US" b="1" dirty="0">
                <a:solidFill>
                  <a:srgbClr val="003057"/>
                </a:solidFill>
              </a:rPr>
              <a:t>Ni</a:t>
            </a:r>
            <a:r>
              <a:rPr lang="en-US" b="1" baseline="-25000" dirty="0">
                <a:solidFill>
                  <a:srgbClr val="003057"/>
                </a:solidFill>
              </a:rPr>
              <a:t>0.20</a:t>
            </a:r>
            <a:r>
              <a:rPr lang="en-US" b="1" dirty="0">
                <a:solidFill>
                  <a:srgbClr val="003057"/>
                </a:solidFill>
              </a:rPr>
              <a:t>O</a:t>
            </a:r>
            <a:r>
              <a:rPr lang="en-US" b="1" baseline="-25000" dirty="0">
                <a:solidFill>
                  <a:srgbClr val="003057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EB28CD-2DDA-A683-5A9C-C1CEE13B6CA9}"/>
              </a:ext>
            </a:extLst>
          </p:cNvPr>
          <p:cNvSpPr txBox="1"/>
          <p:nvPr/>
        </p:nvSpPr>
        <p:spPr>
          <a:xfrm rot="5400000">
            <a:off x="9283999" y="4398119"/>
            <a:ext cx="243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057"/>
                </a:solidFill>
              </a:rPr>
              <a:t>Li</a:t>
            </a:r>
            <a:r>
              <a:rPr lang="en-US" b="1" baseline="-25000" dirty="0">
                <a:solidFill>
                  <a:srgbClr val="003057"/>
                </a:solidFill>
              </a:rPr>
              <a:t>1.2</a:t>
            </a:r>
            <a:r>
              <a:rPr lang="en-US" b="1" dirty="0">
                <a:solidFill>
                  <a:srgbClr val="003057"/>
                </a:solidFill>
              </a:rPr>
              <a:t>Mn</a:t>
            </a:r>
            <a:r>
              <a:rPr lang="en-US" b="1" baseline="-25000" dirty="0">
                <a:solidFill>
                  <a:srgbClr val="003057"/>
                </a:solidFill>
              </a:rPr>
              <a:t>0.56</a:t>
            </a:r>
            <a:r>
              <a:rPr lang="en-US" b="1" dirty="0">
                <a:solidFill>
                  <a:srgbClr val="003057"/>
                </a:solidFill>
              </a:rPr>
              <a:t>Ni</a:t>
            </a:r>
            <a:r>
              <a:rPr lang="en-US" b="1" baseline="-25000" dirty="0">
                <a:solidFill>
                  <a:srgbClr val="003057"/>
                </a:solidFill>
              </a:rPr>
              <a:t>0.16</a:t>
            </a:r>
            <a:r>
              <a:rPr lang="en-US" b="1" dirty="0">
                <a:solidFill>
                  <a:srgbClr val="003057"/>
                </a:solidFill>
              </a:rPr>
              <a:t>Co</a:t>
            </a:r>
            <a:r>
              <a:rPr lang="en-US" b="1" baseline="-25000" dirty="0">
                <a:solidFill>
                  <a:srgbClr val="003057"/>
                </a:solidFill>
              </a:rPr>
              <a:t>0.08</a:t>
            </a:r>
            <a:r>
              <a:rPr lang="en-US" b="1" dirty="0">
                <a:solidFill>
                  <a:srgbClr val="003057"/>
                </a:solidFill>
              </a:rPr>
              <a:t>O</a:t>
            </a:r>
            <a:r>
              <a:rPr lang="en-US" b="1" baseline="-25000" dirty="0">
                <a:solidFill>
                  <a:srgbClr val="003057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11432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4949" y="12352"/>
            <a:ext cx="9427028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Applying approach Ni K-edge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71861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73595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06497905-26B7-AC93-1685-A8569688A840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pic>
        <p:nvPicPr>
          <p:cNvPr id="9" name="Picture 8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EA8A084A-FD15-448A-2A3C-FE0936F0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159" y="824940"/>
            <a:ext cx="6330703" cy="56634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F4B5F6-87FA-2E40-9862-0CA6941C2FCB}"/>
              </a:ext>
            </a:extLst>
          </p:cNvPr>
          <p:cNvSpPr txBox="1"/>
          <p:nvPr/>
        </p:nvSpPr>
        <p:spPr>
          <a:xfrm>
            <a:off x="8681084" y="6550222"/>
            <a:ext cx="4441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Usoltsev O.A.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ECS energy letters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in process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8BD2CD-0E93-25A8-23CB-D67FD269EA34}"/>
              </a:ext>
            </a:extLst>
          </p:cNvPr>
          <p:cNvSpPr txBox="1"/>
          <p:nvPr/>
        </p:nvSpPr>
        <p:spPr>
          <a:xfrm rot="5400000">
            <a:off x="8300520" y="2167460"/>
            <a:ext cx="243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057"/>
                </a:solidFill>
              </a:rPr>
              <a:t>Li</a:t>
            </a:r>
            <a:r>
              <a:rPr lang="en-US" b="1" baseline="-25000" dirty="0">
                <a:solidFill>
                  <a:srgbClr val="003057"/>
                </a:solidFill>
              </a:rPr>
              <a:t>1.2</a:t>
            </a:r>
            <a:r>
              <a:rPr lang="en-US" b="1" dirty="0">
                <a:solidFill>
                  <a:srgbClr val="003057"/>
                </a:solidFill>
              </a:rPr>
              <a:t>Mn</a:t>
            </a:r>
            <a:r>
              <a:rPr lang="en-US" b="1" baseline="-25000" dirty="0">
                <a:solidFill>
                  <a:srgbClr val="003057"/>
                </a:solidFill>
              </a:rPr>
              <a:t>0.60</a:t>
            </a:r>
            <a:r>
              <a:rPr lang="en-US" b="1" dirty="0">
                <a:solidFill>
                  <a:srgbClr val="003057"/>
                </a:solidFill>
              </a:rPr>
              <a:t>Ni</a:t>
            </a:r>
            <a:r>
              <a:rPr lang="en-US" b="1" baseline="-25000" dirty="0">
                <a:solidFill>
                  <a:srgbClr val="003057"/>
                </a:solidFill>
              </a:rPr>
              <a:t>0.20</a:t>
            </a:r>
            <a:r>
              <a:rPr lang="en-US" b="1" dirty="0">
                <a:solidFill>
                  <a:srgbClr val="003057"/>
                </a:solidFill>
              </a:rPr>
              <a:t>O</a:t>
            </a:r>
            <a:r>
              <a:rPr lang="en-US" b="1" baseline="-25000" dirty="0">
                <a:solidFill>
                  <a:srgbClr val="003057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C55644-ACEE-1B73-8EF5-59AD46703C9B}"/>
              </a:ext>
            </a:extLst>
          </p:cNvPr>
          <p:cNvSpPr txBox="1"/>
          <p:nvPr/>
        </p:nvSpPr>
        <p:spPr>
          <a:xfrm rot="5400000">
            <a:off x="8300520" y="4598144"/>
            <a:ext cx="243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057"/>
                </a:solidFill>
              </a:rPr>
              <a:t>Li</a:t>
            </a:r>
            <a:r>
              <a:rPr lang="en-US" b="1" baseline="-25000" dirty="0">
                <a:solidFill>
                  <a:srgbClr val="003057"/>
                </a:solidFill>
              </a:rPr>
              <a:t>1.2</a:t>
            </a:r>
            <a:r>
              <a:rPr lang="en-US" b="1" dirty="0">
                <a:solidFill>
                  <a:srgbClr val="003057"/>
                </a:solidFill>
              </a:rPr>
              <a:t>Mn</a:t>
            </a:r>
            <a:r>
              <a:rPr lang="en-US" b="1" baseline="-25000" dirty="0">
                <a:solidFill>
                  <a:srgbClr val="003057"/>
                </a:solidFill>
              </a:rPr>
              <a:t>0.56</a:t>
            </a:r>
            <a:r>
              <a:rPr lang="en-US" b="1" dirty="0">
                <a:solidFill>
                  <a:srgbClr val="003057"/>
                </a:solidFill>
              </a:rPr>
              <a:t>Ni</a:t>
            </a:r>
            <a:r>
              <a:rPr lang="en-US" b="1" baseline="-25000" dirty="0">
                <a:solidFill>
                  <a:srgbClr val="003057"/>
                </a:solidFill>
              </a:rPr>
              <a:t>0.16</a:t>
            </a:r>
            <a:r>
              <a:rPr lang="en-US" b="1" dirty="0">
                <a:solidFill>
                  <a:srgbClr val="003057"/>
                </a:solidFill>
              </a:rPr>
              <a:t>Co</a:t>
            </a:r>
            <a:r>
              <a:rPr lang="en-US" b="1" baseline="-25000" dirty="0">
                <a:solidFill>
                  <a:srgbClr val="003057"/>
                </a:solidFill>
              </a:rPr>
              <a:t>0.08</a:t>
            </a:r>
            <a:r>
              <a:rPr lang="en-US" b="1" dirty="0">
                <a:solidFill>
                  <a:srgbClr val="003057"/>
                </a:solidFill>
              </a:rPr>
              <a:t>O</a:t>
            </a:r>
            <a:r>
              <a:rPr lang="en-US" b="1" baseline="-25000" dirty="0">
                <a:solidFill>
                  <a:srgbClr val="003057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87765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33924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F63B5E-8F39-F581-384E-F249F1009E18}"/>
              </a:ext>
            </a:extLst>
          </p:cNvPr>
          <p:cNvSpPr/>
          <p:nvPr/>
        </p:nvSpPr>
        <p:spPr>
          <a:xfrm>
            <a:off x="6908989" y="4754957"/>
            <a:ext cx="798157" cy="79815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381000" h="381000"/>
            <a:bevelB w="3810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633C8F-D08E-CC8C-CAA6-D0E5E4CB5AA4}"/>
              </a:ext>
            </a:extLst>
          </p:cNvPr>
          <p:cNvSpPr/>
          <p:nvPr/>
        </p:nvSpPr>
        <p:spPr>
          <a:xfrm rot="21164102">
            <a:off x="5022396" y="2048248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4F69163-DA61-1FA4-87AA-8A03B01D7230}"/>
              </a:ext>
            </a:extLst>
          </p:cNvPr>
          <p:cNvSpPr/>
          <p:nvPr/>
        </p:nvSpPr>
        <p:spPr>
          <a:xfrm rot="21164102">
            <a:off x="4285072" y="2184520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A7ACD7-C29F-58BE-C990-8545DE05B869}"/>
              </a:ext>
            </a:extLst>
          </p:cNvPr>
          <p:cNvSpPr/>
          <p:nvPr/>
        </p:nvSpPr>
        <p:spPr>
          <a:xfrm rot="21164102">
            <a:off x="3181954" y="3236030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8B43DD-8225-5FDF-07BE-4265E198AADB}"/>
              </a:ext>
            </a:extLst>
          </p:cNvPr>
          <p:cNvSpPr/>
          <p:nvPr/>
        </p:nvSpPr>
        <p:spPr>
          <a:xfrm rot="21164102">
            <a:off x="3613698" y="2405650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690405-B5CB-399F-0223-2017A35192EC}"/>
              </a:ext>
            </a:extLst>
          </p:cNvPr>
          <p:cNvSpPr/>
          <p:nvPr/>
        </p:nvSpPr>
        <p:spPr>
          <a:xfrm>
            <a:off x="3920996" y="2840120"/>
            <a:ext cx="798157" cy="79815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381000" h="381000"/>
            <a:bevelB w="3810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44598A-4B88-034A-CCAA-851C54FFBDBA}"/>
              </a:ext>
            </a:extLst>
          </p:cNvPr>
          <p:cNvSpPr/>
          <p:nvPr/>
        </p:nvSpPr>
        <p:spPr>
          <a:xfrm rot="21164102">
            <a:off x="3926599" y="4603847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0D60F63-6EE3-6979-F95C-D65D1E28E615}"/>
              </a:ext>
            </a:extLst>
          </p:cNvPr>
          <p:cNvSpPr/>
          <p:nvPr/>
        </p:nvSpPr>
        <p:spPr>
          <a:xfrm rot="21164102">
            <a:off x="4625190" y="4774266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FC00D4-3B62-D7B3-EA13-DCFA3D4BD374}"/>
              </a:ext>
            </a:extLst>
          </p:cNvPr>
          <p:cNvSpPr/>
          <p:nvPr/>
        </p:nvSpPr>
        <p:spPr>
          <a:xfrm>
            <a:off x="4325748" y="4636292"/>
            <a:ext cx="798157" cy="79815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381000" h="381000"/>
            <a:bevelB w="3810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7187FA5-441F-B9D3-73FF-20FDA9C43687}"/>
              </a:ext>
            </a:extLst>
          </p:cNvPr>
          <p:cNvSpPr/>
          <p:nvPr/>
        </p:nvSpPr>
        <p:spPr>
          <a:xfrm rot="21164102">
            <a:off x="3642662" y="4081767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7ECFCE-A2F8-44CF-2EA5-65957FE2A50E}"/>
              </a:ext>
            </a:extLst>
          </p:cNvPr>
          <p:cNvSpPr/>
          <p:nvPr/>
        </p:nvSpPr>
        <p:spPr>
          <a:xfrm rot="21164102">
            <a:off x="3749089" y="3404751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9142C86-F27B-18AF-4EB4-A8AF24601413}"/>
              </a:ext>
            </a:extLst>
          </p:cNvPr>
          <p:cNvSpPr/>
          <p:nvPr/>
        </p:nvSpPr>
        <p:spPr>
          <a:xfrm rot="21164102">
            <a:off x="7243892" y="3208697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C5C7DBD-DB01-6014-FBD7-C17A4E7F9283}"/>
              </a:ext>
            </a:extLst>
          </p:cNvPr>
          <p:cNvSpPr/>
          <p:nvPr/>
        </p:nvSpPr>
        <p:spPr>
          <a:xfrm>
            <a:off x="7824222" y="3021494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754AAE1-DD90-0FB4-9AAC-456F404184F4}"/>
              </a:ext>
            </a:extLst>
          </p:cNvPr>
          <p:cNvSpPr/>
          <p:nvPr/>
        </p:nvSpPr>
        <p:spPr>
          <a:xfrm rot="21164102">
            <a:off x="4682066" y="1104119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F3D933-3C19-31CB-1D6E-32BE041560AC}"/>
              </a:ext>
            </a:extLst>
          </p:cNvPr>
          <p:cNvSpPr/>
          <p:nvPr/>
        </p:nvSpPr>
        <p:spPr>
          <a:xfrm rot="21164102">
            <a:off x="6095413" y="4764591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C3A9DFE-9DDD-B13D-5CB6-8399857F0DBC}"/>
              </a:ext>
            </a:extLst>
          </p:cNvPr>
          <p:cNvSpPr/>
          <p:nvPr/>
        </p:nvSpPr>
        <p:spPr>
          <a:xfrm rot="21164102">
            <a:off x="5320844" y="4913315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AA2E841-4CD9-98D9-8ADF-C64B0AD4C715}"/>
              </a:ext>
            </a:extLst>
          </p:cNvPr>
          <p:cNvSpPr/>
          <p:nvPr/>
        </p:nvSpPr>
        <p:spPr>
          <a:xfrm rot="21164102">
            <a:off x="6799128" y="4244259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4BCECF6-37A1-C5A1-D56F-ED5896248C2A}"/>
              </a:ext>
            </a:extLst>
          </p:cNvPr>
          <p:cNvSpPr/>
          <p:nvPr/>
        </p:nvSpPr>
        <p:spPr>
          <a:xfrm rot="21164102">
            <a:off x="6182887" y="4418554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D243C2A-E593-D108-710F-4889F3DF802C}"/>
              </a:ext>
            </a:extLst>
          </p:cNvPr>
          <p:cNvSpPr/>
          <p:nvPr/>
        </p:nvSpPr>
        <p:spPr>
          <a:xfrm>
            <a:off x="1214384" y="1409467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DA059EA-38B4-4B86-9D8B-DDE359D38593}"/>
              </a:ext>
            </a:extLst>
          </p:cNvPr>
          <p:cNvSpPr/>
          <p:nvPr/>
        </p:nvSpPr>
        <p:spPr>
          <a:xfrm>
            <a:off x="1256310" y="1511675"/>
            <a:ext cx="798157" cy="79815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381000" h="381000"/>
            <a:bevelB w="3810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50DD8A2-D339-0B60-5CD1-03E3B36D210F}"/>
              </a:ext>
            </a:extLst>
          </p:cNvPr>
          <p:cNvSpPr/>
          <p:nvPr/>
        </p:nvSpPr>
        <p:spPr>
          <a:xfrm>
            <a:off x="1676099" y="1717398"/>
            <a:ext cx="798157" cy="79815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381000" h="381000"/>
            <a:bevelB w="3810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DAB84FB-F678-9F84-34BC-962D6822D7BE}"/>
              </a:ext>
            </a:extLst>
          </p:cNvPr>
          <p:cNvSpPr/>
          <p:nvPr/>
        </p:nvSpPr>
        <p:spPr>
          <a:xfrm>
            <a:off x="3027119" y="1012237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EA4792-C646-927C-2A25-53D81C3C4D9B}"/>
              </a:ext>
            </a:extLst>
          </p:cNvPr>
          <p:cNvSpPr/>
          <p:nvPr/>
        </p:nvSpPr>
        <p:spPr>
          <a:xfrm>
            <a:off x="2831673" y="770507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37BE9B4-75B9-9A2E-1F25-EEF8D15868FF}"/>
              </a:ext>
            </a:extLst>
          </p:cNvPr>
          <p:cNvSpPr/>
          <p:nvPr/>
        </p:nvSpPr>
        <p:spPr>
          <a:xfrm rot="21164102">
            <a:off x="4228615" y="4293790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ACE0090-72FF-652C-3CB1-18D3917FD58D}"/>
              </a:ext>
            </a:extLst>
          </p:cNvPr>
          <p:cNvSpPr/>
          <p:nvPr/>
        </p:nvSpPr>
        <p:spPr>
          <a:xfrm rot="21164102">
            <a:off x="5709439" y="2146971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E44EB06-9C7B-5D54-4AD2-36774EED8421}"/>
              </a:ext>
            </a:extLst>
          </p:cNvPr>
          <p:cNvSpPr/>
          <p:nvPr/>
        </p:nvSpPr>
        <p:spPr>
          <a:xfrm rot="21164102">
            <a:off x="4989250" y="2252252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990DDA3-AB09-305F-2D2D-310A9BDF8A56}"/>
              </a:ext>
            </a:extLst>
          </p:cNvPr>
          <p:cNvSpPr/>
          <p:nvPr/>
        </p:nvSpPr>
        <p:spPr>
          <a:xfrm rot="21164102">
            <a:off x="6338036" y="2312668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A761365-D512-6743-776A-64F0C90021BE}"/>
              </a:ext>
            </a:extLst>
          </p:cNvPr>
          <p:cNvSpPr/>
          <p:nvPr/>
        </p:nvSpPr>
        <p:spPr>
          <a:xfrm rot="21164102">
            <a:off x="4280148" y="2546841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7EA3CA6-7382-8369-014E-974EDE250FFF}"/>
              </a:ext>
            </a:extLst>
          </p:cNvPr>
          <p:cNvSpPr/>
          <p:nvPr/>
        </p:nvSpPr>
        <p:spPr>
          <a:xfrm rot="21164102">
            <a:off x="6017018" y="3294596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15C06F7-00B1-D42B-3E37-AA17B7BCC0FB}"/>
              </a:ext>
            </a:extLst>
          </p:cNvPr>
          <p:cNvSpPr/>
          <p:nvPr/>
        </p:nvSpPr>
        <p:spPr>
          <a:xfrm rot="21164102">
            <a:off x="5274391" y="3389267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91BE763-811D-E1A3-E33D-5B3956A3687E}"/>
              </a:ext>
            </a:extLst>
          </p:cNvPr>
          <p:cNvSpPr/>
          <p:nvPr/>
        </p:nvSpPr>
        <p:spPr>
          <a:xfrm rot="21164102">
            <a:off x="5581578" y="2409102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A2A50F2-E2D4-7A83-E64A-D09C5ADD1F4A}"/>
              </a:ext>
            </a:extLst>
          </p:cNvPr>
          <p:cNvSpPr/>
          <p:nvPr/>
        </p:nvSpPr>
        <p:spPr>
          <a:xfrm rot="21164102">
            <a:off x="4722517" y="1361412"/>
            <a:ext cx="798157" cy="79815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381000" h="381000"/>
            <a:bevelB w="3810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091005C-D303-4B26-2D93-F7793A646B26}"/>
              </a:ext>
            </a:extLst>
          </p:cNvPr>
          <p:cNvSpPr/>
          <p:nvPr/>
        </p:nvSpPr>
        <p:spPr>
          <a:xfrm rot="21164102">
            <a:off x="5252113" y="1434447"/>
            <a:ext cx="798157" cy="79815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381000" h="381000"/>
            <a:bevelB w="3810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ACCBA3F-C50E-EB6D-CF01-E8A823652057}"/>
              </a:ext>
            </a:extLst>
          </p:cNvPr>
          <p:cNvSpPr/>
          <p:nvPr/>
        </p:nvSpPr>
        <p:spPr>
          <a:xfrm>
            <a:off x="2225841" y="2010120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900EC4C-2F51-BD2D-0FD6-07CBCCA887C1}"/>
              </a:ext>
            </a:extLst>
          </p:cNvPr>
          <p:cNvSpPr/>
          <p:nvPr/>
        </p:nvSpPr>
        <p:spPr>
          <a:xfrm rot="21164102">
            <a:off x="6799128" y="3481130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6A029C6-2C54-977D-D2ED-1615AA4B7CA6}"/>
              </a:ext>
            </a:extLst>
          </p:cNvPr>
          <p:cNvSpPr/>
          <p:nvPr/>
        </p:nvSpPr>
        <p:spPr>
          <a:xfrm rot="21164102">
            <a:off x="6261786" y="3743013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971D289-A89F-8F33-567C-B2428D0C1DDB}"/>
              </a:ext>
            </a:extLst>
          </p:cNvPr>
          <p:cNvSpPr/>
          <p:nvPr/>
        </p:nvSpPr>
        <p:spPr>
          <a:xfrm>
            <a:off x="6170126" y="2433202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0E34681-EB91-5DE4-6830-8D19AA56139C}"/>
              </a:ext>
            </a:extLst>
          </p:cNvPr>
          <p:cNvSpPr/>
          <p:nvPr/>
        </p:nvSpPr>
        <p:spPr>
          <a:xfrm>
            <a:off x="1534164" y="3758815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EC3B58E-4D8C-C543-D732-BA6ACBBE0D2C}"/>
              </a:ext>
            </a:extLst>
          </p:cNvPr>
          <p:cNvSpPr/>
          <p:nvPr/>
        </p:nvSpPr>
        <p:spPr>
          <a:xfrm>
            <a:off x="1757379" y="3508616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F1AABA5-963E-93D0-64CA-98494BEC985A}"/>
              </a:ext>
            </a:extLst>
          </p:cNvPr>
          <p:cNvSpPr/>
          <p:nvPr/>
        </p:nvSpPr>
        <p:spPr>
          <a:xfrm rot="21164102">
            <a:off x="5830542" y="1162172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CF7E1BE-B5B5-ACC8-068A-E651A626C7F5}"/>
              </a:ext>
            </a:extLst>
          </p:cNvPr>
          <p:cNvGrpSpPr/>
          <p:nvPr/>
        </p:nvGrpSpPr>
        <p:grpSpPr>
          <a:xfrm>
            <a:off x="8607568" y="4349662"/>
            <a:ext cx="1872770" cy="1224881"/>
            <a:chOff x="8505657" y="641083"/>
            <a:chExt cx="1872770" cy="122488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5479721-B16C-1D12-73A5-E27AE35D4168}"/>
                </a:ext>
              </a:extLst>
            </p:cNvPr>
            <p:cNvGrpSpPr/>
            <p:nvPr/>
          </p:nvGrpSpPr>
          <p:grpSpPr>
            <a:xfrm>
              <a:off x="8723908" y="641083"/>
              <a:ext cx="1654519" cy="1224881"/>
              <a:chOff x="8723908" y="641083"/>
              <a:chExt cx="1654519" cy="1224881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D382E68-3F0F-7A87-B3C8-0C196F16BC76}"/>
                  </a:ext>
                </a:extLst>
              </p:cNvPr>
              <p:cNvSpPr/>
              <p:nvPr/>
            </p:nvSpPr>
            <p:spPr>
              <a:xfrm>
                <a:off x="8826516" y="641083"/>
                <a:ext cx="443861" cy="443861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scene3d>
                <a:camera prst="isometricLeftDown"/>
                <a:lightRig rig="threePt" dir="t"/>
              </a:scene3d>
              <a:sp3d prstMaterial="matte">
                <a:bevelT w="215900" h="215900"/>
                <a:bevelB w="21590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69B3E934-D917-2304-D50A-5AAAB164368D}"/>
                  </a:ext>
                </a:extLst>
              </p:cNvPr>
              <p:cNvSpPr/>
              <p:nvPr/>
            </p:nvSpPr>
            <p:spPr>
              <a:xfrm>
                <a:off x="9934566" y="1216380"/>
                <a:ext cx="443861" cy="443861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scene3d>
                <a:camera prst="isometricLeftDown"/>
                <a:lightRig rig="threePt" dir="t"/>
              </a:scene3d>
              <a:sp3d prstMaterial="matte">
                <a:bevelT w="215900" h="215900"/>
                <a:bevelB w="21590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7ADA458-C316-715E-CE27-29EB4207F54F}"/>
                  </a:ext>
                </a:extLst>
              </p:cNvPr>
              <p:cNvSpPr/>
              <p:nvPr/>
            </p:nvSpPr>
            <p:spPr>
              <a:xfrm>
                <a:off x="8723908" y="810633"/>
                <a:ext cx="798157" cy="798157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scene3d>
                <a:camera prst="isometricLeftDown"/>
                <a:lightRig rig="threePt" dir="t"/>
              </a:scene3d>
              <a:sp3d prstMaterial="matte">
                <a:bevelT w="381000" h="381000"/>
                <a:bevelB w="381000" h="381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50AD8B8-7ED6-FCDF-23EC-2BADFAC16F4A}"/>
                  </a:ext>
                </a:extLst>
              </p:cNvPr>
              <p:cNvSpPr/>
              <p:nvPr/>
            </p:nvSpPr>
            <p:spPr>
              <a:xfrm>
                <a:off x="9143697" y="1016356"/>
                <a:ext cx="798157" cy="798157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  <a:scene3d>
                <a:camera prst="isometricLeftDown"/>
                <a:lightRig rig="threePt" dir="t"/>
              </a:scene3d>
              <a:sp3d prstMaterial="matte">
                <a:bevelT w="381000" h="381000"/>
                <a:bevelB w="381000" h="381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7D70B65-F782-0F78-CC55-90D46EFAF5F7}"/>
                  </a:ext>
                </a:extLst>
              </p:cNvPr>
              <p:cNvSpPr/>
              <p:nvPr/>
            </p:nvSpPr>
            <p:spPr>
              <a:xfrm>
                <a:off x="9627638" y="1422103"/>
                <a:ext cx="443861" cy="443861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scene3d>
                <a:camera prst="isometricLeftDown"/>
                <a:lightRig rig="threePt" dir="t"/>
              </a:scene3d>
              <a:sp3d prstMaterial="matte">
                <a:bevelT w="215900" h="215900"/>
                <a:bevelB w="21590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7FA7874-EF99-DF39-443F-3579BE5F5BAD}"/>
                </a:ext>
              </a:extLst>
            </p:cNvPr>
            <p:cNvSpPr/>
            <p:nvPr/>
          </p:nvSpPr>
          <p:spPr>
            <a:xfrm>
              <a:off x="8505657" y="740184"/>
              <a:ext cx="443861" cy="443861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scene3d>
              <a:camera prst="isometricLeftDown"/>
              <a:lightRig rig="threePt" dir="t"/>
            </a:scene3d>
            <a:sp3d prstMaterial="matte">
              <a:bevelT w="215900" h="215900"/>
              <a:bevelB w="21590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2C25482F-E61F-D323-7233-C3A912DECC87}"/>
              </a:ext>
            </a:extLst>
          </p:cNvPr>
          <p:cNvSpPr/>
          <p:nvPr/>
        </p:nvSpPr>
        <p:spPr>
          <a:xfrm>
            <a:off x="9025503" y="1152959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13E47AD-826D-E90D-D85F-A10511104938}"/>
              </a:ext>
            </a:extLst>
          </p:cNvPr>
          <p:cNvSpPr/>
          <p:nvPr/>
        </p:nvSpPr>
        <p:spPr>
          <a:xfrm>
            <a:off x="10135496" y="941117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85485F9-897E-D885-40FC-49580A3E91E1}"/>
              </a:ext>
            </a:extLst>
          </p:cNvPr>
          <p:cNvSpPr/>
          <p:nvPr/>
        </p:nvSpPr>
        <p:spPr>
          <a:xfrm>
            <a:off x="9013248" y="1300504"/>
            <a:ext cx="798157" cy="79815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381000" h="381000"/>
            <a:bevelB w="3810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8EB9939-9D2B-A624-9E97-43D5437BD787}"/>
              </a:ext>
            </a:extLst>
          </p:cNvPr>
          <p:cNvSpPr/>
          <p:nvPr/>
        </p:nvSpPr>
        <p:spPr>
          <a:xfrm>
            <a:off x="9514317" y="1150627"/>
            <a:ext cx="798157" cy="79815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381000" h="381000"/>
            <a:bevelB w="3810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4E1AEFE-8C8A-16D9-88B9-6A658D2E667F}"/>
              </a:ext>
            </a:extLst>
          </p:cNvPr>
          <p:cNvSpPr/>
          <p:nvPr/>
        </p:nvSpPr>
        <p:spPr>
          <a:xfrm>
            <a:off x="10042493" y="1472936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5D735F5-BEC6-E3C4-BEE4-1627AFE35D84}"/>
              </a:ext>
            </a:extLst>
          </p:cNvPr>
          <p:cNvSpPr/>
          <p:nvPr/>
        </p:nvSpPr>
        <p:spPr>
          <a:xfrm>
            <a:off x="8938563" y="1620193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2AB274A-A5C3-BAC2-B66E-3AC614346C68}"/>
              </a:ext>
            </a:extLst>
          </p:cNvPr>
          <p:cNvSpPr/>
          <p:nvPr/>
        </p:nvSpPr>
        <p:spPr>
          <a:xfrm>
            <a:off x="6859359" y="2168607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B6E5368-EA73-0126-8515-44350D901624}"/>
              </a:ext>
            </a:extLst>
          </p:cNvPr>
          <p:cNvSpPr/>
          <p:nvPr/>
        </p:nvSpPr>
        <p:spPr>
          <a:xfrm rot="21164102">
            <a:off x="6791513" y="2371354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E3E4724-38ED-5228-201B-BF386EF3D9B2}"/>
              </a:ext>
            </a:extLst>
          </p:cNvPr>
          <p:cNvSpPr/>
          <p:nvPr/>
        </p:nvSpPr>
        <p:spPr>
          <a:xfrm rot="21164102">
            <a:off x="6185534" y="2553997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E2EEEB8-3BFF-5D96-7C4F-DEFC2571A05A}"/>
              </a:ext>
            </a:extLst>
          </p:cNvPr>
          <p:cNvSpPr/>
          <p:nvPr/>
        </p:nvSpPr>
        <p:spPr>
          <a:xfrm>
            <a:off x="6842119" y="4506224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AC3720D-04D2-84A5-7A70-8E264592A05E}"/>
              </a:ext>
            </a:extLst>
          </p:cNvPr>
          <p:cNvSpPr/>
          <p:nvPr/>
        </p:nvSpPr>
        <p:spPr>
          <a:xfrm>
            <a:off x="4890971" y="4373948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BDDAE68-0093-78CD-2EAC-C7ED1D57576F}"/>
              </a:ext>
            </a:extLst>
          </p:cNvPr>
          <p:cNvSpPr/>
          <p:nvPr/>
        </p:nvSpPr>
        <p:spPr>
          <a:xfrm rot="21164102">
            <a:off x="4386292" y="3586849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19A18F0-D436-CF81-D234-28B6F337BAD0}"/>
              </a:ext>
            </a:extLst>
          </p:cNvPr>
          <p:cNvSpPr/>
          <p:nvPr/>
        </p:nvSpPr>
        <p:spPr>
          <a:xfrm rot="21164102">
            <a:off x="4935284" y="2701243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CEE2749-530A-FD1B-961F-608AABA12069}"/>
              </a:ext>
            </a:extLst>
          </p:cNvPr>
          <p:cNvSpPr/>
          <p:nvPr/>
        </p:nvSpPr>
        <p:spPr>
          <a:xfrm rot="21164102">
            <a:off x="4890088" y="4461267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E68AB45-E78E-5449-93A3-FBDAFFBE10C9}"/>
              </a:ext>
            </a:extLst>
          </p:cNvPr>
          <p:cNvSpPr/>
          <p:nvPr/>
        </p:nvSpPr>
        <p:spPr>
          <a:xfrm rot="21164102">
            <a:off x="5046893" y="3784427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AAAA72F-D4CC-A737-102C-D124A70F4EA5}"/>
              </a:ext>
            </a:extLst>
          </p:cNvPr>
          <p:cNvSpPr/>
          <p:nvPr/>
        </p:nvSpPr>
        <p:spPr>
          <a:xfrm rot="21164102">
            <a:off x="5589017" y="4591780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70913EC-854C-F570-3CBA-B77A22F01F3E}"/>
              </a:ext>
            </a:extLst>
          </p:cNvPr>
          <p:cNvSpPr/>
          <p:nvPr/>
        </p:nvSpPr>
        <p:spPr>
          <a:xfrm>
            <a:off x="2052371" y="5117274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A4733C6-5D77-731C-C483-2E5521945ABF}"/>
              </a:ext>
            </a:extLst>
          </p:cNvPr>
          <p:cNvSpPr/>
          <p:nvPr/>
        </p:nvSpPr>
        <p:spPr>
          <a:xfrm>
            <a:off x="1444960" y="5228455"/>
            <a:ext cx="798157" cy="79815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381000" h="381000"/>
            <a:bevelB w="3810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716672D-98BC-39AE-C936-B2DF63F217AD}"/>
              </a:ext>
            </a:extLst>
          </p:cNvPr>
          <p:cNvSpPr/>
          <p:nvPr/>
        </p:nvSpPr>
        <p:spPr>
          <a:xfrm>
            <a:off x="1080534" y="5431237"/>
            <a:ext cx="798157" cy="79815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381000" h="381000"/>
            <a:bevelB w="381000" h="381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75B0BC0-4D0B-0661-1667-1A3A4641BC3A}"/>
              </a:ext>
            </a:extLst>
          </p:cNvPr>
          <p:cNvSpPr/>
          <p:nvPr/>
        </p:nvSpPr>
        <p:spPr>
          <a:xfrm>
            <a:off x="1100935" y="5743603"/>
            <a:ext cx="443861" cy="4438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215900" h="215900"/>
            <a:bevelB w="215900" h="215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40CFFB08-B5FA-6020-BF1D-4E0F3175C0BA}"/>
              </a:ext>
            </a:extLst>
          </p:cNvPr>
          <p:cNvSpPr/>
          <p:nvPr/>
        </p:nvSpPr>
        <p:spPr>
          <a:xfrm rot="21164102">
            <a:off x="5577074" y="2844846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6415116-9CEF-403B-B2C7-1FC14097BF6F}"/>
              </a:ext>
            </a:extLst>
          </p:cNvPr>
          <p:cNvSpPr/>
          <p:nvPr/>
        </p:nvSpPr>
        <p:spPr>
          <a:xfrm rot="21164102">
            <a:off x="5711111" y="3953478"/>
            <a:ext cx="1177308" cy="117730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isometricLeftDown"/>
            <a:lightRig rig="threePt" dir="t"/>
          </a:scene3d>
          <a:sp3d prstMaterial="matte">
            <a:bevelT w="635000" h="635000"/>
            <a:bevelB w="635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0661206-3AB0-8AC1-B32C-5435C1628F10}"/>
              </a:ext>
            </a:extLst>
          </p:cNvPr>
          <p:cNvSpPr/>
          <p:nvPr/>
        </p:nvSpPr>
        <p:spPr>
          <a:xfrm>
            <a:off x="1209106" y="594360"/>
            <a:ext cx="9533630" cy="628045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EFC9F8-29BA-D644-BCDF-4F3733FFAB19}"/>
              </a:ext>
            </a:extLst>
          </p:cNvPr>
          <p:cNvSpPr txBox="1"/>
          <p:nvPr/>
        </p:nvSpPr>
        <p:spPr>
          <a:xfrm>
            <a:off x="1327981" y="1135888"/>
            <a:ext cx="9427028" cy="44241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endParaRPr lang="en-US" sz="3200" dirty="0">
              <a:solidFill>
                <a:srgbClr val="0030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3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 term goals:</a:t>
            </a:r>
          </a:p>
          <a:p>
            <a:pPr lvl="1"/>
            <a:r>
              <a:rPr lang="en-US" sz="3200" dirty="0">
                <a:solidFill>
                  <a:srgbClr val="003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Creation of a tool for advanced XAS analysis    utilizing ML and AI</a:t>
            </a:r>
          </a:p>
          <a:p>
            <a:pPr lvl="1"/>
            <a:r>
              <a:rPr lang="en-US" sz="3200" dirty="0">
                <a:solidFill>
                  <a:srgbClr val="003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Creation of advance XAS database</a:t>
            </a:r>
          </a:p>
          <a:p>
            <a:pPr lvl="1"/>
            <a:r>
              <a:rPr lang="en-US" sz="3200" dirty="0">
                <a:solidFill>
                  <a:srgbClr val="003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Application of EXAFS fit approach for the big data sets</a:t>
            </a:r>
          </a:p>
          <a:p>
            <a:pPr lvl="1"/>
            <a:r>
              <a:rPr lang="en-US" sz="3200" dirty="0">
                <a:solidFill>
                  <a:srgbClr val="0030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Gain practical skills in experiment preparation  and design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86" name="Footer Placeholder 3">
            <a:extLst>
              <a:ext uri="{FF2B5EF4-FFF2-40B4-BE49-F238E27FC236}">
                <a16:creationId xmlns:a16="http://schemas.microsoft.com/office/drawing/2014/main" id="{24B90A26-8CF4-C59D-64E0-3CBE30863757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23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18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45E304-9BF3-047E-87FE-D13F67FE338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21.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July 2023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056349-FE29-7DB0-3E20-ED38293EEC55}"/>
              </a:ext>
            </a:extLst>
          </p:cNvPr>
          <p:cNvSpPr txBox="1"/>
          <p:nvPr/>
        </p:nvSpPr>
        <p:spPr>
          <a:xfrm>
            <a:off x="298962" y="1039733"/>
            <a:ext cx="8039249" cy="1323439"/>
          </a:xfrm>
          <a:prstGeom prst="rect">
            <a:avLst/>
          </a:prstGeom>
          <a:noFill/>
        </p:spPr>
        <p:txBody>
          <a:bodyPr wrap="square" numCol="3" spcCol="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L. Simonelli,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VMartin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-Diaconescu, A. Skorynina</a:t>
            </a:r>
            <a:br>
              <a:rPr lang="en-US" sz="1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and so many people who help during experiments… </a:t>
            </a:r>
            <a:endParaRPr lang="it-IT" sz="16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1600" i="1" dirty="0">
                <a:solidFill>
                  <a:schemeClr val="accent3">
                    <a:lumMod val="75000"/>
                  </a:schemeClr>
                </a:solidFill>
              </a:rPr>
              <a:t>ALBA synchrotron , Spain</a:t>
            </a:r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de-DE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Picture 6" descr="Archivo:Logotipo del CSIC.svg - Wikipedia, la enciclopedia libre">
            <a:extLst>
              <a:ext uri="{FF2B5EF4-FFF2-40B4-BE49-F238E27FC236}">
                <a16:creationId xmlns:a16="http://schemas.microsoft.com/office/drawing/2014/main" id="{B1734E67-D734-6E8E-CF57-F74CA32E4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565" y="2240394"/>
            <a:ext cx="1511748" cy="37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ome — en">
            <a:extLst>
              <a:ext uri="{FF2B5EF4-FFF2-40B4-BE49-F238E27FC236}">
                <a16:creationId xmlns:a16="http://schemas.microsoft.com/office/drawing/2014/main" id="{01B87FEB-6BFF-0EED-46DD-7DB05CE4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63" y="2366487"/>
            <a:ext cx="1562100" cy="85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0061EE-A3B5-248A-42F6-7218BA2A6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0676" y="4537183"/>
            <a:ext cx="2047875" cy="94297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C165F59-B1AE-0944-EC20-733AEDFEBE39}"/>
              </a:ext>
            </a:extLst>
          </p:cNvPr>
          <p:cNvSpPr/>
          <p:nvPr/>
        </p:nvSpPr>
        <p:spPr>
          <a:xfrm>
            <a:off x="8159448" y="388084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Bugaev</a:t>
            </a:r>
          </a:p>
          <a:p>
            <a:pPr algn="ctr"/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Paul Scherer Institute,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Switherland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CF5D1A3-93E4-A944-BA96-E5FF3A2376B0}"/>
              </a:ext>
            </a:extLst>
          </p:cNvPr>
          <p:cNvGrpSpPr/>
          <p:nvPr/>
        </p:nvGrpSpPr>
        <p:grpSpPr>
          <a:xfrm>
            <a:off x="6644304" y="2105989"/>
            <a:ext cx="1503030" cy="823984"/>
            <a:chOff x="8861847" y="1378034"/>
            <a:chExt cx="2275134" cy="124726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D830783-426E-0F36-B0B8-2B3275EBCC1E}"/>
                </a:ext>
              </a:extLst>
            </p:cNvPr>
            <p:cNvGrpSpPr/>
            <p:nvPr/>
          </p:nvGrpSpPr>
          <p:grpSpPr>
            <a:xfrm rot="1434529">
              <a:off x="9046225" y="1515572"/>
              <a:ext cx="1111662" cy="1109725"/>
              <a:chOff x="3558010" y="2974694"/>
              <a:chExt cx="2865096" cy="260894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24F6A69-771B-9860-7942-D7653B701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558010" y="2974694"/>
                <a:ext cx="2865096" cy="2608945"/>
              </a:xfrm>
              <a:prstGeom prst="rect">
                <a:avLst/>
              </a:prstGeom>
            </p:spPr>
          </p:pic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98C611A-CA67-1A38-B54B-3B44874E3289}"/>
                  </a:ext>
                </a:extLst>
              </p:cNvPr>
              <p:cNvGrpSpPr/>
              <p:nvPr/>
            </p:nvGrpSpPr>
            <p:grpSpPr>
              <a:xfrm rot="18926925">
                <a:off x="4446870" y="3073128"/>
                <a:ext cx="1513557" cy="659757"/>
                <a:chOff x="3090440" y="162046"/>
                <a:chExt cx="1689904" cy="659757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A9443B91-A1D1-0338-DF9B-677F949D25F2}"/>
                    </a:ext>
                  </a:extLst>
                </p:cNvPr>
                <p:cNvCxnSpPr/>
                <p:nvPr/>
              </p:nvCxnSpPr>
              <p:spPr>
                <a:xfrm>
                  <a:off x="3102015" y="821803"/>
                  <a:ext cx="1678329" cy="0"/>
                </a:xfrm>
                <a:prstGeom prst="straightConnector1">
                  <a:avLst/>
                </a:prstGeom>
                <a:ln w="444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CD41E984-4A62-29C7-7E50-D8E5C32769F8}"/>
                    </a:ext>
                  </a:extLst>
                </p:cNvPr>
                <p:cNvCxnSpPr/>
                <p:nvPr/>
              </p:nvCxnSpPr>
              <p:spPr>
                <a:xfrm flipV="1">
                  <a:off x="3090440" y="162046"/>
                  <a:ext cx="0" cy="659757"/>
                </a:xfrm>
                <a:prstGeom prst="straightConnector1">
                  <a:avLst/>
                </a:prstGeom>
                <a:ln w="4445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ABB9F1B-52F2-C342-26CD-8BC7BFE0967F}"/>
                </a:ext>
              </a:extLst>
            </p:cNvPr>
            <p:cNvSpPr/>
            <p:nvPr/>
          </p:nvSpPr>
          <p:spPr>
            <a:xfrm>
              <a:off x="8861847" y="1378034"/>
              <a:ext cx="2275134" cy="123722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2" descr="Oracle A.I. icon - byrnecommunications">
              <a:extLst>
                <a:ext uri="{FF2B5EF4-FFF2-40B4-BE49-F238E27FC236}">
                  <a16:creationId xmlns:a16="http://schemas.microsoft.com/office/drawing/2014/main" id="{07ACD234-A032-A590-5E05-5E9E7B88B7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754" b="54902" l="2800" r="27000">
                          <a14:foregroundMark x1="27000" y1="23965" x2="27000" y2="23965"/>
                          <a14:foregroundMark x1="3900" y1="43355" x2="3900" y2="43355"/>
                          <a14:foregroundMark x1="2900" y1="43791" x2="2900" y2="43791"/>
                          <a14:foregroundMark x1="15600" y1="54902" x2="15600" y2="549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" t="835" r="70739" b="39211"/>
            <a:stretch/>
          </p:blipFill>
          <p:spPr bwMode="auto">
            <a:xfrm>
              <a:off x="10174191" y="1550215"/>
              <a:ext cx="895564" cy="882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0CC90C3-13B5-31B7-D982-D96A5511E6DD}"/>
              </a:ext>
            </a:extLst>
          </p:cNvPr>
          <p:cNvSpPr txBox="1"/>
          <p:nvPr/>
        </p:nvSpPr>
        <p:spPr>
          <a:xfrm>
            <a:off x="5843269" y="1209976"/>
            <a:ext cx="28109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accent3">
                    <a:lumMod val="75000"/>
                  </a:schemeClr>
                </a:solidFill>
              </a:rPr>
              <a:t>J. </a:t>
            </a:r>
            <a:r>
              <a:rPr lang="de-DE" sz="1600" dirty="0" err="1">
                <a:solidFill>
                  <a:schemeClr val="accent3">
                    <a:lumMod val="75000"/>
                  </a:schemeClr>
                </a:solidFill>
              </a:rPr>
              <a:t>Otón</a:t>
            </a:r>
            <a:r>
              <a:rPr lang="de-DE" sz="1600" dirty="0">
                <a:solidFill>
                  <a:schemeClr val="accent3">
                    <a:lumMod val="75000"/>
                  </a:schemeClr>
                </a:solidFill>
              </a:rPr>
              <a:t>, L. Aballe, K. Attenkofer, L. Panahi, M. Raventos</a:t>
            </a:r>
          </a:p>
          <a:p>
            <a:pPr algn="ctr"/>
            <a:r>
              <a:rPr lang="de-DE" sz="1600" i="1" dirty="0" err="1">
                <a:solidFill>
                  <a:schemeClr val="accent3">
                    <a:lumMod val="75000"/>
                  </a:schemeClr>
                </a:solidFill>
              </a:rPr>
              <a:t>Methodology</a:t>
            </a:r>
            <a:r>
              <a:rPr lang="de-DE" sz="16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600" i="1" dirty="0" err="1">
                <a:solidFill>
                  <a:schemeClr val="accent3">
                    <a:lumMod val="75000"/>
                  </a:schemeClr>
                </a:solidFill>
              </a:rPr>
              <a:t>group</a:t>
            </a:r>
            <a:r>
              <a:rPr lang="de-DE" sz="1600" i="1" dirty="0">
                <a:solidFill>
                  <a:schemeClr val="accent3">
                    <a:lumMod val="75000"/>
                  </a:schemeClr>
                </a:solidFill>
              </a:rPr>
              <a:t>, ALBA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82B565-3248-6295-EED1-3FAFE9CD1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463" y="4647408"/>
            <a:ext cx="1657350" cy="14668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9850399-E3CA-B687-13BD-E424F20B1635}"/>
              </a:ext>
            </a:extLst>
          </p:cNvPr>
          <p:cNvSpPr/>
          <p:nvPr/>
        </p:nvSpPr>
        <p:spPr>
          <a:xfrm>
            <a:off x="-554597" y="381641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Guda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, S.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Guda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, A. Soldatov,</a:t>
            </a:r>
          </a:p>
          <a:p>
            <a:pPr algn="ctr"/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A.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Pnevskaya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, B.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Protsenko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SFedU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3DCB45-F6DE-6ECC-47FB-F0268B5E16C9}"/>
              </a:ext>
            </a:extLst>
          </p:cNvPr>
          <p:cNvSpPr txBox="1"/>
          <p:nvPr/>
        </p:nvSpPr>
        <p:spPr>
          <a:xfrm flipH="1">
            <a:off x="2933706" y="1292634"/>
            <a:ext cx="2984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accent3">
                    <a:lumMod val="75000"/>
                  </a:schemeClr>
                </a:solidFill>
              </a:rPr>
              <a:t>D. Tonti</a:t>
            </a:r>
            <a:endParaRPr lang="en-US" sz="1600" i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de-DE" sz="1600" i="1" dirty="0">
                <a:solidFill>
                  <a:schemeClr val="accent3">
                    <a:lumMod val="75000"/>
                  </a:schemeClr>
                </a:solidFill>
              </a:rPr>
              <a:t>ICMAB-CSIC, Spain</a:t>
            </a:r>
            <a:endParaRPr lang="en-US" sz="1600" i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C67797-0A03-D98B-0925-C60B445017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2349" y="1969743"/>
            <a:ext cx="2466202" cy="9602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BE5B42-2267-D060-DFF9-D52E5DDF5436}"/>
              </a:ext>
            </a:extLst>
          </p:cNvPr>
          <p:cNvSpPr txBox="1"/>
          <p:nvPr/>
        </p:nvSpPr>
        <p:spPr>
          <a:xfrm>
            <a:off x="8939761" y="1310334"/>
            <a:ext cx="2810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accent3">
                    <a:lumMod val="75000"/>
                  </a:schemeClr>
                </a:solidFill>
              </a:rPr>
              <a:t>J. Arbiol, J. Yu,</a:t>
            </a:r>
          </a:p>
          <a:p>
            <a:pPr algn="ctr"/>
            <a:r>
              <a:rPr lang="de-DE" sz="1600" i="1" dirty="0">
                <a:solidFill>
                  <a:schemeClr val="accent3">
                    <a:lumMod val="75000"/>
                  </a:schemeClr>
                </a:solidFill>
              </a:rPr>
              <a:t>ICN2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A303F6-D4F5-81C2-C11C-121236707D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622" r="6612"/>
          <a:stretch/>
        </p:blipFill>
        <p:spPr>
          <a:xfrm>
            <a:off x="7395819" y="4375820"/>
            <a:ext cx="942392" cy="13906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A12DB81-0AAE-3BE3-7D72-6733A3690527}"/>
              </a:ext>
            </a:extLst>
          </p:cNvPr>
          <p:cNvSpPr/>
          <p:nvPr/>
        </p:nvSpPr>
        <p:spPr>
          <a:xfrm>
            <a:off x="5452050" y="379104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E. 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Kozyr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, L Mino,</a:t>
            </a:r>
          </a:p>
          <a:p>
            <a:pPr algn="ctr"/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Torino University, Italy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466EB42-F37A-1FCD-2B16-6C47E09849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788" y="4749281"/>
            <a:ext cx="2357918" cy="8331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5DB2098-9914-B9F8-37B9-FA4F6C5A8283}"/>
              </a:ext>
            </a:extLst>
          </p:cNvPr>
          <p:cNvSpPr/>
          <p:nvPr/>
        </p:nvSpPr>
        <p:spPr>
          <a:xfrm>
            <a:off x="2665307" y="381563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D. De Vos, K. Janssens,</a:t>
            </a:r>
          </a:p>
          <a:p>
            <a:pPr algn="ctr"/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KU Leuven, Belgium</a:t>
            </a:r>
          </a:p>
        </p:txBody>
      </p:sp>
    </p:spTree>
    <p:extLst>
      <p:ext uri="{BB962C8B-B14F-4D97-AF65-F5344CB8AC3E}">
        <p14:creationId xmlns:p14="http://schemas.microsoft.com/office/powerpoint/2010/main" val="2095071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3131" y="562858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484376" y="4459738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19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75440" y="5099376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1995A4-6D23-03AC-CA10-309D3D636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091"/>
          <a:stretch/>
        </p:blipFill>
        <p:spPr>
          <a:xfrm>
            <a:off x="2423879" y="1664640"/>
            <a:ext cx="6980018" cy="4418598"/>
          </a:xfrm>
          <a:prstGeom prst="rect">
            <a:avLst/>
          </a:prstGeom>
        </p:spPr>
      </p:pic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E05B746C-99A9-8624-2BF2-1B32F3DCE4D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89A5F67-5F4D-0D0A-094A-89F23F6BAAF1}"/>
              </a:ext>
            </a:extLst>
          </p:cNvPr>
          <p:cNvGrpSpPr/>
          <p:nvPr/>
        </p:nvGrpSpPr>
        <p:grpSpPr>
          <a:xfrm>
            <a:off x="5149402" y="4501547"/>
            <a:ext cx="3958767" cy="1565131"/>
            <a:chOff x="3873088" y="4729908"/>
            <a:chExt cx="3958767" cy="156513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D80B292-2EB5-1B73-EB6A-BA99434F43DF}"/>
                </a:ext>
              </a:extLst>
            </p:cNvPr>
            <p:cNvGrpSpPr/>
            <p:nvPr/>
          </p:nvGrpSpPr>
          <p:grpSpPr>
            <a:xfrm>
              <a:off x="3873088" y="4729908"/>
              <a:ext cx="311396" cy="311396"/>
              <a:chOff x="7587291" y="1231641"/>
              <a:chExt cx="1194318" cy="1194318"/>
            </a:xfrm>
          </p:grpSpPr>
          <p:sp>
            <p:nvSpPr>
              <p:cNvPr id="16" name="Teardrop 15">
                <a:extLst>
                  <a:ext uri="{FF2B5EF4-FFF2-40B4-BE49-F238E27FC236}">
                    <a16:creationId xmlns:a16="http://schemas.microsoft.com/office/drawing/2014/main" id="{37668426-4819-F00E-2ABF-0587DD0031F3}"/>
                  </a:ext>
                </a:extLst>
              </p:cNvPr>
              <p:cNvSpPr/>
              <p:nvPr/>
            </p:nvSpPr>
            <p:spPr>
              <a:xfrm rot="8047435">
                <a:off x="7587291" y="1231641"/>
                <a:ext cx="1194318" cy="1194318"/>
              </a:xfrm>
              <a:prstGeom prst="teardrop">
                <a:avLst>
                  <a:gd name="adj" fmla="val 14062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7DBF969-6EEB-B850-7592-28C1CC167712}"/>
                  </a:ext>
                </a:extLst>
              </p:cNvPr>
              <p:cNvSpPr/>
              <p:nvPr/>
            </p:nvSpPr>
            <p:spPr>
              <a:xfrm>
                <a:off x="8005666" y="1642187"/>
                <a:ext cx="326572" cy="32657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ED21729-DAD3-6768-0CB6-BD773A52986F}"/>
                </a:ext>
              </a:extLst>
            </p:cNvPr>
            <p:cNvSpPr txBox="1"/>
            <p:nvPr/>
          </p:nvSpPr>
          <p:spPr>
            <a:xfrm>
              <a:off x="4248951" y="4817711"/>
              <a:ext cx="358290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ICMAB</a:t>
              </a:r>
            </a:p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IREC </a:t>
              </a:r>
            </a:p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ICN2</a:t>
              </a:r>
            </a:p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PIC</a:t>
              </a:r>
            </a:p>
            <a:p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Eurecat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(Barcelona)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B79519-1193-6BEB-DEFA-79FE2EF44C59}"/>
              </a:ext>
            </a:extLst>
          </p:cNvPr>
          <p:cNvGrpSpPr/>
          <p:nvPr/>
        </p:nvGrpSpPr>
        <p:grpSpPr>
          <a:xfrm>
            <a:off x="6107014" y="3053886"/>
            <a:ext cx="2081346" cy="573686"/>
            <a:chOff x="4830700" y="3282247"/>
            <a:chExt cx="2081346" cy="57368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65CF200-BEF0-4D43-A486-A71AB0F474FB}"/>
                </a:ext>
              </a:extLst>
            </p:cNvPr>
            <p:cNvGrpSpPr/>
            <p:nvPr/>
          </p:nvGrpSpPr>
          <p:grpSpPr>
            <a:xfrm>
              <a:off x="4830700" y="3544537"/>
              <a:ext cx="311396" cy="311396"/>
              <a:chOff x="7587291" y="1231641"/>
              <a:chExt cx="1194318" cy="1194318"/>
            </a:xfrm>
          </p:grpSpPr>
          <p:sp>
            <p:nvSpPr>
              <p:cNvPr id="19" name="Teardrop 18">
                <a:extLst>
                  <a:ext uri="{FF2B5EF4-FFF2-40B4-BE49-F238E27FC236}">
                    <a16:creationId xmlns:a16="http://schemas.microsoft.com/office/drawing/2014/main" id="{12488C3F-DD97-E968-D1B9-4179D4F179EE}"/>
                  </a:ext>
                </a:extLst>
              </p:cNvPr>
              <p:cNvSpPr/>
              <p:nvPr/>
            </p:nvSpPr>
            <p:spPr>
              <a:xfrm rot="8047435">
                <a:off x="7587291" y="1231641"/>
                <a:ext cx="1194318" cy="1194318"/>
              </a:xfrm>
              <a:prstGeom prst="teardrop">
                <a:avLst>
                  <a:gd name="adj" fmla="val 14062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3BEE392-DA90-7651-1361-A71517C30163}"/>
                  </a:ext>
                </a:extLst>
              </p:cNvPr>
              <p:cNvSpPr/>
              <p:nvPr/>
            </p:nvSpPr>
            <p:spPr>
              <a:xfrm>
                <a:off x="8005666" y="1642187"/>
                <a:ext cx="326572" cy="32657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BC97633-8D5B-A2EA-BF15-00E488445D9B}"/>
                </a:ext>
              </a:extLst>
            </p:cNvPr>
            <p:cNvSpPr txBox="1"/>
            <p:nvPr/>
          </p:nvSpPr>
          <p:spPr>
            <a:xfrm>
              <a:off x="5083246" y="3282247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PSI (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Villigen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A3D3573-A963-AC1F-0772-E5AAD1B957A0}"/>
              </a:ext>
            </a:extLst>
          </p:cNvPr>
          <p:cNvGrpSpPr/>
          <p:nvPr/>
        </p:nvGrpSpPr>
        <p:grpSpPr>
          <a:xfrm>
            <a:off x="6303478" y="3700668"/>
            <a:ext cx="3959719" cy="369332"/>
            <a:chOff x="5027164" y="3929029"/>
            <a:chExt cx="3959719" cy="3693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C761CAA-206C-F82D-9463-8D4A658A3F5A}"/>
                </a:ext>
              </a:extLst>
            </p:cNvPr>
            <p:cNvGrpSpPr/>
            <p:nvPr/>
          </p:nvGrpSpPr>
          <p:grpSpPr>
            <a:xfrm>
              <a:off x="5027164" y="3985972"/>
              <a:ext cx="311396" cy="311396"/>
              <a:chOff x="7587291" y="1231641"/>
              <a:chExt cx="1194318" cy="1194318"/>
            </a:xfrm>
          </p:grpSpPr>
          <p:sp>
            <p:nvSpPr>
              <p:cNvPr id="8" name="Teardrop 7">
                <a:extLst>
                  <a:ext uri="{FF2B5EF4-FFF2-40B4-BE49-F238E27FC236}">
                    <a16:creationId xmlns:a16="http://schemas.microsoft.com/office/drawing/2014/main" id="{A0DA3C19-CEF1-65D8-26FB-0337DFE63EF1}"/>
                  </a:ext>
                </a:extLst>
              </p:cNvPr>
              <p:cNvSpPr/>
              <p:nvPr/>
            </p:nvSpPr>
            <p:spPr>
              <a:xfrm rot="8047435">
                <a:off x="7587291" y="1231641"/>
                <a:ext cx="1194318" cy="1194318"/>
              </a:xfrm>
              <a:prstGeom prst="teardrop">
                <a:avLst>
                  <a:gd name="adj" fmla="val 14062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4CE0F09-9F28-B7CE-0286-8D4A95996DCF}"/>
                  </a:ext>
                </a:extLst>
              </p:cNvPr>
              <p:cNvSpPr/>
              <p:nvPr/>
            </p:nvSpPr>
            <p:spPr>
              <a:xfrm>
                <a:off x="8005666" y="1642187"/>
                <a:ext cx="326572" cy="32657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605826-0267-E7B7-A9F1-0ED92262C2C7}"/>
                </a:ext>
              </a:extLst>
            </p:cNvPr>
            <p:cNvSpPr txBox="1"/>
            <p:nvPr/>
          </p:nvSpPr>
          <p:spPr>
            <a:xfrm>
              <a:off x="5376764" y="3929029"/>
              <a:ext cx="3610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University of Torino (Torino)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19A87E1-A334-08BD-7A2A-EC372CF3900B}"/>
              </a:ext>
            </a:extLst>
          </p:cNvPr>
          <p:cNvGrpSpPr/>
          <p:nvPr/>
        </p:nvGrpSpPr>
        <p:grpSpPr>
          <a:xfrm>
            <a:off x="2761604" y="4640197"/>
            <a:ext cx="1940768" cy="389020"/>
            <a:chOff x="1485290" y="4868558"/>
            <a:chExt cx="1940768" cy="38902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F542A69-CA7E-1B88-3B6A-051A34E850B6}"/>
                </a:ext>
              </a:extLst>
            </p:cNvPr>
            <p:cNvGrpSpPr/>
            <p:nvPr/>
          </p:nvGrpSpPr>
          <p:grpSpPr>
            <a:xfrm>
              <a:off x="3013831" y="4946182"/>
              <a:ext cx="311396" cy="311396"/>
              <a:chOff x="7587291" y="1231641"/>
              <a:chExt cx="1194318" cy="1194318"/>
            </a:xfrm>
          </p:grpSpPr>
          <p:sp>
            <p:nvSpPr>
              <p:cNvPr id="23" name="Teardrop 22">
                <a:extLst>
                  <a:ext uri="{FF2B5EF4-FFF2-40B4-BE49-F238E27FC236}">
                    <a16:creationId xmlns:a16="http://schemas.microsoft.com/office/drawing/2014/main" id="{7DB793EC-972F-F276-3A33-76884C5B7692}"/>
                  </a:ext>
                </a:extLst>
              </p:cNvPr>
              <p:cNvSpPr/>
              <p:nvPr/>
            </p:nvSpPr>
            <p:spPr>
              <a:xfrm rot="8047435">
                <a:off x="7587291" y="1231641"/>
                <a:ext cx="1194318" cy="1194318"/>
              </a:xfrm>
              <a:prstGeom prst="teardrop">
                <a:avLst>
                  <a:gd name="adj" fmla="val 14062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A6CDFB2-4F2E-9892-2BE5-D241D3EC7BDE}"/>
                  </a:ext>
                </a:extLst>
              </p:cNvPr>
              <p:cNvSpPr/>
              <p:nvPr/>
            </p:nvSpPr>
            <p:spPr>
              <a:xfrm>
                <a:off x="8005666" y="1642187"/>
                <a:ext cx="326572" cy="32657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D3C5941-B4B9-EF85-EEC8-FD2396E91856}"/>
                </a:ext>
              </a:extLst>
            </p:cNvPr>
            <p:cNvSpPr txBox="1"/>
            <p:nvPr/>
          </p:nvSpPr>
          <p:spPr>
            <a:xfrm>
              <a:off x="1485290" y="4868558"/>
              <a:ext cx="1940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ICP (Madrid)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AD7B73-1BE7-161D-74DD-963CB7974735}"/>
              </a:ext>
            </a:extLst>
          </p:cNvPr>
          <p:cNvGrpSpPr/>
          <p:nvPr/>
        </p:nvGrpSpPr>
        <p:grpSpPr>
          <a:xfrm>
            <a:off x="3824542" y="3471486"/>
            <a:ext cx="2258008" cy="533054"/>
            <a:chOff x="2548228" y="3699847"/>
            <a:chExt cx="2258008" cy="5330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85BE38-0C78-2525-3202-881174FE0362}"/>
                </a:ext>
              </a:extLst>
            </p:cNvPr>
            <p:cNvGrpSpPr/>
            <p:nvPr/>
          </p:nvGrpSpPr>
          <p:grpSpPr>
            <a:xfrm>
              <a:off x="4430373" y="3921505"/>
              <a:ext cx="311396" cy="311396"/>
              <a:chOff x="7587291" y="1231641"/>
              <a:chExt cx="1194318" cy="1194318"/>
            </a:xfrm>
          </p:grpSpPr>
          <p:sp>
            <p:nvSpPr>
              <p:cNvPr id="12" name="Teardrop 11">
                <a:extLst>
                  <a:ext uri="{FF2B5EF4-FFF2-40B4-BE49-F238E27FC236}">
                    <a16:creationId xmlns:a16="http://schemas.microsoft.com/office/drawing/2014/main" id="{895EAB55-6305-9A5F-A981-EBF06310496E}"/>
                  </a:ext>
                </a:extLst>
              </p:cNvPr>
              <p:cNvSpPr/>
              <p:nvPr/>
            </p:nvSpPr>
            <p:spPr>
              <a:xfrm rot="8047435">
                <a:off x="7587291" y="1231641"/>
                <a:ext cx="1194318" cy="1194318"/>
              </a:xfrm>
              <a:prstGeom prst="teardrop">
                <a:avLst>
                  <a:gd name="adj" fmla="val 14062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BAC48FB-D142-DB4A-3F24-C582A8BBE9B3}"/>
                  </a:ext>
                </a:extLst>
              </p:cNvPr>
              <p:cNvSpPr/>
              <p:nvPr/>
            </p:nvSpPr>
            <p:spPr>
              <a:xfrm>
                <a:off x="8005666" y="1642187"/>
                <a:ext cx="326572" cy="32657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1AE308-DB57-6BA2-3FB2-6F06635B9466}"/>
                </a:ext>
              </a:extLst>
            </p:cNvPr>
            <p:cNvSpPr txBox="1"/>
            <p:nvPr/>
          </p:nvSpPr>
          <p:spPr>
            <a:xfrm>
              <a:off x="2548228" y="3699847"/>
              <a:ext cx="2258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ESRF (Grenoble)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00C60F0-0749-BBAB-42C8-1B94E7C8FCD7}"/>
              </a:ext>
            </a:extLst>
          </p:cNvPr>
          <p:cNvGrpSpPr/>
          <p:nvPr/>
        </p:nvGrpSpPr>
        <p:grpSpPr>
          <a:xfrm>
            <a:off x="1436657" y="4007023"/>
            <a:ext cx="3286099" cy="430057"/>
            <a:chOff x="160343" y="4235384"/>
            <a:chExt cx="3286099" cy="43005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FF100D2-14A7-3063-CDFB-2B6960E73258}"/>
                </a:ext>
              </a:extLst>
            </p:cNvPr>
            <p:cNvGrpSpPr/>
            <p:nvPr/>
          </p:nvGrpSpPr>
          <p:grpSpPr>
            <a:xfrm>
              <a:off x="2662550" y="4354045"/>
              <a:ext cx="311396" cy="311396"/>
              <a:chOff x="7587291" y="1231641"/>
              <a:chExt cx="1194318" cy="1194318"/>
            </a:xfrm>
          </p:grpSpPr>
          <p:sp>
            <p:nvSpPr>
              <p:cNvPr id="26" name="Teardrop 25">
                <a:extLst>
                  <a:ext uri="{FF2B5EF4-FFF2-40B4-BE49-F238E27FC236}">
                    <a16:creationId xmlns:a16="http://schemas.microsoft.com/office/drawing/2014/main" id="{AAE197EF-60F4-ED76-C978-B614A9923605}"/>
                  </a:ext>
                </a:extLst>
              </p:cNvPr>
              <p:cNvSpPr/>
              <p:nvPr/>
            </p:nvSpPr>
            <p:spPr>
              <a:xfrm rot="8047435">
                <a:off x="7587291" y="1231641"/>
                <a:ext cx="1194318" cy="1194318"/>
              </a:xfrm>
              <a:prstGeom prst="teardrop">
                <a:avLst>
                  <a:gd name="adj" fmla="val 14062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DF3F09B-8973-E05F-2AF4-1B36C2FCB774}"/>
                  </a:ext>
                </a:extLst>
              </p:cNvPr>
              <p:cNvSpPr/>
              <p:nvPr/>
            </p:nvSpPr>
            <p:spPr>
              <a:xfrm>
                <a:off x="8005666" y="1642187"/>
                <a:ext cx="326572" cy="32657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A4D7096-D648-8081-0DE9-A2F1C462E4CF}"/>
                </a:ext>
              </a:extLst>
            </p:cNvPr>
            <p:cNvSpPr txBox="1"/>
            <p:nvPr/>
          </p:nvSpPr>
          <p:spPr>
            <a:xfrm>
              <a:off x="160343" y="4235384"/>
              <a:ext cx="3286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INCAR-CSIC (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Olviedo</a:t>
              </a:r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0CE1712-93B1-6375-55BE-95126F7610FB}"/>
              </a:ext>
            </a:extLst>
          </p:cNvPr>
          <p:cNvGrpSpPr/>
          <p:nvPr/>
        </p:nvGrpSpPr>
        <p:grpSpPr>
          <a:xfrm>
            <a:off x="6712547" y="4247440"/>
            <a:ext cx="2964852" cy="435027"/>
            <a:chOff x="4830700" y="3544537"/>
            <a:chExt cx="2964852" cy="43502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05E8D40-5DC8-A61C-3F4C-90C05CF5BB8B}"/>
                </a:ext>
              </a:extLst>
            </p:cNvPr>
            <p:cNvGrpSpPr/>
            <p:nvPr/>
          </p:nvGrpSpPr>
          <p:grpSpPr>
            <a:xfrm>
              <a:off x="4830700" y="3544537"/>
              <a:ext cx="311396" cy="311396"/>
              <a:chOff x="7587291" y="1231641"/>
              <a:chExt cx="1194318" cy="1194318"/>
            </a:xfrm>
          </p:grpSpPr>
          <p:sp>
            <p:nvSpPr>
              <p:cNvPr id="47" name="Teardrop 46">
                <a:extLst>
                  <a:ext uri="{FF2B5EF4-FFF2-40B4-BE49-F238E27FC236}">
                    <a16:creationId xmlns:a16="http://schemas.microsoft.com/office/drawing/2014/main" id="{AFE3EE19-5194-848F-9188-C459A4369E94}"/>
                  </a:ext>
                </a:extLst>
              </p:cNvPr>
              <p:cNvSpPr/>
              <p:nvPr/>
            </p:nvSpPr>
            <p:spPr>
              <a:xfrm rot="8047435">
                <a:off x="7587291" y="1231641"/>
                <a:ext cx="1194318" cy="1194318"/>
              </a:xfrm>
              <a:prstGeom prst="teardrop">
                <a:avLst>
                  <a:gd name="adj" fmla="val 14062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B65F1FB-6EB5-80ED-D048-FDD7E070E35A}"/>
                  </a:ext>
                </a:extLst>
              </p:cNvPr>
              <p:cNvSpPr/>
              <p:nvPr/>
            </p:nvSpPr>
            <p:spPr>
              <a:xfrm>
                <a:off x="8005666" y="1642187"/>
                <a:ext cx="326572" cy="32657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5FCCCCE-012B-404C-8BCC-88C50AAE5CA6}"/>
                </a:ext>
              </a:extLst>
            </p:cNvPr>
            <p:cNvSpPr txBox="1"/>
            <p:nvPr/>
          </p:nvSpPr>
          <p:spPr>
            <a:xfrm>
              <a:off x="5083245" y="3610232"/>
              <a:ext cx="2712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Univ. of Rome (Rome)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83D126B-BF6B-391B-8CF5-0C0D0C51050E}"/>
              </a:ext>
            </a:extLst>
          </p:cNvPr>
          <p:cNvGrpSpPr/>
          <p:nvPr/>
        </p:nvGrpSpPr>
        <p:grpSpPr>
          <a:xfrm>
            <a:off x="5642220" y="2235903"/>
            <a:ext cx="2081346" cy="573686"/>
            <a:chOff x="4830700" y="3282247"/>
            <a:chExt cx="2081346" cy="5736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501DA13-3CF0-F020-E1D9-AE3CD7F90B0B}"/>
                </a:ext>
              </a:extLst>
            </p:cNvPr>
            <p:cNvGrpSpPr/>
            <p:nvPr/>
          </p:nvGrpSpPr>
          <p:grpSpPr>
            <a:xfrm>
              <a:off x="4830700" y="3544537"/>
              <a:ext cx="311396" cy="311396"/>
              <a:chOff x="7587291" y="1231641"/>
              <a:chExt cx="1194318" cy="1194318"/>
            </a:xfrm>
          </p:grpSpPr>
          <p:sp>
            <p:nvSpPr>
              <p:cNvPr id="28" name="Teardrop 27">
                <a:extLst>
                  <a:ext uri="{FF2B5EF4-FFF2-40B4-BE49-F238E27FC236}">
                    <a16:creationId xmlns:a16="http://schemas.microsoft.com/office/drawing/2014/main" id="{118438D5-5A77-A7CC-0756-89DD7C160727}"/>
                  </a:ext>
                </a:extLst>
              </p:cNvPr>
              <p:cNvSpPr/>
              <p:nvPr/>
            </p:nvSpPr>
            <p:spPr>
              <a:xfrm rot="8047435">
                <a:off x="7587291" y="1231641"/>
                <a:ext cx="1194318" cy="1194318"/>
              </a:xfrm>
              <a:prstGeom prst="teardrop">
                <a:avLst>
                  <a:gd name="adj" fmla="val 14062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DE054E0-6369-E95A-E8A7-A21E01A53778}"/>
                  </a:ext>
                </a:extLst>
              </p:cNvPr>
              <p:cNvSpPr/>
              <p:nvPr/>
            </p:nvSpPr>
            <p:spPr>
              <a:xfrm>
                <a:off x="8005666" y="1642187"/>
                <a:ext cx="326572" cy="32657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9BD603-71BB-56FA-FA0D-354003775328}"/>
                </a:ext>
              </a:extLst>
            </p:cNvPr>
            <p:cNvSpPr txBox="1"/>
            <p:nvPr/>
          </p:nvSpPr>
          <p:spPr>
            <a:xfrm>
              <a:off x="5083246" y="3282247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KU Leuven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52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9A31F51A-F037-4089-A2D7-D555BBF4C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276" y="4850883"/>
            <a:ext cx="1015356" cy="134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2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172144" y="5467700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6C66B41-D0D6-12A6-F667-BB4A472AEE27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D0561C3-8ADB-6395-8CA9-7A82242D045C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301DAA5-527A-6149-5306-AD41880C52A9}"/>
              </a:ext>
            </a:extLst>
          </p:cNvPr>
          <p:cNvSpPr txBox="1">
            <a:spLocks/>
          </p:cNvSpPr>
          <p:nvPr/>
        </p:nvSpPr>
        <p:spPr>
          <a:xfrm>
            <a:off x="572386" y="12352"/>
            <a:ext cx="942702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b="1">
                <a:solidFill>
                  <a:schemeClr val="tx2"/>
                </a:solidFill>
                <a:latin typeface="Arial" panose="020B0604020202020204" pitchFamily="34" charset="0"/>
              </a:rPr>
              <a:t>The Scientific Background: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F8915-385F-AE01-CE94-AC65D96AAD41}"/>
              </a:ext>
            </a:extLst>
          </p:cNvPr>
          <p:cNvSpPr txBox="1"/>
          <p:nvPr/>
        </p:nvSpPr>
        <p:spPr>
          <a:xfrm>
            <a:off x="517399" y="814389"/>
            <a:ext cx="11323147" cy="44241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Educational Background: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Thesis title and advisor: “Determination of the atomic structure of palladium nanoparticle by X-ray absorption spectroscopy” – Prof. A.V. Soldatov (Southern Federal University, Russia, 2021)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Postdoc stay(s):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PostDoc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Methodology group (2023)</a:t>
            </a:r>
          </a:p>
          <a:p>
            <a:pPr marL="2285988" lvl="5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PostDoc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at CLAESS  beamline (from April 2024)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Scientific Interest: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Fields: Big data analysis, Spectroscopy and Material science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Previous key achievements: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 management (software for big data correlation, theoretical and empirical databases); 3 students supervision; &gt;20 conferences; &gt;30 publications; 2 grants;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ALBA key achievements: Users support (data treatment and experiment performance), collaborating to the pipeline of data analysis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InCAEM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project, COOPHS project)</a:t>
            </a:r>
          </a:p>
          <a:p>
            <a:pPr marL="914377" lvl="1" indent="-457189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publications: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8F1E6-15D3-88EC-6EB7-7A66A840BBD6}"/>
              </a:ext>
            </a:extLst>
          </p:cNvPr>
          <p:cNvSpPr txBox="1"/>
          <p:nvPr/>
        </p:nvSpPr>
        <p:spPr>
          <a:xfrm>
            <a:off x="7688424" y="4814037"/>
            <a:ext cx="27198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Usoltsev O.A., Bugaev A.L.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Structural Information Could Be Extracted from XANES Spectra for Palladium Hydride and Carbide Nanoparticles</a:t>
            </a: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Journal of Physical Chemistry 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126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(10), pp. 4921 (2022)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F38FA7-14BF-CC1F-6ADE-63B28461A08F}"/>
              </a:ext>
            </a:extLst>
          </p:cNvPr>
          <p:cNvSpPr txBox="1"/>
          <p:nvPr/>
        </p:nvSpPr>
        <p:spPr>
          <a:xfrm>
            <a:off x="4366723" y="4895528"/>
            <a:ext cx="2929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Usoltsev O.A., Tereshchenko A.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Quantitative Structural Information from Infrared Spectra: The Case of Palladium Hydride</a:t>
            </a: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Small Methods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(7), pp. 2301397 (2024)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5DA6C8-9975-7DBA-433D-2B8A115ABAF0}"/>
              </a:ext>
            </a:extLst>
          </p:cNvPr>
          <p:cNvSpPr txBox="1"/>
          <p:nvPr/>
        </p:nvSpPr>
        <p:spPr>
          <a:xfrm>
            <a:off x="1426256" y="4959868"/>
            <a:ext cx="2679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Usoltsev O.A., D. Stoian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200" dirty="0">
                <a:solidFill>
                  <a:srgbClr val="003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Restructuring of Palladium Nanoparticles during Oxidation by Molecular Oxygen</a:t>
            </a: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(42), pp. </a:t>
            </a:r>
            <a:r>
              <a:rPr lang="en-US" sz="12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2401184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(2024)</a:t>
            </a:r>
            <a:endParaRPr lang="en-US" sz="12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2EDC5BA-6A9B-87C0-325B-044D1C5E7B16}"/>
              </a:ext>
            </a:extLst>
          </p:cNvPr>
          <p:cNvSpPr/>
          <p:nvPr/>
        </p:nvSpPr>
        <p:spPr>
          <a:xfrm>
            <a:off x="1426256" y="4793625"/>
            <a:ext cx="2548585" cy="1467220"/>
          </a:xfrm>
          <a:prstGeom prst="roundRect">
            <a:avLst/>
          </a:prstGeom>
          <a:noFill/>
          <a:ln w="28575">
            <a:solidFill>
              <a:srgbClr val="97AB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4CDC6F6-2C5F-4111-0EAA-A043D8049A01}"/>
              </a:ext>
            </a:extLst>
          </p:cNvPr>
          <p:cNvSpPr/>
          <p:nvPr/>
        </p:nvSpPr>
        <p:spPr>
          <a:xfrm>
            <a:off x="4357392" y="4775202"/>
            <a:ext cx="2929812" cy="1467220"/>
          </a:xfrm>
          <a:prstGeom prst="roundRect">
            <a:avLst/>
          </a:prstGeom>
          <a:noFill/>
          <a:ln w="28575">
            <a:solidFill>
              <a:srgbClr val="97AB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DB3E81D-7362-890B-0016-198A76859136}"/>
              </a:ext>
            </a:extLst>
          </p:cNvPr>
          <p:cNvSpPr/>
          <p:nvPr/>
        </p:nvSpPr>
        <p:spPr>
          <a:xfrm>
            <a:off x="7688424" y="4778313"/>
            <a:ext cx="3918858" cy="1467220"/>
          </a:xfrm>
          <a:prstGeom prst="roundRect">
            <a:avLst/>
          </a:prstGeom>
          <a:noFill/>
          <a:ln w="28575">
            <a:solidFill>
              <a:srgbClr val="97AB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235912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Chart, line chart&#10;&#10;Description automatically generated">
            <a:extLst>
              <a:ext uri="{FF2B5EF4-FFF2-40B4-BE49-F238E27FC236}">
                <a16:creationId xmlns:a16="http://schemas.microsoft.com/office/drawing/2014/main" id="{B98886CC-B362-14FA-8650-FA7AF9B89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999" y="1399041"/>
            <a:ext cx="6048602" cy="5034948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A8B8A25D-E495-98AF-0B61-257498A54CD7}"/>
              </a:ext>
            </a:extLst>
          </p:cNvPr>
          <p:cNvSpPr/>
          <p:nvPr/>
        </p:nvSpPr>
        <p:spPr>
          <a:xfrm>
            <a:off x="5775960" y="1524000"/>
            <a:ext cx="5212080" cy="413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667A0CC-27E8-C606-D8E2-ABD2B2C57E3F}"/>
              </a:ext>
            </a:extLst>
          </p:cNvPr>
          <p:cNvSpPr txBox="1"/>
          <p:nvPr/>
        </p:nvSpPr>
        <p:spPr>
          <a:xfrm>
            <a:off x="10357601" y="2809333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</a:t>
            </a:r>
            <a:r>
              <a:rPr lang="en-US" b="1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830AEA7-4178-9730-070B-6801CB851E78}"/>
              </a:ext>
            </a:extLst>
          </p:cNvPr>
          <p:cNvSpPr txBox="1"/>
          <p:nvPr/>
        </p:nvSpPr>
        <p:spPr>
          <a:xfrm>
            <a:off x="10357601" y="3347626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Work from the Past: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3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6C66B41-D0D6-12A6-F667-BB4A472AEE27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D0561C3-8ADB-6395-8CA9-7A82242D045C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grpSp>
        <p:nvGrpSpPr>
          <p:cNvPr id="10" name="Группа 27">
            <a:extLst>
              <a:ext uri="{FF2B5EF4-FFF2-40B4-BE49-F238E27FC236}">
                <a16:creationId xmlns:a16="http://schemas.microsoft.com/office/drawing/2014/main" id="{985A6C9F-22B1-3C54-FB66-033ACB005E26}"/>
              </a:ext>
            </a:extLst>
          </p:cNvPr>
          <p:cNvGrpSpPr/>
          <p:nvPr/>
        </p:nvGrpSpPr>
        <p:grpSpPr>
          <a:xfrm>
            <a:off x="1030710" y="1830436"/>
            <a:ext cx="3279608" cy="3293158"/>
            <a:chOff x="6990121" y="3313508"/>
            <a:chExt cx="2900361" cy="2912344"/>
          </a:xfrm>
        </p:grpSpPr>
        <p:sp>
          <p:nvSpPr>
            <p:cNvPr id="11" name="Овал 35">
              <a:extLst>
                <a:ext uri="{FF2B5EF4-FFF2-40B4-BE49-F238E27FC236}">
                  <a16:creationId xmlns:a16="http://schemas.microsoft.com/office/drawing/2014/main" id="{34E19EE1-126F-CB0C-3805-F08EA55CADDC}"/>
                </a:ext>
              </a:extLst>
            </p:cNvPr>
            <p:cNvSpPr/>
            <p:nvPr/>
          </p:nvSpPr>
          <p:spPr>
            <a:xfrm>
              <a:off x="7420262" y="5360975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36665" y="104679"/>
                    <a:pt x="109137" y="2847"/>
                    <a:pt x="298173" y="0"/>
                  </a:cubicBezTo>
                  <a:cubicBezTo>
                    <a:pt x="443270" y="-11899"/>
                    <a:pt x="586600" y="138414"/>
                    <a:pt x="596346" y="298173"/>
                  </a:cubicBezTo>
                  <a:cubicBezTo>
                    <a:pt x="572261" y="501434"/>
                    <a:pt x="465768" y="591162"/>
                    <a:pt x="298173" y="596346"/>
                  </a:cubicBezTo>
                  <a:cubicBezTo>
                    <a:pt x="127674" y="634447"/>
                    <a:pt x="-1575" y="482670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47729" y="139185"/>
                    <a:pt x="137779" y="-4626"/>
                    <a:pt x="298173" y="0"/>
                  </a:cubicBezTo>
                  <a:cubicBezTo>
                    <a:pt x="467093" y="13450"/>
                    <a:pt x="605120" y="140912"/>
                    <a:pt x="596346" y="298173"/>
                  </a:cubicBezTo>
                  <a:cubicBezTo>
                    <a:pt x="618019" y="471621"/>
                    <a:pt x="482069" y="627217"/>
                    <a:pt x="298173" y="596346"/>
                  </a:cubicBezTo>
                  <a:cubicBezTo>
                    <a:pt x="157747" y="560587"/>
                    <a:pt x="12092" y="474944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Овал 36">
              <a:extLst>
                <a:ext uri="{FF2B5EF4-FFF2-40B4-BE49-F238E27FC236}">
                  <a16:creationId xmlns:a16="http://schemas.microsoft.com/office/drawing/2014/main" id="{66772118-E2E6-F028-ECF1-D92EE434E9F7}"/>
                </a:ext>
              </a:extLst>
            </p:cNvPr>
            <p:cNvSpPr/>
            <p:nvPr/>
          </p:nvSpPr>
          <p:spPr>
            <a:xfrm>
              <a:off x="7931629" y="5503161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Овал 37">
              <a:extLst>
                <a:ext uri="{FF2B5EF4-FFF2-40B4-BE49-F238E27FC236}">
                  <a16:creationId xmlns:a16="http://schemas.microsoft.com/office/drawing/2014/main" id="{52D8DFB6-821E-425B-B6BD-125BB92D746E}"/>
                </a:ext>
              </a:extLst>
            </p:cNvPr>
            <p:cNvSpPr/>
            <p:nvPr/>
          </p:nvSpPr>
          <p:spPr>
            <a:xfrm>
              <a:off x="8450677" y="5629506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5264" y="142419"/>
                    <a:pt x="137860" y="10004"/>
                    <a:pt x="298173" y="0"/>
                  </a:cubicBezTo>
                  <a:cubicBezTo>
                    <a:pt x="430629" y="24784"/>
                    <a:pt x="612841" y="136464"/>
                    <a:pt x="596346" y="298173"/>
                  </a:cubicBezTo>
                  <a:cubicBezTo>
                    <a:pt x="601090" y="478123"/>
                    <a:pt x="455060" y="625829"/>
                    <a:pt x="298173" y="596346"/>
                  </a:cubicBezTo>
                  <a:cubicBezTo>
                    <a:pt x="113972" y="629495"/>
                    <a:pt x="25517" y="476466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28257" y="106705"/>
                    <a:pt x="116492" y="-9116"/>
                    <a:pt x="298173" y="0"/>
                  </a:cubicBezTo>
                  <a:cubicBezTo>
                    <a:pt x="444765" y="-28507"/>
                    <a:pt x="585972" y="121845"/>
                    <a:pt x="596346" y="298173"/>
                  </a:cubicBezTo>
                  <a:cubicBezTo>
                    <a:pt x="635165" y="476072"/>
                    <a:pt x="443070" y="624056"/>
                    <a:pt x="298173" y="596346"/>
                  </a:cubicBezTo>
                  <a:cubicBezTo>
                    <a:pt x="123566" y="580242"/>
                    <a:pt x="27429" y="435770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9619533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Овал 38">
              <a:extLst>
                <a:ext uri="{FF2B5EF4-FFF2-40B4-BE49-F238E27FC236}">
                  <a16:creationId xmlns:a16="http://schemas.microsoft.com/office/drawing/2014/main" id="{B41C1161-E2DB-BC68-FC12-0C23419C3A2F}"/>
                </a:ext>
              </a:extLst>
            </p:cNvPr>
            <p:cNvSpPr/>
            <p:nvPr/>
          </p:nvSpPr>
          <p:spPr>
            <a:xfrm>
              <a:off x="9294136" y="4687690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-14764" y="131379"/>
                    <a:pt x="151036" y="-943"/>
                    <a:pt x="298173" y="0"/>
                  </a:cubicBezTo>
                  <a:cubicBezTo>
                    <a:pt x="468742" y="-788"/>
                    <a:pt x="571327" y="151507"/>
                    <a:pt x="596346" y="298173"/>
                  </a:cubicBezTo>
                  <a:cubicBezTo>
                    <a:pt x="568322" y="466874"/>
                    <a:pt x="466804" y="594066"/>
                    <a:pt x="298173" y="596346"/>
                  </a:cubicBezTo>
                  <a:cubicBezTo>
                    <a:pt x="136029" y="629057"/>
                    <a:pt x="-2925" y="482112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36505" y="118568"/>
                    <a:pt x="144933" y="23473"/>
                    <a:pt x="298173" y="0"/>
                  </a:cubicBezTo>
                  <a:cubicBezTo>
                    <a:pt x="445243" y="-6027"/>
                    <a:pt x="568324" y="116761"/>
                    <a:pt x="596346" y="298173"/>
                  </a:cubicBezTo>
                  <a:cubicBezTo>
                    <a:pt x="569052" y="486650"/>
                    <a:pt x="477704" y="601618"/>
                    <a:pt x="298173" y="596346"/>
                  </a:cubicBezTo>
                  <a:cubicBezTo>
                    <a:pt x="130691" y="592570"/>
                    <a:pt x="26790" y="45673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976467059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Овал 39">
              <a:extLst>
                <a:ext uri="{FF2B5EF4-FFF2-40B4-BE49-F238E27FC236}">
                  <a16:creationId xmlns:a16="http://schemas.microsoft.com/office/drawing/2014/main" id="{45BA807E-80E7-5726-48CD-4CE358FC292E}"/>
                </a:ext>
              </a:extLst>
            </p:cNvPr>
            <p:cNvSpPr/>
            <p:nvPr/>
          </p:nvSpPr>
          <p:spPr>
            <a:xfrm>
              <a:off x="8301813" y="5158357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Овал 40">
              <a:extLst>
                <a:ext uri="{FF2B5EF4-FFF2-40B4-BE49-F238E27FC236}">
                  <a16:creationId xmlns:a16="http://schemas.microsoft.com/office/drawing/2014/main" id="{F62C1FD4-A295-C0D4-6CF7-C54A8FB9CCC1}"/>
                </a:ext>
              </a:extLst>
            </p:cNvPr>
            <p:cNvSpPr/>
            <p:nvPr/>
          </p:nvSpPr>
          <p:spPr>
            <a:xfrm>
              <a:off x="7707453" y="5021462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Овал 41">
              <a:extLst>
                <a:ext uri="{FF2B5EF4-FFF2-40B4-BE49-F238E27FC236}">
                  <a16:creationId xmlns:a16="http://schemas.microsoft.com/office/drawing/2014/main" id="{CD110D55-1A78-3A5C-5F37-8F4151005E57}"/>
                </a:ext>
              </a:extLst>
            </p:cNvPr>
            <p:cNvSpPr/>
            <p:nvPr/>
          </p:nvSpPr>
          <p:spPr>
            <a:xfrm>
              <a:off x="7059770" y="4956844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Овал 42">
              <a:extLst>
                <a:ext uri="{FF2B5EF4-FFF2-40B4-BE49-F238E27FC236}">
                  <a16:creationId xmlns:a16="http://schemas.microsoft.com/office/drawing/2014/main" id="{0B90B09B-8B40-50F9-9E7E-99CD5764F54C}"/>
                </a:ext>
              </a:extLst>
            </p:cNvPr>
            <p:cNvSpPr/>
            <p:nvPr/>
          </p:nvSpPr>
          <p:spPr>
            <a:xfrm>
              <a:off x="6990121" y="4186120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Овал 43">
              <a:extLst>
                <a:ext uri="{FF2B5EF4-FFF2-40B4-BE49-F238E27FC236}">
                  <a16:creationId xmlns:a16="http://schemas.microsoft.com/office/drawing/2014/main" id="{4D3BF0CA-E728-5ACC-3ACC-51B3E3795A0A}"/>
                </a:ext>
              </a:extLst>
            </p:cNvPr>
            <p:cNvSpPr/>
            <p:nvPr/>
          </p:nvSpPr>
          <p:spPr>
            <a:xfrm>
              <a:off x="8891758" y="5233815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Овал 44">
              <a:extLst>
                <a:ext uri="{FF2B5EF4-FFF2-40B4-BE49-F238E27FC236}">
                  <a16:creationId xmlns:a16="http://schemas.microsoft.com/office/drawing/2014/main" id="{438326E8-1282-C66F-EC81-6917DD1CE2A0}"/>
                </a:ext>
              </a:extLst>
            </p:cNvPr>
            <p:cNvSpPr/>
            <p:nvPr/>
          </p:nvSpPr>
          <p:spPr>
            <a:xfrm>
              <a:off x="7046351" y="4414566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5264" y="142419"/>
                    <a:pt x="137860" y="10004"/>
                    <a:pt x="298173" y="0"/>
                  </a:cubicBezTo>
                  <a:cubicBezTo>
                    <a:pt x="430629" y="24784"/>
                    <a:pt x="612841" y="136464"/>
                    <a:pt x="596346" y="298173"/>
                  </a:cubicBezTo>
                  <a:cubicBezTo>
                    <a:pt x="601090" y="478123"/>
                    <a:pt x="455060" y="625829"/>
                    <a:pt x="298173" y="596346"/>
                  </a:cubicBezTo>
                  <a:cubicBezTo>
                    <a:pt x="113972" y="629495"/>
                    <a:pt x="25517" y="476466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28257" y="106705"/>
                    <a:pt x="116492" y="-9116"/>
                    <a:pt x="298173" y="0"/>
                  </a:cubicBezTo>
                  <a:cubicBezTo>
                    <a:pt x="444765" y="-28507"/>
                    <a:pt x="585972" y="121845"/>
                    <a:pt x="596346" y="298173"/>
                  </a:cubicBezTo>
                  <a:cubicBezTo>
                    <a:pt x="635165" y="476072"/>
                    <a:pt x="443070" y="624056"/>
                    <a:pt x="298173" y="596346"/>
                  </a:cubicBezTo>
                  <a:cubicBezTo>
                    <a:pt x="123566" y="580242"/>
                    <a:pt x="27429" y="435770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9619533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Овал 45">
              <a:extLst>
                <a:ext uri="{FF2B5EF4-FFF2-40B4-BE49-F238E27FC236}">
                  <a16:creationId xmlns:a16="http://schemas.microsoft.com/office/drawing/2014/main" id="{0C017B0C-07C2-2A22-6767-54B606B41B26}"/>
                </a:ext>
              </a:extLst>
            </p:cNvPr>
            <p:cNvSpPr/>
            <p:nvPr/>
          </p:nvSpPr>
          <p:spPr>
            <a:xfrm>
              <a:off x="7185104" y="4726878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Овал 46">
              <a:extLst>
                <a:ext uri="{FF2B5EF4-FFF2-40B4-BE49-F238E27FC236}">
                  <a16:creationId xmlns:a16="http://schemas.microsoft.com/office/drawing/2014/main" id="{34E4932A-ADCC-B838-A70B-96B3747EFCEA}"/>
                </a:ext>
              </a:extLst>
            </p:cNvPr>
            <p:cNvSpPr/>
            <p:nvPr/>
          </p:nvSpPr>
          <p:spPr>
            <a:xfrm>
              <a:off x="8813239" y="4932774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Овал 47">
              <a:extLst>
                <a:ext uri="{FF2B5EF4-FFF2-40B4-BE49-F238E27FC236}">
                  <a16:creationId xmlns:a16="http://schemas.microsoft.com/office/drawing/2014/main" id="{C3134DA1-600B-619F-B86B-6DEACEBBC8E2}"/>
                </a:ext>
              </a:extLst>
            </p:cNvPr>
            <p:cNvSpPr/>
            <p:nvPr/>
          </p:nvSpPr>
          <p:spPr>
            <a:xfrm>
              <a:off x="8235376" y="4765017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32159" y="108221"/>
                    <a:pt x="97417" y="4216"/>
                    <a:pt x="298173" y="0"/>
                  </a:cubicBezTo>
                  <a:cubicBezTo>
                    <a:pt x="436956" y="-15736"/>
                    <a:pt x="589903" y="136747"/>
                    <a:pt x="596346" y="298173"/>
                  </a:cubicBezTo>
                  <a:cubicBezTo>
                    <a:pt x="585822" y="479708"/>
                    <a:pt x="470302" y="583108"/>
                    <a:pt x="298173" y="596346"/>
                  </a:cubicBezTo>
                  <a:cubicBezTo>
                    <a:pt x="130233" y="617700"/>
                    <a:pt x="-1005" y="475499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13136" y="135062"/>
                    <a:pt x="160482" y="-29149"/>
                    <a:pt x="298173" y="0"/>
                  </a:cubicBezTo>
                  <a:cubicBezTo>
                    <a:pt x="466658" y="12072"/>
                    <a:pt x="611538" y="146335"/>
                    <a:pt x="596346" y="298173"/>
                  </a:cubicBezTo>
                  <a:cubicBezTo>
                    <a:pt x="631736" y="477173"/>
                    <a:pt x="478937" y="622186"/>
                    <a:pt x="298173" y="596346"/>
                  </a:cubicBezTo>
                  <a:cubicBezTo>
                    <a:pt x="146769" y="576776"/>
                    <a:pt x="21406" y="484260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Овал 48">
              <a:extLst>
                <a:ext uri="{FF2B5EF4-FFF2-40B4-BE49-F238E27FC236}">
                  <a16:creationId xmlns:a16="http://schemas.microsoft.com/office/drawing/2014/main" id="{95DAAFE1-BEBC-0B2A-A5F3-673CBFE9F8A2}"/>
                </a:ext>
              </a:extLst>
            </p:cNvPr>
            <p:cNvSpPr/>
            <p:nvPr/>
          </p:nvSpPr>
          <p:spPr>
            <a:xfrm>
              <a:off x="7362725" y="3779394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Овал 49">
              <a:extLst>
                <a:ext uri="{FF2B5EF4-FFF2-40B4-BE49-F238E27FC236}">
                  <a16:creationId xmlns:a16="http://schemas.microsoft.com/office/drawing/2014/main" id="{AF68E697-F69E-CCE5-2634-920F3A7A36B4}"/>
                </a:ext>
              </a:extLst>
            </p:cNvPr>
            <p:cNvSpPr/>
            <p:nvPr/>
          </p:nvSpPr>
          <p:spPr>
            <a:xfrm>
              <a:off x="7481583" y="4085876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Овал 50">
              <a:extLst>
                <a:ext uri="{FF2B5EF4-FFF2-40B4-BE49-F238E27FC236}">
                  <a16:creationId xmlns:a16="http://schemas.microsoft.com/office/drawing/2014/main" id="{D47F6824-0854-6D22-1F31-970768D75810}"/>
                </a:ext>
              </a:extLst>
            </p:cNvPr>
            <p:cNvSpPr/>
            <p:nvPr/>
          </p:nvSpPr>
          <p:spPr>
            <a:xfrm>
              <a:off x="7653562" y="4490007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Овал 51">
              <a:extLst>
                <a:ext uri="{FF2B5EF4-FFF2-40B4-BE49-F238E27FC236}">
                  <a16:creationId xmlns:a16="http://schemas.microsoft.com/office/drawing/2014/main" id="{432EB014-1185-AF47-030D-D6B272375784}"/>
                </a:ext>
              </a:extLst>
            </p:cNvPr>
            <p:cNvSpPr/>
            <p:nvPr/>
          </p:nvSpPr>
          <p:spPr>
            <a:xfrm>
              <a:off x="9056186" y="4222219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4795" y="141625"/>
                    <a:pt x="150341" y="38622"/>
                    <a:pt x="298173" y="0"/>
                  </a:cubicBezTo>
                  <a:cubicBezTo>
                    <a:pt x="455916" y="5333"/>
                    <a:pt x="642479" y="141794"/>
                    <a:pt x="596346" y="298173"/>
                  </a:cubicBezTo>
                  <a:cubicBezTo>
                    <a:pt x="609409" y="504903"/>
                    <a:pt x="459536" y="608886"/>
                    <a:pt x="298173" y="596346"/>
                  </a:cubicBezTo>
                  <a:cubicBezTo>
                    <a:pt x="130724" y="601054"/>
                    <a:pt x="12054" y="469282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28183" y="106775"/>
                    <a:pt x="115526" y="-9635"/>
                    <a:pt x="298173" y="0"/>
                  </a:cubicBezTo>
                  <a:cubicBezTo>
                    <a:pt x="443352" y="-30735"/>
                    <a:pt x="564665" y="97913"/>
                    <a:pt x="596346" y="298173"/>
                  </a:cubicBezTo>
                  <a:cubicBezTo>
                    <a:pt x="605901" y="466104"/>
                    <a:pt x="455199" y="607064"/>
                    <a:pt x="298173" y="596346"/>
                  </a:cubicBezTo>
                  <a:cubicBezTo>
                    <a:pt x="116923" y="569470"/>
                    <a:pt x="23579" y="439570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9619533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Овал 52">
              <a:extLst>
                <a:ext uri="{FF2B5EF4-FFF2-40B4-BE49-F238E27FC236}">
                  <a16:creationId xmlns:a16="http://schemas.microsoft.com/office/drawing/2014/main" id="{F4088D76-32EF-DC8E-2AF6-F4D4742C38AC}"/>
                </a:ext>
              </a:extLst>
            </p:cNvPr>
            <p:cNvSpPr/>
            <p:nvPr/>
          </p:nvSpPr>
          <p:spPr>
            <a:xfrm>
              <a:off x="7732244" y="3313508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-17457" y="130993"/>
                    <a:pt x="168482" y="-1881"/>
                    <a:pt x="298173" y="0"/>
                  </a:cubicBezTo>
                  <a:cubicBezTo>
                    <a:pt x="499344" y="-4881"/>
                    <a:pt x="564363" y="156520"/>
                    <a:pt x="596346" y="298173"/>
                  </a:cubicBezTo>
                  <a:cubicBezTo>
                    <a:pt x="547942" y="469801"/>
                    <a:pt x="477549" y="587871"/>
                    <a:pt x="298173" y="596346"/>
                  </a:cubicBezTo>
                  <a:cubicBezTo>
                    <a:pt x="136870" y="639919"/>
                    <a:pt x="-3604" y="486586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28811" y="121715"/>
                    <a:pt x="154609" y="43335"/>
                    <a:pt x="298173" y="0"/>
                  </a:cubicBezTo>
                  <a:cubicBezTo>
                    <a:pt x="426045" y="-12599"/>
                    <a:pt x="554683" y="108614"/>
                    <a:pt x="596346" y="298173"/>
                  </a:cubicBezTo>
                  <a:cubicBezTo>
                    <a:pt x="565883" y="489414"/>
                    <a:pt x="494129" y="607448"/>
                    <a:pt x="298173" y="596346"/>
                  </a:cubicBezTo>
                  <a:cubicBezTo>
                    <a:pt x="130552" y="592383"/>
                    <a:pt x="42731" y="453096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976467059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Овал 53">
              <a:extLst>
                <a:ext uri="{FF2B5EF4-FFF2-40B4-BE49-F238E27FC236}">
                  <a16:creationId xmlns:a16="http://schemas.microsoft.com/office/drawing/2014/main" id="{8B9F0EA2-9127-7420-0534-0D6639873898}"/>
                </a:ext>
              </a:extLst>
            </p:cNvPr>
            <p:cNvSpPr/>
            <p:nvPr/>
          </p:nvSpPr>
          <p:spPr>
            <a:xfrm>
              <a:off x="8295118" y="3481220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Овал 54">
              <a:extLst>
                <a:ext uri="{FF2B5EF4-FFF2-40B4-BE49-F238E27FC236}">
                  <a16:creationId xmlns:a16="http://schemas.microsoft.com/office/drawing/2014/main" id="{F89BFAD6-AB3C-1A09-9558-5E88418D8136}"/>
                </a:ext>
              </a:extLst>
            </p:cNvPr>
            <p:cNvSpPr/>
            <p:nvPr/>
          </p:nvSpPr>
          <p:spPr>
            <a:xfrm>
              <a:off x="8860795" y="3670403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Овал 55">
              <a:extLst>
                <a:ext uri="{FF2B5EF4-FFF2-40B4-BE49-F238E27FC236}">
                  <a16:creationId xmlns:a16="http://schemas.microsoft.com/office/drawing/2014/main" id="{769A76C5-8CBB-0024-5886-E517B8744C4D}"/>
                </a:ext>
              </a:extLst>
            </p:cNvPr>
            <p:cNvSpPr/>
            <p:nvPr/>
          </p:nvSpPr>
          <p:spPr>
            <a:xfrm>
              <a:off x="8697990" y="4447805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Овал 56">
              <a:extLst>
                <a:ext uri="{FF2B5EF4-FFF2-40B4-BE49-F238E27FC236}">
                  <a16:creationId xmlns:a16="http://schemas.microsoft.com/office/drawing/2014/main" id="{D146C275-7311-946C-74FF-C847B4F3435C}"/>
                </a:ext>
              </a:extLst>
            </p:cNvPr>
            <p:cNvSpPr/>
            <p:nvPr/>
          </p:nvSpPr>
          <p:spPr>
            <a:xfrm>
              <a:off x="7909281" y="3794074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32159" y="108221"/>
                    <a:pt x="97417" y="4216"/>
                    <a:pt x="298173" y="0"/>
                  </a:cubicBezTo>
                  <a:cubicBezTo>
                    <a:pt x="436956" y="-15736"/>
                    <a:pt x="589903" y="136747"/>
                    <a:pt x="596346" y="298173"/>
                  </a:cubicBezTo>
                  <a:cubicBezTo>
                    <a:pt x="585822" y="479708"/>
                    <a:pt x="470302" y="583108"/>
                    <a:pt x="298173" y="596346"/>
                  </a:cubicBezTo>
                  <a:cubicBezTo>
                    <a:pt x="130233" y="617700"/>
                    <a:pt x="-1005" y="475499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13136" y="135062"/>
                    <a:pt x="160482" y="-29149"/>
                    <a:pt x="298173" y="0"/>
                  </a:cubicBezTo>
                  <a:cubicBezTo>
                    <a:pt x="466658" y="12072"/>
                    <a:pt x="611538" y="146335"/>
                    <a:pt x="596346" y="298173"/>
                  </a:cubicBezTo>
                  <a:cubicBezTo>
                    <a:pt x="631736" y="477173"/>
                    <a:pt x="478937" y="622186"/>
                    <a:pt x="298173" y="596346"/>
                  </a:cubicBezTo>
                  <a:cubicBezTo>
                    <a:pt x="146769" y="576776"/>
                    <a:pt x="21406" y="484260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Овал 57">
              <a:extLst>
                <a:ext uri="{FF2B5EF4-FFF2-40B4-BE49-F238E27FC236}">
                  <a16:creationId xmlns:a16="http://schemas.microsoft.com/office/drawing/2014/main" id="{1A41CDD8-54D2-CDDB-FE87-DBE5A1C4ED7E}"/>
                </a:ext>
              </a:extLst>
            </p:cNvPr>
            <p:cNvSpPr/>
            <p:nvPr/>
          </p:nvSpPr>
          <p:spPr>
            <a:xfrm>
              <a:off x="8505392" y="3962192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Овал 58">
              <a:extLst>
                <a:ext uri="{FF2B5EF4-FFF2-40B4-BE49-F238E27FC236}">
                  <a16:creationId xmlns:a16="http://schemas.microsoft.com/office/drawing/2014/main" id="{5F63F0E8-C127-308B-8C11-8A2DEE66ADC1}"/>
                </a:ext>
              </a:extLst>
            </p:cNvPr>
            <p:cNvSpPr/>
            <p:nvPr/>
          </p:nvSpPr>
          <p:spPr>
            <a:xfrm>
              <a:off x="8100839" y="4323837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Овал 60">
            <a:extLst>
              <a:ext uri="{FF2B5EF4-FFF2-40B4-BE49-F238E27FC236}">
                <a16:creationId xmlns:a16="http://schemas.microsoft.com/office/drawing/2014/main" id="{DE418652-375A-B6C2-2044-603F3DA3CDA3}"/>
              </a:ext>
            </a:extLst>
          </p:cNvPr>
          <p:cNvSpPr/>
          <p:nvPr/>
        </p:nvSpPr>
        <p:spPr>
          <a:xfrm>
            <a:off x="1548526" y="3196643"/>
            <a:ext cx="290904" cy="290904"/>
          </a:xfrm>
          <a:custGeom>
            <a:avLst/>
            <a:gdLst>
              <a:gd name="connsiteX0" fmla="*/ 0 w 290904"/>
              <a:gd name="connsiteY0" fmla="*/ 145452 h 290904"/>
              <a:gd name="connsiteX1" fmla="*/ 145452 w 290904"/>
              <a:gd name="connsiteY1" fmla="*/ 0 h 290904"/>
              <a:gd name="connsiteX2" fmla="*/ 290904 w 290904"/>
              <a:gd name="connsiteY2" fmla="*/ 145452 h 290904"/>
              <a:gd name="connsiteX3" fmla="*/ 145452 w 290904"/>
              <a:gd name="connsiteY3" fmla="*/ 290904 h 290904"/>
              <a:gd name="connsiteX4" fmla="*/ 0 w 290904"/>
              <a:gd name="connsiteY4" fmla="*/ 145452 h 29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04" h="290904" fill="none" extrusionOk="0">
                <a:moveTo>
                  <a:pt x="0" y="145452"/>
                </a:moveTo>
                <a:cubicBezTo>
                  <a:pt x="-7531" y="55076"/>
                  <a:pt x="77302" y="-396"/>
                  <a:pt x="145452" y="0"/>
                </a:cubicBezTo>
                <a:cubicBezTo>
                  <a:pt x="231715" y="3473"/>
                  <a:pt x="296672" y="66622"/>
                  <a:pt x="290904" y="145452"/>
                </a:cubicBezTo>
                <a:cubicBezTo>
                  <a:pt x="288085" y="224751"/>
                  <a:pt x="213713" y="281583"/>
                  <a:pt x="145452" y="290904"/>
                </a:cubicBezTo>
                <a:cubicBezTo>
                  <a:pt x="68963" y="296378"/>
                  <a:pt x="2094" y="233188"/>
                  <a:pt x="0" y="145452"/>
                </a:cubicBezTo>
                <a:close/>
              </a:path>
              <a:path w="290904" h="290904" stroke="0" extrusionOk="0">
                <a:moveTo>
                  <a:pt x="0" y="145452"/>
                </a:moveTo>
                <a:cubicBezTo>
                  <a:pt x="5333" y="57727"/>
                  <a:pt x="69319" y="11339"/>
                  <a:pt x="145452" y="0"/>
                </a:cubicBezTo>
                <a:cubicBezTo>
                  <a:pt x="238846" y="2054"/>
                  <a:pt x="291806" y="68193"/>
                  <a:pt x="290904" y="145452"/>
                </a:cubicBezTo>
                <a:cubicBezTo>
                  <a:pt x="292848" y="222410"/>
                  <a:pt x="225365" y="288558"/>
                  <a:pt x="145452" y="290904"/>
                </a:cubicBezTo>
                <a:cubicBezTo>
                  <a:pt x="51734" y="297243"/>
                  <a:pt x="3422" y="215658"/>
                  <a:pt x="0" y="145452"/>
                </a:cubicBezTo>
                <a:close/>
              </a:path>
            </a:pathLst>
          </a:custGeom>
          <a:solidFill>
            <a:srgbClr val="DFE9E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Овал 61">
            <a:extLst>
              <a:ext uri="{FF2B5EF4-FFF2-40B4-BE49-F238E27FC236}">
                <a16:creationId xmlns:a16="http://schemas.microsoft.com/office/drawing/2014/main" id="{BDD98B31-8097-0923-08F5-5DCC1409CFA0}"/>
              </a:ext>
            </a:extLst>
          </p:cNvPr>
          <p:cNvSpPr/>
          <p:nvPr/>
        </p:nvSpPr>
        <p:spPr>
          <a:xfrm>
            <a:off x="2310319" y="4212428"/>
            <a:ext cx="290904" cy="290904"/>
          </a:xfrm>
          <a:custGeom>
            <a:avLst/>
            <a:gdLst>
              <a:gd name="connsiteX0" fmla="*/ 0 w 290904"/>
              <a:gd name="connsiteY0" fmla="*/ 145452 h 290904"/>
              <a:gd name="connsiteX1" fmla="*/ 145452 w 290904"/>
              <a:gd name="connsiteY1" fmla="*/ 0 h 290904"/>
              <a:gd name="connsiteX2" fmla="*/ 290904 w 290904"/>
              <a:gd name="connsiteY2" fmla="*/ 145452 h 290904"/>
              <a:gd name="connsiteX3" fmla="*/ 145452 w 290904"/>
              <a:gd name="connsiteY3" fmla="*/ 290904 h 290904"/>
              <a:gd name="connsiteX4" fmla="*/ 0 w 290904"/>
              <a:gd name="connsiteY4" fmla="*/ 145452 h 29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04" h="290904" fill="none" extrusionOk="0">
                <a:moveTo>
                  <a:pt x="0" y="145452"/>
                </a:moveTo>
                <a:cubicBezTo>
                  <a:pt x="-7531" y="55076"/>
                  <a:pt x="77302" y="-396"/>
                  <a:pt x="145452" y="0"/>
                </a:cubicBezTo>
                <a:cubicBezTo>
                  <a:pt x="231715" y="3473"/>
                  <a:pt x="296672" y="66622"/>
                  <a:pt x="290904" y="145452"/>
                </a:cubicBezTo>
                <a:cubicBezTo>
                  <a:pt x="288085" y="224751"/>
                  <a:pt x="213713" y="281583"/>
                  <a:pt x="145452" y="290904"/>
                </a:cubicBezTo>
                <a:cubicBezTo>
                  <a:pt x="68963" y="296378"/>
                  <a:pt x="2094" y="233188"/>
                  <a:pt x="0" y="145452"/>
                </a:cubicBezTo>
                <a:close/>
              </a:path>
              <a:path w="290904" h="290904" stroke="0" extrusionOk="0">
                <a:moveTo>
                  <a:pt x="0" y="145452"/>
                </a:moveTo>
                <a:cubicBezTo>
                  <a:pt x="5333" y="57727"/>
                  <a:pt x="69319" y="11339"/>
                  <a:pt x="145452" y="0"/>
                </a:cubicBezTo>
                <a:cubicBezTo>
                  <a:pt x="238846" y="2054"/>
                  <a:pt x="291806" y="68193"/>
                  <a:pt x="290904" y="145452"/>
                </a:cubicBezTo>
                <a:cubicBezTo>
                  <a:pt x="292848" y="222410"/>
                  <a:pt x="225365" y="288558"/>
                  <a:pt x="145452" y="290904"/>
                </a:cubicBezTo>
                <a:cubicBezTo>
                  <a:pt x="51734" y="297243"/>
                  <a:pt x="3422" y="215658"/>
                  <a:pt x="0" y="145452"/>
                </a:cubicBezTo>
                <a:close/>
              </a:path>
            </a:pathLst>
          </a:custGeom>
          <a:solidFill>
            <a:srgbClr val="DFE9E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Овал 65">
            <a:extLst>
              <a:ext uri="{FF2B5EF4-FFF2-40B4-BE49-F238E27FC236}">
                <a16:creationId xmlns:a16="http://schemas.microsoft.com/office/drawing/2014/main" id="{697F99C1-FFF3-8E80-12DC-E6DD11A92305}"/>
              </a:ext>
            </a:extLst>
          </p:cNvPr>
          <p:cNvSpPr/>
          <p:nvPr/>
        </p:nvSpPr>
        <p:spPr>
          <a:xfrm>
            <a:off x="1883527" y="2474111"/>
            <a:ext cx="290904" cy="290904"/>
          </a:xfrm>
          <a:custGeom>
            <a:avLst/>
            <a:gdLst>
              <a:gd name="connsiteX0" fmla="*/ 0 w 290904"/>
              <a:gd name="connsiteY0" fmla="*/ 145452 h 290904"/>
              <a:gd name="connsiteX1" fmla="*/ 145452 w 290904"/>
              <a:gd name="connsiteY1" fmla="*/ 0 h 290904"/>
              <a:gd name="connsiteX2" fmla="*/ 290904 w 290904"/>
              <a:gd name="connsiteY2" fmla="*/ 145452 h 290904"/>
              <a:gd name="connsiteX3" fmla="*/ 145452 w 290904"/>
              <a:gd name="connsiteY3" fmla="*/ 290904 h 290904"/>
              <a:gd name="connsiteX4" fmla="*/ 0 w 290904"/>
              <a:gd name="connsiteY4" fmla="*/ 145452 h 29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04" h="290904" fill="none" extrusionOk="0">
                <a:moveTo>
                  <a:pt x="0" y="145452"/>
                </a:moveTo>
                <a:cubicBezTo>
                  <a:pt x="-7531" y="55076"/>
                  <a:pt x="77302" y="-396"/>
                  <a:pt x="145452" y="0"/>
                </a:cubicBezTo>
                <a:cubicBezTo>
                  <a:pt x="231715" y="3473"/>
                  <a:pt x="296672" y="66622"/>
                  <a:pt x="290904" y="145452"/>
                </a:cubicBezTo>
                <a:cubicBezTo>
                  <a:pt x="288085" y="224751"/>
                  <a:pt x="213713" y="281583"/>
                  <a:pt x="145452" y="290904"/>
                </a:cubicBezTo>
                <a:cubicBezTo>
                  <a:pt x="68963" y="296378"/>
                  <a:pt x="2094" y="233188"/>
                  <a:pt x="0" y="145452"/>
                </a:cubicBezTo>
                <a:close/>
              </a:path>
              <a:path w="290904" h="290904" stroke="0" extrusionOk="0">
                <a:moveTo>
                  <a:pt x="0" y="145452"/>
                </a:moveTo>
                <a:cubicBezTo>
                  <a:pt x="5333" y="57727"/>
                  <a:pt x="69319" y="11339"/>
                  <a:pt x="145452" y="0"/>
                </a:cubicBezTo>
                <a:cubicBezTo>
                  <a:pt x="238846" y="2054"/>
                  <a:pt x="291806" y="68193"/>
                  <a:pt x="290904" y="145452"/>
                </a:cubicBezTo>
                <a:cubicBezTo>
                  <a:pt x="292848" y="222410"/>
                  <a:pt x="225365" y="288558"/>
                  <a:pt x="145452" y="290904"/>
                </a:cubicBezTo>
                <a:cubicBezTo>
                  <a:pt x="51734" y="297243"/>
                  <a:pt x="3422" y="215658"/>
                  <a:pt x="0" y="145452"/>
                </a:cubicBezTo>
                <a:close/>
              </a:path>
            </a:pathLst>
          </a:custGeom>
          <a:solidFill>
            <a:srgbClr val="DFE9E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Овал 66">
            <a:extLst>
              <a:ext uri="{FF2B5EF4-FFF2-40B4-BE49-F238E27FC236}">
                <a16:creationId xmlns:a16="http://schemas.microsoft.com/office/drawing/2014/main" id="{B58831D1-F6FD-F198-960B-730822D6CA8B}"/>
              </a:ext>
            </a:extLst>
          </p:cNvPr>
          <p:cNvSpPr/>
          <p:nvPr/>
        </p:nvSpPr>
        <p:spPr>
          <a:xfrm>
            <a:off x="2072290" y="2963123"/>
            <a:ext cx="290904" cy="290904"/>
          </a:xfrm>
          <a:custGeom>
            <a:avLst/>
            <a:gdLst>
              <a:gd name="connsiteX0" fmla="*/ 0 w 290904"/>
              <a:gd name="connsiteY0" fmla="*/ 145452 h 290904"/>
              <a:gd name="connsiteX1" fmla="*/ 145452 w 290904"/>
              <a:gd name="connsiteY1" fmla="*/ 0 h 290904"/>
              <a:gd name="connsiteX2" fmla="*/ 290904 w 290904"/>
              <a:gd name="connsiteY2" fmla="*/ 145452 h 290904"/>
              <a:gd name="connsiteX3" fmla="*/ 145452 w 290904"/>
              <a:gd name="connsiteY3" fmla="*/ 290904 h 290904"/>
              <a:gd name="connsiteX4" fmla="*/ 0 w 290904"/>
              <a:gd name="connsiteY4" fmla="*/ 145452 h 29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04" h="290904" fill="none" extrusionOk="0">
                <a:moveTo>
                  <a:pt x="0" y="145452"/>
                </a:moveTo>
                <a:cubicBezTo>
                  <a:pt x="-7531" y="55076"/>
                  <a:pt x="77302" y="-396"/>
                  <a:pt x="145452" y="0"/>
                </a:cubicBezTo>
                <a:cubicBezTo>
                  <a:pt x="231715" y="3473"/>
                  <a:pt x="296672" y="66622"/>
                  <a:pt x="290904" y="145452"/>
                </a:cubicBezTo>
                <a:cubicBezTo>
                  <a:pt x="288085" y="224751"/>
                  <a:pt x="213713" y="281583"/>
                  <a:pt x="145452" y="290904"/>
                </a:cubicBezTo>
                <a:cubicBezTo>
                  <a:pt x="68963" y="296378"/>
                  <a:pt x="2094" y="233188"/>
                  <a:pt x="0" y="145452"/>
                </a:cubicBezTo>
                <a:close/>
              </a:path>
              <a:path w="290904" h="290904" stroke="0" extrusionOk="0">
                <a:moveTo>
                  <a:pt x="0" y="145452"/>
                </a:moveTo>
                <a:cubicBezTo>
                  <a:pt x="5333" y="57727"/>
                  <a:pt x="69319" y="11339"/>
                  <a:pt x="145452" y="0"/>
                </a:cubicBezTo>
                <a:cubicBezTo>
                  <a:pt x="238846" y="2054"/>
                  <a:pt x="291806" y="68193"/>
                  <a:pt x="290904" y="145452"/>
                </a:cubicBezTo>
                <a:cubicBezTo>
                  <a:pt x="292848" y="222410"/>
                  <a:pt x="225365" y="288558"/>
                  <a:pt x="145452" y="290904"/>
                </a:cubicBezTo>
                <a:cubicBezTo>
                  <a:pt x="51734" y="297243"/>
                  <a:pt x="3422" y="215658"/>
                  <a:pt x="0" y="145452"/>
                </a:cubicBezTo>
                <a:close/>
              </a:path>
            </a:pathLst>
          </a:custGeom>
          <a:solidFill>
            <a:srgbClr val="DFE9E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Овал 67">
            <a:extLst>
              <a:ext uri="{FF2B5EF4-FFF2-40B4-BE49-F238E27FC236}">
                <a16:creationId xmlns:a16="http://schemas.microsoft.com/office/drawing/2014/main" id="{2E5E965B-5CE3-D739-81F3-827DAA4CB7CD}"/>
              </a:ext>
            </a:extLst>
          </p:cNvPr>
          <p:cNvSpPr/>
          <p:nvPr/>
        </p:nvSpPr>
        <p:spPr>
          <a:xfrm>
            <a:off x="2960987" y="2385230"/>
            <a:ext cx="290904" cy="290904"/>
          </a:xfrm>
          <a:custGeom>
            <a:avLst/>
            <a:gdLst>
              <a:gd name="connsiteX0" fmla="*/ 0 w 290904"/>
              <a:gd name="connsiteY0" fmla="*/ 145452 h 290904"/>
              <a:gd name="connsiteX1" fmla="*/ 145452 w 290904"/>
              <a:gd name="connsiteY1" fmla="*/ 0 h 290904"/>
              <a:gd name="connsiteX2" fmla="*/ 290904 w 290904"/>
              <a:gd name="connsiteY2" fmla="*/ 145452 h 290904"/>
              <a:gd name="connsiteX3" fmla="*/ 145452 w 290904"/>
              <a:gd name="connsiteY3" fmla="*/ 290904 h 290904"/>
              <a:gd name="connsiteX4" fmla="*/ 0 w 290904"/>
              <a:gd name="connsiteY4" fmla="*/ 145452 h 29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04" h="290904" fill="none" extrusionOk="0">
                <a:moveTo>
                  <a:pt x="0" y="145452"/>
                </a:moveTo>
                <a:cubicBezTo>
                  <a:pt x="-7531" y="55076"/>
                  <a:pt x="77302" y="-396"/>
                  <a:pt x="145452" y="0"/>
                </a:cubicBezTo>
                <a:cubicBezTo>
                  <a:pt x="231715" y="3473"/>
                  <a:pt x="296672" y="66622"/>
                  <a:pt x="290904" y="145452"/>
                </a:cubicBezTo>
                <a:cubicBezTo>
                  <a:pt x="288085" y="224751"/>
                  <a:pt x="213713" y="281583"/>
                  <a:pt x="145452" y="290904"/>
                </a:cubicBezTo>
                <a:cubicBezTo>
                  <a:pt x="68963" y="296378"/>
                  <a:pt x="2094" y="233188"/>
                  <a:pt x="0" y="145452"/>
                </a:cubicBezTo>
                <a:close/>
              </a:path>
              <a:path w="290904" h="290904" stroke="0" extrusionOk="0">
                <a:moveTo>
                  <a:pt x="0" y="145452"/>
                </a:moveTo>
                <a:cubicBezTo>
                  <a:pt x="5333" y="57727"/>
                  <a:pt x="69319" y="11339"/>
                  <a:pt x="145452" y="0"/>
                </a:cubicBezTo>
                <a:cubicBezTo>
                  <a:pt x="238846" y="2054"/>
                  <a:pt x="291806" y="68193"/>
                  <a:pt x="290904" y="145452"/>
                </a:cubicBezTo>
                <a:cubicBezTo>
                  <a:pt x="292848" y="222410"/>
                  <a:pt x="225365" y="288558"/>
                  <a:pt x="145452" y="290904"/>
                </a:cubicBezTo>
                <a:cubicBezTo>
                  <a:pt x="51734" y="297243"/>
                  <a:pt x="3422" y="215658"/>
                  <a:pt x="0" y="145452"/>
                </a:cubicBezTo>
                <a:close/>
              </a:path>
            </a:pathLst>
          </a:custGeom>
          <a:solidFill>
            <a:srgbClr val="DFE9E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Овал 81">
            <a:extLst>
              <a:ext uri="{FF2B5EF4-FFF2-40B4-BE49-F238E27FC236}">
                <a16:creationId xmlns:a16="http://schemas.microsoft.com/office/drawing/2014/main" id="{6BF95469-829B-B142-BF86-098338164FDA}"/>
              </a:ext>
            </a:extLst>
          </p:cNvPr>
          <p:cNvSpPr/>
          <p:nvPr/>
        </p:nvSpPr>
        <p:spPr>
          <a:xfrm>
            <a:off x="2788000" y="3389474"/>
            <a:ext cx="290904" cy="290904"/>
          </a:xfrm>
          <a:custGeom>
            <a:avLst/>
            <a:gdLst>
              <a:gd name="connsiteX0" fmla="*/ 0 w 290904"/>
              <a:gd name="connsiteY0" fmla="*/ 145452 h 290904"/>
              <a:gd name="connsiteX1" fmla="*/ 145452 w 290904"/>
              <a:gd name="connsiteY1" fmla="*/ 0 h 290904"/>
              <a:gd name="connsiteX2" fmla="*/ 290904 w 290904"/>
              <a:gd name="connsiteY2" fmla="*/ 145452 h 290904"/>
              <a:gd name="connsiteX3" fmla="*/ 145452 w 290904"/>
              <a:gd name="connsiteY3" fmla="*/ 290904 h 290904"/>
              <a:gd name="connsiteX4" fmla="*/ 0 w 290904"/>
              <a:gd name="connsiteY4" fmla="*/ 145452 h 29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04" h="290904" fill="none" extrusionOk="0">
                <a:moveTo>
                  <a:pt x="0" y="145452"/>
                </a:moveTo>
                <a:cubicBezTo>
                  <a:pt x="-7531" y="55076"/>
                  <a:pt x="77302" y="-396"/>
                  <a:pt x="145452" y="0"/>
                </a:cubicBezTo>
                <a:cubicBezTo>
                  <a:pt x="231715" y="3473"/>
                  <a:pt x="296672" y="66622"/>
                  <a:pt x="290904" y="145452"/>
                </a:cubicBezTo>
                <a:cubicBezTo>
                  <a:pt x="288085" y="224751"/>
                  <a:pt x="213713" y="281583"/>
                  <a:pt x="145452" y="290904"/>
                </a:cubicBezTo>
                <a:cubicBezTo>
                  <a:pt x="68963" y="296378"/>
                  <a:pt x="2094" y="233188"/>
                  <a:pt x="0" y="145452"/>
                </a:cubicBezTo>
                <a:close/>
              </a:path>
              <a:path w="290904" h="290904" stroke="0" extrusionOk="0">
                <a:moveTo>
                  <a:pt x="0" y="145452"/>
                </a:moveTo>
                <a:cubicBezTo>
                  <a:pt x="5333" y="57727"/>
                  <a:pt x="69319" y="11339"/>
                  <a:pt x="145452" y="0"/>
                </a:cubicBezTo>
                <a:cubicBezTo>
                  <a:pt x="238846" y="2054"/>
                  <a:pt x="291806" y="68193"/>
                  <a:pt x="290904" y="145452"/>
                </a:cubicBezTo>
                <a:cubicBezTo>
                  <a:pt x="292848" y="222410"/>
                  <a:pt x="225365" y="288558"/>
                  <a:pt x="145452" y="290904"/>
                </a:cubicBezTo>
                <a:cubicBezTo>
                  <a:pt x="51734" y="297243"/>
                  <a:pt x="3422" y="215658"/>
                  <a:pt x="0" y="145452"/>
                </a:cubicBezTo>
                <a:close/>
              </a:path>
            </a:pathLst>
          </a:custGeom>
          <a:solidFill>
            <a:srgbClr val="DFE9E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Овал 82">
            <a:extLst>
              <a:ext uri="{FF2B5EF4-FFF2-40B4-BE49-F238E27FC236}">
                <a16:creationId xmlns:a16="http://schemas.microsoft.com/office/drawing/2014/main" id="{01D5FA1F-B246-7CD7-2CE7-1650F4CB10BD}"/>
              </a:ext>
            </a:extLst>
          </p:cNvPr>
          <p:cNvSpPr/>
          <p:nvPr/>
        </p:nvSpPr>
        <p:spPr>
          <a:xfrm>
            <a:off x="1021127" y="3522594"/>
            <a:ext cx="290904" cy="290904"/>
          </a:xfrm>
          <a:custGeom>
            <a:avLst/>
            <a:gdLst>
              <a:gd name="connsiteX0" fmla="*/ 0 w 290904"/>
              <a:gd name="connsiteY0" fmla="*/ 145452 h 290904"/>
              <a:gd name="connsiteX1" fmla="*/ 145452 w 290904"/>
              <a:gd name="connsiteY1" fmla="*/ 0 h 290904"/>
              <a:gd name="connsiteX2" fmla="*/ 290904 w 290904"/>
              <a:gd name="connsiteY2" fmla="*/ 145452 h 290904"/>
              <a:gd name="connsiteX3" fmla="*/ 145452 w 290904"/>
              <a:gd name="connsiteY3" fmla="*/ 290904 h 290904"/>
              <a:gd name="connsiteX4" fmla="*/ 0 w 290904"/>
              <a:gd name="connsiteY4" fmla="*/ 145452 h 29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04" h="290904" fill="none" extrusionOk="0">
                <a:moveTo>
                  <a:pt x="0" y="145452"/>
                </a:moveTo>
                <a:cubicBezTo>
                  <a:pt x="-7531" y="55076"/>
                  <a:pt x="77302" y="-396"/>
                  <a:pt x="145452" y="0"/>
                </a:cubicBezTo>
                <a:cubicBezTo>
                  <a:pt x="231715" y="3473"/>
                  <a:pt x="296672" y="66622"/>
                  <a:pt x="290904" y="145452"/>
                </a:cubicBezTo>
                <a:cubicBezTo>
                  <a:pt x="288085" y="224751"/>
                  <a:pt x="213713" y="281583"/>
                  <a:pt x="145452" y="290904"/>
                </a:cubicBezTo>
                <a:cubicBezTo>
                  <a:pt x="68963" y="296378"/>
                  <a:pt x="2094" y="233188"/>
                  <a:pt x="0" y="145452"/>
                </a:cubicBezTo>
                <a:close/>
              </a:path>
              <a:path w="290904" h="290904" stroke="0" extrusionOk="0">
                <a:moveTo>
                  <a:pt x="0" y="145452"/>
                </a:moveTo>
                <a:cubicBezTo>
                  <a:pt x="5333" y="57727"/>
                  <a:pt x="69319" y="11339"/>
                  <a:pt x="145452" y="0"/>
                </a:cubicBezTo>
                <a:cubicBezTo>
                  <a:pt x="238846" y="2054"/>
                  <a:pt x="291806" y="68193"/>
                  <a:pt x="290904" y="145452"/>
                </a:cubicBezTo>
                <a:cubicBezTo>
                  <a:pt x="292848" y="222410"/>
                  <a:pt x="225365" y="288558"/>
                  <a:pt x="145452" y="290904"/>
                </a:cubicBezTo>
                <a:cubicBezTo>
                  <a:pt x="51734" y="297243"/>
                  <a:pt x="3422" y="215658"/>
                  <a:pt x="0" y="145452"/>
                </a:cubicBezTo>
                <a:close/>
              </a:path>
            </a:pathLst>
          </a:custGeom>
          <a:solidFill>
            <a:srgbClr val="DFE9E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Овал 83">
            <a:extLst>
              <a:ext uri="{FF2B5EF4-FFF2-40B4-BE49-F238E27FC236}">
                <a16:creationId xmlns:a16="http://schemas.microsoft.com/office/drawing/2014/main" id="{BB559693-F06C-9850-6B80-EEFFEB09A55C}"/>
              </a:ext>
            </a:extLst>
          </p:cNvPr>
          <p:cNvSpPr/>
          <p:nvPr/>
        </p:nvSpPr>
        <p:spPr>
          <a:xfrm>
            <a:off x="1328272" y="2821047"/>
            <a:ext cx="290904" cy="290904"/>
          </a:xfrm>
          <a:custGeom>
            <a:avLst/>
            <a:gdLst>
              <a:gd name="connsiteX0" fmla="*/ 0 w 290904"/>
              <a:gd name="connsiteY0" fmla="*/ 145452 h 290904"/>
              <a:gd name="connsiteX1" fmla="*/ 145452 w 290904"/>
              <a:gd name="connsiteY1" fmla="*/ 0 h 290904"/>
              <a:gd name="connsiteX2" fmla="*/ 290904 w 290904"/>
              <a:gd name="connsiteY2" fmla="*/ 145452 h 290904"/>
              <a:gd name="connsiteX3" fmla="*/ 145452 w 290904"/>
              <a:gd name="connsiteY3" fmla="*/ 290904 h 290904"/>
              <a:gd name="connsiteX4" fmla="*/ 0 w 290904"/>
              <a:gd name="connsiteY4" fmla="*/ 145452 h 29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04" h="290904" fill="none" extrusionOk="0">
                <a:moveTo>
                  <a:pt x="0" y="145452"/>
                </a:moveTo>
                <a:cubicBezTo>
                  <a:pt x="-7531" y="55076"/>
                  <a:pt x="77302" y="-396"/>
                  <a:pt x="145452" y="0"/>
                </a:cubicBezTo>
                <a:cubicBezTo>
                  <a:pt x="231715" y="3473"/>
                  <a:pt x="296672" y="66622"/>
                  <a:pt x="290904" y="145452"/>
                </a:cubicBezTo>
                <a:cubicBezTo>
                  <a:pt x="288085" y="224751"/>
                  <a:pt x="213713" y="281583"/>
                  <a:pt x="145452" y="290904"/>
                </a:cubicBezTo>
                <a:cubicBezTo>
                  <a:pt x="68963" y="296378"/>
                  <a:pt x="2094" y="233188"/>
                  <a:pt x="0" y="145452"/>
                </a:cubicBezTo>
                <a:close/>
              </a:path>
              <a:path w="290904" h="290904" stroke="0" extrusionOk="0">
                <a:moveTo>
                  <a:pt x="0" y="145452"/>
                </a:moveTo>
                <a:cubicBezTo>
                  <a:pt x="5333" y="57727"/>
                  <a:pt x="69319" y="11339"/>
                  <a:pt x="145452" y="0"/>
                </a:cubicBezTo>
                <a:cubicBezTo>
                  <a:pt x="238846" y="2054"/>
                  <a:pt x="291806" y="68193"/>
                  <a:pt x="290904" y="145452"/>
                </a:cubicBezTo>
                <a:cubicBezTo>
                  <a:pt x="292848" y="222410"/>
                  <a:pt x="225365" y="288558"/>
                  <a:pt x="145452" y="290904"/>
                </a:cubicBezTo>
                <a:cubicBezTo>
                  <a:pt x="51734" y="297243"/>
                  <a:pt x="3422" y="215658"/>
                  <a:pt x="0" y="145452"/>
                </a:cubicBezTo>
                <a:close/>
              </a:path>
            </a:pathLst>
          </a:custGeom>
          <a:solidFill>
            <a:srgbClr val="DFE9E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Овал 84">
            <a:extLst>
              <a:ext uri="{FF2B5EF4-FFF2-40B4-BE49-F238E27FC236}">
                <a16:creationId xmlns:a16="http://schemas.microsoft.com/office/drawing/2014/main" id="{FC5A90AB-FBC2-98B0-F48D-47971D63E24E}"/>
              </a:ext>
            </a:extLst>
          </p:cNvPr>
          <p:cNvSpPr/>
          <p:nvPr/>
        </p:nvSpPr>
        <p:spPr>
          <a:xfrm>
            <a:off x="2582730" y="2770664"/>
            <a:ext cx="290904" cy="290904"/>
          </a:xfrm>
          <a:custGeom>
            <a:avLst/>
            <a:gdLst>
              <a:gd name="connsiteX0" fmla="*/ 0 w 290904"/>
              <a:gd name="connsiteY0" fmla="*/ 145452 h 290904"/>
              <a:gd name="connsiteX1" fmla="*/ 145452 w 290904"/>
              <a:gd name="connsiteY1" fmla="*/ 0 h 290904"/>
              <a:gd name="connsiteX2" fmla="*/ 290904 w 290904"/>
              <a:gd name="connsiteY2" fmla="*/ 145452 h 290904"/>
              <a:gd name="connsiteX3" fmla="*/ 145452 w 290904"/>
              <a:gd name="connsiteY3" fmla="*/ 290904 h 290904"/>
              <a:gd name="connsiteX4" fmla="*/ 0 w 290904"/>
              <a:gd name="connsiteY4" fmla="*/ 145452 h 29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04" h="290904" fill="none" extrusionOk="0">
                <a:moveTo>
                  <a:pt x="0" y="145452"/>
                </a:moveTo>
                <a:cubicBezTo>
                  <a:pt x="-7531" y="55076"/>
                  <a:pt x="77302" y="-396"/>
                  <a:pt x="145452" y="0"/>
                </a:cubicBezTo>
                <a:cubicBezTo>
                  <a:pt x="231715" y="3473"/>
                  <a:pt x="296672" y="66622"/>
                  <a:pt x="290904" y="145452"/>
                </a:cubicBezTo>
                <a:cubicBezTo>
                  <a:pt x="288085" y="224751"/>
                  <a:pt x="213713" y="281583"/>
                  <a:pt x="145452" y="290904"/>
                </a:cubicBezTo>
                <a:cubicBezTo>
                  <a:pt x="68963" y="296378"/>
                  <a:pt x="2094" y="233188"/>
                  <a:pt x="0" y="145452"/>
                </a:cubicBezTo>
                <a:close/>
              </a:path>
              <a:path w="290904" h="290904" stroke="0" extrusionOk="0">
                <a:moveTo>
                  <a:pt x="0" y="145452"/>
                </a:moveTo>
                <a:cubicBezTo>
                  <a:pt x="5333" y="57727"/>
                  <a:pt x="69319" y="11339"/>
                  <a:pt x="145452" y="0"/>
                </a:cubicBezTo>
                <a:cubicBezTo>
                  <a:pt x="238846" y="2054"/>
                  <a:pt x="291806" y="68193"/>
                  <a:pt x="290904" y="145452"/>
                </a:cubicBezTo>
                <a:cubicBezTo>
                  <a:pt x="292848" y="222410"/>
                  <a:pt x="225365" y="288558"/>
                  <a:pt x="145452" y="290904"/>
                </a:cubicBezTo>
                <a:cubicBezTo>
                  <a:pt x="51734" y="297243"/>
                  <a:pt x="3422" y="215658"/>
                  <a:pt x="0" y="145452"/>
                </a:cubicBezTo>
                <a:close/>
              </a:path>
            </a:pathLst>
          </a:custGeom>
          <a:solidFill>
            <a:srgbClr val="DFE9E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Овал 85">
            <a:extLst>
              <a:ext uri="{FF2B5EF4-FFF2-40B4-BE49-F238E27FC236}">
                <a16:creationId xmlns:a16="http://schemas.microsoft.com/office/drawing/2014/main" id="{421B138C-4EEA-37BB-3551-65D7730C5D6D}"/>
              </a:ext>
            </a:extLst>
          </p:cNvPr>
          <p:cNvSpPr/>
          <p:nvPr/>
        </p:nvSpPr>
        <p:spPr>
          <a:xfrm>
            <a:off x="1619502" y="3964303"/>
            <a:ext cx="290904" cy="290904"/>
          </a:xfrm>
          <a:custGeom>
            <a:avLst/>
            <a:gdLst>
              <a:gd name="connsiteX0" fmla="*/ 0 w 290904"/>
              <a:gd name="connsiteY0" fmla="*/ 145452 h 290904"/>
              <a:gd name="connsiteX1" fmla="*/ 145452 w 290904"/>
              <a:gd name="connsiteY1" fmla="*/ 0 h 290904"/>
              <a:gd name="connsiteX2" fmla="*/ 290904 w 290904"/>
              <a:gd name="connsiteY2" fmla="*/ 145452 h 290904"/>
              <a:gd name="connsiteX3" fmla="*/ 145452 w 290904"/>
              <a:gd name="connsiteY3" fmla="*/ 290904 h 290904"/>
              <a:gd name="connsiteX4" fmla="*/ 0 w 290904"/>
              <a:gd name="connsiteY4" fmla="*/ 145452 h 29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04" h="290904" fill="none" extrusionOk="0">
                <a:moveTo>
                  <a:pt x="0" y="145452"/>
                </a:moveTo>
                <a:cubicBezTo>
                  <a:pt x="-7531" y="55076"/>
                  <a:pt x="77302" y="-396"/>
                  <a:pt x="145452" y="0"/>
                </a:cubicBezTo>
                <a:cubicBezTo>
                  <a:pt x="231715" y="3473"/>
                  <a:pt x="296672" y="66622"/>
                  <a:pt x="290904" y="145452"/>
                </a:cubicBezTo>
                <a:cubicBezTo>
                  <a:pt x="288085" y="224751"/>
                  <a:pt x="213713" y="281583"/>
                  <a:pt x="145452" y="290904"/>
                </a:cubicBezTo>
                <a:cubicBezTo>
                  <a:pt x="68963" y="296378"/>
                  <a:pt x="2094" y="233188"/>
                  <a:pt x="0" y="145452"/>
                </a:cubicBezTo>
                <a:close/>
              </a:path>
              <a:path w="290904" h="290904" stroke="0" extrusionOk="0">
                <a:moveTo>
                  <a:pt x="0" y="145452"/>
                </a:moveTo>
                <a:cubicBezTo>
                  <a:pt x="5333" y="57727"/>
                  <a:pt x="69319" y="11339"/>
                  <a:pt x="145452" y="0"/>
                </a:cubicBezTo>
                <a:cubicBezTo>
                  <a:pt x="238846" y="2054"/>
                  <a:pt x="291806" y="68193"/>
                  <a:pt x="290904" y="145452"/>
                </a:cubicBezTo>
                <a:cubicBezTo>
                  <a:pt x="292848" y="222410"/>
                  <a:pt x="225365" y="288558"/>
                  <a:pt x="145452" y="290904"/>
                </a:cubicBezTo>
                <a:cubicBezTo>
                  <a:pt x="51734" y="297243"/>
                  <a:pt x="3422" y="215658"/>
                  <a:pt x="0" y="145452"/>
                </a:cubicBezTo>
                <a:close/>
              </a:path>
            </a:pathLst>
          </a:custGeom>
          <a:solidFill>
            <a:srgbClr val="DFE9E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Овал 86">
            <a:extLst>
              <a:ext uri="{FF2B5EF4-FFF2-40B4-BE49-F238E27FC236}">
                <a16:creationId xmlns:a16="http://schemas.microsoft.com/office/drawing/2014/main" id="{C39BB2EB-8604-3DE9-C9AF-316BA703020E}"/>
              </a:ext>
            </a:extLst>
          </p:cNvPr>
          <p:cNvSpPr/>
          <p:nvPr/>
        </p:nvSpPr>
        <p:spPr>
          <a:xfrm>
            <a:off x="2991156" y="4290591"/>
            <a:ext cx="290904" cy="290904"/>
          </a:xfrm>
          <a:custGeom>
            <a:avLst/>
            <a:gdLst>
              <a:gd name="connsiteX0" fmla="*/ 0 w 290904"/>
              <a:gd name="connsiteY0" fmla="*/ 145452 h 290904"/>
              <a:gd name="connsiteX1" fmla="*/ 145452 w 290904"/>
              <a:gd name="connsiteY1" fmla="*/ 0 h 290904"/>
              <a:gd name="connsiteX2" fmla="*/ 290904 w 290904"/>
              <a:gd name="connsiteY2" fmla="*/ 145452 h 290904"/>
              <a:gd name="connsiteX3" fmla="*/ 145452 w 290904"/>
              <a:gd name="connsiteY3" fmla="*/ 290904 h 290904"/>
              <a:gd name="connsiteX4" fmla="*/ 0 w 290904"/>
              <a:gd name="connsiteY4" fmla="*/ 145452 h 29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04" h="290904" fill="none" extrusionOk="0">
                <a:moveTo>
                  <a:pt x="0" y="145452"/>
                </a:moveTo>
                <a:cubicBezTo>
                  <a:pt x="-7531" y="55076"/>
                  <a:pt x="77302" y="-396"/>
                  <a:pt x="145452" y="0"/>
                </a:cubicBezTo>
                <a:cubicBezTo>
                  <a:pt x="231715" y="3473"/>
                  <a:pt x="296672" y="66622"/>
                  <a:pt x="290904" y="145452"/>
                </a:cubicBezTo>
                <a:cubicBezTo>
                  <a:pt x="288085" y="224751"/>
                  <a:pt x="213713" y="281583"/>
                  <a:pt x="145452" y="290904"/>
                </a:cubicBezTo>
                <a:cubicBezTo>
                  <a:pt x="68963" y="296378"/>
                  <a:pt x="2094" y="233188"/>
                  <a:pt x="0" y="145452"/>
                </a:cubicBezTo>
                <a:close/>
              </a:path>
              <a:path w="290904" h="290904" stroke="0" extrusionOk="0">
                <a:moveTo>
                  <a:pt x="0" y="145452"/>
                </a:moveTo>
                <a:cubicBezTo>
                  <a:pt x="5333" y="57727"/>
                  <a:pt x="69319" y="11339"/>
                  <a:pt x="145452" y="0"/>
                </a:cubicBezTo>
                <a:cubicBezTo>
                  <a:pt x="238846" y="2054"/>
                  <a:pt x="291806" y="68193"/>
                  <a:pt x="290904" y="145452"/>
                </a:cubicBezTo>
                <a:cubicBezTo>
                  <a:pt x="292848" y="222410"/>
                  <a:pt x="225365" y="288558"/>
                  <a:pt x="145452" y="290904"/>
                </a:cubicBezTo>
                <a:cubicBezTo>
                  <a:pt x="51734" y="297243"/>
                  <a:pt x="3422" y="215658"/>
                  <a:pt x="0" y="145452"/>
                </a:cubicBezTo>
                <a:close/>
              </a:path>
            </a:pathLst>
          </a:custGeom>
          <a:solidFill>
            <a:srgbClr val="DFE9E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Овал 87">
            <a:extLst>
              <a:ext uri="{FF2B5EF4-FFF2-40B4-BE49-F238E27FC236}">
                <a16:creationId xmlns:a16="http://schemas.microsoft.com/office/drawing/2014/main" id="{9F83CCF4-E500-13BD-5CD6-40F2FED9BEA1}"/>
              </a:ext>
            </a:extLst>
          </p:cNvPr>
          <p:cNvSpPr/>
          <p:nvPr/>
        </p:nvSpPr>
        <p:spPr>
          <a:xfrm>
            <a:off x="2229526" y="3673660"/>
            <a:ext cx="290904" cy="290904"/>
          </a:xfrm>
          <a:custGeom>
            <a:avLst/>
            <a:gdLst>
              <a:gd name="connsiteX0" fmla="*/ 0 w 290904"/>
              <a:gd name="connsiteY0" fmla="*/ 145452 h 290904"/>
              <a:gd name="connsiteX1" fmla="*/ 145452 w 290904"/>
              <a:gd name="connsiteY1" fmla="*/ 0 h 290904"/>
              <a:gd name="connsiteX2" fmla="*/ 290904 w 290904"/>
              <a:gd name="connsiteY2" fmla="*/ 145452 h 290904"/>
              <a:gd name="connsiteX3" fmla="*/ 145452 w 290904"/>
              <a:gd name="connsiteY3" fmla="*/ 290904 h 290904"/>
              <a:gd name="connsiteX4" fmla="*/ 0 w 290904"/>
              <a:gd name="connsiteY4" fmla="*/ 145452 h 29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04" h="290904" fill="none" extrusionOk="0">
                <a:moveTo>
                  <a:pt x="0" y="145452"/>
                </a:moveTo>
                <a:cubicBezTo>
                  <a:pt x="-7531" y="55076"/>
                  <a:pt x="77302" y="-396"/>
                  <a:pt x="145452" y="0"/>
                </a:cubicBezTo>
                <a:cubicBezTo>
                  <a:pt x="231715" y="3473"/>
                  <a:pt x="296672" y="66622"/>
                  <a:pt x="290904" y="145452"/>
                </a:cubicBezTo>
                <a:cubicBezTo>
                  <a:pt x="288085" y="224751"/>
                  <a:pt x="213713" y="281583"/>
                  <a:pt x="145452" y="290904"/>
                </a:cubicBezTo>
                <a:cubicBezTo>
                  <a:pt x="68963" y="296378"/>
                  <a:pt x="2094" y="233188"/>
                  <a:pt x="0" y="145452"/>
                </a:cubicBezTo>
                <a:close/>
              </a:path>
              <a:path w="290904" h="290904" stroke="0" extrusionOk="0">
                <a:moveTo>
                  <a:pt x="0" y="145452"/>
                </a:moveTo>
                <a:cubicBezTo>
                  <a:pt x="5333" y="57727"/>
                  <a:pt x="69319" y="11339"/>
                  <a:pt x="145452" y="0"/>
                </a:cubicBezTo>
                <a:cubicBezTo>
                  <a:pt x="238846" y="2054"/>
                  <a:pt x="291806" y="68193"/>
                  <a:pt x="290904" y="145452"/>
                </a:cubicBezTo>
                <a:cubicBezTo>
                  <a:pt x="292848" y="222410"/>
                  <a:pt x="225365" y="288558"/>
                  <a:pt x="145452" y="290904"/>
                </a:cubicBezTo>
                <a:cubicBezTo>
                  <a:pt x="51734" y="297243"/>
                  <a:pt x="3422" y="215658"/>
                  <a:pt x="0" y="145452"/>
                </a:cubicBezTo>
                <a:close/>
              </a:path>
            </a:pathLst>
          </a:custGeom>
          <a:solidFill>
            <a:srgbClr val="DFE9E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Овал 88">
            <a:extLst>
              <a:ext uri="{FF2B5EF4-FFF2-40B4-BE49-F238E27FC236}">
                <a16:creationId xmlns:a16="http://schemas.microsoft.com/office/drawing/2014/main" id="{09DA1DFB-D4AE-7D86-3888-688A28B7F097}"/>
              </a:ext>
            </a:extLst>
          </p:cNvPr>
          <p:cNvSpPr/>
          <p:nvPr/>
        </p:nvSpPr>
        <p:spPr>
          <a:xfrm>
            <a:off x="3257004" y="3013491"/>
            <a:ext cx="290904" cy="290904"/>
          </a:xfrm>
          <a:custGeom>
            <a:avLst/>
            <a:gdLst>
              <a:gd name="connsiteX0" fmla="*/ 0 w 290904"/>
              <a:gd name="connsiteY0" fmla="*/ 145452 h 290904"/>
              <a:gd name="connsiteX1" fmla="*/ 145452 w 290904"/>
              <a:gd name="connsiteY1" fmla="*/ 0 h 290904"/>
              <a:gd name="connsiteX2" fmla="*/ 290904 w 290904"/>
              <a:gd name="connsiteY2" fmla="*/ 145452 h 290904"/>
              <a:gd name="connsiteX3" fmla="*/ 145452 w 290904"/>
              <a:gd name="connsiteY3" fmla="*/ 290904 h 290904"/>
              <a:gd name="connsiteX4" fmla="*/ 0 w 290904"/>
              <a:gd name="connsiteY4" fmla="*/ 145452 h 29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904" h="290904" fill="none" extrusionOk="0">
                <a:moveTo>
                  <a:pt x="0" y="145452"/>
                </a:moveTo>
                <a:cubicBezTo>
                  <a:pt x="-7531" y="55076"/>
                  <a:pt x="77302" y="-396"/>
                  <a:pt x="145452" y="0"/>
                </a:cubicBezTo>
                <a:cubicBezTo>
                  <a:pt x="231715" y="3473"/>
                  <a:pt x="296672" y="66622"/>
                  <a:pt x="290904" y="145452"/>
                </a:cubicBezTo>
                <a:cubicBezTo>
                  <a:pt x="288085" y="224751"/>
                  <a:pt x="213713" y="281583"/>
                  <a:pt x="145452" y="290904"/>
                </a:cubicBezTo>
                <a:cubicBezTo>
                  <a:pt x="68963" y="296378"/>
                  <a:pt x="2094" y="233188"/>
                  <a:pt x="0" y="145452"/>
                </a:cubicBezTo>
                <a:close/>
              </a:path>
              <a:path w="290904" h="290904" stroke="0" extrusionOk="0">
                <a:moveTo>
                  <a:pt x="0" y="145452"/>
                </a:moveTo>
                <a:cubicBezTo>
                  <a:pt x="5333" y="57727"/>
                  <a:pt x="69319" y="11339"/>
                  <a:pt x="145452" y="0"/>
                </a:cubicBezTo>
                <a:cubicBezTo>
                  <a:pt x="238846" y="2054"/>
                  <a:pt x="291806" y="68193"/>
                  <a:pt x="290904" y="145452"/>
                </a:cubicBezTo>
                <a:cubicBezTo>
                  <a:pt x="292848" y="222410"/>
                  <a:pt x="225365" y="288558"/>
                  <a:pt x="145452" y="290904"/>
                </a:cubicBezTo>
                <a:cubicBezTo>
                  <a:pt x="51734" y="297243"/>
                  <a:pt x="3422" y="215658"/>
                  <a:pt x="0" y="145452"/>
                </a:cubicBezTo>
                <a:close/>
              </a:path>
            </a:pathLst>
          </a:custGeom>
          <a:solidFill>
            <a:srgbClr val="DFE9E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59C2407-2F34-45ED-AAF9-55B878B3B68C}"/>
              </a:ext>
            </a:extLst>
          </p:cNvPr>
          <p:cNvGrpSpPr/>
          <p:nvPr/>
        </p:nvGrpSpPr>
        <p:grpSpPr>
          <a:xfrm rot="521602">
            <a:off x="3624652" y="3395635"/>
            <a:ext cx="621153" cy="431802"/>
            <a:chOff x="3753322" y="4165398"/>
            <a:chExt cx="621153" cy="431802"/>
          </a:xfrm>
        </p:grpSpPr>
        <p:sp>
          <p:nvSpPr>
            <p:cNvPr id="51" name="Овал 43">
              <a:extLst>
                <a:ext uri="{FF2B5EF4-FFF2-40B4-BE49-F238E27FC236}">
                  <a16:creationId xmlns:a16="http://schemas.microsoft.com/office/drawing/2014/main" id="{04552C89-7CA7-2B0A-78B5-7F671DC8340E}"/>
                </a:ext>
              </a:extLst>
            </p:cNvPr>
            <p:cNvSpPr/>
            <p:nvPr/>
          </p:nvSpPr>
          <p:spPr>
            <a:xfrm>
              <a:off x="3753322" y="4271104"/>
              <a:ext cx="326096" cy="326096"/>
            </a:xfrm>
            <a:custGeom>
              <a:avLst/>
              <a:gdLst>
                <a:gd name="connsiteX0" fmla="*/ 0 w 326096"/>
                <a:gd name="connsiteY0" fmla="*/ 163048 h 326096"/>
                <a:gd name="connsiteX1" fmla="*/ 163048 w 326096"/>
                <a:gd name="connsiteY1" fmla="*/ 0 h 326096"/>
                <a:gd name="connsiteX2" fmla="*/ 326096 w 326096"/>
                <a:gd name="connsiteY2" fmla="*/ 163048 h 326096"/>
                <a:gd name="connsiteX3" fmla="*/ 163048 w 326096"/>
                <a:gd name="connsiteY3" fmla="*/ 326096 h 326096"/>
                <a:gd name="connsiteX4" fmla="*/ 0 w 326096"/>
                <a:gd name="connsiteY4" fmla="*/ 163048 h 32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096" h="326096" fill="none" extrusionOk="0">
                  <a:moveTo>
                    <a:pt x="0" y="163048"/>
                  </a:moveTo>
                  <a:cubicBezTo>
                    <a:pt x="-7472" y="63033"/>
                    <a:pt x="75588" y="-84"/>
                    <a:pt x="163048" y="0"/>
                  </a:cubicBezTo>
                  <a:cubicBezTo>
                    <a:pt x="268016" y="8736"/>
                    <a:pt x="334777" y="75258"/>
                    <a:pt x="326096" y="163048"/>
                  </a:cubicBezTo>
                  <a:cubicBezTo>
                    <a:pt x="324272" y="252430"/>
                    <a:pt x="241905" y="317453"/>
                    <a:pt x="163048" y="326096"/>
                  </a:cubicBezTo>
                  <a:cubicBezTo>
                    <a:pt x="82021" y="338950"/>
                    <a:pt x="618" y="255283"/>
                    <a:pt x="0" y="163048"/>
                  </a:cubicBezTo>
                  <a:close/>
                </a:path>
                <a:path w="326096" h="326096" stroke="0" extrusionOk="0">
                  <a:moveTo>
                    <a:pt x="0" y="163048"/>
                  </a:moveTo>
                  <a:cubicBezTo>
                    <a:pt x="6255" y="64326"/>
                    <a:pt x="75314" y="6253"/>
                    <a:pt x="163048" y="0"/>
                  </a:cubicBezTo>
                  <a:cubicBezTo>
                    <a:pt x="259149" y="952"/>
                    <a:pt x="329007" y="82912"/>
                    <a:pt x="326096" y="163048"/>
                  </a:cubicBezTo>
                  <a:cubicBezTo>
                    <a:pt x="331642" y="243474"/>
                    <a:pt x="252398" y="322177"/>
                    <a:pt x="163048" y="326096"/>
                  </a:cubicBezTo>
                  <a:cubicBezTo>
                    <a:pt x="56812" y="333760"/>
                    <a:pt x="1845" y="247636"/>
                    <a:pt x="0" y="163048"/>
                  </a:cubicBezTo>
                  <a:close/>
                </a:path>
              </a:pathLst>
            </a:custGeom>
            <a:solidFill>
              <a:srgbClr val="B2533B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02816342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rgbClr val="B2533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52" name="Овал 44">
              <a:extLst>
                <a:ext uri="{FF2B5EF4-FFF2-40B4-BE49-F238E27FC236}">
                  <a16:creationId xmlns:a16="http://schemas.microsoft.com/office/drawing/2014/main" id="{27B85024-9BC8-0312-76E5-E90830330FB2}"/>
                </a:ext>
              </a:extLst>
            </p:cNvPr>
            <p:cNvSpPr/>
            <p:nvPr/>
          </p:nvSpPr>
          <p:spPr>
            <a:xfrm>
              <a:off x="4048379" y="4165398"/>
              <a:ext cx="326096" cy="326096"/>
            </a:xfrm>
            <a:custGeom>
              <a:avLst/>
              <a:gdLst>
                <a:gd name="connsiteX0" fmla="*/ 0 w 326096"/>
                <a:gd name="connsiteY0" fmla="*/ 163048 h 326096"/>
                <a:gd name="connsiteX1" fmla="*/ 163048 w 326096"/>
                <a:gd name="connsiteY1" fmla="*/ 0 h 326096"/>
                <a:gd name="connsiteX2" fmla="*/ 326096 w 326096"/>
                <a:gd name="connsiteY2" fmla="*/ 163048 h 326096"/>
                <a:gd name="connsiteX3" fmla="*/ 163048 w 326096"/>
                <a:gd name="connsiteY3" fmla="*/ 326096 h 326096"/>
                <a:gd name="connsiteX4" fmla="*/ 0 w 326096"/>
                <a:gd name="connsiteY4" fmla="*/ 163048 h 32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096" h="326096" fill="none" extrusionOk="0">
                  <a:moveTo>
                    <a:pt x="0" y="163048"/>
                  </a:moveTo>
                  <a:cubicBezTo>
                    <a:pt x="-7472" y="63033"/>
                    <a:pt x="75588" y="-84"/>
                    <a:pt x="163048" y="0"/>
                  </a:cubicBezTo>
                  <a:cubicBezTo>
                    <a:pt x="268016" y="8736"/>
                    <a:pt x="334777" y="75258"/>
                    <a:pt x="326096" y="163048"/>
                  </a:cubicBezTo>
                  <a:cubicBezTo>
                    <a:pt x="324272" y="252430"/>
                    <a:pt x="241905" y="317453"/>
                    <a:pt x="163048" y="326096"/>
                  </a:cubicBezTo>
                  <a:cubicBezTo>
                    <a:pt x="82021" y="338950"/>
                    <a:pt x="618" y="255283"/>
                    <a:pt x="0" y="163048"/>
                  </a:cubicBezTo>
                  <a:close/>
                </a:path>
                <a:path w="326096" h="326096" stroke="0" extrusionOk="0">
                  <a:moveTo>
                    <a:pt x="0" y="163048"/>
                  </a:moveTo>
                  <a:cubicBezTo>
                    <a:pt x="6255" y="64326"/>
                    <a:pt x="75314" y="6253"/>
                    <a:pt x="163048" y="0"/>
                  </a:cubicBezTo>
                  <a:cubicBezTo>
                    <a:pt x="259149" y="952"/>
                    <a:pt x="329007" y="82912"/>
                    <a:pt x="326096" y="163048"/>
                  </a:cubicBezTo>
                  <a:cubicBezTo>
                    <a:pt x="331642" y="243474"/>
                    <a:pt x="252398" y="322177"/>
                    <a:pt x="163048" y="326096"/>
                  </a:cubicBezTo>
                  <a:cubicBezTo>
                    <a:pt x="56812" y="333760"/>
                    <a:pt x="1845" y="247636"/>
                    <a:pt x="0" y="163048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02816342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rgbClr val="B2533B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E281BB1-E509-C3E2-CD2D-169D91245EC0}"/>
              </a:ext>
            </a:extLst>
          </p:cNvPr>
          <p:cNvCxnSpPr>
            <a:cxnSpLocks/>
          </p:cNvCxnSpPr>
          <p:nvPr/>
        </p:nvCxnSpPr>
        <p:spPr>
          <a:xfrm>
            <a:off x="5852160" y="1539240"/>
            <a:ext cx="5120640" cy="3456728"/>
          </a:xfrm>
          <a:prstGeom prst="line">
            <a:avLst/>
          </a:prstGeom>
          <a:ln w="76200">
            <a:solidFill>
              <a:srgbClr val="FFC000">
                <a:alpha val="40000"/>
              </a:srgb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C02451E-A968-3790-3744-1DFEC6F8FA8A}"/>
              </a:ext>
            </a:extLst>
          </p:cNvPr>
          <p:cNvCxnSpPr/>
          <p:nvPr/>
        </p:nvCxnSpPr>
        <p:spPr>
          <a:xfrm flipV="1">
            <a:off x="5760720" y="1838291"/>
            <a:ext cx="5227320" cy="3497301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DBF7FCB-3EF4-B5AD-4F59-BC755E809CD0}"/>
              </a:ext>
            </a:extLst>
          </p:cNvPr>
          <p:cNvCxnSpPr>
            <a:cxnSpLocks/>
          </p:cNvCxnSpPr>
          <p:nvPr/>
        </p:nvCxnSpPr>
        <p:spPr>
          <a:xfrm>
            <a:off x="5760720" y="5327737"/>
            <a:ext cx="522732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FEC5C1D9-3630-B1AB-A33C-F0688B38A7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4"/>
          <a:stretch/>
        </p:blipFill>
        <p:spPr>
          <a:xfrm>
            <a:off x="4764740" y="1348155"/>
            <a:ext cx="6680500" cy="520206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26736D9-08EA-35E9-6A67-A075FB65D1B3}"/>
              </a:ext>
            </a:extLst>
          </p:cNvPr>
          <p:cNvSpPr txBox="1"/>
          <p:nvPr/>
        </p:nvSpPr>
        <p:spPr>
          <a:xfrm>
            <a:off x="7442046" y="992575"/>
            <a:ext cx="211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FTIR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18EAC59-C130-F803-6B68-2046E5CD01A2}"/>
              </a:ext>
            </a:extLst>
          </p:cNvPr>
          <p:cNvSpPr txBox="1"/>
          <p:nvPr/>
        </p:nvSpPr>
        <p:spPr>
          <a:xfrm>
            <a:off x="7442046" y="992575"/>
            <a:ext cx="211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8F081-9CD3-40E6-9BE5-926D83B15F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3" t="18207" r="5609"/>
          <a:stretch/>
        </p:blipFill>
        <p:spPr>
          <a:xfrm>
            <a:off x="6595793" y="4957500"/>
            <a:ext cx="3052060" cy="848907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7F1D312-03D6-4325-EB3B-9CE0FB0A4590}"/>
              </a:ext>
            </a:extLst>
          </p:cNvPr>
          <p:cNvSpPr txBox="1"/>
          <p:nvPr/>
        </p:nvSpPr>
        <p:spPr>
          <a:xfrm>
            <a:off x="7874000" y="6581000"/>
            <a:ext cx="4441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Usoltsev O.A.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Small Methods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(7), pp. 2301397 (2024)</a:t>
            </a:r>
            <a:endParaRPr lang="en-US" sz="1200" dirty="0"/>
          </a:p>
        </p:txBody>
      </p:sp>
      <p:pic>
        <p:nvPicPr>
          <p:cNvPr id="66" name="Picture 65" descr="A graph of energy&#10;&#10;Description automatically generated">
            <a:extLst>
              <a:ext uri="{FF2B5EF4-FFF2-40B4-BE49-F238E27FC236}">
                <a16:creationId xmlns:a16="http://schemas.microsoft.com/office/drawing/2014/main" id="{F75E0D87-B5C7-3E1A-D563-5940A246C7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01" r="8514" b="3603"/>
          <a:stretch/>
        </p:blipFill>
        <p:spPr>
          <a:xfrm>
            <a:off x="4385439" y="1429355"/>
            <a:ext cx="7059801" cy="5154961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39303A89-AED7-7366-B3A3-CD6AC4293CE3}"/>
              </a:ext>
            </a:extLst>
          </p:cNvPr>
          <p:cNvSpPr txBox="1"/>
          <p:nvPr/>
        </p:nvSpPr>
        <p:spPr>
          <a:xfrm>
            <a:off x="10279891" y="5360022"/>
            <a:ext cx="191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</a:t>
            </a:r>
            <a:r>
              <a:rPr lang="en-US" baseline="-25000" dirty="0" err="1"/>
              <a:t>Pd</a:t>
            </a:r>
            <a:r>
              <a:rPr lang="en-US" baseline="-25000" dirty="0"/>
              <a:t>-Pd</a:t>
            </a:r>
          </a:p>
        </p:txBody>
      </p:sp>
    </p:spTree>
    <p:extLst>
      <p:ext uri="{BB962C8B-B14F-4D97-AF65-F5344CB8AC3E}">
        <p14:creationId xmlns:p14="http://schemas.microsoft.com/office/powerpoint/2010/main" val="30593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64" grpId="0"/>
      <p:bldP spid="64" grpId="1"/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Work from the Past: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6C66B41-D0D6-12A6-F667-BB4A472AEE27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D0561C3-8ADB-6395-8CA9-7A82242D045C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pic>
        <p:nvPicPr>
          <p:cNvPr id="4" name="Рисунок 5">
            <a:extLst>
              <a:ext uri="{FF2B5EF4-FFF2-40B4-BE49-F238E27FC236}">
                <a16:creationId xmlns:a16="http://schemas.microsoft.com/office/drawing/2014/main" id="{348F66A3-E62E-8C6E-82E2-1FD9D26CEE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302" y="1593183"/>
            <a:ext cx="5792388" cy="4425062"/>
          </a:xfrm>
          <a:prstGeom prst="rect">
            <a:avLst/>
          </a:prstGeom>
          <a:noFill/>
        </p:spPr>
      </p:pic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2167E6A7-B91A-EBAD-83D4-68253CA3402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1" y="1593183"/>
            <a:ext cx="5792388" cy="4425062"/>
          </a:xfrm>
          <a:prstGeom prst="rect">
            <a:avLst/>
          </a:prstGeom>
          <a:noFill/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49F3A9E-EAB8-A601-CF0F-CFEF6F3C2C89}"/>
              </a:ext>
            </a:extLst>
          </p:cNvPr>
          <p:cNvSpPr txBox="1"/>
          <p:nvPr/>
        </p:nvSpPr>
        <p:spPr>
          <a:xfrm>
            <a:off x="7874000" y="6581000"/>
            <a:ext cx="4441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Usoltsev O.A.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Small Methods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(7), pp. 2301397 (2024)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9771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2233CC-6276-D910-A6C6-0325C401B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" y="1643983"/>
            <a:ext cx="5623675" cy="435048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Work from the Past: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6C66B41-D0D6-12A6-F667-BB4A472AEE27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D0561C3-8ADB-6395-8CA9-7A82242D045C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pic>
        <p:nvPicPr>
          <p:cNvPr id="10" name="Content Placeholder 8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444B88A0-C9A0-CC13-E3A4-4A6A7D174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00" y="1190394"/>
            <a:ext cx="4498944" cy="469224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E19C31-1D8D-7655-9042-636DF7C69D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54" b="5258"/>
          <a:stretch/>
        </p:blipFill>
        <p:spPr>
          <a:xfrm>
            <a:off x="345799" y="1190394"/>
            <a:ext cx="5562356" cy="4544725"/>
          </a:xfrm>
          <a:prstGeom prst="rect">
            <a:avLst/>
          </a:prstGeom>
        </p:spPr>
      </p:pic>
      <p:pic>
        <p:nvPicPr>
          <p:cNvPr id="11" name="Picture 10" descr="A picture containing text, plot, line, diagram&#10;&#10;Description automatically generated">
            <a:extLst>
              <a:ext uri="{FF2B5EF4-FFF2-40B4-BE49-F238E27FC236}">
                <a16:creationId xmlns:a16="http://schemas.microsoft.com/office/drawing/2014/main" id="{BB5B140F-C637-5EC6-5FAA-E514D16857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2"/>
          <a:stretch/>
        </p:blipFill>
        <p:spPr>
          <a:xfrm>
            <a:off x="5908155" y="1469286"/>
            <a:ext cx="5678103" cy="4109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6C5AC2-E9E9-9267-3FAE-0ACBB06478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354"/>
          <a:stretch/>
        </p:blipFill>
        <p:spPr>
          <a:xfrm>
            <a:off x="6140693" y="1190394"/>
            <a:ext cx="5281914" cy="47732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05D627-9C97-75E3-6E66-16B141EA03B6}"/>
              </a:ext>
            </a:extLst>
          </p:cNvPr>
          <p:cNvSpPr/>
          <p:nvPr/>
        </p:nvSpPr>
        <p:spPr>
          <a:xfrm rot="3006598">
            <a:off x="-175741" y="6070473"/>
            <a:ext cx="1365934" cy="181561"/>
          </a:xfrm>
          <a:prstGeom prst="rect">
            <a:avLst/>
          </a:prstGeom>
          <a:solidFill>
            <a:srgbClr val="009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359F2-7591-E3F1-DD42-DB08CD725D86}"/>
              </a:ext>
            </a:extLst>
          </p:cNvPr>
          <p:cNvSpPr txBox="1"/>
          <p:nvPr/>
        </p:nvSpPr>
        <p:spPr>
          <a:xfrm>
            <a:off x="7874000" y="6581000"/>
            <a:ext cx="4441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Usoltsev O.A. 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Small Methods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(7), pp. 2301397 (2024)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17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BDE77DBC-C649-0919-FAF3-DA93184DD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606" y="5932222"/>
            <a:ext cx="9313421" cy="75237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for the ALBA Stay: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6</a:t>
            </a:fld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8D9E170-0613-12F8-1405-27B9EA252902}"/>
              </a:ext>
            </a:extLst>
          </p:cNvPr>
          <p:cNvSpPr txBox="1"/>
          <p:nvPr/>
        </p:nvSpPr>
        <p:spPr>
          <a:xfrm>
            <a:off x="3595956" y="696225"/>
            <a:ext cx="9427028" cy="44241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Progress from previous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PostDoc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day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318B1EA-EE0B-A2D3-6CFA-7D47F3AD6F3F}"/>
              </a:ext>
            </a:extLst>
          </p:cNvPr>
          <p:cNvSpPr txBox="1"/>
          <p:nvPr/>
        </p:nvSpPr>
        <p:spPr>
          <a:xfrm>
            <a:off x="8534215" y="6551251"/>
            <a:ext cx="4488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Usoltsev O.A.,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(42), pp. </a:t>
            </a:r>
            <a:r>
              <a:rPr lang="en-US" sz="12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2401184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(2024)</a:t>
            </a:r>
          </a:p>
        </p:txBody>
      </p:sp>
      <p:sp>
        <p:nvSpPr>
          <p:cNvPr id="58" name="Footer Placeholder 3">
            <a:extLst>
              <a:ext uri="{FF2B5EF4-FFF2-40B4-BE49-F238E27FC236}">
                <a16:creationId xmlns:a16="http://schemas.microsoft.com/office/drawing/2014/main" id="{421F931A-ACF4-C26F-4CDE-A836C9178FDC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72E5883-EB82-7DB8-DAED-9676F91E85FA}"/>
              </a:ext>
            </a:extLst>
          </p:cNvPr>
          <p:cNvSpPr txBox="1"/>
          <p:nvPr/>
        </p:nvSpPr>
        <p:spPr>
          <a:xfrm>
            <a:off x="3595956" y="1269839"/>
            <a:ext cx="6510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InCAEM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ig data treatment pipeline development for supporting the user community and ALBA beamlines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836654-7020-8C9D-FBBD-79A6CBD684C8}"/>
              </a:ext>
            </a:extLst>
          </p:cNvPr>
          <p:cNvSpPr txBox="1"/>
          <p:nvPr/>
        </p:nvSpPr>
        <p:spPr>
          <a:xfrm>
            <a:off x="1091118" y="2870756"/>
            <a:ext cx="1219200" cy="1219200"/>
          </a:xfrm>
          <a:prstGeom prst="rect">
            <a:avLst/>
          </a:prstGeom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</a:effectLst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Группа 27">
            <a:extLst>
              <a:ext uri="{FF2B5EF4-FFF2-40B4-BE49-F238E27FC236}">
                <a16:creationId xmlns:a16="http://schemas.microsoft.com/office/drawing/2014/main" id="{71DB88F0-7836-2EEB-1FEF-30823B4DFC63}"/>
              </a:ext>
            </a:extLst>
          </p:cNvPr>
          <p:cNvGrpSpPr/>
          <p:nvPr/>
        </p:nvGrpSpPr>
        <p:grpSpPr>
          <a:xfrm>
            <a:off x="1030710" y="1830436"/>
            <a:ext cx="3279608" cy="3293158"/>
            <a:chOff x="6990121" y="3313508"/>
            <a:chExt cx="2900361" cy="2912344"/>
          </a:xfrm>
        </p:grpSpPr>
        <p:sp>
          <p:nvSpPr>
            <p:cNvPr id="64" name="Овал 35">
              <a:extLst>
                <a:ext uri="{FF2B5EF4-FFF2-40B4-BE49-F238E27FC236}">
                  <a16:creationId xmlns:a16="http://schemas.microsoft.com/office/drawing/2014/main" id="{6FC385AF-5886-0976-5E0F-B857BBE5E6E3}"/>
                </a:ext>
              </a:extLst>
            </p:cNvPr>
            <p:cNvSpPr/>
            <p:nvPr/>
          </p:nvSpPr>
          <p:spPr>
            <a:xfrm>
              <a:off x="7420262" y="5360975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36665" y="104679"/>
                    <a:pt x="109137" y="2847"/>
                    <a:pt x="298173" y="0"/>
                  </a:cubicBezTo>
                  <a:cubicBezTo>
                    <a:pt x="443270" y="-11899"/>
                    <a:pt x="586600" y="138414"/>
                    <a:pt x="596346" y="298173"/>
                  </a:cubicBezTo>
                  <a:cubicBezTo>
                    <a:pt x="572261" y="501434"/>
                    <a:pt x="465768" y="591162"/>
                    <a:pt x="298173" y="596346"/>
                  </a:cubicBezTo>
                  <a:cubicBezTo>
                    <a:pt x="127674" y="634447"/>
                    <a:pt x="-1575" y="482670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47729" y="139185"/>
                    <a:pt x="137779" y="-4626"/>
                    <a:pt x="298173" y="0"/>
                  </a:cubicBezTo>
                  <a:cubicBezTo>
                    <a:pt x="467093" y="13450"/>
                    <a:pt x="605120" y="140912"/>
                    <a:pt x="596346" y="298173"/>
                  </a:cubicBezTo>
                  <a:cubicBezTo>
                    <a:pt x="618019" y="471621"/>
                    <a:pt x="482069" y="627217"/>
                    <a:pt x="298173" y="596346"/>
                  </a:cubicBezTo>
                  <a:cubicBezTo>
                    <a:pt x="157747" y="560587"/>
                    <a:pt x="12092" y="474944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Овал 36">
              <a:extLst>
                <a:ext uri="{FF2B5EF4-FFF2-40B4-BE49-F238E27FC236}">
                  <a16:creationId xmlns:a16="http://schemas.microsoft.com/office/drawing/2014/main" id="{20B7D11D-98C3-E59E-9CF0-2AE16418C5A2}"/>
                </a:ext>
              </a:extLst>
            </p:cNvPr>
            <p:cNvSpPr/>
            <p:nvPr/>
          </p:nvSpPr>
          <p:spPr>
            <a:xfrm>
              <a:off x="7931629" y="5503161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Овал 37">
              <a:extLst>
                <a:ext uri="{FF2B5EF4-FFF2-40B4-BE49-F238E27FC236}">
                  <a16:creationId xmlns:a16="http://schemas.microsoft.com/office/drawing/2014/main" id="{BAC5AA39-4AEE-E4B3-4D99-02E6766EDFA5}"/>
                </a:ext>
              </a:extLst>
            </p:cNvPr>
            <p:cNvSpPr/>
            <p:nvPr/>
          </p:nvSpPr>
          <p:spPr>
            <a:xfrm>
              <a:off x="8450677" y="5629506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5264" y="142419"/>
                    <a:pt x="137860" y="10004"/>
                    <a:pt x="298173" y="0"/>
                  </a:cubicBezTo>
                  <a:cubicBezTo>
                    <a:pt x="430629" y="24784"/>
                    <a:pt x="612841" y="136464"/>
                    <a:pt x="596346" y="298173"/>
                  </a:cubicBezTo>
                  <a:cubicBezTo>
                    <a:pt x="601090" y="478123"/>
                    <a:pt x="455060" y="625829"/>
                    <a:pt x="298173" y="596346"/>
                  </a:cubicBezTo>
                  <a:cubicBezTo>
                    <a:pt x="113972" y="629495"/>
                    <a:pt x="25517" y="476466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28257" y="106705"/>
                    <a:pt x="116492" y="-9116"/>
                    <a:pt x="298173" y="0"/>
                  </a:cubicBezTo>
                  <a:cubicBezTo>
                    <a:pt x="444765" y="-28507"/>
                    <a:pt x="585972" y="121845"/>
                    <a:pt x="596346" y="298173"/>
                  </a:cubicBezTo>
                  <a:cubicBezTo>
                    <a:pt x="635165" y="476072"/>
                    <a:pt x="443070" y="624056"/>
                    <a:pt x="298173" y="596346"/>
                  </a:cubicBezTo>
                  <a:cubicBezTo>
                    <a:pt x="123566" y="580242"/>
                    <a:pt x="27429" y="435770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9619533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Овал 38">
              <a:extLst>
                <a:ext uri="{FF2B5EF4-FFF2-40B4-BE49-F238E27FC236}">
                  <a16:creationId xmlns:a16="http://schemas.microsoft.com/office/drawing/2014/main" id="{5C6EA733-8D2A-DDD4-DC38-B2F0E91485D6}"/>
                </a:ext>
              </a:extLst>
            </p:cNvPr>
            <p:cNvSpPr/>
            <p:nvPr/>
          </p:nvSpPr>
          <p:spPr>
            <a:xfrm>
              <a:off x="9294136" y="4687690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-14764" y="131379"/>
                    <a:pt x="151036" y="-943"/>
                    <a:pt x="298173" y="0"/>
                  </a:cubicBezTo>
                  <a:cubicBezTo>
                    <a:pt x="468742" y="-788"/>
                    <a:pt x="571327" y="151507"/>
                    <a:pt x="596346" y="298173"/>
                  </a:cubicBezTo>
                  <a:cubicBezTo>
                    <a:pt x="568322" y="466874"/>
                    <a:pt x="466804" y="594066"/>
                    <a:pt x="298173" y="596346"/>
                  </a:cubicBezTo>
                  <a:cubicBezTo>
                    <a:pt x="136029" y="629057"/>
                    <a:pt x="-2925" y="482112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36505" y="118568"/>
                    <a:pt x="144933" y="23473"/>
                    <a:pt x="298173" y="0"/>
                  </a:cubicBezTo>
                  <a:cubicBezTo>
                    <a:pt x="445243" y="-6027"/>
                    <a:pt x="568324" y="116761"/>
                    <a:pt x="596346" y="298173"/>
                  </a:cubicBezTo>
                  <a:cubicBezTo>
                    <a:pt x="569052" y="486650"/>
                    <a:pt x="477704" y="601618"/>
                    <a:pt x="298173" y="596346"/>
                  </a:cubicBezTo>
                  <a:cubicBezTo>
                    <a:pt x="130691" y="592570"/>
                    <a:pt x="26790" y="45673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976467059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Овал 39">
              <a:extLst>
                <a:ext uri="{FF2B5EF4-FFF2-40B4-BE49-F238E27FC236}">
                  <a16:creationId xmlns:a16="http://schemas.microsoft.com/office/drawing/2014/main" id="{5CD5E81B-2143-FE84-0DBC-92D7AB00B8BD}"/>
                </a:ext>
              </a:extLst>
            </p:cNvPr>
            <p:cNvSpPr/>
            <p:nvPr/>
          </p:nvSpPr>
          <p:spPr>
            <a:xfrm>
              <a:off x="8301813" y="5158357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Овал 40">
              <a:extLst>
                <a:ext uri="{FF2B5EF4-FFF2-40B4-BE49-F238E27FC236}">
                  <a16:creationId xmlns:a16="http://schemas.microsoft.com/office/drawing/2014/main" id="{4771F767-4A6D-AB46-37A9-6C574B1D460C}"/>
                </a:ext>
              </a:extLst>
            </p:cNvPr>
            <p:cNvSpPr/>
            <p:nvPr/>
          </p:nvSpPr>
          <p:spPr>
            <a:xfrm>
              <a:off x="7707453" y="5021462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Овал 41">
              <a:extLst>
                <a:ext uri="{FF2B5EF4-FFF2-40B4-BE49-F238E27FC236}">
                  <a16:creationId xmlns:a16="http://schemas.microsoft.com/office/drawing/2014/main" id="{E43DA54F-82FE-1A80-4D9B-130188F3B3F9}"/>
                </a:ext>
              </a:extLst>
            </p:cNvPr>
            <p:cNvSpPr/>
            <p:nvPr/>
          </p:nvSpPr>
          <p:spPr>
            <a:xfrm>
              <a:off x="7059770" y="4956844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Овал 42">
              <a:extLst>
                <a:ext uri="{FF2B5EF4-FFF2-40B4-BE49-F238E27FC236}">
                  <a16:creationId xmlns:a16="http://schemas.microsoft.com/office/drawing/2014/main" id="{04FA97E3-9ED7-F585-D381-1D588743148E}"/>
                </a:ext>
              </a:extLst>
            </p:cNvPr>
            <p:cNvSpPr/>
            <p:nvPr/>
          </p:nvSpPr>
          <p:spPr>
            <a:xfrm>
              <a:off x="6990121" y="4186120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Овал 43">
              <a:extLst>
                <a:ext uri="{FF2B5EF4-FFF2-40B4-BE49-F238E27FC236}">
                  <a16:creationId xmlns:a16="http://schemas.microsoft.com/office/drawing/2014/main" id="{27C5040E-738F-54D1-4FED-AE018D7F92F7}"/>
                </a:ext>
              </a:extLst>
            </p:cNvPr>
            <p:cNvSpPr/>
            <p:nvPr/>
          </p:nvSpPr>
          <p:spPr>
            <a:xfrm>
              <a:off x="8891758" y="5233815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Овал 44">
              <a:extLst>
                <a:ext uri="{FF2B5EF4-FFF2-40B4-BE49-F238E27FC236}">
                  <a16:creationId xmlns:a16="http://schemas.microsoft.com/office/drawing/2014/main" id="{CD042175-3229-8729-ACD0-3364499978B6}"/>
                </a:ext>
              </a:extLst>
            </p:cNvPr>
            <p:cNvSpPr/>
            <p:nvPr/>
          </p:nvSpPr>
          <p:spPr>
            <a:xfrm>
              <a:off x="7046351" y="4414566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5264" y="142419"/>
                    <a:pt x="137860" y="10004"/>
                    <a:pt x="298173" y="0"/>
                  </a:cubicBezTo>
                  <a:cubicBezTo>
                    <a:pt x="430629" y="24784"/>
                    <a:pt x="612841" y="136464"/>
                    <a:pt x="596346" y="298173"/>
                  </a:cubicBezTo>
                  <a:cubicBezTo>
                    <a:pt x="601090" y="478123"/>
                    <a:pt x="455060" y="625829"/>
                    <a:pt x="298173" y="596346"/>
                  </a:cubicBezTo>
                  <a:cubicBezTo>
                    <a:pt x="113972" y="629495"/>
                    <a:pt x="25517" y="476466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28257" y="106705"/>
                    <a:pt x="116492" y="-9116"/>
                    <a:pt x="298173" y="0"/>
                  </a:cubicBezTo>
                  <a:cubicBezTo>
                    <a:pt x="444765" y="-28507"/>
                    <a:pt x="585972" y="121845"/>
                    <a:pt x="596346" y="298173"/>
                  </a:cubicBezTo>
                  <a:cubicBezTo>
                    <a:pt x="635165" y="476072"/>
                    <a:pt x="443070" y="624056"/>
                    <a:pt x="298173" y="596346"/>
                  </a:cubicBezTo>
                  <a:cubicBezTo>
                    <a:pt x="123566" y="580242"/>
                    <a:pt x="27429" y="435770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9619533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Овал 45">
              <a:extLst>
                <a:ext uri="{FF2B5EF4-FFF2-40B4-BE49-F238E27FC236}">
                  <a16:creationId xmlns:a16="http://schemas.microsoft.com/office/drawing/2014/main" id="{43EE6719-83A9-31CB-7531-212684E35561}"/>
                </a:ext>
              </a:extLst>
            </p:cNvPr>
            <p:cNvSpPr/>
            <p:nvPr/>
          </p:nvSpPr>
          <p:spPr>
            <a:xfrm>
              <a:off x="7185104" y="4726878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Овал 46">
              <a:extLst>
                <a:ext uri="{FF2B5EF4-FFF2-40B4-BE49-F238E27FC236}">
                  <a16:creationId xmlns:a16="http://schemas.microsoft.com/office/drawing/2014/main" id="{27122C38-6628-FFBA-43AF-D5D9C3E720CD}"/>
                </a:ext>
              </a:extLst>
            </p:cNvPr>
            <p:cNvSpPr/>
            <p:nvPr/>
          </p:nvSpPr>
          <p:spPr>
            <a:xfrm>
              <a:off x="8813239" y="4932774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Овал 47">
              <a:extLst>
                <a:ext uri="{FF2B5EF4-FFF2-40B4-BE49-F238E27FC236}">
                  <a16:creationId xmlns:a16="http://schemas.microsoft.com/office/drawing/2014/main" id="{22FFA821-7B26-37BF-1C09-38D621BA9A98}"/>
                </a:ext>
              </a:extLst>
            </p:cNvPr>
            <p:cNvSpPr/>
            <p:nvPr/>
          </p:nvSpPr>
          <p:spPr>
            <a:xfrm>
              <a:off x="8235376" y="4765017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32159" y="108221"/>
                    <a:pt x="97417" y="4216"/>
                    <a:pt x="298173" y="0"/>
                  </a:cubicBezTo>
                  <a:cubicBezTo>
                    <a:pt x="436956" y="-15736"/>
                    <a:pt x="589903" y="136747"/>
                    <a:pt x="596346" y="298173"/>
                  </a:cubicBezTo>
                  <a:cubicBezTo>
                    <a:pt x="585822" y="479708"/>
                    <a:pt x="470302" y="583108"/>
                    <a:pt x="298173" y="596346"/>
                  </a:cubicBezTo>
                  <a:cubicBezTo>
                    <a:pt x="130233" y="617700"/>
                    <a:pt x="-1005" y="475499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13136" y="135062"/>
                    <a:pt x="160482" y="-29149"/>
                    <a:pt x="298173" y="0"/>
                  </a:cubicBezTo>
                  <a:cubicBezTo>
                    <a:pt x="466658" y="12072"/>
                    <a:pt x="611538" y="146335"/>
                    <a:pt x="596346" y="298173"/>
                  </a:cubicBezTo>
                  <a:cubicBezTo>
                    <a:pt x="631736" y="477173"/>
                    <a:pt x="478937" y="622186"/>
                    <a:pt x="298173" y="596346"/>
                  </a:cubicBezTo>
                  <a:cubicBezTo>
                    <a:pt x="146769" y="576776"/>
                    <a:pt x="21406" y="484260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Овал 48">
              <a:extLst>
                <a:ext uri="{FF2B5EF4-FFF2-40B4-BE49-F238E27FC236}">
                  <a16:creationId xmlns:a16="http://schemas.microsoft.com/office/drawing/2014/main" id="{57C85B5A-3D9D-4766-46CC-BC7E46177692}"/>
                </a:ext>
              </a:extLst>
            </p:cNvPr>
            <p:cNvSpPr/>
            <p:nvPr/>
          </p:nvSpPr>
          <p:spPr>
            <a:xfrm>
              <a:off x="7362725" y="3779394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Овал 49">
              <a:extLst>
                <a:ext uri="{FF2B5EF4-FFF2-40B4-BE49-F238E27FC236}">
                  <a16:creationId xmlns:a16="http://schemas.microsoft.com/office/drawing/2014/main" id="{0A6E7108-842E-5CBD-1D65-576438A06E44}"/>
                </a:ext>
              </a:extLst>
            </p:cNvPr>
            <p:cNvSpPr/>
            <p:nvPr/>
          </p:nvSpPr>
          <p:spPr>
            <a:xfrm>
              <a:off x="7481583" y="4085876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Овал 50">
              <a:extLst>
                <a:ext uri="{FF2B5EF4-FFF2-40B4-BE49-F238E27FC236}">
                  <a16:creationId xmlns:a16="http://schemas.microsoft.com/office/drawing/2014/main" id="{B4E2343D-21F1-8678-5B38-522AB3F00452}"/>
                </a:ext>
              </a:extLst>
            </p:cNvPr>
            <p:cNvSpPr/>
            <p:nvPr/>
          </p:nvSpPr>
          <p:spPr>
            <a:xfrm>
              <a:off x="7653562" y="4490007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Овал 51">
              <a:extLst>
                <a:ext uri="{FF2B5EF4-FFF2-40B4-BE49-F238E27FC236}">
                  <a16:creationId xmlns:a16="http://schemas.microsoft.com/office/drawing/2014/main" id="{1DE55B1B-EFC5-5F12-48EE-9E1BAB9168FF}"/>
                </a:ext>
              </a:extLst>
            </p:cNvPr>
            <p:cNvSpPr/>
            <p:nvPr/>
          </p:nvSpPr>
          <p:spPr>
            <a:xfrm>
              <a:off x="9056186" y="4222219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4795" y="141625"/>
                    <a:pt x="150341" y="38622"/>
                    <a:pt x="298173" y="0"/>
                  </a:cubicBezTo>
                  <a:cubicBezTo>
                    <a:pt x="455916" y="5333"/>
                    <a:pt x="642479" y="141794"/>
                    <a:pt x="596346" y="298173"/>
                  </a:cubicBezTo>
                  <a:cubicBezTo>
                    <a:pt x="609409" y="504903"/>
                    <a:pt x="459536" y="608886"/>
                    <a:pt x="298173" y="596346"/>
                  </a:cubicBezTo>
                  <a:cubicBezTo>
                    <a:pt x="130724" y="601054"/>
                    <a:pt x="12054" y="469282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28183" y="106775"/>
                    <a:pt x="115526" y="-9635"/>
                    <a:pt x="298173" y="0"/>
                  </a:cubicBezTo>
                  <a:cubicBezTo>
                    <a:pt x="443352" y="-30735"/>
                    <a:pt x="564665" y="97913"/>
                    <a:pt x="596346" y="298173"/>
                  </a:cubicBezTo>
                  <a:cubicBezTo>
                    <a:pt x="605901" y="466104"/>
                    <a:pt x="455199" y="607064"/>
                    <a:pt x="298173" y="596346"/>
                  </a:cubicBezTo>
                  <a:cubicBezTo>
                    <a:pt x="116923" y="569470"/>
                    <a:pt x="23579" y="439570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99619533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Овал 52">
              <a:extLst>
                <a:ext uri="{FF2B5EF4-FFF2-40B4-BE49-F238E27FC236}">
                  <a16:creationId xmlns:a16="http://schemas.microsoft.com/office/drawing/2014/main" id="{B66A1AAF-7EDD-3A06-93AB-E007FA6219AE}"/>
                </a:ext>
              </a:extLst>
            </p:cNvPr>
            <p:cNvSpPr/>
            <p:nvPr/>
          </p:nvSpPr>
          <p:spPr>
            <a:xfrm>
              <a:off x="7732244" y="3313508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-17457" y="130993"/>
                    <a:pt x="168482" y="-1881"/>
                    <a:pt x="298173" y="0"/>
                  </a:cubicBezTo>
                  <a:cubicBezTo>
                    <a:pt x="499344" y="-4881"/>
                    <a:pt x="564363" y="156520"/>
                    <a:pt x="596346" y="298173"/>
                  </a:cubicBezTo>
                  <a:cubicBezTo>
                    <a:pt x="547942" y="469801"/>
                    <a:pt x="477549" y="587871"/>
                    <a:pt x="298173" y="596346"/>
                  </a:cubicBezTo>
                  <a:cubicBezTo>
                    <a:pt x="136870" y="639919"/>
                    <a:pt x="-3604" y="486586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28811" y="121715"/>
                    <a:pt x="154609" y="43335"/>
                    <a:pt x="298173" y="0"/>
                  </a:cubicBezTo>
                  <a:cubicBezTo>
                    <a:pt x="426045" y="-12599"/>
                    <a:pt x="554683" y="108614"/>
                    <a:pt x="596346" y="298173"/>
                  </a:cubicBezTo>
                  <a:cubicBezTo>
                    <a:pt x="565883" y="489414"/>
                    <a:pt x="494129" y="607448"/>
                    <a:pt x="298173" y="596346"/>
                  </a:cubicBezTo>
                  <a:cubicBezTo>
                    <a:pt x="130552" y="592383"/>
                    <a:pt x="42731" y="453096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976467059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Овал 53">
              <a:extLst>
                <a:ext uri="{FF2B5EF4-FFF2-40B4-BE49-F238E27FC236}">
                  <a16:creationId xmlns:a16="http://schemas.microsoft.com/office/drawing/2014/main" id="{8DCAB289-7E80-A592-3257-828749A85C9C}"/>
                </a:ext>
              </a:extLst>
            </p:cNvPr>
            <p:cNvSpPr/>
            <p:nvPr/>
          </p:nvSpPr>
          <p:spPr>
            <a:xfrm>
              <a:off x="8295118" y="3481220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Овал 54">
              <a:extLst>
                <a:ext uri="{FF2B5EF4-FFF2-40B4-BE49-F238E27FC236}">
                  <a16:creationId xmlns:a16="http://schemas.microsoft.com/office/drawing/2014/main" id="{44AF2370-DE70-1EBD-9819-B676F2D128D9}"/>
                </a:ext>
              </a:extLst>
            </p:cNvPr>
            <p:cNvSpPr/>
            <p:nvPr/>
          </p:nvSpPr>
          <p:spPr>
            <a:xfrm>
              <a:off x="8860795" y="3670403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Овал 55">
              <a:extLst>
                <a:ext uri="{FF2B5EF4-FFF2-40B4-BE49-F238E27FC236}">
                  <a16:creationId xmlns:a16="http://schemas.microsoft.com/office/drawing/2014/main" id="{CC1C9F66-13CA-F76D-474F-97EA2A556A6A}"/>
                </a:ext>
              </a:extLst>
            </p:cNvPr>
            <p:cNvSpPr/>
            <p:nvPr/>
          </p:nvSpPr>
          <p:spPr>
            <a:xfrm>
              <a:off x="8697990" y="4447805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Овал 56">
              <a:extLst>
                <a:ext uri="{FF2B5EF4-FFF2-40B4-BE49-F238E27FC236}">
                  <a16:creationId xmlns:a16="http://schemas.microsoft.com/office/drawing/2014/main" id="{C1D4448C-3045-079F-558A-EDD171281E98}"/>
                </a:ext>
              </a:extLst>
            </p:cNvPr>
            <p:cNvSpPr/>
            <p:nvPr/>
          </p:nvSpPr>
          <p:spPr>
            <a:xfrm>
              <a:off x="7909281" y="3794074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32159" y="108221"/>
                    <a:pt x="97417" y="4216"/>
                    <a:pt x="298173" y="0"/>
                  </a:cubicBezTo>
                  <a:cubicBezTo>
                    <a:pt x="436956" y="-15736"/>
                    <a:pt x="589903" y="136747"/>
                    <a:pt x="596346" y="298173"/>
                  </a:cubicBezTo>
                  <a:cubicBezTo>
                    <a:pt x="585822" y="479708"/>
                    <a:pt x="470302" y="583108"/>
                    <a:pt x="298173" y="596346"/>
                  </a:cubicBezTo>
                  <a:cubicBezTo>
                    <a:pt x="130233" y="617700"/>
                    <a:pt x="-1005" y="475499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13136" y="135062"/>
                    <a:pt x="160482" y="-29149"/>
                    <a:pt x="298173" y="0"/>
                  </a:cubicBezTo>
                  <a:cubicBezTo>
                    <a:pt x="466658" y="12072"/>
                    <a:pt x="611538" y="146335"/>
                    <a:pt x="596346" y="298173"/>
                  </a:cubicBezTo>
                  <a:cubicBezTo>
                    <a:pt x="631736" y="477173"/>
                    <a:pt x="478937" y="622186"/>
                    <a:pt x="298173" y="596346"/>
                  </a:cubicBezTo>
                  <a:cubicBezTo>
                    <a:pt x="146769" y="576776"/>
                    <a:pt x="21406" y="484260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Овал 57">
              <a:extLst>
                <a:ext uri="{FF2B5EF4-FFF2-40B4-BE49-F238E27FC236}">
                  <a16:creationId xmlns:a16="http://schemas.microsoft.com/office/drawing/2014/main" id="{4F6B69EC-EBA8-07AC-1F78-113AFB23CEA1}"/>
                </a:ext>
              </a:extLst>
            </p:cNvPr>
            <p:cNvSpPr/>
            <p:nvPr/>
          </p:nvSpPr>
          <p:spPr>
            <a:xfrm>
              <a:off x="8505392" y="3962192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Овал 58">
              <a:extLst>
                <a:ext uri="{FF2B5EF4-FFF2-40B4-BE49-F238E27FC236}">
                  <a16:creationId xmlns:a16="http://schemas.microsoft.com/office/drawing/2014/main" id="{5685016F-FD53-0202-12D5-15A9576100C1}"/>
                </a:ext>
              </a:extLst>
            </p:cNvPr>
            <p:cNvSpPr/>
            <p:nvPr/>
          </p:nvSpPr>
          <p:spPr>
            <a:xfrm>
              <a:off x="8100839" y="4323837"/>
              <a:ext cx="596346" cy="596346"/>
            </a:xfrm>
            <a:custGeom>
              <a:avLst/>
              <a:gdLst>
                <a:gd name="connsiteX0" fmla="*/ 0 w 596346"/>
                <a:gd name="connsiteY0" fmla="*/ 298173 h 596346"/>
                <a:gd name="connsiteX1" fmla="*/ 298173 w 596346"/>
                <a:gd name="connsiteY1" fmla="*/ 0 h 596346"/>
                <a:gd name="connsiteX2" fmla="*/ 596346 w 596346"/>
                <a:gd name="connsiteY2" fmla="*/ 298173 h 596346"/>
                <a:gd name="connsiteX3" fmla="*/ 298173 w 596346"/>
                <a:gd name="connsiteY3" fmla="*/ 596346 h 596346"/>
                <a:gd name="connsiteX4" fmla="*/ 0 w 596346"/>
                <a:gd name="connsiteY4" fmla="*/ 298173 h 59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6346" h="596346" fill="none" extrusionOk="0">
                  <a:moveTo>
                    <a:pt x="0" y="298173"/>
                  </a:moveTo>
                  <a:cubicBezTo>
                    <a:pt x="6917" y="128060"/>
                    <a:pt x="104085" y="3437"/>
                    <a:pt x="298173" y="0"/>
                  </a:cubicBezTo>
                  <a:cubicBezTo>
                    <a:pt x="440678" y="-13475"/>
                    <a:pt x="576147" y="143687"/>
                    <a:pt x="596346" y="298173"/>
                  </a:cubicBezTo>
                  <a:cubicBezTo>
                    <a:pt x="584691" y="481520"/>
                    <a:pt x="474821" y="575081"/>
                    <a:pt x="298173" y="596346"/>
                  </a:cubicBezTo>
                  <a:cubicBezTo>
                    <a:pt x="130503" y="615939"/>
                    <a:pt x="-2032" y="488423"/>
                    <a:pt x="0" y="298173"/>
                  </a:cubicBezTo>
                  <a:close/>
                </a:path>
                <a:path w="596346" h="596346" stroke="0" extrusionOk="0">
                  <a:moveTo>
                    <a:pt x="0" y="298173"/>
                  </a:moveTo>
                  <a:cubicBezTo>
                    <a:pt x="-22814" y="136216"/>
                    <a:pt x="149311" y="-17082"/>
                    <a:pt x="298173" y="0"/>
                  </a:cubicBezTo>
                  <a:cubicBezTo>
                    <a:pt x="467096" y="13462"/>
                    <a:pt x="598711" y="135496"/>
                    <a:pt x="596346" y="298173"/>
                  </a:cubicBezTo>
                  <a:cubicBezTo>
                    <a:pt x="604342" y="466085"/>
                    <a:pt x="467667" y="604084"/>
                    <a:pt x="298173" y="596346"/>
                  </a:cubicBezTo>
                  <a:cubicBezTo>
                    <a:pt x="139983" y="586781"/>
                    <a:pt x="16572" y="479425"/>
                    <a:pt x="0" y="298173"/>
                  </a:cubicBezTo>
                  <a:close/>
                </a:path>
              </a:pathLst>
            </a:custGeom>
            <a:solidFill>
              <a:srgbClr val="E9E9E9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59315644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Овал 60">
            <a:extLst>
              <a:ext uri="{FF2B5EF4-FFF2-40B4-BE49-F238E27FC236}">
                <a16:creationId xmlns:a16="http://schemas.microsoft.com/office/drawing/2014/main" id="{30D75D16-CFEC-7C2C-4683-5B094AA17165}"/>
              </a:ext>
            </a:extLst>
          </p:cNvPr>
          <p:cNvSpPr/>
          <p:nvPr/>
        </p:nvSpPr>
        <p:spPr>
          <a:xfrm>
            <a:off x="1548525" y="3148594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Овал 61">
            <a:extLst>
              <a:ext uri="{FF2B5EF4-FFF2-40B4-BE49-F238E27FC236}">
                <a16:creationId xmlns:a16="http://schemas.microsoft.com/office/drawing/2014/main" id="{B223C34C-AF92-5AA6-7FBB-B9656819B198}"/>
              </a:ext>
            </a:extLst>
          </p:cNvPr>
          <p:cNvSpPr/>
          <p:nvPr/>
        </p:nvSpPr>
        <p:spPr>
          <a:xfrm>
            <a:off x="2310318" y="4164379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Овал 65">
            <a:extLst>
              <a:ext uri="{FF2B5EF4-FFF2-40B4-BE49-F238E27FC236}">
                <a16:creationId xmlns:a16="http://schemas.microsoft.com/office/drawing/2014/main" id="{8C939F2E-D614-E7BF-B23B-7663B4FAECB6}"/>
              </a:ext>
            </a:extLst>
          </p:cNvPr>
          <p:cNvSpPr/>
          <p:nvPr/>
        </p:nvSpPr>
        <p:spPr>
          <a:xfrm>
            <a:off x="1883526" y="2426062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Овал 66">
            <a:extLst>
              <a:ext uri="{FF2B5EF4-FFF2-40B4-BE49-F238E27FC236}">
                <a16:creationId xmlns:a16="http://schemas.microsoft.com/office/drawing/2014/main" id="{93573B8B-E50B-E035-0665-98AFF8D4D835}"/>
              </a:ext>
            </a:extLst>
          </p:cNvPr>
          <p:cNvSpPr/>
          <p:nvPr/>
        </p:nvSpPr>
        <p:spPr>
          <a:xfrm>
            <a:off x="2072289" y="2915074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Овал 67">
            <a:extLst>
              <a:ext uri="{FF2B5EF4-FFF2-40B4-BE49-F238E27FC236}">
                <a16:creationId xmlns:a16="http://schemas.microsoft.com/office/drawing/2014/main" id="{25C40F91-7DC4-A163-BAF4-E78D31F9EBF3}"/>
              </a:ext>
            </a:extLst>
          </p:cNvPr>
          <p:cNvSpPr/>
          <p:nvPr/>
        </p:nvSpPr>
        <p:spPr>
          <a:xfrm>
            <a:off x="2960986" y="2337181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Овал 81">
            <a:extLst>
              <a:ext uri="{FF2B5EF4-FFF2-40B4-BE49-F238E27FC236}">
                <a16:creationId xmlns:a16="http://schemas.microsoft.com/office/drawing/2014/main" id="{985D5E7A-E529-783F-D66E-94C8F399A395}"/>
              </a:ext>
            </a:extLst>
          </p:cNvPr>
          <p:cNvSpPr/>
          <p:nvPr/>
        </p:nvSpPr>
        <p:spPr>
          <a:xfrm>
            <a:off x="2787999" y="3341425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Овал 82">
            <a:extLst>
              <a:ext uri="{FF2B5EF4-FFF2-40B4-BE49-F238E27FC236}">
                <a16:creationId xmlns:a16="http://schemas.microsoft.com/office/drawing/2014/main" id="{8AB9B05A-81E3-2779-8F53-767A7AEB4B63}"/>
              </a:ext>
            </a:extLst>
          </p:cNvPr>
          <p:cNvSpPr/>
          <p:nvPr/>
        </p:nvSpPr>
        <p:spPr>
          <a:xfrm>
            <a:off x="1021126" y="3474545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Овал 83">
            <a:extLst>
              <a:ext uri="{FF2B5EF4-FFF2-40B4-BE49-F238E27FC236}">
                <a16:creationId xmlns:a16="http://schemas.microsoft.com/office/drawing/2014/main" id="{6F7B64E6-438A-1778-33D2-B84AD07E9EC6}"/>
              </a:ext>
            </a:extLst>
          </p:cNvPr>
          <p:cNvSpPr/>
          <p:nvPr/>
        </p:nvSpPr>
        <p:spPr>
          <a:xfrm>
            <a:off x="1328271" y="2772998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Овал 84">
            <a:extLst>
              <a:ext uri="{FF2B5EF4-FFF2-40B4-BE49-F238E27FC236}">
                <a16:creationId xmlns:a16="http://schemas.microsoft.com/office/drawing/2014/main" id="{A88D9632-DA3A-51ED-1449-5FF2CB64AF4A}"/>
              </a:ext>
            </a:extLst>
          </p:cNvPr>
          <p:cNvSpPr/>
          <p:nvPr/>
        </p:nvSpPr>
        <p:spPr>
          <a:xfrm>
            <a:off x="2582729" y="2722615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Овал 85">
            <a:extLst>
              <a:ext uri="{FF2B5EF4-FFF2-40B4-BE49-F238E27FC236}">
                <a16:creationId xmlns:a16="http://schemas.microsoft.com/office/drawing/2014/main" id="{4734BDF6-F6B4-B020-B5D3-92BA2FB66FBA}"/>
              </a:ext>
            </a:extLst>
          </p:cNvPr>
          <p:cNvSpPr/>
          <p:nvPr/>
        </p:nvSpPr>
        <p:spPr>
          <a:xfrm>
            <a:off x="1619501" y="3916254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Овал 86">
            <a:extLst>
              <a:ext uri="{FF2B5EF4-FFF2-40B4-BE49-F238E27FC236}">
                <a16:creationId xmlns:a16="http://schemas.microsoft.com/office/drawing/2014/main" id="{E239D372-2EEE-88C9-505C-6E6CA66190B7}"/>
              </a:ext>
            </a:extLst>
          </p:cNvPr>
          <p:cNvSpPr/>
          <p:nvPr/>
        </p:nvSpPr>
        <p:spPr>
          <a:xfrm>
            <a:off x="2991155" y="4242542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Овал 87">
            <a:extLst>
              <a:ext uri="{FF2B5EF4-FFF2-40B4-BE49-F238E27FC236}">
                <a16:creationId xmlns:a16="http://schemas.microsoft.com/office/drawing/2014/main" id="{C93344DA-09E7-1E98-70BA-3E20A4EADAB3}"/>
              </a:ext>
            </a:extLst>
          </p:cNvPr>
          <p:cNvSpPr/>
          <p:nvPr/>
        </p:nvSpPr>
        <p:spPr>
          <a:xfrm>
            <a:off x="2229525" y="3625611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Овал 88">
            <a:extLst>
              <a:ext uri="{FF2B5EF4-FFF2-40B4-BE49-F238E27FC236}">
                <a16:creationId xmlns:a16="http://schemas.microsoft.com/office/drawing/2014/main" id="{8F1D23D8-4045-9A6D-A17F-B3B5FEF9CA63}"/>
              </a:ext>
            </a:extLst>
          </p:cNvPr>
          <p:cNvSpPr/>
          <p:nvPr/>
        </p:nvSpPr>
        <p:spPr>
          <a:xfrm>
            <a:off x="3257003" y="2965442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Овал 88">
            <a:extLst>
              <a:ext uri="{FF2B5EF4-FFF2-40B4-BE49-F238E27FC236}">
                <a16:creationId xmlns:a16="http://schemas.microsoft.com/office/drawing/2014/main" id="{A57AD781-86B7-E9B4-9522-9B340B65353F}"/>
              </a:ext>
            </a:extLst>
          </p:cNvPr>
          <p:cNvSpPr/>
          <p:nvPr/>
        </p:nvSpPr>
        <p:spPr>
          <a:xfrm>
            <a:off x="3490767" y="3453696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2">
                <a:lumMod val="20000"/>
                <a:lumOff val="80000"/>
                <a:alpha val="40000"/>
              </a:schemeClr>
            </a:glow>
            <a:outerShdw blurRad="50800" dist="50800" dir="5400000" algn="ctr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Овал 88">
            <a:extLst>
              <a:ext uri="{FF2B5EF4-FFF2-40B4-BE49-F238E27FC236}">
                <a16:creationId xmlns:a16="http://schemas.microsoft.com/office/drawing/2014/main" id="{FBD5E0AB-F394-E2F6-0B98-A129B8FB494C}"/>
              </a:ext>
            </a:extLst>
          </p:cNvPr>
          <p:cNvSpPr/>
          <p:nvPr/>
        </p:nvSpPr>
        <p:spPr>
          <a:xfrm>
            <a:off x="3658382" y="3916515"/>
            <a:ext cx="338953" cy="338953"/>
          </a:xfrm>
          <a:custGeom>
            <a:avLst/>
            <a:gdLst>
              <a:gd name="connsiteX0" fmla="*/ 0 w 338953"/>
              <a:gd name="connsiteY0" fmla="*/ 169477 h 338953"/>
              <a:gd name="connsiteX1" fmla="*/ 169477 w 338953"/>
              <a:gd name="connsiteY1" fmla="*/ 0 h 338953"/>
              <a:gd name="connsiteX2" fmla="*/ 338954 w 338953"/>
              <a:gd name="connsiteY2" fmla="*/ 169477 h 338953"/>
              <a:gd name="connsiteX3" fmla="*/ 169477 w 338953"/>
              <a:gd name="connsiteY3" fmla="*/ 338954 h 338953"/>
              <a:gd name="connsiteX4" fmla="*/ 0 w 338953"/>
              <a:gd name="connsiteY4" fmla="*/ 169477 h 33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953" h="338953" fill="none" extrusionOk="0">
                <a:moveTo>
                  <a:pt x="0" y="169477"/>
                </a:moveTo>
                <a:cubicBezTo>
                  <a:pt x="-10419" y="61979"/>
                  <a:pt x="78403" y="-82"/>
                  <a:pt x="169477" y="0"/>
                </a:cubicBezTo>
                <a:cubicBezTo>
                  <a:pt x="271023" y="4653"/>
                  <a:pt x="340893" y="76381"/>
                  <a:pt x="338954" y="169477"/>
                </a:cubicBezTo>
                <a:cubicBezTo>
                  <a:pt x="335927" y="261970"/>
                  <a:pt x="255401" y="333026"/>
                  <a:pt x="169477" y="338954"/>
                </a:cubicBezTo>
                <a:cubicBezTo>
                  <a:pt x="78824" y="343153"/>
                  <a:pt x="365" y="264369"/>
                  <a:pt x="0" y="169477"/>
                </a:cubicBezTo>
                <a:close/>
              </a:path>
              <a:path w="338953" h="338953" stroke="0" extrusionOk="0">
                <a:moveTo>
                  <a:pt x="0" y="169477"/>
                </a:moveTo>
                <a:cubicBezTo>
                  <a:pt x="7668" y="65245"/>
                  <a:pt x="76482" y="1633"/>
                  <a:pt x="169477" y="0"/>
                </a:cubicBezTo>
                <a:cubicBezTo>
                  <a:pt x="268083" y="787"/>
                  <a:pt x="339324" y="77138"/>
                  <a:pt x="338954" y="169477"/>
                </a:cubicBezTo>
                <a:cubicBezTo>
                  <a:pt x="347301" y="248594"/>
                  <a:pt x="261527" y="330256"/>
                  <a:pt x="169477" y="338954"/>
                </a:cubicBezTo>
                <a:cubicBezTo>
                  <a:pt x="59332" y="346788"/>
                  <a:pt x="832" y="260614"/>
                  <a:pt x="0" y="16947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" name="Рисунок 12" descr="Chart, line chart&#10;&#10;Description automatically generated">
            <a:extLst>
              <a:ext uri="{FF2B5EF4-FFF2-40B4-BE49-F238E27FC236}">
                <a16:creationId xmlns:a16="http://schemas.microsoft.com/office/drawing/2014/main" id="{3357C9F8-A900-6E7E-4527-2F60F856B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254" y="1453931"/>
            <a:ext cx="6710046" cy="4469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2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1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10" descr="Chart&#10;&#10;Description automatically generated">
            <a:extLst>
              <a:ext uri="{FF2B5EF4-FFF2-40B4-BE49-F238E27FC236}">
                <a16:creationId xmlns:a16="http://schemas.microsoft.com/office/drawing/2014/main" id="{3399DFA9-7FBF-7DED-7BA7-DDE04EDDBC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08" y="1414262"/>
            <a:ext cx="6155690" cy="410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A9FF308-6386-00D2-27E0-16A28216E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606" y="5932222"/>
            <a:ext cx="9313421" cy="75237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for the ALBA Stay: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7</a:t>
            </a:fld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8D9E170-0613-12F8-1405-27B9EA252902}"/>
              </a:ext>
            </a:extLst>
          </p:cNvPr>
          <p:cNvSpPr txBox="1"/>
          <p:nvPr/>
        </p:nvSpPr>
        <p:spPr>
          <a:xfrm>
            <a:off x="3595956" y="696225"/>
            <a:ext cx="9427028" cy="44241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Progress from previous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PostDoc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day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318B1EA-EE0B-A2D3-6CFA-7D47F3AD6F3F}"/>
              </a:ext>
            </a:extLst>
          </p:cNvPr>
          <p:cNvSpPr txBox="1"/>
          <p:nvPr/>
        </p:nvSpPr>
        <p:spPr>
          <a:xfrm>
            <a:off x="8534215" y="6551251"/>
            <a:ext cx="4488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Usoltsev O.A.,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(42), pp. </a:t>
            </a:r>
            <a:r>
              <a:rPr lang="en-US" sz="1200" b="0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2401184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(2024)</a:t>
            </a:r>
          </a:p>
        </p:txBody>
      </p:sp>
      <p:sp>
        <p:nvSpPr>
          <p:cNvPr id="58" name="Footer Placeholder 3">
            <a:extLst>
              <a:ext uri="{FF2B5EF4-FFF2-40B4-BE49-F238E27FC236}">
                <a16:creationId xmlns:a16="http://schemas.microsoft.com/office/drawing/2014/main" id="{421F931A-ACF4-C26F-4CDE-A836C9178FDC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EBB485-D1A3-83AE-756C-4C409ED29F9D}"/>
              </a:ext>
            </a:extLst>
          </p:cNvPr>
          <p:cNvSpPr txBox="1"/>
          <p:nvPr/>
        </p:nvSpPr>
        <p:spPr>
          <a:xfrm>
            <a:off x="96976" y="1499509"/>
            <a:ext cx="4633643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1F1F1F"/>
                </a:solidFill>
                <a:effectLst/>
                <a:latin typeface="ElsevierSans"/>
              </a:rPr>
              <a:t>PyFitit</a:t>
            </a:r>
            <a:endParaRPr lang="en-US" b="0" i="0" dirty="0">
              <a:solidFill>
                <a:srgbClr val="1F1F1F"/>
              </a:solidFill>
              <a:effectLst/>
              <a:latin typeface="ElsevierSans"/>
            </a:endParaRPr>
          </a:p>
          <a:p>
            <a:r>
              <a:rPr lang="en-US" sz="1100" b="0" i="0" dirty="0">
                <a:solidFill>
                  <a:srgbClr val="1F1F1F"/>
                </a:solidFill>
                <a:effectLst/>
                <a:latin typeface="ElsevierSans"/>
              </a:rPr>
              <a:t>A. Martini, S.A. </a:t>
            </a:r>
            <a:r>
              <a:rPr lang="en-US" sz="1100" b="0" i="0" dirty="0" err="1">
                <a:solidFill>
                  <a:srgbClr val="1F1F1F"/>
                </a:solidFill>
                <a:effectLst/>
                <a:latin typeface="ElsevierSans"/>
              </a:rPr>
              <a:t>Guda</a:t>
            </a:r>
            <a:r>
              <a:rPr lang="en-US" sz="1100" b="0" i="0" dirty="0">
                <a:solidFill>
                  <a:srgbClr val="1F1F1F"/>
                </a:solidFill>
                <a:effectLst/>
                <a:latin typeface="ElsevierSans"/>
              </a:rPr>
              <a:t>, A.A. </a:t>
            </a:r>
            <a:r>
              <a:rPr lang="en-US" sz="1100" b="0" i="0" dirty="0" err="1">
                <a:solidFill>
                  <a:srgbClr val="1F1F1F"/>
                </a:solidFill>
                <a:effectLst/>
                <a:latin typeface="ElsevierSans"/>
              </a:rPr>
              <a:t>Guda</a:t>
            </a:r>
            <a:r>
              <a:rPr lang="en-US" sz="1100" b="0" i="0" dirty="0">
                <a:solidFill>
                  <a:srgbClr val="1F1F1F"/>
                </a:solidFill>
                <a:effectLst/>
                <a:latin typeface="ElsevierSans"/>
              </a:rPr>
              <a:t>, G. </a:t>
            </a:r>
            <a:r>
              <a:rPr lang="en-US" sz="1100" b="0" i="0" dirty="0" err="1">
                <a:solidFill>
                  <a:srgbClr val="1F1F1F"/>
                </a:solidFill>
                <a:effectLst/>
                <a:latin typeface="ElsevierSans"/>
              </a:rPr>
              <a:t>Smolentsev</a:t>
            </a:r>
            <a:r>
              <a:rPr lang="en-US" sz="1100" b="0" i="0" dirty="0">
                <a:solidFill>
                  <a:srgbClr val="1F1F1F"/>
                </a:solidFill>
                <a:effectLst/>
                <a:latin typeface="ElsevierSans"/>
              </a:rPr>
              <a:t>, A. </a:t>
            </a:r>
            <a:r>
              <a:rPr lang="en-US" sz="1100" b="0" i="0" dirty="0" err="1">
                <a:solidFill>
                  <a:srgbClr val="1F1F1F"/>
                </a:solidFill>
                <a:effectLst/>
                <a:latin typeface="ElsevierSans"/>
              </a:rPr>
              <a:t>Algasov</a:t>
            </a:r>
            <a:r>
              <a:rPr lang="en-US" sz="1100" b="0" i="0" dirty="0">
                <a:solidFill>
                  <a:srgbClr val="1F1F1F"/>
                </a:solidFill>
                <a:effectLst/>
                <a:latin typeface="ElsevierSans"/>
              </a:rPr>
              <a:t>, </a:t>
            </a:r>
            <a:br>
              <a:rPr lang="en-US" sz="1100" b="0" i="0" dirty="0">
                <a:solidFill>
                  <a:srgbClr val="1F1F1F"/>
                </a:solidFill>
                <a:effectLst/>
                <a:latin typeface="ElsevierSans"/>
              </a:rPr>
            </a:br>
            <a:r>
              <a:rPr lang="en-US" sz="1100" b="1" i="0" dirty="0">
                <a:solidFill>
                  <a:srgbClr val="1F1F1F"/>
                </a:solidFill>
                <a:effectLst/>
                <a:latin typeface="ElsevierSans"/>
              </a:rPr>
              <a:t>O. Usoltsev</a:t>
            </a:r>
            <a:r>
              <a:rPr lang="en-US" sz="1100" b="0" i="0" dirty="0">
                <a:solidFill>
                  <a:srgbClr val="1F1F1F"/>
                </a:solidFill>
                <a:effectLst/>
                <a:latin typeface="ElsevierSans"/>
              </a:rPr>
              <a:t>, M.A. Soldatov, A. Bugaev, Yu. </a:t>
            </a:r>
            <a:r>
              <a:rPr lang="en-US" sz="1100" b="0" i="0" dirty="0" err="1">
                <a:solidFill>
                  <a:srgbClr val="1F1F1F"/>
                </a:solidFill>
                <a:effectLst/>
                <a:latin typeface="ElsevierSans"/>
              </a:rPr>
              <a:t>Rusalev</a:t>
            </a:r>
            <a:r>
              <a:rPr lang="en-US" sz="1100" b="0" i="0" dirty="0">
                <a:solidFill>
                  <a:srgbClr val="1F1F1F"/>
                </a:solidFill>
                <a:effectLst/>
                <a:latin typeface="ElsevierSans"/>
              </a:rPr>
              <a:t>, C. Lamberti, A.V. Soldatov</a:t>
            </a:r>
          </a:p>
          <a:p>
            <a:r>
              <a:rPr lang="en-US" sz="1400" b="0" i="0" dirty="0">
                <a:solidFill>
                  <a:srgbClr val="1F1F1F"/>
                </a:solidFill>
                <a:effectLst/>
                <a:latin typeface="ElsevierSans"/>
              </a:rPr>
              <a:t>Computer Physics Communications, 250, 107064 (2020)</a:t>
            </a:r>
          </a:p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Elsevier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https://doi.org/10.1016/j.cpc.2019.107064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ElsevierSans"/>
            </a:endParaRPr>
          </a:p>
          <a:p>
            <a:endParaRPr lang="en-US" sz="1400" dirty="0">
              <a:solidFill>
                <a:srgbClr val="1F1F1F"/>
              </a:solidFill>
              <a:latin typeface="ElsevierSans"/>
            </a:endParaRPr>
          </a:p>
          <a:p>
            <a:r>
              <a:rPr lang="en-US" b="0" i="0" dirty="0" err="1">
                <a:solidFill>
                  <a:srgbClr val="1F1F1F"/>
                </a:solidFill>
                <a:effectLst/>
                <a:latin typeface="ElsevierSans"/>
              </a:rPr>
              <a:t>Xraylarch</a:t>
            </a:r>
            <a:endParaRPr lang="en-US" b="0" i="0" dirty="0">
              <a:solidFill>
                <a:srgbClr val="1F1F1F"/>
              </a:solidFill>
              <a:effectLst/>
              <a:latin typeface="ElsevierSans"/>
            </a:endParaRPr>
          </a:p>
          <a:p>
            <a:r>
              <a:rPr lang="en-US" sz="1100" dirty="0">
                <a:solidFill>
                  <a:srgbClr val="1F1F1F"/>
                </a:solidFill>
                <a:latin typeface="ElsevierSans"/>
              </a:rPr>
              <a:t>M. Newville. </a:t>
            </a:r>
          </a:p>
          <a:p>
            <a:r>
              <a:rPr lang="en-US" sz="1400" dirty="0">
                <a:solidFill>
                  <a:srgbClr val="1F1F1F"/>
                </a:solidFill>
                <a:latin typeface="ElsevierSans"/>
              </a:rPr>
              <a:t>Journal of Physics: Conference Series, 430, 012007 (2013)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Elsevier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doi:10.1088/1742-6596/430/1/012007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ElsevierSans"/>
            </a:endParaRPr>
          </a:p>
        </p:txBody>
      </p:sp>
      <p:pic>
        <p:nvPicPr>
          <p:cNvPr id="47" name="Рисунок 14" descr="Graphical user interface&#10;&#10;Description automatically generated">
            <a:extLst>
              <a:ext uri="{FF2B5EF4-FFF2-40B4-BE49-F238E27FC236}">
                <a16:creationId xmlns:a16="http://schemas.microsoft.com/office/drawing/2014/main" id="{F60D9939-E801-2E4B-B069-CAD461A459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08" y="1337915"/>
            <a:ext cx="6467968" cy="430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30C7489-E75A-063D-B9BA-71D79C4D42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273" y="3894453"/>
            <a:ext cx="3863166" cy="176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for the ALBA Stay: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08765" y="5318451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E05B746C-99A9-8624-2BF2-1B32F3DCE4DE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02EB1-97C6-939B-BFCA-713BB38AF0AF}"/>
              </a:ext>
            </a:extLst>
          </p:cNvPr>
          <p:cNvSpPr txBox="1"/>
          <p:nvPr/>
        </p:nvSpPr>
        <p:spPr>
          <a:xfrm>
            <a:off x="2404239" y="1461376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057"/>
                </a:solidFill>
              </a:rPr>
              <a:t>Beamlines and synchrotrons</a:t>
            </a:r>
            <a:r>
              <a:rPr lang="ru-RU" b="1" dirty="0">
                <a:solidFill>
                  <a:srgbClr val="003057"/>
                </a:solidFill>
              </a:rPr>
              <a:t>:</a:t>
            </a:r>
          </a:p>
          <a:p>
            <a:r>
              <a:rPr lang="en-US" b="1" dirty="0">
                <a:solidFill>
                  <a:srgbClr val="003057"/>
                </a:solidFill>
              </a:rPr>
              <a:t>ALBA (CLAESS and NOTOS)</a:t>
            </a:r>
          </a:p>
          <a:p>
            <a:r>
              <a:rPr lang="en-US" b="1" dirty="0">
                <a:solidFill>
                  <a:srgbClr val="003057"/>
                </a:solidFill>
              </a:rPr>
              <a:t>ESRF (BM31, BM23 and ID24)</a:t>
            </a:r>
          </a:p>
          <a:p>
            <a:r>
              <a:rPr lang="en-US" b="1" dirty="0">
                <a:solidFill>
                  <a:srgbClr val="003057"/>
                </a:solidFill>
              </a:rPr>
              <a:t>SLS (</a:t>
            </a:r>
            <a:r>
              <a:rPr lang="en-US" b="1" dirty="0" err="1">
                <a:solidFill>
                  <a:srgbClr val="003057"/>
                </a:solidFill>
              </a:rPr>
              <a:t>SupreXAS</a:t>
            </a:r>
            <a:r>
              <a:rPr lang="en-US" b="1" dirty="0">
                <a:solidFill>
                  <a:srgbClr val="003057"/>
                </a:solidFill>
              </a:rPr>
              <a:t>)</a:t>
            </a:r>
          </a:p>
          <a:p>
            <a:r>
              <a:rPr lang="en-US" b="1" dirty="0">
                <a:solidFill>
                  <a:srgbClr val="003057"/>
                </a:solidFill>
              </a:rPr>
              <a:t>DESY (P64)</a:t>
            </a:r>
          </a:p>
          <a:p>
            <a:r>
              <a:rPr lang="en-US" b="1" dirty="0">
                <a:solidFill>
                  <a:srgbClr val="003057"/>
                </a:solidFill>
              </a:rPr>
              <a:t>Soleil (SAMBA)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5C9F86-65A8-04C5-53CA-B247766E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96" y="3710411"/>
            <a:ext cx="1247773" cy="9317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C3A3F13-D88E-5FB6-260C-FAD2B245C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683" y="3608207"/>
            <a:ext cx="842010" cy="12449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9A9A9A-0741-15D9-5FCD-DFAC514FA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2964" y="1461376"/>
            <a:ext cx="982729" cy="1353939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DCACBA4B-8C14-F8CD-C3A8-C9CEF2E207B7}"/>
              </a:ext>
            </a:extLst>
          </p:cNvPr>
          <p:cNvGrpSpPr/>
          <p:nvPr/>
        </p:nvGrpSpPr>
        <p:grpSpPr>
          <a:xfrm>
            <a:off x="2569687" y="5664310"/>
            <a:ext cx="1266824" cy="798157"/>
            <a:chOff x="1342054" y="4743181"/>
            <a:chExt cx="1266824" cy="798157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83DF43E-AED5-BE8F-179E-7C0FA529647C}"/>
                </a:ext>
              </a:extLst>
            </p:cNvPr>
            <p:cNvSpPr/>
            <p:nvPr/>
          </p:nvSpPr>
          <p:spPr>
            <a:xfrm>
              <a:off x="1342054" y="5001966"/>
              <a:ext cx="443861" cy="443861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scene3d>
              <a:camera prst="isometricLeftDown"/>
              <a:lightRig rig="threePt" dir="t"/>
            </a:scene3d>
            <a:sp3d prstMaterial="matte">
              <a:bevelT w="215900" h="215900"/>
              <a:bevelB w="215900" h="215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393C993-EC88-D450-DB0C-676FC7B746BC}"/>
                </a:ext>
              </a:extLst>
            </p:cNvPr>
            <p:cNvSpPr/>
            <p:nvPr/>
          </p:nvSpPr>
          <p:spPr>
            <a:xfrm>
              <a:off x="1810721" y="4743181"/>
              <a:ext cx="798157" cy="79815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scene3d>
              <a:camera prst="isometricLeftDown"/>
              <a:lightRig rig="threePt" dir="t"/>
            </a:scene3d>
            <a:sp3d prstMaterial="matte">
              <a:bevelT w="381000" h="381000"/>
              <a:bevelB w="38100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CF22103-D8AE-2B72-E2D7-E59805AD9315}"/>
              </a:ext>
            </a:extLst>
          </p:cNvPr>
          <p:cNvSpPr txBox="1"/>
          <p:nvPr/>
        </p:nvSpPr>
        <p:spPr>
          <a:xfrm>
            <a:off x="2372822" y="3668004"/>
            <a:ext cx="49389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057"/>
                </a:solidFill>
              </a:rPr>
              <a:t>Different time of measurements and BL configurations</a:t>
            </a:r>
            <a:r>
              <a:rPr lang="ru-RU" b="1" dirty="0">
                <a:solidFill>
                  <a:srgbClr val="003057"/>
                </a:solidFill>
              </a:rPr>
              <a:t>:</a:t>
            </a:r>
          </a:p>
          <a:p>
            <a:r>
              <a:rPr lang="ru-RU" b="1" dirty="0">
                <a:solidFill>
                  <a:srgbClr val="003057"/>
                </a:solidFill>
              </a:rPr>
              <a:t>2014</a:t>
            </a:r>
            <a:r>
              <a:rPr lang="en-US" b="1" dirty="0">
                <a:solidFill>
                  <a:srgbClr val="003057"/>
                </a:solidFill>
              </a:rPr>
              <a:t> -2024</a:t>
            </a:r>
            <a:endParaRPr lang="ru-RU" b="1" dirty="0">
              <a:solidFill>
                <a:srgbClr val="003057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715FFB-BADB-B31D-BBF3-16004172DB99}"/>
              </a:ext>
            </a:extLst>
          </p:cNvPr>
          <p:cNvSpPr txBox="1"/>
          <p:nvPr/>
        </p:nvSpPr>
        <p:spPr>
          <a:xfrm>
            <a:off x="7714270" y="3740994"/>
            <a:ext cx="320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057"/>
                </a:solidFill>
              </a:rPr>
              <a:t>Temperature range</a:t>
            </a:r>
            <a:endParaRPr lang="ru-RU" b="1" dirty="0">
              <a:solidFill>
                <a:srgbClr val="003057"/>
              </a:solidFill>
            </a:endParaRPr>
          </a:p>
          <a:p>
            <a:r>
              <a:rPr lang="en-US" b="1" dirty="0">
                <a:solidFill>
                  <a:srgbClr val="003057"/>
                </a:solidFill>
              </a:rPr>
              <a:t>from</a:t>
            </a:r>
            <a:r>
              <a:rPr lang="ru-RU" b="1" dirty="0">
                <a:solidFill>
                  <a:srgbClr val="003057"/>
                </a:solidFill>
              </a:rPr>
              <a:t> -20С </a:t>
            </a:r>
            <a:r>
              <a:rPr lang="en-US" b="1" dirty="0">
                <a:solidFill>
                  <a:srgbClr val="003057"/>
                </a:solidFill>
              </a:rPr>
              <a:t>to</a:t>
            </a:r>
            <a:r>
              <a:rPr lang="ru-RU" b="1" dirty="0">
                <a:solidFill>
                  <a:srgbClr val="003057"/>
                </a:solidFill>
              </a:rPr>
              <a:t> 250С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E73F2E8-D53B-A1CF-A6EA-72480077C6A9}"/>
              </a:ext>
            </a:extLst>
          </p:cNvPr>
          <p:cNvSpPr txBox="1"/>
          <p:nvPr/>
        </p:nvSpPr>
        <p:spPr>
          <a:xfrm>
            <a:off x="4359567" y="5603410"/>
            <a:ext cx="320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057"/>
                </a:solidFill>
              </a:rPr>
              <a:t>Particle size</a:t>
            </a:r>
          </a:p>
          <a:p>
            <a:r>
              <a:rPr lang="en-US" b="1" dirty="0">
                <a:solidFill>
                  <a:srgbClr val="003057"/>
                </a:solidFill>
              </a:rPr>
              <a:t>From 1 nm to</a:t>
            </a:r>
            <a:r>
              <a:rPr lang="ru-RU" b="1" dirty="0">
                <a:solidFill>
                  <a:srgbClr val="003057"/>
                </a:solidFill>
              </a:rPr>
              <a:t> 10 </a:t>
            </a:r>
            <a:r>
              <a:rPr lang="he-IL" b="1" dirty="0">
                <a:solidFill>
                  <a:srgbClr val="003057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𝛍</a:t>
            </a:r>
            <a:r>
              <a:rPr lang="en-US" b="1" dirty="0">
                <a:solidFill>
                  <a:srgbClr val="003057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endParaRPr lang="ru-RU" b="1" dirty="0">
              <a:solidFill>
                <a:srgbClr val="003057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74EFC7-1983-C593-DD93-DCCA9417101B}"/>
              </a:ext>
            </a:extLst>
          </p:cNvPr>
          <p:cNvSpPr txBox="1"/>
          <p:nvPr/>
        </p:nvSpPr>
        <p:spPr>
          <a:xfrm>
            <a:off x="7854280" y="1337915"/>
            <a:ext cx="32097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057"/>
                </a:solidFill>
              </a:rPr>
              <a:t>Gas atmosphere</a:t>
            </a:r>
          </a:p>
          <a:p>
            <a:r>
              <a:rPr lang="en-US" b="1" dirty="0">
                <a:solidFill>
                  <a:srgbClr val="003057"/>
                </a:solidFill>
              </a:rPr>
              <a:t>He</a:t>
            </a:r>
          </a:p>
          <a:p>
            <a:r>
              <a:rPr lang="en-US" b="1" dirty="0">
                <a:solidFill>
                  <a:srgbClr val="003057"/>
                </a:solidFill>
              </a:rPr>
              <a:t>O</a:t>
            </a:r>
            <a:r>
              <a:rPr lang="en-US" b="1" baseline="-25000" dirty="0">
                <a:solidFill>
                  <a:srgbClr val="003057"/>
                </a:solidFill>
              </a:rPr>
              <a:t>2</a:t>
            </a:r>
            <a:r>
              <a:rPr lang="en-US" b="1" dirty="0">
                <a:solidFill>
                  <a:srgbClr val="003057"/>
                </a:solidFill>
              </a:rPr>
              <a:t>, C</a:t>
            </a:r>
            <a:r>
              <a:rPr lang="en-US" b="1" baseline="-25000" dirty="0">
                <a:solidFill>
                  <a:srgbClr val="003057"/>
                </a:solidFill>
              </a:rPr>
              <a:t>2</a:t>
            </a:r>
            <a:r>
              <a:rPr lang="en-US" b="1" dirty="0">
                <a:solidFill>
                  <a:srgbClr val="003057"/>
                </a:solidFill>
              </a:rPr>
              <a:t>H</a:t>
            </a:r>
            <a:r>
              <a:rPr lang="en-US" b="1" baseline="-25000" dirty="0">
                <a:solidFill>
                  <a:srgbClr val="003057"/>
                </a:solidFill>
              </a:rPr>
              <a:t>2</a:t>
            </a:r>
            <a:r>
              <a:rPr lang="en-US" b="1" dirty="0">
                <a:solidFill>
                  <a:srgbClr val="003057"/>
                </a:solidFill>
              </a:rPr>
              <a:t>, C</a:t>
            </a:r>
            <a:r>
              <a:rPr lang="en-US" b="1" baseline="-25000" dirty="0">
                <a:solidFill>
                  <a:srgbClr val="003057"/>
                </a:solidFill>
              </a:rPr>
              <a:t>2</a:t>
            </a:r>
            <a:r>
              <a:rPr lang="en-US" b="1" dirty="0">
                <a:solidFill>
                  <a:srgbClr val="003057"/>
                </a:solidFill>
              </a:rPr>
              <a:t>H</a:t>
            </a:r>
            <a:r>
              <a:rPr lang="en-US" b="1" baseline="-25000" dirty="0">
                <a:solidFill>
                  <a:srgbClr val="003057"/>
                </a:solidFill>
              </a:rPr>
              <a:t>4</a:t>
            </a:r>
            <a:r>
              <a:rPr lang="en-US" b="1" dirty="0">
                <a:solidFill>
                  <a:srgbClr val="003057"/>
                </a:solidFill>
              </a:rPr>
              <a:t>,</a:t>
            </a:r>
            <a:r>
              <a:rPr lang="en-US" b="1" baseline="-25000" dirty="0">
                <a:solidFill>
                  <a:srgbClr val="003057"/>
                </a:solidFill>
              </a:rPr>
              <a:t> </a:t>
            </a:r>
            <a:r>
              <a:rPr lang="en-US" b="1" dirty="0">
                <a:solidFill>
                  <a:srgbClr val="003057"/>
                </a:solidFill>
              </a:rPr>
              <a:t>CH</a:t>
            </a:r>
            <a:r>
              <a:rPr lang="en-US" b="1" baseline="-25000" dirty="0">
                <a:solidFill>
                  <a:srgbClr val="003057"/>
                </a:solidFill>
              </a:rPr>
              <a:t>4</a:t>
            </a:r>
            <a:r>
              <a:rPr lang="en-US" b="1" dirty="0">
                <a:solidFill>
                  <a:srgbClr val="003057"/>
                </a:solidFill>
              </a:rPr>
              <a:t>, CO, H</a:t>
            </a:r>
            <a:r>
              <a:rPr lang="en-US" b="1" baseline="-25000" dirty="0">
                <a:solidFill>
                  <a:srgbClr val="003057"/>
                </a:solidFill>
              </a:rPr>
              <a:t>2</a:t>
            </a:r>
            <a:endParaRPr lang="ru-RU" b="1" baseline="-25000" dirty="0">
              <a:solidFill>
                <a:srgbClr val="003057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D5B4DE6-1926-2D24-7409-0DA3F0868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32" y="1579728"/>
            <a:ext cx="1562100" cy="90487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BA9D433-8072-DE8A-6F8E-688DAB182B12}"/>
              </a:ext>
            </a:extLst>
          </p:cNvPr>
          <p:cNvSpPr txBox="1"/>
          <p:nvPr/>
        </p:nvSpPr>
        <p:spPr>
          <a:xfrm>
            <a:off x="8015996" y="56692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057"/>
                </a:solidFill>
              </a:rPr>
              <a:t>&gt;3000 Pd K-edge spectra</a:t>
            </a:r>
          </a:p>
        </p:txBody>
      </p:sp>
    </p:spTree>
    <p:extLst>
      <p:ext uri="{BB962C8B-B14F-4D97-AF65-F5344CB8AC3E}">
        <p14:creationId xmlns:p14="http://schemas.microsoft.com/office/powerpoint/2010/main" val="338451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7" grpId="0"/>
      <p:bldP spid="48" grpId="0"/>
      <p:bldP spid="49" grpId="0"/>
      <p:bldP spid="50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948776A9-35E2-4A1F-9831-0F4FD3A4BDE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"/>
          <a:stretch/>
        </p:blipFill>
        <p:spPr>
          <a:xfrm>
            <a:off x="1204485" y="12352"/>
            <a:ext cx="879493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B1E17F-5562-4E2D-ABE0-FD9C82DB1D9C}"/>
              </a:ext>
            </a:extLst>
          </p:cNvPr>
          <p:cNvSpPr/>
          <p:nvPr/>
        </p:nvSpPr>
        <p:spPr>
          <a:xfrm>
            <a:off x="2817845" y="814785"/>
            <a:ext cx="746449" cy="4907902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C5BBA3-53E6-450C-85D3-39DD44A19C31}"/>
              </a:ext>
            </a:extLst>
          </p:cNvPr>
          <p:cNvSpPr/>
          <p:nvPr/>
        </p:nvSpPr>
        <p:spPr>
          <a:xfrm>
            <a:off x="4491134" y="802433"/>
            <a:ext cx="4428931" cy="4920254"/>
          </a:xfrm>
          <a:prstGeom prst="rect">
            <a:avLst/>
          </a:prstGeom>
          <a:solidFill>
            <a:srgbClr val="00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386" y="12352"/>
            <a:ext cx="9427028" cy="1325563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for the ALBA Stay: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50722" y="6492876"/>
            <a:ext cx="439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9</a:t>
            </a:fld>
            <a:endParaRPr lang="es-E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11A9B-4C5C-8645-ACC4-E62CAF9F2F01}"/>
              </a:ext>
            </a:extLst>
          </p:cNvPr>
          <p:cNvSpPr txBox="1"/>
          <p:nvPr/>
        </p:nvSpPr>
        <p:spPr>
          <a:xfrm>
            <a:off x="6368091" y="5327737"/>
            <a:ext cx="1219200" cy="1219200"/>
          </a:xfrm>
          <a:prstGeom prst="rect">
            <a:avLst/>
          </a:prstGeom>
        </p:spPr>
        <p:txBody>
          <a:bodyPr vert="horz" wrap="none" lIns="121920" tIns="60960" rIns="121920" bIns="60960" rtlCol="0" anchor="t">
            <a:noAutofit/>
          </a:bodyPr>
          <a:lstStyle/>
          <a:p>
            <a:endParaRPr lang="es-E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5E6EA-9687-C649-0FA5-CD2E99367774}"/>
              </a:ext>
            </a:extLst>
          </p:cNvPr>
          <p:cNvSpPr txBox="1">
            <a:spLocks/>
          </p:cNvSpPr>
          <p:nvPr/>
        </p:nvSpPr>
        <p:spPr>
          <a:xfrm>
            <a:off x="4385439" y="6550222"/>
            <a:ext cx="4114800" cy="307777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 err="1">
                <a:solidFill>
                  <a:srgbClr val="009282"/>
                </a:solidFill>
                <a:cs typeface="Arial" panose="020B0604020202020204" pitchFamily="34" charset="0"/>
              </a:rPr>
              <a:t>Postdoc</a:t>
            </a:r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 Day</a:t>
            </a:r>
            <a:endParaRPr lang="es-E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8675970-27AA-A94A-A254-F4CA7F7077D3}"/>
              </a:ext>
            </a:extLst>
          </p:cNvPr>
          <p:cNvSpPr txBox="1">
            <a:spLocks/>
          </p:cNvSpPr>
          <p:nvPr/>
        </p:nvSpPr>
        <p:spPr>
          <a:xfrm>
            <a:off x="3903259" y="6546937"/>
            <a:ext cx="147350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200" i="1" dirty="0">
                <a:solidFill>
                  <a:srgbClr val="009282"/>
                </a:solidFill>
                <a:cs typeface="Arial" panose="020B0604020202020204" pitchFamily="34" charset="0"/>
              </a:rPr>
              <a:t>06. </a:t>
            </a:r>
            <a:r>
              <a:rPr lang="en-US" sz="1200" i="1" dirty="0">
                <a:solidFill>
                  <a:srgbClr val="009282"/>
                </a:solidFill>
                <a:cs typeface="Arial" panose="020B0604020202020204" pitchFamily="34" charset="0"/>
              </a:rPr>
              <a:t>November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27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23257</TotalTime>
  <Words>1912</Words>
  <Application>Microsoft Office PowerPoint</Application>
  <PresentationFormat>Widescreen</PresentationFormat>
  <Paragraphs>276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ClanOT-Book</vt:lpstr>
      <vt:lpstr>ElsevierSans</vt:lpstr>
      <vt:lpstr>Open Sans</vt:lpstr>
      <vt:lpstr>Roboto</vt:lpstr>
      <vt:lpstr>Tema de Office</vt:lpstr>
      <vt:lpstr>Custom Design</vt:lpstr>
      <vt:lpstr>PowerPoint Presentation</vt:lpstr>
      <vt:lpstr>PowerPoint Presentation</vt:lpstr>
      <vt:lpstr>Key Work from the Past:</vt:lpstr>
      <vt:lpstr>Key Work from the Past:</vt:lpstr>
      <vt:lpstr>Key Work from the Past:</vt:lpstr>
      <vt:lpstr>Goal for the ALBA Stay:</vt:lpstr>
      <vt:lpstr>Goal for the ALBA Stay:</vt:lpstr>
      <vt:lpstr>Goal for the ALBA Stay:</vt:lpstr>
      <vt:lpstr>Goal for the ALBA Stay:</vt:lpstr>
      <vt:lpstr>Goal for the ALBA Stay:</vt:lpstr>
      <vt:lpstr>Goal for the ALBA Stay:</vt:lpstr>
      <vt:lpstr>Goal for the ALBA Stay:</vt:lpstr>
      <vt:lpstr>Applying approach</vt:lpstr>
      <vt:lpstr>Applying approach</vt:lpstr>
      <vt:lpstr>Applying approach Mn K-edge</vt:lpstr>
      <vt:lpstr>Applying approach Ni K-edge</vt:lpstr>
      <vt:lpstr>Summary:</vt:lpstr>
      <vt:lpstr>Acknowledgments</vt:lpstr>
      <vt:lpstr>Thank you for your attention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cp:keywords/>
  <dc:description/>
  <cp:lastModifiedBy>Oleg Usoltsev</cp:lastModifiedBy>
  <cp:revision>278</cp:revision>
  <dcterms:created xsi:type="dcterms:W3CDTF">2020-10-01T11:03:13Z</dcterms:created>
  <dcterms:modified xsi:type="dcterms:W3CDTF">2024-11-06T10:10:03Z</dcterms:modified>
  <cp:category/>
</cp:coreProperties>
</file>