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9"/>
  </p:notesMasterIdLst>
  <p:handoutMasterIdLst>
    <p:handoutMasterId r:id="rId30"/>
  </p:handoutMasterIdLst>
  <p:sldIdLst>
    <p:sldId id="256" r:id="rId3"/>
    <p:sldId id="4821" r:id="rId4"/>
    <p:sldId id="4835" r:id="rId5"/>
    <p:sldId id="4841" r:id="rId6"/>
    <p:sldId id="4854" r:id="rId7"/>
    <p:sldId id="4862" r:id="rId8"/>
    <p:sldId id="4861" r:id="rId9"/>
    <p:sldId id="4858" r:id="rId10"/>
    <p:sldId id="4866" r:id="rId11"/>
    <p:sldId id="4865" r:id="rId12"/>
    <p:sldId id="4868" r:id="rId13"/>
    <p:sldId id="4867" r:id="rId14"/>
    <p:sldId id="4869" r:id="rId15"/>
    <p:sldId id="4870" r:id="rId16"/>
    <p:sldId id="4872" r:id="rId17"/>
    <p:sldId id="4873" r:id="rId18"/>
    <p:sldId id="4852" r:id="rId19"/>
    <p:sldId id="4851" r:id="rId20"/>
    <p:sldId id="4837" r:id="rId21"/>
    <p:sldId id="4857" r:id="rId22"/>
    <p:sldId id="4856" r:id="rId23"/>
    <p:sldId id="4839" r:id="rId24"/>
    <p:sldId id="4874" r:id="rId25"/>
    <p:sldId id="4875" r:id="rId26"/>
    <p:sldId id="4871" r:id="rId27"/>
    <p:sldId id="4876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AB44"/>
    <a:srgbClr val="F3F3F3"/>
    <a:srgbClr val="156082"/>
    <a:srgbClr val="025378"/>
    <a:srgbClr val="D5D5D5"/>
    <a:srgbClr val="CBC9CA"/>
    <a:srgbClr val="D3D3D3"/>
    <a:srgbClr val="CCCCCC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/>
    <p:restoredTop sz="89708" autoAdjust="0"/>
  </p:normalViewPr>
  <p:slideViewPr>
    <p:cSldViewPr snapToGrid="0" snapToObjects="1">
      <p:cViewPr varScale="1">
        <p:scale>
          <a:sx n="103" d="100"/>
          <a:sy n="103" d="100"/>
        </p:scale>
        <p:origin x="11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6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06/11/2024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be 1 slide and take not more than 2 min.</a:t>
            </a:r>
          </a:p>
          <a:p>
            <a:endParaRPr lang="en-US" dirty="0"/>
          </a:p>
          <a:p>
            <a:r>
              <a:rPr lang="en-US" dirty="0"/>
              <a:t>Scientific interest: Please make sure that the three parts, field, key achievement, and publication should be coherent.</a:t>
            </a:r>
          </a:p>
          <a:p>
            <a:endParaRPr lang="en-US" dirty="0"/>
          </a:p>
          <a:p>
            <a:r>
              <a:rPr lang="en-US" dirty="0"/>
              <a:t>Field: typically 1 or maximal 2; point out the most important one in case that there are two</a:t>
            </a:r>
          </a:p>
          <a:p>
            <a:endParaRPr lang="en-US" dirty="0"/>
          </a:p>
          <a:p>
            <a:r>
              <a:rPr lang="en-US" dirty="0"/>
              <a:t>Key achievements: one or two; they should be easily described in a single phrase like: 1.) first measurement of XYZ; 2.) design of instrumentation to measure XYZ; organizing conference on XYZ</a:t>
            </a:r>
          </a:p>
          <a:p>
            <a:endParaRPr lang="en-US" dirty="0"/>
          </a:p>
          <a:p>
            <a:r>
              <a:rPr lang="en-US" dirty="0"/>
              <a:t>Key publications: if possible choose high impact publication and publications supporting your key achievements.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7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10% of the time</a:t>
            </a:r>
          </a:p>
          <a:p>
            <a:r>
              <a:rPr lang="en-US" dirty="0"/>
              <a:t>Try to summarize in a few bullet points; and try to be as precise in short as possible: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you good in; what you have already proven that you are good in?  I am good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your goal for the ALBA stay.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networks you have built during your stay at ALBA? I have met the people from the optical metrology laboratories of other synchrotrons.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issues which you have to overcome.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4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10% of the time</a:t>
            </a:r>
          </a:p>
          <a:p>
            <a:r>
              <a:rPr lang="en-US" dirty="0"/>
              <a:t>Try to summarize in a few bullet points; and try to be as precise in short as possible: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you good in; what you have already proven that you are good in?  I am good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your goal for the ALBA stay.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networks you have built during your stay at ALBA? I have met the people from the optical metrology laboratories of other synchrotrons.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issues which you have to overcome.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10% of the time</a:t>
            </a:r>
          </a:p>
          <a:p>
            <a:r>
              <a:rPr lang="en-US" dirty="0"/>
              <a:t>Try to summarize in a few bullet points; and try to be as precise in short as possible: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you good in; what you have already proven that you are good in?  I am good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your goal for the ALBA stay.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networks you have built during your stay at ALBA? I have met the people from the optical metrology laboratories of other synchrotrons.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issues which you have to overcome.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3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68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4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91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July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ALBA II Status - C. Biscari - SAC34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10" Type="http://schemas.openxmlformats.org/officeDocument/2006/relationships/image" Target="../media/image10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0B3BE4-3ED2-4C67-A39A-2EFCDCA19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1" b="15724"/>
          <a:stretch/>
        </p:blipFill>
        <p:spPr>
          <a:xfrm>
            <a:off x="883160" y="1444416"/>
            <a:ext cx="8014447" cy="32386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5419493" y="5420283"/>
            <a:ext cx="53474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>
                <a:solidFill>
                  <a:srgbClr val="092F56"/>
                </a:solidFill>
                <a:cs typeface="Arial" panose="020B0604020202020204" pitchFamily="34" charset="0"/>
              </a:rPr>
              <a:t>Albert Van Eeckhout Alsinet</a:t>
            </a: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November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2024 –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D041F-F05C-582B-D48F-3D1F65E2FE05}"/>
              </a:ext>
            </a:extLst>
          </p:cNvPr>
          <p:cNvSpPr txBox="1"/>
          <p:nvPr/>
        </p:nvSpPr>
        <p:spPr>
          <a:xfrm>
            <a:off x="7906214" y="280999"/>
            <a:ext cx="19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of the future: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C3F12-ABBB-030B-C000-A2E9E8F08F92}"/>
              </a:ext>
            </a:extLst>
          </p:cNvPr>
          <p:cNvSpPr txBox="1"/>
          <p:nvPr/>
        </p:nvSpPr>
        <p:spPr>
          <a:xfrm>
            <a:off x="3642731" y="1444416"/>
            <a:ext cx="131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today: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1042695" y="4683073"/>
            <a:ext cx="972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92F56"/>
                </a:solidFill>
                <a:cs typeface="Arial" panose="020B0604020202020204" pitchFamily="34" charset="0"/>
              </a:rPr>
              <a:t>Application of optical metrology techniques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E3531-C7D5-4C02-93BE-A918CF840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6" b="97134" l="368" r="97243">
                        <a14:foregroundMark x1="8272" y1="37898" x2="6066" y2="44268"/>
                        <a14:foregroundMark x1="2574" y1="44904" x2="2206" y2="44904"/>
                        <a14:foregroundMark x1="2206" y1="41720" x2="1471" y2="41401"/>
                        <a14:foregroundMark x1="1471" y1="45223" x2="919" y2="44904"/>
                        <a14:foregroundMark x1="37316" y1="92994" x2="91544" y2="80255"/>
                        <a14:foregroundMark x1="91544" y1="80255" x2="95588" y2="65287"/>
                        <a14:foregroundMark x1="95588" y1="65287" x2="93566" y2="49363"/>
                        <a14:foregroundMark x1="93566" y1="49363" x2="91912" y2="48726"/>
                        <a14:foregroundMark x1="97610" y1="60828" x2="97059" y2="72293"/>
                        <a14:foregroundMark x1="44853" y1="95860" x2="39890" y2="96815"/>
                        <a14:foregroundMark x1="45221" y1="96497" x2="43015" y2="97134"/>
                        <a14:foregroundMark x1="42647" y1="97134" x2="40625" y2="97452"/>
                        <a14:foregroundMark x1="34559" y1="8599" x2="35110" y2="70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125" y="634647"/>
            <a:ext cx="51816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Reduction of turbulence error: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9D751-C101-4026-96BF-EB9AFC73F66F}"/>
              </a:ext>
            </a:extLst>
          </p:cNvPr>
          <p:cNvSpPr/>
          <p:nvPr/>
        </p:nvSpPr>
        <p:spPr>
          <a:xfrm>
            <a:off x="645704" y="1323220"/>
            <a:ext cx="10759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reflective surface is measured 100 times with the fan on and off.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Repeatability with the fan on is three times better.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mean of the measurements are the same (2.5 picometers of difference).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A41B3-CF6F-4601-915F-09E58CC6E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1"/>
          <a:stretch/>
        </p:blipFill>
        <p:spPr>
          <a:xfrm>
            <a:off x="4436532" y="3296265"/>
            <a:ext cx="7382429" cy="3312696"/>
          </a:xfrm>
          <a:prstGeom prst="rect">
            <a:avLst/>
          </a:prstGeom>
        </p:spPr>
      </p:pic>
      <p:pic>
        <p:nvPicPr>
          <p:cNvPr id="9" name="Imagen 1" descr="Diagrama&#10;&#10;Descripción generada automáticamente">
            <a:extLst>
              <a:ext uri="{FF2B5EF4-FFF2-40B4-BE49-F238E27FC236}">
                <a16:creationId xmlns:a16="http://schemas.microsoft.com/office/drawing/2014/main" id="{DBCF1390-4090-4FCE-9A94-B39811681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9" t="3161" b="2843"/>
          <a:stretch/>
        </p:blipFill>
        <p:spPr>
          <a:xfrm>
            <a:off x="962396" y="3063091"/>
            <a:ext cx="3409395" cy="3369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DD9649-4B50-409C-AD20-115C0C9B6544}"/>
              </a:ext>
            </a:extLst>
          </p:cNvPr>
          <p:cNvSpPr/>
          <p:nvPr/>
        </p:nvSpPr>
        <p:spPr>
          <a:xfrm>
            <a:off x="4567188" y="2994973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Repeatability Fan off (0.62 nm)</a:t>
            </a:r>
            <a:endParaRPr lang="es-E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C200-8209-4A40-A2D8-FA0E9E675B7E}"/>
              </a:ext>
            </a:extLst>
          </p:cNvPr>
          <p:cNvSpPr/>
          <p:nvPr/>
        </p:nvSpPr>
        <p:spPr>
          <a:xfrm>
            <a:off x="8037850" y="2994973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Repeatability Fan on (0.21 nm)</a:t>
            </a:r>
            <a:endParaRPr lang="es-E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251698-C590-4B61-8BC5-2D1B5BE34D62}"/>
              </a:ext>
            </a:extLst>
          </p:cNvPr>
          <p:cNvSpPr/>
          <p:nvPr/>
        </p:nvSpPr>
        <p:spPr>
          <a:xfrm>
            <a:off x="6902392" y="6583384"/>
            <a:ext cx="53022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“Improving stitching interferometry measurements by a continuous air flow”, in preparation</a:t>
            </a:r>
            <a:endParaRPr lang="es-E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7F152-0633-452D-918F-E0749FCB7E68}"/>
              </a:ext>
            </a:extLst>
          </p:cNvPr>
          <p:cNvSpPr txBox="1"/>
          <p:nvPr/>
        </p:nvSpPr>
        <p:spPr>
          <a:xfrm rot="1521216">
            <a:off x="10650441" y="2681409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9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Reduction of turbulence error: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9D751-C101-4026-96BF-EB9AFC73F66F}"/>
              </a:ext>
            </a:extLst>
          </p:cNvPr>
          <p:cNvSpPr/>
          <p:nvPr/>
        </p:nvSpPr>
        <p:spPr>
          <a:xfrm>
            <a:off x="645703" y="1323220"/>
            <a:ext cx="109863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550 mm section of the old MSPD mirror is measured 10 times with our standard stitching procedure and with the fan on and off.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Repeatability with the fan on is three times better.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DD9649-4B50-409C-AD20-115C0C9B6544}"/>
              </a:ext>
            </a:extLst>
          </p:cNvPr>
          <p:cNvSpPr/>
          <p:nvPr/>
        </p:nvSpPr>
        <p:spPr>
          <a:xfrm>
            <a:off x="6662688" y="2537375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Repeatability Fan off (0.46 nm)</a:t>
            </a:r>
            <a:endParaRPr lang="es-E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C200-8209-4A40-A2D8-FA0E9E675B7E}"/>
              </a:ext>
            </a:extLst>
          </p:cNvPr>
          <p:cNvSpPr/>
          <p:nvPr/>
        </p:nvSpPr>
        <p:spPr>
          <a:xfrm>
            <a:off x="6526034" y="4334268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Repeatability Fan on (0.15 nm)</a:t>
            </a:r>
            <a:endParaRPr lang="es-E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251698-C590-4B61-8BC5-2D1B5BE34D62}"/>
              </a:ext>
            </a:extLst>
          </p:cNvPr>
          <p:cNvSpPr/>
          <p:nvPr/>
        </p:nvSpPr>
        <p:spPr>
          <a:xfrm>
            <a:off x="6902392" y="6583384"/>
            <a:ext cx="53022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“Improving stitching interferometry measurements by a continuous air flow”, in preparation</a:t>
            </a:r>
            <a:endParaRPr lang="es-E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7F152-0633-452D-918F-E0749FCB7E68}"/>
              </a:ext>
            </a:extLst>
          </p:cNvPr>
          <p:cNvSpPr txBox="1"/>
          <p:nvPr/>
        </p:nvSpPr>
        <p:spPr>
          <a:xfrm rot="893686">
            <a:off x="9806519" y="2366411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8731C-8E20-496A-B40E-88B103DE2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4" t="21967" r="-1485" b="12558"/>
          <a:stretch/>
        </p:blipFill>
        <p:spPr>
          <a:xfrm>
            <a:off x="4891660" y="4569288"/>
            <a:ext cx="7652646" cy="1892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056F1-0B93-4167-ACFC-F9B758C73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24438" r="51750" b="21981"/>
          <a:stretch/>
        </p:blipFill>
        <p:spPr>
          <a:xfrm>
            <a:off x="4956848" y="2851345"/>
            <a:ext cx="6491655" cy="1548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C4FF3-C19D-4D1C-BAF5-C3F62954C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8" t="9664"/>
          <a:stretch/>
        </p:blipFill>
        <p:spPr>
          <a:xfrm>
            <a:off x="11449050" y="2447925"/>
            <a:ext cx="877267" cy="2610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FC2417-BDE1-4852-922F-F1D0A867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8" r="97027" b="21981"/>
          <a:stretch/>
        </p:blipFill>
        <p:spPr>
          <a:xfrm>
            <a:off x="4594705" y="4649477"/>
            <a:ext cx="426030" cy="1548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19752C-163A-4BEF-AE6F-A88F7E811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4" t="87617" r="-1484" b="5097"/>
          <a:stretch/>
        </p:blipFill>
        <p:spPr>
          <a:xfrm>
            <a:off x="5089454" y="6408326"/>
            <a:ext cx="7401892" cy="210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3DDF8D-AA28-43C5-B467-1E4A03C75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8" r="97027" b="21981"/>
          <a:stretch/>
        </p:blipFill>
        <p:spPr>
          <a:xfrm>
            <a:off x="4594705" y="2838319"/>
            <a:ext cx="426030" cy="15484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79A942-4BE4-43E5-98BF-0DE842259652}"/>
              </a:ext>
            </a:extLst>
          </p:cNvPr>
          <p:cNvGrpSpPr/>
          <p:nvPr/>
        </p:nvGrpSpPr>
        <p:grpSpPr>
          <a:xfrm>
            <a:off x="582142" y="2942248"/>
            <a:ext cx="4099736" cy="3086100"/>
            <a:chOff x="582142" y="2942248"/>
            <a:chExt cx="4099736" cy="3086100"/>
          </a:xfrm>
        </p:grpSpPr>
        <p:pic>
          <p:nvPicPr>
            <p:cNvPr id="22" name="Imagen 1" descr="Diagrama, Dibujo de ingeniería&#10;&#10;Descripción generada automáticamente">
              <a:extLst>
                <a:ext uri="{FF2B5EF4-FFF2-40B4-BE49-F238E27FC236}">
                  <a16:creationId xmlns:a16="http://schemas.microsoft.com/office/drawing/2014/main" id="{9FF317F6-BD27-41E3-8BEE-AE37C2B2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4"/>
            <a:stretch/>
          </p:blipFill>
          <p:spPr>
            <a:xfrm>
              <a:off x="582142" y="2942248"/>
              <a:ext cx="4099195" cy="30861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B1A878-1033-498D-9FAB-0C9396C2E113}"/>
                </a:ext>
              </a:extLst>
            </p:cNvPr>
            <p:cNvSpPr/>
            <p:nvPr/>
          </p:nvSpPr>
          <p:spPr>
            <a:xfrm>
              <a:off x="4338638" y="2942248"/>
              <a:ext cx="342699" cy="486752"/>
            </a:xfrm>
            <a:prstGeom prst="rect">
              <a:avLst/>
            </a:prstGeom>
            <a:gradFill flip="none" rotWithShape="1">
              <a:gsLst>
                <a:gs pos="0">
                  <a:srgbClr val="D3D3D3"/>
                </a:gs>
                <a:gs pos="50000">
                  <a:srgbClr val="D5D5D5"/>
                </a:gs>
                <a:gs pos="100000">
                  <a:srgbClr val="CBC9C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CF223B-9879-49AE-909D-895BF8DC4150}"/>
                </a:ext>
              </a:extLst>
            </p:cNvPr>
            <p:cNvSpPr/>
            <p:nvPr/>
          </p:nvSpPr>
          <p:spPr>
            <a:xfrm>
              <a:off x="4598515" y="3396929"/>
              <a:ext cx="83363" cy="45719"/>
            </a:xfrm>
            <a:prstGeom prst="rect">
              <a:avLst/>
            </a:prstGeom>
            <a:gradFill flip="none" rotWithShape="1">
              <a:gsLst>
                <a:gs pos="0">
                  <a:srgbClr val="D3D3D3"/>
                </a:gs>
                <a:gs pos="50000">
                  <a:srgbClr val="D5D5D5"/>
                </a:gs>
                <a:gs pos="100000">
                  <a:srgbClr val="CBC9C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1539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MINERVA beamline description: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AE26A288-B79D-418B-A7BD-7A0855E5EA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328" y="3353697"/>
            <a:ext cx="5985236" cy="32112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FAB729-C74A-4F83-A162-A69F6AD15AC7}"/>
              </a:ext>
            </a:extLst>
          </p:cNvPr>
          <p:cNvSpPr/>
          <p:nvPr/>
        </p:nvSpPr>
        <p:spPr>
          <a:xfrm>
            <a:off x="465229" y="1414705"/>
            <a:ext cx="114516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MINERVA is part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NewATHENA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mission.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NewATHENA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consist of building and launching an x-ray telescope build of 500 Mirror Modules.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MINERVA role: align 4 stacks to produce a Mirror Module.</a:t>
            </a:r>
          </a:p>
        </p:txBody>
      </p:sp>
      <p:pic>
        <p:nvPicPr>
          <p:cNvPr id="12" name="Image 3">
            <a:extLst>
              <a:ext uri="{FF2B5EF4-FFF2-40B4-BE49-F238E27FC236}">
                <a16:creationId xmlns:a16="http://schemas.microsoft.com/office/drawing/2014/main" id="{E213FE95-B246-4CDE-A0FD-2514A56A237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1" t="23643"/>
          <a:stretch/>
        </p:blipFill>
        <p:spPr bwMode="auto">
          <a:xfrm>
            <a:off x="7975821" y="2527327"/>
            <a:ext cx="3965298" cy="416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0D61A4-F608-4984-85DD-A3961A50049E}"/>
              </a:ext>
            </a:extLst>
          </p:cNvPr>
          <p:cNvSpPr/>
          <p:nvPr/>
        </p:nvSpPr>
        <p:spPr>
          <a:xfrm>
            <a:off x="8233179" y="6519183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2243229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MINERVA beamline description: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AB729-C74A-4F83-A162-A69F6AD15AC7}"/>
              </a:ext>
            </a:extLst>
          </p:cNvPr>
          <p:cNvSpPr/>
          <p:nvPr/>
        </p:nvSpPr>
        <p:spPr>
          <a:xfrm>
            <a:off x="370183" y="1574208"/>
            <a:ext cx="47517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8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beamline only has three optical elements: </a:t>
            </a:r>
          </a:p>
          <a:p>
            <a:pPr marL="1428738" lvl="2" indent="-514350">
              <a:buFont typeface="+mj-lt"/>
              <a:buAutoNum type="romanL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multilayer toroidal mirror</a:t>
            </a:r>
          </a:p>
          <a:p>
            <a:pPr marL="1428738" lvl="2" indent="-514350">
              <a:buFont typeface="+mj-lt"/>
              <a:buAutoNum type="romanL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mirror module </a:t>
            </a:r>
          </a:p>
          <a:p>
            <a:pPr marL="1428738" lvl="2" indent="-514350">
              <a:buFont typeface="+mj-lt"/>
              <a:buAutoNum type="romanL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distance between the mirror module and the detector must be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 ± 0.0001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meters,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a maximum error in the transversal direction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Constant orientation of the mirror module during the whole calibration. Maximum error of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 arcsecond (4.8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rad).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CC983-CB92-40E4-B0E7-D1CC4214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90" y="1433932"/>
            <a:ext cx="6801825" cy="50839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30ECA9-1642-4124-A582-BEB14FC9DD09}"/>
              </a:ext>
            </a:extLst>
          </p:cNvPr>
          <p:cNvSpPr/>
          <p:nvPr/>
        </p:nvSpPr>
        <p:spPr>
          <a:xfrm>
            <a:off x="8171905" y="6517868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353996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489F85-EBB6-4F46-91BE-7BD571C5CA31}"/>
              </a:ext>
            </a:extLst>
          </p:cNvPr>
          <p:cNvGrpSpPr>
            <a:grpSpLocks noChangeAspect="1"/>
          </p:cNvGrpSpPr>
          <p:nvPr/>
        </p:nvGrpSpPr>
        <p:grpSpPr>
          <a:xfrm>
            <a:off x="6025620" y="756489"/>
            <a:ext cx="5358882" cy="5739670"/>
            <a:chOff x="6123761" y="1563353"/>
            <a:chExt cx="2622436" cy="28087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67A57B-232B-4A02-8B91-44CFF5D31B73}"/>
                </a:ext>
              </a:extLst>
            </p:cNvPr>
            <p:cNvGrpSpPr/>
            <p:nvPr/>
          </p:nvGrpSpPr>
          <p:grpSpPr>
            <a:xfrm>
              <a:off x="6123761" y="1563353"/>
              <a:ext cx="2622436" cy="2808780"/>
              <a:chOff x="6123761" y="1563353"/>
              <a:chExt cx="2622436" cy="280878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7509CEE-E4F8-4425-980D-AC95C5BAE254}"/>
                  </a:ext>
                </a:extLst>
              </p:cNvPr>
              <p:cNvPicPr/>
              <p:nvPr/>
            </p:nvPicPr>
            <p:blipFill rotWithShape="1">
              <a:blip r:embed="rId2"/>
              <a:srcRect l="47639"/>
              <a:stretch/>
            </p:blipFill>
            <p:spPr>
              <a:xfrm>
                <a:off x="6123761" y="1563353"/>
                <a:ext cx="2238255" cy="28087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FF31B0-4645-4238-AA86-09024734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>
              <a:xfrm>
                <a:off x="7185140" y="1813192"/>
                <a:ext cx="1561057" cy="715829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E800A0AC-A9C2-47BC-818D-BB40AEE2F0CD}"/>
                </a:ext>
              </a:extLst>
            </p:cNvPr>
            <p:cNvSpPr/>
            <p:nvPr/>
          </p:nvSpPr>
          <p:spPr>
            <a:xfrm flipH="1">
              <a:off x="7134000" y="2308924"/>
              <a:ext cx="734700" cy="553995"/>
            </a:xfrm>
            <a:prstGeom prst="line">
              <a:avLst/>
            </a:prstGeom>
            <a:ln w="0">
              <a:solidFill>
                <a:srgbClr val="FF3333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noAutofit/>
            </a:bodyPr>
            <a:lstStyle/>
            <a:p>
              <a:endParaRPr lang="es-ES" sz="1800" b="0" strike="noStrike" spc="-1" dirty="0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Bayesian orientation control system: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AB729-C74A-4F83-A162-A69F6AD15AC7}"/>
              </a:ext>
            </a:extLst>
          </p:cNvPr>
          <p:cNvSpPr/>
          <p:nvPr/>
        </p:nvSpPr>
        <p:spPr>
          <a:xfrm>
            <a:off x="645704" y="2100724"/>
            <a:ext cx="51072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8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autocollimators measure the orientation of the mirror with two reflective faces.</a:t>
            </a:r>
          </a:p>
          <a:p>
            <a:pPr marL="914388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3D orientation of the mirror is deduced from a Bayesian model.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the orientation of the mirror is deviated more than 0.5 arcsec, the hexapod corrects such orientation.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9E732-212B-4835-B992-A903479A4397}"/>
              </a:ext>
            </a:extLst>
          </p:cNvPr>
          <p:cNvSpPr/>
          <p:nvPr/>
        </p:nvSpPr>
        <p:spPr>
          <a:xfrm>
            <a:off x="8171905" y="6498919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54502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Bayesian model measurement: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E35A2-F919-4467-9494-02A40001D358}"/>
              </a:ext>
            </a:extLst>
          </p:cNvPr>
          <p:cNvGrpSpPr/>
          <p:nvPr/>
        </p:nvGrpSpPr>
        <p:grpSpPr>
          <a:xfrm>
            <a:off x="934568" y="33772176"/>
            <a:ext cx="12655650" cy="2377319"/>
            <a:chOff x="1733313" y="33916192"/>
            <a:chExt cx="12655650" cy="23773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1A187D2-494A-4BBB-883A-622452CF4765}"/>
                    </a:ext>
                  </a:extLst>
                </p:cNvPr>
                <p:cNvSpPr txBox="1"/>
                <p:nvPr/>
              </p:nvSpPr>
              <p:spPr>
                <a:xfrm>
                  <a:off x="5806397" y="33916877"/>
                  <a:ext cx="8582566" cy="2376634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9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9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ar-AE" sz="29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9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ar-AE" sz="2900" i="1">
                          <a:latin typeface="Cambria Math" panose="02040503050406030204" pitchFamily="18" charset="0"/>
                        </a:rPr>
                        <m:t>𝑜𝑟𝑖𝑒𝑛𝑡𝑎𝑡𝑖𝑜𝑛</m:t>
                      </m:r>
                      <m:r>
                        <a:rPr lang="ar-AE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 i="1">
                          <a:latin typeface="Cambria Math" panose="02040503050406030204" pitchFamily="18" charset="0"/>
                        </a:rPr>
                        <m:t>𝑜𝑓𝑎𝑢𝑡𝑜𝑐𝑜𝑙𝑙𝑖𝑚𝑎𝑡𝑜𝑟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s-ES" sz="2900" dirty="0"/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𝑜𝑟𝑖𝑒𝑛𝑡𝑎𝑡𝑖𝑜𝑛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𝑜𝑓𝑎𝑢𝑡𝑜𝑐𝑜𝑙𝑙𝑖𝑚𝑎𝑡𝑜𝑟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s-ES" sz="2900" dirty="0"/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𝑜𝑟𝑖𝑒𝑛𝑡𝑎𝑡𝑖𝑜𝑛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𝑓𝑖𝑟𝑠𝑡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𝑚𝑖𝑟𝑟𝑜𝑟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𝑠𝑢𝑟𝑓𝑎𝑐𝑒</m:t>
                      </m:r>
                    </m:oMath>
                  </a14:m>
                  <a:endParaRPr lang="es-ES" sz="2900" dirty="0">
                    <a:latin typeface="+mj-lt"/>
                  </a:endParaRPr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29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s-ES" sz="29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𝑜𝑟𝑖𝑒𝑛𝑡𝑎𝑡𝑖𝑜𝑛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b="0" i="1" smtClean="0">
                          <a:latin typeface="Cambria Math" panose="02040503050406030204" pitchFamily="18" charset="0"/>
                        </a:rPr>
                        <m:t>𝑠𝑒𝑐𝑜𝑛𝑑</m:t>
                      </m:r>
                      <m:r>
                        <a:rPr lang="es-ES" sz="29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𝑚𝑖𝑟𝑟𝑜𝑟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900" i="1">
                          <a:latin typeface="Cambria Math" panose="02040503050406030204" pitchFamily="18" charset="0"/>
                        </a:rPr>
                        <m:t>𝑠𝑢𝑟𝑓𝑎𝑐𝑒</m:t>
                      </m:r>
                    </m:oMath>
                  </a14:m>
                  <a:endParaRPr lang="es-ES" sz="2900" dirty="0"/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ar-AE" sz="290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ar-AE" sz="290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s-ES" sz="29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𝑟𝑖𝑒𝑛𝑡𝑎𝑡𝑖𝑜𝑛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29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ar-AE" sz="2900">
                          <a:latin typeface="Cambria Math" panose="02040503050406030204" pitchFamily="18" charset="0"/>
                        </a:rPr>
                        <m:t>𝑒𝑥𝑎𝑝𝑜𝑑</m:t>
                      </m:r>
                    </m:oMath>
                  </a14:m>
                  <a:endParaRPr lang="es-ES" sz="2900" dirty="0">
                    <a:latin typeface="+mj-lt"/>
                  </a:endParaRPr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:endParaRPr sz="29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B8C602B7-DEE2-4B63-AA6B-3490B9369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6397" y="33916877"/>
                  <a:ext cx="8582566" cy="23766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A795E5A5-9673-4076-A87A-C38C97976F4C}"/>
                </a:ext>
              </a:extLst>
            </p:cNvPr>
            <p:cNvSpPr/>
            <p:nvPr/>
          </p:nvSpPr>
          <p:spPr>
            <a:xfrm>
              <a:off x="5279614" y="33916192"/>
              <a:ext cx="648072" cy="2376634"/>
            </a:xfrm>
            <a:prstGeom prst="leftBrace">
              <a:avLst/>
            </a:prstGeom>
            <a:ln w="38100">
              <a:solidFill>
                <a:srgbClr val="BE7D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E4C6C4-DCBD-4EC6-BBFD-49F9DAB17CEA}"/>
                </a:ext>
              </a:extLst>
            </p:cNvPr>
            <p:cNvSpPr/>
            <p:nvPr/>
          </p:nvSpPr>
          <p:spPr>
            <a:xfrm>
              <a:off x="1733313" y="34780288"/>
              <a:ext cx="34914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b="1" spc="-1" dirty="0">
                  <a:solidFill>
                    <a:srgbClr val="BE7D12"/>
                  </a:solidFill>
                </a:rPr>
                <a:t>H</a:t>
              </a:r>
              <a:r>
                <a:rPr lang="es-ES" sz="3600" spc="-1" dirty="0">
                  <a:solidFill>
                    <a:srgbClr val="BE7D12"/>
                  </a:solidFill>
                </a:rPr>
                <a:t>: 13 </a:t>
              </a:r>
              <a:r>
                <a:rPr lang="es-ES" sz="3600" spc="-1" dirty="0" err="1">
                  <a:solidFill>
                    <a:srgbClr val="BE7D12"/>
                  </a:solidFill>
                </a:rPr>
                <a:t>unknowns</a:t>
              </a:r>
              <a:endParaRPr lang="es-ES" sz="3600" spc="-1" dirty="0">
                <a:solidFill>
                  <a:srgbClr val="BE7D12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9BC218-616A-45C9-B8BE-758E4549CD6A}"/>
              </a:ext>
            </a:extLst>
          </p:cNvPr>
          <p:cNvGrpSpPr/>
          <p:nvPr/>
        </p:nvGrpSpPr>
        <p:grpSpPr>
          <a:xfrm>
            <a:off x="833783" y="39146869"/>
            <a:ext cx="13494273" cy="745987"/>
            <a:chOff x="1096342" y="38682900"/>
            <a:chExt cx="13494273" cy="7459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3C65D0-ECFB-4474-AE98-94A5CF5FCE39}"/>
                </a:ext>
              </a:extLst>
            </p:cNvPr>
            <p:cNvSpPr/>
            <p:nvPr/>
          </p:nvSpPr>
          <p:spPr>
            <a:xfrm>
              <a:off x="1096342" y="38682900"/>
              <a:ext cx="37732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b="1" spc="-1" dirty="0">
                  <a:solidFill>
                    <a:srgbClr val="729FCF"/>
                  </a:solidFill>
                </a:rPr>
                <a:t>D</a:t>
              </a:r>
              <a:r>
                <a:rPr lang="es-ES" sz="3600" spc="-1" dirty="0">
                  <a:solidFill>
                    <a:srgbClr val="729FCF"/>
                  </a:solidFill>
                </a:rPr>
                <a:t>: 4 </a:t>
              </a:r>
              <a:r>
                <a:rPr lang="es-ES" sz="3600" spc="-1" dirty="0" err="1">
                  <a:solidFill>
                    <a:srgbClr val="729FCF"/>
                  </a:solidFill>
                </a:rPr>
                <a:t>observations</a:t>
              </a:r>
              <a:endParaRPr lang="es-ES" sz="3600" spc="-1" dirty="0">
                <a:solidFill>
                  <a:srgbClr val="729FC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98F10F5-A293-4E45-A0D6-1979733173EB}"/>
                    </a:ext>
                  </a:extLst>
                </p:cNvPr>
                <p:cNvSpPr/>
                <p:nvPr/>
              </p:nvSpPr>
              <p:spPr>
                <a:xfrm>
                  <a:off x="5183040" y="38796150"/>
                  <a:ext cx="9407575" cy="6327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:r>
                    <a:rPr lang="en-US" sz="2900" i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Autocollimators measurements: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29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28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77339C8-AAC6-49D8-8A2D-E2C03790E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3040" y="38796150"/>
                  <a:ext cx="9407575" cy="632737"/>
                </a:xfrm>
                <a:prstGeom prst="rect">
                  <a:avLst/>
                </a:prstGeom>
                <a:blipFill>
                  <a:blip r:embed="rId9"/>
                  <a:stretch>
                    <a:fillRect l="-1231" t="-9615" b="-125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972B290A-79D6-48DA-ABA1-7EF0CE166CC4}"/>
                </a:ext>
              </a:extLst>
            </p:cNvPr>
            <p:cNvSpPr/>
            <p:nvPr/>
          </p:nvSpPr>
          <p:spPr>
            <a:xfrm>
              <a:off x="4823000" y="38740728"/>
              <a:ext cx="480245" cy="632737"/>
            </a:xfrm>
            <a:prstGeom prst="leftBrace">
              <a:avLst/>
            </a:prstGeom>
            <a:ln w="38100">
              <a:solidFill>
                <a:srgbClr val="729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081B3A-9223-493F-B05F-1B96C1ECD15F}"/>
              </a:ext>
            </a:extLst>
          </p:cNvPr>
          <p:cNvSpPr txBox="1"/>
          <p:nvPr/>
        </p:nvSpPr>
        <p:spPr>
          <a:xfrm>
            <a:off x="6191152" y="36288732"/>
            <a:ext cx="6743391" cy="93982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US" sz="3200" b="1" u="sng" strike="noStrike" spc="-1" dirty="0">
                <a:solidFill>
                  <a:srgbClr val="000000"/>
                </a:solidFill>
                <a:latin typeface="Arial"/>
              </a:rPr>
              <a:t>Forward problem</a:t>
            </a:r>
            <a:r>
              <a:rPr lang="en-US" sz="3200" b="1" u="sng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i="1" u="sng" strike="noStrike" spc="-1" dirty="0">
                <a:solidFill>
                  <a:srgbClr val="000000"/>
                </a:solidFill>
                <a:latin typeface="Arial"/>
              </a:rPr>
              <a:t>(analytical solution)</a:t>
            </a:r>
            <a:endParaRPr lang="en-US" sz="3200" b="1" i="1" u="sng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BD533852-5558-4F76-9DEC-324487D19543}"/>
              </a:ext>
            </a:extLst>
          </p:cNvPr>
          <p:cNvSpPr/>
          <p:nvPr/>
        </p:nvSpPr>
        <p:spPr>
          <a:xfrm>
            <a:off x="6191152" y="36292776"/>
            <a:ext cx="0" cy="2880000"/>
          </a:xfrm>
          <a:prstGeom prst="line">
            <a:avLst/>
          </a:prstGeom>
          <a:ln w="8890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BBA2F1-D379-4D5B-B756-89BC15CC4B49}"/>
              </a:ext>
            </a:extLst>
          </p:cNvPr>
          <p:cNvGrpSpPr/>
          <p:nvPr/>
        </p:nvGrpSpPr>
        <p:grpSpPr>
          <a:xfrm>
            <a:off x="6263160" y="36864638"/>
            <a:ext cx="7278625" cy="2236130"/>
            <a:chOff x="6311593" y="36477985"/>
            <a:chExt cx="7278625" cy="22361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B052DA-1F92-4A90-B76B-259533843F02}"/>
                </a:ext>
              </a:extLst>
            </p:cNvPr>
            <p:cNvSpPr txBox="1"/>
            <p:nvPr/>
          </p:nvSpPr>
          <p:spPr>
            <a:xfrm>
              <a:off x="6311593" y="37370911"/>
              <a:ext cx="2182538" cy="638276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s-ES" sz="2900" b="1" strike="noStrike" spc="-1" dirty="0">
                  <a:solidFill>
                    <a:srgbClr val="729FCF"/>
                  </a:solidFill>
                  <a:latin typeface="Arial"/>
                  <a:ea typeface="Noto Sans CJK SC"/>
                </a:rPr>
                <a:t>D</a:t>
              </a:r>
              <a:r>
                <a:rPr lang="es-ES" sz="2900" b="0" strike="noStrike" spc="-1" baseline="-8000" dirty="0">
                  <a:solidFill>
                    <a:srgbClr val="729FCF"/>
                  </a:solidFill>
                  <a:latin typeface="Arial"/>
                  <a:ea typeface="Noto Sans CJK SC"/>
                </a:rPr>
                <a:t> </a:t>
              </a:r>
              <a:r>
                <a:rPr lang="es-ES" sz="2900" b="0" strike="noStrike" spc="-1" dirty="0">
                  <a:solidFill>
                    <a:srgbClr val="000000"/>
                  </a:solidFill>
                  <a:latin typeface="Arial"/>
                </a:rPr>
                <a:t>= </a:t>
              </a:r>
              <a:r>
                <a:rPr lang="es-ES" sz="2900" b="1" strike="noStrike" spc="-1" dirty="0">
                  <a:solidFill>
                    <a:srgbClr val="000000"/>
                  </a:solidFill>
                  <a:latin typeface="Arial"/>
                </a:rPr>
                <a:t>g(</a:t>
              </a:r>
              <a:r>
                <a:rPr lang="es-ES" sz="2900" b="1" strike="noStrike" spc="-1" dirty="0">
                  <a:solidFill>
                    <a:srgbClr val="BE7D12"/>
                  </a:solidFill>
                  <a:latin typeface="Arial"/>
                </a:rPr>
                <a:t>H</a:t>
              </a:r>
              <a:r>
                <a:rPr lang="es-ES" sz="2900" b="1" strike="noStrike" spc="-1" dirty="0">
                  <a:solidFill>
                    <a:srgbClr val="000000"/>
                  </a:solidFill>
                  <a:latin typeface="Arial"/>
                </a:rPr>
                <a:t>)</a:t>
              </a:r>
              <a:r>
                <a:rPr lang="es-ES" sz="2900" b="0" strike="noStrike" spc="-1" dirty="0">
                  <a:solidFill>
                    <a:srgbClr val="000000"/>
                  </a:solidFill>
                  <a:latin typeface="Arial"/>
                </a:rPr>
                <a:t> 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4495736-1309-4494-809D-CCAD4ABC4649}"/>
                    </a:ext>
                  </a:extLst>
                </p:cNvPr>
                <p:cNvSpPr txBox="1"/>
                <p:nvPr/>
              </p:nvSpPr>
              <p:spPr>
                <a:xfrm>
                  <a:off x="8695961" y="36477985"/>
                  <a:ext cx="4894257" cy="2201753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ar-A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a14:m>
                  <a:endParaRPr lang="es-ES" sz="3200" i="1" dirty="0">
                    <a:latin typeface="Cambria Math" panose="02040503050406030204" pitchFamily="18" charset="0"/>
                  </a:endParaRPr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ar-A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s-E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a14:m>
                  <a:endParaRPr lang="es-ES" sz="3200" i="1" dirty="0">
                    <a:latin typeface="Cambria Math" panose="02040503050406030204" pitchFamily="18" charset="0"/>
                  </a:endParaRPr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S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3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ar-A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ar-A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s-ES" sz="3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a14:m>
                  <a:endParaRPr lang="es-ES" sz="3200" i="1" dirty="0">
                    <a:latin typeface="Cambria Math" panose="02040503050406030204" pitchFamily="18" charset="0"/>
                  </a:endParaRPr>
                </a:p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s-ES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3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ar-A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ar-A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ar-A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s-ES" sz="32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AE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2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s-E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a14:m>
                  <a:endParaRPr lang="es-ES" sz="2900" dirty="0"/>
                </a:p>
              </p:txBody>
            </p:sp>
          </mc:Choice>
          <mc:Fallback xmlns="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24404317-2703-4C00-90EE-0EEEF4C5E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961" y="36477985"/>
                  <a:ext cx="4894257" cy="22017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6EEA7EAF-EAA9-4CCF-9369-5739B64BB169}"/>
                </a:ext>
              </a:extLst>
            </p:cNvPr>
            <p:cNvSpPr/>
            <p:nvPr/>
          </p:nvSpPr>
          <p:spPr>
            <a:xfrm>
              <a:off x="8235606" y="36512362"/>
              <a:ext cx="609822" cy="220175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98642E7D-579F-4C49-B8AE-9F54F393696C}"/>
              </a:ext>
            </a:extLst>
          </p:cNvPr>
          <p:cNvSpPr/>
          <p:nvPr/>
        </p:nvSpPr>
        <p:spPr>
          <a:xfrm flipV="1">
            <a:off x="3454848" y="35496644"/>
            <a:ext cx="1" cy="3522392"/>
          </a:xfrm>
          <a:prstGeom prst="line">
            <a:avLst/>
          </a:prstGeom>
          <a:ln w="88900">
            <a:solidFill>
              <a:srgbClr val="BE7D1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F1856C-0D28-476D-A7F3-CDFAFD579256}"/>
              </a:ext>
            </a:extLst>
          </p:cNvPr>
          <p:cNvSpPr txBox="1"/>
          <p:nvPr/>
        </p:nvSpPr>
        <p:spPr>
          <a:xfrm>
            <a:off x="996918" y="37065737"/>
            <a:ext cx="2719507" cy="51713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ES" sz="2900" b="1" spc="-1" dirty="0">
                <a:solidFill>
                  <a:srgbClr val="BE7D12"/>
                </a:solidFill>
              </a:rPr>
              <a:t>H</a:t>
            </a:r>
            <a:r>
              <a:rPr lang="es-ES" sz="2900" b="0" strike="noStrike" spc="-1" baseline="-8000" dirty="0">
                <a:solidFill>
                  <a:srgbClr val="729FCF"/>
                </a:solidFill>
                <a:latin typeface="Arial"/>
                <a:ea typeface="Noto Sans CJK SC"/>
              </a:rPr>
              <a:t> </a:t>
            </a:r>
            <a:r>
              <a:rPr lang="es-ES" sz="2900" b="0" strike="noStrike" spc="-1" dirty="0">
                <a:solidFill>
                  <a:srgbClr val="000000"/>
                </a:solidFill>
                <a:latin typeface="Arial"/>
              </a:rPr>
              <a:t>= </a:t>
            </a:r>
            <a:r>
              <a:rPr lang="es-ES" sz="2900" b="1" strike="noStrike" spc="-1" dirty="0">
                <a:solidFill>
                  <a:srgbClr val="000000"/>
                </a:solidFill>
                <a:latin typeface="Arial"/>
              </a:rPr>
              <a:t>g</a:t>
            </a:r>
            <a:r>
              <a:rPr lang="es-ES" sz="2900" b="1" strike="noStrike" spc="-1" baseline="30000" dirty="0">
                <a:solidFill>
                  <a:srgbClr val="000000"/>
                </a:solidFill>
                <a:latin typeface="Arial"/>
              </a:rPr>
              <a:t>-1</a:t>
            </a:r>
            <a:r>
              <a:rPr lang="es-ES" sz="2900" b="1" strike="noStrike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es-ES" sz="2900" b="1" spc="-1" dirty="0">
                <a:solidFill>
                  <a:srgbClr val="729FCF"/>
                </a:solidFill>
                <a:ea typeface="Noto Sans CJK SC"/>
              </a:rPr>
              <a:t>D</a:t>
            </a:r>
            <a:r>
              <a:rPr lang="es-ES" sz="2900" b="1" strike="noStrike" spc="-1" dirty="0">
                <a:solidFill>
                  <a:srgbClr val="000000"/>
                </a:solidFill>
                <a:latin typeface="Arial"/>
              </a:rPr>
              <a:t>)</a:t>
            </a:r>
            <a:r>
              <a:rPr lang="es-ES" sz="2900" b="0" strike="noStrike" spc="-1" dirty="0">
                <a:solidFill>
                  <a:srgbClr val="000000"/>
                </a:solidFill>
                <a:latin typeface="Arial"/>
              </a:rPr>
              <a:t> =</a:t>
            </a:r>
            <a:r>
              <a:rPr lang="es-ES" sz="2900" b="1" strike="noStrike" spc="-1" dirty="0">
                <a:solidFill>
                  <a:srgbClr val="FF0000"/>
                </a:solidFill>
                <a:latin typeface="Arial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805A45-B86E-4EC4-B873-7A41C7E2AD63}"/>
              </a:ext>
            </a:extLst>
          </p:cNvPr>
          <p:cNvSpPr txBox="1"/>
          <p:nvPr/>
        </p:nvSpPr>
        <p:spPr>
          <a:xfrm>
            <a:off x="41150" y="36595823"/>
            <a:ext cx="4219326" cy="93982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s-ES" sz="2400" b="1" u="sng" strike="noStrike" spc="-1" dirty="0" err="1">
                <a:solidFill>
                  <a:srgbClr val="000000"/>
                </a:solidFill>
                <a:latin typeface="Arial"/>
              </a:rPr>
              <a:t>Inverse</a:t>
            </a:r>
            <a:r>
              <a:rPr lang="es-ES" sz="2400" b="1" u="sng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2400" b="1" u="sng" strike="noStrike" spc="-1" dirty="0" err="1">
                <a:solidFill>
                  <a:srgbClr val="000000"/>
                </a:solidFill>
                <a:latin typeface="Arial"/>
              </a:rPr>
              <a:t>Problem</a:t>
            </a:r>
            <a:endParaRPr lang="es-ES" sz="2400" b="1" u="sng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BCB9F-2035-4443-AEAA-170E3DA22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808" y="4367056"/>
            <a:ext cx="5600980" cy="2481634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8E1B93EC-9C04-4847-8829-2E97B22A2222}"/>
              </a:ext>
            </a:extLst>
          </p:cNvPr>
          <p:cNvSpPr/>
          <p:nvPr/>
        </p:nvSpPr>
        <p:spPr>
          <a:xfrm>
            <a:off x="239777" y="1487556"/>
            <a:ext cx="6330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8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first measure 50 known orientations with the autocollimators (calibration data).</a:t>
            </a:r>
          </a:p>
          <a:p>
            <a:pPr marL="914388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unknown orientations are calculated by combining the new autocollimators measurements with the calibration data.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Bayesian model gives the most probable result with a given uncertainty.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7E0FC9-BBFE-4220-A058-EDDA0EDB44D8}"/>
              </a:ext>
            </a:extLst>
          </p:cNvPr>
          <p:cNvGrpSpPr/>
          <p:nvPr/>
        </p:nvGrpSpPr>
        <p:grpSpPr>
          <a:xfrm>
            <a:off x="6550700" y="1058793"/>
            <a:ext cx="5496470" cy="5394565"/>
            <a:chOff x="23350541" y="20472928"/>
            <a:chExt cx="6265729" cy="63171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9579181-EB95-465B-90EF-3A4A28382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529" r="4411" b="73218"/>
            <a:stretch/>
          </p:blipFill>
          <p:spPr>
            <a:xfrm>
              <a:off x="23373059" y="20522704"/>
              <a:ext cx="6243211" cy="21300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1046F64-76CB-494B-AD4B-170C2DD45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376" t="36386" r="4786" b="39040"/>
            <a:stretch/>
          </p:blipFill>
          <p:spPr>
            <a:xfrm>
              <a:off x="23350541" y="22736243"/>
              <a:ext cx="6243211" cy="22509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E5B9961-4656-4697-AAFF-20B24F92C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376" t="73758" r="4786" b="10068"/>
            <a:stretch/>
          </p:blipFill>
          <p:spPr>
            <a:xfrm>
              <a:off x="23350541" y="25059208"/>
              <a:ext cx="6243211" cy="148156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8985672-6465-4CFF-BD18-F4CABD115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218" t="94909" r="4786" b="345"/>
            <a:stretch/>
          </p:blipFill>
          <p:spPr>
            <a:xfrm>
              <a:off x="23977128" y="26355352"/>
              <a:ext cx="5616624" cy="43471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B2AA0B5-B674-437A-AE4D-C23593657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3114" t="34743" r="1582" b="61327"/>
            <a:stretch/>
          </p:blipFill>
          <p:spPr>
            <a:xfrm>
              <a:off x="28616753" y="22652711"/>
              <a:ext cx="999517" cy="36004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412C18F-6E0D-4D2F-ADA8-B23EAEE59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3114" t="34743" r="1582" b="61327"/>
            <a:stretch/>
          </p:blipFill>
          <p:spPr>
            <a:xfrm>
              <a:off x="28616752" y="20472928"/>
              <a:ext cx="999517" cy="36004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F5B90DD-F7C0-4D24-A737-7AE200AF6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3114" t="34743" r="1582" b="61327"/>
            <a:stretch/>
          </p:blipFill>
          <p:spPr>
            <a:xfrm>
              <a:off x="28616753" y="24738406"/>
              <a:ext cx="999517" cy="360041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1865B9C-D972-4FF7-866F-9E6273A848E6}"/>
              </a:ext>
            </a:extLst>
          </p:cNvPr>
          <p:cNvSpPr/>
          <p:nvPr/>
        </p:nvSpPr>
        <p:spPr>
          <a:xfrm>
            <a:off x="8171905" y="6487782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68CAFD-5464-49F4-8163-9F77A5E0F735}"/>
              </a:ext>
            </a:extLst>
          </p:cNvPr>
          <p:cNvSpPr txBox="1"/>
          <p:nvPr/>
        </p:nvSpPr>
        <p:spPr>
          <a:xfrm rot="1191879">
            <a:off x="10594764" y="515627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7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Bayesian orientation correction: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D2A9C-A1EA-4CA1-8A2B-7086F7E55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b="2732"/>
          <a:stretch/>
        </p:blipFill>
        <p:spPr>
          <a:xfrm>
            <a:off x="758825" y="3188471"/>
            <a:ext cx="11163438" cy="30055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B404969-6F5D-447C-9AF8-4539BCB9211F}"/>
              </a:ext>
            </a:extLst>
          </p:cNvPr>
          <p:cNvSpPr/>
          <p:nvPr/>
        </p:nvSpPr>
        <p:spPr>
          <a:xfrm>
            <a:off x="8171905" y="6496159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E6CBCB-EEBB-4E65-90CB-D04EAD6DF3F5}"/>
              </a:ext>
            </a:extLst>
          </p:cNvPr>
          <p:cNvSpPr/>
          <p:nvPr/>
        </p:nvSpPr>
        <p:spPr>
          <a:xfrm>
            <a:off x="470630" y="1457700"/>
            <a:ext cx="114516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Hexapod+mirror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module block is moved with a vertical linear stage in a range of ±20 mm.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Orientation with deviations higher than 0.5 arcseconds are corrected.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1 correction that takes from 1 to 2 seconds is needed.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37BA1E-7322-4B64-9595-1685D3FF44DA}"/>
              </a:ext>
            </a:extLst>
          </p:cNvPr>
          <p:cNvSpPr txBox="1"/>
          <p:nvPr/>
        </p:nvSpPr>
        <p:spPr>
          <a:xfrm rot="1521216">
            <a:off x="10564716" y="3005708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3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C2F968F-7D76-4DEA-BDBC-8E20A6D78D23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8FD78B9-C944-4299-B4E4-A5F7D2E42C26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17" name="CuadroTexto 10">
            <a:extLst>
              <a:ext uri="{FF2B5EF4-FFF2-40B4-BE49-F238E27FC236}">
                <a16:creationId xmlns:a16="http://schemas.microsoft.com/office/drawing/2014/main" id="{C457D90F-5125-4008-B235-E445A2036E5A}"/>
              </a:ext>
            </a:extLst>
          </p:cNvPr>
          <p:cNvSpPr txBox="1"/>
          <p:nvPr/>
        </p:nvSpPr>
        <p:spPr>
          <a:xfrm>
            <a:off x="422864" y="1328482"/>
            <a:ext cx="1134627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work done in MINERVA made me meet colleagues from other areas</a:t>
            </a: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am in contact with colleagues from other Optical Laboratories of other Synchrotrons. For instance: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100" lvl="3" indent="-5715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Lei Huang (Brookhaven), Mourad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(Brookhaven)</a:t>
            </a:r>
          </a:p>
          <a:p>
            <a:pPr marL="1943100" lvl="3" indent="-5715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Amparo Vivo (ESRF),  François Perrin (ESRF), Raymond Barret (ESRF)</a:t>
            </a:r>
          </a:p>
          <a:p>
            <a:pPr marL="1943100" lvl="3" indent="-5715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Alcock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(Diamond),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Murilo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 Silva (Diamond)</a:t>
            </a:r>
          </a:p>
          <a:p>
            <a:pPr marL="1943100" lvl="3" indent="-5715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8516BF7-2D59-44B9-AC6D-6DBEF24100F9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Networking:</a:t>
            </a:r>
          </a:p>
        </p:txBody>
      </p:sp>
    </p:spTree>
    <p:extLst>
      <p:ext uri="{BB962C8B-B14F-4D97-AF65-F5344CB8AC3E}">
        <p14:creationId xmlns:p14="http://schemas.microsoft.com/office/powerpoint/2010/main" val="3201931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C2F968F-7D76-4DEA-BDBC-8E20A6D78D23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8FD78B9-C944-4299-B4E4-A5F7D2E42C26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8516BF7-2D59-44B9-AC6D-6DBEF24100F9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 at ALBA: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286C4-0955-4395-929C-BADF3C19415F}"/>
              </a:ext>
            </a:extLst>
          </p:cNvPr>
          <p:cNvSpPr txBox="1"/>
          <p:nvPr/>
        </p:nvSpPr>
        <p:spPr>
          <a:xfrm>
            <a:off x="637868" y="773371"/>
            <a:ext cx="6101459" cy="5880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Optics Laboratory: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new techniques to measure strongly curved mirrors</a:t>
            </a:r>
          </a:p>
          <a:p>
            <a:pPr marL="457188"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Evaluating the existing stitching errors for strongly curved mirrors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Beamline diagnostics (at-wavelength metrology)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beamline design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Beamlines: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MINERVA laser tracker positioning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6E53C-E836-4EDD-99E6-C256CC2B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375" y="4154974"/>
            <a:ext cx="3810000" cy="2391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F66237-72B0-4629-9EDA-3F88212B7AED}"/>
              </a:ext>
            </a:extLst>
          </p:cNvPr>
          <p:cNvSpPr txBox="1"/>
          <p:nvPr/>
        </p:nvSpPr>
        <p:spPr>
          <a:xfrm>
            <a:off x="8309698" y="3231074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x</a:t>
            </a:r>
            <a:r>
              <a:rPr lang="en-US" sz="1400" b="1" baseline="-25000" dirty="0" err="1"/>
              <a:t>p</a:t>
            </a:r>
            <a:endParaRPr lang="es-ES" sz="1400" b="1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11E86B-0906-4295-B8BC-4202B3DBBBDA}"/>
              </a:ext>
            </a:extLst>
          </p:cNvPr>
          <p:cNvSpPr/>
          <p:nvPr/>
        </p:nvSpPr>
        <p:spPr>
          <a:xfrm>
            <a:off x="7737854" y="2364817"/>
            <a:ext cx="4257501" cy="54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45904-5691-4E23-A883-9810A1186C4D}"/>
              </a:ext>
            </a:extLst>
          </p:cNvPr>
          <p:cNvSpPr/>
          <p:nvPr/>
        </p:nvSpPr>
        <p:spPr>
          <a:xfrm>
            <a:off x="7699754" y="2752109"/>
            <a:ext cx="429560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41418E-8E27-40A9-BA35-A8AB65A49931}"/>
              </a:ext>
            </a:extLst>
          </p:cNvPr>
          <p:cNvSpPr/>
          <p:nvPr/>
        </p:nvSpPr>
        <p:spPr>
          <a:xfrm>
            <a:off x="8057970" y="2175958"/>
            <a:ext cx="1499341" cy="8025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ED37C6-7BD0-45D0-A52D-A867F00F824C}"/>
              </a:ext>
            </a:extLst>
          </p:cNvPr>
          <p:cNvSpPr/>
          <p:nvPr/>
        </p:nvSpPr>
        <p:spPr>
          <a:xfrm>
            <a:off x="8032422" y="2408968"/>
            <a:ext cx="99906" cy="349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16DD15-CC4B-4B9E-924E-9197FE94D71C}"/>
              </a:ext>
            </a:extLst>
          </p:cNvPr>
          <p:cNvSpPr/>
          <p:nvPr/>
        </p:nvSpPr>
        <p:spPr>
          <a:xfrm>
            <a:off x="6846175" y="2487981"/>
            <a:ext cx="536895" cy="199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319046-27D7-4033-AF50-D411FA5A35CE}"/>
              </a:ext>
            </a:extLst>
          </p:cNvPr>
          <p:cNvSpPr/>
          <p:nvPr/>
        </p:nvSpPr>
        <p:spPr>
          <a:xfrm>
            <a:off x="7383832" y="2564686"/>
            <a:ext cx="9990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437056-6D28-4395-8793-3CDF651E2533}"/>
              </a:ext>
            </a:extLst>
          </p:cNvPr>
          <p:cNvCxnSpPr>
            <a:cxnSpLocks/>
            <a:stCxn id="24" idx="3"/>
            <a:endCxn id="22" idx="2"/>
          </p:cNvCxnSpPr>
          <p:nvPr/>
        </p:nvCxnSpPr>
        <p:spPr>
          <a:xfrm flipV="1">
            <a:off x="7483738" y="2583966"/>
            <a:ext cx="548684" cy="3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7C5B7D-8046-4011-9BDF-73649545913F}"/>
              </a:ext>
            </a:extLst>
          </p:cNvPr>
          <p:cNvSpPr/>
          <p:nvPr/>
        </p:nvSpPr>
        <p:spPr>
          <a:xfrm>
            <a:off x="8341881" y="2862802"/>
            <a:ext cx="45719" cy="23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C7DDC-510A-4DE2-9A3D-0A9F45278E36}"/>
              </a:ext>
            </a:extLst>
          </p:cNvPr>
          <p:cNvSpPr/>
          <p:nvPr/>
        </p:nvSpPr>
        <p:spPr>
          <a:xfrm>
            <a:off x="8560836" y="2862802"/>
            <a:ext cx="45719" cy="23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364E9-E6D7-4DBB-856C-4557CFB8610B}"/>
              </a:ext>
            </a:extLst>
          </p:cNvPr>
          <p:cNvSpPr/>
          <p:nvPr/>
        </p:nvSpPr>
        <p:spPr>
          <a:xfrm>
            <a:off x="8843523" y="2686633"/>
            <a:ext cx="45719" cy="23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E20A292-B344-4BBF-8884-B4D9FA9C1BF8}"/>
              </a:ext>
            </a:extLst>
          </p:cNvPr>
          <p:cNvSpPr/>
          <p:nvPr/>
        </p:nvSpPr>
        <p:spPr>
          <a:xfrm>
            <a:off x="8360736" y="2100143"/>
            <a:ext cx="159390" cy="763399"/>
          </a:xfrm>
          <a:custGeom>
            <a:avLst/>
            <a:gdLst>
              <a:gd name="connsiteX0" fmla="*/ 0 w 159390"/>
              <a:gd name="connsiteY0" fmla="*/ 763399 h 763399"/>
              <a:gd name="connsiteX1" fmla="*/ 100667 w 159390"/>
              <a:gd name="connsiteY1" fmla="*/ 411061 h 763399"/>
              <a:gd name="connsiteX2" fmla="*/ 16778 w 159390"/>
              <a:gd name="connsiteY2" fmla="*/ 100668 h 763399"/>
              <a:gd name="connsiteX3" fmla="*/ 159390 w 159390"/>
              <a:gd name="connsiteY3" fmla="*/ 0 h 76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90" h="763399">
                <a:moveTo>
                  <a:pt x="0" y="763399"/>
                </a:moveTo>
                <a:cubicBezTo>
                  <a:pt x="48935" y="642457"/>
                  <a:pt x="97871" y="521516"/>
                  <a:pt x="100667" y="411061"/>
                </a:cubicBezTo>
                <a:cubicBezTo>
                  <a:pt x="103463" y="300606"/>
                  <a:pt x="6991" y="169178"/>
                  <a:pt x="16778" y="100668"/>
                </a:cubicBezTo>
                <a:cubicBezTo>
                  <a:pt x="26565" y="32158"/>
                  <a:pt x="92977" y="16079"/>
                  <a:pt x="15939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8838B54-F25B-44DE-A632-466FB7F3A8EC}"/>
              </a:ext>
            </a:extLst>
          </p:cNvPr>
          <p:cNvSpPr/>
          <p:nvPr/>
        </p:nvSpPr>
        <p:spPr>
          <a:xfrm rot="21437956">
            <a:off x="8583695" y="2097892"/>
            <a:ext cx="159390" cy="763399"/>
          </a:xfrm>
          <a:custGeom>
            <a:avLst/>
            <a:gdLst>
              <a:gd name="connsiteX0" fmla="*/ 0 w 159390"/>
              <a:gd name="connsiteY0" fmla="*/ 763399 h 763399"/>
              <a:gd name="connsiteX1" fmla="*/ 100667 w 159390"/>
              <a:gd name="connsiteY1" fmla="*/ 411061 h 763399"/>
              <a:gd name="connsiteX2" fmla="*/ 16778 w 159390"/>
              <a:gd name="connsiteY2" fmla="*/ 100668 h 763399"/>
              <a:gd name="connsiteX3" fmla="*/ 159390 w 159390"/>
              <a:gd name="connsiteY3" fmla="*/ 0 h 76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90" h="763399">
                <a:moveTo>
                  <a:pt x="0" y="763399"/>
                </a:moveTo>
                <a:cubicBezTo>
                  <a:pt x="48935" y="642457"/>
                  <a:pt x="97871" y="521516"/>
                  <a:pt x="100667" y="411061"/>
                </a:cubicBezTo>
                <a:cubicBezTo>
                  <a:pt x="103463" y="300606"/>
                  <a:pt x="6991" y="169178"/>
                  <a:pt x="16778" y="100668"/>
                </a:cubicBezTo>
                <a:cubicBezTo>
                  <a:pt x="26565" y="32158"/>
                  <a:pt x="92977" y="16079"/>
                  <a:pt x="15939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B3E4152-0E4F-4AEA-8E71-1FC1C88FB48D}"/>
              </a:ext>
            </a:extLst>
          </p:cNvPr>
          <p:cNvSpPr/>
          <p:nvPr/>
        </p:nvSpPr>
        <p:spPr>
          <a:xfrm rot="20957265">
            <a:off x="8808193" y="2082957"/>
            <a:ext cx="146596" cy="612371"/>
          </a:xfrm>
          <a:custGeom>
            <a:avLst/>
            <a:gdLst>
              <a:gd name="connsiteX0" fmla="*/ 0 w 159390"/>
              <a:gd name="connsiteY0" fmla="*/ 763399 h 763399"/>
              <a:gd name="connsiteX1" fmla="*/ 100667 w 159390"/>
              <a:gd name="connsiteY1" fmla="*/ 411061 h 763399"/>
              <a:gd name="connsiteX2" fmla="*/ 16778 w 159390"/>
              <a:gd name="connsiteY2" fmla="*/ 100668 h 763399"/>
              <a:gd name="connsiteX3" fmla="*/ 159390 w 159390"/>
              <a:gd name="connsiteY3" fmla="*/ 0 h 76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390" h="763399">
                <a:moveTo>
                  <a:pt x="0" y="763399"/>
                </a:moveTo>
                <a:cubicBezTo>
                  <a:pt x="48935" y="642457"/>
                  <a:pt x="97871" y="521516"/>
                  <a:pt x="100667" y="411061"/>
                </a:cubicBezTo>
                <a:cubicBezTo>
                  <a:pt x="103463" y="300606"/>
                  <a:pt x="6991" y="169178"/>
                  <a:pt x="16778" y="100668"/>
                </a:cubicBezTo>
                <a:cubicBezTo>
                  <a:pt x="26565" y="32158"/>
                  <a:pt x="92977" y="16079"/>
                  <a:pt x="15939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31E9E4-7191-4692-9640-3EF02DC648C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8364741" y="3094613"/>
            <a:ext cx="0" cy="547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05923D-7296-4B23-8DA3-687A16293D2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583696" y="3094613"/>
            <a:ext cx="0" cy="5890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A40CB5-DAD5-4398-B9C7-CFA00D202C36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8866383" y="2918444"/>
            <a:ext cx="0" cy="748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B29CA755-F0BB-442E-9F51-2B99FB654A9D}"/>
              </a:ext>
            </a:extLst>
          </p:cNvPr>
          <p:cNvSpPr/>
          <p:nvPr/>
        </p:nvSpPr>
        <p:spPr>
          <a:xfrm rot="5400000">
            <a:off x="9393187" y="1865429"/>
            <a:ext cx="116059" cy="3668718"/>
          </a:xfrm>
          <a:prstGeom prst="leftBracket">
            <a:avLst>
              <a:gd name="adj" fmla="val 10987"/>
            </a:avLst>
          </a:prstGeom>
          <a:solidFill>
            <a:srgbClr val="768EAA"/>
          </a:solidFill>
          <a:ln w="0">
            <a:solidFill>
              <a:srgbClr val="768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Arrow: Up-Down 39">
            <a:extLst>
              <a:ext uri="{FF2B5EF4-FFF2-40B4-BE49-F238E27FC236}">
                <a16:creationId xmlns:a16="http://schemas.microsoft.com/office/drawing/2014/main" id="{4905F321-2D16-4668-81D5-49777506AE6F}"/>
              </a:ext>
            </a:extLst>
          </p:cNvPr>
          <p:cNvSpPr/>
          <p:nvPr/>
        </p:nvSpPr>
        <p:spPr>
          <a:xfrm>
            <a:off x="9049450" y="2380225"/>
            <a:ext cx="45719" cy="3160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7AA7613B-97EA-4B55-B2CD-9F5793F5108A}"/>
              </a:ext>
            </a:extLst>
          </p:cNvPr>
          <p:cNvSpPr/>
          <p:nvPr/>
        </p:nvSpPr>
        <p:spPr>
          <a:xfrm rot="16200000">
            <a:off x="9769650" y="2275352"/>
            <a:ext cx="230600" cy="595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2214BA-E8ED-4746-8E1D-5630F85F3240}"/>
              </a:ext>
            </a:extLst>
          </p:cNvPr>
          <p:cNvSpPr txBox="1"/>
          <p:nvPr/>
        </p:nvSpPr>
        <p:spPr>
          <a:xfrm>
            <a:off x="10151962" y="2374242"/>
            <a:ext cx="191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Scanning direction</a:t>
            </a:r>
            <a:endParaRPr lang="es-E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315967-36E3-468D-80F0-7D5579548DDA}"/>
              </a:ext>
            </a:extLst>
          </p:cNvPr>
          <p:cNvCxnSpPr>
            <a:cxnSpLocks/>
          </p:cNvCxnSpPr>
          <p:nvPr/>
        </p:nvCxnSpPr>
        <p:spPr>
          <a:xfrm flipV="1">
            <a:off x="8361023" y="3299706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6DA8EE-9B75-4A41-97EA-A8087F9C022E}"/>
              </a:ext>
            </a:extLst>
          </p:cNvPr>
          <p:cNvSpPr txBox="1"/>
          <p:nvPr/>
        </p:nvSpPr>
        <p:spPr>
          <a:xfrm>
            <a:off x="9059332" y="2340674"/>
            <a:ext cx="5709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R(x)</a:t>
            </a:r>
            <a:endParaRPr lang="es-ES" dirty="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0265046-36A9-4CA9-8D14-C043DA8E7024}"/>
              </a:ext>
            </a:extLst>
          </p:cNvPr>
          <p:cNvSpPr/>
          <p:nvPr/>
        </p:nvSpPr>
        <p:spPr>
          <a:xfrm rot="1804798">
            <a:off x="9176837" y="1986343"/>
            <a:ext cx="512872" cy="631252"/>
          </a:xfrm>
          <a:prstGeom prst="arc">
            <a:avLst>
              <a:gd name="adj1" fmla="val 11967470"/>
              <a:gd name="adj2" fmla="val 20495615"/>
            </a:avLst>
          </a:prstGeom>
          <a:noFill/>
          <a:ln w="76200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4FF35321-45BB-4C1E-A675-ED326616B46B}"/>
              </a:ext>
            </a:extLst>
          </p:cNvPr>
          <p:cNvSpPr/>
          <p:nvPr/>
        </p:nvSpPr>
        <p:spPr>
          <a:xfrm flipH="1">
            <a:off x="8843557" y="2932482"/>
            <a:ext cx="183644" cy="17740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7743B46-F963-47F3-B12B-CE2D92AEFE34}"/>
              </a:ext>
            </a:extLst>
          </p:cNvPr>
          <p:cNvCxnSpPr>
            <a:cxnSpLocks/>
          </p:cNvCxnSpPr>
          <p:nvPr/>
        </p:nvCxnSpPr>
        <p:spPr>
          <a:xfrm>
            <a:off x="8592085" y="3094613"/>
            <a:ext cx="226305" cy="688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EA58C85-8907-4892-9926-90C17BC3185F}"/>
              </a:ext>
            </a:extLst>
          </p:cNvPr>
          <p:cNvSpPr txBox="1"/>
          <p:nvPr/>
        </p:nvSpPr>
        <p:spPr>
          <a:xfrm>
            <a:off x="8957078" y="2820865"/>
            <a:ext cx="3789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baseline="-25000" dirty="0" err="1"/>
              <a:t>p</a:t>
            </a:r>
            <a:endParaRPr lang="es-ES" b="1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90AE8F-A029-4700-A3E3-6173D8390D13}"/>
              </a:ext>
            </a:extLst>
          </p:cNvPr>
          <p:cNvSpPr txBox="1"/>
          <p:nvPr/>
        </p:nvSpPr>
        <p:spPr>
          <a:xfrm>
            <a:off x="9515851" y="1707546"/>
            <a:ext cx="5950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U(x)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28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C45DD-E624-49F2-89D6-6436C6EB3EC7}"/>
              </a:ext>
            </a:extLst>
          </p:cNvPr>
          <p:cNvSpPr txBox="1"/>
          <p:nvPr/>
        </p:nvSpPr>
        <p:spPr>
          <a:xfrm>
            <a:off x="572386" y="843869"/>
            <a:ext cx="11371964" cy="5880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Working at the Optics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 a lot of optical metrology, x-ray optics, and instrumentation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research is based on optical metrology topics (e.g. stitching interferometry systems)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am collaborating with people from ALBA and other synchrotrons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Challenging topics to face with in the near future (e.g. curved optics)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Interested in developing a career in the field of optical metrology</a:t>
            </a:r>
          </a:p>
        </p:txBody>
      </p:sp>
    </p:spTree>
    <p:extLst>
      <p:ext uri="{BB962C8B-B14F-4D97-AF65-F5344CB8AC3E}">
        <p14:creationId xmlns:p14="http://schemas.microsoft.com/office/powerpoint/2010/main" val="31272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C092C8-8C86-425F-8D92-A5629D286013}"/>
              </a:ext>
            </a:extLst>
          </p:cNvPr>
          <p:cNvSpPr txBox="1"/>
          <p:nvPr/>
        </p:nvSpPr>
        <p:spPr>
          <a:xfrm>
            <a:off x="637868" y="773371"/>
            <a:ext cx="11234092" cy="5880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Educational Background: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Ph.D. Thesis: 	Polarimetric methods for the image enhancement in biological applications ﻿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advisors: </a:t>
            </a:r>
            <a:r>
              <a:rPr lang="es-ES" i="1" dirty="0"/>
              <a:t>Juan Campos and A</a:t>
            </a:r>
            <a:r>
              <a:rPr lang="es-ES" i="1"/>
              <a:t>ngel</a:t>
            </a:r>
            <a:r>
              <a:rPr lang="es-ES" i="1" dirty="0"/>
              <a:t> Lizana)(</a:t>
            </a:r>
            <a:r>
              <a:rPr lang="es-ES" i="1" dirty="0" err="1"/>
              <a:t>Awarded</a:t>
            </a:r>
            <a:r>
              <a:rPr lang="es-ES" i="1" dirty="0"/>
              <a:t> </a:t>
            </a:r>
            <a:r>
              <a:rPr lang="es-ES" i="1" dirty="0" err="1"/>
              <a:t>with</a:t>
            </a:r>
            <a:r>
              <a:rPr lang="es-ES" i="1" dirty="0"/>
              <a:t> Premio Justiniano Casas)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Postdoc stays: 	Ecole Polytechnique (Paris, 2021),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	ALBA synchrotron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Cerdanyola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Vallès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since February 2022)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Scientific Interest: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Fields: Optics, Metrology, Instrumentation, Polarimetry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achievements: First use of light depolarization anisotropy to enhance biological tissue imaging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   New stitching procedure for surface metrology (LEEP)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publications: 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Synthesis and characterization of depolarizing samples based on the indices of polarimetric purity (2017)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Polarimetric imaging of biological tissues based on the indices of polarimetric purity (2018)				Depolarization metric spaces for biological tissues classification (2020)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Polarimetric imaging microscopy for advanced inspection of vegetal tissues (2021)</a:t>
            </a:r>
          </a:p>
          <a:p>
            <a:pPr marL="457188"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The stitching interferometry system of ALBA (2023)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Scientific Background: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3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C45DD-E624-49F2-89D6-6436C6EB3EC7}"/>
              </a:ext>
            </a:extLst>
          </p:cNvPr>
          <p:cNvSpPr txBox="1"/>
          <p:nvPr/>
        </p:nvSpPr>
        <p:spPr>
          <a:xfrm>
            <a:off x="637867" y="773371"/>
            <a:ext cx="11351969" cy="5880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Autonoma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Barcelona: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Juan Campos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Angel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Lizana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Optics Laboratory Group: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Dominique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Heinis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Igors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Josep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Nicolas*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Guillem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Alvarez (student)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Collaborators from other synchrotrons: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Lei Huang (Brookhaven), Mourad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(Brookhaven)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Amparo Vivo (ESRF),  François Perrin (ESRF), Raymond Barret (ESRF)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Alcock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(Diamond),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Murilo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 Silva (Diamond)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Colleagues from ALBA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25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909" y="3064829"/>
            <a:ext cx="9427028" cy="71928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375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C79850-4134-445E-8BA3-7E8E6084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2" y="1773734"/>
            <a:ext cx="11107812" cy="4259017"/>
          </a:xfrm>
          <a:prstGeom prst="rect">
            <a:avLst/>
          </a:prstGeom>
        </p:spPr>
      </p:pic>
      <p:sp>
        <p:nvSpPr>
          <p:cNvPr id="57" name="CuadroTexto 10">
            <a:extLst>
              <a:ext uri="{FF2B5EF4-FFF2-40B4-BE49-F238E27FC236}">
                <a16:creationId xmlns:a16="http://schemas.microsoft.com/office/drawing/2014/main" id="{87581EF8-7ECC-4E92-A2E6-E7E7812894F4}"/>
              </a:ext>
            </a:extLst>
          </p:cNvPr>
          <p:cNvSpPr txBox="1"/>
          <p:nvPr/>
        </p:nvSpPr>
        <p:spPr>
          <a:xfrm>
            <a:off x="637868" y="775324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Depolarization in animal samples: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graphicFrame>
        <p:nvGraphicFramePr>
          <p:cNvPr id="49" name="Objecte 15">
            <a:extLst>
              <a:ext uri="{FF2B5EF4-FFF2-40B4-BE49-F238E27FC236}">
                <a16:creationId xmlns:a16="http://schemas.microsoft.com/office/drawing/2014/main" id="{47CF6473-7E9D-451F-86B6-55227FF1F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823211"/>
              </p:ext>
            </p:extLst>
          </p:nvPr>
        </p:nvGraphicFramePr>
        <p:xfrm>
          <a:off x="8888954" y="5793317"/>
          <a:ext cx="2376077" cy="239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Equation" r:id="rId5" imgW="1854000" imgH="190440" progId="Equation.DSMT4">
                  <p:embed/>
                </p:oleObj>
              </mc:Choice>
              <mc:Fallback>
                <p:oleObj name="Equation" r:id="rId5" imgW="1854000" imgH="190440" progId="Equation.DSMT4">
                  <p:embed/>
                  <p:pic>
                    <p:nvPicPr>
                      <p:cNvPr id="41" name="Objecte 15">
                        <a:extLst>
                          <a:ext uri="{FF2B5EF4-FFF2-40B4-BE49-F238E27FC236}">
                            <a16:creationId xmlns:a16="http://schemas.microsoft.com/office/drawing/2014/main" id="{D4DE0E1D-6245-46DF-98B0-9860695F2D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8954" y="5793317"/>
                        <a:ext cx="2376077" cy="239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16">
            <a:extLst>
              <a:ext uri="{FF2B5EF4-FFF2-40B4-BE49-F238E27FC236}">
                <a16:creationId xmlns:a16="http://schemas.microsoft.com/office/drawing/2014/main" id="{C103DEEC-A892-4E08-BA2C-E3CCF27D984C}"/>
              </a:ext>
            </a:extLst>
          </p:cNvPr>
          <p:cNvSpPr/>
          <p:nvPr/>
        </p:nvSpPr>
        <p:spPr>
          <a:xfrm>
            <a:off x="9187142" y="5956471"/>
            <a:ext cx="1908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Symbol" panose="05050102010706020507" pitchFamily="18" charset="2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GB" sz="1200" i="1" baseline="-25000" dirty="0">
                <a:latin typeface="Times New Roman" panose="02020603050405020304" pitchFamily="18" charset="0"/>
                <a:ea typeface="MS Mincho" panose="02020609040205080304" pitchFamily="49" charset="-128"/>
              </a:rPr>
              <a:t>1</a:t>
            </a:r>
            <a:r>
              <a:rPr lang="en-GB" sz="1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= 3; </a:t>
            </a:r>
            <a:r>
              <a:rPr lang="en-GB" sz="1200" i="1" dirty="0">
                <a:latin typeface="Symbol" panose="05050102010706020507" pitchFamily="18" charset="2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GB" sz="1200" i="1" baseline="-25000" dirty="0"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GB" sz="1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= 1, and </a:t>
            </a:r>
            <a:r>
              <a:rPr lang="en-GB" sz="1200" i="1" dirty="0">
                <a:latin typeface="Symbol" panose="05050102010706020507" pitchFamily="18" charset="2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GB" sz="1200" i="1" baseline="-25000" dirty="0"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en-GB" sz="1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= 1</a:t>
            </a:r>
            <a:endParaRPr lang="ca-ES" sz="1200" i="1" dirty="0"/>
          </a:p>
        </p:txBody>
      </p:sp>
      <p:sp>
        <p:nvSpPr>
          <p:cNvPr id="51" name="QuadreDeText 1">
            <a:extLst>
              <a:ext uri="{FF2B5EF4-FFF2-40B4-BE49-F238E27FC236}">
                <a16:creationId xmlns:a16="http://schemas.microsoft.com/office/drawing/2014/main" id="{8654A261-7418-4D43-8B39-DECE80417203}"/>
              </a:ext>
            </a:extLst>
          </p:cNvPr>
          <p:cNvSpPr txBox="1"/>
          <p:nvPr/>
        </p:nvSpPr>
        <p:spPr>
          <a:xfrm>
            <a:off x="1326920" y="1847067"/>
            <a:ext cx="1855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Intensity Image</a:t>
            </a:r>
          </a:p>
        </p:txBody>
      </p:sp>
      <p:sp>
        <p:nvSpPr>
          <p:cNvPr id="52" name="QuadreDeText 11">
            <a:extLst>
              <a:ext uri="{FF2B5EF4-FFF2-40B4-BE49-F238E27FC236}">
                <a16:creationId xmlns:a16="http://schemas.microsoft.com/office/drawing/2014/main" id="{4F27DF91-EC0D-43E0-B65A-2CF9129A7038}"/>
              </a:ext>
            </a:extLst>
          </p:cNvPr>
          <p:cNvSpPr txBox="1"/>
          <p:nvPr/>
        </p:nvSpPr>
        <p:spPr>
          <a:xfrm>
            <a:off x="4625831" y="1837640"/>
            <a:ext cx="28947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Depolarization index (P</a:t>
            </a:r>
            <a:r>
              <a:rPr lang="en-GB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QuadreDeText 12">
            <a:extLst>
              <a:ext uri="{FF2B5EF4-FFF2-40B4-BE49-F238E27FC236}">
                <a16:creationId xmlns:a16="http://schemas.microsoft.com/office/drawing/2014/main" id="{FAD35B3B-3780-4C29-9D10-4B33DCA74197}"/>
              </a:ext>
            </a:extLst>
          </p:cNvPr>
          <p:cNvSpPr txBox="1"/>
          <p:nvPr/>
        </p:nvSpPr>
        <p:spPr>
          <a:xfrm>
            <a:off x="8550922" y="1835714"/>
            <a:ext cx="2751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Combination of IPPs</a:t>
            </a:r>
            <a:endParaRPr lang="en-GB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10">
            <a:extLst>
              <a:ext uri="{FF2B5EF4-FFF2-40B4-BE49-F238E27FC236}">
                <a16:creationId xmlns:a16="http://schemas.microsoft.com/office/drawing/2014/main" id="{E069BA27-59D3-48CA-839F-F4C22554DEF4}"/>
              </a:ext>
            </a:extLst>
          </p:cNvPr>
          <p:cNvSpPr txBox="1"/>
          <p:nvPr/>
        </p:nvSpPr>
        <p:spPr>
          <a:xfrm>
            <a:off x="638379" y="1454803"/>
            <a:ext cx="4647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Dissected lamb heart measured at 625 nm</a:t>
            </a:r>
          </a:p>
        </p:txBody>
      </p:sp>
      <p:sp>
        <p:nvSpPr>
          <p:cNvPr id="55" name="Rectangle 30">
            <a:extLst>
              <a:ext uri="{FF2B5EF4-FFF2-40B4-BE49-F238E27FC236}">
                <a16:creationId xmlns:a16="http://schemas.microsoft.com/office/drawing/2014/main" id="{D263CDF3-7221-452B-A360-D066EE650F51}"/>
              </a:ext>
            </a:extLst>
          </p:cNvPr>
          <p:cNvSpPr/>
          <p:nvPr/>
        </p:nvSpPr>
        <p:spPr>
          <a:xfrm>
            <a:off x="1301922" y="6304949"/>
            <a:ext cx="98688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42932" algn="l"/>
                <a:tab pos="228594" algn="l"/>
              </a:tabLst>
            </a:pP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Albert Van Eeckhout et al. </a:t>
            </a:r>
            <a:r>
              <a:rPr lang="en-US" sz="11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Polarimetric imaging of biological tissues based on the indices of polarimetric purity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J. </a:t>
            </a:r>
            <a:r>
              <a:rPr lang="en-US" sz="11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Biophotonics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11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(4), e201700189 (2018).</a:t>
            </a:r>
            <a:endParaRPr lang="en-GB" sz="11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4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Repeatability as a function of averaged files: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700EB5-A649-4026-8A20-B554F4F0CE51}"/>
              </a:ext>
            </a:extLst>
          </p:cNvPr>
          <p:cNvSpPr/>
          <p:nvPr/>
        </p:nvSpPr>
        <p:spPr>
          <a:xfrm>
            <a:off x="8171905" y="6486224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5987C4-FD74-45DE-B84B-1D150C53D9F8}"/>
              </a:ext>
            </a:extLst>
          </p:cNvPr>
          <p:cNvGrpSpPr/>
          <p:nvPr/>
        </p:nvGrpSpPr>
        <p:grpSpPr>
          <a:xfrm>
            <a:off x="-29108" y="1493980"/>
            <a:ext cx="12221108" cy="5020958"/>
            <a:chOff x="15408176" y="7666003"/>
            <a:chExt cx="14470251" cy="620708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3403B11-54C3-47FD-9E9B-D86A23683D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550427" y="7882114"/>
              <a:ext cx="14328000" cy="5990970"/>
              <a:chOff x="-2287131" y="120227"/>
              <a:chExt cx="11326362" cy="473589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EEB7E77-137A-45B1-9649-176802635EF6}"/>
                  </a:ext>
                </a:extLst>
              </p:cNvPr>
              <p:cNvGrpSpPr/>
              <p:nvPr/>
            </p:nvGrpSpPr>
            <p:grpSpPr>
              <a:xfrm>
                <a:off x="3372277" y="169007"/>
                <a:ext cx="5666954" cy="4687114"/>
                <a:chOff x="3372277" y="169007"/>
                <a:chExt cx="5666954" cy="4687114"/>
              </a:xfrm>
            </p:grpSpPr>
            <p:pic>
              <p:nvPicPr>
                <p:cNvPr id="20" name="Imagen 1" descr="Histograma&#10;&#10;Descripción generada automáticamente">
                  <a:extLst>
                    <a:ext uri="{FF2B5EF4-FFF2-40B4-BE49-F238E27FC236}">
                      <a16:creationId xmlns:a16="http://schemas.microsoft.com/office/drawing/2014/main" id="{08BC4A37-B8C3-41F0-A490-754ABE734F3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">
                  <a:clrChange>
                    <a:clrFrom>
                      <a:srgbClr val="F3F3F3"/>
                    </a:clrFrom>
                    <a:clrTo>
                      <a:srgbClr val="F3F3F3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372277" y="169007"/>
                  <a:ext cx="5666954" cy="4687114"/>
                </a:xfrm>
                <a:prstGeom prst="rect">
                  <a:avLst/>
                </a:prstGeom>
              </p:spPr>
            </p:pic>
            <p:sp>
              <p:nvSpPr>
                <p:cNvPr id="21" name="Elipse 10">
                  <a:extLst>
                    <a:ext uri="{FF2B5EF4-FFF2-40B4-BE49-F238E27FC236}">
                      <a16:creationId xmlns:a16="http://schemas.microsoft.com/office/drawing/2014/main" id="{0EF27DD3-341C-4D77-BDA3-73D0AC8B8AAF}"/>
                    </a:ext>
                  </a:extLst>
                </p:cNvPr>
                <p:cNvSpPr/>
                <p:nvPr/>
              </p:nvSpPr>
              <p:spPr>
                <a:xfrm>
                  <a:off x="6212768" y="3363795"/>
                  <a:ext cx="270073" cy="269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Elipse 11">
                  <a:extLst>
                    <a:ext uri="{FF2B5EF4-FFF2-40B4-BE49-F238E27FC236}">
                      <a16:creationId xmlns:a16="http://schemas.microsoft.com/office/drawing/2014/main" id="{A34CD27A-1436-451F-AC29-53502BD1C1E8}"/>
                    </a:ext>
                  </a:extLst>
                </p:cNvPr>
                <p:cNvSpPr/>
                <p:nvPr/>
              </p:nvSpPr>
              <p:spPr>
                <a:xfrm>
                  <a:off x="3815155" y="284666"/>
                  <a:ext cx="276256" cy="277961"/>
                </a:xfrm>
                <a:prstGeom prst="ellipse">
                  <a:avLst/>
                </a:prstGeom>
                <a:noFill/>
                <a:ln>
                  <a:solidFill>
                    <a:srgbClr val="83B1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" name="Elipse 12">
                  <a:extLst>
                    <a:ext uri="{FF2B5EF4-FFF2-40B4-BE49-F238E27FC236}">
                      <a16:creationId xmlns:a16="http://schemas.microsoft.com/office/drawing/2014/main" id="{13437E54-40EB-4DCA-8845-0C10583BB58F}"/>
                    </a:ext>
                  </a:extLst>
                </p:cNvPr>
                <p:cNvSpPr/>
                <p:nvPr/>
              </p:nvSpPr>
              <p:spPr>
                <a:xfrm>
                  <a:off x="3815154" y="3327798"/>
                  <a:ext cx="276256" cy="277961"/>
                </a:xfrm>
                <a:prstGeom prst="ellipse">
                  <a:avLst/>
                </a:prstGeom>
                <a:noFill/>
                <a:ln>
                  <a:solidFill>
                    <a:srgbClr val="83B1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4" name="Elipse 2">
                  <a:extLst>
                    <a:ext uri="{FF2B5EF4-FFF2-40B4-BE49-F238E27FC236}">
                      <a16:creationId xmlns:a16="http://schemas.microsoft.com/office/drawing/2014/main" id="{940BB85E-C7D5-476F-B6F0-410C0C9AD1F2}"/>
                    </a:ext>
                  </a:extLst>
                </p:cNvPr>
                <p:cNvSpPr/>
                <p:nvPr/>
              </p:nvSpPr>
              <p:spPr>
                <a:xfrm>
                  <a:off x="6221297" y="3909705"/>
                  <a:ext cx="270073" cy="269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pic>
            <p:nvPicPr>
              <p:cNvPr id="17" name="Imagen 1" descr="Interfaz de usuario gráfica, Diagrama&#10;&#10;Descripción generada automáticamente">
                <a:extLst>
                  <a:ext uri="{FF2B5EF4-FFF2-40B4-BE49-F238E27FC236}">
                    <a16:creationId xmlns:a16="http://schemas.microsoft.com/office/drawing/2014/main" id="{89E7DC1A-1293-41C1-84BC-384B322B2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2287131" y="120227"/>
                <a:ext cx="5665745" cy="4692739"/>
              </a:xfrm>
              <a:prstGeom prst="rect">
                <a:avLst/>
              </a:prstGeom>
            </p:spPr>
          </p:pic>
        </p:grp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9D6EB202-5A46-405E-9483-C49909056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08176" y="7666003"/>
              <a:ext cx="675735" cy="5054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5650" tIns="47825" rIns="95650" bIns="47825" numCol="1" anchorCtr="1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just">
                <a:lnSpc>
                  <a:spcPct val="110000"/>
                </a:lnSpc>
              </a:pPr>
              <a:r>
                <a:rPr lang="en-US" altLang="ca-ES" sz="2000" dirty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(a)</a:t>
              </a: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28696B16-8395-47E2-82E9-098D6205C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53321" y="7666090"/>
              <a:ext cx="675735" cy="5054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5650" tIns="47825" rIns="95650" bIns="47825" numCol="1" anchorCtr="1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just">
                <a:lnSpc>
                  <a:spcPct val="110000"/>
                </a:lnSpc>
              </a:pPr>
              <a:r>
                <a:rPr lang="en-US" altLang="ca-ES" sz="2000" dirty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30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is the fan working?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700EB5-A649-4026-8A20-B554F4F0CE51}"/>
              </a:ext>
            </a:extLst>
          </p:cNvPr>
          <p:cNvSpPr/>
          <p:nvPr/>
        </p:nvSpPr>
        <p:spPr>
          <a:xfrm>
            <a:off x="8171905" y="6486224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FBB5FC-A813-4AE2-8B68-D102384B6D68}"/>
              </a:ext>
            </a:extLst>
          </p:cNvPr>
          <p:cNvGrpSpPr/>
          <p:nvPr/>
        </p:nvGrpSpPr>
        <p:grpSpPr>
          <a:xfrm>
            <a:off x="50255" y="1643099"/>
            <a:ext cx="12091489" cy="4615601"/>
            <a:chOff x="15768216" y="18434472"/>
            <a:chExt cx="14257583" cy="57959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F99319E-D95A-49C2-A47E-B97DC2D546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768216" y="18674828"/>
              <a:ext cx="14257583" cy="5555583"/>
              <a:chOff x="234961" y="2375760"/>
              <a:chExt cx="8263591" cy="321997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7A5C97C-6593-46C3-ADB5-C51FE67F0E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806" t="3786"/>
              <a:stretch/>
            </p:blipFill>
            <p:spPr>
              <a:xfrm>
                <a:off x="234961" y="2375760"/>
                <a:ext cx="4337039" cy="3219975"/>
              </a:xfrm>
              <a:prstGeom prst="rect">
                <a:avLst/>
              </a:prstGeom>
            </p:spPr>
          </p:pic>
          <p:pic>
            <p:nvPicPr>
              <p:cNvPr id="30" name="Imagen 2" descr="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A1DABC8D-4DAC-4410-B90C-3B68A67BA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3F3F3"/>
                  </a:clrFrom>
                  <a:clrTo>
                    <a:srgbClr val="F3F3F3">
                      <a:alpha val="0"/>
                    </a:srgbClr>
                  </a:clrTo>
                </a:clrChange>
              </a:blip>
              <a:srcRect l="2444" t="3227" r="-199" b="5709"/>
              <a:stretch/>
            </p:blipFill>
            <p:spPr>
              <a:xfrm>
                <a:off x="4223103" y="2425983"/>
                <a:ext cx="4275449" cy="3035637"/>
              </a:xfrm>
              <a:prstGeom prst="rect">
                <a:avLst/>
              </a:prstGeom>
            </p:spPr>
          </p:pic>
        </p:grpSp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2B0822C1-D6F5-4A92-B695-F933326AB8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8216" y="18434472"/>
              <a:ext cx="675734" cy="51340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5650" tIns="47825" rIns="95650" bIns="47825" numCol="1" anchorCtr="1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just">
                <a:lnSpc>
                  <a:spcPct val="110000"/>
                </a:lnSpc>
              </a:pPr>
              <a:r>
                <a:rPr lang="en-US" altLang="ca-ES" sz="2000" dirty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(a)</a:t>
              </a:r>
            </a:p>
          </p:txBody>
        </p:sp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DE41C2F9-05A4-46FC-9714-D88BAFB76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3212" y="18434472"/>
              <a:ext cx="675734" cy="51340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95650" tIns="47825" rIns="95650" bIns="47825" numCol="1" anchorCtr="1">
              <a:spAutoFit/>
            </a:bodyPr>
            <a:lstStyle>
              <a:lvl1pPr marL="457200" indent="-4572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914400" indent="-4572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71600" indent="-4572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828800" indent="-4572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indent="-4572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just">
                <a:lnSpc>
                  <a:spcPct val="110000"/>
                </a:lnSpc>
              </a:pPr>
              <a:r>
                <a:rPr lang="en-US" altLang="ca-ES" sz="2000" dirty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396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Bayesian model: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111B41-664C-41B9-A712-46FB2A3BA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274647" y="1433163"/>
            <a:ext cx="5172387" cy="2156958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D0276-8B2F-452D-9ADE-FC9903FF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08771"/>
            <a:ext cx="5707797" cy="2501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BCB9F-2035-4443-AEAA-170E3DA22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00" y="3869954"/>
            <a:ext cx="5600980" cy="2481634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8E1B93EC-9C04-4847-8829-2E97B22A2222}"/>
              </a:ext>
            </a:extLst>
          </p:cNvPr>
          <p:cNvSpPr/>
          <p:nvPr/>
        </p:nvSpPr>
        <p:spPr>
          <a:xfrm>
            <a:off x="239777" y="1423758"/>
            <a:ext cx="58562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8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cannot model the Inverse problem.</a:t>
            </a:r>
          </a:p>
          <a:p>
            <a:pPr marL="914388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forces a probabilistic approximation.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Bayesian approach calculates the most probable result from the measurements with uncertainty (measurement errors).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700EB5-A649-4026-8A20-B554F4F0CE51}"/>
              </a:ext>
            </a:extLst>
          </p:cNvPr>
          <p:cNvSpPr/>
          <p:nvPr/>
        </p:nvSpPr>
        <p:spPr>
          <a:xfrm>
            <a:off x="8171905" y="6486224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374625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MINERVA: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Bayesian orientation correction: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404969-6F5D-447C-9AF8-4539BCB9211F}"/>
              </a:ext>
            </a:extLst>
          </p:cNvPr>
          <p:cNvSpPr/>
          <p:nvPr/>
        </p:nvSpPr>
        <p:spPr>
          <a:xfrm>
            <a:off x="8171905" y="6496159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Heinis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(2024)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E6CBCB-EEBB-4E65-90CB-D04EAD6DF3F5}"/>
              </a:ext>
            </a:extLst>
          </p:cNvPr>
          <p:cNvSpPr/>
          <p:nvPr/>
        </p:nvSpPr>
        <p:spPr>
          <a:xfrm>
            <a:off x="470630" y="1457700"/>
            <a:ext cx="114516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Mirror module is vertically moved with the hexapod in a range of ±20 mm.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Orientation with deviations higher than 0.5 arcseconds are corrected.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1 correction that takes from 1 to 2 seconds is needed.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37BA1E-7322-4B64-9595-1685D3FF44DA}"/>
              </a:ext>
            </a:extLst>
          </p:cNvPr>
          <p:cNvSpPr txBox="1"/>
          <p:nvPr/>
        </p:nvSpPr>
        <p:spPr>
          <a:xfrm rot="1521216">
            <a:off x="10564716" y="3005708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0FA303-A252-4006-BF5B-61E3E513CA71}"/>
              </a:ext>
            </a:extLst>
          </p:cNvPr>
          <p:cNvGrpSpPr/>
          <p:nvPr/>
        </p:nvGrpSpPr>
        <p:grpSpPr>
          <a:xfrm>
            <a:off x="796331" y="3142979"/>
            <a:ext cx="10925039" cy="3138063"/>
            <a:chOff x="15644200" y="30138363"/>
            <a:chExt cx="14202624" cy="37778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D865A8-B737-4D92-B9EF-B1D23800B0B8}"/>
                </a:ext>
              </a:extLst>
            </p:cNvPr>
            <p:cNvGrpSpPr/>
            <p:nvPr/>
          </p:nvGrpSpPr>
          <p:grpSpPr>
            <a:xfrm>
              <a:off x="15644200" y="30138363"/>
              <a:ext cx="14202624" cy="3777829"/>
              <a:chOff x="15644200" y="31107880"/>
              <a:chExt cx="14202624" cy="377782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A44839B-E551-42AA-B432-32BC4A31C23F}"/>
                  </a:ext>
                </a:extLst>
              </p:cNvPr>
              <p:cNvGrpSpPr/>
              <p:nvPr/>
            </p:nvGrpSpPr>
            <p:grpSpPr>
              <a:xfrm>
                <a:off x="15644200" y="31107880"/>
                <a:ext cx="6820760" cy="3777829"/>
                <a:chOff x="15552194" y="30320072"/>
                <a:chExt cx="6820760" cy="3777829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8FBFC74-159A-4B85-8E8B-5ACD07B1CB08}"/>
                    </a:ext>
                  </a:extLst>
                </p:cNvPr>
                <p:cNvGrpSpPr/>
                <p:nvPr/>
              </p:nvGrpSpPr>
              <p:grpSpPr>
                <a:xfrm>
                  <a:off x="15552194" y="30747840"/>
                  <a:ext cx="6820760" cy="3350061"/>
                  <a:chOff x="15552194" y="29922084"/>
                  <a:chExt cx="6820760" cy="3350061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FD2C5474-16CF-4915-94A6-CC9671B992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r="48816" b="51559"/>
                  <a:stretch/>
                </p:blipFill>
                <p:spPr>
                  <a:xfrm>
                    <a:off x="18792552" y="29963641"/>
                    <a:ext cx="3580402" cy="3266946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E8A2A9A4-1E1E-461F-B774-FC0FF8BAC8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r="50347" b="50564"/>
                  <a:stretch/>
                </p:blipFill>
                <p:spPr>
                  <a:xfrm>
                    <a:off x="15552194" y="29922084"/>
                    <a:ext cx="3421046" cy="335006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C72F474D-0640-4BDA-A0B5-66F9F28BCC15}"/>
                    </a:ext>
                  </a:extLst>
                </p:cNvPr>
                <p:cNvSpPr/>
                <p:nvPr/>
              </p:nvSpPr>
              <p:spPr>
                <a:xfrm>
                  <a:off x="18432512" y="32183198"/>
                  <a:ext cx="1204138" cy="11019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7BCCA35-1966-4BEF-B971-498D4312A15D}"/>
                    </a:ext>
                  </a:extLst>
                </p:cNvPr>
                <p:cNvSpPr txBox="1"/>
                <p:nvPr/>
              </p:nvSpPr>
              <p:spPr>
                <a:xfrm>
                  <a:off x="17001500" y="30320072"/>
                  <a:ext cx="4219326" cy="939828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tIns="45000" rIns="90000" bIns="45000" anchor="t">
                  <a:noAutofit/>
                </a:bodyPr>
                <a:lstStyle/>
                <a:p>
                  <a:pPr algn="ctr"/>
                  <a:r>
                    <a:rPr lang="es-ES" sz="2000" b="1" strike="noStrike" spc="-1" dirty="0" err="1">
                      <a:solidFill>
                        <a:srgbClr val="000000"/>
                      </a:solidFill>
                      <a:latin typeface="Arial"/>
                    </a:rPr>
                    <a:t>Autocollimator</a:t>
                  </a:r>
                  <a:r>
                    <a:rPr lang="es-ES" sz="2000" b="1" strike="noStrike" spc="-1" dirty="0">
                      <a:solidFill>
                        <a:srgbClr val="000000"/>
                      </a:solidFill>
                      <a:latin typeface="Arial"/>
                    </a:rPr>
                    <a:t> 1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EBE0D25-3B79-4F66-83B5-C9659A205499}"/>
                  </a:ext>
                </a:extLst>
              </p:cNvPr>
              <p:cNvGrpSpPr/>
              <p:nvPr/>
            </p:nvGrpSpPr>
            <p:grpSpPr>
              <a:xfrm>
                <a:off x="22825000" y="31144019"/>
                <a:ext cx="7021824" cy="3741690"/>
                <a:chOff x="22873722" y="30356211"/>
                <a:chExt cx="7021824" cy="374169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2D9F817D-7635-4D34-AB18-B55D9D35F298}"/>
                    </a:ext>
                  </a:extLst>
                </p:cNvPr>
                <p:cNvGrpSpPr/>
                <p:nvPr/>
              </p:nvGrpSpPr>
              <p:grpSpPr>
                <a:xfrm>
                  <a:off x="22873722" y="30747840"/>
                  <a:ext cx="7021824" cy="3350061"/>
                  <a:chOff x="22873722" y="30000224"/>
                  <a:chExt cx="7021824" cy="3350061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45F1FBE4-5883-4D7F-B42A-F66C1312A1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1203" t="277" r="-2387" b="51282"/>
                  <a:stretch/>
                </p:blipFill>
                <p:spPr>
                  <a:xfrm>
                    <a:off x="26315144" y="30041782"/>
                    <a:ext cx="3580402" cy="326694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73F75CD-B727-48FE-9972-D7680A4511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9551" r="305" b="50564"/>
                  <a:stretch/>
                </p:blipFill>
                <p:spPr>
                  <a:xfrm>
                    <a:off x="22873722" y="30000224"/>
                    <a:ext cx="3454876" cy="335006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7" name="Arrow: Right 16">
                  <a:extLst>
                    <a:ext uri="{FF2B5EF4-FFF2-40B4-BE49-F238E27FC236}">
                      <a16:creationId xmlns:a16="http://schemas.microsoft.com/office/drawing/2014/main" id="{E0CEEC9A-C2C6-44BD-946A-FCC3BDBFA9BF}"/>
                    </a:ext>
                  </a:extLst>
                </p:cNvPr>
                <p:cNvSpPr/>
                <p:nvPr/>
              </p:nvSpPr>
              <p:spPr>
                <a:xfrm>
                  <a:off x="25368317" y="32043984"/>
                  <a:ext cx="1640160" cy="16561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942D612-F809-4404-B655-9E4141B63D7F}"/>
                    </a:ext>
                  </a:extLst>
                </p:cNvPr>
                <p:cNvSpPr txBox="1"/>
                <p:nvPr/>
              </p:nvSpPr>
              <p:spPr>
                <a:xfrm>
                  <a:off x="24385890" y="30356211"/>
                  <a:ext cx="4219326" cy="939828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90000" tIns="45000" rIns="90000" bIns="45000" anchor="t">
                  <a:noAutofit/>
                </a:bodyPr>
                <a:lstStyle/>
                <a:p>
                  <a:pPr algn="ctr"/>
                  <a:r>
                    <a:rPr lang="es-ES" sz="2000" b="1" strike="noStrike" spc="-1" dirty="0" err="1">
                      <a:solidFill>
                        <a:srgbClr val="000000"/>
                      </a:solidFill>
                      <a:latin typeface="Arial"/>
                    </a:rPr>
                    <a:t>Autocollimator</a:t>
                  </a:r>
                  <a:r>
                    <a:rPr lang="es-ES" sz="2000" b="1" strike="noStrike" spc="-1" dirty="0">
                      <a:solidFill>
                        <a:srgbClr val="000000"/>
                      </a:solidFill>
                      <a:latin typeface="Arial"/>
                    </a:rPr>
                    <a:t> 2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1C9E0-9A72-4D5C-BDB7-4FDBDF855D2B}"/>
                </a:ext>
              </a:extLst>
            </p:cNvPr>
            <p:cNvSpPr txBox="1"/>
            <p:nvPr/>
          </p:nvSpPr>
          <p:spPr>
            <a:xfrm>
              <a:off x="18215979" y="31695804"/>
              <a:ext cx="1791052" cy="244986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/>
              <a:r>
                <a:rPr lang="en-US" sz="1400" b="1" strike="noStrike" spc="-1" dirty="0">
                  <a:solidFill>
                    <a:srgbClr val="FF0000"/>
                  </a:solidFill>
                  <a:latin typeface="Arial"/>
                </a:rPr>
                <a:t>Correction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4F056-1131-475A-8292-B30E274AB228}"/>
                </a:ext>
              </a:extLst>
            </p:cNvPr>
            <p:cNvSpPr txBox="1"/>
            <p:nvPr/>
          </p:nvSpPr>
          <p:spPr>
            <a:xfrm>
              <a:off x="25201264" y="31553998"/>
              <a:ext cx="1791052" cy="244986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/>
              <a:r>
                <a:rPr lang="en-US" sz="1600" b="1" strike="noStrike" spc="-1" dirty="0">
                  <a:solidFill>
                    <a:srgbClr val="FF0000"/>
                  </a:solidFill>
                  <a:latin typeface="Arial"/>
                </a:rPr>
                <a:t>Correction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56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442905A-E7CE-4F22-AAA4-9D991D077A84}"/>
              </a:ext>
            </a:extLst>
          </p:cNvPr>
          <p:cNvCxnSpPr>
            <a:cxnSpLocks/>
          </p:cNvCxnSpPr>
          <p:nvPr/>
        </p:nvCxnSpPr>
        <p:spPr>
          <a:xfrm>
            <a:off x="6025404" y="3539934"/>
            <a:ext cx="0" cy="306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uadroTexto 37">
            <a:extLst>
              <a:ext uri="{FF2B5EF4-FFF2-40B4-BE49-F238E27FC236}">
                <a16:creationId xmlns:a16="http://schemas.microsoft.com/office/drawing/2014/main" id="{4A537AA5-926E-4F80-B98C-8DB1062A5928}"/>
              </a:ext>
            </a:extLst>
          </p:cNvPr>
          <p:cNvSpPr txBox="1"/>
          <p:nvPr/>
        </p:nvSpPr>
        <p:spPr>
          <a:xfrm>
            <a:off x="7286409" y="4444906"/>
            <a:ext cx="3579297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i="1" dirty="0">
                <a:cs typeface="Times New Roman" panose="02020603050405020304" pitchFamily="18" charset="0"/>
              </a:rPr>
              <a:t>Indices of Polarimetric Purity (IPP)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i="1" dirty="0">
                <a:cs typeface="Times New Roman" panose="02020603050405020304" pitchFamily="18" charset="0"/>
              </a:rPr>
              <a:t>P</a:t>
            </a:r>
            <a:r>
              <a:rPr lang="en-US" sz="1867" i="1" baseline="-25000" dirty="0">
                <a:cs typeface="Times New Roman" panose="02020603050405020304" pitchFamily="18" charset="0"/>
              </a:rPr>
              <a:t>1</a:t>
            </a:r>
            <a:r>
              <a:rPr lang="en-US" sz="1867" i="1" dirty="0">
                <a:cs typeface="Times New Roman" panose="02020603050405020304" pitchFamily="18" charset="0"/>
              </a:rPr>
              <a:t>, P</a:t>
            </a:r>
            <a:r>
              <a:rPr lang="en-US" sz="1867" i="1" baseline="-25000" dirty="0">
                <a:cs typeface="Times New Roman" panose="02020603050405020304" pitchFamily="18" charset="0"/>
              </a:rPr>
              <a:t>2</a:t>
            </a:r>
            <a:r>
              <a:rPr lang="en-US" sz="1867" i="1" dirty="0">
                <a:cs typeface="Times New Roman" panose="02020603050405020304" pitchFamily="18" charset="0"/>
              </a:rPr>
              <a:t>, and P</a:t>
            </a:r>
            <a:r>
              <a:rPr lang="en-US" sz="1867" i="1" baseline="-25000" dirty="0"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04" name="Grupo 27">
            <a:extLst>
              <a:ext uri="{FF2B5EF4-FFF2-40B4-BE49-F238E27FC236}">
                <a16:creationId xmlns:a16="http://schemas.microsoft.com/office/drawing/2014/main" id="{7755F815-B273-44DE-ACF8-CCF57B8D61AC}"/>
              </a:ext>
            </a:extLst>
          </p:cNvPr>
          <p:cNvGrpSpPr/>
          <p:nvPr/>
        </p:nvGrpSpPr>
        <p:grpSpPr>
          <a:xfrm>
            <a:off x="3462711" y="1568405"/>
            <a:ext cx="4781215" cy="2002682"/>
            <a:chOff x="3651131" y="4046462"/>
            <a:chExt cx="4078736" cy="2025342"/>
          </a:xfrm>
        </p:grpSpPr>
        <p:grpSp>
          <p:nvGrpSpPr>
            <p:cNvPr id="105" name="Grupo 28">
              <a:extLst>
                <a:ext uri="{FF2B5EF4-FFF2-40B4-BE49-F238E27FC236}">
                  <a16:creationId xmlns:a16="http://schemas.microsoft.com/office/drawing/2014/main" id="{1982003B-0EB8-4758-9572-4985E8CDE446}"/>
                </a:ext>
              </a:extLst>
            </p:cNvPr>
            <p:cNvGrpSpPr/>
            <p:nvPr/>
          </p:nvGrpSpPr>
          <p:grpSpPr>
            <a:xfrm>
              <a:off x="3651131" y="4046462"/>
              <a:ext cx="4078736" cy="1730765"/>
              <a:chOff x="3651131" y="4046462"/>
              <a:chExt cx="4078736" cy="1730765"/>
            </a:xfrm>
          </p:grpSpPr>
          <p:cxnSp>
            <p:nvCxnSpPr>
              <p:cNvPr id="107" name="Conector recto 30">
                <a:extLst>
                  <a:ext uri="{FF2B5EF4-FFF2-40B4-BE49-F238E27FC236}">
                    <a16:creationId xmlns:a16="http://schemas.microsoft.com/office/drawing/2014/main" id="{AF9811D7-9A5C-40C2-9847-C649EA403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6183" y="4157227"/>
                <a:ext cx="0" cy="1620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cto 32">
                <a:extLst>
                  <a:ext uri="{FF2B5EF4-FFF2-40B4-BE49-F238E27FC236}">
                    <a16:creationId xmlns:a16="http://schemas.microsoft.com/office/drawing/2014/main" id="{93317625-7FE4-48D4-8B9A-43ED150B92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51131" y="4634627"/>
                <a:ext cx="784884" cy="6913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upo 33">
                <a:extLst>
                  <a:ext uri="{FF2B5EF4-FFF2-40B4-BE49-F238E27FC236}">
                    <a16:creationId xmlns:a16="http://schemas.microsoft.com/office/drawing/2014/main" id="{F0AF18E0-3449-4409-87EA-D10413EC459E}"/>
                  </a:ext>
                </a:extLst>
              </p:cNvPr>
              <p:cNvGrpSpPr/>
              <p:nvPr/>
            </p:nvGrpSpPr>
            <p:grpSpPr>
              <a:xfrm>
                <a:off x="4046183" y="4390040"/>
                <a:ext cx="1801206" cy="1170870"/>
                <a:chOff x="4039737" y="5004179"/>
                <a:chExt cx="1801206" cy="548731"/>
              </a:xfrm>
            </p:grpSpPr>
            <p:sp>
              <p:nvSpPr>
                <p:cNvPr id="133" name="Forma libre: forma 57">
                  <a:extLst>
                    <a:ext uri="{FF2B5EF4-FFF2-40B4-BE49-F238E27FC236}">
                      <a16:creationId xmlns:a16="http://schemas.microsoft.com/office/drawing/2014/main" id="{9B2BA494-26EE-4EA3-ABF2-F4C706D3BD4C}"/>
                    </a:ext>
                  </a:extLst>
                </p:cNvPr>
                <p:cNvSpPr/>
                <p:nvPr/>
              </p:nvSpPr>
              <p:spPr>
                <a:xfrm>
                  <a:off x="5481552" y="5005553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4" name="Forma libre: forma 58">
                  <a:extLst>
                    <a:ext uri="{FF2B5EF4-FFF2-40B4-BE49-F238E27FC236}">
                      <a16:creationId xmlns:a16="http://schemas.microsoft.com/office/drawing/2014/main" id="{3769BAA7-354B-4277-B76D-581F07634BF6}"/>
                    </a:ext>
                  </a:extLst>
                </p:cNvPr>
                <p:cNvSpPr/>
                <p:nvPr/>
              </p:nvSpPr>
              <p:spPr>
                <a:xfrm>
                  <a:off x="4039737" y="5004179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5" name="Forma libre: forma 59">
                  <a:extLst>
                    <a:ext uri="{FF2B5EF4-FFF2-40B4-BE49-F238E27FC236}">
                      <a16:creationId xmlns:a16="http://schemas.microsoft.com/office/drawing/2014/main" id="{DA705468-D48B-4B14-9EDA-7C6DEF2E14B3}"/>
                    </a:ext>
                  </a:extLst>
                </p:cNvPr>
                <p:cNvSpPr/>
                <p:nvPr/>
              </p:nvSpPr>
              <p:spPr>
                <a:xfrm rot="10800000">
                  <a:off x="4397570" y="5274679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6" name="Forma libre: forma 60">
                  <a:extLst>
                    <a:ext uri="{FF2B5EF4-FFF2-40B4-BE49-F238E27FC236}">
                      <a16:creationId xmlns:a16="http://schemas.microsoft.com/office/drawing/2014/main" id="{8AFAF7C7-21F3-4B13-85C9-0C8893AB9525}"/>
                    </a:ext>
                  </a:extLst>
                </p:cNvPr>
                <p:cNvSpPr/>
                <p:nvPr/>
              </p:nvSpPr>
              <p:spPr>
                <a:xfrm>
                  <a:off x="4756108" y="5005553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7" name="Forma libre: forma 61">
                  <a:extLst>
                    <a:ext uri="{FF2B5EF4-FFF2-40B4-BE49-F238E27FC236}">
                      <a16:creationId xmlns:a16="http://schemas.microsoft.com/office/drawing/2014/main" id="{179A3B80-A553-4C46-A292-090FC2F944F9}"/>
                    </a:ext>
                  </a:extLst>
                </p:cNvPr>
                <p:cNvSpPr/>
                <p:nvPr/>
              </p:nvSpPr>
              <p:spPr>
                <a:xfrm flipV="1">
                  <a:off x="5117637" y="5279955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</p:grpSp>
          <p:cxnSp>
            <p:nvCxnSpPr>
              <p:cNvPr id="110" name="Conector recto 34">
                <a:extLst>
                  <a:ext uri="{FF2B5EF4-FFF2-40B4-BE49-F238E27FC236}">
                    <a16:creationId xmlns:a16="http://schemas.microsoft.com/office/drawing/2014/main" id="{89CBE9C1-C039-4D2D-9CF8-55045E316968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 flipV="1">
                <a:off x="4046183" y="4977334"/>
                <a:ext cx="186295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Cubo 35">
                <a:extLst>
                  <a:ext uri="{FF2B5EF4-FFF2-40B4-BE49-F238E27FC236}">
                    <a16:creationId xmlns:a16="http://schemas.microsoft.com/office/drawing/2014/main" id="{03437FDF-B6E6-4E80-BFA3-8A0DCFBE2DE2}"/>
                  </a:ext>
                </a:extLst>
              </p:cNvPr>
              <p:cNvSpPr/>
              <p:nvPr/>
            </p:nvSpPr>
            <p:spPr>
              <a:xfrm>
                <a:off x="5592372" y="4243175"/>
                <a:ext cx="521423" cy="1474230"/>
              </a:xfrm>
              <a:prstGeom prst="cube">
                <a:avLst>
                  <a:gd name="adj" fmla="val 92829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cxnSp>
            <p:nvCxnSpPr>
              <p:cNvPr id="112" name="Conector recto 36">
                <a:extLst>
                  <a:ext uri="{FF2B5EF4-FFF2-40B4-BE49-F238E27FC236}">
                    <a16:creationId xmlns:a16="http://schemas.microsoft.com/office/drawing/2014/main" id="{857AF941-6239-4E8D-B2F0-B8C2D1506F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5473" y="4620510"/>
                <a:ext cx="784884" cy="6913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cto 37">
                <a:extLst>
                  <a:ext uri="{FF2B5EF4-FFF2-40B4-BE49-F238E27FC236}">
                    <a16:creationId xmlns:a16="http://schemas.microsoft.com/office/drawing/2014/main" id="{25B0F5A9-FDCD-4E7F-947D-B89A7A3725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0135" y="4131324"/>
                <a:ext cx="0" cy="1620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cto 38">
                <a:extLst>
                  <a:ext uri="{FF2B5EF4-FFF2-40B4-BE49-F238E27FC236}">
                    <a16:creationId xmlns:a16="http://schemas.microsoft.com/office/drawing/2014/main" id="{D1BE5CF3-6C49-488C-A070-23CA9FE28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9495" y="4965580"/>
                <a:ext cx="14637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cto 39">
                <a:extLst>
                  <a:ext uri="{FF2B5EF4-FFF2-40B4-BE49-F238E27FC236}">
                    <a16:creationId xmlns:a16="http://schemas.microsoft.com/office/drawing/2014/main" id="{56CFE618-9646-4DAC-B38A-DDABDEFBA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8797" y="4412669"/>
                <a:ext cx="0" cy="1152240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upo 40">
                <a:extLst>
                  <a:ext uri="{FF2B5EF4-FFF2-40B4-BE49-F238E27FC236}">
                    <a16:creationId xmlns:a16="http://schemas.microsoft.com/office/drawing/2014/main" id="{85484E95-0966-4B88-AC22-251436D8472C}"/>
                  </a:ext>
                </a:extLst>
              </p:cNvPr>
              <p:cNvGrpSpPr/>
              <p:nvPr/>
            </p:nvGrpSpPr>
            <p:grpSpPr>
              <a:xfrm>
                <a:off x="5909134" y="4390040"/>
                <a:ext cx="1437291" cy="1170870"/>
                <a:chOff x="4039737" y="5004179"/>
                <a:chExt cx="1437291" cy="544182"/>
              </a:xfrm>
              <a:scene3d>
                <a:camera prst="orthographicFront">
                  <a:rot lat="3000000" lon="0" rev="0"/>
                </a:camera>
                <a:lightRig rig="threePt" dir="t"/>
              </a:scene3d>
            </p:grpSpPr>
            <p:sp>
              <p:nvSpPr>
                <p:cNvPr id="129" name="Forma libre: forma 53">
                  <a:extLst>
                    <a:ext uri="{FF2B5EF4-FFF2-40B4-BE49-F238E27FC236}">
                      <a16:creationId xmlns:a16="http://schemas.microsoft.com/office/drawing/2014/main" id="{152E3A14-0E43-44FE-825C-1FEF51AC04CA}"/>
                    </a:ext>
                  </a:extLst>
                </p:cNvPr>
                <p:cNvSpPr/>
                <p:nvPr/>
              </p:nvSpPr>
              <p:spPr>
                <a:xfrm>
                  <a:off x="4039737" y="5004179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0" name="Forma libre: forma 54">
                  <a:extLst>
                    <a:ext uri="{FF2B5EF4-FFF2-40B4-BE49-F238E27FC236}">
                      <a16:creationId xmlns:a16="http://schemas.microsoft.com/office/drawing/2014/main" id="{3DC1C0B5-D707-467D-AD74-DD87D32B6F7C}"/>
                    </a:ext>
                  </a:extLst>
                </p:cNvPr>
                <p:cNvSpPr/>
                <p:nvPr/>
              </p:nvSpPr>
              <p:spPr>
                <a:xfrm rot="10800000">
                  <a:off x="4397570" y="5274679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1" name="Forma libre: forma 55">
                  <a:extLst>
                    <a:ext uri="{FF2B5EF4-FFF2-40B4-BE49-F238E27FC236}">
                      <a16:creationId xmlns:a16="http://schemas.microsoft.com/office/drawing/2014/main" id="{6F366C1B-DA37-486F-8174-099C5587B7B2}"/>
                    </a:ext>
                  </a:extLst>
                </p:cNvPr>
                <p:cNvSpPr/>
                <p:nvPr/>
              </p:nvSpPr>
              <p:spPr>
                <a:xfrm>
                  <a:off x="4760657" y="5005553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  <p:sp>
              <p:nvSpPr>
                <p:cNvPr id="132" name="Forma libre: forma 56">
                  <a:extLst>
                    <a:ext uri="{FF2B5EF4-FFF2-40B4-BE49-F238E27FC236}">
                      <a16:creationId xmlns:a16="http://schemas.microsoft.com/office/drawing/2014/main" id="{99DFA6DB-E4E3-4430-87D0-81F02901CD56}"/>
                    </a:ext>
                  </a:extLst>
                </p:cNvPr>
                <p:cNvSpPr/>
                <p:nvPr/>
              </p:nvSpPr>
              <p:spPr>
                <a:xfrm flipV="1">
                  <a:off x="5117637" y="5275406"/>
                  <a:ext cx="359391" cy="272955"/>
                </a:xfrm>
                <a:custGeom>
                  <a:avLst/>
                  <a:gdLst>
                    <a:gd name="connsiteX0" fmla="*/ 0 w 359391"/>
                    <a:gd name="connsiteY0" fmla="*/ 272955 h 272955"/>
                    <a:gd name="connsiteX1" fmla="*/ 177421 w 359391"/>
                    <a:gd name="connsiteY1" fmla="*/ 0 h 272955"/>
                    <a:gd name="connsiteX2" fmla="*/ 359391 w 359391"/>
                    <a:gd name="connsiteY2" fmla="*/ 272955 h 27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9391" h="272955">
                      <a:moveTo>
                        <a:pt x="0" y="272955"/>
                      </a:moveTo>
                      <a:cubicBezTo>
                        <a:pt x="58761" y="136477"/>
                        <a:pt x="117523" y="0"/>
                        <a:pt x="177421" y="0"/>
                      </a:cubicBezTo>
                      <a:cubicBezTo>
                        <a:pt x="237319" y="0"/>
                        <a:pt x="298355" y="136477"/>
                        <a:pt x="359391" y="27295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2400"/>
                </a:p>
              </p:txBody>
            </p:sp>
          </p:grpSp>
          <p:cxnSp>
            <p:nvCxnSpPr>
              <p:cNvPr id="117" name="Conector recto 41">
                <a:extLst>
                  <a:ext uri="{FF2B5EF4-FFF2-40B4-BE49-F238E27FC236}">
                    <a16:creationId xmlns:a16="http://schemas.microsoft.com/office/drawing/2014/main" id="{9095CC03-8159-45A9-9989-D07345AF17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9302" y="4584115"/>
                <a:ext cx="14637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cto 42">
                <a:extLst>
                  <a:ext uri="{FF2B5EF4-FFF2-40B4-BE49-F238E27FC236}">
                    <a16:creationId xmlns:a16="http://schemas.microsoft.com/office/drawing/2014/main" id="{174CF96B-AAB5-4B39-875F-F42FE587A4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0338" y="5353448"/>
                <a:ext cx="14637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CuadroTexto 43">
                <a:extLst>
                  <a:ext uri="{FF2B5EF4-FFF2-40B4-BE49-F238E27FC236}">
                    <a16:creationId xmlns:a16="http://schemas.microsoft.com/office/drawing/2014/main" id="{753CEC55-6D7F-4F83-B10A-FC30E2C78BFC}"/>
                  </a:ext>
                </a:extLst>
              </p:cNvPr>
              <p:cNvSpPr txBox="1"/>
              <p:nvPr/>
            </p:nvSpPr>
            <p:spPr>
              <a:xfrm>
                <a:off x="4353446" y="4474828"/>
                <a:ext cx="246421" cy="383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867" dirty="0"/>
                  <a:t>x</a:t>
                </a:r>
                <a:endParaRPr lang="es-ES" sz="1867" dirty="0"/>
              </a:p>
            </p:txBody>
          </p:sp>
          <p:sp>
            <p:nvSpPr>
              <p:cNvPr id="120" name="CuadroTexto 44">
                <a:extLst>
                  <a:ext uri="{FF2B5EF4-FFF2-40B4-BE49-F238E27FC236}">
                    <a16:creationId xmlns:a16="http://schemas.microsoft.com/office/drawing/2014/main" id="{88530E77-4D98-478A-A0AD-BFDEB9B0ED89}"/>
                  </a:ext>
                </a:extLst>
              </p:cNvPr>
              <p:cNvSpPr txBox="1"/>
              <p:nvPr/>
            </p:nvSpPr>
            <p:spPr>
              <a:xfrm>
                <a:off x="3818918" y="4046462"/>
                <a:ext cx="250523" cy="383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867" dirty="0"/>
                  <a:t>y</a:t>
                </a:r>
                <a:endParaRPr lang="es-ES" sz="1867" dirty="0"/>
              </a:p>
            </p:txBody>
          </p:sp>
          <p:sp>
            <p:nvSpPr>
              <p:cNvPr id="121" name="Arco 45">
                <a:extLst>
                  <a:ext uri="{FF2B5EF4-FFF2-40B4-BE49-F238E27FC236}">
                    <a16:creationId xmlns:a16="http://schemas.microsoft.com/office/drawing/2014/main" id="{9C9798FB-C8C2-49EE-8F83-543DF61872C8}"/>
                  </a:ext>
                </a:extLst>
              </p:cNvPr>
              <p:cNvSpPr/>
              <p:nvPr/>
            </p:nvSpPr>
            <p:spPr>
              <a:xfrm rot="19788670">
                <a:off x="7330508" y="4671999"/>
                <a:ext cx="72203" cy="64684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sp>
            <p:nvSpPr>
              <p:cNvPr id="122" name="Arco 46">
                <a:extLst>
                  <a:ext uri="{FF2B5EF4-FFF2-40B4-BE49-F238E27FC236}">
                    <a16:creationId xmlns:a16="http://schemas.microsoft.com/office/drawing/2014/main" id="{9D82670D-A8D1-4500-BAAF-0CD99F5D894C}"/>
                  </a:ext>
                </a:extLst>
              </p:cNvPr>
              <p:cNvSpPr/>
              <p:nvPr/>
            </p:nvSpPr>
            <p:spPr>
              <a:xfrm rot="19788670">
                <a:off x="5881544" y="4680561"/>
                <a:ext cx="72203" cy="64684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sp>
            <p:nvSpPr>
              <p:cNvPr id="123" name="Arco 47">
                <a:extLst>
                  <a:ext uri="{FF2B5EF4-FFF2-40B4-BE49-F238E27FC236}">
                    <a16:creationId xmlns:a16="http://schemas.microsoft.com/office/drawing/2014/main" id="{8DFE93F1-6B93-4204-8CBD-39F4259B4F8C}"/>
                  </a:ext>
                </a:extLst>
              </p:cNvPr>
              <p:cNvSpPr/>
              <p:nvPr/>
            </p:nvSpPr>
            <p:spPr>
              <a:xfrm rot="8418206">
                <a:off x="5849111" y="5206532"/>
                <a:ext cx="72203" cy="64684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cxnSp>
            <p:nvCxnSpPr>
              <p:cNvPr id="124" name="Conector recto 48">
                <a:extLst>
                  <a:ext uri="{FF2B5EF4-FFF2-40B4-BE49-F238E27FC236}">
                    <a16:creationId xmlns:a16="http://schemas.microsoft.com/office/drawing/2014/main" id="{4290A219-6439-48CA-8097-5B0B6EED26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37301" y="4588731"/>
                <a:ext cx="133676" cy="775285"/>
              </a:xfrm>
              <a:prstGeom prst="line">
                <a:avLst/>
              </a:prstGeom>
              <a:ln w="9525">
                <a:solidFill>
                  <a:srgbClr val="FF000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Arco 49">
                <a:extLst>
                  <a:ext uri="{FF2B5EF4-FFF2-40B4-BE49-F238E27FC236}">
                    <a16:creationId xmlns:a16="http://schemas.microsoft.com/office/drawing/2014/main" id="{C85E9C27-D1DE-4161-A0B2-4D49087564AC}"/>
                  </a:ext>
                </a:extLst>
              </p:cNvPr>
              <p:cNvSpPr/>
              <p:nvPr/>
            </p:nvSpPr>
            <p:spPr>
              <a:xfrm rot="8579212">
                <a:off x="7293941" y="5222292"/>
                <a:ext cx="72203" cy="64684"/>
              </a:xfrm>
              <a:prstGeom prst="arc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sz="2400"/>
              </a:p>
            </p:txBody>
          </p:sp>
          <p:cxnSp>
            <p:nvCxnSpPr>
              <p:cNvPr id="126" name="Conector recto 50">
                <a:extLst>
                  <a:ext uri="{FF2B5EF4-FFF2-40B4-BE49-F238E27FC236}">
                    <a16:creationId xmlns:a16="http://schemas.microsoft.com/office/drawing/2014/main" id="{C4D50CF6-5DE0-4BA2-B464-ADBADBBCE6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81746" y="4583548"/>
                <a:ext cx="133676" cy="775285"/>
              </a:xfrm>
              <a:prstGeom prst="line">
                <a:avLst/>
              </a:prstGeom>
              <a:ln w="9525">
                <a:solidFill>
                  <a:srgbClr val="FF000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cto 51">
                <a:extLst>
                  <a:ext uri="{FF2B5EF4-FFF2-40B4-BE49-F238E27FC236}">
                    <a16:creationId xmlns:a16="http://schemas.microsoft.com/office/drawing/2014/main" id="{61D05A8F-9F59-48D3-993C-26A4E779E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6425" y="4131324"/>
                <a:ext cx="0" cy="1620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cto 52">
                <a:extLst>
                  <a:ext uri="{FF2B5EF4-FFF2-40B4-BE49-F238E27FC236}">
                    <a16:creationId xmlns:a16="http://schemas.microsoft.com/office/drawing/2014/main" id="{AD5723DD-BFEA-4970-9675-AD6F19BA4A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44983" y="4637179"/>
                <a:ext cx="784884" cy="69132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CuadroTexto 29">
              <a:extLst>
                <a:ext uri="{FF2B5EF4-FFF2-40B4-BE49-F238E27FC236}">
                  <a16:creationId xmlns:a16="http://schemas.microsoft.com/office/drawing/2014/main" id="{D50A3160-56F3-47C6-B1B8-CD1277CBE711}"/>
                </a:ext>
              </a:extLst>
            </p:cNvPr>
            <p:cNvSpPr txBox="1"/>
            <p:nvPr/>
          </p:nvSpPr>
          <p:spPr>
            <a:xfrm>
              <a:off x="5093071" y="5687852"/>
              <a:ext cx="1897211" cy="38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67" dirty="0"/>
                <a:t>Biological Sample</a:t>
              </a:r>
            </a:p>
          </p:txBody>
        </p:sp>
      </p:grpSp>
      <p:sp>
        <p:nvSpPr>
          <p:cNvPr id="138" name="CuadroTexto 27">
            <a:extLst>
              <a:ext uri="{FF2B5EF4-FFF2-40B4-BE49-F238E27FC236}">
                <a16:creationId xmlns:a16="http://schemas.microsoft.com/office/drawing/2014/main" id="{953A0222-DA57-49CE-8D46-7B010754A64A}"/>
              </a:ext>
            </a:extLst>
          </p:cNvPr>
          <p:cNvSpPr txBox="1"/>
          <p:nvPr/>
        </p:nvSpPr>
        <p:spPr>
          <a:xfrm>
            <a:off x="5161062" y="3768734"/>
            <a:ext cx="1780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cs typeface="Times New Roman" panose="02020603050405020304" pitchFamily="18" charset="0"/>
              </a:rPr>
              <a:t>Depolarization</a:t>
            </a:r>
          </a:p>
        </p:txBody>
      </p:sp>
      <p:sp>
        <p:nvSpPr>
          <p:cNvPr id="139" name="CuadroTexto 37">
            <a:extLst>
              <a:ext uri="{FF2B5EF4-FFF2-40B4-BE49-F238E27FC236}">
                <a16:creationId xmlns:a16="http://schemas.microsoft.com/office/drawing/2014/main" id="{2E24F526-D7AE-4B31-8451-BE3F92F5DA17}"/>
              </a:ext>
            </a:extLst>
          </p:cNvPr>
          <p:cNvSpPr txBox="1"/>
          <p:nvPr/>
        </p:nvSpPr>
        <p:spPr>
          <a:xfrm>
            <a:off x="1717612" y="4376165"/>
            <a:ext cx="3892791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i="1" dirty="0">
                <a:cs typeface="Times New Roman" panose="02020603050405020304" pitchFamily="18" charset="0"/>
              </a:rPr>
              <a:t>Global observables (</a:t>
            </a:r>
            <a:r>
              <a:rPr lang="en-US" sz="1867" b="1" i="1" dirty="0">
                <a:cs typeface="Times New Roman" panose="02020603050405020304" pitchFamily="18" charset="0"/>
              </a:rPr>
              <a:t>commonly used</a:t>
            </a:r>
            <a:r>
              <a:rPr lang="en-US" sz="1867" i="1" dirty="0">
                <a:cs typeface="Times New Roman" panose="02020603050405020304" pitchFamily="18" charset="0"/>
              </a:rPr>
              <a:t>):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i="1" dirty="0">
                <a:cs typeface="Times New Roman" panose="02020603050405020304" pitchFamily="18" charset="0"/>
              </a:rPr>
              <a:t>Depolarization index  (P</a:t>
            </a:r>
            <a:r>
              <a:rPr lang="el-GR" sz="1867" i="1" baseline="-25000" dirty="0">
                <a:cs typeface="Times New Roman" panose="02020603050405020304" pitchFamily="18" charset="0"/>
              </a:rPr>
              <a:t>Δ</a:t>
            </a:r>
            <a:r>
              <a:rPr lang="ca-ES" sz="1867" i="1" dirty="0">
                <a:cs typeface="Times New Roman" panose="02020603050405020304" pitchFamily="18" charset="0"/>
              </a:rPr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i="1" dirty="0">
                <a:cs typeface="Times New Roman" panose="02020603050405020304" pitchFamily="18" charset="0"/>
              </a:rPr>
              <a:t>Depolarization power (</a:t>
            </a:r>
            <a:r>
              <a:rPr lang="el-GR" sz="1867" i="1" dirty="0">
                <a:cs typeface="Times New Roman" panose="02020603050405020304" pitchFamily="18" charset="0"/>
              </a:rPr>
              <a:t>Δ</a:t>
            </a:r>
            <a:r>
              <a:rPr lang="ca-ES" sz="1867" i="1" dirty="0">
                <a:cs typeface="Times New Roman" panose="02020603050405020304" pitchFamily="18" charset="0"/>
              </a:rPr>
              <a:t>)</a:t>
            </a:r>
            <a:endParaRPr lang="ca-ES" sz="2000" b="1" i="1" dirty="0">
              <a:cs typeface="Times New Roman" panose="02020603050405020304" pitchFamily="18" charset="0"/>
            </a:endParaRPr>
          </a:p>
        </p:txBody>
      </p:sp>
      <p:sp>
        <p:nvSpPr>
          <p:cNvPr id="140" name="CuadroTexto 39">
            <a:extLst>
              <a:ext uri="{FF2B5EF4-FFF2-40B4-BE49-F238E27FC236}">
                <a16:creationId xmlns:a16="http://schemas.microsoft.com/office/drawing/2014/main" id="{7CD36539-4E01-4C45-8731-B0B7AC96C90C}"/>
              </a:ext>
            </a:extLst>
          </p:cNvPr>
          <p:cNvSpPr txBox="1"/>
          <p:nvPr/>
        </p:nvSpPr>
        <p:spPr>
          <a:xfrm>
            <a:off x="1681137" y="5228427"/>
            <a:ext cx="4222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cs typeface="Times New Roman" panose="02020603050405020304" pitchFamily="18" charset="0"/>
              </a:rPr>
              <a:t>Measure the overall depolarization</a:t>
            </a:r>
          </a:p>
          <a:p>
            <a:r>
              <a:rPr lang="en-US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But not the depolarization anisotropy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C223B79-61AB-46E2-9D6C-D8B80AEBEA97}"/>
              </a:ext>
            </a:extLst>
          </p:cNvPr>
          <p:cNvCxnSpPr>
            <a:cxnSpLocks/>
          </p:cNvCxnSpPr>
          <p:nvPr/>
        </p:nvCxnSpPr>
        <p:spPr>
          <a:xfrm flipH="1">
            <a:off x="4252884" y="4114780"/>
            <a:ext cx="1781815" cy="358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9B52BA2-6497-4F36-A8CC-8FF24A0F9496}"/>
              </a:ext>
            </a:extLst>
          </p:cNvPr>
          <p:cNvCxnSpPr>
            <a:cxnSpLocks/>
          </p:cNvCxnSpPr>
          <p:nvPr/>
        </p:nvCxnSpPr>
        <p:spPr>
          <a:xfrm>
            <a:off x="6034699" y="4114780"/>
            <a:ext cx="1596140" cy="358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CuadroTexto 39">
            <a:extLst>
              <a:ext uri="{FF2B5EF4-FFF2-40B4-BE49-F238E27FC236}">
                <a16:creationId xmlns:a16="http://schemas.microsoft.com/office/drawing/2014/main" id="{4E6B9081-950B-4FC5-9A6F-E2E665497847}"/>
              </a:ext>
            </a:extLst>
          </p:cNvPr>
          <p:cNvSpPr txBox="1"/>
          <p:nvPr/>
        </p:nvSpPr>
        <p:spPr>
          <a:xfrm>
            <a:off x="7286409" y="5018487"/>
            <a:ext cx="4222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cs typeface="Times New Roman" panose="02020603050405020304" pitchFamily="18" charset="0"/>
              </a:rPr>
              <a:t>Measure the overall depolarization</a:t>
            </a:r>
          </a:p>
          <a:p>
            <a:r>
              <a:rPr lang="en-US" sz="20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and the depolarization anisotropy</a:t>
            </a:r>
          </a:p>
        </p:txBody>
      </p:sp>
      <p:sp>
        <p:nvSpPr>
          <p:cNvPr id="147" name="CuadroTexto 10">
            <a:extLst>
              <a:ext uri="{FF2B5EF4-FFF2-40B4-BE49-F238E27FC236}">
                <a16:creationId xmlns:a16="http://schemas.microsoft.com/office/drawing/2014/main" id="{C2C229FB-53AD-4235-A4A9-E2692B34FCAF}"/>
              </a:ext>
            </a:extLst>
          </p:cNvPr>
          <p:cNvSpPr txBox="1"/>
          <p:nvPr/>
        </p:nvSpPr>
        <p:spPr>
          <a:xfrm>
            <a:off x="637326" y="775516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 in light depolarization:</a:t>
            </a:r>
          </a:p>
        </p:txBody>
      </p:sp>
      <p:sp>
        <p:nvSpPr>
          <p:cNvPr id="148" name="Rectangle 30">
            <a:extLst>
              <a:ext uri="{FF2B5EF4-FFF2-40B4-BE49-F238E27FC236}">
                <a16:creationId xmlns:a16="http://schemas.microsoft.com/office/drawing/2014/main" id="{D5E41C66-FCF4-450A-A2DC-BD28B8604A0E}"/>
              </a:ext>
            </a:extLst>
          </p:cNvPr>
          <p:cNvSpPr/>
          <p:nvPr/>
        </p:nvSpPr>
        <p:spPr>
          <a:xfrm>
            <a:off x="1301922" y="6304949"/>
            <a:ext cx="103684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42932" algn="l"/>
                <a:tab pos="228594" algn="l"/>
              </a:tabLst>
            </a:pP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Albert Van Eeckhout et al. </a:t>
            </a:r>
            <a:r>
              <a:rPr lang="en-US" sz="11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Synthesis and characterization of depolarizing samples based on the indices of polarimetric purity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Opt. Lett. </a:t>
            </a:r>
            <a:r>
              <a:rPr lang="en-US" sz="11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42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4155-4158 (2017).</a:t>
            </a:r>
            <a:endParaRPr lang="en-GB" sz="11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5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adroTexto 10">
            <a:extLst>
              <a:ext uri="{FF2B5EF4-FFF2-40B4-BE49-F238E27FC236}">
                <a16:creationId xmlns:a16="http://schemas.microsoft.com/office/drawing/2014/main" id="{E069BA27-59D3-48CA-839F-F4C22554DEF4}"/>
              </a:ext>
            </a:extLst>
          </p:cNvPr>
          <p:cNvSpPr txBox="1"/>
          <p:nvPr/>
        </p:nvSpPr>
        <p:spPr>
          <a:xfrm>
            <a:off x="638379" y="1454803"/>
            <a:ext cx="5875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Epipremnum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aureum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pothos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) leaf measured at 530 nm</a:t>
            </a:r>
          </a:p>
        </p:txBody>
      </p:sp>
      <p:sp>
        <p:nvSpPr>
          <p:cNvPr id="57" name="CuadroTexto 10">
            <a:extLst>
              <a:ext uri="{FF2B5EF4-FFF2-40B4-BE49-F238E27FC236}">
                <a16:creationId xmlns:a16="http://schemas.microsoft.com/office/drawing/2014/main" id="{87581EF8-7ECC-4E92-A2E6-E7E7812894F4}"/>
              </a:ext>
            </a:extLst>
          </p:cNvPr>
          <p:cNvSpPr txBox="1"/>
          <p:nvPr/>
        </p:nvSpPr>
        <p:spPr>
          <a:xfrm>
            <a:off x="637868" y="784849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Depolarization in plant samples (microscopic scale):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51" name="QuadreDeText 1">
            <a:extLst>
              <a:ext uri="{FF2B5EF4-FFF2-40B4-BE49-F238E27FC236}">
                <a16:creationId xmlns:a16="http://schemas.microsoft.com/office/drawing/2014/main" id="{8654A261-7418-4D43-8B39-DECE80417203}"/>
              </a:ext>
            </a:extLst>
          </p:cNvPr>
          <p:cNvSpPr txBox="1"/>
          <p:nvPr/>
        </p:nvSpPr>
        <p:spPr>
          <a:xfrm>
            <a:off x="1704925" y="1899299"/>
            <a:ext cx="1855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Intensity Image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77734808-0C5D-4D81-9FCA-C08429530A72}"/>
              </a:ext>
            </a:extLst>
          </p:cNvPr>
          <p:cNvSpPr/>
          <p:nvPr/>
        </p:nvSpPr>
        <p:spPr>
          <a:xfrm>
            <a:off x="1301922" y="6304949"/>
            <a:ext cx="90298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42932" algn="l"/>
                <a:tab pos="228594" algn="l"/>
              </a:tabLst>
            </a:pP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Albert Van Eeckhout et al. </a:t>
            </a:r>
            <a:r>
              <a:rPr lang="en-US" sz="11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Polarimetric imaging microscopy for advanced inspection of vegetal tissues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Sci Rep </a:t>
            </a:r>
            <a:r>
              <a:rPr lang="en-US" sz="11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11</a:t>
            </a:r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3913 (2021).</a:t>
            </a:r>
          </a:p>
        </p:txBody>
      </p:sp>
      <p:cxnSp>
        <p:nvCxnSpPr>
          <p:cNvPr id="24" name="6 Conector recto de flecha">
            <a:extLst>
              <a:ext uri="{FF2B5EF4-FFF2-40B4-BE49-F238E27FC236}">
                <a16:creationId xmlns:a16="http://schemas.microsoft.com/office/drawing/2014/main" id="{1B4EC482-54EA-4E69-94CA-92F101203AC6}"/>
              </a:ext>
            </a:extLst>
          </p:cNvPr>
          <p:cNvCxnSpPr/>
          <p:nvPr/>
        </p:nvCxnSpPr>
        <p:spPr>
          <a:xfrm flipH="1">
            <a:off x="9242739" y="4274040"/>
            <a:ext cx="342900" cy="14859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6 Conector recto de flecha">
            <a:extLst>
              <a:ext uri="{FF2B5EF4-FFF2-40B4-BE49-F238E27FC236}">
                <a16:creationId xmlns:a16="http://schemas.microsoft.com/office/drawing/2014/main" id="{8726C15D-5D38-4EB8-AD50-C72ACFF3A4F3}"/>
              </a:ext>
            </a:extLst>
          </p:cNvPr>
          <p:cNvCxnSpPr/>
          <p:nvPr/>
        </p:nvCxnSpPr>
        <p:spPr>
          <a:xfrm flipH="1">
            <a:off x="5454077" y="4263544"/>
            <a:ext cx="342900" cy="14859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3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3143E22-A2BF-4D27-AB38-A328B5C37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5" t="5030" r="37110" b="66793"/>
          <a:stretch/>
        </p:blipFill>
        <p:spPr>
          <a:xfrm>
            <a:off x="4646362" y="2258601"/>
            <a:ext cx="2895307" cy="2837232"/>
          </a:xfrm>
          <a:prstGeom prst="rect">
            <a:avLst/>
          </a:prstGeom>
        </p:spPr>
      </p:pic>
      <p:pic>
        <p:nvPicPr>
          <p:cNvPr id="17" name="Imagen 35" descr="Gráfico&#10;&#10;Descripción generada automáticamente">
            <a:extLst>
              <a:ext uri="{FF2B5EF4-FFF2-40B4-BE49-F238E27FC236}">
                <a16:creationId xmlns:a16="http://schemas.microsoft.com/office/drawing/2014/main" id="{F1668329-C3F2-432F-949E-66223B2F5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17302"/>
          <a:stretch/>
        </p:blipFill>
        <p:spPr>
          <a:xfrm>
            <a:off x="1178762" y="2258601"/>
            <a:ext cx="2895305" cy="2891755"/>
          </a:xfrm>
          <a:prstGeom prst="rect">
            <a:avLst/>
          </a:prstGeom>
        </p:spPr>
      </p:pic>
      <p:pic>
        <p:nvPicPr>
          <p:cNvPr id="18" name="Imagen 36" descr="Gráfico&#10;&#10;Descripción generada automáticamente">
            <a:extLst>
              <a:ext uri="{FF2B5EF4-FFF2-40B4-BE49-F238E27FC236}">
                <a16:creationId xmlns:a16="http://schemas.microsoft.com/office/drawing/2014/main" id="{ED387BFF-5690-425B-B114-5944C56FC8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r="16387"/>
          <a:stretch/>
        </p:blipFill>
        <p:spPr>
          <a:xfrm>
            <a:off x="8098150" y="2258601"/>
            <a:ext cx="2814265" cy="2837232"/>
          </a:xfrm>
          <a:prstGeom prst="rect">
            <a:avLst/>
          </a:prstGeom>
        </p:spPr>
      </p:pic>
      <p:sp>
        <p:nvSpPr>
          <p:cNvPr id="20" name="CuadroTexto 38">
            <a:extLst>
              <a:ext uri="{FF2B5EF4-FFF2-40B4-BE49-F238E27FC236}">
                <a16:creationId xmlns:a16="http://schemas.microsoft.com/office/drawing/2014/main" id="{7520D73B-1C15-4181-A019-A50349A0662E}"/>
              </a:ext>
            </a:extLst>
          </p:cNvPr>
          <p:cNvSpPr txBox="1"/>
          <p:nvPr/>
        </p:nvSpPr>
        <p:spPr>
          <a:xfrm>
            <a:off x="5973770" y="1899299"/>
            <a:ext cx="45236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l-GR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42">
            <a:extLst>
              <a:ext uri="{FF2B5EF4-FFF2-40B4-BE49-F238E27FC236}">
                <a16:creationId xmlns:a16="http://schemas.microsoft.com/office/drawing/2014/main" id="{1709C8DF-4D14-496B-98CE-F1199B37FEB0}"/>
              </a:ext>
            </a:extLst>
          </p:cNvPr>
          <p:cNvSpPr txBox="1"/>
          <p:nvPr/>
        </p:nvSpPr>
        <p:spPr>
          <a:xfrm>
            <a:off x="9318213" y="190955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52">
            <a:extLst>
              <a:ext uri="{FF2B5EF4-FFF2-40B4-BE49-F238E27FC236}">
                <a16:creationId xmlns:a16="http://schemas.microsoft.com/office/drawing/2014/main" id="{CE94E6B5-7318-4B94-8833-295C1893DCA1}"/>
              </a:ext>
            </a:extLst>
          </p:cNvPr>
          <p:cNvSpPr txBox="1"/>
          <p:nvPr/>
        </p:nvSpPr>
        <p:spPr>
          <a:xfrm>
            <a:off x="1301922" y="5332544"/>
            <a:ext cx="902985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Depolarization images reveal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raphides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distributed over the leaf.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sz="1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Depolarization anisotropy is now used for the early detection of plant diseases</a:t>
            </a:r>
          </a:p>
        </p:txBody>
      </p:sp>
    </p:spTree>
    <p:extLst>
      <p:ext uri="{BB962C8B-B14F-4D97-AF65-F5344CB8AC3E}">
        <p14:creationId xmlns:p14="http://schemas.microsoft.com/office/powerpoint/2010/main" val="12446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919ADD-5329-47EE-8583-819092CC7277}"/>
              </a:ext>
            </a:extLst>
          </p:cNvPr>
          <p:cNvSpPr txBox="1"/>
          <p:nvPr/>
        </p:nvSpPr>
        <p:spPr>
          <a:xfrm>
            <a:off x="637868" y="773371"/>
            <a:ext cx="11234092" cy="5880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 high-precision instruments (with sub-nanometric resolution)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 my knowledge about optical metrology, x-ray optics and instrumentation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 in an interdisciplinary environment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Meet new people from the synchrotron community for future collaborations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Publish high impact articles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Long Term Goal: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Consolidate and expand my knowledge in optics.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 scientific career as a scientist in the field of optical metrology.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3"/>
            <a:ext cx="9427028" cy="685232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059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8810" y="773371"/>
            <a:ext cx="6146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Optics Laboratory: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of the stitching interferometry system of ALBA for sub-nanometric surface metrology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new techniques to measure strongly curved mirrors</a:t>
            </a:r>
          </a:p>
        </p:txBody>
      </p:sp>
      <p:sp>
        <p:nvSpPr>
          <p:cNvPr id="51" name="CuadroTexto 10">
            <a:extLst>
              <a:ext uri="{FF2B5EF4-FFF2-40B4-BE49-F238E27FC236}">
                <a16:creationId xmlns:a16="http://schemas.microsoft.com/office/drawing/2014/main" id="{704D1B6A-CB72-493B-8B34-D6B9DFA6592F}"/>
              </a:ext>
            </a:extLst>
          </p:cNvPr>
          <p:cNvSpPr txBox="1"/>
          <p:nvPr/>
        </p:nvSpPr>
        <p:spPr>
          <a:xfrm>
            <a:off x="648810" y="3585873"/>
            <a:ext cx="6146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Minerva Beamline: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Commissioning of Minerva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Bayesian orientation 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tracker positioning </a:t>
            </a:r>
          </a:p>
        </p:txBody>
      </p:sp>
      <p:sp>
        <p:nvSpPr>
          <p:cNvPr id="48" name="CuadroTexto 10">
            <a:extLst>
              <a:ext uri="{FF2B5EF4-FFF2-40B4-BE49-F238E27FC236}">
                <a16:creationId xmlns:a16="http://schemas.microsoft.com/office/drawing/2014/main" id="{A57CBCE5-41E3-4CE4-8FF7-8A3DC39134FC}"/>
              </a:ext>
            </a:extLst>
          </p:cNvPr>
          <p:cNvSpPr txBox="1"/>
          <p:nvPr/>
        </p:nvSpPr>
        <p:spPr>
          <a:xfrm>
            <a:off x="648810" y="3585873"/>
            <a:ext cx="6146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Minerva Beamline: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Commissioning of Minerva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Bayesian orientation 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tracker positioning </a:t>
            </a:r>
          </a:p>
        </p:txBody>
      </p:sp>
      <p:sp>
        <p:nvSpPr>
          <p:cNvPr id="50" name="CuadroTexto 10">
            <a:extLst>
              <a:ext uri="{FF2B5EF4-FFF2-40B4-BE49-F238E27FC236}">
                <a16:creationId xmlns:a16="http://schemas.microsoft.com/office/drawing/2014/main" id="{0ECA11B6-ACBF-4F72-973D-D8D16E325F11}"/>
              </a:ext>
            </a:extLst>
          </p:cNvPr>
          <p:cNvSpPr txBox="1"/>
          <p:nvPr/>
        </p:nvSpPr>
        <p:spPr>
          <a:xfrm>
            <a:off x="648810" y="776477"/>
            <a:ext cx="63491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Optics Laboratory: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Improvement of the stitching interferometry system of ALBA for sub-nanometric surface metrology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new techniques to measure strongly curved mirrors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done at ALBA: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BDB9FF-FA65-4180-BAB1-3DDF59393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89" y="1200087"/>
            <a:ext cx="3954881" cy="2224621"/>
          </a:xfrm>
          <a:prstGeom prst="rect">
            <a:avLst/>
          </a:prstGeom>
        </p:spPr>
      </p:pic>
      <p:pic>
        <p:nvPicPr>
          <p:cNvPr id="49" name="Image 4">
            <a:extLst>
              <a:ext uri="{FF2B5EF4-FFF2-40B4-BE49-F238E27FC236}">
                <a16:creationId xmlns:a16="http://schemas.microsoft.com/office/drawing/2014/main" id="{8AFB90B1-D6E1-4779-9694-A2C8DF719D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9289" y="4085269"/>
            <a:ext cx="3954881" cy="222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4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1" grpId="0"/>
      <p:bldP spid="48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CCE81D7-7037-425C-A3F8-2FACB4D08622}"/>
              </a:ext>
            </a:extLst>
          </p:cNvPr>
          <p:cNvGrpSpPr/>
          <p:nvPr/>
        </p:nvGrpSpPr>
        <p:grpSpPr>
          <a:xfrm>
            <a:off x="766024" y="1334996"/>
            <a:ext cx="6000000" cy="4623028"/>
            <a:chOff x="5946097" y="1274184"/>
            <a:chExt cx="6000000" cy="46230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C6A966-CC84-4CDC-9B9B-DCD8ED1091BC}"/>
                </a:ext>
              </a:extLst>
            </p:cNvPr>
            <p:cNvGrpSpPr/>
            <p:nvPr/>
          </p:nvGrpSpPr>
          <p:grpSpPr>
            <a:xfrm>
              <a:off x="5946097" y="1274184"/>
              <a:ext cx="6000000" cy="4623028"/>
              <a:chOff x="5946097" y="1274184"/>
              <a:chExt cx="6000000" cy="462302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C8DCA45-728D-495B-868B-9DF66FA96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097" y="1397212"/>
                <a:ext cx="6000000" cy="450000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213F172-402B-488A-BB63-0931B1826BB8}"/>
                  </a:ext>
                </a:extLst>
              </p:cNvPr>
              <p:cNvSpPr/>
              <p:nvPr/>
            </p:nvSpPr>
            <p:spPr>
              <a:xfrm>
                <a:off x="7586254" y="1274184"/>
                <a:ext cx="32159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3333FF"/>
                    </a:solidFill>
                  </a:rPr>
                  <a:t>Surface under test (SUT)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CC1908A-D5A2-4A8E-8F7F-BB76B985EBB8}"/>
                  </a:ext>
                </a:extLst>
              </p:cNvPr>
              <p:cNvSpPr/>
              <p:nvPr/>
            </p:nvSpPr>
            <p:spPr>
              <a:xfrm>
                <a:off x="8582080" y="3130789"/>
                <a:ext cx="14408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Reference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FBDD54C-0E2A-4CF1-9687-2B552AA5DDC7}"/>
                  </a:ext>
                </a:extLst>
              </p:cNvPr>
              <p:cNvSpPr/>
              <p:nvPr/>
            </p:nvSpPr>
            <p:spPr>
              <a:xfrm>
                <a:off x="7796823" y="3458038"/>
                <a:ext cx="30074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Surface reconstruction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756331-FBBF-401B-A734-8A1F81E9D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91" t="55854" r="37777" b="39129"/>
            <a:stretch/>
          </p:blipFill>
          <p:spPr>
            <a:xfrm>
              <a:off x="10084458" y="3867211"/>
              <a:ext cx="1120215" cy="388079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Linear Error Elimination Procedure (LEEP):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38F85-62D7-4C13-9AD5-40B04A982179}"/>
              </a:ext>
            </a:extLst>
          </p:cNvPr>
          <p:cNvGrpSpPr/>
          <p:nvPr/>
        </p:nvGrpSpPr>
        <p:grpSpPr>
          <a:xfrm>
            <a:off x="6405081" y="1380730"/>
            <a:ext cx="5707935" cy="2265780"/>
            <a:chOff x="780361" y="1615946"/>
            <a:chExt cx="5707935" cy="226578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F9DD6E-1137-4526-AB52-FA69918482D2}"/>
                </a:ext>
              </a:extLst>
            </p:cNvPr>
            <p:cNvGrpSpPr/>
            <p:nvPr/>
          </p:nvGrpSpPr>
          <p:grpSpPr>
            <a:xfrm>
              <a:off x="780361" y="1615946"/>
              <a:ext cx="5281150" cy="2265780"/>
              <a:chOff x="817685" y="1811115"/>
              <a:chExt cx="5281150" cy="226578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99D012C-C91C-40FB-B50A-DE099E3D72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2000" t="30733" r="9836" b="34272"/>
              <a:stretch/>
            </p:blipFill>
            <p:spPr>
              <a:xfrm>
                <a:off x="5617687" y="2166631"/>
                <a:ext cx="481148" cy="154698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BE06094-D44A-4403-B822-0C6D8C340B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850" t="27405" r="8794" b="26881"/>
              <a:stretch/>
            </p:blipFill>
            <p:spPr>
              <a:xfrm>
                <a:off x="817685" y="2102556"/>
                <a:ext cx="4800000" cy="19743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3FC5FF-60E4-47B7-AB53-0D26AEC617C2}"/>
                  </a:ext>
                </a:extLst>
              </p:cNvPr>
              <p:cNvSpPr/>
              <p:nvPr/>
            </p:nvSpPr>
            <p:spPr>
              <a:xfrm>
                <a:off x="3217685" y="1817497"/>
                <a:ext cx="20794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(Curvature removed)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B157EB-8EE6-415E-8327-835248831E05}"/>
                  </a:ext>
                </a:extLst>
              </p:cNvPr>
              <p:cNvSpPr txBox="1"/>
              <p:nvPr/>
            </p:nvSpPr>
            <p:spPr>
              <a:xfrm>
                <a:off x="1398473" y="1811115"/>
                <a:ext cx="315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Zygo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Calibration</a:t>
                </a:r>
                <a:endParaRPr lang="en-US" b="1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C08161-12BF-41D0-B083-7E9602248BB9}"/>
                </a:ext>
              </a:extLst>
            </p:cNvPr>
            <p:cNvSpPr txBox="1"/>
            <p:nvPr/>
          </p:nvSpPr>
          <p:spPr>
            <a:xfrm>
              <a:off x="5915803" y="2531193"/>
              <a:ext cx="572493" cy="401079"/>
            </a:xfrm>
            <a:prstGeom prst="rect">
              <a:avLst/>
            </a:prstGeom>
            <a:noFill/>
          </p:spPr>
          <p:txBody>
            <a:bodyPr vert="horz" wrap="none" lIns="121920" tIns="60960" rIns="121920" bIns="60960" rtlCol="0" anchor="t">
              <a:noAutofit/>
            </a:bodyPr>
            <a:lstStyle/>
            <a:p>
              <a:r>
                <a:rPr 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735BCF-EB1A-49AC-A19E-CCA032278387}"/>
              </a:ext>
            </a:extLst>
          </p:cNvPr>
          <p:cNvGrpSpPr/>
          <p:nvPr/>
        </p:nvGrpSpPr>
        <p:grpSpPr>
          <a:xfrm>
            <a:off x="6405515" y="3589382"/>
            <a:ext cx="5707501" cy="2266651"/>
            <a:chOff x="877839" y="4027468"/>
            <a:chExt cx="5707501" cy="22666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03524C7-6E9D-4A51-ACAA-1DA0A8E16D65}"/>
                </a:ext>
              </a:extLst>
            </p:cNvPr>
            <p:cNvGrpSpPr/>
            <p:nvPr/>
          </p:nvGrpSpPr>
          <p:grpSpPr>
            <a:xfrm>
              <a:off x="877839" y="4027468"/>
              <a:ext cx="5279368" cy="2266651"/>
              <a:chOff x="724683" y="3253276"/>
              <a:chExt cx="3959526" cy="169998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E21D539-2E61-415F-816C-AE71525A1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2000" t="30733" r="9836" b="34272"/>
              <a:stretch/>
            </p:blipFill>
            <p:spPr>
              <a:xfrm>
                <a:off x="4324683" y="3638924"/>
                <a:ext cx="359526" cy="115594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08D39E-575A-4084-ABBA-BBC5B1712BD7}"/>
                  </a:ext>
                </a:extLst>
              </p:cNvPr>
              <p:cNvSpPr txBox="1"/>
              <p:nvPr/>
            </p:nvSpPr>
            <p:spPr>
              <a:xfrm>
                <a:off x="1077767" y="3253276"/>
                <a:ext cx="345338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LEEP-</a:t>
                </a:r>
                <a:r>
                  <a:rPr lang="en-US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0.04 nm 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rms repeatability)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A7FE52D-5EAD-4439-82CE-27AB1616AC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008" t="28034" r="8951" b="26671"/>
              <a:stretch/>
            </p:blipFill>
            <p:spPr>
              <a:xfrm>
                <a:off x="724683" y="3480530"/>
                <a:ext cx="3600000" cy="1472734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6FD741E-43DE-47DB-86CC-19611490FB2D}"/>
                </a:ext>
              </a:extLst>
            </p:cNvPr>
            <p:cNvSpPr txBox="1"/>
            <p:nvPr/>
          </p:nvSpPr>
          <p:spPr>
            <a:xfrm>
              <a:off x="6012847" y="5111756"/>
              <a:ext cx="572493" cy="401079"/>
            </a:xfrm>
            <a:prstGeom prst="rect">
              <a:avLst/>
            </a:prstGeom>
            <a:noFill/>
          </p:spPr>
          <p:txBody>
            <a:bodyPr vert="horz" wrap="none" lIns="121920" tIns="60960" rIns="121920" bIns="60960" rtlCol="0" anchor="t">
              <a:noAutofit/>
            </a:bodyPr>
            <a:lstStyle/>
            <a:p>
              <a:r>
                <a:rPr lang="es-ES" sz="1600" dirty="0"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D5EF81-4791-4E2B-B84B-068FB363532A}"/>
              </a:ext>
            </a:extLst>
          </p:cNvPr>
          <p:cNvSpPr txBox="1"/>
          <p:nvPr/>
        </p:nvSpPr>
        <p:spPr>
          <a:xfrm rot="1521216">
            <a:off x="10568628" y="1376026"/>
            <a:ext cx="1510188" cy="263684"/>
          </a:xfrm>
          <a:prstGeom prst="rect">
            <a:avLst/>
          </a:prstGeom>
          <a:ln w="19050">
            <a:solidFill>
              <a:srgbClr val="003057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sz="3200" dirty="0">
              <a:solidFill>
                <a:srgbClr val="00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415AB9-B490-424F-AE02-D5B67E28C755}"/>
              </a:ext>
            </a:extLst>
          </p:cNvPr>
          <p:cNvSpPr/>
          <p:nvPr/>
        </p:nvSpPr>
        <p:spPr>
          <a:xfrm>
            <a:off x="395659" y="6049410"/>
            <a:ext cx="11144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/>
              <a:t>LEEP calibrates and removes all systematic additive errors, including the defects of the Reference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651E2-9409-4B3C-A331-055CCC4F8915}"/>
              </a:ext>
            </a:extLst>
          </p:cNvPr>
          <p:cNvSpPr/>
          <p:nvPr/>
        </p:nvSpPr>
        <p:spPr>
          <a:xfrm>
            <a:off x="8171905" y="6486150"/>
            <a:ext cx="3683683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A. Van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Eeckhout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173324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Influence of measurement errors in stitching: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9D751-C101-4026-96BF-EB9AFC73F66F}"/>
              </a:ext>
            </a:extLst>
          </p:cNvPr>
          <p:cNvSpPr/>
          <p:nvPr/>
        </p:nvSpPr>
        <p:spPr>
          <a:xfrm>
            <a:off x="572387" y="1886243"/>
            <a:ext cx="560447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have simulated the effect of several measurement errors in stitching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(uncorrelated noise, turbulence noise, sub-aperture positioning,…).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main contribution of error comes from air turbulences. 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Propagation of turbulence increases with the length of the mirror.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turbulence noise of our lab was of 0.6 nm rms.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581CDD-0E8D-45C3-8160-EA948335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8"/>
          <a:stretch/>
        </p:blipFill>
        <p:spPr>
          <a:xfrm>
            <a:off x="6284855" y="2024742"/>
            <a:ext cx="5515259" cy="38477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C8E701-0011-4913-A0D3-5FC367DE8C14}"/>
              </a:ext>
            </a:extLst>
          </p:cNvPr>
          <p:cNvSpPr/>
          <p:nvPr/>
        </p:nvSpPr>
        <p:spPr>
          <a:xfrm>
            <a:off x="6670708" y="1747744"/>
            <a:ext cx="4973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Contribution of 1 nm turbulence error on the SUT reconstruction</a:t>
            </a:r>
            <a:endParaRPr lang="es-ES" sz="12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7D35BD-58E3-4DA1-872B-4D922B66EBF6}"/>
              </a:ext>
            </a:extLst>
          </p:cNvPr>
          <p:cNvSpPr/>
          <p:nvPr/>
        </p:nvSpPr>
        <p:spPr>
          <a:xfrm>
            <a:off x="9157656" y="6087158"/>
            <a:ext cx="2246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*stitching of 200 sub-apertures</a:t>
            </a:r>
            <a:endParaRPr lang="es-E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884ED-332B-4BA9-A062-46C3236B15D3}"/>
              </a:ext>
            </a:extLst>
          </p:cNvPr>
          <p:cNvSpPr txBox="1"/>
          <p:nvPr/>
        </p:nvSpPr>
        <p:spPr>
          <a:xfrm rot="1521216">
            <a:off x="10644533" y="1492985"/>
            <a:ext cx="1510188" cy="263684"/>
          </a:xfrm>
          <a:prstGeom prst="rect">
            <a:avLst/>
          </a:prstGeom>
          <a:ln w="19050">
            <a:solidFill>
              <a:srgbClr val="009383"/>
            </a:solidFill>
          </a:ln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dirty="0">
                <a:solidFill>
                  <a:srgbClr val="0093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3200" dirty="0">
              <a:solidFill>
                <a:srgbClr val="0093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9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BE3A3FB1-9955-4376-835A-A354A9D86E6A}"/>
              </a:ext>
            </a:extLst>
          </p:cNvPr>
          <p:cNvGrpSpPr/>
          <p:nvPr/>
        </p:nvGrpSpPr>
        <p:grpSpPr>
          <a:xfrm>
            <a:off x="1206848" y="3028130"/>
            <a:ext cx="4818772" cy="3307799"/>
            <a:chOff x="1206848" y="3028130"/>
            <a:chExt cx="4818772" cy="33077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ECF59-6D88-4B0D-BB5A-ABAC829DFAF0}"/>
                </a:ext>
              </a:extLst>
            </p:cNvPr>
            <p:cNvSpPr/>
            <p:nvPr/>
          </p:nvSpPr>
          <p:spPr>
            <a:xfrm>
              <a:off x="1206848" y="3028130"/>
              <a:ext cx="4818772" cy="3307798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Imagen 2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E432E424-F9A9-4757-B32B-D7C4F3EFD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456"/>
            <a:stretch/>
          </p:blipFill>
          <p:spPr>
            <a:xfrm>
              <a:off x="1206848" y="5722536"/>
              <a:ext cx="4818772" cy="613393"/>
            </a:xfrm>
            <a:prstGeom prst="rect">
              <a:avLst/>
            </a:prstGeom>
          </p:spPr>
        </p:pic>
        <p:pic>
          <p:nvPicPr>
            <p:cNvPr id="31" name="Imagen 2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A1DBC8BB-D494-4C92-87ED-50FDCDD2D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339"/>
            <a:stretch/>
          </p:blipFill>
          <p:spPr>
            <a:xfrm>
              <a:off x="1206848" y="3028130"/>
              <a:ext cx="802858" cy="3307799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0A7AA0-C953-4BEF-AEE0-C72BA3D6F85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06" y="4354827"/>
              <a:ext cx="3600000" cy="0"/>
            </a:xfrm>
            <a:prstGeom prst="line">
              <a:avLst/>
            </a:prstGeom>
            <a:ln w="19050">
              <a:solidFill>
                <a:srgbClr val="15608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9C89547-6FC0-4E35-ACF0-051D0B13EF3E}"/>
                </a:ext>
              </a:extLst>
            </p:cNvPr>
            <p:cNvSpPr/>
            <p:nvPr/>
          </p:nvSpPr>
          <p:spPr>
            <a:xfrm>
              <a:off x="2009706" y="4295587"/>
              <a:ext cx="3476694" cy="96732"/>
            </a:xfrm>
            <a:custGeom>
              <a:avLst/>
              <a:gdLst>
                <a:gd name="connsiteX0" fmla="*/ 0 w 3068832"/>
                <a:gd name="connsiteY0" fmla="*/ 96732 h 96732"/>
                <a:gd name="connsiteX1" fmla="*/ 529563 w 3068832"/>
                <a:gd name="connsiteY1" fmla="*/ 83575 h 96732"/>
                <a:gd name="connsiteX2" fmla="*/ 1052547 w 3068832"/>
                <a:gd name="connsiteY2" fmla="*/ 50683 h 96732"/>
                <a:gd name="connsiteX3" fmla="*/ 1661051 w 3068832"/>
                <a:gd name="connsiteY3" fmla="*/ 7923 h 96732"/>
                <a:gd name="connsiteX4" fmla="*/ 2167589 w 3068832"/>
                <a:gd name="connsiteY4" fmla="*/ 1345 h 96732"/>
                <a:gd name="connsiteX5" fmla="*/ 2730044 w 3068832"/>
                <a:gd name="connsiteY5" fmla="*/ 24369 h 96732"/>
                <a:gd name="connsiteX6" fmla="*/ 3068832 w 3068832"/>
                <a:gd name="connsiteY6" fmla="*/ 50683 h 9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8832" h="96732">
                  <a:moveTo>
                    <a:pt x="0" y="96732"/>
                  </a:moveTo>
                  <a:lnTo>
                    <a:pt x="529563" y="83575"/>
                  </a:lnTo>
                  <a:cubicBezTo>
                    <a:pt x="704987" y="75900"/>
                    <a:pt x="1052547" y="50683"/>
                    <a:pt x="1052547" y="50683"/>
                  </a:cubicBezTo>
                  <a:cubicBezTo>
                    <a:pt x="1241128" y="38074"/>
                    <a:pt x="1475211" y="16146"/>
                    <a:pt x="1661051" y="7923"/>
                  </a:cubicBezTo>
                  <a:cubicBezTo>
                    <a:pt x="1846891" y="-300"/>
                    <a:pt x="1989424" y="-1396"/>
                    <a:pt x="2167589" y="1345"/>
                  </a:cubicBezTo>
                  <a:cubicBezTo>
                    <a:pt x="2345754" y="4086"/>
                    <a:pt x="2579837" y="16146"/>
                    <a:pt x="2730044" y="24369"/>
                  </a:cubicBezTo>
                  <a:cubicBezTo>
                    <a:pt x="2880251" y="32592"/>
                    <a:pt x="2974541" y="41637"/>
                    <a:pt x="3068832" y="506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3843981-5687-4F03-A231-73C9547E0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7784" y="3202536"/>
              <a:ext cx="0" cy="2520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C4F081-4323-482E-9B99-4DD487475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1864" y="3202536"/>
              <a:ext cx="0" cy="2520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C4E210-CC1C-4DCE-91EE-DB4C45D3C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078" y="4341227"/>
              <a:ext cx="0" cy="288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E5B84A-29EF-4225-BD91-E96F68C75E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6780" y="4330628"/>
              <a:ext cx="0" cy="360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AD069-DFBC-4515-A690-72C06DD9A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8934" y="4318695"/>
              <a:ext cx="0" cy="396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96E6E-5E2B-4AFA-9E6A-2DD60DB81F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5181" y="4302794"/>
              <a:ext cx="0" cy="540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119E56-0C1A-46B4-B8DC-D74DE6B115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0584" y="4296165"/>
              <a:ext cx="0" cy="540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6AEF57-87FC-4850-833E-8A9C0B0A1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6707" y="4296163"/>
              <a:ext cx="0" cy="54000"/>
            </a:xfrm>
            <a:prstGeom prst="line">
              <a:avLst/>
            </a:prstGeom>
            <a:ln w="6350">
              <a:solidFill>
                <a:srgbClr val="00AB4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Multiplication Sign 49">
              <a:extLst>
                <a:ext uri="{FF2B5EF4-FFF2-40B4-BE49-F238E27FC236}">
                  <a16:creationId xmlns:a16="http://schemas.microsoft.com/office/drawing/2014/main" id="{D4569E4C-CC16-48F7-8325-428E4993CA5A}"/>
                </a:ext>
              </a:extLst>
            </p:cNvPr>
            <p:cNvSpPr/>
            <p:nvPr/>
          </p:nvSpPr>
          <p:spPr>
            <a:xfrm>
              <a:off x="2666139" y="4278588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Multiplication Sign 50">
              <a:extLst>
                <a:ext uri="{FF2B5EF4-FFF2-40B4-BE49-F238E27FC236}">
                  <a16:creationId xmlns:a16="http://schemas.microsoft.com/office/drawing/2014/main" id="{8A0A07BA-3110-4456-84B4-B372120DD1BA}"/>
                </a:ext>
              </a:extLst>
            </p:cNvPr>
            <p:cNvSpPr/>
            <p:nvPr/>
          </p:nvSpPr>
          <p:spPr>
            <a:xfrm>
              <a:off x="2960338" y="4249237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Multiplication Sign 51">
              <a:extLst>
                <a:ext uri="{FF2B5EF4-FFF2-40B4-BE49-F238E27FC236}">
                  <a16:creationId xmlns:a16="http://schemas.microsoft.com/office/drawing/2014/main" id="{22D2DBF0-EDD8-41C1-9C96-8191E884185D}"/>
                </a:ext>
              </a:extLst>
            </p:cNvPr>
            <p:cNvSpPr/>
            <p:nvPr/>
          </p:nvSpPr>
          <p:spPr>
            <a:xfrm>
              <a:off x="3259841" y="4219304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Multiplication Sign 52">
              <a:extLst>
                <a:ext uri="{FF2B5EF4-FFF2-40B4-BE49-F238E27FC236}">
                  <a16:creationId xmlns:a16="http://schemas.microsoft.com/office/drawing/2014/main" id="{558FA4C0-2CF5-4E45-ACA8-01486811E58F}"/>
                </a:ext>
              </a:extLst>
            </p:cNvPr>
            <p:cNvSpPr/>
            <p:nvPr/>
          </p:nvSpPr>
          <p:spPr>
            <a:xfrm>
              <a:off x="3561995" y="4204409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Multiplication Sign 53">
              <a:extLst>
                <a:ext uri="{FF2B5EF4-FFF2-40B4-BE49-F238E27FC236}">
                  <a16:creationId xmlns:a16="http://schemas.microsoft.com/office/drawing/2014/main" id="{3837251D-600C-48B6-8248-BA282CA6947B}"/>
                </a:ext>
              </a:extLst>
            </p:cNvPr>
            <p:cNvSpPr/>
            <p:nvPr/>
          </p:nvSpPr>
          <p:spPr>
            <a:xfrm>
              <a:off x="3848242" y="4191673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Multiplication Sign 54">
              <a:extLst>
                <a:ext uri="{FF2B5EF4-FFF2-40B4-BE49-F238E27FC236}">
                  <a16:creationId xmlns:a16="http://schemas.microsoft.com/office/drawing/2014/main" id="{1FE22C76-22E9-48BD-A718-1C4952891D9E}"/>
                </a:ext>
              </a:extLst>
            </p:cNvPr>
            <p:cNvSpPr/>
            <p:nvPr/>
          </p:nvSpPr>
          <p:spPr>
            <a:xfrm>
              <a:off x="4167351" y="4187892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Multiplication Sign 55">
              <a:extLst>
                <a:ext uri="{FF2B5EF4-FFF2-40B4-BE49-F238E27FC236}">
                  <a16:creationId xmlns:a16="http://schemas.microsoft.com/office/drawing/2014/main" id="{BBE359C5-228B-4D51-A17F-5F6D33A388EA}"/>
                </a:ext>
              </a:extLst>
            </p:cNvPr>
            <p:cNvSpPr/>
            <p:nvPr/>
          </p:nvSpPr>
          <p:spPr>
            <a:xfrm>
              <a:off x="4472246" y="4194675"/>
              <a:ext cx="193877" cy="198782"/>
            </a:xfrm>
            <a:prstGeom prst="mathMultiply">
              <a:avLst>
                <a:gd name="adj1" fmla="val 1125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CD872D16-3D56-4C0C-A78B-47C084D15BF2}"/>
              </a:ext>
            </a:extLst>
          </p:cNvPr>
          <p:cNvSpPr txBox="1">
            <a:spLocks/>
          </p:cNvSpPr>
          <p:nvPr/>
        </p:nvSpPr>
        <p:spPr>
          <a:xfrm>
            <a:off x="572386" y="12353"/>
            <a:ext cx="9427028" cy="685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stitching: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0F45CF69-4FF2-4A6D-A430-4FFAA8F3BBA1}"/>
              </a:ext>
            </a:extLst>
          </p:cNvPr>
          <p:cNvSpPr txBox="1"/>
          <p:nvPr/>
        </p:nvSpPr>
        <p:spPr>
          <a:xfrm>
            <a:off x="645704" y="773371"/>
            <a:ext cx="10759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Reduction of turbulence error: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7B7BEEB-A283-4B6E-8EA1-42B8650532E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ACEF801-EFBE-4345-8828-7019252A29AD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6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9D751-C101-4026-96BF-EB9AFC73F66F}"/>
              </a:ext>
            </a:extLst>
          </p:cNvPr>
          <p:cNvSpPr/>
          <p:nvPr/>
        </p:nvSpPr>
        <p:spPr>
          <a:xfrm>
            <a:off x="572387" y="1535407"/>
            <a:ext cx="56044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8"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approximations:</a:t>
            </a:r>
          </a:p>
          <a:p>
            <a:pPr marL="457188"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an enclosure that reduces the fluctuations of the environment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D11C3-20F3-4B65-A034-4A73F55C9004}"/>
              </a:ext>
            </a:extLst>
          </p:cNvPr>
          <p:cNvSpPr/>
          <p:nvPr/>
        </p:nvSpPr>
        <p:spPr>
          <a:xfrm>
            <a:off x="6025620" y="2195968"/>
            <a:ext cx="5379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a controlled flux of zero mean high frequency air turbulences</a:t>
            </a:r>
          </a:p>
        </p:txBody>
      </p:sp>
      <p:pic>
        <p:nvPicPr>
          <p:cNvPr id="13" name="Imagen 1" descr="Gráfico&#10;&#10;Descripción generada automáticamente">
            <a:extLst>
              <a:ext uri="{FF2B5EF4-FFF2-40B4-BE49-F238E27FC236}">
                <a16:creationId xmlns:a16="http://schemas.microsoft.com/office/drawing/2014/main" id="{BF508B98-2B74-410D-963E-0025A25E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32" y="3028130"/>
            <a:ext cx="4981601" cy="33077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77435-A433-436E-89E4-42AA50AB445F}"/>
              </a:ext>
            </a:extLst>
          </p:cNvPr>
          <p:cNvGrpSpPr/>
          <p:nvPr/>
        </p:nvGrpSpPr>
        <p:grpSpPr>
          <a:xfrm>
            <a:off x="1550081" y="2150960"/>
            <a:ext cx="4132306" cy="707886"/>
            <a:chOff x="796412" y="2706330"/>
            <a:chExt cx="3780000" cy="432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3CE4BF-207F-489C-BC82-39E0FB998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412" y="2706330"/>
              <a:ext cx="3780000" cy="4320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832818-DAB1-451D-B6F3-3FE8CA074818}"/>
                </a:ext>
              </a:extLst>
            </p:cNvPr>
            <p:cNvCxnSpPr>
              <a:cxnSpLocks/>
            </p:cNvCxnSpPr>
            <p:nvPr/>
          </p:nvCxnSpPr>
          <p:spPr>
            <a:xfrm>
              <a:off x="796412" y="2706330"/>
              <a:ext cx="3780000" cy="43200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F1717-F9DB-4BFC-BAA7-C438633EE321}"/>
              </a:ext>
            </a:extLst>
          </p:cNvPr>
          <p:cNvSpPr/>
          <p:nvPr/>
        </p:nvSpPr>
        <p:spPr>
          <a:xfrm>
            <a:off x="1320459" y="3028130"/>
            <a:ext cx="3965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8" lvl="1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Fizeau interferometer heats the environment</a:t>
            </a:r>
          </a:p>
        </p:txBody>
      </p:sp>
      <p:pic>
        <p:nvPicPr>
          <p:cNvPr id="25" name="Picture 6" descr="HD Green Check True Tick Mark Icon Sign PNG">
            <a:extLst>
              <a:ext uri="{FF2B5EF4-FFF2-40B4-BE49-F238E27FC236}">
                <a16:creationId xmlns:a16="http://schemas.microsoft.com/office/drawing/2014/main" id="{F64E4B87-D346-4F93-836D-32A1A9AB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417" l="9048" r="90000">
                        <a14:foregroundMark x1="9524" y1="67917" x2="9048" y2="68333"/>
                        <a14:foregroundMark x1="28571" y1="90833" x2="28571" y2="90833"/>
                        <a14:foregroundMark x1="89524" y1="9167" x2="89524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77" y="2242348"/>
            <a:ext cx="539436" cy="6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1" descr="Diagrama&#10;&#10;Descripción generada automáticamente">
            <a:extLst>
              <a:ext uri="{FF2B5EF4-FFF2-40B4-BE49-F238E27FC236}">
                <a16:creationId xmlns:a16="http://schemas.microsoft.com/office/drawing/2014/main" id="{7E090670-FC8B-4130-B494-7391E2CB15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1" b="2843"/>
          <a:stretch/>
        </p:blipFill>
        <p:spPr>
          <a:xfrm>
            <a:off x="6538532" y="3028130"/>
            <a:ext cx="5096186" cy="33699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68CCB2-0A32-49EA-A42B-B7B7E0F7AD43}"/>
              </a:ext>
            </a:extLst>
          </p:cNvPr>
          <p:cNvSpPr/>
          <p:nvPr/>
        </p:nvSpPr>
        <p:spPr>
          <a:xfrm>
            <a:off x="8636205" y="6499690"/>
            <a:ext cx="2998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A. Vivio et al. 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SPIE proceeding </a:t>
            </a: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(2017)</a:t>
            </a:r>
            <a:endParaRPr lang="es-E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33438</TotalTime>
  <Words>2512</Words>
  <Application>Microsoft Office PowerPoint</Application>
  <PresentationFormat>Widescreen</PresentationFormat>
  <Paragraphs>406</Paragraphs>
  <Slides>26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MS Mincho</vt:lpstr>
      <vt:lpstr>SimSun</vt:lpstr>
      <vt:lpstr>Arial</vt:lpstr>
      <vt:lpstr>Calibri</vt:lpstr>
      <vt:lpstr>Calibri Light</vt:lpstr>
      <vt:lpstr>Cambria</vt:lpstr>
      <vt:lpstr>Cambria Math</vt:lpstr>
      <vt:lpstr>ClanOT-Book</vt:lpstr>
      <vt:lpstr>DejaVu Sans</vt:lpstr>
      <vt:lpstr>Noto Sans CJK SC</vt:lpstr>
      <vt:lpstr>Roboto</vt:lpstr>
      <vt:lpstr>Symbol</vt:lpstr>
      <vt:lpstr>Times New Roman</vt:lpstr>
      <vt:lpstr>Wingdings</vt:lpstr>
      <vt:lpstr>Tema de Office</vt:lpstr>
      <vt:lpstr>Custom Design</vt:lpstr>
      <vt:lpstr>Equation</vt:lpstr>
      <vt:lpstr>PowerPoint Presentation</vt:lpstr>
      <vt:lpstr>The Scientific Background:</vt:lpstr>
      <vt:lpstr>Key Work from the Past:</vt:lpstr>
      <vt:lpstr>Key Work from the Past:</vt:lpstr>
      <vt:lpstr>Goal for the ALBA Stay: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Acknowledgements:</vt:lpstr>
      <vt:lpstr>Thank you for your attention!</vt:lpstr>
      <vt:lpstr>Key Work from the Past: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Albert van Eeckhout Alsinet</cp:lastModifiedBy>
  <cp:revision>448</cp:revision>
  <dcterms:created xsi:type="dcterms:W3CDTF">2020-10-01T11:03:13Z</dcterms:created>
  <dcterms:modified xsi:type="dcterms:W3CDTF">2024-11-06T08:43:54Z</dcterms:modified>
  <cp:category/>
</cp:coreProperties>
</file>