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Lexend Light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LexendLight-bold.fntdata"/><Relationship Id="rId9" Type="http://schemas.openxmlformats.org/officeDocument/2006/relationships/font" Target="fonts/LexendLigh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1e31ac029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1e31ac029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1e31ac029e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1e31ac029e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99808" y="1596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Lexend Light"/>
                <a:ea typeface="Lexend Light"/>
                <a:cs typeface="Lexend Light"/>
                <a:sym typeface="Lexend Light"/>
              </a:rPr>
              <a:t>Button BPMs for Synchrotron Light Sources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83450" y="2981750"/>
            <a:ext cx="7953300" cy="14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66913" y="2620496"/>
            <a:ext cx="5010174" cy="201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583450" y="2981750"/>
            <a:ext cx="7953300" cy="14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621100" y="368775"/>
            <a:ext cx="8074200" cy="45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exend Light"/>
              <a:buChar char="●"/>
            </a:pPr>
            <a: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  <a:t>28 Participants</a:t>
            </a:r>
            <a:b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</a:br>
            <a: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  <a:t>- 25 in </a:t>
            </a:r>
            <a: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  <a:t>person + </a:t>
            </a:r>
            <a: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  <a:t>3 remote</a:t>
            </a:r>
            <a:b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</a:br>
            <a: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  <a:t>- 21 men (75%) and 7 women (25%)</a:t>
            </a:r>
            <a:b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</a:br>
            <a: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  <a:t>- 21 european and (75%) and 7 intercontinental </a:t>
            </a:r>
            <a: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  <a:t>(25%)</a:t>
            </a:r>
            <a:b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</a:br>
            <a: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  <a:t>- 21 light sources (75%)</a:t>
            </a:r>
            <a: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  <a:t>  and 7 other machines (25%)</a:t>
            </a:r>
            <a:endParaRPr sz="1800">
              <a:solidFill>
                <a:schemeClr val="dk2"/>
              </a:solidFill>
              <a:latin typeface="Lexend Light"/>
              <a:ea typeface="Lexend Light"/>
              <a:cs typeface="Lexend Light"/>
              <a:sym typeface="Lexend Ligh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exend Light"/>
              <a:buChar char="●"/>
            </a:pPr>
            <a: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  <a:t>18 contributions</a:t>
            </a:r>
            <a:b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</a:br>
            <a: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  <a:t>- 14 men (78%) and 4 women (22%)</a:t>
            </a:r>
            <a:b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</a:br>
            <a: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  <a:t>- 10 light sources, 6 other facilities, 2 codes</a:t>
            </a:r>
            <a:endParaRPr sz="1800">
              <a:solidFill>
                <a:schemeClr val="dk2"/>
              </a:solidFill>
              <a:latin typeface="Lexend Light"/>
              <a:ea typeface="Lexend Light"/>
              <a:cs typeface="Lexend Light"/>
              <a:sym typeface="Lexend Ligh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exend Light"/>
              <a:buChar char="●"/>
            </a:pPr>
            <a: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  <a:t>1 guided discussion</a:t>
            </a:r>
            <a:b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</a:br>
            <a:r>
              <a:rPr lang="it" sz="18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rPr>
              <a:t>- loads of unguided discussions :)</a:t>
            </a:r>
            <a:endParaRPr sz="1800">
              <a:solidFill>
                <a:schemeClr val="dk2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 b="18678" l="2818" r="0" t="29623"/>
          <a:stretch/>
        </p:blipFill>
        <p:spPr>
          <a:xfrm>
            <a:off x="5725775" y="2041125"/>
            <a:ext cx="3047274" cy="287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ctrTitle"/>
          </p:nvPr>
        </p:nvSpPr>
        <p:spPr>
          <a:xfrm>
            <a:off x="299808" y="1596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Lexend Light"/>
                <a:ea typeface="Lexend Light"/>
                <a:cs typeface="Lexend Light"/>
                <a:sym typeface="Lexend Light"/>
              </a:rPr>
              <a:t>Thank you!</a:t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