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15" r:id="rId1"/>
  </p:sldMasterIdLst>
  <p:notesMasterIdLst>
    <p:notesMasterId r:id="rId34"/>
  </p:notesMasterIdLst>
  <p:handoutMasterIdLst>
    <p:handoutMasterId r:id="rId35"/>
  </p:handoutMasterIdLst>
  <p:sldIdLst>
    <p:sldId id="387" r:id="rId2"/>
    <p:sldId id="385" r:id="rId3"/>
    <p:sldId id="1149" r:id="rId4"/>
    <p:sldId id="1167" r:id="rId5"/>
    <p:sldId id="1178" r:id="rId6"/>
    <p:sldId id="1151" r:id="rId7"/>
    <p:sldId id="1161" r:id="rId8"/>
    <p:sldId id="413" r:id="rId9"/>
    <p:sldId id="1169" r:id="rId10"/>
    <p:sldId id="1179" r:id="rId11"/>
    <p:sldId id="1168" r:id="rId12"/>
    <p:sldId id="1157" r:id="rId13"/>
    <p:sldId id="1155" r:id="rId14"/>
    <p:sldId id="1154" r:id="rId15"/>
    <p:sldId id="1175" r:id="rId16"/>
    <p:sldId id="1172" r:id="rId17"/>
    <p:sldId id="1162" r:id="rId18"/>
    <p:sldId id="1174" r:id="rId19"/>
    <p:sldId id="1160" r:id="rId20"/>
    <p:sldId id="1159" r:id="rId21"/>
    <p:sldId id="1158" r:id="rId22"/>
    <p:sldId id="1163" r:id="rId23"/>
    <p:sldId id="1185" r:id="rId24"/>
    <p:sldId id="1170" r:id="rId25"/>
    <p:sldId id="1184" r:id="rId26"/>
    <p:sldId id="392" r:id="rId27"/>
    <p:sldId id="1180" r:id="rId28"/>
    <p:sldId id="406" r:id="rId29"/>
    <p:sldId id="1188" r:id="rId30"/>
    <p:sldId id="1183" r:id="rId31"/>
    <p:sldId id="1152" r:id="rId32"/>
    <p:sldId id="1187" r:id="rId33"/>
  </p:sldIdLst>
  <p:sldSz cx="121920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5pPr>
    <a:lvl6pPr marL="22860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6pPr>
    <a:lvl7pPr marL="27432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7pPr>
    <a:lvl8pPr marL="32004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8pPr>
    <a:lvl9pPr marL="36576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0066"/>
    <a:srgbClr val="FF9900"/>
    <a:srgbClr val="FF33CC"/>
    <a:srgbClr val="FF9966"/>
    <a:srgbClr val="FF6600"/>
    <a:srgbClr val="CCFF99"/>
    <a:srgbClr val="333333"/>
    <a:srgbClr val="C3C3E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15" autoAdjust="0"/>
    <p:restoredTop sz="88746" autoAdjust="0"/>
  </p:normalViewPr>
  <p:slideViewPr>
    <p:cSldViewPr>
      <p:cViewPr varScale="1">
        <p:scale>
          <a:sx n="80" d="100"/>
          <a:sy n="80" d="100"/>
        </p:scale>
        <p:origin x="780" y="44"/>
      </p:cViewPr>
      <p:guideLst>
        <p:guide orient="horz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13DB623-E4F1-4968-96A3-99CF94D33F45}" type="datetimeFigureOut">
              <a:rPr lang="zh-CN" altLang="en-US"/>
              <a:pPr>
                <a:defRPr/>
              </a:pPr>
              <a:t>2024/12/11</a:t>
            </a:fld>
            <a:endParaRPr lang="en-US" altLang="zh-CN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24E0D12-1631-4688-BDBA-B625EE6F83C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73895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61FFC5FB-8FAD-4A82-A31A-6D07400DB7BC}" type="datetimeFigureOut">
              <a:rPr lang="zh-CN" altLang="en-US"/>
              <a:pPr>
                <a:defRPr/>
              </a:pPr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9EBC002A-B0FF-4AB1-B1B7-F9D4F08610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9544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87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7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altLang="zh-CN" sz="1800" b="0" i="0" u="none" strike="noStrike" baseline="0">
                <a:solidFill>
                  <a:srgbClr val="000000"/>
                </a:solidFill>
                <a:latin typeface="TimesLTStd-Roman-Identity-H"/>
              </a:rPr>
              <a:t>High Energy Photon Source </a:t>
            </a:r>
            <a:r>
              <a:rPr lang="en-US" altLang="zh-CN" sz="1800" b="0" i="0" u="none" strike="noStrike" baseline="0">
                <a:solidFill>
                  <a:srgbClr val="000000"/>
                </a:solidFill>
                <a:latin typeface="TimesLTStd-Roman-Identity-H"/>
              </a:rPr>
              <a:t>with an energy of 6 GeV and a natural emittance of 34 pm rad. Figure </a:t>
            </a:r>
            <a:r>
              <a:rPr lang="en-US" altLang="zh-CN" sz="1800" b="0" i="0" u="none" strike="noStrike" baseline="0">
                <a:solidFill>
                  <a:srgbClr val="0000FF"/>
                </a:solidFill>
                <a:latin typeface="TimesLTStd-Roman-Identity-H"/>
              </a:rPr>
              <a:t>1 </a:t>
            </a:r>
            <a:r>
              <a:rPr lang="en-US" altLang="zh-CN" sz="1800" b="0" i="0" u="none" strike="noStrike" baseline="0">
                <a:solidFill>
                  <a:srgbClr val="000000"/>
                </a:solidFill>
                <a:latin typeface="TimesLTStd-Roman-Identity-H"/>
              </a:rPr>
              <a:t>shows the schematic layout of the HEPS, which includes a linear accelerator (LINAC), a booster (Booster 454m), a 1360.4 m SR, a low energy transport line (LTB), two high-energy transport lines (BTS and STB 100 m), and a dump line. Table </a:t>
            </a:r>
            <a:r>
              <a:rPr lang="en-US" altLang="zh-CN" sz="1800" b="0" i="0" u="none" strike="noStrike" baseline="0">
                <a:solidFill>
                  <a:srgbClr val="0000FF"/>
                </a:solidFill>
                <a:latin typeface="TimesLTStd-Roman-Identity-H"/>
              </a:rPr>
              <a:t>1 </a:t>
            </a:r>
            <a:r>
              <a:rPr lang="en-US" altLang="zh-CN" sz="1800" b="0" i="0" u="none" strike="noStrike" baseline="0">
                <a:solidFill>
                  <a:srgbClr val="000000"/>
                </a:solidFill>
                <a:latin typeface="TimesLTStd-Roman-Identity-H"/>
              </a:rPr>
              <a:t>summarizes the main physical parameters of the HEPS [</a:t>
            </a:r>
            <a:r>
              <a:rPr lang="en-US" altLang="zh-CN" sz="1800" b="0" i="0" u="none" strike="noStrike" baseline="0">
                <a:solidFill>
                  <a:srgbClr val="0000FF"/>
                </a:solidFill>
                <a:latin typeface="TimesLTStd-Roman-Identity-H"/>
              </a:rPr>
              <a:t>2</a:t>
            </a:r>
            <a:r>
              <a:rPr lang="en-US" altLang="zh-CN" sz="1800" b="0" i="0" u="none" strike="noStrike" baseline="0">
                <a:solidFill>
                  <a:srgbClr val="000000"/>
                </a:solidFill>
                <a:latin typeface="TimesLTStd-Roman-Identity-H"/>
              </a:rPr>
              <a:t>].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00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057944"/>
            <a:ext cx="7920203" cy="480005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1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02924"/>
            <a:ext cx="10972800" cy="5473245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371" y="13095"/>
            <a:ext cx="10657184" cy="678604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 userDrawn="1"/>
        </p:nvSpPr>
        <p:spPr>
          <a:xfrm>
            <a:off x="-1820" y="70170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6971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59371" y="643453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altLang="zh-CN" dirty="0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1176" y="5475"/>
            <a:ext cx="1380825" cy="6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0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TextBox 8"/>
          <p:cNvSpPr txBox="1"/>
          <p:nvPr userDrawn="1"/>
        </p:nvSpPr>
        <p:spPr>
          <a:xfrm>
            <a:off x="431371" y="6469813"/>
            <a:ext cx="4728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>
                <a:solidFill>
                  <a:srgbClr val="99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Button BPMs for Synchrotron, Dec 11-12 ALBA</a:t>
            </a:r>
            <a:r>
              <a:rPr lang="en-US" altLang="zh-CN" sz="1200" b="0" baseline="0">
                <a:solidFill>
                  <a:srgbClr val="99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en-US" sz="1200" b="0">
                <a:solidFill>
                  <a:srgbClr val="99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lang="zh-CN" altLang="en-US" sz="1200" b="0" dirty="0">
              <a:solidFill>
                <a:srgbClr val="99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59371" y="63762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altLang="zh-CN" dirty="0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  <p:sp>
        <p:nvSpPr>
          <p:cNvPr id="7" name="TextBox 7"/>
          <p:cNvSpPr txBox="1"/>
          <p:nvPr userDrawn="1"/>
        </p:nvSpPr>
        <p:spPr>
          <a:xfrm>
            <a:off x="4223792" y="6469813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Jun He, IHEP</a:t>
            </a:r>
            <a:r>
              <a:rPr lang="zh-CN" altLang="en-US" sz="1200" b="0" baseline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12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lang="zh-CN" altLang="en-US" sz="1200" b="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1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919536" y="980728"/>
            <a:ext cx="8712968" cy="2242931"/>
          </a:xfrm>
        </p:spPr>
        <p:txBody>
          <a:bodyPr/>
          <a:lstStyle/>
          <a:p>
            <a:r>
              <a:rPr lang="en-US" altLang="zh-CN" sz="4400">
                <a:solidFill>
                  <a:srgbClr val="C00000"/>
                </a:solidFill>
              </a:rPr>
              <a:t>Design and manufacture</a:t>
            </a:r>
            <a:r>
              <a:rPr lang="zh-CN" altLang="en-US" sz="4400">
                <a:solidFill>
                  <a:srgbClr val="C00000"/>
                </a:solidFill>
              </a:rPr>
              <a:t> </a:t>
            </a:r>
            <a:r>
              <a:rPr lang="en-US" altLang="zh-CN" sz="4400">
                <a:solidFill>
                  <a:srgbClr val="C00000"/>
                </a:solidFill>
              </a:rPr>
              <a:t>and  test experiences of the HEPS Button BPM</a:t>
            </a:r>
            <a:endParaRPr lang="zh-CN" altLang="en-US" sz="44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432466" y="3789040"/>
            <a:ext cx="7327068" cy="2016224"/>
          </a:xfrm>
        </p:spPr>
        <p:txBody>
          <a:bodyPr>
            <a:noAutofit/>
          </a:bodyPr>
          <a:lstStyle/>
          <a:p>
            <a:r>
              <a:rPr lang="en-US" altLang="zh-CN" sz="4000" u="sng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Jun He</a:t>
            </a:r>
            <a:r>
              <a:rPr lang="en-US" altLang="zh-CN" sz="4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Yanfeng Sui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High Energy Physics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2024-12-11</a:t>
            </a:r>
          </a:p>
        </p:txBody>
      </p:sp>
    </p:spTree>
    <p:extLst>
      <p:ext uri="{BB962C8B-B14F-4D97-AF65-F5344CB8AC3E}">
        <p14:creationId xmlns:p14="http://schemas.microsoft.com/office/powerpoint/2010/main" val="2762282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BD2AF8C-4001-4943-9477-2399E865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2925"/>
            <a:ext cx="6710536" cy="151796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A:</a:t>
            </a:r>
            <a:r>
              <a:rPr lang="zh-CN" altLang="en-US" dirty="0"/>
              <a:t> </a:t>
            </a:r>
            <a:r>
              <a:rPr lang="en-US" altLang="zh-CN" dirty="0"/>
              <a:t>BPM01-07, 09-12</a:t>
            </a:r>
          </a:p>
          <a:p>
            <a:r>
              <a:rPr lang="en-US" altLang="zh-CN" dirty="0"/>
              <a:t>B: BPM08</a:t>
            </a:r>
          </a:p>
          <a:p>
            <a:r>
              <a:rPr lang="en-US" altLang="zh-CN" dirty="0"/>
              <a:t>C: BPM09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7617766-2CDC-4AA6-9BE6-9C416F42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BPM </a:t>
            </a:r>
            <a:r>
              <a:rPr lang="en-GB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: </a:t>
            </a:r>
            <a:r>
              <a:rPr lang="en-GB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torage ring</a:t>
            </a:r>
            <a:r>
              <a:rPr lang="en-GB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BPM</a:t>
            </a:r>
            <a:endParaRPr lang="zh-CN" altLang="en-US" sz="280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3F5455-186B-486E-942C-0A7894196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97" y="2276872"/>
            <a:ext cx="5282901" cy="4021608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E478657-7AE0-46AA-81EF-57B012050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574" y="3904923"/>
            <a:ext cx="3528392" cy="216774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F93B70-288B-4C1B-8135-33F3C33A9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44" y="1115853"/>
            <a:ext cx="2900267" cy="26100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FC8700-44E3-4EAA-90E3-961336149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65" y="1115853"/>
            <a:ext cx="3448079" cy="26100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1BB7D7-F05B-4A0C-8528-BF0A97CA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966" y="3904923"/>
            <a:ext cx="3576645" cy="216774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51F9D98-CFB3-43A7-A511-274087CCAB7E}"/>
              </a:ext>
            </a:extLst>
          </p:cNvPr>
          <p:cNvSpPr txBox="1"/>
          <p:nvPr/>
        </p:nvSpPr>
        <p:spPr>
          <a:xfrm>
            <a:off x="5971514" y="6020834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>
                <a:solidFill>
                  <a:schemeClr val="tx1"/>
                </a:solidFill>
              </a:rPr>
              <a:t>xz plane view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C15B2FA-14E9-4E75-B568-740D961248DF}"/>
              </a:ext>
            </a:extLst>
          </p:cNvPr>
          <p:cNvSpPr txBox="1"/>
          <p:nvPr/>
        </p:nvSpPr>
        <p:spPr>
          <a:xfrm>
            <a:off x="9323091" y="5972870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>
                <a:solidFill>
                  <a:schemeClr val="tx1"/>
                </a:solidFill>
              </a:rPr>
              <a:t>xy plane view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8CFB5-AE10-4DDB-8C3F-0BEF7E030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10078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D1A5968-3E08-4506-8663-06F751224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68" y="863025"/>
            <a:ext cx="11103024" cy="941900"/>
          </a:xfrm>
        </p:spPr>
        <p:txBody>
          <a:bodyPr>
            <a:normAutofit/>
          </a:bodyPr>
          <a:lstStyle/>
          <a:p>
            <a:pPr marL="0" algn="l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Permittivity requirements of pipes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&lt;1.02 , </a:t>
            </a:r>
            <a:r>
              <a:rPr lang="en-US" altLang="zh-CN" sz="240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&lt;1.05 at few special points such as the welding spot.</a:t>
            </a:r>
            <a:endParaRPr lang="zh-CN" altLang="zh-CN" sz="240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7FFC6A9-7B16-4948-A659-B42BA50E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BPM manufacture </a:t>
            </a:r>
            <a:r>
              <a:rPr lang="en-GB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zh-CN" sz="2400">
                <a:effectLst/>
              </a:rPr>
              <a:t>Permittivity minimize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C98C4D-2DCC-4FC0-B961-3B27B327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19" y="1703886"/>
            <a:ext cx="6499117" cy="4913294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AB8D19D-86B4-4AB7-8034-5B912540DE07}"/>
              </a:ext>
            </a:extLst>
          </p:cNvPr>
          <p:cNvSpPr txBox="1"/>
          <p:nvPr/>
        </p:nvSpPr>
        <p:spPr>
          <a:xfrm>
            <a:off x="7483412" y="1444878"/>
            <a:ext cx="4523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>
                <a:solidFill>
                  <a:srgbClr val="3333FF"/>
                </a:solidFill>
              </a:rPr>
              <a:t>Metallization: Mo-Mn + Ni Plating</a:t>
            </a:r>
          </a:p>
          <a:p>
            <a:r>
              <a:rPr lang="en-US" altLang="zh-CN" sz="2400" b="0">
                <a:solidFill>
                  <a:srgbClr val="3333FF"/>
                </a:solidFill>
              </a:rPr>
              <a:t>With masking before Ni plating</a:t>
            </a:r>
            <a:endParaRPr lang="zh-CN" altLang="en-US" sz="2400" b="0" dirty="0">
              <a:solidFill>
                <a:srgbClr val="3333FF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3131FD2-D3CE-4B3C-81F3-00B0D6D25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336" y="2386778"/>
            <a:ext cx="3024336" cy="183332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4EB5114-F055-4669-ABD7-99770872B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283266" y="3843691"/>
            <a:ext cx="2394723" cy="3152089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167291D-D46A-4233-A09D-C82FA1D4FA86}"/>
              </a:ext>
            </a:extLst>
          </p:cNvPr>
          <p:cNvCxnSpPr/>
          <p:nvPr/>
        </p:nvCxnSpPr>
        <p:spPr>
          <a:xfrm>
            <a:off x="8832304" y="2852936"/>
            <a:ext cx="2256251" cy="0"/>
          </a:xfrm>
          <a:prstGeom prst="line">
            <a:avLst/>
          </a:prstGeom>
          <a:ln w="444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0B3CDF2-A553-4108-BCEC-3276D1FFC31C}"/>
              </a:ext>
            </a:extLst>
          </p:cNvPr>
          <p:cNvCxnSpPr>
            <a:cxnSpLocks/>
          </p:cNvCxnSpPr>
          <p:nvPr/>
        </p:nvCxnSpPr>
        <p:spPr>
          <a:xfrm>
            <a:off x="8904312" y="3861048"/>
            <a:ext cx="2184243" cy="0"/>
          </a:xfrm>
          <a:prstGeom prst="line">
            <a:avLst/>
          </a:prstGeom>
          <a:ln w="444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B794AC-3BB0-4893-B9A2-1C09420C3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18623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BPM </a:t>
            </a:r>
            <a:r>
              <a:rPr lang="en-GB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: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Sorting for reduce 4-channel inconsistency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B3FEE8-56CB-4CC5-A85E-BFC71B679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39775" y="1052736"/>
            <a:ext cx="5340100" cy="417646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8984D42-5DE7-4340-A31F-9A617AE81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3" y="831003"/>
            <a:ext cx="4145761" cy="3506713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B7F35AB-0984-7A81-D8ED-C4751203FA31}"/>
              </a:ext>
            </a:extLst>
          </p:cNvPr>
          <p:cNvSpPr txBox="1"/>
          <p:nvPr/>
        </p:nvSpPr>
        <p:spPr>
          <a:xfrm>
            <a:off x="99724" y="4621569"/>
            <a:ext cx="4145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0" dirty="0">
                <a:solidFill>
                  <a:srgbClr val="3333FF"/>
                </a:solidFill>
              </a:rPr>
              <a:t>The signal strength is mainly determined by position and capacitance.</a:t>
            </a:r>
            <a:endParaRPr lang="zh-CN" altLang="en-US" sz="2000" b="0" dirty="0">
              <a:solidFill>
                <a:srgbClr val="3333FF"/>
              </a:solidFill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88FB564-00A2-C87D-6905-5DC0868A2AA5}"/>
              </a:ext>
            </a:extLst>
          </p:cNvPr>
          <p:cNvCxnSpPr>
            <a:cxnSpLocks/>
          </p:cNvCxnSpPr>
          <p:nvPr/>
        </p:nvCxnSpPr>
        <p:spPr>
          <a:xfrm flipH="1">
            <a:off x="2561087" y="1628800"/>
            <a:ext cx="852619" cy="936104"/>
          </a:xfrm>
          <a:prstGeom prst="straightConnector1">
            <a:avLst/>
          </a:prstGeom>
          <a:ln w="349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D351DA65-A9A6-4AC1-8936-7CDA0F2A1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347" y="1057182"/>
            <a:ext cx="2519604" cy="287587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615F9BC-D616-4DEA-9DA1-A91CB8AB4034}"/>
              </a:ext>
            </a:extLst>
          </p:cNvPr>
          <p:cNvSpPr txBox="1"/>
          <p:nvPr/>
        </p:nvSpPr>
        <p:spPr>
          <a:xfrm>
            <a:off x="7104112" y="5406315"/>
            <a:ext cx="4667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Complementary BPM block and feedthrough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F531E6C-5759-480A-BB87-6DE48BDC8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120" y="3429000"/>
            <a:ext cx="2528831" cy="3227983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0F0374-9847-40E0-B441-985A51375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2" y="5637232"/>
            <a:ext cx="2971053" cy="759845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1644668-2A68-4E89-9867-A352C69A7DA3}"/>
              </a:ext>
            </a:extLst>
          </p:cNvPr>
          <p:cNvSpPr txBox="1"/>
          <p:nvPr/>
        </p:nvSpPr>
        <p:spPr>
          <a:xfrm>
            <a:off x="5469816" y="2096852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solidFill>
                <a:srgbClr val="3333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F22EF19-A4BE-4D14-B567-BAEF9E7FE087}"/>
              </a:ext>
            </a:extLst>
          </p:cNvPr>
          <p:cNvSpPr txBox="1"/>
          <p:nvPr/>
        </p:nvSpPr>
        <p:spPr>
          <a:xfrm>
            <a:off x="3935760" y="62068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rgbClr val="3333FF"/>
                </a:solidFill>
              </a:rPr>
              <a:t>Sorting sheet</a:t>
            </a:r>
            <a:endParaRPr lang="zh-CN" altLang="en-US" sz="2400" b="0" dirty="0">
              <a:solidFill>
                <a:srgbClr val="3333FF"/>
              </a:solidFill>
            </a:endParaRPr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B4805599-7A47-42B6-8DE2-14D02CED5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8528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BPM </a:t>
            </a:r>
            <a:r>
              <a:rPr lang="en-GB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manufacture: </a:t>
            </a:r>
            <a:r>
              <a:rPr lang="en-GB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Acceptable differences in a BPM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CD71D99-C515-4F87-89C1-824863F0B2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0418" y="888152"/>
            <a:ext cx="5168608" cy="47228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855F6DD-2C02-490F-B38F-E75198D7ED9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49351" y="888152"/>
            <a:ext cx="4494576" cy="310575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84B71C4-DEF3-59BE-4D9F-753321B1E653}"/>
              </a:ext>
            </a:extLst>
          </p:cNvPr>
          <p:cNvSpPr txBox="1"/>
          <p:nvPr/>
        </p:nvSpPr>
        <p:spPr>
          <a:xfrm>
            <a:off x="408179" y="5681260"/>
            <a:ext cx="52950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Capacitance: </a:t>
            </a:r>
            <a:r>
              <a:rPr lang="en-US" altLang="zh-CN" sz="2400" b="0" dirty="0">
                <a:solidFill>
                  <a:srgbClr val="FF0000"/>
                </a:solidFill>
              </a:rPr>
              <a:t>±0.01pF </a:t>
            </a:r>
            <a:r>
              <a:rPr lang="en-US" altLang="zh-CN" sz="2400" b="0" dirty="0">
                <a:solidFill>
                  <a:schemeClr val="tx1"/>
                </a:solidFill>
              </a:rPr>
              <a:t>(±0.02 pF)</a:t>
            </a:r>
          </a:p>
          <a:p>
            <a:r>
              <a:rPr lang="en-US" altLang="zh-CN" sz="2400" b="0" dirty="0">
                <a:solidFill>
                  <a:schemeClr val="tx1"/>
                </a:solidFill>
              </a:rPr>
              <a:t>Size: </a:t>
            </a:r>
            <a:r>
              <a:rPr lang="en-US" altLang="zh-CN" sz="2400" b="0" dirty="0">
                <a:solidFill>
                  <a:srgbClr val="FF0000"/>
                </a:solidFill>
              </a:rPr>
              <a:t>±0.01 mm </a:t>
            </a:r>
            <a:r>
              <a:rPr lang="en-US" altLang="zh-CN" sz="2400" b="0" dirty="0">
                <a:solidFill>
                  <a:schemeClr val="tx1"/>
                </a:solidFill>
              </a:rPr>
              <a:t>(±0.02 mm) in a BPM</a:t>
            </a:r>
          </a:p>
          <a:p>
            <a:endParaRPr lang="zh-CN" altLang="en-US" sz="2400" dirty="0">
              <a:solidFill>
                <a:srgbClr val="3333FF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7E341E3-7E14-C0B9-A7D3-A5727FBA3395}"/>
              </a:ext>
            </a:extLst>
          </p:cNvPr>
          <p:cNvSpPr txBox="1"/>
          <p:nvPr/>
        </p:nvSpPr>
        <p:spPr>
          <a:xfrm>
            <a:off x="7176120" y="4032449"/>
            <a:ext cx="38443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0">
                <a:solidFill>
                  <a:schemeClr val="tx1"/>
                </a:solidFill>
              </a:rPr>
              <a:t>Capacitance distribution of  </a:t>
            </a:r>
          </a:p>
          <a:p>
            <a:r>
              <a:rPr lang="en-US" altLang="zh-CN" sz="2000" b="0">
                <a:solidFill>
                  <a:schemeClr val="tx1"/>
                </a:solidFill>
              </a:rPr>
              <a:t>SIRIUS</a:t>
            </a:r>
            <a:r>
              <a:rPr lang="zh-CN" altLang="en-US" sz="2000" b="0">
                <a:solidFill>
                  <a:schemeClr val="tx1"/>
                </a:solidFill>
              </a:rPr>
              <a:t> </a:t>
            </a:r>
            <a:r>
              <a:rPr lang="en-US" altLang="zh-CN" sz="2000" b="0">
                <a:solidFill>
                  <a:schemeClr val="tx1"/>
                </a:solidFill>
              </a:rPr>
              <a:t>bell-shaped button </a:t>
            </a:r>
          </a:p>
          <a:p>
            <a:r>
              <a:rPr lang="en-US" altLang="zh-CN" sz="2000" b="0">
                <a:solidFill>
                  <a:schemeClr val="tx1"/>
                </a:solidFill>
              </a:rPr>
              <a:t>Courtesy of Henrique O. C. Duarte </a:t>
            </a:r>
          </a:p>
          <a:p>
            <a:r>
              <a:rPr lang="en-US" altLang="zh-CN" sz="2000" b="0">
                <a:solidFill>
                  <a:schemeClr val="tx1"/>
                </a:solidFill>
              </a:rPr>
              <a:t>(</a:t>
            </a:r>
            <a:r>
              <a:rPr lang="en-GB" altLang="zh-CN" sz="2000" b="0">
                <a:solidFill>
                  <a:schemeClr val="tx1"/>
                </a:solidFill>
              </a:rPr>
              <a:t>Acceptable: </a:t>
            </a:r>
            <a:r>
              <a:rPr lang="en-US" altLang="zh-CN" sz="2000" b="0">
                <a:solidFill>
                  <a:schemeClr val="tx1"/>
                </a:solidFill>
              </a:rPr>
              <a:t>1%</a:t>
            </a:r>
            <a:r>
              <a:rPr lang="en-GB" altLang="zh-CN" sz="2000" b="0">
                <a:solidFill>
                  <a:schemeClr val="tx1"/>
                </a:solidFill>
              </a:rPr>
              <a:t>  </a:t>
            </a:r>
            <a:r>
              <a:rPr lang="en-US" altLang="zh-CN" sz="2000" b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A270BA-598B-43F1-A5DC-895FCA0E7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131" y="5644257"/>
            <a:ext cx="3816424" cy="787951"/>
          </a:xfrm>
          <a:prstGeom prst="rect">
            <a:avLst/>
          </a:prstGeom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6E4D12-EDA8-45D0-9346-069702DD3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27353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Feedthroughs characterization: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TDR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F0889F-6203-467F-B747-01F096088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868235"/>
            <a:ext cx="3782099" cy="3617299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7043BC-12FA-410B-A9D3-32ACE40B9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875" y="868235"/>
            <a:ext cx="3586412" cy="3617298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058CC84-8D92-45FC-9AB4-007A0EB761EE}"/>
              </a:ext>
            </a:extLst>
          </p:cNvPr>
          <p:cNvSpPr txBox="1"/>
          <p:nvPr/>
        </p:nvSpPr>
        <p:spPr>
          <a:xfrm>
            <a:off x="3498956" y="5249773"/>
            <a:ext cx="17646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X-ray Tomography</a:t>
            </a: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51848EF-0845-4F59-B102-3E3176196FFD}"/>
              </a:ext>
            </a:extLst>
          </p:cNvPr>
          <p:cNvSpPr txBox="1"/>
          <p:nvPr/>
        </p:nvSpPr>
        <p:spPr>
          <a:xfrm>
            <a:off x="8284667" y="1082189"/>
            <a:ext cx="3419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TDR(time-domain reflectometry)</a:t>
            </a:r>
          </a:p>
          <a:p>
            <a:r>
              <a:rPr lang="en-US" altLang="zh-CN" sz="2400" b="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Capacitance: </a:t>
            </a:r>
            <a:r>
              <a:rPr lang="en-GB" altLang="zh-CN" sz="24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</a:t>
            </a:r>
            <a:r>
              <a:rPr lang="en-GB" altLang="zh-CN" sz="1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</a:t>
            </a:r>
            <a:r>
              <a:rPr lang="en-GB" altLang="zh-CN" sz="1200" b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GB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=</a:t>
            </a:r>
            <a:r>
              <a:rPr lang="en-GB" altLang="zh-CN" sz="24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GB" altLang="zh-CN" sz="1200" b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rise</a:t>
            </a:r>
            <a:r>
              <a:rPr lang="en-GB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/2.2Z</a:t>
            </a:r>
            <a:r>
              <a:rPr lang="en-GB" altLang="zh-CN" sz="1200" b="0" dirty="0">
                <a:solidFill>
                  <a:srgbClr val="FF0000"/>
                </a:solidFill>
                <a:cs typeface="Times New Roman" panose="02020603050405020304" pitchFamily="18" charset="0"/>
              </a:rPr>
              <a:t>0</a:t>
            </a:r>
            <a:endParaRPr lang="zh-CN" altLang="en-US" sz="1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8E381F5-E079-45C7-B3B5-0F49630A1F30}"/>
              </a:ext>
            </a:extLst>
          </p:cNvPr>
          <p:cNvCxnSpPr>
            <a:cxnSpLocks/>
          </p:cNvCxnSpPr>
          <p:nvPr/>
        </p:nvCxnSpPr>
        <p:spPr>
          <a:xfrm>
            <a:off x="4199125" y="2430006"/>
            <a:ext cx="637750" cy="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2CCA604D-1EC2-4E9C-BC47-60D670669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29" y="4579482"/>
            <a:ext cx="2305182" cy="20484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DA9D87-5520-459F-9CD1-72CD13091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4587215"/>
            <a:ext cx="2160240" cy="2005712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395D54AF-9F48-42C5-8081-8EA60CF72230}"/>
              </a:ext>
            </a:extLst>
          </p:cNvPr>
          <p:cNvCxnSpPr>
            <a:cxnSpLocks/>
          </p:cNvCxnSpPr>
          <p:nvPr/>
        </p:nvCxnSpPr>
        <p:spPr>
          <a:xfrm>
            <a:off x="2135560" y="3767103"/>
            <a:ext cx="0" cy="9030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FF32E8A-E2A3-4F68-947A-E850BB6216B5}"/>
              </a:ext>
            </a:extLst>
          </p:cNvPr>
          <p:cNvCxnSpPr>
            <a:cxnSpLocks/>
          </p:cNvCxnSpPr>
          <p:nvPr/>
        </p:nvCxnSpPr>
        <p:spPr>
          <a:xfrm>
            <a:off x="6528048" y="3767103"/>
            <a:ext cx="0" cy="9030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AC05F58-6203-4310-8DCE-A6CE99998BA5}"/>
              </a:ext>
            </a:extLst>
          </p:cNvPr>
          <p:cNvSpPr txBox="1"/>
          <p:nvPr/>
        </p:nvSpPr>
        <p:spPr>
          <a:xfrm>
            <a:off x="8582318" y="2559547"/>
            <a:ext cx="3357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0" dirty="0">
                <a:solidFill>
                  <a:srgbClr val="FF0000"/>
                </a:solidFill>
              </a:rPr>
              <a:t>Optimization:</a:t>
            </a:r>
          </a:p>
          <a:p>
            <a:pPr algn="just"/>
            <a:r>
              <a:rPr lang="en-US" altLang="zh-CN" sz="2400" b="0" dirty="0">
                <a:solidFill>
                  <a:schemeClr val="tx1"/>
                </a:solidFill>
              </a:rPr>
              <a:t>1. Smaller signal reflection by characteristic impedance optimized.</a:t>
            </a:r>
          </a:p>
          <a:p>
            <a:pPr algn="just"/>
            <a:endParaRPr lang="en-US" altLang="zh-CN" sz="2400" b="0" dirty="0">
              <a:solidFill>
                <a:schemeClr val="tx1"/>
              </a:solidFill>
            </a:endParaRPr>
          </a:p>
          <a:p>
            <a:pPr algn="just"/>
            <a:r>
              <a:rPr lang="en-US" altLang="zh-CN" sz="2400" b="0" dirty="0">
                <a:solidFill>
                  <a:schemeClr val="tx1"/>
                </a:solidFill>
              </a:rPr>
              <a:t>2. Smaller </a:t>
            </a:r>
            <a:r>
              <a:rPr lang="en-US" altLang="zh-CN" sz="2400" b="0" dirty="0" err="1">
                <a:solidFill>
                  <a:schemeClr val="tx1"/>
                </a:solidFill>
              </a:rPr>
              <a:t>wakefield</a:t>
            </a:r>
            <a:r>
              <a:rPr lang="en-US" altLang="zh-CN" sz="2400" b="0" dirty="0">
                <a:solidFill>
                  <a:schemeClr val="tx1"/>
                </a:solidFill>
              </a:rPr>
              <a:t> impedance by deduce the volume of the ceramics and hide it behind the button  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720720-E298-4F01-AB6C-579C6D40B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64047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A3E9534D-3454-460A-8A99-39874448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068" y="3832892"/>
            <a:ext cx="2305182" cy="2402231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625A4128-2449-40CF-9F66-BB448D252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Characterization: 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X-ray Tomography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8C3FC2-BD3A-4F09-A2C3-89395631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93" y="896773"/>
            <a:ext cx="3628312" cy="2803219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5603491-ECBF-432A-B1C6-44A342700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36" y="908720"/>
            <a:ext cx="3842547" cy="2803226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AF449F8-2738-46D8-BCEE-10D5D66BD460}"/>
              </a:ext>
            </a:extLst>
          </p:cNvPr>
          <p:cNvCxnSpPr>
            <a:cxnSpLocks/>
          </p:cNvCxnSpPr>
          <p:nvPr/>
        </p:nvCxnSpPr>
        <p:spPr>
          <a:xfrm>
            <a:off x="3896576" y="2114525"/>
            <a:ext cx="335688" cy="0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50EA2AA8-66DC-4FDF-BB22-9FC31E389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746" y="891111"/>
            <a:ext cx="1926218" cy="269941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36EFC41-6152-4249-9A66-09EA92F4D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6" y="3832893"/>
            <a:ext cx="5234494" cy="24737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1AD4070-42BC-424F-BCC4-922E8DE86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869" y="917397"/>
            <a:ext cx="2844799" cy="26687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DD7961C-EDFE-472D-BC54-85C10BC9B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5363" y="3832892"/>
            <a:ext cx="2150501" cy="241509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57EDC71-3DD1-44FE-BD3A-7FF26D3E506F}"/>
              </a:ext>
            </a:extLst>
          </p:cNvPr>
          <p:cNvSpPr txBox="1"/>
          <p:nvPr/>
        </p:nvSpPr>
        <p:spPr>
          <a:xfrm>
            <a:off x="250124" y="4005064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1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7A64C72-7D91-4E41-98AC-20595691EC66}"/>
              </a:ext>
            </a:extLst>
          </p:cNvPr>
          <p:cNvSpPr txBox="1"/>
          <p:nvPr/>
        </p:nvSpPr>
        <p:spPr>
          <a:xfrm>
            <a:off x="5477403" y="3833399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1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C9BAB8E-3844-4337-8E27-6A6C1419FD5D}"/>
              </a:ext>
            </a:extLst>
          </p:cNvPr>
          <p:cNvSpPr txBox="1"/>
          <p:nvPr/>
        </p:nvSpPr>
        <p:spPr>
          <a:xfrm>
            <a:off x="1137232" y="4005063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2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0551B48-9590-42C6-8A82-FAD522BD8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8772" y="3820032"/>
            <a:ext cx="2062444" cy="241509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1F8A2BB-B343-4A25-B363-470C7A622FEF}"/>
              </a:ext>
            </a:extLst>
          </p:cNvPr>
          <p:cNvSpPr txBox="1"/>
          <p:nvPr/>
        </p:nvSpPr>
        <p:spPr>
          <a:xfrm>
            <a:off x="7651634" y="3745729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2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84D2751-2D7D-41C0-8612-90B748522D04}"/>
              </a:ext>
            </a:extLst>
          </p:cNvPr>
          <p:cNvSpPr txBox="1"/>
          <p:nvPr/>
        </p:nvSpPr>
        <p:spPr>
          <a:xfrm>
            <a:off x="3037332" y="4005063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3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7142298-FE95-4DA8-A5DD-1D43C3AA2B29}"/>
              </a:ext>
            </a:extLst>
          </p:cNvPr>
          <p:cNvSpPr txBox="1"/>
          <p:nvPr/>
        </p:nvSpPr>
        <p:spPr>
          <a:xfrm>
            <a:off x="3962483" y="4041200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4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B325150-8B2D-4270-BD99-E21D35E938E2}"/>
              </a:ext>
            </a:extLst>
          </p:cNvPr>
          <p:cNvSpPr txBox="1"/>
          <p:nvPr/>
        </p:nvSpPr>
        <p:spPr>
          <a:xfrm>
            <a:off x="4719943" y="4072972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5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DFD78D4-A906-441C-966F-EF1A1E0501BC}"/>
              </a:ext>
            </a:extLst>
          </p:cNvPr>
          <p:cNvSpPr txBox="1"/>
          <p:nvPr/>
        </p:nvSpPr>
        <p:spPr>
          <a:xfrm>
            <a:off x="9786745" y="3711946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3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5895CFC-E6A9-4CC3-B29C-B605B87D4639}"/>
              </a:ext>
            </a:extLst>
          </p:cNvPr>
          <p:cNvSpPr txBox="1"/>
          <p:nvPr/>
        </p:nvSpPr>
        <p:spPr>
          <a:xfrm>
            <a:off x="7712557" y="766002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4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02FB2B4-E137-4A93-9AFD-FC8FA4688749}"/>
              </a:ext>
            </a:extLst>
          </p:cNvPr>
          <p:cNvSpPr txBox="1"/>
          <p:nvPr/>
        </p:nvSpPr>
        <p:spPr>
          <a:xfrm>
            <a:off x="9714976" y="935100"/>
            <a:ext cx="466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3333FF"/>
                </a:solidFill>
              </a:rPr>
              <a:t>5</a:t>
            </a:r>
            <a:endParaRPr lang="zh-CN" altLang="en-US" sz="4400" dirty="0">
              <a:solidFill>
                <a:srgbClr val="3333FF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F68E16-F408-4486-8E07-1071706A5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45237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89C9671-8532-41BE-B576-2D0F3889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Characterization: </a:t>
            </a:r>
            <a:r>
              <a:rPr lang="en-GB" altLang="zh-CN"/>
              <a:t>Optical imaging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72F2BA-494B-4DC2-876B-8875409BB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94" y="1111287"/>
            <a:ext cx="3981478" cy="2889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6D536-C4E6-41CB-8B12-01B212C6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056" y="1111287"/>
            <a:ext cx="3600400" cy="28621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D1C775C-B79E-4F8D-A6DD-FFE661E2C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13" y="4041418"/>
            <a:ext cx="7688540" cy="241618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097458A-7916-41B8-8566-B99C7180C3A5}"/>
              </a:ext>
            </a:extLst>
          </p:cNvPr>
          <p:cNvSpPr txBox="1"/>
          <p:nvPr/>
        </p:nvSpPr>
        <p:spPr>
          <a:xfrm>
            <a:off x="-28129" y="785451"/>
            <a:ext cx="46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800" b="0" dirty="0">
                <a:solidFill>
                  <a:schemeClr val="tx1"/>
                </a:solidFill>
              </a:rPr>
              <a:t>Magnification: 20~100X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D20425B-C4BB-4BF4-885D-2886F6B79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49" y="1293122"/>
            <a:ext cx="3651021" cy="24161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7271B8C-F141-4AC4-B20F-C58F1B60B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200" y="4044089"/>
            <a:ext cx="2619433" cy="241351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0FB706-7F00-4F89-958C-B0C765283360}"/>
              </a:ext>
            </a:extLst>
          </p:cNvPr>
          <p:cNvSpPr txBox="1"/>
          <p:nvPr/>
        </p:nvSpPr>
        <p:spPr>
          <a:xfrm>
            <a:off x="3971883" y="1275800"/>
            <a:ext cx="1217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</a:rPr>
              <a:t>Female 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87282B-A0A3-4D4F-8801-16065C09229E}"/>
              </a:ext>
            </a:extLst>
          </p:cNvPr>
          <p:cNvSpPr txBox="1"/>
          <p:nvPr/>
        </p:nvSpPr>
        <p:spPr>
          <a:xfrm>
            <a:off x="8359699" y="129091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</a:rPr>
              <a:t>Male 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AECE61F-15D6-4FE6-A1C2-38D69B01BB94}"/>
              </a:ext>
            </a:extLst>
          </p:cNvPr>
          <p:cNvSpPr txBox="1"/>
          <p:nvPr/>
        </p:nvSpPr>
        <p:spPr>
          <a:xfrm>
            <a:off x="10099289" y="4509120"/>
            <a:ext cx="1973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Metal impurity because of chamfering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4483E9F-0843-4CA7-94BB-70FDA74348F0}"/>
              </a:ext>
            </a:extLst>
          </p:cNvPr>
          <p:cNvSpPr txBox="1"/>
          <p:nvPr/>
        </p:nvSpPr>
        <p:spPr>
          <a:xfrm>
            <a:off x="-24680" y="3625860"/>
            <a:ext cx="4608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dirty="0">
                <a:solidFill>
                  <a:schemeClr val="tx1"/>
                </a:solidFill>
              </a:rPr>
              <a:t>Different vendors 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104CF795-9BC8-4C92-80DD-30E5F00A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12899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2">
            <a:extLst>
              <a:ext uri="{FF2B5EF4-FFF2-40B4-BE49-F238E27FC236}">
                <a16:creationId xmlns:a16="http://schemas.microsoft.com/office/drawing/2014/main" id="{BB41075D-A1CA-5128-0BE1-0B1893146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2700"/>
            <a:ext cx="10992792" cy="679450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BPM test: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Fiducials and button positon accuracy by the vendors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2D3B6D-1205-098D-9FAE-0D593FE39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26" y="2218539"/>
            <a:ext cx="5367886" cy="423117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F66766C-6C7B-4AA4-9D76-7744C6496A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2289729"/>
            <a:ext cx="5001962" cy="423117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E8ED818-4FD9-4632-8378-557ED2C1D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26" y="836929"/>
            <a:ext cx="2595469" cy="1385095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7E2138-631C-4E1A-AEC0-71A635EEA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71" y="840414"/>
            <a:ext cx="6048672" cy="1378125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0959898-46D1-436D-960F-09C5629C3928}"/>
              </a:ext>
            </a:extLst>
          </p:cNvPr>
          <p:cNvSpPr/>
          <p:nvPr/>
        </p:nvSpPr>
        <p:spPr>
          <a:xfrm>
            <a:off x="4799856" y="1196752"/>
            <a:ext cx="576064" cy="79208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C96C13C5-9E19-42E9-AC84-5715ABC9813E}"/>
              </a:ext>
            </a:extLst>
          </p:cNvPr>
          <p:cNvCxnSpPr/>
          <p:nvPr/>
        </p:nvCxnSpPr>
        <p:spPr>
          <a:xfrm>
            <a:off x="5397487" y="1988840"/>
            <a:ext cx="1109119" cy="113763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B283DB54-1792-4493-92D7-549D26ECCD3F}"/>
              </a:ext>
            </a:extLst>
          </p:cNvPr>
          <p:cNvSpPr/>
          <p:nvPr/>
        </p:nvSpPr>
        <p:spPr>
          <a:xfrm>
            <a:off x="5807967" y="1180484"/>
            <a:ext cx="3413375" cy="660092"/>
          </a:xfrm>
          <a:prstGeom prst="rect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D283264-3BD7-4D84-8C48-71FC99D2DC10}"/>
              </a:ext>
            </a:extLst>
          </p:cNvPr>
          <p:cNvCxnSpPr>
            <a:cxnSpLocks/>
          </p:cNvCxnSpPr>
          <p:nvPr/>
        </p:nvCxnSpPr>
        <p:spPr>
          <a:xfrm flipH="1">
            <a:off x="4655840" y="1857836"/>
            <a:ext cx="2654185" cy="1268639"/>
          </a:xfrm>
          <a:prstGeom prst="straightConnector1">
            <a:avLst/>
          </a:prstGeom>
          <a:ln w="412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A1E2CF6-B9D7-4944-BB17-8ACCF23F033B}"/>
              </a:ext>
            </a:extLst>
          </p:cNvPr>
          <p:cNvCxnSpPr>
            <a:cxnSpLocks/>
          </p:cNvCxnSpPr>
          <p:nvPr/>
        </p:nvCxnSpPr>
        <p:spPr>
          <a:xfrm flipH="1">
            <a:off x="2576377" y="1324445"/>
            <a:ext cx="2" cy="1167710"/>
          </a:xfrm>
          <a:prstGeom prst="straightConnector1">
            <a:avLst/>
          </a:prstGeom>
          <a:ln w="412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A36BB2-94ED-449A-A9BE-63C05EE77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76367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F692520-D9AE-44B6-A64E-0B90254B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BPM test: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Fiducials position accuracy by the alignment staff  </a:t>
            </a:r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EA5CAED-DC60-4228-8DC6-01C54D9B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7" y="908720"/>
            <a:ext cx="5400354" cy="457706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7B1C0E-8B4A-4116-87FA-8BF07BBDA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71" y="908720"/>
            <a:ext cx="5230366" cy="457706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DF41E5E-CA1A-4D08-8D02-F657011FBB2C}"/>
              </a:ext>
            </a:extLst>
          </p:cNvPr>
          <p:cNvSpPr txBox="1"/>
          <p:nvPr/>
        </p:nvSpPr>
        <p:spPr>
          <a:xfrm>
            <a:off x="151098" y="5397023"/>
            <a:ext cx="1169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0" dirty="0">
                <a:solidFill>
                  <a:schemeClr val="tx1"/>
                </a:solidFill>
              </a:rPr>
              <a:t>Due to the HEPS project schedule, the alignment was not fully adjusted, many smooth operations were not completed, and the final positioning accuracy did not reach the predetermined target.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9EF072-FB1E-4AB7-AEDE-A7193384F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2335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1B4C2AD-42F4-4C64-9532-53029A21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BPM test: 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 stretched wire calibration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429083-01CF-4BE9-A9A6-653F46A05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9336" y="868885"/>
            <a:ext cx="4032448" cy="3381931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679C0D1-5BBA-661C-9BD4-799BBBC9502F}"/>
              </a:ext>
            </a:extLst>
          </p:cNvPr>
          <p:cNvSpPr txBox="1"/>
          <p:nvPr/>
        </p:nvSpPr>
        <p:spPr>
          <a:xfrm>
            <a:off x="466395" y="5191803"/>
            <a:ext cx="10873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0" dirty="0">
                <a:solidFill>
                  <a:schemeClr val="tx1"/>
                </a:solidFill>
              </a:rPr>
              <a:t>The electrical center is easy to determine, but the mechanical center is not. The BPM are calibration by the electrical center where </a:t>
            </a:r>
            <a:r>
              <a:rPr lang="en-US" altLang="zh-CN" sz="2400" b="0" dirty="0" err="1">
                <a:solidFill>
                  <a:schemeClr val="tx1"/>
                </a:solidFill>
              </a:rPr>
              <a:t>Va</a:t>
            </a:r>
            <a:r>
              <a:rPr lang="en-US" altLang="zh-CN" sz="2400" b="0" dirty="0">
                <a:solidFill>
                  <a:schemeClr val="tx1"/>
                </a:solidFill>
              </a:rPr>
              <a:t>=</a:t>
            </a:r>
            <a:r>
              <a:rPr lang="en-US" altLang="zh-CN" sz="2400" b="0" dirty="0" err="1">
                <a:solidFill>
                  <a:schemeClr val="tx1"/>
                </a:solidFill>
              </a:rPr>
              <a:t>Vb</a:t>
            </a:r>
            <a:r>
              <a:rPr lang="en-US" altLang="zh-CN" sz="2400" b="0" dirty="0">
                <a:solidFill>
                  <a:schemeClr val="tx1"/>
                </a:solidFill>
              </a:rPr>
              <a:t>=</a:t>
            </a:r>
            <a:r>
              <a:rPr lang="en-US" altLang="zh-CN" sz="2400" b="0" dirty="0" err="1">
                <a:solidFill>
                  <a:schemeClr val="tx1"/>
                </a:solidFill>
              </a:rPr>
              <a:t>Vc</a:t>
            </a:r>
            <a:r>
              <a:rPr lang="en-US" altLang="zh-CN" sz="2400" b="0" dirty="0">
                <a:solidFill>
                  <a:schemeClr val="tx1"/>
                </a:solidFill>
              </a:rPr>
              <a:t>=</a:t>
            </a:r>
            <a:r>
              <a:rPr lang="en-US" altLang="zh-CN" sz="2400" b="0" dirty="0" err="1">
                <a:solidFill>
                  <a:schemeClr val="tx1"/>
                </a:solidFill>
              </a:rPr>
              <a:t>Vd</a:t>
            </a:r>
            <a:r>
              <a:rPr lang="en-US" altLang="zh-CN" sz="2400" b="0" dirty="0">
                <a:solidFill>
                  <a:schemeClr val="tx1"/>
                </a:solidFill>
              </a:rPr>
              <a:t>(x=y=0).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CB5E51-6644-43E8-B096-1B56CB845A3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72264" y="868884"/>
            <a:ext cx="3719736" cy="3381929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89EC21A-A121-4F93-A111-B50173E32534}"/>
              </a:ext>
            </a:extLst>
          </p:cNvPr>
          <p:cNvSpPr txBox="1"/>
          <p:nvPr/>
        </p:nvSpPr>
        <p:spPr>
          <a:xfrm>
            <a:off x="9192344" y="4360806"/>
            <a:ext cx="2686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>
                <a:solidFill>
                  <a:schemeClr val="tx1"/>
                </a:solidFill>
              </a:rPr>
              <a:t>Range: ±6 mm</a:t>
            </a:r>
          </a:p>
          <a:p>
            <a:r>
              <a:rPr lang="en-US" altLang="zh-CN" sz="2400" b="0">
                <a:solidFill>
                  <a:schemeClr val="tx1"/>
                </a:solidFill>
              </a:rPr>
              <a:t>Step size</a:t>
            </a:r>
            <a:r>
              <a:rPr lang="zh-CN" altLang="en-US" sz="2400" b="0">
                <a:solidFill>
                  <a:schemeClr val="tx1"/>
                </a:solidFill>
              </a:rPr>
              <a:t>： </a:t>
            </a:r>
            <a:r>
              <a:rPr lang="en-US" altLang="zh-CN" sz="2400" b="0">
                <a:solidFill>
                  <a:schemeClr val="tx1"/>
                </a:solidFill>
              </a:rPr>
              <a:t>0.25mm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DC221C-CB3F-4164-AA65-C43F651586E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51784" y="868885"/>
            <a:ext cx="4320480" cy="3381930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BD69053-9B99-4907-89B5-41F08EF81D7F}"/>
              </a:ext>
            </a:extLst>
          </p:cNvPr>
          <p:cNvSpPr txBox="1"/>
          <p:nvPr/>
        </p:nvSpPr>
        <p:spPr>
          <a:xfrm>
            <a:off x="2092355" y="4284385"/>
            <a:ext cx="4923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i="1" dirty="0">
                <a:solidFill>
                  <a:schemeClr val="tx1"/>
                </a:solidFill>
              </a:rPr>
              <a:t>x</a:t>
            </a:r>
            <a:r>
              <a:rPr lang="en-US" altLang="zh-CN" sz="2400" b="0" dirty="0">
                <a:solidFill>
                  <a:schemeClr val="tx1"/>
                </a:solidFill>
              </a:rPr>
              <a:t>=</a:t>
            </a:r>
            <a:r>
              <a:rPr lang="en-US" altLang="zh-CN" sz="2400" b="0" dirty="0">
                <a:solidFill>
                  <a:srgbClr val="3333FF"/>
                </a:solidFill>
              </a:rPr>
              <a:t>A</a:t>
            </a:r>
            <a:r>
              <a:rPr lang="en-US" altLang="zh-CN" sz="2400" b="0" baseline="-25000" dirty="0">
                <a:solidFill>
                  <a:srgbClr val="3333FF"/>
                </a:solidFill>
              </a:rPr>
              <a:t>0,0</a:t>
            </a:r>
            <a:r>
              <a:rPr lang="en-US" altLang="zh-CN" sz="2400" b="0" baseline="-25000" dirty="0">
                <a:solidFill>
                  <a:schemeClr val="tx1"/>
                </a:solidFill>
              </a:rPr>
              <a:t> </a:t>
            </a:r>
            <a:r>
              <a:rPr lang="en-US" altLang="zh-CN" sz="2400" b="0" dirty="0">
                <a:solidFill>
                  <a:schemeClr val="tx1"/>
                </a:solidFill>
              </a:rPr>
              <a:t>+ </a:t>
            </a:r>
            <a:r>
              <a:rPr lang="en-US" altLang="zh-CN" sz="3200" b="0" dirty="0">
                <a:solidFill>
                  <a:srgbClr val="FF0000"/>
                </a:solidFill>
              </a:rPr>
              <a:t>A</a:t>
            </a:r>
            <a:r>
              <a:rPr lang="en-US" altLang="zh-CN" sz="3200" b="0" baseline="-25000" dirty="0">
                <a:solidFill>
                  <a:srgbClr val="FF0000"/>
                </a:solidFill>
              </a:rPr>
              <a:t>1,0</a:t>
            </a:r>
            <a:r>
              <a:rPr lang="en-US" altLang="zh-CN" sz="2400" b="0" dirty="0">
                <a:solidFill>
                  <a:schemeClr val="tx1"/>
                </a:solidFill>
              </a:rPr>
              <a:t>× </a:t>
            </a:r>
            <a:r>
              <a:rPr lang="en-US" altLang="zh-CN" sz="2400" b="0" dirty="0" err="1">
                <a:solidFill>
                  <a:schemeClr val="tx1"/>
                </a:solidFill>
              </a:rPr>
              <a:t>Xraw</a:t>
            </a:r>
            <a:r>
              <a:rPr lang="en-US" altLang="zh-CN" sz="2400" b="0" dirty="0">
                <a:solidFill>
                  <a:schemeClr val="tx1"/>
                </a:solidFill>
              </a:rPr>
              <a:t> + A</a:t>
            </a:r>
            <a:r>
              <a:rPr lang="en-US" altLang="zh-CN" sz="2400" b="0" baseline="-25000" dirty="0">
                <a:solidFill>
                  <a:schemeClr val="tx1"/>
                </a:solidFill>
              </a:rPr>
              <a:t>0,1</a:t>
            </a:r>
            <a:r>
              <a:rPr lang="en-US" altLang="zh-CN" sz="2400" b="0" dirty="0">
                <a:solidFill>
                  <a:schemeClr val="tx1"/>
                </a:solidFill>
              </a:rPr>
              <a:t> × </a:t>
            </a:r>
            <a:r>
              <a:rPr lang="en-US" altLang="zh-CN" sz="2400" b="0" dirty="0" err="1">
                <a:solidFill>
                  <a:schemeClr val="tx1"/>
                </a:solidFill>
              </a:rPr>
              <a:t>Yraw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236DFC-A6B1-459C-8667-C041026B8364}"/>
              </a:ext>
            </a:extLst>
          </p:cNvPr>
          <p:cNvSpPr txBox="1"/>
          <p:nvPr/>
        </p:nvSpPr>
        <p:spPr>
          <a:xfrm>
            <a:off x="1847528" y="483954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rgbClr val="3333FF"/>
                </a:solidFill>
              </a:rPr>
              <a:t>BBA</a:t>
            </a:r>
            <a:endParaRPr lang="zh-CN" altLang="en-US" sz="2400" b="0" dirty="0">
              <a:solidFill>
                <a:srgbClr val="3333FF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46286A-CB48-462A-A593-FE4AFA2518F3}"/>
              </a:ext>
            </a:extLst>
          </p:cNvPr>
          <p:cNvSpPr txBox="1"/>
          <p:nvPr/>
        </p:nvSpPr>
        <p:spPr>
          <a:xfrm>
            <a:off x="2999656" y="483954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rgbClr val="FF0000"/>
                </a:solidFill>
              </a:rPr>
              <a:t>Gain calibration</a:t>
            </a:r>
            <a:endParaRPr lang="zh-CN" altLang="en-US" sz="2400" b="0" dirty="0">
              <a:solidFill>
                <a:srgbClr val="FF0000"/>
              </a:solidFill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ECFCFA9-6500-4524-9CED-0423C8136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135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>
            <a:spLocks/>
          </p:cNvSpPr>
          <p:nvPr/>
        </p:nvSpPr>
        <p:spPr bwMode="auto">
          <a:xfrm>
            <a:off x="2137792" y="703401"/>
            <a:ext cx="7916416" cy="96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zh-CN" sz="4400">
                <a:solidFill>
                  <a:srgbClr val="0000FF"/>
                </a:solidFill>
                <a:latin typeface="Arial Black" panose="020B0A04020102020204" pitchFamily="34" charset="0"/>
              </a:rPr>
              <a:t>Contents</a:t>
            </a:r>
            <a:endParaRPr lang="zh-CN" altLang="en-US" sz="44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352800" y="1988840"/>
            <a:ext cx="5410200" cy="665162"/>
            <a:chOff x="1152" y="1275"/>
            <a:chExt cx="3408" cy="419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11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12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13" name="AutoShape 6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100000">
                    <a:srgbClr val="FF0000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</p:grp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699" y="1315"/>
              <a:ext cx="272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3200">
                  <a:solidFill>
                    <a:srgbClr val="FF0000"/>
                  </a:solidFill>
                  <a:ea typeface="宋体" charset="-122"/>
                </a:rPr>
                <a:t>HEPS and BPM system</a:t>
              </a:r>
              <a:endParaRPr lang="en-US" altLang="zh-CN" sz="4000" dirty="0">
                <a:ea typeface="宋体" charset="-122"/>
              </a:endParaRP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gray">
            <a:xfrm>
              <a:off x="1272" y="1337"/>
              <a:ext cx="23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800">
                  <a:ea typeface="宋体" charset="-122"/>
                </a:rPr>
                <a:t>1</a:t>
              </a:r>
            </a:p>
          </p:txBody>
        </p:sp>
      </p:grp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3352801" y="2903240"/>
            <a:ext cx="5551489" cy="665162"/>
            <a:chOff x="1152" y="1851"/>
            <a:chExt cx="3497" cy="419"/>
          </a:xfrm>
        </p:grpSpPr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9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20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21" name="AutoShape 10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98000">
                    <a:srgbClr val="0000FF"/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</p:grp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639" y="1891"/>
              <a:ext cx="301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2800">
                  <a:solidFill>
                    <a:srgbClr val="0000FF"/>
                  </a:solidFill>
                  <a:ea typeface="宋体" charset="-122"/>
                </a:rPr>
                <a:t>BPM</a:t>
              </a:r>
              <a:r>
                <a:rPr lang="zh-CN" altLang="en-US" sz="2800">
                  <a:solidFill>
                    <a:srgbClr val="0000FF"/>
                  </a:solidFill>
                  <a:ea typeface="宋体" charset="-122"/>
                </a:rPr>
                <a:t> </a:t>
              </a:r>
              <a:r>
                <a:rPr lang="en-US" altLang="zh-CN" sz="2800">
                  <a:solidFill>
                    <a:srgbClr val="0000FF"/>
                  </a:solidFill>
                  <a:ea typeface="宋体" charset="-122"/>
                </a:rPr>
                <a:t>design and </a:t>
              </a:r>
              <a:r>
                <a:rPr lang="en-GB" altLang="zh-CN" sz="2800">
                  <a:solidFill>
                    <a:srgbClr val="0000FF"/>
                  </a:solidFill>
                  <a:ea typeface="宋体" charset="-122"/>
                </a:rPr>
                <a:t>manufacture</a:t>
              </a:r>
              <a:endParaRPr lang="en-US" altLang="zh-CN" dirty="0">
                <a:ea typeface="宋体" charset="-122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gray">
            <a:xfrm>
              <a:off x="1272" y="1913"/>
              <a:ext cx="23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800" dirty="0">
                  <a:ea typeface="宋体" charset="-122"/>
                </a:rPr>
                <a:t>2</a:t>
              </a:r>
            </a:p>
          </p:txBody>
        </p:sp>
      </p:grpSp>
      <p:grpSp>
        <p:nvGrpSpPr>
          <p:cNvPr id="22" name="Group 34"/>
          <p:cNvGrpSpPr>
            <a:grpSpLocks/>
          </p:cNvGrpSpPr>
          <p:nvPr/>
        </p:nvGrpSpPr>
        <p:grpSpPr bwMode="auto">
          <a:xfrm>
            <a:off x="3352800" y="3739850"/>
            <a:ext cx="5410200" cy="720724"/>
            <a:chOff x="1152" y="2378"/>
            <a:chExt cx="3408" cy="454"/>
          </a:xfrm>
        </p:grpSpPr>
        <p:grpSp>
          <p:nvGrpSpPr>
            <p:cNvPr id="23" name="Group 17"/>
            <p:cNvGrpSpPr>
              <a:grpSpLocks/>
            </p:cNvGrpSpPr>
            <p:nvPr/>
          </p:nvGrpSpPr>
          <p:grpSpPr bwMode="auto">
            <a:xfrm>
              <a:off x="1152" y="2413"/>
              <a:ext cx="480" cy="419"/>
              <a:chOff x="1110" y="2656"/>
              <a:chExt cx="1549" cy="1351"/>
            </a:xfrm>
          </p:grpSpPr>
          <p:sp>
            <p:nvSpPr>
              <p:cNvPr id="27" name="AutoShape 18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28" name="AutoShape 19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29" name="AutoShape 20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100000">
                    <a:srgbClr val="00B050"/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</p:grp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1536" y="2797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2253" y="2378"/>
              <a:ext cx="114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zh-CN" sz="3200">
                  <a:solidFill>
                    <a:srgbClr val="00B050"/>
                  </a:solidFill>
                  <a:ea typeface="宋体" charset="-122"/>
                </a:rPr>
                <a:t>BPM </a:t>
              </a:r>
              <a:r>
                <a:rPr lang="en-US" altLang="zh-CN" sz="3200">
                  <a:solidFill>
                    <a:srgbClr val="00B050"/>
                  </a:solidFill>
                  <a:ea typeface="宋体" charset="-122"/>
                </a:rPr>
                <a:t>test</a:t>
              </a:r>
              <a:endParaRPr lang="zh-CN" altLang="en-US" sz="3200" dirty="0">
                <a:solidFill>
                  <a:srgbClr val="00B050"/>
                </a:solidFill>
                <a:ea typeface="宋体" charset="-122"/>
              </a:endParaRPr>
            </a:p>
          </p:txBody>
        </p:sp>
        <p:sp>
          <p:nvSpPr>
            <p:cNvPr id="26" name="Text Box 27"/>
            <p:cNvSpPr txBox="1">
              <a:spLocks noChangeArrowheads="1"/>
            </p:cNvSpPr>
            <p:nvPr/>
          </p:nvSpPr>
          <p:spPr bwMode="gray">
            <a:xfrm>
              <a:off x="1272" y="2475"/>
              <a:ext cx="23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800">
                  <a:ea typeface="宋体" charset="-122"/>
                </a:rPr>
                <a:t>3</a:t>
              </a:r>
            </a:p>
          </p:txBody>
        </p:sp>
      </p:grpSp>
      <p:grpSp>
        <p:nvGrpSpPr>
          <p:cNvPr id="30" name="Group 35"/>
          <p:cNvGrpSpPr>
            <a:grpSpLocks/>
          </p:cNvGrpSpPr>
          <p:nvPr/>
        </p:nvGrpSpPr>
        <p:grpSpPr bwMode="auto">
          <a:xfrm>
            <a:off x="3352800" y="4651075"/>
            <a:ext cx="5410200" cy="723899"/>
            <a:chOff x="1152" y="2952"/>
            <a:chExt cx="3408" cy="456"/>
          </a:xfrm>
        </p:grpSpPr>
        <p:grpSp>
          <p:nvGrpSpPr>
            <p:cNvPr id="31" name="Group 21"/>
            <p:cNvGrpSpPr>
              <a:grpSpLocks/>
            </p:cNvGrpSpPr>
            <p:nvPr/>
          </p:nvGrpSpPr>
          <p:grpSpPr bwMode="auto">
            <a:xfrm>
              <a:off x="1152" y="2989"/>
              <a:ext cx="480" cy="419"/>
              <a:chOff x="3174" y="2656"/>
              <a:chExt cx="1549" cy="1351"/>
            </a:xfrm>
          </p:grpSpPr>
          <p:sp>
            <p:nvSpPr>
              <p:cNvPr id="35" name="AutoShape 22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36" name="AutoShape 23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499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1">
                    <a:srgbClr val="E6E6E6"/>
                  </a:gs>
                  <a:gs pos="66001">
                    <a:srgbClr val="7D8496"/>
                  </a:gs>
                  <a:gs pos="73500">
                    <a:srgbClr val="E6E6E6"/>
                  </a:gs>
                  <a:gs pos="92501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  <p:sp>
            <p:nvSpPr>
              <p:cNvPr id="37" name="AutoShape 24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100000">
                    <a:srgbClr val="9933FF"/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000"/>
              </a:p>
            </p:txBody>
          </p:sp>
        </p:grp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1536" y="3373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000"/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2089" y="2952"/>
              <a:ext cx="133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zh-CN" altLang="en-US" sz="3200" dirty="0">
                  <a:solidFill>
                    <a:srgbClr val="9933FF"/>
                  </a:solidFill>
                  <a:ea typeface="宋体" charset="-122"/>
                </a:rPr>
                <a:t>  </a:t>
              </a:r>
              <a:r>
                <a:rPr lang="en-US" altLang="zh-CN" sz="3200" dirty="0">
                  <a:solidFill>
                    <a:srgbClr val="9933FF"/>
                  </a:solidFill>
                  <a:ea typeface="宋体" charset="-122"/>
                </a:rPr>
                <a:t>Summary</a:t>
              </a: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gray">
            <a:xfrm>
              <a:off x="1272" y="3051"/>
              <a:ext cx="23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800">
                  <a:ea typeface="宋体" charset="-122"/>
                </a:rPr>
                <a:t>4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7DB10B2-7239-4A8F-AD59-2164F3520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22088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055835E-7099-4414-BCC3-58828291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3. How accurate (</a:t>
            </a:r>
            <a:r>
              <a:rPr lang="en-GB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trueness not reproduce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) the k can be determined?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E12273-938F-406F-A706-324D92A06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90" y="889506"/>
            <a:ext cx="4368485" cy="8682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397BF5-9C2D-4446-97D4-FBDEE5BF2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021" y="889506"/>
            <a:ext cx="5408289" cy="877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CFC3C23-AA9C-4B15-A361-26CAFDDDBC8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05688" y="2374507"/>
            <a:ext cx="3936437" cy="28792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391D7B-4EC5-9763-D17B-20B3F6D9FD46}"/>
              </a:ext>
            </a:extLst>
          </p:cNvPr>
          <p:cNvSpPr txBox="1"/>
          <p:nvPr/>
        </p:nvSpPr>
        <p:spPr>
          <a:xfrm>
            <a:off x="798807" y="1684555"/>
            <a:ext cx="509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3333FF"/>
                </a:solidFill>
              </a:rPr>
              <a:t>X=A</a:t>
            </a:r>
            <a:r>
              <a:rPr lang="en-US" altLang="zh-CN" sz="2400" baseline="-25000" dirty="0">
                <a:solidFill>
                  <a:srgbClr val="3333FF"/>
                </a:solidFill>
              </a:rPr>
              <a:t>0,0 </a:t>
            </a:r>
            <a:r>
              <a:rPr lang="en-US" altLang="zh-CN" sz="2400" dirty="0">
                <a:solidFill>
                  <a:srgbClr val="3333FF"/>
                </a:solidFill>
              </a:rPr>
              <a:t>+ </a:t>
            </a:r>
            <a:r>
              <a:rPr lang="en-US" altLang="zh-CN" sz="3200" dirty="0">
                <a:solidFill>
                  <a:srgbClr val="FF0000"/>
                </a:solidFill>
              </a:rPr>
              <a:t>A</a:t>
            </a:r>
            <a:r>
              <a:rPr lang="en-US" altLang="zh-CN" sz="3200" baseline="-25000" dirty="0">
                <a:solidFill>
                  <a:srgbClr val="FF0000"/>
                </a:solidFill>
              </a:rPr>
              <a:t>1,0</a:t>
            </a:r>
            <a:r>
              <a:rPr lang="en-US" altLang="zh-CN" sz="2400" dirty="0">
                <a:solidFill>
                  <a:srgbClr val="3333FF"/>
                </a:solidFill>
              </a:rPr>
              <a:t>× </a:t>
            </a:r>
            <a:r>
              <a:rPr lang="en-US" altLang="zh-CN" sz="2400" dirty="0" err="1">
                <a:solidFill>
                  <a:srgbClr val="3333FF"/>
                </a:solidFill>
              </a:rPr>
              <a:t>Xraw</a:t>
            </a:r>
            <a:r>
              <a:rPr lang="en-US" altLang="zh-CN" sz="2400" dirty="0">
                <a:solidFill>
                  <a:srgbClr val="3333FF"/>
                </a:solidFill>
              </a:rPr>
              <a:t> + A</a:t>
            </a:r>
            <a:r>
              <a:rPr lang="en-US" altLang="zh-CN" sz="2400" baseline="-25000" dirty="0">
                <a:solidFill>
                  <a:srgbClr val="3333FF"/>
                </a:solidFill>
              </a:rPr>
              <a:t>0,1</a:t>
            </a:r>
            <a:r>
              <a:rPr lang="en-US" altLang="zh-CN" sz="2400" dirty="0">
                <a:solidFill>
                  <a:srgbClr val="3333FF"/>
                </a:solidFill>
              </a:rPr>
              <a:t> × </a:t>
            </a:r>
            <a:r>
              <a:rPr lang="en-US" altLang="zh-CN" sz="2400" dirty="0" err="1">
                <a:solidFill>
                  <a:srgbClr val="3333FF"/>
                </a:solidFill>
              </a:rPr>
              <a:t>Yraw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FD04BD-104A-0695-8CF3-B1F47AD16141}"/>
              </a:ext>
            </a:extLst>
          </p:cNvPr>
          <p:cNvSpPr txBox="1"/>
          <p:nvPr/>
        </p:nvSpPr>
        <p:spPr>
          <a:xfrm>
            <a:off x="5708933" y="1757734"/>
            <a:ext cx="61008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3333FF"/>
                </a:solidFill>
              </a:rPr>
              <a:t>Y=B</a:t>
            </a:r>
            <a:r>
              <a:rPr lang="en-US" altLang="zh-CN" sz="2400" baseline="-25000" dirty="0">
                <a:solidFill>
                  <a:srgbClr val="3333FF"/>
                </a:solidFill>
              </a:rPr>
              <a:t>0,0 </a:t>
            </a:r>
            <a:r>
              <a:rPr lang="en-US" altLang="zh-CN" sz="2400" dirty="0">
                <a:solidFill>
                  <a:srgbClr val="3333FF"/>
                </a:solidFill>
              </a:rPr>
              <a:t>+ </a:t>
            </a:r>
            <a:r>
              <a:rPr lang="en-US" altLang="zh-CN" sz="3200" dirty="0">
                <a:solidFill>
                  <a:srgbClr val="FF0000"/>
                </a:solidFill>
              </a:rPr>
              <a:t>B</a:t>
            </a:r>
            <a:r>
              <a:rPr lang="en-US" altLang="zh-CN" sz="3200" baseline="-25000" dirty="0">
                <a:solidFill>
                  <a:srgbClr val="FF0000"/>
                </a:solidFill>
              </a:rPr>
              <a:t>1,0</a:t>
            </a:r>
            <a:r>
              <a:rPr lang="en-US" altLang="zh-CN" sz="2400" dirty="0">
                <a:solidFill>
                  <a:srgbClr val="3333FF"/>
                </a:solidFill>
              </a:rPr>
              <a:t>×Xraw + B</a:t>
            </a:r>
            <a:r>
              <a:rPr lang="en-US" altLang="zh-CN" sz="2400" baseline="-25000" dirty="0">
                <a:solidFill>
                  <a:srgbClr val="3333FF"/>
                </a:solidFill>
              </a:rPr>
              <a:t>0,1</a:t>
            </a:r>
            <a:r>
              <a:rPr lang="en-US" altLang="zh-CN" sz="2400" dirty="0">
                <a:solidFill>
                  <a:srgbClr val="3333FF"/>
                </a:solidFill>
              </a:rPr>
              <a:t> ×</a:t>
            </a:r>
            <a:r>
              <a:rPr lang="en-US" altLang="zh-CN" sz="2400" dirty="0" err="1">
                <a:solidFill>
                  <a:srgbClr val="3333FF"/>
                </a:solidFill>
              </a:rPr>
              <a:t>Yraw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B23134-451F-479F-F8ED-DBB9D9DDE78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28058" y="2374507"/>
            <a:ext cx="4320480" cy="28792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741D23F-590F-46BB-9B1A-EB6CB547668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628873" y="2362167"/>
            <a:ext cx="3563127" cy="289161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DD0E19A-F7C4-437B-B42E-DE0F5B001014}"/>
              </a:ext>
            </a:extLst>
          </p:cNvPr>
          <p:cNvSpPr txBox="1"/>
          <p:nvPr/>
        </p:nvSpPr>
        <p:spPr>
          <a:xfrm>
            <a:off x="587388" y="5406531"/>
            <a:ext cx="11017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0">
                <a:solidFill>
                  <a:schemeClr val="tx1"/>
                </a:solidFill>
              </a:rPr>
              <a:t>The calibration results show BPM with a difference (0.1%) of k if the Gain of each BPM can not be determined well because of the hardware limitations .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16C32BA-3905-40FF-B750-808AAB932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6253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0BA64DA-FEFC-4540-AD32-9EA10488D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65" y="772880"/>
            <a:ext cx="11247040" cy="969498"/>
          </a:xfrm>
        </p:spPr>
        <p:txBody>
          <a:bodyPr>
            <a:normAutofit lnSpcReduction="10000"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K(mm) got by the calibration was changed with different range and point density (advanced step size).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055835E-7099-4414-BCC3-58828291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BPM test :</a:t>
            </a: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15C7E5E-E5F4-4CCF-BF64-5A4BDFB750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4382" y="1705029"/>
            <a:ext cx="3160544" cy="2660686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6499FF-F7BC-4FBA-9BE4-CA5C4D2C369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70041" y="1692727"/>
            <a:ext cx="2799858" cy="2668301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FF350D1-2006-41F6-A053-80251EE489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48776" y="1691003"/>
            <a:ext cx="2799858" cy="2688737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381CAAD-EB16-4A60-A64B-4F1E916694F1}"/>
              </a:ext>
            </a:extLst>
          </p:cNvPr>
          <p:cNvSpPr txBox="1"/>
          <p:nvPr/>
        </p:nvSpPr>
        <p:spPr>
          <a:xfrm>
            <a:off x="234871" y="4520704"/>
            <a:ext cx="11722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0" dirty="0">
                <a:solidFill>
                  <a:schemeClr val="tx1"/>
                </a:solidFill>
              </a:rPr>
              <a:t>Step size induce a 0.1% change on k </a:t>
            </a:r>
            <a:r>
              <a:rPr lang="zh-CN" altLang="en-US" sz="2400" b="0" dirty="0">
                <a:solidFill>
                  <a:schemeClr val="tx1"/>
                </a:solidFill>
              </a:rPr>
              <a:t>（</a:t>
            </a:r>
            <a:r>
              <a:rPr lang="en-US" altLang="zh-CN" sz="2400" b="0" dirty="0">
                <a:solidFill>
                  <a:schemeClr val="tx1"/>
                </a:solidFill>
              </a:rPr>
              <a:t>0.1 mm </a:t>
            </a:r>
            <a:r>
              <a:rPr lang="zh-CN" altLang="en-US" sz="2400" b="0" dirty="0">
                <a:solidFill>
                  <a:schemeClr val="tx1"/>
                </a:solidFill>
              </a:rPr>
              <a:t>→</a:t>
            </a:r>
            <a:r>
              <a:rPr lang="en-US" altLang="zh-CN" sz="2400" b="0" dirty="0">
                <a:solidFill>
                  <a:schemeClr val="tx1"/>
                </a:solidFill>
              </a:rPr>
              <a:t>0.025mm for  a range of ±1mm</a:t>
            </a:r>
            <a:r>
              <a:rPr lang="zh-CN" altLang="en-US" sz="2400" b="0" dirty="0">
                <a:solidFill>
                  <a:schemeClr val="tx1"/>
                </a:solidFill>
              </a:rPr>
              <a:t>）</a:t>
            </a:r>
            <a:endParaRPr lang="en-US" altLang="zh-CN" sz="24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2400" b="0" dirty="0">
                <a:solidFill>
                  <a:schemeClr val="tx1"/>
                </a:solidFill>
              </a:rPr>
              <a:t>Range cause a 1% change on k (2mm </a:t>
            </a:r>
            <a:r>
              <a:rPr lang="zh-CN" altLang="en-US" sz="2400" b="0" dirty="0">
                <a:solidFill>
                  <a:schemeClr val="tx1"/>
                </a:solidFill>
              </a:rPr>
              <a:t>→</a:t>
            </a:r>
            <a:r>
              <a:rPr lang="en-US" altLang="zh-CN" sz="2400" b="0" dirty="0">
                <a:solidFill>
                  <a:schemeClr val="tx1"/>
                </a:solidFill>
              </a:rPr>
              <a:t>1 mm for a step of 0.05mm)</a:t>
            </a:r>
          </a:p>
          <a:p>
            <a:pPr algn="l"/>
            <a:r>
              <a:rPr lang="en-US" altLang="zh-CN" sz="2400" b="0" dirty="0">
                <a:solidFill>
                  <a:schemeClr val="tx1"/>
                </a:solidFill>
              </a:rPr>
              <a:t>A light-guide slit induce a bigger </a:t>
            </a:r>
            <a:r>
              <a:rPr lang="en-US" altLang="zh-CN" sz="2400" b="0" dirty="0" err="1">
                <a:solidFill>
                  <a:schemeClr val="tx1"/>
                </a:solidFill>
              </a:rPr>
              <a:t>k</a:t>
            </a:r>
            <a:r>
              <a:rPr lang="en-US" altLang="zh-CN" sz="2400" b="0" baseline="-25000" dirty="0" err="1">
                <a:solidFill>
                  <a:schemeClr val="tx1"/>
                </a:solidFill>
              </a:rPr>
              <a:t>x</a:t>
            </a:r>
            <a:r>
              <a:rPr lang="en-US" altLang="zh-CN" sz="2400" b="0" dirty="0">
                <a:solidFill>
                  <a:schemeClr val="tx1"/>
                </a:solidFill>
              </a:rPr>
              <a:t> but the slit width have no impact on k.</a:t>
            </a:r>
          </a:p>
          <a:p>
            <a:pPr algn="l"/>
            <a:r>
              <a:rPr lang="en-US" altLang="zh-CN" sz="2400" b="0" dirty="0">
                <a:solidFill>
                  <a:schemeClr val="tx1"/>
                </a:solidFill>
              </a:rPr>
              <a:t>Difference of k for strip-line is bigger than button type (Mechanical tolerances are difficult to control).</a:t>
            </a:r>
          </a:p>
          <a:p>
            <a:pPr algn="l"/>
            <a:endParaRPr lang="zh-CN" altLang="en-US" sz="2400" b="0" dirty="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819B622-5036-4433-B533-3F578FFF7B4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07775" y="1682509"/>
            <a:ext cx="2992334" cy="2688736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7761358-F981-474F-8A8A-E76E78554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21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57416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B15A991-EEE0-67DB-7330-E14B68EE0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3095"/>
            <a:ext cx="11497277" cy="678604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BPM characterization </a:t>
            </a:r>
            <a:r>
              <a:rPr lang="zh-C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Electro-mechanical offset</a:t>
            </a:r>
            <a:endParaRPr lang="zh-CN" altLang="en-US" sz="32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121F64-4CA1-D682-57E6-00419A5DF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2" y="980728"/>
            <a:ext cx="4293572" cy="3819726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ECCC8E-2ED3-E664-37B9-BF9290878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364" y="980729"/>
            <a:ext cx="3938892" cy="3819726"/>
          </a:xfrm>
          <a:prstGeom prst="rect">
            <a:avLst/>
          </a:prstGeom>
          <a:ln w="158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80EFA68-EE3E-53E4-4113-55827E15F9F2}"/>
              </a:ext>
            </a:extLst>
          </p:cNvPr>
          <p:cNvSpPr txBox="1"/>
          <p:nvPr/>
        </p:nvSpPr>
        <p:spPr>
          <a:xfrm>
            <a:off x="192969" y="4878373"/>
            <a:ext cx="6456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Alignment goal: BPM mechanical center to adjacent magnet center ±50 </a:t>
            </a:r>
            <a:r>
              <a:rPr lang="en-US" altLang="zh-CN" sz="2400" b="0" dirty="0" err="1">
                <a:solidFill>
                  <a:schemeClr val="tx1"/>
                </a:solidFill>
              </a:rPr>
              <a:t>μm</a:t>
            </a:r>
            <a:r>
              <a:rPr lang="en-US" altLang="zh-CN" sz="24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066DDE-D18B-423C-9F0D-9C63428F3EB5}"/>
              </a:ext>
            </a:extLst>
          </p:cNvPr>
          <p:cNvSpPr txBox="1"/>
          <p:nvPr/>
        </p:nvSpPr>
        <p:spPr>
          <a:xfrm>
            <a:off x="6096000" y="4941168"/>
            <a:ext cx="61002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Lambertson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method (VNA)</a:t>
            </a:r>
          </a:p>
          <a:p>
            <a:r>
              <a:rPr lang="en-US" altLang="zh-CN" sz="2800" b="0" dirty="0">
                <a:solidFill>
                  <a:schemeClr val="tx1"/>
                </a:solidFill>
                <a:cs typeface="Times New Roman" panose="02020603050405020304" pitchFamily="18" charset="0"/>
              </a:rPr>
              <a:t>Keysight E5080B + N4433D</a:t>
            </a:r>
          </a:p>
          <a:p>
            <a:r>
              <a:rPr lang="en-US" altLang="zh-CN" sz="2800" b="0" dirty="0" err="1">
                <a:solidFill>
                  <a:schemeClr val="tx1"/>
                </a:solidFill>
                <a:cs typeface="Times New Roman" panose="02020603050405020304" pitchFamily="18" charset="0"/>
              </a:rPr>
              <a:t>Ecal</a:t>
            </a:r>
            <a:r>
              <a:rPr lang="en-US" altLang="zh-CN" sz="2800" b="0" dirty="0">
                <a:solidFill>
                  <a:schemeClr val="tx1"/>
                </a:solidFill>
                <a:cs typeface="Times New Roman" panose="02020603050405020304" pitchFamily="18" charset="0"/>
              </a:rPr>
              <a:t> Module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20C623-1EB0-4620-9FF5-2E0575C95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256" y="967346"/>
            <a:ext cx="3685845" cy="3833108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8E7463-E7A9-40C6-92A1-7F72D6804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3318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FC498E3-8306-4DF4-82DC-61143B73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Electro-mechanical offset: 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Calculating the offsets on the VNA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FD1639-946E-4E7C-9968-74D571960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7" y="793181"/>
            <a:ext cx="7402781" cy="5834714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0EFD751-C06A-4CC6-8715-FCCBA38E6F38}"/>
              </a:ext>
            </a:extLst>
          </p:cNvPr>
          <p:cNvSpPr txBox="1"/>
          <p:nvPr/>
        </p:nvSpPr>
        <p:spPr>
          <a:xfrm>
            <a:off x="8256240" y="1116293"/>
            <a:ext cx="128753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</a:rPr>
              <a:t>S12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S13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S14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S23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S24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S34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G1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G2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G3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G4</a:t>
            </a:r>
          </a:p>
          <a:p>
            <a:r>
              <a:rPr lang="en-US" altLang="zh-CN" sz="2400">
                <a:solidFill>
                  <a:srgbClr val="FF0000"/>
                </a:solidFill>
              </a:rPr>
              <a:t>Offset X</a:t>
            </a:r>
          </a:p>
          <a:p>
            <a:r>
              <a:rPr lang="en-US" altLang="zh-CN" sz="2400">
                <a:solidFill>
                  <a:srgbClr val="3333FF"/>
                </a:solidFill>
              </a:rPr>
              <a:t>Offset Y</a:t>
            </a:r>
          </a:p>
          <a:p>
            <a:r>
              <a:rPr lang="en-US" altLang="zh-CN" sz="2400">
                <a:solidFill>
                  <a:schemeClr val="tx1"/>
                </a:solidFill>
              </a:rPr>
              <a:t>S21…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CFAA36B-1B3D-4E55-BAC4-C26A91103A7E}"/>
              </a:ext>
            </a:extLst>
          </p:cNvPr>
          <p:cNvSpPr/>
          <p:nvPr/>
        </p:nvSpPr>
        <p:spPr>
          <a:xfrm>
            <a:off x="7320136" y="4293096"/>
            <a:ext cx="43204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DA645ED-99F3-4E7F-A791-B4B0EAAFE20D}"/>
              </a:ext>
            </a:extLst>
          </p:cNvPr>
          <p:cNvSpPr/>
          <p:nvPr/>
        </p:nvSpPr>
        <p:spPr>
          <a:xfrm>
            <a:off x="7320136" y="4869160"/>
            <a:ext cx="432048" cy="144016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5AE9FD5-26B2-4F31-B3DC-28564E0EC3ED}"/>
              </a:ext>
            </a:extLst>
          </p:cNvPr>
          <p:cNvSpPr txBox="1"/>
          <p:nvPr/>
        </p:nvSpPr>
        <p:spPr>
          <a:xfrm>
            <a:off x="9285594" y="1725303"/>
            <a:ext cx="2906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>
                <a:solidFill>
                  <a:schemeClr val="tx1"/>
                </a:solidFill>
              </a:rPr>
              <a:t>IF bandwidth: 500 Hz</a:t>
            </a:r>
          </a:p>
          <a:p>
            <a:r>
              <a:rPr lang="en-US" altLang="zh-CN" sz="2400" b="0">
                <a:solidFill>
                  <a:schemeClr val="tx1"/>
                </a:solidFill>
              </a:rPr>
              <a:t>Offset STD</a:t>
            </a:r>
            <a:r>
              <a:rPr lang="zh-CN" altLang="en-US" sz="2400" b="0">
                <a:solidFill>
                  <a:schemeClr val="tx1"/>
                </a:solidFill>
              </a:rPr>
              <a:t>＜</a:t>
            </a:r>
            <a:r>
              <a:rPr lang="en-US" altLang="zh-CN" sz="2400" b="0">
                <a:solidFill>
                  <a:schemeClr val="tx1"/>
                </a:solidFill>
              </a:rPr>
              <a:t> 0.5 μm</a:t>
            </a:r>
          </a:p>
          <a:p>
            <a:r>
              <a:rPr lang="en-GB" altLang="zh-CN" sz="2400" b="0">
                <a:solidFill>
                  <a:schemeClr val="tx1"/>
                </a:solidFill>
              </a:rPr>
              <a:t>Reconnection measurement </a:t>
            </a:r>
            <a:r>
              <a:rPr lang="zh-CN" altLang="en-US" sz="2400" b="0">
                <a:solidFill>
                  <a:schemeClr val="tx1"/>
                </a:solidFill>
              </a:rPr>
              <a:t>＜</a:t>
            </a:r>
            <a:r>
              <a:rPr lang="en-US" altLang="zh-CN" sz="2400" b="0">
                <a:solidFill>
                  <a:schemeClr val="tx1"/>
                </a:solidFill>
              </a:rPr>
              <a:t> 10 μm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B63B80A-C283-4F41-8E8C-3B48160C7821}"/>
              </a:ext>
            </a:extLst>
          </p:cNvPr>
          <p:cNvCxnSpPr>
            <a:cxnSpLocks/>
          </p:cNvCxnSpPr>
          <p:nvPr/>
        </p:nvCxnSpPr>
        <p:spPr>
          <a:xfrm flipH="1" flipV="1">
            <a:off x="7824192" y="4420902"/>
            <a:ext cx="576064" cy="520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EADAA9E-1B3B-4B4B-8C17-83110AC9D8DD}"/>
              </a:ext>
            </a:extLst>
          </p:cNvPr>
          <p:cNvCxnSpPr>
            <a:cxnSpLocks/>
          </p:cNvCxnSpPr>
          <p:nvPr/>
        </p:nvCxnSpPr>
        <p:spPr>
          <a:xfrm flipH="1" flipV="1">
            <a:off x="7846526" y="5004132"/>
            <a:ext cx="481722" cy="369084"/>
          </a:xfrm>
          <a:prstGeom prst="straightConnector1">
            <a:avLst/>
          </a:prstGeom>
          <a:ln w="381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15719B9-1AD8-450D-B602-386CACCF5CE3}"/>
              </a:ext>
            </a:extLst>
          </p:cNvPr>
          <p:cNvCxnSpPr>
            <a:cxnSpLocks/>
          </p:cNvCxnSpPr>
          <p:nvPr/>
        </p:nvCxnSpPr>
        <p:spPr>
          <a:xfrm flipH="1">
            <a:off x="7752184" y="1274929"/>
            <a:ext cx="864096" cy="1403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79BACD37-5E68-427F-8016-AB7127D85E7B}"/>
              </a:ext>
            </a:extLst>
          </p:cNvPr>
          <p:cNvCxnSpPr>
            <a:cxnSpLocks/>
          </p:cNvCxnSpPr>
          <p:nvPr/>
        </p:nvCxnSpPr>
        <p:spPr>
          <a:xfrm flipH="1">
            <a:off x="7783882" y="3563116"/>
            <a:ext cx="925648" cy="79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109A93-9B54-42A0-8F16-EBCE92B8EE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01214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F782160-648F-42FE-9F32-A479D36D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" y="13095"/>
            <a:ext cx="11425269" cy="678604"/>
          </a:xfrm>
        </p:spPr>
        <p:txBody>
          <a:bodyPr>
            <a:normAutofit fontScale="90000"/>
          </a:bodyPr>
          <a:lstStyle/>
          <a:p>
            <a:r>
              <a:rPr lang="en-US" altLang="zh-CN"/>
              <a:t>Electro-mechanical offsets measured by Lambertson(VNA)</a:t>
            </a: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2DF4439-4D26-47F4-8976-D8586AAD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872605"/>
            <a:ext cx="6730794" cy="54814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A364D2-E5F3-4294-AB1F-30FD5064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712" y="863080"/>
            <a:ext cx="2558828" cy="26666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03C83-5496-42AC-A4CE-BCB70AE37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289" y="855862"/>
            <a:ext cx="2520280" cy="266666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267FD9-CE96-4C4A-AD8F-B32D7AD338F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20136" y="3539274"/>
            <a:ext cx="3827849" cy="2666669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3D29928-4EC9-42C4-B3CA-25C646EC0CBB}"/>
              </a:ext>
            </a:extLst>
          </p:cNvPr>
          <p:cNvSpPr txBox="1"/>
          <p:nvPr/>
        </p:nvSpPr>
        <p:spPr>
          <a:xfrm>
            <a:off x="6984943" y="6080592"/>
            <a:ext cx="4067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>
                <a:solidFill>
                  <a:schemeClr val="tx1"/>
                </a:solidFill>
              </a:rPr>
              <a:t>Courtesy of Angel Olmos </a:t>
            </a:r>
          </a:p>
          <a:p>
            <a:r>
              <a:rPr lang="en-US" altLang="zh-CN" sz="2000" b="0">
                <a:solidFill>
                  <a:schemeClr val="tx1"/>
                </a:solidFill>
              </a:rPr>
              <a:t>BIW10 TUPSM075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511E86-64AC-4DFE-8999-36259810C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3154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9069CF21-15B5-43B8-A5D0-5AD8573C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Lambertson method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A33ECD-1C0E-4143-8FCD-38D588A3A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952" y="825508"/>
            <a:ext cx="3100434" cy="3585994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165FFB-088B-47E3-ABFA-318040CAC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184" y="824739"/>
            <a:ext cx="3479904" cy="3562752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3126BD7-883A-46A5-B92D-095D244F7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32" y="824739"/>
            <a:ext cx="4197821" cy="5354197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885733-3792-48C2-8224-8E3015EA8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517" y="4641656"/>
            <a:ext cx="2664701" cy="144016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4BA7C81-085D-48EC-9579-13E4285582F0}"/>
              </a:ext>
            </a:extLst>
          </p:cNvPr>
          <p:cNvSpPr txBox="1"/>
          <p:nvPr/>
        </p:nvSpPr>
        <p:spPr>
          <a:xfrm>
            <a:off x="7662366" y="6093296"/>
            <a:ext cx="297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Channel A failure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F5CD9C9-FDA4-4787-96AD-08B79B457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3829" y="4641656"/>
            <a:ext cx="2925362" cy="144016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7DFA199-6296-44D9-8BB5-A2620298362B}"/>
              </a:ext>
            </a:extLst>
          </p:cNvPr>
          <p:cNvSpPr txBox="1"/>
          <p:nvPr/>
        </p:nvSpPr>
        <p:spPr>
          <a:xfrm>
            <a:off x="1" y="912415"/>
            <a:ext cx="4417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3333FF"/>
                </a:solidFill>
              </a:rPr>
              <a:t>S parameters is close to the lower detect limitation of VNA  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BF5F13-BF1A-4101-AD48-41FE988D6CC2}"/>
              </a:ext>
            </a:extLst>
          </p:cNvPr>
          <p:cNvSpPr txBox="1"/>
          <p:nvPr/>
        </p:nvSpPr>
        <p:spPr>
          <a:xfrm>
            <a:off x="4202338" y="1258324"/>
            <a:ext cx="349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3333FF"/>
                </a:solidFill>
              </a:rPr>
              <a:t>S21 smaller than normal 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D1BD27-F82F-4CAA-94A2-938F8A4A2901}"/>
              </a:ext>
            </a:extLst>
          </p:cNvPr>
          <p:cNvSpPr txBox="1"/>
          <p:nvPr/>
        </p:nvSpPr>
        <p:spPr>
          <a:xfrm>
            <a:off x="7572531" y="3556494"/>
            <a:ext cx="3607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S21 smaller than normal (several dB)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652D4F-EB58-4D12-A0C0-8473090A1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25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57353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BB70EC7-5287-46BC-9121-065AD647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8" y="1052736"/>
            <a:ext cx="12126082" cy="4752528"/>
          </a:xfrm>
          <a:prstGeom prst="rect">
            <a:avLst/>
          </a:prstGeo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35F7DCF6-B837-4982-972D-43FDA0E8C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95"/>
            <a:ext cx="10657184" cy="678604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Summary</a:t>
            </a:r>
            <a:r>
              <a: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EBDA03-6ED8-46B8-9F63-F533972769FD}"/>
              </a:ext>
            </a:extLst>
          </p:cNvPr>
          <p:cNvSpPr txBox="1"/>
          <p:nvPr/>
        </p:nvSpPr>
        <p:spPr>
          <a:xfrm>
            <a:off x="1536099" y="5733256"/>
            <a:ext cx="9119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0" dirty="0">
                <a:solidFill>
                  <a:srgbClr val="3333FF"/>
                </a:solidFill>
              </a:rPr>
              <a:t>The HEPS team (including the instrumentation group) made a good record</a:t>
            </a:r>
            <a:r>
              <a:rPr lang="zh-CN" altLang="en-US" sz="2000" b="0" dirty="0">
                <a:solidFill>
                  <a:srgbClr val="3333FF"/>
                </a:solidFill>
              </a:rPr>
              <a:t>（＞</a:t>
            </a:r>
            <a:r>
              <a:rPr lang="en-US" altLang="zh-CN" sz="2000" b="0" dirty="0">
                <a:solidFill>
                  <a:srgbClr val="3333FF"/>
                </a:solidFill>
              </a:rPr>
              <a:t>30 mA).</a:t>
            </a:r>
          </a:p>
          <a:p>
            <a:r>
              <a:rPr lang="en-US" altLang="zh-CN" sz="2000" b="0" dirty="0">
                <a:solidFill>
                  <a:srgbClr val="3333FF"/>
                </a:solidFill>
              </a:rPr>
              <a:t>Beam can  be stored without VNA offsets results. </a:t>
            </a:r>
            <a:endParaRPr lang="zh-CN" altLang="en-US" sz="2000" b="0" dirty="0">
              <a:solidFill>
                <a:srgbClr val="3333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B0BA216-4111-4418-A01A-C69AFF955A64}"/>
              </a:ext>
            </a:extLst>
          </p:cNvPr>
          <p:cNvSpPr txBox="1"/>
          <p:nvPr/>
        </p:nvSpPr>
        <p:spPr>
          <a:xfrm>
            <a:off x="1271464" y="679057"/>
            <a:ext cx="946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dirty="0">
                <a:solidFill>
                  <a:schemeClr val="tx1"/>
                </a:solidFill>
              </a:rPr>
              <a:t>Progress chart of  the HEPS commissioning.</a:t>
            </a:r>
            <a:endParaRPr lang="zh-CN" altLang="en-US" sz="2800" b="0" dirty="0">
              <a:solidFill>
                <a:schemeClr val="tx1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3E5B5-B91A-4BA7-A4AC-217BBAA06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76565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6BD0F63-F50F-4E8F-BBD3-53DB7CE1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0626" y="4147667"/>
            <a:ext cx="5076123" cy="2304256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The same problems with ESRF.</a:t>
            </a:r>
          </a:p>
          <a:p>
            <a:pPr>
              <a:spcAft>
                <a:spcPts val="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Always happen even during the commissioning.</a:t>
            </a:r>
          </a:p>
          <a:p>
            <a:pPr>
              <a:spcAft>
                <a:spcPts val="0"/>
              </a:spcAft>
            </a:pPr>
            <a:r>
              <a:rPr lang="en-GB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Possible reasons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Dust ?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Silver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power on bellow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? NEG film on pipe? </a:t>
            </a:r>
          </a:p>
          <a:p>
            <a:pPr>
              <a:spcAft>
                <a:spcPts val="0"/>
              </a:spcAft>
            </a:pP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Never be confirm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always can be cured.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4917379-2E25-433C-B6CA-1805C89F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Lessons learnt</a:t>
            </a:r>
            <a:endParaRPr lang="zh-CN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DB9AED2-179C-4C6B-8AA5-6F2D2D289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0" y="827362"/>
            <a:ext cx="5544617" cy="42422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2C49F12-3949-4080-82AA-3A2C3A6FA23E}"/>
              </a:ext>
            </a:extLst>
          </p:cNvPr>
          <p:cNvSpPr txBox="1"/>
          <p:nvPr/>
        </p:nvSpPr>
        <p:spPr>
          <a:xfrm>
            <a:off x="133548" y="1451894"/>
            <a:ext cx="5544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0">
                <a:solidFill>
                  <a:srgbClr val="FF0000"/>
                </a:solidFill>
              </a:rPr>
              <a:t>Courtesy of Kees Scheidt ESRF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1A1858-9561-4170-A708-B95A5F085F27}"/>
              </a:ext>
            </a:extLst>
          </p:cNvPr>
          <p:cNvSpPr txBox="1"/>
          <p:nvPr/>
        </p:nvSpPr>
        <p:spPr>
          <a:xfrm>
            <a:off x="6217356" y="3311788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3333FF"/>
                </a:solidFill>
              </a:rPr>
              <a:t>Switch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854BC9A-0340-4868-B814-EE433DDAD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880051"/>
            <a:ext cx="2571929" cy="3106291"/>
          </a:xfrm>
          <a:prstGeom prst="rect">
            <a:avLst/>
          </a:prstGeom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3DD116F-A785-4849-9AB1-E8BC15C03D41}"/>
              </a:ext>
            </a:extLst>
          </p:cNvPr>
          <p:cNvCxnSpPr>
            <a:cxnSpLocks/>
          </p:cNvCxnSpPr>
          <p:nvPr/>
        </p:nvCxnSpPr>
        <p:spPr>
          <a:xfrm>
            <a:off x="7308015" y="3413795"/>
            <a:ext cx="1032354" cy="257652"/>
          </a:xfrm>
          <a:prstGeom prst="straightConnector1">
            <a:avLst/>
          </a:prstGeom>
          <a:ln w="2540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F521A03-6202-4CCA-8550-B5B717D477D4}"/>
              </a:ext>
            </a:extLst>
          </p:cNvPr>
          <p:cNvSpPr txBox="1"/>
          <p:nvPr/>
        </p:nvSpPr>
        <p:spPr>
          <a:xfrm>
            <a:off x="5644458" y="1870571"/>
            <a:ext cx="222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3333FF"/>
                </a:solidFill>
              </a:rPr>
              <a:t>14.4 V with 10 capacitor of  2200 μF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6A85D0E-9A13-4178-A5F4-ED0183DC62AE}"/>
              </a:ext>
            </a:extLst>
          </p:cNvPr>
          <p:cNvCxnSpPr>
            <a:cxnSpLocks/>
          </p:cNvCxnSpPr>
          <p:nvPr/>
        </p:nvCxnSpPr>
        <p:spPr>
          <a:xfrm>
            <a:off x="4881326" y="5363778"/>
            <a:ext cx="0" cy="922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CE479E4-F94B-45CC-B668-DF242F4250B6}"/>
              </a:ext>
            </a:extLst>
          </p:cNvPr>
          <p:cNvCxnSpPr>
            <a:cxnSpLocks/>
          </p:cNvCxnSpPr>
          <p:nvPr/>
        </p:nvCxnSpPr>
        <p:spPr>
          <a:xfrm>
            <a:off x="6010386" y="5363778"/>
            <a:ext cx="0" cy="9224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F4B8354F-37D0-4085-932B-5CC4C71B91FC}"/>
              </a:ext>
            </a:extLst>
          </p:cNvPr>
          <p:cNvCxnSpPr>
            <a:cxnSpLocks/>
          </p:cNvCxnSpPr>
          <p:nvPr/>
        </p:nvCxnSpPr>
        <p:spPr>
          <a:xfrm>
            <a:off x="5429832" y="6102778"/>
            <a:ext cx="0" cy="4225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32AEC905-3078-4671-94F9-0A85BE5F44BF}"/>
              </a:ext>
            </a:extLst>
          </p:cNvPr>
          <p:cNvCxnSpPr>
            <a:cxnSpLocks/>
          </p:cNvCxnSpPr>
          <p:nvPr/>
        </p:nvCxnSpPr>
        <p:spPr>
          <a:xfrm>
            <a:off x="5497648" y="6202474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C05643BF-7C25-4A58-AB7B-C01EE94E69C4}"/>
              </a:ext>
            </a:extLst>
          </p:cNvPr>
          <p:cNvCxnSpPr>
            <a:cxnSpLocks/>
          </p:cNvCxnSpPr>
          <p:nvPr/>
        </p:nvCxnSpPr>
        <p:spPr>
          <a:xfrm flipH="1">
            <a:off x="4889710" y="6274898"/>
            <a:ext cx="54012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2E63E1E-C64B-4CA4-91B2-89D3900FE7A0}"/>
              </a:ext>
            </a:extLst>
          </p:cNvPr>
          <p:cNvCxnSpPr>
            <a:cxnSpLocks/>
          </p:cNvCxnSpPr>
          <p:nvPr/>
        </p:nvCxnSpPr>
        <p:spPr>
          <a:xfrm flipH="1">
            <a:off x="5513523" y="6274898"/>
            <a:ext cx="4956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BBFE830-CB2E-4CB8-BF49-662DF27F3A63}"/>
              </a:ext>
            </a:extLst>
          </p:cNvPr>
          <p:cNvCxnSpPr>
            <a:cxnSpLocks/>
          </p:cNvCxnSpPr>
          <p:nvPr/>
        </p:nvCxnSpPr>
        <p:spPr>
          <a:xfrm flipH="1">
            <a:off x="4889710" y="5717673"/>
            <a:ext cx="4956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8C123398-4323-4A1F-A69A-C81E2304749C}"/>
              </a:ext>
            </a:extLst>
          </p:cNvPr>
          <p:cNvCxnSpPr>
            <a:cxnSpLocks/>
          </p:cNvCxnSpPr>
          <p:nvPr/>
        </p:nvCxnSpPr>
        <p:spPr>
          <a:xfrm flipH="1">
            <a:off x="5513523" y="5717673"/>
            <a:ext cx="4956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DB19CE5C-13BF-47F1-9B84-566EE88CC1C3}"/>
              </a:ext>
            </a:extLst>
          </p:cNvPr>
          <p:cNvCxnSpPr>
            <a:cxnSpLocks/>
          </p:cNvCxnSpPr>
          <p:nvPr/>
        </p:nvCxnSpPr>
        <p:spPr>
          <a:xfrm>
            <a:off x="5379529" y="5567512"/>
            <a:ext cx="0" cy="3003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70DF67CF-2762-43B9-A872-88AC3DB87840}"/>
              </a:ext>
            </a:extLst>
          </p:cNvPr>
          <p:cNvCxnSpPr>
            <a:cxnSpLocks/>
          </p:cNvCxnSpPr>
          <p:nvPr/>
        </p:nvCxnSpPr>
        <p:spPr>
          <a:xfrm>
            <a:off x="5513523" y="5567512"/>
            <a:ext cx="0" cy="30032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06DE5BE3-B3BF-4CE8-A7E5-708400CBA45D}"/>
              </a:ext>
            </a:extLst>
          </p:cNvPr>
          <p:cNvCxnSpPr>
            <a:cxnSpLocks/>
          </p:cNvCxnSpPr>
          <p:nvPr/>
        </p:nvCxnSpPr>
        <p:spPr>
          <a:xfrm flipH="1">
            <a:off x="4871864" y="5363778"/>
            <a:ext cx="2207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7FF27922-4FF0-4817-BE87-EB1EF83EEBE6}"/>
              </a:ext>
            </a:extLst>
          </p:cNvPr>
          <p:cNvCxnSpPr>
            <a:cxnSpLocks/>
          </p:cNvCxnSpPr>
          <p:nvPr/>
        </p:nvCxnSpPr>
        <p:spPr>
          <a:xfrm flipH="1">
            <a:off x="5361547" y="5363778"/>
            <a:ext cx="1726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>
            <a:extLst>
              <a:ext uri="{FF2B5EF4-FFF2-40B4-BE49-F238E27FC236}">
                <a16:creationId xmlns:a16="http://schemas.microsoft.com/office/drawing/2014/main" id="{F6D85AFB-1215-4730-90A8-2B567761BD2D}"/>
              </a:ext>
            </a:extLst>
          </p:cNvPr>
          <p:cNvSpPr/>
          <p:nvPr/>
        </p:nvSpPr>
        <p:spPr>
          <a:xfrm>
            <a:off x="5074344" y="5319551"/>
            <a:ext cx="72008" cy="72008"/>
          </a:xfrm>
          <a:prstGeom prst="ellipse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A8E7F683-84BE-4617-AB94-B49C0A0C9952}"/>
              </a:ext>
            </a:extLst>
          </p:cNvPr>
          <p:cNvCxnSpPr>
            <a:cxnSpLocks/>
          </p:cNvCxnSpPr>
          <p:nvPr/>
        </p:nvCxnSpPr>
        <p:spPr>
          <a:xfrm flipH="1">
            <a:off x="5097350" y="5219762"/>
            <a:ext cx="282179" cy="12893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F27AADFF-A23E-418A-B4F2-6B3EDD20E7B9}"/>
              </a:ext>
            </a:extLst>
          </p:cNvPr>
          <p:cNvSpPr/>
          <p:nvPr/>
        </p:nvSpPr>
        <p:spPr>
          <a:xfrm>
            <a:off x="5541190" y="5251045"/>
            <a:ext cx="210374" cy="195302"/>
          </a:xfrm>
          <a:prstGeom prst="rect">
            <a:avLst/>
          </a:prstGeom>
          <a:solidFill>
            <a:srgbClr val="FF0066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609B8F55-07F3-42CC-B58C-AAC666159727}"/>
              </a:ext>
            </a:extLst>
          </p:cNvPr>
          <p:cNvCxnSpPr>
            <a:cxnSpLocks/>
          </p:cNvCxnSpPr>
          <p:nvPr/>
        </p:nvCxnSpPr>
        <p:spPr>
          <a:xfrm flipH="1">
            <a:off x="5748597" y="5363778"/>
            <a:ext cx="26377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3C33222B-A929-441F-B97E-E1686A63D59B}"/>
              </a:ext>
            </a:extLst>
          </p:cNvPr>
          <p:cNvSpPr txBox="1"/>
          <p:nvPr/>
        </p:nvSpPr>
        <p:spPr>
          <a:xfrm>
            <a:off x="5177689" y="4766450"/>
            <a:ext cx="1871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FF0066"/>
                </a:solidFill>
              </a:rPr>
              <a:t>Feedthrough</a:t>
            </a:r>
            <a:endParaRPr lang="zh-CN" altLang="en-US" sz="2400" dirty="0">
              <a:solidFill>
                <a:srgbClr val="FF0066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1E17DC-7458-490B-92F6-F3B6FA054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53987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27348" y="947177"/>
            <a:ext cx="11773308" cy="5487358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Booster BPM signal strength is too small compared with SR if used a button with the same size.</a:t>
            </a: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Sorting is effective methods to reduce the inconsistency of the BPM also the electro-mechanical (geometry) offsets.</a:t>
            </a: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Lamberston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(VNA) method is a effective methods not only to measure the offsets also check the failure of the BPM.</a:t>
            </a: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Optical imaging and X-ray Tomography are useful method to check the feedthroughs.</a:t>
            </a: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2/3500 feedthroughs leak failure, 2/703 BPM welding failure (8 feedthroughs). </a:t>
            </a: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All the HEPS BPMs are working fine and played an important role in commissioning stage.  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Lessons learnt/Summary</a:t>
            </a:r>
            <a:r>
              <a:rPr lang="zh-CN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28078F-B16E-4121-AC56-CBB4B8BF6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88960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948EA01-18FB-41A1-9550-5ADB3D1DF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8D825F-EC98-4F46-8AEE-0D2D88F2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6" y="13094"/>
            <a:ext cx="5868898" cy="4135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CCDD00-093D-4A52-838A-F592C499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785" y="5144"/>
            <a:ext cx="6302491" cy="4135985"/>
          </a:xfrm>
          <a:prstGeom prst="rect">
            <a:avLst/>
          </a:prstGeom>
        </p:spPr>
      </p:pic>
      <p:sp>
        <p:nvSpPr>
          <p:cNvPr id="7" name="内容占位符 1">
            <a:extLst>
              <a:ext uri="{FF2B5EF4-FFF2-40B4-BE49-F238E27FC236}">
                <a16:creationId xmlns:a16="http://schemas.microsoft.com/office/drawing/2014/main" id="{A57119AE-63B5-472D-8358-79E1ED88F555}"/>
              </a:ext>
            </a:extLst>
          </p:cNvPr>
          <p:cNvSpPr>
            <a:spLocks noGrp="1"/>
          </p:cNvSpPr>
          <p:nvPr/>
        </p:nvSpPr>
        <p:spPr>
          <a:xfrm>
            <a:off x="623392" y="4581128"/>
            <a:ext cx="1058517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zh-CN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 </a:t>
            </a:r>
            <a:r>
              <a:rPr lang="de-DE" altLang="zh-C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de-DE" altLang="zh-C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721A20AA-A1C7-467B-8CE7-91F9AD3A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1182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F88F59-0167-4374-A542-7337B986C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" y="835627"/>
            <a:ext cx="4371253" cy="410526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07E1530-6633-462D-931E-A47CE2E608A7}"/>
              </a:ext>
            </a:extLst>
          </p:cNvPr>
          <p:cNvSpPr txBox="1"/>
          <p:nvPr/>
        </p:nvSpPr>
        <p:spPr>
          <a:xfrm>
            <a:off x="277020" y="5422208"/>
            <a:ext cx="11818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HEPS</a:t>
            </a:r>
            <a:r>
              <a:rPr lang="zh-CN" altLang="en-US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：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an energy of </a:t>
            </a:r>
            <a:r>
              <a:rPr lang="en-US" altLang="zh-CN" sz="2400" i="0" u="none" strike="noStrike" baseline="0" dirty="0">
                <a:solidFill>
                  <a:srgbClr val="FF0000"/>
                </a:solidFill>
                <a:latin typeface="TimesLTStd-Roman-Identity-H"/>
              </a:rPr>
              <a:t>6 GeV 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and a natural emittance of </a:t>
            </a:r>
            <a:r>
              <a:rPr lang="en-US" altLang="zh-CN" sz="2400" i="0" u="none" strike="noStrike" baseline="0" dirty="0">
                <a:solidFill>
                  <a:srgbClr val="FF0000"/>
                </a:solidFill>
                <a:latin typeface="TimesLTStd-Roman-Identity-H"/>
              </a:rPr>
              <a:t>34 pm rad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, which includes a LINAC, a booster (454 m), a 1360 m SR, a </a:t>
            </a:r>
            <a:r>
              <a:rPr lang="en-US" altLang="zh-CN" sz="2400" b="0" i="0" u="none" strike="noStrike" baseline="0" dirty="0" err="1">
                <a:solidFill>
                  <a:srgbClr val="000000"/>
                </a:solidFill>
                <a:latin typeface="TimesLTStd-Roman-Identity-H"/>
              </a:rPr>
              <a:t>lowe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 </a:t>
            </a:r>
            <a:r>
              <a:rPr lang="en-US" altLang="zh-CN" sz="2400" b="0" i="0" u="none" strike="noStrike" baseline="0" dirty="0" err="1">
                <a:solidFill>
                  <a:srgbClr val="000000"/>
                </a:solidFill>
                <a:latin typeface="TimesLTStd-Roman-Identity-H"/>
              </a:rPr>
              <a:t>nergy</a:t>
            </a:r>
            <a:r>
              <a:rPr lang="en-US" altLang="zh-CN" sz="2400" b="0" i="0" u="none" strike="noStrike" baseline="0" dirty="0">
                <a:solidFill>
                  <a:srgbClr val="000000"/>
                </a:solidFill>
                <a:latin typeface="TimesLTStd-Roman-Identity-H"/>
              </a:rPr>
              <a:t> transport line (LTB), two high-energy transport lines (BTS and STB ~100m), and a dump line.</a:t>
            </a: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EF908A09-F0DA-4F5F-A0C9-6380590B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0"/>
            <a:ext cx="8072494" cy="698488"/>
          </a:xfrm>
        </p:spPr>
        <p:txBody>
          <a:bodyPr>
            <a:normAutofit/>
          </a:bodyPr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HEPS BPM system overview</a:t>
            </a:r>
            <a:endParaRPr lang="zh-CN" altLang="en-US" sz="3200" dirty="0">
              <a:solidFill>
                <a:srgbClr val="002060"/>
              </a:solidFill>
            </a:endParaRPr>
          </a:p>
        </p:txBody>
      </p:sp>
      <p:graphicFrame>
        <p:nvGraphicFramePr>
          <p:cNvPr id="20" name="表格 20">
            <a:extLst>
              <a:ext uri="{FF2B5EF4-FFF2-40B4-BE49-F238E27FC236}">
                <a16:creationId xmlns:a16="http://schemas.microsoft.com/office/drawing/2014/main" id="{DE37B2B0-1FE6-4FC5-9F19-35A5E9BA66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776951"/>
              </p:ext>
            </p:extLst>
          </p:nvPr>
        </p:nvGraphicFramePr>
        <p:xfrm>
          <a:off x="4466035" y="1105157"/>
          <a:ext cx="7629830" cy="1686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159">
                  <a:extLst>
                    <a:ext uri="{9D8B030D-6E8A-4147-A177-3AD203B41FA5}">
                      <a16:colId xmlns:a16="http://schemas.microsoft.com/office/drawing/2014/main" val="4227657823"/>
                    </a:ext>
                  </a:extLst>
                </a:gridCol>
                <a:gridCol w="902791">
                  <a:extLst>
                    <a:ext uri="{9D8B030D-6E8A-4147-A177-3AD203B41FA5}">
                      <a16:colId xmlns:a16="http://schemas.microsoft.com/office/drawing/2014/main" val="1619348445"/>
                    </a:ext>
                  </a:extLst>
                </a:gridCol>
                <a:gridCol w="1089976">
                  <a:extLst>
                    <a:ext uri="{9D8B030D-6E8A-4147-A177-3AD203B41FA5}">
                      <a16:colId xmlns:a16="http://schemas.microsoft.com/office/drawing/2014/main" val="3105223434"/>
                    </a:ext>
                  </a:extLst>
                </a:gridCol>
                <a:gridCol w="1089976">
                  <a:extLst>
                    <a:ext uri="{9D8B030D-6E8A-4147-A177-3AD203B41FA5}">
                      <a16:colId xmlns:a16="http://schemas.microsoft.com/office/drawing/2014/main" val="1383404272"/>
                    </a:ext>
                  </a:extLst>
                </a:gridCol>
                <a:gridCol w="1089976">
                  <a:extLst>
                    <a:ext uri="{9D8B030D-6E8A-4147-A177-3AD203B41FA5}">
                      <a16:colId xmlns:a16="http://schemas.microsoft.com/office/drawing/2014/main" val="1332333194"/>
                    </a:ext>
                  </a:extLst>
                </a:gridCol>
                <a:gridCol w="1089976">
                  <a:extLst>
                    <a:ext uri="{9D8B030D-6E8A-4147-A177-3AD203B41FA5}">
                      <a16:colId xmlns:a16="http://schemas.microsoft.com/office/drawing/2014/main" val="1769611306"/>
                    </a:ext>
                  </a:extLst>
                </a:gridCol>
                <a:gridCol w="1089976">
                  <a:extLst>
                    <a:ext uri="{9D8B030D-6E8A-4147-A177-3AD203B41FA5}">
                      <a16:colId xmlns:a16="http://schemas.microsoft.com/office/drawing/2014/main" val="3322127698"/>
                    </a:ext>
                  </a:extLst>
                </a:gridCol>
              </a:tblGrid>
              <a:tr h="77198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Linac</a:t>
                      </a:r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LTB</a:t>
                      </a:r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BTS/STB</a:t>
                      </a:r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Dumpline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362600"/>
                  </a:ext>
                </a:extLst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Button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359451"/>
                  </a:ext>
                </a:extLst>
              </a:tr>
              <a:tr h="3450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Strip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zh-CN" alt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033553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58EC63BA-FAC8-4A6C-A314-FC572E07006A}"/>
              </a:ext>
            </a:extLst>
          </p:cNvPr>
          <p:cNvSpPr txBox="1"/>
          <p:nvPr/>
        </p:nvSpPr>
        <p:spPr>
          <a:xfrm>
            <a:off x="4466035" y="2977865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altLang="zh-CN" sz="2000" dirty="0">
                <a:solidFill>
                  <a:srgbClr val="3333FF"/>
                </a:solidFill>
              </a:rPr>
              <a:t>Characteristic:</a:t>
            </a:r>
          </a:p>
          <a:p>
            <a:pPr algn="l"/>
            <a:r>
              <a:rPr lang="en-GB" altLang="zh-CN" sz="2000" b="0" dirty="0">
                <a:solidFill>
                  <a:schemeClr val="tx1"/>
                </a:solidFill>
              </a:rPr>
              <a:t>1: Independent </a:t>
            </a:r>
            <a:r>
              <a:rPr lang="en-US" altLang="zh-CN" sz="2000" b="0" dirty="0">
                <a:solidFill>
                  <a:schemeClr val="tx1"/>
                </a:solidFill>
              </a:rPr>
              <a:t>girder </a:t>
            </a:r>
            <a:r>
              <a:rPr lang="en-GB" altLang="zh-CN" sz="2000" b="0" dirty="0">
                <a:solidFill>
                  <a:schemeClr val="tx1"/>
                </a:solidFill>
              </a:rPr>
              <a:t>+ shared </a:t>
            </a:r>
            <a:r>
              <a:rPr lang="en-US" altLang="zh-CN" sz="2000" b="0" dirty="0">
                <a:solidFill>
                  <a:schemeClr val="tx1"/>
                </a:solidFill>
              </a:rPr>
              <a:t>girder</a:t>
            </a:r>
            <a:endParaRPr lang="en-GB" altLang="zh-CN" sz="2000" b="0" dirty="0">
              <a:solidFill>
                <a:schemeClr val="tx1"/>
              </a:solidFill>
            </a:endParaRPr>
          </a:p>
          <a:p>
            <a:pPr algn="l"/>
            <a:r>
              <a:rPr lang="en-GB" altLang="zh-CN" sz="2000" b="0" dirty="0">
                <a:solidFill>
                  <a:schemeClr val="tx1"/>
                </a:solidFill>
              </a:rPr>
              <a:t>2: Self developed BPM </a:t>
            </a:r>
            <a:r>
              <a:rPr lang="en-US" altLang="zh-CN" sz="2000" b="0" dirty="0">
                <a:solidFill>
                  <a:schemeClr val="tx1"/>
                </a:solidFill>
              </a:rPr>
              <a:t>read-out e</a:t>
            </a:r>
            <a:r>
              <a:rPr lang="en-GB" altLang="zh-CN" sz="2000" b="0" dirty="0" err="1">
                <a:solidFill>
                  <a:schemeClr val="tx1"/>
                </a:solidFill>
              </a:rPr>
              <a:t>lectronics</a:t>
            </a:r>
            <a:r>
              <a:rPr lang="en-GB" altLang="zh-CN" sz="2000" b="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GB" altLang="zh-CN" sz="2000" b="0" dirty="0">
                <a:solidFill>
                  <a:schemeClr val="tx1"/>
                </a:solidFill>
              </a:rPr>
              <a:t>3: Water cooled constant temperature cabinet</a:t>
            </a:r>
          </a:p>
          <a:p>
            <a:pPr algn="l"/>
            <a:r>
              <a:rPr lang="en-GB" altLang="zh-CN" sz="2000" b="0" dirty="0">
                <a:solidFill>
                  <a:schemeClr val="tx1"/>
                </a:solidFill>
              </a:rPr>
              <a:t>4: Bundled cable </a:t>
            </a: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5-in-1, 4 for button 1 for PT</a:t>
            </a:r>
            <a:r>
              <a:rPr lang="zh-CN" altLang="en-US" sz="2000" b="0" dirty="0">
                <a:solidFill>
                  <a:schemeClr val="tx1"/>
                </a:solidFill>
              </a:rPr>
              <a:t>）</a:t>
            </a:r>
            <a:endParaRPr lang="en-GB" altLang="zh-CN" sz="2000" b="0" dirty="0">
              <a:solidFill>
                <a:schemeClr val="tx1"/>
              </a:solidFill>
            </a:endParaRPr>
          </a:p>
          <a:p>
            <a:pPr algn="l"/>
            <a:r>
              <a:rPr lang="en-GB" altLang="zh-CN" sz="2000" b="0" dirty="0">
                <a:solidFill>
                  <a:schemeClr val="tx1"/>
                </a:solidFill>
              </a:rPr>
              <a:t>5: W</a:t>
            </a:r>
            <a:r>
              <a:rPr lang="en-US" altLang="zh-CN" sz="2000" b="0" dirty="0" err="1">
                <a:solidFill>
                  <a:schemeClr val="tx1"/>
                </a:solidFill>
              </a:rPr>
              <a:t>ith</a:t>
            </a:r>
            <a:r>
              <a:rPr lang="en-US" altLang="zh-CN" sz="2000" b="0" dirty="0">
                <a:solidFill>
                  <a:schemeClr val="tx1"/>
                </a:solidFill>
              </a:rPr>
              <a:t> SO/</a:t>
            </a:r>
            <a:r>
              <a:rPr lang="en-GB" altLang="zh-CN" sz="2000" b="0" dirty="0">
                <a:solidFill>
                  <a:schemeClr val="tx1"/>
                </a:solidFill>
              </a:rPr>
              <a:t>FOFB </a:t>
            </a:r>
            <a:r>
              <a:rPr lang="en-US" altLang="zh-CN" sz="2000" b="0" dirty="0">
                <a:solidFill>
                  <a:schemeClr val="tx1"/>
                </a:solidFill>
              </a:rPr>
              <a:t>system</a:t>
            </a:r>
          </a:p>
          <a:p>
            <a:pPr algn="l"/>
            <a:r>
              <a:rPr lang="en-US" altLang="zh-CN" sz="2000" b="0" dirty="0">
                <a:solidFill>
                  <a:schemeClr val="tx1"/>
                </a:solidFill>
              </a:rPr>
              <a:t>6:</a:t>
            </a:r>
            <a:r>
              <a:rPr lang="zh-CN" altLang="en-US" sz="2000" b="0" dirty="0">
                <a:solidFill>
                  <a:schemeClr val="tx1"/>
                </a:solidFill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</a:rPr>
              <a:t>With Bunch by Bunch FB system </a:t>
            </a:r>
            <a:r>
              <a:rPr lang="zh-CN" altLang="en-US" sz="2000" b="0" dirty="0">
                <a:solidFill>
                  <a:schemeClr val="tx1"/>
                </a:solidFill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</a:rPr>
              <a:t>Transverse and longitudinal </a:t>
            </a:r>
            <a:r>
              <a:rPr lang="zh-CN" altLang="en-US" sz="2000" b="0" dirty="0">
                <a:solidFill>
                  <a:schemeClr val="tx1"/>
                </a:solidFill>
              </a:rPr>
              <a:t>）</a:t>
            </a:r>
            <a:r>
              <a:rPr lang="en-GB" altLang="zh-CN" sz="2000" b="0" dirty="0">
                <a:solidFill>
                  <a:schemeClr val="tx1"/>
                </a:solidFill>
              </a:rPr>
              <a:t> 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B69A563-6BDD-4C32-AF37-534B24D8A03E}"/>
              </a:ext>
            </a:extLst>
          </p:cNvPr>
          <p:cNvSpPr txBox="1"/>
          <p:nvPr/>
        </p:nvSpPr>
        <p:spPr>
          <a:xfrm>
            <a:off x="119336" y="4980224"/>
            <a:ext cx="4268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>
                <a:solidFill>
                  <a:srgbClr val="000000"/>
                </a:solidFill>
                <a:latin typeface="TimesLTStd-Roman-Identity-H"/>
              </a:rPr>
              <a:t>S</a:t>
            </a:r>
            <a:r>
              <a:rPr lang="en-US" altLang="zh-CN" sz="2000" b="0" i="0" u="none" strike="noStrike" baseline="0">
                <a:solidFill>
                  <a:srgbClr val="000000"/>
                </a:solidFill>
                <a:latin typeface="TimesLTStd-Roman-Identity-H"/>
              </a:rPr>
              <a:t>chematic layout of the HEPS</a:t>
            </a:r>
            <a:endParaRPr lang="zh-CN" altLang="en-US" sz="200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1BA7CA3-4626-4978-9C33-389E9596A28F}"/>
              </a:ext>
            </a:extLst>
          </p:cNvPr>
          <p:cNvSpPr txBox="1"/>
          <p:nvPr/>
        </p:nvSpPr>
        <p:spPr>
          <a:xfrm>
            <a:off x="3863752" y="731490"/>
            <a:ext cx="55270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u="none" strike="noStrike" baseline="0">
                <a:solidFill>
                  <a:schemeClr val="tx1"/>
                </a:solidFill>
                <a:cs typeface="Times New Roman" panose="02020603050405020304" pitchFamily="18" charset="0"/>
              </a:rPr>
              <a:t>Number and distribution of HEPS BPMs</a:t>
            </a:r>
            <a:endParaRPr lang="zh-CN" altLang="en-US" sz="2000" b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C7361F-7AB3-4BBD-8D1D-F843C3CE3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50304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3C13975-3F54-4B95-9588-DF4BDFA9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</a:t>
            </a:r>
            <a:endParaRPr lang="zh-CN" altLang="en-US" dirty="0"/>
          </a:p>
        </p:txBody>
      </p:sp>
      <p:sp>
        <p:nvSpPr>
          <p:cNvPr id="25" name="内容占位符 1">
            <a:extLst>
              <a:ext uri="{FF2B5EF4-FFF2-40B4-BE49-F238E27FC236}">
                <a16:creationId xmlns:a16="http://schemas.microsoft.com/office/drawing/2014/main" id="{A08BD1A8-5B8D-40EE-8177-3C6869DE9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00" y="1052736"/>
            <a:ext cx="10972800" cy="486583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Marcellini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DAFNE broad-band button electrodes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Methods Phys. Res. A 402 27-35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Chen Z-C,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B et al 2014 Beam position monitor design for a third-generation light source Phys. Rev. ST Accel. Beams 17, 112801.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Scheidt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BPM workshop May2-3 DLS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Didcot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UK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Henrique O Duarte, Design development and manufacturing experiences for Sirius Button BPM.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A. Olmos, BPM Characterization for ALBA, BIW 10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Jun He*, Yan-Feng Sui, Jun-Hui Yue et al. Beam Position Monitor Characterization for the High Energy Photon Source Synchrotron,</a:t>
            </a:r>
            <a:r>
              <a:rPr lang="fi-FI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Symmetry </a:t>
            </a:r>
            <a:r>
              <a:rPr lang="fi-FI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fi-FI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15, 660. https://doi.org/10.3390/sym15030660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Jun He*, Yanfeng Sui,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Junhui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Yue et al. Beam position monitor design for the High Energy Photon Source, Meas. Sci. Technol. 33 (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115106</a:t>
            </a:r>
          </a:p>
          <a:p>
            <a:pPr marL="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Jun He*, Yan-Feng Sui, Jun-Hui Yue et al. Design and fabrication of button-style beam position monitors for the HEPS synchrotron light facility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Sci Tech (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33:141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45EE9E-F241-497A-971F-90AE460D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30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25963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43A5009-9E60-4C7E-AA9E-DEC4D83B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 up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7FFF5D8-9E8D-473D-92B1-F6C30052E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12192000" cy="4703215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C251541-8FD0-40DA-88C9-EFDFE31A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71644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A6EA7E5-3DDC-4176-B043-D491374D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689" y="982421"/>
            <a:ext cx="6182866" cy="346201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9EB4892-E5FA-49E5-9F8D-6C26D656F3D6}"/>
              </a:ext>
            </a:extLst>
          </p:cNvPr>
          <p:cNvSpPr txBox="1"/>
          <p:nvPr/>
        </p:nvSpPr>
        <p:spPr>
          <a:xfrm>
            <a:off x="7611177" y="189573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</a:rPr>
              <a:t>Support 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0A1B54-5339-4C92-8EC9-7EEC9A2B5CA6}"/>
              </a:ext>
            </a:extLst>
          </p:cNvPr>
          <p:cNvSpPr txBox="1"/>
          <p:nvPr/>
        </p:nvSpPr>
        <p:spPr>
          <a:xfrm>
            <a:off x="4590463" y="4155376"/>
            <a:ext cx="184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400">
                <a:solidFill>
                  <a:srgbClr val="3333FF"/>
                </a:solidFill>
              </a:rPr>
              <a:t>Fit tolerance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6EB097FD-BA15-42D5-8CB3-29559DBAA5E7}"/>
              </a:ext>
            </a:extLst>
          </p:cNvPr>
          <p:cNvCxnSpPr>
            <a:cxnSpLocks/>
          </p:cNvCxnSpPr>
          <p:nvPr/>
        </p:nvCxnSpPr>
        <p:spPr>
          <a:xfrm flipH="1" flipV="1">
            <a:off x="6672064" y="1967739"/>
            <a:ext cx="1008112" cy="28803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5F88EB88-3996-48C1-8BEA-730CF295EAC0}"/>
              </a:ext>
            </a:extLst>
          </p:cNvPr>
          <p:cNvCxnSpPr>
            <a:cxnSpLocks/>
          </p:cNvCxnSpPr>
          <p:nvPr/>
        </p:nvCxnSpPr>
        <p:spPr>
          <a:xfrm flipV="1">
            <a:off x="8759371" y="2039747"/>
            <a:ext cx="934029" cy="14401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DAF1C15E-7077-4345-A013-D0522BF0DD40}"/>
              </a:ext>
            </a:extLst>
          </p:cNvPr>
          <p:cNvCxnSpPr>
            <a:cxnSpLocks/>
          </p:cNvCxnSpPr>
          <p:nvPr/>
        </p:nvCxnSpPr>
        <p:spPr>
          <a:xfrm flipV="1">
            <a:off x="6437843" y="3767939"/>
            <a:ext cx="649772" cy="517647"/>
          </a:xfrm>
          <a:prstGeom prst="straightConnector1">
            <a:avLst/>
          </a:prstGeom>
          <a:ln w="444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8591D71-D5D3-490C-B9E6-2BBBDFED6A0E}"/>
              </a:ext>
            </a:extLst>
          </p:cNvPr>
          <p:cNvCxnSpPr>
            <a:cxnSpLocks/>
          </p:cNvCxnSpPr>
          <p:nvPr/>
        </p:nvCxnSpPr>
        <p:spPr>
          <a:xfrm flipV="1">
            <a:off x="5759963" y="2583368"/>
            <a:ext cx="209527" cy="1688547"/>
          </a:xfrm>
          <a:prstGeom prst="straightConnector1">
            <a:avLst/>
          </a:prstGeom>
          <a:ln w="44450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8DFBE1D2-74BE-4FF6-B905-D14020BB2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31" y="4657486"/>
            <a:ext cx="6310834" cy="16871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D925846-ACD1-4D6F-B68E-83EA735DE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84" y="883205"/>
            <a:ext cx="3240360" cy="5461451"/>
          </a:xfrm>
          <a:prstGeom prst="rect">
            <a:avLst/>
          </a:prstGeo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8C0FC9BF-57F1-4B0A-9F04-4552330FA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32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99506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05CE3BE-DC0B-42BA-ACC7-3EF65645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HEPS BPM system overview</a:t>
            </a:r>
            <a:endParaRPr lang="zh-CN" altLang="en-US" sz="320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A20D813-DC3A-40A4-8DDB-C27630666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511574"/>
              </p:ext>
            </p:extLst>
          </p:nvPr>
        </p:nvGraphicFramePr>
        <p:xfrm>
          <a:off x="839416" y="836712"/>
          <a:ext cx="11233249" cy="2592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2609">
                  <a:extLst>
                    <a:ext uri="{9D8B030D-6E8A-4147-A177-3AD203B41FA5}">
                      <a16:colId xmlns:a16="http://schemas.microsoft.com/office/drawing/2014/main" val="2912990124"/>
                    </a:ext>
                  </a:extLst>
                </a:gridCol>
                <a:gridCol w="2723211">
                  <a:extLst>
                    <a:ext uri="{9D8B030D-6E8A-4147-A177-3AD203B41FA5}">
                      <a16:colId xmlns:a16="http://schemas.microsoft.com/office/drawing/2014/main" val="1937073222"/>
                    </a:ext>
                  </a:extLst>
                </a:gridCol>
                <a:gridCol w="6297429">
                  <a:extLst>
                    <a:ext uri="{9D8B030D-6E8A-4147-A177-3AD203B41FA5}">
                      <a16:colId xmlns:a16="http://schemas.microsoft.com/office/drawing/2014/main" val="3025062774"/>
                    </a:ext>
                  </a:extLst>
                </a:gridCol>
              </a:tblGrid>
              <a:tr h="479989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Requirement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Instruction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7968227"/>
                  </a:ext>
                </a:extLst>
              </a:tr>
              <a:tr h="236840">
                <a:tc rowSpan="3"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&lt;0.1 μm</a:t>
                      </a:r>
                      <a:endParaRPr lang="zh-CN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 rate 10 Hz, 200 mA  </a:t>
                      </a:r>
                      <a:r>
                        <a:rPr lang="zh-CN" altLang="en-US" sz="1800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Slow orbit</a:t>
                      </a:r>
                      <a:r>
                        <a:rPr lang="zh-CN" altLang="en-US" sz="1800" kern="12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761564"/>
                  </a:ext>
                </a:extLst>
              </a:tr>
              <a:tr h="3652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&lt;0.3 μm</a:t>
                      </a:r>
                      <a:endParaRPr lang="zh-CN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 rate 22 kHz, 200 mA   </a:t>
                      </a:r>
                      <a:r>
                        <a:rPr lang="zh-CN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 orbit feedback  10 turn</a:t>
                      </a:r>
                      <a:r>
                        <a:rPr lang="zh-CN" alt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624833"/>
                  </a:ext>
                </a:extLst>
              </a:tr>
              <a:tr h="236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 μm</a:t>
                      </a:r>
                      <a:endParaRPr lang="zh-CN" sz="18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Update rate 220 kHz, 200 mA  </a:t>
                      </a:r>
                      <a:r>
                        <a:rPr lang="zh-CN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Turn by Turn</a:t>
                      </a:r>
                      <a:r>
                        <a:rPr lang="zh-CN" alt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5527853"/>
                  </a:ext>
                </a:extLst>
              </a:tr>
              <a:tr h="236840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turn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&lt;500 μm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 nC Bunch charge 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8293336"/>
                  </a:ext>
                </a:extLst>
              </a:tr>
              <a:tr h="236840">
                <a:tc rowSpan="3"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BPM alignment accuracy 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altLang="zh-C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μm (x/y)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Related to the adjacent quadrupole 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14108"/>
                  </a:ext>
                </a:extLst>
              </a:tr>
              <a:tr h="236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altLang="zh-C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μm (z)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Related to the adjacent  quadrupole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9895118"/>
                  </a:ext>
                </a:extLst>
              </a:tr>
              <a:tr h="236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altLang="zh-CN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 mrad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Pitch/yaw/roll 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6709077"/>
                  </a:ext>
                </a:extLst>
              </a:tr>
              <a:tr h="326016"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Hermeticity 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&lt;1 × 10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−11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Pa·m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zh-CN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837991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3F59BA1-AEED-4A0F-9821-80824D3A8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136" y="836712"/>
            <a:ext cx="3623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Specification of the BPMs.</a:t>
            </a:r>
            <a:endParaRPr kumimoji="0" lang="en-US" altLang="zh-CN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5E52EAA-7898-4A12-B870-58DEB9E5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3104"/>
            <a:ext cx="10128448" cy="318664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903B5C9-263F-431B-9D27-A3E999294B8C}"/>
              </a:ext>
            </a:extLst>
          </p:cNvPr>
          <p:cNvSpPr txBox="1"/>
          <p:nvPr/>
        </p:nvSpPr>
        <p:spPr>
          <a:xfrm>
            <a:off x="9666155" y="3670301"/>
            <a:ext cx="25258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b="0">
                <a:solidFill>
                  <a:srgbClr val="000000"/>
                </a:solidFill>
                <a:latin typeface="TimesLTStd-Roman-Identity-H"/>
                <a:ea typeface="微软雅黑" panose="020B0503020204020204" pitchFamily="34" charset="-122"/>
              </a:rPr>
              <a:t>48 × 7 BA,   </a:t>
            </a:r>
            <a:r>
              <a:rPr lang="en-US" altLang="zh-CN" sz="2400">
                <a:solidFill>
                  <a:srgbClr val="FF0000"/>
                </a:solidFill>
                <a:latin typeface="TimesLTStd-Roman-Identity-H"/>
                <a:ea typeface="微软雅黑" panose="020B0503020204020204" pitchFamily="34" charset="-122"/>
              </a:rPr>
              <a:t>12 BPMs</a:t>
            </a:r>
            <a:r>
              <a:rPr lang="en-US" altLang="zh-CN" sz="2400" b="0">
                <a:solidFill>
                  <a:srgbClr val="000000"/>
                </a:solidFill>
                <a:latin typeface="TimesLTStd-Roman-Identity-H"/>
                <a:ea typeface="微软雅黑" panose="020B0503020204020204" pitchFamily="34" charset="-122"/>
              </a:rPr>
              <a:t>, 4 fast, 8 slow correctors in one cell.  BPM 01 &amp;02 with  independent girder 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B24659-2517-4090-B348-7393CA526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1158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4B484C9-B86B-461B-938D-AB5E116EE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1" y="899772"/>
            <a:ext cx="5112568" cy="549897"/>
          </a:xfrm>
        </p:spPr>
        <p:txBody>
          <a:bodyPr>
            <a:normAutofit/>
          </a:bodyPr>
          <a:lstStyle/>
          <a:p>
            <a:r>
              <a:rPr lang="en-GB" altLang="zh-CN" sz="2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Thermostatic cabinet: </a:t>
            </a:r>
            <a:r>
              <a:rPr lang="en-US" altLang="zh-CN" sz="24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±0.1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en-GB" altLang="zh-CN" sz="24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4066D18-0F14-4CF8-B258-B711CC29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HEPS BPM system overview</a:t>
            </a: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6D6686-D47F-488F-A6F5-B184D8AD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959" y="3293932"/>
            <a:ext cx="3801981" cy="2952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57282-A58A-4CCF-8281-782624817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458425"/>
            <a:ext cx="3744416" cy="47878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B4CD40-22AF-4C9C-A36C-3ADC1382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273" y="1844824"/>
            <a:ext cx="3707022" cy="440143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C37341-C94B-40ED-B485-EA0AA726EFA2}"/>
              </a:ext>
            </a:extLst>
          </p:cNvPr>
          <p:cNvSpPr txBox="1"/>
          <p:nvPr/>
        </p:nvSpPr>
        <p:spPr>
          <a:xfrm>
            <a:off x="8339481" y="1676372"/>
            <a:ext cx="3684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Girder</a:t>
            </a:r>
            <a:r>
              <a:rPr lang="zh-CN" altLang="en-US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：</a:t>
            </a:r>
            <a:r>
              <a:rPr lang="en-US" altLang="zh-CN" sz="2400" b="0" dirty="0">
                <a:solidFill>
                  <a:srgbClr val="FF0000"/>
                </a:solidFill>
                <a:cs typeface="Times New Roman" panose="02020603050405020304" pitchFamily="18" charset="0"/>
              </a:rPr>
              <a:t>Invar 4J32(lower) + Carbon fiber M40J(middle)+TZM(upper)</a:t>
            </a:r>
            <a:endParaRPr lang="zh-CN" altLang="en-US" sz="2400" b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6A4F046-F3C0-451D-AEE8-0CC65214CF20}"/>
              </a:ext>
            </a:extLst>
          </p:cNvPr>
          <p:cNvSpPr txBox="1"/>
          <p:nvPr/>
        </p:nvSpPr>
        <p:spPr>
          <a:xfrm>
            <a:off x="4095438" y="987187"/>
            <a:ext cx="4001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>
                <a:solidFill>
                  <a:srgbClr val="3333FF"/>
                </a:solidFill>
              </a:rPr>
              <a:t>Home made reading-out electronics</a:t>
            </a:r>
            <a:r>
              <a:rPr lang="zh-CN" altLang="en-US" sz="2400" b="0">
                <a:solidFill>
                  <a:srgbClr val="3333FF"/>
                </a:solidFill>
              </a:rPr>
              <a:t>：</a:t>
            </a:r>
            <a:r>
              <a:rPr lang="en-US" altLang="zh-CN" sz="2400" b="0">
                <a:solidFill>
                  <a:srgbClr val="3333FF"/>
                </a:solidFill>
              </a:rPr>
              <a:t>Pilot tune box</a:t>
            </a:r>
            <a:endParaRPr lang="zh-CN" altLang="en-US" sz="2400" b="0" dirty="0">
              <a:solidFill>
                <a:srgbClr val="3333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DB94188-F3EA-4BF2-92E4-7F65AC444EAD}"/>
              </a:ext>
            </a:extLst>
          </p:cNvPr>
          <p:cNvSpPr txBox="1"/>
          <p:nvPr/>
        </p:nvSpPr>
        <p:spPr>
          <a:xfrm>
            <a:off x="10710892" y="5465870"/>
            <a:ext cx="125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>
                <a:solidFill>
                  <a:srgbClr val="FF0000"/>
                </a:solidFill>
                <a:cs typeface="Times New Roman" panose="02020603050405020304" pitchFamily="18" charset="0"/>
              </a:rPr>
              <a:t>Invar </a:t>
            </a:r>
            <a:endParaRPr lang="zh-CN" altLang="en-US" sz="28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C2CECF7-8F11-4796-8B26-B029BBAB17FB}"/>
              </a:ext>
            </a:extLst>
          </p:cNvPr>
          <p:cNvSpPr txBox="1"/>
          <p:nvPr/>
        </p:nvSpPr>
        <p:spPr>
          <a:xfrm>
            <a:off x="8404007" y="4967353"/>
            <a:ext cx="2948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>
                <a:solidFill>
                  <a:srgbClr val="FF0000"/>
                </a:solidFill>
                <a:cs typeface="Times New Roman" panose="02020603050405020304" pitchFamily="18" charset="0"/>
              </a:rPr>
              <a:t>carbon fiber</a:t>
            </a:r>
            <a:endParaRPr lang="zh-CN" altLang="en-US" sz="280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A97C70-FA53-4B74-A4B2-8BCDC44E1434}"/>
              </a:ext>
            </a:extLst>
          </p:cNvPr>
          <p:cNvSpPr txBox="1"/>
          <p:nvPr/>
        </p:nvSpPr>
        <p:spPr>
          <a:xfrm>
            <a:off x="5663952" y="3429000"/>
            <a:ext cx="568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>
                <a:solidFill>
                  <a:srgbClr val="FF0000"/>
                </a:solidFill>
                <a:cs typeface="Times New Roman" panose="02020603050405020304" pitchFamily="18" charset="0"/>
              </a:rPr>
              <a:t>TZM</a:t>
            </a:r>
            <a:endParaRPr lang="zh-CN" altLang="en-US" sz="280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50CC60-E46D-4F3F-B091-CAAAF3E4D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2981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BPM</a:t>
            </a:r>
            <a:r>
              <a:rPr lang="zh-CN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0A5EA4-2DE0-4869-87E2-AF0D9F75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425" y="5550785"/>
            <a:ext cx="1737752" cy="78726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1211535-E035-4C10-A55C-A2865A112FBF}"/>
              </a:ext>
            </a:extLst>
          </p:cNvPr>
          <p:cNvGrpSpPr/>
          <p:nvPr/>
        </p:nvGrpSpPr>
        <p:grpSpPr>
          <a:xfrm>
            <a:off x="2630827" y="1561475"/>
            <a:ext cx="2491233" cy="2710744"/>
            <a:chOff x="2763178" y="846394"/>
            <a:chExt cx="3012372" cy="315326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26FF7E8-271F-4A18-8617-ABD1DCF6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2463" y="846394"/>
              <a:ext cx="2593804" cy="2404560"/>
            </a:xfrm>
            <a:prstGeom prst="rect">
              <a:avLst/>
            </a:prstGeom>
            <a:ln w="19050">
              <a:solidFill>
                <a:srgbClr val="3B79CE"/>
              </a:solidFill>
            </a:ln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0B8D0D1-907E-4ADD-8B29-7B0D752C91AF}"/>
                </a:ext>
              </a:extLst>
            </p:cNvPr>
            <p:cNvSpPr txBox="1"/>
            <p:nvPr/>
          </p:nvSpPr>
          <p:spPr>
            <a:xfrm>
              <a:off x="2763178" y="3247813"/>
              <a:ext cx="3012372" cy="75184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Signal Vs Button</a:t>
              </a:r>
              <a:r>
                <a:rPr lang="zh-CN" altLang="en-US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endParaRPr lang="en-US" altLang="zh-CN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zh-CN" altLang="en-US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Single bunch</a:t>
              </a:r>
              <a:r>
                <a:rPr lang="zh-CN" altLang="en-US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  <a:endParaRPr lang="zh-CN" altLang="en-US" sz="180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0AE5F507-E5DB-491A-8EE3-98BFE70F9BE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03088" y="1556463"/>
            <a:ext cx="2091000" cy="2088317"/>
          </a:xfrm>
          <a:prstGeom prst="rect">
            <a:avLst/>
          </a:prstGeom>
          <a:ln w="19050">
            <a:solidFill>
              <a:srgbClr val="3B79CE"/>
            </a:solidFill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AF4A344-C03D-4DAA-A284-9A7287FE57A2}"/>
              </a:ext>
            </a:extLst>
          </p:cNvPr>
          <p:cNvSpPr txBox="1"/>
          <p:nvPr/>
        </p:nvSpPr>
        <p:spPr>
          <a:xfrm>
            <a:off x="4363392" y="3627553"/>
            <a:ext cx="337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Signal Vs Current</a:t>
            </a:r>
            <a:r>
              <a:rPr lang="zh-CN" altLang="en-US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180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Multi-bunch</a:t>
            </a:r>
            <a:r>
              <a:rPr lang="zh-CN" altLang="en-US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sz="1800" dirty="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D9B54E-7B18-42A3-93E3-05A10531A039}"/>
              </a:ext>
            </a:extLst>
          </p:cNvPr>
          <p:cNvSpPr txBox="1"/>
          <p:nvPr/>
        </p:nvSpPr>
        <p:spPr>
          <a:xfrm>
            <a:off x="7525838" y="3652829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Cable response</a:t>
            </a:r>
            <a:endParaRPr lang="zh-CN" altLang="en-US" sz="1800" dirty="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610CDFE-C8C6-4269-9085-FEBA9EFDB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87" y="4077072"/>
            <a:ext cx="2563059" cy="2034150"/>
          </a:xfrm>
          <a:prstGeom prst="rect">
            <a:avLst/>
          </a:prstGeom>
          <a:ln w="19050">
            <a:solidFill>
              <a:srgbClr val="3B79CE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78AA210-A552-4639-A9CB-C31DBAD99188}"/>
              </a:ext>
            </a:extLst>
          </p:cNvPr>
          <p:cNvSpPr txBox="1"/>
          <p:nvPr/>
        </p:nvSpPr>
        <p:spPr>
          <a:xfrm>
            <a:off x="269171" y="6203076"/>
            <a:ext cx="271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</a:t>
            </a: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l-GR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Σ</a:t>
            </a:r>
            <a:r>
              <a:rPr lang="en-US" altLang="zh-CN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Vs position</a:t>
            </a:r>
            <a:endParaRPr lang="zh-CN" altLang="en-US" sz="1800" dirty="0">
              <a:solidFill>
                <a:schemeClr val="tx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CB2425-84E6-4DF4-999F-AA39881D6B60}"/>
              </a:ext>
            </a:extLst>
          </p:cNvPr>
          <p:cNvSpPr txBox="1"/>
          <p:nvPr/>
        </p:nvSpPr>
        <p:spPr>
          <a:xfrm>
            <a:off x="3832015" y="480855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Thermal noise under different bandwidths +</a:t>
            </a:r>
            <a:r>
              <a:rPr lang="en-GB" altLang="zh-CN" sz="1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amplifier </a:t>
            </a:r>
            <a:r>
              <a:rPr lang="en-US" altLang="zh-CN" sz="1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Noise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Figure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723659-3E6C-4762-B092-9DBE542EF7B0}"/>
              </a:ext>
            </a:extLst>
          </p:cNvPr>
          <p:cNvSpPr txBox="1"/>
          <p:nvPr/>
        </p:nvSpPr>
        <p:spPr>
          <a:xfrm>
            <a:off x="2944362" y="5556984"/>
            <a:ext cx="2437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Required R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esolution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B595A9E-024B-4FB5-BE0B-15D0BC5578B7}"/>
              </a:ext>
            </a:extLst>
          </p:cNvPr>
          <p:cNvSpPr txBox="1"/>
          <p:nvPr/>
        </p:nvSpPr>
        <p:spPr>
          <a:xfrm>
            <a:off x="2988346" y="6071774"/>
            <a:ext cx="2181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Required SNR</a:t>
            </a:r>
            <a:r>
              <a:rPr lang="zh-CN" altLang="en-US" sz="240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 26">
            <a:extLst>
              <a:ext uri="{FF2B5EF4-FFF2-40B4-BE49-F238E27FC236}">
                <a16:creationId xmlns:a16="http://schemas.microsoft.com/office/drawing/2014/main" id="{8FA052C5-F8D5-4BE9-9CE1-E5D40B368F28}"/>
              </a:ext>
            </a:extLst>
          </p:cNvPr>
          <p:cNvSpPr/>
          <p:nvPr/>
        </p:nvSpPr>
        <p:spPr>
          <a:xfrm>
            <a:off x="5921096" y="5551468"/>
            <a:ext cx="1687072" cy="7578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81238E0-8C5F-4231-9142-1E7F3748C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245" y="940604"/>
            <a:ext cx="4261841" cy="419051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84C0AF5-C431-4A0B-A225-9C20D5D840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4198" y="4314292"/>
            <a:ext cx="2401075" cy="471827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CBD635F4-3285-4C59-8440-32E2F797BCA4}"/>
              </a:ext>
            </a:extLst>
          </p:cNvPr>
          <p:cNvGrpSpPr/>
          <p:nvPr/>
        </p:nvGrpSpPr>
        <p:grpSpPr>
          <a:xfrm>
            <a:off x="384749" y="1561036"/>
            <a:ext cx="2170514" cy="2461125"/>
            <a:chOff x="194791" y="1140286"/>
            <a:chExt cx="2502570" cy="2890508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5C94243-6434-448F-A5E3-79B45AB4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791" y="1140286"/>
              <a:ext cx="2502570" cy="2436269"/>
            </a:xfrm>
            <a:prstGeom prst="rect">
              <a:avLst/>
            </a:prstGeom>
            <a:ln w="19050">
              <a:solidFill>
                <a:srgbClr val="3B79CE"/>
              </a:solidFill>
            </a:ln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A60F9E09-5C71-408D-B813-3110F05FEA4D}"/>
                </a:ext>
              </a:extLst>
            </p:cNvPr>
            <p:cNvSpPr txBox="1"/>
            <p:nvPr/>
          </p:nvSpPr>
          <p:spPr>
            <a:xfrm>
              <a:off x="341160" y="3597026"/>
              <a:ext cx="2319910" cy="43376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altLang="zh-CN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Mechanical </a:t>
              </a:r>
              <a:r>
                <a:rPr lang="en-US" altLang="zh-CN" sz="1800">
                  <a:solidFill>
                    <a:schemeClr val="tx1"/>
                  </a:solidFill>
                  <a:ea typeface="微软雅黑" panose="020B0503020204020204" pitchFamily="34" charset="-122"/>
                  <a:cs typeface="Times New Roman" panose="02020603050405020304" pitchFamily="18" charset="0"/>
                </a:rPr>
                <a:t>design</a:t>
              </a:r>
              <a:endParaRPr lang="zh-CN" altLang="en-US" sz="1800" dirty="0">
                <a:solidFill>
                  <a:schemeClr val="tx1"/>
                </a:solidFill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0D366CDA-42EC-422B-8ED3-49385A59E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7933" y="944971"/>
            <a:ext cx="1955526" cy="500125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6557001-CDF6-468E-9325-DEE136985F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4904" y="944971"/>
            <a:ext cx="2114496" cy="529363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278E355-443D-4FEB-AB91-6A8FEDC313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2347" y="4293293"/>
            <a:ext cx="2262158" cy="48246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BECAC2D-A62A-437D-8B44-589E7DDC9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276" y="5134358"/>
            <a:ext cx="1750603" cy="38038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9B7C0E8-81CD-476D-8FE1-85A399149E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4505" y="1508258"/>
            <a:ext cx="2090693" cy="2105513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A23A3B8-9512-4199-9D52-99EB638F345A}"/>
              </a:ext>
            </a:extLst>
          </p:cNvPr>
          <p:cNvCxnSpPr>
            <a:cxnSpLocks/>
          </p:cNvCxnSpPr>
          <p:nvPr/>
        </p:nvCxnSpPr>
        <p:spPr>
          <a:xfrm>
            <a:off x="2484290" y="2606901"/>
            <a:ext cx="25820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724445CF-4D3B-44E0-8CB7-42AEF89A53AE}"/>
              </a:ext>
            </a:extLst>
          </p:cNvPr>
          <p:cNvCxnSpPr>
            <a:cxnSpLocks/>
          </p:cNvCxnSpPr>
          <p:nvPr/>
        </p:nvCxnSpPr>
        <p:spPr>
          <a:xfrm>
            <a:off x="4979891" y="2594593"/>
            <a:ext cx="25820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ECA1D7F-F953-4CD9-9A6B-29BE0E5C73B5}"/>
              </a:ext>
            </a:extLst>
          </p:cNvPr>
          <p:cNvCxnSpPr>
            <a:cxnSpLocks/>
          </p:cNvCxnSpPr>
          <p:nvPr/>
        </p:nvCxnSpPr>
        <p:spPr>
          <a:xfrm>
            <a:off x="7580448" y="2561014"/>
            <a:ext cx="25820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DEA715E-DC16-4A2C-900F-B6F30D42C5EE}"/>
              </a:ext>
            </a:extLst>
          </p:cNvPr>
          <p:cNvCxnSpPr>
            <a:cxnSpLocks/>
          </p:cNvCxnSpPr>
          <p:nvPr/>
        </p:nvCxnSpPr>
        <p:spPr>
          <a:xfrm>
            <a:off x="1548186" y="3987393"/>
            <a:ext cx="0" cy="3667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1117AF7-DEAB-45E5-8BAB-17B72632BA28}"/>
              </a:ext>
            </a:extLst>
          </p:cNvPr>
          <p:cNvCxnSpPr>
            <a:cxnSpLocks/>
          </p:cNvCxnSpPr>
          <p:nvPr/>
        </p:nvCxnSpPr>
        <p:spPr>
          <a:xfrm flipH="1">
            <a:off x="8132996" y="4006702"/>
            <a:ext cx="399966" cy="5610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A42CE762-AF12-4F10-9DE2-C158AE75CC16}"/>
              </a:ext>
            </a:extLst>
          </p:cNvPr>
          <p:cNvCxnSpPr>
            <a:cxnSpLocks/>
          </p:cNvCxnSpPr>
          <p:nvPr/>
        </p:nvCxnSpPr>
        <p:spPr>
          <a:xfrm>
            <a:off x="3132362" y="5157192"/>
            <a:ext cx="69965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BEF6203-5E80-4490-A420-49ED60B09241}"/>
              </a:ext>
            </a:extLst>
          </p:cNvPr>
          <p:cNvSpPr txBox="1"/>
          <p:nvPr/>
        </p:nvSpPr>
        <p:spPr>
          <a:xfrm>
            <a:off x="10056440" y="1940639"/>
            <a:ext cx="1861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Radius-</a:t>
            </a:r>
            <a:r>
              <a:rPr lang="en-US" altLang="zh-CN" sz="2400" b="0" dirty="0" err="1">
                <a:solidFill>
                  <a:schemeClr val="tx1"/>
                </a:solidFill>
              </a:rPr>
              <a:t>rb</a:t>
            </a:r>
            <a:endParaRPr lang="en-US" altLang="zh-CN" sz="2400" b="0" dirty="0">
              <a:solidFill>
                <a:schemeClr val="tx1"/>
              </a:solidFill>
            </a:endParaRPr>
          </a:p>
          <a:p>
            <a:r>
              <a:rPr lang="en-US" altLang="zh-CN" sz="2400" b="0" dirty="0">
                <a:solidFill>
                  <a:schemeClr val="tx1"/>
                </a:solidFill>
              </a:rPr>
              <a:t>Height-tb</a:t>
            </a:r>
          </a:p>
          <a:p>
            <a:r>
              <a:rPr lang="en-US" altLang="zh-CN" sz="2400" b="0" dirty="0">
                <a:solidFill>
                  <a:schemeClr val="tx1"/>
                </a:solidFill>
              </a:rPr>
              <a:t>Gap- </a:t>
            </a:r>
            <a:r>
              <a:rPr lang="en-US" altLang="zh-CN" sz="2400" b="0" dirty="0" err="1">
                <a:solidFill>
                  <a:schemeClr val="tx1"/>
                </a:solidFill>
              </a:rPr>
              <a:t>gb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388C33B-3286-45F4-B713-FEA4D09A81E0}"/>
              </a:ext>
            </a:extLst>
          </p:cNvPr>
          <p:cNvGrpSpPr/>
          <p:nvPr/>
        </p:nvGrpSpPr>
        <p:grpSpPr>
          <a:xfrm>
            <a:off x="9284473" y="3760669"/>
            <a:ext cx="2844800" cy="2548651"/>
            <a:chOff x="9284473" y="3760669"/>
            <a:chExt cx="2844800" cy="2548651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286CE5-E4D6-410B-8735-DA1913EC5230}"/>
                </a:ext>
              </a:extLst>
            </p:cNvPr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9284473" y="3760669"/>
              <a:ext cx="2844800" cy="2548651"/>
            </a:xfrm>
            <a:prstGeom prst="rect">
              <a:avLst/>
            </a:prstGeom>
            <a:ln w="19050">
              <a:solidFill>
                <a:schemeClr val="tx2">
                  <a:lumMod val="40000"/>
                  <a:lumOff val="60000"/>
                </a:schemeClr>
              </a:solidFill>
            </a:ln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3FB8CBCB-2C19-4909-B1BF-27DDDBA6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306305" y="3839539"/>
              <a:ext cx="399966" cy="377326"/>
            </a:xfrm>
            <a:prstGeom prst="rect">
              <a:avLst/>
            </a:prstGeom>
          </p:spPr>
        </p:pic>
      </p:grp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469C4EBE-E334-4F71-B37A-C158073BA298}"/>
              </a:ext>
            </a:extLst>
          </p:cNvPr>
          <p:cNvCxnSpPr>
            <a:cxnSpLocks/>
          </p:cNvCxnSpPr>
          <p:nvPr/>
        </p:nvCxnSpPr>
        <p:spPr>
          <a:xfrm>
            <a:off x="4007768" y="5882311"/>
            <a:ext cx="0" cy="3789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FE35E16C-424A-4A53-B0D6-49E5BE9BCE50}"/>
              </a:ext>
            </a:extLst>
          </p:cNvPr>
          <p:cNvSpPr txBox="1"/>
          <p:nvPr/>
        </p:nvSpPr>
        <p:spPr>
          <a:xfrm>
            <a:off x="8325510" y="6280398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esolution 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F74CD81-A80E-4B5C-BC31-D662B069AE5E}"/>
              </a:ext>
            </a:extLst>
          </p:cNvPr>
          <p:cNvSpPr txBox="1"/>
          <p:nvPr/>
        </p:nvSpPr>
        <p:spPr>
          <a:xfrm>
            <a:off x="7692168" y="5428295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Evaluated SNR</a:t>
            </a:r>
            <a:r>
              <a:rPr lang="zh-CN" altLang="en-US" sz="240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3A3F951-10F6-4C29-B68C-1C22F02B29E7}"/>
              </a:ext>
            </a:extLst>
          </p:cNvPr>
          <p:cNvCxnSpPr>
            <a:cxnSpLocks/>
          </p:cNvCxnSpPr>
          <p:nvPr/>
        </p:nvCxnSpPr>
        <p:spPr>
          <a:xfrm>
            <a:off x="8898793" y="5914567"/>
            <a:ext cx="0" cy="3789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5D8FA739-72F6-4439-B07D-73D1A98149C8}"/>
              </a:ext>
            </a:extLst>
          </p:cNvPr>
          <p:cNvSpPr txBox="1"/>
          <p:nvPr/>
        </p:nvSpPr>
        <p:spPr>
          <a:xfrm>
            <a:off x="223452" y="908720"/>
            <a:ext cx="1955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Pipe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39" name="灯片编号占位符 38">
            <a:extLst>
              <a:ext uri="{FF2B5EF4-FFF2-40B4-BE49-F238E27FC236}">
                <a16:creationId xmlns:a16="http://schemas.microsoft.com/office/drawing/2014/main" id="{ED4FF748-C400-4014-AD84-D29DCC19F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13687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>
            <a:extLst>
              <a:ext uri="{FF2B5EF4-FFF2-40B4-BE49-F238E27FC236}">
                <a16:creationId xmlns:a16="http://schemas.microsoft.com/office/drawing/2014/main" id="{CA8FE46E-8C92-A35F-4ED4-05766038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3095"/>
            <a:ext cx="10657184" cy="678604"/>
          </a:xfrm>
        </p:spPr>
        <p:txBody>
          <a:bodyPr/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BPM and feedthrough design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A1D32EC-0A81-6EFB-AA20-36C7A0D81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57" y="2247487"/>
            <a:ext cx="5034863" cy="4277857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1DBFD82A-4677-4A61-CD07-ED13B217457D}"/>
              </a:ext>
            </a:extLst>
          </p:cNvPr>
          <p:cNvSpPr/>
          <p:nvPr/>
        </p:nvSpPr>
        <p:spPr>
          <a:xfrm>
            <a:off x="1325207" y="3947104"/>
            <a:ext cx="474683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5AA209C-DF3C-0CDC-C733-079637EEC9B8}"/>
              </a:ext>
            </a:extLst>
          </p:cNvPr>
          <p:cNvSpPr/>
          <p:nvPr/>
        </p:nvSpPr>
        <p:spPr>
          <a:xfrm>
            <a:off x="1349168" y="6165304"/>
            <a:ext cx="474683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10069A1-E4CE-6F99-6356-9E2BA9E9A578}"/>
              </a:ext>
            </a:extLst>
          </p:cNvPr>
          <p:cNvSpPr/>
          <p:nvPr/>
        </p:nvSpPr>
        <p:spPr>
          <a:xfrm>
            <a:off x="1349168" y="5157192"/>
            <a:ext cx="474683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354F66-11E0-4E50-8645-67AE7941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78" y="760560"/>
            <a:ext cx="5813322" cy="88153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6C40CF-B469-4C4E-A535-48940A84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890629"/>
            <a:ext cx="4552553" cy="3781042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E987991-0669-4685-A5C1-66DB96C89B02}"/>
              </a:ext>
            </a:extLst>
          </p:cNvPr>
          <p:cNvSpPr txBox="1"/>
          <p:nvPr/>
        </p:nvSpPr>
        <p:spPr>
          <a:xfrm>
            <a:off x="6384031" y="463883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0" dirty="0">
                <a:solidFill>
                  <a:schemeClr val="tx1"/>
                </a:solidFill>
              </a:rPr>
              <a:t>Booster and Storage ring with the same button, different transfer impedance because of the pipe size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D06CA2-B625-4D42-8CA3-B57ADFE9F90B}"/>
              </a:ext>
            </a:extLst>
          </p:cNvPr>
          <p:cNvSpPr txBox="1"/>
          <p:nvPr/>
        </p:nvSpPr>
        <p:spPr>
          <a:xfrm>
            <a:off x="361366" y="1628800"/>
            <a:ext cx="6742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Transfer impedance signal power (</a:t>
            </a:r>
            <a:r>
              <a:rPr lang="en-US" altLang="zh-CN" sz="2000" b="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 </a:t>
            </a:r>
            <a:r>
              <a:rPr lang="en-US" altLang="zh-CN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= 200 mA) of light sources and colliders </a:t>
            </a:r>
            <a:r>
              <a:rPr lang="en-US" altLang="zh-CN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at an operating frequency of 500 MHz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C100BD7-2F9F-4B47-89B8-49929A429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7" y="5839163"/>
            <a:ext cx="2683021" cy="686181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849AD8-B5BF-477B-A093-4FC2A6183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3471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BPM </a:t>
            </a:r>
            <a:r>
              <a:rPr lang="en-GB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design: </a:t>
            </a:r>
            <a:r>
              <a:rPr lang="en-GB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Booster BPM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0A5B76-C01F-40A0-A7C2-A382E7977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56240" y="3880917"/>
            <a:ext cx="3744416" cy="2572073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BFF20C6-5D0C-550A-F31B-E7C58B9C5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75" y="995435"/>
            <a:ext cx="5068998" cy="2945143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BE72604-E7C9-655E-0768-D43813CD60D1}"/>
              </a:ext>
            </a:extLst>
          </p:cNvPr>
          <p:cNvSpPr txBox="1"/>
          <p:nvPr/>
        </p:nvSpPr>
        <p:spPr>
          <a:xfrm>
            <a:off x="530289" y="4382123"/>
            <a:ext cx="3682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0">
                <a:solidFill>
                  <a:schemeClr val="tx1"/>
                </a:solidFill>
                <a:cs typeface="Times New Roman" panose="02020603050405020304" pitchFamily="18" charset="0"/>
              </a:rPr>
              <a:t>Booster BPM</a:t>
            </a:r>
            <a:r>
              <a:rPr lang="zh-CN" altLang="en-US" sz="2400" b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400" b="0">
                <a:solidFill>
                  <a:schemeClr val="tx1"/>
                </a:solidFill>
                <a:cs typeface="Times New Roman" panose="02020603050405020304" pitchFamily="18" charset="0"/>
              </a:rPr>
              <a:t>with  2 different cross-section with a transfer impedance of 0.26 and 0.21 Ω.</a:t>
            </a:r>
            <a:endParaRPr lang="zh-CN" altLang="en-US" sz="2400" b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911498B-2E7B-4D34-AFE2-5327D85F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856" y="988965"/>
            <a:ext cx="2844800" cy="29162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F50469-5457-49AA-86D6-D6939A25B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188" y="995435"/>
            <a:ext cx="3392140" cy="291627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03EFC22-E55D-4B85-905E-B358F68CA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350990" y="3957439"/>
            <a:ext cx="3905250" cy="2495550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073CB-1468-4563-8264-9B3B572C1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0598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3156283-E8B3-4FA8-AADE-C31A6E11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Feedthrough </a:t>
            </a:r>
            <a:r>
              <a:rPr lang="en-GB" altLang="zh-CN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detail</a:t>
            </a:r>
            <a:endParaRPr lang="zh-CN" altLang="en-US" sz="320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B0F674-1BC3-4767-AFA2-B9E1469BD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29" y="1145217"/>
            <a:ext cx="10555906" cy="45675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BAFC97F-37A2-4094-A222-F747FC3C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4877260"/>
            <a:ext cx="2424269" cy="78335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2B9B78-4E41-4F2C-8034-A2F8A3682437}"/>
              </a:ext>
            </a:extLst>
          </p:cNvPr>
          <p:cNvSpPr txBox="1"/>
          <p:nvPr/>
        </p:nvSpPr>
        <p:spPr>
          <a:xfrm>
            <a:off x="431371" y="5843135"/>
            <a:ext cx="2424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cs typeface="Times New Roman" panose="02020603050405020304" pitchFamily="18" charset="0"/>
              </a:rPr>
              <a:t>Tracking No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F0C0F486-4EFB-4EE5-BE7A-413CD746B34C}"/>
              </a:ext>
            </a:extLst>
          </p:cNvPr>
          <p:cNvCxnSpPr>
            <a:cxnSpLocks/>
          </p:cNvCxnSpPr>
          <p:nvPr/>
        </p:nvCxnSpPr>
        <p:spPr>
          <a:xfrm flipV="1">
            <a:off x="1199456" y="4191737"/>
            <a:ext cx="360040" cy="64807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343564B-6DE1-4AF2-A149-E32846BBCB9F}"/>
              </a:ext>
            </a:extLst>
          </p:cNvPr>
          <p:cNvCxnSpPr>
            <a:cxnSpLocks/>
          </p:cNvCxnSpPr>
          <p:nvPr/>
        </p:nvCxnSpPr>
        <p:spPr>
          <a:xfrm>
            <a:off x="3143672" y="2276872"/>
            <a:ext cx="672075" cy="931360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DF8EBD4-B098-4481-ACF2-6F0202FC8F08}"/>
              </a:ext>
            </a:extLst>
          </p:cNvPr>
          <p:cNvSpPr txBox="1"/>
          <p:nvPr/>
        </p:nvSpPr>
        <p:spPr>
          <a:xfrm>
            <a:off x="1673610" y="1628800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400">
                <a:solidFill>
                  <a:srgbClr val="3333FF"/>
                </a:solidFill>
              </a:rPr>
              <a:t>Reversed polarity SMA</a:t>
            </a:r>
            <a:endParaRPr lang="zh-CN" altLang="en-US" sz="2400" dirty="0">
              <a:solidFill>
                <a:srgbClr val="3333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F44FC21-9CF2-418E-A24F-620D07864D33}"/>
              </a:ext>
            </a:extLst>
          </p:cNvPr>
          <p:cNvSpPr txBox="1"/>
          <p:nvPr/>
        </p:nvSpPr>
        <p:spPr>
          <a:xfrm>
            <a:off x="6798833" y="1607865"/>
            <a:ext cx="4345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400">
                <a:solidFill>
                  <a:schemeClr val="tx1"/>
                </a:solidFill>
              </a:rPr>
              <a:t>Argon arc welding SUS to SUS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9FB5D5E-82FA-4A0C-A444-0241C87654C5}"/>
              </a:ext>
            </a:extLst>
          </p:cNvPr>
          <p:cNvCxnSpPr>
            <a:cxnSpLocks/>
          </p:cNvCxnSpPr>
          <p:nvPr/>
        </p:nvCxnSpPr>
        <p:spPr>
          <a:xfrm flipH="1">
            <a:off x="4799856" y="1879054"/>
            <a:ext cx="2196420" cy="97388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42A1EF2A-9D40-412E-A42D-93D449A6F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833" y="4191737"/>
            <a:ext cx="2519945" cy="255986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4A2B393-7E04-48A0-9650-7CE4C6D21839}"/>
              </a:ext>
            </a:extLst>
          </p:cNvPr>
          <p:cNvSpPr txBox="1"/>
          <p:nvPr/>
        </p:nvSpPr>
        <p:spPr>
          <a:xfrm>
            <a:off x="3922703" y="5935468"/>
            <a:ext cx="272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Vendor</a:t>
            </a:r>
            <a:r>
              <a:rPr lang="zh-CN" altLang="en-US" sz="2400" dirty="0">
                <a:solidFill>
                  <a:srgbClr val="FF0000"/>
                </a:solidFill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</a:rPr>
              <a:t>Kyocera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D6A6CF-9D2E-4CC7-9E80-CC2A4BC8B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15E9139-A00B-4B2A-98A6-095DC08F1345}" type="slidenum">
              <a:rPr lang="zh-CN" altLang="en-US" smtClean="0">
                <a:ea typeface="宋体"/>
                <a:cs typeface="Times New Roman" panose="02020603050405020304" pitchFamily="18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r>
              <a:rPr lang="en-US" altLang="zh-CN">
                <a:ea typeface="宋体"/>
                <a:cs typeface="Times New Roman" panose="02020603050405020304" pitchFamily="18" charset="0"/>
              </a:rPr>
              <a:t>/28</a:t>
            </a:r>
            <a:endParaRPr lang="zh-CN" altLang="en-US" dirty="0"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17422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3333F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68099</TotalTime>
  <Words>1701</Words>
  <Application>Microsoft Office PowerPoint</Application>
  <PresentationFormat>宽屏</PresentationFormat>
  <Paragraphs>266</Paragraphs>
  <Slides>32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TimesLTStd-Roman-Identity-H</vt:lpstr>
      <vt:lpstr>微软雅黑</vt:lpstr>
      <vt:lpstr>Arial</vt:lpstr>
      <vt:lpstr>Arial Black</vt:lpstr>
      <vt:lpstr>Calibri</vt:lpstr>
      <vt:lpstr>Tahoma</vt:lpstr>
      <vt:lpstr>Times New Roman</vt:lpstr>
      <vt:lpstr>Wingdings</vt:lpstr>
      <vt:lpstr>Office 主题</vt:lpstr>
      <vt:lpstr>Design and manufacture and  test experiences of the HEPS Button BPM</vt:lpstr>
      <vt:lpstr>PowerPoint 演示文稿</vt:lpstr>
      <vt:lpstr>1. HEPS BPM system overview</vt:lpstr>
      <vt:lpstr>1. HEPS BPM system overview</vt:lpstr>
      <vt:lpstr>1. HEPS BPM system overview</vt:lpstr>
      <vt:lpstr>2. BPM design</vt:lpstr>
      <vt:lpstr>2. BPM and feedthrough design</vt:lpstr>
      <vt:lpstr>2. BPM design: Booster BPM</vt:lpstr>
      <vt:lpstr>2. Feedthrough design detail</vt:lpstr>
      <vt:lpstr>2. BPM manufacture : Storage ring BPM</vt:lpstr>
      <vt:lpstr>2. BPM manufacture : Permittivity minimize</vt:lpstr>
      <vt:lpstr>2. BPM manufacture : Sorting for reduce 4-channel inconsistency</vt:lpstr>
      <vt:lpstr>2. BPM manufacture: Acceptable differences in a BPM</vt:lpstr>
      <vt:lpstr>3. Feedthroughs characterization: TDR</vt:lpstr>
      <vt:lpstr>3. Characterization: X-ray Tomography</vt:lpstr>
      <vt:lpstr>3. Characterization: Optical imaging</vt:lpstr>
      <vt:lpstr>3. BPM test: Fiducials and button positon accuracy by the vendors</vt:lpstr>
      <vt:lpstr>3. BPM test: Fiducials position accuracy by the alignment staff  </vt:lpstr>
      <vt:lpstr>3. BPM test: a stretched wire calibration </vt:lpstr>
      <vt:lpstr>3. How accurate (trueness not reproduce) the k can be determined?</vt:lpstr>
      <vt:lpstr>3. BPM test :</vt:lpstr>
      <vt:lpstr>3. BPM characterization ：Electro-mechanical offset</vt:lpstr>
      <vt:lpstr>3. Electro-mechanical offset:  Calculating the offsets on the VNA</vt:lpstr>
      <vt:lpstr>Electro-mechanical offsets measured by Lambertson(VNA)</vt:lpstr>
      <vt:lpstr>Lambertson method</vt:lpstr>
      <vt:lpstr>4. Summary：</vt:lpstr>
      <vt:lpstr>4. Lessons learnt</vt:lpstr>
      <vt:lpstr>4. Lessons learnt/Summary：</vt:lpstr>
      <vt:lpstr>PowerPoint 演示文稿</vt:lpstr>
      <vt:lpstr>Reference</vt:lpstr>
      <vt:lpstr>Back up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lenovo</cp:lastModifiedBy>
  <cp:revision>1716</cp:revision>
  <dcterms:created xsi:type="dcterms:W3CDTF">2010-03-12T08:32:26Z</dcterms:created>
  <dcterms:modified xsi:type="dcterms:W3CDTF">2024-12-11T11:57:48Z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TC100690452052</vt:lpwstr>
  </property>
</Properties>
</file>