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45"/>
  </p:notesMasterIdLst>
  <p:sldIdLst>
    <p:sldId id="256" r:id="rId5"/>
    <p:sldId id="459" r:id="rId6"/>
    <p:sldId id="2243" r:id="rId7"/>
    <p:sldId id="469" r:id="rId8"/>
    <p:sldId id="5862" r:id="rId9"/>
    <p:sldId id="5858" r:id="rId10"/>
    <p:sldId id="5867" r:id="rId11"/>
    <p:sldId id="273" r:id="rId12"/>
    <p:sldId id="271" r:id="rId13"/>
    <p:sldId id="269" r:id="rId14"/>
    <p:sldId id="267" r:id="rId15"/>
    <p:sldId id="268" r:id="rId16"/>
    <p:sldId id="264" r:id="rId17"/>
    <p:sldId id="5865" r:id="rId18"/>
    <p:sldId id="262" r:id="rId19"/>
    <p:sldId id="5860" r:id="rId20"/>
    <p:sldId id="5869" r:id="rId21"/>
    <p:sldId id="5874" r:id="rId22"/>
    <p:sldId id="5861" r:id="rId23"/>
    <p:sldId id="263" r:id="rId24"/>
    <p:sldId id="5873" r:id="rId25"/>
    <p:sldId id="260" r:id="rId26"/>
    <p:sldId id="275" r:id="rId27"/>
    <p:sldId id="274" r:id="rId28"/>
    <p:sldId id="5882" r:id="rId29"/>
    <p:sldId id="5878" r:id="rId30"/>
    <p:sldId id="5876" r:id="rId31"/>
    <p:sldId id="5875" r:id="rId32"/>
    <p:sldId id="2436" r:id="rId33"/>
    <p:sldId id="5859" r:id="rId34"/>
    <p:sldId id="5880" r:id="rId35"/>
    <p:sldId id="5864" r:id="rId36"/>
    <p:sldId id="5844" r:id="rId37"/>
    <p:sldId id="5884" r:id="rId38"/>
    <p:sldId id="259" r:id="rId39"/>
    <p:sldId id="5881" r:id="rId40"/>
    <p:sldId id="5883" r:id="rId41"/>
    <p:sldId id="270" r:id="rId42"/>
    <p:sldId id="266" r:id="rId43"/>
    <p:sldId id="587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051"/>
    <a:srgbClr val="F6F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39"/>
    <p:restoredTop sz="94699"/>
  </p:normalViewPr>
  <p:slideViewPr>
    <p:cSldViewPr snapToGrid="0">
      <p:cViewPr>
        <p:scale>
          <a:sx n="114" d="100"/>
          <a:sy n="114" d="100"/>
        </p:scale>
        <p:origin x="712"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12/11/24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Ferdinand Willeke, Accelerator and CD3A status</a:t>
            </a:r>
          </a:p>
        </p:txBody>
      </p:sp>
      <p:sp>
        <p:nvSpPr>
          <p:cNvPr id="5" name="Slide Number Placeholder 4"/>
          <p:cNvSpPr>
            <a:spLocks noGrp="1"/>
          </p:cNvSpPr>
          <p:nvPr>
            <p:ph type="sldNum" sz="quarter" idx="5"/>
          </p:nvPr>
        </p:nvSpPr>
        <p:spPr/>
        <p:txBody>
          <a:bodyPr/>
          <a:lstStyle/>
          <a:p>
            <a:fld id="{515839EF-EF2D-A244-8B03-02564FD38722}" type="slidenum">
              <a:rPr lang="en-US" smtClean="0"/>
              <a:t>2</a:t>
            </a:fld>
            <a:endParaRPr lang="en-US"/>
          </a:p>
        </p:txBody>
      </p:sp>
    </p:spTree>
    <p:extLst>
      <p:ext uri="{BB962C8B-B14F-4D97-AF65-F5344CB8AC3E}">
        <p14:creationId xmlns:p14="http://schemas.microsoft.com/office/powerpoint/2010/main" val="3549040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3E146D-72E3-4D17-8794-005420F3EB37}" type="slidenum">
              <a:rPr lang="en-US" smtClean="0"/>
              <a:t>3</a:t>
            </a:fld>
            <a:endParaRPr lang="en-US"/>
          </a:p>
        </p:txBody>
      </p:sp>
    </p:spTree>
    <p:extLst>
      <p:ext uri="{BB962C8B-B14F-4D97-AF65-F5344CB8AC3E}">
        <p14:creationId xmlns:p14="http://schemas.microsoft.com/office/powerpoint/2010/main" val="3911395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9</a:t>
            </a:fld>
            <a:endParaRPr lang="en-US"/>
          </a:p>
        </p:txBody>
      </p:sp>
    </p:spTree>
    <p:extLst>
      <p:ext uri="{BB962C8B-B14F-4D97-AF65-F5344CB8AC3E}">
        <p14:creationId xmlns:p14="http://schemas.microsoft.com/office/powerpoint/2010/main" val="1039180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15</a:t>
            </a:fld>
            <a:endParaRPr lang="en-US"/>
          </a:p>
        </p:txBody>
      </p:sp>
    </p:spTree>
    <p:extLst>
      <p:ext uri="{BB962C8B-B14F-4D97-AF65-F5344CB8AC3E}">
        <p14:creationId xmlns:p14="http://schemas.microsoft.com/office/powerpoint/2010/main" val="717057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High ECM and High L beam scenarios will be the focus of this talk. </a:t>
            </a:r>
          </a:p>
          <a:p>
            <a:endParaRPr lang="en-US"/>
          </a:p>
        </p:txBody>
      </p:sp>
      <p:sp>
        <p:nvSpPr>
          <p:cNvPr id="4" name="Slide Number Placeholder 3"/>
          <p:cNvSpPr>
            <a:spLocks noGrp="1"/>
          </p:cNvSpPr>
          <p:nvPr>
            <p:ph type="sldNum" sz="quarter" idx="5"/>
          </p:nvPr>
        </p:nvSpPr>
        <p:spPr/>
        <p:txBody>
          <a:bodyPr/>
          <a:lstStyle/>
          <a:p>
            <a:fld id="{4CE2674F-647D-4B17-A291-93F81348E053}" type="slidenum">
              <a:rPr lang="en-US" smtClean="0"/>
              <a:t>29</a:t>
            </a:fld>
            <a:endParaRPr lang="en-US"/>
          </a:p>
        </p:txBody>
      </p:sp>
    </p:spTree>
    <p:extLst>
      <p:ext uri="{BB962C8B-B14F-4D97-AF65-F5344CB8AC3E}">
        <p14:creationId xmlns:p14="http://schemas.microsoft.com/office/powerpoint/2010/main" val="37479408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A043A592-2C2C-1149-FE30-72A494F27799}"/>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EIC CD-3B Director’s Review, October 22-24, 2024</a:t>
            </a:r>
          </a:p>
        </p:txBody>
      </p:sp>
      <p:sp>
        <p:nvSpPr>
          <p:cNvPr id="4" name="Text Placeholder 2">
            <a:extLst>
              <a:ext uri="{FF2B5EF4-FFF2-40B4-BE49-F238E27FC236}">
                <a16:creationId xmlns:a16="http://schemas.microsoft.com/office/drawing/2014/main" id="{30C71E18-8584-A0E2-3682-9547339B30E0}"/>
              </a:ext>
            </a:extLst>
          </p:cNvPr>
          <p:cNvSpPr>
            <a:spLocks noGrp="1"/>
          </p:cNvSpPr>
          <p:nvPr>
            <p:ph type="body" sz="quarter" idx="11" hasCustomPrompt="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Presenter First Initial, Last Name</a:t>
            </a:r>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AF058090-69E1-4C76-B04E-24949BD11AEB}"/>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
        <p:nvSpPr>
          <p:cNvPr id="9" name="Text Placeholder 2">
            <a:extLst>
              <a:ext uri="{FF2B5EF4-FFF2-40B4-BE49-F238E27FC236}">
                <a16:creationId xmlns:a16="http://schemas.microsoft.com/office/drawing/2014/main" id="{0B42B81B-128F-476E-A68E-8CDACD50C942}"/>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EIC CD-3B Director’s Review, October 22-24, 2024</a:t>
            </a:r>
          </a:p>
        </p:txBody>
      </p:sp>
      <p:sp>
        <p:nvSpPr>
          <p:cNvPr id="10" name="Text Placeholder 2">
            <a:extLst>
              <a:ext uri="{FF2B5EF4-FFF2-40B4-BE49-F238E27FC236}">
                <a16:creationId xmlns:a16="http://schemas.microsoft.com/office/drawing/2014/main" id="{C0171F31-104B-4D09-AAF4-2CA962F380FB}"/>
              </a:ext>
            </a:extLst>
          </p:cNvPr>
          <p:cNvSpPr>
            <a:spLocks noGrp="1"/>
          </p:cNvSpPr>
          <p:nvPr>
            <p:ph type="body" sz="quarter" idx="11" hasCustomPrompt="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Presenter First Initial, Last Name</a:t>
            </a:r>
          </a:p>
        </p:txBody>
      </p:sp>
    </p:spTree>
    <p:extLst>
      <p:ext uri="{BB962C8B-B14F-4D97-AF65-F5344CB8AC3E}">
        <p14:creationId xmlns:p14="http://schemas.microsoft.com/office/powerpoint/2010/main" val="363061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D45B976-F9BD-96F9-4119-FEAF693C373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0EB69E67-D399-4DBB-BAA8-0F33523D2BBF}"/>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
        <p:nvSpPr>
          <p:cNvPr id="7" name="Text Placeholder 2">
            <a:extLst>
              <a:ext uri="{FF2B5EF4-FFF2-40B4-BE49-F238E27FC236}">
                <a16:creationId xmlns:a16="http://schemas.microsoft.com/office/drawing/2014/main" id="{46D2D2E4-6E67-48B3-BA12-35766E148F54}"/>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EIC CD-3B Director’s Review, October 22-24, 2024</a:t>
            </a:r>
          </a:p>
        </p:txBody>
      </p:sp>
      <p:sp>
        <p:nvSpPr>
          <p:cNvPr id="8" name="Text Placeholder 2">
            <a:extLst>
              <a:ext uri="{FF2B5EF4-FFF2-40B4-BE49-F238E27FC236}">
                <a16:creationId xmlns:a16="http://schemas.microsoft.com/office/drawing/2014/main" id="{F2B1FEBD-D691-4390-9587-AA03ECE9CA89}"/>
              </a:ext>
            </a:extLst>
          </p:cNvPr>
          <p:cNvSpPr>
            <a:spLocks noGrp="1"/>
          </p:cNvSpPr>
          <p:nvPr>
            <p:ph type="body" sz="quarter" idx="11" hasCustomPrompt="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Presenter First Initial, Last Name</a:t>
            </a:r>
          </a:p>
        </p:txBody>
      </p: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2A8EE2B-35DF-D1DC-583B-BB2801AD4856}"/>
              </a:ext>
            </a:extLst>
          </p:cNvPr>
          <p:cNvSpPr txBox="1">
            <a:spLocks/>
          </p:cNvSpPr>
          <p:nvPr userDrawn="1"/>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a:t>
            </a:fld>
            <a:endParaRPr lang="en-US"/>
          </a:p>
        </p:txBody>
      </p:sp>
    </p:spTree>
    <p:extLst>
      <p:ext uri="{BB962C8B-B14F-4D97-AF65-F5344CB8AC3E}">
        <p14:creationId xmlns:p14="http://schemas.microsoft.com/office/powerpoint/2010/main" val="1992101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77D83743-3AA5-032F-05B8-72A8CCA20C57}"/>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Tree>
    <p:extLst>
      <p:ext uri="{BB962C8B-B14F-4D97-AF65-F5344CB8AC3E}">
        <p14:creationId xmlns:p14="http://schemas.microsoft.com/office/powerpoint/2010/main" val="1712893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
        <p:nvSpPr>
          <p:cNvPr id="3" name="Slide Number Placeholder 5">
            <a:extLst>
              <a:ext uri="{FF2B5EF4-FFF2-40B4-BE49-F238E27FC236}">
                <a16:creationId xmlns:a16="http://schemas.microsoft.com/office/drawing/2014/main" id="{6A58EED8-8972-A287-905F-DF78A56D5055}"/>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Tree>
    <p:extLst>
      <p:ext uri="{BB962C8B-B14F-4D97-AF65-F5344CB8AC3E}">
        <p14:creationId xmlns:p14="http://schemas.microsoft.com/office/powerpoint/2010/main" val="578662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3533CF4C-E10E-F7B3-87B5-8EAD59633A8A}"/>
              </a:ext>
            </a:extLst>
          </p:cNvPr>
          <p:cNvSpPr txBox="1">
            <a:spLocks/>
          </p:cNvSpPr>
          <p:nvPr userDrawn="1"/>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a:t>
            </a:fld>
            <a:endParaRPr lang="en-US"/>
          </a:p>
        </p:txBody>
      </p:sp>
    </p:spTree>
    <p:extLst>
      <p:ext uri="{BB962C8B-B14F-4D97-AF65-F5344CB8AC3E}">
        <p14:creationId xmlns:p14="http://schemas.microsoft.com/office/powerpoint/2010/main" val="3745971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7" name="Slide Number Placeholder 5">
            <a:extLst>
              <a:ext uri="{FF2B5EF4-FFF2-40B4-BE49-F238E27FC236}">
                <a16:creationId xmlns:a16="http://schemas.microsoft.com/office/drawing/2014/main" id="{0B2AFF6D-0928-4D72-853B-80E1EFEDB36D}"/>
              </a:ext>
            </a:extLst>
          </p:cNvPr>
          <p:cNvSpPr>
            <a:spLocks noGrp="1"/>
          </p:cNvSpPr>
          <p:nvPr>
            <p:ph type="sldNum" sz="quarter" idx="4"/>
          </p:nvPr>
        </p:nvSpPr>
        <p:spPr>
          <a:xfrm>
            <a:off x="11451649" y="6381258"/>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
        <p:nvSpPr>
          <p:cNvPr id="8" name="Text Placeholder 2">
            <a:extLst>
              <a:ext uri="{FF2B5EF4-FFF2-40B4-BE49-F238E27FC236}">
                <a16:creationId xmlns:a16="http://schemas.microsoft.com/office/drawing/2014/main" id="{70D1DF75-2FAB-4E03-98EA-F2E16DB3A424}"/>
              </a:ext>
            </a:extLst>
          </p:cNvPr>
          <p:cNvSpPr txBox="1">
            <a:spLocks/>
          </p:cNvSpPr>
          <p:nvPr userDrawn="1"/>
        </p:nvSpPr>
        <p:spPr>
          <a:xfrm>
            <a:off x="351422" y="6534374"/>
            <a:ext cx="5011410" cy="294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Button BPMs for Synchrotron Light Sources, Dec 11-12, 2024</a:t>
            </a:r>
          </a:p>
        </p:txBody>
      </p:sp>
      <p:sp>
        <p:nvSpPr>
          <p:cNvPr id="9" name="Text Placeholder 2">
            <a:extLst>
              <a:ext uri="{FF2B5EF4-FFF2-40B4-BE49-F238E27FC236}">
                <a16:creationId xmlns:a16="http://schemas.microsoft.com/office/drawing/2014/main" id="{E51EB3C1-1414-4721-B9A9-43D43377DAF1}"/>
              </a:ext>
            </a:extLst>
          </p:cNvPr>
          <p:cNvSpPr txBox="1">
            <a:spLocks/>
          </p:cNvSpPr>
          <p:nvPr userDrawn="1"/>
        </p:nvSpPr>
        <p:spPr>
          <a:xfrm>
            <a:off x="5424724" y="6534374"/>
            <a:ext cx="3151015" cy="294041"/>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 Gassner</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7" r:id="rId4"/>
    <p:sldLayoutId id="2147483668" r:id="rId5"/>
    <p:sldLayoutId id="2147483669" r:id="rId6"/>
    <p:sldLayoutId id="2147483670" r:id="rId7"/>
    <p:sldLayoutId id="2147483672" r:id="rId8"/>
  </p:sldLayoutIdLst>
  <p:hf hdr="0" ftr="0" dt="0"/>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5.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10.pn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emf"/><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790.png"/><Relationship Id="rId13" Type="http://schemas.openxmlformats.org/officeDocument/2006/relationships/image" Target="../media/image84.png"/><Relationship Id="rId3" Type="http://schemas.openxmlformats.org/officeDocument/2006/relationships/image" Target="../media/image69.png"/><Relationship Id="rId7" Type="http://schemas.openxmlformats.org/officeDocument/2006/relationships/image" Target="../media/image210.png"/><Relationship Id="rId12" Type="http://schemas.openxmlformats.org/officeDocument/2006/relationships/image" Target="../media/image83.png"/><Relationship Id="rId2" Type="http://schemas.openxmlformats.org/officeDocument/2006/relationships/image" Target="../media/image160.png"/><Relationship Id="rId1" Type="http://schemas.openxmlformats.org/officeDocument/2006/relationships/slideLayout" Target="../slideLayouts/slideLayout5.xml"/><Relationship Id="rId11" Type="http://schemas.openxmlformats.org/officeDocument/2006/relationships/image" Target="../media/image82.png"/><Relationship Id="rId10" Type="http://schemas.openxmlformats.org/officeDocument/2006/relationships/image" Target="../media/image81.png"/><Relationship Id="rId9" Type="http://schemas.openxmlformats.org/officeDocument/2006/relationships/image" Target="../media/image70.png"/></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 Id="rId5" Type="http://schemas.openxmlformats.org/officeDocument/2006/relationships/image" Target="../media/image7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xml"/><Relationship Id="rId5" Type="http://schemas.openxmlformats.org/officeDocument/2006/relationships/image" Target="../media/image81.em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482974" y="1526050"/>
            <a:ext cx="10334625" cy="660527"/>
          </a:xfrm>
        </p:spPr>
        <p:txBody>
          <a:bodyPr>
            <a:normAutofit fontScale="90000"/>
          </a:bodyPr>
          <a:lstStyle/>
          <a:p>
            <a:r>
              <a:rPr lang="en-US" sz="3600" dirty="0"/>
              <a:t>Electron-Ion Collider BPM Button Design Progress</a:t>
            </a:r>
          </a:p>
        </p:txBody>
      </p:sp>
      <p:sp>
        <p:nvSpPr>
          <p:cNvPr id="15" name="Text Placeholder 37">
            <a:extLst>
              <a:ext uri="{FF2B5EF4-FFF2-40B4-BE49-F238E27FC236}">
                <a16:creationId xmlns:a16="http://schemas.microsoft.com/office/drawing/2014/main" id="{C1B2002E-00D6-4CAD-A65D-64D3BAA92F63}"/>
              </a:ext>
            </a:extLst>
          </p:cNvPr>
          <p:cNvSpPr txBox="1">
            <a:spLocks/>
          </p:cNvSpPr>
          <p:nvPr/>
        </p:nvSpPr>
        <p:spPr>
          <a:xfrm>
            <a:off x="482974" y="2444646"/>
            <a:ext cx="5282825" cy="5016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chemeClr val="bg1"/>
                </a:solidFill>
              </a:rPr>
              <a:t>David Gassner</a:t>
            </a:r>
          </a:p>
        </p:txBody>
      </p:sp>
      <p:sp>
        <p:nvSpPr>
          <p:cNvPr id="16" name="Text Placeholder 37">
            <a:extLst>
              <a:ext uri="{FF2B5EF4-FFF2-40B4-BE49-F238E27FC236}">
                <a16:creationId xmlns:a16="http://schemas.microsoft.com/office/drawing/2014/main" id="{089BC854-B888-4A23-A414-786CF2F4989B}"/>
              </a:ext>
            </a:extLst>
          </p:cNvPr>
          <p:cNvSpPr txBox="1">
            <a:spLocks/>
          </p:cNvSpPr>
          <p:nvPr/>
        </p:nvSpPr>
        <p:spPr>
          <a:xfrm>
            <a:off x="482974" y="2953540"/>
            <a:ext cx="7647773" cy="5016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chemeClr val="bg1"/>
                </a:solidFill>
              </a:rPr>
              <a:t>EIC Instrumentation Systems Group Leader</a:t>
            </a:r>
          </a:p>
        </p:txBody>
      </p:sp>
      <p:sp>
        <p:nvSpPr>
          <p:cNvPr id="18" name="Text Placeholder 37">
            <a:extLst>
              <a:ext uri="{FF2B5EF4-FFF2-40B4-BE49-F238E27FC236}">
                <a16:creationId xmlns:a16="http://schemas.microsoft.com/office/drawing/2014/main" id="{86BF940C-484A-47DD-A144-785578E150B7}"/>
              </a:ext>
            </a:extLst>
          </p:cNvPr>
          <p:cNvSpPr txBox="1">
            <a:spLocks/>
          </p:cNvSpPr>
          <p:nvPr/>
        </p:nvSpPr>
        <p:spPr>
          <a:xfrm>
            <a:off x="482974" y="3940609"/>
            <a:ext cx="5282825" cy="14732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Not Light Sources Session</a:t>
            </a:r>
          </a:p>
          <a:p>
            <a:pPr marL="0" indent="0">
              <a:buNone/>
            </a:pPr>
            <a:r>
              <a:rPr lang="en-US" sz="2000" dirty="0">
                <a:solidFill>
                  <a:schemeClr val="bg1"/>
                </a:solidFill>
              </a:rPr>
              <a:t>Button BPMs for Synchrotron Light Sources</a:t>
            </a:r>
          </a:p>
          <a:p>
            <a:pPr marL="0" indent="0">
              <a:buNone/>
            </a:pPr>
            <a:r>
              <a:rPr lang="en-US" sz="2000" dirty="0">
                <a:solidFill>
                  <a:schemeClr val="bg1"/>
                </a:solidFill>
              </a:rPr>
              <a:t>ALBA Synchrotron </a:t>
            </a:r>
          </a:p>
          <a:p>
            <a:pPr marL="0" indent="0">
              <a:buNone/>
            </a:pPr>
            <a:r>
              <a:rPr lang="en-US" sz="2000" dirty="0">
                <a:solidFill>
                  <a:schemeClr val="bg1"/>
                </a:solidFill>
              </a:rPr>
              <a:t>December 12, 2024</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B0BC2B-1FE1-3E3C-EC80-F35990D4B4C9}"/>
              </a:ext>
            </a:extLst>
          </p:cNvPr>
          <p:cNvPicPr>
            <a:picLocks noChangeAspect="1"/>
          </p:cNvPicPr>
          <p:nvPr/>
        </p:nvPicPr>
        <p:blipFill rotWithShape="1">
          <a:blip r:embed="rId2"/>
          <a:srcRect l="12482" r="12644" b="-535"/>
          <a:stretch/>
        </p:blipFill>
        <p:spPr>
          <a:xfrm>
            <a:off x="429954" y="4480656"/>
            <a:ext cx="1267038" cy="1219865"/>
          </a:xfrm>
          <a:prstGeom prst="rect">
            <a:avLst/>
          </a:prstGeom>
        </p:spPr>
      </p:pic>
      <p:pic>
        <p:nvPicPr>
          <p:cNvPr id="8" name="Picture 7">
            <a:extLst>
              <a:ext uri="{FF2B5EF4-FFF2-40B4-BE49-F238E27FC236}">
                <a16:creationId xmlns:a16="http://schemas.microsoft.com/office/drawing/2014/main" id="{13EC2C78-2120-9411-BB0A-5704401CA576}"/>
              </a:ext>
            </a:extLst>
          </p:cNvPr>
          <p:cNvPicPr>
            <a:picLocks noChangeAspect="1"/>
          </p:cNvPicPr>
          <p:nvPr/>
        </p:nvPicPr>
        <p:blipFill rotWithShape="1">
          <a:blip r:embed="rId3"/>
          <a:srcRect l="11111" r="13410" b="-1070"/>
          <a:stretch/>
        </p:blipFill>
        <p:spPr>
          <a:xfrm>
            <a:off x="3049623" y="4490576"/>
            <a:ext cx="1274635" cy="1219866"/>
          </a:xfrm>
          <a:prstGeom prst="rect">
            <a:avLst/>
          </a:prstGeom>
        </p:spPr>
      </p:pic>
      <p:sp>
        <p:nvSpPr>
          <p:cNvPr id="3" name="Title 2">
            <a:extLst>
              <a:ext uri="{FF2B5EF4-FFF2-40B4-BE49-F238E27FC236}">
                <a16:creationId xmlns:a16="http://schemas.microsoft.com/office/drawing/2014/main" id="{49F49287-640C-FB8E-2C6D-05A03501E072}"/>
              </a:ext>
            </a:extLst>
          </p:cNvPr>
          <p:cNvSpPr>
            <a:spLocks noGrp="1"/>
          </p:cNvSpPr>
          <p:nvPr>
            <p:ph type="title"/>
          </p:nvPr>
        </p:nvSpPr>
        <p:spPr/>
        <p:txBody>
          <a:bodyPr>
            <a:normAutofit/>
          </a:bodyPr>
          <a:lstStyle/>
          <a:p>
            <a:r>
              <a:rPr lang="en-US" i="0" u="none" strike="noStrike" dirty="0">
                <a:effectLst/>
                <a:latin typeface="Arial"/>
                <a:cs typeface="Arial"/>
              </a:rPr>
              <a:t>RCS BPM Button Geometry</a:t>
            </a:r>
            <a:endParaRPr lang="en-US" dirty="0">
              <a:latin typeface="Arial"/>
              <a:cs typeface="Arial"/>
            </a:endParaRPr>
          </a:p>
        </p:txBody>
      </p:sp>
      <p:sp>
        <p:nvSpPr>
          <p:cNvPr id="4" name="Text Placeholder 3">
            <a:extLst>
              <a:ext uri="{FF2B5EF4-FFF2-40B4-BE49-F238E27FC236}">
                <a16:creationId xmlns:a16="http://schemas.microsoft.com/office/drawing/2014/main" id="{9A43E613-A834-E8E6-B310-86A74D0AA600}"/>
              </a:ext>
            </a:extLst>
          </p:cNvPr>
          <p:cNvSpPr>
            <a:spLocks noGrp="1"/>
          </p:cNvSpPr>
          <p:nvPr>
            <p:ph type="body" sz="quarter" idx="10"/>
          </p:nvPr>
        </p:nvSpPr>
        <p:spPr>
          <a:xfrm>
            <a:off x="284754" y="952306"/>
            <a:ext cx="4572396" cy="3675985"/>
          </a:xfrm>
        </p:spPr>
        <p:txBody>
          <a:bodyPr vert="horz" lIns="91440" tIns="45720" rIns="91440" bIns="45720" rtlCol="0" anchor="t">
            <a:normAutofit/>
          </a:bodyPr>
          <a:lstStyle/>
          <a:p>
            <a:r>
              <a:rPr lang="en-US" sz="1800" dirty="0"/>
              <a:t>Flat-faced design (in round chamber)</a:t>
            </a:r>
          </a:p>
          <a:p>
            <a:r>
              <a:rPr lang="en-US" sz="1800" dirty="0"/>
              <a:t>5 mm diameter button</a:t>
            </a:r>
            <a:endParaRPr lang="en-US" sz="1800" dirty="0">
              <a:cs typeface="Arial"/>
            </a:endParaRPr>
          </a:p>
          <a:p>
            <a:r>
              <a:rPr lang="en-US" sz="1800" dirty="0"/>
              <a:t>Thickness: optimized at 2 mm </a:t>
            </a:r>
          </a:p>
          <a:p>
            <a:pPr lvl="1"/>
            <a:r>
              <a:rPr lang="en-US" sz="1600" dirty="0"/>
              <a:t>Physics evaluations for variations in thickness (1 &amp; 2 mm shown)</a:t>
            </a:r>
            <a:endParaRPr lang="en-US" sz="1600" dirty="0">
              <a:cs typeface="Arial"/>
            </a:endParaRPr>
          </a:p>
          <a:p>
            <a:r>
              <a:rPr lang="en-US" sz="1800" dirty="0"/>
              <a:t>Geometry behind button</a:t>
            </a:r>
            <a:endParaRPr lang="en-US" sz="1800" dirty="0">
              <a:cs typeface="Arial"/>
            </a:endParaRPr>
          </a:p>
          <a:p>
            <a:pPr lvl="1"/>
            <a:r>
              <a:rPr lang="en-US" sz="1600" dirty="0"/>
              <a:t>Minimize capacitance variation </a:t>
            </a:r>
            <a:endParaRPr lang="en-US" sz="1600" dirty="0">
              <a:cs typeface="Arial"/>
            </a:endParaRPr>
          </a:p>
          <a:p>
            <a:pPr lvl="1"/>
            <a:r>
              <a:rPr lang="en-US" sz="1600" dirty="0"/>
              <a:t>Maximize ease of fabrication</a:t>
            </a:r>
            <a:endParaRPr lang="en-US" sz="1600" dirty="0">
              <a:cs typeface="Arial"/>
            </a:endParaRPr>
          </a:p>
          <a:p>
            <a:pPr lvl="1"/>
            <a:r>
              <a:rPr lang="en-US" sz="1600" dirty="0">
                <a:cs typeface="Arial"/>
              </a:rPr>
              <a:t>Various shapes undergoing physics evaluations</a:t>
            </a:r>
          </a:p>
          <a:p>
            <a:endParaRPr lang="en-US" sz="2000" dirty="0">
              <a:cs typeface="Arial"/>
            </a:endParaRPr>
          </a:p>
        </p:txBody>
      </p:sp>
      <p:pic>
        <p:nvPicPr>
          <p:cNvPr id="7" name="Picture 6">
            <a:extLst>
              <a:ext uri="{FF2B5EF4-FFF2-40B4-BE49-F238E27FC236}">
                <a16:creationId xmlns:a16="http://schemas.microsoft.com/office/drawing/2014/main" id="{8CF39912-E5C3-D73F-92AC-ED1A260F2D6C}"/>
              </a:ext>
            </a:extLst>
          </p:cNvPr>
          <p:cNvPicPr>
            <a:picLocks noChangeAspect="1"/>
          </p:cNvPicPr>
          <p:nvPr/>
        </p:nvPicPr>
        <p:blipFill rotWithShape="1">
          <a:blip r:embed="rId4"/>
          <a:srcRect l="12260" r="12644" b="-535"/>
          <a:stretch/>
        </p:blipFill>
        <p:spPr>
          <a:xfrm>
            <a:off x="1753141" y="4509062"/>
            <a:ext cx="1240333" cy="1191459"/>
          </a:xfrm>
          <a:prstGeom prst="rect">
            <a:avLst/>
          </a:prstGeom>
        </p:spPr>
      </p:pic>
      <p:sp>
        <p:nvSpPr>
          <p:cNvPr id="5" name="TextBox 4">
            <a:extLst>
              <a:ext uri="{FF2B5EF4-FFF2-40B4-BE49-F238E27FC236}">
                <a16:creationId xmlns:a16="http://schemas.microsoft.com/office/drawing/2014/main" id="{AC3F54A2-51B3-1A0F-6FF3-BAE71F8A5B25}"/>
              </a:ext>
            </a:extLst>
          </p:cNvPr>
          <p:cNvSpPr txBox="1"/>
          <p:nvPr/>
        </p:nvSpPr>
        <p:spPr>
          <a:xfrm>
            <a:off x="510229" y="4196706"/>
            <a:ext cx="1050288" cy="307777"/>
          </a:xfrm>
          <a:prstGeom prst="rect">
            <a:avLst/>
          </a:prstGeom>
          <a:noFill/>
        </p:spPr>
        <p:txBody>
          <a:bodyPr wrap="none" rtlCol="0">
            <a:spAutoFit/>
          </a:bodyPr>
          <a:lstStyle/>
          <a:p>
            <a:r>
              <a:rPr lang="en-US" sz="1400" dirty="0"/>
              <a:t>1 mm thick</a:t>
            </a:r>
          </a:p>
        </p:txBody>
      </p:sp>
      <p:sp>
        <p:nvSpPr>
          <p:cNvPr id="10" name="TextBox 9">
            <a:extLst>
              <a:ext uri="{FF2B5EF4-FFF2-40B4-BE49-F238E27FC236}">
                <a16:creationId xmlns:a16="http://schemas.microsoft.com/office/drawing/2014/main" id="{9255011F-0460-FF19-0FD6-F79D442C4725}"/>
              </a:ext>
            </a:extLst>
          </p:cNvPr>
          <p:cNvSpPr txBox="1"/>
          <p:nvPr/>
        </p:nvSpPr>
        <p:spPr>
          <a:xfrm>
            <a:off x="3337941" y="4217825"/>
            <a:ext cx="631904" cy="307777"/>
          </a:xfrm>
          <a:prstGeom prst="rect">
            <a:avLst/>
          </a:prstGeom>
          <a:noFill/>
        </p:spPr>
        <p:txBody>
          <a:bodyPr wrap="none" rtlCol="0">
            <a:spAutoFit/>
          </a:bodyPr>
          <a:lstStyle/>
          <a:p>
            <a:r>
              <a:rPr lang="en-US" sz="1400" dirty="0"/>
              <a:t>4 mm</a:t>
            </a:r>
          </a:p>
        </p:txBody>
      </p:sp>
      <p:sp>
        <p:nvSpPr>
          <p:cNvPr id="11" name="TextBox 10">
            <a:extLst>
              <a:ext uri="{FF2B5EF4-FFF2-40B4-BE49-F238E27FC236}">
                <a16:creationId xmlns:a16="http://schemas.microsoft.com/office/drawing/2014/main" id="{1B2CC47A-839B-E48F-FC45-3D3EA2D9C258}"/>
              </a:ext>
            </a:extLst>
          </p:cNvPr>
          <p:cNvSpPr txBox="1"/>
          <p:nvPr/>
        </p:nvSpPr>
        <p:spPr>
          <a:xfrm>
            <a:off x="2005077" y="4227483"/>
            <a:ext cx="631904" cy="307777"/>
          </a:xfrm>
          <a:prstGeom prst="rect">
            <a:avLst/>
          </a:prstGeom>
          <a:noFill/>
        </p:spPr>
        <p:txBody>
          <a:bodyPr wrap="none" rtlCol="0">
            <a:spAutoFit/>
          </a:bodyPr>
          <a:lstStyle/>
          <a:p>
            <a:r>
              <a:rPr lang="en-US" sz="1400" dirty="0"/>
              <a:t>2 mm</a:t>
            </a:r>
          </a:p>
        </p:txBody>
      </p:sp>
      <p:pic>
        <p:nvPicPr>
          <p:cNvPr id="19" name="Picture 18" descr="Graphical user interface, application&#10;&#10;Description automatically generated">
            <a:extLst>
              <a:ext uri="{FF2B5EF4-FFF2-40B4-BE49-F238E27FC236}">
                <a16:creationId xmlns:a16="http://schemas.microsoft.com/office/drawing/2014/main" id="{52A2CF49-F19C-8930-64C7-2C0389C26EA2}"/>
              </a:ext>
            </a:extLst>
          </p:cNvPr>
          <p:cNvPicPr>
            <a:picLocks noChangeAspect="1"/>
          </p:cNvPicPr>
          <p:nvPr/>
        </p:nvPicPr>
        <p:blipFill>
          <a:blip r:embed="rId5"/>
          <a:stretch>
            <a:fillRect/>
          </a:stretch>
        </p:blipFill>
        <p:spPr>
          <a:xfrm>
            <a:off x="6000398" y="1400677"/>
            <a:ext cx="4286722" cy="5122784"/>
          </a:xfrm>
          <a:prstGeom prst="rect">
            <a:avLst/>
          </a:prstGeom>
        </p:spPr>
      </p:pic>
      <p:sp>
        <p:nvSpPr>
          <p:cNvPr id="20" name="TextBox 19">
            <a:extLst>
              <a:ext uri="{FF2B5EF4-FFF2-40B4-BE49-F238E27FC236}">
                <a16:creationId xmlns:a16="http://schemas.microsoft.com/office/drawing/2014/main" id="{EE75CAFA-D4A4-98CC-54FB-9147BC6606D2}"/>
              </a:ext>
            </a:extLst>
          </p:cNvPr>
          <p:cNvSpPr txBox="1"/>
          <p:nvPr/>
        </p:nvSpPr>
        <p:spPr>
          <a:xfrm>
            <a:off x="6326725" y="862199"/>
            <a:ext cx="4275165" cy="584775"/>
          </a:xfrm>
          <a:prstGeom prst="rect">
            <a:avLst/>
          </a:prstGeom>
          <a:noFill/>
        </p:spPr>
        <p:txBody>
          <a:bodyPr wrap="square" rtlCol="0">
            <a:spAutoFit/>
          </a:bodyPr>
          <a:lstStyle/>
          <a:p>
            <a:r>
              <a:rPr lang="en-US" sz="1600" dirty="0"/>
              <a:t>GdfidL simulation results for 1 &amp; 2 mm thick buttons, no improvements with &gt; 2 mm  </a:t>
            </a:r>
          </a:p>
        </p:txBody>
      </p:sp>
      <p:cxnSp>
        <p:nvCxnSpPr>
          <p:cNvPr id="22" name="Straight Arrow Connector 21">
            <a:extLst>
              <a:ext uri="{FF2B5EF4-FFF2-40B4-BE49-F238E27FC236}">
                <a16:creationId xmlns:a16="http://schemas.microsoft.com/office/drawing/2014/main" id="{2ECEA099-D916-B61F-4727-4A1EC6A6B721}"/>
              </a:ext>
            </a:extLst>
          </p:cNvPr>
          <p:cNvCxnSpPr>
            <a:cxnSpLocks/>
          </p:cNvCxnSpPr>
          <p:nvPr/>
        </p:nvCxnSpPr>
        <p:spPr>
          <a:xfrm flipH="1">
            <a:off x="9831580" y="5752465"/>
            <a:ext cx="586666" cy="246891"/>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EFD56B9-C2A4-120C-3DAC-4FF97A3728D5}"/>
              </a:ext>
            </a:extLst>
          </p:cNvPr>
          <p:cNvSpPr txBox="1"/>
          <p:nvPr/>
        </p:nvSpPr>
        <p:spPr>
          <a:xfrm>
            <a:off x="10438859" y="5557637"/>
            <a:ext cx="1676400" cy="600164"/>
          </a:xfrm>
          <a:prstGeom prst="rect">
            <a:avLst/>
          </a:prstGeom>
          <a:noFill/>
        </p:spPr>
        <p:txBody>
          <a:bodyPr wrap="square">
            <a:spAutoFit/>
          </a:bodyPr>
          <a:lstStyle/>
          <a:p>
            <a:pPr algn="l" rtl="0" fontAlgn="base"/>
            <a:r>
              <a:rPr lang="en-US" sz="1100" dirty="0">
                <a:solidFill>
                  <a:srgbClr val="FF0000"/>
                </a:solidFill>
                <a:latin typeface="Arial" panose="020B0604020202020204" pitchFamily="34" charset="0"/>
              </a:rPr>
              <a:t>R</a:t>
            </a:r>
            <a:r>
              <a:rPr lang="en-US" sz="1100" b="0" i="0" u="none" strike="noStrike" dirty="0">
                <a:solidFill>
                  <a:srgbClr val="FF0000"/>
                </a:solidFill>
                <a:effectLst/>
                <a:latin typeface="Arial" panose="020B0604020202020204" pitchFamily="34" charset="0"/>
              </a:rPr>
              <a:t>esonance frequency around </a:t>
            </a:r>
          </a:p>
          <a:p>
            <a:pPr algn="l" rtl="0" fontAlgn="base"/>
            <a:r>
              <a:rPr lang="en-US" sz="1100" b="0" i="0" u="none" strike="noStrike" dirty="0">
                <a:solidFill>
                  <a:srgbClr val="FF0000"/>
                </a:solidFill>
                <a:effectLst/>
                <a:latin typeface="Arial" panose="020B0604020202020204" pitchFamily="34" charset="0"/>
              </a:rPr>
              <a:t>20 GHz</a:t>
            </a:r>
            <a:endParaRPr lang="en-US" sz="1100" b="0" i="0" dirty="0">
              <a:solidFill>
                <a:srgbClr val="000000"/>
              </a:solidFill>
              <a:effectLst/>
              <a:latin typeface="Arial" panose="020B0604020202020204" pitchFamily="34" charset="0"/>
            </a:endParaRPr>
          </a:p>
        </p:txBody>
      </p:sp>
      <p:sp>
        <p:nvSpPr>
          <p:cNvPr id="28" name="TextBox 27">
            <a:extLst>
              <a:ext uri="{FF2B5EF4-FFF2-40B4-BE49-F238E27FC236}">
                <a16:creationId xmlns:a16="http://schemas.microsoft.com/office/drawing/2014/main" id="{FC90C689-CF9F-905D-BAA9-52F4CA290239}"/>
              </a:ext>
            </a:extLst>
          </p:cNvPr>
          <p:cNvSpPr txBox="1"/>
          <p:nvPr/>
        </p:nvSpPr>
        <p:spPr>
          <a:xfrm>
            <a:off x="10287119" y="1630164"/>
            <a:ext cx="1807527" cy="1015663"/>
          </a:xfrm>
          <a:prstGeom prst="rect">
            <a:avLst/>
          </a:prstGeom>
          <a:noFill/>
        </p:spPr>
        <p:txBody>
          <a:bodyPr wrap="square">
            <a:spAutoFit/>
          </a:bodyPr>
          <a:lstStyle/>
          <a:p>
            <a:pPr algn="l" rtl="0" fontAlgn="base"/>
            <a:r>
              <a:rPr lang="en-US" sz="1000" b="0" i="0" u="none" strike="noStrike" dirty="0">
                <a:effectLst/>
                <a:latin typeface="Arial" panose="020B0604020202020204" pitchFamily="34" charset="0"/>
              </a:rPr>
              <a:t>Loss factor </a:t>
            </a:r>
            <a:r>
              <a:rPr lang="en-US" sz="1000" b="0" i="1" u="none" strike="noStrike" dirty="0" err="1">
                <a:solidFill>
                  <a:srgbClr val="000000"/>
                </a:solidFill>
                <a:effectLst/>
                <a:latin typeface="Arial" panose="020B0604020202020204" pitchFamily="34" charset="0"/>
              </a:rPr>
              <a:t>k</a:t>
            </a:r>
            <a:r>
              <a:rPr lang="en-US" sz="1000" b="0" i="0" u="none" strike="noStrike" dirty="0" err="1">
                <a:solidFill>
                  <a:srgbClr val="000000"/>
                </a:solidFill>
                <a:effectLst/>
                <a:latin typeface="Arial" panose="020B0604020202020204" pitchFamily="34" charset="0"/>
              </a:rPr>
              <a:t>loss</a:t>
            </a:r>
            <a:r>
              <a:rPr lang="en-US" sz="1000" b="0" i="0" u="none" strike="noStrike" dirty="0">
                <a:solidFill>
                  <a:srgbClr val="000000"/>
                </a:solidFill>
                <a:effectLst/>
                <a:latin typeface="Arial" panose="020B0604020202020204" pitchFamily="34" charset="0"/>
              </a:rPr>
              <a:t> provides </a:t>
            </a:r>
            <a:r>
              <a:rPr lang="en-US" sz="1000" b="0" i="0" u="none" strike="noStrike" dirty="0">
                <a:solidFill>
                  <a:srgbClr val="FF0000"/>
                </a:solidFill>
                <a:effectLst/>
                <a:latin typeface="Arial" panose="020B0604020202020204" pitchFamily="34" charset="0"/>
              </a:rPr>
              <a:t>thermal losses of 23 </a:t>
            </a:r>
            <a:r>
              <a:rPr lang="en-US" sz="1000" b="0" i="0" u="none" strike="noStrike" dirty="0" err="1">
                <a:solidFill>
                  <a:srgbClr val="FF0000"/>
                </a:solidFill>
                <a:effectLst/>
                <a:latin typeface="Arial" panose="020B0604020202020204" pitchFamily="34" charset="0"/>
              </a:rPr>
              <a:t>mW</a:t>
            </a:r>
            <a:r>
              <a:rPr lang="en-US" sz="1000" b="0" i="0" u="none" strike="noStrike" dirty="0">
                <a:solidFill>
                  <a:srgbClr val="FF0000"/>
                </a:solidFill>
                <a:effectLst/>
                <a:latin typeface="Arial" panose="020B0604020202020204" pitchFamily="34" charset="0"/>
              </a:rPr>
              <a:t> </a:t>
            </a:r>
            <a:r>
              <a:rPr lang="en-US" sz="1000" b="0" i="0" u="none" strike="noStrike" dirty="0">
                <a:solidFill>
                  <a:srgbClr val="000000"/>
                </a:solidFill>
                <a:effectLst/>
                <a:latin typeface="Arial" panose="020B0604020202020204" pitchFamily="34" charset="0"/>
              </a:rPr>
              <a:t>per assembly with nominal beam current. This value is acceptable.</a:t>
            </a:r>
            <a:r>
              <a:rPr lang="en-US" sz="1000" b="0" i="0" dirty="0">
                <a:solidFill>
                  <a:srgbClr val="000000"/>
                </a:solidFill>
                <a:effectLst/>
                <a:latin typeface="Arial" panose="020B0604020202020204" pitchFamily="34" charset="0"/>
              </a:rPr>
              <a:t>​ </a:t>
            </a:r>
            <a:r>
              <a:rPr lang="en-US" sz="1000" b="0" i="0" dirty="0">
                <a:solidFill>
                  <a:srgbClr val="FF0000"/>
                </a:solidFill>
                <a:effectLst/>
                <a:latin typeface="Arial" panose="020B0604020202020204" pitchFamily="34" charset="0"/>
              </a:rPr>
              <a:t>RCS 7mm bunch</a:t>
            </a:r>
          </a:p>
        </p:txBody>
      </p:sp>
      <p:cxnSp>
        <p:nvCxnSpPr>
          <p:cNvPr id="31" name="Straight Arrow Connector 30">
            <a:extLst>
              <a:ext uri="{FF2B5EF4-FFF2-40B4-BE49-F238E27FC236}">
                <a16:creationId xmlns:a16="http://schemas.microsoft.com/office/drawing/2014/main" id="{2F1396D8-9301-C47C-55EA-0017B36EF01D}"/>
              </a:ext>
            </a:extLst>
          </p:cNvPr>
          <p:cNvCxnSpPr>
            <a:cxnSpLocks/>
          </p:cNvCxnSpPr>
          <p:nvPr/>
        </p:nvCxnSpPr>
        <p:spPr>
          <a:xfrm flipH="1">
            <a:off x="9831580" y="2312098"/>
            <a:ext cx="455539"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4E7819E-30B6-21FC-DD41-FB758854D566}"/>
              </a:ext>
            </a:extLst>
          </p:cNvPr>
          <p:cNvSpPr txBox="1"/>
          <p:nvPr/>
        </p:nvSpPr>
        <p:spPr>
          <a:xfrm>
            <a:off x="4669614" y="3509939"/>
            <a:ext cx="1390268" cy="830997"/>
          </a:xfrm>
          <a:prstGeom prst="rect">
            <a:avLst/>
          </a:prstGeom>
          <a:noFill/>
        </p:spPr>
        <p:txBody>
          <a:bodyPr wrap="square" rtlCol="0">
            <a:spAutoFit/>
          </a:bodyPr>
          <a:lstStyle/>
          <a:p>
            <a:r>
              <a:rPr lang="en-US" sz="1100" b="0" i="0" u="none" strike="noStrike" dirty="0">
                <a:solidFill>
                  <a:srgbClr val="FF0000"/>
                </a:solidFill>
                <a:effectLst/>
                <a:latin typeface="Arial" panose="020B0604020202020204" pitchFamily="34" charset="0"/>
              </a:rPr>
              <a:t>Longitudinal</a:t>
            </a:r>
            <a:r>
              <a:rPr lang="en-US" sz="1200" b="0" i="0" u="none" strike="noStrike" dirty="0">
                <a:solidFill>
                  <a:srgbClr val="FF0000"/>
                </a:solidFill>
                <a:effectLst/>
                <a:latin typeface="Arial" panose="020B0604020202020204" pitchFamily="34" charset="0"/>
              </a:rPr>
              <a:t> </a:t>
            </a:r>
          </a:p>
          <a:p>
            <a:r>
              <a:rPr lang="en-US" sz="1200" b="0" i="0" u="none" strike="noStrike" dirty="0">
                <a:solidFill>
                  <a:srgbClr val="FF0000"/>
                </a:solidFill>
                <a:effectLst/>
                <a:latin typeface="Arial" panose="020B0604020202020204" pitchFamily="34" charset="0"/>
              </a:rPr>
              <a:t>wake potentials look better with 2 mm thickness </a:t>
            </a:r>
            <a:endParaRPr lang="en-US" sz="1100" dirty="0">
              <a:solidFill>
                <a:srgbClr val="FF0000"/>
              </a:solidFill>
            </a:endParaRPr>
          </a:p>
        </p:txBody>
      </p:sp>
    </p:spTree>
    <p:extLst>
      <p:ext uri="{BB962C8B-B14F-4D97-AF65-F5344CB8AC3E}">
        <p14:creationId xmlns:p14="http://schemas.microsoft.com/office/powerpoint/2010/main" val="3288543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10BEA0-F40A-0E13-3D26-75D5EEB2E894}"/>
              </a:ext>
            </a:extLst>
          </p:cNvPr>
          <p:cNvPicPr>
            <a:picLocks noChangeAspect="1"/>
          </p:cNvPicPr>
          <p:nvPr/>
        </p:nvPicPr>
        <p:blipFill>
          <a:blip r:embed="rId2"/>
          <a:stretch>
            <a:fillRect/>
          </a:stretch>
        </p:blipFill>
        <p:spPr>
          <a:xfrm>
            <a:off x="9596469" y="4252030"/>
            <a:ext cx="2461267" cy="1995287"/>
          </a:xfrm>
          <a:prstGeom prst="rect">
            <a:avLst/>
          </a:prstGeom>
        </p:spPr>
      </p:pic>
      <p:sp>
        <p:nvSpPr>
          <p:cNvPr id="3" name="Title 2">
            <a:extLst>
              <a:ext uri="{FF2B5EF4-FFF2-40B4-BE49-F238E27FC236}">
                <a16:creationId xmlns:a16="http://schemas.microsoft.com/office/drawing/2014/main" id="{49F49287-640C-FB8E-2C6D-05A03501E072}"/>
              </a:ext>
            </a:extLst>
          </p:cNvPr>
          <p:cNvSpPr>
            <a:spLocks noGrp="1"/>
          </p:cNvSpPr>
          <p:nvPr>
            <p:ph type="title"/>
          </p:nvPr>
        </p:nvSpPr>
        <p:spPr/>
        <p:txBody>
          <a:bodyPr>
            <a:normAutofit/>
          </a:bodyPr>
          <a:lstStyle/>
          <a:p>
            <a:r>
              <a:rPr lang="en-US" dirty="0">
                <a:latin typeface="Arial"/>
                <a:cs typeface="Arial"/>
              </a:rPr>
              <a:t>BPM Body Description</a:t>
            </a:r>
          </a:p>
        </p:txBody>
      </p:sp>
      <p:sp>
        <p:nvSpPr>
          <p:cNvPr id="4" name="Text Placeholder 3">
            <a:extLst>
              <a:ext uri="{FF2B5EF4-FFF2-40B4-BE49-F238E27FC236}">
                <a16:creationId xmlns:a16="http://schemas.microsoft.com/office/drawing/2014/main" id="{9A43E613-A834-E8E6-B310-86A74D0AA600}"/>
              </a:ext>
            </a:extLst>
          </p:cNvPr>
          <p:cNvSpPr>
            <a:spLocks noGrp="1"/>
          </p:cNvSpPr>
          <p:nvPr>
            <p:ph type="body" sz="quarter" idx="10"/>
          </p:nvPr>
        </p:nvSpPr>
        <p:spPr>
          <a:xfrm>
            <a:off x="461962" y="981075"/>
            <a:ext cx="7343891" cy="4382662"/>
          </a:xfrm>
        </p:spPr>
        <p:txBody>
          <a:bodyPr vert="horz" lIns="91440" tIns="45720" rIns="91440" bIns="45720" rtlCol="0" anchor="t">
            <a:normAutofit/>
          </a:bodyPr>
          <a:lstStyle/>
          <a:p>
            <a:r>
              <a:rPr lang="en-US" sz="2000" dirty="0"/>
              <a:t>AISI 316L Stainless Steel</a:t>
            </a:r>
          </a:p>
          <a:p>
            <a:r>
              <a:rPr lang="en-US" sz="2000" dirty="0"/>
              <a:t>Single-piece design (no welds)</a:t>
            </a:r>
          </a:p>
          <a:p>
            <a:r>
              <a:rPr lang="en-US" sz="2000" dirty="0"/>
              <a:t>Standard 1 ⅓” Mini flange</a:t>
            </a:r>
          </a:p>
          <a:p>
            <a:pPr lvl="1"/>
            <a:r>
              <a:rPr lang="en-US" sz="1800" dirty="0"/>
              <a:t>1” Micro dimensionally possible</a:t>
            </a:r>
          </a:p>
          <a:p>
            <a:pPr lvl="2"/>
            <a:r>
              <a:rPr lang="en-US" dirty="0"/>
              <a:t>Major cost savings with 1 ⅓”</a:t>
            </a:r>
          </a:p>
          <a:p>
            <a:pPr lvl="1"/>
            <a:r>
              <a:rPr lang="en-US" sz="1800" dirty="0"/>
              <a:t>Standard bolt size and circle</a:t>
            </a:r>
            <a:endParaRPr lang="en-US" sz="1800" dirty="0">
              <a:cs typeface="Arial"/>
            </a:endParaRPr>
          </a:p>
          <a:p>
            <a:pPr lvl="1"/>
            <a:r>
              <a:rPr lang="en-US" sz="1800" dirty="0"/>
              <a:t>6 bolt holes (standard) helps reliability</a:t>
            </a:r>
          </a:p>
          <a:p>
            <a:r>
              <a:rPr lang="en-US" sz="2000" dirty="0"/>
              <a:t>Helicoflex seal chosen over weld-in design due to:</a:t>
            </a:r>
            <a:endParaRPr lang="en-US" sz="2000" dirty="0">
              <a:cs typeface="Arial" panose="020B0604020202020204"/>
            </a:endParaRPr>
          </a:p>
          <a:p>
            <a:pPr lvl="1"/>
            <a:r>
              <a:rPr lang="en-US" sz="1800" dirty="0">
                <a:cs typeface="Arial" panose="020B0604020202020204"/>
              </a:rPr>
              <a:t>Quicker, easier installation</a:t>
            </a:r>
          </a:p>
          <a:p>
            <a:pPr lvl="1"/>
            <a:r>
              <a:rPr lang="en-US" sz="1800" dirty="0">
                <a:cs typeface="Arial" panose="020B0604020202020204"/>
              </a:rPr>
              <a:t>Track record for reliability</a:t>
            </a:r>
          </a:p>
          <a:p>
            <a:pPr lvl="1"/>
            <a:r>
              <a:rPr lang="en-US" sz="1800" dirty="0">
                <a:cs typeface="Arial" panose="020B0604020202020204"/>
              </a:rPr>
              <a:t>Easier to replace if needed</a:t>
            </a:r>
          </a:p>
        </p:txBody>
      </p:sp>
      <p:pic>
        <p:nvPicPr>
          <p:cNvPr id="7" name="Picture 6">
            <a:extLst>
              <a:ext uri="{FF2B5EF4-FFF2-40B4-BE49-F238E27FC236}">
                <a16:creationId xmlns:a16="http://schemas.microsoft.com/office/drawing/2014/main" id="{783C8A4C-D002-D50A-1DF1-A965A68D8DEC}"/>
              </a:ext>
            </a:extLst>
          </p:cNvPr>
          <p:cNvPicPr>
            <a:picLocks noChangeAspect="1"/>
          </p:cNvPicPr>
          <p:nvPr/>
        </p:nvPicPr>
        <p:blipFill>
          <a:blip r:embed="rId3"/>
          <a:stretch>
            <a:fillRect/>
          </a:stretch>
        </p:blipFill>
        <p:spPr>
          <a:xfrm>
            <a:off x="6828301" y="4117878"/>
            <a:ext cx="2460851" cy="2378365"/>
          </a:xfrm>
          <a:prstGeom prst="rect">
            <a:avLst/>
          </a:prstGeom>
        </p:spPr>
      </p:pic>
      <p:pic>
        <p:nvPicPr>
          <p:cNvPr id="6" name="Picture 5">
            <a:extLst>
              <a:ext uri="{FF2B5EF4-FFF2-40B4-BE49-F238E27FC236}">
                <a16:creationId xmlns:a16="http://schemas.microsoft.com/office/drawing/2014/main" id="{12A05A2C-5029-BF8F-EF92-0314764F70F9}"/>
              </a:ext>
            </a:extLst>
          </p:cNvPr>
          <p:cNvPicPr>
            <a:picLocks noChangeAspect="1"/>
          </p:cNvPicPr>
          <p:nvPr/>
        </p:nvPicPr>
        <p:blipFill>
          <a:blip r:embed="rId4"/>
          <a:stretch>
            <a:fillRect/>
          </a:stretch>
        </p:blipFill>
        <p:spPr>
          <a:xfrm>
            <a:off x="7817190" y="946734"/>
            <a:ext cx="4271963" cy="3049587"/>
          </a:xfrm>
          <a:prstGeom prst="rect">
            <a:avLst/>
          </a:prstGeom>
        </p:spPr>
      </p:pic>
    </p:spTree>
    <p:extLst>
      <p:ext uri="{BB962C8B-B14F-4D97-AF65-F5344CB8AC3E}">
        <p14:creationId xmlns:p14="http://schemas.microsoft.com/office/powerpoint/2010/main" val="79461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0D5C66-9D42-928F-DCB3-13CC712793C6}"/>
              </a:ext>
            </a:extLst>
          </p:cNvPr>
          <p:cNvPicPr>
            <a:picLocks noChangeAspect="1"/>
          </p:cNvPicPr>
          <p:nvPr/>
        </p:nvPicPr>
        <p:blipFill rotWithShape="1">
          <a:blip r:embed="rId2"/>
          <a:srcRect t="1122" b="1122"/>
          <a:stretch/>
        </p:blipFill>
        <p:spPr>
          <a:xfrm>
            <a:off x="7418609" y="3546704"/>
            <a:ext cx="3596964" cy="2389605"/>
          </a:xfrm>
          <a:prstGeom prst="rect">
            <a:avLst/>
          </a:prstGeom>
        </p:spPr>
      </p:pic>
      <p:sp>
        <p:nvSpPr>
          <p:cNvPr id="3" name="Title 2">
            <a:extLst>
              <a:ext uri="{FF2B5EF4-FFF2-40B4-BE49-F238E27FC236}">
                <a16:creationId xmlns:a16="http://schemas.microsoft.com/office/drawing/2014/main" id="{49F49287-640C-FB8E-2C6D-05A03501E072}"/>
              </a:ext>
            </a:extLst>
          </p:cNvPr>
          <p:cNvSpPr>
            <a:spLocks noGrp="1"/>
          </p:cNvSpPr>
          <p:nvPr>
            <p:ph type="title"/>
          </p:nvPr>
        </p:nvSpPr>
        <p:spPr/>
        <p:txBody>
          <a:bodyPr>
            <a:normAutofit/>
          </a:bodyPr>
          <a:lstStyle/>
          <a:p>
            <a:r>
              <a:rPr lang="en-US" i="0" u="none" strike="noStrike">
                <a:effectLst/>
                <a:latin typeface="Arial"/>
                <a:cs typeface="Arial"/>
              </a:rPr>
              <a:t>Collar and Button Gap</a:t>
            </a:r>
            <a:endParaRPr lang="en-US">
              <a:latin typeface="Arial"/>
              <a:cs typeface="Arial"/>
            </a:endParaRPr>
          </a:p>
        </p:txBody>
      </p:sp>
      <p:sp>
        <p:nvSpPr>
          <p:cNvPr id="4" name="Text Placeholder 3">
            <a:extLst>
              <a:ext uri="{FF2B5EF4-FFF2-40B4-BE49-F238E27FC236}">
                <a16:creationId xmlns:a16="http://schemas.microsoft.com/office/drawing/2014/main" id="{9A43E613-A834-E8E6-B310-86A74D0AA600}"/>
              </a:ext>
            </a:extLst>
          </p:cNvPr>
          <p:cNvSpPr>
            <a:spLocks noGrp="1"/>
          </p:cNvSpPr>
          <p:nvPr>
            <p:ph type="body" sz="quarter" idx="10"/>
          </p:nvPr>
        </p:nvSpPr>
        <p:spPr>
          <a:xfrm>
            <a:off x="461962" y="981076"/>
            <a:ext cx="6760874" cy="4329834"/>
          </a:xfrm>
        </p:spPr>
        <p:txBody>
          <a:bodyPr vert="horz" lIns="91440" tIns="45720" rIns="91440" bIns="45720" rtlCol="0" anchor="t">
            <a:normAutofit/>
          </a:bodyPr>
          <a:lstStyle/>
          <a:p>
            <a:r>
              <a:rPr lang="en-US" dirty="0"/>
              <a:t>Collar featured in many past BPM designs</a:t>
            </a:r>
          </a:p>
          <a:p>
            <a:pPr lvl="1"/>
            <a:r>
              <a:rPr lang="en-US" dirty="0"/>
              <a:t>Approximately 2 mm thickness</a:t>
            </a:r>
            <a:endParaRPr lang="en-US" dirty="0">
              <a:cs typeface="Arial"/>
            </a:endParaRPr>
          </a:p>
          <a:p>
            <a:pPr lvl="1"/>
            <a:r>
              <a:rPr lang="en-US" dirty="0"/>
              <a:t>End is flush with button face</a:t>
            </a:r>
          </a:p>
          <a:p>
            <a:pPr lvl="1"/>
            <a:r>
              <a:rPr lang="en-US" dirty="0"/>
              <a:t>Protects button/stem from damage during handling</a:t>
            </a:r>
            <a:endParaRPr lang="en-US" dirty="0">
              <a:cs typeface="Arial"/>
            </a:endParaRPr>
          </a:p>
          <a:p>
            <a:pPr lvl="1"/>
            <a:r>
              <a:rPr lang="en-US" dirty="0"/>
              <a:t>Facilitates fabrication</a:t>
            </a:r>
            <a:endParaRPr lang="en-US" dirty="0">
              <a:cs typeface="Arial"/>
            </a:endParaRPr>
          </a:p>
          <a:p>
            <a:pPr lvl="2"/>
            <a:r>
              <a:rPr lang="en-US" dirty="0"/>
              <a:t>Provides a well-defined datum to align button with (depth, concentricity)</a:t>
            </a:r>
            <a:endParaRPr lang="en-US" dirty="0">
              <a:cs typeface="Arial"/>
            </a:endParaRPr>
          </a:p>
          <a:p>
            <a:r>
              <a:rPr lang="en-US" dirty="0"/>
              <a:t>Built-in RF spring groove</a:t>
            </a:r>
            <a:endParaRPr lang="en-US" dirty="0">
              <a:cs typeface="Arial"/>
            </a:endParaRPr>
          </a:p>
          <a:p>
            <a:r>
              <a:rPr lang="en-US" dirty="0"/>
              <a:t>Button Gap 250 microns</a:t>
            </a:r>
          </a:p>
          <a:p>
            <a:pPr lvl="1"/>
            <a:r>
              <a:rPr lang="en-US" dirty="0"/>
              <a:t>Capacitance simulated to be 2.5~2.6 pF</a:t>
            </a:r>
          </a:p>
        </p:txBody>
      </p:sp>
      <p:sp>
        <p:nvSpPr>
          <p:cNvPr id="2" name="Text Placeholder 3">
            <a:extLst>
              <a:ext uri="{FF2B5EF4-FFF2-40B4-BE49-F238E27FC236}">
                <a16:creationId xmlns:a16="http://schemas.microsoft.com/office/drawing/2014/main" id="{BBF32AF1-491C-0C5D-FC73-48DD3EF2B396}"/>
              </a:ext>
            </a:extLst>
          </p:cNvPr>
          <p:cNvSpPr txBox="1">
            <a:spLocks/>
          </p:cNvSpPr>
          <p:nvPr/>
        </p:nvSpPr>
        <p:spPr>
          <a:xfrm>
            <a:off x="10349344" y="5399853"/>
            <a:ext cx="862002" cy="28971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200" dirty="0">
                <a:cs typeface="Times New Roman" panose="02020603050405020304" pitchFamily="18" charset="0"/>
              </a:rPr>
              <a:t>(250 um)</a:t>
            </a:r>
          </a:p>
        </p:txBody>
      </p:sp>
      <p:pic>
        <p:nvPicPr>
          <p:cNvPr id="8" name="Picture 7">
            <a:extLst>
              <a:ext uri="{FF2B5EF4-FFF2-40B4-BE49-F238E27FC236}">
                <a16:creationId xmlns:a16="http://schemas.microsoft.com/office/drawing/2014/main" id="{FB1CB840-CD22-FE5D-BA5C-150ACA07CA9B}"/>
              </a:ext>
            </a:extLst>
          </p:cNvPr>
          <p:cNvPicPr>
            <a:picLocks noChangeAspect="1"/>
          </p:cNvPicPr>
          <p:nvPr/>
        </p:nvPicPr>
        <p:blipFill rotWithShape="1">
          <a:blip r:embed="rId3"/>
          <a:srcRect t="25416" r="101"/>
          <a:stretch/>
        </p:blipFill>
        <p:spPr>
          <a:xfrm>
            <a:off x="7418609" y="977515"/>
            <a:ext cx="4177749" cy="2416852"/>
          </a:xfrm>
          <a:prstGeom prst="rect">
            <a:avLst/>
          </a:prstGeom>
        </p:spPr>
      </p:pic>
      <p:sp>
        <p:nvSpPr>
          <p:cNvPr id="5" name="Text Placeholder 3">
            <a:extLst>
              <a:ext uri="{FF2B5EF4-FFF2-40B4-BE49-F238E27FC236}">
                <a16:creationId xmlns:a16="http://schemas.microsoft.com/office/drawing/2014/main" id="{604FAEAF-22F4-2113-DBE5-38B3ABF03D0F}"/>
              </a:ext>
            </a:extLst>
          </p:cNvPr>
          <p:cNvSpPr txBox="1">
            <a:spLocks/>
          </p:cNvSpPr>
          <p:nvPr/>
        </p:nvSpPr>
        <p:spPr>
          <a:xfrm>
            <a:off x="7605834" y="3429000"/>
            <a:ext cx="2545493" cy="71411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cs typeface="Times New Roman"/>
              </a:rPr>
              <a:t>collar</a:t>
            </a:r>
          </a:p>
        </p:txBody>
      </p:sp>
      <p:cxnSp>
        <p:nvCxnSpPr>
          <p:cNvPr id="7" name="Straight Arrow Connector 6">
            <a:extLst>
              <a:ext uri="{FF2B5EF4-FFF2-40B4-BE49-F238E27FC236}">
                <a16:creationId xmlns:a16="http://schemas.microsoft.com/office/drawing/2014/main" id="{47294750-395E-A54D-3D47-131DD3DBE83F}"/>
              </a:ext>
            </a:extLst>
          </p:cNvPr>
          <p:cNvCxnSpPr>
            <a:cxnSpLocks/>
          </p:cNvCxnSpPr>
          <p:nvPr/>
        </p:nvCxnSpPr>
        <p:spPr>
          <a:xfrm flipV="1">
            <a:off x="8028878" y="2933476"/>
            <a:ext cx="471978" cy="5301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833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9F67E3-6DCD-44F0-4B7B-CB774019784F}"/>
              </a:ext>
            </a:extLst>
          </p:cNvPr>
          <p:cNvPicPr>
            <a:picLocks noChangeAspect="1"/>
          </p:cNvPicPr>
          <p:nvPr/>
        </p:nvPicPr>
        <p:blipFill rotWithShape="1">
          <a:blip r:embed="rId2"/>
          <a:srcRect r="75" b="9080"/>
          <a:stretch/>
        </p:blipFill>
        <p:spPr>
          <a:xfrm>
            <a:off x="6385634" y="2823482"/>
            <a:ext cx="5805402" cy="4037402"/>
          </a:xfrm>
          <a:prstGeom prst="rect">
            <a:avLst/>
          </a:prstGeom>
        </p:spPr>
      </p:pic>
      <p:sp>
        <p:nvSpPr>
          <p:cNvPr id="3" name="Title 2">
            <a:extLst>
              <a:ext uri="{FF2B5EF4-FFF2-40B4-BE49-F238E27FC236}">
                <a16:creationId xmlns:a16="http://schemas.microsoft.com/office/drawing/2014/main" id="{49F49287-640C-FB8E-2C6D-05A03501E072}"/>
              </a:ext>
            </a:extLst>
          </p:cNvPr>
          <p:cNvSpPr>
            <a:spLocks noGrp="1"/>
          </p:cNvSpPr>
          <p:nvPr>
            <p:ph type="title"/>
          </p:nvPr>
        </p:nvSpPr>
        <p:spPr/>
        <p:txBody>
          <a:bodyPr>
            <a:normAutofit/>
          </a:bodyPr>
          <a:lstStyle/>
          <a:p>
            <a:r>
              <a:rPr lang="en-US">
                <a:latin typeface="Arial"/>
                <a:cs typeface="Arial"/>
              </a:rPr>
              <a:t>Housing Assembly + Mating Interface</a:t>
            </a:r>
          </a:p>
        </p:txBody>
      </p:sp>
      <p:sp>
        <p:nvSpPr>
          <p:cNvPr id="5" name="Slide Number Placeholder 1">
            <a:extLst>
              <a:ext uri="{FF2B5EF4-FFF2-40B4-BE49-F238E27FC236}">
                <a16:creationId xmlns:a16="http://schemas.microsoft.com/office/drawing/2014/main" id="{D835EBD2-AE8E-D1EB-B0CD-DDABD35354C2}"/>
              </a:ext>
            </a:extLst>
          </p:cNvPr>
          <p:cNvSpPr>
            <a:spLocks noGrp="1"/>
          </p:cNvSpPr>
          <p:nvPr>
            <p:ph type="sldNum" sz="quarter" idx="4"/>
          </p:nvPr>
        </p:nvSpPr>
        <p:spPr>
          <a:xfrm>
            <a:off x="11530018" y="6316595"/>
            <a:ext cx="432486" cy="365125"/>
          </a:xfrm>
          <a:prstGeom prst="rect">
            <a:avLst/>
          </a:prstGeom>
        </p:spPr>
        <p:txBody>
          <a:bodyPr lIns="0" tIns="0" rIns="0" bIns="0" anchor="ctr"/>
          <a:lstStyle>
            <a:defPPr>
              <a:defRPr lang="en-US"/>
            </a:defPPr>
            <a:lvl1pPr marL="0" algn="ctr" defTabSz="914400" rtl="0" eaLnBrk="1" latinLnBrk="0" hangingPunct="1">
              <a:defRPr sz="10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mtClean="0">
                <a:solidFill>
                  <a:schemeClr val="tx1"/>
                </a:solidFill>
              </a:rPr>
              <a:pPr algn="ctr"/>
              <a:t>13</a:t>
            </a:fld>
            <a:endParaRPr lang="en-US" dirty="0">
              <a:solidFill>
                <a:schemeClr val="tx1"/>
              </a:solidFill>
            </a:endParaRPr>
          </a:p>
        </p:txBody>
      </p:sp>
      <p:sp>
        <p:nvSpPr>
          <p:cNvPr id="7" name="Text Placeholder 3">
            <a:extLst>
              <a:ext uri="{FF2B5EF4-FFF2-40B4-BE49-F238E27FC236}">
                <a16:creationId xmlns:a16="http://schemas.microsoft.com/office/drawing/2014/main" id="{469FBA6A-6115-23D9-A0B0-2ED64F496B4A}"/>
              </a:ext>
            </a:extLst>
          </p:cNvPr>
          <p:cNvSpPr txBox="1">
            <a:spLocks/>
          </p:cNvSpPr>
          <p:nvPr/>
        </p:nvSpPr>
        <p:spPr>
          <a:xfrm>
            <a:off x="461962" y="981075"/>
            <a:ext cx="6252874" cy="57758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Mating interface details:</a:t>
            </a:r>
          </a:p>
          <a:p>
            <a:pPr lvl="1"/>
            <a:r>
              <a:rPr lang="en-US" sz="1800" dirty="0"/>
              <a:t>Helicoflex seal</a:t>
            </a:r>
          </a:p>
          <a:p>
            <a:pPr lvl="1"/>
            <a:r>
              <a:rPr lang="en-US" sz="1800" dirty="0"/>
              <a:t>0.003” radial clearance between BPM and housing</a:t>
            </a:r>
            <a:endParaRPr lang="en-US" sz="1800" dirty="0">
              <a:cs typeface="Arial"/>
            </a:endParaRPr>
          </a:p>
          <a:p>
            <a:pPr lvl="2"/>
            <a:r>
              <a:rPr lang="en-US" sz="1600" dirty="0"/>
              <a:t>Used successfully on NSLS-II BPMs</a:t>
            </a:r>
          </a:p>
          <a:p>
            <a:pPr lvl="2"/>
            <a:r>
              <a:rPr lang="en-US" sz="1600" dirty="0">
                <a:cs typeface="Arial"/>
              </a:rPr>
              <a:t>Minimum clearance without installation problems</a:t>
            </a:r>
          </a:p>
          <a:p>
            <a:pPr lvl="1"/>
            <a:r>
              <a:rPr lang="en-US" sz="1800" dirty="0"/>
              <a:t>RF spring </a:t>
            </a:r>
          </a:p>
          <a:p>
            <a:r>
              <a:rPr lang="en-US" sz="2000" dirty="0" err="1"/>
              <a:t>Ø</a:t>
            </a:r>
            <a:r>
              <a:rPr lang="en-US" sz="2000" dirty="0"/>
              <a:t> 35.6 mm beam aperture</a:t>
            </a:r>
            <a:endParaRPr lang="en-US" sz="2000" dirty="0">
              <a:cs typeface="Arial"/>
            </a:endParaRPr>
          </a:p>
          <a:p>
            <a:r>
              <a:rPr lang="en-US" sz="2000" dirty="0">
                <a:cs typeface="Arial"/>
              </a:rPr>
              <a:t>Housing assembly will feature fiducials for survey</a:t>
            </a:r>
          </a:p>
          <a:p>
            <a:pPr lvl="1"/>
            <a:endParaRPr lang="en-US" sz="2400" dirty="0">
              <a:cs typeface="Arial" panose="020B0604020202020204"/>
            </a:endParaRPr>
          </a:p>
        </p:txBody>
      </p:sp>
      <p:pic>
        <p:nvPicPr>
          <p:cNvPr id="6" name="Picture 5">
            <a:extLst>
              <a:ext uri="{FF2B5EF4-FFF2-40B4-BE49-F238E27FC236}">
                <a16:creationId xmlns:a16="http://schemas.microsoft.com/office/drawing/2014/main" id="{765A5442-11A4-0C30-D084-A95E95FA258E}"/>
              </a:ext>
            </a:extLst>
          </p:cNvPr>
          <p:cNvPicPr>
            <a:picLocks noChangeAspect="1"/>
          </p:cNvPicPr>
          <p:nvPr/>
        </p:nvPicPr>
        <p:blipFill>
          <a:blip r:embed="rId3"/>
          <a:stretch>
            <a:fillRect/>
          </a:stretch>
        </p:blipFill>
        <p:spPr>
          <a:xfrm>
            <a:off x="9491663" y="1081088"/>
            <a:ext cx="2466975" cy="1666875"/>
          </a:xfrm>
          <a:prstGeom prst="rect">
            <a:avLst/>
          </a:prstGeom>
        </p:spPr>
      </p:pic>
      <p:pic>
        <p:nvPicPr>
          <p:cNvPr id="8" name="Picture 7">
            <a:extLst>
              <a:ext uri="{FF2B5EF4-FFF2-40B4-BE49-F238E27FC236}">
                <a16:creationId xmlns:a16="http://schemas.microsoft.com/office/drawing/2014/main" id="{C1B35C89-95D2-9206-1A7B-58E39EB7243A}"/>
              </a:ext>
            </a:extLst>
          </p:cNvPr>
          <p:cNvPicPr>
            <a:picLocks noChangeAspect="1"/>
          </p:cNvPicPr>
          <p:nvPr/>
        </p:nvPicPr>
        <p:blipFill>
          <a:blip r:embed="rId4"/>
          <a:stretch>
            <a:fillRect/>
          </a:stretch>
        </p:blipFill>
        <p:spPr>
          <a:xfrm>
            <a:off x="7226753" y="1079727"/>
            <a:ext cx="2051958" cy="1670958"/>
          </a:xfrm>
          <a:prstGeom prst="rect">
            <a:avLst/>
          </a:prstGeom>
        </p:spPr>
      </p:pic>
      <p:cxnSp>
        <p:nvCxnSpPr>
          <p:cNvPr id="2" name="Straight Arrow Connector 1">
            <a:extLst>
              <a:ext uri="{FF2B5EF4-FFF2-40B4-BE49-F238E27FC236}">
                <a16:creationId xmlns:a16="http://schemas.microsoft.com/office/drawing/2014/main" id="{597FC275-986D-7588-D5D1-30440F6AE6AD}"/>
              </a:ext>
            </a:extLst>
          </p:cNvPr>
          <p:cNvCxnSpPr>
            <a:cxnSpLocks/>
          </p:cNvCxnSpPr>
          <p:nvPr/>
        </p:nvCxnSpPr>
        <p:spPr>
          <a:xfrm flipV="1">
            <a:off x="4368800" y="1312166"/>
            <a:ext cx="3297382" cy="14277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AFEBB7B-3838-873B-6A30-FAB96AB9EE3F}"/>
              </a:ext>
            </a:extLst>
          </p:cNvPr>
          <p:cNvCxnSpPr>
            <a:cxnSpLocks/>
          </p:cNvCxnSpPr>
          <p:nvPr/>
        </p:nvCxnSpPr>
        <p:spPr>
          <a:xfrm>
            <a:off x="6567055" y="1806704"/>
            <a:ext cx="1191490" cy="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4BC9A62-5895-241B-5F21-9A1FFA2BFF2F}"/>
              </a:ext>
            </a:extLst>
          </p:cNvPr>
          <p:cNvCxnSpPr>
            <a:cxnSpLocks/>
          </p:cNvCxnSpPr>
          <p:nvPr/>
        </p:nvCxnSpPr>
        <p:spPr>
          <a:xfrm flipV="1">
            <a:off x="5725234" y="2133600"/>
            <a:ext cx="1861867" cy="490522"/>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417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2427B66F-AB7B-D4AB-A346-669DD91AEA29}"/>
              </a:ext>
            </a:extLst>
          </p:cNvPr>
          <p:cNvSpPr>
            <a:spLocks noGrp="1"/>
          </p:cNvSpPr>
          <p:nvPr>
            <p:ph type="body" sz="quarter" idx="10"/>
          </p:nvPr>
        </p:nvSpPr>
        <p:spPr>
          <a:xfrm>
            <a:off x="461962" y="981075"/>
            <a:ext cx="11579525" cy="2447925"/>
          </a:xfrm>
        </p:spPr>
        <p:txBody>
          <a:bodyPr vert="horz" lIns="91440" tIns="45720" rIns="91440" bIns="45720" rtlCol="0" anchor="t">
            <a:normAutofit/>
          </a:bodyPr>
          <a:lstStyle/>
          <a:p>
            <a:r>
              <a:rPr lang="en-US" sz="1800" dirty="0"/>
              <a:t>Two different BPM configurations under consideration (35.6 mm aperture), one BPM per quad</a:t>
            </a:r>
          </a:p>
          <a:p>
            <a:pPr lvl="1"/>
            <a:r>
              <a:rPr lang="en-US" sz="1600" dirty="0"/>
              <a:t>Single plane BPMs being evaluated for use at defocusing quads for cost savings</a:t>
            </a:r>
          </a:p>
          <a:p>
            <a:pPr lvl="2"/>
            <a:r>
              <a:rPr lang="en-US" sz="1600" dirty="0"/>
              <a:t>Might be abandoned, and use dual plane everywhere</a:t>
            </a:r>
          </a:p>
          <a:p>
            <a:pPr lvl="2"/>
            <a:r>
              <a:rPr lang="en-US" sz="1600" dirty="0">
                <a:cs typeface="Arial"/>
              </a:rPr>
              <a:t>With only top/bottom buttons, there is no horizontal measurement to contribute to the position calculation</a:t>
            </a:r>
          </a:p>
          <a:p>
            <a:pPr lvl="1"/>
            <a:r>
              <a:rPr lang="en-US" sz="1600" dirty="0"/>
              <a:t>Dual-plane for x/y position (buttons rotated 45 degrees) at focusing quads</a:t>
            </a:r>
            <a:endParaRPr lang="en-US" sz="1600" dirty="0">
              <a:cs typeface="Arial"/>
            </a:endParaRPr>
          </a:p>
          <a:p>
            <a:r>
              <a:rPr lang="en-US" sz="1800" dirty="0"/>
              <a:t>Same square housing can be used everywhere, with different orientation and number of BPM bores</a:t>
            </a:r>
            <a:endParaRPr lang="en-US" sz="1800" dirty="0">
              <a:cs typeface="Arial"/>
            </a:endParaRPr>
          </a:p>
        </p:txBody>
      </p:sp>
      <p:sp>
        <p:nvSpPr>
          <p:cNvPr id="3" name="Title 2">
            <a:extLst>
              <a:ext uri="{FF2B5EF4-FFF2-40B4-BE49-F238E27FC236}">
                <a16:creationId xmlns:a16="http://schemas.microsoft.com/office/drawing/2014/main" id="{49F49287-640C-FB8E-2C6D-05A03501E072}"/>
              </a:ext>
            </a:extLst>
          </p:cNvPr>
          <p:cNvSpPr>
            <a:spLocks noGrp="1"/>
          </p:cNvSpPr>
          <p:nvPr>
            <p:ph type="title"/>
          </p:nvPr>
        </p:nvSpPr>
        <p:spPr/>
        <p:txBody>
          <a:bodyPr>
            <a:normAutofit/>
          </a:bodyPr>
          <a:lstStyle/>
          <a:p>
            <a:r>
              <a:rPr lang="en-US" dirty="0">
                <a:latin typeface="Arial"/>
                <a:cs typeface="Arial"/>
              </a:rPr>
              <a:t>RCS - Single and Dual-Plane Types</a:t>
            </a:r>
          </a:p>
        </p:txBody>
      </p:sp>
      <p:pic>
        <p:nvPicPr>
          <p:cNvPr id="2" name="Picture 1">
            <a:extLst>
              <a:ext uri="{FF2B5EF4-FFF2-40B4-BE49-F238E27FC236}">
                <a16:creationId xmlns:a16="http://schemas.microsoft.com/office/drawing/2014/main" id="{B1247621-7D32-4EC5-4EB0-3589CC3458D4}"/>
              </a:ext>
            </a:extLst>
          </p:cNvPr>
          <p:cNvPicPr>
            <a:picLocks noChangeAspect="1"/>
          </p:cNvPicPr>
          <p:nvPr/>
        </p:nvPicPr>
        <p:blipFill>
          <a:blip r:embed="rId2"/>
          <a:stretch>
            <a:fillRect/>
          </a:stretch>
        </p:blipFill>
        <p:spPr>
          <a:xfrm>
            <a:off x="6096000" y="3163506"/>
            <a:ext cx="1911867" cy="1903309"/>
          </a:xfrm>
          <a:prstGeom prst="rect">
            <a:avLst/>
          </a:prstGeom>
        </p:spPr>
      </p:pic>
      <p:pic>
        <p:nvPicPr>
          <p:cNvPr id="6" name="Picture 5">
            <a:extLst>
              <a:ext uri="{FF2B5EF4-FFF2-40B4-BE49-F238E27FC236}">
                <a16:creationId xmlns:a16="http://schemas.microsoft.com/office/drawing/2014/main" id="{C0651422-7F57-184D-9BE4-0DDFD308A225}"/>
              </a:ext>
            </a:extLst>
          </p:cNvPr>
          <p:cNvPicPr>
            <a:picLocks noChangeAspect="1"/>
          </p:cNvPicPr>
          <p:nvPr/>
        </p:nvPicPr>
        <p:blipFill>
          <a:blip r:embed="rId3"/>
          <a:stretch>
            <a:fillRect/>
          </a:stretch>
        </p:blipFill>
        <p:spPr>
          <a:xfrm>
            <a:off x="8003370" y="3104705"/>
            <a:ext cx="1911867" cy="1898203"/>
          </a:xfrm>
          <a:prstGeom prst="rect">
            <a:avLst/>
          </a:prstGeom>
        </p:spPr>
      </p:pic>
      <p:pic>
        <p:nvPicPr>
          <p:cNvPr id="7" name="Picture 6">
            <a:extLst>
              <a:ext uri="{FF2B5EF4-FFF2-40B4-BE49-F238E27FC236}">
                <a16:creationId xmlns:a16="http://schemas.microsoft.com/office/drawing/2014/main" id="{A243861D-DFF5-BA06-D1D3-FDD1BE59B180}"/>
              </a:ext>
            </a:extLst>
          </p:cNvPr>
          <p:cNvPicPr>
            <a:picLocks noChangeAspect="1"/>
          </p:cNvPicPr>
          <p:nvPr/>
        </p:nvPicPr>
        <p:blipFill>
          <a:blip r:embed="rId4"/>
          <a:stretch>
            <a:fillRect/>
          </a:stretch>
        </p:blipFill>
        <p:spPr>
          <a:xfrm>
            <a:off x="343834" y="3163506"/>
            <a:ext cx="1536173" cy="1934564"/>
          </a:xfrm>
          <a:prstGeom prst="rect">
            <a:avLst/>
          </a:prstGeom>
        </p:spPr>
      </p:pic>
      <p:pic>
        <p:nvPicPr>
          <p:cNvPr id="10" name="Picture 9">
            <a:extLst>
              <a:ext uri="{FF2B5EF4-FFF2-40B4-BE49-F238E27FC236}">
                <a16:creationId xmlns:a16="http://schemas.microsoft.com/office/drawing/2014/main" id="{7D63C422-13A9-7A66-A70B-13CC316CF9F6}"/>
              </a:ext>
            </a:extLst>
          </p:cNvPr>
          <p:cNvPicPr>
            <a:picLocks noChangeAspect="1"/>
          </p:cNvPicPr>
          <p:nvPr/>
        </p:nvPicPr>
        <p:blipFill>
          <a:blip r:embed="rId5"/>
          <a:stretch>
            <a:fillRect/>
          </a:stretch>
        </p:blipFill>
        <p:spPr>
          <a:xfrm>
            <a:off x="1949857" y="3179134"/>
            <a:ext cx="1281789" cy="1934564"/>
          </a:xfrm>
          <a:prstGeom prst="rect">
            <a:avLst/>
          </a:prstGeom>
        </p:spPr>
      </p:pic>
      <p:pic>
        <p:nvPicPr>
          <p:cNvPr id="11266" name="Picture 2">
            <a:extLst>
              <a:ext uri="{FF2B5EF4-FFF2-40B4-BE49-F238E27FC236}">
                <a16:creationId xmlns:a16="http://schemas.microsoft.com/office/drawing/2014/main" id="{452B3C1A-3752-15C2-CB2A-C8382E7944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2428" y="3105595"/>
            <a:ext cx="1911868" cy="19768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F1D47B8-9416-80DE-9932-C19FB8E5FFC6}"/>
              </a:ext>
            </a:extLst>
          </p:cNvPr>
          <p:cNvSpPr txBox="1"/>
          <p:nvPr/>
        </p:nvSpPr>
        <p:spPr>
          <a:xfrm>
            <a:off x="9915237" y="5113697"/>
            <a:ext cx="2279442" cy="769441"/>
          </a:xfrm>
          <a:prstGeom prst="rect">
            <a:avLst/>
          </a:prstGeom>
          <a:noFill/>
        </p:spPr>
        <p:txBody>
          <a:bodyPr wrap="square" rtlCol="0">
            <a:spAutoFit/>
          </a:bodyPr>
          <a:lstStyle/>
          <a:p>
            <a:r>
              <a:rPr lang="en-US" sz="1100" b="0" i="0" u="none" strike="noStrike" dirty="0">
                <a:effectLst/>
                <a:latin typeface="Arial" panose="020B0604020202020204" pitchFamily="34" charset="0"/>
              </a:rPr>
              <a:t>Third order polynomial fit provides correction for the pin-cushion distortion (needed for lattice measurements)</a:t>
            </a:r>
            <a:endParaRPr lang="en-US" sz="1100" dirty="0"/>
          </a:p>
        </p:txBody>
      </p:sp>
      <p:pic>
        <p:nvPicPr>
          <p:cNvPr id="11268" name="Picture 4">
            <a:extLst>
              <a:ext uri="{FF2B5EF4-FFF2-40B4-BE49-F238E27FC236}">
                <a16:creationId xmlns:a16="http://schemas.microsoft.com/office/drawing/2014/main" id="{775EA0D0-B94A-0B8F-5B7D-07AFF38090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2074" y="3237921"/>
            <a:ext cx="1742605" cy="18249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EAE1A6B-A672-AB3E-D672-A9DBD4C31208}"/>
              </a:ext>
            </a:extLst>
          </p:cNvPr>
          <p:cNvSpPr txBox="1"/>
          <p:nvPr/>
        </p:nvSpPr>
        <p:spPr>
          <a:xfrm>
            <a:off x="3301497" y="5113697"/>
            <a:ext cx="2312494" cy="769441"/>
          </a:xfrm>
          <a:prstGeom prst="rect">
            <a:avLst/>
          </a:prstGeom>
          <a:noFill/>
        </p:spPr>
        <p:txBody>
          <a:bodyPr wrap="square" rtlCol="0">
            <a:spAutoFit/>
          </a:bodyPr>
          <a:lstStyle/>
          <a:p>
            <a:r>
              <a:rPr lang="en-US" sz="1100" dirty="0">
                <a:solidFill>
                  <a:srgbClr val="000000"/>
                </a:solidFill>
                <a:latin typeface="Arial" panose="020B0604020202020204" pitchFamily="34" charset="0"/>
              </a:rPr>
              <a:t>A</a:t>
            </a:r>
            <a:r>
              <a:rPr lang="en-US" sz="1100" b="0" i="0" u="none" strike="noStrike" dirty="0">
                <a:solidFill>
                  <a:srgbClr val="000000"/>
                </a:solidFill>
                <a:effectLst/>
                <a:latin typeface="Arial" panose="020B0604020202020204" pitchFamily="34" charset="0"/>
              </a:rPr>
              <a:t>ccuracy is adversely affected by pin-cushion distortion</a:t>
            </a:r>
          </a:p>
          <a:p>
            <a:pPr marL="171450" indent="-171450">
              <a:buFont typeface="Arial" panose="020B0604020202020204" pitchFamily="34" charset="0"/>
              <a:buChar char="•"/>
            </a:pPr>
            <a:r>
              <a:rPr lang="en-US" sz="1100" b="0" i="0" u="none" strike="noStrike" dirty="0">
                <a:solidFill>
                  <a:srgbClr val="000000"/>
                </a:solidFill>
                <a:effectLst/>
                <a:latin typeface="Arial" panose="020B0604020202020204" pitchFamily="34" charset="0"/>
              </a:rPr>
              <a:t>10% error for 5 mm horizontal displacement</a:t>
            </a:r>
            <a:endParaRPr lang="en-US" sz="1100" dirty="0"/>
          </a:p>
        </p:txBody>
      </p:sp>
    </p:spTree>
    <p:extLst>
      <p:ext uri="{BB962C8B-B14F-4D97-AF65-F5344CB8AC3E}">
        <p14:creationId xmlns:p14="http://schemas.microsoft.com/office/powerpoint/2010/main" val="7212359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F49287-640C-FB8E-2C6D-05A03501E072}"/>
              </a:ext>
            </a:extLst>
          </p:cNvPr>
          <p:cNvSpPr>
            <a:spLocks noGrp="1"/>
          </p:cNvSpPr>
          <p:nvPr>
            <p:ph type="title"/>
          </p:nvPr>
        </p:nvSpPr>
        <p:spPr/>
        <p:txBody>
          <a:bodyPr>
            <a:normAutofit/>
          </a:bodyPr>
          <a:lstStyle/>
          <a:p>
            <a:r>
              <a:rPr lang="en-US" i="0" u="none" strike="noStrike" dirty="0">
                <a:effectLst/>
                <a:latin typeface="Arial"/>
                <a:cs typeface="Arial"/>
              </a:rPr>
              <a:t>RCS BPM Button Summary</a:t>
            </a:r>
            <a:endParaRPr lang="en-US" dirty="0">
              <a:latin typeface="Arial"/>
              <a:cs typeface="Arial"/>
            </a:endParaRPr>
          </a:p>
        </p:txBody>
      </p:sp>
      <p:pic>
        <p:nvPicPr>
          <p:cNvPr id="7" name="Picture 6">
            <a:extLst>
              <a:ext uri="{FF2B5EF4-FFF2-40B4-BE49-F238E27FC236}">
                <a16:creationId xmlns:a16="http://schemas.microsoft.com/office/drawing/2014/main" id="{375DA5EF-BE65-99B8-1EC0-693F28C60F72}"/>
              </a:ext>
            </a:extLst>
          </p:cNvPr>
          <p:cNvPicPr>
            <a:picLocks noChangeAspect="1"/>
          </p:cNvPicPr>
          <p:nvPr/>
        </p:nvPicPr>
        <p:blipFill>
          <a:blip r:embed="rId3"/>
          <a:stretch>
            <a:fillRect/>
          </a:stretch>
        </p:blipFill>
        <p:spPr>
          <a:xfrm>
            <a:off x="8946614" y="2168611"/>
            <a:ext cx="2453237" cy="3307431"/>
          </a:xfrm>
          <a:prstGeom prst="rect">
            <a:avLst/>
          </a:prstGeom>
        </p:spPr>
      </p:pic>
      <p:sp>
        <p:nvSpPr>
          <p:cNvPr id="10" name="TextBox 9">
            <a:extLst>
              <a:ext uri="{FF2B5EF4-FFF2-40B4-BE49-F238E27FC236}">
                <a16:creationId xmlns:a16="http://schemas.microsoft.com/office/drawing/2014/main" id="{EA2A3515-3FCF-792B-8CD1-0A526A8D7B09}"/>
              </a:ext>
            </a:extLst>
          </p:cNvPr>
          <p:cNvSpPr txBox="1"/>
          <p:nvPr/>
        </p:nvSpPr>
        <p:spPr>
          <a:xfrm>
            <a:off x="699089" y="1058238"/>
            <a:ext cx="8880845" cy="1754326"/>
          </a:xfrm>
          <a:prstGeom prst="rect">
            <a:avLst/>
          </a:prstGeom>
          <a:noFill/>
        </p:spPr>
        <p:txBody>
          <a:bodyPr wrap="square">
            <a:spAutoFit/>
          </a:bodyPr>
          <a:lstStyle/>
          <a:p>
            <a:pPr marL="0" indent="0">
              <a:buNone/>
            </a:pPr>
            <a:r>
              <a:rPr lang="en-US" sz="1800" dirty="0">
                <a:cs typeface="Arial" panose="020B0604020202020204"/>
              </a:rPr>
              <a:t>Preliminary design meets all existing beam measurement performance requirements</a:t>
            </a:r>
          </a:p>
          <a:p>
            <a:pPr marL="0" indent="0">
              <a:buNone/>
            </a:pPr>
            <a:endParaRPr lang="en-US" dirty="0">
              <a:cs typeface="Arial" panose="020B0604020202020204"/>
            </a:endParaRPr>
          </a:p>
          <a:p>
            <a:pPr marL="0" indent="0">
              <a:buNone/>
            </a:pPr>
            <a:r>
              <a:rPr lang="en-US" sz="1800" dirty="0">
                <a:cs typeface="Arial" panose="020B0604020202020204"/>
              </a:rPr>
              <a:t>Considered a low-risk button design</a:t>
            </a:r>
          </a:p>
          <a:p>
            <a:pPr marL="0" indent="0">
              <a:buNone/>
            </a:pPr>
            <a:endParaRPr lang="en-US" sz="1800" dirty="0">
              <a:cs typeface="Arial" panose="020B0604020202020204"/>
            </a:endParaRPr>
          </a:p>
          <a:p>
            <a:pPr marL="0" indent="0">
              <a:buNone/>
            </a:pPr>
            <a:r>
              <a:rPr lang="en-US" sz="1800" dirty="0">
                <a:cs typeface="Arial" panose="020B0604020202020204"/>
              </a:rPr>
              <a:t>Awaiting new RCS beam parameters, and performance requirements</a:t>
            </a:r>
          </a:p>
          <a:p>
            <a:pPr marL="285750" indent="-285750">
              <a:buFont typeface="Arial" panose="020B0604020202020204" pitchFamily="34" charset="0"/>
              <a:buChar char="•"/>
            </a:pPr>
            <a:r>
              <a:rPr lang="en-US" dirty="0">
                <a:cs typeface="Arial" panose="020B0604020202020204"/>
              </a:rPr>
              <a:t>Likely needs to be redesign</a:t>
            </a:r>
            <a:endParaRPr lang="en-US" sz="1800" dirty="0">
              <a:cs typeface="Arial" panose="020B0604020202020204"/>
            </a:endParaRPr>
          </a:p>
        </p:txBody>
      </p:sp>
    </p:spTree>
    <p:extLst>
      <p:ext uri="{BB962C8B-B14F-4D97-AF65-F5344CB8AC3E}">
        <p14:creationId xmlns:p14="http://schemas.microsoft.com/office/powerpoint/2010/main" val="2996398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F5B8C-8312-E464-EFF4-196040A3977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5CD0FD8-1DDE-260B-DF13-E7A5426E9FBE}"/>
              </a:ext>
            </a:extLst>
          </p:cNvPr>
          <p:cNvSpPr txBox="1"/>
          <p:nvPr/>
        </p:nvSpPr>
        <p:spPr>
          <a:xfrm>
            <a:off x="2685535" y="2782669"/>
            <a:ext cx="7520007" cy="646331"/>
          </a:xfrm>
          <a:prstGeom prst="rect">
            <a:avLst/>
          </a:prstGeom>
          <a:noFill/>
        </p:spPr>
        <p:txBody>
          <a:bodyPr wrap="none" rtlCol="0">
            <a:spAutoFit/>
          </a:bodyPr>
          <a:lstStyle/>
          <a:p>
            <a:r>
              <a:rPr lang="en-US" sz="3600" dirty="0"/>
              <a:t>Electron Storage Ring BPM Buttons</a:t>
            </a:r>
          </a:p>
        </p:txBody>
      </p:sp>
    </p:spTree>
    <p:extLst>
      <p:ext uri="{BB962C8B-B14F-4D97-AF65-F5344CB8AC3E}">
        <p14:creationId xmlns:p14="http://schemas.microsoft.com/office/powerpoint/2010/main" val="1086785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64323D-D818-A2DB-CF42-F9784F8D7FB6}"/>
              </a:ext>
            </a:extLst>
          </p:cNvPr>
          <p:cNvSpPr>
            <a:spLocks noGrp="1"/>
          </p:cNvSpPr>
          <p:nvPr>
            <p:ph type="title"/>
          </p:nvPr>
        </p:nvSpPr>
        <p:spPr/>
        <p:txBody>
          <a:bodyPr/>
          <a:lstStyle/>
          <a:p>
            <a:r>
              <a:rPr lang="en-US" dirty="0">
                <a:cs typeface="Arial"/>
              </a:rPr>
              <a:t>ESR Beam Parameters </a:t>
            </a:r>
          </a:p>
        </p:txBody>
      </p:sp>
      <mc:AlternateContent xmlns:mc="http://schemas.openxmlformats.org/markup-compatibility/2006">
        <mc:Choice xmlns:a14="http://schemas.microsoft.com/office/drawing/2010/main" Requires="a14">
          <p:graphicFrame>
            <p:nvGraphicFramePr>
              <p:cNvPr id="3" name="Table 5">
                <a:extLst>
                  <a:ext uri="{FF2B5EF4-FFF2-40B4-BE49-F238E27FC236}">
                    <a16:creationId xmlns:a16="http://schemas.microsoft.com/office/drawing/2014/main" id="{A36C2FE8-F9F4-4768-6346-F8EB5BDD1B6A}"/>
                  </a:ext>
                </a:extLst>
              </p:cNvPr>
              <p:cNvGraphicFramePr>
                <a:graphicFrameLocks/>
              </p:cNvGraphicFramePr>
              <p:nvPr>
                <p:extLst>
                  <p:ext uri="{D42A27DB-BD31-4B8C-83A1-F6EECF244321}">
                    <p14:modId xmlns:p14="http://schemas.microsoft.com/office/powerpoint/2010/main" val="3058530122"/>
                  </p:ext>
                </p:extLst>
              </p:nvPr>
            </p:nvGraphicFramePr>
            <p:xfrm>
              <a:off x="2076618" y="1167554"/>
              <a:ext cx="8038763" cy="3260471"/>
            </p:xfrm>
            <a:graphic>
              <a:graphicData uri="http://schemas.openxmlformats.org/drawingml/2006/table">
                <a:tbl>
                  <a:tblPr firstRow="1" bandRow="1">
                    <a:tableStyleId>{5940675A-B579-460E-94D1-54222C63F5DA}</a:tableStyleId>
                  </a:tblPr>
                  <a:tblGrid>
                    <a:gridCol w="3029793">
                      <a:extLst>
                        <a:ext uri="{9D8B030D-6E8A-4147-A177-3AD203B41FA5}">
                          <a16:colId xmlns:a16="http://schemas.microsoft.com/office/drawing/2014/main" val="2300630335"/>
                        </a:ext>
                      </a:extLst>
                    </a:gridCol>
                    <a:gridCol w="1316806">
                      <a:extLst>
                        <a:ext uri="{9D8B030D-6E8A-4147-A177-3AD203B41FA5}">
                          <a16:colId xmlns:a16="http://schemas.microsoft.com/office/drawing/2014/main" val="2555680141"/>
                        </a:ext>
                      </a:extLst>
                    </a:gridCol>
                    <a:gridCol w="1385934">
                      <a:extLst>
                        <a:ext uri="{9D8B030D-6E8A-4147-A177-3AD203B41FA5}">
                          <a16:colId xmlns:a16="http://schemas.microsoft.com/office/drawing/2014/main" val="2304447425"/>
                        </a:ext>
                      </a:extLst>
                    </a:gridCol>
                    <a:gridCol w="2306230">
                      <a:extLst>
                        <a:ext uri="{9D8B030D-6E8A-4147-A177-3AD203B41FA5}">
                          <a16:colId xmlns:a16="http://schemas.microsoft.com/office/drawing/2014/main" val="1654043272"/>
                        </a:ext>
                      </a:extLst>
                    </a:gridCol>
                  </a:tblGrid>
                  <a:tr h="370840">
                    <a:tc>
                      <a:txBody>
                        <a:bodyPr/>
                        <a:lstStyle/>
                        <a:p>
                          <a:endParaRPr lang="en-US" b="0" i="0" dirty="0">
                            <a:latin typeface="Arial Narrow" panose="020B0604020202020204" pitchFamily="34" charset="0"/>
                            <a:cs typeface="Arial Narrow" panose="020B0604020202020204" pitchFamily="34" charset="0"/>
                          </a:endParaRPr>
                        </a:p>
                      </a:txBody>
                      <a:tcPr/>
                    </a:tc>
                    <a:tc>
                      <a:txBody>
                        <a:bodyPr/>
                        <a:lstStyle/>
                        <a:p>
                          <a:pPr algn="ctr"/>
                          <a:r>
                            <a:rPr lang="en-US" b="0" i="0" dirty="0">
                              <a:latin typeface="Arial Narrow" panose="020B0604020202020204" pitchFamily="34" charset="0"/>
                              <a:cs typeface="Arial Narrow" panose="020B0604020202020204" pitchFamily="34" charset="0"/>
                            </a:rPr>
                            <a:t>5 GeV</a:t>
                          </a:r>
                        </a:p>
                      </a:txBody>
                      <a:tcPr/>
                    </a:tc>
                    <a:tc>
                      <a:txBody>
                        <a:bodyPr/>
                        <a:lstStyle/>
                        <a:p>
                          <a:pPr algn="ctr"/>
                          <a:r>
                            <a:rPr lang="en-US" b="0" i="0" dirty="0">
                              <a:latin typeface="Arial Narrow" panose="020B0604020202020204" pitchFamily="34" charset="0"/>
                              <a:cs typeface="Arial Narrow" panose="020B0604020202020204" pitchFamily="34" charset="0"/>
                            </a:rPr>
                            <a:t>10 GeV</a:t>
                          </a:r>
                        </a:p>
                      </a:txBody>
                      <a:tcPr/>
                    </a:tc>
                    <a:tc>
                      <a:txBody>
                        <a:bodyPr/>
                        <a:lstStyle/>
                        <a:p>
                          <a:pPr algn="ctr"/>
                          <a:r>
                            <a:rPr lang="en-US" b="0" i="0" dirty="0">
                              <a:latin typeface="Arial Narrow" panose="020B0604020202020204" pitchFamily="34" charset="0"/>
                              <a:cs typeface="Arial Narrow" panose="020B0604020202020204" pitchFamily="34" charset="0"/>
                            </a:rPr>
                            <a:t>18 GeV</a:t>
                          </a:r>
                        </a:p>
                      </a:txBody>
                      <a:tcPr/>
                    </a:tc>
                    <a:extLst>
                      <a:ext uri="{0D108BD9-81ED-4DB2-BD59-A6C34878D82A}">
                        <a16:rowId xmlns:a16="http://schemas.microsoft.com/office/drawing/2014/main" val="3451789422"/>
                      </a:ext>
                    </a:extLst>
                  </a:tr>
                  <a:tr h="370840">
                    <a:tc>
                      <a:txBody>
                        <a:bodyPr/>
                        <a:lstStyle/>
                        <a:p>
                          <a:r>
                            <a:rPr lang="en-US" b="0" i="0" dirty="0">
                              <a:latin typeface="Arial Narrow" panose="020B0604020202020204" pitchFamily="34" charset="0"/>
                              <a:cs typeface="Arial Narrow" panose="020B0604020202020204" pitchFamily="34" charset="0"/>
                            </a:rPr>
                            <a:t>Num. of electrons per bunch, </a:t>
                          </a:r>
                          <a14:m>
                            <m:oMath xmlns:m="http://schemas.openxmlformats.org/officeDocument/2006/math">
                              <m:r>
                                <a:rPr lang="en-US" b="0" i="1" dirty="0" smtClean="0">
                                  <a:latin typeface="Cambria Math" panose="02040503050406030204" pitchFamily="18" charset="0"/>
                                  <a:cs typeface="Arial Narrow" panose="020B0604020202020204" pitchFamily="34" charset="0"/>
                                </a:rPr>
                                <m:t>𝑁</m:t>
                              </m:r>
                            </m:oMath>
                          </a14:m>
                          <a:endParaRPr lang="en-US" b="0" i="0" dirty="0">
                            <a:latin typeface="Arial Narrow" panose="020B0604020202020204" pitchFamily="34" charset="0"/>
                            <a:cs typeface="Arial Narrow" panose="020B0604020202020204" pitchFamily="34" charset="0"/>
                          </a:endParaRPr>
                        </a:p>
                      </a:txBody>
                      <a:tcPr/>
                    </a:tc>
                    <a:tc gridSpan="2">
                      <a:txBody>
                        <a:bodyPr/>
                        <a:lstStyle/>
                        <a:p>
                          <a:pPr algn="ctr"/>
                          <a:r>
                            <a:rPr lang="en-US" b="0" i="0" dirty="0">
                              <a:latin typeface="Arial Narrow" panose="020B0604020202020204" pitchFamily="34" charset="0"/>
                              <a:cs typeface="Arial Narrow" panose="020B0604020202020204" pitchFamily="34" charset="0"/>
                            </a:rPr>
                            <a:t>1.72x10</a:t>
                          </a:r>
                          <a:r>
                            <a:rPr lang="en-US" b="0" i="0" baseline="30000" dirty="0">
                              <a:latin typeface="Arial Narrow" panose="020B0604020202020204" pitchFamily="34" charset="0"/>
                              <a:cs typeface="Arial Narrow" panose="020B0604020202020204" pitchFamily="34" charset="0"/>
                            </a:rPr>
                            <a:t>11</a:t>
                          </a:r>
                          <a:endParaRPr lang="en-US" b="0" i="0" dirty="0">
                            <a:latin typeface="Arial Narrow" panose="020B0604020202020204" pitchFamily="34" charset="0"/>
                            <a:cs typeface="Arial Narrow" panose="020B0604020202020204" pitchFamily="34" charset="0"/>
                          </a:endParaRPr>
                        </a:p>
                      </a:txBody>
                      <a:tcPr/>
                    </a:tc>
                    <a:tc hMerge="1">
                      <a:txBody>
                        <a:bodyPr/>
                        <a:lstStyle/>
                        <a:p>
                          <a:pPr algn="ctr"/>
                          <a:endParaRPr lang="en-US" b="0" i="0" dirty="0">
                            <a:latin typeface="Arial Narrow" panose="020B0604020202020204" pitchFamily="34" charset="0"/>
                            <a:cs typeface="Arial Narrow" panose="020B0604020202020204" pitchFamily="34" charset="0"/>
                          </a:endParaRPr>
                        </a:p>
                      </a:txBody>
                      <a:tcPr/>
                    </a:tc>
                    <a:tc>
                      <a:txBody>
                        <a:bodyPr/>
                        <a:lstStyle/>
                        <a:p>
                          <a:pPr algn="ctr"/>
                          <a:r>
                            <a:rPr lang="en-US" b="0" i="0" dirty="0">
                              <a:latin typeface="Arial Narrow" panose="020B0604020202020204" pitchFamily="34" charset="0"/>
                              <a:cs typeface="Arial Narrow" panose="020B0604020202020204" pitchFamily="34" charset="0"/>
                            </a:rPr>
                            <a:t>6.25x10</a:t>
                          </a:r>
                          <a:r>
                            <a:rPr lang="en-US" b="0" i="0" baseline="30000" dirty="0">
                              <a:latin typeface="Arial Narrow" panose="020B0604020202020204" pitchFamily="34" charset="0"/>
                              <a:cs typeface="Arial Narrow" panose="020B0604020202020204" pitchFamily="34" charset="0"/>
                            </a:rPr>
                            <a:t>10</a:t>
                          </a:r>
                          <a:endParaRPr lang="en-US"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2240657423"/>
                      </a:ext>
                    </a:extLst>
                  </a:tr>
                  <a:tr h="370840">
                    <a:tc>
                      <a:txBody>
                        <a:bodyPr/>
                        <a:lstStyle/>
                        <a:p>
                          <a:r>
                            <a:rPr lang="en-US" b="0" i="0" dirty="0">
                              <a:latin typeface="Arial Narrow" panose="020B0604020202020204" pitchFamily="34" charset="0"/>
                              <a:cs typeface="Arial Narrow" panose="020B0604020202020204" pitchFamily="34" charset="0"/>
                            </a:rPr>
                            <a:t>Bunch Charge, </a:t>
                          </a:r>
                          <a14:m>
                            <m:oMath xmlns:m="http://schemas.openxmlformats.org/officeDocument/2006/math">
                              <m:r>
                                <a:rPr lang="en-US" b="0" i="1" dirty="0" smtClean="0">
                                  <a:latin typeface="Cambria Math" panose="02040503050406030204" pitchFamily="18" charset="0"/>
                                  <a:cs typeface="Arial Narrow" panose="020B0604020202020204" pitchFamily="34" charset="0"/>
                                </a:rPr>
                                <m:t>𝑁𝑒</m:t>
                              </m:r>
                            </m:oMath>
                          </a14:m>
                          <a:endParaRPr lang="en-US" b="0" i="0" dirty="0">
                            <a:latin typeface="Arial Narrow" panose="020B0604020202020204" pitchFamily="34" charset="0"/>
                            <a:cs typeface="Arial Narrow" panose="020B0604020202020204" pitchFamily="34" charset="0"/>
                          </a:endParaRPr>
                        </a:p>
                      </a:txBody>
                      <a:tcPr/>
                    </a:tc>
                    <a:tc gridSpan="2">
                      <a:txBody>
                        <a:bodyPr/>
                        <a:lstStyle/>
                        <a:p>
                          <a:pPr algn="ctr"/>
                          <a:r>
                            <a:rPr lang="en-US" b="0" i="0" dirty="0">
                              <a:solidFill>
                                <a:srgbClr val="FF0000"/>
                              </a:solidFill>
                              <a:latin typeface="Arial Narrow" panose="020B0604020202020204" pitchFamily="34" charset="0"/>
                              <a:cs typeface="Arial Narrow" panose="020B0604020202020204" pitchFamily="34" charset="0"/>
                            </a:rPr>
                            <a:t>28 </a:t>
                          </a:r>
                          <a:r>
                            <a:rPr lang="en-US" b="0" i="0" dirty="0" err="1">
                              <a:solidFill>
                                <a:srgbClr val="FF0000"/>
                              </a:solidFill>
                              <a:latin typeface="Arial Narrow" panose="020B0604020202020204" pitchFamily="34" charset="0"/>
                              <a:cs typeface="Arial Narrow" panose="020B0604020202020204" pitchFamily="34" charset="0"/>
                            </a:rPr>
                            <a:t>nC</a:t>
                          </a:r>
                          <a:endParaRPr lang="en-US" b="0" i="0" dirty="0">
                            <a:solidFill>
                              <a:srgbClr val="FF0000"/>
                            </a:solidFill>
                            <a:latin typeface="Arial Narrow" panose="020B0604020202020204" pitchFamily="34" charset="0"/>
                            <a:cs typeface="Arial Narrow" panose="020B0604020202020204" pitchFamily="34" charset="0"/>
                          </a:endParaRPr>
                        </a:p>
                      </a:txBody>
                      <a:tcPr/>
                    </a:tc>
                    <a:tc hMerge="1">
                      <a:txBody>
                        <a:bodyPr/>
                        <a:lstStyle/>
                        <a:p>
                          <a:pPr algn="ctr"/>
                          <a:endParaRPr lang="en-US" b="0" i="0" dirty="0">
                            <a:latin typeface="Arial Narrow" panose="020B0604020202020204" pitchFamily="34" charset="0"/>
                            <a:cs typeface="Arial Narrow" panose="020B0604020202020204" pitchFamily="34" charset="0"/>
                          </a:endParaRPr>
                        </a:p>
                      </a:txBody>
                      <a:tcPr/>
                    </a:tc>
                    <a:tc>
                      <a:txBody>
                        <a:bodyPr/>
                        <a:lstStyle/>
                        <a:p>
                          <a:pPr algn="ctr"/>
                          <a:r>
                            <a:rPr lang="en-US" b="0" i="0" dirty="0">
                              <a:latin typeface="Arial Narrow" panose="020B0604020202020204" pitchFamily="34" charset="0"/>
                              <a:cs typeface="Arial Narrow" panose="020B0604020202020204" pitchFamily="34" charset="0"/>
                            </a:rPr>
                            <a:t>11 </a:t>
                          </a:r>
                          <a:r>
                            <a:rPr lang="en-US" b="0" i="0" dirty="0" err="1">
                              <a:latin typeface="Arial Narrow" panose="020B0604020202020204" pitchFamily="34" charset="0"/>
                              <a:cs typeface="Arial Narrow" panose="020B0604020202020204" pitchFamily="34" charset="0"/>
                            </a:rPr>
                            <a:t>nC</a:t>
                          </a:r>
                          <a:endParaRPr lang="en-US"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818596434"/>
                      </a:ext>
                    </a:extLst>
                  </a:tr>
                  <a:tr h="370840">
                    <a:tc>
                      <a:txBody>
                        <a:bodyPr/>
                        <a:lstStyle/>
                        <a:p>
                          <a:r>
                            <a:rPr lang="en-US" b="0" i="0" dirty="0">
                              <a:latin typeface="Arial Narrow" panose="020B0604020202020204" pitchFamily="34" charset="0"/>
                              <a:cs typeface="Arial Narrow" panose="020B0604020202020204" pitchFamily="34" charset="0"/>
                            </a:rPr>
                            <a:t>Number of Bunches, </a:t>
                          </a:r>
                          <a14:m>
                            <m:oMath xmlns:m="http://schemas.openxmlformats.org/officeDocument/2006/math">
                              <m:r>
                                <a:rPr lang="en-US" b="0" i="1" dirty="0" smtClean="0">
                                  <a:latin typeface="Cambria Math" panose="02040503050406030204" pitchFamily="18" charset="0"/>
                                  <a:cs typeface="Arial Narrow" panose="020B0604020202020204" pitchFamily="34" charset="0"/>
                                </a:rPr>
                                <m:t>𝑀</m:t>
                              </m:r>
                            </m:oMath>
                          </a14:m>
                          <a:endParaRPr lang="en-US" b="0" i="0" dirty="0">
                            <a:latin typeface="Arial Narrow" panose="020B0604020202020204" pitchFamily="34" charset="0"/>
                            <a:cs typeface="Arial Narrow" panose="020B0604020202020204" pitchFamily="34" charset="0"/>
                          </a:endParaRPr>
                        </a:p>
                      </a:txBody>
                      <a:tcPr/>
                    </a:tc>
                    <a:tc gridSpan="2">
                      <a:txBody>
                        <a:bodyPr/>
                        <a:lstStyle/>
                        <a:p>
                          <a:pPr algn="ctr"/>
                          <a:r>
                            <a:rPr lang="en-US" b="0" i="0" dirty="0">
                              <a:latin typeface="Arial Narrow" panose="020B0604020202020204" pitchFamily="34" charset="0"/>
                              <a:cs typeface="Arial Narrow" panose="020B0604020202020204" pitchFamily="34" charset="0"/>
                            </a:rPr>
                            <a:t>1160</a:t>
                          </a:r>
                        </a:p>
                      </a:txBody>
                      <a:tcPr>
                        <a:lnR w="12700" cap="flat" cmpd="sng" algn="ctr">
                          <a:solidFill>
                            <a:schemeClr val="tx1"/>
                          </a:solidFill>
                          <a:prstDash val="solid"/>
                          <a:round/>
                          <a:headEnd type="none" w="med" len="med"/>
                          <a:tailEnd type="none" w="med" len="med"/>
                        </a:lnR>
                      </a:tcPr>
                    </a:tc>
                    <a:tc hMerge="1">
                      <a:txBody>
                        <a:bodyPr/>
                        <a:lstStyle/>
                        <a:p>
                          <a:pPr algn="ctr"/>
                          <a:r>
                            <a:rPr lang="en-US" dirty="0"/>
                            <a:t>1160</a:t>
                          </a:r>
                        </a:p>
                      </a:txBody>
                      <a:tcPr/>
                    </a:tc>
                    <a:tc>
                      <a:txBody>
                        <a:bodyPr/>
                        <a:lstStyle/>
                        <a:p>
                          <a:pPr algn="ctr"/>
                          <a:r>
                            <a:rPr lang="en-US" b="0" i="0" dirty="0">
                              <a:latin typeface="Arial Narrow" panose="020B0604020202020204" pitchFamily="34" charset="0"/>
                              <a:cs typeface="Arial Narrow" panose="020B0604020202020204" pitchFamily="34" charset="0"/>
                            </a:rPr>
                            <a:t>290</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12387477"/>
                      </a:ext>
                    </a:extLst>
                  </a:tr>
                  <a:tr h="370840">
                    <a:tc>
                      <a:txBody>
                        <a:bodyPr/>
                        <a:lstStyle/>
                        <a:p>
                          <a:r>
                            <a:rPr lang="en-US" b="0" i="0" dirty="0">
                              <a:latin typeface="Arial Narrow" panose="020B0604020202020204" pitchFamily="34" charset="0"/>
                              <a:cs typeface="Arial Narrow" panose="020B0604020202020204" pitchFamily="34" charset="0"/>
                            </a:rPr>
                            <a:t>Single Bunch Current,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I</m:t>
                                  </m:r>
                                </m:e>
                                <m:sub>
                                  <m:r>
                                    <a:rPr lang="en-US" b="0" i="0" smtClean="0">
                                      <a:latin typeface="Cambria Math" panose="02040503050406030204" pitchFamily="18" charset="0"/>
                                    </a:rPr>
                                    <m:t>0</m:t>
                                  </m:r>
                                </m:sub>
                              </m:sSub>
                              <m:r>
                                <a:rPr lang="en-US" b="0" i="0"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Ne</m:t>
                                  </m:r>
                                </m:num>
                                <m:den>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T</m:t>
                                      </m:r>
                                    </m:e>
                                    <m:sub>
                                      <m:r>
                                        <a:rPr lang="en-US" b="0" i="0" smtClean="0">
                                          <a:latin typeface="Cambria Math" panose="02040503050406030204" pitchFamily="18" charset="0"/>
                                        </a:rPr>
                                        <m:t>0</m:t>
                                      </m:r>
                                    </m:sub>
                                  </m:sSub>
                                </m:den>
                              </m:f>
                            </m:oMath>
                          </a14:m>
                          <a:endParaRPr lang="en-US" b="0" i="0" dirty="0">
                            <a:latin typeface="Arial Narrow" panose="020B0604020202020204" pitchFamily="34" charset="0"/>
                            <a:cs typeface="Arial Narrow" panose="020B0604020202020204" pitchFamily="34" charset="0"/>
                          </a:endParaRPr>
                        </a:p>
                      </a:txBody>
                      <a:tcPr/>
                    </a:tc>
                    <a:tc gridSpan="2">
                      <a:txBody>
                        <a:bodyPr/>
                        <a:lstStyle/>
                        <a:p>
                          <a:pPr lvl="0" algn="ctr"/>
                          <a:r>
                            <a:rPr lang="en-US" b="0" i="0" dirty="0">
                              <a:solidFill>
                                <a:srgbClr val="FF0000"/>
                              </a:solidFill>
                              <a:latin typeface="Arial Narrow" panose="020B0604020202020204" pitchFamily="34" charset="0"/>
                              <a:cs typeface="Arial Narrow" panose="020B0604020202020204" pitchFamily="34" charset="0"/>
                            </a:rPr>
                            <a:t>2.2 mA</a:t>
                          </a:r>
                        </a:p>
                      </a:txBody>
                      <a:tcPr anchor="ctr"/>
                    </a:tc>
                    <a:tc hMerge="1">
                      <a:txBody>
                        <a:bodyPr/>
                        <a:lstStyle/>
                        <a:p>
                          <a:pPr algn="ctr"/>
                          <a:endParaRPr lang="en-US" b="0" i="0" dirty="0">
                            <a:latin typeface="Arial Narrow" panose="020B0604020202020204" pitchFamily="34" charset="0"/>
                            <a:cs typeface="Arial Narrow" panose="020B0604020202020204" pitchFamily="34" charset="0"/>
                          </a:endParaRPr>
                        </a:p>
                      </a:txBody>
                      <a:tcPr/>
                    </a:tc>
                    <a:tc>
                      <a:txBody>
                        <a:bodyPr/>
                        <a:lstStyle/>
                        <a:p>
                          <a:pPr lvl="0" algn="ctr"/>
                          <a:r>
                            <a:rPr lang="en-US" b="0" i="0" dirty="0">
                              <a:latin typeface="Arial Narrow" panose="020B0604020202020204" pitchFamily="34" charset="0"/>
                              <a:cs typeface="Arial Narrow" panose="020B0604020202020204" pitchFamily="34" charset="0"/>
                            </a:rPr>
                            <a:t>0.8 mA</a:t>
                          </a:r>
                        </a:p>
                      </a:txBody>
                      <a:tcPr anchor="ctr"/>
                    </a:tc>
                    <a:extLst>
                      <a:ext uri="{0D108BD9-81ED-4DB2-BD59-A6C34878D82A}">
                        <a16:rowId xmlns:a16="http://schemas.microsoft.com/office/drawing/2014/main" val="2085216260"/>
                      </a:ext>
                    </a:extLst>
                  </a:tr>
                  <a:tr h="370840">
                    <a:tc>
                      <a:txBody>
                        <a:bodyPr/>
                        <a:lstStyle/>
                        <a:p>
                          <a:r>
                            <a:rPr lang="en-US" b="0" i="0" dirty="0">
                              <a:latin typeface="Arial Narrow" panose="020B0604020202020204" pitchFamily="34" charset="0"/>
                              <a:cs typeface="Arial Narrow" panose="020B0604020202020204" pitchFamily="34" charset="0"/>
                            </a:rPr>
                            <a:t>Bunch Length,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ea typeface="Cambria Math" panose="02040503050406030204" pitchFamily="18" charset="0"/>
                                    </a:rPr>
                                    <m:t>σ</m:t>
                                  </m:r>
                                </m:e>
                                <m:sub>
                                  <m:r>
                                    <m:rPr>
                                      <m:sty m:val="p"/>
                                    </m:rPr>
                                    <a:rPr lang="en-US" b="0" i="0" smtClean="0">
                                      <a:latin typeface="Cambria Math" panose="02040503050406030204" pitchFamily="18" charset="0"/>
                                      <a:ea typeface="Cambria Math" panose="02040503050406030204" pitchFamily="18" charset="0"/>
                                    </a:rPr>
                                    <m:t>τ</m:t>
                                  </m:r>
                                </m:sub>
                              </m:sSub>
                            </m:oMath>
                          </a14:m>
                          <a:endParaRPr lang="en-US" b="0" i="0" dirty="0">
                            <a:latin typeface="Arial Narrow" panose="020B0604020202020204" pitchFamily="34" charset="0"/>
                            <a:cs typeface="Arial Narrow" panose="020B0604020202020204" pitchFamily="34" charset="0"/>
                          </a:endParaRPr>
                        </a:p>
                      </a:txBody>
                      <a:tcPr/>
                    </a:tc>
                    <a:tc>
                      <a:txBody>
                        <a:bodyPr/>
                        <a:lstStyle/>
                        <a:p>
                          <a:pPr algn="ctr"/>
                          <a:r>
                            <a:rPr lang="en-US" b="0" i="0" dirty="0">
                              <a:solidFill>
                                <a:srgbClr val="FF0000"/>
                              </a:solidFill>
                              <a:latin typeface="Arial Narrow" panose="020B0604020202020204" pitchFamily="34" charset="0"/>
                              <a:cs typeface="Arial Narrow" panose="020B0604020202020204" pitchFamily="34" charset="0"/>
                            </a:rPr>
                            <a:t>22.7 </a:t>
                          </a:r>
                          <a:r>
                            <a:rPr lang="en-US" b="0" i="0" dirty="0" err="1">
                              <a:solidFill>
                                <a:srgbClr val="FF0000"/>
                              </a:solidFill>
                              <a:latin typeface="Arial Narrow" panose="020B0604020202020204" pitchFamily="34" charset="0"/>
                              <a:cs typeface="Arial Narrow" panose="020B0604020202020204" pitchFamily="34" charset="0"/>
                            </a:rPr>
                            <a:t>ps</a:t>
                          </a:r>
                          <a:endParaRPr lang="en-US" b="0" i="0" dirty="0">
                            <a:solidFill>
                              <a:srgbClr val="FF0000"/>
                            </a:solidFill>
                            <a:latin typeface="Arial Narrow" panose="020B0604020202020204" pitchFamily="34" charset="0"/>
                            <a:cs typeface="Arial Narrow" panose="020B0604020202020204" pitchFamily="34" charset="0"/>
                          </a:endParaRPr>
                        </a:p>
                      </a:txBody>
                      <a:tcPr/>
                    </a:tc>
                    <a:tc>
                      <a:txBody>
                        <a:bodyPr/>
                        <a:lstStyle/>
                        <a:p>
                          <a:pPr algn="ctr"/>
                          <a:r>
                            <a:rPr lang="en-US" b="0" i="0" dirty="0">
                              <a:solidFill>
                                <a:srgbClr val="FF0000"/>
                              </a:solidFill>
                              <a:latin typeface="Arial Narrow" panose="020B0604020202020204" pitchFamily="34" charset="0"/>
                              <a:cs typeface="Arial Narrow" panose="020B0604020202020204" pitchFamily="34" charset="0"/>
                            </a:rPr>
                            <a:t>25.4 </a:t>
                          </a:r>
                          <a:r>
                            <a:rPr lang="en-US" b="0" i="0" dirty="0" err="1">
                              <a:solidFill>
                                <a:srgbClr val="FF0000"/>
                              </a:solidFill>
                              <a:latin typeface="Arial Narrow" panose="020B0604020202020204" pitchFamily="34" charset="0"/>
                              <a:cs typeface="Arial Narrow" panose="020B0604020202020204" pitchFamily="34" charset="0"/>
                            </a:rPr>
                            <a:t>ps</a:t>
                          </a:r>
                          <a:endParaRPr lang="en-US" b="0" i="0" dirty="0">
                            <a:solidFill>
                              <a:srgbClr val="FF0000"/>
                            </a:solidFill>
                            <a:latin typeface="Arial Narrow" panose="020B0604020202020204" pitchFamily="34" charset="0"/>
                            <a:cs typeface="Arial Narrow" panose="020B0604020202020204" pitchFamily="34" charset="0"/>
                          </a:endParaRPr>
                        </a:p>
                      </a:txBody>
                      <a:tcPr/>
                    </a:tc>
                    <a:tc>
                      <a:txBody>
                        <a:bodyPr/>
                        <a:lstStyle/>
                        <a:p>
                          <a:pPr algn="ctr"/>
                          <a:r>
                            <a:rPr lang="en-US" b="0" i="0" dirty="0">
                              <a:latin typeface="Arial Narrow" panose="020B0604020202020204" pitchFamily="34" charset="0"/>
                              <a:cs typeface="Arial Narrow" panose="020B0604020202020204" pitchFamily="34" charset="0"/>
                            </a:rPr>
                            <a:t>30 </a:t>
                          </a:r>
                          <a:r>
                            <a:rPr lang="en-US" b="0" i="0" dirty="0" err="1">
                              <a:latin typeface="Arial Narrow" panose="020B0604020202020204" pitchFamily="34" charset="0"/>
                              <a:cs typeface="Arial Narrow" panose="020B0604020202020204" pitchFamily="34" charset="0"/>
                            </a:rPr>
                            <a:t>ps</a:t>
                          </a:r>
                          <a:endParaRPr lang="en-US"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2861800672"/>
                      </a:ext>
                    </a:extLst>
                  </a:tr>
                  <a:tr h="370840">
                    <a:tc>
                      <a:txBody>
                        <a:bodyPr/>
                        <a:lstStyle/>
                        <a:p>
                          <a:r>
                            <a:rPr lang="en-US" b="0" i="0" dirty="0">
                              <a:latin typeface="Arial Narrow" panose="020B0604020202020204" pitchFamily="34" charset="0"/>
                              <a:cs typeface="Arial Narrow" panose="020B0604020202020204" pitchFamily="34" charset="0"/>
                            </a:rPr>
                            <a:t>Peak Bunch Current, </a:t>
                          </a:r>
                          <a14:m>
                            <m:oMath xmlns:m="http://schemas.openxmlformats.org/officeDocument/2006/math">
                              <m:sSub>
                                <m:sSubPr>
                                  <m:ctrlPr>
                                    <a:rPr lang="en-US" b="0" i="1" smtClean="0">
                                      <a:latin typeface="Cambria Math" panose="02040503050406030204" pitchFamily="18" charset="0"/>
                                      <a:cs typeface="Arial Narrow" panose="020B0604020202020204" pitchFamily="34" charset="0"/>
                                    </a:rPr>
                                  </m:ctrlPr>
                                </m:sSubPr>
                                <m:e>
                                  <m:r>
                                    <a:rPr lang="en-US" b="0" i="1" smtClean="0">
                                      <a:latin typeface="Cambria Math" panose="02040503050406030204" pitchFamily="18" charset="0"/>
                                      <a:cs typeface="Arial Narrow" panose="020B0604020202020204" pitchFamily="34" charset="0"/>
                                    </a:rPr>
                                    <m:t>𝐼</m:t>
                                  </m:r>
                                </m:e>
                                <m:sub>
                                  <m:r>
                                    <a:rPr lang="en-US" b="0" i="1" smtClean="0">
                                      <a:latin typeface="Cambria Math" panose="02040503050406030204" pitchFamily="18" charset="0"/>
                                      <a:cs typeface="Arial Narrow" panose="020B0604020202020204" pitchFamily="34" charset="0"/>
                                    </a:rPr>
                                    <m:t>𝑝</m:t>
                                  </m:r>
                                </m:sub>
                              </m:sSub>
                              <m:r>
                                <a:rPr lang="en-US" b="0" i="1" smtClean="0">
                                  <a:latin typeface="Cambria Math" panose="02040503050406030204" pitchFamily="18" charset="0"/>
                                  <a:cs typeface="Arial Narrow" panose="020B0604020202020204" pitchFamily="34" charset="0"/>
                                </a:rPr>
                                <m:t>=</m:t>
                              </m:r>
                              <m:f>
                                <m:fPr>
                                  <m:ctrlPr>
                                    <a:rPr lang="en-US" b="0" i="1" smtClean="0">
                                      <a:latin typeface="Cambria Math" panose="02040503050406030204" pitchFamily="18" charset="0"/>
                                      <a:cs typeface="Arial Narrow" panose="020B0604020202020204" pitchFamily="34" charset="0"/>
                                    </a:rPr>
                                  </m:ctrlPr>
                                </m:fPr>
                                <m:num>
                                  <m:r>
                                    <a:rPr lang="en-US" b="0" i="1" smtClean="0">
                                      <a:latin typeface="Cambria Math" panose="02040503050406030204" pitchFamily="18" charset="0"/>
                                      <a:cs typeface="Arial Narrow" panose="020B0604020202020204" pitchFamily="34" charset="0"/>
                                    </a:rPr>
                                    <m:t>𝑁𝑒</m:t>
                                  </m:r>
                                </m:num>
                                <m:den>
                                  <m:rad>
                                    <m:radPr>
                                      <m:degHide m:val="on"/>
                                      <m:ctrlPr>
                                        <a:rPr lang="en-US" b="0" i="1" smtClean="0">
                                          <a:latin typeface="Cambria Math" panose="02040503050406030204" pitchFamily="18" charset="0"/>
                                          <a:cs typeface="Arial Narrow" panose="020B0604020202020204" pitchFamily="34" charset="0"/>
                                        </a:rPr>
                                      </m:ctrlPr>
                                    </m:radPr>
                                    <m:deg/>
                                    <m:e>
                                      <m:r>
                                        <a:rPr lang="en-US" b="0" i="1" smtClean="0">
                                          <a:latin typeface="Cambria Math" panose="02040503050406030204" pitchFamily="18" charset="0"/>
                                          <a:cs typeface="Arial Narrow" panose="020B0604020202020204" pitchFamily="34" charset="0"/>
                                        </a:rPr>
                                        <m:t>2</m:t>
                                      </m:r>
                                      <m:r>
                                        <a:rPr lang="en-US" b="0" i="1" smtClean="0">
                                          <a:latin typeface="Cambria Math" panose="02040503050406030204" pitchFamily="18" charset="0"/>
                                          <a:ea typeface="Cambria Math" panose="02040503050406030204" pitchFamily="18" charset="0"/>
                                          <a:cs typeface="Arial Narrow" panose="020B0604020202020204" pitchFamily="34" charset="0"/>
                                        </a:rPr>
                                        <m:t>𝜋</m:t>
                                      </m:r>
                                    </m:e>
                                  </m:rad>
                                  <m:sSub>
                                    <m:sSubPr>
                                      <m:ctrlPr>
                                        <a:rPr lang="en-US" b="0" i="1" smtClean="0">
                                          <a:latin typeface="Cambria Math" panose="02040503050406030204" pitchFamily="18" charset="0"/>
                                          <a:cs typeface="Arial Narrow" panose="020B0604020202020204" pitchFamily="34" charset="0"/>
                                        </a:rPr>
                                      </m:ctrlPr>
                                    </m:sSubPr>
                                    <m:e>
                                      <m:r>
                                        <a:rPr lang="en-US" b="0" i="1" smtClean="0">
                                          <a:latin typeface="Cambria Math" panose="02040503050406030204" pitchFamily="18" charset="0"/>
                                          <a:ea typeface="Cambria Math" panose="02040503050406030204" pitchFamily="18" charset="0"/>
                                          <a:cs typeface="Arial Narrow" panose="020B0604020202020204" pitchFamily="34" charset="0"/>
                                        </a:rPr>
                                        <m:t>𝜎</m:t>
                                      </m:r>
                                    </m:e>
                                    <m:sub>
                                      <m:r>
                                        <a:rPr lang="en-US" b="0" i="1" smtClean="0">
                                          <a:latin typeface="Cambria Math" panose="02040503050406030204" pitchFamily="18" charset="0"/>
                                          <a:ea typeface="Cambria Math" panose="02040503050406030204" pitchFamily="18" charset="0"/>
                                          <a:cs typeface="Arial Narrow" panose="020B0604020202020204" pitchFamily="34" charset="0"/>
                                        </a:rPr>
                                        <m:t>𝜏</m:t>
                                      </m:r>
                                    </m:sub>
                                  </m:sSub>
                                </m:den>
                              </m:f>
                            </m:oMath>
                          </a14:m>
                          <a:r>
                            <a:rPr lang="en-US" b="0" i="0" dirty="0">
                              <a:latin typeface="Arial Narrow" panose="020B0604020202020204" pitchFamily="34" charset="0"/>
                              <a:cs typeface="Arial Narrow" panose="020B0604020202020204" pitchFamily="34" charset="0"/>
                            </a:rPr>
                            <a:t> </a:t>
                          </a:r>
                        </a:p>
                      </a:txBody>
                      <a:tcPr/>
                    </a:tc>
                    <a:tc>
                      <a:txBody>
                        <a:bodyPr/>
                        <a:lstStyle/>
                        <a:p>
                          <a:pPr algn="ctr"/>
                          <a:r>
                            <a:rPr lang="en-US" b="0" i="0" dirty="0">
                              <a:solidFill>
                                <a:srgbClr val="FF0000"/>
                              </a:solidFill>
                              <a:latin typeface="Arial Narrow" panose="020B0604020202020204" pitchFamily="34" charset="0"/>
                              <a:cs typeface="Arial Narrow" panose="020B0604020202020204" pitchFamily="34" charset="0"/>
                            </a:rPr>
                            <a:t>484 A</a:t>
                          </a:r>
                        </a:p>
                      </a:txBody>
                      <a:tcPr anchor="ctr"/>
                    </a:tc>
                    <a:tc>
                      <a:txBody>
                        <a:bodyPr/>
                        <a:lstStyle/>
                        <a:p>
                          <a:pPr algn="ctr"/>
                          <a:r>
                            <a:rPr lang="en-US" b="0" i="0" dirty="0">
                              <a:solidFill>
                                <a:srgbClr val="FF0000"/>
                              </a:solidFill>
                              <a:latin typeface="Arial Narrow" panose="020B0604020202020204" pitchFamily="34" charset="0"/>
                              <a:cs typeface="Arial Narrow" panose="020B0604020202020204" pitchFamily="34" charset="0"/>
                            </a:rPr>
                            <a:t>433 A</a:t>
                          </a:r>
                        </a:p>
                      </a:txBody>
                      <a:tcPr anchor="ctr"/>
                    </a:tc>
                    <a:tc>
                      <a:txBody>
                        <a:bodyPr/>
                        <a:lstStyle/>
                        <a:p>
                          <a:pPr algn="ctr"/>
                          <a:r>
                            <a:rPr lang="en-US" b="0" i="0" dirty="0">
                              <a:latin typeface="Arial Narrow" panose="020B0604020202020204" pitchFamily="34" charset="0"/>
                              <a:cs typeface="Arial Narrow" panose="020B0604020202020204" pitchFamily="34" charset="0"/>
                            </a:rPr>
                            <a:t>155 A</a:t>
                          </a:r>
                        </a:p>
                      </a:txBody>
                      <a:tcPr anchor="ctr"/>
                    </a:tc>
                    <a:extLst>
                      <a:ext uri="{0D108BD9-81ED-4DB2-BD59-A6C34878D82A}">
                        <a16:rowId xmlns:a16="http://schemas.microsoft.com/office/drawing/2014/main" val="257789393"/>
                      </a:ext>
                    </a:extLst>
                  </a:tr>
                  <a:tr h="370840">
                    <a:tc>
                      <a:txBody>
                        <a:bodyPr/>
                        <a:lstStyle/>
                        <a:p>
                          <a:r>
                            <a:rPr lang="en-US" b="0" i="0" dirty="0">
                              <a:latin typeface="Arial Narrow" panose="020B0604020202020204" pitchFamily="34" charset="0"/>
                              <a:cs typeface="Arial Narrow" panose="020B0604020202020204" pitchFamily="34" charset="0"/>
                            </a:rPr>
                            <a:t>Average Current, </a:t>
                          </a:r>
                          <a14:m>
                            <m:oMath xmlns:m="http://schemas.openxmlformats.org/officeDocument/2006/math">
                              <m:sSub>
                                <m:sSubPr>
                                  <m:ctrlPr>
                                    <a:rPr lang="en-US" b="0" i="1" smtClean="0">
                                      <a:latin typeface="Cambria Math" panose="02040503050406030204" pitchFamily="18" charset="0"/>
                                      <a:cs typeface="Arial Narrow" panose="020B0604020202020204" pitchFamily="34" charset="0"/>
                                    </a:rPr>
                                  </m:ctrlPr>
                                </m:sSubPr>
                                <m:e>
                                  <m:r>
                                    <a:rPr lang="en-US" b="0" i="1" smtClean="0">
                                      <a:latin typeface="Cambria Math" panose="02040503050406030204" pitchFamily="18" charset="0"/>
                                      <a:cs typeface="Arial Narrow" panose="020B0604020202020204" pitchFamily="34" charset="0"/>
                                    </a:rPr>
                                    <m:t>𝐼</m:t>
                                  </m:r>
                                </m:e>
                                <m:sub>
                                  <m:r>
                                    <a:rPr lang="en-US" b="0" i="1" smtClean="0">
                                      <a:latin typeface="Cambria Math" panose="02040503050406030204" pitchFamily="18" charset="0"/>
                                      <a:cs typeface="Arial Narrow" panose="020B0604020202020204" pitchFamily="34" charset="0"/>
                                    </a:rPr>
                                    <m:t>𝑎𝑣</m:t>
                                  </m:r>
                                </m:sub>
                              </m:sSub>
                            </m:oMath>
                          </a14:m>
                          <a:endParaRPr lang="en-US" b="0" i="0" dirty="0">
                            <a:latin typeface="Arial Narrow" panose="020B0604020202020204" pitchFamily="34" charset="0"/>
                            <a:cs typeface="Arial Narrow" panose="020B0604020202020204" pitchFamily="34" charset="0"/>
                          </a:endParaRPr>
                        </a:p>
                      </a:txBody>
                      <a:tcPr/>
                    </a:tc>
                    <a:tc>
                      <a:txBody>
                        <a:bodyPr/>
                        <a:lstStyle/>
                        <a:p>
                          <a:pPr algn="ctr"/>
                          <a:r>
                            <a:rPr lang="en-US" b="0" i="0" dirty="0">
                              <a:solidFill>
                                <a:srgbClr val="FF0000"/>
                              </a:solidFill>
                              <a:latin typeface="Arial Narrow" panose="020B0604020202020204" pitchFamily="34" charset="0"/>
                              <a:cs typeface="Arial Narrow" panose="020B0604020202020204" pitchFamily="34" charset="0"/>
                            </a:rPr>
                            <a:t>2.5 A</a:t>
                          </a:r>
                        </a:p>
                      </a:txBody>
                      <a:tcPr/>
                    </a:tc>
                    <a:tc>
                      <a:txBody>
                        <a:bodyPr/>
                        <a:lstStyle/>
                        <a:p>
                          <a:pPr algn="ctr"/>
                          <a:r>
                            <a:rPr lang="en-US" b="0" i="0" dirty="0">
                              <a:solidFill>
                                <a:srgbClr val="FF0000"/>
                              </a:solidFill>
                              <a:latin typeface="Arial Narrow" panose="020B0604020202020204" pitchFamily="34" charset="0"/>
                              <a:cs typeface="Arial Narrow" panose="020B0604020202020204" pitchFamily="34" charset="0"/>
                            </a:rPr>
                            <a:t>2.5 A</a:t>
                          </a:r>
                        </a:p>
                      </a:txBody>
                      <a:tcPr/>
                    </a:tc>
                    <a:tc>
                      <a:txBody>
                        <a:bodyPr/>
                        <a:lstStyle/>
                        <a:p>
                          <a:pPr algn="ctr"/>
                          <a:r>
                            <a:rPr lang="en-US" b="0" i="0" dirty="0">
                              <a:latin typeface="Arial Narrow" panose="020B0604020202020204" pitchFamily="34" charset="0"/>
                              <a:cs typeface="Arial Narrow" panose="020B0604020202020204" pitchFamily="34" charset="0"/>
                            </a:rPr>
                            <a:t>0.23 A</a:t>
                          </a:r>
                        </a:p>
                      </a:txBody>
                      <a:tcPr/>
                    </a:tc>
                    <a:extLst>
                      <a:ext uri="{0D108BD9-81ED-4DB2-BD59-A6C34878D82A}">
                        <a16:rowId xmlns:a16="http://schemas.microsoft.com/office/drawing/2014/main" val="3065660757"/>
                      </a:ext>
                    </a:extLst>
                  </a:tr>
                </a:tbl>
              </a:graphicData>
            </a:graphic>
          </p:graphicFrame>
        </mc:Choice>
        <mc:Fallback>
          <p:graphicFrame>
            <p:nvGraphicFramePr>
              <p:cNvPr id="3" name="Table 5">
                <a:extLst>
                  <a:ext uri="{FF2B5EF4-FFF2-40B4-BE49-F238E27FC236}">
                    <a16:creationId xmlns:a16="http://schemas.microsoft.com/office/drawing/2014/main" id="{A36C2FE8-F9F4-4768-6346-F8EB5BDD1B6A}"/>
                  </a:ext>
                </a:extLst>
              </p:cNvPr>
              <p:cNvGraphicFramePr>
                <a:graphicFrameLocks/>
              </p:cNvGraphicFramePr>
              <p:nvPr>
                <p:extLst>
                  <p:ext uri="{D42A27DB-BD31-4B8C-83A1-F6EECF244321}">
                    <p14:modId xmlns:p14="http://schemas.microsoft.com/office/powerpoint/2010/main" val="3058530122"/>
                  </p:ext>
                </p:extLst>
              </p:nvPr>
            </p:nvGraphicFramePr>
            <p:xfrm>
              <a:off x="2076618" y="1167554"/>
              <a:ext cx="8038763" cy="3260471"/>
            </p:xfrm>
            <a:graphic>
              <a:graphicData uri="http://schemas.openxmlformats.org/drawingml/2006/table">
                <a:tbl>
                  <a:tblPr firstRow="1" bandRow="1">
                    <a:tableStyleId>{5940675A-B579-460E-94D1-54222C63F5DA}</a:tableStyleId>
                  </a:tblPr>
                  <a:tblGrid>
                    <a:gridCol w="3029793">
                      <a:extLst>
                        <a:ext uri="{9D8B030D-6E8A-4147-A177-3AD203B41FA5}">
                          <a16:colId xmlns:a16="http://schemas.microsoft.com/office/drawing/2014/main" val="2300630335"/>
                        </a:ext>
                      </a:extLst>
                    </a:gridCol>
                    <a:gridCol w="1316806">
                      <a:extLst>
                        <a:ext uri="{9D8B030D-6E8A-4147-A177-3AD203B41FA5}">
                          <a16:colId xmlns:a16="http://schemas.microsoft.com/office/drawing/2014/main" val="2555680141"/>
                        </a:ext>
                      </a:extLst>
                    </a:gridCol>
                    <a:gridCol w="1385934">
                      <a:extLst>
                        <a:ext uri="{9D8B030D-6E8A-4147-A177-3AD203B41FA5}">
                          <a16:colId xmlns:a16="http://schemas.microsoft.com/office/drawing/2014/main" val="2304447425"/>
                        </a:ext>
                      </a:extLst>
                    </a:gridCol>
                    <a:gridCol w="2306230">
                      <a:extLst>
                        <a:ext uri="{9D8B030D-6E8A-4147-A177-3AD203B41FA5}">
                          <a16:colId xmlns:a16="http://schemas.microsoft.com/office/drawing/2014/main" val="1654043272"/>
                        </a:ext>
                      </a:extLst>
                    </a:gridCol>
                  </a:tblGrid>
                  <a:tr h="370840">
                    <a:tc>
                      <a:txBody>
                        <a:bodyPr/>
                        <a:lstStyle/>
                        <a:p>
                          <a:endParaRPr lang="en-US" b="0" i="0" dirty="0">
                            <a:latin typeface="Arial Narrow" panose="020B0604020202020204" pitchFamily="34" charset="0"/>
                            <a:cs typeface="Arial Narrow" panose="020B0604020202020204" pitchFamily="34" charset="0"/>
                          </a:endParaRPr>
                        </a:p>
                      </a:txBody>
                      <a:tcPr/>
                    </a:tc>
                    <a:tc>
                      <a:txBody>
                        <a:bodyPr/>
                        <a:lstStyle/>
                        <a:p>
                          <a:pPr algn="ctr"/>
                          <a:r>
                            <a:rPr lang="en-US" b="0" i="0" dirty="0">
                              <a:latin typeface="Arial Narrow" panose="020B0604020202020204" pitchFamily="34" charset="0"/>
                              <a:cs typeface="Arial Narrow" panose="020B0604020202020204" pitchFamily="34" charset="0"/>
                            </a:rPr>
                            <a:t>5 GeV</a:t>
                          </a:r>
                        </a:p>
                      </a:txBody>
                      <a:tcPr/>
                    </a:tc>
                    <a:tc>
                      <a:txBody>
                        <a:bodyPr/>
                        <a:lstStyle/>
                        <a:p>
                          <a:pPr algn="ctr"/>
                          <a:r>
                            <a:rPr lang="en-US" b="0" i="0" dirty="0">
                              <a:latin typeface="Arial Narrow" panose="020B0604020202020204" pitchFamily="34" charset="0"/>
                              <a:cs typeface="Arial Narrow" panose="020B0604020202020204" pitchFamily="34" charset="0"/>
                            </a:rPr>
                            <a:t>10 GeV</a:t>
                          </a:r>
                        </a:p>
                      </a:txBody>
                      <a:tcPr/>
                    </a:tc>
                    <a:tc>
                      <a:txBody>
                        <a:bodyPr/>
                        <a:lstStyle/>
                        <a:p>
                          <a:pPr algn="ctr"/>
                          <a:r>
                            <a:rPr lang="en-US" b="0" i="0" dirty="0">
                              <a:latin typeface="Arial Narrow" panose="020B0604020202020204" pitchFamily="34" charset="0"/>
                              <a:cs typeface="Arial Narrow" panose="020B0604020202020204" pitchFamily="34" charset="0"/>
                            </a:rPr>
                            <a:t>18 GeV</a:t>
                          </a:r>
                        </a:p>
                      </a:txBody>
                      <a:tcPr/>
                    </a:tc>
                    <a:extLst>
                      <a:ext uri="{0D108BD9-81ED-4DB2-BD59-A6C34878D82A}">
                        <a16:rowId xmlns:a16="http://schemas.microsoft.com/office/drawing/2014/main" val="3451789422"/>
                      </a:ext>
                    </a:extLst>
                  </a:tr>
                  <a:tr h="370840">
                    <a:tc>
                      <a:txBody>
                        <a:bodyPr/>
                        <a:lstStyle/>
                        <a:p>
                          <a:endParaRPr lang="en-US"/>
                        </a:p>
                      </a:txBody>
                      <a:tcPr>
                        <a:blipFill>
                          <a:blip r:embed="rId2"/>
                          <a:stretch>
                            <a:fillRect l="-418" t="-103333" r="-165690" b="-690000"/>
                          </a:stretch>
                        </a:blipFill>
                      </a:tcPr>
                    </a:tc>
                    <a:tc gridSpan="2">
                      <a:txBody>
                        <a:bodyPr/>
                        <a:lstStyle/>
                        <a:p>
                          <a:pPr algn="ctr"/>
                          <a:r>
                            <a:rPr lang="en-US" b="0" i="0" dirty="0">
                              <a:latin typeface="Arial Narrow" panose="020B0604020202020204" pitchFamily="34" charset="0"/>
                              <a:cs typeface="Arial Narrow" panose="020B0604020202020204" pitchFamily="34" charset="0"/>
                            </a:rPr>
                            <a:t>1.72x10</a:t>
                          </a:r>
                          <a:r>
                            <a:rPr lang="en-US" b="0" i="0" baseline="30000" dirty="0">
                              <a:latin typeface="Arial Narrow" panose="020B0604020202020204" pitchFamily="34" charset="0"/>
                              <a:cs typeface="Arial Narrow" panose="020B0604020202020204" pitchFamily="34" charset="0"/>
                            </a:rPr>
                            <a:t>11</a:t>
                          </a:r>
                          <a:endParaRPr lang="en-US" b="0" i="0" dirty="0">
                            <a:latin typeface="Arial Narrow" panose="020B0604020202020204" pitchFamily="34" charset="0"/>
                            <a:cs typeface="Arial Narrow" panose="020B0604020202020204" pitchFamily="34" charset="0"/>
                          </a:endParaRPr>
                        </a:p>
                      </a:txBody>
                      <a:tcPr/>
                    </a:tc>
                    <a:tc hMerge="1">
                      <a:txBody>
                        <a:bodyPr/>
                        <a:lstStyle/>
                        <a:p>
                          <a:pPr algn="ctr"/>
                          <a:endParaRPr lang="en-US" b="0" i="0" dirty="0">
                            <a:latin typeface="Arial Narrow" panose="020B0604020202020204" pitchFamily="34" charset="0"/>
                            <a:cs typeface="Arial Narrow" panose="020B0604020202020204" pitchFamily="34" charset="0"/>
                          </a:endParaRPr>
                        </a:p>
                      </a:txBody>
                      <a:tcPr/>
                    </a:tc>
                    <a:tc>
                      <a:txBody>
                        <a:bodyPr/>
                        <a:lstStyle/>
                        <a:p>
                          <a:pPr algn="ctr"/>
                          <a:r>
                            <a:rPr lang="en-US" b="0" i="0" dirty="0">
                              <a:latin typeface="Arial Narrow" panose="020B0604020202020204" pitchFamily="34" charset="0"/>
                              <a:cs typeface="Arial Narrow" panose="020B0604020202020204" pitchFamily="34" charset="0"/>
                            </a:rPr>
                            <a:t>6.25x10</a:t>
                          </a:r>
                          <a:r>
                            <a:rPr lang="en-US" b="0" i="0" baseline="30000" dirty="0">
                              <a:latin typeface="Arial Narrow" panose="020B0604020202020204" pitchFamily="34" charset="0"/>
                              <a:cs typeface="Arial Narrow" panose="020B0604020202020204" pitchFamily="34" charset="0"/>
                            </a:rPr>
                            <a:t>10</a:t>
                          </a:r>
                          <a:endParaRPr lang="en-US"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2240657423"/>
                      </a:ext>
                    </a:extLst>
                  </a:tr>
                  <a:tr h="370840">
                    <a:tc>
                      <a:txBody>
                        <a:bodyPr/>
                        <a:lstStyle/>
                        <a:p>
                          <a:endParaRPr lang="en-US"/>
                        </a:p>
                      </a:txBody>
                      <a:tcPr>
                        <a:blipFill>
                          <a:blip r:embed="rId2"/>
                          <a:stretch>
                            <a:fillRect l="-418" t="-210345" r="-165690" b="-613793"/>
                          </a:stretch>
                        </a:blipFill>
                      </a:tcPr>
                    </a:tc>
                    <a:tc gridSpan="2">
                      <a:txBody>
                        <a:bodyPr/>
                        <a:lstStyle/>
                        <a:p>
                          <a:pPr algn="ctr"/>
                          <a:r>
                            <a:rPr lang="en-US" b="0" i="0" dirty="0">
                              <a:solidFill>
                                <a:srgbClr val="FF0000"/>
                              </a:solidFill>
                              <a:latin typeface="Arial Narrow" panose="020B0604020202020204" pitchFamily="34" charset="0"/>
                              <a:cs typeface="Arial Narrow" panose="020B0604020202020204" pitchFamily="34" charset="0"/>
                            </a:rPr>
                            <a:t>28 </a:t>
                          </a:r>
                          <a:r>
                            <a:rPr lang="en-US" b="0" i="0" dirty="0" err="1">
                              <a:solidFill>
                                <a:srgbClr val="FF0000"/>
                              </a:solidFill>
                              <a:latin typeface="Arial Narrow" panose="020B0604020202020204" pitchFamily="34" charset="0"/>
                              <a:cs typeface="Arial Narrow" panose="020B0604020202020204" pitchFamily="34" charset="0"/>
                            </a:rPr>
                            <a:t>nC</a:t>
                          </a:r>
                          <a:endParaRPr lang="en-US" b="0" i="0" dirty="0">
                            <a:solidFill>
                              <a:srgbClr val="FF0000"/>
                            </a:solidFill>
                            <a:latin typeface="Arial Narrow" panose="020B0604020202020204" pitchFamily="34" charset="0"/>
                            <a:cs typeface="Arial Narrow" panose="020B0604020202020204" pitchFamily="34" charset="0"/>
                          </a:endParaRPr>
                        </a:p>
                      </a:txBody>
                      <a:tcPr/>
                    </a:tc>
                    <a:tc hMerge="1">
                      <a:txBody>
                        <a:bodyPr/>
                        <a:lstStyle/>
                        <a:p>
                          <a:pPr algn="ctr"/>
                          <a:endParaRPr lang="en-US" b="0" i="0" dirty="0">
                            <a:latin typeface="Arial Narrow" panose="020B0604020202020204" pitchFamily="34" charset="0"/>
                            <a:cs typeface="Arial Narrow" panose="020B0604020202020204" pitchFamily="34" charset="0"/>
                          </a:endParaRPr>
                        </a:p>
                      </a:txBody>
                      <a:tcPr/>
                    </a:tc>
                    <a:tc>
                      <a:txBody>
                        <a:bodyPr/>
                        <a:lstStyle/>
                        <a:p>
                          <a:pPr algn="ctr"/>
                          <a:r>
                            <a:rPr lang="en-US" b="0" i="0" dirty="0">
                              <a:latin typeface="Arial Narrow" panose="020B0604020202020204" pitchFamily="34" charset="0"/>
                              <a:cs typeface="Arial Narrow" panose="020B0604020202020204" pitchFamily="34" charset="0"/>
                            </a:rPr>
                            <a:t>11 </a:t>
                          </a:r>
                          <a:r>
                            <a:rPr lang="en-US" b="0" i="0" dirty="0" err="1">
                              <a:latin typeface="Arial Narrow" panose="020B0604020202020204" pitchFamily="34" charset="0"/>
                              <a:cs typeface="Arial Narrow" panose="020B0604020202020204" pitchFamily="34" charset="0"/>
                            </a:rPr>
                            <a:t>nC</a:t>
                          </a:r>
                          <a:endParaRPr lang="en-US"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818596434"/>
                      </a:ext>
                    </a:extLst>
                  </a:tr>
                  <a:tr h="370840">
                    <a:tc>
                      <a:txBody>
                        <a:bodyPr/>
                        <a:lstStyle/>
                        <a:p>
                          <a:endParaRPr lang="en-US"/>
                        </a:p>
                      </a:txBody>
                      <a:tcPr>
                        <a:blipFill>
                          <a:blip r:embed="rId2"/>
                          <a:stretch>
                            <a:fillRect l="-418" t="-310345" r="-165690" b="-513793"/>
                          </a:stretch>
                        </a:blipFill>
                      </a:tcPr>
                    </a:tc>
                    <a:tc gridSpan="2">
                      <a:txBody>
                        <a:bodyPr/>
                        <a:lstStyle/>
                        <a:p>
                          <a:pPr algn="ctr"/>
                          <a:r>
                            <a:rPr lang="en-US" b="0" i="0" dirty="0">
                              <a:latin typeface="Arial Narrow" panose="020B0604020202020204" pitchFamily="34" charset="0"/>
                              <a:cs typeface="Arial Narrow" panose="020B0604020202020204" pitchFamily="34" charset="0"/>
                            </a:rPr>
                            <a:t>1160</a:t>
                          </a:r>
                        </a:p>
                      </a:txBody>
                      <a:tcPr>
                        <a:lnR w="12700" cap="flat" cmpd="sng" algn="ctr">
                          <a:solidFill>
                            <a:schemeClr val="tx1"/>
                          </a:solidFill>
                          <a:prstDash val="solid"/>
                          <a:round/>
                          <a:headEnd type="none" w="med" len="med"/>
                          <a:tailEnd type="none" w="med" len="med"/>
                        </a:lnR>
                      </a:tcPr>
                    </a:tc>
                    <a:tc hMerge="1">
                      <a:txBody>
                        <a:bodyPr/>
                        <a:lstStyle/>
                        <a:p>
                          <a:pPr algn="ctr"/>
                          <a:r>
                            <a:rPr lang="en-US" dirty="0"/>
                            <a:t>1160</a:t>
                          </a:r>
                        </a:p>
                      </a:txBody>
                      <a:tcPr/>
                    </a:tc>
                    <a:tc>
                      <a:txBody>
                        <a:bodyPr/>
                        <a:lstStyle/>
                        <a:p>
                          <a:pPr algn="ctr"/>
                          <a:r>
                            <a:rPr lang="en-US" b="0" i="0" dirty="0">
                              <a:latin typeface="Arial Narrow" panose="020B0604020202020204" pitchFamily="34" charset="0"/>
                              <a:cs typeface="Arial Narrow" panose="020B0604020202020204" pitchFamily="34" charset="0"/>
                            </a:rPr>
                            <a:t>290</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12387477"/>
                      </a:ext>
                    </a:extLst>
                  </a:tr>
                  <a:tr h="520573">
                    <a:tc>
                      <a:txBody>
                        <a:bodyPr/>
                        <a:lstStyle/>
                        <a:p>
                          <a:endParaRPr lang="en-US"/>
                        </a:p>
                      </a:txBody>
                      <a:tcPr>
                        <a:blipFill>
                          <a:blip r:embed="rId2"/>
                          <a:stretch>
                            <a:fillRect l="-418" t="-283333" r="-165690" b="-254762"/>
                          </a:stretch>
                        </a:blipFill>
                      </a:tcPr>
                    </a:tc>
                    <a:tc gridSpan="2">
                      <a:txBody>
                        <a:bodyPr/>
                        <a:lstStyle/>
                        <a:p>
                          <a:pPr lvl="0" algn="ctr"/>
                          <a:r>
                            <a:rPr lang="en-US" b="0" i="0" dirty="0">
                              <a:solidFill>
                                <a:srgbClr val="FF0000"/>
                              </a:solidFill>
                              <a:latin typeface="Arial Narrow" panose="020B0604020202020204" pitchFamily="34" charset="0"/>
                              <a:cs typeface="Arial Narrow" panose="020B0604020202020204" pitchFamily="34" charset="0"/>
                            </a:rPr>
                            <a:t>2.2 mA</a:t>
                          </a:r>
                        </a:p>
                      </a:txBody>
                      <a:tcPr anchor="ctr"/>
                    </a:tc>
                    <a:tc hMerge="1">
                      <a:txBody>
                        <a:bodyPr/>
                        <a:lstStyle/>
                        <a:p>
                          <a:pPr algn="ctr"/>
                          <a:endParaRPr lang="en-US" b="0" i="0" dirty="0">
                            <a:latin typeface="Arial Narrow" panose="020B0604020202020204" pitchFamily="34" charset="0"/>
                            <a:cs typeface="Arial Narrow" panose="020B0604020202020204" pitchFamily="34" charset="0"/>
                          </a:endParaRPr>
                        </a:p>
                      </a:txBody>
                      <a:tcPr/>
                    </a:tc>
                    <a:tc>
                      <a:txBody>
                        <a:bodyPr/>
                        <a:lstStyle/>
                        <a:p>
                          <a:pPr lvl="0" algn="ctr"/>
                          <a:r>
                            <a:rPr lang="en-US" b="0" i="0" dirty="0">
                              <a:latin typeface="Arial Narrow" panose="020B0604020202020204" pitchFamily="34" charset="0"/>
                              <a:cs typeface="Arial Narrow" panose="020B0604020202020204" pitchFamily="34" charset="0"/>
                            </a:rPr>
                            <a:t>0.8 mA</a:t>
                          </a:r>
                        </a:p>
                      </a:txBody>
                      <a:tcPr anchor="ctr"/>
                    </a:tc>
                    <a:extLst>
                      <a:ext uri="{0D108BD9-81ED-4DB2-BD59-A6C34878D82A}">
                        <a16:rowId xmlns:a16="http://schemas.microsoft.com/office/drawing/2014/main" val="2085216260"/>
                      </a:ext>
                    </a:extLst>
                  </a:tr>
                  <a:tr h="370840">
                    <a:tc>
                      <a:txBody>
                        <a:bodyPr/>
                        <a:lstStyle/>
                        <a:p>
                          <a:endParaRPr lang="en-US"/>
                        </a:p>
                      </a:txBody>
                      <a:tcPr>
                        <a:blipFill>
                          <a:blip r:embed="rId2"/>
                          <a:stretch>
                            <a:fillRect l="-418" t="-555172" r="-165690" b="-268966"/>
                          </a:stretch>
                        </a:blipFill>
                      </a:tcPr>
                    </a:tc>
                    <a:tc>
                      <a:txBody>
                        <a:bodyPr/>
                        <a:lstStyle/>
                        <a:p>
                          <a:pPr algn="ctr"/>
                          <a:r>
                            <a:rPr lang="en-US" b="0" i="0" dirty="0">
                              <a:solidFill>
                                <a:srgbClr val="FF0000"/>
                              </a:solidFill>
                              <a:latin typeface="Arial Narrow" panose="020B0604020202020204" pitchFamily="34" charset="0"/>
                              <a:cs typeface="Arial Narrow" panose="020B0604020202020204" pitchFamily="34" charset="0"/>
                            </a:rPr>
                            <a:t>22.7 </a:t>
                          </a:r>
                          <a:r>
                            <a:rPr lang="en-US" b="0" i="0" dirty="0" err="1">
                              <a:solidFill>
                                <a:srgbClr val="FF0000"/>
                              </a:solidFill>
                              <a:latin typeface="Arial Narrow" panose="020B0604020202020204" pitchFamily="34" charset="0"/>
                              <a:cs typeface="Arial Narrow" panose="020B0604020202020204" pitchFamily="34" charset="0"/>
                            </a:rPr>
                            <a:t>ps</a:t>
                          </a:r>
                          <a:endParaRPr lang="en-US" b="0" i="0" dirty="0">
                            <a:solidFill>
                              <a:srgbClr val="FF0000"/>
                            </a:solidFill>
                            <a:latin typeface="Arial Narrow" panose="020B0604020202020204" pitchFamily="34" charset="0"/>
                            <a:cs typeface="Arial Narrow" panose="020B0604020202020204" pitchFamily="34" charset="0"/>
                          </a:endParaRPr>
                        </a:p>
                      </a:txBody>
                      <a:tcPr/>
                    </a:tc>
                    <a:tc>
                      <a:txBody>
                        <a:bodyPr/>
                        <a:lstStyle/>
                        <a:p>
                          <a:pPr algn="ctr"/>
                          <a:r>
                            <a:rPr lang="en-US" b="0" i="0" dirty="0">
                              <a:solidFill>
                                <a:srgbClr val="FF0000"/>
                              </a:solidFill>
                              <a:latin typeface="Arial Narrow" panose="020B0604020202020204" pitchFamily="34" charset="0"/>
                              <a:cs typeface="Arial Narrow" panose="020B0604020202020204" pitchFamily="34" charset="0"/>
                            </a:rPr>
                            <a:t>25.4 </a:t>
                          </a:r>
                          <a:r>
                            <a:rPr lang="en-US" b="0" i="0" dirty="0" err="1">
                              <a:solidFill>
                                <a:srgbClr val="FF0000"/>
                              </a:solidFill>
                              <a:latin typeface="Arial Narrow" panose="020B0604020202020204" pitchFamily="34" charset="0"/>
                              <a:cs typeface="Arial Narrow" panose="020B0604020202020204" pitchFamily="34" charset="0"/>
                            </a:rPr>
                            <a:t>ps</a:t>
                          </a:r>
                          <a:endParaRPr lang="en-US" b="0" i="0" dirty="0">
                            <a:solidFill>
                              <a:srgbClr val="FF0000"/>
                            </a:solidFill>
                            <a:latin typeface="Arial Narrow" panose="020B0604020202020204" pitchFamily="34" charset="0"/>
                            <a:cs typeface="Arial Narrow" panose="020B0604020202020204" pitchFamily="34" charset="0"/>
                          </a:endParaRPr>
                        </a:p>
                      </a:txBody>
                      <a:tcPr/>
                    </a:tc>
                    <a:tc>
                      <a:txBody>
                        <a:bodyPr/>
                        <a:lstStyle/>
                        <a:p>
                          <a:pPr algn="ctr"/>
                          <a:r>
                            <a:rPr lang="en-US" b="0" i="0" dirty="0">
                              <a:latin typeface="Arial Narrow" panose="020B0604020202020204" pitchFamily="34" charset="0"/>
                              <a:cs typeface="Arial Narrow" panose="020B0604020202020204" pitchFamily="34" charset="0"/>
                            </a:rPr>
                            <a:t>30 </a:t>
                          </a:r>
                          <a:r>
                            <a:rPr lang="en-US" b="0" i="0" dirty="0" err="1">
                              <a:latin typeface="Arial Narrow" panose="020B0604020202020204" pitchFamily="34" charset="0"/>
                              <a:cs typeface="Arial Narrow" panose="020B0604020202020204" pitchFamily="34" charset="0"/>
                            </a:rPr>
                            <a:t>ps</a:t>
                          </a:r>
                          <a:endParaRPr lang="en-US"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2861800672"/>
                      </a:ext>
                    </a:extLst>
                  </a:tr>
                  <a:tr h="514858">
                    <a:tc>
                      <a:txBody>
                        <a:bodyPr/>
                        <a:lstStyle/>
                        <a:p>
                          <a:endParaRPr lang="en-US"/>
                        </a:p>
                      </a:txBody>
                      <a:tcPr>
                        <a:blipFill>
                          <a:blip r:embed="rId2"/>
                          <a:stretch>
                            <a:fillRect l="-418" t="-463415" r="-165690" b="-90244"/>
                          </a:stretch>
                        </a:blipFill>
                      </a:tcPr>
                    </a:tc>
                    <a:tc>
                      <a:txBody>
                        <a:bodyPr/>
                        <a:lstStyle/>
                        <a:p>
                          <a:pPr algn="ctr"/>
                          <a:r>
                            <a:rPr lang="en-US" b="0" i="0" dirty="0">
                              <a:solidFill>
                                <a:srgbClr val="FF0000"/>
                              </a:solidFill>
                              <a:latin typeface="Arial Narrow" panose="020B0604020202020204" pitchFamily="34" charset="0"/>
                              <a:cs typeface="Arial Narrow" panose="020B0604020202020204" pitchFamily="34" charset="0"/>
                            </a:rPr>
                            <a:t>484 A</a:t>
                          </a:r>
                        </a:p>
                      </a:txBody>
                      <a:tcPr anchor="ctr"/>
                    </a:tc>
                    <a:tc>
                      <a:txBody>
                        <a:bodyPr/>
                        <a:lstStyle/>
                        <a:p>
                          <a:pPr algn="ctr"/>
                          <a:r>
                            <a:rPr lang="en-US" b="0" i="0" dirty="0">
                              <a:solidFill>
                                <a:srgbClr val="FF0000"/>
                              </a:solidFill>
                              <a:latin typeface="Arial Narrow" panose="020B0604020202020204" pitchFamily="34" charset="0"/>
                              <a:cs typeface="Arial Narrow" panose="020B0604020202020204" pitchFamily="34" charset="0"/>
                            </a:rPr>
                            <a:t>433 A</a:t>
                          </a:r>
                        </a:p>
                      </a:txBody>
                      <a:tcPr anchor="ctr"/>
                    </a:tc>
                    <a:tc>
                      <a:txBody>
                        <a:bodyPr/>
                        <a:lstStyle/>
                        <a:p>
                          <a:pPr algn="ctr"/>
                          <a:r>
                            <a:rPr lang="en-US" b="0" i="0" dirty="0">
                              <a:latin typeface="Arial Narrow" panose="020B0604020202020204" pitchFamily="34" charset="0"/>
                              <a:cs typeface="Arial Narrow" panose="020B0604020202020204" pitchFamily="34" charset="0"/>
                            </a:rPr>
                            <a:t>155 A</a:t>
                          </a:r>
                        </a:p>
                      </a:txBody>
                      <a:tcPr anchor="ctr"/>
                    </a:tc>
                    <a:extLst>
                      <a:ext uri="{0D108BD9-81ED-4DB2-BD59-A6C34878D82A}">
                        <a16:rowId xmlns:a16="http://schemas.microsoft.com/office/drawing/2014/main" val="257789393"/>
                      </a:ext>
                    </a:extLst>
                  </a:tr>
                  <a:tr h="370840">
                    <a:tc>
                      <a:txBody>
                        <a:bodyPr/>
                        <a:lstStyle/>
                        <a:p>
                          <a:endParaRPr lang="en-US"/>
                        </a:p>
                      </a:txBody>
                      <a:tcPr>
                        <a:blipFill>
                          <a:blip r:embed="rId2"/>
                          <a:stretch>
                            <a:fillRect l="-418" t="-796552" r="-165690" b="-27586"/>
                          </a:stretch>
                        </a:blipFill>
                      </a:tcPr>
                    </a:tc>
                    <a:tc>
                      <a:txBody>
                        <a:bodyPr/>
                        <a:lstStyle/>
                        <a:p>
                          <a:pPr algn="ctr"/>
                          <a:r>
                            <a:rPr lang="en-US" b="0" i="0" dirty="0">
                              <a:solidFill>
                                <a:srgbClr val="FF0000"/>
                              </a:solidFill>
                              <a:latin typeface="Arial Narrow" panose="020B0604020202020204" pitchFamily="34" charset="0"/>
                              <a:cs typeface="Arial Narrow" panose="020B0604020202020204" pitchFamily="34" charset="0"/>
                            </a:rPr>
                            <a:t>2.5 A</a:t>
                          </a:r>
                        </a:p>
                      </a:txBody>
                      <a:tcPr/>
                    </a:tc>
                    <a:tc>
                      <a:txBody>
                        <a:bodyPr/>
                        <a:lstStyle/>
                        <a:p>
                          <a:pPr algn="ctr"/>
                          <a:r>
                            <a:rPr lang="en-US" b="0" i="0" dirty="0">
                              <a:solidFill>
                                <a:srgbClr val="FF0000"/>
                              </a:solidFill>
                              <a:latin typeface="Arial Narrow" panose="020B0604020202020204" pitchFamily="34" charset="0"/>
                              <a:cs typeface="Arial Narrow" panose="020B0604020202020204" pitchFamily="34" charset="0"/>
                            </a:rPr>
                            <a:t>2.5 A</a:t>
                          </a:r>
                        </a:p>
                      </a:txBody>
                      <a:tcPr/>
                    </a:tc>
                    <a:tc>
                      <a:txBody>
                        <a:bodyPr/>
                        <a:lstStyle/>
                        <a:p>
                          <a:pPr algn="ctr"/>
                          <a:r>
                            <a:rPr lang="en-US" b="0" i="0" dirty="0">
                              <a:latin typeface="Arial Narrow" panose="020B0604020202020204" pitchFamily="34" charset="0"/>
                              <a:cs typeface="Arial Narrow" panose="020B0604020202020204" pitchFamily="34" charset="0"/>
                            </a:rPr>
                            <a:t>0.23 A</a:t>
                          </a:r>
                        </a:p>
                      </a:txBody>
                      <a:tcPr/>
                    </a:tc>
                    <a:extLst>
                      <a:ext uri="{0D108BD9-81ED-4DB2-BD59-A6C34878D82A}">
                        <a16:rowId xmlns:a16="http://schemas.microsoft.com/office/drawing/2014/main" val="3065660757"/>
                      </a:ext>
                    </a:extLst>
                  </a:tr>
                </a:tbl>
              </a:graphicData>
            </a:graphic>
          </p:graphicFrame>
        </mc:Fallback>
      </mc:AlternateContent>
      <p:sp>
        <p:nvSpPr>
          <p:cNvPr id="4" name="TextBox 3">
            <a:extLst>
              <a:ext uri="{FF2B5EF4-FFF2-40B4-BE49-F238E27FC236}">
                <a16:creationId xmlns:a16="http://schemas.microsoft.com/office/drawing/2014/main" id="{1A0C375B-37F4-3C2C-29EF-5F5CDB66DE2C}"/>
              </a:ext>
            </a:extLst>
          </p:cNvPr>
          <p:cNvSpPr txBox="1"/>
          <p:nvPr/>
        </p:nvSpPr>
        <p:spPr>
          <a:xfrm>
            <a:off x="5404884" y="4476590"/>
            <a:ext cx="2280093" cy="646331"/>
          </a:xfrm>
          <a:prstGeom prst="rect">
            <a:avLst/>
          </a:prstGeom>
          <a:noFill/>
        </p:spPr>
        <p:txBody>
          <a:bodyPr wrap="square" rtlCol="0">
            <a:spAutoFit/>
          </a:bodyPr>
          <a:lstStyle/>
          <a:p>
            <a:pPr>
              <a:buClr>
                <a:schemeClr val="tx1"/>
              </a:buClr>
            </a:pPr>
            <a:r>
              <a:rPr lang="en-US" dirty="0">
                <a:solidFill>
                  <a:srgbClr val="FF0000"/>
                </a:solidFill>
                <a:latin typeface="Arial Narrow" panose="020B0604020202020204" pitchFamily="34" charset="0"/>
                <a:cs typeface="Arial Narrow" panose="020B0604020202020204" pitchFamily="34" charset="0"/>
              </a:rPr>
              <a:t>High intensity beams at 5 GeV and 10 GeV  </a:t>
            </a:r>
          </a:p>
        </p:txBody>
      </p:sp>
      <p:sp>
        <p:nvSpPr>
          <p:cNvPr id="6" name="TextBox 5">
            <a:extLst>
              <a:ext uri="{FF2B5EF4-FFF2-40B4-BE49-F238E27FC236}">
                <a16:creationId xmlns:a16="http://schemas.microsoft.com/office/drawing/2014/main" id="{9F013FF8-D1BF-4725-EC8F-149F609C2656}"/>
              </a:ext>
            </a:extLst>
          </p:cNvPr>
          <p:cNvSpPr txBox="1"/>
          <p:nvPr/>
        </p:nvSpPr>
        <p:spPr>
          <a:xfrm>
            <a:off x="8194220" y="4428025"/>
            <a:ext cx="2116998" cy="954107"/>
          </a:xfrm>
          <a:prstGeom prst="rect">
            <a:avLst/>
          </a:prstGeom>
          <a:noFill/>
        </p:spPr>
        <p:txBody>
          <a:bodyPr wrap="square" rtlCol="0">
            <a:spAutoFit/>
          </a:bodyPr>
          <a:lstStyle/>
          <a:p>
            <a:r>
              <a:rPr lang="en-US" sz="1400" dirty="0"/>
              <a:t>Beam current reduced to 230 mA at 18 GeV to keep synch radiation below ~ 10 MW. </a:t>
            </a:r>
          </a:p>
        </p:txBody>
      </p:sp>
      <p:sp>
        <p:nvSpPr>
          <p:cNvPr id="2" name="TextBox 1">
            <a:extLst>
              <a:ext uri="{FF2B5EF4-FFF2-40B4-BE49-F238E27FC236}">
                <a16:creationId xmlns:a16="http://schemas.microsoft.com/office/drawing/2014/main" id="{CEB4A371-591D-3206-D03A-9028C5867076}"/>
              </a:ext>
            </a:extLst>
          </p:cNvPr>
          <p:cNvSpPr txBox="1"/>
          <p:nvPr/>
        </p:nvSpPr>
        <p:spPr>
          <a:xfrm>
            <a:off x="952350" y="5608239"/>
            <a:ext cx="8755667" cy="369332"/>
          </a:xfrm>
          <a:prstGeom prst="rect">
            <a:avLst/>
          </a:prstGeom>
          <a:noFill/>
        </p:spPr>
        <p:txBody>
          <a:bodyPr wrap="none" rtlCol="0">
            <a:spAutoFit/>
          </a:bodyPr>
          <a:lstStyle/>
          <a:p>
            <a:r>
              <a:rPr lang="en-US" dirty="0"/>
              <a:t>Comparable beam current was achieved at PEP-II LER in 2008; 3.2 Amps at 3 GeV.</a:t>
            </a:r>
          </a:p>
        </p:txBody>
      </p:sp>
      <p:sp>
        <p:nvSpPr>
          <p:cNvPr id="7" name="Oval 6">
            <a:extLst>
              <a:ext uri="{FF2B5EF4-FFF2-40B4-BE49-F238E27FC236}">
                <a16:creationId xmlns:a16="http://schemas.microsoft.com/office/drawing/2014/main" id="{0EFE7C17-44B8-1DA3-F135-7AD6E4C2CE96}"/>
              </a:ext>
            </a:extLst>
          </p:cNvPr>
          <p:cNvSpPr/>
          <p:nvPr/>
        </p:nvSpPr>
        <p:spPr>
          <a:xfrm>
            <a:off x="5087177" y="3962401"/>
            <a:ext cx="2744858" cy="514189"/>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943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77DBE-B451-6941-54BC-FB83DA66244C}"/>
              </a:ext>
            </a:extLst>
          </p:cNvPr>
          <p:cNvSpPr>
            <a:spLocks noGrp="1"/>
          </p:cNvSpPr>
          <p:nvPr>
            <p:ph type="title"/>
          </p:nvPr>
        </p:nvSpPr>
        <p:spPr/>
        <p:txBody>
          <a:bodyPr/>
          <a:lstStyle/>
          <a:p>
            <a:r>
              <a:rPr lang="en-US" dirty="0"/>
              <a:t>ESR BPM Performance requirements </a:t>
            </a:r>
          </a:p>
        </p:txBody>
      </p:sp>
      <p:graphicFrame>
        <p:nvGraphicFramePr>
          <p:cNvPr id="4" name="Table 6">
            <a:extLst>
              <a:ext uri="{FF2B5EF4-FFF2-40B4-BE49-F238E27FC236}">
                <a16:creationId xmlns:a16="http://schemas.microsoft.com/office/drawing/2014/main" id="{57B9101E-5474-1E0C-E280-964E4AC64F99}"/>
              </a:ext>
            </a:extLst>
          </p:cNvPr>
          <p:cNvGraphicFramePr>
            <a:graphicFrameLocks noGrp="1"/>
          </p:cNvGraphicFramePr>
          <p:nvPr>
            <p:extLst>
              <p:ext uri="{D42A27DB-BD31-4B8C-83A1-F6EECF244321}">
                <p14:modId xmlns:p14="http://schemas.microsoft.com/office/powerpoint/2010/main" val="433435487"/>
              </p:ext>
            </p:extLst>
          </p:nvPr>
        </p:nvGraphicFramePr>
        <p:xfrm>
          <a:off x="1258238" y="1311852"/>
          <a:ext cx="9689164" cy="2777548"/>
        </p:xfrm>
        <a:graphic>
          <a:graphicData uri="http://schemas.openxmlformats.org/drawingml/2006/table">
            <a:tbl>
              <a:tblPr firstRow="1" bandRow="1">
                <a:tableStyleId>{5C22544A-7EE6-4342-B048-85BDC9FD1C3A}</a:tableStyleId>
              </a:tblPr>
              <a:tblGrid>
                <a:gridCol w="904587">
                  <a:extLst>
                    <a:ext uri="{9D8B030D-6E8A-4147-A177-3AD203B41FA5}">
                      <a16:colId xmlns:a16="http://schemas.microsoft.com/office/drawing/2014/main" val="174918194"/>
                    </a:ext>
                  </a:extLst>
                </a:gridCol>
                <a:gridCol w="2129312">
                  <a:extLst>
                    <a:ext uri="{9D8B030D-6E8A-4147-A177-3AD203B41FA5}">
                      <a16:colId xmlns:a16="http://schemas.microsoft.com/office/drawing/2014/main" val="1463650908"/>
                    </a:ext>
                  </a:extLst>
                </a:gridCol>
                <a:gridCol w="3000592">
                  <a:extLst>
                    <a:ext uri="{9D8B030D-6E8A-4147-A177-3AD203B41FA5}">
                      <a16:colId xmlns:a16="http://schemas.microsoft.com/office/drawing/2014/main" val="4113614597"/>
                    </a:ext>
                  </a:extLst>
                </a:gridCol>
                <a:gridCol w="2559088">
                  <a:extLst>
                    <a:ext uri="{9D8B030D-6E8A-4147-A177-3AD203B41FA5}">
                      <a16:colId xmlns:a16="http://schemas.microsoft.com/office/drawing/2014/main" val="3490636205"/>
                    </a:ext>
                  </a:extLst>
                </a:gridCol>
                <a:gridCol w="1095585">
                  <a:extLst>
                    <a:ext uri="{9D8B030D-6E8A-4147-A177-3AD203B41FA5}">
                      <a16:colId xmlns:a16="http://schemas.microsoft.com/office/drawing/2014/main" val="1660035694"/>
                    </a:ext>
                  </a:extLst>
                </a:gridCol>
              </a:tblGrid>
              <a:tr h="477776">
                <a:tc gridSpan="2">
                  <a:txBody>
                    <a:bodyPr/>
                    <a:lstStyle/>
                    <a:p>
                      <a:pPr algn="ctr"/>
                      <a:r>
                        <a:rPr lang="en-US" sz="1200" dirty="0"/>
                        <a:t>Measurement</a:t>
                      </a:r>
                    </a:p>
                  </a:txBody>
                  <a:tcPr>
                    <a:solidFill>
                      <a:srgbClr val="0070C0"/>
                    </a:solidFill>
                  </a:tcPr>
                </a:tc>
                <a:tc hMerge="1">
                  <a:txBody>
                    <a:bodyPr/>
                    <a:lstStyle/>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Instrument</a:t>
                      </a:r>
                    </a:p>
                  </a:txBody>
                  <a:tcPr>
                    <a:solidFill>
                      <a:srgbClr val="0070C0"/>
                    </a:solidFill>
                  </a:tcPr>
                </a:tc>
                <a:tc>
                  <a:txBody>
                    <a:bodyPr/>
                    <a:lstStyle/>
                    <a:p>
                      <a:pPr algn="ctr"/>
                      <a:r>
                        <a:rPr lang="en-US" sz="1200" dirty="0"/>
                        <a:t>Requirements</a:t>
                      </a:r>
                    </a:p>
                  </a:txBody>
                  <a:tcPr>
                    <a:solidFill>
                      <a:srgbClr val="0070C0"/>
                    </a:solidFill>
                  </a:tcPr>
                </a:tc>
                <a:tc>
                  <a:txBody>
                    <a:bodyPr/>
                    <a:lstStyle/>
                    <a:p>
                      <a:pPr algn="ctr"/>
                      <a:r>
                        <a:rPr lang="en-US" sz="1200" dirty="0"/>
                        <a:t>Quantity</a:t>
                      </a:r>
                    </a:p>
                  </a:txBody>
                  <a:tcPr>
                    <a:solidFill>
                      <a:srgbClr val="0070C0"/>
                    </a:solidFill>
                  </a:tcPr>
                </a:tc>
                <a:extLst>
                  <a:ext uri="{0D108BD9-81ED-4DB2-BD59-A6C34878D82A}">
                    <a16:rowId xmlns:a16="http://schemas.microsoft.com/office/drawing/2014/main" val="2890059149"/>
                  </a:ext>
                </a:extLst>
              </a:tr>
              <a:tr h="451232">
                <a:tc rowSpan="3">
                  <a:txBody>
                    <a:bodyPr/>
                    <a:lstStyle/>
                    <a:p>
                      <a:r>
                        <a:rPr lang="en-US" sz="1200" dirty="0"/>
                        <a:t>Position </a:t>
                      </a:r>
                    </a:p>
                  </a:txBody>
                  <a:tcPr anchor="ctr"/>
                </a:tc>
                <a:tc>
                  <a:txBody>
                    <a:bodyPr/>
                    <a:lstStyle/>
                    <a:p>
                      <a:r>
                        <a:rPr lang="en-US" sz="1200" dirty="0"/>
                        <a:t>Pilot bunch (2 nC)</a:t>
                      </a:r>
                    </a:p>
                  </a:txBody>
                  <a:tcPr anchor="ctr"/>
                </a:tc>
                <a:tc rowSpan="3">
                  <a:txBody>
                    <a:bodyPr/>
                    <a:lstStyle/>
                    <a:p>
                      <a:r>
                        <a:rPr lang="en-US" sz="1200" dirty="0"/>
                        <a:t>Button BPM</a:t>
                      </a:r>
                    </a:p>
                    <a:p>
                      <a:r>
                        <a:rPr lang="en-US" sz="1200" dirty="0"/>
                        <a:t>7 mm button diameter</a:t>
                      </a:r>
                    </a:p>
                    <a:p>
                      <a:r>
                        <a:rPr lang="en-US" sz="1200" dirty="0"/>
                        <a:t>36 x 80 mm beam pipe aperture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Range: (H): +/-10 mm (V): +/-5 mm</a:t>
                      </a:r>
                    </a:p>
                  </a:txBody>
                  <a:tcPr/>
                </a:tc>
                <a:tc>
                  <a:txBody>
                    <a:bodyPr/>
                    <a:lstStyle/>
                    <a:p>
                      <a:r>
                        <a:rPr lang="en-US" sz="1200" dirty="0"/>
                        <a:t>Resolution: 30 um</a:t>
                      </a:r>
                    </a:p>
                  </a:txBody>
                  <a:tcPr anchor="ctr"/>
                </a:tc>
                <a:tc rowSpan="3">
                  <a:txBody>
                    <a:bodyPr/>
                    <a:lstStyle/>
                    <a:p>
                      <a:pPr algn="ctr"/>
                      <a:r>
                        <a:rPr lang="en-US" sz="1200" i="0" dirty="0"/>
                        <a:t>494</a:t>
                      </a:r>
                    </a:p>
                  </a:txBody>
                  <a:tcPr anchor="ctr"/>
                </a:tc>
                <a:extLst>
                  <a:ext uri="{0D108BD9-81ED-4DB2-BD59-A6C34878D82A}">
                    <a16:rowId xmlns:a16="http://schemas.microsoft.com/office/drawing/2014/main" val="2111667483"/>
                  </a:ext>
                </a:extLst>
              </a:tr>
              <a:tr h="552667">
                <a:tc vMerge="1">
                  <a:txBody>
                    <a:bodyPr/>
                    <a:lstStyle/>
                    <a:p>
                      <a:endParaRPr lang="en-US"/>
                    </a:p>
                  </a:txBody>
                  <a:tcPr/>
                </a:tc>
                <a:tc>
                  <a:txBody>
                    <a:bodyPr/>
                    <a:lstStyle/>
                    <a:p>
                      <a:r>
                        <a:rPr lang="en-US" sz="1200" dirty="0"/>
                        <a:t>Turn-by-turn (7 nC, 1,160 bunches)</a:t>
                      </a:r>
                    </a:p>
                  </a:txBody>
                  <a:tcPr anchor="ctr"/>
                </a:tc>
                <a:tc vMerge="1">
                  <a:txBody>
                    <a:bodyPr/>
                    <a:lstStyle/>
                    <a:p>
                      <a:endParaRPr lang="en-US"/>
                    </a:p>
                  </a:txBody>
                  <a:tcPr/>
                </a:tc>
                <a:tc>
                  <a:txBody>
                    <a:bodyPr/>
                    <a:lstStyle/>
                    <a:p>
                      <a:r>
                        <a:rPr lang="en-US" sz="1200" dirty="0"/>
                        <a:t>Resolution: 10 um</a:t>
                      </a:r>
                    </a:p>
                  </a:txBody>
                  <a:tcPr anchor="ctr"/>
                </a:tc>
                <a:tc vMerge="1">
                  <a:txBody>
                    <a:bodyPr/>
                    <a:lstStyle/>
                    <a:p>
                      <a:endParaRPr lang="en-US"/>
                    </a:p>
                  </a:txBody>
                  <a:tcPr/>
                </a:tc>
                <a:extLst>
                  <a:ext uri="{0D108BD9-81ED-4DB2-BD59-A6C34878D82A}">
                    <a16:rowId xmlns:a16="http://schemas.microsoft.com/office/drawing/2014/main" val="3323837330"/>
                  </a:ext>
                </a:extLst>
              </a:tr>
              <a:tr h="552667">
                <a:tc vMerge="1">
                  <a:txBody>
                    <a:bodyPr/>
                    <a:lstStyle/>
                    <a:p>
                      <a:endParaRPr lang="en-US"/>
                    </a:p>
                  </a:txBody>
                  <a:tcPr/>
                </a:tc>
                <a:tc>
                  <a:txBody>
                    <a:bodyPr/>
                    <a:lstStyle/>
                    <a:p>
                      <a:r>
                        <a:rPr lang="en-US" sz="1200" dirty="0"/>
                        <a:t>Average, 1 second (7 nC, 1,160 bunches)</a:t>
                      </a:r>
                    </a:p>
                  </a:txBody>
                  <a:tcPr anchor="ctr"/>
                </a:tc>
                <a:tc vMerge="1">
                  <a:txBody>
                    <a:bodyPr/>
                    <a:lstStyle/>
                    <a:p>
                      <a:endParaRPr lang="en-US"/>
                    </a:p>
                  </a:txBody>
                  <a:tcPr/>
                </a:tc>
                <a:tc>
                  <a:txBody>
                    <a:bodyPr/>
                    <a:lstStyle/>
                    <a:p>
                      <a:r>
                        <a:rPr lang="en-US" sz="1200" dirty="0"/>
                        <a:t>Resolution: 1 um</a:t>
                      </a:r>
                    </a:p>
                  </a:txBody>
                  <a:tcPr anchor="ctr"/>
                </a:tc>
                <a:tc vMerge="1">
                  <a:txBody>
                    <a:bodyPr/>
                    <a:lstStyle/>
                    <a:p>
                      <a:endParaRPr lang="en-US"/>
                    </a:p>
                  </a:txBody>
                  <a:tcPr/>
                </a:tc>
                <a:extLst>
                  <a:ext uri="{0D108BD9-81ED-4DB2-BD59-A6C34878D82A}">
                    <a16:rowId xmlns:a16="http://schemas.microsoft.com/office/drawing/2014/main" val="2231200541"/>
                  </a:ext>
                </a:extLst>
              </a:tr>
              <a:tr h="743206">
                <a:tc gridSpan="2">
                  <a:txBody>
                    <a:bodyPr/>
                    <a:lstStyle/>
                    <a:p>
                      <a:r>
                        <a:rPr lang="en-US" sz="1200" dirty="0"/>
                        <a:t>Injection trajectory – single bunch (7 nC)</a:t>
                      </a:r>
                    </a:p>
                  </a:txBody>
                  <a:tcPr anchor="ctr"/>
                </a:tc>
                <a:tc hMerge="1">
                  <a:txBody>
                    <a:bodyPr/>
                    <a:lstStyle/>
                    <a:p>
                      <a:endParaRPr lang="en-US"/>
                    </a:p>
                  </a:txBody>
                  <a:tcPr/>
                </a:tc>
                <a:tc>
                  <a:txBody>
                    <a:bodyPr/>
                    <a:lstStyle/>
                    <a:p>
                      <a:r>
                        <a:rPr lang="en-US" sz="1200" dirty="0"/>
                        <a:t>BPMs downstream of injection with special electronics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Resolution H/V: 10/5 um</a:t>
                      </a:r>
                    </a:p>
                  </a:txBody>
                  <a:tcPr anchor="ctr"/>
                </a:tc>
                <a:tc>
                  <a:txBody>
                    <a:bodyPr/>
                    <a:lstStyle/>
                    <a:p>
                      <a:pPr algn="ctr"/>
                      <a:r>
                        <a:rPr lang="en-US" sz="1200" dirty="0"/>
                        <a:t>20</a:t>
                      </a:r>
                    </a:p>
                  </a:txBody>
                  <a:tcPr anchor="ctr"/>
                </a:tc>
                <a:extLst>
                  <a:ext uri="{0D108BD9-81ED-4DB2-BD59-A6C34878D82A}">
                    <a16:rowId xmlns:a16="http://schemas.microsoft.com/office/drawing/2014/main" val="181366431"/>
                  </a:ext>
                </a:extLst>
              </a:tr>
            </a:tbl>
          </a:graphicData>
        </a:graphic>
      </p:graphicFrame>
    </p:spTree>
    <p:extLst>
      <p:ext uri="{BB962C8B-B14F-4D97-AF65-F5344CB8AC3E}">
        <p14:creationId xmlns:p14="http://schemas.microsoft.com/office/powerpoint/2010/main" val="2322497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58731-2824-752A-8F3D-6E0639EF26DA}"/>
              </a:ext>
            </a:extLst>
          </p:cNvPr>
          <p:cNvSpPr>
            <a:spLocks noGrp="1"/>
          </p:cNvSpPr>
          <p:nvPr>
            <p:ph type="title"/>
          </p:nvPr>
        </p:nvSpPr>
        <p:spPr/>
        <p:txBody>
          <a:bodyPr/>
          <a:lstStyle/>
          <a:p>
            <a:r>
              <a:rPr lang="en-US" dirty="0"/>
              <a:t>ESR BPM Overview</a:t>
            </a:r>
          </a:p>
        </p:txBody>
      </p:sp>
      <p:sp>
        <p:nvSpPr>
          <p:cNvPr id="3" name="Content Placeholder 2">
            <a:extLst>
              <a:ext uri="{FF2B5EF4-FFF2-40B4-BE49-F238E27FC236}">
                <a16:creationId xmlns:a16="http://schemas.microsoft.com/office/drawing/2014/main" id="{226850EE-CF7C-6696-FB00-DE77C3E62E5B}"/>
              </a:ext>
            </a:extLst>
          </p:cNvPr>
          <p:cNvSpPr>
            <a:spLocks noGrp="1"/>
          </p:cNvSpPr>
          <p:nvPr>
            <p:ph idx="1"/>
          </p:nvPr>
        </p:nvSpPr>
        <p:spPr>
          <a:xfrm>
            <a:off x="462579" y="975365"/>
            <a:ext cx="11499925" cy="3772481"/>
          </a:xfrm>
        </p:spPr>
        <p:txBody>
          <a:bodyPr>
            <a:normAutofit lnSpcReduction="10000"/>
          </a:bodyPr>
          <a:lstStyle/>
          <a:p>
            <a:r>
              <a:rPr lang="en-US" sz="1800" dirty="0"/>
              <a:t>ESR beam parameters</a:t>
            </a:r>
          </a:p>
          <a:p>
            <a:pPr lvl="1"/>
            <a:r>
              <a:rPr lang="en-US" sz="1600" dirty="0"/>
              <a:t>2 - 28 nC bunches, 7 mm (~23 ps)</a:t>
            </a:r>
          </a:p>
          <a:p>
            <a:pPr lvl="1"/>
            <a:r>
              <a:rPr lang="en-US" sz="1600" dirty="0"/>
              <a:t>Bunch spacing 10 or 40 ns</a:t>
            </a:r>
          </a:p>
          <a:p>
            <a:pPr lvl="1"/>
            <a:r>
              <a:rPr lang="en-US" sz="1600" dirty="0"/>
              <a:t>Up to 1,160 bunches, 2.5 Amps</a:t>
            </a:r>
          </a:p>
          <a:p>
            <a:r>
              <a:rPr lang="en-US" sz="1800" dirty="0"/>
              <a:t>BPM Pick-up</a:t>
            </a:r>
          </a:p>
          <a:p>
            <a:pPr lvl="1"/>
            <a:r>
              <a:rPr lang="en-US" sz="1600" dirty="0"/>
              <a:t>36 X 80 mm octagonal, copper cladded steel aperture</a:t>
            </a:r>
          </a:p>
          <a:p>
            <a:pPr lvl="1"/>
            <a:r>
              <a:rPr lang="en-US" sz="1600" dirty="0"/>
              <a:t>Dual button planar arrangement</a:t>
            </a:r>
          </a:p>
          <a:p>
            <a:pPr lvl="1"/>
            <a:r>
              <a:rPr lang="en-US" sz="1600" dirty="0"/>
              <a:t>Helicoflex vacuum seal</a:t>
            </a:r>
          </a:p>
          <a:p>
            <a:pPr lvl="1"/>
            <a:r>
              <a:rPr lang="en-US" sz="1600" dirty="0"/>
              <a:t>304 or 316L housing, beam facing copper coated</a:t>
            </a:r>
          </a:p>
          <a:p>
            <a:pPr lvl="1"/>
            <a:r>
              <a:rPr lang="en-US" sz="1600" dirty="0"/>
              <a:t>7 mm molybdenum* buttons, considering copper coating</a:t>
            </a:r>
          </a:p>
          <a:p>
            <a:pPr lvl="1"/>
            <a:r>
              <a:rPr lang="en-US" sz="1600" dirty="0"/>
              <a:t>240 micron gap</a:t>
            </a:r>
          </a:p>
          <a:p>
            <a:pPr lvl="1"/>
            <a:r>
              <a:rPr lang="en-US" sz="1600" dirty="0"/>
              <a:t>Buttons ~22 mm apart on center, </a:t>
            </a:r>
          </a:p>
          <a:p>
            <a:pPr lvl="1"/>
            <a:r>
              <a:rPr lang="en-US" sz="1800" dirty="0"/>
              <a:t>Present button status – preliminary design phase</a:t>
            </a:r>
          </a:p>
        </p:txBody>
      </p:sp>
      <p:pic>
        <p:nvPicPr>
          <p:cNvPr id="4098" name="Picture 2">
            <a:extLst>
              <a:ext uri="{FF2B5EF4-FFF2-40B4-BE49-F238E27FC236}">
                <a16:creationId xmlns:a16="http://schemas.microsoft.com/office/drawing/2014/main" id="{2C997B07-77AD-600D-E585-651ECB78C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2862" y="1016776"/>
            <a:ext cx="3874708" cy="44696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E7AA8A-BC0E-A921-0256-8A6CEC564A22}"/>
              </a:ext>
            </a:extLst>
          </p:cNvPr>
          <p:cNvSpPr txBox="1"/>
          <p:nvPr/>
        </p:nvSpPr>
        <p:spPr>
          <a:xfrm>
            <a:off x="813581" y="5259780"/>
            <a:ext cx="5458265" cy="738664"/>
          </a:xfrm>
          <a:prstGeom prst="rect">
            <a:avLst/>
          </a:prstGeom>
          <a:noFill/>
        </p:spPr>
        <p:txBody>
          <a:bodyPr wrap="square" rtlCol="0">
            <a:spAutoFit/>
          </a:bodyPr>
          <a:lstStyle/>
          <a:p>
            <a:r>
              <a:rPr lang="en-US" sz="1050" b="0" i="0" u="none" strike="noStrike" dirty="0">
                <a:solidFill>
                  <a:srgbClr val="000000"/>
                </a:solidFill>
                <a:effectLst/>
                <a:latin typeface="Aptos" panose="020B0004020202020204" pitchFamily="34" charset="0"/>
              </a:rPr>
              <a:t>* Molybdenum has higher electrical conductivity than stainless steel, but less than copper. Despite its high thermal and electrical conductivity, copper is softer, has a lower melting point, and is more prone to deformation under thermal stress. Molybdenum’s superior thermal stability makes it less prone to softening or deformation under high temperatures.</a:t>
            </a:r>
            <a:endParaRPr lang="en-US" sz="1050" dirty="0"/>
          </a:p>
        </p:txBody>
      </p:sp>
    </p:spTree>
    <p:extLst>
      <p:ext uri="{BB962C8B-B14F-4D97-AF65-F5344CB8AC3E}">
        <p14:creationId xmlns:p14="http://schemas.microsoft.com/office/powerpoint/2010/main" val="4253614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D55580B9-7672-0527-5AC9-8D6F5EE271F8}"/>
              </a:ext>
            </a:extLst>
          </p:cNvPr>
          <p:cNvSpPr/>
          <p:nvPr/>
        </p:nvSpPr>
        <p:spPr>
          <a:xfrm>
            <a:off x="255916" y="875454"/>
            <a:ext cx="4185570" cy="2735623"/>
          </a:xfrm>
          <a:prstGeom prst="roundRect">
            <a:avLst/>
          </a:prstGeom>
          <a:solidFill>
            <a:schemeClr val="accent1">
              <a:alpha val="842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62580" y="0"/>
            <a:ext cx="2376314" cy="825178"/>
          </a:xfrm>
        </p:spPr>
        <p:txBody>
          <a:bodyPr/>
          <a:lstStyle/>
          <a:p>
            <a:r>
              <a:rPr lang="en-US" dirty="0"/>
              <a:t>Outline</a:t>
            </a:r>
          </a:p>
        </p:txBody>
      </p:sp>
      <p:sp>
        <p:nvSpPr>
          <p:cNvPr id="3" name="Text Placeholder 2">
            <a:extLst>
              <a:ext uri="{FF2B5EF4-FFF2-40B4-BE49-F238E27FC236}">
                <a16:creationId xmlns:a16="http://schemas.microsoft.com/office/drawing/2014/main" id="{E636F969-3FD3-0ED4-3913-51867AB88D56}"/>
              </a:ext>
            </a:extLst>
          </p:cNvPr>
          <p:cNvSpPr>
            <a:spLocks noGrp="1"/>
          </p:cNvSpPr>
          <p:nvPr>
            <p:ph type="body" sz="quarter" idx="10"/>
          </p:nvPr>
        </p:nvSpPr>
        <p:spPr/>
        <p:txBody>
          <a:bodyPr>
            <a:normAutofit/>
          </a:bodyPr>
          <a:lstStyle/>
          <a:p>
            <a:r>
              <a:rPr lang="en-US" sz="2000" dirty="0"/>
              <a:t>Introduction to the EIC</a:t>
            </a:r>
          </a:p>
          <a:p>
            <a:r>
              <a:rPr lang="en-US" sz="2000" dirty="0"/>
              <a:t>BPM Button Design Progress</a:t>
            </a:r>
          </a:p>
          <a:p>
            <a:pPr lvl="1"/>
            <a:r>
              <a:rPr lang="en-US" sz="1600" dirty="0"/>
              <a:t>Electron Beams</a:t>
            </a:r>
          </a:p>
          <a:p>
            <a:pPr lvl="2"/>
            <a:r>
              <a:rPr lang="en-US" sz="1600" dirty="0"/>
              <a:t>Rapid Cycling Synchrotron</a:t>
            </a:r>
          </a:p>
          <a:p>
            <a:pPr lvl="2"/>
            <a:r>
              <a:rPr lang="en-US" sz="1600" dirty="0"/>
              <a:t>Electron Storage Ring</a:t>
            </a:r>
          </a:p>
          <a:p>
            <a:pPr lvl="1"/>
            <a:r>
              <a:rPr lang="en-US" sz="1600" dirty="0"/>
              <a:t>Hadron Storage Ring</a:t>
            </a:r>
            <a:endParaRPr lang="en-US" sz="1200" dirty="0"/>
          </a:p>
          <a:p>
            <a:r>
              <a:rPr lang="en-US" sz="2000" dirty="0"/>
              <a:t>Summary</a:t>
            </a:r>
          </a:p>
        </p:txBody>
      </p:sp>
      <p:pic>
        <p:nvPicPr>
          <p:cNvPr id="4" name="Picture 3" descr="A map of electrical wiring&#10;&#10;Description automatically generated">
            <a:extLst>
              <a:ext uri="{FF2B5EF4-FFF2-40B4-BE49-F238E27FC236}">
                <a16:creationId xmlns:a16="http://schemas.microsoft.com/office/drawing/2014/main" id="{E132698E-AF43-674D-69D1-CE7DFF225886}"/>
              </a:ext>
            </a:extLst>
          </p:cNvPr>
          <p:cNvPicPr>
            <a:picLocks noChangeAspect="1"/>
          </p:cNvPicPr>
          <p:nvPr/>
        </p:nvPicPr>
        <p:blipFill>
          <a:blip r:embed="rId3"/>
          <a:stretch>
            <a:fillRect/>
          </a:stretch>
        </p:blipFill>
        <p:spPr>
          <a:xfrm>
            <a:off x="7517219" y="908979"/>
            <a:ext cx="3949977" cy="5093565"/>
          </a:xfrm>
          <a:prstGeom prst="rect">
            <a:avLst/>
          </a:prstGeom>
        </p:spPr>
      </p:pic>
      <p:sp>
        <p:nvSpPr>
          <p:cNvPr id="11" name="Slide Number Placeholder 10">
            <a:extLst>
              <a:ext uri="{FF2B5EF4-FFF2-40B4-BE49-F238E27FC236}">
                <a16:creationId xmlns:a16="http://schemas.microsoft.com/office/drawing/2014/main" id="{FBC153DA-F219-0874-E12E-4D1E73B815C3}"/>
              </a:ext>
            </a:extLst>
          </p:cNvPr>
          <p:cNvSpPr>
            <a:spLocks noGrp="1"/>
          </p:cNvSpPr>
          <p:nvPr>
            <p:ph type="sldNum" sz="quarter" idx="4"/>
          </p:nvPr>
        </p:nvSpPr>
        <p:spPr/>
        <p:txBody>
          <a:bodyPr/>
          <a:lstStyle/>
          <a:p>
            <a:fld id="{933A556B-7C63-244D-9B7C-B0EA8042B330}" type="slidenum">
              <a:rPr lang="en-US" smtClean="0"/>
              <a:pPr/>
              <a:t>2</a:t>
            </a:fld>
            <a:endParaRPr lang="en-US"/>
          </a:p>
        </p:txBody>
      </p:sp>
      <p:pic>
        <p:nvPicPr>
          <p:cNvPr id="5" name="Picture 4">
            <a:extLst>
              <a:ext uri="{FF2B5EF4-FFF2-40B4-BE49-F238E27FC236}">
                <a16:creationId xmlns:a16="http://schemas.microsoft.com/office/drawing/2014/main" id="{726245F3-51AD-B5D5-00E6-964255C6A02B}"/>
              </a:ext>
            </a:extLst>
          </p:cNvPr>
          <p:cNvPicPr>
            <a:picLocks noChangeAspect="1"/>
          </p:cNvPicPr>
          <p:nvPr/>
        </p:nvPicPr>
        <p:blipFill>
          <a:blip r:embed="rId4"/>
          <a:stretch>
            <a:fillRect/>
          </a:stretch>
        </p:blipFill>
        <p:spPr>
          <a:xfrm>
            <a:off x="4961744" y="1471316"/>
            <a:ext cx="1788698" cy="1775914"/>
          </a:xfrm>
          <a:prstGeom prst="rect">
            <a:avLst/>
          </a:prstGeom>
        </p:spPr>
      </p:pic>
      <p:pic>
        <p:nvPicPr>
          <p:cNvPr id="9" name="Picture 2">
            <a:extLst>
              <a:ext uri="{FF2B5EF4-FFF2-40B4-BE49-F238E27FC236}">
                <a16:creationId xmlns:a16="http://schemas.microsoft.com/office/drawing/2014/main" id="{87C6F6A7-94E4-FC25-DDE6-8FA3A18AD2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191" y="4166062"/>
            <a:ext cx="1610425" cy="18576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up of a metal object&#10;&#10;Description automatically generated">
            <a:extLst>
              <a:ext uri="{FF2B5EF4-FFF2-40B4-BE49-F238E27FC236}">
                <a16:creationId xmlns:a16="http://schemas.microsoft.com/office/drawing/2014/main" id="{ED2FD47F-0C8B-C409-0C9A-A2D4515BFF90}"/>
              </a:ext>
            </a:extLst>
          </p:cNvPr>
          <p:cNvPicPr>
            <a:picLocks noChangeAspect="1"/>
          </p:cNvPicPr>
          <p:nvPr/>
        </p:nvPicPr>
        <p:blipFill>
          <a:blip r:embed="rId6"/>
          <a:stretch>
            <a:fillRect/>
          </a:stretch>
        </p:blipFill>
        <p:spPr>
          <a:xfrm rot="780210">
            <a:off x="483242" y="4251066"/>
            <a:ext cx="1062862" cy="1460845"/>
          </a:xfrm>
          <a:prstGeom prst="rect">
            <a:avLst/>
          </a:prstGeom>
        </p:spPr>
      </p:pic>
      <p:sp>
        <p:nvSpPr>
          <p:cNvPr id="15" name="TextBox 14">
            <a:extLst>
              <a:ext uri="{FF2B5EF4-FFF2-40B4-BE49-F238E27FC236}">
                <a16:creationId xmlns:a16="http://schemas.microsoft.com/office/drawing/2014/main" id="{CC9578EE-A7BE-6BE5-0AF6-88711C598A79}"/>
              </a:ext>
            </a:extLst>
          </p:cNvPr>
          <p:cNvSpPr txBox="1"/>
          <p:nvPr/>
        </p:nvSpPr>
        <p:spPr>
          <a:xfrm>
            <a:off x="4442955" y="1173534"/>
            <a:ext cx="2826276" cy="307777"/>
          </a:xfrm>
          <a:prstGeom prst="rect">
            <a:avLst/>
          </a:prstGeom>
          <a:noFill/>
        </p:spPr>
        <p:txBody>
          <a:bodyPr wrap="square" rtlCol="0">
            <a:spAutoFit/>
          </a:bodyPr>
          <a:lstStyle/>
          <a:p>
            <a:r>
              <a:rPr lang="en-US" sz="1400" dirty="0"/>
              <a:t>Rapid Cycling Synchrotron BPM</a:t>
            </a:r>
          </a:p>
        </p:txBody>
      </p:sp>
      <p:sp>
        <p:nvSpPr>
          <p:cNvPr id="16" name="TextBox 15">
            <a:extLst>
              <a:ext uri="{FF2B5EF4-FFF2-40B4-BE49-F238E27FC236}">
                <a16:creationId xmlns:a16="http://schemas.microsoft.com/office/drawing/2014/main" id="{BD8AC9AB-41F4-0DA0-F973-6FED7504B8A8}"/>
              </a:ext>
            </a:extLst>
          </p:cNvPr>
          <p:cNvSpPr txBox="1"/>
          <p:nvPr/>
        </p:nvSpPr>
        <p:spPr>
          <a:xfrm>
            <a:off x="4575755" y="3796535"/>
            <a:ext cx="2560677" cy="307777"/>
          </a:xfrm>
          <a:prstGeom prst="rect">
            <a:avLst/>
          </a:prstGeom>
          <a:noFill/>
        </p:spPr>
        <p:txBody>
          <a:bodyPr wrap="square" rtlCol="0">
            <a:spAutoFit/>
          </a:bodyPr>
          <a:lstStyle/>
          <a:p>
            <a:r>
              <a:rPr lang="en-US" sz="1400" dirty="0"/>
              <a:t>Electron Storage Ring BPM</a:t>
            </a:r>
          </a:p>
        </p:txBody>
      </p:sp>
      <p:sp>
        <p:nvSpPr>
          <p:cNvPr id="17" name="TextBox 16">
            <a:extLst>
              <a:ext uri="{FF2B5EF4-FFF2-40B4-BE49-F238E27FC236}">
                <a16:creationId xmlns:a16="http://schemas.microsoft.com/office/drawing/2014/main" id="{40D4C3AE-1332-3C4A-DA49-F81FC5B01A49}"/>
              </a:ext>
            </a:extLst>
          </p:cNvPr>
          <p:cNvSpPr txBox="1"/>
          <p:nvPr/>
        </p:nvSpPr>
        <p:spPr>
          <a:xfrm>
            <a:off x="762658" y="3937781"/>
            <a:ext cx="2560677" cy="307777"/>
          </a:xfrm>
          <a:prstGeom prst="rect">
            <a:avLst/>
          </a:prstGeom>
          <a:noFill/>
        </p:spPr>
        <p:txBody>
          <a:bodyPr wrap="square" rtlCol="0">
            <a:spAutoFit/>
          </a:bodyPr>
          <a:lstStyle/>
          <a:p>
            <a:r>
              <a:rPr lang="en-US" sz="1400" dirty="0"/>
              <a:t>Hadron Storage Ring BPM</a:t>
            </a:r>
          </a:p>
        </p:txBody>
      </p:sp>
      <p:pic>
        <p:nvPicPr>
          <p:cNvPr id="19" name="Picture 18" descr="A circular object with a circular design&#10;&#10;Description automatically generated with medium confidence">
            <a:extLst>
              <a:ext uri="{FF2B5EF4-FFF2-40B4-BE49-F238E27FC236}">
                <a16:creationId xmlns:a16="http://schemas.microsoft.com/office/drawing/2014/main" id="{E6A99140-12F5-D98A-C259-1DA8024CD881}"/>
              </a:ext>
            </a:extLst>
          </p:cNvPr>
          <p:cNvPicPr>
            <a:picLocks noChangeAspect="1"/>
          </p:cNvPicPr>
          <p:nvPr/>
        </p:nvPicPr>
        <p:blipFill>
          <a:blip r:embed="rId7"/>
          <a:stretch>
            <a:fillRect/>
          </a:stretch>
        </p:blipFill>
        <p:spPr>
          <a:xfrm>
            <a:off x="1696830" y="4329151"/>
            <a:ext cx="1839374" cy="1468044"/>
          </a:xfrm>
          <a:prstGeom prst="rect">
            <a:avLst/>
          </a:prstGeom>
        </p:spPr>
      </p:pic>
    </p:spTree>
    <p:extLst>
      <p:ext uri="{BB962C8B-B14F-4D97-AF65-F5344CB8AC3E}">
        <p14:creationId xmlns:p14="http://schemas.microsoft.com/office/powerpoint/2010/main" val="1391593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447D82-A397-46C6-B142-BA5EDB8A21F0}"/>
              </a:ext>
            </a:extLst>
          </p:cNvPr>
          <p:cNvPicPr>
            <a:picLocks noChangeAspect="1"/>
          </p:cNvPicPr>
          <p:nvPr/>
        </p:nvPicPr>
        <p:blipFill>
          <a:blip r:embed="rId2"/>
          <a:stretch>
            <a:fillRect/>
          </a:stretch>
        </p:blipFill>
        <p:spPr>
          <a:xfrm>
            <a:off x="9725943" y="2509695"/>
            <a:ext cx="2168192" cy="3294368"/>
          </a:xfrm>
          <a:prstGeom prst="rect">
            <a:avLst/>
          </a:prstGeom>
        </p:spPr>
      </p:pic>
      <p:pic>
        <p:nvPicPr>
          <p:cNvPr id="9" name="Picture 8">
            <a:extLst>
              <a:ext uri="{FF2B5EF4-FFF2-40B4-BE49-F238E27FC236}">
                <a16:creationId xmlns:a16="http://schemas.microsoft.com/office/drawing/2014/main" id="{20912FD7-1DCB-4255-AFBC-E7DF8D459FF8}"/>
              </a:ext>
            </a:extLst>
          </p:cNvPr>
          <p:cNvPicPr>
            <a:picLocks noChangeAspect="1"/>
          </p:cNvPicPr>
          <p:nvPr/>
        </p:nvPicPr>
        <p:blipFill>
          <a:blip r:embed="rId3"/>
          <a:stretch>
            <a:fillRect/>
          </a:stretch>
        </p:blipFill>
        <p:spPr>
          <a:xfrm>
            <a:off x="4764507" y="2595156"/>
            <a:ext cx="2339750" cy="3294368"/>
          </a:xfrm>
          <a:prstGeom prst="rect">
            <a:avLst/>
          </a:prstGeom>
        </p:spPr>
      </p:pic>
      <p:pic>
        <p:nvPicPr>
          <p:cNvPr id="4" name="Picture 3">
            <a:extLst>
              <a:ext uri="{FF2B5EF4-FFF2-40B4-BE49-F238E27FC236}">
                <a16:creationId xmlns:a16="http://schemas.microsoft.com/office/drawing/2014/main" id="{D8DB7A8B-EB99-4822-99AC-222E021DF505}"/>
              </a:ext>
            </a:extLst>
          </p:cNvPr>
          <p:cNvPicPr>
            <a:picLocks noChangeAspect="1"/>
          </p:cNvPicPr>
          <p:nvPr/>
        </p:nvPicPr>
        <p:blipFill>
          <a:blip r:embed="rId4"/>
          <a:stretch>
            <a:fillRect/>
          </a:stretch>
        </p:blipFill>
        <p:spPr>
          <a:xfrm>
            <a:off x="7317958" y="2510096"/>
            <a:ext cx="2194284" cy="3294368"/>
          </a:xfrm>
          <a:prstGeom prst="rect">
            <a:avLst/>
          </a:prstGeom>
        </p:spPr>
      </p:pic>
      <p:sp>
        <p:nvSpPr>
          <p:cNvPr id="8" name="TextBox 7">
            <a:extLst>
              <a:ext uri="{FF2B5EF4-FFF2-40B4-BE49-F238E27FC236}">
                <a16:creationId xmlns:a16="http://schemas.microsoft.com/office/drawing/2014/main" id="{83FAB7BD-4528-4DDE-80CC-07272A86EC70}"/>
              </a:ext>
            </a:extLst>
          </p:cNvPr>
          <p:cNvSpPr txBox="1"/>
          <p:nvPr/>
        </p:nvSpPr>
        <p:spPr>
          <a:xfrm>
            <a:off x="4856871" y="1475397"/>
            <a:ext cx="2720716" cy="923330"/>
          </a:xfrm>
          <a:prstGeom prst="rect">
            <a:avLst/>
          </a:prstGeom>
          <a:noFill/>
        </p:spPr>
        <p:txBody>
          <a:bodyPr wrap="square" rtlCol="0">
            <a:spAutoFit/>
          </a:bodyPr>
          <a:lstStyle/>
          <a:p>
            <a:r>
              <a:rPr lang="en-US" b="1" dirty="0"/>
              <a:t>Reference design based on NSLS2 storage ring BPM</a:t>
            </a:r>
          </a:p>
        </p:txBody>
      </p:sp>
      <p:pic>
        <p:nvPicPr>
          <p:cNvPr id="3" name="Picture 2">
            <a:extLst>
              <a:ext uri="{FF2B5EF4-FFF2-40B4-BE49-F238E27FC236}">
                <a16:creationId xmlns:a16="http://schemas.microsoft.com/office/drawing/2014/main" id="{4D796EA2-7E33-4072-BF1D-0CBECEBF9B64}"/>
              </a:ext>
            </a:extLst>
          </p:cNvPr>
          <p:cNvPicPr>
            <a:picLocks noChangeAspect="1"/>
          </p:cNvPicPr>
          <p:nvPr/>
        </p:nvPicPr>
        <p:blipFill>
          <a:blip r:embed="rId5"/>
          <a:stretch>
            <a:fillRect/>
          </a:stretch>
        </p:blipFill>
        <p:spPr>
          <a:xfrm>
            <a:off x="3988764" y="3997426"/>
            <a:ext cx="742950" cy="1690687"/>
          </a:xfrm>
          <a:prstGeom prst="rect">
            <a:avLst/>
          </a:prstGeom>
        </p:spPr>
      </p:pic>
      <p:sp>
        <p:nvSpPr>
          <p:cNvPr id="2" name="TextBox 1">
            <a:extLst>
              <a:ext uri="{FF2B5EF4-FFF2-40B4-BE49-F238E27FC236}">
                <a16:creationId xmlns:a16="http://schemas.microsoft.com/office/drawing/2014/main" id="{EB504EAB-F4C3-8DCE-310B-C58D163630B0}"/>
              </a:ext>
            </a:extLst>
          </p:cNvPr>
          <p:cNvSpPr txBox="1"/>
          <p:nvPr/>
        </p:nvSpPr>
        <p:spPr>
          <a:xfrm>
            <a:off x="462579" y="847987"/>
            <a:ext cx="11431556" cy="461665"/>
          </a:xfrm>
          <a:prstGeom prst="rect">
            <a:avLst/>
          </a:prstGeom>
          <a:noFill/>
        </p:spPr>
        <p:txBody>
          <a:bodyPr wrap="square" rtlCol="0">
            <a:spAutoFit/>
          </a:bodyPr>
          <a:lstStyle/>
          <a:p>
            <a:r>
              <a:rPr lang="en-US" sz="2400" dirty="0"/>
              <a:t>Three BPM button shapes were studied with the Particle Studio simulations</a:t>
            </a:r>
          </a:p>
        </p:txBody>
      </p:sp>
      <p:sp>
        <p:nvSpPr>
          <p:cNvPr id="10" name="TextBox 9">
            <a:extLst>
              <a:ext uri="{FF2B5EF4-FFF2-40B4-BE49-F238E27FC236}">
                <a16:creationId xmlns:a16="http://schemas.microsoft.com/office/drawing/2014/main" id="{B7F7EA8F-9478-E010-1D3D-82D0C032D235}"/>
              </a:ext>
            </a:extLst>
          </p:cNvPr>
          <p:cNvSpPr txBox="1"/>
          <p:nvPr/>
        </p:nvSpPr>
        <p:spPr>
          <a:xfrm>
            <a:off x="7577587" y="1852002"/>
            <a:ext cx="1821845" cy="369332"/>
          </a:xfrm>
          <a:prstGeom prst="rect">
            <a:avLst/>
          </a:prstGeom>
          <a:noFill/>
        </p:spPr>
        <p:txBody>
          <a:bodyPr wrap="none" rtlCol="0">
            <a:spAutoFit/>
          </a:bodyPr>
          <a:lstStyle/>
          <a:p>
            <a:r>
              <a:rPr lang="en-US" b="1" dirty="0"/>
              <a:t>EIC ESR Test 1</a:t>
            </a:r>
            <a:endParaRPr lang="en-US" dirty="0"/>
          </a:p>
        </p:txBody>
      </p:sp>
      <p:sp>
        <p:nvSpPr>
          <p:cNvPr id="14" name="Title 1">
            <a:extLst>
              <a:ext uri="{FF2B5EF4-FFF2-40B4-BE49-F238E27FC236}">
                <a16:creationId xmlns:a16="http://schemas.microsoft.com/office/drawing/2014/main" id="{DBD0E2EA-B007-A7FF-A7A9-6083363CD160}"/>
              </a:ext>
            </a:extLst>
          </p:cNvPr>
          <p:cNvSpPr>
            <a:spLocks noGrp="1"/>
          </p:cNvSpPr>
          <p:nvPr>
            <p:ph type="title"/>
          </p:nvPr>
        </p:nvSpPr>
        <p:spPr>
          <a:xfrm>
            <a:off x="462579" y="66366"/>
            <a:ext cx="9300257" cy="722407"/>
          </a:xfrm>
        </p:spPr>
        <p:txBody>
          <a:bodyPr>
            <a:normAutofit/>
          </a:bodyPr>
          <a:lstStyle/>
          <a:p>
            <a:r>
              <a:rPr lang="en-US" dirty="0"/>
              <a:t>ESR BPM button shape development </a:t>
            </a:r>
          </a:p>
        </p:txBody>
      </p:sp>
      <p:sp>
        <p:nvSpPr>
          <p:cNvPr id="15" name="TextBox 14">
            <a:extLst>
              <a:ext uri="{FF2B5EF4-FFF2-40B4-BE49-F238E27FC236}">
                <a16:creationId xmlns:a16="http://schemas.microsoft.com/office/drawing/2014/main" id="{E0A4FF1A-BE45-C96E-B7E5-1E5B0540E9C5}"/>
              </a:ext>
            </a:extLst>
          </p:cNvPr>
          <p:cNvSpPr txBox="1"/>
          <p:nvPr/>
        </p:nvSpPr>
        <p:spPr>
          <a:xfrm>
            <a:off x="9966518" y="1852002"/>
            <a:ext cx="1821845" cy="369332"/>
          </a:xfrm>
          <a:prstGeom prst="rect">
            <a:avLst/>
          </a:prstGeom>
          <a:noFill/>
        </p:spPr>
        <p:txBody>
          <a:bodyPr wrap="none" rtlCol="0">
            <a:spAutoFit/>
          </a:bodyPr>
          <a:lstStyle/>
          <a:p>
            <a:r>
              <a:rPr lang="en-US" b="1" dirty="0"/>
              <a:t>EIC ESR Test 2</a:t>
            </a:r>
            <a:endParaRPr lang="en-US" dirty="0"/>
          </a:p>
        </p:txBody>
      </p:sp>
      <p:cxnSp>
        <p:nvCxnSpPr>
          <p:cNvPr id="17" name="Straight Arrow Connector 16">
            <a:extLst>
              <a:ext uri="{FF2B5EF4-FFF2-40B4-BE49-F238E27FC236}">
                <a16:creationId xmlns:a16="http://schemas.microsoft.com/office/drawing/2014/main" id="{6CA97D13-8CB8-2209-4FDD-0F21C0382AD1}"/>
              </a:ext>
            </a:extLst>
          </p:cNvPr>
          <p:cNvCxnSpPr>
            <a:cxnSpLocks/>
          </p:cNvCxnSpPr>
          <p:nvPr/>
        </p:nvCxnSpPr>
        <p:spPr>
          <a:xfrm flipV="1">
            <a:off x="2690037" y="3452171"/>
            <a:ext cx="2700755" cy="620099"/>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E6DDA19-91E3-D87E-8C59-29D2F5519BE6}"/>
              </a:ext>
            </a:extLst>
          </p:cNvPr>
          <p:cNvSpPr txBox="1"/>
          <p:nvPr/>
        </p:nvSpPr>
        <p:spPr>
          <a:xfrm>
            <a:off x="944685" y="3905264"/>
            <a:ext cx="2111131" cy="1169551"/>
          </a:xfrm>
          <a:prstGeom prst="rect">
            <a:avLst/>
          </a:prstGeom>
          <a:noFill/>
        </p:spPr>
        <p:txBody>
          <a:bodyPr wrap="square" rtlCol="0">
            <a:spAutoFit/>
          </a:bodyPr>
          <a:lstStyle/>
          <a:p>
            <a:r>
              <a:rPr lang="en-US" sz="1400" dirty="0"/>
              <a:t>Boron nitride disc installed on the ambient side of the glass seal to help sink heat into the stainless flange</a:t>
            </a:r>
          </a:p>
        </p:txBody>
      </p:sp>
      <p:sp>
        <p:nvSpPr>
          <p:cNvPr id="23" name="TextBox 22">
            <a:extLst>
              <a:ext uri="{FF2B5EF4-FFF2-40B4-BE49-F238E27FC236}">
                <a16:creationId xmlns:a16="http://schemas.microsoft.com/office/drawing/2014/main" id="{299378CB-EBDF-1951-A8D8-B2B141E01C7A}"/>
              </a:ext>
            </a:extLst>
          </p:cNvPr>
          <p:cNvSpPr txBox="1"/>
          <p:nvPr/>
        </p:nvSpPr>
        <p:spPr>
          <a:xfrm>
            <a:off x="300373" y="1475396"/>
            <a:ext cx="4250433" cy="1077218"/>
          </a:xfrm>
          <a:prstGeom prst="rect">
            <a:avLst/>
          </a:prstGeom>
          <a:noFill/>
        </p:spPr>
        <p:txBody>
          <a:bodyPr wrap="square" rtlCol="0">
            <a:spAutoFit/>
          </a:bodyPr>
          <a:lstStyle/>
          <a:p>
            <a:r>
              <a:rPr lang="en-US" sz="1600" dirty="0"/>
              <a:t>NSLS2 Storage ring (Ref)</a:t>
            </a:r>
          </a:p>
          <a:p>
            <a:pPr marL="285750" indent="-285750">
              <a:buFont typeface="Arial" panose="020B0604020202020204" pitchFamily="34" charset="0"/>
              <a:buChar char="•"/>
            </a:pPr>
            <a:r>
              <a:rPr lang="en-US" sz="1600" dirty="0"/>
              <a:t>Design current 500 mA</a:t>
            </a:r>
          </a:p>
          <a:p>
            <a:pPr marL="285750" indent="-285750">
              <a:buFont typeface="Arial" panose="020B0604020202020204" pitchFamily="34" charset="0"/>
              <a:buChar char="•"/>
            </a:pPr>
            <a:r>
              <a:rPr lang="en-US" sz="1600" dirty="0"/>
              <a:t>Simulations show </a:t>
            </a:r>
          </a:p>
          <a:p>
            <a:pPr marL="742950" lvl="1" indent="-285750">
              <a:buFont typeface="Arial" panose="020B0604020202020204" pitchFamily="34" charset="0"/>
              <a:buChar char="•"/>
            </a:pPr>
            <a:r>
              <a:rPr lang="en-US" sz="1600" dirty="0"/>
              <a:t>Max button temperature ~36 °C</a:t>
            </a:r>
          </a:p>
        </p:txBody>
      </p:sp>
    </p:spTree>
    <p:extLst>
      <p:ext uri="{BB962C8B-B14F-4D97-AF65-F5344CB8AC3E}">
        <p14:creationId xmlns:p14="http://schemas.microsoft.com/office/powerpoint/2010/main" val="2420776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D513BE-0B76-6FCD-94B3-EDA847107CC8}"/>
              </a:ext>
            </a:extLst>
          </p:cNvPr>
          <p:cNvPicPr>
            <a:picLocks noChangeAspect="1"/>
          </p:cNvPicPr>
          <p:nvPr/>
        </p:nvPicPr>
        <p:blipFill>
          <a:blip r:embed="rId2"/>
          <a:stretch>
            <a:fillRect/>
          </a:stretch>
        </p:blipFill>
        <p:spPr>
          <a:xfrm>
            <a:off x="8571342" y="1990033"/>
            <a:ext cx="3592945" cy="1300030"/>
          </a:xfrm>
          <a:prstGeom prst="rect">
            <a:avLst/>
          </a:prstGeom>
        </p:spPr>
      </p:pic>
      <p:pic>
        <p:nvPicPr>
          <p:cNvPr id="6" name="Picture 5">
            <a:extLst>
              <a:ext uri="{FF2B5EF4-FFF2-40B4-BE49-F238E27FC236}">
                <a16:creationId xmlns:a16="http://schemas.microsoft.com/office/drawing/2014/main" id="{3CDE68FD-85F5-468C-BE2F-DF08C2B92CB2}"/>
              </a:ext>
            </a:extLst>
          </p:cNvPr>
          <p:cNvPicPr preferRelativeResize="0">
            <a:picLocks noChangeAspect="1"/>
          </p:cNvPicPr>
          <p:nvPr/>
        </p:nvPicPr>
        <p:blipFill>
          <a:blip r:embed="rId3"/>
          <a:stretch>
            <a:fillRect/>
          </a:stretch>
        </p:blipFill>
        <p:spPr>
          <a:xfrm>
            <a:off x="8571342" y="3337857"/>
            <a:ext cx="3519055" cy="1261822"/>
          </a:xfrm>
          <a:prstGeom prst="rect">
            <a:avLst/>
          </a:prstGeom>
        </p:spPr>
      </p:pic>
      <p:pic>
        <p:nvPicPr>
          <p:cNvPr id="7" name="Picture 6">
            <a:extLst>
              <a:ext uri="{FF2B5EF4-FFF2-40B4-BE49-F238E27FC236}">
                <a16:creationId xmlns:a16="http://schemas.microsoft.com/office/drawing/2014/main" id="{1AAC7D51-2B79-0F91-862A-E280CA7FB5FA}"/>
              </a:ext>
            </a:extLst>
          </p:cNvPr>
          <p:cNvPicPr>
            <a:picLocks noChangeAspect="1"/>
          </p:cNvPicPr>
          <p:nvPr/>
        </p:nvPicPr>
        <p:blipFill>
          <a:blip r:embed="rId4"/>
          <a:stretch>
            <a:fillRect/>
          </a:stretch>
        </p:blipFill>
        <p:spPr>
          <a:xfrm>
            <a:off x="8654469" y="4734539"/>
            <a:ext cx="3464815" cy="1261822"/>
          </a:xfrm>
          <a:prstGeom prst="rect">
            <a:avLst/>
          </a:prstGeom>
        </p:spPr>
      </p:pic>
      <p:sp>
        <p:nvSpPr>
          <p:cNvPr id="8" name="TextBox 7">
            <a:extLst>
              <a:ext uri="{FF2B5EF4-FFF2-40B4-BE49-F238E27FC236}">
                <a16:creationId xmlns:a16="http://schemas.microsoft.com/office/drawing/2014/main" id="{B460573D-D0D9-7038-2A18-F0E3109F7D2C}"/>
              </a:ext>
            </a:extLst>
          </p:cNvPr>
          <p:cNvSpPr txBox="1"/>
          <p:nvPr/>
        </p:nvSpPr>
        <p:spPr>
          <a:xfrm>
            <a:off x="11200633" y="5452970"/>
            <a:ext cx="761871" cy="307777"/>
          </a:xfrm>
          <a:prstGeom prst="rect">
            <a:avLst/>
          </a:prstGeom>
          <a:solidFill>
            <a:schemeClr val="bg1"/>
          </a:solidFill>
        </p:spPr>
        <p:txBody>
          <a:bodyPr wrap="square" rtlCol="0">
            <a:spAutoFit/>
          </a:bodyPr>
          <a:lstStyle/>
          <a:p>
            <a:r>
              <a:rPr lang="en-US" sz="1400" dirty="0">
                <a:solidFill>
                  <a:srgbClr val="FF0000"/>
                </a:solidFill>
              </a:rPr>
              <a:t>8.5 ns</a:t>
            </a:r>
          </a:p>
        </p:txBody>
      </p:sp>
      <p:sp>
        <p:nvSpPr>
          <p:cNvPr id="10" name="TextBox 9">
            <a:extLst>
              <a:ext uri="{FF2B5EF4-FFF2-40B4-BE49-F238E27FC236}">
                <a16:creationId xmlns:a16="http://schemas.microsoft.com/office/drawing/2014/main" id="{15F4DB6A-2B3A-4694-09CD-F8DED7650CF4}"/>
              </a:ext>
            </a:extLst>
          </p:cNvPr>
          <p:cNvSpPr txBox="1"/>
          <p:nvPr/>
        </p:nvSpPr>
        <p:spPr>
          <a:xfrm>
            <a:off x="225347" y="2405543"/>
            <a:ext cx="1267240" cy="369332"/>
          </a:xfrm>
          <a:prstGeom prst="rect">
            <a:avLst/>
          </a:prstGeom>
          <a:noFill/>
        </p:spPr>
        <p:txBody>
          <a:bodyPr wrap="square">
            <a:spAutoFit/>
          </a:bodyPr>
          <a:lstStyle/>
          <a:p>
            <a:r>
              <a:rPr lang="en-US" dirty="0"/>
              <a:t>Reference</a:t>
            </a:r>
          </a:p>
        </p:txBody>
      </p:sp>
      <p:sp>
        <p:nvSpPr>
          <p:cNvPr id="12" name="TextBox 11">
            <a:extLst>
              <a:ext uri="{FF2B5EF4-FFF2-40B4-BE49-F238E27FC236}">
                <a16:creationId xmlns:a16="http://schemas.microsoft.com/office/drawing/2014/main" id="{A0477C28-EF11-EA5B-02FE-02048129A7A5}"/>
              </a:ext>
            </a:extLst>
          </p:cNvPr>
          <p:cNvSpPr txBox="1"/>
          <p:nvPr/>
        </p:nvSpPr>
        <p:spPr>
          <a:xfrm>
            <a:off x="244766" y="3690579"/>
            <a:ext cx="858978" cy="369332"/>
          </a:xfrm>
          <a:prstGeom prst="rect">
            <a:avLst/>
          </a:prstGeom>
          <a:noFill/>
        </p:spPr>
        <p:txBody>
          <a:bodyPr wrap="square">
            <a:spAutoFit/>
          </a:bodyPr>
          <a:lstStyle/>
          <a:p>
            <a:r>
              <a:rPr lang="en-US" dirty="0"/>
              <a:t>ESR 1</a:t>
            </a:r>
          </a:p>
        </p:txBody>
      </p:sp>
      <p:sp>
        <p:nvSpPr>
          <p:cNvPr id="14" name="TextBox 13">
            <a:extLst>
              <a:ext uri="{FF2B5EF4-FFF2-40B4-BE49-F238E27FC236}">
                <a16:creationId xmlns:a16="http://schemas.microsoft.com/office/drawing/2014/main" id="{BD6A933E-9A32-BB03-F8BA-11218B7B7E0E}"/>
              </a:ext>
            </a:extLst>
          </p:cNvPr>
          <p:cNvSpPr txBox="1"/>
          <p:nvPr/>
        </p:nvSpPr>
        <p:spPr>
          <a:xfrm>
            <a:off x="225347" y="5103080"/>
            <a:ext cx="1043709" cy="369332"/>
          </a:xfrm>
          <a:prstGeom prst="rect">
            <a:avLst/>
          </a:prstGeom>
          <a:noFill/>
        </p:spPr>
        <p:txBody>
          <a:bodyPr wrap="square">
            <a:spAutoFit/>
          </a:bodyPr>
          <a:lstStyle/>
          <a:p>
            <a:r>
              <a:rPr lang="en-US" dirty="0"/>
              <a:t>ESR 2</a:t>
            </a:r>
          </a:p>
        </p:txBody>
      </p:sp>
      <p:sp>
        <p:nvSpPr>
          <p:cNvPr id="15" name="TextBox 14">
            <a:extLst>
              <a:ext uri="{FF2B5EF4-FFF2-40B4-BE49-F238E27FC236}">
                <a16:creationId xmlns:a16="http://schemas.microsoft.com/office/drawing/2014/main" id="{98AC7335-7F1D-0DA7-DF89-B2BAB2244938}"/>
              </a:ext>
            </a:extLst>
          </p:cNvPr>
          <p:cNvSpPr txBox="1"/>
          <p:nvPr/>
        </p:nvSpPr>
        <p:spPr>
          <a:xfrm>
            <a:off x="4677043" y="945940"/>
            <a:ext cx="3509822" cy="461665"/>
          </a:xfrm>
          <a:prstGeom prst="rect">
            <a:avLst/>
          </a:prstGeom>
          <a:noFill/>
        </p:spPr>
        <p:txBody>
          <a:bodyPr wrap="square" rtlCol="0">
            <a:spAutoFit/>
          </a:bodyPr>
          <a:lstStyle/>
          <a:p>
            <a:r>
              <a:rPr lang="en-US" sz="1200" dirty="0"/>
              <a:t>Real part of the </a:t>
            </a:r>
            <a:r>
              <a:rPr lang="en-US" sz="1200" dirty="0">
                <a:solidFill>
                  <a:srgbClr val="FF0000"/>
                </a:solidFill>
              </a:rPr>
              <a:t>longitudinal wake impedance</a:t>
            </a:r>
            <a:r>
              <a:rPr lang="en-US" sz="1200" dirty="0"/>
              <a:t> for the three models.  Resonance peak ~ 14 GHz</a:t>
            </a:r>
          </a:p>
        </p:txBody>
      </p:sp>
      <p:sp>
        <p:nvSpPr>
          <p:cNvPr id="16" name="TextBox 15">
            <a:extLst>
              <a:ext uri="{FF2B5EF4-FFF2-40B4-BE49-F238E27FC236}">
                <a16:creationId xmlns:a16="http://schemas.microsoft.com/office/drawing/2014/main" id="{E22C275D-2A60-DFE9-7987-ACE83B9460C3}"/>
              </a:ext>
            </a:extLst>
          </p:cNvPr>
          <p:cNvSpPr txBox="1"/>
          <p:nvPr/>
        </p:nvSpPr>
        <p:spPr>
          <a:xfrm>
            <a:off x="8746836" y="901084"/>
            <a:ext cx="3011055" cy="646331"/>
          </a:xfrm>
          <a:prstGeom prst="rect">
            <a:avLst/>
          </a:prstGeom>
          <a:noFill/>
        </p:spPr>
        <p:txBody>
          <a:bodyPr wrap="square" rtlCol="0">
            <a:spAutoFit/>
          </a:bodyPr>
          <a:lstStyle/>
          <a:p>
            <a:r>
              <a:rPr lang="en-US" sz="1200" dirty="0"/>
              <a:t>The </a:t>
            </a:r>
            <a:r>
              <a:rPr lang="en-US" sz="1200" dirty="0">
                <a:solidFill>
                  <a:srgbClr val="FF0000"/>
                </a:solidFill>
              </a:rPr>
              <a:t>wake potentials </a:t>
            </a:r>
            <a:r>
              <a:rPr lang="en-US" sz="1200" dirty="0"/>
              <a:t>for the three models with copper coating of the beam-facing housing surfaces.</a:t>
            </a:r>
          </a:p>
        </p:txBody>
      </p:sp>
      <p:pic>
        <p:nvPicPr>
          <p:cNvPr id="17" name="Picture 16">
            <a:extLst>
              <a:ext uri="{FF2B5EF4-FFF2-40B4-BE49-F238E27FC236}">
                <a16:creationId xmlns:a16="http://schemas.microsoft.com/office/drawing/2014/main" id="{339DA01D-F816-5630-8704-B6EC556F759D}"/>
              </a:ext>
            </a:extLst>
          </p:cNvPr>
          <p:cNvPicPr>
            <a:picLocks noChangeAspect="1"/>
          </p:cNvPicPr>
          <p:nvPr/>
        </p:nvPicPr>
        <p:blipFill>
          <a:blip r:embed="rId5"/>
          <a:stretch>
            <a:fillRect/>
          </a:stretch>
        </p:blipFill>
        <p:spPr>
          <a:xfrm>
            <a:off x="4808042" y="4790511"/>
            <a:ext cx="3378823" cy="1269670"/>
          </a:xfrm>
          <a:prstGeom prst="rect">
            <a:avLst/>
          </a:prstGeom>
        </p:spPr>
      </p:pic>
      <p:pic>
        <p:nvPicPr>
          <p:cNvPr id="18" name="Picture 17">
            <a:extLst>
              <a:ext uri="{FF2B5EF4-FFF2-40B4-BE49-F238E27FC236}">
                <a16:creationId xmlns:a16="http://schemas.microsoft.com/office/drawing/2014/main" id="{7FEA3881-0B8D-907E-79F9-065D07AF2281}"/>
              </a:ext>
            </a:extLst>
          </p:cNvPr>
          <p:cNvPicPr>
            <a:picLocks noChangeAspect="1"/>
          </p:cNvPicPr>
          <p:nvPr/>
        </p:nvPicPr>
        <p:blipFill>
          <a:blip r:embed="rId6"/>
          <a:stretch>
            <a:fillRect/>
          </a:stretch>
        </p:blipFill>
        <p:spPr>
          <a:xfrm>
            <a:off x="4741114" y="3420120"/>
            <a:ext cx="3541661" cy="1332904"/>
          </a:xfrm>
          <a:prstGeom prst="rect">
            <a:avLst/>
          </a:prstGeom>
        </p:spPr>
      </p:pic>
      <p:pic>
        <p:nvPicPr>
          <p:cNvPr id="19" name="Picture 18">
            <a:extLst>
              <a:ext uri="{FF2B5EF4-FFF2-40B4-BE49-F238E27FC236}">
                <a16:creationId xmlns:a16="http://schemas.microsoft.com/office/drawing/2014/main" id="{9EEA1BEC-1D94-C34F-08C0-11A82E2E92CA}"/>
              </a:ext>
            </a:extLst>
          </p:cNvPr>
          <p:cNvPicPr>
            <a:picLocks noChangeAspect="1"/>
          </p:cNvPicPr>
          <p:nvPr/>
        </p:nvPicPr>
        <p:blipFill>
          <a:blip r:embed="rId7"/>
          <a:stretch>
            <a:fillRect/>
          </a:stretch>
        </p:blipFill>
        <p:spPr>
          <a:xfrm>
            <a:off x="4656813" y="1975611"/>
            <a:ext cx="3681282" cy="1386162"/>
          </a:xfrm>
          <a:prstGeom prst="rect">
            <a:avLst/>
          </a:prstGeom>
        </p:spPr>
      </p:pic>
      <p:pic>
        <p:nvPicPr>
          <p:cNvPr id="20" name="Picture 19">
            <a:extLst>
              <a:ext uri="{FF2B5EF4-FFF2-40B4-BE49-F238E27FC236}">
                <a16:creationId xmlns:a16="http://schemas.microsoft.com/office/drawing/2014/main" id="{DE98AF1A-659C-4FBF-E0C2-9FBF12B70166}"/>
              </a:ext>
            </a:extLst>
          </p:cNvPr>
          <p:cNvPicPr>
            <a:picLocks noChangeAspect="1"/>
          </p:cNvPicPr>
          <p:nvPr/>
        </p:nvPicPr>
        <p:blipFill>
          <a:blip r:embed="rId8"/>
          <a:stretch>
            <a:fillRect/>
          </a:stretch>
        </p:blipFill>
        <p:spPr>
          <a:xfrm>
            <a:off x="1477702" y="2074397"/>
            <a:ext cx="3120815" cy="1215666"/>
          </a:xfrm>
          <a:prstGeom prst="rect">
            <a:avLst/>
          </a:prstGeom>
        </p:spPr>
      </p:pic>
      <p:pic>
        <p:nvPicPr>
          <p:cNvPr id="21" name="Picture 20">
            <a:extLst>
              <a:ext uri="{FF2B5EF4-FFF2-40B4-BE49-F238E27FC236}">
                <a16:creationId xmlns:a16="http://schemas.microsoft.com/office/drawing/2014/main" id="{12EF0D27-B803-6A35-A0F0-C15A6D2C512F}"/>
              </a:ext>
            </a:extLst>
          </p:cNvPr>
          <p:cNvPicPr>
            <a:picLocks noChangeAspect="1"/>
          </p:cNvPicPr>
          <p:nvPr/>
        </p:nvPicPr>
        <p:blipFill>
          <a:blip r:embed="rId9"/>
          <a:stretch>
            <a:fillRect/>
          </a:stretch>
        </p:blipFill>
        <p:spPr>
          <a:xfrm>
            <a:off x="1579609" y="3420120"/>
            <a:ext cx="3044882" cy="1170114"/>
          </a:xfrm>
          <a:prstGeom prst="rect">
            <a:avLst/>
          </a:prstGeom>
        </p:spPr>
      </p:pic>
      <p:pic>
        <p:nvPicPr>
          <p:cNvPr id="22" name="Picture 21">
            <a:extLst>
              <a:ext uri="{FF2B5EF4-FFF2-40B4-BE49-F238E27FC236}">
                <a16:creationId xmlns:a16="http://schemas.microsoft.com/office/drawing/2014/main" id="{6014D8E6-FCA7-76A4-46C6-CF79A8927ADF}"/>
              </a:ext>
            </a:extLst>
          </p:cNvPr>
          <p:cNvPicPr>
            <a:picLocks noChangeAspect="1"/>
          </p:cNvPicPr>
          <p:nvPr/>
        </p:nvPicPr>
        <p:blipFill>
          <a:blip r:embed="rId10"/>
          <a:stretch>
            <a:fillRect/>
          </a:stretch>
        </p:blipFill>
        <p:spPr>
          <a:xfrm>
            <a:off x="1492587" y="4734539"/>
            <a:ext cx="3218926" cy="1248677"/>
          </a:xfrm>
          <a:prstGeom prst="rect">
            <a:avLst/>
          </a:prstGeom>
        </p:spPr>
      </p:pic>
      <p:sp>
        <p:nvSpPr>
          <p:cNvPr id="23" name="TextBox 22">
            <a:extLst>
              <a:ext uri="{FF2B5EF4-FFF2-40B4-BE49-F238E27FC236}">
                <a16:creationId xmlns:a16="http://schemas.microsoft.com/office/drawing/2014/main" id="{07641DA6-AC42-E414-09B1-18A6C25E56F3}"/>
              </a:ext>
            </a:extLst>
          </p:cNvPr>
          <p:cNvSpPr txBox="1"/>
          <p:nvPr/>
        </p:nvSpPr>
        <p:spPr>
          <a:xfrm>
            <a:off x="1453131" y="884659"/>
            <a:ext cx="3016613" cy="1384995"/>
          </a:xfrm>
          <a:prstGeom prst="rect">
            <a:avLst/>
          </a:prstGeom>
          <a:noFill/>
        </p:spPr>
        <p:txBody>
          <a:bodyPr wrap="square" rtlCol="0">
            <a:spAutoFit/>
          </a:bodyPr>
          <a:lstStyle/>
          <a:p>
            <a:r>
              <a:rPr lang="en-US" sz="1200" dirty="0"/>
              <a:t>Signals from the three BPM models</a:t>
            </a:r>
          </a:p>
          <a:p>
            <a:pPr marL="285750" indent="-285750">
              <a:spcAft>
                <a:spcPts val="600"/>
              </a:spcAft>
              <a:buFont typeface="Wingdings" panose="05000000000000000000" pitchFamily="2" charset="2"/>
              <a:buChar char="Ø"/>
            </a:pPr>
            <a:r>
              <a:rPr lang="en-US" sz="1100" dirty="0"/>
              <a:t>The signals are similar as expected.</a:t>
            </a:r>
          </a:p>
          <a:p>
            <a:pPr marL="285750" indent="-285750">
              <a:spcAft>
                <a:spcPts val="600"/>
              </a:spcAft>
              <a:buFont typeface="Wingdings" panose="05000000000000000000" pitchFamily="2" charset="2"/>
              <a:buChar char="Ø"/>
            </a:pPr>
            <a:r>
              <a:rPr lang="en-US" sz="1100" dirty="0"/>
              <a:t>The slight amplitude reduction for ESR 1 and ESR 2 is probably due to the slightly increased capacitance.</a:t>
            </a:r>
          </a:p>
          <a:p>
            <a:endParaRPr lang="en-US" dirty="0"/>
          </a:p>
        </p:txBody>
      </p:sp>
      <p:sp>
        <p:nvSpPr>
          <p:cNvPr id="24" name="Title 1">
            <a:extLst>
              <a:ext uri="{FF2B5EF4-FFF2-40B4-BE49-F238E27FC236}">
                <a16:creationId xmlns:a16="http://schemas.microsoft.com/office/drawing/2014/main" id="{9A602638-F838-F3BF-CD8A-F32C777BD0A4}"/>
              </a:ext>
            </a:extLst>
          </p:cNvPr>
          <p:cNvSpPr>
            <a:spLocks noGrp="1"/>
          </p:cNvSpPr>
          <p:nvPr>
            <p:ph type="title"/>
          </p:nvPr>
        </p:nvSpPr>
        <p:spPr/>
        <p:txBody>
          <a:bodyPr>
            <a:normAutofit/>
          </a:bodyPr>
          <a:lstStyle/>
          <a:p>
            <a:r>
              <a:rPr lang="en-US" dirty="0"/>
              <a:t>ESR BPM button shape comparison - CST </a:t>
            </a:r>
          </a:p>
        </p:txBody>
      </p:sp>
    </p:spTree>
    <p:extLst>
      <p:ext uri="{BB962C8B-B14F-4D97-AF65-F5344CB8AC3E}">
        <p14:creationId xmlns:p14="http://schemas.microsoft.com/office/powerpoint/2010/main" val="3691905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59E581-BFCC-4006-8F52-62779F671E85}"/>
              </a:ext>
            </a:extLst>
          </p:cNvPr>
          <p:cNvPicPr>
            <a:picLocks noChangeAspect="1"/>
          </p:cNvPicPr>
          <p:nvPr/>
        </p:nvPicPr>
        <p:blipFill>
          <a:blip r:embed="rId2"/>
          <a:stretch>
            <a:fillRect/>
          </a:stretch>
        </p:blipFill>
        <p:spPr>
          <a:xfrm>
            <a:off x="973944" y="1163732"/>
            <a:ext cx="3462565" cy="2217465"/>
          </a:xfrm>
          <a:prstGeom prst="rect">
            <a:avLst/>
          </a:prstGeom>
        </p:spPr>
      </p:pic>
      <p:pic>
        <p:nvPicPr>
          <p:cNvPr id="7" name="Picture 6">
            <a:extLst>
              <a:ext uri="{FF2B5EF4-FFF2-40B4-BE49-F238E27FC236}">
                <a16:creationId xmlns:a16="http://schemas.microsoft.com/office/drawing/2014/main" id="{7D9393E0-968A-42E7-BDE0-6A60C3D76FA1}"/>
              </a:ext>
            </a:extLst>
          </p:cNvPr>
          <p:cNvPicPr>
            <a:picLocks noChangeAspect="1"/>
          </p:cNvPicPr>
          <p:nvPr/>
        </p:nvPicPr>
        <p:blipFill>
          <a:blip r:embed="rId3"/>
          <a:stretch>
            <a:fillRect/>
          </a:stretch>
        </p:blipFill>
        <p:spPr>
          <a:xfrm>
            <a:off x="5093136" y="1163732"/>
            <a:ext cx="3462565" cy="2207167"/>
          </a:xfrm>
          <a:prstGeom prst="rect">
            <a:avLst/>
          </a:prstGeom>
        </p:spPr>
      </p:pic>
      <p:sp>
        <p:nvSpPr>
          <p:cNvPr id="12" name="TextBox 11">
            <a:extLst>
              <a:ext uri="{FF2B5EF4-FFF2-40B4-BE49-F238E27FC236}">
                <a16:creationId xmlns:a16="http://schemas.microsoft.com/office/drawing/2014/main" id="{3DFC1075-5838-4752-8E69-8AD836D13EE7}"/>
              </a:ext>
            </a:extLst>
          </p:cNvPr>
          <p:cNvSpPr txBox="1"/>
          <p:nvPr/>
        </p:nvSpPr>
        <p:spPr>
          <a:xfrm>
            <a:off x="317317" y="825178"/>
            <a:ext cx="11297653" cy="338554"/>
          </a:xfrm>
          <a:prstGeom prst="rect">
            <a:avLst/>
          </a:prstGeom>
          <a:noFill/>
        </p:spPr>
        <p:txBody>
          <a:bodyPr wrap="square" rtlCol="0">
            <a:spAutoFit/>
          </a:bodyPr>
          <a:lstStyle/>
          <a:p>
            <a:pPr algn="ctr"/>
            <a:r>
              <a:rPr lang="en-US" sz="1600" dirty="0"/>
              <a:t>Comparing the NSLS-II button with the two ESR BPM button shapes with copper coating on the surface of the housing</a:t>
            </a:r>
          </a:p>
        </p:txBody>
      </p:sp>
      <p:pic>
        <p:nvPicPr>
          <p:cNvPr id="3" name="Picture 2">
            <a:extLst>
              <a:ext uri="{FF2B5EF4-FFF2-40B4-BE49-F238E27FC236}">
                <a16:creationId xmlns:a16="http://schemas.microsoft.com/office/drawing/2014/main" id="{14A2EEDE-5BF6-4394-9B4B-E5C8DDF69495}"/>
              </a:ext>
            </a:extLst>
          </p:cNvPr>
          <p:cNvPicPr>
            <a:picLocks noChangeAspect="1"/>
          </p:cNvPicPr>
          <p:nvPr/>
        </p:nvPicPr>
        <p:blipFill>
          <a:blip r:embed="rId4"/>
          <a:stretch>
            <a:fillRect/>
          </a:stretch>
        </p:blipFill>
        <p:spPr>
          <a:xfrm>
            <a:off x="1088734" y="3438842"/>
            <a:ext cx="3474612" cy="2217465"/>
          </a:xfrm>
          <a:prstGeom prst="rect">
            <a:avLst/>
          </a:prstGeom>
        </p:spPr>
      </p:pic>
      <p:pic>
        <p:nvPicPr>
          <p:cNvPr id="6" name="Picture 5">
            <a:extLst>
              <a:ext uri="{FF2B5EF4-FFF2-40B4-BE49-F238E27FC236}">
                <a16:creationId xmlns:a16="http://schemas.microsoft.com/office/drawing/2014/main" id="{2EE7EEBF-0A03-4C48-9B8B-0BE73140BCFA}"/>
              </a:ext>
            </a:extLst>
          </p:cNvPr>
          <p:cNvPicPr>
            <a:picLocks noChangeAspect="1"/>
          </p:cNvPicPr>
          <p:nvPr/>
        </p:nvPicPr>
        <p:blipFill>
          <a:blip r:embed="rId5"/>
          <a:stretch>
            <a:fillRect/>
          </a:stretch>
        </p:blipFill>
        <p:spPr>
          <a:xfrm>
            <a:off x="5093136" y="3440011"/>
            <a:ext cx="3695188" cy="2338025"/>
          </a:xfrm>
          <a:prstGeom prst="rect">
            <a:avLst/>
          </a:prstGeom>
        </p:spPr>
      </p:pic>
      <p:cxnSp>
        <p:nvCxnSpPr>
          <p:cNvPr id="4" name="Straight Connector 3">
            <a:extLst>
              <a:ext uri="{FF2B5EF4-FFF2-40B4-BE49-F238E27FC236}">
                <a16:creationId xmlns:a16="http://schemas.microsoft.com/office/drawing/2014/main" id="{05244330-341A-40B1-945B-1F40CC95439D}"/>
              </a:ext>
            </a:extLst>
          </p:cNvPr>
          <p:cNvCxnSpPr>
            <a:cxnSpLocks/>
          </p:cNvCxnSpPr>
          <p:nvPr/>
        </p:nvCxnSpPr>
        <p:spPr>
          <a:xfrm>
            <a:off x="5306139" y="2499509"/>
            <a:ext cx="355081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859647B-784E-46D5-BCD9-903AAC7405CA}"/>
              </a:ext>
            </a:extLst>
          </p:cNvPr>
          <p:cNvSpPr txBox="1"/>
          <p:nvPr/>
        </p:nvSpPr>
        <p:spPr>
          <a:xfrm>
            <a:off x="8935463" y="2221269"/>
            <a:ext cx="918740" cy="600164"/>
          </a:xfrm>
          <a:prstGeom prst="rect">
            <a:avLst/>
          </a:prstGeom>
          <a:noFill/>
        </p:spPr>
        <p:txBody>
          <a:bodyPr wrap="square">
            <a:spAutoFit/>
          </a:bodyPr>
          <a:lstStyle/>
          <a:p>
            <a:r>
              <a:rPr lang="en-US" sz="1100" dirty="0"/>
              <a:t>2.5” long beam pipe section</a:t>
            </a:r>
          </a:p>
        </p:txBody>
      </p:sp>
      <p:sp>
        <p:nvSpPr>
          <p:cNvPr id="8" name="Title 1">
            <a:extLst>
              <a:ext uri="{FF2B5EF4-FFF2-40B4-BE49-F238E27FC236}">
                <a16:creationId xmlns:a16="http://schemas.microsoft.com/office/drawing/2014/main" id="{4C75DFA7-E194-EE3E-4844-BCA0575D9E11}"/>
              </a:ext>
            </a:extLst>
          </p:cNvPr>
          <p:cNvSpPr>
            <a:spLocks noGrp="1"/>
          </p:cNvSpPr>
          <p:nvPr>
            <p:ph type="title"/>
          </p:nvPr>
        </p:nvSpPr>
        <p:spPr>
          <a:xfrm>
            <a:off x="462579" y="0"/>
            <a:ext cx="11499925" cy="825178"/>
          </a:xfrm>
        </p:spPr>
        <p:txBody>
          <a:bodyPr>
            <a:normAutofit/>
          </a:bodyPr>
          <a:lstStyle/>
          <a:p>
            <a:r>
              <a:rPr lang="en-US" dirty="0"/>
              <a:t>ESR BPM button shape comparison </a:t>
            </a:r>
          </a:p>
        </p:txBody>
      </p:sp>
      <p:sp>
        <p:nvSpPr>
          <p:cNvPr id="9" name="TextBox 8">
            <a:extLst>
              <a:ext uri="{FF2B5EF4-FFF2-40B4-BE49-F238E27FC236}">
                <a16:creationId xmlns:a16="http://schemas.microsoft.com/office/drawing/2014/main" id="{4EA98D95-563D-A6F3-6AC9-1D3D502E0E1F}"/>
              </a:ext>
            </a:extLst>
          </p:cNvPr>
          <p:cNvSpPr txBox="1"/>
          <p:nvPr/>
        </p:nvSpPr>
        <p:spPr>
          <a:xfrm>
            <a:off x="2895932" y="5789071"/>
            <a:ext cx="6737742" cy="369332"/>
          </a:xfrm>
          <a:prstGeom prst="rect">
            <a:avLst/>
          </a:prstGeom>
          <a:noFill/>
        </p:spPr>
        <p:txBody>
          <a:bodyPr wrap="none" rtlCol="0">
            <a:spAutoFit/>
          </a:bodyPr>
          <a:lstStyle/>
          <a:p>
            <a:r>
              <a:rPr lang="en-US" dirty="0">
                <a:solidFill>
                  <a:srgbClr val="FF0000"/>
                </a:solidFill>
              </a:rPr>
              <a:t>Of the shapes studied, ESR 2 seems to be the best choice so far</a:t>
            </a:r>
          </a:p>
        </p:txBody>
      </p:sp>
      <p:sp>
        <p:nvSpPr>
          <p:cNvPr id="10" name="TextBox 9">
            <a:extLst>
              <a:ext uri="{FF2B5EF4-FFF2-40B4-BE49-F238E27FC236}">
                <a16:creationId xmlns:a16="http://schemas.microsoft.com/office/drawing/2014/main" id="{E4E8FE50-1BCE-A9C8-3649-A9E9DB5CEB76}"/>
              </a:ext>
            </a:extLst>
          </p:cNvPr>
          <p:cNvSpPr txBox="1"/>
          <p:nvPr/>
        </p:nvSpPr>
        <p:spPr>
          <a:xfrm>
            <a:off x="6770157" y="5571531"/>
            <a:ext cx="593432" cy="261610"/>
          </a:xfrm>
          <a:prstGeom prst="rect">
            <a:avLst/>
          </a:prstGeom>
          <a:solidFill>
            <a:schemeClr val="bg1"/>
          </a:solidFill>
        </p:spPr>
        <p:txBody>
          <a:bodyPr wrap="none" rtlCol="0">
            <a:spAutoFit/>
          </a:bodyPr>
          <a:lstStyle/>
          <a:p>
            <a:r>
              <a:rPr lang="en-US" sz="1050" dirty="0"/>
              <a:t>ESR 1</a:t>
            </a:r>
          </a:p>
        </p:txBody>
      </p:sp>
      <p:sp>
        <p:nvSpPr>
          <p:cNvPr id="14" name="TextBox 13">
            <a:extLst>
              <a:ext uri="{FF2B5EF4-FFF2-40B4-BE49-F238E27FC236}">
                <a16:creationId xmlns:a16="http://schemas.microsoft.com/office/drawing/2014/main" id="{61ED78BC-2096-A56D-3CE4-E004FF06599D}"/>
              </a:ext>
            </a:extLst>
          </p:cNvPr>
          <p:cNvSpPr txBox="1"/>
          <p:nvPr/>
        </p:nvSpPr>
        <p:spPr>
          <a:xfrm>
            <a:off x="7831496" y="5575378"/>
            <a:ext cx="574196" cy="253916"/>
          </a:xfrm>
          <a:prstGeom prst="rect">
            <a:avLst/>
          </a:prstGeom>
          <a:solidFill>
            <a:schemeClr val="bg1"/>
          </a:solidFill>
        </p:spPr>
        <p:txBody>
          <a:bodyPr wrap="none" rtlCol="0">
            <a:spAutoFit/>
          </a:bodyPr>
          <a:lstStyle/>
          <a:p>
            <a:r>
              <a:rPr lang="en-US" sz="1050" dirty="0"/>
              <a:t>ESR 2</a:t>
            </a:r>
          </a:p>
        </p:txBody>
      </p:sp>
      <p:sp>
        <p:nvSpPr>
          <p:cNvPr id="15" name="TextBox 14">
            <a:extLst>
              <a:ext uri="{FF2B5EF4-FFF2-40B4-BE49-F238E27FC236}">
                <a16:creationId xmlns:a16="http://schemas.microsoft.com/office/drawing/2014/main" id="{D9BF3FB5-54C1-2B5D-7193-4B3C121A699D}"/>
              </a:ext>
            </a:extLst>
          </p:cNvPr>
          <p:cNvSpPr txBox="1"/>
          <p:nvPr/>
        </p:nvSpPr>
        <p:spPr>
          <a:xfrm>
            <a:off x="5593637" y="5571531"/>
            <a:ext cx="808235" cy="253916"/>
          </a:xfrm>
          <a:prstGeom prst="rect">
            <a:avLst/>
          </a:prstGeom>
          <a:solidFill>
            <a:schemeClr val="bg1"/>
          </a:solidFill>
        </p:spPr>
        <p:txBody>
          <a:bodyPr wrap="none" rtlCol="0">
            <a:spAutoFit/>
          </a:bodyPr>
          <a:lstStyle/>
          <a:p>
            <a:r>
              <a:rPr lang="en-US" sz="1050" dirty="0"/>
              <a:t>Reference</a:t>
            </a:r>
          </a:p>
        </p:txBody>
      </p:sp>
      <p:sp>
        <p:nvSpPr>
          <p:cNvPr id="16" name="TextBox 15">
            <a:extLst>
              <a:ext uri="{FF2B5EF4-FFF2-40B4-BE49-F238E27FC236}">
                <a16:creationId xmlns:a16="http://schemas.microsoft.com/office/drawing/2014/main" id="{A9B99297-2217-E020-5483-6ED0951A7FED}"/>
              </a:ext>
            </a:extLst>
          </p:cNvPr>
          <p:cNvSpPr txBox="1"/>
          <p:nvPr/>
        </p:nvSpPr>
        <p:spPr>
          <a:xfrm>
            <a:off x="6633088" y="3184926"/>
            <a:ext cx="593432" cy="261610"/>
          </a:xfrm>
          <a:prstGeom prst="rect">
            <a:avLst/>
          </a:prstGeom>
          <a:solidFill>
            <a:schemeClr val="bg1"/>
          </a:solidFill>
        </p:spPr>
        <p:txBody>
          <a:bodyPr wrap="none" rtlCol="0">
            <a:spAutoFit/>
          </a:bodyPr>
          <a:lstStyle/>
          <a:p>
            <a:r>
              <a:rPr lang="en-US" sz="1050" dirty="0"/>
              <a:t>ESR 1</a:t>
            </a:r>
          </a:p>
        </p:txBody>
      </p:sp>
      <p:sp>
        <p:nvSpPr>
          <p:cNvPr id="17" name="TextBox 16">
            <a:extLst>
              <a:ext uri="{FF2B5EF4-FFF2-40B4-BE49-F238E27FC236}">
                <a16:creationId xmlns:a16="http://schemas.microsoft.com/office/drawing/2014/main" id="{35F3608E-8DF6-13C9-6833-2777FE19CD9A}"/>
              </a:ext>
            </a:extLst>
          </p:cNvPr>
          <p:cNvSpPr txBox="1"/>
          <p:nvPr/>
        </p:nvSpPr>
        <p:spPr>
          <a:xfrm>
            <a:off x="7694427" y="3188773"/>
            <a:ext cx="574196" cy="253916"/>
          </a:xfrm>
          <a:prstGeom prst="rect">
            <a:avLst/>
          </a:prstGeom>
          <a:solidFill>
            <a:schemeClr val="bg1"/>
          </a:solidFill>
        </p:spPr>
        <p:txBody>
          <a:bodyPr wrap="none" rtlCol="0">
            <a:spAutoFit/>
          </a:bodyPr>
          <a:lstStyle/>
          <a:p>
            <a:r>
              <a:rPr lang="en-US" sz="1050" dirty="0"/>
              <a:t>ESR 2</a:t>
            </a:r>
          </a:p>
        </p:txBody>
      </p:sp>
      <p:sp>
        <p:nvSpPr>
          <p:cNvPr id="18" name="TextBox 17">
            <a:extLst>
              <a:ext uri="{FF2B5EF4-FFF2-40B4-BE49-F238E27FC236}">
                <a16:creationId xmlns:a16="http://schemas.microsoft.com/office/drawing/2014/main" id="{40A64E32-4D37-9804-EBAA-D2FE63D30724}"/>
              </a:ext>
            </a:extLst>
          </p:cNvPr>
          <p:cNvSpPr txBox="1"/>
          <p:nvPr/>
        </p:nvSpPr>
        <p:spPr>
          <a:xfrm>
            <a:off x="5456568" y="3184926"/>
            <a:ext cx="808235" cy="253916"/>
          </a:xfrm>
          <a:prstGeom prst="rect">
            <a:avLst/>
          </a:prstGeom>
          <a:solidFill>
            <a:schemeClr val="bg1"/>
          </a:solidFill>
        </p:spPr>
        <p:txBody>
          <a:bodyPr wrap="none" rtlCol="0">
            <a:spAutoFit/>
          </a:bodyPr>
          <a:lstStyle/>
          <a:p>
            <a:r>
              <a:rPr lang="en-US" sz="1050" dirty="0"/>
              <a:t>Reference</a:t>
            </a:r>
          </a:p>
        </p:txBody>
      </p:sp>
      <p:sp>
        <p:nvSpPr>
          <p:cNvPr id="19" name="TextBox 18">
            <a:extLst>
              <a:ext uri="{FF2B5EF4-FFF2-40B4-BE49-F238E27FC236}">
                <a16:creationId xmlns:a16="http://schemas.microsoft.com/office/drawing/2014/main" id="{589A4E0E-0BB4-138E-63AC-DAC39DA1415A}"/>
              </a:ext>
            </a:extLst>
          </p:cNvPr>
          <p:cNvSpPr txBox="1"/>
          <p:nvPr/>
        </p:nvSpPr>
        <p:spPr>
          <a:xfrm>
            <a:off x="2671003" y="3207642"/>
            <a:ext cx="593432" cy="261610"/>
          </a:xfrm>
          <a:prstGeom prst="rect">
            <a:avLst/>
          </a:prstGeom>
          <a:solidFill>
            <a:schemeClr val="bg1"/>
          </a:solidFill>
        </p:spPr>
        <p:txBody>
          <a:bodyPr wrap="none" rtlCol="0">
            <a:spAutoFit/>
          </a:bodyPr>
          <a:lstStyle/>
          <a:p>
            <a:r>
              <a:rPr lang="en-US" sz="1050" dirty="0"/>
              <a:t>ESR 1</a:t>
            </a:r>
          </a:p>
        </p:txBody>
      </p:sp>
      <p:sp>
        <p:nvSpPr>
          <p:cNvPr id="20" name="TextBox 19">
            <a:extLst>
              <a:ext uri="{FF2B5EF4-FFF2-40B4-BE49-F238E27FC236}">
                <a16:creationId xmlns:a16="http://schemas.microsoft.com/office/drawing/2014/main" id="{8F32A88D-1568-6508-5D99-145C83A8435B}"/>
              </a:ext>
            </a:extLst>
          </p:cNvPr>
          <p:cNvSpPr txBox="1"/>
          <p:nvPr/>
        </p:nvSpPr>
        <p:spPr>
          <a:xfrm>
            <a:off x="3732342" y="3211489"/>
            <a:ext cx="574196" cy="253916"/>
          </a:xfrm>
          <a:prstGeom prst="rect">
            <a:avLst/>
          </a:prstGeom>
          <a:solidFill>
            <a:schemeClr val="bg1"/>
          </a:solidFill>
        </p:spPr>
        <p:txBody>
          <a:bodyPr wrap="none" rtlCol="0">
            <a:spAutoFit/>
          </a:bodyPr>
          <a:lstStyle/>
          <a:p>
            <a:r>
              <a:rPr lang="en-US" sz="1050" dirty="0"/>
              <a:t>ESR 2</a:t>
            </a:r>
          </a:p>
        </p:txBody>
      </p:sp>
      <p:sp>
        <p:nvSpPr>
          <p:cNvPr id="21" name="TextBox 20">
            <a:extLst>
              <a:ext uri="{FF2B5EF4-FFF2-40B4-BE49-F238E27FC236}">
                <a16:creationId xmlns:a16="http://schemas.microsoft.com/office/drawing/2014/main" id="{2D98F79F-6495-3E02-A096-0A0E12FD25FD}"/>
              </a:ext>
            </a:extLst>
          </p:cNvPr>
          <p:cNvSpPr txBox="1"/>
          <p:nvPr/>
        </p:nvSpPr>
        <p:spPr>
          <a:xfrm>
            <a:off x="1494483" y="3207642"/>
            <a:ext cx="808235" cy="253916"/>
          </a:xfrm>
          <a:prstGeom prst="rect">
            <a:avLst/>
          </a:prstGeom>
          <a:solidFill>
            <a:schemeClr val="bg1"/>
          </a:solidFill>
        </p:spPr>
        <p:txBody>
          <a:bodyPr wrap="none" rtlCol="0">
            <a:spAutoFit/>
          </a:bodyPr>
          <a:lstStyle/>
          <a:p>
            <a:r>
              <a:rPr lang="en-US" sz="1050" dirty="0"/>
              <a:t>Reference</a:t>
            </a:r>
          </a:p>
        </p:txBody>
      </p:sp>
      <p:sp>
        <p:nvSpPr>
          <p:cNvPr id="22" name="TextBox 21">
            <a:extLst>
              <a:ext uri="{FF2B5EF4-FFF2-40B4-BE49-F238E27FC236}">
                <a16:creationId xmlns:a16="http://schemas.microsoft.com/office/drawing/2014/main" id="{FB52EE73-05EA-4AF3-2714-6421309F661E}"/>
              </a:ext>
            </a:extLst>
          </p:cNvPr>
          <p:cNvSpPr txBox="1"/>
          <p:nvPr/>
        </p:nvSpPr>
        <p:spPr>
          <a:xfrm>
            <a:off x="2695495" y="5429301"/>
            <a:ext cx="593432" cy="261610"/>
          </a:xfrm>
          <a:prstGeom prst="rect">
            <a:avLst/>
          </a:prstGeom>
          <a:solidFill>
            <a:schemeClr val="bg1"/>
          </a:solidFill>
        </p:spPr>
        <p:txBody>
          <a:bodyPr wrap="none" rtlCol="0">
            <a:spAutoFit/>
          </a:bodyPr>
          <a:lstStyle/>
          <a:p>
            <a:r>
              <a:rPr lang="en-US" sz="1050" dirty="0"/>
              <a:t>ESR 1</a:t>
            </a:r>
          </a:p>
        </p:txBody>
      </p:sp>
      <p:sp>
        <p:nvSpPr>
          <p:cNvPr id="23" name="TextBox 22">
            <a:extLst>
              <a:ext uri="{FF2B5EF4-FFF2-40B4-BE49-F238E27FC236}">
                <a16:creationId xmlns:a16="http://schemas.microsoft.com/office/drawing/2014/main" id="{272646DE-9C9B-0171-DC81-2E2B2AE98EAE}"/>
              </a:ext>
            </a:extLst>
          </p:cNvPr>
          <p:cNvSpPr txBox="1"/>
          <p:nvPr/>
        </p:nvSpPr>
        <p:spPr>
          <a:xfrm>
            <a:off x="3756834" y="5433148"/>
            <a:ext cx="574196" cy="253916"/>
          </a:xfrm>
          <a:prstGeom prst="rect">
            <a:avLst/>
          </a:prstGeom>
          <a:solidFill>
            <a:schemeClr val="bg1"/>
          </a:solidFill>
        </p:spPr>
        <p:txBody>
          <a:bodyPr wrap="none" rtlCol="0">
            <a:spAutoFit/>
          </a:bodyPr>
          <a:lstStyle/>
          <a:p>
            <a:r>
              <a:rPr lang="en-US" sz="1050" dirty="0"/>
              <a:t>ESR 2</a:t>
            </a:r>
          </a:p>
        </p:txBody>
      </p:sp>
      <p:sp>
        <p:nvSpPr>
          <p:cNvPr id="24" name="TextBox 23">
            <a:extLst>
              <a:ext uri="{FF2B5EF4-FFF2-40B4-BE49-F238E27FC236}">
                <a16:creationId xmlns:a16="http://schemas.microsoft.com/office/drawing/2014/main" id="{0644A042-9B2D-0139-B1F9-D004282B5CE4}"/>
              </a:ext>
            </a:extLst>
          </p:cNvPr>
          <p:cNvSpPr txBox="1"/>
          <p:nvPr/>
        </p:nvSpPr>
        <p:spPr>
          <a:xfrm>
            <a:off x="1518975" y="5429301"/>
            <a:ext cx="808235" cy="253916"/>
          </a:xfrm>
          <a:prstGeom prst="rect">
            <a:avLst/>
          </a:prstGeom>
          <a:solidFill>
            <a:schemeClr val="bg1"/>
          </a:solidFill>
        </p:spPr>
        <p:txBody>
          <a:bodyPr wrap="none" rtlCol="0">
            <a:spAutoFit/>
          </a:bodyPr>
          <a:lstStyle/>
          <a:p>
            <a:r>
              <a:rPr lang="en-US" sz="1050" dirty="0"/>
              <a:t>Reference</a:t>
            </a:r>
          </a:p>
        </p:txBody>
      </p:sp>
      <p:pic>
        <p:nvPicPr>
          <p:cNvPr id="26" name="Picture 25" descr="Diagram, engineering drawing&#10;&#10;Description automatically generated">
            <a:extLst>
              <a:ext uri="{FF2B5EF4-FFF2-40B4-BE49-F238E27FC236}">
                <a16:creationId xmlns:a16="http://schemas.microsoft.com/office/drawing/2014/main" id="{3EAA64E0-7ED3-35E2-B95B-91E3596CB17F}"/>
              </a:ext>
            </a:extLst>
          </p:cNvPr>
          <p:cNvPicPr>
            <a:picLocks noChangeAspect="1"/>
          </p:cNvPicPr>
          <p:nvPr/>
        </p:nvPicPr>
        <p:blipFill>
          <a:blip r:embed="rId6"/>
          <a:stretch>
            <a:fillRect/>
          </a:stretch>
        </p:blipFill>
        <p:spPr>
          <a:xfrm>
            <a:off x="9212328" y="3207641"/>
            <a:ext cx="2575848" cy="1807703"/>
          </a:xfrm>
          <a:prstGeom prst="rect">
            <a:avLst/>
          </a:prstGeom>
        </p:spPr>
      </p:pic>
      <p:sp>
        <p:nvSpPr>
          <p:cNvPr id="27" name="TextBox 26">
            <a:extLst>
              <a:ext uri="{FF2B5EF4-FFF2-40B4-BE49-F238E27FC236}">
                <a16:creationId xmlns:a16="http://schemas.microsoft.com/office/drawing/2014/main" id="{D385891A-EAA2-3BD6-F951-4BF51119B1C3}"/>
              </a:ext>
            </a:extLst>
          </p:cNvPr>
          <p:cNvSpPr txBox="1"/>
          <p:nvPr/>
        </p:nvSpPr>
        <p:spPr>
          <a:xfrm>
            <a:off x="9414057" y="5059969"/>
            <a:ext cx="2172390" cy="369332"/>
          </a:xfrm>
          <a:prstGeom prst="rect">
            <a:avLst/>
          </a:prstGeom>
          <a:noFill/>
        </p:spPr>
        <p:txBody>
          <a:bodyPr wrap="none" rtlCol="0">
            <a:spAutoFit/>
          </a:bodyPr>
          <a:lstStyle/>
          <a:p>
            <a:r>
              <a:rPr lang="en-US" dirty="0"/>
              <a:t>ESR 2 button detail</a:t>
            </a:r>
          </a:p>
        </p:txBody>
      </p:sp>
      <p:sp>
        <p:nvSpPr>
          <p:cNvPr id="2" name="TextBox 1">
            <a:extLst>
              <a:ext uri="{FF2B5EF4-FFF2-40B4-BE49-F238E27FC236}">
                <a16:creationId xmlns:a16="http://schemas.microsoft.com/office/drawing/2014/main" id="{3D3DC3E3-20A0-A6AF-E85B-BBDA0099BBCA}"/>
              </a:ext>
            </a:extLst>
          </p:cNvPr>
          <p:cNvSpPr txBox="1"/>
          <p:nvPr/>
        </p:nvSpPr>
        <p:spPr>
          <a:xfrm>
            <a:off x="8828690" y="1587062"/>
            <a:ext cx="2882520" cy="338554"/>
          </a:xfrm>
          <a:prstGeom prst="rect">
            <a:avLst/>
          </a:prstGeom>
          <a:noFill/>
        </p:spPr>
        <p:txBody>
          <a:bodyPr wrap="none" rtlCol="0">
            <a:spAutoFit/>
          </a:bodyPr>
          <a:lstStyle/>
          <a:p>
            <a:r>
              <a:rPr lang="en-US" sz="1600" dirty="0"/>
              <a:t>ESR 2 is ~ 15% less than Ref</a:t>
            </a:r>
          </a:p>
        </p:txBody>
      </p:sp>
    </p:spTree>
    <p:extLst>
      <p:ext uri="{BB962C8B-B14F-4D97-AF65-F5344CB8AC3E}">
        <p14:creationId xmlns:p14="http://schemas.microsoft.com/office/powerpoint/2010/main" val="2262800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23A0B7-C0AE-4FC0-926C-35CFF8FD71F2}"/>
              </a:ext>
            </a:extLst>
          </p:cNvPr>
          <p:cNvSpPr>
            <a:spLocks noGrp="1"/>
          </p:cNvSpPr>
          <p:nvPr>
            <p:ph type="title"/>
          </p:nvPr>
        </p:nvSpPr>
        <p:spPr>
          <a:xfrm>
            <a:off x="320157" y="44649"/>
            <a:ext cx="10515600" cy="723048"/>
          </a:xfrm>
        </p:spPr>
        <p:txBody>
          <a:bodyPr>
            <a:normAutofit/>
          </a:bodyPr>
          <a:lstStyle/>
          <a:p>
            <a:r>
              <a:rPr lang="en-US" sz="3200" dirty="0"/>
              <a:t>ESR BPM Thermal Analysis set up</a:t>
            </a:r>
          </a:p>
        </p:txBody>
      </p:sp>
      <p:grpSp>
        <p:nvGrpSpPr>
          <p:cNvPr id="14" name="Group 13">
            <a:extLst>
              <a:ext uri="{FF2B5EF4-FFF2-40B4-BE49-F238E27FC236}">
                <a16:creationId xmlns:a16="http://schemas.microsoft.com/office/drawing/2014/main" id="{A708D184-79C9-44F9-BCF3-4E5382C5ADE0}"/>
              </a:ext>
            </a:extLst>
          </p:cNvPr>
          <p:cNvGrpSpPr/>
          <p:nvPr/>
        </p:nvGrpSpPr>
        <p:grpSpPr>
          <a:xfrm>
            <a:off x="563179" y="3335012"/>
            <a:ext cx="4339869" cy="2834378"/>
            <a:chOff x="8605165" y="4223275"/>
            <a:chExt cx="3544724" cy="2477308"/>
          </a:xfrm>
        </p:grpSpPr>
        <p:pic>
          <p:nvPicPr>
            <p:cNvPr id="13" name="Picture 12">
              <a:extLst>
                <a:ext uri="{FF2B5EF4-FFF2-40B4-BE49-F238E27FC236}">
                  <a16:creationId xmlns:a16="http://schemas.microsoft.com/office/drawing/2014/main" id="{44F1B5F2-D428-4405-B120-A38C86AAA657}"/>
                </a:ext>
              </a:extLst>
            </p:cNvPr>
            <p:cNvPicPr>
              <a:picLocks noChangeAspect="1"/>
            </p:cNvPicPr>
            <p:nvPr/>
          </p:nvPicPr>
          <p:blipFill>
            <a:blip r:embed="rId2"/>
            <a:stretch>
              <a:fillRect/>
            </a:stretch>
          </p:blipFill>
          <p:spPr>
            <a:xfrm>
              <a:off x="8897352" y="4223275"/>
              <a:ext cx="3252537" cy="2477308"/>
            </a:xfrm>
            <a:prstGeom prst="rect">
              <a:avLst/>
            </a:prstGeom>
          </p:spPr>
        </p:pic>
        <p:cxnSp>
          <p:nvCxnSpPr>
            <p:cNvPr id="38" name="Straight Arrow Connector 37">
              <a:extLst>
                <a:ext uri="{FF2B5EF4-FFF2-40B4-BE49-F238E27FC236}">
                  <a16:creationId xmlns:a16="http://schemas.microsoft.com/office/drawing/2014/main" id="{D149D576-4E10-4590-8B22-0B4A270E2115}"/>
                </a:ext>
              </a:extLst>
            </p:cNvPr>
            <p:cNvCxnSpPr>
              <a:cxnSpLocks/>
            </p:cNvCxnSpPr>
            <p:nvPr/>
          </p:nvCxnSpPr>
          <p:spPr>
            <a:xfrm>
              <a:off x="9093994" y="4650014"/>
              <a:ext cx="603459" cy="109506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BAD654F-59AD-42C7-B913-BB45D4978CC3}"/>
                </a:ext>
              </a:extLst>
            </p:cNvPr>
            <p:cNvCxnSpPr>
              <a:cxnSpLocks/>
            </p:cNvCxnSpPr>
            <p:nvPr/>
          </p:nvCxnSpPr>
          <p:spPr>
            <a:xfrm>
              <a:off x="9101138" y="4650014"/>
              <a:ext cx="687751" cy="97023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DFAB90B-06B8-4B4F-9641-027239EABA0F}"/>
                </a:ext>
              </a:extLst>
            </p:cNvPr>
            <p:cNvCxnSpPr>
              <a:cxnSpLocks/>
            </p:cNvCxnSpPr>
            <p:nvPr/>
          </p:nvCxnSpPr>
          <p:spPr>
            <a:xfrm>
              <a:off x="9102547" y="4650014"/>
              <a:ext cx="775380" cy="865903"/>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2B18A2D6-A755-4C56-9EDE-D70B11ADF29F}"/>
                </a:ext>
              </a:extLst>
            </p:cNvPr>
            <p:cNvCxnSpPr>
              <a:cxnSpLocks/>
            </p:cNvCxnSpPr>
            <p:nvPr/>
          </p:nvCxnSpPr>
          <p:spPr>
            <a:xfrm>
              <a:off x="9102547" y="4650014"/>
              <a:ext cx="933103" cy="80907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8049567-07EB-452F-9C58-3BD126715F66}"/>
                </a:ext>
              </a:extLst>
            </p:cNvPr>
            <p:cNvCxnSpPr>
              <a:cxnSpLocks/>
            </p:cNvCxnSpPr>
            <p:nvPr/>
          </p:nvCxnSpPr>
          <p:spPr>
            <a:xfrm>
              <a:off x="9102547" y="4650014"/>
              <a:ext cx="1071715" cy="76338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374E0A2-81BF-4976-B2A2-5F2ACACC9AC1}"/>
                </a:ext>
              </a:extLst>
            </p:cNvPr>
            <p:cNvCxnSpPr>
              <a:cxnSpLocks/>
            </p:cNvCxnSpPr>
            <p:nvPr/>
          </p:nvCxnSpPr>
          <p:spPr>
            <a:xfrm>
              <a:off x="9102547" y="4650014"/>
              <a:ext cx="1209299" cy="78622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FBA97529-63E1-4748-BF8A-BF951FCB3742}"/>
                </a:ext>
              </a:extLst>
            </p:cNvPr>
            <p:cNvSpPr txBox="1"/>
            <p:nvPr/>
          </p:nvSpPr>
          <p:spPr>
            <a:xfrm>
              <a:off x="8605165" y="4263602"/>
              <a:ext cx="780607" cy="376605"/>
            </a:xfrm>
            <a:prstGeom prst="rect">
              <a:avLst/>
            </a:prstGeom>
            <a:noFill/>
          </p:spPr>
          <p:txBody>
            <a:bodyPr wrap="none" rtlCol="0">
              <a:spAutoFit/>
            </a:bodyPr>
            <a:lstStyle/>
            <a:p>
              <a:r>
                <a:rPr lang="en-US" sz="1100" dirty="0"/>
                <a:t>Beam Pipe</a:t>
              </a:r>
            </a:p>
            <a:p>
              <a:r>
                <a:rPr lang="en-US" sz="1100" dirty="0"/>
                <a:t>(sections 1-6)</a:t>
              </a:r>
            </a:p>
          </p:txBody>
        </p:sp>
      </p:grpSp>
      <p:sp>
        <p:nvSpPr>
          <p:cNvPr id="80" name="TextBox 79">
            <a:extLst>
              <a:ext uri="{FF2B5EF4-FFF2-40B4-BE49-F238E27FC236}">
                <a16:creationId xmlns:a16="http://schemas.microsoft.com/office/drawing/2014/main" id="{AA3EAC3F-A323-4332-939E-F15CDE1D9C19}"/>
              </a:ext>
            </a:extLst>
          </p:cNvPr>
          <p:cNvSpPr txBox="1"/>
          <p:nvPr/>
        </p:nvSpPr>
        <p:spPr>
          <a:xfrm>
            <a:off x="8330041" y="757574"/>
            <a:ext cx="1224502" cy="369332"/>
          </a:xfrm>
          <a:prstGeom prst="rect">
            <a:avLst/>
          </a:prstGeom>
          <a:noFill/>
        </p:spPr>
        <p:txBody>
          <a:bodyPr wrap="none" rtlCol="0">
            <a:spAutoFit/>
          </a:bodyPr>
          <a:lstStyle/>
          <a:p>
            <a:r>
              <a:rPr lang="en-US" u="sng" dirty="0"/>
              <a:t>Heat Loads</a:t>
            </a:r>
          </a:p>
        </p:txBody>
      </p:sp>
      <p:grpSp>
        <p:nvGrpSpPr>
          <p:cNvPr id="16" name="Group 15">
            <a:extLst>
              <a:ext uri="{FF2B5EF4-FFF2-40B4-BE49-F238E27FC236}">
                <a16:creationId xmlns:a16="http://schemas.microsoft.com/office/drawing/2014/main" id="{C1043893-C5EF-4BEE-BCAF-FF2D8F2F43A8}"/>
              </a:ext>
            </a:extLst>
          </p:cNvPr>
          <p:cNvGrpSpPr/>
          <p:nvPr/>
        </p:nvGrpSpPr>
        <p:grpSpPr>
          <a:xfrm>
            <a:off x="4727366" y="3500424"/>
            <a:ext cx="7382673" cy="3007011"/>
            <a:chOff x="1177913" y="3776014"/>
            <a:chExt cx="7382673" cy="3007011"/>
          </a:xfrm>
        </p:grpSpPr>
        <p:grpSp>
          <p:nvGrpSpPr>
            <p:cNvPr id="79" name="Group 78">
              <a:extLst>
                <a:ext uri="{FF2B5EF4-FFF2-40B4-BE49-F238E27FC236}">
                  <a16:creationId xmlns:a16="http://schemas.microsoft.com/office/drawing/2014/main" id="{419139CE-9B5C-4597-B4A2-0FB837044529}"/>
                </a:ext>
              </a:extLst>
            </p:cNvPr>
            <p:cNvGrpSpPr/>
            <p:nvPr/>
          </p:nvGrpSpPr>
          <p:grpSpPr>
            <a:xfrm>
              <a:off x="1177913" y="3776014"/>
              <a:ext cx="7382673" cy="3007011"/>
              <a:chOff x="1177913" y="3776014"/>
              <a:chExt cx="7382673" cy="3007011"/>
            </a:xfrm>
          </p:grpSpPr>
          <p:grpSp>
            <p:nvGrpSpPr>
              <p:cNvPr id="78" name="Group 77">
                <a:extLst>
                  <a:ext uri="{FF2B5EF4-FFF2-40B4-BE49-F238E27FC236}">
                    <a16:creationId xmlns:a16="http://schemas.microsoft.com/office/drawing/2014/main" id="{A4B8C358-B45E-4314-B2B6-D843A01E7078}"/>
                  </a:ext>
                </a:extLst>
              </p:cNvPr>
              <p:cNvGrpSpPr/>
              <p:nvPr/>
            </p:nvGrpSpPr>
            <p:grpSpPr>
              <a:xfrm>
                <a:off x="1177913" y="3776014"/>
                <a:ext cx="7299248" cy="3007011"/>
                <a:chOff x="1212731" y="3639430"/>
                <a:chExt cx="7299248" cy="3007011"/>
              </a:xfrm>
            </p:grpSpPr>
            <p:sp>
              <p:nvSpPr>
                <p:cNvPr id="10" name="Rectangle 9">
                  <a:extLst>
                    <a:ext uri="{FF2B5EF4-FFF2-40B4-BE49-F238E27FC236}">
                      <a16:creationId xmlns:a16="http://schemas.microsoft.com/office/drawing/2014/main" id="{3F436914-BE93-4BFB-8221-BEB450D4ADA8}"/>
                    </a:ext>
                  </a:extLst>
                </p:cNvPr>
                <p:cNvSpPr/>
                <p:nvPr/>
              </p:nvSpPr>
              <p:spPr>
                <a:xfrm>
                  <a:off x="3730948" y="3904533"/>
                  <a:ext cx="801933" cy="318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6A8EF65-3CE2-4CF2-96CB-3721E8596A31}"/>
                    </a:ext>
                  </a:extLst>
                </p:cNvPr>
                <p:cNvPicPr>
                  <a:picLocks noChangeAspect="1"/>
                </p:cNvPicPr>
                <p:nvPr/>
              </p:nvPicPr>
              <p:blipFill>
                <a:blip r:embed="rId3"/>
                <a:stretch>
                  <a:fillRect/>
                </a:stretch>
              </p:blipFill>
              <p:spPr>
                <a:xfrm>
                  <a:off x="2595797" y="3640685"/>
                  <a:ext cx="4996492" cy="3005756"/>
                </a:xfrm>
                <a:prstGeom prst="rect">
                  <a:avLst/>
                </a:prstGeom>
              </p:spPr>
            </p:pic>
            <p:sp>
              <p:nvSpPr>
                <p:cNvPr id="9" name="TextBox 8">
                  <a:extLst>
                    <a:ext uri="{FF2B5EF4-FFF2-40B4-BE49-F238E27FC236}">
                      <a16:creationId xmlns:a16="http://schemas.microsoft.com/office/drawing/2014/main" id="{C5B575F1-89EC-42F3-8DEA-5A7B2DC92529}"/>
                    </a:ext>
                  </a:extLst>
                </p:cNvPr>
                <p:cNvSpPr txBox="1"/>
                <p:nvPr/>
              </p:nvSpPr>
              <p:spPr>
                <a:xfrm>
                  <a:off x="7173151" y="4388884"/>
                  <a:ext cx="1338828" cy="430887"/>
                </a:xfrm>
                <a:prstGeom prst="rect">
                  <a:avLst/>
                </a:prstGeom>
                <a:noFill/>
              </p:spPr>
              <p:txBody>
                <a:bodyPr wrap="none" rtlCol="0">
                  <a:spAutoFit/>
                </a:bodyPr>
                <a:lstStyle/>
                <a:p>
                  <a:r>
                    <a:rPr lang="en-US" sz="1100" dirty="0"/>
                    <a:t>Boron Nitride</a:t>
                  </a:r>
                </a:p>
                <a:p>
                  <a:r>
                    <a:rPr lang="en-US" sz="1100" dirty="0"/>
                    <a:t>(thermal conductor)</a:t>
                  </a:r>
                </a:p>
              </p:txBody>
            </p:sp>
            <p:cxnSp>
              <p:nvCxnSpPr>
                <p:cNvPr id="15" name="Straight Arrow Connector 14">
                  <a:extLst>
                    <a:ext uri="{FF2B5EF4-FFF2-40B4-BE49-F238E27FC236}">
                      <a16:creationId xmlns:a16="http://schemas.microsoft.com/office/drawing/2014/main" id="{8DAC9E6C-D111-4060-BFF5-FBF16FACD326}"/>
                    </a:ext>
                  </a:extLst>
                </p:cNvPr>
                <p:cNvCxnSpPr>
                  <a:cxnSpLocks/>
                </p:cNvCxnSpPr>
                <p:nvPr/>
              </p:nvCxnSpPr>
              <p:spPr>
                <a:xfrm flipH="1">
                  <a:off x="5865396" y="4650014"/>
                  <a:ext cx="1341520" cy="103490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BA92782-A4E1-420C-82FE-6A59473BE63D}"/>
                    </a:ext>
                  </a:extLst>
                </p:cNvPr>
                <p:cNvCxnSpPr>
                  <a:cxnSpLocks/>
                </p:cNvCxnSpPr>
                <p:nvPr/>
              </p:nvCxnSpPr>
              <p:spPr>
                <a:xfrm flipH="1">
                  <a:off x="5865396" y="5083342"/>
                  <a:ext cx="1341520" cy="86515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10B1DEF-19ED-427B-BBA4-A91B5B1D719B}"/>
                    </a:ext>
                  </a:extLst>
                </p:cNvPr>
                <p:cNvCxnSpPr>
                  <a:cxnSpLocks/>
                </p:cNvCxnSpPr>
                <p:nvPr/>
              </p:nvCxnSpPr>
              <p:spPr>
                <a:xfrm flipH="1">
                  <a:off x="5805992" y="4223275"/>
                  <a:ext cx="1281214" cy="70484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D234CA9-2CA7-45D5-AD2E-C2707B583E8F}"/>
                    </a:ext>
                  </a:extLst>
                </p:cNvPr>
                <p:cNvSpPr txBox="1"/>
                <p:nvPr/>
              </p:nvSpPr>
              <p:spPr>
                <a:xfrm>
                  <a:off x="7064423" y="4068052"/>
                  <a:ext cx="1277914" cy="261610"/>
                </a:xfrm>
                <a:prstGeom prst="rect">
                  <a:avLst/>
                </a:prstGeom>
                <a:noFill/>
              </p:spPr>
              <p:txBody>
                <a:bodyPr wrap="none" rtlCol="0">
                  <a:spAutoFit/>
                </a:bodyPr>
                <a:lstStyle/>
                <a:p>
                  <a:r>
                    <a:rPr lang="en-US" sz="1100" dirty="0"/>
                    <a:t>Molybdenum Stem</a:t>
                  </a:r>
                </a:p>
              </p:txBody>
            </p:sp>
            <p:sp>
              <p:nvSpPr>
                <p:cNvPr id="25" name="TextBox 24">
                  <a:extLst>
                    <a:ext uri="{FF2B5EF4-FFF2-40B4-BE49-F238E27FC236}">
                      <a16:creationId xmlns:a16="http://schemas.microsoft.com/office/drawing/2014/main" id="{8BDED259-7FB8-4811-8C27-1B7128A5C169}"/>
                    </a:ext>
                  </a:extLst>
                </p:cNvPr>
                <p:cNvSpPr txBox="1"/>
                <p:nvPr/>
              </p:nvSpPr>
              <p:spPr>
                <a:xfrm>
                  <a:off x="7157838" y="3639430"/>
                  <a:ext cx="811441" cy="261610"/>
                </a:xfrm>
                <a:prstGeom prst="rect">
                  <a:avLst/>
                </a:prstGeom>
                <a:noFill/>
              </p:spPr>
              <p:txBody>
                <a:bodyPr wrap="none" rtlCol="0">
                  <a:spAutoFit/>
                </a:bodyPr>
                <a:lstStyle/>
                <a:p>
                  <a:r>
                    <a:rPr lang="en-US" sz="1100" dirty="0"/>
                    <a:t>Copper Pin</a:t>
                  </a:r>
                </a:p>
              </p:txBody>
            </p:sp>
            <p:cxnSp>
              <p:nvCxnSpPr>
                <p:cNvPr id="26" name="Straight Arrow Connector 25">
                  <a:extLst>
                    <a:ext uri="{FF2B5EF4-FFF2-40B4-BE49-F238E27FC236}">
                      <a16:creationId xmlns:a16="http://schemas.microsoft.com/office/drawing/2014/main" id="{6F1DE67C-E3D1-4D20-BC69-5A0DE15FFD79}"/>
                    </a:ext>
                  </a:extLst>
                </p:cNvPr>
                <p:cNvCxnSpPr>
                  <a:cxnSpLocks/>
                  <a:stCxn id="25" idx="1"/>
                </p:cNvCxnSpPr>
                <p:nvPr/>
              </p:nvCxnSpPr>
              <p:spPr>
                <a:xfrm flipH="1">
                  <a:off x="5865396" y="3770235"/>
                  <a:ext cx="1292442" cy="4530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00697CE-12FD-49E4-B83A-04F72432ABF8}"/>
                    </a:ext>
                  </a:extLst>
                </p:cNvPr>
                <p:cNvSpPr txBox="1"/>
                <p:nvPr/>
              </p:nvSpPr>
              <p:spPr>
                <a:xfrm>
                  <a:off x="1886668" y="3639485"/>
                  <a:ext cx="1624163" cy="261610"/>
                </a:xfrm>
                <a:prstGeom prst="rect">
                  <a:avLst/>
                </a:prstGeom>
                <a:noFill/>
              </p:spPr>
              <p:txBody>
                <a:bodyPr wrap="none" rtlCol="0">
                  <a:spAutoFit/>
                </a:bodyPr>
                <a:lstStyle/>
                <a:p>
                  <a:r>
                    <a:rPr lang="en-US" sz="1100" dirty="0"/>
                    <a:t>Stainless Steel Connector</a:t>
                  </a:r>
                </a:p>
              </p:txBody>
            </p:sp>
            <p:cxnSp>
              <p:nvCxnSpPr>
                <p:cNvPr id="29" name="Straight Arrow Connector 28">
                  <a:extLst>
                    <a:ext uri="{FF2B5EF4-FFF2-40B4-BE49-F238E27FC236}">
                      <a16:creationId xmlns:a16="http://schemas.microsoft.com/office/drawing/2014/main" id="{67AB7386-D763-4759-A803-3D497ADC71E6}"/>
                    </a:ext>
                  </a:extLst>
                </p:cNvPr>
                <p:cNvCxnSpPr>
                  <a:cxnSpLocks/>
                  <a:stCxn id="28" idx="3"/>
                </p:cNvCxnSpPr>
                <p:nvPr/>
              </p:nvCxnSpPr>
              <p:spPr>
                <a:xfrm>
                  <a:off x="3510831" y="3770290"/>
                  <a:ext cx="357384" cy="29361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C3FCA63-DD75-437B-9839-3430D43C1888}"/>
                    </a:ext>
                  </a:extLst>
                </p:cNvPr>
                <p:cNvSpPr txBox="1"/>
                <p:nvPr/>
              </p:nvSpPr>
              <p:spPr>
                <a:xfrm>
                  <a:off x="1602122" y="4153979"/>
                  <a:ext cx="1316386" cy="261610"/>
                </a:xfrm>
                <a:prstGeom prst="rect">
                  <a:avLst/>
                </a:prstGeom>
                <a:noFill/>
              </p:spPr>
              <p:txBody>
                <a:bodyPr wrap="none" rtlCol="0">
                  <a:spAutoFit/>
                </a:bodyPr>
                <a:lstStyle/>
                <a:p>
                  <a:r>
                    <a:rPr lang="en-US" sz="1100" dirty="0"/>
                    <a:t>Stainless Steel Body</a:t>
                  </a:r>
                </a:p>
              </p:txBody>
            </p:sp>
            <p:cxnSp>
              <p:nvCxnSpPr>
                <p:cNvPr id="33" name="Straight Arrow Connector 32">
                  <a:extLst>
                    <a:ext uri="{FF2B5EF4-FFF2-40B4-BE49-F238E27FC236}">
                      <a16:creationId xmlns:a16="http://schemas.microsoft.com/office/drawing/2014/main" id="{EF1D317D-F710-4FD1-8640-0BF8AD8591D0}"/>
                    </a:ext>
                  </a:extLst>
                </p:cNvPr>
                <p:cNvCxnSpPr>
                  <a:cxnSpLocks/>
                </p:cNvCxnSpPr>
                <p:nvPr/>
              </p:nvCxnSpPr>
              <p:spPr>
                <a:xfrm>
                  <a:off x="2875233" y="4352252"/>
                  <a:ext cx="329442" cy="32360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0EFD7E6-3991-4154-83E7-3D4E02A52CF4}"/>
                    </a:ext>
                  </a:extLst>
                </p:cNvPr>
                <p:cNvSpPr txBox="1"/>
                <p:nvPr/>
              </p:nvSpPr>
              <p:spPr>
                <a:xfrm>
                  <a:off x="1212731" y="4835681"/>
                  <a:ext cx="1401346" cy="261610"/>
                </a:xfrm>
                <a:prstGeom prst="rect">
                  <a:avLst/>
                </a:prstGeom>
                <a:noFill/>
              </p:spPr>
              <p:txBody>
                <a:bodyPr wrap="none" rtlCol="0">
                  <a:spAutoFit/>
                </a:bodyPr>
                <a:lstStyle/>
                <a:p>
                  <a:r>
                    <a:rPr lang="en-US" sz="1100" dirty="0"/>
                    <a:t>Stainless Steel Flange</a:t>
                  </a:r>
                </a:p>
              </p:txBody>
            </p:sp>
            <p:cxnSp>
              <p:nvCxnSpPr>
                <p:cNvPr id="35" name="Straight Arrow Connector 34">
                  <a:extLst>
                    <a:ext uri="{FF2B5EF4-FFF2-40B4-BE49-F238E27FC236}">
                      <a16:creationId xmlns:a16="http://schemas.microsoft.com/office/drawing/2014/main" id="{37A7CD48-F2F3-4E16-82D9-0F0289736A2F}"/>
                    </a:ext>
                  </a:extLst>
                </p:cNvPr>
                <p:cNvCxnSpPr>
                  <a:cxnSpLocks/>
                  <a:stCxn id="34" idx="3"/>
                </p:cNvCxnSpPr>
                <p:nvPr/>
              </p:nvCxnSpPr>
              <p:spPr>
                <a:xfrm>
                  <a:off x="2614077" y="4966486"/>
                  <a:ext cx="287497" cy="31428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6DCA6BD-BE4B-4C33-AC9B-8FB6FE2E1A75}"/>
                    </a:ext>
                  </a:extLst>
                </p:cNvPr>
                <p:cNvCxnSpPr>
                  <a:cxnSpLocks/>
                </p:cNvCxnSpPr>
                <p:nvPr/>
              </p:nvCxnSpPr>
              <p:spPr>
                <a:xfrm>
                  <a:off x="2396755" y="6050424"/>
                  <a:ext cx="1508824" cy="38494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E1CF58BF-A49C-4864-88DA-7C175D1E3710}"/>
                    </a:ext>
                  </a:extLst>
                </p:cNvPr>
                <p:cNvSpPr txBox="1"/>
                <p:nvPr/>
              </p:nvSpPr>
              <p:spPr>
                <a:xfrm>
                  <a:off x="1502746" y="5853348"/>
                  <a:ext cx="1206599" cy="430887"/>
                </a:xfrm>
                <a:prstGeom prst="rect">
                  <a:avLst/>
                </a:prstGeom>
                <a:noFill/>
              </p:spPr>
              <p:txBody>
                <a:bodyPr wrap="square" rtlCol="0">
                  <a:spAutoFit/>
                </a:bodyPr>
                <a:lstStyle/>
                <a:p>
                  <a:r>
                    <a:rPr lang="en-US" sz="1100" dirty="0"/>
                    <a:t>Surface sheet </a:t>
                  </a:r>
                </a:p>
                <a:p>
                  <a:r>
                    <a:rPr lang="en-US" sz="1100" dirty="0"/>
                    <a:t>(Cu coating)</a:t>
                  </a:r>
                </a:p>
              </p:txBody>
            </p:sp>
          </p:grpSp>
          <p:sp>
            <p:nvSpPr>
              <p:cNvPr id="19" name="TextBox 18">
                <a:extLst>
                  <a:ext uri="{FF2B5EF4-FFF2-40B4-BE49-F238E27FC236}">
                    <a16:creationId xmlns:a16="http://schemas.microsoft.com/office/drawing/2014/main" id="{A4D85730-15B9-400D-B2B9-7CEA9B1DB5EA}"/>
                  </a:ext>
                </a:extLst>
              </p:cNvPr>
              <p:cNvSpPr txBox="1"/>
              <p:nvPr/>
            </p:nvSpPr>
            <p:spPr>
              <a:xfrm>
                <a:off x="7083900" y="5074604"/>
                <a:ext cx="1476686" cy="430887"/>
              </a:xfrm>
              <a:prstGeom prst="rect">
                <a:avLst/>
              </a:prstGeom>
              <a:noFill/>
            </p:spPr>
            <p:txBody>
              <a:bodyPr wrap="none" rtlCol="0">
                <a:spAutoFit/>
              </a:bodyPr>
              <a:lstStyle/>
              <a:p>
                <a:r>
                  <a:rPr lang="en-US" sz="1100" dirty="0"/>
                  <a:t>7070 borosilicate glass</a:t>
                </a:r>
              </a:p>
              <a:p>
                <a:r>
                  <a:rPr lang="en-US" sz="1100" dirty="0"/>
                  <a:t>(vacuum seal)</a:t>
                </a:r>
              </a:p>
            </p:txBody>
          </p:sp>
        </p:grpSp>
        <p:cxnSp>
          <p:nvCxnSpPr>
            <p:cNvPr id="81" name="Straight Arrow Connector 80">
              <a:extLst>
                <a:ext uri="{FF2B5EF4-FFF2-40B4-BE49-F238E27FC236}">
                  <a16:creationId xmlns:a16="http://schemas.microsoft.com/office/drawing/2014/main" id="{6E94272B-63B7-4128-8141-9A6A6E2C250F}"/>
                </a:ext>
              </a:extLst>
            </p:cNvPr>
            <p:cNvCxnSpPr>
              <a:cxnSpLocks/>
            </p:cNvCxnSpPr>
            <p:nvPr/>
          </p:nvCxnSpPr>
          <p:spPr>
            <a:xfrm flipH="1">
              <a:off x="6118224" y="5868429"/>
              <a:ext cx="869501" cy="49752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F4DDF1E1-2835-42D0-800D-2557C40E18BF}"/>
                </a:ext>
              </a:extLst>
            </p:cNvPr>
            <p:cNvSpPr txBox="1"/>
            <p:nvPr/>
          </p:nvSpPr>
          <p:spPr>
            <a:xfrm>
              <a:off x="6987725" y="5710182"/>
              <a:ext cx="750526" cy="261610"/>
            </a:xfrm>
            <a:prstGeom prst="rect">
              <a:avLst/>
            </a:prstGeom>
            <a:noFill/>
          </p:spPr>
          <p:txBody>
            <a:bodyPr wrap="none" rtlCol="0">
              <a:spAutoFit/>
            </a:bodyPr>
            <a:lstStyle/>
            <a:p>
              <a:r>
                <a:rPr lang="en-US" sz="1100" dirty="0"/>
                <a:t>RF Gasket</a:t>
              </a:r>
            </a:p>
          </p:txBody>
        </p:sp>
      </p:grpSp>
      <p:graphicFrame>
        <p:nvGraphicFramePr>
          <p:cNvPr id="7" name="Table 6">
            <a:extLst>
              <a:ext uri="{FF2B5EF4-FFF2-40B4-BE49-F238E27FC236}">
                <a16:creationId xmlns:a16="http://schemas.microsoft.com/office/drawing/2014/main" id="{E45EFA4A-63E0-48B9-B142-FE444266B4D4}"/>
              </a:ext>
            </a:extLst>
          </p:cNvPr>
          <p:cNvGraphicFramePr>
            <a:graphicFrameLocks noGrp="1"/>
          </p:cNvGraphicFramePr>
          <p:nvPr>
            <p:extLst>
              <p:ext uri="{D42A27DB-BD31-4B8C-83A1-F6EECF244321}">
                <p14:modId xmlns:p14="http://schemas.microsoft.com/office/powerpoint/2010/main" val="2504314587"/>
              </p:ext>
            </p:extLst>
          </p:nvPr>
        </p:nvGraphicFramePr>
        <p:xfrm>
          <a:off x="7438074" y="1082358"/>
          <a:ext cx="3219504" cy="2396802"/>
        </p:xfrm>
        <a:graphic>
          <a:graphicData uri="http://schemas.openxmlformats.org/drawingml/2006/table">
            <a:tbl>
              <a:tblPr/>
              <a:tblGrid>
                <a:gridCol w="1084119">
                  <a:extLst>
                    <a:ext uri="{9D8B030D-6E8A-4147-A177-3AD203B41FA5}">
                      <a16:colId xmlns:a16="http://schemas.microsoft.com/office/drawing/2014/main" val="497809962"/>
                    </a:ext>
                  </a:extLst>
                </a:gridCol>
                <a:gridCol w="602288">
                  <a:extLst>
                    <a:ext uri="{9D8B030D-6E8A-4147-A177-3AD203B41FA5}">
                      <a16:colId xmlns:a16="http://schemas.microsoft.com/office/drawing/2014/main" val="91046298"/>
                    </a:ext>
                  </a:extLst>
                </a:gridCol>
                <a:gridCol w="547535">
                  <a:extLst>
                    <a:ext uri="{9D8B030D-6E8A-4147-A177-3AD203B41FA5}">
                      <a16:colId xmlns:a16="http://schemas.microsoft.com/office/drawing/2014/main" val="1457091159"/>
                    </a:ext>
                  </a:extLst>
                </a:gridCol>
                <a:gridCol w="985562">
                  <a:extLst>
                    <a:ext uri="{9D8B030D-6E8A-4147-A177-3AD203B41FA5}">
                      <a16:colId xmlns:a16="http://schemas.microsoft.com/office/drawing/2014/main" val="3530411437"/>
                    </a:ext>
                  </a:extLst>
                </a:gridCol>
              </a:tblGrid>
              <a:tr h="145974">
                <a:tc>
                  <a:txBody>
                    <a:bodyPr/>
                    <a:lstStyle/>
                    <a:p>
                      <a:pPr algn="ctr" fontAlgn="ctr"/>
                      <a:r>
                        <a:rPr lang="en-US" sz="1000" b="1" i="0" u="none" strike="noStrike">
                          <a:solidFill>
                            <a:srgbClr val="FFFFFF"/>
                          </a:solidFill>
                          <a:effectLst/>
                          <a:latin typeface="Calibri" panose="020F0502020204030204" pitchFamily="34" charset="0"/>
                        </a:rPr>
                        <a:t>Component</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n-US" sz="1000" b="1" i="0" u="none" strike="noStrike">
                          <a:solidFill>
                            <a:srgbClr val="FFFFFF"/>
                          </a:solidFill>
                          <a:effectLst/>
                          <a:latin typeface="Calibri" panose="020F0502020204030204" pitchFamily="34" charset="0"/>
                        </a:rPr>
                        <a:t>Material</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n-US" sz="1000" b="1" i="0" u="none" strike="noStrike">
                          <a:solidFill>
                            <a:srgbClr val="FFFFFF"/>
                          </a:solidFill>
                          <a:effectLst/>
                          <a:latin typeface="Calibri" panose="020F0502020204030204" pitchFamily="34" charset="0"/>
                        </a:rPr>
                        <a:t>Count</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en-US" sz="1000" b="1" i="0" u="none" strike="noStrike">
                          <a:solidFill>
                            <a:srgbClr val="FFFFFF"/>
                          </a:solidFill>
                          <a:effectLst/>
                          <a:latin typeface="Calibri" panose="020F0502020204030204" pitchFamily="34" charset="0"/>
                        </a:rPr>
                        <a:t>Heat Loads (W)</a:t>
                      </a:r>
                    </a:p>
                  </a:txBody>
                  <a:tcPr marL="3810" marR="3810" marT="38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485922605"/>
                  </a:ext>
                </a:extLst>
              </a:tr>
              <a:tr h="145974">
                <a:tc>
                  <a:txBody>
                    <a:bodyPr/>
                    <a:lstStyle/>
                    <a:p>
                      <a:pPr algn="l" fontAlgn="b"/>
                      <a:r>
                        <a:rPr lang="en-US" sz="1000" b="0" i="0" u="none" strike="noStrike">
                          <a:solidFill>
                            <a:srgbClr val="000000"/>
                          </a:solidFill>
                          <a:effectLst/>
                          <a:latin typeface="Calibri" panose="020F0502020204030204" pitchFamily="34" charset="0"/>
                        </a:rPr>
                        <a:t> </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5761572"/>
                  </a:ext>
                </a:extLst>
              </a:tr>
              <a:tr h="145974">
                <a:tc>
                  <a:txBody>
                    <a:bodyPr/>
                    <a:lstStyle/>
                    <a:p>
                      <a:pPr algn="l" fontAlgn="b"/>
                      <a:r>
                        <a:rPr lang="en-US" sz="1000" b="0" i="0" u="none" strike="noStrike">
                          <a:solidFill>
                            <a:srgbClr val="000000"/>
                          </a:solidFill>
                          <a:effectLst/>
                          <a:latin typeface="Calibri" panose="020F0502020204030204" pitchFamily="34" charset="0"/>
                        </a:rPr>
                        <a:t>Button</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Mo</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4</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Calibri" panose="020F0502020204030204" pitchFamily="34" charset="0"/>
                        </a:rPr>
                        <a:t>0.288</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3217755"/>
                  </a:ext>
                </a:extLst>
              </a:tr>
              <a:tr h="145974">
                <a:tc>
                  <a:txBody>
                    <a:bodyPr/>
                    <a:lstStyle/>
                    <a:p>
                      <a:pPr algn="l" fontAlgn="b"/>
                      <a:r>
                        <a:rPr lang="en-US" sz="1000" b="0" i="0" u="none" strike="noStrike">
                          <a:solidFill>
                            <a:srgbClr val="000000"/>
                          </a:solidFill>
                          <a:effectLst/>
                          <a:latin typeface="Calibri" panose="020F0502020204030204" pitchFamily="34" charset="0"/>
                        </a:rPr>
                        <a:t>Stem</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Mo</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4</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Calibri" panose="020F0502020204030204" pitchFamily="34" charset="0"/>
                        </a:rPr>
                        <a:t>0.017</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1909837"/>
                  </a:ext>
                </a:extLst>
              </a:tr>
              <a:tr h="209862">
                <a:tc>
                  <a:txBody>
                    <a:bodyPr/>
                    <a:lstStyle/>
                    <a:p>
                      <a:pPr algn="l" fontAlgn="b"/>
                      <a:r>
                        <a:rPr lang="en-US" sz="1000" b="0" i="0" u="none" strike="noStrike">
                          <a:solidFill>
                            <a:srgbClr val="000000"/>
                          </a:solidFill>
                          <a:effectLst/>
                          <a:latin typeface="Calibri" panose="020F0502020204030204" pitchFamily="34" charset="0"/>
                        </a:rPr>
                        <a:t>Housing</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SS</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Calibri" panose="020F0502020204030204" pitchFamily="34" charset="0"/>
                        </a:rPr>
                        <a:t>2.231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9188754"/>
                  </a:ext>
                </a:extLst>
              </a:tr>
              <a:tr h="145974">
                <a:tc>
                  <a:txBody>
                    <a:bodyPr/>
                    <a:lstStyle/>
                    <a:p>
                      <a:pPr algn="l" fontAlgn="b"/>
                      <a:r>
                        <a:rPr lang="en-US" sz="1000" b="0" i="0" u="none" strike="noStrike">
                          <a:solidFill>
                            <a:srgbClr val="000000"/>
                          </a:solidFill>
                          <a:effectLst/>
                          <a:latin typeface="Calibri" panose="020F0502020204030204" pitchFamily="34" charset="0"/>
                        </a:rPr>
                        <a:t>Surface sheet</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Cu</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2</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Calibri" panose="020F0502020204030204" pitchFamily="34" charset="0"/>
                        </a:rPr>
                        <a:t>1.033</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9712644"/>
                  </a:ext>
                </a:extLst>
              </a:tr>
              <a:tr h="145974">
                <a:tc>
                  <a:txBody>
                    <a:bodyPr/>
                    <a:lstStyle/>
                    <a:p>
                      <a:pPr algn="l" fontAlgn="b"/>
                      <a:r>
                        <a:rPr lang="en-US" sz="1000" b="0" i="0" u="none" strike="noStrike">
                          <a:solidFill>
                            <a:srgbClr val="000000"/>
                          </a:solidFill>
                          <a:effectLst/>
                          <a:latin typeface="Calibri" panose="020F0502020204030204" pitchFamily="34" charset="0"/>
                        </a:rPr>
                        <a:t>Cavity liner</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SS</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4</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Calibri" panose="020F0502020204030204" pitchFamily="34" charset="0"/>
                        </a:rPr>
                        <a:t>0.998</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6158136"/>
                  </a:ext>
                </a:extLst>
              </a:tr>
              <a:tr h="145974">
                <a:tc>
                  <a:txBody>
                    <a:bodyPr/>
                    <a:lstStyle/>
                    <a:p>
                      <a:pPr algn="l" fontAlgn="b"/>
                      <a:r>
                        <a:rPr lang="en-US" sz="1000" b="0" i="0" u="none" strike="noStrike">
                          <a:solidFill>
                            <a:srgbClr val="000000"/>
                          </a:solidFill>
                          <a:effectLst/>
                          <a:latin typeface="Calibri" panose="020F0502020204030204" pitchFamily="34" charset="0"/>
                        </a:rPr>
                        <a:t>Flange</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SS</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2</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Calibri" panose="020F0502020204030204" pitchFamily="34" charset="0"/>
                        </a:rPr>
                        <a:t>0.348</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8523164"/>
                  </a:ext>
                </a:extLst>
              </a:tr>
              <a:tr h="145974">
                <a:tc>
                  <a:txBody>
                    <a:bodyPr/>
                    <a:lstStyle/>
                    <a:p>
                      <a:pPr algn="l" fontAlgn="b"/>
                      <a:r>
                        <a:rPr lang="en-US" sz="1000" b="0" i="0" u="none" strike="noStrike">
                          <a:solidFill>
                            <a:srgbClr val="000000"/>
                          </a:solidFill>
                          <a:effectLst/>
                          <a:latin typeface="Calibri" panose="020F0502020204030204" pitchFamily="34" charset="0"/>
                        </a:rPr>
                        <a:t> </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 </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5772517"/>
                  </a:ext>
                </a:extLst>
              </a:tr>
              <a:tr h="145974">
                <a:tc>
                  <a:txBody>
                    <a:bodyPr/>
                    <a:lstStyle/>
                    <a:p>
                      <a:pPr algn="l" fontAlgn="b"/>
                      <a:r>
                        <a:rPr lang="en-US" sz="1000" b="0" i="0" u="none" strike="noStrike">
                          <a:solidFill>
                            <a:srgbClr val="000000"/>
                          </a:solidFill>
                          <a:effectLst/>
                          <a:latin typeface="Calibri" panose="020F0502020204030204" pitchFamily="34" charset="0"/>
                        </a:rPr>
                        <a:t>Beam pipe section 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Cu</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Calibri" panose="020F0502020204030204" pitchFamily="34" charset="0"/>
                        </a:rPr>
                        <a:t>0.971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7760267"/>
                  </a:ext>
                </a:extLst>
              </a:tr>
              <a:tr h="145974">
                <a:tc>
                  <a:txBody>
                    <a:bodyPr/>
                    <a:lstStyle/>
                    <a:p>
                      <a:pPr algn="l" fontAlgn="b"/>
                      <a:r>
                        <a:rPr lang="en-US" sz="1000" b="0" i="0" u="none" strike="noStrike">
                          <a:solidFill>
                            <a:srgbClr val="000000"/>
                          </a:solidFill>
                          <a:effectLst/>
                          <a:latin typeface="Calibri" panose="020F0502020204030204" pitchFamily="34" charset="0"/>
                        </a:rPr>
                        <a:t>Beam pipe section 2</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Cu</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Calibri" panose="020F0502020204030204" pitchFamily="34" charset="0"/>
                        </a:rPr>
                        <a:t>0.877</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9718114"/>
                  </a:ext>
                </a:extLst>
              </a:tr>
              <a:tr h="145974">
                <a:tc>
                  <a:txBody>
                    <a:bodyPr/>
                    <a:lstStyle/>
                    <a:p>
                      <a:pPr algn="l" fontAlgn="b"/>
                      <a:r>
                        <a:rPr lang="en-US" sz="1000" b="0" i="0" u="none" strike="noStrike">
                          <a:solidFill>
                            <a:srgbClr val="000000"/>
                          </a:solidFill>
                          <a:effectLst/>
                          <a:latin typeface="Calibri" panose="020F0502020204030204" pitchFamily="34" charset="0"/>
                        </a:rPr>
                        <a:t>Beam pipe section 3</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Cu</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2</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Calibri" panose="020F0502020204030204" pitchFamily="34" charset="0"/>
                        </a:rPr>
                        <a:t>0.136</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0239553"/>
                  </a:ext>
                </a:extLst>
              </a:tr>
              <a:tr h="145974">
                <a:tc>
                  <a:txBody>
                    <a:bodyPr/>
                    <a:lstStyle/>
                    <a:p>
                      <a:pPr algn="l" fontAlgn="b"/>
                      <a:r>
                        <a:rPr lang="en-US" sz="1000" b="0" i="0" u="none" strike="noStrike">
                          <a:solidFill>
                            <a:srgbClr val="000000"/>
                          </a:solidFill>
                          <a:effectLst/>
                          <a:latin typeface="Calibri" panose="020F0502020204030204" pitchFamily="34" charset="0"/>
                        </a:rPr>
                        <a:t>Beam pipe section 4</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Cu</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2</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Calibri" panose="020F0502020204030204" pitchFamily="34" charset="0"/>
                        </a:rPr>
                        <a:t>0.134</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8958583"/>
                  </a:ext>
                </a:extLst>
              </a:tr>
              <a:tr h="145974">
                <a:tc>
                  <a:txBody>
                    <a:bodyPr/>
                    <a:lstStyle/>
                    <a:p>
                      <a:pPr algn="l" fontAlgn="b"/>
                      <a:r>
                        <a:rPr lang="en-US" sz="1000" b="0" i="0" u="none" strike="noStrike">
                          <a:solidFill>
                            <a:srgbClr val="000000"/>
                          </a:solidFill>
                          <a:effectLst/>
                          <a:latin typeface="Calibri" panose="020F0502020204030204" pitchFamily="34" charset="0"/>
                        </a:rPr>
                        <a:t>Beam pipe section 5</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Cu</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Calibri" panose="020F0502020204030204" pitchFamily="34" charset="0"/>
                        </a:rPr>
                        <a:t>0.885</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1609895"/>
                  </a:ext>
                </a:extLst>
              </a:tr>
              <a:tr h="145974">
                <a:tc>
                  <a:txBody>
                    <a:bodyPr/>
                    <a:lstStyle/>
                    <a:p>
                      <a:pPr algn="l" fontAlgn="b"/>
                      <a:r>
                        <a:rPr lang="en-US" sz="1000" b="0" i="0" u="none" strike="noStrike">
                          <a:solidFill>
                            <a:srgbClr val="000000"/>
                          </a:solidFill>
                          <a:effectLst/>
                          <a:latin typeface="Calibri" panose="020F0502020204030204" pitchFamily="34" charset="0"/>
                        </a:rPr>
                        <a:t>Beam pipe section 6</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Cu</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1</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dirty="0">
                          <a:solidFill>
                            <a:srgbClr val="000000"/>
                          </a:solidFill>
                          <a:effectLst/>
                          <a:latin typeface="Calibri" panose="020F0502020204030204" pitchFamily="34" charset="0"/>
                        </a:rPr>
                        <a:t>0.98</a:t>
                      </a:r>
                    </a:p>
                  </a:txBody>
                  <a:tcPr marL="3810" marR="3810" marT="38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3833979"/>
                  </a:ext>
                </a:extLst>
              </a:tr>
            </a:tbl>
          </a:graphicData>
        </a:graphic>
      </p:graphicFrame>
      <p:cxnSp>
        <p:nvCxnSpPr>
          <p:cNvPr id="40" name="Straight Arrow Connector 39">
            <a:extLst>
              <a:ext uri="{FF2B5EF4-FFF2-40B4-BE49-F238E27FC236}">
                <a16:creationId xmlns:a16="http://schemas.microsoft.com/office/drawing/2014/main" id="{58A92B02-E62D-4B37-B3E5-890D47D3D90B}"/>
              </a:ext>
            </a:extLst>
          </p:cNvPr>
          <p:cNvCxnSpPr>
            <a:cxnSpLocks/>
          </p:cNvCxnSpPr>
          <p:nvPr/>
        </p:nvCxnSpPr>
        <p:spPr>
          <a:xfrm flipH="1">
            <a:off x="9320627" y="6104001"/>
            <a:ext cx="1232911" cy="8245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4D0BC14-6687-4F30-97C1-BC966C9258C6}"/>
              </a:ext>
            </a:extLst>
          </p:cNvPr>
          <p:cNvSpPr txBox="1"/>
          <p:nvPr/>
        </p:nvSpPr>
        <p:spPr>
          <a:xfrm>
            <a:off x="10524002" y="5960762"/>
            <a:ext cx="575799" cy="261610"/>
          </a:xfrm>
          <a:prstGeom prst="rect">
            <a:avLst/>
          </a:prstGeom>
          <a:noFill/>
        </p:spPr>
        <p:txBody>
          <a:bodyPr wrap="none" rtlCol="0">
            <a:spAutoFit/>
          </a:bodyPr>
          <a:lstStyle/>
          <a:p>
            <a:r>
              <a:rPr lang="en-US" sz="1100" dirty="0"/>
              <a:t>Button</a:t>
            </a:r>
          </a:p>
        </p:txBody>
      </p:sp>
      <p:sp>
        <p:nvSpPr>
          <p:cNvPr id="3" name="TextBox 2">
            <a:extLst>
              <a:ext uri="{FF2B5EF4-FFF2-40B4-BE49-F238E27FC236}">
                <a16:creationId xmlns:a16="http://schemas.microsoft.com/office/drawing/2014/main" id="{AB288EBA-91B8-91AC-C429-29FB56976481}"/>
              </a:ext>
            </a:extLst>
          </p:cNvPr>
          <p:cNvSpPr txBox="1"/>
          <p:nvPr/>
        </p:nvSpPr>
        <p:spPr>
          <a:xfrm>
            <a:off x="600273" y="893822"/>
            <a:ext cx="6837801" cy="2317366"/>
          </a:xfrm>
          <a:prstGeom prst="rect">
            <a:avLst/>
          </a:prstGeom>
          <a:noFill/>
        </p:spPr>
        <p:txBody>
          <a:bodyPr wrap="square">
            <a:spAutoFit/>
          </a:bodyPr>
          <a:lstStyle/>
          <a:p>
            <a:pPr>
              <a:lnSpc>
                <a:spcPct val="120000"/>
              </a:lnSpc>
            </a:pPr>
            <a:r>
              <a:rPr lang="en-US" sz="1400" b="1" dirty="0"/>
              <a:t>This thermal analysis done before chamber was changed from oval to octagon</a:t>
            </a:r>
          </a:p>
          <a:p>
            <a:pPr marL="171450" indent="-171450">
              <a:lnSpc>
                <a:spcPct val="120000"/>
              </a:lnSpc>
              <a:buFont typeface="Arial" panose="020B0604020202020204" pitchFamily="34" charset="0"/>
              <a:buChar char="•"/>
            </a:pPr>
            <a:r>
              <a:rPr lang="en-US" sz="1400" dirty="0"/>
              <a:t>Heat loads are localized beam induced heating calculated in CST.</a:t>
            </a:r>
          </a:p>
          <a:p>
            <a:pPr marL="628650" lvl="1" indent="-171450">
              <a:lnSpc>
                <a:spcPct val="120000"/>
              </a:lnSpc>
              <a:buFont typeface="Arial" panose="020B0604020202020204" pitchFamily="34" charset="0"/>
              <a:buChar char="•"/>
            </a:pPr>
            <a:r>
              <a:rPr lang="en-US" sz="1100" dirty="0"/>
              <a:t>Total heat load is </a:t>
            </a:r>
            <a:r>
              <a:rPr lang="en-US" sz="1100" b="1" dirty="0"/>
              <a:t>13W</a:t>
            </a:r>
          </a:p>
          <a:p>
            <a:pPr marL="171450" indent="-171450">
              <a:lnSpc>
                <a:spcPct val="120000"/>
              </a:lnSpc>
              <a:buFont typeface="Arial" panose="020B0604020202020204" pitchFamily="34" charset="0"/>
              <a:buChar char="•"/>
            </a:pPr>
            <a:r>
              <a:rPr lang="en-US" sz="1400" dirty="0"/>
              <a:t>Heat sinks (i.e. cooling) are:</a:t>
            </a:r>
          </a:p>
          <a:p>
            <a:pPr marL="628650" lvl="1" indent="-171450">
              <a:lnSpc>
                <a:spcPct val="120000"/>
              </a:lnSpc>
              <a:buFont typeface="Arial" panose="020B0604020202020204" pitchFamily="34" charset="0"/>
              <a:buChar char="•"/>
            </a:pPr>
            <a:r>
              <a:rPr lang="en-US" sz="1100" dirty="0"/>
              <a:t>6 </a:t>
            </a:r>
            <a:r>
              <a:rPr lang="en-US" sz="1100" dirty="0" err="1"/>
              <a:t>gpm</a:t>
            </a:r>
            <a:r>
              <a:rPr lang="en-US" sz="1100" dirty="0"/>
              <a:t> of water flowing through each chamber water channel</a:t>
            </a:r>
          </a:p>
          <a:p>
            <a:pPr marL="628650" lvl="1" indent="-171450">
              <a:lnSpc>
                <a:spcPct val="120000"/>
              </a:lnSpc>
              <a:buFont typeface="Arial" panose="020B0604020202020204" pitchFamily="34" charset="0"/>
              <a:buChar char="•"/>
            </a:pPr>
            <a:r>
              <a:rPr lang="en-US" sz="1100" dirty="0"/>
              <a:t>Static air convection on all exposed surfaces</a:t>
            </a:r>
          </a:p>
          <a:p>
            <a:pPr marL="1085850" lvl="2" indent="-171450">
              <a:lnSpc>
                <a:spcPct val="120000"/>
              </a:lnSpc>
              <a:buFont typeface="Arial" panose="020B0604020202020204" pitchFamily="34" charset="0"/>
              <a:buChar char="•"/>
            </a:pPr>
            <a:r>
              <a:rPr lang="en-US" sz="1050" dirty="0"/>
              <a:t>Film coefficient is 5 W/m</a:t>
            </a:r>
            <a:r>
              <a:rPr lang="en-US" sz="1050" baseline="30000" dirty="0"/>
              <a:t>2</a:t>
            </a:r>
            <a:r>
              <a:rPr lang="en-US" sz="1050" dirty="0"/>
              <a:t>C</a:t>
            </a:r>
          </a:p>
          <a:p>
            <a:pPr marL="171450" indent="-171450">
              <a:lnSpc>
                <a:spcPct val="120000"/>
              </a:lnSpc>
              <a:buFont typeface="Arial" panose="020B0604020202020204" pitchFamily="34" charset="0"/>
              <a:buChar char="•"/>
            </a:pPr>
            <a:r>
              <a:rPr lang="en-US" sz="1400" dirty="0"/>
              <a:t>Conservative assumptions</a:t>
            </a:r>
          </a:p>
          <a:p>
            <a:pPr marL="628650" lvl="1" indent="-171450">
              <a:lnSpc>
                <a:spcPct val="120000"/>
              </a:lnSpc>
              <a:buFont typeface="Arial" panose="020B0604020202020204" pitchFamily="34" charset="0"/>
              <a:buChar char="•"/>
            </a:pPr>
            <a:r>
              <a:rPr lang="en-US" sz="1100" dirty="0"/>
              <a:t>No heat flow through RF Gasket</a:t>
            </a:r>
          </a:p>
          <a:p>
            <a:pPr marL="628650" lvl="1" indent="-171450">
              <a:lnSpc>
                <a:spcPct val="120000"/>
              </a:lnSpc>
              <a:buFont typeface="Arial" panose="020B0604020202020204" pitchFamily="34" charset="0"/>
              <a:buChar char="•"/>
            </a:pPr>
            <a:r>
              <a:rPr lang="en-US" sz="1100" dirty="0"/>
              <a:t>No heat flow away from Copper pins to cable</a:t>
            </a:r>
          </a:p>
        </p:txBody>
      </p:sp>
    </p:spTree>
    <p:extLst>
      <p:ext uri="{BB962C8B-B14F-4D97-AF65-F5344CB8AC3E}">
        <p14:creationId xmlns:p14="http://schemas.microsoft.com/office/powerpoint/2010/main" val="3944821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1BD73-8288-42CB-926E-17E1AC32E7A6}"/>
              </a:ext>
            </a:extLst>
          </p:cNvPr>
          <p:cNvSpPr>
            <a:spLocks noGrp="1"/>
          </p:cNvSpPr>
          <p:nvPr>
            <p:ph type="title"/>
          </p:nvPr>
        </p:nvSpPr>
        <p:spPr/>
        <p:txBody>
          <a:bodyPr/>
          <a:lstStyle/>
          <a:p>
            <a:r>
              <a:rPr lang="en-US" dirty="0"/>
              <a:t>ESR BPM Thermal Analysis Results</a:t>
            </a:r>
          </a:p>
        </p:txBody>
      </p:sp>
      <p:grpSp>
        <p:nvGrpSpPr>
          <p:cNvPr id="4" name="Group 3">
            <a:extLst>
              <a:ext uri="{FF2B5EF4-FFF2-40B4-BE49-F238E27FC236}">
                <a16:creationId xmlns:a16="http://schemas.microsoft.com/office/drawing/2014/main" id="{9F1742B9-01DF-42E0-BE68-EDBAC32C3389}"/>
              </a:ext>
            </a:extLst>
          </p:cNvPr>
          <p:cNvGrpSpPr/>
          <p:nvPr/>
        </p:nvGrpSpPr>
        <p:grpSpPr>
          <a:xfrm>
            <a:off x="6021749" y="1919886"/>
            <a:ext cx="5482017" cy="2749709"/>
            <a:chOff x="4852880" y="2071370"/>
            <a:chExt cx="6363150" cy="3348356"/>
          </a:xfrm>
        </p:grpSpPr>
        <p:pic>
          <p:nvPicPr>
            <p:cNvPr id="5" name="Picture 4">
              <a:extLst>
                <a:ext uri="{FF2B5EF4-FFF2-40B4-BE49-F238E27FC236}">
                  <a16:creationId xmlns:a16="http://schemas.microsoft.com/office/drawing/2014/main" id="{D059FEE4-8E16-474F-BCF5-CFC34C63638B}"/>
                </a:ext>
              </a:extLst>
            </p:cNvPr>
            <p:cNvPicPr>
              <a:picLocks noChangeAspect="1"/>
            </p:cNvPicPr>
            <p:nvPr/>
          </p:nvPicPr>
          <p:blipFill>
            <a:blip r:embed="rId2"/>
            <a:stretch>
              <a:fillRect/>
            </a:stretch>
          </p:blipFill>
          <p:spPr>
            <a:xfrm>
              <a:off x="4852880" y="2666156"/>
              <a:ext cx="6363150" cy="2753570"/>
            </a:xfrm>
            <a:prstGeom prst="rect">
              <a:avLst/>
            </a:prstGeom>
          </p:spPr>
        </p:pic>
        <p:cxnSp>
          <p:nvCxnSpPr>
            <p:cNvPr id="7" name="Straight Arrow Connector 6">
              <a:extLst>
                <a:ext uri="{FF2B5EF4-FFF2-40B4-BE49-F238E27FC236}">
                  <a16:creationId xmlns:a16="http://schemas.microsoft.com/office/drawing/2014/main" id="{6C38A7D9-BF74-4A40-A1D6-7AB1451E6BCF}"/>
                </a:ext>
              </a:extLst>
            </p:cNvPr>
            <p:cNvCxnSpPr/>
            <p:nvPr/>
          </p:nvCxnSpPr>
          <p:spPr>
            <a:xfrm>
              <a:off x="5656219" y="4484048"/>
              <a:ext cx="559469" cy="1804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19C9886-1DEB-45A6-A25C-CA47D2550D77}"/>
                </a:ext>
              </a:extLst>
            </p:cNvPr>
            <p:cNvSpPr txBox="1"/>
            <p:nvPr/>
          </p:nvSpPr>
          <p:spPr>
            <a:xfrm>
              <a:off x="4852881" y="4243971"/>
              <a:ext cx="830677" cy="461665"/>
            </a:xfrm>
            <a:prstGeom prst="rect">
              <a:avLst/>
            </a:prstGeom>
            <a:noFill/>
          </p:spPr>
          <p:txBody>
            <a:bodyPr wrap="none" rtlCol="0">
              <a:spAutoFit/>
            </a:bodyPr>
            <a:lstStyle/>
            <a:p>
              <a:r>
                <a:rPr lang="en-US" sz="1200" dirty="0"/>
                <a:t>26°C</a:t>
              </a:r>
            </a:p>
            <a:p>
              <a:r>
                <a:rPr lang="en-US" sz="1200" dirty="0"/>
                <a:t>(chamber)</a:t>
              </a:r>
            </a:p>
          </p:txBody>
        </p:sp>
        <p:sp>
          <p:nvSpPr>
            <p:cNvPr id="9" name="TextBox 8">
              <a:extLst>
                <a:ext uri="{FF2B5EF4-FFF2-40B4-BE49-F238E27FC236}">
                  <a16:creationId xmlns:a16="http://schemas.microsoft.com/office/drawing/2014/main" id="{6D34CB18-B1F3-445E-B98A-9279591A1548}"/>
                </a:ext>
              </a:extLst>
            </p:cNvPr>
            <p:cNvSpPr txBox="1"/>
            <p:nvPr/>
          </p:nvSpPr>
          <p:spPr>
            <a:xfrm>
              <a:off x="5687175" y="3628125"/>
              <a:ext cx="661078" cy="461665"/>
            </a:xfrm>
            <a:prstGeom prst="rect">
              <a:avLst/>
            </a:prstGeom>
            <a:noFill/>
          </p:spPr>
          <p:txBody>
            <a:bodyPr wrap="none" rtlCol="0">
              <a:spAutoFit/>
            </a:bodyPr>
            <a:lstStyle/>
            <a:p>
              <a:r>
                <a:rPr lang="en-US" sz="1200" dirty="0"/>
                <a:t>51°C</a:t>
              </a:r>
            </a:p>
            <a:p>
              <a:r>
                <a:rPr lang="en-US" sz="1200" dirty="0"/>
                <a:t>(flange)</a:t>
              </a:r>
            </a:p>
          </p:txBody>
        </p:sp>
        <p:sp>
          <p:nvSpPr>
            <p:cNvPr id="10" name="TextBox 9">
              <a:extLst>
                <a:ext uri="{FF2B5EF4-FFF2-40B4-BE49-F238E27FC236}">
                  <a16:creationId xmlns:a16="http://schemas.microsoft.com/office/drawing/2014/main" id="{6C8E73D9-DE46-4EBA-BD79-D9B6796E0C31}"/>
                </a:ext>
              </a:extLst>
            </p:cNvPr>
            <p:cNvSpPr txBox="1"/>
            <p:nvPr/>
          </p:nvSpPr>
          <p:spPr>
            <a:xfrm>
              <a:off x="5475346" y="2928082"/>
              <a:ext cx="588623" cy="461665"/>
            </a:xfrm>
            <a:prstGeom prst="rect">
              <a:avLst/>
            </a:prstGeom>
            <a:noFill/>
          </p:spPr>
          <p:txBody>
            <a:bodyPr wrap="none" rtlCol="0">
              <a:spAutoFit/>
            </a:bodyPr>
            <a:lstStyle/>
            <a:p>
              <a:r>
                <a:rPr lang="en-US" sz="1200" dirty="0"/>
                <a:t>55°C</a:t>
              </a:r>
            </a:p>
            <a:p>
              <a:r>
                <a:rPr lang="en-US" sz="1200" dirty="0"/>
                <a:t>(body)</a:t>
              </a:r>
            </a:p>
          </p:txBody>
        </p:sp>
        <p:sp>
          <p:nvSpPr>
            <p:cNvPr id="11" name="TextBox 10">
              <a:extLst>
                <a:ext uri="{FF2B5EF4-FFF2-40B4-BE49-F238E27FC236}">
                  <a16:creationId xmlns:a16="http://schemas.microsoft.com/office/drawing/2014/main" id="{757D2A23-359A-4FC2-8C1D-210F7ACB3DA0}"/>
                </a:ext>
              </a:extLst>
            </p:cNvPr>
            <p:cNvSpPr txBox="1"/>
            <p:nvPr/>
          </p:nvSpPr>
          <p:spPr>
            <a:xfrm>
              <a:off x="5984530" y="2071370"/>
              <a:ext cx="911275" cy="461665"/>
            </a:xfrm>
            <a:prstGeom prst="rect">
              <a:avLst/>
            </a:prstGeom>
            <a:noFill/>
          </p:spPr>
          <p:txBody>
            <a:bodyPr wrap="none" rtlCol="0">
              <a:spAutoFit/>
            </a:bodyPr>
            <a:lstStyle/>
            <a:p>
              <a:r>
                <a:rPr lang="en-US" sz="1200" dirty="0"/>
                <a:t>57°C</a:t>
              </a:r>
            </a:p>
            <a:p>
              <a:r>
                <a:rPr lang="en-US" sz="1200" dirty="0"/>
                <a:t>(connector)</a:t>
              </a:r>
            </a:p>
          </p:txBody>
        </p:sp>
        <p:sp>
          <p:nvSpPr>
            <p:cNvPr id="12" name="TextBox 11">
              <a:extLst>
                <a:ext uri="{FF2B5EF4-FFF2-40B4-BE49-F238E27FC236}">
                  <a16:creationId xmlns:a16="http://schemas.microsoft.com/office/drawing/2014/main" id="{AE88ED16-E362-408A-BEEE-76A6837CDFD2}"/>
                </a:ext>
              </a:extLst>
            </p:cNvPr>
            <p:cNvSpPr txBox="1"/>
            <p:nvPr/>
          </p:nvSpPr>
          <p:spPr>
            <a:xfrm>
              <a:off x="9172122" y="2084303"/>
              <a:ext cx="786447" cy="562175"/>
            </a:xfrm>
            <a:prstGeom prst="rect">
              <a:avLst/>
            </a:prstGeom>
            <a:noFill/>
          </p:spPr>
          <p:txBody>
            <a:bodyPr wrap="square" rtlCol="0">
              <a:spAutoFit/>
            </a:bodyPr>
            <a:lstStyle/>
            <a:p>
              <a:r>
                <a:rPr lang="en-US" sz="1200" dirty="0"/>
                <a:t>65°C</a:t>
              </a:r>
            </a:p>
            <a:p>
              <a:r>
                <a:rPr lang="en-US" sz="1200" dirty="0"/>
                <a:t>(pin)</a:t>
              </a:r>
            </a:p>
          </p:txBody>
        </p:sp>
        <p:sp>
          <p:nvSpPr>
            <p:cNvPr id="13" name="TextBox 12">
              <a:extLst>
                <a:ext uri="{FF2B5EF4-FFF2-40B4-BE49-F238E27FC236}">
                  <a16:creationId xmlns:a16="http://schemas.microsoft.com/office/drawing/2014/main" id="{BEA4ED3A-3B9D-4004-9EA4-B92BE7FF7312}"/>
                </a:ext>
              </a:extLst>
            </p:cNvPr>
            <p:cNvSpPr txBox="1"/>
            <p:nvPr/>
          </p:nvSpPr>
          <p:spPr>
            <a:xfrm>
              <a:off x="9567407" y="2903797"/>
              <a:ext cx="1099083" cy="461665"/>
            </a:xfrm>
            <a:prstGeom prst="rect">
              <a:avLst/>
            </a:prstGeom>
            <a:noFill/>
          </p:spPr>
          <p:txBody>
            <a:bodyPr wrap="none" rtlCol="0">
              <a:spAutoFit/>
            </a:bodyPr>
            <a:lstStyle/>
            <a:p>
              <a:r>
                <a:rPr lang="en-US" sz="1200" dirty="0"/>
                <a:t>65°C</a:t>
              </a:r>
            </a:p>
            <a:p>
              <a:r>
                <a:rPr lang="en-US" sz="1200" dirty="0"/>
                <a:t>(boron nitride)</a:t>
              </a:r>
            </a:p>
          </p:txBody>
        </p:sp>
        <p:sp>
          <p:nvSpPr>
            <p:cNvPr id="14" name="TextBox 13">
              <a:extLst>
                <a:ext uri="{FF2B5EF4-FFF2-40B4-BE49-F238E27FC236}">
                  <a16:creationId xmlns:a16="http://schemas.microsoft.com/office/drawing/2014/main" id="{03D80D6D-5B81-4A42-A7DA-BBE294A5E70C}"/>
                </a:ext>
              </a:extLst>
            </p:cNvPr>
            <p:cNvSpPr txBox="1"/>
            <p:nvPr/>
          </p:nvSpPr>
          <p:spPr>
            <a:xfrm>
              <a:off x="9900856" y="3564845"/>
              <a:ext cx="581378" cy="461665"/>
            </a:xfrm>
            <a:prstGeom prst="rect">
              <a:avLst/>
            </a:prstGeom>
            <a:noFill/>
          </p:spPr>
          <p:txBody>
            <a:bodyPr wrap="none" rtlCol="0">
              <a:spAutoFit/>
            </a:bodyPr>
            <a:lstStyle/>
            <a:p>
              <a:r>
                <a:rPr lang="en-US" sz="1200" dirty="0"/>
                <a:t>68°C</a:t>
              </a:r>
            </a:p>
            <a:p>
              <a:r>
                <a:rPr lang="en-US" sz="1200" dirty="0"/>
                <a:t>(glass)</a:t>
              </a:r>
            </a:p>
          </p:txBody>
        </p:sp>
        <p:sp>
          <p:nvSpPr>
            <p:cNvPr id="15" name="TextBox 14">
              <a:extLst>
                <a:ext uri="{FF2B5EF4-FFF2-40B4-BE49-F238E27FC236}">
                  <a16:creationId xmlns:a16="http://schemas.microsoft.com/office/drawing/2014/main" id="{BC24334D-FDDE-4AFE-8E15-00C0FE57773C}"/>
                </a:ext>
              </a:extLst>
            </p:cNvPr>
            <p:cNvSpPr txBox="1"/>
            <p:nvPr/>
          </p:nvSpPr>
          <p:spPr>
            <a:xfrm>
              <a:off x="7440509" y="4925152"/>
              <a:ext cx="1187889" cy="461665"/>
            </a:xfrm>
            <a:prstGeom prst="rect">
              <a:avLst/>
            </a:prstGeom>
            <a:noFill/>
          </p:spPr>
          <p:txBody>
            <a:bodyPr wrap="none" rtlCol="0">
              <a:spAutoFit/>
            </a:bodyPr>
            <a:lstStyle/>
            <a:p>
              <a:r>
                <a:rPr lang="en-US" sz="1200" dirty="0"/>
                <a:t>73°C</a:t>
              </a:r>
            </a:p>
            <a:p>
              <a:r>
                <a:rPr lang="en-US" sz="1200" dirty="0"/>
                <a:t>(button surface)</a:t>
              </a:r>
            </a:p>
          </p:txBody>
        </p:sp>
        <p:cxnSp>
          <p:nvCxnSpPr>
            <p:cNvPr id="16" name="Straight Arrow Connector 15">
              <a:extLst>
                <a:ext uri="{FF2B5EF4-FFF2-40B4-BE49-F238E27FC236}">
                  <a16:creationId xmlns:a16="http://schemas.microsoft.com/office/drawing/2014/main" id="{A2C5C51E-6D35-45C2-8236-0354B6E69608}"/>
                </a:ext>
              </a:extLst>
            </p:cNvPr>
            <p:cNvCxnSpPr>
              <a:cxnSpLocks/>
            </p:cNvCxnSpPr>
            <p:nvPr/>
          </p:nvCxnSpPr>
          <p:spPr>
            <a:xfrm>
              <a:off x="6317154" y="3793676"/>
              <a:ext cx="792549" cy="3100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E6E2C29-ECF6-4493-BB32-39262D27E57C}"/>
                </a:ext>
              </a:extLst>
            </p:cNvPr>
            <p:cNvCxnSpPr>
              <a:cxnSpLocks/>
            </p:cNvCxnSpPr>
            <p:nvPr/>
          </p:nvCxnSpPr>
          <p:spPr>
            <a:xfrm>
              <a:off x="6295258" y="3078630"/>
              <a:ext cx="400603" cy="3111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5C81A87-AC3A-4493-83FD-13520D29B0F0}"/>
                </a:ext>
              </a:extLst>
            </p:cNvPr>
            <p:cNvCxnSpPr>
              <a:cxnSpLocks/>
            </p:cNvCxnSpPr>
            <p:nvPr/>
          </p:nvCxnSpPr>
          <p:spPr>
            <a:xfrm>
              <a:off x="6895805" y="2533035"/>
              <a:ext cx="408379" cy="3462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2A8A09A-ECD0-40DE-BCE6-F5D3A06AA59B}"/>
                </a:ext>
              </a:extLst>
            </p:cNvPr>
            <p:cNvCxnSpPr>
              <a:cxnSpLocks/>
            </p:cNvCxnSpPr>
            <p:nvPr/>
          </p:nvCxnSpPr>
          <p:spPr>
            <a:xfrm flipH="1">
              <a:off x="8597154" y="2466774"/>
              <a:ext cx="554158" cy="3986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1AAFA41-9997-420D-BA69-A93092991C4F}"/>
                </a:ext>
              </a:extLst>
            </p:cNvPr>
            <p:cNvCxnSpPr>
              <a:cxnSpLocks/>
            </p:cNvCxnSpPr>
            <p:nvPr/>
          </p:nvCxnSpPr>
          <p:spPr>
            <a:xfrm flipH="1">
              <a:off x="8615720" y="3449800"/>
              <a:ext cx="1180236" cy="4987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D02C2E0-9039-47FB-A4B3-F125CF0A035C}"/>
                </a:ext>
              </a:extLst>
            </p:cNvPr>
            <p:cNvCxnSpPr>
              <a:cxnSpLocks/>
            </p:cNvCxnSpPr>
            <p:nvPr/>
          </p:nvCxnSpPr>
          <p:spPr>
            <a:xfrm flipH="1">
              <a:off x="8573978" y="3783916"/>
              <a:ext cx="1301587" cy="3000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64B51A7-2463-42AB-AD51-121FFE5FFC32}"/>
                </a:ext>
              </a:extLst>
            </p:cNvPr>
            <p:cNvCxnSpPr>
              <a:cxnSpLocks/>
            </p:cNvCxnSpPr>
            <p:nvPr/>
          </p:nvCxnSpPr>
          <p:spPr>
            <a:xfrm flipV="1">
              <a:off x="8034454" y="4462139"/>
              <a:ext cx="449250" cy="4828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Slide Number Placeholder 5">
            <a:extLst>
              <a:ext uri="{FF2B5EF4-FFF2-40B4-BE49-F238E27FC236}">
                <a16:creationId xmlns:a16="http://schemas.microsoft.com/office/drawing/2014/main" id="{18219C0D-AE72-4E46-B2DA-412F45D038CA}"/>
              </a:ext>
            </a:extLst>
          </p:cNvPr>
          <p:cNvSpPr>
            <a:spLocks noGrp="1"/>
          </p:cNvSpPr>
          <p:nvPr>
            <p:ph type="sldNum" sz="quarter" idx="12"/>
          </p:nvPr>
        </p:nvSpPr>
        <p:spPr>
          <a:xfrm>
            <a:off x="11599916" y="6288942"/>
            <a:ext cx="524677"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24</a:t>
            </a:fld>
            <a:endParaRPr lang="en-US" dirty="0"/>
          </a:p>
        </p:txBody>
      </p:sp>
      <p:sp>
        <p:nvSpPr>
          <p:cNvPr id="17" name="TextBox 16">
            <a:extLst>
              <a:ext uri="{FF2B5EF4-FFF2-40B4-BE49-F238E27FC236}">
                <a16:creationId xmlns:a16="http://schemas.microsoft.com/office/drawing/2014/main" id="{A975902B-EC90-CBE5-276C-6EEC14FE6C22}"/>
              </a:ext>
            </a:extLst>
          </p:cNvPr>
          <p:cNvSpPr txBox="1"/>
          <p:nvPr/>
        </p:nvSpPr>
        <p:spPr>
          <a:xfrm>
            <a:off x="300989" y="812644"/>
            <a:ext cx="11298927" cy="646331"/>
          </a:xfrm>
          <a:prstGeom prst="rect">
            <a:avLst/>
          </a:prstGeom>
          <a:noFill/>
        </p:spPr>
        <p:txBody>
          <a:bodyPr wrap="none" rtlCol="0">
            <a:spAutoFit/>
          </a:bodyPr>
          <a:lstStyle/>
          <a:p>
            <a:r>
              <a:rPr lang="en-US" dirty="0"/>
              <a:t>Thermal results for worst case scenario:  </a:t>
            </a:r>
          </a:p>
          <a:p>
            <a:r>
              <a:rPr lang="en-US" dirty="0"/>
              <a:t>	1160 23 ps long, 28 nC bunches, 10 ns spacing, 484 Amps peak current, 2.5 Amps average current </a:t>
            </a:r>
          </a:p>
        </p:txBody>
      </p:sp>
      <p:sp>
        <p:nvSpPr>
          <p:cNvPr id="20" name="TextBox 19">
            <a:extLst>
              <a:ext uri="{FF2B5EF4-FFF2-40B4-BE49-F238E27FC236}">
                <a16:creationId xmlns:a16="http://schemas.microsoft.com/office/drawing/2014/main" id="{C7F24D45-381A-0113-78D5-7353A8D90FA4}"/>
              </a:ext>
            </a:extLst>
          </p:cNvPr>
          <p:cNvSpPr txBox="1"/>
          <p:nvPr/>
        </p:nvSpPr>
        <p:spPr>
          <a:xfrm>
            <a:off x="249181" y="1798591"/>
            <a:ext cx="5737522" cy="3429465"/>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1400" dirty="0"/>
              <a:t>Symmetric around the horizontal plane</a:t>
            </a:r>
          </a:p>
          <a:p>
            <a:pPr marL="285750" indent="-285750">
              <a:lnSpc>
                <a:spcPct val="120000"/>
              </a:lnSpc>
              <a:buFont typeface="Arial" panose="020B0604020202020204" pitchFamily="34" charset="0"/>
              <a:buChar char="•"/>
            </a:pPr>
            <a:r>
              <a:rPr lang="en-US" sz="1400" dirty="0"/>
              <a:t>Biggest impedance to thermal flow is the borosilicate glass (low thermal conductivity)</a:t>
            </a:r>
          </a:p>
          <a:p>
            <a:pPr marL="285750" indent="-285750">
              <a:lnSpc>
                <a:spcPct val="120000"/>
              </a:lnSpc>
              <a:buFont typeface="Arial" panose="020B0604020202020204" pitchFamily="34" charset="0"/>
              <a:buChar char="•"/>
            </a:pPr>
            <a:r>
              <a:rPr lang="en-US" sz="1400" dirty="0">
                <a:solidFill>
                  <a:srgbClr val="FF0000"/>
                </a:solidFill>
              </a:rPr>
              <a:t>Max temp is button surface at 73 °C</a:t>
            </a:r>
            <a:r>
              <a:rPr lang="en-US" sz="1400" dirty="0"/>
              <a:t> (desire to keep below 100 °C)</a:t>
            </a:r>
          </a:p>
          <a:p>
            <a:pPr marL="742950" lvl="1" indent="-285750">
              <a:lnSpc>
                <a:spcPct val="120000"/>
              </a:lnSpc>
              <a:buFont typeface="Arial" panose="020B0604020202020204" pitchFamily="34" charset="0"/>
              <a:buChar char="•"/>
            </a:pPr>
            <a:r>
              <a:rPr lang="en-US" sz="1400" dirty="0"/>
              <a:t>Based on data collected from other machines and comments from manufacturer, these temperatures are not considered to be of concern.</a:t>
            </a:r>
          </a:p>
          <a:p>
            <a:pPr marL="285750" indent="-285750">
              <a:lnSpc>
                <a:spcPct val="120000"/>
              </a:lnSpc>
              <a:buFont typeface="Arial" panose="020B0604020202020204" pitchFamily="34" charset="0"/>
              <a:buChar char="•"/>
            </a:pPr>
            <a:r>
              <a:rPr lang="en-US" sz="1400" dirty="0"/>
              <a:t>Temperature values are conservatively high as analysis was conducted with cooling water flowing at 6 GPM and we plan to flow water at 8 GPM.</a:t>
            </a:r>
          </a:p>
          <a:p>
            <a:pPr marL="285750" indent="-285750">
              <a:lnSpc>
                <a:spcPct val="120000"/>
              </a:lnSpc>
              <a:buFont typeface="Arial" panose="020B0604020202020204" pitchFamily="34" charset="0"/>
              <a:buChar char="•"/>
            </a:pPr>
            <a:r>
              <a:rPr lang="en-US" sz="1400" dirty="0"/>
              <a:t>Temperatures may be further reduced by:</a:t>
            </a:r>
          </a:p>
          <a:p>
            <a:pPr marL="628650" lvl="1" indent="-171450">
              <a:lnSpc>
                <a:spcPct val="120000"/>
              </a:lnSpc>
              <a:buFont typeface="Arial" panose="020B0604020202020204" pitchFamily="34" charset="0"/>
              <a:buChar char="•"/>
            </a:pPr>
            <a:r>
              <a:rPr lang="en-US" sz="1400" dirty="0"/>
              <a:t>BPM geometry changes</a:t>
            </a:r>
          </a:p>
          <a:p>
            <a:pPr marL="628650" lvl="1" indent="-171450">
              <a:lnSpc>
                <a:spcPct val="120000"/>
              </a:lnSpc>
              <a:buFont typeface="Arial" panose="020B0604020202020204" pitchFamily="34" charset="0"/>
              <a:buChar char="•"/>
            </a:pPr>
            <a:r>
              <a:rPr lang="en-US" sz="1400" dirty="0"/>
              <a:t>Including RF gasket into thermal model</a:t>
            </a:r>
          </a:p>
        </p:txBody>
      </p:sp>
    </p:spTree>
    <p:extLst>
      <p:ext uri="{BB962C8B-B14F-4D97-AF65-F5344CB8AC3E}">
        <p14:creationId xmlns:p14="http://schemas.microsoft.com/office/powerpoint/2010/main" val="3572470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166BB-BB35-0C2C-A802-3F6F434CEB77}"/>
              </a:ext>
            </a:extLst>
          </p:cNvPr>
          <p:cNvSpPr>
            <a:spLocks noGrp="1"/>
          </p:cNvSpPr>
          <p:nvPr>
            <p:ph type="title"/>
          </p:nvPr>
        </p:nvSpPr>
        <p:spPr/>
        <p:txBody>
          <a:bodyPr/>
          <a:lstStyle/>
          <a:p>
            <a:r>
              <a:rPr lang="en-US" dirty="0"/>
              <a:t>ESR Impedance Budget &amp; BPMs</a:t>
            </a:r>
          </a:p>
        </p:txBody>
      </p:sp>
      <p:pic>
        <p:nvPicPr>
          <p:cNvPr id="4" name="Picture 3" descr="Chart, line chart&#10;&#10;Description automatically generated">
            <a:extLst>
              <a:ext uri="{FF2B5EF4-FFF2-40B4-BE49-F238E27FC236}">
                <a16:creationId xmlns:a16="http://schemas.microsoft.com/office/drawing/2014/main" id="{000F63EC-32A9-3201-95C1-4D609D856E14}"/>
              </a:ext>
            </a:extLst>
          </p:cNvPr>
          <p:cNvPicPr>
            <a:picLocks noChangeAspect="1"/>
          </p:cNvPicPr>
          <p:nvPr/>
        </p:nvPicPr>
        <p:blipFill>
          <a:blip r:embed="rId2"/>
          <a:stretch>
            <a:fillRect/>
          </a:stretch>
        </p:blipFill>
        <p:spPr>
          <a:xfrm>
            <a:off x="6910112" y="2384914"/>
            <a:ext cx="1907863" cy="2743724"/>
          </a:xfrm>
          <a:prstGeom prst="rect">
            <a:avLst/>
          </a:prstGeom>
        </p:spPr>
      </p:pic>
      <p:sp>
        <p:nvSpPr>
          <p:cNvPr id="5" name="Rounded Rectangle 4">
            <a:extLst>
              <a:ext uri="{FF2B5EF4-FFF2-40B4-BE49-F238E27FC236}">
                <a16:creationId xmlns:a16="http://schemas.microsoft.com/office/drawing/2014/main" id="{4445A921-5E24-E6C2-A350-787B2C885CC9}"/>
              </a:ext>
            </a:extLst>
          </p:cNvPr>
          <p:cNvSpPr/>
          <p:nvPr/>
        </p:nvSpPr>
        <p:spPr>
          <a:xfrm>
            <a:off x="6539563" y="1118324"/>
            <a:ext cx="5231113" cy="4909625"/>
          </a:xfrm>
          <a:prstGeom prst="roundRect">
            <a:avLst/>
          </a:prstGeom>
          <a:solidFill>
            <a:schemeClr val="accent1">
              <a:alpha val="842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8B34A1B-8A53-0EAB-D236-5D155EB243A2}"/>
              </a:ext>
            </a:extLst>
          </p:cNvPr>
          <p:cNvPicPr>
            <a:picLocks noChangeAspect="1"/>
          </p:cNvPicPr>
          <p:nvPr/>
        </p:nvPicPr>
        <p:blipFill>
          <a:blip r:embed="rId3"/>
          <a:stretch>
            <a:fillRect/>
          </a:stretch>
        </p:blipFill>
        <p:spPr>
          <a:xfrm>
            <a:off x="8885049" y="3779210"/>
            <a:ext cx="330200" cy="1028700"/>
          </a:xfrm>
          <a:prstGeom prst="rect">
            <a:avLst/>
          </a:prstGeom>
        </p:spPr>
      </p:pic>
      <p:sp>
        <p:nvSpPr>
          <p:cNvPr id="7" name="TextBox 6">
            <a:extLst>
              <a:ext uri="{FF2B5EF4-FFF2-40B4-BE49-F238E27FC236}">
                <a16:creationId xmlns:a16="http://schemas.microsoft.com/office/drawing/2014/main" id="{6A38A24E-4875-2D30-B6B4-CADE886A351A}"/>
              </a:ext>
            </a:extLst>
          </p:cNvPr>
          <p:cNvSpPr txBox="1"/>
          <p:nvPr/>
        </p:nvSpPr>
        <p:spPr>
          <a:xfrm>
            <a:off x="9129144" y="3742265"/>
            <a:ext cx="950901" cy="253916"/>
          </a:xfrm>
          <a:prstGeom prst="rect">
            <a:avLst/>
          </a:prstGeom>
          <a:noFill/>
        </p:spPr>
        <p:txBody>
          <a:bodyPr wrap="none" rtlCol="0">
            <a:spAutoFit/>
          </a:bodyPr>
          <a:lstStyle/>
          <a:p>
            <a:r>
              <a:rPr lang="en-US" sz="1050" dirty="0"/>
              <a:t>Bellows: 770</a:t>
            </a:r>
          </a:p>
        </p:txBody>
      </p:sp>
      <p:sp>
        <p:nvSpPr>
          <p:cNvPr id="8" name="TextBox 7">
            <a:extLst>
              <a:ext uri="{FF2B5EF4-FFF2-40B4-BE49-F238E27FC236}">
                <a16:creationId xmlns:a16="http://schemas.microsoft.com/office/drawing/2014/main" id="{B67889BA-E18D-789B-9AC0-B2CE83928813}"/>
              </a:ext>
            </a:extLst>
          </p:cNvPr>
          <p:cNvSpPr txBox="1"/>
          <p:nvPr/>
        </p:nvSpPr>
        <p:spPr>
          <a:xfrm>
            <a:off x="9144709" y="4026192"/>
            <a:ext cx="843501" cy="253916"/>
          </a:xfrm>
          <a:prstGeom prst="rect">
            <a:avLst/>
          </a:prstGeom>
          <a:noFill/>
        </p:spPr>
        <p:txBody>
          <a:bodyPr wrap="none" rtlCol="0">
            <a:spAutoFit/>
          </a:bodyPr>
          <a:lstStyle/>
          <a:p>
            <a:r>
              <a:rPr lang="en-US" sz="1050" dirty="0"/>
              <a:t>BPMs: 494</a:t>
            </a:r>
          </a:p>
        </p:txBody>
      </p:sp>
      <p:sp>
        <p:nvSpPr>
          <p:cNvPr id="9" name="TextBox 8">
            <a:extLst>
              <a:ext uri="{FF2B5EF4-FFF2-40B4-BE49-F238E27FC236}">
                <a16:creationId xmlns:a16="http://schemas.microsoft.com/office/drawing/2014/main" id="{EFC40A3A-79BA-95D5-8613-5812A5A35E79}"/>
              </a:ext>
            </a:extLst>
          </p:cNvPr>
          <p:cNvSpPr txBox="1"/>
          <p:nvPr/>
        </p:nvSpPr>
        <p:spPr>
          <a:xfrm>
            <a:off x="9155120" y="4310119"/>
            <a:ext cx="2510624" cy="253916"/>
          </a:xfrm>
          <a:prstGeom prst="rect">
            <a:avLst/>
          </a:prstGeom>
          <a:noFill/>
        </p:spPr>
        <p:txBody>
          <a:bodyPr wrap="none" rtlCol="0">
            <a:spAutoFit/>
          </a:bodyPr>
          <a:lstStyle/>
          <a:p>
            <a:r>
              <a:rPr lang="en-US" sz="1050" dirty="0"/>
              <a:t>Beam line absorber 137 mm radius: 17</a:t>
            </a:r>
          </a:p>
        </p:txBody>
      </p:sp>
      <p:sp>
        <p:nvSpPr>
          <p:cNvPr id="10" name="TextBox 9">
            <a:extLst>
              <a:ext uri="{FF2B5EF4-FFF2-40B4-BE49-F238E27FC236}">
                <a16:creationId xmlns:a16="http://schemas.microsoft.com/office/drawing/2014/main" id="{F3B032DF-251D-F71E-522D-5D2D3CDE7193}"/>
              </a:ext>
            </a:extLst>
          </p:cNvPr>
          <p:cNvSpPr txBox="1"/>
          <p:nvPr/>
        </p:nvSpPr>
        <p:spPr>
          <a:xfrm>
            <a:off x="9144710" y="4564035"/>
            <a:ext cx="1653017" cy="253916"/>
          </a:xfrm>
          <a:prstGeom prst="rect">
            <a:avLst/>
          </a:prstGeom>
          <a:noFill/>
        </p:spPr>
        <p:txBody>
          <a:bodyPr wrap="none" rtlCol="0">
            <a:spAutoFit/>
          </a:bodyPr>
          <a:lstStyle/>
          <a:p>
            <a:r>
              <a:rPr lang="en-US" sz="1050" dirty="0"/>
              <a:t>591 MHz RF cavities: 18</a:t>
            </a:r>
          </a:p>
        </p:txBody>
      </p:sp>
      <p:cxnSp>
        <p:nvCxnSpPr>
          <p:cNvPr id="11" name="Straight Arrow Connector 10">
            <a:extLst>
              <a:ext uri="{FF2B5EF4-FFF2-40B4-BE49-F238E27FC236}">
                <a16:creationId xmlns:a16="http://schemas.microsoft.com/office/drawing/2014/main" id="{85A4408F-4FDD-5780-B858-9BF49F1E9D62}"/>
              </a:ext>
            </a:extLst>
          </p:cNvPr>
          <p:cNvCxnSpPr>
            <a:cxnSpLocks/>
          </p:cNvCxnSpPr>
          <p:nvPr/>
        </p:nvCxnSpPr>
        <p:spPr>
          <a:xfrm flipH="1" flipV="1">
            <a:off x="7907854" y="3955198"/>
            <a:ext cx="977195" cy="161251"/>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B520179-E438-953C-0B3C-18AEC3D83CE1}"/>
              </a:ext>
            </a:extLst>
          </p:cNvPr>
          <p:cNvSpPr txBox="1"/>
          <p:nvPr/>
        </p:nvSpPr>
        <p:spPr>
          <a:xfrm>
            <a:off x="6990536" y="1273735"/>
            <a:ext cx="4647907" cy="646331"/>
          </a:xfrm>
          <a:prstGeom prst="rect">
            <a:avLst/>
          </a:prstGeom>
          <a:noFill/>
        </p:spPr>
        <p:txBody>
          <a:bodyPr wrap="square" rtlCol="0">
            <a:spAutoFit/>
          </a:bodyPr>
          <a:lstStyle/>
          <a:p>
            <a:r>
              <a:rPr lang="en-US" sz="1200" dirty="0"/>
              <a:t>ESR Impedance budget simulations for 0.5 mm bunches are underway using GdfidL</a:t>
            </a:r>
          </a:p>
          <a:p>
            <a:pPr marL="285750" indent="-285750">
              <a:buFont typeface="Arial" panose="020B0604020202020204" pitchFamily="34" charset="0"/>
              <a:buChar char="•"/>
            </a:pPr>
            <a:r>
              <a:rPr lang="en-US" sz="1200" dirty="0"/>
              <a:t>Total BPM longitudinal wakefield is acceptable </a:t>
            </a:r>
          </a:p>
        </p:txBody>
      </p:sp>
      <p:sp>
        <p:nvSpPr>
          <p:cNvPr id="13" name="TextBox 12">
            <a:extLst>
              <a:ext uri="{FF2B5EF4-FFF2-40B4-BE49-F238E27FC236}">
                <a16:creationId xmlns:a16="http://schemas.microsoft.com/office/drawing/2014/main" id="{CEA7EDFC-DA57-F80C-59AE-D496622CAC3E}"/>
              </a:ext>
            </a:extLst>
          </p:cNvPr>
          <p:cNvSpPr txBox="1"/>
          <p:nvPr/>
        </p:nvSpPr>
        <p:spPr>
          <a:xfrm>
            <a:off x="7001057" y="5211337"/>
            <a:ext cx="3796670" cy="646331"/>
          </a:xfrm>
          <a:prstGeom prst="rect">
            <a:avLst/>
          </a:prstGeom>
          <a:noFill/>
        </p:spPr>
        <p:txBody>
          <a:bodyPr wrap="square" rtlCol="0">
            <a:spAutoFit/>
          </a:bodyPr>
          <a:lstStyle/>
          <a:p>
            <a:r>
              <a:rPr lang="en-US" sz="1200" b="0" i="0" u="none" strike="noStrike" dirty="0">
                <a:solidFill>
                  <a:srgbClr val="000000"/>
                </a:solidFill>
                <a:effectLst/>
                <a:latin typeface="Calibri" panose="020F0502020204030204" pitchFamily="34" charset="0"/>
              </a:rPr>
              <a:t>We simulated the pseudo-Green function for a 0.5 mm bunch length (15 times smaller than the circulated bunch length of 7 mm) to use it in particle tracking simulations.</a:t>
            </a:r>
            <a:endParaRPr lang="en-US" sz="1200" dirty="0"/>
          </a:p>
        </p:txBody>
      </p:sp>
      <p:pic>
        <p:nvPicPr>
          <p:cNvPr id="14" name="Picture 13" descr="Icon&#10;&#10;Description automatically generated">
            <a:extLst>
              <a:ext uri="{FF2B5EF4-FFF2-40B4-BE49-F238E27FC236}">
                <a16:creationId xmlns:a16="http://schemas.microsoft.com/office/drawing/2014/main" id="{91174EE7-A2E0-36B9-DAC0-68EFACB43C63}"/>
              </a:ext>
            </a:extLst>
          </p:cNvPr>
          <p:cNvPicPr>
            <a:picLocks noChangeAspect="1"/>
          </p:cNvPicPr>
          <p:nvPr/>
        </p:nvPicPr>
        <p:blipFill>
          <a:blip r:embed="rId4"/>
          <a:stretch>
            <a:fillRect/>
          </a:stretch>
        </p:blipFill>
        <p:spPr>
          <a:xfrm>
            <a:off x="7490031" y="2038422"/>
            <a:ext cx="909649" cy="277332"/>
          </a:xfrm>
          <a:prstGeom prst="rect">
            <a:avLst/>
          </a:prstGeom>
        </p:spPr>
      </p:pic>
      <p:sp>
        <p:nvSpPr>
          <p:cNvPr id="15" name="TextBox 14">
            <a:extLst>
              <a:ext uri="{FF2B5EF4-FFF2-40B4-BE49-F238E27FC236}">
                <a16:creationId xmlns:a16="http://schemas.microsoft.com/office/drawing/2014/main" id="{DB88C61F-1C90-CF8A-1654-41418251669F}"/>
              </a:ext>
            </a:extLst>
          </p:cNvPr>
          <p:cNvSpPr txBox="1"/>
          <p:nvPr/>
        </p:nvSpPr>
        <p:spPr>
          <a:xfrm>
            <a:off x="7832938" y="2023199"/>
            <a:ext cx="780983" cy="307777"/>
          </a:xfrm>
          <a:prstGeom prst="rect">
            <a:avLst/>
          </a:prstGeom>
          <a:solidFill>
            <a:schemeClr val="bg1"/>
          </a:solidFill>
        </p:spPr>
        <p:txBody>
          <a:bodyPr wrap="none" rtlCol="0">
            <a:spAutoFit/>
          </a:bodyPr>
          <a:lstStyle/>
          <a:p>
            <a:r>
              <a:rPr lang="en-US" sz="1400" dirty="0"/>
              <a:t>0.5 mm</a:t>
            </a:r>
          </a:p>
        </p:txBody>
      </p:sp>
      <p:cxnSp>
        <p:nvCxnSpPr>
          <p:cNvPr id="16" name="Straight Connector 15">
            <a:extLst>
              <a:ext uri="{FF2B5EF4-FFF2-40B4-BE49-F238E27FC236}">
                <a16:creationId xmlns:a16="http://schemas.microsoft.com/office/drawing/2014/main" id="{8893141F-A43F-DA84-2E43-5F856B6329F7}"/>
              </a:ext>
            </a:extLst>
          </p:cNvPr>
          <p:cNvCxnSpPr/>
          <p:nvPr/>
        </p:nvCxnSpPr>
        <p:spPr>
          <a:xfrm>
            <a:off x="7638582" y="2261716"/>
            <a:ext cx="8865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descr="Table&#10;&#10;Description automatically generated">
            <a:extLst>
              <a:ext uri="{FF2B5EF4-FFF2-40B4-BE49-F238E27FC236}">
                <a16:creationId xmlns:a16="http://schemas.microsoft.com/office/drawing/2014/main" id="{9A430ECC-3E27-5D78-2838-E923E5A17698}"/>
              </a:ext>
            </a:extLst>
          </p:cNvPr>
          <p:cNvPicPr>
            <a:picLocks noChangeAspect="1"/>
          </p:cNvPicPr>
          <p:nvPr/>
        </p:nvPicPr>
        <p:blipFill>
          <a:blip r:embed="rId5"/>
          <a:stretch>
            <a:fillRect/>
          </a:stretch>
        </p:blipFill>
        <p:spPr>
          <a:xfrm>
            <a:off x="1098841" y="2101985"/>
            <a:ext cx="3360776" cy="3432517"/>
          </a:xfrm>
          <a:prstGeom prst="rect">
            <a:avLst/>
          </a:prstGeom>
        </p:spPr>
      </p:pic>
      <p:sp>
        <p:nvSpPr>
          <p:cNvPr id="20" name="TextBox 19">
            <a:extLst>
              <a:ext uri="{FF2B5EF4-FFF2-40B4-BE49-F238E27FC236}">
                <a16:creationId xmlns:a16="http://schemas.microsoft.com/office/drawing/2014/main" id="{67270499-B7C6-2EFD-8590-F86DE427D22E}"/>
              </a:ext>
            </a:extLst>
          </p:cNvPr>
          <p:cNvSpPr txBox="1"/>
          <p:nvPr/>
        </p:nvSpPr>
        <p:spPr>
          <a:xfrm>
            <a:off x="743325" y="1023538"/>
            <a:ext cx="4909113" cy="1017041"/>
          </a:xfrm>
          <a:prstGeom prst="rect">
            <a:avLst/>
          </a:prstGeom>
          <a:noFill/>
        </p:spPr>
        <p:txBody>
          <a:bodyPr wrap="square">
            <a:spAutoFit/>
          </a:bodyPr>
          <a:lstStyle/>
          <a:p>
            <a:r>
              <a:rPr lang="en-US" sz="1200" dirty="0">
                <a:effectLst/>
                <a:latin typeface="Helvetica" pitchFamily="2" charset="0"/>
              </a:rPr>
              <a:t>Impedance budget is being updated to reflect ongoing changes in the vacuum chamber profile. </a:t>
            </a:r>
          </a:p>
          <a:p>
            <a:r>
              <a:rPr lang="en-US" sz="1200" dirty="0">
                <a:effectLst/>
                <a:latin typeface="Helvetica" pitchFamily="2" charset="0"/>
              </a:rPr>
              <a:t>• NEG coated vacuum chambers </a:t>
            </a:r>
          </a:p>
          <a:p>
            <a:r>
              <a:rPr lang="en-US" sz="1200" dirty="0">
                <a:effectLst/>
                <a:latin typeface="Helvetica" pitchFamily="2" charset="0"/>
              </a:rPr>
              <a:t>• The list of vacuum components that need to be re-calculated is presented in the Table.</a:t>
            </a:r>
          </a:p>
        </p:txBody>
      </p:sp>
      <p:sp>
        <p:nvSpPr>
          <p:cNvPr id="3" name="TextBox 2">
            <a:extLst>
              <a:ext uri="{FF2B5EF4-FFF2-40B4-BE49-F238E27FC236}">
                <a16:creationId xmlns:a16="http://schemas.microsoft.com/office/drawing/2014/main" id="{FD08AE4D-1341-FF0C-FB30-365B30D86A7F}"/>
              </a:ext>
            </a:extLst>
          </p:cNvPr>
          <p:cNvSpPr txBox="1"/>
          <p:nvPr/>
        </p:nvSpPr>
        <p:spPr>
          <a:xfrm>
            <a:off x="8841952" y="3779210"/>
            <a:ext cx="263214" cy="200055"/>
          </a:xfrm>
          <a:prstGeom prst="rect">
            <a:avLst/>
          </a:prstGeom>
          <a:noFill/>
        </p:spPr>
        <p:txBody>
          <a:bodyPr wrap="square" rtlCol="0">
            <a:spAutoFit/>
          </a:bodyPr>
          <a:lstStyle/>
          <a:p>
            <a:r>
              <a:rPr lang="en-US" sz="700" dirty="0"/>
              <a:t>1</a:t>
            </a:r>
          </a:p>
        </p:txBody>
      </p:sp>
      <p:sp>
        <p:nvSpPr>
          <p:cNvPr id="17" name="TextBox 16">
            <a:extLst>
              <a:ext uri="{FF2B5EF4-FFF2-40B4-BE49-F238E27FC236}">
                <a16:creationId xmlns:a16="http://schemas.microsoft.com/office/drawing/2014/main" id="{DD868202-34D4-ECF6-F429-87FB5D3BC9C3}"/>
              </a:ext>
            </a:extLst>
          </p:cNvPr>
          <p:cNvSpPr txBox="1"/>
          <p:nvPr/>
        </p:nvSpPr>
        <p:spPr>
          <a:xfrm>
            <a:off x="8837355" y="4604976"/>
            <a:ext cx="263214" cy="200055"/>
          </a:xfrm>
          <a:prstGeom prst="rect">
            <a:avLst/>
          </a:prstGeom>
          <a:noFill/>
        </p:spPr>
        <p:txBody>
          <a:bodyPr wrap="square" rtlCol="0">
            <a:spAutoFit/>
          </a:bodyPr>
          <a:lstStyle/>
          <a:p>
            <a:r>
              <a:rPr lang="en-US" sz="700" dirty="0"/>
              <a:t>2</a:t>
            </a:r>
          </a:p>
        </p:txBody>
      </p:sp>
      <p:sp>
        <p:nvSpPr>
          <p:cNvPr id="21" name="TextBox 20">
            <a:extLst>
              <a:ext uri="{FF2B5EF4-FFF2-40B4-BE49-F238E27FC236}">
                <a16:creationId xmlns:a16="http://schemas.microsoft.com/office/drawing/2014/main" id="{81B6BA59-2A32-6D3D-585C-CE185F105D07}"/>
              </a:ext>
            </a:extLst>
          </p:cNvPr>
          <p:cNvSpPr txBox="1"/>
          <p:nvPr/>
        </p:nvSpPr>
        <p:spPr>
          <a:xfrm>
            <a:off x="8837355" y="4035823"/>
            <a:ext cx="263214" cy="200055"/>
          </a:xfrm>
          <a:prstGeom prst="rect">
            <a:avLst/>
          </a:prstGeom>
          <a:noFill/>
        </p:spPr>
        <p:txBody>
          <a:bodyPr wrap="square" rtlCol="0">
            <a:spAutoFit/>
          </a:bodyPr>
          <a:lstStyle/>
          <a:p>
            <a:r>
              <a:rPr lang="en-US" sz="700" dirty="0"/>
              <a:t>3</a:t>
            </a:r>
          </a:p>
        </p:txBody>
      </p:sp>
    </p:spTree>
    <p:extLst>
      <p:ext uri="{BB962C8B-B14F-4D97-AF65-F5344CB8AC3E}">
        <p14:creationId xmlns:p14="http://schemas.microsoft.com/office/powerpoint/2010/main" val="2617469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9859A-748D-EFBF-3024-E7A8E01B531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72539EC-C09C-CC96-5345-C6B86ECB75E0}"/>
              </a:ext>
            </a:extLst>
          </p:cNvPr>
          <p:cNvSpPr txBox="1"/>
          <p:nvPr/>
        </p:nvSpPr>
        <p:spPr>
          <a:xfrm>
            <a:off x="2033602" y="2698003"/>
            <a:ext cx="8443337" cy="646331"/>
          </a:xfrm>
          <a:prstGeom prst="rect">
            <a:avLst/>
          </a:prstGeom>
          <a:noFill/>
        </p:spPr>
        <p:txBody>
          <a:bodyPr wrap="none" rtlCol="0">
            <a:spAutoFit/>
          </a:bodyPr>
          <a:lstStyle/>
          <a:p>
            <a:r>
              <a:rPr lang="en-US" sz="3600" dirty="0"/>
              <a:t>Hadron Storage Ring Cryo BPM Buttons</a:t>
            </a:r>
          </a:p>
        </p:txBody>
      </p:sp>
      <p:sp>
        <p:nvSpPr>
          <p:cNvPr id="2" name="TextBox 1">
            <a:extLst>
              <a:ext uri="{FF2B5EF4-FFF2-40B4-BE49-F238E27FC236}">
                <a16:creationId xmlns:a16="http://schemas.microsoft.com/office/drawing/2014/main" id="{516E2CD0-7B5F-3968-48BF-65B82CD0C696}"/>
              </a:ext>
            </a:extLst>
          </p:cNvPr>
          <p:cNvSpPr txBox="1"/>
          <p:nvPr/>
        </p:nvSpPr>
        <p:spPr>
          <a:xfrm>
            <a:off x="3443158" y="4004733"/>
            <a:ext cx="5305683" cy="369332"/>
          </a:xfrm>
          <a:prstGeom prst="rect">
            <a:avLst/>
          </a:prstGeom>
          <a:noFill/>
        </p:spPr>
        <p:txBody>
          <a:bodyPr wrap="none" rtlCol="0">
            <a:spAutoFit/>
          </a:bodyPr>
          <a:lstStyle/>
          <a:p>
            <a:r>
              <a:rPr lang="en-US" dirty="0"/>
              <a:t>Warm BPMs in the HSR will use the same buttons</a:t>
            </a:r>
          </a:p>
        </p:txBody>
      </p:sp>
    </p:spTree>
    <p:extLst>
      <p:ext uri="{BB962C8B-B14F-4D97-AF65-F5344CB8AC3E}">
        <p14:creationId xmlns:p14="http://schemas.microsoft.com/office/powerpoint/2010/main" val="4146185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6F0A2-8ABA-930A-CF25-D62811F2BF50}"/>
              </a:ext>
            </a:extLst>
          </p:cNvPr>
          <p:cNvSpPr>
            <a:spLocks noGrp="1"/>
          </p:cNvSpPr>
          <p:nvPr>
            <p:ph type="title"/>
          </p:nvPr>
        </p:nvSpPr>
        <p:spPr/>
        <p:txBody>
          <a:bodyPr/>
          <a:lstStyle/>
          <a:p>
            <a:r>
              <a:rPr lang="en-US" dirty="0"/>
              <a:t>HSR BPM performance requirements</a:t>
            </a:r>
          </a:p>
        </p:txBody>
      </p:sp>
      <p:graphicFrame>
        <p:nvGraphicFramePr>
          <p:cNvPr id="4" name="Table 3">
            <a:extLst>
              <a:ext uri="{FF2B5EF4-FFF2-40B4-BE49-F238E27FC236}">
                <a16:creationId xmlns:a16="http://schemas.microsoft.com/office/drawing/2014/main" id="{AEE03BF4-EA95-78F6-C320-30C39A77B4C5}"/>
              </a:ext>
            </a:extLst>
          </p:cNvPr>
          <p:cNvGraphicFramePr>
            <a:graphicFrameLocks noGrp="1"/>
          </p:cNvGraphicFramePr>
          <p:nvPr>
            <p:extLst>
              <p:ext uri="{D42A27DB-BD31-4B8C-83A1-F6EECF244321}">
                <p14:modId xmlns:p14="http://schemas.microsoft.com/office/powerpoint/2010/main" val="3458877750"/>
              </p:ext>
            </p:extLst>
          </p:nvPr>
        </p:nvGraphicFramePr>
        <p:xfrm>
          <a:off x="777680" y="1429385"/>
          <a:ext cx="10035632" cy="3615690"/>
        </p:xfrm>
        <a:graphic>
          <a:graphicData uri="http://schemas.openxmlformats.org/drawingml/2006/table">
            <a:tbl>
              <a:tblPr firstRow="1" bandRow="1">
                <a:tableStyleId>{073A0DAA-6AF3-43AB-8588-CEC1D06C72B9}</a:tableStyleId>
              </a:tblPr>
              <a:tblGrid>
                <a:gridCol w="8422388">
                  <a:extLst>
                    <a:ext uri="{9D8B030D-6E8A-4147-A177-3AD203B41FA5}">
                      <a16:colId xmlns:a16="http://schemas.microsoft.com/office/drawing/2014/main" val="3103194655"/>
                    </a:ext>
                  </a:extLst>
                </a:gridCol>
                <a:gridCol w="1613244">
                  <a:extLst>
                    <a:ext uri="{9D8B030D-6E8A-4147-A177-3AD203B41FA5}">
                      <a16:colId xmlns:a16="http://schemas.microsoft.com/office/drawing/2014/main" val="1739088068"/>
                    </a:ext>
                  </a:extLst>
                </a:gridCol>
              </a:tblGrid>
              <a:tr h="370840">
                <a:tc>
                  <a:txBody>
                    <a:bodyPr/>
                    <a:lstStyle/>
                    <a:p>
                      <a:r>
                        <a:rPr lang="en-US" dirty="0"/>
                        <a:t>Requirement</a:t>
                      </a:r>
                    </a:p>
                  </a:txBody>
                  <a:tcPr/>
                </a:tc>
                <a:tc>
                  <a:txBody>
                    <a:bodyPr/>
                    <a:lstStyle/>
                    <a:p>
                      <a:r>
                        <a:rPr lang="en-US" dirty="0"/>
                        <a:t>Resolution</a:t>
                      </a:r>
                    </a:p>
                  </a:txBody>
                  <a:tcPr/>
                </a:tc>
                <a:extLst>
                  <a:ext uri="{0D108BD9-81ED-4DB2-BD59-A6C34878D82A}">
                    <a16:rowId xmlns:a16="http://schemas.microsoft.com/office/drawing/2014/main" val="1180340279"/>
                  </a:ext>
                </a:extLst>
              </a:tr>
              <a:tr h="370840">
                <a:tc>
                  <a:txBody>
                    <a:bodyPr/>
                    <a:lstStyle/>
                    <a:p>
                      <a:pPr algn="l" fontAlgn="b"/>
                      <a:r>
                        <a:rPr lang="en-US" sz="1400" b="0" i="0" u="none" strike="noStrike">
                          <a:effectLst/>
                          <a:latin typeface="Calibri" panose="020F0502020204030204" pitchFamily="34" charset="0"/>
                        </a:rPr>
                        <a:t>The BPM electronics shall have the capability to provide a measurement of a single bunch when there is a single bunch in the machine, else bunch-by-bunch measurements are not required.</a:t>
                      </a:r>
                    </a:p>
                  </a:txBody>
                  <a:tcPr marL="6350" marR="6350" marT="6350" marB="0"/>
                </a:tc>
                <a:tc>
                  <a:txBody>
                    <a:bodyPr/>
                    <a:lstStyle/>
                    <a:p>
                      <a:endParaRPr lang="en-US" sz="1400"/>
                    </a:p>
                  </a:txBody>
                  <a:tcPr/>
                </a:tc>
                <a:extLst>
                  <a:ext uri="{0D108BD9-81ED-4DB2-BD59-A6C34878D82A}">
                    <a16:rowId xmlns:a16="http://schemas.microsoft.com/office/drawing/2014/main" val="3032246428"/>
                  </a:ext>
                </a:extLst>
              </a:tr>
              <a:tr h="370840">
                <a:tc>
                  <a:txBody>
                    <a:bodyPr/>
                    <a:lstStyle/>
                    <a:p>
                      <a:pPr algn="l" fontAlgn="b"/>
                      <a:r>
                        <a:rPr lang="en-US" sz="1400" b="0" i="0" u="none" strike="noStrike">
                          <a:effectLst/>
                          <a:latin typeface="Calibri" panose="020F0502020204030204" pitchFamily="34" charset="0"/>
                        </a:rPr>
                        <a:t>For 5 </a:t>
                      </a:r>
                      <a:r>
                        <a:rPr lang="en-US" sz="1400" b="0" i="0" u="none" strike="noStrike" err="1">
                          <a:effectLst/>
                          <a:latin typeface="Calibri" panose="020F0502020204030204" pitchFamily="34" charset="0"/>
                        </a:rPr>
                        <a:t>nC</a:t>
                      </a:r>
                      <a:r>
                        <a:rPr lang="en-US" sz="1400" b="0" i="0" u="none" strike="noStrike">
                          <a:effectLst/>
                          <a:latin typeface="Calibri" panose="020F0502020204030204" pitchFamily="34" charset="0"/>
                        </a:rPr>
                        <a:t> bunches at injection parameters, the BPM electronics resolution when measuring </a:t>
                      </a:r>
                      <a:r>
                        <a:rPr lang="en-US" sz="1400" b="0" i="0" u="none" strike="noStrike">
                          <a:solidFill>
                            <a:srgbClr val="FF0000"/>
                          </a:solidFill>
                          <a:effectLst/>
                          <a:latin typeface="Calibri" panose="020F0502020204030204" pitchFamily="34" charset="0"/>
                        </a:rPr>
                        <a:t>one turn </a:t>
                      </a:r>
                      <a:r>
                        <a:rPr lang="en-US" sz="1400" b="0" i="0" u="none" strike="noStrike">
                          <a:effectLst/>
                          <a:latin typeface="Calibri" panose="020F0502020204030204" pitchFamily="34" charset="0"/>
                        </a:rPr>
                        <a:t>orbit shall not be larger than 2 mm RMS.</a:t>
                      </a:r>
                    </a:p>
                  </a:txBody>
                  <a:tcPr marL="6350" marR="6350" marT="6350" marB="0"/>
                </a:tc>
                <a:tc>
                  <a:txBody>
                    <a:bodyPr/>
                    <a:lstStyle/>
                    <a:p>
                      <a:r>
                        <a:rPr lang="en-US" sz="1400"/>
                        <a:t>&lt; 2 mm</a:t>
                      </a:r>
                    </a:p>
                  </a:txBody>
                  <a:tcPr/>
                </a:tc>
                <a:extLst>
                  <a:ext uri="{0D108BD9-81ED-4DB2-BD59-A6C34878D82A}">
                    <a16:rowId xmlns:a16="http://schemas.microsoft.com/office/drawing/2014/main" val="3860783410"/>
                  </a:ext>
                </a:extLst>
              </a:tr>
              <a:tr h="370840">
                <a:tc>
                  <a:txBody>
                    <a:bodyPr/>
                    <a:lstStyle/>
                    <a:p>
                      <a:pPr algn="l" fontAlgn="b"/>
                      <a:r>
                        <a:rPr lang="en-US" sz="1400" b="0" i="0" u="none" strike="noStrike">
                          <a:effectLst/>
                          <a:latin typeface="Calibri" panose="020F0502020204030204" pitchFamily="34" charset="0"/>
                        </a:rPr>
                        <a:t>For 5 </a:t>
                      </a:r>
                      <a:r>
                        <a:rPr lang="en-US" sz="1400" b="0" i="0" u="none" strike="noStrike" err="1">
                          <a:effectLst/>
                          <a:latin typeface="Calibri" panose="020F0502020204030204" pitchFamily="34" charset="0"/>
                        </a:rPr>
                        <a:t>nC</a:t>
                      </a:r>
                      <a:r>
                        <a:rPr lang="en-US" sz="1400" b="0" i="0" u="none" strike="noStrike">
                          <a:effectLst/>
                          <a:latin typeface="Calibri" panose="020F0502020204030204" pitchFamily="34" charset="0"/>
                        </a:rPr>
                        <a:t> bunches at injection parameters, the BPM electronics resolution when measuring the averaged orbit over a </a:t>
                      </a:r>
                      <a:r>
                        <a:rPr lang="en-US" sz="1400" b="0" i="0" u="none" strike="noStrike">
                          <a:solidFill>
                            <a:srgbClr val="FF0000"/>
                          </a:solidFill>
                          <a:effectLst/>
                          <a:latin typeface="Calibri" panose="020F0502020204030204" pitchFamily="34" charset="0"/>
                        </a:rPr>
                        <a:t>1 second period </a:t>
                      </a:r>
                      <a:r>
                        <a:rPr lang="en-US" sz="1400" b="0" i="0" u="none" strike="noStrike">
                          <a:effectLst/>
                          <a:latin typeface="Calibri" panose="020F0502020204030204" pitchFamily="34" charset="0"/>
                        </a:rPr>
                        <a:t>shall not be larger than 200 µm RMS.</a:t>
                      </a:r>
                    </a:p>
                  </a:txBody>
                  <a:tcPr marL="6350" marR="6350" marT="6350" marB="0"/>
                </a:tc>
                <a:tc>
                  <a:txBody>
                    <a:bodyPr/>
                    <a:lstStyle/>
                    <a:p>
                      <a:r>
                        <a:rPr lang="en-US" sz="1400"/>
                        <a:t>&lt; 200 microns</a:t>
                      </a:r>
                    </a:p>
                  </a:txBody>
                  <a:tcPr/>
                </a:tc>
                <a:extLst>
                  <a:ext uri="{0D108BD9-81ED-4DB2-BD59-A6C34878D82A}">
                    <a16:rowId xmlns:a16="http://schemas.microsoft.com/office/drawing/2014/main" val="3893395348"/>
                  </a:ext>
                </a:extLst>
              </a:tr>
              <a:tr h="370840">
                <a:tc>
                  <a:txBody>
                    <a:bodyPr/>
                    <a:lstStyle/>
                    <a:p>
                      <a:pPr algn="l" fontAlgn="b"/>
                      <a:r>
                        <a:rPr lang="en-US" sz="1400" b="0" i="0" u="none" strike="noStrike">
                          <a:effectLst/>
                          <a:latin typeface="Calibri" panose="020F0502020204030204" pitchFamily="34" charset="0"/>
                        </a:rPr>
                        <a:t>For bunch charge of 5 </a:t>
                      </a:r>
                      <a:r>
                        <a:rPr lang="en-US" sz="1400" b="0" i="0" u="none" strike="noStrike" err="1">
                          <a:effectLst/>
                          <a:latin typeface="Calibri" panose="020F0502020204030204" pitchFamily="34" charset="0"/>
                        </a:rPr>
                        <a:t>nC</a:t>
                      </a:r>
                      <a:r>
                        <a:rPr lang="en-US" sz="1400" b="0" i="0" u="none" strike="noStrike">
                          <a:effectLst/>
                          <a:latin typeface="Calibri" panose="020F0502020204030204" pitchFamily="34" charset="0"/>
                        </a:rPr>
                        <a:t> and above, during splitting and bunch compression at collision energies, the BPM electronics resolution when measuring the average orbit over a </a:t>
                      </a:r>
                      <a:r>
                        <a:rPr lang="en-US" sz="1400" b="0" i="0" u="none" strike="noStrike">
                          <a:solidFill>
                            <a:srgbClr val="FF0000"/>
                          </a:solidFill>
                          <a:effectLst/>
                          <a:latin typeface="Calibri" panose="020F0502020204030204" pitchFamily="34" charset="0"/>
                        </a:rPr>
                        <a:t>1 second period </a:t>
                      </a:r>
                      <a:r>
                        <a:rPr lang="en-US" sz="1400" b="0" i="0" u="none" strike="noStrike">
                          <a:effectLst/>
                          <a:latin typeface="Calibri" panose="020F0502020204030204" pitchFamily="34" charset="0"/>
                        </a:rPr>
                        <a:t>shall not be larger than 100 µm RMS</a:t>
                      </a:r>
                    </a:p>
                  </a:txBody>
                  <a:tcPr marL="6350" marR="6350" marT="6350" marB="0"/>
                </a:tc>
                <a:tc>
                  <a:txBody>
                    <a:bodyPr/>
                    <a:lstStyle/>
                    <a:p>
                      <a:r>
                        <a:rPr lang="en-US" sz="1400"/>
                        <a:t>&lt; 100 microns</a:t>
                      </a:r>
                    </a:p>
                  </a:txBody>
                  <a:tcPr/>
                </a:tc>
                <a:extLst>
                  <a:ext uri="{0D108BD9-81ED-4DB2-BD59-A6C34878D82A}">
                    <a16:rowId xmlns:a16="http://schemas.microsoft.com/office/drawing/2014/main" val="1411592173"/>
                  </a:ext>
                </a:extLst>
              </a:tr>
              <a:tr h="370840">
                <a:tc>
                  <a:txBody>
                    <a:bodyPr/>
                    <a:lstStyle/>
                    <a:p>
                      <a:pPr algn="l" fontAlgn="b"/>
                      <a:r>
                        <a:rPr lang="en-US" sz="1400" b="0" i="0" u="none" strike="noStrike" dirty="0">
                          <a:effectLst/>
                          <a:latin typeface="Calibri" panose="020F0502020204030204" pitchFamily="34" charset="0"/>
                        </a:rPr>
                        <a:t>For bunch charge of 5 nC and above, post splitting and bunch compression at collision energies, the BPM electronics resolution when measuring the average orbit over a </a:t>
                      </a:r>
                      <a:r>
                        <a:rPr lang="en-US" sz="1400" b="0" i="0" u="none" strike="noStrike" dirty="0">
                          <a:solidFill>
                            <a:srgbClr val="FF0000"/>
                          </a:solidFill>
                          <a:effectLst/>
                          <a:latin typeface="Calibri" panose="020F0502020204030204" pitchFamily="34" charset="0"/>
                        </a:rPr>
                        <a:t>1 second period </a:t>
                      </a:r>
                      <a:r>
                        <a:rPr lang="en-US" sz="1400" b="0" i="0" u="none" strike="noStrike" dirty="0">
                          <a:effectLst/>
                          <a:latin typeface="Calibri" panose="020F0502020204030204" pitchFamily="34" charset="0"/>
                        </a:rPr>
                        <a:t>shall not be larger than 20 µm RMS</a:t>
                      </a:r>
                    </a:p>
                  </a:txBody>
                  <a:tcPr marL="6350" marR="6350" marT="6350" marB="0"/>
                </a:tc>
                <a:tc>
                  <a:txBody>
                    <a:bodyPr/>
                    <a:lstStyle/>
                    <a:p>
                      <a:r>
                        <a:rPr lang="en-US" sz="1400" dirty="0"/>
                        <a:t>&lt; 20 microns</a:t>
                      </a:r>
                    </a:p>
                  </a:txBody>
                  <a:tcPr/>
                </a:tc>
                <a:extLst>
                  <a:ext uri="{0D108BD9-81ED-4DB2-BD59-A6C34878D82A}">
                    <a16:rowId xmlns:a16="http://schemas.microsoft.com/office/drawing/2014/main" val="1309960650"/>
                  </a:ext>
                </a:extLst>
              </a:tr>
              <a:tr h="370840">
                <a:tc>
                  <a:txBody>
                    <a:bodyPr/>
                    <a:lstStyle/>
                    <a:p>
                      <a:pPr algn="l" fontAlgn="b"/>
                      <a:r>
                        <a:rPr lang="en-US" sz="1400" b="0" i="0" u="none" strike="noStrike" dirty="0">
                          <a:effectLst/>
                          <a:latin typeface="Calibri" panose="020F0502020204030204" pitchFamily="34" charset="0"/>
                        </a:rPr>
                        <a:t>For a 44 nC bunch at injection parameters, the BPM electronics resolution when measuring </a:t>
                      </a:r>
                      <a:r>
                        <a:rPr lang="en-US" sz="1400" b="0" i="0" u="none" strike="noStrike" dirty="0">
                          <a:solidFill>
                            <a:srgbClr val="FF0000"/>
                          </a:solidFill>
                          <a:effectLst/>
                          <a:latin typeface="Calibri" panose="020F0502020204030204" pitchFamily="34" charset="0"/>
                        </a:rPr>
                        <a:t>one turn </a:t>
                      </a:r>
                      <a:r>
                        <a:rPr lang="en-US" sz="1400" b="0" i="0" u="none" strike="noStrike" dirty="0">
                          <a:effectLst/>
                          <a:latin typeface="Calibri" panose="020F0502020204030204" pitchFamily="34" charset="0"/>
                        </a:rPr>
                        <a:t>orbit shall not be larger than 200 microns RMS.</a:t>
                      </a:r>
                    </a:p>
                  </a:txBody>
                  <a:tcPr marL="6350" marR="6350" marT="6350" marB="0"/>
                </a:tc>
                <a:tc>
                  <a:txBody>
                    <a:bodyPr/>
                    <a:lstStyle/>
                    <a:p>
                      <a:r>
                        <a:rPr lang="en-US" sz="1400" dirty="0"/>
                        <a:t>&lt; 200 microns</a:t>
                      </a:r>
                    </a:p>
                  </a:txBody>
                  <a:tcPr/>
                </a:tc>
                <a:extLst>
                  <a:ext uri="{0D108BD9-81ED-4DB2-BD59-A6C34878D82A}">
                    <a16:rowId xmlns:a16="http://schemas.microsoft.com/office/drawing/2014/main" val="2934526017"/>
                  </a:ext>
                </a:extLst>
              </a:tr>
              <a:tr h="370840">
                <a:tc>
                  <a:txBody>
                    <a:bodyPr/>
                    <a:lstStyle/>
                    <a:p>
                      <a:pPr algn="l" fontAlgn="b"/>
                      <a:r>
                        <a:rPr lang="en-US" sz="1400" b="0" i="0" u="none" strike="noStrike" dirty="0">
                          <a:effectLst/>
                          <a:latin typeface="Calibri" panose="020F0502020204030204" pitchFamily="34" charset="0"/>
                        </a:rPr>
                        <a:t>For 44 nC bunch at acceleration ramp parameters, the BPM electronics resolution when measuring the averaged orbit over a </a:t>
                      </a:r>
                      <a:r>
                        <a:rPr lang="en-US" sz="1400" b="0" i="0" u="none" strike="noStrike" dirty="0">
                          <a:solidFill>
                            <a:srgbClr val="FF0000"/>
                          </a:solidFill>
                          <a:effectLst/>
                          <a:latin typeface="Calibri" panose="020F0502020204030204" pitchFamily="34" charset="0"/>
                        </a:rPr>
                        <a:t>1 second period </a:t>
                      </a:r>
                      <a:r>
                        <a:rPr lang="en-US" sz="1400" b="0" i="0" u="none" strike="noStrike" dirty="0">
                          <a:effectLst/>
                          <a:latin typeface="Calibri" panose="020F0502020204030204" pitchFamily="34" charset="0"/>
                        </a:rPr>
                        <a:t>shall not be larger than 20 µm RMS.</a:t>
                      </a:r>
                    </a:p>
                  </a:txBody>
                  <a:tcPr marL="6350" marR="6350" marT="6350" marB="0"/>
                </a:tc>
                <a:tc>
                  <a:txBody>
                    <a:bodyPr/>
                    <a:lstStyle/>
                    <a:p>
                      <a:r>
                        <a:rPr lang="en-US" sz="1400" dirty="0"/>
                        <a:t>&lt; 20 microns</a:t>
                      </a:r>
                    </a:p>
                  </a:txBody>
                  <a:tcPr/>
                </a:tc>
                <a:extLst>
                  <a:ext uri="{0D108BD9-81ED-4DB2-BD59-A6C34878D82A}">
                    <a16:rowId xmlns:a16="http://schemas.microsoft.com/office/drawing/2014/main" val="2253712749"/>
                  </a:ext>
                </a:extLst>
              </a:tr>
            </a:tbl>
          </a:graphicData>
        </a:graphic>
      </p:graphicFrame>
    </p:spTree>
    <p:extLst>
      <p:ext uri="{BB962C8B-B14F-4D97-AF65-F5344CB8AC3E}">
        <p14:creationId xmlns:p14="http://schemas.microsoft.com/office/powerpoint/2010/main" val="1405081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5D30E-94FC-279C-58DE-FF3130F5A5C0}"/>
              </a:ext>
            </a:extLst>
          </p:cNvPr>
          <p:cNvSpPr>
            <a:spLocks noGrp="1"/>
          </p:cNvSpPr>
          <p:nvPr>
            <p:ph type="title"/>
          </p:nvPr>
        </p:nvSpPr>
        <p:spPr/>
        <p:txBody>
          <a:bodyPr/>
          <a:lstStyle/>
          <a:p>
            <a:r>
              <a:rPr lang="en-US" dirty="0"/>
              <a:t>HSR BPM Button overview</a:t>
            </a:r>
          </a:p>
        </p:txBody>
      </p:sp>
      <p:sp>
        <p:nvSpPr>
          <p:cNvPr id="3" name="Content Placeholder 2">
            <a:extLst>
              <a:ext uri="{FF2B5EF4-FFF2-40B4-BE49-F238E27FC236}">
                <a16:creationId xmlns:a16="http://schemas.microsoft.com/office/drawing/2014/main" id="{74D63D7D-124B-5A5A-E11E-39CA6B6A39AB}"/>
              </a:ext>
            </a:extLst>
          </p:cNvPr>
          <p:cNvSpPr>
            <a:spLocks noGrp="1"/>
          </p:cNvSpPr>
          <p:nvPr>
            <p:ph idx="1"/>
          </p:nvPr>
        </p:nvSpPr>
        <p:spPr/>
        <p:txBody>
          <a:bodyPr>
            <a:normAutofit/>
          </a:bodyPr>
          <a:lstStyle/>
          <a:p>
            <a:r>
              <a:rPr lang="en-US" sz="2000" dirty="0"/>
              <a:t>Existing RHIC cryo stripline BPMs will be shielded, new button BPMs installed nearby</a:t>
            </a:r>
          </a:p>
          <a:p>
            <a:r>
              <a:rPr lang="en-US" sz="2000" dirty="0"/>
              <a:t>New cryo buttons will need to measure beams with</a:t>
            </a:r>
          </a:p>
          <a:p>
            <a:pPr lvl="1"/>
            <a:r>
              <a:rPr lang="en-US" sz="1800" dirty="0"/>
              <a:t>large radial offsets (+/- 20 mm, in a 32 mm radius beam pipe)</a:t>
            </a:r>
          </a:p>
          <a:p>
            <a:pPr lvl="1"/>
            <a:r>
              <a:rPr lang="en-US" sz="1800" dirty="0"/>
              <a:t>short bunches (6 cm)</a:t>
            </a:r>
          </a:p>
          <a:p>
            <a:pPr lvl="1"/>
            <a:r>
              <a:rPr lang="en-US" sz="1800" dirty="0"/>
              <a:t>bunch spacing (40 ns &amp; 10 ns)</a:t>
            </a:r>
          </a:p>
          <a:p>
            <a:pPr lvl="1"/>
            <a:r>
              <a:rPr lang="en-US" sz="1800" dirty="0"/>
              <a:t>high average current  (1 Amp) (3 x RHIC)</a:t>
            </a:r>
          </a:p>
          <a:p>
            <a:r>
              <a:rPr lang="en-US" sz="2000" dirty="0"/>
              <a:t>Design status </a:t>
            </a:r>
          </a:p>
          <a:p>
            <a:pPr lvl="1"/>
            <a:r>
              <a:rPr lang="en-US" sz="1800" dirty="0"/>
              <a:t>Preparing for design verification procurements, contract award in a few months</a:t>
            </a:r>
          </a:p>
          <a:p>
            <a:pPr lvl="2"/>
            <a:r>
              <a:rPr lang="en-US" dirty="0"/>
              <a:t>Plan to have 35 buttons fabricated by 3 vendors</a:t>
            </a:r>
          </a:p>
          <a:p>
            <a:pPr lvl="2"/>
            <a:r>
              <a:rPr lang="en-US" dirty="0"/>
              <a:t>Acceptance test all buttons, and compare results</a:t>
            </a:r>
          </a:p>
          <a:p>
            <a:pPr lvl="1"/>
            <a:r>
              <a:rPr lang="en-US" sz="1800" dirty="0"/>
              <a:t>Then select one vendor for the quantity (~ 1,200) fabrication, contract award in late 2025</a:t>
            </a:r>
          </a:p>
          <a:p>
            <a:r>
              <a:rPr lang="en-US" sz="2000" dirty="0"/>
              <a:t>Amorphous carbon coating of button face will be done at BNL</a:t>
            </a:r>
          </a:p>
          <a:p>
            <a:pPr lvl="3"/>
            <a:r>
              <a:rPr lang="en-US" sz="1800" dirty="0"/>
              <a:t>For electron cloud suppression</a:t>
            </a:r>
          </a:p>
        </p:txBody>
      </p:sp>
    </p:spTree>
    <p:extLst>
      <p:ext uri="{BB962C8B-B14F-4D97-AF65-F5344CB8AC3E}">
        <p14:creationId xmlns:p14="http://schemas.microsoft.com/office/powerpoint/2010/main" val="4249534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51F32-0730-A291-82EF-ACB5E2AEEB50}"/>
              </a:ext>
            </a:extLst>
          </p:cNvPr>
          <p:cNvSpPr>
            <a:spLocks noGrp="1"/>
          </p:cNvSpPr>
          <p:nvPr>
            <p:ph type="title"/>
          </p:nvPr>
        </p:nvSpPr>
        <p:spPr>
          <a:xfrm>
            <a:off x="482138" y="-127984"/>
            <a:ext cx="10771601" cy="1187193"/>
          </a:xfrm>
        </p:spPr>
        <p:txBody>
          <a:bodyPr>
            <a:normAutofit/>
          </a:bodyPr>
          <a:lstStyle/>
          <a:p>
            <a:r>
              <a:rPr lang="en-US">
                <a:solidFill>
                  <a:schemeClr val="tx1"/>
                </a:solidFill>
                <a:latin typeface="Arial"/>
                <a:cs typeface="Arial"/>
              </a:rPr>
              <a:t>HSR Energy Range and Radial Shift</a:t>
            </a:r>
          </a:p>
        </p:txBody>
      </p:sp>
      <p:graphicFrame>
        <p:nvGraphicFramePr>
          <p:cNvPr id="6" name="Table 23">
            <a:extLst>
              <a:ext uri="{FF2B5EF4-FFF2-40B4-BE49-F238E27FC236}">
                <a16:creationId xmlns:a16="http://schemas.microsoft.com/office/drawing/2014/main" id="{CB2E48BB-0E49-8CF9-AD94-F1BE1BD48904}"/>
              </a:ext>
            </a:extLst>
          </p:cNvPr>
          <p:cNvGraphicFramePr>
            <a:graphicFrameLocks noGrp="1"/>
          </p:cNvGraphicFramePr>
          <p:nvPr/>
        </p:nvGraphicFramePr>
        <p:xfrm>
          <a:off x="402076" y="1059209"/>
          <a:ext cx="7020424" cy="4948054"/>
        </p:xfrm>
        <a:graphic>
          <a:graphicData uri="http://schemas.openxmlformats.org/drawingml/2006/table">
            <a:tbl>
              <a:tblPr firstRow="1" bandRow="1">
                <a:tableStyleId>{5C22544A-7EE6-4342-B048-85BDC9FD1C3A}</a:tableStyleId>
              </a:tblPr>
              <a:tblGrid>
                <a:gridCol w="1227668">
                  <a:extLst>
                    <a:ext uri="{9D8B030D-6E8A-4147-A177-3AD203B41FA5}">
                      <a16:colId xmlns:a16="http://schemas.microsoft.com/office/drawing/2014/main" val="1741191988"/>
                    </a:ext>
                  </a:extLst>
                </a:gridCol>
                <a:gridCol w="576908">
                  <a:extLst>
                    <a:ext uri="{9D8B030D-6E8A-4147-A177-3AD203B41FA5}">
                      <a16:colId xmlns:a16="http://schemas.microsoft.com/office/drawing/2014/main" val="403901009"/>
                    </a:ext>
                  </a:extLst>
                </a:gridCol>
                <a:gridCol w="576908">
                  <a:extLst>
                    <a:ext uri="{9D8B030D-6E8A-4147-A177-3AD203B41FA5}">
                      <a16:colId xmlns:a16="http://schemas.microsoft.com/office/drawing/2014/main" val="1126420085"/>
                    </a:ext>
                  </a:extLst>
                </a:gridCol>
                <a:gridCol w="576908">
                  <a:extLst>
                    <a:ext uri="{9D8B030D-6E8A-4147-A177-3AD203B41FA5}">
                      <a16:colId xmlns:a16="http://schemas.microsoft.com/office/drawing/2014/main" val="1233350948"/>
                    </a:ext>
                  </a:extLst>
                </a:gridCol>
                <a:gridCol w="576908">
                  <a:extLst>
                    <a:ext uri="{9D8B030D-6E8A-4147-A177-3AD203B41FA5}">
                      <a16:colId xmlns:a16="http://schemas.microsoft.com/office/drawing/2014/main" val="627884968"/>
                    </a:ext>
                  </a:extLst>
                </a:gridCol>
                <a:gridCol w="576908">
                  <a:extLst>
                    <a:ext uri="{9D8B030D-6E8A-4147-A177-3AD203B41FA5}">
                      <a16:colId xmlns:a16="http://schemas.microsoft.com/office/drawing/2014/main" val="2636116520"/>
                    </a:ext>
                  </a:extLst>
                </a:gridCol>
                <a:gridCol w="576908">
                  <a:extLst>
                    <a:ext uri="{9D8B030D-6E8A-4147-A177-3AD203B41FA5}">
                      <a16:colId xmlns:a16="http://schemas.microsoft.com/office/drawing/2014/main" val="583653518"/>
                    </a:ext>
                  </a:extLst>
                </a:gridCol>
                <a:gridCol w="576908">
                  <a:extLst>
                    <a:ext uri="{9D8B030D-6E8A-4147-A177-3AD203B41FA5}">
                      <a16:colId xmlns:a16="http://schemas.microsoft.com/office/drawing/2014/main" val="484982637"/>
                    </a:ext>
                  </a:extLst>
                </a:gridCol>
                <a:gridCol w="576908">
                  <a:extLst>
                    <a:ext uri="{9D8B030D-6E8A-4147-A177-3AD203B41FA5}">
                      <a16:colId xmlns:a16="http://schemas.microsoft.com/office/drawing/2014/main" val="3394412206"/>
                    </a:ext>
                  </a:extLst>
                </a:gridCol>
                <a:gridCol w="576908">
                  <a:extLst>
                    <a:ext uri="{9D8B030D-6E8A-4147-A177-3AD203B41FA5}">
                      <a16:colId xmlns:a16="http://schemas.microsoft.com/office/drawing/2014/main" val="1180831420"/>
                    </a:ext>
                  </a:extLst>
                </a:gridCol>
                <a:gridCol w="600584">
                  <a:extLst>
                    <a:ext uri="{9D8B030D-6E8A-4147-A177-3AD203B41FA5}">
                      <a16:colId xmlns:a16="http://schemas.microsoft.com/office/drawing/2014/main" val="2251478656"/>
                    </a:ext>
                  </a:extLst>
                </a:gridCol>
              </a:tblGrid>
              <a:tr h="365068">
                <a:tc>
                  <a:txBody>
                    <a:bodyPr/>
                    <a:lstStyle/>
                    <a:p>
                      <a:pPr algn="ctr"/>
                      <a:r>
                        <a:rPr lang="en-US" sz="1800" b="0" i="0">
                          <a:solidFill>
                            <a:schemeClr val="tx1"/>
                          </a:solidFill>
                          <a:latin typeface="Arial Narrow"/>
                          <a:cs typeface="Arial Narrow" panose="020B0604020202020204" pitchFamily="34" charset="0"/>
                        </a:rPr>
                        <a:t>Species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1">
                          <a:solidFill>
                            <a:schemeClr val="tx1"/>
                          </a:solidFill>
                          <a:latin typeface="Arial Narrow"/>
                          <a:cs typeface="Arial Narrow" panose="020B0604020202020204" pitchFamily="34" charset="0"/>
                        </a:rPr>
                        <a:t> p  </a:t>
                      </a:r>
                    </a:p>
                  </a:txBody>
                  <a:tcP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just"/>
                      <a:r>
                        <a:rPr lang="en-US" sz="1800" b="0" i="1">
                          <a:solidFill>
                            <a:schemeClr val="tx1"/>
                          </a:solidFill>
                          <a:latin typeface="Arial Narrow"/>
                          <a:cs typeface="Arial Narrow" panose="020B0604020202020204" pitchFamily="34" charset="0"/>
                        </a:rPr>
                        <a:t>e </a:t>
                      </a:r>
                    </a:p>
                  </a:txBody>
                  <a:tcP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1">
                          <a:solidFill>
                            <a:schemeClr val="tx1"/>
                          </a:solidFill>
                          <a:latin typeface="Arial Narrow"/>
                          <a:cs typeface="Arial Narrow" panose="020B0604020202020204" pitchFamily="34" charset="0"/>
                        </a:rPr>
                        <a:t>p </a:t>
                      </a:r>
                    </a:p>
                  </a:txBody>
                  <a:tcP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1">
                          <a:solidFill>
                            <a:schemeClr val="tx1"/>
                          </a:solidFill>
                          <a:latin typeface="Arial Narrow"/>
                          <a:cs typeface="Arial Narrow" panose="020B0604020202020204" pitchFamily="34" charset="0"/>
                        </a:rPr>
                        <a:t>e </a:t>
                      </a:r>
                    </a:p>
                  </a:txBody>
                  <a:tcP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1">
                          <a:solidFill>
                            <a:schemeClr val="tx1"/>
                          </a:solidFill>
                          <a:latin typeface="Arial Narrow"/>
                          <a:cs typeface="Arial Narrow" panose="020B0604020202020204" pitchFamily="34" charset="0"/>
                        </a:rPr>
                        <a:t>p </a:t>
                      </a:r>
                    </a:p>
                  </a:txBody>
                  <a:tcP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1">
                          <a:solidFill>
                            <a:schemeClr val="tx1"/>
                          </a:solidFill>
                          <a:latin typeface="Arial Narrow"/>
                          <a:cs typeface="Arial Narrow" panose="020B0604020202020204" pitchFamily="34" charset="0"/>
                        </a:rPr>
                        <a:t>e </a:t>
                      </a:r>
                    </a:p>
                  </a:txBody>
                  <a:tcP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1">
                          <a:solidFill>
                            <a:schemeClr val="tx1"/>
                          </a:solidFill>
                          <a:latin typeface="Arial Narrow"/>
                          <a:cs typeface="Arial Narrow" panose="020B0604020202020204" pitchFamily="34" charset="0"/>
                        </a:rPr>
                        <a:t>p </a:t>
                      </a:r>
                    </a:p>
                  </a:txBody>
                  <a:tcP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1">
                          <a:solidFill>
                            <a:schemeClr val="tx1"/>
                          </a:solidFill>
                          <a:latin typeface="Arial Narrow"/>
                          <a:cs typeface="Arial Narrow" panose="020B0604020202020204" pitchFamily="34" charset="0"/>
                        </a:rPr>
                        <a:t>e </a:t>
                      </a:r>
                    </a:p>
                  </a:txBody>
                  <a:tcP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1">
                          <a:solidFill>
                            <a:schemeClr val="tx1"/>
                          </a:solidFill>
                          <a:latin typeface="Arial Narrow"/>
                          <a:cs typeface="Arial Narrow" panose="020B0604020202020204" pitchFamily="34" charset="0"/>
                        </a:rPr>
                        <a:t>p </a:t>
                      </a:r>
                    </a:p>
                  </a:txBody>
                  <a:tcP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1">
                          <a:solidFill>
                            <a:schemeClr val="tx1"/>
                          </a:solidFill>
                          <a:latin typeface="Arial Narrow"/>
                          <a:cs typeface="Arial Narrow" panose="020B0604020202020204" pitchFamily="34" charset="0"/>
                        </a:rPr>
                        <a:t>e </a:t>
                      </a:r>
                    </a:p>
                  </a:txBody>
                  <a:tcP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7757571"/>
                  </a:ext>
                </a:extLst>
              </a:tr>
              <a:tr h="602362">
                <a:tc>
                  <a:txBody>
                    <a:bodyPr/>
                    <a:lstStyle/>
                    <a:p>
                      <a:pPr algn="ctr"/>
                      <a:r>
                        <a:rPr lang="en-US" sz="1600" b="0" i="0">
                          <a:solidFill>
                            <a:schemeClr val="tx1"/>
                          </a:solidFill>
                          <a:latin typeface="Arial Narrow"/>
                          <a:cs typeface="Arial Narrow" panose="020B0604020202020204" pitchFamily="34" charset="0"/>
                        </a:rPr>
                        <a:t>Energy </a:t>
                      </a:r>
                    </a:p>
                    <a:p>
                      <a:pPr algn="ctr"/>
                      <a:r>
                        <a:rPr lang="en-US" sz="1600" b="0" i="0">
                          <a:solidFill>
                            <a:schemeClr val="tx1"/>
                          </a:solidFill>
                          <a:latin typeface="Arial Narrow"/>
                          <a:cs typeface="Arial Narrow" panose="020B0604020202020204" pitchFamily="34" charset="0"/>
                        </a:rPr>
                        <a:t>(GeV)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275</a:t>
                      </a:r>
                    </a:p>
                  </a:txBody>
                  <a:tcPr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18</a:t>
                      </a:r>
                    </a:p>
                  </a:txBody>
                  <a:tcPr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275</a:t>
                      </a:r>
                    </a:p>
                  </a:txBody>
                  <a:tcPr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10</a:t>
                      </a:r>
                    </a:p>
                  </a:txBody>
                  <a:tcPr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100</a:t>
                      </a:r>
                    </a:p>
                  </a:txBody>
                  <a:tcPr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10</a:t>
                      </a:r>
                    </a:p>
                  </a:txBody>
                  <a:tcPr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100</a:t>
                      </a:r>
                    </a:p>
                  </a:txBody>
                  <a:tcPr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5</a:t>
                      </a:r>
                    </a:p>
                  </a:txBody>
                  <a:tcPr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41</a:t>
                      </a:r>
                    </a:p>
                  </a:txBody>
                  <a:tcPr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5</a:t>
                      </a:r>
                    </a:p>
                  </a:txBody>
                  <a:tcPr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6375259"/>
                  </a:ext>
                </a:extLst>
              </a:tr>
              <a:tr h="365068">
                <a:tc>
                  <a:txBody>
                    <a:bodyPr/>
                    <a:lstStyle/>
                    <a:p>
                      <a:pPr algn="ctr"/>
                      <a:r>
                        <a:rPr lang="en-US" sz="1600" b="0" i="0">
                          <a:solidFill>
                            <a:schemeClr val="tx1"/>
                          </a:solidFill>
                          <a:latin typeface="Arial Narrow"/>
                          <a:cs typeface="Arial Narrow" panose="020B0604020202020204" pitchFamily="34" charset="0"/>
                        </a:rPr>
                        <a:t>No. bunches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1800" b="0" i="0">
                          <a:solidFill>
                            <a:schemeClr val="tx1"/>
                          </a:solidFill>
                          <a:latin typeface="Arial Narrow"/>
                          <a:cs typeface="Arial Narrow" panose="020B0604020202020204" pitchFamily="34" charset="0"/>
                        </a:rPr>
                        <a:t>290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a:r>
                        <a:rPr lang="en-US" sz="1800" b="0" i="0">
                          <a:solidFill>
                            <a:schemeClr val="tx1"/>
                          </a:solidFill>
                          <a:latin typeface="Arial Narrow"/>
                          <a:cs typeface="Arial Narrow" panose="020B0604020202020204" pitchFamily="34" charset="0"/>
                        </a:rPr>
                        <a:t>1160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a:r>
                        <a:rPr lang="en-US" sz="1800" b="0" i="0">
                          <a:solidFill>
                            <a:schemeClr val="tx1"/>
                          </a:solidFill>
                          <a:latin typeface="Arial Narrow"/>
                          <a:cs typeface="Arial Narrow" panose="020B0604020202020204" pitchFamily="34" charset="0"/>
                        </a:rPr>
                        <a:t>1160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a:r>
                        <a:rPr lang="en-US" sz="1800" b="0" i="0">
                          <a:solidFill>
                            <a:schemeClr val="tx1"/>
                          </a:solidFill>
                          <a:latin typeface="Arial Narrow"/>
                          <a:cs typeface="Arial Narrow" panose="020B0604020202020204" pitchFamily="34" charset="0"/>
                        </a:rPr>
                        <a:t>1160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a:r>
                        <a:rPr lang="en-US" sz="1800" b="0" i="0">
                          <a:solidFill>
                            <a:schemeClr val="tx1"/>
                          </a:solidFill>
                          <a:latin typeface="Arial Narrow"/>
                          <a:cs typeface="Arial Narrow" panose="020B0604020202020204" pitchFamily="34" charset="0"/>
                        </a:rPr>
                        <a:t>1160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411693091"/>
                  </a:ext>
                </a:extLst>
              </a:tr>
              <a:tr h="602362">
                <a:tc>
                  <a:txBody>
                    <a:bodyPr/>
                    <a:lstStyle/>
                    <a:p>
                      <a:pPr algn="ctr"/>
                      <a:r>
                        <a:rPr lang="en-US" sz="1600" b="0" i="0">
                          <a:solidFill>
                            <a:schemeClr val="tx1"/>
                          </a:solidFill>
                          <a:latin typeface="Arial Narrow"/>
                          <a:cs typeface="Arial Narrow" panose="020B0604020202020204" pitchFamily="34" charset="0"/>
                        </a:rPr>
                        <a:t>Bunch spacing (ns)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US" sz="1800" b="0" i="0">
                          <a:solidFill>
                            <a:schemeClr val="tx1"/>
                          </a:solidFill>
                          <a:latin typeface="Arial Narrow"/>
                          <a:cs typeface="Arial Narrow" panose="020B0604020202020204" pitchFamily="34" charset="0"/>
                        </a:rPr>
                        <a:t>40.59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algn="ctr"/>
                      <a:r>
                        <a:rPr lang="en-US" sz="1800" b="0" i="0">
                          <a:solidFill>
                            <a:schemeClr val="tx1"/>
                          </a:solidFill>
                          <a:latin typeface="Arial Narrow"/>
                          <a:cs typeface="Arial Narrow" panose="020B0604020202020204" pitchFamily="34" charset="0"/>
                        </a:rPr>
                        <a:t>10.15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a:solidFill>
                            <a:schemeClr val="tx1"/>
                          </a:solidFill>
                          <a:latin typeface="Arial Narrow"/>
                          <a:cs typeface="Arial Narrow" panose="020B0604020202020204" pitchFamily="34" charset="0"/>
                        </a:rPr>
                        <a:t>10.15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a:solidFill>
                            <a:schemeClr val="tx1"/>
                          </a:solidFill>
                          <a:latin typeface="Arial Narrow"/>
                          <a:cs typeface="Arial Narrow" panose="020B0604020202020204" pitchFamily="34" charset="0"/>
                        </a:rPr>
                        <a:t>10.15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a:solidFill>
                            <a:schemeClr val="tx1"/>
                          </a:solidFill>
                          <a:latin typeface="Arial Narrow"/>
                          <a:cs typeface="Arial Narrow" panose="020B0604020202020204" pitchFamily="34" charset="0"/>
                        </a:rPr>
                        <a:t>10.15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51801906"/>
                  </a:ext>
                </a:extLst>
              </a:tr>
              <a:tr h="602362">
                <a:tc>
                  <a:txBody>
                    <a:bodyPr/>
                    <a:lstStyle/>
                    <a:p>
                      <a:pPr algn="ctr"/>
                      <a:r>
                        <a:rPr lang="en-US" sz="1600" b="0" i="0">
                          <a:solidFill>
                            <a:schemeClr val="tx1"/>
                          </a:solidFill>
                          <a:latin typeface="Arial Narrow"/>
                          <a:cs typeface="Arial Narrow" panose="020B0604020202020204" pitchFamily="34" charset="0"/>
                        </a:rPr>
                        <a:t>Bunch charge (E10)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19.1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6.2</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17.2</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17.2</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4.8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17.2</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2.6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13.3</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6185636"/>
                  </a:ext>
                </a:extLst>
              </a:tr>
              <a:tr h="602362">
                <a:tc>
                  <a:txBody>
                    <a:bodyPr/>
                    <a:lstStyle/>
                    <a:p>
                      <a:pPr lvl="0" algn="ctr">
                        <a:buNone/>
                      </a:pPr>
                      <a:r>
                        <a:rPr lang="en-US" sz="1600" b="0" i="0">
                          <a:solidFill>
                            <a:schemeClr val="tx1"/>
                          </a:solidFill>
                          <a:latin typeface="Arial Narrow"/>
                          <a:cs typeface="Arial Narrow" panose="020B0604020202020204" pitchFamily="34" charset="0"/>
                        </a:rPr>
                        <a:t>Bunch charge</a:t>
                      </a:r>
                    </a:p>
                    <a:p>
                      <a:pPr lvl="0" algn="ctr">
                        <a:buNone/>
                      </a:pPr>
                      <a:r>
                        <a:rPr lang="en-US" sz="1600" b="0" i="0">
                          <a:solidFill>
                            <a:schemeClr val="tx1"/>
                          </a:solidFill>
                          <a:latin typeface="Arial Narrow"/>
                          <a:cs typeface="Arial Narrow" panose="020B0604020202020204" pitchFamily="34" charset="0"/>
                        </a:rPr>
                        <a:t>(</a:t>
                      </a:r>
                      <a:r>
                        <a:rPr lang="en-US" sz="1600" b="0" i="0" err="1">
                          <a:solidFill>
                            <a:schemeClr val="tx1"/>
                          </a:solidFill>
                          <a:latin typeface="Arial Narrow"/>
                          <a:cs typeface="Arial Narrow" panose="020B0604020202020204" pitchFamily="34" charset="0"/>
                        </a:rPr>
                        <a:t>nC</a:t>
                      </a:r>
                      <a:r>
                        <a:rPr lang="en-US" sz="1600" b="0" i="0">
                          <a:solidFill>
                            <a:schemeClr val="tx1"/>
                          </a:solidFill>
                          <a:latin typeface="Arial Narrow"/>
                          <a:cs typeface="Arial Narrow"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sz="1800" b="0" i="0">
                          <a:solidFill>
                            <a:schemeClr val="tx1"/>
                          </a:solidFill>
                          <a:latin typeface="Arial Narrow"/>
                          <a:cs typeface="Arial Narrow" panose="020B0604020202020204" pitchFamily="34" charset="0"/>
                        </a:rPr>
                        <a:t>30.5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sz="1800" b="0" i="0">
                          <a:solidFill>
                            <a:schemeClr val="tx1"/>
                          </a:solidFill>
                          <a:latin typeface="Arial Narrow"/>
                          <a:cs typeface="Arial Narrow" panose="020B0604020202020204" pitchFamily="34" charset="0"/>
                        </a:rPr>
                        <a:t>9.9</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sz="1800" b="0" i="0">
                          <a:solidFill>
                            <a:schemeClr val="tx1"/>
                          </a:solidFill>
                          <a:latin typeface="Arial Narrow"/>
                          <a:cs typeface="Arial Narrow" panose="020B0604020202020204" pitchFamily="34" charset="0"/>
                        </a:rPr>
                        <a:t>11.0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sz="1800" b="0" i="0">
                          <a:solidFill>
                            <a:schemeClr val="tx1"/>
                          </a:solidFill>
                          <a:latin typeface="Arial Narrow"/>
                          <a:cs typeface="Arial Narrow" panose="020B0604020202020204" pitchFamily="34" charset="0"/>
                        </a:rPr>
                        <a:t>27.5</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sz="1800" b="0" i="0">
                          <a:solidFill>
                            <a:schemeClr val="tx1"/>
                          </a:solidFill>
                          <a:latin typeface="Arial Narrow"/>
                          <a:cs typeface="Arial Narrow" panose="020B0604020202020204" pitchFamily="34" charset="0"/>
                        </a:rPr>
                        <a:t>11.0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sz="1800" b="0" i="0">
                          <a:solidFill>
                            <a:schemeClr val="tx1"/>
                          </a:solidFill>
                          <a:latin typeface="Arial Narrow"/>
                          <a:cs typeface="Arial Narrow" panose="020B0604020202020204" pitchFamily="34" charset="0"/>
                        </a:rPr>
                        <a:t>27.5</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sz="1800" b="0" i="0">
                          <a:solidFill>
                            <a:schemeClr val="tx1"/>
                          </a:solidFill>
                          <a:latin typeface="Arial Narrow"/>
                          <a:cs typeface="Arial Narrow" panose="020B0604020202020204" pitchFamily="34" charset="0"/>
                        </a:rPr>
                        <a:t>7.7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sz="1800" b="0" i="0">
                          <a:solidFill>
                            <a:schemeClr val="tx1"/>
                          </a:solidFill>
                          <a:latin typeface="Arial Narrow"/>
                          <a:cs typeface="Arial Narrow" panose="020B0604020202020204" pitchFamily="34" charset="0"/>
                        </a:rPr>
                        <a:t>27.5</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sz="1800" b="0" i="0">
                          <a:solidFill>
                            <a:schemeClr val="tx1"/>
                          </a:solidFill>
                          <a:latin typeface="Arial Narrow"/>
                          <a:cs typeface="Arial Narrow" panose="020B0604020202020204" pitchFamily="34" charset="0"/>
                        </a:rPr>
                        <a:t>4.2  </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US" sz="1800" b="0" i="0">
                          <a:solidFill>
                            <a:schemeClr val="tx1"/>
                          </a:solidFill>
                          <a:latin typeface="Arial Narrow"/>
                          <a:cs typeface="Arial Narrow" panose="020B0604020202020204" pitchFamily="34" charset="0"/>
                        </a:rPr>
                        <a:t>21.3</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2154156"/>
                  </a:ext>
                </a:extLst>
              </a:tr>
              <a:tr h="602362">
                <a:tc>
                  <a:txBody>
                    <a:bodyPr/>
                    <a:lstStyle/>
                    <a:p>
                      <a:pPr algn="ctr"/>
                      <a:r>
                        <a:rPr lang="en-US" sz="1600" b="0" i="0">
                          <a:solidFill>
                            <a:schemeClr val="tx1"/>
                          </a:solidFill>
                          <a:latin typeface="Arial Narrow"/>
                          <a:cs typeface="Arial Narrow" panose="020B0604020202020204" pitchFamily="34" charset="0"/>
                        </a:rPr>
                        <a:t>RMS bunch length (cm)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0.9</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0.7</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0.7</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0.7</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7.5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1800" b="0" i="0">
                          <a:solidFill>
                            <a:schemeClr val="tx1"/>
                          </a:solidFill>
                          <a:latin typeface="Arial Narrow"/>
                          <a:cs typeface="Arial Narrow" panose="020B0604020202020204" pitchFamily="34" charset="0"/>
                        </a:rPr>
                        <a:t>0.7</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9769571"/>
                  </a:ext>
                </a:extLst>
              </a:tr>
              <a:tr h="602362">
                <a:tc>
                  <a:txBody>
                    <a:bodyPr/>
                    <a:lstStyle/>
                    <a:p>
                      <a:pPr algn="ctr"/>
                      <a:r>
                        <a:rPr lang="en-US" sz="1600" b="0" i="0">
                          <a:solidFill>
                            <a:schemeClr val="tx1"/>
                          </a:solidFill>
                          <a:latin typeface="Arial Narrow"/>
                          <a:cs typeface="Arial Narrow" panose="020B0604020202020204" pitchFamily="34" charset="0"/>
                        </a:rPr>
                        <a:t>CM Energy (GeV)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800" b="0" i="0">
                          <a:solidFill>
                            <a:schemeClr val="tx1"/>
                          </a:solidFill>
                          <a:latin typeface="Arial Narrow"/>
                          <a:cs typeface="Arial Narrow" panose="020B0604020202020204" pitchFamily="34" charset="0"/>
                        </a:rPr>
                        <a:t>140.7</a:t>
                      </a:r>
                    </a:p>
                  </a:txBody>
                  <a:tcPr anchor="ctr">
                    <a:lnL w="12700"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a:r>
                        <a:rPr lang="en-US" sz="1800" b="0" i="0">
                          <a:solidFill>
                            <a:schemeClr val="tx1"/>
                          </a:solidFill>
                          <a:latin typeface="Arial Narrow"/>
                          <a:cs typeface="Arial Narrow" panose="020B0604020202020204" pitchFamily="34" charset="0"/>
                        </a:rPr>
                        <a:t>104.9</a:t>
                      </a: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gridSpan="2">
                  <a:txBody>
                    <a:bodyPr/>
                    <a:lstStyle/>
                    <a:p>
                      <a:pPr algn="ctr"/>
                      <a:r>
                        <a:rPr lang="en-US" sz="1800" b="0" i="0">
                          <a:solidFill>
                            <a:schemeClr val="tx1"/>
                          </a:solidFill>
                          <a:latin typeface="Arial Narrow"/>
                          <a:cs typeface="Arial Narrow" panose="020B0604020202020204" pitchFamily="34" charset="0"/>
                        </a:rPr>
                        <a:t>63.2</a:t>
                      </a: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gridSpan="2">
                  <a:txBody>
                    <a:bodyPr/>
                    <a:lstStyle/>
                    <a:p>
                      <a:pPr algn="ctr"/>
                      <a:r>
                        <a:rPr lang="en-US" sz="1800" b="0" i="0">
                          <a:solidFill>
                            <a:schemeClr val="tx1"/>
                          </a:solidFill>
                          <a:latin typeface="Arial Narrow"/>
                          <a:cs typeface="Arial Narrow" panose="020B0604020202020204" pitchFamily="34" charset="0"/>
                        </a:rPr>
                        <a:t>44.7</a:t>
                      </a:r>
                    </a:p>
                  </a:txBody>
                  <a:tcPr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gridSpan="2">
                  <a:txBody>
                    <a:bodyPr/>
                    <a:lstStyle/>
                    <a:p>
                      <a:pPr algn="ctr"/>
                      <a:r>
                        <a:rPr lang="en-US" sz="1800" b="0" i="0">
                          <a:solidFill>
                            <a:schemeClr val="tx1"/>
                          </a:solidFill>
                          <a:latin typeface="Arial Narrow"/>
                          <a:cs typeface="Arial Narrow" panose="020B0604020202020204" pitchFamily="34" charset="0"/>
                        </a:rPr>
                        <a:t>28.6</a:t>
                      </a:r>
                    </a:p>
                  </a:txBody>
                  <a:tcPr anchor="ctr">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901137429"/>
                  </a:ext>
                </a:extLst>
              </a:tr>
              <a:tr h="602362">
                <a:tc>
                  <a:txBody>
                    <a:bodyPr/>
                    <a:lstStyle/>
                    <a:p>
                      <a:pPr algn="ctr"/>
                      <a:r>
                        <a:rPr lang="en-US" sz="1600" b="0" i="0">
                          <a:solidFill>
                            <a:schemeClr val="tx1"/>
                          </a:solidFill>
                          <a:latin typeface="Arial Narrow"/>
                          <a:cs typeface="Arial Narrow" panose="020B0604020202020204" pitchFamily="34" charset="0"/>
                        </a:rPr>
                        <a:t>Luminosity (E33)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800" b="0" i="0">
                          <a:solidFill>
                            <a:schemeClr val="tx1"/>
                          </a:solidFill>
                          <a:latin typeface="Arial Narrow"/>
                          <a:cs typeface="Arial Narrow" panose="020B0604020202020204" pitchFamily="34" charset="0"/>
                        </a:rPr>
                        <a:t>1.54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a:r>
                        <a:rPr lang="en-US" sz="1800" b="0" i="0">
                          <a:solidFill>
                            <a:schemeClr val="tx1"/>
                          </a:solidFill>
                          <a:latin typeface="Arial Narrow"/>
                          <a:cs typeface="Arial Narrow" panose="020B0604020202020204" pitchFamily="34"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a:r>
                        <a:rPr lang="en-US" sz="1800" b="0" i="0">
                          <a:solidFill>
                            <a:schemeClr val="tx1"/>
                          </a:solidFill>
                          <a:latin typeface="Arial Narrow"/>
                          <a:cs typeface="Arial Narrow" panose="020B0604020202020204" pitchFamily="34" charset="0"/>
                        </a:rPr>
                        <a:t>4.48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a:r>
                        <a:rPr lang="en-US" sz="1800" b="0" i="0">
                          <a:solidFill>
                            <a:schemeClr val="tx1"/>
                          </a:solidFill>
                          <a:latin typeface="Arial Narrow"/>
                          <a:cs typeface="Arial Narrow" panose="020B0604020202020204" pitchFamily="34" charset="0"/>
                        </a:rPr>
                        <a:t>3.68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algn="ctr"/>
                      <a:r>
                        <a:rPr lang="en-US" sz="1800" b="0" i="0">
                          <a:solidFill>
                            <a:schemeClr val="tx1"/>
                          </a:solidFill>
                          <a:latin typeface="Arial Narrow"/>
                          <a:cs typeface="Arial Narrow" panose="020B0604020202020204" pitchFamily="34" charset="0"/>
                        </a:rPr>
                        <a:t>0.44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3567323412"/>
                  </a:ext>
                </a:extLst>
              </a:tr>
            </a:tbl>
          </a:graphicData>
        </a:graphic>
      </p:graphicFrame>
      <p:sp>
        <p:nvSpPr>
          <p:cNvPr id="3" name="TextBox 2">
            <a:extLst>
              <a:ext uri="{FF2B5EF4-FFF2-40B4-BE49-F238E27FC236}">
                <a16:creationId xmlns:a16="http://schemas.microsoft.com/office/drawing/2014/main" id="{A4E5A0D8-B714-755C-0322-2C00A6D5DC6E}"/>
              </a:ext>
            </a:extLst>
          </p:cNvPr>
          <p:cNvSpPr txBox="1"/>
          <p:nvPr/>
        </p:nvSpPr>
        <p:spPr>
          <a:xfrm>
            <a:off x="7988730" y="1168518"/>
            <a:ext cx="4091826" cy="923330"/>
          </a:xfrm>
          <a:prstGeom prst="rect">
            <a:avLst/>
          </a:prstGeom>
          <a:noFill/>
        </p:spPr>
        <p:txBody>
          <a:bodyPr wrap="none" lIns="91440" tIns="45720" rIns="91440" bIns="45720" rtlCol="0" anchor="t">
            <a:spAutoFit/>
          </a:bodyPr>
          <a:lstStyle/>
          <a:p>
            <a:r>
              <a:rPr lang="en-US" dirty="0">
                <a:solidFill>
                  <a:srgbClr val="0070C0"/>
                </a:solidFill>
              </a:rPr>
              <a:t>Large radial orbit offsets (up to 20mm)</a:t>
            </a:r>
          </a:p>
          <a:p>
            <a:r>
              <a:rPr lang="en-US" dirty="0">
                <a:solidFill>
                  <a:srgbClr val="0070C0"/>
                </a:solidFill>
              </a:rPr>
              <a:t>In the arc must be accounted</a:t>
            </a:r>
            <a:endParaRPr lang="en-US" dirty="0">
              <a:solidFill>
                <a:srgbClr val="0070C0"/>
              </a:solidFill>
              <a:ea typeface="Calibri"/>
              <a:cs typeface="Calibri"/>
            </a:endParaRPr>
          </a:p>
          <a:p>
            <a:r>
              <a:rPr lang="en-US" dirty="0">
                <a:solidFill>
                  <a:srgbClr val="0070C0"/>
                </a:solidFill>
              </a:rPr>
              <a:t>in BPM button and electronics design</a:t>
            </a:r>
            <a:endParaRPr lang="en-US" dirty="0">
              <a:solidFill>
                <a:srgbClr val="0070C0"/>
              </a:solidFill>
              <a:ea typeface="Calibri"/>
              <a:cs typeface="Calibri"/>
            </a:endParaRPr>
          </a:p>
        </p:txBody>
      </p:sp>
      <p:grpSp>
        <p:nvGrpSpPr>
          <p:cNvPr id="9" name="Group 8">
            <a:extLst>
              <a:ext uri="{FF2B5EF4-FFF2-40B4-BE49-F238E27FC236}">
                <a16:creationId xmlns:a16="http://schemas.microsoft.com/office/drawing/2014/main" id="{9644EF6D-912D-7BB3-152B-D264F90AD253}"/>
              </a:ext>
            </a:extLst>
          </p:cNvPr>
          <p:cNvGrpSpPr>
            <a:grpSpLocks noChangeAspect="1"/>
          </p:cNvGrpSpPr>
          <p:nvPr/>
        </p:nvGrpSpPr>
        <p:grpSpPr>
          <a:xfrm>
            <a:off x="8342075" y="2082928"/>
            <a:ext cx="3108960" cy="3108960"/>
            <a:chOff x="7748260" y="804828"/>
            <a:chExt cx="1005840" cy="1005840"/>
          </a:xfrm>
        </p:grpSpPr>
        <p:grpSp>
          <p:nvGrpSpPr>
            <p:cNvPr id="21" name="Group 20">
              <a:extLst>
                <a:ext uri="{FF2B5EF4-FFF2-40B4-BE49-F238E27FC236}">
                  <a16:creationId xmlns:a16="http://schemas.microsoft.com/office/drawing/2014/main" id="{0028A0AF-BD77-84BB-6C19-0BA6D1260598}"/>
                </a:ext>
              </a:extLst>
            </p:cNvPr>
            <p:cNvGrpSpPr>
              <a:grpSpLocks noChangeAspect="1"/>
            </p:cNvGrpSpPr>
            <p:nvPr/>
          </p:nvGrpSpPr>
          <p:grpSpPr>
            <a:xfrm>
              <a:off x="7748260" y="804828"/>
              <a:ext cx="1005840" cy="1005840"/>
              <a:chOff x="8168345" y="52276"/>
              <a:chExt cx="640080" cy="640080"/>
            </a:xfrm>
          </p:grpSpPr>
          <p:sp>
            <p:nvSpPr>
              <p:cNvPr id="25" name="Oval 24">
                <a:extLst>
                  <a:ext uri="{FF2B5EF4-FFF2-40B4-BE49-F238E27FC236}">
                    <a16:creationId xmlns:a16="http://schemas.microsoft.com/office/drawing/2014/main" id="{8809F94A-6E83-2F16-7579-608A69D6955D}"/>
                  </a:ext>
                </a:extLst>
              </p:cNvPr>
              <p:cNvSpPr/>
              <p:nvPr/>
            </p:nvSpPr>
            <p:spPr>
              <a:xfrm>
                <a:off x="8168345" y="52276"/>
                <a:ext cx="640080" cy="6400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418D3B8-E528-4F37-ABCD-0AFCECE3497B}"/>
                  </a:ext>
                </a:extLst>
              </p:cNvPr>
              <p:cNvSpPr/>
              <p:nvPr/>
            </p:nvSpPr>
            <p:spPr>
              <a:xfrm>
                <a:off x="8305505" y="189436"/>
                <a:ext cx="365760" cy="36576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 name="Straight Connector 21">
              <a:extLst>
                <a:ext uri="{FF2B5EF4-FFF2-40B4-BE49-F238E27FC236}">
                  <a16:creationId xmlns:a16="http://schemas.microsoft.com/office/drawing/2014/main" id="{D275D93B-6B28-4598-7E05-8861248624F7}"/>
                </a:ext>
              </a:extLst>
            </p:cNvPr>
            <p:cNvCxnSpPr>
              <a:stCxn id="25" idx="0"/>
              <a:endCxn id="25" idx="4"/>
            </p:cNvCxnSpPr>
            <p:nvPr/>
          </p:nvCxnSpPr>
          <p:spPr>
            <a:xfrm>
              <a:off x="8251180" y="804828"/>
              <a:ext cx="0" cy="10058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7E106D-3055-AFC6-0B77-A0ABE5F5305A}"/>
                </a:ext>
              </a:extLst>
            </p:cNvPr>
            <p:cNvCxnSpPr>
              <a:cxnSpLocks/>
              <a:stCxn id="25" idx="6"/>
              <a:endCxn id="25" idx="2"/>
            </p:cNvCxnSpPr>
            <p:nvPr/>
          </p:nvCxnSpPr>
          <p:spPr>
            <a:xfrm flipH="1">
              <a:off x="7748260" y="1307748"/>
              <a:ext cx="100584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EC8D1BD6-9699-2891-A2D7-F31DE58A9AF5}"/>
                </a:ext>
              </a:extLst>
            </p:cNvPr>
            <p:cNvSpPr>
              <a:spLocks noChangeAspect="1"/>
            </p:cNvSpPr>
            <p:nvPr/>
          </p:nvSpPr>
          <p:spPr>
            <a:xfrm>
              <a:off x="8468885" y="1232649"/>
              <a:ext cx="143691" cy="143691"/>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Arrow Connector 11">
            <a:extLst>
              <a:ext uri="{FF2B5EF4-FFF2-40B4-BE49-F238E27FC236}">
                <a16:creationId xmlns:a16="http://schemas.microsoft.com/office/drawing/2014/main" id="{C37E6185-84E0-C53B-0B3D-B9B92CB28C64}"/>
              </a:ext>
            </a:extLst>
          </p:cNvPr>
          <p:cNvCxnSpPr>
            <a:cxnSpLocks/>
          </p:cNvCxnSpPr>
          <p:nvPr/>
        </p:nvCxnSpPr>
        <p:spPr>
          <a:xfrm>
            <a:off x="8363890" y="5276586"/>
            <a:ext cx="3087145" cy="12664"/>
          </a:xfrm>
          <a:prstGeom prst="straightConnector1">
            <a:avLst/>
          </a:prstGeom>
          <a:ln w="381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1D9B4F3-7122-3BA2-28CC-2ADB584A5DDE}"/>
              </a:ext>
            </a:extLst>
          </p:cNvPr>
          <p:cNvSpPr txBox="1"/>
          <p:nvPr/>
        </p:nvSpPr>
        <p:spPr>
          <a:xfrm>
            <a:off x="9990154" y="3101748"/>
            <a:ext cx="929846" cy="369332"/>
          </a:xfrm>
          <a:prstGeom prst="rect">
            <a:avLst/>
          </a:prstGeom>
          <a:noFill/>
        </p:spPr>
        <p:txBody>
          <a:bodyPr wrap="square">
            <a:spAutoFit/>
          </a:bodyPr>
          <a:lstStyle/>
          <a:p>
            <a:r>
              <a:rPr lang="en-US">
                <a:latin typeface="Arial Narrow" panose="020B0604020202020204" pitchFamily="34" charset="0"/>
                <a:cs typeface="Arial Narrow" panose="020B0604020202020204" pitchFamily="34" charset="0"/>
              </a:rPr>
              <a:t>2</a:t>
            </a:r>
            <a:r>
              <a:rPr lang="en-US" sz="1800">
                <a:latin typeface="Arial Narrow" panose="020B0604020202020204" pitchFamily="34" charset="0"/>
                <a:cs typeface="Arial Narrow" panose="020B0604020202020204" pitchFamily="34" charset="0"/>
              </a:rPr>
              <a:t>0 mm </a:t>
            </a:r>
            <a:endParaRPr lang="en-US">
              <a:latin typeface="Arial Narrow" panose="020B0604020202020204" pitchFamily="34" charset="0"/>
              <a:cs typeface="Arial Narrow" panose="020B0604020202020204" pitchFamily="34" charset="0"/>
            </a:endParaRPr>
          </a:p>
        </p:txBody>
      </p:sp>
      <p:sp>
        <p:nvSpPr>
          <p:cNvPr id="15" name="Oval 14">
            <a:extLst>
              <a:ext uri="{FF2B5EF4-FFF2-40B4-BE49-F238E27FC236}">
                <a16:creationId xmlns:a16="http://schemas.microsoft.com/office/drawing/2014/main" id="{CECED69A-811A-495B-E11F-13A11B185C1E}"/>
              </a:ext>
            </a:extLst>
          </p:cNvPr>
          <p:cNvSpPr>
            <a:spLocks noChangeAspect="1"/>
          </p:cNvSpPr>
          <p:nvPr/>
        </p:nvSpPr>
        <p:spPr>
          <a:xfrm>
            <a:off x="9681188" y="3386885"/>
            <a:ext cx="444136" cy="444136"/>
          </a:xfrm>
          <a:prstGeom prst="ellipse">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8162291-0B25-E9CE-40FF-5297AB249517}"/>
              </a:ext>
            </a:extLst>
          </p:cNvPr>
          <p:cNvSpPr>
            <a:spLocks noChangeAspect="1"/>
          </p:cNvSpPr>
          <p:nvPr/>
        </p:nvSpPr>
        <p:spPr>
          <a:xfrm>
            <a:off x="8806403" y="3403735"/>
            <a:ext cx="444136" cy="444136"/>
          </a:xfrm>
          <a:prstGeom prst="ellipse">
            <a:avLst/>
          </a:prstGeom>
          <a:solidFill>
            <a:srgbClr val="30519D"/>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ACD7D126-C2E6-360C-3E4D-515CB25A3A92}"/>
              </a:ext>
            </a:extLst>
          </p:cNvPr>
          <p:cNvCxnSpPr>
            <a:cxnSpLocks/>
          </p:cNvCxnSpPr>
          <p:nvPr/>
        </p:nvCxnSpPr>
        <p:spPr>
          <a:xfrm>
            <a:off x="9903256" y="3619472"/>
            <a:ext cx="974426" cy="6331"/>
          </a:xfrm>
          <a:prstGeom prst="straightConnector1">
            <a:avLst/>
          </a:prstGeom>
          <a:ln w="38100">
            <a:solidFill>
              <a:schemeClr val="tx1"/>
            </a:solidFill>
            <a:headEnd type="oval" w="med" len="lg"/>
            <a:tailEnd type="triangle" w="med"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EC501F6-4FDC-0B92-C563-DB7999BDF7C0}"/>
              </a:ext>
            </a:extLst>
          </p:cNvPr>
          <p:cNvSpPr txBox="1"/>
          <p:nvPr/>
        </p:nvSpPr>
        <p:spPr>
          <a:xfrm>
            <a:off x="10375031" y="3872325"/>
            <a:ext cx="929846" cy="369332"/>
          </a:xfrm>
          <a:prstGeom prst="rect">
            <a:avLst/>
          </a:prstGeom>
          <a:noFill/>
        </p:spPr>
        <p:txBody>
          <a:bodyPr wrap="square">
            <a:spAutoFit/>
          </a:bodyPr>
          <a:lstStyle/>
          <a:p>
            <a:r>
              <a:rPr lang="en-US" b="1">
                <a:solidFill>
                  <a:schemeClr val="accent2">
                    <a:lumMod val="75000"/>
                  </a:schemeClr>
                </a:solidFill>
                <a:latin typeface="Arial Narrow" panose="020B0604020202020204" pitchFamily="34" charset="0"/>
                <a:cs typeface="Arial Narrow" panose="020B0604020202020204" pitchFamily="34" charset="0"/>
              </a:rPr>
              <a:t>275 GeV</a:t>
            </a:r>
          </a:p>
        </p:txBody>
      </p:sp>
      <p:sp>
        <p:nvSpPr>
          <p:cNvPr id="19" name="TextBox 18">
            <a:extLst>
              <a:ext uri="{FF2B5EF4-FFF2-40B4-BE49-F238E27FC236}">
                <a16:creationId xmlns:a16="http://schemas.microsoft.com/office/drawing/2014/main" id="{8241FB6D-420B-7676-E6FB-3B16F4B5DCD2}"/>
              </a:ext>
            </a:extLst>
          </p:cNvPr>
          <p:cNvSpPr txBox="1"/>
          <p:nvPr/>
        </p:nvSpPr>
        <p:spPr>
          <a:xfrm>
            <a:off x="8543358" y="3875880"/>
            <a:ext cx="929846" cy="369332"/>
          </a:xfrm>
          <a:prstGeom prst="rect">
            <a:avLst/>
          </a:prstGeom>
          <a:noFill/>
        </p:spPr>
        <p:txBody>
          <a:bodyPr wrap="square">
            <a:spAutoFit/>
          </a:bodyPr>
          <a:lstStyle/>
          <a:p>
            <a:r>
              <a:rPr lang="en-US" b="1">
                <a:solidFill>
                  <a:srgbClr val="30519D"/>
                </a:solidFill>
                <a:latin typeface="Arial Narrow" panose="020B0604020202020204" pitchFamily="34" charset="0"/>
                <a:cs typeface="Arial Narrow" panose="020B0604020202020204" pitchFamily="34" charset="0"/>
              </a:rPr>
              <a:t>100 GeV</a:t>
            </a:r>
          </a:p>
        </p:txBody>
      </p:sp>
      <p:sp>
        <p:nvSpPr>
          <p:cNvPr id="20" name="TextBox 19">
            <a:extLst>
              <a:ext uri="{FF2B5EF4-FFF2-40B4-BE49-F238E27FC236}">
                <a16:creationId xmlns:a16="http://schemas.microsoft.com/office/drawing/2014/main" id="{0FA0EDFC-858E-D8B9-7DA7-9CD5A0E38528}"/>
              </a:ext>
            </a:extLst>
          </p:cNvPr>
          <p:cNvSpPr txBox="1"/>
          <p:nvPr/>
        </p:nvSpPr>
        <p:spPr>
          <a:xfrm>
            <a:off x="9433986" y="3891169"/>
            <a:ext cx="929846" cy="369332"/>
          </a:xfrm>
          <a:prstGeom prst="rect">
            <a:avLst/>
          </a:prstGeom>
          <a:noFill/>
        </p:spPr>
        <p:txBody>
          <a:bodyPr wrap="square" lIns="91440" tIns="45720" rIns="91440" bIns="45720" anchor="t">
            <a:spAutoFit/>
          </a:bodyPr>
          <a:lstStyle/>
          <a:p>
            <a:pPr algn="ctr"/>
            <a:r>
              <a:rPr lang="en-US" b="1">
                <a:solidFill>
                  <a:schemeClr val="accent6">
                    <a:lumMod val="75000"/>
                  </a:schemeClr>
                </a:solidFill>
                <a:latin typeface="Arial Narrow"/>
                <a:cs typeface="Arial Narrow" panose="020B0604020202020204" pitchFamily="34" charset="0"/>
              </a:rPr>
              <a:t>138 GeV</a:t>
            </a:r>
            <a:endParaRPr lang="en-US" b="1">
              <a:solidFill>
                <a:schemeClr val="accent6">
                  <a:lumMod val="75000"/>
                </a:schemeClr>
              </a:solidFill>
              <a:latin typeface="Arial Narrow" panose="020B0604020202020204" pitchFamily="34" charset="0"/>
              <a:cs typeface="Arial Narrow" panose="020B0604020202020204" pitchFamily="34" charset="0"/>
            </a:endParaRPr>
          </a:p>
        </p:txBody>
      </p:sp>
      <p:grpSp>
        <p:nvGrpSpPr>
          <p:cNvPr id="33" name="Group 32">
            <a:extLst>
              <a:ext uri="{FF2B5EF4-FFF2-40B4-BE49-F238E27FC236}">
                <a16:creationId xmlns:a16="http://schemas.microsoft.com/office/drawing/2014/main" id="{0D5D7BB2-A642-06DF-E0E9-517BE1827B66}"/>
              </a:ext>
            </a:extLst>
          </p:cNvPr>
          <p:cNvGrpSpPr/>
          <p:nvPr/>
        </p:nvGrpSpPr>
        <p:grpSpPr>
          <a:xfrm>
            <a:off x="8445765" y="2018051"/>
            <a:ext cx="2886075" cy="3383601"/>
            <a:chOff x="8546349" y="2412595"/>
            <a:chExt cx="2886075" cy="3383601"/>
          </a:xfrm>
        </p:grpSpPr>
        <p:cxnSp>
          <p:nvCxnSpPr>
            <p:cNvPr id="27" name="Straight Arrow Connector 26">
              <a:extLst>
                <a:ext uri="{FF2B5EF4-FFF2-40B4-BE49-F238E27FC236}">
                  <a16:creationId xmlns:a16="http://schemas.microsoft.com/office/drawing/2014/main" id="{180E2C80-7CDA-A79A-63B8-5CF77878EEC4}"/>
                </a:ext>
              </a:extLst>
            </p:cNvPr>
            <p:cNvCxnSpPr/>
            <p:nvPr/>
          </p:nvCxnSpPr>
          <p:spPr>
            <a:xfrm>
              <a:off x="8877300" y="2981325"/>
              <a:ext cx="2238375" cy="9525"/>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F0C0605-9AB6-BA13-8D8E-B4CD51944791}"/>
                </a:ext>
              </a:extLst>
            </p:cNvPr>
            <p:cNvCxnSpPr>
              <a:cxnSpLocks/>
            </p:cNvCxnSpPr>
            <p:nvPr/>
          </p:nvCxnSpPr>
          <p:spPr>
            <a:xfrm>
              <a:off x="8943975" y="5105400"/>
              <a:ext cx="2171700" cy="9525"/>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31" name="Arc 30">
              <a:extLst>
                <a:ext uri="{FF2B5EF4-FFF2-40B4-BE49-F238E27FC236}">
                  <a16:creationId xmlns:a16="http://schemas.microsoft.com/office/drawing/2014/main" id="{D834A003-2276-84ED-40F1-1B1F93AEA56B}"/>
                </a:ext>
              </a:extLst>
            </p:cNvPr>
            <p:cNvSpPr/>
            <p:nvPr/>
          </p:nvSpPr>
          <p:spPr>
            <a:xfrm rot="2460000">
              <a:off x="8663882" y="2614846"/>
              <a:ext cx="2752725" cy="3181350"/>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a:extLst>
                <a:ext uri="{FF2B5EF4-FFF2-40B4-BE49-F238E27FC236}">
                  <a16:creationId xmlns:a16="http://schemas.microsoft.com/office/drawing/2014/main" id="{C47CF584-F296-338C-11F2-1609BE5FD1B7}"/>
                </a:ext>
              </a:extLst>
            </p:cNvPr>
            <p:cNvSpPr/>
            <p:nvPr/>
          </p:nvSpPr>
          <p:spPr>
            <a:xfrm rot="13260000">
              <a:off x="8546349" y="2412595"/>
              <a:ext cx="2886075" cy="3086100"/>
            </a:xfrm>
            <a:prstGeom prst="arc">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 name="TextBox 10">
            <a:extLst>
              <a:ext uri="{FF2B5EF4-FFF2-40B4-BE49-F238E27FC236}">
                <a16:creationId xmlns:a16="http://schemas.microsoft.com/office/drawing/2014/main" id="{E3DFA9A8-6B49-2833-E37D-7E6148613830}"/>
              </a:ext>
            </a:extLst>
          </p:cNvPr>
          <p:cNvSpPr txBox="1"/>
          <p:nvPr/>
        </p:nvSpPr>
        <p:spPr>
          <a:xfrm>
            <a:off x="9482687" y="5468373"/>
            <a:ext cx="14791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63.5 mm</a:t>
            </a:r>
            <a:endParaRPr lang="en-US"/>
          </a:p>
        </p:txBody>
      </p:sp>
      <p:cxnSp>
        <p:nvCxnSpPr>
          <p:cNvPr id="29" name="Straight Arrow Connector 28">
            <a:extLst>
              <a:ext uri="{FF2B5EF4-FFF2-40B4-BE49-F238E27FC236}">
                <a16:creationId xmlns:a16="http://schemas.microsoft.com/office/drawing/2014/main" id="{9059E754-A4DE-539D-DEF3-30C77EDC8DFC}"/>
              </a:ext>
            </a:extLst>
          </p:cNvPr>
          <p:cNvCxnSpPr>
            <a:cxnSpLocks/>
          </p:cNvCxnSpPr>
          <p:nvPr/>
        </p:nvCxnSpPr>
        <p:spPr>
          <a:xfrm>
            <a:off x="7870831" y="2649927"/>
            <a:ext cx="21216" cy="2083511"/>
          </a:xfrm>
          <a:prstGeom prst="straightConnector1">
            <a:avLst/>
          </a:prstGeom>
          <a:ln w="381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531AB81-239F-B280-201F-89F3DA0EF765}"/>
              </a:ext>
            </a:extLst>
          </p:cNvPr>
          <p:cNvSpPr txBox="1"/>
          <p:nvPr/>
        </p:nvSpPr>
        <p:spPr>
          <a:xfrm>
            <a:off x="7658369" y="4822915"/>
            <a:ext cx="11295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50 mm</a:t>
            </a:r>
            <a:endParaRPr lang="en-US"/>
          </a:p>
        </p:txBody>
      </p:sp>
      <p:sp>
        <p:nvSpPr>
          <p:cNvPr id="5" name="Rectangle 4">
            <a:extLst>
              <a:ext uri="{FF2B5EF4-FFF2-40B4-BE49-F238E27FC236}">
                <a16:creationId xmlns:a16="http://schemas.microsoft.com/office/drawing/2014/main" id="{ED4CFE10-7044-D099-D971-90D6BE67B95B}"/>
              </a:ext>
            </a:extLst>
          </p:cNvPr>
          <p:cNvSpPr/>
          <p:nvPr/>
        </p:nvSpPr>
        <p:spPr>
          <a:xfrm>
            <a:off x="402076" y="1059209"/>
            <a:ext cx="7020424" cy="92333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090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map of electrical wiring&#10;&#10;Description automatically generated">
            <a:extLst>
              <a:ext uri="{FF2B5EF4-FFF2-40B4-BE49-F238E27FC236}">
                <a16:creationId xmlns:a16="http://schemas.microsoft.com/office/drawing/2014/main" id="{94059837-31CA-4989-16D1-4087B13E7536}"/>
              </a:ext>
            </a:extLst>
          </p:cNvPr>
          <p:cNvPicPr>
            <a:picLocks noChangeAspect="1"/>
          </p:cNvPicPr>
          <p:nvPr/>
        </p:nvPicPr>
        <p:blipFill>
          <a:blip r:embed="rId3"/>
          <a:stretch>
            <a:fillRect/>
          </a:stretch>
        </p:blipFill>
        <p:spPr>
          <a:xfrm>
            <a:off x="8724240" y="876663"/>
            <a:ext cx="3467760" cy="4380436"/>
          </a:xfrm>
          <a:prstGeom prst="rect">
            <a:avLst/>
          </a:prstGeom>
        </p:spPr>
      </p:pic>
      <p:sp>
        <p:nvSpPr>
          <p:cNvPr id="4" name="Title 3">
            <a:extLst>
              <a:ext uri="{FF2B5EF4-FFF2-40B4-BE49-F238E27FC236}">
                <a16:creationId xmlns:a16="http://schemas.microsoft.com/office/drawing/2014/main" id="{C01ED010-D392-194E-BD30-086D3A9E3CA2}"/>
              </a:ext>
            </a:extLst>
          </p:cNvPr>
          <p:cNvSpPr>
            <a:spLocks noGrp="1"/>
          </p:cNvSpPr>
          <p:nvPr>
            <p:ph type="title"/>
          </p:nvPr>
        </p:nvSpPr>
        <p:spPr>
          <a:xfrm>
            <a:off x="515389" y="142012"/>
            <a:ext cx="9296489" cy="538515"/>
          </a:xfrm>
        </p:spPr>
        <p:txBody>
          <a:bodyPr>
            <a:normAutofit fontScale="90000"/>
          </a:bodyPr>
          <a:lstStyle/>
          <a:p>
            <a:r>
              <a:rPr lang="en-US" sz="4400" dirty="0">
                <a:solidFill>
                  <a:schemeClr val="tx1"/>
                </a:solidFill>
              </a:rPr>
              <a:t>Electron-Ion</a:t>
            </a:r>
            <a:r>
              <a:rPr lang="en-US" sz="4000" dirty="0">
                <a:solidFill>
                  <a:schemeClr val="tx1"/>
                </a:solidFill>
              </a:rPr>
              <a:t> </a:t>
            </a:r>
            <a:r>
              <a:rPr lang="en-US" sz="4400" dirty="0">
                <a:solidFill>
                  <a:schemeClr val="tx1"/>
                </a:solidFill>
              </a:rPr>
              <a:t>Collider Overview</a:t>
            </a:r>
          </a:p>
        </p:txBody>
      </p:sp>
      <p:sp>
        <p:nvSpPr>
          <p:cNvPr id="3" name="Content Placeholder 2">
            <a:extLst>
              <a:ext uri="{FF2B5EF4-FFF2-40B4-BE49-F238E27FC236}">
                <a16:creationId xmlns:a16="http://schemas.microsoft.com/office/drawing/2014/main" id="{AAD80EC5-67EB-4E01-B5A8-1DE1C09D7F55}"/>
              </a:ext>
            </a:extLst>
          </p:cNvPr>
          <p:cNvSpPr>
            <a:spLocks noGrp="1"/>
          </p:cNvSpPr>
          <p:nvPr>
            <p:ph idx="1"/>
          </p:nvPr>
        </p:nvSpPr>
        <p:spPr>
          <a:xfrm>
            <a:off x="191037" y="876663"/>
            <a:ext cx="6061481" cy="5622794"/>
          </a:xfrm>
          <a:noFill/>
        </p:spPr>
        <p:txBody>
          <a:bodyPr vert="horz" lIns="91440" tIns="45720" rIns="91440" bIns="45720" rtlCol="0" anchor="t">
            <a:noAutofit/>
          </a:bodyPr>
          <a:lstStyle/>
          <a:p>
            <a:r>
              <a:rPr lang="en-US" sz="2000" b="1" dirty="0">
                <a:latin typeface="PT Sans"/>
                <a:cs typeface="Arial"/>
              </a:rPr>
              <a:t>Hadron Storage Ring (HSR)</a:t>
            </a:r>
            <a:r>
              <a:rPr lang="en-US" sz="2000" dirty="0">
                <a:latin typeface="PT Sans"/>
                <a:cs typeface="Arial"/>
              </a:rPr>
              <a:t> </a:t>
            </a:r>
            <a:r>
              <a:rPr lang="en-US" sz="2000" b="1" dirty="0">
                <a:latin typeface="PT Sans"/>
                <a:cs typeface="Arial"/>
              </a:rPr>
              <a:t>10-275 GeV</a:t>
            </a:r>
            <a:r>
              <a:rPr lang="en-US" sz="2000" dirty="0">
                <a:latin typeface="PT Sans"/>
                <a:cs typeface="Arial"/>
              </a:rPr>
              <a:t> </a:t>
            </a:r>
          </a:p>
          <a:p>
            <a:pPr lvl="1">
              <a:buFont typeface="Courier New" panose="02070309020205020404" pitchFamily="49" charset="0"/>
              <a:buChar char="o"/>
            </a:pPr>
            <a:r>
              <a:rPr lang="en-US" sz="1800" dirty="0">
                <a:latin typeface="PT Sans"/>
                <a:cs typeface="Arial"/>
              </a:rPr>
              <a:t>3.8 km</a:t>
            </a:r>
          </a:p>
          <a:p>
            <a:pPr lvl="1">
              <a:buFont typeface="Courier New" panose="02070309020205020404" pitchFamily="49" charset="0"/>
              <a:buChar char="o"/>
            </a:pPr>
            <a:r>
              <a:rPr lang="en-US" sz="1800" dirty="0">
                <a:latin typeface="PT Sans"/>
                <a:cs typeface="Arial"/>
              </a:rPr>
              <a:t>Superconducting magnets (existing)</a:t>
            </a:r>
          </a:p>
          <a:p>
            <a:pPr lvl="1">
              <a:buFont typeface="Courier New" panose="02070309020205020404" pitchFamily="49" charset="0"/>
              <a:buChar char="o"/>
            </a:pPr>
            <a:r>
              <a:rPr lang="en-US" sz="1800" dirty="0">
                <a:latin typeface="PT Sans"/>
                <a:cs typeface="Arial"/>
              </a:rPr>
              <a:t>Up to 1,160 bunches, 1A beam current (3x RHIC)</a:t>
            </a:r>
          </a:p>
          <a:p>
            <a:pPr lvl="1">
              <a:buFont typeface="Courier New" panose="02070309020205020404" pitchFamily="49" charset="0"/>
              <a:buChar char="o"/>
            </a:pPr>
            <a:r>
              <a:rPr lang="en-US" sz="1800" dirty="0">
                <a:latin typeface="PT Sans"/>
                <a:cs typeface="Arial"/>
              </a:rPr>
              <a:t>Variety of ions &amp; polarized protons</a:t>
            </a:r>
          </a:p>
          <a:p>
            <a:r>
              <a:rPr lang="en-US" sz="2000" b="1" dirty="0">
                <a:latin typeface="PT Sans"/>
                <a:cs typeface="Arial"/>
              </a:rPr>
              <a:t>Electron Storage Ring (ESR) 5–18 GeV</a:t>
            </a:r>
          </a:p>
          <a:p>
            <a:pPr lvl="1">
              <a:buFont typeface="Courier New" panose="02070309020205020404" pitchFamily="49" charset="0"/>
              <a:buChar char="o"/>
            </a:pPr>
            <a:r>
              <a:rPr lang="en-US" sz="1800" dirty="0">
                <a:latin typeface="PT Sans"/>
                <a:cs typeface="Arial"/>
              </a:rPr>
              <a:t>3.8 km</a:t>
            </a:r>
          </a:p>
          <a:p>
            <a:pPr lvl="1">
              <a:buFont typeface="Courier New" panose="02070309020205020404" pitchFamily="49" charset="0"/>
              <a:buChar char="o"/>
            </a:pPr>
            <a:r>
              <a:rPr lang="en-US" sz="1800" dirty="0">
                <a:latin typeface="PT Sans"/>
                <a:cs typeface="Arial"/>
              </a:rPr>
              <a:t>High beam current, 2.5 A </a:t>
            </a:r>
            <a:r>
              <a:rPr lang="en-US" sz="1800" dirty="0">
                <a:latin typeface="PT Sans"/>
                <a:cs typeface="Arial"/>
                <a:sym typeface="Wingdings" panose="05000000000000000000" pitchFamily="2" charset="2"/>
              </a:rPr>
              <a:t> 10 MW S.R. power</a:t>
            </a:r>
            <a:endParaRPr lang="en-US" sz="1800" dirty="0">
              <a:latin typeface="PT Sans"/>
              <a:cs typeface="Arial"/>
            </a:endParaRPr>
          </a:p>
          <a:p>
            <a:pPr lvl="1">
              <a:buFont typeface="Courier New" panose="02070309020205020404" pitchFamily="49" charset="0"/>
              <a:buChar char="o"/>
            </a:pPr>
            <a:r>
              <a:rPr lang="en-US" sz="1800" dirty="0">
                <a:latin typeface="PT Sans"/>
                <a:cs typeface="Arial"/>
                <a:sym typeface="Wingdings" panose="05000000000000000000" pitchFamily="2" charset="2"/>
              </a:rPr>
              <a:t>Warm magnets, S.C. RF cavities</a:t>
            </a:r>
            <a:endParaRPr lang="en-US" sz="1800" dirty="0">
              <a:latin typeface="PT Sans"/>
              <a:cs typeface="Arial"/>
            </a:endParaRPr>
          </a:p>
          <a:p>
            <a:pPr lvl="1">
              <a:buFont typeface="Courier New" panose="02070309020205020404" pitchFamily="49" charset="0"/>
              <a:buChar char="o"/>
            </a:pPr>
            <a:r>
              <a:rPr lang="en-US" sz="1800" dirty="0">
                <a:latin typeface="PT Sans"/>
                <a:cs typeface="Arial"/>
                <a:sym typeface="Wingdings" panose="05000000000000000000" pitchFamily="2" charset="2"/>
              </a:rPr>
              <a:t>Polarized e-bunches</a:t>
            </a:r>
            <a:endParaRPr lang="en-US" sz="1800" dirty="0">
              <a:latin typeface="PT Sans"/>
              <a:cs typeface="Arial"/>
            </a:endParaRPr>
          </a:p>
          <a:p>
            <a:r>
              <a:rPr lang="en-US" sz="2000" b="1" dirty="0">
                <a:latin typeface="PT Sans"/>
                <a:cs typeface="Arial"/>
              </a:rPr>
              <a:t>Electron Rapid Cycling Synchrotron (RCS) 3 - 18GeV </a:t>
            </a:r>
            <a:endParaRPr lang="en-US" sz="2000" dirty="0">
              <a:latin typeface="PT Sans" panose="020B0503020203020204" pitchFamily="34" charset="77"/>
            </a:endParaRPr>
          </a:p>
          <a:p>
            <a:pPr lvl="1">
              <a:buFont typeface="Courier New" panose="02070309020205020404" pitchFamily="49" charset="0"/>
              <a:buChar char="o"/>
            </a:pPr>
            <a:r>
              <a:rPr lang="en-US" sz="1800" dirty="0">
                <a:latin typeface="PT Sans"/>
                <a:cs typeface="Arial"/>
              </a:rPr>
              <a:t>3.8 km (under redesign) </a:t>
            </a:r>
          </a:p>
          <a:p>
            <a:pPr lvl="1">
              <a:buFont typeface="Courier New" panose="02070309020205020404" pitchFamily="49" charset="0"/>
              <a:buChar char="o"/>
            </a:pPr>
            <a:r>
              <a:rPr lang="en-US" sz="1800" dirty="0">
                <a:latin typeface="PT Sans"/>
                <a:cs typeface="Arial"/>
              </a:rPr>
              <a:t>1 Hz, ramp duration ~ 100 ms (7,800 turns)</a:t>
            </a:r>
          </a:p>
          <a:p>
            <a:pPr>
              <a:buFont typeface="Arial" panose="02070309020205020404" pitchFamily="49" charset="0"/>
              <a:buChar char="•"/>
            </a:pPr>
            <a:r>
              <a:rPr lang="en-US" sz="2000" b="1" dirty="0">
                <a:latin typeface="PT Sans"/>
                <a:cs typeface="Arial"/>
              </a:rPr>
              <a:t>Electron Pre-injector</a:t>
            </a:r>
            <a:endParaRPr lang="en-US" sz="2000" b="1" dirty="0">
              <a:latin typeface="PT Sans" panose="020B0503020203020204" pitchFamily="34" charset="77"/>
            </a:endParaRPr>
          </a:p>
          <a:p>
            <a:pPr lvl="1">
              <a:buFont typeface="Courier New" panose="02070309020205020404" pitchFamily="49" charset="0"/>
              <a:buChar char="o"/>
            </a:pPr>
            <a:r>
              <a:rPr lang="en-US" sz="1800" dirty="0">
                <a:latin typeface="PT Sans"/>
                <a:cs typeface="Arial"/>
              </a:rPr>
              <a:t>3 GeV superconducting Linac</a:t>
            </a:r>
            <a:endParaRPr lang="en-US" sz="1800" dirty="0">
              <a:latin typeface="PT Sans" panose="020B0503020203020204" pitchFamily="34" charset="77"/>
            </a:endParaRPr>
          </a:p>
        </p:txBody>
      </p:sp>
      <p:grpSp>
        <p:nvGrpSpPr>
          <p:cNvPr id="9" name="Group 8">
            <a:extLst>
              <a:ext uri="{FF2B5EF4-FFF2-40B4-BE49-F238E27FC236}">
                <a16:creationId xmlns:a16="http://schemas.microsoft.com/office/drawing/2014/main" id="{5F8A4F77-078F-6DA8-0054-3B835AD95339}"/>
              </a:ext>
            </a:extLst>
          </p:cNvPr>
          <p:cNvGrpSpPr>
            <a:grpSpLocks noChangeAspect="1"/>
          </p:cNvGrpSpPr>
          <p:nvPr/>
        </p:nvGrpSpPr>
        <p:grpSpPr>
          <a:xfrm>
            <a:off x="6096000" y="3536571"/>
            <a:ext cx="3086676" cy="2278786"/>
            <a:chOff x="3990979" y="1655664"/>
            <a:chExt cx="5030319" cy="3713710"/>
          </a:xfrm>
        </p:grpSpPr>
        <p:pic>
          <p:nvPicPr>
            <p:cNvPr id="10" name="Picture 9">
              <a:extLst>
                <a:ext uri="{FF2B5EF4-FFF2-40B4-BE49-F238E27FC236}">
                  <a16:creationId xmlns:a16="http://schemas.microsoft.com/office/drawing/2014/main" id="{7268F183-FBA8-65AB-B55E-90431B3E9710}"/>
                </a:ext>
              </a:extLst>
            </p:cNvPr>
            <p:cNvPicPr>
              <a:picLocks noChangeAspect="1"/>
            </p:cNvPicPr>
            <p:nvPr/>
          </p:nvPicPr>
          <p:blipFill rotWithShape="1">
            <a:blip r:embed="rId4"/>
            <a:srcRect l="7747" t="7894" r="51892" b="8598"/>
            <a:stretch/>
          </p:blipFill>
          <p:spPr>
            <a:xfrm>
              <a:off x="3990979" y="1902544"/>
              <a:ext cx="5030319" cy="2803384"/>
            </a:xfrm>
            <a:prstGeom prst="rect">
              <a:avLst/>
            </a:prstGeom>
          </p:spPr>
        </p:pic>
        <p:sp>
          <p:nvSpPr>
            <p:cNvPr id="12" name="TextBox 11">
              <a:extLst>
                <a:ext uri="{FF2B5EF4-FFF2-40B4-BE49-F238E27FC236}">
                  <a16:creationId xmlns:a16="http://schemas.microsoft.com/office/drawing/2014/main" id="{6E8875DC-5F94-03AE-900E-4F1FF24FA736}"/>
                </a:ext>
              </a:extLst>
            </p:cNvPr>
            <p:cNvSpPr txBox="1"/>
            <p:nvPr/>
          </p:nvSpPr>
          <p:spPr>
            <a:xfrm>
              <a:off x="4415408" y="1655664"/>
              <a:ext cx="1285731" cy="451422"/>
            </a:xfrm>
            <a:prstGeom prst="rect">
              <a:avLst/>
            </a:prstGeom>
            <a:noFill/>
          </p:spPr>
          <p:txBody>
            <a:bodyPr wrap="square" lIns="91440" tIns="45720" rIns="91440" bIns="45720" rtlCol="0" anchor="t">
              <a:spAutoFit/>
            </a:bodyPr>
            <a:lstStyle/>
            <a:p>
              <a:r>
                <a:rPr lang="en-US" sz="1200" dirty="0"/>
                <a:t>ESR</a:t>
              </a:r>
            </a:p>
          </p:txBody>
        </p:sp>
        <p:sp>
          <p:nvSpPr>
            <p:cNvPr id="13" name="TextBox 12">
              <a:extLst>
                <a:ext uri="{FF2B5EF4-FFF2-40B4-BE49-F238E27FC236}">
                  <a16:creationId xmlns:a16="http://schemas.microsoft.com/office/drawing/2014/main" id="{8C5F9CA5-6AD7-E5E9-F006-39503077FC31}"/>
                </a:ext>
              </a:extLst>
            </p:cNvPr>
            <p:cNvSpPr txBox="1"/>
            <p:nvPr/>
          </p:nvSpPr>
          <p:spPr>
            <a:xfrm>
              <a:off x="7129970" y="4909209"/>
              <a:ext cx="950258" cy="451422"/>
            </a:xfrm>
            <a:prstGeom prst="rect">
              <a:avLst/>
            </a:prstGeom>
            <a:noFill/>
          </p:spPr>
          <p:txBody>
            <a:bodyPr wrap="square" lIns="91440" tIns="45720" rIns="91440" bIns="45720" rtlCol="0" anchor="t">
              <a:spAutoFit/>
            </a:bodyPr>
            <a:lstStyle/>
            <a:p>
              <a:r>
                <a:rPr lang="en-US" sz="1200" dirty="0"/>
                <a:t>HSR</a:t>
              </a:r>
              <a:endParaRPr lang="en-US" sz="1200" dirty="0">
                <a:ea typeface="Calibri"/>
                <a:cs typeface="Calibri"/>
              </a:endParaRPr>
            </a:p>
          </p:txBody>
        </p:sp>
        <p:sp>
          <p:nvSpPr>
            <p:cNvPr id="14" name="TextBox 13">
              <a:extLst>
                <a:ext uri="{FF2B5EF4-FFF2-40B4-BE49-F238E27FC236}">
                  <a16:creationId xmlns:a16="http://schemas.microsoft.com/office/drawing/2014/main" id="{11296470-3DF2-9529-81AE-38CE243EBF34}"/>
                </a:ext>
              </a:extLst>
            </p:cNvPr>
            <p:cNvSpPr txBox="1"/>
            <p:nvPr/>
          </p:nvSpPr>
          <p:spPr>
            <a:xfrm>
              <a:off x="5179292" y="4917952"/>
              <a:ext cx="1241935" cy="451422"/>
            </a:xfrm>
            <a:prstGeom prst="rect">
              <a:avLst/>
            </a:prstGeom>
            <a:noFill/>
          </p:spPr>
          <p:txBody>
            <a:bodyPr wrap="square" rtlCol="0">
              <a:spAutoFit/>
            </a:bodyPr>
            <a:lstStyle/>
            <a:p>
              <a:r>
                <a:rPr lang="en-US" sz="1200" dirty="0"/>
                <a:t>RCS</a:t>
              </a:r>
            </a:p>
          </p:txBody>
        </p:sp>
      </p:grpSp>
      <p:sp>
        <p:nvSpPr>
          <p:cNvPr id="7" name="TextBox 6">
            <a:extLst>
              <a:ext uri="{FF2B5EF4-FFF2-40B4-BE49-F238E27FC236}">
                <a16:creationId xmlns:a16="http://schemas.microsoft.com/office/drawing/2014/main" id="{8DB8AFD6-230A-29EC-464A-36627DCD1CC0}"/>
              </a:ext>
            </a:extLst>
          </p:cNvPr>
          <p:cNvSpPr txBox="1"/>
          <p:nvPr/>
        </p:nvSpPr>
        <p:spPr>
          <a:xfrm>
            <a:off x="5795403" y="904269"/>
            <a:ext cx="2916768" cy="15696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0" indent="0">
              <a:buNone/>
            </a:pPr>
            <a:r>
              <a:rPr lang="en-US" sz="1600" dirty="0">
                <a:solidFill>
                  <a:srgbClr val="C00000"/>
                </a:solidFill>
                <a:effectLst/>
                <a:latin typeface="Arial" panose="020B0604020202020204" pitchFamily="34" charset="0"/>
                <a:ea typeface="Calibri" panose="020F0502020204030204" pitchFamily="34" charset="0"/>
                <a:cs typeface="Arial" panose="020B0604020202020204" pitchFamily="34" charset="0"/>
              </a:rPr>
              <a:t>EIC is a unique, high-energy, high-luminosity, polarized beam collider that will be one of the most challenging and exciting accelerator complexes ever built.</a:t>
            </a:r>
            <a:endParaRPr lang="en-US" sz="1600" dirty="0">
              <a:solidFill>
                <a:srgbClr val="C00000"/>
              </a:solidFill>
            </a:endParaRPr>
          </a:p>
        </p:txBody>
      </p:sp>
      <p:cxnSp>
        <p:nvCxnSpPr>
          <p:cNvPr id="2" name="Straight Arrow Connector 1">
            <a:extLst>
              <a:ext uri="{FF2B5EF4-FFF2-40B4-BE49-F238E27FC236}">
                <a16:creationId xmlns:a16="http://schemas.microsoft.com/office/drawing/2014/main" id="{9200D363-1563-2748-AC21-E00A239451D6}"/>
              </a:ext>
            </a:extLst>
          </p:cNvPr>
          <p:cNvCxnSpPr>
            <a:cxnSpLocks/>
            <a:stCxn id="13" idx="0"/>
          </p:cNvCxnSpPr>
          <p:nvPr/>
        </p:nvCxnSpPr>
        <p:spPr>
          <a:xfrm flipH="1" flipV="1">
            <a:off x="7881456" y="4827373"/>
            <a:ext cx="432220" cy="70562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52269C9-7243-5F02-1F30-CAE0DCE4A77C}"/>
              </a:ext>
            </a:extLst>
          </p:cNvPr>
          <p:cNvCxnSpPr>
            <a:cxnSpLocks/>
          </p:cNvCxnSpPr>
          <p:nvPr/>
        </p:nvCxnSpPr>
        <p:spPr>
          <a:xfrm>
            <a:off x="6639697" y="3828415"/>
            <a:ext cx="222422" cy="504126"/>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460542B-57B3-010A-9A39-EDE5C6D9A155}"/>
              </a:ext>
            </a:extLst>
          </p:cNvPr>
          <p:cNvCxnSpPr>
            <a:cxnSpLocks/>
          </p:cNvCxnSpPr>
          <p:nvPr/>
        </p:nvCxnSpPr>
        <p:spPr>
          <a:xfrm flipH="1" flipV="1">
            <a:off x="6675058" y="5180183"/>
            <a:ext cx="425502" cy="332196"/>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270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D171B1-B5ED-2CB3-56F0-8450CCE79413}"/>
              </a:ext>
            </a:extLst>
          </p:cNvPr>
          <p:cNvSpPr txBox="1"/>
          <p:nvPr/>
        </p:nvSpPr>
        <p:spPr>
          <a:xfrm>
            <a:off x="1708256" y="93325"/>
            <a:ext cx="8443337" cy="646331"/>
          </a:xfrm>
          <a:prstGeom prst="rect">
            <a:avLst/>
          </a:prstGeom>
          <a:noFill/>
        </p:spPr>
        <p:txBody>
          <a:bodyPr wrap="none" rtlCol="0">
            <a:spAutoFit/>
          </a:bodyPr>
          <a:lstStyle/>
          <a:p>
            <a:r>
              <a:rPr lang="en-US" sz="3600" dirty="0"/>
              <a:t>Hadron Storage Ring Cryo BPM Buttons</a:t>
            </a:r>
          </a:p>
        </p:txBody>
      </p:sp>
      <p:pic>
        <p:nvPicPr>
          <p:cNvPr id="5" name="Picture 4" descr="A close-up of a metal object&#10;&#10;Description automatically generated">
            <a:extLst>
              <a:ext uri="{FF2B5EF4-FFF2-40B4-BE49-F238E27FC236}">
                <a16:creationId xmlns:a16="http://schemas.microsoft.com/office/drawing/2014/main" id="{9176A0E8-3FFC-173A-A28B-EACFA57B9D02}"/>
              </a:ext>
            </a:extLst>
          </p:cNvPr>
          <p:cNvPicPr>
            <a:picLocks noChangeAspect="1"/>
          </p:cNvPicPr>
          <p:nvPr/>
        </p:nvPicPr>
        <p:blipFill>
          <a:blip r:embed="rId2"/>
          <a:stretch>
            <a:fillRect/>
          </a:stretch>
        </p:blipFill>
        <p:spPr>
          <a:xfrm rot="780210">
            <a:off x="853492" y="1001511"/>
            <a:ext cx="1425307" cy="1959005"/>
          </a:xfrm>
          <a:prstGeom prst="rect">
            <a:avLst/>
          </a:prstGeom>
        </p:spPr>
      </p:pic>
      <p:grpSp>
        <p:nvGrpSpPr>
          <p:cNvPr id="6" name="Group 5">
            <a:extLst>
              <a:ext uri="{FF2B5EF4-FFF2-40B4-BE49-F238E27FC236}">
                <a16:creationId xmlns:a16="http://schemas.microsoft.com/office/drawing/2014/main" id="{702854ED-9972-F70A-50F9-88246A9F2AED}"/>
              </a:ext>
            </a:extLst>
          </p:cNvPr>
          <p:cNvGrpSpPr/>
          <p:nvPr/>
        </p:nvGrpSpPr>
        <p:grpSpPr>
          <a:xfrm>
            <a:off x="6224560" y="926012"/>
            <a:ext cx="4796715" cy="2502988"/>
            <a:chOff x="316808" y="435646"/>
            <a:chExt cx="12105593" cy="6053067"/>
          </a:xfrm>
        </p:grpSpPr>
        <p:pic>
          <p:nvPicPr>
            <p:cNvPr id="7" name="Picture 6" descr="A close-up of a metal object&#10;&#10;Description automatically generated">
              <a:extLst>
                <a:ext uri="{FF2B5EF4-FFF2-40B4-BE49-F238E27FC236}">
                  <a16:creationId xmlns:a16="http://schemas.microsoft.com/office/drawing/2014/main" id="{03FCAA10-E061-68C4-5D7A-ADFFD7B2CBDC}"/>
                </a:ext>
              </a:extLst>
            </p:cNvPr>
            <p:cNvPicPr>
              <a:picLocks noChangeAspect="1"/>
            </p:cNvPicPr>
            <p:nvPr/>
          </p:nvPicPr>
          <p:blipFill rotWithShape="1">
            <a:blip r:embed="rId3">
              <a:extLst>
                <a:ext uri="{28A0092B-C50C-407E-A947-70E740481C1C}">
                  <a14:useLocalDpi xmlns:a14="http://schemas.microsoft.com/office/drawing/2010/main" val="0"/>
                </a:ext>
              </a:extLst>
            </a:blip>
            <a:srcRect t="21830" r="4599" b="20425"/>
            <a:stretch/>
          </p:blipFill>
          <p:spPr>
            <a:xfrm>
              <a:off x="735105" y="1088629"/>
              <a:ext cx="10689364" cy="5388319"/>
            </a:xfrm>
            <a:prstGeom prst="rect">
              <a:avLst/>
            </a:prstGeom>
          </p:spPr>
        </p:pic>
        <p:sp>
          <p:nvSpPr>
            <p:cNvPr id="17" name="TextBox 16">
              <a:extLst>
                <a:ext uri="{FF2B5EF4-FFF2-40B4-BE49-F238E27FC236}">
                  <a16:creationId xmlns:a16="http://schemas.microsoft.com/office/drawing/2014/main" id="{02F393AF-E8C2-E110-0FE5-A5D405202D6F}"/>
                </a:ext>
              </a:extLst>
            </p:cNvPr>
            <p:cNvSpPr txBox="1"/>
            <p:nvPr/>
          </p:nvSpPr>
          <p:spPr>
            <a:xfrm>
              <a:off x="316808" y="435646"/>
              <a:ext cx="12105593" cy="744308"/>
            </a:xfrm>
            <a:prstGeom prst="rect">
              <a:avLst/>
            </a:prstGeom>
            <a:noFill/>
          </p:spPr>
          <p:txBody>
            <a:bodyPr wrap="square" rtlCol="0">
              <a:spAutoFit/>
            </a:bodyPr>
            <a:lstStyle/>
            <a:p>
              <a:r>
                <a:rPr lang="en-US" sz="1400" dirty="0"/>
                <a:t>HSR Cryo Interconnect BPM &amp; Bellows Module, 3D model</a:t>
              </a:r>
            </a:p>
          </p:txBody>
        </p:sp>
        <p:cxnSp>
          <p:nvCxnSpPr>
            <p:cNvPr id="18" name="Straight Arrow Connector 17">
              <a:extLst>
                <a:ext uri="{FF2B5EF4-FFF2-40B4-BE49-F238E27FC236}">
                  <a16:creationId xmlns:a16="http://schemas.microsoft.com/office/drawing/2014/main" id="{EB6D0B3B-BA81-E3B0-87BC-1C797AFBD96C}"/>
                </a:ext>
              </a:extLst>
            </p:cNvPr>
            <p:cNvCxnSpPr>
              <a:cxnSpLocks/>
            </p:cNvCxnSpPr>
            <p:nvPr/>
          </p:nvCxnSpPr>
          <p:spPr>
            <a:xfrm flipH="1" flipV="1">
              <a:off x="5791888" y="4865648"/>
              <a:ext cx="1697197" cy="607496"/>
            </a:xfrm>
            <a:prstGeom prst="straightConnector1">
              <a:avLst/>
            </a:prstGeom>
            <a:ln>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E125076-67C5-4192-0286-E3035979EC71}"/>
                </a:ext>
              </a:extLst>
            </p:cNvPr>
            <p:cNvCxnSpPr>
              <a:cxnSpLocks/>
            </p:cNvCxnSpPr>
            <p:nvPr/>
          </p:nvCxnSpPr>
          <p:spPr>
            <a:xfrm flipV="1">
              <a:off x="4344589" y="5408579"/>
              <a:ext cx="164383" cy="447472"/>
            </a:xfrm>
            <a:prstGeom prst="straightConnector1">
              <a:avLst/>
            </a:prstGeom>
            <a:ln>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E29181C6-BB11-E47A-6744-D3B24244F78C}"/>
                </a:ext>
              </a:extLst>
            </p:cNvPr>
            <p:cNvSpPr txBox="1"/>
            <p:nvPr/>
          </p:nvSpPr>
          <p:spPr>
            <a:xfrm>
              <a:off x="4027911" y="5856052"/>
              <a:ext cx="3221059" cy="632661"/>
            </a:xfrm>
            <a:prstGeom prst="rect">
              <a:avLst/>
            </a:prstGeom>
            <a:noFill/>
          </p:spPr>
          <p:txBody>
            <a:bodyPr wrap="none" rtlCol="0">
              <a:spAutoFit/>
            </a:bodyPr>
            <a:lstStyle/>
            <a:p>
              <a:r>
                <a:rPr lang="en-US" sz="1100" dirty="0" err="1"/>
                <a:t>LHe</a:t>
              </a:r>
              <a:r>
                <a:rPr lang="en-US" sz="1100" dirty="0"/>
                <a:t> Cooling tube</a:t>
              </a:r>
            </a:p>
          </p:txBody>
        </p:sp>
      </p:grpSp>
      <p:pic>
        <p:nvPicPr>
          <p:cNvPr id="22" name="Picture 21" descr="A close-up of a metal object&#10;&#10;Description automatically generated">
            <a:extLst>
              <a:ext uri="{FF2B5EF4-FFF2-40B4-BE49-F238E27FC236}">
                <a16:creationId xmlns:a16="http://schemas.microsoft.com/office/drawing/2014/main" id="{CA714AB1-653A-B090-65B7-AC9EDE3DFBF4}"/>
              </a:ext>
            </a:extLst>
          </p:cNvPr>
          <p:cNvPicPr>
            <a:picLocks noChangeAspect="1"/>
          </p:cNvPicPr>
          <p:nvPr/>
        </p:nvPicPr>
        <p:blipFill rotWithShape="1">
          <a:blip r:embed="rId4">
            <a:extLst>
              <a:ext uri="{28A0092B-C50C-407E-A947-70E740481C1C}">
                <a14:useLocalDpi xmlns:a14="http://schemas.microsoft.com/office/drawing/2010/main" val="0"/>
              </a:ext>
            </a:extLst>
          </a:blip>
          <a:srcRect t="21831" r="4599" b="20425"/>
          <a:stretch/>
        </p:blipFill>
        <p:spPr>
          <a:xfrm>
            <a:off x="6390306" y="3930830"/>
            <a:ext cx="4465225" cy="2250841"/>
          </a:xfrm>
          <a:prstGeom prst="rect">
            <a:avLst/>
          </a:prstGeom>
          <a:ln>
            <a:noFill/>
          </a:ln>
        </p:spPr>
      </p:pic>
      <p:sp>
        <p:nvSpPr>
          <p:cNvPr id="24" name="TextBox 23">
            <a:extLst>
              <a:ext uri="{FF2B5EF4-FFF2-40B4-BE49-F238E27FC236}">
                <a16:creationId xmlns:a16="http://schemas.microsoft.com/office/drawing/2014/main" id="{C2B711EB-0B66-5E02-E9D6-BF04ECEF3DDE}"/>
              </a:ext>
            </a:extLst>
          </p:cNvPr>
          <p:cNvSpPr txBox="1"/>
          <p:nvPr/>
        </p:nvSpPr>
        <p:spPr>
          <a:xfrm>
            <a:off x="9012453" y="3047490"/>
            <a:ext cx="1139140" cy="261610"/>
          </a:xfrm>
          <a:prstGeom prst="rect">
            <a:avLst/>
          </a:prstGeom>
          <a:noFill/>
        </p:spPr>
        <p:txBody>
          <a:bodyPr wrap="square" rtlCol="0">
            <a:spAutoFit/>
          </a:bodyPr>
          <a:lstStyle/>
          <a:p>
            <a:r>
              <a:rPr lang="en-US" sz="1100" dirty="0"/>
              <a:t>BPM buttons</a:t>
            </a:r>
          </a:p>
        </p:txBody>
      </p:sp>
      <p:cxnSp>
        <p:nvCxnSpPr>
          <p:cNvPr id="33" name="Straight Arrow Connector 32">
            <a:extLst>
              <a:ext uri="{FF2B5EF4-FFF2-40B4-BE49-F238E27FC236}">
                <a16:creationId xmlns:a16="http://schemas.microsoft.com/office/drawing/2014/main" id="{509C6A36-43CA-8D34-16A4-B2A0D0E1D2C6}"/>
              </a:ext>
            </a:extLst>
          </p:cNvPr>
          <p:cNvCxnSpPr>
            <a:cxnSpLocks/>
          </p:cNvCxnSpPr>
          <p:nvPr/>
        </p:nvCxnSpPr>
        <p:spPr>
          <a:xfrm flipH="1" flipV="1">
            <a:off x="8258692" y="2241389"/>
            <a:ext cx="917939" cy="691066"/>
          </a:xfrm>
          <a:prstGeom prst="straightConnector1">
            <a:avLst/>
          </a:prstGeom>
          <a:ln>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F31E9F46-4354-D4F0-F6D7-F499244C3ACD}"/>
              </a:ext>
            </a:extLst>
          </p:cNvPr>
          <p:cNvSpPr txBox="1"/>
          <p:nvPr/>
        </p:nvSpPr>
        <p:spPr>
          <a:xfrm>
            <a:off x="8883464" y="5759629"/>
            <a:ext cx="1934852" cy="430887"/>
          </a:xfrm>
          <a:prstGeom prst="rect">
            <a:avLst/>
          </a:prstGeom>
          <a:noFill/>
        </p:spPr>
        <p:txBody>
          <a:bodyPr wrap="square" rtlCol="0">
            <a:spAutoFit/>
          </a:bodyPr>
          <a:lstStyle/>
          <a:p>
            <a:r>
              <a:rPr lang="en-US" sz="1100" dirty="0"/>
              <a:t>BPM buttons, amorphous carbon coated</a:t>
            </a:r>
          </a:p>
        </p:txBody>
      </p:sp>
      <p:cxnSp>
        <p:nvCxnSpPr>
          <p:cNvPr id="36" name="Straight Arrow Connector 35">
            <a:extLst>
              <a:ext uri="{FF2B5EF4-FFF2-40B4-BE49-F238E27FC236}">
                <a16:creationId xmlns:a16="http://schemas.microsoft.com/office/drawing/2014/main" id="{C6B4E861-A1AE-7485-27AF-711B41F10324}"/>
              </a:ext>
            </a:extLst>
          </p:cNvPr>
          <p:cNvCxnSpPr>
            <a:cxnSpLocks/>
          </p:cNvCxnSpPr>
          <p:nvPr/>
        </p:nvCxnSpPr>
        <p:spPr>
          <a:xfrm flipH="1" flipV="1">
            <a:off x="8103769" y="5116090"/>
            <a:ext cx="779695" cy="636938"/>
          </a:xfrm>
          <a:prstGeom prst="straightConnector1">
            <a:avLst/>
          </a:prstGeom>
          <a:ln>
            <a:solidFill>
              <a:schemeClr val="tx1"/>
            </a:solidFill>
            <a:tailEnd type="triangle" w="sm" len="lg"/>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9D7C8738-DB85-F980-B202-371F102221E3}"/>
              </a:ext>
            </a:extLst>
          </p:cNvPr>
          <p:cNvSpPr txBox="1"/>
          <p:nvPr/>
        </p:nvSpPr>
        <p:spPr>
          <a:xfrm>
            <a:off x="6379674" y="3821301"/>
            <a:ext cx="4438642" cy="307777"/>
          </a:xfrm>
          <a:prstGeom prst="rect">
            <a:avLst/>
          </a:prstGeom>
          <a:noFill/>
        </p:spPr>
        <p:txBody>
          <a:bodyPr wrap="square">
            <a:spAutoFit/>
          </a:bodyPr>
          <a:lstStyle/>
          <a:p>
            <a:r>
              <a:rPr lang="en-US" sz="1400" dirty="0"/>
              <a:t>HSR Cryo Interconnect Module, 3D model, cut-away</a:t>
            </a:r>
          </a:p>
        </p:txBody>
      </p:sp>
      <p:pic>
        <p:nvPicPr>
          <p:cNvPr id="41" name="Picture 40" descr="A circular object with a circular design&#10;&#10;Description automatically generated with medium confidence">
            <a:extLst>
              <a:ext uri="{FF2B5EF4-FFF2-40B4-BE49-F238E27FC236}">
                <a16:creationId xmlns:a16="http://schemas.microsoft.com/office/drawing/2014/main" id="{B8124883-5361-F7D7-15DB-10EE69DBCFFA}"/>
              </a:ext>
            </a:extLst>
          </p:cNvPr>
          <p:cNvPicPr>
            <a:picLocks noChangeAspect="1"/>
          </p:cNvPicPr>
          <p:nvPr/>
        </p:nvPicPr>
        <p:blipFill>
          <a:blip r:embed="rId5"/>
          <a:stretch>
            <a:fillRect/>
          </a:stretch>
        </p:blipFill>
        <p:spPr>
          <a:xfrm>
            <a:off x="2663058" y="1251211"/>
            <a:ext cx="2823384" cy="2253403"/>
          </a:xfrm>
          <a:prstGeom prst="rect">
            <a:avLst/>
          </a:prstGeom>
        </p:spPr>
      </p:pic>
      <p:sp>
        <p:nvSpPr>
          <p:cNvPr id="42" name="TextBox 41">
            <a:extLst>
              <a:ext uri="{FF2B5EF4-FFF2-40B4-BE49-F238E27FC236}">
                <a16:creationId xmlns:a16="http://schemas.microsoft.com/office/drawing/2014/main" id="{03453C91-D0B9-ADAE-A5CA-1D3BEE560564}"/>
              </a:ext>
            </a:extLst>
          </p:cNvPr>
          <p:cNvSpPr txBox="1"/>
          <p:nvPr/>
        </p:nvSpPr>
        <p:spPr>
          <a:xfrm>
            <a:off x="3286894" y="934300"/>
            <a:ext cx="2013693" cy="307777"/>
          </a:xfrm>
          <a:prstGeom prst="rect">
            <a:avLst/>
          </a:prstGeom>
          <a:noFill/>
        </p:spPr>
        <p:txBody>
          <a:bodyPr wrap="none" rtlCol="0">
            <a:spAutoFit/>
          </a:bodyPr>
          <a:lstStyle/>
          <a:p>
            <a:r>
              <a:rPr lang="en-US" sz="1400" dirty="0"/>
              <a:t>63.5 x 50 mm chamber</a:t>
            </a:r>
          </a:p>
        </p:txBody>
      </p:sp>
      <p:sp>
        <p:nvSpPr>
          <p:cNvPr id="43" name="TextBox 42">
            <a:extLst>
              <a:ext uri="{FF2B5EF4-FFF2-40B4-BE49-F238E27FC236}">
                <a16:creationId xmlns:a16="http://schemas.microsoft.com/office/drawing/2014/main" id="{F5AD055F-7722-736A-C338-3F5ED5A77FD0}"/>
              </a:ext>
            </a:extLst>
          </p:cNvPr>
          <p:cNvSpPr txBox="1"/>
          <p:nvPr/>
        </p:nvSpPr>
        <p:spPr>
          <a:xfrm>
            <a:off x="255500" y="3617318"/>
            <a:ext cx="5840500" cy="1384995"/>
          </a:xfrm>
          <a:prstGeom prst="rect">
            <a:avLst/>
          </a:prstGeom>
          <a:noFill/>
        </p:spPr>
        <p:txBody>
          <a:bodyPr wrap="square" rtlCol="0">
            <a:spAutoFit/>
          </a:bodyPr>
          <a:lstStyle/>
          <a:p>
            <a:pPr marL="285750" indent="-285750">
              <a:buFont typeface="Arial" panose="020B0604020202020204" pitchFamily="34" charset="0"/>
              <a:buChar char="•"/>
            </a:pPr>
            <a:r>
              <a:rPr lang="en-US" sz="1400" dirty="0"/>
              <a:t>Buttons rotated 30° above &amp; below horizontal axis to reduce button heating at large radial beam displacements</a:t>
            </a:r>
          </a:p>
          <a:p>
            <a:pPr marL="285750" indent="-285750">
              <a:buFont typeface="Arial" panose="020B0604020202020204" pitchFamily="34" charset="0"/>
              <a:buChar char="•"/>
            </a:pPr>
            <a:r>
              <a:rPr lang="en-US" sz="1400" dirty="0"/>
              <a:t>18 mm button solid copper</a:t>
            </a:r>
          </a:p>
          <a:p>
            <a:pPr marL="285750" indent="-285750">
              <a:buFont typeface="Arial" panose="020B0604020202020204" pitchFamily="34" charset="0"/>
              <a:buChar char="•"/>
            </a:pPr>
            <a:r>
              <a:rPr lang="en-US" sz="1400" dirty="0"/>
              <a:t>450-micron gap, with option for smaller gap (250 microns if possible)</a:t>
            </a:r>
          </a:p>
          <a:p>
            <a:pPr marL="285750" indent="-285750">
              <a:buFont typeface="Arial" panose="020B0604020202020204" pitchFamily="34" charset="0"/>
              <a:buChar char="•"/>
            </a:pPr>
            <a:r>
              <a:rPr lang="en-US" sz="1400" dirty="0"/>
              <a:t>2” ConFlat flange</a:t>
            </a:r>
          </a:p>
          <a:p>
            <a:pPr marL="285750" indent="-285750">
              <a:buFont typeface="Arial" panose="020B0604020202020204" pitchFamily="34" charset="0"/>
              <a:buChar char="•"/>
            </a:pPr>
            <a:r>
              <a:rPr lang="en-US" sz="1400" dirty="0"/>
              <a:t>RP-SMA Female connector</a:t>
            </a:r>
          </a:p>
        </p:txBody>
      </p:sp>
      <p:sp>
        <p:nvSpPr>
          <p:cNvPr id="44" name="Rectangle 6">
            <a:extLst>
              <a:ext uri="{FF2B5EF4-FFF2-40B4-BE49-F238E27FC236}">
                <a16:creationId xmlns:a16="http://schemas.microsoft.com/office/drawing/2014/main" id="{B52819FA-07D4-68A4-A823-84EF67E54C87}"/>
              </a:ext>
            </a:extLst>
          </p:cNvPr>
          <p:cNvSpPr>
            <a:spLocks noChangeArrowheads="1"/>
          </p:cNvSpPr>
          <p:nvPr/>
        </p:nvSpPr>
        <p:spPr bwMode="auto">
          <a:xfrm flipV="1">
            <a:off x="4074750" y="764026"/>
            <a:ext cx="19129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7" name="Picture 46" descr="A picture containing text&#10;&#10;Description automatically generated">
            <a:extLst>
              <a:ext uri="{FF2B5EF4-FFF2-40B4-BE49-F238E27FC236}">
                <a16:creationId xmlns:a16="http://schemas.microsoft.com/office/drawing/2014/main" id="{48420880-7FCD-3D16-784D-AC6F188C5CBB}"/>
              </a:ext>
            </a:extLst>
          </p:cNvPr>
          <p:cNvPicPr>
            <a:picLocks noChangeAspect="1"/>
          </p:cNvPicPr>
          <p:nvPr/>
        </p:nvPicPr>
        <p:blipFill>
          <a:blip r:embed="rId6"/>
          <a:stretch>
            <a:fillRect/>
          </a:stretch>
        </p:blipFill>
        <p:spPr>
          <a:xfrm>
            <a:off x="1708256" y="5103376"/>
            <a:ext cx="1473197" cy="990598"/>
          </a:xfrm>
          <a:prstGeom prst="rect">
            <a:avLst/>
          </a:prstGeom>
        </p:spPr>
      </p:pic>
      <p:pic>
        <p:nvPicPr>
          <p:cNvPr id="49" name="Picture 48" descr="A picture containing metalware, gear&#10;&#10;Description automatically generated">
            <a:extLst>
              <a:ext uri="{FF2B5EF4-FFF2-40B4-BE49-F238E27FC236}">
                <a16:creationId xmlns:a16="http://schemas.microsoft.com/office/drawing/2014/main" id="{0B052C71-022C-81DE-9CF5-C6371F78CA32}"/>
              </a:ext>
            </a:extLst>
          </p:cNvPr>
          <p:cNvPicPr>
            <a:picLocks noChangeAspect="1"/>
          </p:cNvPicPr>
          <p:nvPr/>
        </p:nvPicPr>
        <p:blipFill>
          <a:blip r:embed="rId7"/>
          <a:stretch>
            <a:fillRect/>
          </a:stretch>
        </p:blipFill>
        <p:spPr>
          <a:xfrm>
            <a:off x="3461906" y="5120987"/>
            <a:ext cx="1253453" cy="955376"/>
          </a:xfrm>
          <a:prstGeom prst="rect">
            <a:avLst/>
          </a:prstGeom>
        </p:spPr>
      </p:pic>
    </p:spTree>
    <p:extLst>
      <p:ext uri="{BB962C8B-B14F-4D97-AF65-F5344CB8AC3E}">
        <p14:creationId xmlns:p14="http://schemas.microsoft.com/office/powerpoint/2010/main" val="148059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E638E-BC6D-3842-2BF9-876F897601B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E428477-8F40-A512-5C97-0D6916815816}"/>
              </a:ext>
            </a:extLst>
          </p:cNvPr>
          <p:cNvPicPr>
            <a:picLocks noChangeAspect="1"/>
          </p:cNvPicPr>
          <p:nvPr/>
        </p:nvPicPr>
        <p:blipFill>
          <a:blip r:embed="rId2"/>
          <a:srcRect r="41924"/>
          <a:stretch/>
        </p:blipFill>
        <p:spPr>
          <a:xfrm>
            <a:off x="6345450" y="1591719"/>
            <a:ext cx="2581471" cy="3810000"/>
          </a:xfrm>
          <a:prstGeom prst="rect">
            <a:avLst/>
          </a:prstGeom>
        </p:spPr>
      </p:pic>
      <p:sp>
        <p:nvSpPr>
          <p:cNvPr id="2" name="Title 1">
            <a:extLst>
              <a:ext uri="{FF2B5EF4-FFF2-40B4-BE49-F238E27FC236}">
                <a16:creationId xmlns:a16="http://schemas.microsoft.com/office/drawing/2014/main" id="{C782D917-EDEB-21DB-28AC-B5CC26005630}"/>
              </a:ext>
            </a:extLst>
          </p:cNvPr>
          <p:cNvSpPr>
            <a:spLocks noGrp="1"/>
          </p:cNvSpPr>
          <p:nvPr>
            <p:ph type="title"/>
          </p:nvPr>
        </p:nvSpPr>
        <p:spPr/>
        <p:txBody>
          <a:bodyPr/>
          <a:lstStyle/>
          <a:p>
            <a:r>
              <a:rPr lang="en-US" dirty="0"/>
              <a:t>HSR Impedance budget &amp; BPMs</a:t>
            </a:r>
          </a:p>
        </p:txBody>
      </p:sp>
      <p:pic>
        <p:nvPicPr>
          <p:cNvPr id="5" name="Picture 4" descr="Text&#10;&#10;Description automatically generated">
            <a:extLst>
              <a:ext uri="{FF2B5EF4-FFF2-40B4-BE49-F238E27FC236}">
                <a16:creationId xmlns:a16="http://schemas.microsoft.com/office/drawing/2014/main" id="{AAEDFBD5-D46F-3299-E706-47B697E20420}"/>
              </a:ext>
            </a:extLst>
          </p:cNvPr>
          <p:cNvPicPr>
            <a:picLocks noChangeAspect="1"/>
          </p:cNvPicPr>
          <p:nvPr/>
        </p:nvPicPr>
        <p:blipFill>
          <a:blip r:embed="rId3"/>
          <a:srcRect t="11196"/>
          <a:stretch/>
        </p:blipFill>
        <p:spPr>
          <a:xfrm>
            <a:off x="715544" y="1409289"/>
            <a:ext cx="4135460" cy="3757941"/>
          </a:xfrm>
          <a:prstGeom prst="rect">
            <a:avLst/>
          </a:prstGeom>
        </p:spPr>
      </p:pic>
      <p:sp>
        <p:nvSpPr>
          <p:cNvPr id="13" name="TextBox 12">
            <a:extLst>
              <a:ext uri="{FF2B5EF4-FFF2-40B4-BE49-F238E27FC236}">
                <a16:creationId xmlns:a16="http://schemas.microsoft.com/office/drawing/2014/main" id="{EF79B20E-2479-28F7-3172-961D71DED0D4}"/>
              </a:ext>
            </a:extLst>
          </p:cNvPr>
          <p:cNvSpPr txBox="1"/>
          <p:nvPr/>
        </p:nvSpPr>
        <p:spPr>
          <a:xfrm>
            <a:off x="9738480" y="1933177"/>
            <a:ext cx="1523174" cy="261610"/>
          </a:xfrm>
          <a:prstGeom prst="rect">
            <a:avLst/>
          </a:prstGeom>
          <a:noFill/>
        </p:spPr>
        <p:txBody>
          <a:bodyPr wrap="none" rtlCol="0">
            <a:spAutoFit/>
          </a:bodyPr>
          <a:lstStyle/>
          <a:p>
            <a:r>
              <a:rPr lang="en-US" sz="1050" dirty="0"/>
              <a:t>Beam screen 2880 m</a:t>
            </a:r>
          </a:p>
        </p:txBody>
      </p:sp>
      <p:sp>
        <p:nvSpPr>
          <p:cNvPr id="14" name="TextBox 13">
            <a:extLst>
              <a:ext uri="{FF2B5EF4-FFF2-40B4-BE49-F238E27FC236}">
                <a16:creationId xmlns:a16="http://schemas.microsoft.com/office/drawing/2014/main" id="{B57603E1-9C4E-B2AD-0CBB-A853F55CB2BC}"/>
              </a:ext>
            </a:extLst>
          </p:cNvPr>
          <p:cNvSpPr txBox="1"/>
          <p:nvPr/>
        </p:nvSpPr>
        <p:spPr>
          <a:xfrm>
            <a:off x="9738480" y="2256129"/>
            <a:ext cx="1737976" cy="253916"/>
          </a:xfrm>
          <a:prstGeom prst="rect">
            <a:avLst/>
          </a:prstGeom>
          <a:noFill/>
        </p:spPr>
        <p:txBody>
          <a:bodyPr wrap="none" rtlCol="0">
            <a:spAutoFit/>
          </a:bodyPr>
          <a:lstStyle/>
          <a:p>
            <a:r>
              <a:rPr lang="en-US" sz="1050" dirty="0">
                <a:solidFill>
                  <a:srgbClr val="FF0000"/>
                </a:solidFill>
              </a:rPr>
              <a:t>Cold BPMs </a:t>
            </a:r>
            <a:r>
              <a:rPr lang="en-US" sz="1050" dirty="0"/>
              <a:t>&amp; bellows 250</a:t>
            </a:r>
          </a:p>
        </p:txBody>
      </p:sp>
      <p:sp>
        <p:nvSpPr>
          <p:cNvPr id="15" name="TextBox 14">
            <a:extLst>
              <a:ext uri="{FF2B5EF4-FFF2-40B4-BE49-F238E27FC236}">
                <a16:creationId xmlns:a16="http://schemas.microsoft.com/office/drawing/2014/main" id="{7B0196F9-B5CC-CD17-C06C-E43E7FA44C52}"/>
              </a:ext>
            </a:extLst>
          </p:cNvPr>
          <p:cNvSpPr txBox="1"/>
          <p:nvPr/>
        </p:nvSpPr>
        <p:spPr>
          <a:xfrm>
            <a:off x="9738480" y="2547697"/>
            <a:ext cx="1332416" cy="253916"/>
          </a:xfrm>
          <a:prstGeom prst="rect">
            <a:avLst/>
          </a:prstGeom>
          <a:noFill/>
        </p:spPr>
        <p:txBody>
          <a:bodyPr wrap="none" rtlCol="0">
            <a:spAutoFit/>
          </a:bodyPr>
          <a:lstStyle/>
          <a:p>
            <a:r>
              <a:rPr lang="en-US" sz="1050" dirty="0"/>
              <a:t>Injection kickers 20</a:t>
            </a:r>
          </a:p>
        </p:txBody>
      </p:sp>
      <p:sp>
        <p:nvSpPr>
          <p:cNvPr id="16" name="TextBox 15">
            <a:extLst>
              <a:ext uri="{FF2B5EF4-FFF2-40B4-BE49-F238E27FC236}">
                <a16:creationId xmlns:a16="http://schemas.microsoft.com/office/drawing/2014/main" id="{395521DC-A893-57BD-6DBC-375957D9AD96}"/>
              </a:ext>
            </a:extLst>
          </p:cNvPr>
          <p:cNvSpPr txBox="1"/>
          <p:nvPr/>
        </p:nvSpPr>
        <p:spPr>
          <a:xfrm>
            <a:off x="9717460" y="2858140"/>
            <a:ext cx="1707519" cy="253916"/>
          </a:xfrm>
          <a:prstGeom prst="rect">
            <a:avLst/>
          </a:prstGeom>
          <a:noFill/>
        </p:spPr>
        <p:txBody>
          <a:bodyPr wrap="none" rtlCol="0">
            <a:spAutoFit/>
          </a:bodyPr>
          <a:lstStyle/>
          <a:p>
            <a:r>
              <a:rPr lang="en-US" sz="1050" dirty="0"/>
              <a:t>Flange Joint (steps) 1000</a:t>
            </a:r>
          </a:p>
        </p:txBody>
      </p:sp>
      <p:sp>
        <p:nvSpPr>
          <p:cNvPr id="19" name="TextBox 18">
            <a:extLst>
              <a:ext uri="{FF2B5EF4-FFF2-40B4-BE49-F238E27FC236}">
                <a16:creationId xmlns:a16="http://schemas.microsoft.com/office/drawing/2014/main" id="{A1385165-6D32-8BBA-C394-1E010792B477}"/>
              </a:ext>
            </a:extLst>
          </p:cNvPr>
          <p:cNvSpPr txBox="1"/>
          <p:nvPr/>
        </p:nvSpPr>
        <p:spPr>
          <a:xfrm>
            <a:off x="9717460" y="3203587"/>
            <a:ext cx="1295547" cy="253916"/>
          </a:xfrm>
          <a:prstGeom prst="rect">
            <a:avLst/>
          </a:prstGeom>
          <a:noFill/>
        </p:spPr>
        <p:txBody>
          <a:bodyPr wrap="none" rtlCol="0">
            <a:spAutoFit/>
          </a:bodyPr>
          <a:lstStyle/>
          <a:p>
            <a:r>
              <a:rPr lang="en-US" sz="1050" dirty="0"/>
              <a:t>Warm bellows 200</a:t>
            </a:r>
          </a:p>
        </p:txBody>
      </p:sp>
      <p:sp>
        <p:nvSpPr>
          <p:cNvPr id="20" name="TextBox 19">
            <a:extLst>
              <a:ext uri="{FF2B5EF4-FFF2-40B4-BE49-F238E27FC236}">
                <a16:creationId xmlns:a16="http://schemas.microsoft.com/office/drawing/2014/main" id="{2CF86F32-DE1C-20C6-E332-4DD73D3C8EDD}"/>
              </a:ext>
            </a:extLst>
          </p:cNvPr>
          <p:cNvSpPr txBox="1"/>
          <p:nvPr/>
        </p:nvSpPr>
        <p:spPr>
          <a:xfrm>
            <a:off x="9717460" y="3464966"/>
            <a:ext cx="1616148" cy="253916"/>
          </a:xfrm>
          <a:prstGeom prst="rect">
            <a:avLst/>
          </a:prstGeom>
          <a:noFill/>
        </p:spPr>
        <p:txBody>
          <a:bodyPr wrap="none" rtlCol="0">
            <a:spAutoFit/>
          </a:bodyPr>
          <a:lstStyle/>
          <a:p>
            <a:r>
              <a:rPr lang="en-US" sz="1050" dirty="0"/>
              <a:t>gate valves 125 mm: 30</a:t>
            </a:r>
          </a:p>
        </p:txBody>
      </p:sp>
      <p:sp>
        <p:nvSpPr>
          <p:cNvPr id="21" name="TextBox 20">
            <a:extLst>
              <a:ext uri="{FF2B5EF4-FFF2-40B4-BE49-F238E27FC236}">
                <a16:creationId xmlns:a16="http://schemas.microsoft.com/office/drawing/2014/main" id="{B8A42DFB-AEE2-7FBE-4F0C-FEB0629EB01F}"/>
              </a:ext>
            </a:extLst>
          </p:cNvPr>
          <p:cNvSpPr txBox="1"/>
          <p:nvPr/>
        </p:nvSpPr>
        <p:spPr>
          <a:xfrm>
            <a:off x="9717460" y="3782445"/>
            <a:ext cx="1503938" cy="253916"/>
          </a:xfrm>
          <a:prstGeom prst="rect">
            <a:avLst/>
          </a:prstGeom>
          <a:noFill/>
        </p:spPr>
        <p:txBody>
          <a:bodyPr wrap="none" rtlCol="0">
            <a:spAutoFit/>
          </a:bodyPr>
          <a:lstStyle/>
          <a:p>
            <a:r>
              <a:rPr lang="en-US" sz="1050" dirty="0"/>
              <a:t>gate valves 88mm: 12</a:t>
            </a:r>
          </a:p>
        </p:txBody>
      </p:sp>
      <p:sp>
        <p:nvSpPr>
          <p:cNvPr id="22" name="TextBox 21">
            <a:extLst>
              <a:ext uri="{FF2B5EF4-FFF2-40B4-BE49-F238E27FC236}">
                <a16:creationId xmlns:a16="http://schemas.microsoft.com/office/drawing/2014/main" id="{451933B3-A7EE-A59F-EC55-3A1AD8025B03}"/>
              </a:ext>
            </a:extLst>
          </p:cNvPr>
          <p:cNvSpPr txBox="1"/>
          <p:nvPr/>
        </p:nvSpPr>
        <p:spPr>
          <a:xfrm>
            <a:off x="9717460" y="4099924"/>
            <a:ext cx="1098378" cy="253916"/>
          </a:xfrm>
          <a:prstGeom prst="rect">
            <a:avLst/>
          </a:prstGeom>
          <a:noFill/>
        </p:spPr>
        <p:txBody>
          <a:bodyPr wrap="none" rtlCol="0">
            <a:spAutoFit/>
          </a:bodyPr>
          <a:lstStyle/>
          <a:p>
            <a:r>
              <a:rPr lang="en-US" sz="1050" dirty="0"/>
              <a:t>abort kickers: 5</a:t>
            </a:r>
          </a:p>
        </p:txBody>
      </p:sp>
      <p:cxnSp>
        <p:nvCxnSpPr>
          <p:cNvPr id="23" name="Straight Arrow Connector 22">
            <a:extLst>
              <a:ext uri="{FF2B5EF4-FFF2-40B4-BE49-F238E27FC236}">
                <a16:creationId xmlns:a16="http://schemas.microsoft.com/office/drawing/2014/main" id="{A30F640A-2D53-ECBA-5019-759CD96868E2}"/>
              </a:ext>
            </a:extLst>
          </p:cNvPr>
          <p:cNvCxnSpPr>
            <a:cxnSpLocks/>
            <a:stCxn id="30" idx="1"/>
          </p:cNvCxnSpPr>
          <p:nvPr/>
        </p:nvCxnSpPr>
        <p:spPr>
          <a:xfrm flipH="1">
            <a:off x="7665840" y="2409198"/>
            <a:ext cx="1403415" cy="62945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1775532-33EC-7F75-0A7B-25BDB39FFE6E}"/>
              </a:ext>
            </a:extLst>
          </p:cNvPr>
          <p:cNvSpPr txBox="1"/>
          <p:nvPr/>
        </p:nvSpPr>
        <p:spPr>
          <a:xfrm>
            <a:off x="715544" y="5237757"/>
            <a:ext cx="4903907" cy="523220"/>
          </a:xfrm>
          <a:prstGeom prst="rect">
            <a:avLst/>
          </a:prstGeom>
          <a:noFill/>
        </p:spPr>
        <p:txBody>
          <a:bodyPr wrap="none" rtlCol="0">
            <a:spAutoFit/>
          </a:bodyPr>
          <a:lstStyle/>
          <a:p>
            <a:r>
              <a:rPr lang="en-US" sz="1400" dirty="0"/>
              <a:t>Impedance simulations for all HSR devices is still underway</a:t>
            </a:r>
          </a:p>
          <a:p>
            <a:pPr marL="285750" indent="-285750">
              <a:buFont typeface="Arial" panose="020B0604020202020204" pitchFamily="34" charset="0"/>
              <a:buChar char="•"/>
            </a:pPr>
            <a:r>
              <a:rPr lang="en-US" sz="1400" dirty="0"/>
              <a:t>HSR BPM overall impedance is acceptable</a:t>
            </a:r>
          </a:p>
        </p:txBody>
      </p:sp>
      <p:pic>
        <p:nvPicPr>
          <p:cNvPr id="4" name="Picture 3" descr="Icon&#10;&#10;Description automatically generated">
            <a:extLst>
              <a:ext uri="{FF2B5EF4-FFF2-40B4-BE49-F238E27FC236}">
                <a16:creationId xmlns:a16="http://schemas.microsoft.com/office/drawing/2014/main" id="{90251C65-EB57-2940-0D86-778A57157840}"/>
              </a:ext>
            </a:extLst>
          </p:cNvPr>
          <p:cNvPicPr>
            <a:picLocks noChangeAspect="1"/>
          </p:cNvPicPr>
          <p:nvPr/>
        </p:nvPicPr>
        <p:blipFill>
          <a:blip r:embed="rId4"/>
          <a:stretch>
            <a:fillRect/>
          </a:stretch>
        </p:blipFill>
        <p:spPr>
          <a:xfrm>
            <a:off x="7189322" y="1409290"/>
            <a:ext cx="1196734" cy="364858"/>
          </a:xfrm>
          <a:prstGeom prst="rect">
            <a:avLst/>
          </a:prstGeom>
        </p:spPr>
      </p:pic>
      <p:pic>
        <p:nvPicPr>
          <p:cNvPr id="11" name="Picture 10" descr="Icon&#10;&#10;Description automatically generated">
            <a:extLst>
              <a:ext uri="{FF2B5EF4-FFF2-40B4-BE49-F238E27FC236}">
                <a16:creationId xmlns:a16="http://schemas.microsoft.com/office/drawing/2014/main" id="{FBCCC39B-D8D7-ED16-4AB6-6004DADA6F2D}"/>
              </a:ext>
            </a:extLst>
          </p:cNvPr>
          <p:cNvPicPr>
            <a:picLocks noChangeAspect="1"/>
          </p:cNvPicPr>
          <p:nvPr/>
        </p:nvPicPr>
        <p:blipFill>
          <a:blip r:embed="rId5"/>
          <a:stretch>
            <a:fillRect/>
          </a:stretch>
        </p:blipFill>
        <p:spPr>
          <a:xfrm>
            <a:off x="9208908" y="1933290"/>
            <a:ext cx="529572" cy="2472604"/>
          </a:xfrm>
          <a:prstGeom prst="rect">
            <a:avLst/>
          </a:prstGeom>
        </p:spPr>
      </p:pic>
      <p:sp>
        <p:nvSpPr>
          <p:cNvPr id="18" name="TextBox 17">
            <a:extLst>
              <a:ext uri="{FF2B5EF4-FFF2-40B4-BE49-F238E27FC236}">
                <a16:creationId xmlns:a16="http://schemas.microsoft.com/office/drawing/2014/main" id="{915E3C0E-D912-3363-875E-F17ECDBA2271}"/>
              </a:ext>
            </a:extLst>
          </p:cNvPr>
          <p:cNvSpPr txBox="1"/>
          <p:nvPr/>
        </p:nvSpPr>
        <p:spPr>
          <a:xfrm>
            <a:off x="6748367" y="5449438"/>
            <a:ext cx="3797713" cy="646331"/>
          </a:xfrm>
          <a:prstGeom prst="rect">
            <a:avLst/>
          </a:prstGeom>
          <a:noFill/>
        </p:spPr>
        <p:txBody>
          <a:bodyPr wrap="square" rtlCol="0">
            <a:spAutoFit/>
          </a:bodyPr>
          <a:lstStyle/>
          <a:p>
            <a:r>
              <a:rPr lang="en-US" sz="1200" b="0" i="0" u="none" strike="noStrike" dirty="0">
                <a:solidFill>
                  <a:srgbClr val="000000"/>
                </a:solidFill>
                <a:effectLst/>
                <a:latin typeface="Calibri" panose="020F0502020204030204" pitchFamily="34" charset="0"/>
              </a:rPr>
              <a:t>We simulated the pseudo-Green function for a 4 mm bunch length (15 times smaller than the circulated bunch length of 6 cm) to use it in particle tracking simulations.</a:t>
            </a:r>
            <a:endParaRPr lang="en-US" sz="1200" dirty="0"/>
          </a:p>
        </p:txBody>
      </p:sp>
      <p:sp>
        <p:nvSpPr>
          <p:cNvPr id="24" name="TextBox 23">
            <a:extLst>
              <a:ext uri="{FF2B5EF4-FFF2-40B4-BE49-F238E27FC236}">
                <a16:creationId xmlns:a16="http://schemas.microsoft.com/office/drawing/2014/main" id="{7D975870-4740-2223-7549-1F64894CBF70}"/>
              </a:ext>
            </a:extLst>
          </p:cNvPr>
          <p:cNvSpPr txBox="1"/>
          <p:nvPr/>
        </p:nvSpPr>
        <p:spPr>
          <a:xfrm>
            <a:off x="6705105" y="906110"/>
            <a:ext cx="4086632" cy="369332"/>
          </a:xfrm>
          <a:prstGeom prst="rect">
            <a:avLst/>
          </a:prstGeom>
          <a:noFill/>
        </p:spPr>
        <p:txBody>
          <a:bodyPr wrap="none" rtlCol="0">
            <a:spAutoFit/>
          </a:bodyPr>
          <a:lstStyle/>
          <a:p>
            <a:r>
              <a:rPr lang="en-US" b="1" dirty="0">
                <a:solidFill>
                  <a:srgbClr val="000000"/>
                </a:solidFill>
                <a:latin typeface="Calibri" panose="020F0502020204030204" pitchFamily="34" charset="0"/>
              </a:rPr>
              <a:t>L</a:t>
            </a:r>
            <a:r>
              <a:rPr lang="en-US" b="1" i="0" u="none" strike="noStrike" dirty="0">
                <a:solidFill>
                  <a:srgbClr val="000000"/>
                </a:solidFill>
                <a:effectLst/>
                <a:latin typeface="Calibri" panose="020F0502020204030204" pitchFamily="34" charset="0"/>
              </a:rPr>
              <a:t>ongitudinal wakefield GdfidL simulation</a:t>
            </a:r>
            <a:endParaRPr lang="en-US" b="1" dirty="0"/>
          </a:p>
        </p:txBody>
      </p:sp>
      <p:sp>
        <p:nvSpPr>
          <p:cNvPr id="25" name="TextBox 24">
            <a:extLst>
              <a:ext uri="{FF2B5EF4-FFF2-40B4-BE49-F238E27FC236}">
                <a16:creationId xmlns:a16="http://schemas.microsoft.com/office/drawing/2014/main" id="{EACF7A6E-F2AE-9E24-B59D-05E21DA202F6}"/>
              </a:ext>
            </a:extLst>
          </p:cNvPr>
          <p:cNvSpPr txBox="1"/>
          <p:nvPr/>
        </p:nvSpPr>
        <p:spPr>
          <a:xfrm>
            <a:off x="1085061" y="954794"/>
            <a:ext cx="3788217" cy="461665"/>
          </a:xfrm>
          <a:prstGeom prst="rect">
            <a:avLst/>
          </a:prstGeom>
          <a:noFill/>
        </p:spPr>
        <p:txBody>
          <a:bodyPr wrap="none" rtlCol="0">
            <a:spAutoFit/>
          </a:bodyPr>
          <a:lstStyle/>
          <a:p>
            <a:r>
              <a:rPr lang="en-US" sz="1200" dirty="0">
                <a:effectLst/>
                <a:latin typeface="Helvetica" pitchFamily="2" charset="0"/>
              </a:rPr>
              <a:t>The list of HSR vacuum components that need to be </a:t>
            </a:r>
          </a:p>
          <a:p>
            <a:r>
              <a:rPr lang="en-US" sz="1200" dirty="0">
                <a:effectLst/>
                <a:latin typeface="Helvetica" pitchFamily="2" charset="0"/>
              </a:rPr>
              <a:t>re-calculated is shown below.</a:t>
            </a:r>
          </a:p>
        </p:txBody>
      </p:sp>
      <p:sp>
        <p:nvSpPr>
          <p:cNvPr id="27" name="TextBox 26">
            <a:extLst>
              <a:ext uri="{FF2B5EF4-FFF2-40B4-BE49-F238E27FC236}">
                <a16:creationId xmlns:a16="http://schemas.microsoft.com/office/drawing/2014/main" id="{E77DF270-3A9F-4159-6EDB-CD12611F573A}"/>
              </a:ext>
            </a:extLst>
          </p:cNvPr>
          <p:cNvSpPr txBox="1"/>
          <p:nvPr/>
        </p:nvSpPr>
        <p:spPr>
          <a:xfrm>
            <a:off x="9060321" y="2878737"/>
            <a:ext cx="269626" cy="276999"/>
          </a:xfrm>
          <a:prstGeom prst="rect">
            <a:avLst/>
          </a:prstGeom>
          <a:noFill/>
        </p:spPr>
        <p:txBody>
          <a:bodyPr wrap="none" rtlCol="0">
            <a:spAutoFit/>
          </a:bodyPr>
          <a:lstStyle/>
          <a:p>
            <a:r>
              <a:rPr lang="en-US" sz="1200" dirty="0"/>
              <a:t>1</a:t>
            </a:r>
          </a:p>
        </p:txBody>
      </p:sp>
      <p:sp>
        <p:nvSpPr>
          <p:cNvPr id="28" name="TextBox 27">
            <a:extLst>
              <a:ext uri="{FF2B5EF4-FFF2-40B4-BE49-F238E27FC236}">
                <a16:creationId xmlns:a16="http://schemas.microsoft.com/office/drawing/2014/main" id="{0A4C1BA1-36E9-40AF-5C3F-D0BE56BC1CB2}"/>
              </a:ext>
            </a:extLst>
          </p:cNvPr>
          <p:cNvSpPr txBox="1"/>
          <p:nvPr/>
        </p:nvSpPr>
        <p:spPr>
          <a:xfrm>
            <a:off x="9060321" y="1941467"/>
            <a:ext cx="269626" cy="276999"/>
          </a:xfrm>
          <a:prstGeom prst="rect">
            <a:avLst/>
          </a:prstGeom>
          <a:noFill/>
        </p:spPr>
        <p:txBody>
          <a:bodyPr wrap="none" rtlCol="0">
            <a:spAutoFit/>
          </a:bodyPr>
          <a:lstStyle/>
          <a:p>
            <a:r>
              <a:rPr lang="en-US" sz="1200" dirty="0"/>
              <a:t>2</a:t>
            </a:r>
          </a:p>
        </p:txBody>
      </p:sp>
      <p:sp>
        <p:nvSpPr>
          <p:cNvPr id="29" name="TextBox 28">
            <a:extLst>
              <a:ext uri="{FF2B5EF4-FFF2-40B4-BE49-F238E27FC236}">
                <a16:creationId xmlns:a16="http://schemas.microsoft.com/office/drawing/2014/main" id="{EE7EF297-B282-7514-7453-7BC9F4485C7F}"/>
              </a:ext>
            </a:extLst>
          </p:cNvPr>
          <p:cNvSpPr txBox="1"/>
          <p:nvPr/>
        </p:nvSpPr>
        <p:spPr>
          <a:xfrm>
            <a:off x="9058745" y="3175564"/>
            <a:ext cx="269626" cy="276999"/>
          </a:xfrm>
          <a:prstGeom prst="rect">
            <a:avLst/>
          </a:prstGeom>
          <a:noFill/>
        </p:spPr>
        <p:txBody>
          <a:bodyPr wrap="none" rtlCol="0">
            <a:spAutoFit/>
          </a:bodyPr>
          <a:lstStyle/>
          <a:p>
            <a:r>
              <a:rPr lang="en-US" sz="1200" dirty="0"/>
              <a:t>3</a:t>
            </a:r>
          </a:p>
        </p:txBody>
      </p:sp>
      <p:sp>
        <p:nvSpPr>
          <p:cNvPr id="30" name="TextBox 29">
            <a:extLst>
              <a:ext uri="{FF2B5EF4-FFF2-40B4-BE49-F238E27FC236}">
                <a16:creationId xmlns:a16="http://schemas.microsoft.com/office/drawing/2014/main" id="{CF7F7E22-3F91-EC5F-441E-65E7103B82B6}"/>
              </a:ext>
            </a:extLst>
          </p:cNvPr>
          <p:cNvSpPr txBox="1"/>
          <p:nvPr/>
        </p:nvSpPr>
        <p:spPr>
          <a:xfrm>
            <a:off x="9069255" y="2270698"/>
            <a:ext cx="269626" cy="276999"/>
          </a:xfrm>
          <a:prstGeom prst="rect">
            <a:avLst/>
          </a:prstGeom>
          <a:noFill/>
        </p:spPr>
        <p:txBody>
          <a:bodyPr wrap="none" rtlCol="0">
            <a:spAutoFit/>
          </a:bodyPr>
          <a:lstStyle/>
          <a:p>
            <a:r>
              <a:rPr lang="en-US" sz="1200" dirty="0"/>
              <a:t>4</a:t>
            </a:r>
          </a:p>
        </p:txBody>
      </p:sp>
    </p:spTree>
    <p:extLst>
      <p:ext uri="{BB962C8B-B14F-4D97-AF65-F5344CB8AC3E}">
        <p14:creationId xmlns:p14="http://schemas.microsoft.com/office/powerpoint/2010/main" val="2351968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09DCB-9C56-347B-9FE3-FE033C9B6236}"/>
              </a:ext>
            </a:extLst>
          </p:cNvPr>
          <p:cNvSpPr>
            <a:spLocks noGrp="1"/>
          </p:cNvSpPr>
          <p:nvPr>
            <p:ph type="title"/>
          </p:nvPr>
        </p:nvSpPr>
        <p:spPr/>
        <p:txBody>
          <a:bodyPr/>
          <a:lstStyle/>
          <a:p>
            <a:r>
              <a:rPr lang="en-US" dirty="0"/>
              <a:t>HSR BPM Buttons Summary</a:t>
            </a:r>
          </a:p>
        </p:txBody>
      </p:sp>
      <p:sp>
        <p:nvSpPr>
          <p:cNvPr id="7" name="TextBox 6">
            <a:extLst>
              <a:ext uri="{FF2B5EF4-FFF2-40B4-BE49-F238E27FC236}">
                <a16:creationId xmlns:a16="http://schemas.microsoft.com/office/drawing/2014/main" id="{7D9D1738-E7E8-4B7E-7E24-CB508D5CD0E2}"/>
              </a:ext>
            </a:extLst>
          </p:cNvPr>
          <p:cNvSpPr txBox="1"/>
          <p:nvPr/>
        </p:nvSpPr>
        <p:spPr>
          <a:xfrm>
            <a:off x="701255" y="889843"/>
            <a:ext cx="9050966" cy="5078313"/>
          </a:xfrm>
          <a:prstGeom prst="rect">
            <a:avLst/>
          </a:prstGeom>
          <a:noFill/>
        </p:spPr>
        <p:txBody>
          <a:bodyPr wrap="square">
            <a:spAutoFit/>
          </a:bodyPr>
          <a:lstStyle/>
          <a:p>
            <a:pPr marL="0" indent="0">
              <a:buNone/>
            </a:pPr>
            <a:r>
              <a:rPr lang="en-US" dirty="0"/>
              <a:t>Design challenges/concerns for HSR cryogenic buttons</a:t>
            </a:r>
          </a:p>
          <a:p>
            <a:pPr marL="0" indent="0">
              <a:buNone/>
            </a:pPr>
            <a:endParaRPr lang="en-US" dirty="0"/>
          </a:p>
          <a:p>
            <a:pPr marL="742950" lvl="1" indent="-285750">
              <a:buFont typeface="Arial" panose="020B0604020202020204" pitchFamily="34" charset="0"/>
              <a:buChar char="•"/>
            </a:pPr>
            <a:r>
              <a:rPr lang="en-US" dirty="0"/>
              <a:t>Beam parameters</a:t>
            </a:r>
          </a:p>
          <a:p>
            <a:pPr marL="1200150" lvl="2" indent="-285750">
              <a:buFont typeface="Arial" panose="020B0604020202020204" pitchFamily="34" charset="0"/>
              <a:buChar char="•"/>
            </a:pPr>
            <a:r>
              <a:rPr lang="en-US" dirty="0"/>
              <a:t>Large radial offset (button heating, measurement resolution at large offset)</a:t>
            </a:r>
          </a:p>
          <a:p>
            <a:pPr marL="1200150" lvl="2" indent="-285750">
              <a:buFont typeface="Arial" panose="020B0604020202020204" pitchFamily="34" charset="0"/>
              <a:buChar char="•"/>
            </a:pPr>
            <a:r>
              <a:rPr lang="en-US" dirty="0"/>
              <a:t>Short bunches</a:t>
            </a:r>
          </a:p>
          <a:p>
            <a:pPr marL="1200150" lvl="2" indent="-285750">
              <a:buFont typeface="Arial" panose="020B0604020202020204" pitchFamily="34" charset="0"/>
              <a:buChar char="•"/>
            </a:pPr>
            <a:r>
              <a:rPr lang="en-US" dirty="0"/>
              <a:t>High bunch charge</a:t>
            </a:r>
          </a:p>
          <a:p>
            <a:pPr marL="1200150" lvl="2" indent="-285750">
              <a:buFont typeface="Arial" panose="020B0604020202020204" pitchFamily="34" charset="0"/>
              <a:buChar char="•"/>
            </a:pPr>
            <a:r>
              <a:rPr lang="en-US" dirty="0"/>
              <a:t>H</a:t>
            </a:r>
            <a:r>
              <a:rPr lang="en-US" sz="1800" dirty="0"/>
              <a:t>igh average current</a:t>
            </a:r>
            <a:endParaRPr lang="en-US" dirty="0"/>
          </a:p>
          <a:p>
            <a:pPr marL="742950" lvl="1" indent="-285750">
              <a:buFont typeface="Arial" panose="020B0604020202020204" pitchFamily="34" charset="0"/>
              <a:buChar char="•"/>
            </a:pPr>
            <a:r>
              <a:rPr lang="en-US" dirty="0"/>
              <a:t>Mechanical design concerns</a:t>
            </a:r>
          </a:p>
          <a:p>
            <a:pPr marL="1200150" lvl="2" indent="-285750">
              <a:buFont typeface="Arial" panose="020B0604020202020204" pitchFamily="34" charset="0"/>
              <a:buChar char="•"/>
            </a:pPr>
            <a:r>
              <a:rPr lang="en-US" dirty="0"/>
              <a:t>Solid copper button </a:t>
            </a:r>
          </a:p>
          <a:p>
            <a:pPr marL="1200150" lvl="2" indent="-285750">
              <a:buFont typeface="Arial" panose="020B0604020202020204" pitchFamily="34" charset="0"/>
              <a:buChar char="•"/>
            </a:pPr>
            <a:r>
              <a:rPr lang="en-US" dirty="0"/>
              <a:t>Fabrication </a:t>
            </a:r>
          </a:p>
          <a:p>
            <a:pPr marL="1657350" lvl="3" indent="-285750">
              <a:buFont typeface="Arial" panose="020B0604020202020204" pitchFamily="34" charset="0"/>
              <a:buChar char="•"/>
            </a:pPr>
            <a:r>
              <a:rPr lang="en-US" dirty="0"/>
              <a:t>All qualified button vendors have made BPM buttons previously</a:t>
            </a:r>
          </a:p>
          <a:p>
            <a:pPr marL="2114550" lvl="4" indent="-285750">
              <a:buFont typeface="Arial" panose="020B0604020202020204" pitchFamily="34" charset="0"/>
              <a:buChar char="•"/>
            </a:pPr>
            <a:r>
              <a:rPr lang="en-US" dirty="0"/>
              <a:t>Do they still have the capability?</a:t>
            </a:r>
          </a:p>
          <a:p>
            <a:pPr marL="2114550" lvl="4" indent="-285750">
              <a:buFont typeface="Arial" panose="020B0604020202020204" pitchFamily="34" charset="0"/>
              <a:buChar char="•"/>
            </a:pPr>
            <a:r>
              <a:rPr lang="en-US" dirty="0"/>
              <a:t>Only one has made cryo buttons (for FRIB)</a:t>
            </a:r>
          </a:p>
          <a:p>
            <a:pPr marL="1657350" lvl="3" indent="-285750">
              <a:buFont typeface="Arial" panose="020B0604020202020204" pitchFamily="34" charset="0"/>
              <a:buChar char="•"/>
            </a:pPr>
            <a:r>
              <a:rPr lang="en-US" dirty="0"/>
              <a:t>Will design verification buttons pass all acceptance testing?</a:t>
            </a:r>
          </a:p>
          <a:p>
            <a:pPr marL="2114550" lvl="4" indent="-285750">
              <a:buFont typeface="Arial" panose="020B0604020202020204" pitchFamily="34" charset="0"/>
              <a:buChar char="•"/>
            </a:pPr>
            <a:r>
              <a:rPr lang="en-US" dirty="0"/>
              <a:t>If not, there will be schedule delays</a:t>
            </a:r>
          </a:p>
          <a:p>
            <a:pPr marL="0" indent="0">
              <a:buNone/>
            </a:pPr>
            <a:endParaRPr lang="en-US" dirty="0"/>
          </a:p>
          <a:p>
            <a:pPr marL="0" indent="0">
              <a:buNone/>
            </a:pPr>
            <a:r>
              <a:rPr lang="en-US" b="1" dirty="0"/>
              <a:t>See next talk from Frédéric Micolon </a:t>
            </a:r>
          </a:p>
          <a:p>
            <a:pPr lvl="1"/>
            <a:r>
              <a:rPr lang="en-US" b="1" dirty="0"/>
              <a:t>“Progress of the EIC HSR cryogenic BPM mechanical design”</a:t>
            </a:r>
          </a:p>
        </p:txBody>
      </p:sp>
    </p:spTree>
    <p:extLst>
      <p:ext uri="{BB962C8B-B14F-4D97-AF65-F5344CB8AC3E}">
        <p14:creationId xmlns:p14="http://schemas.microsoft.com/office/powerpoint/2010/main" val="2908579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B484D-A34C-9A8F-76E3-2242BFC9E651}"/>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CBF70C00-E06B-9948-7DF0-EE9A0DA9D130}"/>
              </a:ext>
            </a:extLst>
          </p:cNvPr>
          <p:cNvSpPr>
            <a:spLocks noGrp="1"/>
          </p:cNvSpPr>
          <p:nvPr>
            <p:ph idx="1"/>
          </p:nvPr>
        </p:nvSpPr>
        <p:spPr>
          <a:xfrm>
            <a:off x="462579" y="975365"/>
            <a:ext cx="11499925" cy="4178526"/>
          </a:xfrm>
        </p:spPr>
        <p:txBody>
          <a:bodyPr vert="horz" lIns="91440" tIns="45720" rIns="91440" bIns="45720" rtlCol="0" anchor="t">
            <a:normAutofit/>
          </a:bodyPr>
          <a:lstStyle/>
          <a:p>
            <a:pPr marL="342900" indent="-342900">
              <a:buFont typeface="Arial" panose="020B0604020202020204" pitchFamily="34" charset="0"/>
              <a:buChar char="•"/>
            </a:pPr>
            <a:r>
              <a:rPr lang="en-US" sz="2000" dirty="0"/>
              <a:t>EIC needs at least 3 different BPM button designs</a:t>
            </a:r>
          </a:p>
          <a:p>
            <a:pPr marL="342900" indent="-342900"/>
            <a:endParaRPr lang="en-US" sz="2000" dirty="0"/>
          </a:p>
          <a:p>
            <a:pPr marL="342900" indent="-342900"/>
            <a:endParaRPr lang="en-US" sz="2000" dirty="0"/>
          </a:p>
          <a:p>
            <a:pPr marL="342900" indent="-342900"/>
            <a:endParaRPr lang="en-US" sz="2000" dirty="0"/>
          </a:p>
          <a:p>
            <a:pPr marL="342900" indent="-342900"/>
            <a:endParaRPr lang="en-US" sz="2000" dirty="0"/>
          </a:p>
          <a:p>
            <a:pPr marL="342900" indent="-342900"/>
            <a:endParaRPr lang="en-US" sz="2000" dirty="0"/>
          </a:p>
          <a:p>
            <a:pPr marL="342900" indent="-342900"/>
            <a:r>
              <a:rPr lang="en-US" sz="2000" dirty="0"/>
              <a:t>Button designs are underway with various levels of maturity based on installation schedule</a:t>
            </a:r>
          </a:p>
          <a:p>
            <a:pPr marL="800100" lvl="1" indent="-342900"/>
            <a:r>
              <a:rPr lang="en-US" sz="1800" dirty="0"/>
              <a:t>The HSR design verification cryo-buttons are expected in July ’25.</a:t>
            </a:r>
          </a:p>
          <a:p>
            <a:pPr marL="1257300" lvl="2" indent="-342900"/>
            <a:r>
              <a:rPr lang="en-US" dirty="0"/>
              <a:t>The cryo button acceptance test facility development is underway</a:t>
            </a:r>
          </a:p>
          <a:p>
            <a:pPr marL="342900" indent="-342900"/>
            <a:r>
              <a:rPr lang="en-US" sz="2000" dirty="0"/>
              <a:t>This workshop is appreciated!</a:t>
            </a:r>
          </a:p>
          <a:p>
            <a:pPr marL="800100" lvl="1" indent="-342900"/>
            <a:r>
              <a:rPr lang="en-US" dirty="0"/>
              <a:t>Sharing BPM button design, fabrication and testing experience is valuable</a:t>
            </a:r>
          </a:p>
          <a:p>
            <a:pPr marL="0" indent="0">
              <a:buNone/>
            </a:pPr>
            <a:endParaRPr lang="en-US" sz="2400" dirty="0">
              <a:cs typeface="Arial"/>
            </a:endParaRPr>
          </a:p>
          <a:p>
            <a:pPr marL="0" indent="0">
              <a:buNone/>
            </a:pPr>
            <a:endParaRPr lang="en-US" sz="2000" dirty="0"/>
          </a:p>
        </p:txBody>
      </p:sp>
      <p:sp>
        <p:nvSpPr>
          <p:cNvPr id="4" name="TextBox 3">
            <a:extLst>
              <a:ext uri="{FF2B5EF4-FFF2-40B4-BE49-F238E27FC236}">
                <a16:creationId xmlns:a16="http://schemas.microsoft.com/office/drawing/2014/main" id="{2A37D86A-932F-6DE8-383A-5DD0E7A9D818}"/>
              </a:ext>
            </a:extLst>
          </p:cNvPr>
          <p:cNvSpPr txBox="1"/>
          <p:nvPr/>
        </p:nvSpPr>
        <p:spPr>
          <a:xfrm>
            <a:off x="3551621" y="5254444"/>
            <a:ext cx="4762842" cy="523220"/>
          </a:xfrm>
          <a:prstGeom prst="rect">
            <a:avLst/>
          </a:prstGeom>
          <a:noFill/>
        </p:spPr>
        <p:txBody>
          <a:bodyPr wrap="none" rtlCol="0">
            <a:spAutoFit/>
          </a:bodyPr>
          <a:lstStyle/>
          <a:p>
            <a:r>
              <a:rPr lang="en-US" sz="2800" dirty="0">
                <a:solidFill>
                  <a:srgbClr val="0070C0"/>
                </a:solidFill>
              </a:rPr>
              <a:t>Thank you for your attention!</a:t>
            </a:r>
          </a:p>
        </p:txBody>
      </p:sp>
      <p:graphicFrame>
        <p:nvGraphicFramePr>
          <p:cNvPr id="5" name="Table 4">
            <a:extLst>
              <a:ext uri="{FF2B5EF4-FFF2-40B4-BE49-F238E27FC236}">
                <a16:creationId xmlns:a16="http://schemas.microsoft.com/office/drawing/2014/main" id="{2211E452-E009-B0D2-D87E-BD00B2261B9B}"/>
              </a:ext>
            </a:extLst>
          </p:cNvPr>
          <p:cNvGraphicFramePr>
            <a:graphicFrameLocks noGrp="1"/>
          </p:cNvGraphicFramePr>
          <p:nvPr>
            <p:extLst>
              <p:ext uri="{D42A27DB-BD31-4B8C-83A1-F6EECF244321}">
                <p14:modId xmlns:p14="http://schemas.microsoft.com/office/powerpoint/2010/main" val="1817476753"/>
              </p:ext>
            </p:extLst>
          </p:nvPr>
        </p:nvGraphicFramePr>
        <p:xfrm>
          <a:off x="913218" y="1495661"/>
          <a:ext cx="9940262" cy="1483360"/>
        </p:xfrm>
        <a:graphic>
          <a:graphicData uri="http://schemas.openxmlformats.org/drawingml/2006/table">
            <a:tbl>
              <a:tblPr firstRow="1" bandRow="1">
                <a:tableStyleId>{5C22544A-7EE6-4342-B048-85BDC9FD1C3A}</a:tableStyleId>
              </a:tblPr>
              <a:tblGrid>
                <a:gridCol w="2986521">
                  <a:extLst>
                    <a:ext uri="{9D8B030D-6E8A-4147-A177-3AD203B41FA5}">
                      <a16:colId xmlns:a16="http://schemas.microsoft.com/office/drawing/2014/main" val="3291626045"/>
                    </a:ext>
                  </a:extLst>
                </a:gridCol>
                <a:gridCol w="1430724">
                  <a:extLst>
                    <a:ext uri="{9D8B030D-6E8A-4147-A177-3AD203B41FA5}">
                      <a16:colId xmlns:a16="http://schemas.microsoft.com/office/drawing/2014/main" val="1127404695"/>
                    </a:ext>
                  </a:extLst>
                </a:gridCol>
                <a:gridCol w="1790989">
                  <a:extLst>
                    <a:ext uri="{9D8B030D-6E8A-4147-A177-3AD203B41FA5}">
                      <a16:colId xmlns:a16="http://schemas.microsoft.com/office/drawing/2014/main" val="4015097992"/>
                    </a:ext>
                  </a:extLst>
                </a:gridCol>
                <a:gridCol w="3732028">
                  <a:extLst>
                    <a:ext uri="{9D8B030D-6E8A-4147-A177-3AD203B41FA5}">
                      <a16:colId xmlns:a16="http://schemas.microsoft.com/office/drawing/2014/main" val="3990280576"/>
                    </a:ext>
                  </a:extLst>
                </a:gridCol>
              </a:tblGrid>
              <a:tr h="370840">
                <a:tc>
                  <a:txBody>
                    <a:bodyPr/>
                    <a:lstStyle/>
                    <a:p>
                      <a:r>
                        <a:rPr lang="en-US" dirty="0">
                          <a:solidFill>
                            <a:schemeClr val="tx1"/>
                          </a:solidFill>
                        </a:rPr>
                        <a:t>Ring</a:t>
                      </a:r>
                    </a:p>
                  </a:txBody>
                  <a:tcPr/>
                </a:tc>
                <a:tc>
                  <a:txBody>
                    <a:bodyPr/>
                    <a:lstStyle/>
                    <a:p>
                      <a:pPr algn="ctr"/>
                      <a:r>
                        <a:rPr lang="en-US" dirty="0">
                          <a:solidFill>
                            <a:schemeClr val="tx1"/>
                          </a:solidFill>
                        </a:rPr>
                        <a:t>Button size</a:t>
                      </a:r>
                    </a:p>
                  </a:txBody>
                  <a:tcPr/>
                </a:tc>
                <a:tc>
                  <a:txBody>
                    <a:bodyPr/>
                    <a:lstStyle/>
                    <a:p>
                      <a:pPr algn="ctr"/>
                      <a:r>
                        <a:rPr lang="en-US" dirty="0">
                          <a:solidFill>
                            <a:schemeClr val="tx1"/>
                          </a:solidFill>
                        </a:rPr>
                        <a:t>Quantity</a:t>
                      </a:r>
                    </a:p>
                  </a:txBody>
                  <a:tcPr/>
                </a:tc>
                <a:tc>
                  <a:txBody>
                    <a:bodyPr/>
                    <a:lstStyle/>
                    <a:p>
                      <a:r>
                        <a:rPr lang="en-US" dirty="0">
                          <a:solidFill>
                            <a:schemeClr val="tx1"/>
                          </a:solidFill>
                        </a:rPr>
                        <a:t>Maturity</a:t>
                      </a:r>
                    </a:p>
                  </a:txBody>
                  <a:tcPr/>
                </a:tc>
                <a:extLst>
                  <a:ext uri="{0D108BD9-81ED-4DB2-BD59-A6C34878D82A}">
                    <a16:rowId xmlns:a16="http://schemas.microsoft.com/office/drawing/2014/main" val="3777133187"/>
                  </a:ext>
                </a:extLst>
              </a:tr>
              <a:tr h="370840">
                <a:tc>
                  <a:txBody>
                    <a:bodyPr/>
                    <a:lstStyle/>
                    <a:p>
                      <a:r>
                        <a:rPr lang="en-US" dirty="0">
                          <a:solidFill>
                            <a:schemeClr val="tx1"/>
                          </a:solidFill>
                        </a:rPr>
                        <a:t>Electron Storage Ring</a:t>
                      </a:r>
                    </a:p>
                  </a:txBody>
                  <a:tcPr/>
                </a:tc>
                <a:tc>
                  <a:txBody>
                    <a:bodyPr/>
                    <a:lstStyle/>
                    <a:p>
                      <a:pPr algn="ctr"/>
                      <a:r>
                        <a:rPr lang="en-US" dirty="0">
                          <a:solidFill>
                            <a:schemeClr val="tx1"/>
                          </a:solidFill>
                        </a:rPr>
                        <a:t>7 mm</a:t>
                      </a:r>
                    </a:p>
                  </a:txBody>
                  <a:tcPr/>
                </a:tc>
                <a:tc>
                  <a:txBody>
                    <a:bodyPr/>
                    <a:lstStyle/>
                    <a:p>
                      <a:pPr algn="ctr"/>
                      <a:r>
                        <a:rPr lang="en-US" dirty="0">
                          <a:solidFill>
                            <a:schemeClr val="tx1"/>
                          </a:solidFill>
                        </a:rPr>
                        <a:t>2,000</a:t>
                      </a:r>
                    </a:p>
                  </a:txBody>
                  <a:tcPr/>
                </a:tc>
                <a:tc>
                  <a:txBody>
                    <a:bodyPr/>
                    <a:lstStyle/>
                    <a:p>
                      <a:r>
                        <a:rPr lang="en-US" dirty="0">
                          <a:solidFill>
                            <a:schemeClr val="tx1"/>
                          </a:solidFill>
                        </a:rPr>
                        <a:t>Preliminary Design</a:t>
                      </a:r>
                    </a:p>
                  </a:txBody>
                  <a:tcPr/>
                </a:tc>
                <a:extLst>
                  <a:ext uri="{0D108BD9-81ED-4DB2-BD59-A6C34878D82A}">
                    <a16:rowId xmlns:a16="http://schemas.microsoft.com/office/drawing/2014/main" val="1122733023"/>
                  </a:ext>
                </a:extLst>
              </a:tr>
              <a:tr h="370840">
                <a:tc>
                  <a:txBody>
                    <a:bodyPr/>
                    <a:lstStyle/>
                    <a:p>
                      <a:r>
                        <a:rPr lang="en-US" dirty="0">
                          <a:solidFill>
                            <a:schemeClr val="tx1"/>
                          </a:solidFill>
                        </a:rPr>
                        <a:t>Rapid Cycling Synchrotron</a:t>
                      </a:r>
                    </a:p>
                  </a:txBody>
                  <a:tcPr/>
                </a:tc>
                <a:tc>
                  <a:txBody>
                    <a:bodyPr/>
                    <a:lstStyle/>
                    <a:p>
                      <a:pPr algn="ctr"/>
                      <a:r>
                        <a:rPr lang="en-US" dirty="0">
                          <a:solidFill>
                            <a:schemeClr val="tx1"/>
                          </a:solidFill>
                        </a:rPr>
                        <a:t>5 mm</a:t>
                      </a:r>
                    </a:p>
                  </a:txBody>
                  <a:tcPr/>
                </a:tc>
                <a:tc>
                  <a:txBody>
                    <a:bodyPr/>
                    <a:lstStyle/>
                    <a:p>
                      <a:pPr algn="ctr"/>
                      <a:r>
                        <a:rPr lang="en-US" dirty="0">
                          <a:solidFill>
                            <a:schemeClr val="tx1"/>
                          </a:solidFill>
                        </a:rPr>
                        <a:t>1,600</a:t>
                      </a:r>
                    </a:p>
                  </a:txBody>
                  <a:tcPr/>
                </a:tc>
                <a:tc>
                  <a:txBody>
                    <a:bodyPr/>
                    <a:lstStyle/>
                    <a:p>
                      <a:r>
                        <a:rPr lang="en-US" dirty="0">
                          <a:solidFill>
                            <a:schemeClr val="tx1"/>
                          </a:solidFill>
                        </a:rPr>
                        <a:t>Final Design (stalled)</a:t>
                      </a:r>
                    </a:p>
                  </a:txBody>
                  <a:tcPr/>
                </a:tc>
                <a:extLst>
                  <a:ext uri="{0D108BD9-81ED-4DB2-BD59-A6C34878D82A}">
                    <a16:rowId xmlns:a16="http://schemas.microsoft.com/office/drawing/2014/main" val="2711504593"/>
                  </a:ext>
                </a:extLst>
              </a:tr>
              <a:tr h="370840">
                <a:tc>
                  <a:txBody>
                    <a:bodyPr/>
                    <a:lstStyle/>
                    <a:p>
                      <a:r>
                        <a:rPr lang="en-US" dirty="0">
                          <a:solidFill>
                            <a:schemeClr val="tx1"/>
                          </a:solidFill>
                        </a:rPr>
                        <a:t>Hadron Storage ring</a:t>
                      </a:r>
                    </a:p>
                  </a:txBody>
                  <a:tcPr/>
                </a:tc>
                <a:tc>
                  <a:txBody>
                    <a:bodyPr/>
                    <a:lstStyle/>
                    <a:p>
                      <a:pPr algn="ctr"/>
                      <a:r>
                        <a:rPr lang="en-US" dirty="0">
                          <a:solidFill>
                            <a:schemeClr val="tx1"/>
                          </a:solidFill>
                        </a:rPr>
                        <a:t>18 mm</a:t>
                      </a:r>
                    </a:p>
                  </a:txBody>
                  <a:tcPr/>
                </a:tc>
                <a:tc>
                  <a:txBody>
                    <a:bodyPr/>
                    <a:lstStyle/>
                    <a:p>
                      <a:pPr algn="ctr"/>
                      <a:r>
                        <a:rPr lang="en-US" dirty="0">
                          <a:solidFill>
                            <a:schemeClr val="tx1"/>
                          </a:solidFill>
                        </a:rPr>
                        <a:t>1,200</a:t>
                      </a:r>
                    </a:p>
                  </a:txBody>
                  <a:tcPr/>
                </a:tc>
                <a:tc>
                  <a:txBody>
                    <a:bodyPr/>
                    <a:lstStyle/>
                    <a:p>
                      <a:r>
                        <a:rPr lang="en-US" dirty="0">
                          <a:solidFill>
                            <a:schemeClr val="tx1"/>
                          </a:solidFill>
                        </a:rPr>
                        <a:t>Procuring design verification units</a:t>
                      </a:r>
                    </a:p>
                  </a:txBody>
                  <a:tcPr/>
                </a:tc>
                <a:extLst>
                  <a:ext uri="{0D108BD9-81ED-4DB2-BD59-A6C34878D82A}">
                    <a16:rowId xmlns:a16="http://schemas.microsoft.com/office/drawing/2014/main" val="1230550222"/>
                  </a:ext>
                </a:extLst>
              </a:tr>
            </a:tbl>
          </a:graphicData>
        </a:graphic>
      </p:graphicFrame>
    </p:spTree>
    <p:extLst>
      <p:ext uri="{BB962C8B-B14F-4D97-AF65-F5344CB8AC3E}">
        <p14:creationId xmlns:p14="http://schemas.microsoft.com/office/powerpoint/2010/main" val="1277647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153F39-2249-E1A3-A95A-33FF1DD8EC9C}"/>
              </a:ext>
            </a:extLst>
          </p:cNvPr>
          <p:cNvSpPr txBox="1"/>
          <p:nvPr/>
        </p:nvSpPr>
        <p:spPr>
          <a:xfrm>
            <a:off x="4393324" y="3174124"/>
            <a:ext cx="1685077" cy="369332"/>
          </a:xfrm>
          <a:prstGeom prst="rect">
            <a:avLst/>
          </a:prstGeom>
          <a:noFill/>
        </p:spPr>
        <p:txBody>
          <a:bodyPr wrap="none" rtlCol="0">
            <a:spAutoFit/>
          </a:bodyPr>
          <a:lstStyle/>
          <a:p>
            <a:r>
              <a:rPr lang="en-US" dirty="0"/>
              <a:t>Back-up slides</a:t>
            </a:r>
          </a:p>
        </p:txBody>
      </p:sp>
    </p:spTree>
    <p:extLst>
      <p:ext uri="{BB962C8B-B14F-4D97-AF65-F5344CB8AC3E}">
        <p14:creationId xmlns:p14="http://schemas.microsoft.com/office/powerpoint/2010/main" val="1285771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77215-A7D6-A960-9FD3-F21D55F7FC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D40527-9CC8-7B9D-1D4B-26B738545DDD}"/>
              </a:ext>
            </a:extLst>
          </p:cNvPr>
          <p:cNvSpPr>
            <a:spLocks noGrp="1"/>
          </p:cNvSpPr>
          <p:nvPr>
            <p:ph type="title"/>
          </p:nvPr>
        </p:nvSpPr>
        <p:spPr>
          <a:xfrm>
            <a:off x="838200" y="184582"/>
            <a:ext cx="10515600" cy="590839"/>
          </a:xfrm>
        </p:spPr>
        <p:txBody>
          <a:bodyPr>
            <a:normAutofit fontScale="90000"/>
          </a:bodyPr>
          <a:lstStyle/>
          <a:p>
            <a:r>
              <a:rPr lang="en-US" sz="3200" b="1" dirty="0"/>
              <a:t>HSR BPM button signal analysis – button capacitance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AAB032B-34E0-5D01-E981-90A9EABFA8F3}"/>
                  </a:ext>
                </a:extLst>
              </p:cNvPr>
              <p:cNvSpPr>
                <a:spLocks noGrp="1"/>
              </p:cNvSpPr>
              <p:nvPr>
                <p:ph idx="1"/>
              </p:nvPr>
            </p:nvSpPr>
            <p:spPr>
              <a:xfrm>
                <a:off x="427512" y="878774"/>
                <a:ext cx="11508179" cy="1686295"/>
              </a:xfrm>
            </p:spPr>
            <p:txBody>
              <a:bodyPr/>
              <a:lstStyle/>
              <a:p>
                <a:r>
                  <a:rPr lang="en-US" dirty="0"/>
                  <a:t>Numerical (CST) TDR button analysis</a:t>
                </a:r>
              </a:p>
              <a:p>
                <a:pPr lvl="1"/>
                <a:r>
                  <a:rPr lang="en-US" dirty="0"/>
                  <a:t>S11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r>
                      <m:rPr>
                        <m:sty m:val="p"/>
                      </m:rPr>
                      <a:rPr lang="el-GR" b="0" i="1" smtClean="0">
                        <a:latin typeface="Cambria Math" panose="02040503050406030204" pitchFamily="18" charset="0"/>
                        <a:ea typeface="Cambria Math" panose="02040503050406030204" pitchFamily="18" charset="0"/>
                      </a:rPr>
                      <m:t>Γ</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𝐷𝐶</m:t>
                    </m:r>
                    <m:r>
                      <a:rPr lang="en-US" b="0" i="1" smtClean="0">
                        <a:latin typeface="Cambria Math" panose="02040503050406030204" pitchFamily="18" charset="0"/>
                        <a:ea typeface="Cambria Math" panose="02040503050406030204" pitchFamily="18" charset="0"/>
                      </a:rPr>
                      <m:t>−10 </m:t>
                    </m:r>
                    <m:r>
                      <a:rPr lang="en-US" b="0" i="1" smtClean="0">
                        <a:latin typeface="Cambria Math" panose="02040503050406030204" pitchFamily="18" charset="0"/>
                        <a:ea typeface="Cambria Math" panose="02040503050406030204" pitchFamily="18" charset="0"/>
                      </a:rPr>
                      <m:t>𝐺𝐻𝑧</m:t>
                    </m:r>
                    <m:r>
                      <a:rPr lang="en-US" b="0" i="1" smtClean="0">
                        <a:latin typeface="Cambria Math" panose="02040503050406030204" pitchFamily="18" charset="0"/>
                        <a:ea typeface="Cambria Math" panose="02040503050406030204" pitchFamily="18" charset="0"/>
                      </a:rPr>
                      <m:t>)</m:t>
                    </m:r>
                  </m:oMath>
                </a14:m>
                <a:r>
                  <a:rPr lang="en-US" dirty="0"/>
                  <a:t> </a:t>
                </a:r>
              </a:p>
              <a:p>
                <a:pPr lvl="1"/>
                <a:r>
                  <a:rPr lang="en-US" dirty="0"/>
                  <a:t>Fit: </a:t>
                </a:r>
              </a:p>
            </p:txBody>
          </p:sp>
        </mc:Choice>
        <mc:Fallback xmlns="">
          <p:sp>
            <p:nvSpPr>
              <p:cNvPr id="3" name="Content Placeholder 2">
                <a:extLst>
                  <a:ext uri="{FF2B5EF4-FFF2-40B4-BE49-F238E27FC236}">
                    <a16:creationId xmlns:a16="http://schemas.microsoft.com/office/drawing/2014/main" id="{2AAB032B-34E0-5D01-E981-90A9EABFA8F3}"/>
                  </a:ext>
                </a:extLst>
              </p:cNvPr>
              <p:cNvSpPr>
                <a:spLocks noGrp="1" noRot="1" noChangeAspect="1" noMove="1" noResize="1" noEditPoints="1" noAdjustHandles="1" noChangeArrowheads="1" noChangeShapeType="1" noTextEdit="1"/>
              </p:cNvSpPr>
              <p:nvPr>
                <p:ph idx="1"/>
              </p:nvPr>
            </p:nvSpPr>
            <p:spPr>
              <a:xfrm>
                <a:off x="427512" y="878774"/>
                <a:ext cx="11508179" cy="1686295"/>
              </a:xfrm>
              <a:blipFill>
                <a:blip r:embed="rId2"/>
                <a:stretch>
                  <a:fillRect l="-953" t="-6137"/>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E356F0BF-1C28-7897-8DF3-FB9AB022AF00}"/>
              </a:ext>
            </a:extLst>
          </p:cNvPr>
          <p:cNvPicPr>
            <a:picLocks noChangeAspect="1"/>
          </p:cNvPicPr>
          <p:nvPr/>
        </p:nvPicPr>
        <p:blipFill>
          <a:blip r:embed="rId3"/>
          <a:stretch>
            <a:fillRect/>
          </a:stretch>
        </p:blipFill>
        <p:spPr>
          <a:xfrm>
            <a:off x="1111932" y="3589113"/>
            <a:ext cx="3654863" cy="2286000"/>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89DABD1-EC9A-2CE0-2C4F-7B2CF7A3DBAD}"/>
                  </a:ext>
                </a:extLst>
              </p:cNvPr>
              <p:cNvSpPr txBox="1"/>
              <p:nvPr/>
            </p:nvSpPr>
            <p:spPr>
              <a:xfrm>
                <a:off x="1238552" y="2045563"/>
                <a:ext cx="3182794" cy="9537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Γ</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=1−2</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𝐷</m:t>
                                  </m:r>
                                </m:sub>
                              </m:sSub>
                            </m:num>
                            <m:den>
                              <m:r>
                                <a:rPr lang="en-US" b="0" i="1" smtClean="0">
                                  <a:latin typeface="Cambria Math" panose="02040503050406030204" pitchFamily="18" charset="0"/>
                                  <a:ea typeface="Cambria Math" panose="02040503050406030204" pitchFamily="18" charset="0"/>
                                </a:rPr>
                                <m:t>𝜏</m:t>
                              </m:r>
                            </m:den>
                          </m:f>
                        </m:sup>
                      </m:sSup>
                      <m:r>
                        <a:rPr lang="en-US" b="0" i="1"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for</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&gt;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𝐷</m:t>
                          </m:r>
                        </m:sub>
                      </m:sSub>
                    </m:oMath>
                  </m:oMathPara>
                </a14:m>
                <a:endParaRPr lang="en-US" b="0" dirty="0">
                  <a:ea typeface="Cambria Math" panose="02040503050406030204" pitchFamily="18" charset="0"/>
                </a:endParaRPr>
              </a:p>
              <a:p>
                <a:r>
                  <a:rPr lang="en-US" dirty="0"/>
                  <a:t>with: </a:t>
                </a:r>
                <a14:m>
                  <m:oMath xmlns:m="http://schemas.openxmlformats.org/officeDocument/2006/math">
                    <m:r>
                      <a:rPr lang="en-US" i="1" smtClean="0">
                        <a:latin typeface="Cambria Math" panose="02040503050406030204" pitchFamily="18" charset="0"/>
                        <a:ea typeface="Cambria Math" panose="02040503050406030204" pitchFamily="18" charset="0"/>
                      </a:rPr>
                      <m:t>𝜏</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𝑙𝑜𝑎𝑑</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𝑏𝑢𝑡𝑡𝑜𝑛</m:t>
                        </m:r>
                      </m:sub>
                    </m:sSub>
                  </m:oMath>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𝑙𝑜𝑎𝑑</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𝑍</m:t>
                          </m:r>
                        </m:e>
                        <m:sub>
                          <m:r>
                            <a:rPr lang="en-US" b="0" i="1" smtClean="0">
                              <a:latin typeface="Cambria Math" panose="02040503050406030204" pitchFamily="18" charset="0"/>
                            </a:rPr>
                            <m:t>0</m:t>
                          </m:r>
                        </m:sub>
                      </m:sSub>
                      <m:r>
                        <a:rPr lang="en-US" b="0" i="1" smtClean="0">
                          <a:latin typeface="Cambria Math" panose="02040503050406030204" pitchFamily="18" charset="0"/>
                        </a:rPr>
                        <m:t>=50 </m:t>
                      </m:r>
                      <m:r>
                        <m:rPr>
                          <m:sty m:val="p"/>
                        </m:rPr>
                        <a:rPr lang="el-GR" b="0" i="1" smtClean="0">
                          <a:latin typeface="Cambria Math" panose="02040503050406030204" pitchFamily="18" charset="0"/>
                          <a:ea typeface="Cambria Math" panose="02040503050406030204" pitchFamily="18" charset="0"/>
                        </a:rPr>
                        <m:t>Ω</m:t>
                      </m:r>
                    </m:oMath>
                  </m:oMathPara>
                </a14:m>
                <a:endParaRPr lang="en-US" dirty="0"/>
              </a:p>
            </p:txBody>
          </p:sp>
        </mc:Choice>
        <mc:Fallback xmlns="">
          <p:sp>
            <p:nvSpPr>
              <p:cNvPr id="18" name="TextBox 17">
                <a:extLst>
                  <a:ext uri="{FF2B5EF4-FFF2-40B4-BE49-F238E27FC236}">
                    <a16:creationId xmlns:a16="http://schemas.microsoft.com/office/drawing/2014/main" id="{489DABD1-EC9A-2CE0-2C4F-7B2CF7A3DBAD}"/>
                  </a:ext>
                </a:extLst>
              </p:cNvPr>
              <p:cNvSpPr txBox="1">
                <a:spLocks noRot="1" noChangeAspect="1" noMove="1" noResize="1" noEditPoints="1" noAdjustHandles="1" noChangeArrowheads="1" noChangeShapeType="1" noTextEdit="1"/>
              </p:cNvSpPr>
              <p:nvPr/>
            </p:nvSpPr>
            <p:spPr>
              <a:xfrm>
                <a:off x="1238552" y="2045563"/>
                <a:ext cx="3182794" cy="953787"/>
              </a:xfrm>
              <a:prstGeom prst="rect">
                <a:avLst/>
              </a:prstGeom>
              <a:blipFill>
                <a:blip r:embed="rId7"/>
                <a:stretch>
                  <a:fillRect l="-4406" b="-44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AF44978-59B8-53FE-3B6B-0578275AE4B7}"/>
                  </a:ext>
                </a:extLst>
              </p:cNvPr>
              <p:cNvSpPr txBox="1"/>
              <p:nvPr/>
            </p:nvSpPr>
            <p:spPr>
              <a:xfrm>
                <a:off x="2939363" y="3817813"/>
                <a:ext cx="1718484" cy="738664"/>
              </a:xfrm>
              <a:prstGeom prst="rect">
                <a:avLst/>
              </a:prstGeom>
              <a:noFill/>
            </p:spPr>
            <p:txBody>
              <a:bodyPr wrap="none" rtlCol="0">
                <a:spAutoFit/>
              </a:bodyPr>
              <a:lstStyle/>
              <a:p>
                <a:r>
                  <a:rPr lang="en-US" sz="1400" dirty="0"/>
                  <a:t>HSR pipe </a:t>
                </a:r>
                <a:br>
                  <a:rPr lang="en-US" sz="1400" dirty="0"/>
                </a:br>
                <a:r>
                  <a:rPr lang="en-US" sz="1400" dirty="0"/>
                  <a:t>with HSR buttons</a:t>
                </a:r>
              </a:p>
              <a:p>
                <a:r>
                  <a:rPr lang="en-US" sz="1400" dirty="0"/>
                  <a:t>(</a:t>
                </a:r>
                <a14:m>
                  <m:oMath xmlns:m="http://schemas.openxmlformats.org/officeDocument/2006/math">
                    <m:r>
                      <a:rPr lang="en-US" sz="140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30°</m:t>
                    </m:r>
                  </m:oMath>
                </a14:m>
                <a:r>
                  <a:rPr lang="en-US" sz="1400" dirty="0"/>
                  <a:t> arrangement)</a:t>
                </a:r>
              </a:p>
            </p:txBody>
          </p:sp>
        </mc:Choice>
        <mc:Fallback xmlns="">
          <p:sp>
            <p:nvSpPr>
              <p:cNvPr id="24" name="TextBox 23">
                <a:extLst>
                  <a:ext uri="{FF2B5EF4-FFF2-40B4-BE49-F238E27FC236}">
                    <a16:creationId xmlns:a16="http://schemas.microsoft.com/office/drawing/2014/main" id="{7AF44978-59B8-53FE-3B6B-0578275AE4B7}"/>
                  </a:ext>
                </a:extLst>
              </p:cNvPr>
              <p:cNvSpPr txBox="1">
                <a:spLocks noRot="1" noChangeAspect="1" noMove="1" noResize="1" noEditPoints="1" noAdjustHandles="1" noChangeArrowheads="1" noChangeShapeType="1" noTextEdit="1"/>
              </p:cNvSpPr>
              <p:nvPr/>
            </p:nvSpPr>
            <p:spPr>
              <a:xfrm>
                <a:off x="2939363" y="3817813"/>
                <a:ext cx="1718484" cy="738664"/>
              </a:xfrm>
              <a:prstGeom prst="rect">
                <a:avLst/>
              </a:prstGeom>
              <a:blipFill>
                <a:blip r:embed="rId8"/>
                <a:stretch>
                  <a:fillRect l="-1471" t="-1695" r="-2941" b="-6780"/>
                </a:stretch>
              </a:blipFill>
            </p:spPr>
            <p:txBody>
              <a:bodyPr/>
              <a:lstStyle/>
              <a:p>
                <a:r>
                  <a:rPr lang="en-US">
                    <a:noFill/>
                  </a:rPr>
                  <a:t> </a:t>
                </a:r>
              </a:p>
            </p:txBody>
          </p:sp>
        </mc:Fallback>
      </mc:AlternateContent>
      <p:pic>
        <p:nvPicPr>
          <p:cNvPr id="28" name="Picture 27" descr="Diagram, icon&#10;&#10;Description automatically generated">
            <a:extLst>
              <a:ext uri="{FF2B5EF4-FFF2-40B4-BE49-F238E27FC236}">
                <a16:creationId xmlns:a16="http://schemas.microsoft.com/office/drawing/2014/main" id="{84C8432E-4322-A432-B9D8-71F4CBC864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36614" y="1303113"/>
            <a:ext cx="5287942" cy="4572000"/>
          </a:xfrm>
          <a:prstGeom prst="rect">
            <a:avLst/>
          </a:prstGeom>
        </p:spPr>
      </p:pic>
      <p:cxnSp>
        <p:nvCxnSpPr>
          <p:cNvPr id="29" name="Straight Arrow Connector 28">
            <a:extLst>
              <a:ext uri="{FF2B5EF4-FFF2-40B4-BE49-F238E27FC236}">
                <a16:creationId xmlns:a16="http://schemas.microsoft.com/office/drawing/2014/main" id="{00A56202-5D27-34BD-7BE3-8D07EE416417}"/>
              </a:ext>
            </a:extLst>
          </p:cNvPr>
          <p:cNvCxnSpPr>
            <a:cxnSpLocks/>
          </p:cNvCxnSpPr>
          <p:nvPr/>
        </p:nvCxnSpPr>
        <p:spPr>
          <a:xfrm>
            <a:off x="6991162" y="3900581"/>
            <a:ext cx="1276303" cy="1133475"/>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71075C5-4138-9FD4-543E-9F99F0F6E402}"/>
                  </a:ext>
                </a:extLst>
              </p:cNvPr>
              <p:cNvSpPr txBox="1"/>
              <p:nvPr/>
            </p:nvSpPr>
            <p:spPr>
              <a:xfrm>
                <a:off x="7059158" y="4356394"/>
                <a:ext cx="570156"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𝑝𝑖𝑝𝑒</m:t>
                          </m:r>
                        </m:sub>
                      </m:sSub>
                    </m:oMath>
                  </m:oMathPara>
                </a14:m>
                <a:endParaRPr lang="en-US" dirty="0"/>
              </a:p>
            </p:txBody>
          </p:sp>
        </mc:Choice>
        <mc:Fallback xmlns="">
          <p:sp>
            <p:nvSpPr>
              <p:cNvPr id="30" name="TextBox 29">
                <a:extLst>
                  <a:ext uri="{FF2B5EF4-FFF2-40B4-BE49-F238E27FC236}">
                    <a16:creationId xmlns:a16="http://schemas.microsoft.com/office/drawing/2014/main" id="{A71075C5-4138-9FD4-543E-9F99F0F6E402}"/>
                  </a:ext>
                </a:extLst>
              </p:cNvPr>
              <p:cNvSpPr txBox="1">
                <a:spLocks noRot="1" noChangeAspect="1" noMove="1" noResize="1" noEditPoints="1" noAdjustHandles="1" noChangeArrowheads="1" noChangeShapeType="1" noTextEdit="1"/>
              </p:cNvSpPr>
              <p:nvPr/>
            </p:nvSpPr>
            <p:spPr>
              <a:xfrm>
                <a:off x="7059158" y="4356394"/>
                <a:ext cx="570156" cy="298415"/>
              </a:xfrm>
              <a:prstGeom prst="rect">
                <a:avLst/>
              </a:prstGeom>
              <a:blipFill>
                <a:blip r:embed="rId10"/>
                <a:stretch>
                  <a:fillRect l="-8696" r="-6522" b="-25000"/>
                </a:stretch>
              </a:blipFill>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3FF09FAB-7B5F-B465-8D44-B1FD6C56F4B4}"/>
              </a:ext>
            </a:extLst>
          </p:cNvPr>
          <p:cNvCxnSpPr>
            <a:cxnSpLocks/>
          </p:cNvCxnSpPr>
          <p:nvPr/>
        </p:nvCxnSpPr>
        <p:spPr>
          <a:xfrm flipV="1">
            <a:off x="8246840" y="3825647"/>
            <a:ext cx="233363" cy="180698"/>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AFFDB6F-D3D9-1CDE-0664-D4877103B799}"/>
                  </a:ext>
                </a:extLst>
              </p:cNvPr>
              <p:cNvSpPr txBox="1"/>
              <p:nvPr/>
            </p:nvSpPr>
            <p:spPr>
              <a:xfrm>
                <a:off x="8217959" y="3363636"/>
                <a:ext cx="75783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𝑏𝑢𝑡𝑡𝑜𝑛</m:t>
                          </m:r>
                        </m:sub>
                      </m:sSub>
                    </m:oMath>
                  </m:oMathPara>
                </a14:m>
                <a:endParaRPr lang="en-US" dirty="0"/>
              </a:p>
            </p:txBody>
          </p:sp>
        </mc:Choice>
        <mc:Fallback xmlns="">
          <p:sp>
            <p:nvSpPr>
              <p:cNvPr id="32" name="TextBox 31">
                <a:extLst>
                  <a:ext uri="{FF2B5EF4-FFF2-40B4-BE49-F238E27FC236}">
                    <a16:creationId xmlns:a16="http://schemas.microsoft.com/office/drawing/2014/main" id="{FAFFDB6F-D3D9-1CDE-0664-D4877103B799}"/>
                  </a:ext>
                </a:extLst>
              </p:cNvPr>
              <p:cNvSpPr txBox="1">
                <a:spLocks noRot="1" noChangeAspect="1" noMove="1" noResize="1" noEditPoints="1" noAdjustHandles="1" noChangeArrowheads="1" noChangeShapeType="1" noTextEdit="1"/>
              </p:cNvSpPr>
              <p:nvPr/>
            </p:nvSpPr>
            <p:spPr>
              <a:xfrm>
                <a:off x="8217959" y="3363636"/>
                <a:ext cx="757836" cy="276999"/>
              </a:xfrm>
              <a:prstGeom prst="rect">
                <a:avLst/>
              </a:prstGeom>
              <a:blipFill>
                <a:blip r:embed="rId11"/>
                <a:stretch>
                  <a:fillRect l="-8333" r="-1667"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337C279-27D8-B7D8-A468-53A78767E22B}"/>
                  </a:ext>
                </a:extLst>
              </p:cNvPr>
              <p:cNvSpPr txBox="1"/>
              <p:nvPr/>
            </p:nvSpPr>
            <p:spPr>
              <a:xfrm>
                <a:off x="6436614" y="1401993"/>
                <a:ext cx="5442469" cy="369332"/>
              </a:xfrm>
              <a:prstGeom prst="rect">
                <a:avLst/>
              </a:prstGeom>
              <a:noFill/>
            </p:spPr>
            <p:txBody>
              <a:bodyPr wrap="square" rtlCol="0">
                <a:spAutoFit/>
              </a:bodyPr>
              <a:lstStyle/>
              <a:p>
                <a:r>
                  <a:rPr lang="en-US" dirty="0"/>
                  <a:t>HSR pipe with HSR buttons – </a:t>
                </a:r>
                <a14:m>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30</m:t>
                    </m:r>
                    <m:r>
                      <a:rPr lang="en-US" b="0" i="1" smtClean="0">
                        <a:latin typeface="Cambria Math" panose="02040503050406030204" pitchFamily="18" charset="0"/>
                        <a:ea typeface="Cambria Math" panose="02040503050406030204" pitchFamily="18" charset="0"/>
                      </a:rPr>
                      <m:t>°</m:t>
                    </m:r>
                  </m:oMath>
                </a14:m>
                <a:r>
                  <a:rPr lang="en-US" dirty="0"/>
                  <a:t> final arrangement</a:t>
                </a:r>
              </a:p>
            </p:txBody>
          </p:sp>
        </mc:Choice>
        <mc:Fallback xmlns="">
          <p:sp>
            <p:nvSpPr>
              <p:cNvPr id="33" name="TextBox 32">
                <a:extLst>
                  <a:ext uri="{FF2B5EF4-FFF2-40B4-BE49-F238E27FC236}">
                    <a16:creationId xmlns:a16="http://schemas.microsoft.com/office/drawing/2014/main" id="{6337C279-27D8-B7D8-A468-53A78767E22B}"/>
                  </a:ext>
                </a:extLst>
              </p:cNvPr>
              <p:cNvSpPr txBox="1">
                <a:spLocks noRot="1" noChangeAspect="1" noMove="1" noResize="1" noEditPoints="1" noAdjustHandles="1" noChangeArrowheads="1" noChangeShapeType="1" noTextEdit="1"/>
              </p:cNvSpPr>
              <p:nvPr/>
            </p:nvSpPr>
            <p:spPr>
              <a:xfrm>
                <a:off x="6436614" y="1401993"/>
                <a:ext cx="5442469" cy="369332"/>
              </a:xfrm>
              <a:prstGeom prst="rect">
                <a:avLst/>
              </a:prstGeom>
              <a:blipFill>
                <a:blip r:embed="rId12"/>
                <a:stretch>
                  <a:fillRect l="-930" t="-6667" b="-93333"/>
                </a:stretch>
              </a:blipFill>
            </p:spPr>
            <p:txBody>
              <a:bodyPr/>
              <a:lstStyle/>
              <a:p>
                <a:r>
                  <a:rPr lang="en-US">
                    <a:noFill/>
                  </a:rPr>
                  <a:t> </a:t>
                </a:r>
              </a:p>
            </p:txBody>
          </p:sp>
        </mc:Fallback>
      </mc:AlternateContent>
      <p:cxnSp>
        <p:nvCxnSpPr>
          <p:cNvPr id="34" name="Straight Arrow Connector 33">
            <a:extLst>
              <a:ext uri="{FF2B5EF4-FFF2-40B4-BE49-F238E27FC236}">
                <a16:creationId xmlns:a16="http://schemas.microsoft.com/office/drawing/2014/main" id="{63266742-86D8-7ADA-E264-40E6136EDF22}"/>
              </a:ext>
            </a:extLst>
          </p:cNvPr>
          <p:cNvCxnSpPr>
            <a:cxnSpLocks/>
          </p:cNvCxnSpPr>
          <p:nvPr/>
        </p:nvCxnSpPr>
        <p:spPr>
          <a:xfrm>
            <a:off x="8901721" y="4116011"/>
            <a:ext cx="21402" cy="1248727"/>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E5E172DA-D0A6-599B-CECE-AE97F1BD2939}"/>
              </a:ext>
            </a:extLst>
          </p:cNvPr>
          <p:cNvCxnSpPr>
            <a:cxnSpLocks/>
          </p:cNvCxnSpPr>
          <p:nvPr/>
        </p:nvCxnSpPr>
        <p:spPr>
          <a:xfrm>
            <a:off x="8070920" y="3936319"/>
            <a:ext cx="904875" cy="17969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824E030E-6E9C-E611-0DD2-91A89ACAC3B4}"/>
                  </a:ext>
                </a:extLst>
              </p:cNvPr>
              <p:cNvSpPr txBox="1"/>
              <p:nvPr/>
            </p:nvSpPr>
            <p:spPr>
              <a:xfrm>
                <a:off x="8923123" y="4707378"/>
                <a:ext cx="551626"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𝑝𝑖𝑝𝑒</m:t>
                          </m:r>
                        </m:sub>
                      </m:sSub>
                    </m:oMath>
                  </m:oMathPara>
                </a14:m>
                <a:endParaRPr lang="en-US" dirty="0"/>
              </a:p>
            </p:txBody>
          </p:sp>
        </mc:Choice>
        <mc:Fallback xmlns="">
          <p:sp>
            <p:nvSpPr>
              <p:cNvPr id="36" name="TextBox 35">
                <a:extLst>
                  <a:ext uri="{FF2B5EF4-FFF2-40B4-BE49-F238E27FC236}">
                    <a16:creationId xmlns:a16="http://schemas.microsoft.com/office/drawing/2014/main" id="{824E030E-6E9C-E611-0DD2-91A89ACAC3B4}"/>
                  </a:ext>
                </a:extLst>
              </p:cNvPr>
              <p:cNvSpPr txBox="1">
                <a:spLocks noRot="1" noChangeAspect="1" noMove="1" noResize="1" noEditPoints="1" noAdjustHandles="1" noChangeArrowheads="1" noChangeShapeType="1" noTextEdit="1"/>
              </p:cNvSpPr>
              <p:nvPr/>
            </p:nvSpPr>
            <p:spPr>
              <a:xfrm>
                <a:off x="8923123" y="4707378"/>
                <a:ext cx="551626" cy="298415"/>
              </a:xfrm>
              <a:prstGeom prst="rect">
                <a:avLst/>
              </a:prstGeom>
              <a:blipFill>
                <a:blip r:embed="rId13"/>
                <a:stretch>
                  <a:fillRect l="-11364" r="-9091" b="-24000"/>
                </a:stretch>
              </a:blipFill>
            </p:spPr>
            <p:txBody>
              <a:bodyPr/>
              <a:lstStyle/>
              <a:p>
                <a:r>
                  <a:rPr lang="en-US">
                    <a:noFill/>
                  </a:rPr>
                  <a:t> </a:t>
                </a:r>
              </a:p>
            </p:txBody>
          </p:sp>
        </mc:Fallback>
      </mc:AlternateContent>
      <p:cxnSp>
        <p:nvCxnSpPr>
          <p:cNvPr id="37" name="Straight Connector 36">
            <a:extLst>
              <a:ext uri="{FF2B5EF4-FFF2-40B4-BE49-F238E27FC236}">
                <a16:creationId xmlns:a16="http://schemas.microsoft.com/office/drawing/2014/main" id="{DB49A2B2-775E-000E-94DA-1671CBE9795D}"/>
              </a:ext>
            </a:extLst>
          </p:cNvPr>
          <p:cNvCxnSpPr>
            <a:cxnSpLocks/>
          </p:cNvCxnSpPr>
          <p:nvPr/>
        </p:nvCxnSpPr>
        <p:spPr>
          <a:xfrm>
            <a:off x="8070920" y="5185046"/>
            <a:ext cx="904875" cy="17969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262962B3-32CA-B1A7-EC64-9AD292699398}"/>
              </a:ext>
            </a:extLst>
          </p:cNvPr>
          <p:cNvCxnSpPr>
            <a:cxnSpLocks/>
          </p:cNvCxnSpPr>
          <p:nvPr/>
        </p:nvCxnSpPr>
        <p:spPr>
          <a:xfrm flipH="1" flipV="1">
            <a:off x="10176115" y="3283448"/>
            <a:ext cx="581025" cy="488545"/>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EA6B8D8F-2343-D3F2-FDB2-DD66448C1AC6}"/>
              </a:ext>
            </a:extLst>
          </p:cNvPr>
          <p:cNvCxnSpPr>
            <a:cxnSpLocks/>
          </p:cNvCxnSpPr>
          <p:nvPr/>
        </p:nvCxnSpPr>
        <p:spPr>
          <a:xfrm flipH="1">
            <a:off x="10176115" y="4026165"/>
            <a:ext cx="581025" cy="386858"/>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D54A957B-99A1-706B-A0C0-FC0F4AAE6A1A}"/>
              </a:ext>
            </a:extLst>
          </p:cNvPr>
          <p:cNvSpPr txBox="1"/>
          <p:nvPr/>
        </p:nvSpPr>
        <p:spPr>
          <a:xfrm>
            <a:off x="10749642" y="3531249"/>
            <a:ext cx="833818" cy="738664"/>
          </a:xfrm>
          <a:prstGeom prst="rect">
            <a:avLst/>
          </a:prstGeom>
          <a:noFill/>
        </p:spPr>
        <p:txBody>
          <a:bodyPr wrap="none" rtlCol="0">
            <a:spAutoFit/>
          </a:bodyPr>
          <a:lstStyle/>
          <a:p>
            <a:r>
              <a:rPr lang="en-US" sz="1400" dirty="0"/>
              <a:t>bending</a:t>
            </a:r>
            <a:br>
              <a:rPr lang="en-US" sz="1400" dirty="0"/>
            </a:br>
            <a:r>
              <a:rPr lang="en-US" sz="1400" dirty="0"/>
              <a:t>required</a:t>
            </a:r>
            <a:br>
              <a:rPr lang="en-US" sz="1400" dirty="0"/>
            </a:br>
            <a:r>
              <a:rPr lang="en-US" sz="1400" dirty="0"/>
              <a:t>by CST</a:t>
            </a:r>
          </a:p>
        </p:txBody>
      </p:sp>
      <p:sp>
        <p:nvSpPr>
          <p:cNvPr id="41" name="TextBox 40">
            <a:extLst>
              <a:ext uri="{FF2B5EF4-FFF2-40B4-BE49-F238E27FC236}">
                <a16:creationId xmlns:a16="http://schemas.microsoft.com/office/drawing/2014/main" id="{7F448ACE-9560-DA64-48D8-789CC422ED07}"/>
              </a:ext>
            </a:extLst>
          </p:cNvPr>
          <p:cNvSpPr txBox="1"/>
          <p:nvPr/>
        </p:nvSpPr>
        <p:spPr>
          <a:xfrm>
            <a:off x="9596589" y="5746678"/>
            <a:ext cx="2339102" cy="369332"/>
          </a:xfrm>
          <a:prstGeom prst="rect">
            <a:avLst/>
          </a:prstGeom>
          <a:noFill/>
        </p:spPr>
        <p:txBody>
          <a:bodyPr wrap="none" rtlCol="0">
            <a:spAutoFit/>
          </a:bodyPr>
          <a:lstStyle/>
          <a:p>
            <a:r>
              <a:rPr lang="en-US" dirty="0"/>
              <a:t>Courtesy of Manfred</a:t>
            </a:r>
          </a:p>
        </p:txBody>
      </p:sp>
    </p:spTree>
    <p:extLst>
      <p:ext uri="{BB962C8B-B14F-4D97-AF65-F5344CB8AC3E}">
        <p14:creationId xmlns:p14="http://schemas.microsoft.com/office/powerpoint/2010/main" val="3053203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C2832-A358-B09E-0C89-31E69A77ADC1}"/>
              </a:ext>
            </a:extLst>
          </p:cNvPr>
          <p:cNvSpPr>
            <a:spLocks noGrp="1"/>
          </p:cNvSpPr>
          <p:nvPr>
            <p:ph type="title"/>
          </p:nvPr>
        </p:nvSpPr>
        <p:spPr/>
        <p:txBody>
          <a:bodyPr/>
          <a:lstStyle/>
          <a:p>
            <a:r>
              <a:rPr lang="en-US" dirty="0"/>
              <a:t>ESR BPM button - preliminary design</a:t>
            </a:r>
          </a:p>
        </p:txBody>
      </p:sp>
      <p:pic>
        <p:nvPicPr>
          <p:cNvPr id="4" name="Content Placeholder 3">
            <a:extLst>
              <a:ext uri="{FF2B5EF4-FFF2-40B4-BE49-F238E27FC236}">
                <a16:creationId xmlns:a16="http://schemas.microsoft.com/office/drawing/2014/main" id="{A0B76D18-DCC6-D636-62CF-6EC7DE9BA796}"/>
              </a:ext>
            </a:extLst>
          </p:cNvPr>
          <p:cNvPicPr>
            <a:picLocks noChangeAspect="1"/>
          </p:cNvPicPr>
          <p:nvPr/>
        </p:nvPicPr>
        <p:blipFill>
          <a:blip r:embed="rId2"/>
          <a:stretch>
            <a:fillRect/>
          </a:stretch>
        </p:blipFill>
        <p:spPr>
          <a:xfrm>
            <a:off x="1863995" y="1007096"/>
            <a:ext cx="7747143" cy="5030177"/>
          </a:xfrm>
          <a:prstGeom prst="rect">
            <a:avLst/>
          </a:prstGeom>
        </p:spPr>
      </p:pic>
    </p:spTree>
    <p:extLst>
      <p:ext uri="{BB962C8B-B14F-4D97-AF65-F5344CB8AC3E}">
        <p14:creationId xmlns:p14="http://schemas.microsoft.com/office/powerpoint/2010/main" val="1515287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12D61-EC0A-3201-62AE-C8E01DC67E0F}"/>
              </a:ext>
            </a:extLst>
          </p:cNvPr>
          <p:cNvSpPr>
            <a:spLocks noGrp="1"/>
          </p:cNvSpPr>
          <p:nvPr>
            <p:ph type="title"/>
          </p:nvPr>
        </p:nvSpPr>
        <p:spPr/>
        <p:txBody>
          <a:bodyPr/>
          <a:lstStyle/>
          <a:p>
            <a:r>
              <a:rPr lang="en-US" dirty="0"/>
              <a:t>HSR BPM button</a:t>
            </a:r>
          </a:p>
        </p:txBody>
      </p:sp>
      <p:pic>
        <p:nvPicPr>
          <p:cNvPr id="5" name="Picture 4" descr="Diagram, engineering drawing&#10;&#10;Description automatically generated">
            <a:extLst>
              <a:ext uri="{FF2B5EF4-FFF2-40B4-BE49-F238E27FC236}">
                <a16:creationId xmlns:a16="http://schemas.microsoft.com/office/drawing/2014/main" id="{F5EEB7FA-F443-E52C-FD27-6DFE75407416}"/>
              </a:ext>
            </a:extLst>
          </p:cNvPr>
          <p:cNvPicPr>
            <a:picLocks noChangeAspect="1"/>
          </p:cNvPicPr>
          <p:nvPr/>
        </p:nvPicPr>
        <p:blipFill>
          <a:blip r:embed="rId2"/>
          <a:stretch>
            <a:fillRect/>
          </a:stretch>
        </p:blipFill>
        <p:spPr>
          <a:xfrm>
            <a:off x="2715048" y="1031107"/>
            <a:ext cx="6448830" cy="4975439"/>
          </a:xfrm>
          <a:prstGeom prst="rect">
            <a:avLst/>
          </a:prstGeom>
        </p:spPr>
      </p:pic>
    </p:spTree>
    <p:extLst>
      <p:ext uri="{BB962C8B-B14F-4D97-AF65-F5344CB8AC3E}">
        <p14:creationId xmlns:p14="http://schemas.microsoft.com/office/powerpoint/2010/main" val="1658390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39DA41B-345D-857B-2048-E4D507C4DFAB}"/>
              </a:ext>
            </a:extLst>
          </p:cNvPr>
          <p:cNvPicPr>
            <a:picLocks noChangeAspect="1"/>
          </p:cNvPicPr>
          <p:nvPr/>
        </p:nvPicPr>
        <p:blipFill rotWithShape="1">
          <a:blip r:embed="rId2"/>
          <a:srcRect l="-69" r="801"/>
          <a:stretch/>
        </p:blipFill>
        <p:spPr>
          <a:xfrm>
            <a:off x="6325127" y="3109296"/>
            <a:ext cx="5858165" cy="3748705"/>
          </a:xfrm>
          <a:prstGeom prst="rect">
            <a:avLst/>
          </a:prstGeom>
        </p:spPr>
      </p:pic>
      <p:sp>
        <p:nvSpPr>
          <p:cNvPr id="3" name="Title 2">
            <a:extLst>
              <a:ext uri="{FF2B5EF4-FFF2-40B4-BE49-F238E27FC236}">
                <a16:creationId xmlns:a16="http://schemas.microsoft.com/office/drawing/2014/main" id="{49F49287-640C-FB8E-2C6D-05A03501E072}"/>
              </a:ext>
            </a:extLst>
          </p:cNvPr>
          <p:cNvSpPr>
            <a:spLocks noGrp="1"/>
          </p:cNvSpPr>
          <p:nvPr>
            <p:ph type="title"/>
          </p:nvPr>
        </p:nvSpPr>
        <p:spPr/>
        <p:txBody>
          <a:bodyPr>
            <a:normAutofit/>
          </a:bodyPr>
          <a:lstStyle/>
          <a:p>
            <a:r>
              <a:rPr lang="en-US" dirty="0">
                <a:latin typeface="Arial"/>
                <a:cs typeface="Arial"/>
              </a:rPr>
              <a:t>RCS "</a:t>
            </a:r>
            <a:r>
              <a:rPr lang="en-US" i="0" u="none" strike="noStrike" dirty="0">
                <a:effectLst/>
                <a:latin typeface="Arial"/>
                <a:cs typeface="Arial"/>
              </a:rPr>
              <a:t>Button</a:t>
            </a:r>
            <a:r>
              <a:rPr lang="en-US" dirty="0">
                <a:latin typeface="Arial"/>
                <a:cs typeface="Arial"/>
              </a:rPr>
              <a:t>"</a:t>
            </a:r>
            <a:r>
              <a:rPr lang="en-US" i="0" u="none" strike="noStrike" dirty="0">
                <a:effectLst/>
                <a:latin typeface="Arial"/>
                <a:cs typeface="Arial"/>
              </a:rPr>
              <a:t> Electrode</a:t>
            </a:r>
            <a:endParaRPr lang="en-US" dirty="0">
              <a:solidFill>
                <a:srgbClr val="FF0000"/>
              </a:solidFill>
              <a:latin typeface="Arial"/>
              <a:cs typeface="Arial"/>
            </a:endParaRPr>
          </a:p>
        </p:txBody>
      </p:sp>
      <p:sp>
        <p:nvSpPr>
          <p:cNvPr id="4" name="Text Placeholder 3">
            <a:extLst>
              <a:ext uri="{FF2B5EF4-FFF2-40B4-BE49-F238E27FC236}">
                <a16:creationId xmlns:a16="http://schemas.microsoft.com/office/drawing/2014/main" id="{9A43E613-A834-E8E6-B310-86A74D0AA600}"/>
              </a:ext>
            </a:extLst>
          </p:cNvPr>
          <p:cNvSpPr>
            <a:spLocks noGrp="1"/>
          </p:cNvSpPr>
          <p:nvPr>
            <p:ph type="body" sz="quarter" idx="10"/>
          </p:nvPr>
        </p:nvSpPr>
        <p:spPr>
          <a:xfrm>
            <a:off x="461962" y="981076"/>
            <a:ext cx="6217971" cy="3452702"/>
          </a:xfrm>
        </p:spPr>
        <p:txBody>
          <a:bodyPr vert="horz" lIns="91440" tIns="45720" rIns="91440" bIns="45720" rtlCol="0" anchor="t">
            <a:normAutofit/>
          </a:bodyPr>
          <a:lstStyle/>
          <a:p>
            <a:r>
              <a:rPr lang="en-US" sz="2000" dirty="0"/>
              <a:t>Button material: </a:t>
            </a:r>
            <a:endParaRPr lang="en-US" sz="1800" dirty="0"/>
          </a:p>
          <a:p>
            <a:pPr lvl="1"/>
            <a:r>
              <a:rPr lang="en-US" sz="1800" dirty="0">
                <a:cs typeface="Arial"/>
              </a:rPr>
              <a:t>Solid molybdenum</a:t>
            </a:r>
          </a:p>
          <a:p>
            <a:pPr lvl="2"/>
            <a:r>
              <a:rPr lang="en-US" sz="1400" dirty="0">
                <a:ea typeface="+mn-lt"/>
                <a:cs typeface="+mn-lt"/>
              </a:rPr>
              <a:t>Conductivity 17 x 10</a:t>
            </a:r>
            <a:r>
              <a:rPr lang="en-US" sz="1400" baseline="30000" dirty="0">
                <a:ea typeface="+mn-lt"/>
                <a:cs typeface="+mn-lt"/>
              </a:rPr>
              <a:t>6</a:t>
            </a:r>
            <a:r>
              <a:rPr lang="en-US" sz="1400" dirty="0">
                <a:ea typeface="+mn-lt"/>
                <a:cs typeface="+mn-lt"/>
              </a:rPr>
              <a:t> S/m</a:t>
            </a:r>
          </a:p>
          <a:p>
            <a:r>
              <a:rPr lang="en-US" sz="2000" dirty="0"/>
              <a:t>Button shape inspired by NSLS-II transfer line BPM</a:t>
            </a:r>
            <a:endParaRPr lang="en-US" sz="2000" dirty="0">
              <a:cs typeface="Arial" panose="020B0604020202020204"/>
            </a:endParaRPr>
          </a:p>
          <a:p>
            <a:pPr lvl="1"/>
            <a:r>
              <a:rPr lang="en-US" sz="1800" dirty="0">
                <a:cs typeface="Arial" panose="020B0604020202020204"/>
              </a:rPr>
              <a:t>Dimensions will be optimized with physics feedback</a:t>
            </a:r>
          </a:p>
          <a:p>
            <a:r>
              <a:rPr lang="en-US" sz="2000" dirty="0">
                <a:cs typeface="Arial" panose="020B0604020202020204"/>
              </a:rPr>
              <a:t>Weephole on button face for outgassing</a:t>
            </a:r>
          </a:p>
          <a:p>
            <a:pPr lvl="1"/>
            <a:r>
              <a:rPr lang="en-US" sz="1800" dirty="0">
                <a:cs typeface="Arial" panose="020B0604020202020204"/>
              </a:rPr>
              <a:t>Pin is brazed or laser-welded</a:t>
            </a:r>
          </a:p>
          <a:p>
            <a:r>
              <a:rPr lang="en-US" sz="2000" dirty="0">
                <a:cs typeface="Arial" panose="020B0604020202020204"/>
              </a:rPr>
              <a:t>Stem material is vendor-dependent</a:t>
            </a:r>
          </a:p>
        </p:txBody>
      </p:sp>
      <p:sp>
        <p:nvSpPr>
          <p:cNvPr id="2" name="Slide Number Placeholder 1">
            <a:extLst>
              <a:ext uri="{FF2B5EF4-FFF2-40B4-BE49-F238E27FC236}">
                <a16:creationId xmlns:a16="http://schemas.microsoft.com/office/drawing/2014/main" id="{78B2D59B-F1AF-4E54-BF45-EF2655D5CB33}"/>
              </a:ext>
            </a:extLst>
          </p:cNvPr>
          <p:cNvSpPr>
            <a:spLocks noGrp="1"/>
          </p:cNvSpPr>
          <p:nvPr>
            <p:ph type="sldNum" sz="quarter" idx="4"/>
          </p:nvPr>
        </p:nvSpPr>
        <p:spPr>
          <a:xfrm>
            <a:off x="11530018" y="6316595"/>
            <a:ext cx="432486" cy="365125"/>
          </a:xfrm>
          <a:prstGeom prst="rect">
            <a:avLst/>
          </a:prstGeom>
        </p:spPr>
        <p:txBody>
          <a:bodyPr lIns="0" tIns="0" rIns="0" bIns="0" anchor="ctr"/>
          <a:lstStyle>
            <a:defPPr>
              <a:defRPr lang="en-US"/>
            </a:defPPr>
            <a:lvl1pPr marL="0" algn="ctr" defTabSz="914400" rtl="0" eaLnBrk="1" latinLnBrk="0" hangingPunct="1">
              <a:defRPr sz="1000" b="1"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33A556B-7C63-244D-9B7C-B0EA8042B330}" type="slidenum">
              <a:rPr lang="en-US" smtClean="0">
                <a:solidFill>
                  <a:schemeClr val="tx1"/>
                </a:solidFill>
              </a:rPr>
              <a:pPr algn="ctr"/>
              <a:t>38</a:t>
            </a:fld>
            <a:endParaRPr lang="en-US" dirty="0">
              <a:solidFill>
                <a:schemeClr val="tx1"/>
              </a:solidFill>
            </a:endParaRPr>
          </a:p>
        </p:txBody>
      </p:sp>
      <p:pic>
        <p:nvPicPr>
          <p:cNvPr id="5" name="Picture 4">
            <a:extLst>
              <a:ext uri="{FF2B5EF4-FFF2-40B4-BE49-F238E27FC236}">
                <a16:creationId xmlns:a16="http://schemas.microsoft.com/office/drawing/2014/main" id="{8F99D0EA-8F9F-6F75-0A67-98BA36ECA307}"/>
              </a:ext>
            </a:extLst>
          </p:cNvPr>
          <p:cNvPicPr>
            <a:picLocks noChangeAspect="1"/>
          </p:cNvPicPr>
          <p:nvPr/>
        </p:nvPicPr>
        <p:blipFill>
          <a:blip r:embed="rId3"/>
          <a:stretch>
            <a:fillRect/>
          </a:stretch>
        </p:blipFill>
        <p:spPr>
          <a:xfrm>
            <a:off x="8633142" y="1398587"/>
            <a:ext cx="1586867" cy="1235075"/>
          </a:xfrm>
          <a:prstGeom prst="rect">
            <a:avLst/>
          </a:prstGeom>
        </p:spPr>
      </p:pic>
      <p:pic>
        <p:nvPicPr>
          <p:cNvPr id="8" name="Picture 7">
            <a:extLst>
              <a:ext uri="{FF2B5EF4-FFF2-40B4-BE49-F238E27FC236}">
                <a16:creationId xmlns:a16="http://schemas.microsoft.com/office/drawing/2014/main" id="{537EE47D-6441-FBE1-97AD-9A4CF24300E0}"/>
              </a:ext>
            </a:extLst>
          </p:cNvPr>
          <p:cNvPicPr>
            <a:picLocks noChangeAspect="1"/>
          </p:cNvPicPr>
          <p:nvPr/>
        </p:nvPicPr>
        <p:blipFill>
          <a:blip r:embed="rId4"/>
          <a:stretch>
            <a:fillRect/>
          </a:stretch>
        </p:blipFill>
        <p:spPr>
          <a:xfrm>
            <a:off x="6803826" y="1295400"/>
            <a:ext cx="1591075" cy="1235075"/>
          </a:xfrm>
          <a:prstGeom prst="rect">
            <a:avLst/>
          </a:prstGeom>
        </p:spPr>
      </p:pic>
      <p:pic>
        <p:nvPicPr>
          <p:cNvPr id="6" name="Picture 5">
            <a:extLst>
              <a:ext uri="{FF2B5EF4-FFF2-40B4-BE49-F238E27FC236}">
                <a16:creationId xmlns:a16="http://schemas.microsoft.com/office/drawing/2014/main" id="{6D179FB5-27FF-A239-A274-30BC3C90FD64}"/>
              </a:ext>
            </a:extLst>
          </p:cNvPr>
          <p:cNvPicPr>
            <a:picLocks noChangeAspect="1"/>
          </p:cNvPicPr>
          <p:nvPr/>
        </p:nvPicPr>
        <p:blipFill>
          <a:blip r:embed="rId5"/>
          <a:stretch>
            <a:fillRect/>
          </a:stretch>
        </p:blipFill>
        <p:spPr>
          <a:xfrm>
            <a:off x="10464800" y="1454150"/>
            <a:ext cx="1517651" cy="1179514"/>
          </a:xfrm>
          <a:prstGeom prst="rect">
            <a:avLst/>
          </a:prstGeom>
        </p:spPr>
      </p:pic>
    </p:spTree>
    <p:extLst>
      <p:ext uri="{BB962C8B-B14F-4D97-AF65-F5344CB8AC3E}">
        <p14:creationId xmlns:p14="http://schemas.microsoft.com/office/powerpoint/2010/main" val="2565069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0C0B941-ECE5-2724-3D31-666D50610923}"/>
              </a:ext>
            </a:extLst>
          </p:cNvPr>
          <p:cNvPicPr>
            <a:picLocks noChangeAspect="1"/>
          </p:cNvPicPr>
          <p:nvPr/>
        </p:nvPicPr>
        <p:blipFill>
          <a:blip r:embed="rId2"/>
          <a:stretch>
            <a:fillRect/>
          </a:stretch>
        </p:blipFill>
        <p:spPr>
          <a:xfrm>
            <a:off x="6055976" y="999831"/>
            <a:ext cx="5992813" cy="2920999"/>
          </a:xfrm>
          <a:prstGeom prst="rect">
            <a:avLst/>
          </a:prstGeom>
        </p:spPr>
      </p:pic>
      <p:pic>
        <p:nvPicPr>
          <p:cNvPr id="2" name="Picture 1">
            <a:extLst>
              <a:ext uri="{FF2B5EF4-FFF2-40B4-BE49-F238E27FC236}">
                <a16:creationId xmlns:a16="http://schemas.microsoft.com/office/drawing/2014/main" id="{517EBAAA-A95F-BA3F-CEB2-A3D98EDBBA24}"/>
              </a:ext>
            </a:extLst>
          </p:cNvPr>
          <p:cNvPicPr>
            <a:picLocks noChangeAspect="1"/>
          </p:cNvPicPr>
          <p:nvPr/>
        </p:nvPicPr>
        <p:blipFill rotWithShape="1">
          <a:blip r:embed="rId3"/>
          <a:srcRect t="5356" b="5356"/>
          <a:stretch/>
        </p:blipFill>
        <p:spPr>
          <a:xfrm>
            <a:off x="6466105" y="4066168"/>
            <a:ext cx="5082218" cy="2791832"/>
          </a:xfrm>
          <a:prstGeom prst="rect">
            <a:avLst/>
          </a:prstGeom>
        </p:spPr>
      </p:pic>
      <p:sp>
        <p:nvSpPr>
          <p:cNvPr id="3" name="Title 2">
            <a:extLst>
              <a:ext uri="{FF2B5EF4-FFF2-40B4-BE49-F238E27FC236}">
                <a16:creationId xmlns:a16="http://schemas.microsoft.com/office/drawing/2014/main" id="{49F49287-640C-FB8E-2C6D-05A03501E072}"/>
              </a:ext>
            </a:extLst>
          </p:cNvPr>
          <p:cNvSpPr>
            <a:spLocks noGrp="1"/>
          </p:cNvSpPr>
          <p:nvPr>
            <p:ph type="title"/>
          </p:nvPr>
        </p:nvSpPr>
        <p:spPr/>
        <p:txBody>
          <a:bodyPr>
            <a:normAutofit/>
          </a:bodyPr>
          <a:lstStyle/>
          <a:p>
            <a:r>
              <a:rPr lang="en-US" dirty="0">
                <a:latin typeface="Arial"/>
                <a:cs typeface="Arial"/>
              </a:rPr>
              <a:t>RCS BPM Body</a:t>
            </a:r>
          </a:p>
        </p:txBody>
      </p:sp>
      <p:sp>
        <p:nvSpPr>
          <p:cNvPr id="7" name="Text Placeholder 3">
            <a:extLst>
              <a:ext uri="{FF2B5EF4-FFF2-40B4-BE49-F238E27FC236}">
                <a16:creationId xmlns:a16="http://schemas.microsoft.com/office/drawing/2014/main" id="{469FBA6A-6115-23D9-A0B0-2ED64F496B4A}"/>
              </a:ext>
            </a:extLst>
          </p:cNvPr>
          <p:cNvSpPr txBox="1">
            <a:spLocks/>
          </p:cNvSpPr>
          <p:nvPr/>
        </p:nvSpPr>
        <p:spPr>
          <a:xfrm>
            <a:off x="390937" y="999831"/>
            <a:ext cx="6362350" cy="45448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Axisymmetric</a:t>
            </a:r>
          </a:p>
          <a:p>
            <a:pPr lvl="1"/>
            <a:r>
              <a:rPr lang="en-US" sz="1800" dirty="0">
                <a:cs typeface="Arial"/>
              </a:rPr>
              <a:t>Easily machined</a:t>
            </a:r>
          </a:p>
          <a:p>
            <a:pPr lvl="1"/>
            <a:r>
              <a:rPr lang="en-US" sz="1800" dirty="0">
                <a:cs typeface="Arial"/>
              </a:rPr>
              <a:t>Can hold very tight tolerances</a:t>
            </a:r>
          </a:p>
          <a:p>
            <a:r>
              <a:rPr lang="en-US" sz="2000" dirty="0"/>
              <a:t>Height dimensioned to prevent aperture intrusion</a:t>
            </a:r>
            <a:endParaRPr lang="en-US" sz="2000" dirty="0">
              <a:cs typeface="Arial"/>
            </a:endParaRPr>
          </a:p>
          <a:p>
            <a:pPr lvl="1"/>
            <a:r>
              <a:rPr lang="en-US" sz="1800" dirty="0"/>
              <a:t>BPM face nominally sits slightly recessed from bore</a:t>
            </a:r>
            <a:endParaRPr lang="en-US" sz="1800" dirty="0">
              <a:cs typeface="Arial"/>
            </a:endParaRPr>
          </a:p>
          <a:p>
            <a:pPr lvl="1"/>
            <a:r>
              <a:rPr lang="en-US" sz="1800" dirty="0"/>
              <a:t>Tolerances ensure it never “sticks out”</a:t>
            </a:r>
            <a:endParaRPr lang="en-US" sz="1800" dirty="0">
              <a:cs typeface="Arial"/>
            </a:endParaRPr>
          </a:p>
          <a:p>
            <a:r>
              <a:rPr lang="en-US" sz="2000" dirty="0"/>
              <a:t>Groove fits standard RF spring</a:t>
            </a:r>
            <a:endParaRPr lang="en-US" sz="2000" dirty="0">
              <a:cs typeface="Arial"/>
            </a:endParaRPr>
          </a:p>
          <a:p>
            <a:r>
              <a:rPr lang="en-US" sz="2000" dirty="0"/>
              <a:t>Shorter flange-to-face height helps perpendicularity for manufacturing</a:t>
            </a:r>
            <a:endParaRPr lang="en-US" sz="2000" dirty="0">
              <a:cs typeface="Arial"/>
            </a:endParaRPr>
          </a:p>
          <a:p>
            <a:pPr lvl="1"/>
            <a:r>
              <a:rPr lang="en-US" sz="1800" dirty="0"/>
              <a:t>Minimized while preserving bolt space</a:t>
            </a:r>
            <a:endParaRPr lang="en-US" sz="1800" dirty="0">
              <a:cs typeface="Arial"/>
            </a:endParaRPr>
          </a:p>
        </p:txBody>
      </p:sp>
      <p:cxnSp>
        <p:nvCxnSpPr>
          <p:cNvPr id="4" name="Straight Arrow Connector 3">
            <a:extLst>
              <a:ext uri="{FF2B5EF4-FFF2-40B4-BE49-F238E27FC236}">
                <a16:creationId xmlns:a16="http://schemas.microsoft.com/office/drawing/2014/main" id="{A46B5F4E-EF65-D53B-CBAC-EF10CE27C2B2}"/>
              </a:ext>
            </a:extLst>
          </p:cNvPr>
          <p:cNvCxnSpPr/>
          <p:nvPr/>
        </p:nvCxnSpPr>
        <p:spPr>
          <a:xfrm>
            <a:off x="7601708" y="2713108"/>
            <a:ext cx="1044285" cy="5195"/>
          </a:xfrm>
          <a:prstGeom prst="straightConnector1">
            <a:avLst/>
          </a:prstGeom>
          <a:ln>
            <a:solidFill>
              <a:schemeClr val="accent5"/>
            </a:solidFill>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B2DF5DF6-8791-D5F7-3D1E-AD29E27B4C58}"/>
              </a:ext>
            </a:extLst>
          </p:cNvPr>
          <p:cNvCxnSpPr/>
          <p:nvPr/>
        </p:nvCxnSpPr>
        <p:spPr>
          <a:xfrm flipV="1">
            <a:off x="8131059" y="1946563"/>
            <a:ext cx="5195" cy="215612"/>
          </a:xfrm>
          <a:prstGeom prst="straightConnector1">
            <a:avLst/>
          </a:prstGeom>
          <a:ln>
            <a:solidFill>
              <a:schemeClr val="accent5"/>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C96B3766-7823-C2FC-3E6E-378441ED2673}"/>
              </a:ext>
            </a:extLst>
          </p:cNvPr>
          <p:cNvCxnSpPr>
            <a:cxnSpLocks/>
          </p:cNvCxnSpPr>
          <p:nvPr/>
        </p:nvCxnSpPr>
        <p:spPr>
          <a:xfrm flipH="1">
            <a:off x="8131922" y="2486890"/>
            <a:ext cx="3464" cy="226002"/>
          </a:xfrm>
          <a:prstGeom prst="straightConnector1">
            <a:avLst/>
          </a:prstGeom>
          <a:ln>
            <a:solidFill>
              <a:schemeClr val="accent5"/>
            </a:solidFill>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DF3A968C-918D-534C-482B-924933627A50}"/>
              </a:ext>
            </a:extLst>
          </p:cNvPr>
          <p:cNvSpPr txBox="1"/>
          <p:nvPr/>
        </p:nvSpPr>
        <p:spPr>
          <a:xfrm>
            <a:off x="7614111" y="2160443"/>
            <a:ext cx="12295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accent5"/>
                </a:solidFill>
                <a:cs typeface="Arial"/>
              </a:rPr>
              <a:t>Minimize</a:t>
            </a:r>
            <a:endParaRPr lang="en-US">
              <a:solidFill>
                <a:schemeClr val="accent5"/>
              </a:solidFill>
            </a:endParaRPr>
          </a:p>
        </p:txBody>
      </p:sp>
      <p:cxnSp>
        <p:nvCxnSpPr>
          <p:cNvPr id="10" name="Straight Arrow Connector 9">
            <a:extLst>
              <a:ext uri="{FF2B5EF4-FFF2-40B4-BE49-F238E27FC236}">
                <a16:creationId xmlns:a16="http://schemas.microsoft.com/office/drawing/2014/main" id="{215CF71C-6228-7F27-DC1B-C26F18788425}"/>
              </a:ext>
            </a:extLst>
          </p:cNvPr>
          <p:cNvCxnSpPr>
            <a:cxnSpLocks/>
          </p:cNvCxnSpPr>
          <p:nvPr/>
        </p:nvCxnSpPr>
        <p:spPr>
          <a:xfrm flipV="1">
            <a:off x="8425724" y="2745013"/>
            <a:ext cx="464106" cy="730007"/>
          </a:xfrm>
          <a:prstGeom prst="straightConnector1">
            <a:avLst/>
          </a:prstGeom>
          <a:ln>
            <a:solidFill>
              <a:schemeClr val="accent5"/>
            </a:solidFill>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73D5749C-4804-ED33-557C-6433DE1C8194}"/>
              </a:ext>
            </a:extLst>
          </p:cNvPr>
          <p:cNvSpPr txBox="1"/>
          <p:nvPr/>
        </p:nvSpPr>
        <p:spPr>
          <a:xfrm>
            <a:off x="7777624" y="3426721"/>
            <a:ext cx="12295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accent5"/>
                </a:solidFill>
                <a:cs typeface="Arial"/>
              </a:rPr>
              <a:t>"Face"</a:t>
            </a:r>
            <a:endParaRPr lang="en-US"/>
          </a:p>
        </p:txBody>
      </p:sp>
      <p:cxnSp>
        <p:nvCxnSpPr>
          <p:cNvPr id="13" name="Straight Arrow Connector 12">
            <a:extLst>
              <a:ext uri="{FF2B5EF4-FFF2-40B4-BE49-F238E27FC236}">
                <a16:creationId xmlns:a16="http://schemas.microsoft.com/office/drawing/2014/main" id="{3B151B0A-A33F-89D2-E70C-7CE57DDB6C6D}"/>
              </a:ext>
            </a:extLst>
          </p:cNvPr>
          <p:cNvCxnSpPr>
            <a:cxnSpLocks/>
          </p:cNvCxnSpPr>
          <p:nvPr/>
        </p:nvCxnSpPr>
        <p:spPr>
          <a:xfrm flipV="1">
            <a:off x="7290607" y="1948947"/>
            <a:ext cx="464848" cy="865909"/>
          </a:xfrm>
          <a:prstGeom prst="straightConnector1">
            <a:avLst/>
          </a:prstGeom>
          <a:ln>
            <a:solidFill>
              <a:schemeClr val="accent5"/>
            </a:solidFill>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2DA48B9F-D05C-AEB4-CA77-7759441E99F1}"/>
              </a:ext>
            </a:extLst>
          </p:cNvPr>
          <p:cNvSpPr txBox="1"/>
          <p:nvPr/>
        </p:nvSpPr>
        <p:spPr>
          <a:xfrm>
            <a:off x="6458948" y="2739954"/>
            <a:ext cx="12295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accent5"/>
                </a:solidFill>
                <a:cs typeface="Arial"/>
              </a:rPr>
              <a:t>"Flange"</a:t>
            </a:r>
            <a:endParaRPr lang="en-US">
              <a:solidFill>
                <a:schemeClr val="accent5"/>
              </a:solidFill>
            </a:endParaRPr>
          </a:p>
        </p:txBody>
      </p:sp>
    </p:spTree>
    <p:extLst>
      <p:ext uri="{BB962C8B-B14F-4D97-AF65-F5344CB8AC3E}">
        <p14:creationId xmlns:p14="http://schemas.microsoft.com/office/powerpoint/2010/main" val="2583987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4F7E84-86EF-F2DD-84BA-721C843ED072}"/>
              </a:ext>
            </a:extLst>
          </p:cNvPr>
          <p:cNvPicPr>
            <a:picLocks noChangeAspect="1"/>
          </p:cNvPicPr>
          <p:nvPr/>
        </p:nvPicPr>
        <p:blipFill>
          <a:blip r:embed="rId2"/>
          <a:stretch>
            <a:fillRect/>
          </a:stretch>
        </p:blipFill>
        <p:spPr>
          <a:xfrm>
            <a:off x="786530" y="1409700"/>
            <a:ext cx="10466540" cy="4287878"/>
          </a:xfrm>
          <a:prstGeom prst="rect">
            <a:avLst/>
          </a:prstGeom>
        </p:spPr>
      </p:pic>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61963" y="0"/>
            <a:ext cx="11499234" cy="814866"/>
          </a:xfrm>
        </p:spPr>
        <p:txBody>
          <a:bodyPr/>
          <a:lstStyle/>
          <a:p>
            <a:r>
              <a:rPr lang="en-US" sz="4000" dirty="0">
                <a:solidFill>
                  <a:schemeClr val="tx1"/>
                </a:solidFill>
              </a:rPr>
              <a:t>Electron-Ion</a:t>
            </a:r>
            <a:r>
              <a:rPr lang="en-US" sz="3600" dirty="0">
                <a:solidFill>
                  <a:schemeClr val="tx1"/>
                </a:solidFill>
              </a:rPr>
              <a:t> </a:t>
            </a:r>
            <a:r>
              <a:rPr lang="en-US" sz="4000" dirty="0">
                <a:solidFill>
                  <a:schemeClr val="tx1"/>
                </a:solidFill>
              </a:rPr>
              <a:t>Collider</a:t>
            </a:r>
            <a:r>
              <a:rPr lang="en-US" dirty="0"/>
              <a:t> Schedule</a:t>
            </a:r>
          </a:p>
        </p:txBody>
      </p:sp>
      <p:sp>
        <p:nvSpPr>
          <p:cNvPr id="3" name="TextBox 2">
            <a:extLst>
              <a:ext uri="{FF2B5EF4-FFF2-40B4-BE49-F238E27FC236}">
                <a16:creationId xmlns:a16="http://schemas.microsoft.com/office/drawing/2014/main" id="{C59F12FA-BCF6-C353-C3A8-E9C80ED273BE}"/>
              </a:ext>
            </a:extLst>
          </p:cNvPr>
          <p:cNvSpPr txBox="1"/>
          <p:nvPr/>
        </p:nvSpPr>
        <p:spPr>
          <a:xfrm rot="16200000">
            <a:off x="3637059" y="3693168"/>
            <a:ext cx="3264042" cy="246221"/>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r>
              <a:rPr lang="en-US" sz="1000" kern="0">
                <a:solidFill>
                  <a:prstClr val="black"/>
                </a:solidFill>
                <a:latin typeface="Arial" panose="020B0604020202020204" pitchFamily="34" charset="0"/>
                <a:cs typeface="Arial" panose="020B0604020202020204" pitchFamily="34" charset="0"/>
              </a:rPr>
              <a:t>RHIC Operations is planned for the </a:t>
            </a:r>
            <a:r>
              <a:rPr lang="en-US" sz="1000" b="1" kern="0">
                <a:solidFill>
                  <a:srgbClr val="FF0000"/>
                </a:solidFill>
                <a:latin typeface="Arial" panose="020B0604020202020204" pitchFamily="34" charset="0"/>
                <a:cs typeface="Arial" panose="020B0604020202020204" pitchFamily="34" charset="0"/>
              </a:rPr>
              <a:t>end of CY2025</a:t>
            </a:r>
            <a:endParaRPr lang="en-US" sz="1000">
              <a:solidFill>
                <a:schemeClr val="tx1"/>
              </a:solidFill>
            </a:endParaRPr>
          </a:p>
        </p:txBody>
      </p:sp>
      <p:sp>
        <p:nvSpPr>
          <p:cNvPr id="8" name="Slide Number Placeholder 2">
            <a:extLst>
              <a:ext uri="{FF2B5EF4-FFF2-40B4-BE49-F238E27FC236}">
                <a16:creationId xmlns:a16="http://schemas.microsoft.com/office/drawing/2014/main" id="{EB410626-0315-4F49-AD78-6CA573DEA615}"/>
              </a:ext>
            </a:extLst>
          </p:cNvPr>
          <p:cNvSpPr>
            <a:spLocks noGrp="1"/>
          </p:cNvSpPr>
          <p:nvPr>
            <p:ph type="sldNum" sz="quarter" idx="4"/>
          </p:nvPr>
        </p:nvSpPr>
        <p:spPr>
          <a:xfrm>
            <a:off x="11530018" y="6316597"/>
            <a:ext cx="432487" cy="365125"/>
          </a:xfrm>
        </p:spPr>
        <p:txBody>
          <a:bodyPr/>
          <a:lstStyle/>
          <a:p>
            <a:fld id="{933A556B-7C63-244D-9B7C-B0EA8042B330}" type="slidenum">
              <a:rPr lang="en-US" sz="900" b="1" smtClean="0"/>
              <a:pPr/>
              <a:t>4</a:t>
            </a:fld>
            <a:endParaRPr lang="en-US" sz="900" b="1"/>
          </a:p>
        </p:txBody>
      </p:sp>
      <p:cxnSp>
        <p:nvCxnSpPr>
          <p:cNvPr id="20" name="Straight Arrow Connector 19">
            <a:extLst>
              <a:ext uri="{FF2B5EF4-FFF2-40B4-BE49-F238E27FC236}">
                <a16:creationId xmlns:a16="http://schemas.microsoft.com/office/drawing/2014/main" id="{9A56C0F5-0E76-F851-45D3-F1C1B4E0793E}"/>
              </a:ext>
            </a:extLst>
          </p:cNvPr>
          <p:cNvCxnSpPr>
            <a:cxnSpLocks/>
          </p:cNvCxnSpPr>
          <p:nvPr/>
        </p:nvCxnSpPr>
        <p:spPr>
          <a:xfrm flipV="1">
            <a:off x="3591817" y="3560228"/>
            <a:ext cx="1207046" cy="954107"/>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155D7EA-0C14-A40C-F24B-5416ADA82A31}"/>
              </a:ext>
            </a:extLst>
          </p:cNvPr>
          <p:cNvSpPr txBox="1"/>
          <p:nvPr/>
        </p:nvSpPr>
        <p:spPr>
          <a:xfrm>
            <a:off x="7219350" y="2265316"/>
            <a:ext cx="3901731" cy="1384995"/>
          </a:xfrm>
          <a:prstGeom prst="rect">
            <a:avLst/>
          </a:prstGeom>
          <a:solidFill>
            <a:schemeClr val="bg2">
              <a:lumMod val="20000"/>
              <a:lumOff val="80000"/>
            </a:schemeClr>
          </a:solidFill>
          <a:effectLst>
            <a:softEdge rad="8890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Arial"/>
              </a:rPr>
              <a:t>   </a:t>
            </a:r>
            <a:r>
              <a:rPr lang="en-US" sz="1400" u="sng" dirty="0">
                <a:cs typeface="Arial"/>
              </a:rPr>
              <a:t>Beam Commissioning completion schedule: </a:t>
            </a:r>
          </a:p>
          <a:p>
            <a:r>
              <a:rPr lang="en-US" sz="1400" dirty="0">
                <a:cs typeface="Arial"/>
              </a:rPr>
              <a:t>   Pre-injector (Jan ’31)</a:t>
            </a:r>
          </a:p>
          <a:p>
            <a:r>
              <a:rPr lang="en-US" sz="1400" dirty="0">
                <a:cs typeface="Arial"/>
              </a:rPr>
              <a:t>	RCS (Sep ’32)</a:t>
            </a:r>
          </a:p>
          <a:p>
            <a:r>
              <a:rPr lang="en-US" sz="1400" dirty="0">
                <a:cs typeface="Arial"/>
              </a:rPr>
              <a:t>		ESR (Dec ’32)</a:t>
            </a:r>
          </a:p>
          <a:p>
            <a:r>
              <a:rPr lang="en-US" sz="1400" dirty="0">
                <a:cs typeface="Arial"/>
              </a:rPr>
              <a:t>		            HSR (Mar ’33)</a:t>
            </a:r>
          </a:p>
          <a:p>
            <a:endParaRPr lang="en-US" sz="1400" dirty="0"/>
          </a:p>
        </p:txBody>
      </p:sp>
      <p:cxnSp>
        <p:nvCxnSpPr>
          <p:cNvPr id="25" name="Straight Arrow Connector 24">
            <a:extLst>
              <a:ext uri="{FF2B5EF4-FFF2-40B4-BE49-F238E27FC236}">
                <a16:creationId xmlns:a16="http://schemas.microsoft.com/office/drawing/2014/main" id="{FF288EA1-AC4F-ADE1-6205-2138E71C3377}"/>
              </a:ext>
            </a:extLst>
          </p:cNvPr>
          <p:cNvCxnSpPr>
            <a:cxnSpLocks/>
          </p:cNvCxnSpPr>
          <p:nvPr/>
        </p:nvCxnSpPr>
        <p:spPr>
          <a:xfrm>
            <a:off x="8613837" y="3031524"/>
            <a:ext cx="324217" cy="1849829"/>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565536F-C425-D7F5-743E-11E59154DE50}"/>
              </a:ext>
            </a:extLst>
          </p:cNvPr>
          <p:cNvCxnSpPr>
            <a:cxnSpLocks/>
          </p:cNvCxnSpPr>
          <p:nvPr/>
        </p:nvCxnSpPr>
        <p:spPr>
          <a:xfrm flipH="1">
            <a:off x="9066348" y="3287743"/>
            <a:ext cx="173651" cy="159361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5469796-3731-7889-39D6-F92CFEEF574C}"/>
              </a:ext>
            </a:extLst>
          </p:cNvPr>
          <p:cNvCxnSpPr>
            <a:cxnSpLocks/>
          </p:cNvCxnSpPr>
          <p:nvPr/>
        </p:nvCxnSpPr>
        <p:spPr>
          <a:xfrm flipH="1">
            <a:off x="9244085" y="3429000"/>
            <a:ext cx="616607" cy="1452353"/>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83635C0-E99C-AFCD-27E7-2649A4AEACD7}"/>
              </a:ext>
            </a:extLst>
          </p:cNvPr>
          <p:cNvCxnSpPr>
            <a:cxnSpLocks/>
          </p:cNvCxnSpPr>
          <p:nvPr/>
        </p:nvCxnSpPr>
        <p:spPr>
          <a:xfrm>
            <a:off x="7763621" y="2813620"/>
            <a:ext cx="392702" cy="1974152"/>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FB2772B-CF39-4D64-9CFB-5A1910F9BAEA}"/>
              </a:ext>
            </a:extLst>
          </p:cNvPr>
          <p:cNvSpPr txBox="1"/>
          <p:nvPr/>
        </p:nvSpPr>
        <p:spPr>
          <a:xfrm>
            <a:off x="3040071" y="4297682"/>
            <a:ext cx="866150" cy="738664"/>
          </a:xfrm>
          <a:prstGeom prst="rect">
            <a:avLst/>
          </a:prstGeom>
          <a:solidFill>
            <a:schemeClr val="bg2">
              <a:lumMod val="20000"/>
              <a:lumOff val="80000"/>
            </a:schemeClr>
          </a:solidFill>
          <a:effectLst>
            <a:softEdge rad="8890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dirty="0">
              <a:cs typeface="Arial"/>
            </a:endParaRPr>
          </a:p>
          <a:p>
            <a:r>
              <a:rPr lang="en-US" sz="1400" dirty="0">
                <a:cs typeface="Arial"/>
              </a:rPr>
              <a:t>   Today</a:t>
            </a:r>
          </a:p>
          <a:p>
            <a:endParaRPr lang="en-US" sz="1400" dirty="0"/>
          </a:p>
        </p:txBody>
      </p:sp>
      <p:cxnSp>
        <p:nvCxnSpPr>
          <p:cNvPr id="47" name="Straight Arrow Connector 46">
            <a:extLst>
              <a:ext uri="{FF2B5EF4-FFF2-40B4-BE49-F238E27FC236}">
                <a16:creationId xmlns:a16="http://schemas.microsoft.com/office/drawing/2014/main" id="{87EAAF91-9CE7-4D72-0350-3B670D85023E}"/>
              </a:ext>
            </a:extLst>
          </p:cNvPr>
          <p:cNvCxnSpPr>
            <a:cxnSpLocks/>
          </p:cNvCxnSpPr>
          <p:nvPr/>
        </p:nvCxnSpPr>
        <p:spPr>
          <a:xfrm>
            <a:off x="6441988" y="2957813"/>
            <a:ext cx="189951" cy="1339869"/>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B1B4ED17-105E-2917-7003-6BD609EC511D}"/>
              </a:ext>
            </a:extLst>
          </p:cNvPr>
          <p:cNvSpPr txBox="1"/>
          <p:nvPr/>
        </p:nvSpPr>
        <p:spPr>
          <a:xfrm>
            <a:off x="5676718" y="2178819"/>
            <a:ext cx="1542631" cy="954107"/>
          </a:xfrm>
          <a:prstGeom prst="rect">
            <a:avLst/>
          </a:prstGeom>
          <a:solidFill>
            <a:schemeClr val="bg2">
              <a:lumMod val="20000"/>
              <a:lumOff val="80000"/>
            </a:schemeClr>
          </a:solidFill>
          <a:effectLst>
            <a:softEdge rad="8890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400" dirty="0">
              <a:cs typeface="Arial"/>
            </a:endParaRPr>
          </a:p>
          <a:p>
            <a:pPr algn="ctr"/>
            <a:r>
              <a:rPr lang="en-US" sz="1400" dirty="0">
                <a:cs typeface="Arial"/>
              </a:rPr>
              <a:t>HSR Buttons needed (Jun ’28) </a:t>
            </a:r>
          </a:p>
          <a:p>
            <a:pPr algn="ctr"/>
            <a:endParaRPr lang="en-US" sz="1400" dirty="0"/>
          </a:p>
        </p:txBody>
      </p:sp>
    </p:spTree>
    <p:extLst>
      <p:ext uri="{BB962C8B-B14F-4D97-AF65-F5344CB8AC3E}">
        <p14:creationId xmlns:p14="http://schemas.microsoft.com/office/powerpoint/2010/main" val="3848986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CD5E0-DAAC-2C69-03CD-B9F89AAA7898}"/>
              </a:ext>
            </a:extLst>
          </p:cNvPr>
          <p:cNvSpPr>
            <a:spLocks noGrp="1"/>
          </p:cNvSpPr>
          <p:nvPr>
            <p:ph type="title"/>
          </p:nvPr>
        </p:nvSpPr>
        <p:spPr/>
        <p:txBody>
          <a:bodyPr/>
          <a:lstStyle/>
          <a:p>
            <a:r>
              <a:rPr lang="en-US" dirty="0"/>
              <a:t>ESR BPM button spacing</a:t>
            </a:r>
          </a:p>
        </p:txBody>
      </p:sp>
      <p:sp>
        <p:nvSpPr>
          <p:cNvPr id="4" name="TextBox 3">
            <a:extLst>
              <a:ext uri="{FF2B5EF4-FFF2-40B4-BE49-F238E27FC236}">
                <a16:creationId xmlns:a16="http://schemas.microsoft.com/office/drawing/2014/main" id="{93EA016C-62BB-D994-7884-55F41031452F}"/>
              </a:ext>
            </a:extLst>
          </p:cNvPr>
          <p:cNvSpPr txBox="1"/>
          <p:nvPr/>
        </p:nvSpPr>
        <p:spPr>
          <a:xfrm>
            <a:off x="397060" y="901273"/>
            <a:ext cx="5698940" cy="1169551"/>
          </a:xfrm>
          <a:prstGeom prst="rect">
            <a:avLst/>
          </a:prstGeom>
          <a:noFill/>
        </p:spPr>
        <p:txBody>
          <a:bodyPr wrap="square" rtlCol="0">
            <a:spAutoFit/>
          </a:bodyPr>
          <a:lstStyle/>
          <a:p>
            <a:pPr marL="0" marR="0" indent="457200"/>
            <a:r>
              <a:rPr lang="en-US" sz="1400" kern="100" dirty="0">
                <a:effectLst/>
                <a:latin typeface="Calibri" panose="020F0502020204030204" pitchFamily="34" charset="0"/>
                <a:ea typeface="Calibri" panose="020F0502020204030204" pitchFamily="34" charset="0"/>
                <a:cs typeface="Times New Roman" panose="02020603050405020304" pitchFamily="18" charset="0"/>
              </a:rPr>
              <a:t>The evaluation of the octagonal BPM geometry for the ESR vacuum chamber starts with studying of the </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scaling coefficients vs separation of the buttons</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The dependence of scaling factors for horizontal and vertical planes vs. distance between button centers is shown below.  The </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scaling factors are close to each other when the separation is about 20 mm.</a:t>
            </a:r>
          </a:p>
        </p:txBody>
      </p:sp>
      <p:pic>
        <p:nvPicPr>
          <p:cNvPr id="5" name="Picture 4">
            <a:extLst>
              <a:ext uri="{FF2B5EF4-FFF2-40B4-BE49-F238E27FC236}">
                <a16:creationId xmlns:a16="http://schemas.microsoft.com/office/drawing/2014/main" id="{FD3739E4-37BF-F67A-468B-8999F0698F53}"/>
              </a:ext>
            </a:extLst>
          </p:cNvPr>
          <p:cNvPicPr>
            <a:picLocks noChangeAspect="1"/>
          </p:cNvPicPr>
          <p:nvPr/>
        </p:nvPicPr>
        <p:blipFill rotWithShape="1">
          <a:blip r:embed="rId2">
            <a:extLst>
              <a:ext uri="{28A0092B-C50C-407E-A947-70E740481C1C}">
                <a14:useLocalDpi xmlns:a14="http://schemas.microsoft.com/office/drawing/2010/main" val="0"/>
              </a:ext>
            </a:extLst>
          </a:blip>
          <a:srcRect l="6197" t="4558" r="7480" b="4274"/>
          <a:stretch/>
        </p:blipFill>
        <p:spPr bwMode="auto">
          <a:xfrm>
            <a:off x="547403" y="2146919"/>
            <a:ext cx="3403318" cy="2695584"/>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1D13253C-E0E3-A704-CA6D-7B95AB5DB2EE}"/>
              </a:ext>
            </a:extLst>
          </p:cNvPr>
          <p:cNvSpPr txBox="1"/>
          <p:nvPr/>
        </p:nvSpPr>
        <p:spPr>
          <a:xfrm>
            <a:off x="903793" y="4918598"/>
            <a:ext cx="2608547" cy="461665"/>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Dependence of the scaling factors on</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 distance between button centers.</a:t>
            </a:r>
            <a:r>
              <a:rPr lang="en-US" sz="1200" dirty="0">
                <a:effectLst/>
              </a:rPr>
              <a:t> </a:t>
            </a:r>
            <a:endParaRPr lang="en-US" sz="1200" dirty="0"/>
          </a:p>
        </p:txBody>
      </p:sp>
      <p:pic>
        <p:nvPicPr>
          <p:cNvPr id="8" name="Picture 7">
            <a:extLst>
              <a:ext uri="{FF2B5EF4-FFF2-40B4-BE49-F238E27FC236}">
                <a16:creationId xmlns:a16="http://schemas.microsoft.com/office/drawing/2014/main" id="{50610ADC-AE1C-0432-4802-DA5415A6065B}"/>
              </a:ext>
            </a:extLst>
          </p:cNvPr>
          <p:cNvPicPr>
            <a:picLocks noChangeAspect="1"/>
          </p:cNvPicPr>
          <p:nvPr/>
        </p:nvPicPr>
        <p:blipFill rotWithShape="1">
          <a:blip r:embed="rId3">
            <a:extLst>
              <a:ext uri="{28A0092B-C50C-407E-A947-70E740481C1C}">
                <a14:useLocalDpi xmlns:a14="http://schemas.microsoft.com/office/drawing/2010/main" val="0"/>
              </a:ext>
            </a:extLst>
          </a:blip>
          <a:srcRect l="5769" t="4274" r="6624" b="4274"/>
          <a:stretch/>
        </p:blipFill>
        <p:spPr bwMode="auto">
          <a:xfrm>
            <a:off x="7828412" y="2146919"/>
            <a:ext cx="3678404" cy="2879921"/>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AF1D71B1-EFE4-C315-DFC8-F5B21A02DCD8}"/>
              </a:ext>
            </a:extLst>
          </p:cNvPr>
          <p:cNvSpPr txBox="1"/>
          <p:nvPr/>
        </p:nvSpPr>
        <p:spPr>
          <a:xfrm>
            <a:off x="7198734" y="890787"/>
            <a:ext cx="4937760" cy="1169551"/>
          </a:xfrm>
          <a:prstGeom prst="rect">
            <a:avLst/>
          </a:prstGeom>
          <a:noFill/>
        </p:spPr>
        <p:txBody>
          <a:bodyPr wrap="square">
            <a:spAutoFit/>
          </a:bodyPr>
          <a:lstStyle/>
          <a:p>
            <a:pPr marL="0" marR="0" indent="457200"/>
            <a:r>
              <a:rPr lang="en-US" sz="1400" kern="100" dirty="0">
                <a:effectLst/>
                <a:latin typeface="Calibri" panose="020F0502020204030204" pitchFamily="34" charset="0"/>
                <a:ea typeface="Calibri" panose="020F0502020204030204" pitchFamily="34" charset="0"/>
                <a:cs typeface="Times New Roman" panose="02020603050405020304" pitchFamily="18" charset="0"/>
              </a:rPr>
              <a:t>Another analysis can be done using estimate in the position jitter. </a:t>
            </a:r>
            <a:r>
              <a:rPr lang="en-US"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For equal signal-to-noise ratio in all channels the calculated position variation from actual beam location with delta over sum method is proportional to the square root of the sum of squares of scaling coefficients.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This dependence is shown below.</a:t>
            </a:r>
          </a:p>
        </p:txBody>
      </p:sp>
      <p:pic>
        <p:nvPicPr>
          <p:cNvPr id="11" name="Picture 2">
            <a:extLst>
              <a:ext uri="{FF2B5EF4-FFF2-40B4-BE49-F238E27FC236}">
                <a16:creationId xmlns:a16="http://schemas.microsoft.com/office/drawing/2014/main" id="{81F8EAD2-1ADC-136E-5C01-D92EF8D030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1870" y="3953576"/>
            <a:ext cx="1891622" cy="21407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E653018-307D-62C8-2AF9-E8BCF707CCE1}"/>
              </a:ext>
            </a:extLst>
          </p:cNvPr>
          <p:cNvSpPr txBox="1"/>
          <p:nvPr/>
        </p:nvSpPr>
        <p:spPr>
          <a:xfrm>
            <a:off x="8266793" y="5087926"/>
            <a:ext cx="3140079" cy="461665"/>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The minimum of the noise scaling factor is when separation is between 20 and 24 mm. </a:t>
            </a:r>
            <a:endParaRPr lang="en-US" sz="1200" dirty="0"/>
          </a:p>
        </p:txBody>
      </p:sp>
      <p:pic>
        <p:nvPicPr>
          <p:cNvPr id="14" name="Picture 13">
            <a:extLst>
              <a:ext uri="{FF2B5EF4-FFF2-40B4-BE49-F238E27FC236}">
                <a16:creationId xmlns:a16="http://schemas.microsoft.com/office/drawing/2014/main" id="{AA7D174A-6975-F16D-F473-A8138E8D5548}"/>
              </a:ext>
            </a:extLst>
          </p:cNvPr>
          <p:cNvPicPr>
            <a:picLocks noChangeAspect="1"/>
          </p:cNvPicPr>
          <p:nvPr/>
        </p:nvPicPr>
        <p:blipFill rotWithShape="1">
          <a:blip r:embed="rId5">
            <a:extLst>
              <a:ext uri="{28A0092B-C50C-407E-A947-70E740481C1C}">
                <a14:useLocalDpi xmlns:a14="http://schemas.microsoft.com/office/drawing/2010/main" val="0"/>
              </a:ext>
            </a:extLst>
          </a:blip>
          <a:srcRect l="18216" t="10327" r="21819" b="16528"/>
          <a:stretch/>
        </p:blipFill>
        <p:spPr bwMode="auto">
          <a:xfrm rot="5400000">
            <a:off x="5081310" y="1359995"/>
            <a:ext cx="1688985" cy="3184453"/>
          </a:xfrm>
          <a:prstGeom prst="rect">
            <a:avLst/>
          </a:prstGeom>
          <a:ln>
            <a:noFill/>
          </a:ln>
          <a:extLst>
            <a:ext uri="{53640926-AAD7-44D8-BBD7-CCE9431645EC}">
              <a14:shadowObscured xmlns:a14="http://schemas.microsoft.com/office/drawing/2010/main"/>
            </a:ext>
          </a:extLst>
        </p:spPr>
      </p:pic>
      <p:sp>
        <p:nvSpPr>
          <p:cNvPr id="15" name="Rounded Rectangle 14">
            <a:extLst>
              <a:ext uri="{FF2B5EF4-FFF2-40B4-BE49-F238E27FC236}">
                <a16:creationId xmlns:a16="http://schemas.microsoft.com/office/drawing/2014/main" id="{EF7D9BA4-301B-DADA-1A98-CCF1FC14BC3D}"/>
              </a:ext>
            </a:extLst>
          </p:cNvPr>
          <p:cNvSpPr/>
          <p:nvPr/>
        </p:nvSpPr>
        <p:spPr>
          <a:xfrm>
            <a:off x="4261104" y="2016626"/>
            <a:ext cx="3256925" cy="4077658"/>
          </a:xfrm>
          <a:prstGeom prst="roundRect">
            <a:avLst/>
          </a:prstGeom>
          <a:solidFill>
            <a:schemeClr val="accent1">
              <a:alpha val="842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B62B31A-C4C1-1B89-118C-40B08D1BC3DA}"/>
              </a:ext>
            </a:extLst>
          </p:cNvPr>
          <p:cNvSpPr txBox="1"/>
          <p:nvPr/>
        </p:nvSpPr>
        <p:spPr>
          <a:xfrm>
            <a:off x="5074911" y="4893124"/>
            <a:ext cx="1505540" cy="261610"/>
          </a:xfrm>
          <a:prstGeom prst="rect">
            <a:avLst/>
          </a:prstGeom>
          <a:noFill/>
        </p:spPr>
        <p:txBody>
          <a:bodyPr wrap="none" rtlCol="0">
            <a:spAutoFit/>
          </a:bodyPr>
          <a:lstStyle/>
          <a:p>
            <a:r>
              <a:rPr lang="en-US" sz="1050" dirty="0"/>
              <a:t>36 X 80 mm aperture</a:t>
            </a:r>
          </a:p>
        </p:txBody>
      </p:sp>
      <p:sp>
        <p:nvSpPr>
          <p:cNvPr id="17" name="TextBox 16">
            <a:extLst>
              <a:ext uri="{FF2B5EF4-FFF2-40B4-BE49-F238E27FC236}">
                <a16:creationId xmlns:a16="http://schemas.microsoft.com/office/drawing/2014/main" id="{70B5B9CA-7BF8-B1D0-2ABC-A5F23DACCC1F}"/>
              </a:ext>
            </a:extLst>
          </p:cNvPr>
          <p:cNvSpPr txBox="1"/>
          <p:nvPr/>
        </p:nvSpPr>
        <p:spPr>
          <a:xfrm>
            <a:off x="7891272" y="5738764"/>
            <a:ext cx="3678404" cy="830997"/>
          </a:xfrm>
          <a:prstGeom prst="rect">
            <a:avLst/>
          </a:prstGeom>
          <a:solidFill>
            <a:schemeClr val="bg1"/>
          </a:solidFill>
        </p:spPr>
        <p:txBody>
          <a:bodyPr wrap="square" rtlCol="0">
            <a:spAutoFit/>
          </a:bodyPr>
          <a:lstStyle/>
          <a:p>
            <a:r>
              <a:rPr lang="en-US" sz="1600" dirty="0"/>
              <a:t>After simulating that the performance requirements can be met, the button spacing can be set at 22 mm</a:t>
            </a:r>
          </a:p>
        </p:txBody>
      </p:sp>
      <p:sp>
        <p:nvSpPr>
          <p:cNvPr id="18" name="Rounded Rectangle 17">
            <a:extLst>
              <a:ext uri="{FF2B5EF4-FFF2-40B4-BE49-F238E27FC236}">
                <a16:creationId xmlns:a16="http://schemas.microsoft.com/office/drawing/2014/main" id="{7709E134-1208-067D-4722-4972C96D03DA}"/>
              </a:ext>
            </a:extLst>
          </p:cNvPr>
          <p:cNvSpPr/>
          <p:nvPr/>
        </p:nvSpPr>
        <p:spPr>
          <a:xfrm>
            <a:off x="7891272" y="5710803"/>
            <a:ext cx="3678404" cy="969884"/>
          </a:xfrm>
          <a:prstGeom prst="roundRect">
            <a:avLst/>
          </a:prstGeom>
          <a:solidFill>
            <a:schemeClr val="accent1">
              <a:alpha val="842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4985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86931-DDDE-B6A8-C4B2-3C051EDFE24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4B97A52-541A-0973-1D2E-6494E2EF0AFF}"/>
              </a:ext>
            </a:extLst>
          </p:cNvPr>
          <p:cNvSpPr txBox="1"/>
          <p:nvPr/>
        </p:nvSpPr>
        <p:spPr>
          <a:xfrm>
            <a:off x="2034746" y="2782669"/>
            <a:ext cx="8468985" cy="646331"/>
          </a:xfrm>
          <a:prstGeom prst="rect">
            <a:avLst/>
          </a:prstGeom>
          <a:noFill/>
        </p:spPr>
        <p:txBody>
          <a:bodyPr wrap="none" rtlCol="0">
            <a:spAutoFit/>
          </a:bodyPr>
          <a:lstStyle/>
          <a:p>
            <a:r>
              <a:rPr lang="en-US" sz="3600" dirty="0"/>
              <a:t>Rapid Cycling Synchrotron BPM Buttons</a:t>
            </a:r>
          </a:p>
        </p:txBody>
      </p:sp>
    </p:spTree>
    <p:extLst>
      <p:ext uri="{BB962C8B-B14F-4D97-AF65-F5344CB8AC3E}">
        <p14:creationId xmlns:p14="http://schemas.microsoft.com/office/powerpoint/2010/main" val="2528036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3DCFAC50-7198-FF5A-27DF-B99B2DF2A80B}"/>
              </a:ext>
            </a:extLst>
          </p:cNvPr>
          <p:cNvSpPr txBox="1"/>
          <p:nvPr/>
        </p:nvSpPr>
        <p:spPr>
          <a:xfrm>
            <a:off x="339667" y="920188"/>
            <a:ext cx="8547654" cy="4339650"/>
          </a:xfrm>
          <a:prstGeom prst="rect">
            <a:avLst/>
          </a:prstGeom>
          <a:noFill/>
        </p:spPr>
        <p:txBody>
          <a:bodyPr wrap="square">
            <a:spAutoFit/>
          </a:bodyPr>
          <a:lstStyle/>
          <a:p>
            <a:r>
              <a:rPr lang="en-US" sz="1600" b="1" dirty="0"/>
              <a:t>Present design status</a:t>
            </a:r>
          </a:p>
          <a:p>
            <a:pPr lvl="1"/>
            <a:r>
              <a:rPr lang="en-US" sz="1300" dirty="0"/>
              <a:t>Preliminary Design Review in June ’24.  Design based on:</a:t>
            </a:r>
          </a:p>
          <a:p>
            <a:pPr marL="1200150" lvl="2" indent="-285750">
              <a:buFont typeface="Arial" panose="020B0604020202020204" pitchFamily="34" charset="0"/>
              <a:buChar char="•"/>
            </a:pPr>
            <a:r>
              <a:rPr lang="en-US" sz="1300" dirty="0"/>
              <a:t>400 MeV Linac pre-injector</a:t>
            </a:r>
          </a:p>
          <a:p>
            <a:pPr marL="1200150" lvl="2" indent="-285750">
              <a:buFont typeface="Arial" panose="020B0604020202020204" pitchFamily="34" charset="0"/>
              <a:buChar char="•"/>
            </a:pPr>
            <a:r>
              <a:rPr lang="en-US" sz="1300" dirty="0"/>
              <a:t>3.8 km RCS ring with 35.6 mm aperture, inside the RHIC tunnel</a:t>
            </a:r>
          </a:p>
          <a:p>
            <a:pPr marL="1200150" lvl="2" indent="-285750">
              <a:buFont typeface="Arial" panose="020B0604020202020204" pitchFamily="34" charset="0"/>
              <a:buChar char="•"/>
            </a:pPr>
            <a:r>
              <a:rPr lang="en-US" sz="1300" dirty="0"/>
              <a:t>Bunch length range: 40 to 23 ps</a:t>
            </a:r>
          </a:p>
          <a:p>
            <a:pPr marL="1200150" lvl="2" indent="-285750">
              <a:buFont typeface="Arial" panose="020B0604020202020204" pitchFamily="34" charset="0"/>
              <a:buChar char="•"/>
            </a:pPr>
            <a:r>
              <a:rPr lang="en-US" sz="1300" dirty="0"/>
              <a:t>Charge range: 1 to 28 nC</a:t>
            </a:r>
          </a:p>
          <a:p>
            <a:pPr marL="1200150" lvl="2" indent="-285750">
              <a:buFont typeface="Arial" panose="020B0604020202020204" pitchFamily="34" charset="0"/>
              <a:buChar char="•"/>
            </a:pPr>
            <a:r>
              <a:rPr lang="en-US" sz="1300" dirty="0"/>
              <a:t>1 to 4 bunches per cycle (max current a few mA)</a:t>
            </a:r>
          </a:p>
          <a:p>
            <a:pPr lvl="2"/>
            <a:endParaRPr lang="en-US" sz="1300" dirty="0"/>
          </a:p>
          <a:p>
            <a:pPr lvl="1"/>
            <a:r>
              <a:rPr lang="en-US" sz="1300" b="1" dirty="0"/>
              <a:t>BPM button </a:t>
            </a:r>
            <a:r>
              <a:rPr lang="en-US" sz="1300" b="1" dirty="0">
                <a:solidFill>
                  <a:srgbClr val="FF0000"/>
                </a:solidFill>
              </a:rPr>
              <a:t>final design efforts delayed </a:t>
            </a:r>
            <a:r>
              <a:rPr lang="en-US" sz="1300" b="1" dirty="0"/>
              <a:t>in July due to redesign of the electron Pre-injector and RCS</a:t>
            </a:r>
          </a:p>
          <a:p>
            <a:pPr marL="742950" lvl="1" indent="-285750">
              <a:buFont typeface="Arial" panose="020B0604020202020204" pitchFamily="34" charset="0"/>
              <a:buChar char="•"/>
            </a:pPr>
            <a:r>
              <a:rPr lang="en-US" sz="1300" dirty="0"/>
              <a:t>Stray fields from other rings in tunnel can affect 400 MeV beams</a:t>
            </a:r>
          </a:p>
          <a:p>
            <a:pPr marL="742950" lvl="1" indent="-285750">
              <a:buFont typeface="Arial" panose="020B0604020202020204" pitchFamily="34" charset="0"/>
              <a:buChar char="•"/>
            </a:pPr>
            <a:r>
              <a:rPr lang="en-US" sz="1300" dirty="0"/>
              <a:t>Space constraints in existing tunnel</a:t>
            </a:r>
          </a:p>
          <a:p>
            <a:pPr lvl="1"/>
            <a:endParaRPr lang="en-US" sz="1300" dirty="0"/>
          </a:p>
          <a:p>
            <a:pPr lvl="1"/>
            <a:r>
              <a:rPr lang="en-US" sz="1300" b="1" dirty="0"/>
              <a:t>Pre-Injector and RCS redesign will continue for at least a few more months</a:t>
            </a:r>
          </a:p>
          <a:p>
            <a:pPr marL="742950" lvl="1" indent="-285750">
              <a:buFont typeface="Arial" panose="020B0604020202020204" pitchFamily="34" charset="0"/>
              <a:buChar char="•"/>
            </a:pPr>
            <a:r>
              <a:rPr lang="en-US" sz="1300" dirty="0"/>
              <a:t>Pre-injector Linac energy increased to 3 GeV</a:t>
            </a:r>
          </a:p>
          <a:p>
            <a:pPr marL="742950" lvl="1" indent="-285750">
              <a:buFont typeface="Arial" panose="020B0604020202020204" pitchFamily="34" charset="0"/>
              <a:buChar char="•"/>
            </a:pPr>
            <a:r>
              <a:rPr lang="en-US" sz="1300" dirty="0"/>
              <a:t>Alternate RCS ring designs under consideration</a:t>
            </a:r>
          </a:p>
          <a:p>
            <a:pPr marL="1200150" lvl="2" indent="-285750">
              <a:buFont typeface="Arial" panose="020B0604020202020204" pitchFamily="34" charset="0"/>
              <a:buChar char="•"/>
            </a:pPr>
            <a:r>
              <a:rPr lang="en-US" sz="1300" dirty="0"/>
              <a:t>Latest plan is for a ~1.4 km RCS adjacent to the RHC tunnel</a:t>
            </a:r>
            <a:endParaRPr lang="en-US" sz="1300" b="1" dirty="0"/>
          </a:p>
          <a:p>
            <a:pPr lvl="1"/>
            <a:endParaRPr lang="en-US" sz="1300" dirty="0"/>
          </a:p>
          <a:p>
            <a:pPr lvl="1"/>
            <a:r>
              <a:rPr lang="en-US" sz="1300" b="1" dirty="0"/>
              <a:t>Will continue RCS button final design after receiving updated:</a:t>
            </a:r>
          </a:p>
          <a:p>
            <a:pPr marL="742950" lvl="1" indent="-285750">
              <a:buFont typeface="Arial" panose="020B0604020202020204" pitchFamily="34" charset="0"/>
              <a:buChar char="•"/>
            </a:pPr>
            <a:r>
              <a:rPr lang="en-US" sz="1300" dirty="0"/>
              <a:t>Beam pipe aperture</a:t>
            </a:r>
          </a:p>
          <a:p>
            <a:pPr marL="742950" lvl="1" indent="-285750">
              <a:buFont typeface="Arial" panose="020B0604020202020204" pitchFamily="34" charset="0"/>
              <a:buChar char="•"/>
            </a:pPr>
            <a:r>
              <a:rPr lang="en-US" sz="1300" dirty="0"/>
              <a:t>Beam parameters</a:t>
            </a:r>
          </a:p>
          <a:p>
            <a:pPr marL="742950" lvl="1" indent="-285750">
              <a:buFont typeface="Arial" panose="020B0604020202020204" pitchFamily="34" charset="0"/>
              <a:buChar char="•"/>
            </a:pPr>
            <a:r>
              <a:rPr lang="en-US" sz="1300" dirty="0"/>
              <a:t>Performance requirements</a:t>
            </a:r>
          </a:p>
        </p:txBody>
      </p:sp>
      <p:sp>
        <p:nvSpPr>
          <p:cNvPr id="2" name="Title 1">
            <a:extLst>
              <a:ext uri="{FF2B5EF4-FFF2-40B4-BE49-F238E27FC236}">
                <a16:creationId xmlns:a16="http://schemas.microsoft.com/office/drawing/2014/main" id="{52F4C463-CEED-93CD-B009-6C56804B0BE7}"/>
              </a:ext>
            </a:extLst>
          </p:cNvPr>
          <p:cNvSpPr>
            <a:spLocks noGrp="1"/>
          </p:cNvSpPr>
          <p:nvPr>
            <p:ph type="title"/>
          </p:nvPr>
        </p:nvSpPr>
        <p:spPr>
          <a:xfrm>
            <a:off x="462579" y="0"/>
            <a:ext cx="11499925" cy="825178"/>
          </a:xfrm>
        </p:spPr>
        <p:txBody>
          <a:bodyPr anchor="ctr">
            <a:noAutofit/>
          </a:bodyPr>
          <a:lstStyle/>
          <a:p>
            <a:r>
              <a:rPr lang="en-US" sz="3200" dirty="0"/>
              <a:t>Rapid Cycling Synchrotron BPM button design status</a:t>
            </a:r>
          </a:p>
        </p:txBody>
      </p:sp>
      <p:sp>
        <p:nvSpPr>
          <p:cNvPr id="9" name="Slide Number Placeholder 3">
            <a:extLst>
              <a:ext uri="{FF2B5EF4-FFF2-40B4-BE49-F238E27FC236}">
                <a16:creationId xmlns:a16="http://schemas.microsoft.com/office/drawing/2014/main" id="{D3A180F3-3EF8-D167-C7C3-524D46B76CAB}"/>
              </a:ext>
            </a:extLst>
          </p:cNvPr>
          <p:cNvSpPr>
            <a:spLocks noGrp="1"/>
          </p:cNvSpPr>
          <p:nvPr>
            <p:ph type="sldNum" sz="quarter" idx="4"/>
          </p:nvPr>
        </p:nvSpPr>
        <p:spPr>
          <a:xfrm>
            <a:off x="11451649" y="6533724"/>
            <a:ext cx="432486" cy="294041"/>
          </a:xfrm>
        </p:spPr>
        <p:txBody>
          <a:bodyPr/>
          <a:lstStyle/>
          <a:p>
            <a:pPr>
              <a:spcAft>
                <a:spcPts val="600"/>
              </a:spcAft>
            </a:pPr>
            <a:fld id="{933A556B-7C63-244D-9B7C-B0EA8042B330}" type="slidenum">
              <a:rPr lang="en-US" smtClean="0"/>
              <a:pPr>
                <a:spcAft>
                  <a:spcPts val="600"/>
                </a:spcAft>
              </a:pPr>
              <a:t>6</a:t>
            </a:fld>
            <a:endParaRPr lang="en-US"/>
          </a:p>
        </p:txBody>
      </p:sp>
      <p:pic>
        <p:nvPicPr>
          <p:cNvPr id="1026" name="Picture 2">
            <a:extLst>
              <a:ext uri="{FF2B5EF4-FFF2-40B4-BE49-F238E27FC236}">
                <a16:creationId xmlns:a16="http://schemas.microsoft.com/office/drawing/2014/main" id="{7CAB3308-7887-5684-D92A-667E2E108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6208" y="1170612"/>
            <a:ext cx="2707927" cy="191649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00D53F4E-6891-0D5D-B436-BFE37DE27AAE}"/>
              </a:ext>
            </a:extLst>
          </p:cNvPr>
          <p:cNvCxnSpPr>
            <a:cxnSpLocks/>
          </p:cNvCxnSpPr>
          <p:nvPr/>
        </p:nvCxnSpPr>
        <p:spPr>
          <a:xfrm>
            <a:off x="9366422" y="1557791"/>
            <a:ext cx="370702" cy="595399"/>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7042FC2-5487-AB4F-2235-C5E9FB145357}"/>
              </a:ext>
            </a:extLst>
          </p:cNvPr>
          <p:cNvSpPr txBox="1"/>
          <p:nvPr/>
        </p:nvSpPr>
        <p:spPr>
          <a:xfrm>
            <a:off x="9961048" y="3205325"/>
            <a:ext cx="762069" cy="276999"/>
          </a:xfrm>
          <a:prstGeom prst="rect">
            <a:avLst/>
          </a:prstGeom>
          <a:noFill/>
        </p:spPr>
        <p:txBody>
          <a:bodyPr wrap="square" rtlCol="0">
            <a:spAutoFit/>
          </a:bodyPr>
          <a:lstStyle/>
          <a:p>
            <a:r>
              <a:rPr lang="en-US" sz="1200" dirty="0"/>
              <a:t>RCS</a:t>
            </a:r>
          </a:p>
        </p:txBody>
      </p:sp>
      <p:cxnSp>
        <p:nvCxnSpPr>
          <p:cNvPr id="10" name="Straight Arrow Connector 9">
            <a:extLst>
              <a:ext uri="{FF2B5EF4-FFF2-40B4-BE49-F238E27FC236}">
                <a16:creationId xmlns:a16="http://schemas.microsoft.com/office/drawing/2014/main" id="{8188832A-E7D2-5CC0-8541-FB2E440F3622}"/>
              </a:ext>
            </a:extLst>
          </p:cNvPr>
          <p:cNvCxnSpPr>
            <a:cxnSpLocks/>
          </p:cNvCxnSpPr>
          <p:nvPr/>
        </p:nvCxnSpPr>
        <p:spPr>
          <a:xfrm flipH="1" flipV="1">
            <a:off x="9881515" y="2778231"/>
            <a:ext cx="281687" cy="391108"/>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746D0EF-C84F-9620-E380-BC6D2BFC78C7}"/>
              </a:ext>
            </a:extLst>
          </p:cNvPr>
          <p:cNvSpPr txBox="1"/>
          <p:nvPr/>
        </p:nvSpPr>
        <p:spPr>
          <a:xfrm>
            <a:off x="11537752" y="3205325"/>
            <a:ext cx="762069" cy="276999"/>
          </a:xfrm>
          <a:prstGeom prst="rect">
            <a:avLst/>
          </a:prstGeom>
          <a:noFill/>
        </p:spPr>
        <p:txBody>
          <a:bodyPr wrap="square" rtlCol="0">
            <a:spAutoFit/>
          </a:bodyPr>
          <a:lstStyle/>
          <a:p>
            <a:r>
              <a:rPr lang="en-US" sz="1200" dirty="0"/>
              <a:t>ESR</a:t>
            </a:r>
          </a:p>
        </p:txBody>
      </p:sp>
      <p:cxnSp>
        <p:nvCxnSpPr>
          <p:cNvPr id="14" name="Straight Arrow Connector 13">
            <a:extLst>
              <a:ext uri="{FF2B5EF4-FFF2-40B4-BE49-F238E27FC236}">
                <a16:creationId xmlns:a16="http://schemas.microsoft.com/office/drawing/2014/main" id="{E780DA8D-431D-76FF-C5D5-5515BCC56AE3}"/>
              </a:ext>
            </a:extLst>
          </p:cNvPr>
          <p:cNvCxnSpPr>
            <a:cxnSpLocks/>
          </p:cNvCxnSpPr>
          <p:nvPr/>
        </p:nvCxnSpPr>
        <p:spPr>
          <a:xfrm flipH="1" flipV="1">
            <a:off x="11415330" y="2418260"/>
            <a:ext cx="362959" cy="79369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C114D4B-5EB8-9FF8-3EDE-0748F0DE9C18}"/>
              </a:ext>
            </a:extLst>
          </p:cNvPr>
          <p:cNvSpPr txBox="1"/>
          <p:nvPr/>
        </p:nvSpPr>
        <p:spPr>
          <a:xfrm>
            <a:off x="10083471" y="2705480"/>
            <a:ext cx="517224" cy="276999"/>
          </a:xfrm>
          <a:prstGeom prst="rect">
            <a:avLst/>
          </a:prstGeom>
          <a:noFill/>
        </p:spPr>
        <p:txBody>
          <a:bodyPr wrap="square" rtlCol="0">
            <a:spAutoFit/>
          </a:bodyPr>
          <a:lstStyle/>
          <a:p>
            <a:r>
              <a:rPr lang="en-US" sz="1200" dirty="0"/>
              <a:t>HSR</a:t>
            </a:r>
          </a:p>
        </p:txBody>
      </p:sp>
      <p:sp>
        <p:nvSpPr>
          <p:cNvPr id="23" name="TextBox 22">
            <a:extLst>
              <a:ext uri="{FF2B5EF4-FFF2-40B4-BE49-F238E27FC236}">
                <a16:creationId xmlns:a16="http://schemas.microsoft.com/office/drawing/2014/main" id="{D483FE3C-6DE9-897F-C4E2-56E9B219F494}"/>
              </a:ext>
            </a:extLst>
          </p:cNvPr>
          <p:cNvSpPr txBox="1"/>
          <p:nvPr/>
        </p:nvSpPr>
        <p:spPr>
          <a:xfrm>
            <a:off x="8572446" y="1289648"/>
            <a:ext cx="1207523" cy="276999"/>
          </a:xfrm>
          <a:prstGeom prst="rect">
            <a:avLst/>
          </a:prstGeom>
          <a:noFill/>
        </p:spPr>
        <p:txBody>
          <a:bodyPr wrap="square" rtlCol="0">
            <a:spAutoFit/>
          </a:bodyPr>
          <a:lstStyle/>
          <a:p>
            <a:r>
              <a:rPr lang="en-US" sz="1200" dirty="0"/>
              <a:t>HSR injection</a:t>
            </a:r>
          </a:p>
        </p:txBody>
      </p:sp>
      <p:pic>
        <p:nvPicPr>
          <p:cNvPr id="24" name="Picture 23">
            <a:extLst>
              <a:ext uri="{FF2B5EF4-FFF2-40B4-BE49-F238E27FC236}">
                <a16:creationId xmlns:a16="http://schemas.microsoft.com/office/drawing/2014/main" id="{4CBB6678-6E2E-4A56-F865-ABDFEF6F392F}"/>
              </a:ext>
            </a:extLst>
          </p:cNvPr>
          <p:cNvPicPr>
            <a:picLocks noChangeAspect="1"/>
          </p:cNvPicPr>
          <p:nvPr/>
        </p:nvPicPr>
        <p:blipFill>
          <a:blip r:embed="rId3"/>
          <a:srcRect l="6156" t="7264"/>
          <a:stretch/>
        </p:blipFill>
        <p:spPr>
          <a:xfrm>
            <a:off x="8572446" y="3731455"/>
            <a:ext cx="3311689" cy="2870000"/>
          </a:xfrm>
          <a:prstGeom prst="rect">
            <a:avLst/>
          </a:prstGeom>
        </p:spPr>
      </p:pic>
      <p:sp>
        <p:nvSpPr>
          <p:cNvPr id="25" name="TextBox 24">
            <a:extLst>
              <a:ext uri="{FF2B5EF4-FFF2-40B4-BE49-F238E27FC236}">
                <a16:creationId xmlns:a16="http://schemas.microsoft.com/office/drawing/2014/main" id="{66BA492D-0148-01E3-3DE3-492ACF125B7E}"/>
              </a:ext>
            </a:extLst>
          </p:cNvPr>
          <p:cNvSpPr txBox="1"/>
          <p:nvPr/>
        </p:nvSpPr>
        <p:spPr>
          <a:xfrm>
            <a:off x="9814554" y="5254110"/>
            <a:ext cx="910827" cy="415498"/>
          </a:xfrm>
          <a:prstGeom prst="rect">
            <a:avLst/>
          </a:prstGeom>
          <a:noFill/>
        </p:spPr>
        <p:txBody>
          <a:bodyPr wrap="none" rtlCol="0">
            <a:spAutoFit/>
          </a:bodyPr>
          <a:lstStyle/>
          <a:p>
            <a:r>
              <a:rPr lang="en-US" sz="1050" dirty="0">
                <a:solidFill>
                  <a:srgbClr val="FF0000"/>
                </a:solidFill>
              </a:rPr>
              <a:t>Proposed </a:t>
            </a:r>
          </a:p>
          <a:p>
            <a:r>
              <a:rPr lang="en-US" sz="1050" dirty="0">
                <a:solidFill>
                  <a:srgbClr val="FF0000"/>
                </a:solidFill>
              </a:rPr>
              <a:t>1.4 km RCS</a:t>
            </a:r>
          </a:p>
        </p:txBody>
      </p:sp>
      <p:sp>
        <p:nvSpPr>
          <p:cNvPr id="26" name="TextBox 25">
            <a:extLst>
              <a:ext uri="{FF2B5EF4-FFF2-40B4-BE49-F238E27FC236}">
                <a16:creationId xmlns:a16="http://schemas.microsoft.com/office/drawing/2014/main" id="{E200BAB8-AF69-59BE-8EB7-F46B31D54ACD}"/>
              </a:ext>
            </a:extLst>
          </p:cNvPr>
          <p:cNvSpPr txBox="1"/>
          <p:nvPr/>
        </p:nvSpPr>
        <p:spPr>
          <a:xfrm>
            <a:off x="8820006" y="6103630"/>
            <a:ext cx="1141042" cy="415498"/>
          </a:xfrm>
          <a:prstGeom prst="rect">
            <a:avLst/>
          </a:prstGeom>
          <a:noFill/>
        </p:spPr>
        <p:txBody>
          <a:bodyPr wrap="square" rtlCol="0">
            <a:spAutoFit/>
          </a:bodyPr>
          <a:lstStyle/>
          <a:p>
            <a:r>
              <a:rPr lang="en-US" sz="1050" dirty="0">
                <a:solidFill>
                  <a:srgbClr val="FF0000"/>
                </a:solidFill>
              </a:rPr>
              <a:t>Existing </a:t>
            </a:r>
          </a:p>
          <a:p>
            <a:r>
              <a:rPr lang="en-US" sz="1050" dirty="0">
                <a:solidFill>
                  <a:srgbClr val="FF0000"/>
                </a:solidFill>
              </a:rPr>
              <a:t>RHIC tunnel</a:t>
            </a:r>
          </a:p>
        </p:txBody>
      </p:sp>
      <p:sp>
        <p:nvSpPr>
          <p:cNvPr id="27" name="TextBox 26">
            <a:extLst>
              <a:ext uri="{FF2B5EF4-FFF2-40B4-BE49-F238E27FC236}">
                <a16:creationId xmlns:a16="http://schemas.microsoft.com/office/drawing/2014/main" id="{D03DCFF9-843E-C8CC-5D6F-A543731B75DC}"/>
              </a:ext>
            </a:extLst>
          </p:cNvPr>
          <p:cNvSpPr txBox="1"/>
          <p:nvPr/>
        </p:nvSpPr>
        <p:spPr>
          <a:xfrm>
            <a:off x="10264166" y="3683646"/>
            <a:ext cx="1654620" cy="415498"/>
          </a:xfrm>
          <a:prstGeom prst="rect">
            <a:avLst/>
          </a:prstGeom>
          <a:noFill/>
        </p:spPr>
        <p:txBody>
          <a:bodyPr wrap="none" rtlCol="0">
            <a:spAutoFit/>
          </a:bodyPr>
          <a:lstStyle/>
          <a:p>
            <a:r>
              <a:rPr lang="en-US" sz="1050" dirty="0">
                <a:solidFill>
                  <a:srgbClr val="FF0000"/>
                </a:solidFill>
              </a:rPr>
              <a:t>Proposed </a:t>
            </a:r>
          </a:p>
          <a:p>
            <a:r>
              <a:rPr lang="en-US" sz="1050" dirty="0">
                <a:solidFill>
                  <a:srgbClr val="FF0000"/>
                </a:solidFill>
              </a:rPr>
              <a:t>3 GeV Pre-injector Linac</a:t>
            </a:r>
          </a:p>
        </p:txBody>
      </p:sp>
      <p:cxnSp>
        <p:nvCxnSpPr>
          <p:cNvPr id="28" name="Straight Arrow Connector 27">
            <a:extLst>
              <a:ext uri="{FF2B5EF4-FFF2-40B4-BE49-F238E27FC236}">
                <a16:creationId xmlns:a16="http://schemas.microsoft.com/office/drawing/2014/main" id="{214A7923-E80A-44CD-882F-6A9EF810D225}"/>
              </a:ext>
            </a:extLst>
          </p:cNvPr>
          <p:cNvCxnSpPr>
            <a:cxnSpLocks/>
          </p:cNvCxnSpPr>
          <p:nvPr/>
        </p:nvCxnSpPr>
        <p:spPr>
          <a:xfrm flipH="1">
            <a:off x="10083471" y="4051335"/>
            <a:ext cx="517224" cy="268378"/>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150C5A2-8100-6FE0-8CB1-BA5FB6EC949E}"/>
              </a:ext>
            </a:extLst>
          </p:cNvPr>
          <p:cNvSpPr txBox="1"/>
          <p:nvPr/>
        </p:nvSpPr>
        <p:spPr>
          <a:xfrm>
            <a:off x="8711560" y="846504"/>
            <a:ext cx="3480440" cy="338554"/>
          </a:xfrm>
          <a:prstGeom prst="rect">
            <a:avLst/>
          </a:prstGeom>
          <a:noFill/>
        </p:spPr>
        <p:txBody>
          <a:bodyPr wrap="none" rtlCol="0">
            <a:spAutoFit/>
          </a:bodyPr>
          <a:lstStyle/>
          <a:p>
            <a:r>
              <a:rPr lang="en-US" sz="1600" dirty="0"/>
              <a:t>Previous EIC (overcrowded) tunnel </a:t>
            </a:r>
          </a:p>
        </p:txBody>
      </p:sp>
      <p:cxnSp>
        <p:nvCxnSpPr>
          <p:cNvPr id="32" name="Straight Arrow Connector 31">
            <a:extLst>
              <a:ext uri="{FF2B5EF4-FFF2-40B4-BE49-F238E27FC236}">
                <a16:creationId xmlns:a16="http://schemas.microsoft.com/office/drawing/2014/main" id="{711F7C5A-135A-6356-9C3F-F4F25577023B}"/>
              </a:ext>
            </a:extLst>
          </p:cNvPr>
          <p:cNvCxnSpPr>
            <a:cxnSpLocks/>
          </p:cNvCxnSpPr>
          <p:nvPr/>
        </p:nvCxnSpPr>
        <p:spPr>
          <a:xfrm>
            <a:off x="6639512" y="1786521"/>
            <a:ext cx="1676400" cy="137938"/>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1B76493-ED6D-CCF2-CFC4-6C473520B4A1}"/>
              </a:ext>
            </a:extLst>
          </p:cNvPr>
          <p:cNvCxnSpPr>
            <a:cxnSpLocks/>
          </p:cNvCxnSpPr>
          <p:nvPr/>
        </p:nvCxnSpPr>
        <p:spPr>
          <a:xfrm>
            <a:off x="6096000" y="4319713"/>
            <a:ext cx="2387600" cy="50800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386E9EA-1FD8-7E9F-94C1-7A1129E81A12}"/>
              </a:ext>
            </a:extLst>
          </p:cNvPr>
          <p:cNvSpPr txBox="1"/>
          <p:nvPr/>
        </p:nvSpPr>
        <p:spPr>
          <a:xfrm>
            <a:off x="11327734" y="1206384"/>
            <a:ext cx="901109" cy="338554"/>
          </a:xfrm>
          <a:prstGeom prst="rect">
            <a:avLst/>
          </a:prstGeom>
          <a:noFill/>
        </p:spPr>
        <p:txBody>
          <a:bodyPr wrap="square">
            <a:spAutoFit/>
          </a:bodyPr>
          <a:lstStyle/>
          <a:p>
            <a:r>
              <a:rPr lang="en-US" sz="1600" dirty="0" err="1"/>
              <a:t>Ø</a:t>
            </a:r>
            <a:r>
              <a:rPr lang="en-US" sz="1600" dirty="0"/>
              <a:t> 16 ft </a:t>
            </a:r>
          </a:p>
        </p:txBody>
      </p:sp>
    </p:spTree>
    <p:extLst>
      <p:ext uri="{BB962C8B-B14F-4D97-AF65-F5344CB8AC3E}">
        <p14:creationId xmlns:p14="http://schemas.microsoft.com/office/powerpoint/2010/main" val="1527281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64323D-D818-A2DB-CF42-F9784F8D7FB6}"/>
              </a:ext>
            </a:extLst>
          </p:cNvPr>
          <p:cNvSpPr>
            <a:spLocks noGrp="1"/>
          </p:cNvSpPr>
          <p:nvPr>
            <p:ph type="title"/>
          </p:nvPr>
        </p:nvSpPr>
        <p:spPr/>
        <p:txBody>
          <a:bodyPr/>
          <a:lstStyle/>
          <a:p>
            <a:r>
              <a:rPr lang="en-US" dirty="0">
                <a:cs typeface="Arial"/>
              </a:rPr>
              <a:t>RCS BPM System Performance Requirements </a:t>
            </a:r>
          </a:p>
        </p:txBody>
      </p:sp>
      <p:sp>
        <p:nvSpPr>
          <p:cNvPr id="6" name="Text Placeholder 5">
            <a:extLst>
              <a:ext uri="{FF2B5EF4-FFF2-40B4-BE49-F238E27FC236}">
                <a16:creationId xmlns:a16="http://schemas.microsoft.com/office/drawing/2014/main" id="{DF2D7614-2D96-EDD5-2DF3-C909205B97C5}"/>
              </a:ext>
            </a:extLst>
          </p:cNvPr>
          <p:cNvSpPr>
            <a:spLocks noGrp="1"/>
          </p:cNvSpPr>
          <p:nvPr>
            <p:ph type="body" sz="quarter" idx="10"/>
          </p:nvPr>
        </p:nvSpPr>
        <p:spPr/>
        <p:txBody>
          <a:bodyPr vert="horz" lIns="91440" tIns="45720" rIns="91440" bIns="45720" rtlCol="0" anchor="t">
            <a:normAutofit/>
          </a:bodyPr>
          <a:lstStyle/>
          <a:p>
            <a:r>
              <a:rPr lang="en-US" sz="2000" dirty="0">
                <a:cs typeface="Arial"/>
              </a:rPr>
              <a:t>RCS functionally has similarities to a light source booster</a:t>
            </a:r>
          </a:p>
          <a:p>
            <a:r>
              <a:rPr lang="en-US" sz="2000" dirty="0">
                <a:cs typeface="Arial"/>
              </a:rPr>
              <a:t>RCS pilot bunch - 1 nC</a:t>
            </a:r>
          </a:p>
          <a:p>
            <a:pPr lvl="1"/>
            <a:r>
              <a:rPr lang="en-US" sz="1800" dirty="0">
                <a:solidFill>
                  <a:srgbClr val="C00000"/>
                </a:solidFill>
                <a:cs typeface="Arial"/>
              </a:rPr>
              <a:t>Single turn – 1 mm resolution </a:t>
            </a:r>
            <a:endParaRPr lang="en-US" sz="1800" dirty="0">
              <a:cs typeface="Arial"/>
            </a:endParaRPr>
          </a:p>
          <a:p>
            <a:pPr lvl="1"/>
            <a:r>
              <a:rPr lang="en-US" sz="1800" dirty="0">
                <a:solidFill>
                  <a:srgbClr val="C00000"/>
                </a:solidFill>
                <a:cs typeface="Arial"/>
              </a:rPr>
              <a:t>Average over 100 turns </a:t>
            </a:r>
            <a:r>
              <a:rPr lang="en-US" dirty="0">
                <a:solidFill>
                  <a:srgbClr val="C00000"/>
                </a:solidFill>
                <a:cs typeface="Arial"/>
              </a:rPr>
              <a:t>– </a:t>
            </a:r>
            <a:r>
              <a:rPr lang="en-US" sz="1800" dirty="0">
                <a:solidFill>
                  <a:srgbClr val="C00000"/>
                </a:solidFill>
                <a:cs typeface="Arial"/>
              </a:rPr>
              <a:t>100 microns resolution </a:t>
            </a:r>
            <a:r>
              <a:rPr lang="en-US" sz="1800" dirty="0">
                <a:cs typeface="Arial"/>
              </a:rPr>
              <a:t>   </a:t>
            </a:r>
          </a:p>
          <a:p>
            <a:r>
              <a:rPr lang="en-US" sz="2000" dirty="0">
                <a:cs typeface="Arial"/>
              </a:rPr>
              <a:t>RCS maximum bunch - 28 nC  </a:t>
            </a:r>
          </a:p>
          <a:p>
            <a:pPr lvl="1"/>
            <a:r>
              <a:rPr lang="en-US" sz="1800" dirty="0">
                <a:solidFill>
                  <a:srgbClr val="C00000"/>
                </a:solidFill>
                <a:cs typeface="Arial"/>
              </a:rPr>
              <a:t>Single turn – 100 microns resolution </a:t>
            </a:r>
            <a:endParaRPr lang="en-US" sz="1800" dirty="0">
              <a:cs typeface="Arial"/>
            </a:endParaRPr>
          </a:p>
          <a:p>
            <a:pPr lvl="1"/>
            <a:r>
              <a:rPr lang="en-US" sz="1800" dirty="0">
                <a:solidFill>
                  <a:srgbClr val="C00000"/>
                </a:solidFill>
                <a:cs typeface="Arial"/>
              </a:rPr>
              <a:t>Average 100 turns </a:t>
            </a:r>
            <a:r>
              <a:rPr lang="en-US" dirty="0">
                <a:solidFill>
                  <a:srgbClr val="C00000"/>
                </a:solidFill>
                <a:cs typeface="Arial"/>
              </a:rPr>
              <a:t>– </a:t>
            </a:r>
            <a:r>
              <a:rPr lang="en-US" sz="1800" dirty="0">
                <a:solidFill>
                  <a:srgbClr val="C00000"/>
                </a:solidFill>
                <a:cs typeface="Arial"/>
              </a:rPr>
              <a:t>10 microns </a:t>
            </a:r>
            <a:r>
              <a:rPr lang="en-US" sz="1800" dirty="0">
                <a:cs typeface="Arial"/>
              </a:rPr>
              <a:t> </a:t>
            </a:r>
          </a:p>
          <a:p>
            <a:r>
              <a:rPr lang="en-US" sz="2000" dirty="0">
                <a:cs typeface="Arial"/>
              </a:rPr>
              <a:t>Impedance budget (&gt; 550 BPMs in RCS) - instability current threshold should exceed 28 mA </a:t>
            </a:r>
          </a:p>
          <a:p>
            <a:pPr lvl="1"/>
            <a:r>
              <a:rPr lang="en-US" sz="1800" dirty="0">
                <a:cs typeface="Arial"/>
              </a:rPr>
              <a:t>~ 10 times maximum expected beam current</a:t>
            </a:r>
          </a:p>
        </p:txBody>
      </p:sp>
    </p:spTree>
    <p:extLst>
      <p:ext uri="{BB962C8B-B14F-4D97-AF65-F5344CB8AC3E}">
        <p14:creationId xmlns:p14="http://schemas.microsoft.com/office/powerpoint/2010/main" val="226987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F49287-640C-FB8E-2C6D-05A03501E072}"/>
              </a:ext>
            </a:extLst>
          </p:cNvPr>
          <p:cNvSpPr>
            <a:spLocks noGrp="1"/>
          </p:cNvSpPr>
          <p:nvPr>
            <p:ph type="title"/>
          </p:nvPr>
        </p:nvSpPr>
        <p:spPr/>
        <p:txBody>
          <a:bodyPr>
            <a:normAutofit/>
          </a:bodyPr>
          <a:lstStyle/>
          <a:p>
            <a:r>
              <a:rPr lang="en-US" i="0" u="none" strike="noStrike" dirty="0">
                <a:effectLst/>
                <a:latin typeface="Arial"/>
                <a:cs typeface="Arial"/>
              </a:rPr>
              <a:t>RCS BPM button Mechanical Design</a:t>
            </a:r>
            <a:endParaRPr lang="en-US" dirty="0">
              <a:latin typeface="Arial"/>
              <a:cs typeface="Arial"/>
            </a:endParaRPr>
          </a:p>
        </p:txBody>
      </p:sp>
      <p:sp>
        <p:nvSpPr>
          <p:cNvPr id="4" name="Text Placeholder 3">
            <a:extLst>
              <a:ext uri="{FF2B5EF4-FFF2-40B4-BE49-F238E27FC236}">
                <a16:creationId xmlns:a16="http://schemas.microsoft.com/office/drawing/2014/main" id="{9A43E613-A834-E8E6-B310-86A74D0AA600}"/>
              </a:ext>
            </a:extLst>
          </p:cNvPr>
          <p:cNvSpPr>
            <a:spLocks noGrp="1"/>
          </p:cNvSpPr>
          <p:nvPr>
            <p:ph type="body" sz="quarter" idx="10"/>
          </p:nvPr>
        </p:nvSpPr>
        <p:spPr>
          <a:xfrm>
            <a:off x="461961" y="981075"/>
            <a:ext cx="7597518" cy="5335520"/>
          </a:xfrm>
        </p:spPr>
        <p:txBody>
          <a:bodyPr vert="horz" lIns="91440" tIns="45720" rIns="91440" bIns="45720" rtlCol="0" anchor="t">
            <a:normAutofit/>
          </a:bodyPr>
          <a:lstStyle/>
          <a:p>
            <a:r>
              <a:rPr lang="en-US" sz="2000" dirty="0"/>
              <a:t>Design based on:</a:t>
            </a:r>
          </a:p>
          <a:p>
            <a:pPr lvl="1"/>
            <a:r>
              <a:rPr lang="en-US" sz="1800" dirty="0"/>
              <a:t>Requirements for RCS</a:t>
            </a:r>
            <a:endParaRPr lang="en-US" sz="1800" dirty="0">
              <a:cs typeface="Arial"/>
            </a:endParaRPr>
          </a:p>
          <a:p>
            <a:pPr lvl="1"/>
            <a:r>
              <a:rPr lang="en-US" sz="1800" dirty="0"/>
              <a:t>Successful designs for NSLS-II and APS</a:t>
            </a:r>
            <a:endParaRPr lang="en-US" sz="1800" dirty="0">
              <a:cs typeface="Arial"/>
            </a:endParaRPr>
          </a:p>
          <a:p>
            <a:pPr lvl="1"/>
            <a:r>
              <a:rPr lang="en-US" sz="1800" dirty="0"/>
              <a:t>Current experiences with other BPMs</a:t>
            </a:r>
          </a:p>
          <a:p>
            <a:r>
              <a:rPr lang="en-US" sz="2000" dirty="0"/>
              <a:t>Optimize design for:</a:t>
            </a:r>
            <a:endParaRPr lang="en-US" sz="2000" dirty="0">
              <a:cs typeface="Arial"/>
            </a:endParaRPr>
          </a:p>
          <a:p>
            <a:pPr lvl="1"/>
            <a:r>
              <a:rPr lang="en-US" sz="1800" dirty="0"/>
              <a:t>Reasonably low cost (~1,600 units)</a:t>
            </a:r>
            <a:endParaRPr lang="en-US" sz="1800" dirty="0">
              <a:cs typeface="Arial"/>
            </a:endParaRPr>
          </a:p>
          <a:p>
            <a:pPr lvl="1"/>
            <a:r>
              <a:rPr lang="en-US" sz="1800" dirty="0"/>
              <a:t>Ease of manufacturing (tolerances, fabrication methods, etc.)</a:t>
            </a:r>
            <a:endParaRPr lang="en-US" sz="1800" dirty="0">
              <a:cs typeface="Arial"/>
            </a:endParaRPr>
          </a:p>
          <a:p>
            <a:pPr lvl="1"/>
            <a:r>
              <a:rPr lang="en-US" sz="1800" dirty="0"/>
              <a:t>Mechanical robustness</a:t>
            </a:r>
            <a:endParaRPr lang="en-US" sz="1800" dirty="0">
              <a:cs typeface="Arial"/>
            </a:endParaRPr>
          </a:p>
          <a:p>
            <a:pPr lvl="1"/>
            <a:r>
              <a:rPr lang="en-US" sz="1800" dirty="0"/>
              <a:t>Minimal capacitance variation</a:t>
            </a:r>
            <a:endParaRPr lang="en-US" sz="1800" dirty="0">
              <a:cs typeface="Arial"/>
            </a:endParaRPr>
          </a:p>
          <a:p>
            <a:r>
              <a:rPr lang="en-US" sz="2000" dirty="0"/>
              <a:t>Several design iterations evaluated by physics for performance</a:t>
            </a:r>
            <a:endParaRPr lang="en-US" sz="2000" dirty="0">
              <a:cs typeface="Arial"/>
            </a:endParaRPr>
          </a:p>
        </p:txBody>
      </p:sp>
      <p:pic>
        <p:nvPicPr>
          <p:cNvPr id="5" name="Picture 4">
            <a:extLst>
              <a:ext uri="{FF2B5EF4-FFF2-40B4-BE49-F238E27FC236}">
                <a16:creationId xmlns:a16="http://schemas.microsoft.com/office/drawing/2014/main" id="{6D458552-2929-9717-91E1-80F658756BB8}"/>
              </a:ext>
            </a:extLst>
          </p:cNvPr>
          <p:cNvPicPr>
            <a:picLocks noChangeAspect="1"/>
          </p:cNvPicPr>
          <p:nvPr/>
        </p:nvPicPr>
        <p:blipFill>
          <a:blip r:embed="rId2"/>
          <a:stretch>
            <a:fillRect/>
          </a:stretch>
        </p:blipFill>
        <p:spPr>
          <a:xfrm>
            <a:off x="8611467" y="1728460"/>
            <a:ext cx="3243835" cy="3401080"/>
          </a:xfrm>
          <a:prstGeom prst="rect">
            <a:avLst/>
          </a:prstGeom>
        </p:spPr>
      </p:pic>
    </p:spTree>
    <p:extLst>
      <p:ext uri="{BB962C8B-B14F-4D97-AF65-F5344CB8AC3E}">
        <p14:creationId xmlns:p14="http://schemas.microsoft.com/office/powerpoint/2010/main" val="2108170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8D4FD9-C6D6-4D7E-3B4B-7050651BB3CB}"/>
              </a:ext>
            </a:extLst>
          </p:cNvPr>
          <p:cNvPicPr>
            <a:picLocks noChangeAspect="1"/>
          </p:cNvPicPr>
          <p:nvPr/>
        </p:nvPicPr>
        <p:blipFill rotWithShape="1">
          <a:blip r:embed="rId3"/>
          <a:srcRect t="-32" r="-464" b="2998"/>
          <a:stretch/>
        </p:blipFill>
        <p:spPr>
          <a:xfrm>
            <a:off x="2053631" y="991004"/>
            <a:ext cx="8455186" cy="5856560"/>
          </a:xfrm>
          <a:prstGeom prst="rect">
            <a:avLst/>
          </a:prstGeom>
        </p:spPr>
      </p:pic>
      <p:sp>
        <p:nvSpPr>
          <p:cNvPr id="3" name="Title 2">
            <a:extLst>
              <a:ext uri="{FF2B5EF4-FFF2-40B4-BE49-F238E27FC236}">
                <a16:creationId xmlns:a16="http://schemas.microsoft.com/office/drawing/2014/main" id="{49F49287-640C-FB8E-2C6D-05A03501E072}"/>
              </a:ext>
            </a:extLst>
          </p:cNvPr>
          <p:cNvSpPr>
            <a:spLocks noGrp="1"/>
          </p:cNvSpPr>
          <p:nvPr>
            <p:ph type="title"/>
          </p:nvPr>
        </p:nvSpPr>
        <p:spPr/>
        <p:txBody>
          <a:bodyPr>
            <a:normAutofit/>
          </a:bodyPr>
          <a:lstStyle/>
          <a:p>
            <a:r>
              <a:rPr lang="en-US" i="0" u="none" strike="noStrike" dirty="0">
                <a:effectLst/>
                <a:latin typeface="Arial"/>
                <a:cs typeface="Arial"/>
              </a:rPr>
              <a:t>RCS </a:t>
            </a:r>
            <a:r>
              <a:rPr lang="en-US" dirty="0">
                <a:latin typeface="Arial"/>
                <a:cs typeface="Arial"/>
              </a:rPr>
              <a:t>BPM Button </a:t>
            </a:r>
            <a:r>
              <a:rPr lang="en-US" i="0" u="none" strike="noStrike" dirty="0">
                <a:effectLst/>
                <a:latin typeface="Arial"/>
                <a:cs typeface="Arial"/>
              </a:rPr>
              <a:t>Cross Section </a:t>
            </a:r>
            <a:endParaRPr lang="en-US" dirty="0">
              <a:latin typeface="Arial"/>
              <a:cs typeface="Arial"/>
            </a:endParaRPr>
          </a:p>
        </p:txBody>
      </p:sp>
      <p:cxnSp>
        <p:nvCxnSpPr>
          <p:cNvPr id="12" name="Straight Arrow Connector 11">
            <a:extLst>
              <a:ext uri="{FF2B5EF4-FFF2-40B4-BE49-F238E27FC236}">
                <a16:creationId xmlns:a16="http://schemas.microsoft.com/office/drawing/2014/main" id="{703AABA4-D416-C9A5-8639-9B9077FE2E26}"/>
              </a:ext>
            </a:extLst>
          </p:cNvPr>
          <p:cNvCxnSpPr>
            <a:cxnSpLocks/>
          </p:cNvCxnSpPr>
          <p:nvPr/>
        </p:nvCxnSpPr>
        <p:spPr>
          <a:xfrm flipH="1">
            <a:off x="6676575" y="967193"/>
            <a:ext cx="227188" cy="2347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ECA2E53F-2F0F-6708-713B-6C1826D09F15}"/>
              </a:ext>
            </a:extLst>
          </p:cNvPr>
          <p:cNvSpPr txBox="1">
            <a:spLocks/>
          </p:cNvSpPr>
          <p:nvPr/>
        </p:nvSpPr>
        <p:spPr>
          <a:xfrm>
            <a:off x="6926005" y="791343"/>
            <a:ext cx="1414100" cy="382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cs typeface="Times New Roman" panose="02020603050405020304" pitchFamily="18" charset="0"/>
              </a:rPr>
              <a:t>5 mm button</a:t>
            </a:r>
          </a:p>
        </p:txBody>
      </p:sp>
      <p:cxnSp>
        <p:nvCxnSpPr>
          <p:cNvPr id="14" name="Straight Arrow Connector 13">
            <a:extLst>
              <a:ext uri="{FF2B5EF4-FFF2-40B4-BE49-F238E27FC236}">
                <a16:creationId xmlns:a16="http://schemas.microsoft.com/office/drawing/2014/main" id="{C68E43D9-AF4C-5A8C-748A-09BEF316A9AC}"/>
              </a:ext>
            </a:extLst>
          </p:cNvPr>
          <p:cNvCxnSpPr>
            <a:cxnSpLocks/>
          </p:cNvCxnSpPr>
          <p:nvPr/>
        </p:nvCxnSpPr>
        <p:spPr>
          <a:xfrm flipH="1">
            <a:off x="7214283" y="2343150"/>
            <a:ext cx="620796" cy="2278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829957ED-5C35-F71F-6C33-1373052D316F}"/>
              </a:ext>
            </a:extLst>
          </p:cNvPr>
          <p:cNvSpPr txBox="1">
            <a:spLocks/>
          </p:cNvSpPr>
          <p:nvPr/>
        </p:nvSpPr>
        <p:spPr>
          <a:xfrm>
            <a:off x="7835079" y="2165091"/>
            <a:ext cx="1474677" cy="382588"/>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cs typeface="Times New Roman"/>
              </a:rPr>
              <a:t>316L BPM body</a:t>
            </a:r>
          </a:p>
        </p:txBody>
      </p:sp>
      <p:cxnSp>
        <p:nvCxnSpPr>
          <p:cNvPr id="16" name="Straight Arrow Connector 15">
            <a:extLst>
              <a:ext uri="{FF2B5EF4-FFF2-40B4-BE49-F238E27FC236}">
                <a16:creationId xmlns:a16="http://schemas.microsoft.com/office/drawing/2014/main" id="{57DD7C75-858B-6154-3017-E69234141F11}"/>
              </a:ext>
            </a:extLst>
          </p:cNvPr>
          <p:cNvCxnSpPr>
            <a:cxnSpLocks/>
          </p:cNvCxnSpPr>
          <p:nvPr/>
        </p:nvCxnSpPr>
        <p:spPr>
          <a:xfrm flipH="1" flipV="1">
            <a:off x="9203383" y="5067044"/>
            <a:ext cx="479632" cy="4193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F1D3350A-9279-4BAD-9C6E-0D7C8E652123}"/>
              </a:ext>
            </a:extLst>
          </p:cNvPr>
          <p:cNvSpPr txBox="1">
            <a:spLocks/>
          </p:cNvSpPr>
          <p:nvPr/>
        </p:nvSpPr>
        <p:spPr>
          <a:xfrm>
            <a:off x="9646507" y="5436658"/>
            <a:ext cx="2545493" cy="71411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cs typeface="Times New Roman"/>
              </a:rPr>
              <a:t>Integrated flange</a:t>
            </a:r>
          </a:p>
        </p:txBody>
      </p:sp>
      <p:cxnSp>
        <p:nvCxnSpPr>
          <p:cNvPr id="18" name="Straight Arrow Connector 17">
            <a:extLst>
              <a:ext uri="{FF2B5EF4-FFF2-40B4-BE49-F238E27FC236}">
                <a16:creationId xmlns:a16="http://schemas.microsoft.com/office/drawing/2014/main" id="{88D25558-40C8-87B6-661A-7CEFA3EC4E62}"/>
              </a:ext>
            </a:extLst>
          </p:cNvPr>
          <p:cNvCxnSpPr>
            <a:cxnSpLocks/>
          </p:cNvCxnSpPr>
          <p:nvPr/>
        </p:nvCxnSpPr>
        <p:spPr>
          <a:xfrm flipH="1" flipV="1">
            <a:off x="7075180" y="6106394"/>
            <a:ext cx="759899" cy="4144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 Placeholder 3">
            <a:extLst>
              <a:ext uri="{FF2B5EF4-FFF2-40B4-BE49-F238E27FC236}">
                <a16:creationId xmlns:a16="http://schemas.microsoft.com/office/drawing/2014/main" id="{2B02EF11-179F-1B11-478C-E86C663F4985}"/>
              </a:ext>
            </a:extLst>
          </p:cNvPr>
          <p:cNvSpPr txBox="1">
            <a:spLocks/>
          </p:cNvSpPr>
          <p:nvPr/>
        </p:nvSpPr>
        <p:spPr>
          <a:xfrm>
            <a:off x="7835079" y="6368807"/>
            <a:ext cx="1657967" cy="382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cs typeface="Times New Roman" panose="02020603050405020304" pitchFamily="18" charset="0"/>
              </a:rPr>
              <a:t>SMA connector</a:t>
            </a:r>
          </a:p>
        </p:txBody>
      </p:sp>
      <p:cxnSp>
        <p:nvCxnSpPr>
          <p:cNvPr id="20" name="Straight Arrow Connector 19">
            <a:extLst>
              <a:ext uri="{FF2B5EF4-FFF2-40B4-BE49-F238E27FC236}">
                <a16:creationId xmlns:a16="http://schemas.microsoft.com/office/drawing/2014/main" id="{D14AF81C-1128-6FA8-2F94-6FF1EF7C9BC5}"/>
              </a:ext>
            </a:extLst>
          </p:cNvPr>
          <p:cNvCxnSpPr>
            <a:cxnSpLocks/>
          </p:cNvCxnSpPr>
          <p:nvPr/>
        </p:nvCxnSpPr>
        <p:spPr>
          <a:xfrm flipV="1">
            <a:off x="5124450" y="4177847"/>
            <a:ext cx="1088091" cy="12228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E8895E02-20D8-F388-026D-309B19396F7C}"/>
              </a:ext>
            </a:extLst>
          </p:cNvPr>
          <p:cNvSpPr txBox="1">
            <a:spLocks/>
          </p:cNvSpPr>
          <p:nvPr/>
        </p:nvSpPr>
        <p:spPr>
          <a:xfrm>
            <a:off x="4530986" y="5366506"/>
            <a:ext cx="735226" cy="382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cs typeface="Times New Roman" panose="02020603050405020304" pitchFamily="18" charset="0"/>
              </a:rPr>
              <a:t>Stem</a:t>
            </a:r>
          </a:p>
        </p:txBody>
      </p:sp>
      <p:cxnSp>
        <p:nvCxnSpPr>
          <p:cNvPr id="22" name="Straight Arrow Connector 21">
            <a:extLst>
              <a:ext uri="{FF2B5EF4-FFF2-40B4-BE49-F238E27FC236}">
                <a16:creationId xmlns:a16="http://schemas.microsoft.com/office/drawing/2014/main" id="{3A7F0B2C-843D-19F0-2003-F838D63F0D3F}"/>
              </a:ext>
            </a:extLst>
          </p:cNvPr>
          <p:cNvCxnSpPr>
            <a:cxnSpLocks/>
          </p:cNvCxnSpPr>
          <p:nvPr/>
        </p:nvCxnSpPr>
        <p:spPr>
          <a:xfrm flipV="1">
            <a:off x="4679696" y="2410614"/>
            <a:ext cx="1276818" cy="3086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 Placeholder 3">
            <a:extLst>
              <a:ext uri="{FF2B5EF4-FFF2-40B4-BE49-F238E27FC236}">
                <a16:creationId xmlns:a16="http://schemas.microsoft.com/office/drawing/2014/main" id="{F9C95BD3-D304-02A1-CA98-2CA9CDF00587}"/>
              </a:ext>
            </a:extLst>
          </p:cNvPr>
          <p:cNvSpPr txBox="1">
            <a:spLocks/>
          </p:cNvSpPr>
          <p:nvPr/>
        </p:nvSpPr>
        <p:spPr>
          <a:xfrm>
            <a:off x="3323706" y="2571041"/>
            <a:ext cx="1416908" cy="382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cs typeface="Times New Roman" panose="02020603050405020304" pitchFamily="18" charset="0"/>
              </a:rPr>
              <a:t>Ceramic seal</a:t>
            </a:r>
          </a:p>
        </p:txBody>
      </p:sp>
      <p:cxnSp>
        <p:nvCxnSpPr>
          <p:cNvPr id="24" name="Straight Arrow Connector 23">
            <a:extLst>
              <a:ext uri="{FF2B5EF4-FFF2-40B4-BE49-F238E27FC236}">
                <a16:creationId xmlns:a16="http://schemas.microsoft.com/office/drawing/2014/main" id="{75A1D03B-DC06-65F6-CF81-1EE813432DDA}"/>
              </a:ext>
            </a:extLst>
          </p:cNvPr>
          <p:cNvCxnSpPr>
            <a:cxnSpLocks/>
          </p:cNvCxnSpPr>
          <p:nvPr/>
        </p:nvCxnSpPr>
        <p:spPr>
          <a:xfrm flipV="1">
            <a:off x="4520348" y="1681613"/>
            <a:ext cx="813652" cy="2493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146E2E4A-1D21-32C9-7971-4D8E1C42ED99}"/>
              </a:ext>
            </a:extLst>
          </p:cNvPr>
          <p:cNvSpPr txBox="1">
            <a:spLocks/>
          </p:cNvSpPr>
          <p:nvPr/>
        </p:nvSpPr>
        <p:spPr>
          <a:xfrm>
            <a:off x="2441574" y="1836937"/>
            <a:ext cx="2172521" cy="382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cs typeface="Times New Roman" panose="02020603050405020304" pitchFamily="18" charset="0"/>
              </a:rPr>
              <a:t>Groove for RF spring</a:t>
            </a:r>
          </a:p>
        </p:txBody>
      </p:sp>
      <p:cxnSp>
        <p:nvCxnSpPr>
          <p:cNvPr id="26" name="Straight Arrow Connector 25">
            <a:extLst>
              <a:ext uri="{FF2B5EF4-FFF2-40B4-BE49-F238E27FC236}">
                <a16:creationId xmlns:a16="http://schemas.microsoft.com/office/drawing/2014/main" id="{C18BD845-F14A-AA6A-C463-15F4F3A93398}"/>
              </a:ext>
            </a:extLst>
          </p:cNvPr>
          <p:cNvCxnSpPr>
            <a:cxnSpLocks/>
          </p:cNvCxnSpPr>
          <p:nvPr/>
        </p:nvCxnSpPr>
        <p:spPr>
          <a:xfrm>
            <a:off x="4520348" y="1355133"/>
            <a:ext cx="604102" cy="282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66A10A96-2165-F2B8-BBF2-498F44C3250B}"/>
              </a:ext>
            </a:extLst>
          </p:cNvPr>
          <p:cNvSpPr txBox="1">
            <a:spLocks/>
          </p:cNvSpPr>
          <p:nvPr/>
        </p:nvSpPr>
        <p:spPr>
          <a:xfrm>
            <a:off x="2862999" y="1201964"/>
            <a:ext cx="2172521" cy="382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cs typeface="Times New Roman" panose="02020603050405020304" pitchFamily="18" charset="0"/>
              </a:rPr>
              <a:t>Protective collar</a:t>
            </a:r>
          </a:p>
        </p:txBody>
      </p:sp>
      <p:pic>
        <p:nvPicPr>
          <p:cNvPr id="8" name="Picture 7">
            <a:extLst>
              <a:ext uri="{FF2B5EF4-FFF2-40B4-BE49-F238E27FC236}">
                <a16:creationId xmlns:a16="http://schemas.microsoft.com/office/drawing/2014/main" id="{D1546073-ED90-C9A4-71EC-D4E41F8E616E}"/>
              </a:ext>
            </a:extLst>
          </p:cNvPr>
          <p:cNvPicPr>
            <a:picLocks noChangeAspect="1"/>
          </p:cNvPicPr>
          <p:nvPr/>
        </p:nvPicPr>
        <p:blipFill>
          <a:blip r:embed="rId4"/>
          <a:stretch>
            <a:fillRect/>
          </a:stretch>
        </p:blipFill>
        <p:spPr>
          <a:xfrm>
            <a:off x="9789982" y="991004"/>
            <a:ext cx="2172522" cy="2115703"/>
          </a:xfrm>
          <a:prstGeom prst="rect">
            <a:avLst/>
          </a:prstGeom>
        </p:spPr>
      </p:pic>
      <p:pic>
        <p:nvPicPr>
          <p:cNvPr id="9" name="Picture 8">
            <a:extLst>
              <a:ext uri="{FF2B5EF4-FFF2-40B4-BE49-F238E27FC236}">
                <a16:creationId xmlns:a16="http://schemas.microsoft.com/office/drawing/2014/main" id="{48FCE99D-40D2-4755-5A48-BFA1CADEB796}"/>
              </a:ext>
            </a:extLst>
          </p:cNvPr>
          <p:cNvPicPr>
            <a:picLocks noChangeAspect="1"/>
          </p:cNvPicPr>
          <p:nvPr/>
        </p:nvPicPr>
        <p:blipFill>
          <a:blip r:embed="rId5"/>
          <a:stretch>
            <a:fillRect/>
          </a:stretch>
        </p:blipFill>
        <p:spPr>
          <a:xfrm>
            <a:off x="450609" y="1030240"/>
            <a:ext cx="1997172" cy="2070632"/>
          </a:xfrm>
          <a:prstGeom prst="rect">
            <a:avLst/>
          </a:prstGeom>
        </p:spPr>
      </p:pic>
      <p:cxnSp>
        <p:nvCxnSpPr>
          <p:cNvPr id="4" name="Straight Arrow Connector 3">
            <a:extLst>
              <a:ext uri="{FF2B5EF4-FFF2-40B4-BE49-F238E27FC236}">
                <a16:creationId xmlns:a16="http://schemas.microsoft.com/office/drawing/2014/main" id="{C876E465-BCDE-99F2-E2E6-9EE8AF380997}"/>
              </a:ext>
            </a:extLst>
          </p:cNvPr>
          <p:cNvCxnSpPr>
            <a:cxnSpLocks/>
          </p:cNvCxnSpPr>
          <p:nvPr/>
        </p:nvCxnSpPr>
        <p:spPr>
          <a:xfrm flipH="1">
            <a:off x="7783859" y="2958906"/>
            <a:ext cx="636189" cy="5742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06B9BB14-31A0-A2AD-103C-916FF5559B7D}"/>
              </a:ext>
            </a:extLst>
          </p:cNvPr>
          <p:cNvSpPr txBox="1">
            <a:spLocks/>
          </p:cNvSpPr>
          <p:nvPr/>
        </p:nvSpPr>
        <p:spPr>
          <a:xfrm>
            <a:off x="8435441" y="2757756"/>
            <a:ext cx="1690193" cy="344105"/>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a:cs typeface="Times New Roman"/>
              </a:rPr>
              <a:t>Helicoflex groove</a:t>
            </a:r>
            <a:endParaRPr lang="en-US">
              <a:cs typeface="Times New Roman" panose="02020603050405020304" pitchFamily="18" charset="0"/>
            </a:endParaRPr>
          </a:p>
        </p:txBody>
      </p:sp>
      <p:sp>
        <p:nvSpPr>
          <p:cNvPr id="7" name="Text Placeholder 3">
            <a:extLst>
              <a:ext uri="{FF2B5EF4-FFF2-40B4-BE49-F238E27FC236}">
                <a16:creationId xmlns:a16="http://schemas.microsoft.com/office/drawing/2014/main" id="{95A0E3B4-37C7-DAA0-6980-A11C11E9278E}"/>
              </a:ext>
            </a:extLst>
          </p:cNvPr>
          <p:cNvSpPr txBox="1">
            <a:spLocks/>
          </p:cNvSpPr>
          <p:nvPr/>
        </p:nvSpPr>
        <p:spPr>
          <a:xfrm>
            <a:off x="7473986" y="1454349"/>
            <a:ext cx="2172521" cy="382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dirty="0">
                <a:cs typeface="Times New Roman" panose="02020603050405020304" pitchFamily="18" charset="0"/>
              </a:rPr>
              <a:t>250-micron gap</a:t>
            </a:r>
          </a:p>
        </p:txBody>
      </p:sp>
      <p:cxnSp>
        <p:nvCxnSpPr>
          <p:cNvPr id="11" name="Straight Arrow Connector 10">
            <a:extLst>
              <a:ext uri="{FF2B5EF4-FFF2-40B4-BE49-F238E27FC236}">
                <a16:creationId xmlns:a16="http://schemas.microsoft.com/office/drawing/2014/main" id="{CA6FE5ED-2FD8-CDFD-1328-3BFE9B579AFD}"/>
              </a:ext>
            </a:extLst>
          </p:cNvPr>
          <p:cNvCxnSpPr>
            <a:cxnSpLocks/>
          </p:cNvCxnSpPr>
          <p:nvPr/>
        </p:nvCxnSpPr>
        <p:spPr>
          <a:xfrm flipH="1" flipV="1">
            <a:off x="6964996" y="1291234"/>
            <a:ext cx="559685" cy="3544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462447"/>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3B EIC_PPT_Outline_Template_Widescreen_0224.potx" id="{E6C5CCA8-604B-4BF3-AD52-0CCDA95A2BA6}" vid="{8057B053-B9B7-4C41-ADDD-67BAEC9A00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1CE73125B713E43922C33267F911AC2" ma:contentTypeVersion="8" ma:contentTypeDescription="Create a new document." ma:contentTypeScope="" ma:versionID="ea83654c33670f3e3b18d1eba3d0903f">
  <xsd:schema xmlns:xsd="http://www.w3.org/2001/XMLSchema" xmlns:xs="http://www.w3.org/2001/XMLSchema" xmlns:p="http://schemas.microsoft.com/office/2006/metadata/properties" xmlns:ns2="595460f3-20eb-4d7c-b121-40fd9ba6f194" targetNamespace="http://schemas.microsoft.com/office/2006/metadata/properties" ma:root="true" ma:fieldsID="721dbdc7807ce37e17b681329a8cf998" ns2:_="">
    <xsd:import namespace="595460f3-20eb-4d7c-b121-40fd9ba6f19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5460f3-20eb-4d7c-b121-40fd9ba6f1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22D85F-60BA-4A51-A1DF-FC43A3B6C642}">
  <ds:schemaRefs>
    <ds:schemaRef ds:uri="http://schemas.microsoft.com/sharepoint/v3/contenttype/forms"/>
  </ds:schemaRefs>
</ds:datastoreItem>
</file>

<file path=customXml/itemProps2.xml><?xml version="1.0" encoding="utf-8"?>
<ds:datastoreItem xmlns:ds="http://schemas.openxmlformats.org/officeDocument/2006/customXml" ds:itemID="{B9E88647-562A-460A-88A0-13D05ABABF01}">
  <ds:schemaRefs>
    <ds:schemaRef ds:uri="http://www.w3.org/XML/1998/namespace"/>
    <ds:schemaRef ds:uri="http://purl.org/dc/dcmitype/"/>
    <ds:schemaRef ds:uri="http://schemas.microsoft.com/office/2006/documentManagement/types"/>
    <ds:schemaRef ds:uri="http://purl.org/dc/terms/"/>
    <ds:schemaRef ds:uri="http://purl.org/dc/elements/1.1/"/>
    <ds:schemaRef ds:uri="http://schemas.openxmlformats.org/package/2006/metadata/core-properties"/>
    <ds:schemaRef ds:uri="http://schemas.microsoft.com/office/infopath/2007/PartnerControls"/>
    <ds:schemaRef ds:uri="595460f3-20eb-4d7c-b121-40fd9ba6f194"/>
    <ds:schemaRef ds:uri="http://schemas.microsoft.com/office/2006/metadata/properties"/>
  </ds:schemaRefs>
</ds:datastoreItem>
</file>

<file path=customXml/itemProps3.xml><?xml version="1.0" encoding="utf-8"?>
<ds:datastoreItem xmlns:ds="http://schemas.openxmlformats.org/officeDocument/2006/customXml" ds:itemID="{AE2674D0-CF12-48DB-B502-F835B26DA2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5460f3-20eb-4d7c-b121-40fd9ba6f1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CD-3B EIC_PPT_Outline_Template_Widescreen_0924</Template>
  <TotalTime>14343</TotalTime>
  <Words>3501</Words>
  <Application>Microsoft Macintosh PowerPoint</Application>
  <PresentationFormat>Widescreen</PresentationFormat>
  <Paragraphs>682</Paragraphs>
  <Slides>40</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 Narrow</vt:lpstr>
      <vt:lpstr>Calibri</vt:lpstr>
      <vt:lpstr>Cambria Math</vt:lpstr>
      <vt:lpstr>Courier New</vt:lpstr>
      <vt:lpstr>Helvetica</vt:lpstr>
      <vt:lpstr>PT Sans</vt:lpstr>
      <vt:lpstr>Times New Roman</vt:lpstr>
      <vt:lpstr>Wingdings</vt:lpstr>
      <vt:lpstr>BNL</vt:lpstr>
      <vt:lpstr>Electron-Ion Collider BPM Button Design Progress</vt:lpstr>
      <vt:lpstr>Outline</vt:lpstr>
      <vt:lpstr>Electron-Ion Collider Overview</vt:lpstr>
      <vt:lpstr>Electron-Ion Collider Schedule</vt:lpstr>
      <vt:lpstr>PowerPoint Presentation</vt:lpstr>
      <vt:lpstr>Rapid Cycling Synchrotron BPM button design status</vt:lpstr>
      <vt:lpstr>RCS BPM System Performance Requirements </vt:lpstr>
      <vt:lpstr>RCS BPM button Mechanical Design</vt:lpstr>
      <vt:lpstr>RCS BPM Button Cross Section </vt:lpstr>
      <vt:lpstr>RCS BPM Button Geometry</vt:lpstr>
      <vt:lpstr>BPM Body Description</vt:lpstr>
      <vt:lpstr>Collar and Button Gap</vt:lpstr>
      <vt:lpstr>Housing Assembly + Mating Interface</vt:lpstr>
      <vt:lpstr>RCS - Single and Dual-Plane Types</vt:lpstr>
      <vt:lpstr>RCS BPM Button Summary</vt:lpstr>
      <vt:lpstr>PowerPoint Presentation</vt:lpstr>
      <vt:lpstr>ESR Beam Parameters </vt:lpstr>
      <vt:lpstr>ESR BPM Performance requirements </vt:lpstr>
      <vt:lpstr>ESR BPM Overview</vt:lpstr>
      <vt:lpstr>ESR BPM button shape development </vt:lpstr>
      <vt:lpstr>ESR BPM button shape comparison - CST </vt:lpstr>
      <vt:lpstr>ESR BPM button shape comparison </vt:lpstr>
      <vt:lpstr>ESR BPM Thermal Analysis set up</vt:lpstr>
      <vt:lpstr>ESR BPM Thermal Analysis Results</vt:lpstr>
      <vt:lpstr>ESR Impedance Budget &amp; BPMs</vt:lpstr>
      <vt:lpstr>PowerPoint Presentation</vt:lpstr>
      <vt:lpstr>HSR BPM performance requirements</vt:lpstr>
      <vt:lpstr>HSR BPM Button overview</vt:lpstr>
      <vt:lpstr>HSR Energy Range and Radial Shift</vt:lpstr>
      <vt:lpstr>PowerPoint Presentation</vt:lpstr>
      <vt:lpstr>HSR Impedance budget &amp; BPMs</vt:lpstr>
      <vt:lpstr>HSR BPM Buttons Summary</vt:lpstr>
      <vt:lpstr>Summary</vt:lpstr>
      <vt:lpstr>PowerPoint Presentation</vt:lpstr>
      <vt:lpstr>HSR BPM button signal analysis – button capacitance</vt:lpstr>
      <vt:lpstr>ESR BPM button - preliminary design</vt:lpstr>
      <vt:lpstr>HSR BPM button</vt:lpstr>
      <vt:lpstr>RCS "Button" Electrode</vt:lpstr>
      <vt:lpstr>RCS BPM Body</vt:lpstr>
      <vt:lpstr>ESR BPM button spacing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Nagaitsev, Sergei</dc:creator>
  <cp:keywords/>
  <dc:description/>
  <cp:lastModifiedBy>Gassner, David M</cp:lastModifiedBy>
  <cp:revision>231</cp:revision>
  <dcterms:created xsi:type="dcterms:W3CDTF">2024-09-19T21:06:26Z</dcterms:created>
  <dcterms:modified xsi:type="dcterms:W3CDTF">2024-12-12T07:26:00Z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0x01010035A5CA21E8D31D40818BB7CB8844EA21</vt:lpwstr>
  </property>
  <property fmtid="{D5CDD505-2E9C-101B-9397-08002B2CF9AE}" pid="3" name="MediaServiceImageTags">
    <vt:lpwstr/>
  </property>
</Properties>
</file>