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40" r:id="rId2"/>
    <p:sldId id="428" r:id="rId3"/>
    <p:sldId id="429" r:id="rId4"/>
    <p:sldId id="525" r:id="rId5"/>
    <p:sldId id="488" r:id="rId6"/>
    <p:sldId id="430" r:id="rId7"/>
    <p:sldId id="489" r:id="rId8"/>
    <p:sldId id="487" r:id="rId9"/>
    <p:sldId id="526" r:id="rId10"/>
    <p:sldId id="490" r:id="rId11"/>
    <p:sldId id="513" r:id="rId12"/>
    <p:sldId id="514" r:id="rId13"/>
    <p:sldId id="495" r:id="rId14"/>
    <p:sldId id="498" r:id="rId15"/>
    <p:sldId id="496" r:id="rId16"/>
    <p:sldId id="499" r:id="rId17"/>
    <p:sldId id="497" r:id="rId18"/>
    <p:sldId id="527" r:id="rId19"/>
    <p:sldId id="531" r:id="rId20"/>
    <p:sldId id="504" r:id="rId21"/>
    <p:sldId id="505" r:id="rId22"/>
    <p:sldId id="506" r:id="rId23"/>
    <p:sldId id="528" r:id="rId24"/>
    <p:sldId id="508" r:id="rId25"/>
    <p:sldId id="507" r:id="rId26"/>
    <p:sldId id="500" r:id="rId27"/>
    <p:sldId id="501" r:id="rId28"/>
    <p:sldId id="502" r:id="rId29"/>
    <p:sldId id="509" r:id="rId30"/>
    <p:sldId id="529" r:id="rId31"/>
    <p:sldId id="517" r:id="rId32"/>
    <p:sldId id="518" r:id="rId33"/>
    <p:sldId id="530" r:id="rId34"/>
    <p:sldId id="519" r:id="rId35"/>
    <p:sldId id="427" r:id="rId36"/>
    <p:sldId id="436" r:id="rId37"/>
    <p:sldId id="439" r:id="rId38"/>
    <p:sldId id="465" r:id="rId39"/>
    <p:sldId id="459" r:id="rId40"/>
    <p:sldId id="476" r:id="rId41"/>
    <p:sldId id="461" r:id="rId42"/>
    <p:sldId id="413" r:id="rId43"/>
    <p:sldId id="479" r:id="rId44"/>
    <p:sldId id="480" r:id="rId45"/>
  </p:sldIdLst>
  <p:sldSz cx="12192000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MS P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MS PGothic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F1B44939-3F31-4D8F-A1AD-200470722726}">
          <p14:sldIdLst>
            <p14:sldId id="340"/>
            <p14:sldId id="428"/>
            <p14:sldId id="429"/>
          </p14:sldIdLst>
        </p14:section>
        <p14:section name="1. Introduction" id="{D57F9FC6-E028-485C-AF08-874C271FDD90}">
          <p14:sldIdLst>
            <p14:sldId id="525"/>
            <p14:sldId id="488"/>
            <p14:sldId id="430"/>
            <p14:sldId id="489"/>
            <p14:sldId id="487"/>
          </p14:sldIdLst>
        </p14:section>
        <p14:section name="40GHz Pickups" id="{4B104505-8400-4FBD-8EAB-379B1E794A07}">
          <p14:sldIdLst>
            <p14:sldId id="526"/>
            <p14:sldId id="490"/>
            <p14:sldId id="513"/>
            <p14:sldId id="514"/>
            <p14:sldId id="495"/>
            <p14:sldId id="498"/>
            <p14:sldId id="496"/>
            <p14:sldId id="499"/>
            <p14:sldId id="497"/>
          </p14:sldIdLst>
        </p14:section>
        <p14:section name="PCB-Pickups" id="{E43EC255-0852-4414-8923-10082A58AFC9}">
          <p14:sldIdLst>
            <p14:sldId id="527"/>
            <p14:sldId id="531"/>
            <p14:sldId id="504"/>
            <p14:sldId id="505"/>
            <p14:sldId id="506"/>
            <p14:sldId id="528"/>
            <p14:sldId id="508"/>
            <p14:sldId id="507"/>
            <p14:sldId id="500"/>
            <p14:sldId id="501"/>
            <p14:sldId id="502"/>
            <p14:sldId id="509"/>
            <p14:sldId id="529"/>
            <p14:sldId id="517"/>
            <p14:sldId id="518"/>
            <p14:sldId id="530"/>
            <p14:sldId id="519"/>
            <p14:sldId id="427"/>
          </p14:sldIdLst>
        </p14:section>
        <p14:section name="Back Matter" id="{39B96E50-9349-4F33-89BD-7FD32C5A3310}">
          <p14:sldIdLst>
            <p14:sldId id="436"/>
            <p14:sldId id="439"/>
            <p14:sldId id="465"/>
            <p14:sldId id="459"/>
            <p14:sldId id="476"/>
            <p14:sldId id="461"/>
            <p14:sldId id="413"/>
            <p14:sldId id="479"/>
            <p14:sldId id="48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884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9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52360C-89DD-371A-0B37-54E9C1A45F12}" name="Bernhard Scheible" initials="BS" userId="a021e0887bae04d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5C66"/>
    <a:srgbClr val="BDC4C5"/>
    <a:srgbClr val="80BA24"/>
    <a:srgbClr val="FFFF00"/>
    <a:srgbClr val="FF0707"/>
    <a:srgbClr val="8996A0"/>
    <a:srgbClr val="DFE5E6"/>
    <a:srgbClr val="FFFFFF"/>
    <a:srgbClr val="3607FF"/>
    <a:srgbClr val="4E9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65" autoAdjust="0"/>
    <p:restoredTop sz="96577" autoAdjust="0"/>
  </p:normalViewPr>
  <p:slideViewPr>
    <p:cSldViewPr showGuides="1">
      <p:cViewPr varScale="1">
        <p:scale>
          <a:sx n="75" d="100"/>
          <a:sy n="75" d="100"/>
        </p:scale>
        <p:origin x="451" y="53"/>
      </p:cViewPr>
      <p:guideLst>
        <p:guide orient="horz" pos="3884"/>
        <p:guide pos="272"/>
        <p:guide orient="horz" pos="935"/>
      </p:guideLst>
    </p:cSldViewPr>
  </p:slideViewPr>
  <p:outlineViewPr>
    <p:cViewPr>
      <p:scale>
        <a:sx n="33" d="100"/>
        <a:sy n="33" d="100"/>
      </p:scale>
      <p:origin x="0" y="-7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4638"/>
    </p:cViewPr>
  </p:sorterViewPr>
  <p:notesViewPr>
    <p:cSldViewPr showGuides="1">
      <p:cViewPr varScale="1">
        <p:scale>
          <a:sx n="60" d="100"/>
          <a:sy n="60" d="100"/>
        </p:scale>
        <p:origin x="3187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7549A58-65A2-1C4E-BD33-6061F52BCE58}" type="datetimeFigureOut">
              <a:rPr lang="de-DE" altLang="de-DE"/>
              <a:pPr>
                <a:defRPr/>
              </a:pPr>
              <a:t>11.12.2024</a:t>
            </a:fld>
            <a:endParaRPr lang="de-DE" alt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A2CBF72-E928-E147-A1D9-782F6DF0FEAB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11665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B8FA84D-43F1-B541-9232-7D50279E8043}" type="datetimeFigureOut">
              <a:rPr lang="de-DE" altLang="de-DE"/>
              <a:pPr>
                <a:defRPr/>
              </a:pPr>
              <a:t>11.12.2024</a:t>
            </a:fld>
            <a:endParaRPr lang="de-DE" altLang="de-DE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Textmasterformate durch Klicken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79F7848-E2AA-B947-8B0B-A0FBC6F783BE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06036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78438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8FF63-8A90-7194-7922-D3636F3E5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17398B0-67A9-FC09-6CF1-2D538B09F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FC7E7C8-75A8-DFE3-99EF-C506B300A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541B85B-4874-584C-A3CD-9F1A87AF11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15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91477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E2005-EECE-57BE-5D76-753FB0FC5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434332C-35C2-5B60-1C82-0567C861B5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0CE9883-74CF-99EA-8D21-3205EA470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5F91AE-AFAE-8B0D-8620-B63CA0312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16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134837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D62A2-0DA7-066F-6F06-05BE3F99E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0A6FF9E-3AE2-36BA-BB36-CC026726E8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E0CE2B9-3D3D-FEEF-BB04-13485C028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F60E7E-78EB-72A6-643C-FCA3F3B74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17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14921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EADD4-0F3C-7652-D16F-980F663E0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7EC7A36-00D1-6E06-EC71-92343541F8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8652376-BEEE-90B6-193B-473450F33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33F921-A31D-6BBD-CAC9-169FD71890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19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180674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76A32-F1BC-49DB-5098-601D538B1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17DD81F-997D-10F1-66B5-DFD4A392E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8F196C5-0005-D674-B69A-D8A35FECA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D1A32F-A1D1-FA57-AB7D-30B08D0EA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20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45848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A9224-22B5-6A64-DF03-429F7FC1E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2D147C3-E6F3-B892-06EC-CF65556E1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A0E1BE-C49F-A3C5-A08F-C078F801D2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95E9B8-8648-5D2B-5F90-D01D12B58B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21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612988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9BC50-6659-D687-4A5F-5F454583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CCFF9F5-F5F1-29CA-BAFC-2AF8B2F103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80685F2-913C-2869-11D0-0C41E01D0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4731C7-A7F1-419D-BD3E-3E176B808F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22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08131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1368F-5971-28C5-0DCC-29F4BEB5C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34B0FEB-6D2A-DAE1-DE4A-CF89FFA169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C64E7C7-0E5D-11C9-B0CE-69276C191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3A31D8-2552-6C9E-B735-A35C4D8EA3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24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169864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E375B-F914-24AC-BF75-E8FBAA7D9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7DC73E4-8133-9835-F444-60C92D1CF9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C595CD0-548C-EDAB-1F48-5FE0575CDF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420C6FB-ED65-10A3-57D9-D6A1CAE49B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25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6689370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8F922-2E0A-D8A5-F501-E2CA1DB4E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748D066-6565-9B51-D219-76349A3AC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3846A4-B1EE-F1C2-0B6B-17073B78E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0BF8D59-6996-72C4-6133-FDA071D616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26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36449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dirty="0" err="1"/>
              <a:t>Sensititvity</a:t>
            </a:r>
            <a:r>
              <a:rPr lang="en-US" dirty="0"/>
              <a:t> comes with reduced dynamic range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311157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E5877-0F17-CC57-2FB4-004D54E4C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D7DF01A8-E16B-9C4A-7E79-2DAAF1C54C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04A5965-8CD6-EC41-7166-750E7E9B1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762463-0D48-2431-7EE3-07F6FC753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27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164715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DB1AC-AB74-0B5A-1A27-6BDAE4BA5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6011C08-5068-1968-88E7-C27F4FF475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7F2E213-97E8-916B-6FF0-09A2B5101C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B44A0E-490F-EF3C-60E5-15F34F42ED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28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58171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52B5D-2850-0605-24FD-E7B5F7F1E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9D2FA10-E54F-9211-D406-59CB65C4F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A8A7841-BD63-7B7F-240E-EAAD378693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5C7285-8377-4313-6F09-F2115400E8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29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00165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sz="1800" b="0" i="0" u="none" strike="noStrike" baseline="0" dirty="0" err="1">
                <a:latin typeface="TimesNewRoman"/>
              </a:rPr>
              <a:t>They</a:t>
            </a:r>
            <a:r>
              <a:rPr lang="de-DE" sz="1800" b="0" i="0" u="none" strike="noStrike" baseline="0" dirty="0">
                <a:latin typeface="TimesNewRoman"/>
              </a:rPr>
              <a:t> [BAM3 &amp; BAM4] </a:t>
            </a:r>
            <a:r>
              <a:rPr lang="de-DE" sz="1800" b="0" i="0" u="none" strike="noStrike" baseline="0" dirty="0" err="1">
                <a:latin typeface="TimesNewRoman"/>
              </a:rPr>
              <a:t>are</a:t>
            </a:r>
            <a:r>
              <a:rPr lang="de-DE" sz="1800" b="0" i="0" u="none" strike="noStrike" baseline="0" dirty="0">
                <a:latin typeface="TimesNewRoman"/>
              </a:rPr>
              <a:t> </a:t>
            </a:r>
            <a:r>
              <a:rPr lang="de-DE" sz="1800" b="0" i="0" u="none" strike="noStrike" baseline="0" dirty="0" err="1">
                <a:latin typeface="TimesNewRoman"/>
              </a:rPr>
              <a:t>separated</a:t>
            </a:r>
            <a:r>
              <a:rPr lang="en-US" sz="1800" b="0" i="0" u="none" strike="noStrike" baseline="0" dirty="0">
                <a:latin typeface="TimesNewRoman"/>
              </a:rPr>
              <a:t> by ca. 1.5 km straight section of the </a:t>
            </a:r>
            <a:r>
              <a:rPr lang="en-US" sz="1800" b="0" i="0" u="none" strike="noStrike" baseline="0" dirty="0" err="1">
                <a:latin typeface="TimesNewRoman"/>
              </a:rPr>
              <a:t>linac</a:t>
            </a:r>
            <a:r>
              <a:rPr lang="en-US" sz="1800" b="0" i="0" u="none" strike="noStrike" baseline="0" dirty="0">
                <a:latin typeface="TimesNewRoman"/>
              </a:rPr>
              <a:t> without any significant longitudinally </a:t>
            </a:r>
            <a:r>
              <a:rPr lang="de-DE" sz="1800" b="0" i="0" u="none" strike="noStrike" baseline="0" dirty="0" err="1">
                <a:latin typeface="TimesNewRoman"/>
              </a:rPr>
              <a:t>dispersive</a:t>
            </a:r>
            <a:r>
              <a:rPr lang="de-DE" sz="1800" b="0" i="0" u="none" strike="noStrike" baseline="0" dirty="0">
                <a:latin typeface="TimesNewRoman"/>
              </a:rPr>
              <a:t> </a:t>
            </a:r>
            <a:r>
              <a:rPr lang="de-DE" sz="1800" b="0" i="0" u="none" strike="noStrike" baseline="0" dirty="0" err="1">
                <a:latin typeface="TimesNewRoman"/>
              </a:rPr>
              <a:t>element</a:t>
            </a:r>
            <a:r>
              <a:rPr lang="de-DE" sz="1800" b="0" i="0" u="none" strike="noStrike" baseline="0" dirty="0">
                <a:latin typeface="TimesNewRoman"/>
              </a:rPr>
              <a:t> in </a:t>
            </a:r>
            <a:r>
              <a:rPr lang="de-DE" sz="1800" b="0" i="0" u="none" strike="noStrike" baseline="0" dirty="0" err="1">
                <a:latin typeface="TimesNewRoman"/>
              </a:rPr>
              <a:t>between</a:t>
            </a:r>
            <a:r>
              <a:rPr lang="de-DE" sz="1800" b="0" i="0" u="none" strike="noStrike" baseline="0" dirty="0">
                <a:latin typeface="TimesNewRoman"/>
              </a:rPr>
              <a:t>. [Czw.21]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36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354943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RIN Nois Laser, q Quantum shot noise, pd Photodiode, ADC </a:t>
            </a:r>
            <a:r>
              <a:rPr lang="en-US" dirty="0" err="1"/>
              <a:t>ADC</a:t>
            </a:r>
            <a:r>
              <a:rPr lang="en-US" dirty="0"/>
              <a:t> Digitizer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37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7249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38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14413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Ref: </a:t>
            </a:r>
            <a:r>
              <a:rPr lang="en-US" noProof="0" dirty="0" err="1"/>
              <a:t>Sydlo</a:t>
            </a:r>
            <a:r>
              <a:rPr lang="en-US" noProof="0" dirty="0"/>
              <a:t> 2015</a:t>
            </a:r>
          </a:p>
          <a:p>
            <a:endParaRPr lang="en-US" noProof="0" dirty="0"/>
          </a:p>
          <a:p>
            <a:r>
              <a:rPr lang="en-US" noProof="0" dirty="0"/>
              <a:t>Optical tables made of </a:t>
            </a:r>
            <a:r>
              <a:rPr lang="en-US" noProof="0" dirty="0" err="1"/>
              <a:t>Superinvar</a:t>
            </a:r>
            <a:r>
              <a:rPr lang="en-US" noProof="0" dirty="0"/>
              <a:t> (low thermal expansion), thermal stability of &lt; 0.1 K</a:t>
            </a:r>
          </a:p>
          <a:p>
            <a:r>
              <a:rPr lang="en-US" noProof="0" dirty="0"/>
              <a:t>Split for up to 24 links</a:t>
            </a:r>
          </a:p>
          <a:p>
            <a:r>
              <a:rPr lang="en-US" noProof="0" dirty="0"/>
              <a:t>Link length: 35 m to &gt;3500 m</a:t>
            </a:r>
          </a:p>
          <a:p>
            <a:r>
              <a:rPr lang="en-US" noProof="0" dirty="0"/>
              <a:t>Delay-Line: 4 ns, slow </a:t>
            </a:r>
          </a:p>
          <a:p>
            <a:r>
              <a:rPr lang="en-US" noProof="0" dirty="0"/>
              <a:t>Fiber Stretcher: ~3.5 ps, fast correction</a:t>
            </a:r>
          </a:p>
          <a:p>
            <a:endParaRPr lang="de-DE" dirty="0"/>
          </a:p>
          <a:p>
            <a:r>
              <a:rPr lang="de-DE" dirty="0"/>
              <a:t>First P-Waves, </a:t>
            </a:r>
            <a:r>
              <a:rPr lang="de-DE" dirty="0" err="1"/>
              <a:t>later</a:t>
            </a:r>
            <a:r>
              <a:rPr lang="de-DE" dirty="0"/>
              <a:t> S-</a:t>
            </a:r>
            <a:r>
              <a:rPr lang="de-DE" dirty="0" err="1"/>
              <a:t>wave</a:t>
            </a:r>
            <a:r>
              <a:rPr lang="de-DE" dirty="0"/>
              <a:t>    -&gt; Very </a:t>
            </a:r>
            <a:r>
              <a:rPr lang="de-DE" dirty="0" err="1"/>
              <a:t>Sensitve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42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34537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C5F8E-76AC-1441-F6E6-A276F96D0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DF20EDF-B03C-61E3-BBBC-27ECE7B7C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89814C4-2B8E-A387-B6D8-8032AEF11B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970DE-2462-A589-0ED5-C6602354E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779277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2610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10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598612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1F5F0-9ED3-776B-7085-4572D438B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F4F5A62-8BFB-222A-9F2C-5AAE0E3132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6281D6E-D7EC-3F60-4E7C-6826F3823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Epsilon_R</a:t>
            </a:r>
            <a:r>
              <a:rPr lang="de-DE" dirty="0"/>
              <a:t> = 10 </a:t>
            </a:r>
            <a:r>
              <a:rPr lang="de-DE" dirty="0">
                <a:sym typeface="Wingdings" panose="05000000000000000000" pitchFamily="2" charset="2"/>
              </a:rPr>
              <a:t> 13.95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Epsilon_R</a:t>
            </a:r>
            <a:r>
              <a:rPr lang="de-DE" dirty="0"/>
              <a:t> = 3 </a:t>
            </a:r>
            <a:r>
              <a:rPr lang="de-DE" dirty="0">
                <a:sym typeface="Wingdings" panose="05000000000000000000" pitchFamily="2" charset="2"/>
              </a:rPr>
              <a:t> 4.23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82A452-AF86-9868-E80B-CC6F008BDB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11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183267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67E44-6A53-22F4-3029-7DEB0F243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46CDE97-22CA-2B2A-5E81-94660FDDE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88A9BC1-C691-CA97-49B4-A1C71DCA5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EDA90E7-4F75-F2B0-7290-027F1A3E5F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12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446799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E4448-11D2-4796-D42A-2A2B5DA0F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B08D2B1-34A0-5308-F823-DF6DE715D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B0C300F-4416-5B57-FED2-832792A0E0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# Reduced capacitance (smaller time constant)</a:t>
            </a:r>
          </a:p>
          <a:p>
            <a:r>
              <a:rPr lang="de-DE" sz="2400" dirty="0"/>
              <a:t># </a:t>
            </a:r>
            <a:r>
              <a:rPr lang="en-US" sz="2400" dirty="0"/>
              <a:t>Tapered cut-out with constant ratio b / a = 2.3 for 50 Ω</a:t>
            </a:r>
          </a:p>
          <a:p>
            <a:r>
              <a:rPr lang="en-US" sz="2400" dirty="0"/>
              <a:t># (Nearly) Resonance-free up to 40 GHz</a:t>
            </a:r>
            <a:endParaRPr lang="de-DE" sz="2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D404190-B225-79C0-35AF-5FBF0A22D7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13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76751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1F3E1-BE1C-5605-C4CD-670573D20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4262A6B-6991-A704-80F4-D0220F0F4E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270B59F-6995-377D-E139-280B27D63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# Reduced capacitance (smaller time constant)</a:t>
            </a:r>
          </a:p>
          <a:p>
            <a:r>
              <a:rPr lang="de-DE" sz="2400" dirty="0"/>
              <a:t># </a:t>
            </a:r>
            <a:r>
              <a:rPr lang="en-US" sz="2400" dirty="0"/>
              <a:t>Tapered cut-out with constant ratio b / a = 2.3 for 50 Ω</a:t>
            </a:r>
          </a:p>
          <a:p>
            <a:r>
              <a:rPr lang="en-US" sz="2400" dirty="0"/>
              <a:t># (Nearly) Resonance-free up to 40 GHz</a:t>
            </a:r>
            <a:endParaRPr lang="de-DE" sz="2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451ED96-62F2-F262-2394-E3D25A1BA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7848-E2AA-B947-8B0B-A0FBC6F783BE}" type="slidenum">
              <a:rPr lang="de-DE" altLang="de-DE" smtClean="0"/>
              <a:pPr>
                <a:defRPr/>
              </a:pPr>
              <a:t>14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427231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M-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A827390B-A86E-434B-90D4-3438340D15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88109" y="1268760"/>
            <a:ext cx="4896184" cy="489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13903DC0-149E-A447-909C-1CDEC9D422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28048" y="1556792"/>
            <a:ext cx="5400600" cy="4464050"/>
          </a:xfrm>
        </p:spPr>
        <p:txBody>
          <a:bodyPr anchor="b"/>
          <a:lstStyle>
            <a:lvl1pPr marL="0" indent="0">
              <a:lnSpc>
                <a:spcPct val="150000"/>
              </a:lnSpc>
              <a:buNone/>
              <a:defRPr sz="2200" b="1"/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CB4F93A7-5B61-D941-9FC9-6DB6CDC6EF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68408" y="6497638"/>
            <a:ext cx="2419360" cy="360362"/>
          </a:xfrm>
          <a:prstGeom prst="rect">
            <a:avLst/>
          </a:prstGeom>
          <a:solidFill>
            <a:srgbClr val="4A5C66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pic>
        <p:nvPicPr>
          <p:cNvPr id="8" name="Grafik 7" descr="008_s.jpg">
            <a:extLst>
              <a:ext uri="{FF2B5EF4-FFF2-40B4-BE49-F238E27FC236}">
                <a16:creationId xmlns:a16="http://schemas.microsoft.com/office/drawing/2014/main" id="{44F62363-C94F-A284-70A6-1CA3CD74DA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9" b="20981"/>
          <a:stretch/>
        </p:blipFill>
        <p:spPr bwMode="auto">
          <a:xfrm>
            <a:off x="695960" y="1268760"/>
            <a:ext cx="5040000" cy="235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 descr="006_s.jpg">
            <a:extLst>
              <a:ext uri="{FF2B5EF4-FFF2-40B4-BE49-F238E27FC236}">
                <a16:creationId xmlns:a16="http://schemas.microsoft.com/office/drawing/2014/main" id="{70415E14-F8EE-9138-929E-0FF76AA05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5" b="11175"/>
          <a:stretch/>
        </p:blipFill>
        <p:spPr bwMode="auto">
          <a:xfrm>
            <a:off x="695960" y="3655298"/>
            <a:ext cx="5040000" cy="251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666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1" y="6497638"/>
            <a:ext cx="12187767" cy="360362"/>
          </a:xfrm>
          <a:prstGeom prst="rect">
            <a:avLst/>
          </a:prstGeom>
          <a:solidFill>
            <a:srgbClr val="4A5C66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 userDrawn="1"/>
        </p:nvSpPr>
        <p:spPr bwMode="auto">
          <a:xfrm>
            <a:off x="7727951" y="6548438"/>
            <a:ext cx="2882900" cy="266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+mn-ea"/>
              </a:rPr>
              <a:t>Name des  Referenten</a:t>
            </a:r>
          </a:p>
        </p:txBody>
      </p:sp>
      <p:sp>
        <p:nvSpPr>
          <p:cNvPr id="6" name="Textfeld 3"/>
          <p:cNvSpPr txBox="1">
            <a:spLocks noChangeArrowheads="1"/>
          </p:cNvSpPr>
          <p:nvPr userDrawn="1"/>
        </p:nvSpPr>
        <p:spPr bwMode="auto">
          <a:xfrm>
            <a:off x="10608734" y="6548438"/>
            <a:ext cx="768351" cy="266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+mn-ea"/>
              </a:rPr>
              <a:t>Seite</a:t>
            </a:r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4" y="6599238"/>
            <a:ext cx="192193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31800" y="2114574"/>
            <a:ext cx="2616200" cy="1962150"/>
          </a:xfrm>
          <a:prstGeom prst="rect">
            <a:avLst/>
          </a:prstGeom>
          <a:noFill/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 userDrawn="1"/>
        </p:nvSpPr>
        <p:spPr bwMode="auto">
          <a:xfrm>
            <a:off x="3310467" y="2114574"/>
            <a:ext cx="2616200" cy="1962150"/>
          </a:xfrm>
          <a:prstGeom prst="rect">
            <a:avLst/>
          </a:prstGeom>
          <a:noFill/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6191251" y="2114574"/>
            <a:ext cx="2616200" cy="1962150"/>
          </a:xfrm>
          <a:prstGeom prst="rect">
            <a:avLst/>
          </a:prstGeom>
          <a:noFill/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 userDrawn="1"/>
        </p:nvSpPr>
        <p:spPr bwMode="auto">
          <a:xfrm>
            <a:off x="9069917" y="2114574"/>
            <a:ext cx="2616200" cy="1962150"/>
          </a:xfrm>
          <a:prstGeom prst="rect">
            <a:avLst/>
          </a:prstGeom>
          <a:solidFill>
            <a:srgbClr val="80BA24"/>
          </a:solidFill>
          <a:ln w="6350">
            <a:solidFill>
              <a:srgbClr val="80BA2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 userDrawn="1"/>
        </p:nvSpPr>
        <p:spPr bwMode="auto">
          <a:xfrm>
            <a:off x="431800" y="4275162"/>
            <a:ext cx="2616200" cy="1962150"/>
          </a:xfrm>
          <a:prstGeom prst="rect">
            <a:avLst/>
          </a:prstGeom>
          <a:noFill/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3310467" y="4275162"/>
            <a:ext cx="2616200" cy="1962150"/>
          </a:xfrm>
          <a:prstGeom prst="rect">
            <a:avLst/>
          </a:prstGeom>
          <a:noFill/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 userDrawn="1"/>
        </p:nvSpPr>
        <p:spPr bwMode="auto">
          <a:xfrm>
            <a:off x="6191251" y="4275162"/>
            <a:ext cx="2616200" cy="1962150"/>
          </a:xfrm>
          <a:prstGeom prst="rect">
            <a:avLst/>
          </a:prstGeom>
          <a:noFill/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 userDrawn="1"/>
        </p:nvSpPr>
        <p:spPr bwMode="auto">
          <a:xfrm>
            <a:off x="9069917" y="4275162"/>
            <a:ext cx="2616200" cy="1962150"/>
          </a:xfrm>
          <a:prstGeom prst="rect">
            <a:avLst/>
          </a:prstGeom>
          <a:solidFill>
            <a:srgbClr val="80BA24"/>
          </a:solidFill>
          <a:ln w="6350">
            <a:solidFill>
              <a:srgbClr val="80BA2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1" y="1080000"/>
            <a:ext cx="11323407" cy="576000"/>
          </a:xfrm>
        </p:spPr>
        <p:txBody>
          <a:bodyPr l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B7358-837F-F449-96D9-6AA1275CBD5B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7" name="Textplatzhalt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1620001"/>
            <a:ext cx="11324167" cy="296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altLang="de-DE" sz="1800" dirty="0">
                <a:latin typeface="Arial" charset="0"/>
                <a:ea typeface="MS PGothic" charset="-128"/>
                <a:cs typeface="Arial" charset="0"/>
              </a:rPr>
              <a:t>Textfeld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2"/>
          </p:nvPr>
        </p:nvSpPr>
        <p:spPr>
          <a:xfrm>
            <a:off x="719667" y="2275200"/>
            <a:ext cx="2015960" cy="1009784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3"/>
          </p:nvPr>
        </p:nvSpPr>
        <p:spPr>
          <a:xfrm>
            <a:off x="3600000" y="2275200"/>
            <a:ext cx="2015960" cy="1009784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4"/>
          </p:nvPr>
        </p:nvSpPr>
        <p:spPr>
          <a:xfrm>
            <a:off x="6480000" y="2275200"/>
            <a:ext cx="2015960" cy="1009784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15"/>
          </p:nvPr>
        </p:nvSpPr>
        <p:spPr>
          <a:xfrm>
            <a:off x="720000" y="4435200"/>
            <a:ext cx="2015960" cy="1009784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endParaRPr lang="de-DE" dirty="0"/>
          </a:p>
        </p:txBody>
      </p:sp>
      <p:sp>
        <p:nvSpPr>
          <p:cNvPr id="23" name="Textplatzhalter 18"/>
          <p:cNvSpPr>
            <a:spLocks noGrp="1"/>
          </p:cNvSpPr>
          <p:nvPr>
            <p:ph type="body" sz="quarter" idx="16"/>
          </p:nvPr>
        </p:nvSpPr>
        <p:spPr>
          <a:xfrm>
            <a:off x="3600000" y="4435200"/>
            <a:ext cx="2015960" cy="1009784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endParaRPr lang="de-DE" dirty="0"/>
          </a:p>
        </p:txBody>
      </p:sp>
      <p:sp>
        <p:nvSpPr>
          <p:cNvPr id="24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6507781" y="4435200"/>
            <a:ext cx="2015960" cy="1009784"/>
          </a:xfrm>
        </p:spPr>
        <p:txBody>
          <a:bodyPr/>
          <a:lstStyle>
            <a:lvl1pPr marL="0" indent="0">
              <a:buFontTx/>
              <a:buNone/>
              <a:defRPr sz="1600" b="1"/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8562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1" y="6497638"/>
            <a:ext cx="12187767" cy="360362"/>
          </a:xfrm>
          <a:prstGeom prst="rect">
            <a:avLst/>
          </a:prstGeom>
          <a:solidFill>
            <a:srgbClr val="4A5C66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 userDrawn="1"/>
        </p:nvSpPr>
        <p:spPr bwMode="auto">
          <a:xfrm>
            <a:off x="7727951" y="6548438"/>
            <a:ext cx="2882900" cy="266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+mn-ea"/>
              </a:rPr>
              <a:t>Name des  Referenten</a:t>
            </a:r>
          </a:p>
        </p:txBody>
      </p:sp>
      <p:sp>
        <p:nvSpPr>
          <p:cNvPr id="6" name="Textfeld 3"/>
          <p:cNvSpPr txBox="1">
            <a:spLocks noChangeArrowheads="1"/>
          </p:cNvSpPr>
          <p:nvPr userDrawn="1"/>
        </p:nvSpPr>
        <p:spPr bwMode="auto">
          <a:xfrm>
            <a:off x="10608734" y="6548438"/>
            <a:ext cx="768351" cy="266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+mn-ea"/>
              </a:rPr>
              <a:t>Seite</a:t>
            </a:r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4" y="6599238"/>
            <a:ext cx="192193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31800" y="2114574"/>
            <a:ext cx="2616200" cy="1962150"/>
          </a:xfrm>
          <a:prstGeom prst="rect">
            <a:avLst/>
          </a:prstGeom>
          <a:solidFill>
            <a:srgbClr val="4A5C66"/>
          </a:solidFill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 userDrawn="1"/>
        </p:nvSpPr>
        <p:spPr bwMode="auto">
          <a:xfrm>
            <a:off x="3310467" y="2114574"/>
            <a:ext cx="2616200" cy="1962150"/>
          </a:xfrm>
          <a:prstGeom prst="rect">
            <a:avLst/>
          </a:prstGeom>
          <a:solidFill>
            <a:srgbClr val="4A5C66"/>
          </a:solidFill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6191251" y="2114574"/>
            <a:ext cx="2616200" cy="1962150"/>
          </a:xfrm>
          <a:prstGeom prst="rect">
            <a:avLst/>
          </a:prstGeom>
          <a:solidFill>
            <a:srgbClr val="4A5C66"/>
          </a:solidFill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 userDrawn="1"/>
        </p:nvSpPr>
        <p:spPr bwMode="auto">
          <a:xfrm>
            <a:off x="9069917" y="2114574"/>
            <a:ext cx="2616200" cy="1962150"/>
          </a:xfrm>
          <a:prstGeom prst="rect">
            <a:avLst/>
          </a:prstGeom>
          <a:solidFill>
            <a:srgbClr val="4A5C66"/>
          </a:solidFill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 userDrawn="1"/>
        </p:nvSpPr>
        <p:spPr bwMode="auto">
          <a:xfrm>
            <a:off x="431800" y="4275162"/>
            <a:ext cx="2616200" cy="1962150"/>
          </a:xfrm>
          <a:prstGeom prst="rect">
            <a:avLst/>
          </a:prstGeom>
          <a:solidFill>
            <a:srgbClr val="4A5C66"/>
          </a:solidFill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3310467" y="4275162"/>
            <a:ext cx="2616200" cy="1962150"/>
          </a:xfrm>
          <a:prstGeom prst="rect">
            <a:avLst/>
          </a:prstGeom>
          <a:solidFill>
            <a:srgbClr val="4A5C66"/>
          </a:solidFill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 userDrawn="1"/>
        </p:nvSpPr>
        <p:spPr bwMode="auto">
          <a:xfrm>
            <a:off x="6191251" y="4275162"/>
            <a:ext cx="2616200" cy="1962150"/>
          </a:xfrm>
          <a:prstGeom prst="rect">
            <a:avLst/>
          </a:prstGeom>
          <a:solidFill>
            <a:srgbClr val="4A5C66"/>
          </a:solidFill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 userDrawn="1"/>
        </p:nvSpPr>
        <p:spPr bwMode="auto">
          <a:xfrm>
            <a:off x="9069917" y="4275162"/>
            <a:ext cx="2616200" cy="1962150"/>
          </a:xfrm>
          <a:prstGeom prst="rect">
            <a:avLst/>
          </a:prstGeom>
          <a:solidFill>
            <a:srgbClr val="4A5C66"/>
          </a:solidFill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1" y="1080000"/>
            <a:ext cx="11323407" cy="576000"/>
          </a:xfrm>
        </p:spPr>
        <p:txBody>
          <a:bodyPr lIns="0"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77509-71AF-1442-AA36-4D80324E8263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1620001"/>
            <a:ext cx="11324167" cy="6810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altLang="de-DE" sz="1800" dirty="0">
                <a:latin typeface="Arial" charset="0"/>
                <a:ea typeface="MS PGothic" charset="-128"/>
                <a:cs typeface="Arial" charset="0"/>
              </a:rPr>
              <a:t>Textfeld</a:t>
            </a:r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2"/>
          </p:nvPr>
        </p:nvSpPr>
        <p:spPr>
          <a:xfrm>
            <a:off x="719667" y="2275200"/>
            <a:ext cx="2015960" cy="649744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1" name="Textplatzhalt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719668" y="2700000"/>
            <a:ext cx="2015960" cy="1161048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tabLst/>
              <a:defRPr/>
            </a:pPr>
            <a:r>
              <a:rPr lang="de-DE" dirty="0"/>
              <a:t>Text hinzufügen</a:t>
            </a:r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13"/>
          </p:nvPr>
        </p:nvSpPr>
        <p:spPr>
          <a:xfrm>
            <a:off x="3600000" y="2275200"/>
            <a:ext cx="2015960" cy="649744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3" name="Textplatzhalter 24"/>
          <p:cNvSpPr>
            <a:spLocks noGrp="1"/>
          </p:cNvSpPr>
          <p:nvPr>
            <p:ph type="body" sz="quarter" idx="19" hasCustomPrompt="1"/>
          </p:nvPr>
        </p:nvSpPr>
        <p:spPr>
          <a:xfrm>
            <a:off x="3600000" y="2700000"/>
            <a:ext cx="2279760" cy="1161048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tabLst/>
              <a:defRPr/>
            </a:pPr>
            <a:r>
              <a:rPr lang="de-DE" dirty="0"/>
              <a:t>Text hinzufügen</a:t>
            </a:r>
          </a:p>
        </p:txBody>
      </p:sp>
      <p:sp>
        <p:nvSpPr>
          <p:cNvPr id="24" name="Textplatzhalter 18"/>
          <p:cNvSpPr>
            <a:spLocks noGrp="1"/>
          </p:cNvSpPr>
          <p:nvPr>
            <p:ph type="body" sz="quarter" idx="14"/>
          </p:nvPr>
        </p:nvSpPr>
        <p:spPr>
          <a:xfrm>
            <a:off x="6480000" y="2275200"/>
            <a:ext cx="2015960" cy="649744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480000" y="2700000"/>
            <a:ext cx="2015960" cy="1161048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charset="2"/>
              <a:buNone/>
              <a:tabLst/>
              <a:defRPr/>
            </a:pPr>
            <a:r>
              <a:rPr lang="de-DE" dirty="0"/>
              <a:t>Text hinzufügen</a:t>
            </a:r>
          </a:p>
        </p:txBody>
      </p:sp>
      <p:sp>
        <p:nvSpPr>
          <p:cNvPr id="26" name="Textplatzhalter 18"/>
          <p:cNvSpPr>
            <a:spLocks noGrp="1"/>
          </p:cNvSpPr>
          <p:nvPr>
            <p:ph type="body" sz="quarter" idx="21"/>
          </p:nvPr>
        </p:nvSpPr>
        <p:spPr>
          <a:xfrm>
            <a:off x="9361124" y="2271781"/>
            <a:ext cx="2015960" cy="649744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7" name="Textplatzhalt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9361124" y="2696581"/>
            <a:ext cx="2015960" cy="1161048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charset="2"/>
              <a:buNone/>
              <a:tabLst/>
              <a:defRPr/>
            </a:pPr>
            <a:r>
              <a:rPr lang="de-DE" dirty="0"/>
              <a:t>Text hinzufügen</a:t>
            </a:r>
          </a:p>
        </p:txBody>
      </p:sp>
      <p:sp>
        <p:nvSpPr>
          <p:cNvPr id="28" name="Textplatzhalter 18"/>
          <p:cNvSpPr>
            <a:spLocks noGrp="1"/>
          </p:cNvSpPr>
          <p:nvPr>
            <p:ph type="body" sz="quarter" idx="15"/>
          </p:nvPr>
        </p:nvSpPr>
        <p:spPr>
          <a:xfrm>
            <a:off x="720000" y="4435200"/>
            <a:ext cx="2015960" cy="649744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9" name="Textplatzhalt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719667" y="4896000"/>
            <a:ext cx="2015960" cy="1161048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charset="2"/>
              <a:buNone/>
              <a:tabLst/>
              <a:defRPr/>
            </a:pPr>
            <a:r>
              <a:rPr lang="de-DE" dirty="0"/>
              <a:t>Text hinzufügen</a:t>
            </a:r>
          </a:p>
        </p:txBody>
      </p:sp>
      <p:sp>
        <p:nvSpPr>
          <p:cNvPr id="30" name="Textplatzhalter 18"/>
          <p:cNvSpPr>
            <a:spLocks noGrp="1"/>
          </p:cNvSpPr>
          <p:nvPr>
            <p:ph type="body" sz="quarter" idx="16"/>
          </p:nvPr>
        </p:nvSpPr>
        <p:spPr>
          <a:xfrm>
            <a:off x="3600000" y="4435200"/>
            <a:ext cx="2015960" cy="649744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31" name="Textplatzhalter 24"/>
          <p:cNvSpPr>
            <a:spLocks noGrp="1"/>
          </p:cNvSpPr>
          <p:nvPr>
            <p:ph type="body" sz="quarter" idx="24" hasCustomPrompt="1"/>
          </p:nvPr>
        </p:nvSpPr>
        <p:spPr>
          <a:xfrm>
            <a:off x="3600000" y="4860000"/>
            <a:ext cx="2015960" cy="1161048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charset="2"/>
              <a:buNone/>
              <a:tabLst/>
              <a:defRPr/>
            </a:pPr>
            <a:r>
              <a:rPr lang="de-DE" dirty="0"/>
              <a:t>Text hinzufügen</a:t>
            </a:r>
          </a:p>
        </p:txBody>
      </p:sp>
      <p:sp>
        <p:nvSpPr>
          <p:cNvPr id="32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6480000" y="4435200"/>
            <a:ext cx="2015960" cy="649744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33" name="Textplatzhalter 24"/>
          <p:cNvSpPr>
            <a:spLocks noGrp="1"/>
          </p:cNvSpPr>
          <p:nvPr>
            <p:ph type="body" sz="quarter" idx="25" hasCustomPrompt="1"/>
          </p:nvPr>
        </p:nvSpPr>
        <p:spPr>
          <a:xfrm>
            <a:off x="6480000" y="4860000"/>
            <a:ext cx="2015960" cy="1161048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charset="2"/>
              <a:buNone/>
              <a:tabLst/>
              <a:defRPr/>
            </a:pPr>
            <a:r>
              <a:rPr lang="de-DE" dirty="0"/>
              <a:t>Text hinzufügen</a:t>
            </a:r>
          </a:p>
        </p:txBody>
      </p:sp>
      <p:sp>
        <p:nvSpPr>
          <p:cNvPr id="34" name="Textplatzhalter 18"/>
          <p:cNvSpPr>
            <a:spLocks noGrp="1"/>
          </p:cNvSpPr>
          <p:nvPr>
            <p:ph type="body" sz="quarter" idx="26"/>
          </p:nvPr>
        </p:nvSpPr>
        <p:spPr>
          <a:xfrm>
            <a:off x="9361124" y="4435200"/>
            <a:ext cx="2015960" cy="649744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35" name="Textplatzhalter 24"/>
          <p:cNvSpPr>
            <a:spLocks noGrp="1"/>
          </p:cNvSpPr>
          <p:nvPr>
            <p:ph type="body" sz="quarter" idx="27" hasCustomPrompt="1"/>
          </p:nvPr>
        </p:nvSpPr>
        <p:spPr>
          <a:xfrm>
            <a:off x="9361124" y="4860000"/>
            <a:ext cx="2015960" cy="1161048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charset="2"/>
              <a:buNone/>
              <a:tabLst/>
              <a:defRPr/>
            </a:pPr>
            <a:r>
              <a:rPr lang="de-DE" dirty="0"/>
              <a:t>Text hinzufügen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1" y="1080000"/>
            <a:ext cx="11323407" cy="576000"/>
          </a:xfrm>
        </p:spPr>
        <p:txBody>
          <a:bodyPr lIns="0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2000" y="1620000"/>
            <a:ext cx="5444144" cy="4617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55895" y="1620000"/>
            <a:ext cx="5408724" cy="46172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15162-6469-F349-9026-AA5216DF459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12198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ufzählungsfeld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8132234" y="1620001"/>
            <a:ext cx="3526367" cy="461728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620000"/>
            <a:ext cx="7512787" cy="4617288"/>
          </a:xfrm>
        </p:spPr>
        <p:txBody>
          <a:bodyPr lIns="0"/>
          <a:lstStyle>
            <a:lvl1pPr>
              <a:defRPr sz="1800">
                <a:solidFill>
                  <a:srgbClr val="4A5C66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4A5C66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4A5C66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4A5C66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4A5C6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32000" y="1080000"/>
            <a:ext cx="11227200" cy="576000"/>
          </a:xfrm>
        </p:spPr>
        <p:txBody>
          <a:bodyPr lIns="0"/>
          <a:lstStyle>
            <a:lvl1pPr>
              <a:defRPr sz="2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CBC89-780D-6F43-A4AF-E4A7285D6779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eld+Aufzählungsfeld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8132234" y="1620001"/>
            <a:ext cx="3526367" cy="461728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3060000"/>
            <a:ext cx="7512787" cy="3177288"/>
          </a:xfrm>
        </p:spPr>
        <p:txBody>
          <a:bodyPr lIns="0"/>
          <a:lstStyle>
            <a:lvl1pPr>
              <a:defRPr sz="1800">
                <a:solidFill>
                  <a:srgbClr val="4A5C66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4A5C66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4A5C66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4A5C66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4A5C6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32000" y="1080000"/>
            <a:ext cx="11227200" cy="576000"/>
          </a:xfrm>
        </p:spPr>
        <p:txBody>
          <a:bodyPr lIns="0"/>
          <a:lstStyle>
            <a:lvl1pPr>
              <a:defRPr sz="2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CBC89-780D-6F43-A4AF-E4A7285D6779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31799" y="1620001"/>
            <a:ext cx="8352500" cy="143192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Fachbereich oder Instit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6825"/>
            <a:ext cx="12192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8639787" y="2924944"/>
            <a:ext cx="3240000" cy="32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867542" y="2996952"/>
            <a:ext cx="2845083" cy="2952328"/>
          </a:xfrm>
        </p:spPr>
        <p:txBody>
          <a:bodyPr tIns="0" rIns="0" bIns="0" anchor="t"/>
          <a:lstStyle>
            <a:lvl1pPr marL="0" indent="0">
              <a:lnSpc>
                <a:spcPct val="150000"/>
              </a:lnSpc>
              <a:buNone/>
              <a:defRPr sz="2200" b="1"/>
            </a:lvl1pPr>
          </a:lstStyle>
          <a:p>
            <a:pPr lvl="0"/>
            <a:r>
              <a:rPr lang="de-DE" dirty="0"/>
              <a:t>ÜBERSCHRIFT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A4DEDB-1913-094B-A031-F2D1C477CD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66300" y="6502400"/>
            <a:ext cx="24257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300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M-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13903DC0-149E-A447-909C-1CDEC9D422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27448" y="3789040"/>
            <a:ext cx="10801199" cy="2231801"/>
          </a:xfrm>
        </p:spPr>
        <p:txBody>
          <a:bodyPr anchor="b"/>
          <a:lstStyle>
            <a:lvl1pPr marL="0" indent="0">
              <a:lnSpc>
                <a:spcPct val="150000"/>
              </a:lnSpc>
              <a:buNone/>
              <a:defRPr sz="2200" b="1"/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CB4F93A7-5B61-D941-9FC9-6DB6CDC6EF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68408" y="6497638"/>
            <a:ext cx="2419360" cy="360362"/>
          </a:xfrm>
          <a:prstGeom prst="rect">
            <a:avLst/>
          </a:prstGeom>
          <a:solidFill>
            <a:srgbClr val="4A5C66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9078E61C-7DE8-4C8C-B551-F92816AAF5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375" y="1196752"/>
            <a:ext cx="11304917" cy="504056"/>
          </a:xfrm>
        </p:spPr>
        <p:txBody>
          <a:bodyPr anchor="b"/>
          <a:lstStyle>
            <a:lvl1pPr marL="0" indent="0" algn="ctr">
              <a:lnSpc>
                <a:spcPct val="150000"/>
              </a:lnSpc>
              <a:buNone/>
              <a:defRPr sz="2200" b="1"/>
            </a:lvl1pPr>
          </a:lstStyle>
          <a:p>
            <a:pPr lvl="0"/>
            <a:r>
              <a:rPr lang="de-DE" dirty="0"/>
              <a:t>ÜBERSCHRIFT</a:t>
            </a:r>
          </a:p>
        </p:txBody>
      </p:sp>
    </p:spTree>
    <p:extLst>
      <p:ext uri="{BB962C8B-B14F-4D97-AF65-F5344CB8AC3E}">
        <p14:creationId xmlns:p14="http://schemas.microsoft.com/office/powerpoint/2010/main" val="2533604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432000" y="1080001"/>
            <a:ext cx="11228917" cy="574675"/>
          </a:xfrm>
        </p:spPr>
        <p:txBody>
          <a:bodyPr lIns="0"/>
          <a:lstStyle/>
          <a:p>
            <a:r>
              <a:rPr lang="de-DE" dirty="0"/>
              <a:t>Mastertitelformat bearbeiten</a:t>
            </a:r>
            <a:endParaRPr lang="de-DE" altLang="de-DE" sz="2200" dirty="0">
              <a:latin typeface="Arial" charset="0"/>
              <a:ea typeface="MS PGothic" charset="-128"/>
              <a:cs typeface="Arial" charset="0"/>
            </a:endParaRP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11232619" cy="4617288"/>
          </a:xfrm>
        </p:spPr>
        <p:txBody>
          <a:bodyPr lIns="0"/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39881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432000" y="1080001"/>
            <a:ext cx="11228917" cy="574675"/>
          </a:xfrm>
        </p:spPr>
        <p:txBody>
          <a:bodyPr lIns="0"/>
          <a:lstStyle/>
          <a:p>
            <a:r>
              <a:rPr lang="de-DE" dirty="0"/>
              <a:t>Mastertitelformat bearbeiten</a:t>
            </a:r>
            <a:endParaRPr lang="de-DE" altLang="de-DE" sz="2200" dirty="0">
              <a:latin typeface="Arial" charset="0"/>
              <a:ea typeface="MS PGothic" charset="-128"/>
              <a:cs typeface="Arial" charset="0"/>
            </a:endParaRPr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11232619" cy="1736992"/>
          </a:xfrm>
        </p:spPr>
        <p:txBody>
          <a:bodyPr lIns="0"/>
          <a:lstStyle>
            <a:lvl1pPr marL="0" indent="0">
              <a:buNone/>
              <a:defRPr sz="18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32000" y="3068960"/>
            <a:ext cx="3551765" cy="3168328"/>
          </a:xfrm>
          <a:prstGeom prst="rect">
            <a:avLst/>
          </a:prstGeom>
          <a:solidFill>
            <a:srgbClr val="80BA24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270576" y="3068960"/>
            <a:ext cx="3551765" cy="3168328"/>
          </a:xfrm>
          <a:prstGeom prst="rect">
            <a:avLst/>
          </a:prstGeom>
          <a:solidFill>
            <a:srgbClr val="80BA24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8112000" y="3068960"/>
            <a:ext cx="3551765" cy="3168328"/>
          </a:xfrm>
          <a:prstGeom prst="rect">
            <a:avLst/>
          </a:prstGeom>
          <a:solidFill>
            <a:srgbClr val="80BA24"/>
          </a:solidFill>
          <a:ln w="635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566640" y="3212976"/>
            <a:ext cx="2880320" cy="768596"/>
          </a:xfrm>
        </p:spPr>
        <p:txBody>
          <a:bodyPr lIns="90000" rIns="9000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sz="2400" dirty="0"/>
              <a:t>Text</a:t>
            </a:r>
            <a:endParaRPr lang="de-DE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416240" y="3212976"/>
            <a:ext cx="2880320" cy="768596"/>
          </a:xfrm>
        </p:spPr>
        <p:txBody>
          <a:bodyPr lIns="90000" rIns="9000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sz="2400" dirty="0"/>
              <a:t>Text</a:t>
            </a:r>
            <a:endParaRPr lang="de-DE" dirty="0"/>
          </a:p>
        </p:txBody>
      </p:sp>
      <p:sp>
        <p:nvSpPr>
          <p:cNvPr id="15" name="Textplatzhalt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8256240" y="3214316"/>
            <a:ext cx="2880320" cy="768596"/>
          </a:xfrm>
        </p:spPr>
        <p:txBody>
          <a:bodyPr lIns="90000" rIns="90000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sz="2400" dirty="0"/>
              <a:t>Text</a:t>
            </a:r>
            <a:endParaRPr lang="de-DE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mit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125885" y="1700808"/>
            <a:ext cx="3526167" cy="453648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32001" y="1700808"/>
            <a:ext cx="3526167" cy="453648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13" name="Bildplatzhalter 6"/>
          <p:cNvSpPr>
            <a:spLocks noGrp="1"/>
          </p:cNvSpPr>
          <p:nvPr>
            <p:ph type="pic" sz="quarter" idx="16"/>
          </p:nvPr>
        </p:nvSpPr>
        <p:spPr>
          <a:xfrm>
            <a:off x="4271798" y="1700214"/>
            <a:ext cx="3526167" cy="4537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1" y="1080000"/>
            <a:ext cx="11324167" cy="576262"/>
          </a:xfrm>
        </p:spPr>
        <p:txBody>
          <a:bodyPr lIns="0"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6142A-AFED-1443-8B06-6463BAB2C889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2"/>
          </p:nvPr>
        </p:nvSpPr>
        <p:spPr>
          <a:xfrm>
            <a:off x="760370" y="1883197"/>
            <a:ext cx="3097100" cy="628650"/>
          </a:xfrm>
        </p:spPr>
        <p:txBody>
          <a:bodyPr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tabLst/>
              <a:defRPr/>
            </a:pPr>
            <a:endParaRPr lang="de-DE" dirty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13"/>
          </p:nvPr>
        </p:nvSpPr>
        <p:spPr>
          <a:xfrm>
            <a:off x="4606943" y="1817219"/>
            <a:ext cx="3203556" cy="741362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tabLst/>
              <a:defRPr/>
            </a:pPr>
            <a:endParaRPr lang="de-DE" dirty="0"/>
          </a:p>
        </p:txBody>
      </p:sp>
      <p:sp>
        <p:nvSpPr>
          <p:cNvPr id="24" name="Textplatzhalter 23"/>
          <p:cNvSpPr>
            <a:spLocks noGrp="1"/>
          </p:cNvSpPr>
          <p:nvPr>
            <p:ph type="body" sz="quarter" idx="14"/>
          </p:nvPr>
        </p:nvSpPr>
        <p:spPr>
          <a:xfrm>
            <a:off x="8464551" y="1817220"/>
            <a:ext cx="3187700" cy="809625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70272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feld+Aufzählung im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1703512" y="2780927"/>
            <a:ext cx="9950855" cy="1584177"/>
          </a:xfrm>
          <a:prstGeom prst="rect">
            <a:avLst/>
          </a:prstGeom>
          <a:solidFill>
            <a:srgbClr val="DFE5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28DEF-7D63-224F-B0E5-713CE21DF6E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431800" y="1080001"/>
            <a:ext cx="11228917" cy="574675"/>
          </a:xfrm>
        </p:spPr>
        <p:txBody>
          <a:bodyPr lIns="0"/>
          <a:lstStyle/>
          <a:p>
            <a:r>
              <a:rPr lang="de-DE" dirty="0"/>
              <a:t>Mastertitelformat bearbeiten</a:t>
            </a:r>
            <a:endParaRPr lang="de-DE" altLang="de-DE" sz="2200" dirty="0">
              <a:latin typeface="Arial" charset="0"/>
              <a:ea typeface="MS PGothic" charset="-128"/>
              <a:cs typeface="Arial" charset="0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31801" y="1620001"/>
            <a:ext cx="11340927" cy="1330351"/>
          </a:xfrm>
        </p:spPr>
        <p:txBody>
          <a:bodyPr lIns="0" rIns="90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Rechteck 4"/>
          <p:cNvSpPr/>
          <p:nvPr userDrawn="1"/>
        </p:nvSpPr>
        <p:spPr>
          <a:xfrm>
            <a:off x="1703512" y="4509121"/>
            <a:ext cx="9950855" cy="1727647"/>
          </a:xfrm>
          <a:prstGeom prst="rect">
            <a:avLst/>
          </a:prstGeom>
          <a:solidFill>
            <a:srgbClr val="DFE5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hteck 8"/>
          <p:cNvSpPr>
            <a:spLocks noChangeArrowheads="1"/>
          </p:cNvSpPr>
          <p:nvPr userDrawn="1"/>
        </p:nvSpPr>
        <p:spPr bwMode="auto">
          <a:xfrm>
            <a:off x="3071284" y="2432051"/>
            <a:ext cx="9480549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90000">
            <a:no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079500" indent="-358775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lvl="0" eaLnBrk="1" hangingPunct="1">
              <a:spcAft>
                <a:spcPts val="600"/>
              </a:spcAft>
              <a:buClr>
                <a:srgbClr val="80BA24"/>
              </a:buClr>
              <a:buFont typeface="Wingdings" charset="2"/>
              <a:buChar char="§"/>
            </a:pPr>
            <a:endParaRPr lang="de-DE" altLang="de-DE" sz="2000" dirty="0">
              <a:solidFill>
                <a:srgbClr val="4A5C66"/>
              </a:solidFill>
              <a:latin typeface="Arial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1919536" y="2980358"/>
            <a:ext cx="8583083" cy="1528763"/>
          </a:xfrm>
        </p:spPr>
        <p:txBody>
          <a:bodyPr lIns="0" rIns="90000"/>
          <a:lstStyle>
            <a:lvl1pPr>
              <a:defRPr sz="18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929530" y="4653137"/>
            <a:ext cx="8583083" cy="1528763"/>
          </a:xfrm>
        </p:spPr>
        <p:txBody>
          <a:bodyPr lIns="0" rIns="90000"/>
          <a:lstStyle>
            <a:lvl1pPr>
              <a:defRPr sz="18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4" name="Bild 13" descr="organisation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15" y="3173431"/>
            <a:ext cx="909041" cy="831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d 1" descr="euro-schein.t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5" y="4959058"/>
            <a:ext cx="975295" cy="55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feld+Aufzählung im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28DEF-7D63-224F-B0E5-713CE21DF6E5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431800" y="1080001"/>
            <a:ext cx="11228917" cy="574675"/>
          </a:xfrm>
        </p:spPr>
        <p:txBody>
          <a:bodyPr lIns="0"/>
          <a:lstStyle/>
          <a:p>
            <a:r>
              <a:rPr lang="de-DE" dirty="0"/>
              <a:t>Mastertitelformat bearbeiten</a:t>
            </a:r>
            <a:endParaRPr lang="de-DE" altLang="de-DE" sz="2200" dirty="0">
              <a:latin typeface="Arial" charset="0"/>
              <a:ea typeface="MS PGothic" charset="-128"/>
              <a:cs typeface="Arial" charset="0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31801" y="1620001"/>
            <a:ext cx="11340927" cy="1330351"/>
          </a:xfrm>
        </p:spPr>
        <p:txBody>
          <a:bodyPr lIns="0" rIns="90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Rechteck 8"/>
          <p:cNvSpPr>
            <a:spLocks noChangeArrowheads="1"/>
          </p:cNvSpPr>
          <p:nvPr userDrawn="1"/>
        </p:nvSpPr>
        <p:spPr bwMode="auto">
          <a:xfrm>
            <a:off x="3071284" y="2432051"/>
            <a:ext cx="9480549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90000">
            <a:no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079500" indent="-358775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lvl="0" eaLnBrk="1" hangingPunct="1">
              <a:spcAft>
                <a:spcPts val="600"/>
              </a:spcAft>
              <a:buClr>
                <a:srgbClr val="80BA24"/>
              </a:buClr>
              <a:buFont typeface="Wingdings" charset="2"/>
              <a:buChar char="§"/>
            </a:pPr>
            <a:endParaRPr lang="de-DE" altLang="de-DE" sz="2000" dirty="0">
              <a:solidFill>
                <a:srgbClr val="4A5C66"/>
              </a:solidFill>
              <a:latin typeface="Arial" charset="0"/>
            </a:endParaRPr>
          </a:p>
        </p:txBody>
      </p:sp>
      <p:pic>
        <p:nvPicPr>
          <p:cNvPr id="11" name="Bild 10" descr="icon_people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32" y="3291575"/>
            <a:ext cx="88842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d 11" descr="haus.t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928474"/>
            <a:ext cx="97529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1C6723BC-5FFF-A14D-8404-D5F91F1C72B1}"/>
              </a:ext>
            </a:extLst>
          </p:cNvPr>
          <p:cNvSpPr/>
          <p:nvPr userDrawn="1"/>
        </p:nvSpPr>
        <p:spPr>
          <a:xfrm>
            <a:off x="1703512" y="2780927"/>
            <a:ext cx="9950855" cy="1584177"/>
          </a:xfrm>
          <a:prstGeom prst="rect">
            <a:avLst/>
          </a:prstGeom>
          <a:solidFill>
            <a:srgbClr val="DFE5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594EDCD-2274-FE44-87CC-3D768625475C}"/>
              </a:ext>
            </a:extLst>
          </p:cNvPr>
          <p:cNvSpPr/>
          <p:nvPr userDrawn="1"/>
        </p:nvSpPr>
        <p:spPr>
          <a:xfrm>
            <a:off x="1703512" y="4509121"/>
            <a:ext cx="9950855" cy="1727647"/>
          </a:xfrm>
          <a:prstGeom prst="rect">
            <a:avLst/>
          </a:prstGeom>
          <a:solidFill>
            <a:srgbClr val="DFE5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DE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02CBA60-C706-9748-870A-3B807F1552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9536" y="2980358"/>
            <a:ext cx="8583083" cy="1528763"/>
          </a:xfrm>
        </p:spPr>
        <p:txBody>
          <a:bodyPr lIns="0" rIns="90000"/>
          <a:lstStyle>
            <a:lvl1pPr>
              <a:defRPr sz="18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47172106-5D28-8B48-8CE5-77E78E3EF8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29530" y="4653137"/>
            <a:ext cx="8583083" cy="1528763"/>
          </a:xfrm>
        </p:spPr>
        <p:txBody>
          <a:bodyPr lIns="0" rIns="90000"/>
          <a:lstStyle>
            <a:lvl1pPr>
              <a:defRPr sz="18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sfeld 1,5 zeil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2000" y="1548016"/>
            <a:ext cx="11164821" cy="4617288"/>
          </a:xfrm>
        </p:spPr>
        <p:txBody>
          <a:bodyPr lIns="0"/>
          <a:lstStyle>
            <a:lvl1pPr>
              <a:lnSpc>
                <a:spcPts val="4100"/>
              </a:lnSpc>
              <a:defRPr sz="2000">
                <a:solidFill>
                  <a:srgbClr val="4A5C66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rgbClr val="4A5C66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4A5C66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4A5C66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4A5C6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32000" y="1080000"/>
            <a:ext cx="11227200" cy="576000"/>
          </a:xfrm>
        </p:spPr>
        <p:txBody>
          <a:bodyPr lIns="0"/>
          <a:lstStyle>
            <a:lvl1pPr>
              <a:defRPr sz="2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CBC89-780D-6F43-A4AF-E4A7285D6779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96129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 userDrawn="1"/>
        </p:nvSpPr>
        <p:spPr bwMode="auto">
          <a:xfrm>
            <a:off x="1" y="6497638"/>
            <a:ext cx="12187767" cy="360362"/>
          </a:xfrm>
          <a:prstGeom prst="rect">
            <a:avLst/>
          </a:prstGeom>
          <a:solidFill>
            <a:srgbClr val="4A5C66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 userDrawn="1"/>
        </p:nvSpPr>
        <p:spPr bwMode="auto">
          <a:xfrm>
            <a:off x="7727951" y="6548438"/>
            <a:ext cx="2882900" cy="266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+mn-ea"/>
              </a:rPr>
              <a:t>Name des  Referenten</a:t>
            </a:r>
          </a:p>
        </p:txBody>
      </p:sp>
      <p:sp>
        <p:nvSpPr>
          <p:cNvPr id="6" name="Textfeld 3"/>
          <p:cNvSpPr txBox="1">
            <a:spLocks noChangeArrowheads="1"/>
          </p:cNvSpPr>
          <p:nvPr userDrawn="1"/>
        </p:nvSpPr>
        <p:spPr bwMode="auto">
          <a:xfrm>
            <a:off x="10608734" y="6548438"/>
            <a:ext cx="768351" cy="266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+mn-ea"/>
              </a:rPr>
              <a:t>Seite</a:t>
            </a:r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4" y="6599238"/>
            <a:ext cx="1921933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431800" y="2114574"/>
            <a:ext cx="2616200" cy="1962150"/>
          </a:xfrm>
          <a:prstGeom prst="rect">
            <a:avLst/>
          </a:prstGeom>
          <a:solidFill>
            <a:srgbClr val="4A5C66"/>
          </a:solidFill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 userDrawn="1"/>
        </p:nvSpPr>
        <p:spPr bwMode="auto">
          <a:xfrm>
            <a:off x="3310467" y="2114574"/>
            <a:ext cx="2616200" cy="1962150"/>
          </a:xfrm>
          <a:prstGeom prst="rect">
            <a:avLst/>
          </a:prstGeom>
          <a:solidFill>
            <a:srgbClr val="4A5C66"/>
          </a:solidFill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 userDrawn="1"/>
        </p:nvSpPr>
        <p:spPr bwMode="auto">
          <a:xfrm>
            <a:off x="6191251" y="2114574"/>
            <a:ext cx="2616200" cy="1962150"/>
          </a:xfrm>
          <a:prstGeom prst="rect">
            <a:avLst/>
          </a:prstGeom>
          <a:solidFill>
            <a:srgbClr val="4A5C66"/>
          </a:solidFill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 userDrawn="1"/>
        </p:nvSpPr>
        <p:spPr bwMode="auto">
          <a:xfrm>
            <a:off x="9069917" y="2114574"/>
            <a:ext cx="2616200" cy="1962150"/>
          </a:xfrm>
          <a:prstGeom prst="rect">
            <a:avLst/>
          </a:prstGeom>
          <a:solidFill>
            <a:srgbClr val="80BA24"/>
          </a:solidFill>
          <a:ln w="6350">
            <a:solidFill>
              <a:srgbClr val="80BA2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 userDrawn="1"/>
        </p:nvSpPr>
        <p:spPr bwMode="auto">
          <a:xfrm>
            <a:off x="431800" y="4275162"/>
            <a:ext cx="2616200" cy="1962150"/>
          </a:xfrm>
          <a:prstGeom prst="rect">
            <a:avLst/>
          </a:prstGeom>
          <a:solidFill>
            <a:srgbClr val="4A5C66"/>
          </a:solidFill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 userDrawn="1"/>
        </p:nvSpPr>
        <p:spPr bwMode="auto">
          <a:xfrm>
            <a:off x="3310467" y="4275162"/>
            <a:ext cx="2616200" cy="1962150"/>
          </a:xfrm>
          <a:prstGeom prst="rect">
            <a:avLst/>
          </a:prstGeom>
          <a:solidFill>
            <a:srgbClr val="4A5C66"/>
          </a:solidFill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 userDrawn="1"/>
        </p:nvSpPr>
        <p:spPr bwMode="auto">
          <a:xfrm>
            <a:off x="6191251" y="4275162"/>
            <a:ext cx="2616200" cy="1962150"/>
          </a:xfrm>
          <a:prstGeom prst="rect">
            <a:avLst/>
          </a:prstGeom>
          <a:solidFill>
            <a:srgbClr val="4A5C66"/>
          </a:solidFill>
          <a:ln w="6350">
            <a:solidFill>
              <a:srgbClr val="4A5C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15" name="Rectangle 16"/>
          <p:cNvSpPr>
            <a:spLocks noChangeArrowheads="1"/>
          </p:cNvSpPr>
          <p:nvPr userDrawn="1"/>
        </p:nvSpPr>
        <p:spPr bwMode="auto">
          <a:xfrm>
            <a:off x="9069917" y="4275162"/>
            <a:ext cx="2616200" cy="1962150"/>
          </a:xfrm>
          <a:prstGeom prst="rect">
            <a:avLst/>
          </a:prstGeom>
          <a:solidFill>
            <a:srgbClr val="80BA24"/>
          </a:solidFill>
          <a:ln w="6350">
            <a:solidFill>
              <a:srgbClr val="80BA24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1" y="1080000"/>
            <a:ext cx="11323407" cy="576000"/>
          </a:xfrm>
        </p:spPr>
        <p:txBody>
          <a:bodyPr lIns="0"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77509-71AF-1442-AA36-4D80324E8263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1801" y="1620001"/>
            <a:ext cx="11324167" cy="4929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altLang="de-DE" sz="1800" dirty="0">
                <a:latin typeface="Arial" charset="0"/>
                <a:ea typeface="MS PGothic" charset="-128"/>
                <a:cs typeface="Arial" charset="0"/>
              </a:rPr>
              <a:t>Textfeld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2"/>
          </p:nvPr>
        </p:nvSpPr>
        <p:spPr>
          <a:xfrm>
            <a:off x="719667" y="2275200"/>
            <a:ext cx="2015960" cy="649744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3"/>
          </p:nvPr>
        </p:nvSpPr>
        <p:spPr>
          <a:xfrm>
            <a:off x="3600000" y="2275200"/>
            <a:ext cx="2015960" cy="649744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14"/>
          </p:nvPr>
        </p:nvSpPr>
        <p:spPr>
          <a:xfrm>
            <a:off x="6480000" y="2275200"/>
            <a:ext cx="2015960" cy="649744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15"/>
          </p:nvPr>
        </p:nvSpPr>
        <p:spPr>
          <a:xfrm>
            <a:off x="720000" y="4435200"/>
            <a:ext cx="2015960" cy="649744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3" name="Textplatzhalter 18"/>
          <p:cNvSpPr>
            <a:spLocks noGrp="1"/>
          </p:cNvSpPr>
          <p:nvPr>
            <p:ph type="body" sz="quarter" idx="16"/>
          </p:nvPr>
        </p:nvSpPr>
        <p:spPr>
          <a:xfrm>
            <a:off x="3600000" y="4435200"/>
            <a:ext cx="2015960" cy="649744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4" name="Textplatzhalter 18"/>
          <p:cNvSpPr>
            <a:spLocks noGrp="1"/>
          </p:cNvSpPr>
          <p:nvPr>
            <p:ph type="body" sz="quarter" idx="17"/>
          </p:nvPr>
        </p:nvSpPr>
        <p:spPr>
          <a:xfrm>
            <a:off x="6480000" y="4435200"/>
            <a:ext cx="2015960" cy="649744"/>
          </a:xfrm>
        </p:spPr>
        <p:txBody>
          <a:bodyPr/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719668" y="2700000"/>
            <a:ext cx="2015960" cy="1161048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tabLst/>
              <a:defRPr/>
            </a:pPr>
            <a:r>
              <a:rPr lang="de-DE" dirty="0"/>
              <a:t>Text hinzufügen</a:t>
            </a:r>
          </a:p>
        </p:txBody>
      </p:sp>
      <p:sp>
        <p:nvSpPr>
          <p:cNvPr id="26" name="Textplatzhalter 24"/>
          <p:cNvSpPr>
            <a:spLocks noGrp="1"/>
          </p:cNvSpPr>
          <p:nvPr>
            <p:ph type="body" sz="quarter" idx="19" hasCustomPrompt="1"/>
          </p:nvPr>
        </p:nvSpPr>
        <p:spPr>
          <a:xfrm>
            <a:off x="3600000" y="2700000"/>
            <a:ext cx="2279760" cy="1161048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tabLst/>
              <a:defRPr/>
            </a:pPr>
            <a:r>
              <a:rPr lang="de-DE" dirty="0"/>
              <a:t>Text hinzufügen</a:t>
            </a:r>
          </a:p>
        </p:txBody>
      </p:sp>
      <p:sp>
        <p:nvSpPr>
          <p:cNvPr id="27" name="Textplatzhalt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6480000" y="2700000"/>
            <a:ext cx="2015960" cy="1161048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charset="2"/>
              <a:buNone/>
              <a:tabLst/>
              <a:defRPr/>
            </a:pPr>
            <a:r>
              <a:rPr lang="de-DE" dirty="0"/>
              <a:t>Text hinzufügen</a:t>
            </a:r>
          </a:p>
        </p:txBody>
      </p:sp>
      <p:sp>
        <p:nvSpPr>
          <p:cNvPr id="28" name="Textplatzhalt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719667" y="4896000"/>
            <a:ext cx="2015960" cy="1161048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charset="2"/>
              <a:buNone/>
              <a:tabLst/>
              <a:defRPr/>
            </a:pPr>
            <a:r>
              <a:rPr lang="de-DE" dirty="0"/>
              <a:t>Text hinzufügen</a:t>
            </a:r>
          </a:p>
        </p:txBody>
      </p:sp>
      <p:sp>
        <p:nvSpPr>
          <p:cNvPr id="29" name="Textplatzhalt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3600000" y="4860000"/>
            <a:ext cx="2015960" cy="1161048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charset="2"/>
              <a:buNone/>
              <a:tabLst/>
              <a:defRPr/>
            </a:pPr>
            <a:r>
              <a:rPr lang="de-DE" dirty="0"/>
              <a:t>Text hinzufügen</a:t>
            </a:r>
          </a:p>
        </p:txBody>
      </p:sp>
      <p:sp>
        <p:nvSpPr>
          <p:cNvPr id="30" name="Textplatzhalt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6480000" y="4860000"/>
            <a:ext cx="2015960" cy="1161048"/>
          </a:xfrm>
        </p:spPr>
        <p:txBody>
          <a:bodyPr/>
          <a:lstStyle>
            <a:lvl1pPr marL="0" indent="0">
              <a:buFontTx/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charset="2"/>
              <a:buNone/>
              <a:tabLst/>
              <a:defRPr/>
            </a:pPr>
            <a:r>
              <a:rPr lang="de-DE" dirty="0"/>
              <a:t>Text hinzufügen</a:t>
            </a:r>
          </a:p>
        </p:txBody>
      </p:sp>
    </p:spTree>
    <p:extLst>
      <p:ext uri="{BB962C8B-B14F-4D97-AF65-F5344CB8AC3E}">
        <p14:creationId xmlns:p14="http://schemas.microsoft.com/office/powerpoint/2010/main" val="156594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32001" y="1080000"/>
            <a:ext cx="1132416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32000" y="1620001"/>
            <a:ext cx="113305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1028" name="Rectangle 5"/>
          <p:cNvSpPr>
            <a:spLocks noChangeArrowheads="1"/>
          </p:cNvSpPr>
          <p:nvPr userDrawn="1"/>
        </p:nvSpPr>
        <p:spPr bwMode="auto">
          <a:xfrm>
            <a:off x="1" y="6497638"/>
            <a:ext cx="12187767" cy="360362"/>
          </a:xfrm>
          <a:prstGeom prst="rect">
            <a:avLst/>
          </a:prstGeom>
          <a:solidFill>
            <a:srgbClr val="4A5C66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endParaRPr lang="de-DE" altLang="de-DE" sz="1800" dirty="0"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184467" y="6546850"/>
            <a:ext cx="637117" cy="266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fld id="{2866142A-AFED-1443-8B06-6463BAB2C889}" type="slidenum">
              <a:rPr lang="de-DE" altLang="de-DE"/>
              <a:pPr>
                <a:defRPr/>
              </a:pPr>
              <a:t>‹Nr.›</a:t>
            </a:fld>
            <a:endParaRPr lang="de-DE" altLang="de-DE" dirty="0"/>
          </a:p>
        </p:txBody>
      </p:sp>
      <p:sp>
        <p:nvSpPr>
          <p:cNvPr id="1032" name="Textfeld 2"/>
          <p:cNvSpPr txBox="1">
            <a:spLocks noChangeArrowheads="1"/>
          </p:cNvSpPr>
          <p:nvPr userDrawn="1"/>
        </p:nvSpPr>
        <p:spPr bwMode="auto">
          <a:xfrm>
            <a:off x="5879976" y="6548438"/>
            <a:ext cx="4730875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sz="1100" dirty="0">
                <a:solidFill>
                  <a:schemeClr val="bg1"/>
                </a:solidFill>
                <a:latin typeface="Arial" charset="0"/>
                <a:ea typeface="+mn-ea"/>
              </a:rPr>
              <a:t>Bernhard E. J. Scheible | bernhard.scheible@iem.thm.de</a:t>
            </a:r>
          </a:p>
        </p:txBody>
      </p:sp>
      <p:sp>
        <p:nvSpPr>
          <p:cNvPr id="1033" name="Textfeld 3"/>
          <p:cNvSpPr txBox="1">
            <a:spLocks noChangeArrowheads="1"/>
          </p:cNvSpPr>
          <p:nvPr userDrawn="1"/>
        </p:nvSpPr>
        <p:spPr bwMode="auto">
          <a:xfrm>
            <a:off x="10608734" y="6548438"/>
            <a:ext cx="768351" cy="266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100" noProof="0" dirty="0">
                <a:solidFill>
                  <a:schemeClr val="bg1"/>
                </a:solidFill>
                <a:latin typeface="Arial" charset="0"/>
                <a:ea typeface="+mn-ea"/>
              </a:rPr>
              <a:t>page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D50FC33-BA03-D341-83A0-35E637362E2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 l="144" t="-1" r="60018" b="-6715"/>
          <a:stretch/>
        </p:blipFill>
        <p:spPr bwMode="auto">
          <a:xfrm>
            <a:off x="443233" y="208366"/>
            <a:ext cx="1903002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572C864-C096-EE45-8500-19995A117EE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32000" y="6625975"/>
            <a:ext cx="1976118" cy="104006"/>
          </a:xfrm>
          <a:prstGeom prst="rect">
            <a:avLst/>
          </a:prstGeom>
        </p:spPr>
      </p:pic>
      <p:pic>
        <p:nvPicPr>
          <p:cNvPr id="10" name="Picture 12" descr="Picture 12">
            <a:extLst>
              <a:ext uri="{FF2B5EF4-FFF2-40B4-BE49-F238E27FC236}">
                <a16:creationId xmlns:a16="http://schemas.microsoft.com/office/drawing/2014/main" id="{79CFA640-D9E4-4132-9D24-8F865F80A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l="5697" t="11804" r="6150" b="7581"/>
          <a:stretch/>
        </p:blipFill>
        <p:spPr>
          <a:xfrm>
            <a:off x="2649144" y="190366"/>
            <a:ext cx="1726693" cy="68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7668414-D58F-A177-45F8-58BE119198E8}"/>
              </a:ext>
            </a:extLst>
          </p:cNvPr>
          <p:cNvSpPr/>
          <p:nvPr userDrawn="1"/>
        </p:nvSpPr>
        <p:spPr>
          <a:xfrm>
            <a:off x="7104112" y="188640"/>
            <a:ext cx="468077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kern="1200" dirty="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Workshop on</a:t>
            </a:r>
            <a:r>
              <a:rPr lang="en-US" sz="1400" b="1" kern="1200" dirty="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en-US" sz="1200" b="1" kern="1200" dirty="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Button BPMs for Synchrotron Light Sources</a:t>
            </a:r>
            <a:br>
              <a:rPr lang="en-US" sz="2000" b="1" kern="1200" dirty="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</a:br>
            <a:r>
              <a:rPr lang="en-US" sz="900" kern="1200" noProof="0" dirty="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Dec. 11.-12., 2024</a:t>
            </a:r>
            <a:r>
              <a:rPr lang="en-US" sz="900" kern="1200" baseline="0" noProof="0" dirty="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, </a:t>
            </a:r>
            <a:r>
              <a:rPr lang="en-US" sz="900" kern="1200" noProof="0" dirty="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ALBA Synchrotron, </a:t>
            </a:r>
            <a:r>
              <a:rPr lang="es-ES" sz="900" kern="1200" noProof="0" dirty="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Cerdanyola del Vallès, Barcelona, </a:t>
            </a:r>
            <a:r>
              <a:rPr lang="en-US" sz="900" kern="1200" noProof="0" dirty="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Spain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4DB64E6-7BF7-93ED-48A9-FC6232BD4E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46" y="226366"/>
            <a:ext cx="610289" cy="612000"/>
          </a:xfrm>
          <a:prstGeom prst="rect">
            <a:avLst/>
          </a:prstGeom>
        </p:spPr>
      </p:pic>
      <p:pic>
        <p:nvPicPr>
          <p:cNvPr id="5" name="Grafik 4" descr="Ein Bild, das Text, Schrift, Screenshot, Logo enthält.&#10;&#10;Automatisch generierte Beschreibung">
            <a:extLst>
              <a:ext uri="{FF2B5EF4-FFF2-40B4-BE49-F238E27FC236}">
                <a16:creationId xmlns:a16="http://schemas.microsoft.com/office/drawing/2014/main" id="{37991707-425E-2637-12EB-DB382AE6C66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181366"/>
            <a:ext cx="1419210" cy="70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28" r:id="rId2"/>
    <p:sldLayoutId id="2147484405" r:id="rId3"/>
    <p:sldLayoutId id="2147484426" r:id="rId4"/>
    <p:sldLayoutId id="2147484423" r:id="rId5"/>
    <p:sldLayoutId id="2147484420" r:id="rId6"/>
    <p:sldLayoutId id="2147484421" r:id="rId7"/>
    <p:sldLayoutId id="2147484406" r:id="rId8"/>
    <p:sldLayoutId id="2147484416" r:id="rId9"/>
    <p:sldLayoutId id="2147484417" r:id="rId10"/>
    <p:sldLayoutId id="2147484424" r:id="rId11"/>
    <p:sldLayoutId id="2147484407" r:id="rId12"/>
    <p:sldLayoutId id="2147484425" r:id="rId13"/>
    <p:sldLayoutId id="2147484422" r:id="rId14"/>
    <p:sldLayoutId id="2147484430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kern="1200">
          <a:solidFill>
            <a:srgbClr val="4A5C66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A5C66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A5C66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A5C66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4A5C66"/>
          </a:solidFill>
          <a:latin typeface="Arial" charset="0"/>
          <a:ea typeface="MS PGothic" pitchFamily="3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285750" indent="-285750" algn="l" rtl="0" eaLnBrk="1" fontAlgn="base" hangingPunct="1">
        <a:spcBef>
          <a:spcPct val="20000"/>
        </a:spcBef>
        <a:spcAft>
          <a:spcPct val="0"/>
        </a:spcAft>
        <a:buClr>
          <a:srgbClr val="80BA24"/>
        </a:buClr>
        <a:buSzPct val="106000"/>
        <a:buFont typeface="Wingdings" pitchFamily="2" charset="2"/>
        <a:buChar char="§"/>
        <a:defRPr kern="1200">
          <a:solidFill>
            <a:srgbClr val="4A5C66"/>
          </a:solidFill>
          <a:latin typeface="Arial" pitchFamily="34" charset="0"/>
          <a:ea typeface="MS PGothic" pitchFamily="34" charset="-128"/>
          <a:cs typeface="Arial" pitchFamily="34" charset="0"/>
        </a:defRPr>
      </a:lvl1pPr>
      <a:lvl2pPr marL="552450" indent="-285750" algn="l" rtl="0" eaLnBrk="1" fontAlgn="base" hangingPunct="1">
        <a:spcBef>
          <a:spcPct val="20000"/>
        </a:spcBef>
        <a:spcAft>
          <a:spcPct val="0"/>
        </a:spcAft>
        <a:buClr>
          <a:srgbClr val="80BA24"/>
        </a:buClr>
        <a:buSzPct val="90000"/>
        <a:buFont typeface="Wingdings" pitchFamily="2" charset="2"/>
        <a:buChar char="§"/>
        <a:defRPr kern="1200">
          <a:solidFill>
            <a:srgbClr val="4A5C66"/>
          </a:solidFill>
          <a:latin typeface="Arial" pitchFamily="34" charset="0"/>
          <a:ea typeface="Arial" charset="0"/>
          <a:cs typeface="Arial" pitchFamily="34" charset="0"/>
        </a:defRPr>
      </a:lvl2pPr>
      <a:lvl3pPr marL="828675" indent="-285750" algn="l" rtl="0" eaLnBrk="1" fontAlgn="base" hangingPunct="1">
        <a:spcBef>
          <a:spcPct val="20000"/>
        </a:spcBef>
        <a:spcAft>
          <a:spcPct val="0"/>
        </a:spcAft>
        <a:buClr>
          <a:srgbClr val="80BA24"/>
        </a:buClr>
        <a:buSzPct val="80000"/>
        <a:buFont typeface="Wingdings" pitchFamily="2" charset="2"/>
        <a:buChar char="§"/>
        <a:defRPr kern="1200">
          <a:solidFill>
            <a:srgbClr val="4A5C66"/>
          </a:solidFill>
          <a:latin typeface="Arial" pitchFamily="34" charset="0"/>
          <a:ea typeface="Arial" charset="0"/>
          <a:cs typeface="Arial" pitchFamily="34" charset="0"/>
        </a:defRPr>
      </a:lvl3pPr>
      <a:lvl4pPr marL="1095375" indent="-285750" algn="l" rtl="0" eaLnBrk="1" fontAlgn="base" hangingPunct="1">
        <a:spcBef>
          <a:spcPct val="20000"/>
        </a:spcBef>
        <a:spcAft>
          <a:spcPct val="0"/>
        </a:spcAft>
        <a:buClr>
          <a:srgbClr val="80BA24"/>
        </a:buClr>
        <a:buSzPct val="80000"/>
        <a:buFont typeface="Wingdings" pitchFamily="2" charset="2"/>
        <a:buChar char="§"/>
        <a:defRPr kern="1200">
          <a:solidFill>
            <a:srgbClr val="4A5C66"/>
          </a:solidFill>
          <a:latin typeface="Arial" pitchFamily="34" charset="0"/>
          <a:ea typeface="Arial" charset="0"/>
          <a:cs typeface="Arial" pitchFamily="34" charset="0"/>
        </a:defRPr>
      </a:lvl4pPr>
      <a:lvl5pPr marL="1362075" indent="-285750" algn="l" rtl="0" eaLnBrk="1" fontAlgn="base" hangingPunct="1">
        <a:spcBef>
          <a:spcPct val="20000"/>
        </a:spcBef>
        <a:spcAft>
          <a:spcPct val="0"/>
        </a:spcAft>
        <a:buClr>
          <a:srgbClr val="80BA24"/>
        </a:buClr>
        <a:buSzPct val="80000"/>
        <a:buFont typeface="Wingdings" pitchFamily="2" charset="2"/>
        <a:buChar char="§"/>
        <a:defRPr kern="1200">
          <a:solidFill>
            <a:srgbClr val="4A5C66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emf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hyperlink" Target="https://www.xfel.eu/aktuelles/news/index_ger.html?openDirectAnchor=1151&amp;two_columns=0" TargetMode="External"/><Relationship Id="rId4" Type="http://schemas.openxmlformats.org/officeDocument/2006/relationships/image" Target="../media/image450.png"/><Relationship Id="rId9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3" Type="http://schemas.openxmlformats.org/officeDocument/2006/relationships/image" Target="../media/image44.emf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xfel.eu/aktuelles/news/index_ger.html?openDirectAnchor=1151&amp;two_columns=0" TargetMode="External"/><Relationship Id="rId11" Type="http://schemas.openxmlformats.org/officeDocument/2006/relationships/image" Target="../media/image55.png"/><Relationship Id="rId5" Type="http://schemas.openxmlformats.org/officeDocument/2006/relationships/image" Target="../media/image61.png"/><Relationship Id="rId10" Type="http://schemas.openxmlformats.org/officeDocument/2006/relationships/image" Target="../media/image50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4.em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hyperlink" Target="https://www.xfel.eu/aktuelles/news/index_ger.html?openDirectAnchor=1151&amp;two_columns=0" TargetMode="External"/><Relationship Id="rId4" Type="http://schemas.openxmlformats.org/officeDocument/2006/relationships/image" Target="../media/image67.pn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xfel.eu/aktuelles/news/index_ger.html?openDirectAnchor=1151&amp;two_columns=0" TargetMode="External"/><Relationship Id="rId5" Type="http://schemas.openxmlformats.org/officeDocument/2006/relationships/image" Target="../media/image620.png"/><Relationship Id="rId10" Type="http://schemas.openxmlformats.org/officeDocument/2006/relationships/image" Target="../media/image64.jpg"/><Relationship Id="rId4" Type="http://schemas.openxmlformats.org/officeDocument/2006/relationships/image" Target="../media/image44.emf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7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11" Type="http://schemas.openxmlformats.org/officeDocument/2006/relationships/image" Target="../media/image66.png"/><Relationship Id="rId5" Type="http://schemas.openxmlformats.org/officeDocument/2006/relationships/hyperlink" Target="https://www.xfel.eu/aktuelles/news/index_ger.html?openDirectAnchor=1151&amp;two_columns=0" TargetMode="External"/><Relationship Id="rId10" Type="http://schemas.openxmlformats.org/officeDocument/2006/relationships/image" Target="../media/image65.png"/><Relationship Id="rId4" Type="http://schemas.openxmlformats.org/officeDocument/2006/relationships/image" Target="../media/image44.emf"/><Relationship Id="rId9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79.png"/><Relationship Id="rId3" Type="http://schemas.openxmlformats.org/officeDocument/2006/relationships/image" Target="../media/image57.png"/><Relationship Id="rId7" Type="http://schemas.openxmlformats.org/officeDocument/2006/relationships/image" Target="../media/image68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xfel.eu/aktuelles/news/index_ger.html?openDirectAnchor=1151&amp;two_columns=0" TargetMode="External"/><Relationship Id="rId11" Type="http://schemas.openxmlformats.org/officeDocument/2006/relationships/image" Target="../media/image69.png"/><Relationship Id="rId5" Type="http://schemas.openxmlformats.org/officeDocument/2006/relationships/image" Target="../media/image88.png"/><Relationship Id="rId10" Type="http://schemas.openxmlformats.org/officeDocument/2006/relationships/image" Target="../media/image76.png"/><Relationship Id="rId4" Type="http://schemas.openxmlformats.org/officeDocument/2006/relationships/image" Target="../media/image44.emf"/><Relationship Id="rId9" Type="http://schemas.openxmlformats.org/officeDocument/2006/relationships/image" Target="../media/image59.png"/><Relationship Id="rId1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57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xfel.eu/aktuelles/news/index_ger.html?openDirectAnchor=1151&amp;two_columns=0" TargetMode="External"/><Relationship Id="rId11" Type="http://schemas.openxmlformats.org/officeDocument/2006/relationships/image" Target="../media/image71.png"/><Relationship Id="rId5" Type="http://schemas.openxmlformats.org/officeDocument/2006/relationships/image" Target="../media/image96.png"/><Relationship Id="rId10" Type="http://schemas.openxmlformats.org/officeDocument/2006/relationships/image" Target="../media/image70.png"/><Relationship Id="rId4" Type="http://schemas.openxmlformats.org/officeDocument/2006/relationships/image" Target="../media/image44.emf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7.png"/><Relationship Id="rId7" Type="http://schemas.openxmlformats.org/officeDocument/2006/relationships/image" Target="../media/image90.png"/><Relationship Id="rId12" Type="http://schemas.openxmlformats.org/officeDocument/2006/relationships/image" Target="../media/image7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11" Type="http://schemas.openxmlformats.org/officeDocument/2006/relationships/image" Target="../media/image77.png"/><Relationship Id="rId5" Type="http://schemas.openxmlformats.org/officeDocument/2006/relationships/hyperlink" Target="https://www.xfel.eu/aktuelles/news/index_ger.html?openDirectAnchor=1151&amp;two_columns=0" TargetMode="External"/><Relationship Id="rId10" Type="http://schemas.openxmlformats.org/officeDocument/2006/relationships/image" Target="../media/image75.png"/><Relationship Id="rId4" Type="http://schemas.openxmlformats.org/officeDocument/2006/relationships/image" Target="../media/image44.emf"/><Relationship Id="rId9" Type="http://schemas.openxmlformats.org/officeDocument/2006/relationships/image" Target="../media/image7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hyperlink" Target="https://www.xfel.eu/aktuelles/news/index_ger.html?openDirectAnchor=1151&amp;two_columns=0" TargetMode="External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1.png"/><Relationship Id="rId7" Type="http://schemas.openxmlformats.org/officeDocument/2006/relationships/image" Target="../media/image8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svg"/><Relationship Id="rId5" Type="http://schemas.openxmlformats.org/officeDocument/2006/relationships/image" Target="../media/image86.png"/><Relationship Id="rId4" Type="http://schemas.openxmlformats.org/officeDocument/2006/relationships/hyperlink" Target="https://www.xfel.eu/aktuelles/news/index_ger.html?openDirectAnchor=1151&amp;two_columns=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hyperlink" Target="https://www.xfel.eu/aktuelles/news/index_ger.html?openDirectAnchor=1151&amp;two_columns=0" TargetMode="External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89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hyperlink" Target="https://www.xfel.eu/aktuelles/news/index_ger.html?openDirectAnchor=1151&amp;two_columns=0" TargetMode="External"/><Relationship Id="rId4" Type="http://schemas.openxmlformats.org/officeDocument/2006/relationships/image" Target="../media/image81.png"/><Relationship Id="rId9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11" Type="http://schemas.microsoft.com/office/2007/relationships/hdphoto" Target="../media/hdphoto1.wdp"/><Relationship Id="rId5" Type="http://schemas.openxmlformats.org/officeDocument/2006/relationships/hyperlink" Target="https://www.xfel.eu/aktuelles/news/index_ger.html?openDirectAnchor=1151&amp;two_columns=0" TargetMode="External"/><Relationship Id="rId10" Type="http://schemas.openxmlformats.org/officeDocument/2006/relationships/image" Target="../media/image101.png"/><Relationship Id="rId4" Type="http://schemas.openxmlformats.org/officeDocument/2006/relationships/image" Target="../media/image81.png"/><Relationship Id="rId9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image" Target="../media/image89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hyperlink" Target="https://www.xfel.eu/aktuelles/news/index_ger.html?openDirectAnchor=1151&amp;two_columns=0" TargetMode="External"/><Relationship Id="rId4" Type="http://schemas.openxmlformats.org/officeDocument/2006/relationships/image" Target="../media/image81.png"/><Relationship Id="rId9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5.png"/><Relationship Id="rId7" Type="http://schemas.openxmlformats.org/officeDocument/2006/relationships/hyperlink" Target="https://www.xfel.eu/aktuelles/news/index_ger.html?openDirectAnchor=1151&amp;two_columns=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0.png"/><Relationship Id="rId11" Type="http://schemas.openxmlformats.org/officeDocument/2006/relationships/image" Target="../media/image120.png"/><Relationship Id="rId5" Type="http://schemas.openxmlformats.org/officeDocument/2006/relationships/image" Target="../media/image107.jpeg"/><Relationship Id="rId10" Type="http://schemas.openxmlformats.org/officeDocument/2006/relationships/image" Target="../media/image110.png"/><Relationship Id="rId4" Type="http://schemas.openxmlformats.org/officeDocument/2006/relationships/image" Target="../media/image106.svg"/><Relationship Id="rId9" Type="http://schemas.openxmlformats.org/officeDocument/2006/relationships/image" Target="../media/image10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hyperlink" Target="https://www.xfel.eu/aktuelles/news/index_ger.html?openDirectAnchor=1151&amp;two_columns=0" TargetMode="External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5" Type="http://schemas.openxmlformats.org/officeDocument/2006/relationships/image" Target="../media/image57.png"/><Relationship Id="rId4" Type="http://schemas.openxmlformats.org/officeDocument/2006/relationships/image" Target="../media/image75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2.pn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12" Type="http://schemas.openxmlformats.org/officeDocument/2006/relationships/image" Target="../media/image1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jpe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32.jpe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12" Type="http://schemas.openxmlformats.org/officeDocument/2006/relationships/image" Target="../media/image1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jpeg"/><Relationship Id="rId11" Type="http://schemas.openxmlformats.org/officeDocument/2006/relationships/image" Target="../media/image130.jpeg"/><Relationship Id="rId5" Type="http://schemas.openxmlformats.org/officeDocument/2006/relationships/image" Target="../media/image125.jpeg"/><Relationship Id="rId10" Type="http://schemas.openxmlformats.org/officeDocument/2006/relationships/image" Target="../media/image129.jpeg"/><Relationship Id="rId4" Type="http://schemas.openxmlformats.org/officeDocument/2006/relationships/image" Target="../media/image124.jpeg"/><Relationship Id="rId9" Type="http://schemas.openxmlformats.org/officeDocument/2006/relationships/image" Target="../media/image1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s://www.xfel.eu/aktuelles/news/index_ger.html?openDirectAnchor=1151&amp;two_columns=0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25.jpg"/><Relationship Id="rId7" Type="http://schemas.openxmlformats.org/officeDocument/2006/relationships/image" Target="../media/image147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3.png"/><Relationship Id="rId9" Type="http://schemas.openxmlformats.org/officeDocument/2006/relationships/image" Target="../media/image1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1.emf"/><Relationship Id="rId5" Type="http://schemas.openxmlformats.org/officeDocument/2006/relationships/image" Target="../media/image140.emf"/><Relationship Id="rId4" Type="http://schemas.openxmlformats.org/officeDocument/2006/relationships/hyperlink" Target="https://www.xfel.eu/aktuelles/news/index_ger.html?openDirectAnchor=1151&amp;two_columns=0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10.png"/><Relationship Id="rId11" Type="http://schemas.openxmlformats.org/officeDocument/2006/relationships/image" Target="../media/image1730.png"/><Relationship Id="rId5" Type="http://schemas.openxmlformats.org/officeDocument/2006/relationships/image" Target="../media/image1700.png"/><Relationship Id="rId10" Type="http://schemas.openxmlformats.org/officeDocument/2006/relationships/image" Target="../media/image1720.png"/><Relationship Id="rId4" Type="http://schemas.openxmlformats.org/officeDocument/2006/relationships/image" Target="../media/image142.png"/><Relationship Id="rId9" Type="http://schemas.openxmlformats.org/officeDocument/2006/relationships/image" Target="../media/image11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xfel.eu/aktuelles/news/index_ger.html?openDirectAnchor=1151&amp;two_columns=0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50.png"/><Relationship Id="rId4" Type="http://schemas.openxmlformats.org/officeDocument/2006/relationships/image" Target="../media/image17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4.jpeg"/><Relationship Id="rId5" Type="http://schemas.openxmlformats.org/officeDocument/2006/relationships/image" Target="../media/image172.png"/><Relationship Id="rId4" Type="http://schemas.openxmlformats.org/officeDocument/2006/relationships/hyperlink" Target="https://www.hzdr.de/db/Cms?pOid=25609&amp;pNid=1536&amp;pLang=d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4.png"/><Relationship Id="rId4" Type="http://schemas.openxmlformats.org/officeDocument/2006/relationships/image" Target="../media/image15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55.png"/><Relationship Id="rId7" Type="http://schemas.openxmlformats.org/officeDocument/2006/relationships/image" Target="../media/image1860.png"/><Relationship Id="rId2" Type="http://schemas.openxmlformats.org/officeDocument/2006/relationships/image" Target="../media/image18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0.png"/><Relationship Id="rId5" Type="http://schemas.openxmlformats.org/officeDocument/2006/relationships/image" Target="../media/image1840.png"/><Relationship Id="rId10" Type="http://schemas.openxmlformats.org/officeDocument/2006/relationships/image" Target="../media/image1890.png"/><Relationship Id="rId4" Type="http://schemas.openxmlformats.org/officeDocument/2006/relationships/image" Target="../media/image1830.png"/><Relationship Id="rId9" Type="http://schemas.openxmlformats.org/officeDocument/2006/relationships/image" Target="../media/image18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55.png"/><Relationship Id="rId7" Type="http://schemas.openxmlformats.org/officeDocument/2006/relationships/image" Target="../media/image1860.png"/><Relationship Id="rId2" Type="http://schemas.openxmlformats.org/officeDocument/2006/relationships/image" Target="../media/image19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50.png"/><Relationship Id="rId5" Type="http://schemas.openxmlformats.org/officeDocument/2006/relationships/image" Target="../media/image1840.png"/><Relationship Id="rId10" Type="http://schemas.openxmlformats.org/officeDocument/2006/relationships/image" Target="../media/image1890.png"/><Relationship Id="rId4" Type="http://schemas.openxmlformats.org/officeDocument/2006/relationships/image" Target="../media/image1830.png"/><Relationship Id="rId9" Type="http://schemas.openxmlformats.org/officeDocument/2006/relationships/image" Target="../media/image18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7.jpeg"/><Relationship Id="rId7" Type="http://schemas.openxmlformats.org/officeDocument/2006/relationships/image" Target="../media/image20.sv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8.jpeg"/><Relationship Id="rId15" Type="http://schemas.openxmlformats.org/officeDocument/2006/relationships/image" Target="../media/image23.png"/><Relationship Id="rId10" Type="http://schemas.openxmlformats.org/officeDocument/2006/relationships/hyperlink" Target="https://www.xfel.eu/aktuelles/news/index_ger.html?openDirectAnchor=1151&amp;two_columns=0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image" Target="../media/image25.jpg"/><Relationship Id="rId21" Type="http://schemas.openxmlformats.org/officeDocument/2006/relationships/image" Target="../media/image41.svg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ww.xfel.eu/aktuelles/news/index_ger.html?openDirectAnchor=1151&amp;two_columns=0" TargetMode="External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32.pn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23" Type="http://schemas.openxmlformats.org/officeDocument/2006/relationships/image" Target="../media/image43.svg"/><Relationship Id="rId10" Type="http://schemas.openxmlformats.org/officeDocument/2006/relationships/image" Target="../media/image31.svg"/><Relationship Id="rId19" Type="http://schemas.openxmlformats.org/officeDocument/2006/relationships/image" Target="../media/image39.sv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image" Target="../media/image36.png"/><Relationship Id="rId22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5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9FC39C1-99F7-E658-05AE-9F98A35F47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4035" y="1268760"/>
            <a:ext cx="5488146" cy="1872208"/>
          </a:xfrm>
        </p:spPr>
        <p:txBody>
          <a:bodyPr anchor="t"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dirty="0"/>
              <a:t>Button Pickups for High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200" dirty="0"/>
              <a:t>Bandwidth Applications</a:t>
            </a:r>
            <a:endParaRPr lang="de-DE" sz="3200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C2193C8-19F9-40B3-3CBC-61C40F9F3CD5}"/>
              </a:ext>
            </a:extLst>
          </p:cNvPr>
          <p:cNvSpPr txBox="1">
            <a:spLocks/>
          </p:cNvSpPr>
          <p:nvPr/>
        </p:nvSpPr>
        <p:spPr>
          <a:xfrm>
            <a:off x="6384032" y="3288656"/>
            <a:ext cx="5488147" cy="500384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B. E. J. Scheible</a:t>
            </a:r>
            <a:r>
              <a:rPr lang="de-DE" baseline="30000" dirty="0"/>
              <a:t>1,3</a:t>
            </a:r>
            <a:r>
              <a:rPr lang="de-DE" dirty="0"/>
              <a:t>, S. Vilcins</a:t>
            </a:r>
            <a:r>
              <a:rPr lang="de-DE" baseline="30000" dirty="0"/>
              <a:t>2</a:t>
            </a:r>
            <a:r>
              <a:rPr lang="de-DE" dirty="0"/>
              <a:t>, A. Penirschke</a:t>
            </a:r>
            <a:r>
              <a:rPr lang="de-DE" baseline="30000" dirty="0"/>
              <a:t>1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45D3FF7-2976-430E-629D-2796F83FF3EC}"/>
              </a:ext>
            </a:extLst>
          </p:cNvPr>
          <p:cNvSpPr txBox="1"/>
          <p:nvPr/>
        </p:nvSpPr>
        <p:spPr>
          <a:xfrm>
            <a:off x="6384032" y="5805264"/>
            <a:ext cx="3600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work is supported by the German Federal Ministry of Education and Research (BMBF) under contract no. 05K22RO2.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6F47288E-AC65-5B47-5310-7AB20099EC26}"/>
              </a:ext>
            </a:extLst>
          </p:cNvPr>
          <p:cNvSpPr txBox="1">
            <a:spLocks/>
          </p:cNvSpPr>
          <p:nvPr/>
        </p:nvSpPr>
        <p:spPr>
          <a:xfrm>
            <a:off x="6384032" y="4293096"/>
            <a:ext cx="5400602" cy="795761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100" baseline="30000" dirty="0"/>
              <a:t>1</a:t>
            </a:r>
            <a:r>
              <a:rPr lang="de-DE" sz="1100" dirty="0"/>
              <a:t>Technische Hochschule Mittelhessen, Wilhelm-Leuschner-Str. 13, 61169 Friedberg</a:t>
            </a:r>
          </a:p>
          <a:p>
            <a:pPr marL="0" indent="0">
              <a:buNone/>
            </a:pPr>
            <a:r>
              <a:rPr lang="de-DE" sz="1100" baseline="30000" dirty="0"/>
              <a:t>2</a:t>
            </a:r>
            <a:r>
              <a:rPr lang="de-DE" sz="1100" dirty="0"/>
              <a:t>Deutsches Elektronen-Synchrotron DESY, Notkestr. 85, 22607 Hamburg</a:t>
            </a:r>
          </a:p>
          <a:p>
            <a:pPr marL="0" indent="0">
              <a:buNone/>
            </a:pPr>
            <a:r>
              <a:rPr lang="de-DE" sz="1100" baseline="30000" dirty="0"/>
              <a:t>3</a:t>
            </a:r>
            <a:r>
              <a:rPr lang="de-DE" sz="1100" dirty="0"/>
              <a:t>Technische Universität Darmstadt, Schlossgartenstr. 8, 64289 Darmstadt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CA7476-2A10-A2E8-0153-5808802F8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166" y="5373217"/>
            <a:ext cx="2118137" cy="10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55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fig_button_pu">
            <a:extLst>
              <a:ext uri="{FF2B5EF4-FFF2-40B4-BE49-F238E27FC236}">
                <a16:creationId xmlns:a16="http://schemas.microsoft.com/office/drawing/2014/main" id="{D130D6BF-95D6-A732-1A41-BEAC3D3CB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8" t="8257" r="17692" b="3367"/>
          <a:stretch/>
        </p:blipFill>
        <p:spPr>
          <a:xfrm>
            <a:off x="3959868" y="2996952"/>
            <a:ext cx="3166134" cy="2971647"/>
          </a:xfrm>
          <a:prstGeom prst="rect">
            <a:avLst/>
          </a:prstGeom>
        </p:spPr>
      </p:pic>
      <p:pic>
        <p:nvPicPr>
          <p:cNvPr id="10" name="fig_button_pu">
            <a:extLst>
              <a:ext uri="{FF2B5EF4-FFF2-40B4-BE49-F238E27FC236}">
                <a16:creationId xmlns:a16="http://schemas.microsoft.com/office/drawing/2014/main" id="{04FB59AA-CD2C-A54A-E5DE-3982AB4BB9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8" t="8257" r="17692" b="3367"/>
          <a:stretch/>
        </p:blipFill>
        <p:spPr>
          <a:xfrm>
            <a:off x="10211530" y="795777"/>
            <a:ext cx="1314254" cy="123352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C7BC888-B52E-4870-4635-3A578C737B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10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89722A9-0EF5-A4A5-8779-109E9279F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for Bunch Arrival-Time Monitors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6E542C7D-2194-829D-66D5-0E3C30F88377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32001" y="1620000"/>
                <a:ext cx="8112271" cy="4617288"/>
              </a:xfrm>
            </p:spPr>
            <p:txBody>
              <a:bodyPr/>
              <a:lstStyle/>
              <a:p>
                <a:r>
                  <a:rPr lang="en-US" u="sng" dirty="0"/>
                  <a:t>Button-type pickups: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Bandwidth: Pickup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&gt;8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r>
                  <a:rPr lang="en-US" dirty="0"/>
                  <a:t>; EOM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≈20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endParaRPr lang="en-US" dirty="0"/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Bandwidth Showed viability of EO-BAM measurement:</a:t>
                </a:r>
                <a:br>
                  <a:rPr lang="en-US" dirty="0"/>
                </a:b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de-DE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𝟔</m:t>
                    </m:r>
                    <m:r>
                      <a:rPr lang="de-DE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1" i="0" smtClean="0">
                        <a:latin typeface="Cambria Math" panose="02040503050406030204" pitchFamily="18" charset="0"/>
                      </a:rPr>
                      <m:t>𝐟𝐬</m:t>
                    </m:r>
                  </m:oMath>
                </a14:m>
                <a:r>
                  <a:rPr lang="en-US" b="1" dirty="0"/>
                  <a:t> </a:t>
                </a:r>
                <a:endParaRPr lang="en-US" dirty="0"/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Strong ringing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dirty="0"/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6E542C7D-2194-829D-66D5-0E3C30F883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32001" y="1620000"/>
                <a:ext cx="8112271" cy="4617288"/>
              </a:xfrm>
              <a:blipFill>
                <a:blip r:embed="rId4"/>
                <a:stretch>
                  <a:fillRect l="-1803" t="-7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E9E0B6B-6B03-686B-93B6-C007C29AB12A}"/>
              </a:ext>
            </a:extLst>
          </p:cNvPr>
          <p:cNvCxnSpPr>
            <a:cxnSpLocks/>
          </p:cNvCxnSpPr>
          <p:nvPr/>
        </p:nvCxnSpPr>
        <p:spPr>
          <a:xfrm>
            <a:off x="9120336" y="764704"/>
            <a:ext cx="0" cy="5616624"/>
          </a:xfrm>
          <a:prstGeom prst="line">
            <a:avLst/>
          </a:prstGeom>
          <a:ln w="19050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_2009">
            <a:extLst>
              <a:ext uri="{FF2B5EF4-FFF2-40B4-BE49-F238E27FC236}">
                <a16:creationId xmlns:a16="http://schemas.microsoft.com/office/drawing/2014/main" id="{3217DAEB-90DF-1E23-725B-6F4CEA0FD15F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1099459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2009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6223836-2F6C-A9DB-8273-A5AEC5EED5DF}"/>
              </a:ext>
            </a:extLst>
          </p:cNvPr>
          <p:cNvSpPr txBox="1"/>
          <p:nvPr/>
        </p:nvSpPr>
        <p:spPr>
          <a:xfrm rot="16200000">
            <a:off x="11089962" y="1562455"/>
            <a:ext cx="1841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&amp; K. Hacker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6FF2977-C506-649F-6254-EAA9D3D9F2EC}"/>
              </a:ext>
            </a:extLst>
          </p:cNvPr>
          <p:cNvSpPr txBox="1"/>
          <p:nvPr/>
        </p:nvSpPr>
        <p:spPr>
          <a:xfrm rot="16200000">
            <a:off x="9256325" y="2205556"/>
            <a:ext cx="731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endParaRPr lang="de-DE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_button_pu_capt">
            <a:extLst>
              <a:ext uri="{FF2B5EF4-FFF2-40B4-BE49-F238E27FC236}">
                <a16:creationId xmlns:a16="http://schemas.microsoft.com/office/drawing/2014/main" id="{721E10DC-96FB-57B2-3AD6-F0EECF5519A9}"/>
              </a:ext>
            </a:extLst>
          </p:cNvPr>
          <p:cNvSpPr/>
          <p:nvPr/>
        </p:nvSpPr>
        <p:spPr>
          <a:xfrm>
            <a:off x="9962946" y="1990581"/>
            <a:ext cx="1821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model of the button-type beam pickup designed by Hacker and used for the EO-BAM by Löhl [Löhl 2009]</a:t>
            </a:r>
          </a:p>
        </p:txBody>
      </p:sp>
      <p:sp>
        <p:nvSpPr>
          <p:cNvPr id="12" name="refs_2011">
            <a:hlinkClick r:id="rId5"/>
            <a:extLst>
              <a:ext uri="{FF2B5EF4-FFF2-40B4-BE49-F238E27FC236}">
                <a16:creationId xmlns:a16="http://schemas.microsoft.com/office/drawing/2014/main" id="{4320B68D-0250-D5EF-B8AD-3A130393C357}"/>
              </a:ext>
            </a:extLst>
          </p:cNvPr>
          <p:cNvSpPr/>
          <p:nvPr/>
        </p:nvSpPr>
        <p:spPr>
          <a:xfrm>
            <a:off x="9120337" y="6109846"/>
            <a:ext cx="307166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, Thesis, 2009. DOI:10.3204/DESY-THESIS-2009-031</a:t>
            </a:r>
          </a:p>
        </p:txBody>
      </p:sp>
      <p:sp>
        <p:nvSpPr>
          <p:cNvPr id="32" name="fig_button_pu_capt">
            <a:extLst>
              <a:ext uri="{FF2B5EF4-FFF2-40B4-BE49-F238E27FC236}">
                <a16:creationId xmlns:a16="http://schemas.microsoft.com/office/drawing/2014/main" id="{C288850A-50F9-2BEF-0659-BA4BC1E023A5}"/>
              </a:ext>
            </a:extLst>
          </p:cNvPr>
          <p:cNvSpPr/>
          <p:nvPr/>
        </p:nvSpPr>
        <p:spPr>
          <a:xfrm>
            <a:off x="4079775" y="5919663"/>
            <a:ext cx="48965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drawing and 3D model of the button-type beam pickup de-signed by K. Hacker and used for the EO-BAM by F. Löhl [Löhl 2009].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1BE4BECC-B6A9-FFB2-CE5A-31712DF7F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49337"/>
          <a:stretch/>
        </p:blipFill>
        <p:spPr>
          <a:xfrm>
            <a:off x="6787440" y="933620"/>
            <a:ext cx="2285480" cy="4617288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F40E515-D815-788B-68B5-EC60F4939102}"/>
              </a:ext>
            </a:extLst>
          </p:cNvPr>
          <p:cNvGrpSpPr/>
          <p:nvPr/>
        </p:nvGrpSpPr>
        <p:grpSpPr>
          <a:xfrm>
            <a:off x="178622" y="3841559"/>
            <a:ext cx="3653809" cy="2539769"/>
            <a:chOff x="178622" y="3841559"/>
            <a:chExt cx="3653809" cy="2539769"/>
          </a:xfrm>
        </p:grpSpPr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C0BF3C30-9B67-F6A7-7DD5-79EC4FF14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8622" y="3841559"/>
              <a:ext cx="3653809" cy="2078104"/>
            </a:xfrm>
            <a:prstGeom prst="rect">
              <a:avLst/>
            </a:prstGeom>
          </p:spPr>
        </p:pic>
        <p:sp>
          <p:nvSpPr>
            <p:cNvPr id="38" name="fig_button_pu_capt">
              <a:extLst>
                <a:ext uri="{FF2B5EF4-FFF2-40B4-BE49-F238E27FC236}">
                  <a16:creationId xmlns:a16="http://schemas.microsoft.com/office/drawing/2014/main" id="{F411B210-896C-9BC3-3E18-858CA83AA2E3}"/>
                </a:ext>
              </a:extLst>
            </p:cNvPr>
            <p:cNvSpPr/>
            <p:nvPr/>
          </p:nvSpPr>
          <p:spPr>
            <a:xfrm>
              <a:off x="191344" y="5919663"/>
              <a:ext cx="35714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200" i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Measured signal of two combined pickups with an 8-GHz oscilloscope [Löhl 2009]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656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294EE-BABC-AED8-B565-E21F97F1A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g_button_pu">
            <a:extLst>
              <a:ext uri="{FF2B5EF4-FFF2-40B4-BE49-F238E27FC236}">
                <a16:creationId xmlns:a16="http://schemas.microsoft.com/office/drawing/2014/main" id="{AA101426-5F68-3981-009E-E5997B80B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8" t="8257" r="17692" b="3367"/>
          <a:stretch/>
        </p:blipFill>
        <p:spPr>
          <a:xfrm>
            <a:off x="10211530" y="795777"/>
            <a:ext cx="1314254" cy="123352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A4BE01-478A-C0ED-09E5-B0CDF60ED5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11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3DAD5D-78E8-65EC-61BD-5D52FBD43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for Bunch Arrival-Time Monitors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1DBCB68B-59E9-6173-5E7F-7725BA4A310C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32001" y="1620000"/>
                <a:ext cx="8112271" cy="4617288"/>
              </a:xfrm>
            </p:spPr>
            <p:txBody>
              <a:bodyPr/>
              <a:lstStyle/>
              <a:p>
                <a:r>
                  <a:rPr lang="en-US" u="sng" dirty="0"/>
                  <a:t>Matching: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Goal: Reduction of ringing!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Using</a:t>
                </a:r>
                <a:r>
                  <a:rPr lang="de-DE" dirty="0"/>
                  <a:t> </a:t>
                </a:r>
                <a:r>
                  <a:rPr lang="en-US" dirty="0"/>
                  <a:t>TEM wave model:</a:t>
                </a:r>
              </a:p>
              <a:p>
                <a:pPr marL="838200"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/>
                  <a:t>only the TEM wave can propagate (at all frequencies)</a:t>
                </a:r>
              </a:p>
              <a:p>
                <a:pPr marL="838200"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/>
                  <a:t>no other waves with axial components </a:t>
                </a:r>
                <a:br>
                  <a:rPr lang="en-US" dirty="0"/>
                </a:br>
                <a:r>
                  <a:rPr lang="en-US" dirty="0"/>
                  <a:t>(TM</a:t>
                </a:r>
                <a:r>
                  <a:rPr lang="en-US" baseline="-25000" dirty="0"/>
                  <a:t>mn</a:t>
                </a:r>
                <a:r>
                  <a:rPr lang="en-US" dirty="0"/>
                  <a:t> and TE</a:t>
                </a:r>
                <a:r>
                  <a:rPr lang="en-US" baseline="-25000" dirty="0"/>
                  <a:t>mn</a:t>
                </a:r>
                <a:r>
                  <a:rPr lang="en-US" dirty="0"/>
                  <a:t> waves) should be propagating</a:t>
                </a:r>
              </a:p>
              <a:p>
                <a:pPr marL="838200" lvl="1"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dirty="0"/>
                  <a:t>TE</a:t>
                </a:r>
                <a:r>
                  <a:rPr lang="en-US" baseline="-25000" dirty="0"/>
                  <a:t>11</a:t>
                </a:r>
                <a:r>
                  <a:rPr lang="en-US" dirty="0"/>
                  <a:t> lowest cut-off → Defines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</m:oMath>
                </a14:m>
                <a:r>
                  <a:rPr lang="en-US" dirty="0"/>
                  <a:t> of a coaxial:</a:t>
                </a:r>
              </a:p>
              <a:p>
                <a:pPr lvl="1" indent="0"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de-DE" sz="1800" i="1" smtClean="0">
                        <a:latin typeface="Cambria Math"/>
                        <a:ea typeface="Cambria Math"/>
                      </a:rPr>
                      <m:t>&lt;</m:t>
                    </m:r>
                    <m:f>
                      <m:fPr>
                        <m:ctrlPr>
                          <a:rPr lang="de-DE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de-DE" sz="1800" i="1" smtClean="0">
                            <a:latin typeface="Cambria Math"/>
                            <a:ea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800" i="1" smtClean="0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de-DE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(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de-DE" i="1">
                            <a:latin typeface="Cambria Math"/>
                          </a:rPr>
                          <m:t>+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de-DE" sz="180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lang="de-DE" sz="1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de-DE" sz="180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800" i="1" smtClean="0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de-DE" sz="1800" i="1" smtClean="0">
                                    <a:latin typeface="Cambria Math"/>
                                    <a:ea typeface="Cambria Math"/>
                                  </a:rPr>
                                  <m:t>𝑟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de-DE" sz="1800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400" dirty="0"/>
                  <a:t>		</a:t>
                </a:r>
                <a:endParaRPr lang="en-US" dirty="0"/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Line Impedance:</a:t>
                </a:r>
              </a:p>
              <a:p>
                <a:pPr>
                  <a:spcAft>
                    <a:spcPts val="900"/>
                  </a:spcAft>
                </a:pPr>
                <a:endParaRPr lang="en-US" dirty="0"/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1DBCB68B-59E9-6173-5E7F-7725BA4A31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32001" y="1620000"/>
                <a:ext cx="8112271" cy="4617288"/>
              </a:xfrm>
              <a:blipFill>
                <a:blip r:embed="rId5"/>
                <a:stretch>
                  <a:fillRect l="-1803" t="-7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78990793-CDA6-66A4-A631-D88B3F337F99}"/>
              </a:ext>
            </a:extLst>
          </p:cNvPr>
          <p:cNvCxnSpPr>
            <a:cxnSpLocks/>
          </p:cNvCxnSpPr>
          <p:nvPr/>
        </p:nvCxnSpPr>
        <p:spPr>
          <a:xfrm>
            <a:off x="9120336" y="764704"/>
            <a:ext cx="0" cy="5616624"/>
          </a:xfrm>
          <a:prstGeom prst="line">
            <a:avLst/>
          </a:prstGeom>
          <a:ln w="19050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_2009">
            <a:extLst>
              <a:ext uri="{FF2B5EF4-FFF2-40B4-BE49-F238E27FC236}">
                <a16:creationId xmlns:a16="http://schemas.microsoft.com/office/drawing/2014/main" id="{7EEFA341-D9C8-E9E2-C055-F55DED34F4DB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1099459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2009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67AF31E-5970-AB6D-603B-EE85F2922FC9}"/>
              </a:ext>
            </a:extLst>
          </p:cNvPr>
          <p:cNvSpPr txBox="1"/>
          <p:nvPr/>
        </p:nvSpPr>
        <p:spPr>
          <a:xfrm rot="16200000">
            <a:off x="11089962" y="1562455"/>
            <a:ext cx="1841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&amp; K. Hacker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494EBE-4D2C-5D0F-E5F7-6090AFB0B232}"/>
              </a:ext>
            </a:extLst>
          </p:cNvPr>
          <p:cNvSpPr txBox="1"/>
          <p:nvPr/>
        </p:nvSpPr>
        <p:spPr>
          <a:xfrm rot="16200000">
            <a:off x="9256325" y="2205556"/>
            <a:ext cx="731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endParaRPr lang="de-DE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_button_pu_capt">
            <a:extLst>
              <a:ext uri="{FF2B5EF4-FFF2-40B4-BE49-F238E27FC236}">
                <a16:creationId xmlns:a16="http://schemas.microsoft.com/office/drawing/2014/main" id="{9AB17434-7008-6D3F-A8D9-D17143C5B00C}"/>
              </a:ext>
            </a:extLst>
          </p:cNvPr>
          <p:cNvSpPr/>
          <p:nvPr/>
        </p:nvSpPr>
        <p:spPr>
          <a:xfrm>
            <a:off x="9962946" y="1990581"/>
            <a:ext cx="1821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model of the button-type beam pickup designed by Hacker and used for the EO-BAM by Löhl [Löhl 2009]</a:t>
            </a:r>
          </a:p>
        </p:txBody>
      </p:sp>
      <p:sp>
        <p:nvSpPr>
          <p:cNvPr id="12" name="refs_2011">
            <a:hlinkClick r:id="rId6"/>
            <a:extLst>
              <a:ext uri="{FF2B5EF4-FFF2-40B4-BE49-F238E27FC236}">
                <a16:creationId xmlns:a16="http://schemas.microsoft.com/office/drawing/2014/main" id="{84F823DD-7079-CF99-8538-FFC91B90AFD5}"/>
              </a:ext>
            </a:extLst>
          </p:cNvPr>
          <p:cNvSpPr/>
          <p:nvPr/>
        </p:nvSpPr>
        <p:spPr>
          <a:xfrm>
            <a:off x="9120337" y="6109846"/>
            <a:ext cx="307166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, Thesis, 2009. DOI:10.3204/DESY-THESIS-2009-031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B26323DC-CF3C-1BD4-0CEF-33BA8FDCBC3D}"/>
                  </a:ext>
                </a:extLst>
              </p:cNvPr>
              <p:cNvSpPr txBox="1"/>
              <p:nvPr/>
            </p:nvSpPr>
            <p:spPr>
              <a:xfrm>
                <a:off x="542943" y="4982278"/>
                <a:ext cx="5049001" cy="9106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/>
                            </a:rPr>
                            <m:t>𝑍</m:t>
                          </m:r>
                        </m:e>
                        <m:sub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de-DE" i="1">
                          <a:solidFill>
                            <a:srgbClr val="4A5C66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4A5C6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4A5C66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4A5C66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m:rPr>
                          <m:nor/>
                        </m:rPr>
                        <a:rPr lang="de-DE">
                          <a:solidFill>
                            <a:srgbClr val="4A5C66"/>
                          </a:solidFill>
                          <a:latin typeface="Cambria Math"/>
                        </a:rPr>
                        <m:t>ln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de-DE" i="1">
                          <a:solidFill>
                            <a:srgbClr val="4A5C66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/>
                              <a:ea typeface="Cambria Math"/>
                            </a:rPr>
                            <m:t>377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4A5C66"/>
                              </a:solidFill>
                              <a:latin typeface="Cambria Math"/>
                              <a:ea typeface="Cambria Math"/>
                            </a:rPr>
                            <m:t>Ω</m:t>
                          </m:r>
                        </m:num>
                        <m:den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4A5C66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4A5C66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4A5C66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m:rPr>
                          <m:nor/>
                        </m:rPr>
                        <a:rPr lang="de-DE">
                          <a:solidFill>
                            <a:srgbClr val="4A5C66"/>
                          </a:solidFill>
                          <a:latin typeface="Cambria Math"/>
                        </a:rPr>
                        <m:t>ln</m:t>
                      </m:r>
                      <m:d>
                        <m:dPr>
                          <m:ctrlP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num>
                            <m:den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den>
                          </m:f>
                        </m:e>
                      </m:d>
                      <m:r>
                        <a:rPr lang="de-DE" i="1">
                          <a:solidFill>
                            <a:srgbClr val="4A5C66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/>
                                </a:rPr>
                                <m:t>𝐿</m:t>
                              </m:r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/>
                                </a:rPr>
                                <m:t>𝐶</m:t>
                              </m:r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/>
                                </a:rPr>
                                <m:t>′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de-DE" dirty="0">
                  <a:solidFill>
                    <a:srgbClr val="4A5C66"/>
                  </a:solidFill>
                </a:endParaRPr>
              </a:p>
            </p:txBody>
          </p:sp>
        </mc:Choice>
        <mc:Fallback xmlns="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B26323DC-CF3C-1BD4-0CEF-33BA8FDCB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43" y="4982278"/>
                <a:ext cx="5049001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feld 39">
            <a:extLst>
              <a:ext uri="{FF2B5EF4-FFF2-40B4-BE49-F238E27FC236}">
                <a16:creationId xmlns:a16="http://schemas.microsoft.com/office/drawing/2014/main" id="{87561145-A4E7-C30A-01E0-B3C69EB0DCED}"/>
              </a:ext>
            </a:extLst>
          </p:cNvPr>
          <p:cNvSpPr txBox="1"/>
          <p:nvPr/>
        </p:nvSpPr>
        <p:spPr>
          <a:xfrm>
            <a:off x="6892217" y="6263734"/>
            <a:ext cx="22667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de-DE" sz="1050" baseline="-250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105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5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Free-Space wave impedance 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0BC36F9-E257-4584-31E5-DBA5A0C91F7C}"/>
              </a:ext>
            </a:extLst>
          </p:cNvPr>
          <p:cNvGrpSpPr/>
          <p:nvPr/>
        </p:nvGrpSpPr>
        <p:grpSpPr>
          <a:xfrm>
            <a:off x="5635972" y="4125776"/>
            <a:ext cx="3167372" cy="1813696"/>
            <a:chOff x="5635972" y="4125776"/>
            <a:chExt cx="3167372" cy="1813696"/>
          </a:xfrm>
        </p:grpSpPr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1A45FFEC-A287-98DC-8AD2-D8E417F981BE}"/>
                </a:ext>
              </a:extLst>
            </p:cNvPr>
            <p:cNvSpPr txBox="1"/>
            <p:nvPr/>
          </p:nvSpPr>
          <p:spPr>
            <a:xfrm>
              <a:off x="5635972" y="5477807"/>
              <a:ext cx="31673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 distribution of TEM (left) an unwanted TE</a:t>
              </a:r>
              <a:r>
                <a:rPr lang="en-US" sz="1200" i="1" baseline="-250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i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mode (right) in a coaxial cable</a:t>
              </a:r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3DF1C26B-3204-4357-ACC5-7E7EA584C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19" t="3801" r="29657" b="32673"/>
            <a:stretch/>
          </p:blipFill>
          <p:spPr>
            <a:xfrm>
              <a:off x="5735960" y="4125776"/>
              <a:ext cx="1469467" cy="1307442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F769F1DE-F565-44AA-B06F-DF2D4EFE39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1" t="4851" r="30062" b="33200"/>
            <a:stretch/>
          </p:blipFill>
          <p:spPr>
            <a:xfrm>
              <a:off x="7410559" y="4125776"/>
              <a:ext cx="1392785" cy="1256827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83460CC-CF39-5C32-B77A-68DC47379CE2}"/>
              </a:ext>
            </a:extLst>
          </p:cNvPr>
          <p:cNvGrpSpPr/>
          <p:nvPr/>
        </p:nvGrpSpPr>
        <p:grpSpPr>
          <a:xfrm>
            <a:off x="6167229" y="678078"/>
            <a:ext cx="2849029" cy="3135507"/>
            <a:chOff x="6167229" y="678078"/>
            <a:chExt cx="2849029" cy="3135507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8CC7191D-93B4-9081-9A8A-FFDF16F8B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26520" t="5900" r="21621" b="2751"/>
            <a:stretch/>
          </p:blipFill>
          <p:spPr>
            <a:xfrm>
              <a:off x="6765201" y="1070589"/>
              <a:ext cx="2074820" cy="2436544"/>
            </a:xfrm>
            <a:prstGeom prst="rect">
              <a:avLst/>
            </a:prstGeom>
          </p:spPr>
        </p:pic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3F54F7A0-6C3B-8D3F-9CF1-BCB6CBDE60B2}"/>
                </a:ext>
              </a:extLst>
            </p:cNvPr>
            <p:cNvGrpSpPr/>
            <p:nvPr/>
          </p:nvGrpSpPr>
          <p:grpSpPr>
            <a:xfrm>
              <a:off x="6167229" y="678078"/>
              <a:ext cx="2849029" cy="3135507"/>
              <a:chOff x="6167229" y="678078"/>
              <a:chExt cx="2849029" cy="3135507"/>
            </a:xfrm>
          </p:grpSpPr>
          <p:sp>
            <p:nvSpPr>
              <p:cNvPr id="29" name="fig_button_pu_capt">
                <a:extLst>
                  <a:ext uri="{FF2B5EF4-FFF2-40B4-BE49-F238E27FC236}">
                    <a16:creationId xmlns:a16="http://schemas.microsoft.com/office/drawing/2014/main" id="{1930D336-9A7A-5D38-83EC-0CFF88B78C9C}"/>
                  </a:ext>
                </a:extLst>
              </p:cNvPr>
              <p:cNvSpPr/>
              <p:nvPr/>
            </p:nvSpPr>
            <p:spPr>
              <a:xfrm>
                <a:off x="6443966" y="3536586"/>
                <a:ext cx="233320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Cross section of a coaxial cable</a:t>
                </a:r>
              </a:p>
            </p:txBody>
          </p:sp>
          <p:cxnSp>
            <p:nvCxnSpPr>
              <p:cNvPr id="31" name="Gerade Verbindung mit Pfeil 30">
                <a:extLst>
                  <a:ext uri="{FF2B5EF4-FFF2-40B4-BE49-F238E27FC236}">
                    <a16:creationId xmlns:a16="http://schemas.microsoft.com/office/drawing/2014/main" id="{EFA6C03D-300E-6F48-6D5E-809F51D1A85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23465" y="918528"/>
                <a:ext cx="748799" cy="8313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fig_button_pu_capt">
                <a:extLst>
                  <a:ext uri="{FF2B5EF4-FFF2-40B4-BE49-F238E27FC236}">
                    <a16:creationId xmlns:a16="http://schemas.microsoft.com/office/drawing/2014/main" id="{B956A291-7253-39DB-B256-E526A3E5D1A9}"/>
                  </a:ext>
                </a:extLst>
              </p:cNvPr>
              <p:cNvSpPr/>
              <p:nvPr/>
            </p:nvSpPr>
            <p:spPr>
              <a:xfrm>
                <a:off x="7917904" y="678078"/>
                <a:ext cx="1098354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Inner conductor</a:t>
                </a:r>
              </a:p>
            </p:txBody>
          </p:sp>
          <p:sp>
            <p:nvSpPr>
              <p:cNvPr id="33" name="fig_button_pu_capt">
                <a:extLst>
                  <a:ext uri="{FF2B5EF4-FFF2-40B4-BE49-F238E27FC236}">
                    <a16:creationId xmlns:a16="http://schemas.microsoft.com/office/drawing/2014/main" id="{4B6A0CE0-5641-D3D0-3F31-75BC4FA1CD59}"/>
                  </a:ext>
                </a:extLst>
              </p:cNvPr>
              <p:cNvSpPr/>
              <p:nvPr/>
            </p:nvSpPr>
            <p:spPr>
              <a:xfrm>
                <a:off x="6376527" y="889656"/>
                <a:ext cx="1098354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outer conductor</a:t>
                </a:r>
              </a:p>
            </p:txBody>
          </p:sp>
          <p:cxnSp>
            <p:nvCxnSpPr>
              <p:cNvPr id="34" name="Gerade Verbindung mit Pfeil 33">
                <a:extLst>
                  <a:ext uri="{FF2B5EF4-FFF2-40B4-BE49-F238E27FC236}">
                    <a16:creationId xmlns:a16="http://schemas.microsoft.com/office/drawing/2014/main" id="{0459FD48-730B-3001-2AF1-E69BD4106E43}"/>
                  </a:ext>
                </a:extLst>
              </p:cNvPr>
              <p:cNvCxnSpPr>
                <a:cxnSpLocks/>
                <a:stCxn id="33" idx="2"/>
              </p:cNvCxnSpPr>
              <p:nvPr/>
            </p:nvCxnSpPr>
            <p:spPr>
              <a:xfrm>
                <a:off x="6925704" y="1135877"/>
                <a:ext cx="212076" cy="189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feld 34">
                    <a:extLst>
                      <a:ext uri="{FF2B5EF4-FFF2-40B4-BE49-F238E27FC236}">
                        <a16:creationId xmlns:a16="http://schemas.microsoft.com/office/drawing/2014/main" id="{3DD08288-D6D0-D722-B72C-A25285B9C2DE}"/>
                      </a:ext>
                    </a:extLst>
                  </p:cNvPr>
                  <p:cNvSpPr txBox="1"/>
                  <p:nvPr/>
                </p:nvSpPr>
                <p:spPr>
                  <a:xfrm>
                    <a:off x="6920402" y="1709548"/>
                    <a:ext cx="36004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35" name="Textfeld 34">
                    <a:extLst>
                      <a:ext uri="{FF2B5EF4-FFF2-40B4-BE49-F238E27FC236}">
                        <a16:creationId xmlns:a16="http://schemas.microsoft.com/office/drawing/2014/main" id="{3DD08288-D6D0-D722-B72C-A25285B9C2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20402" y="1709548"/>
                    <a:ext cx="360040" cy="369332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7" name="Gerade Verbindung mit Pfeil 36">
                <a:extLst>
                  <a:ext uri="{FF2B5EF4-FFF2-40B4-BE49-F238E27FC236}">
                    <a16:creationId xmlns:a16="http://schemas.microsoft.com/office/drawing/2014/main" id="{62A982A5-BB36-00E0-3B18-F38717972F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1548" y="1484148"/>
                <a:ext cx="348017" cy="2023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fig_button_pu_capt">
                <a:extLst>
                  <a:ext uri="{FF2B5EF4-FFF2-40B4-BE49-F238E27FC236}">
                    <a16:creationId xmlns:a16="http://schemas.microsoft.com/office/drawing/2014/main" id="{A4864601-607D-25B5-DCEB-5AD221CF8AB3}"/>
                  </a:ext>
                </a:extLst>
              </p:cNvPr>
              <p:cNvSpPr/>
              <p:nvPr/>
            </p:nvSpPr>
            <p:spPr>
              <a:xfrm>
                <a:off x="6167229" y="1260516"/>
                <a:ext cx="80649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Dielectric, e.g., air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791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B2BF6-8EB1-11FB-7989-A34BDDD25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g_button_pu">
            <a:extLst>
              <a:ext uri="{FF2B5EF4-FFF2-40B4-BE49-F238E27FC236}">
                <a16:creationId xmlns:a16="http://schemas.microsoft.com/office/drawing/2014/main" id="{B232EFE4-4DE7-2ED9-3880-BCE02E19C0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8" t="8257" r="17692" b="3367"/>
          <a:stretch/>
        </p:blipFill>
        <p:spPr>
          <a:xfrm>
            <a:off x="10211530" y="795777"/>
            <a:ext cx="1314254" cy="123352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037B242-A429-86B1-B4EB-4FFEB162AE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12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9E1F110-1457-14D5-7983-D84A8779D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for Bunch Arrival-Time Monitors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6636EF07-430C-FB8D-8814-266F37BDC812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32001" y="1620000"/>
                <a:ext cx="8112271" cy="4617288"/>
              </a:xfrm>
            </p:spPr>
            <p:txBody>
              <a:bodyPr/>
              <a:lstStyle/>
              <a:p>
                <a:r>
                  <a:rPr lang="en-US" u="sng" dirty="0"/>
                  <a:t>Matching: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Design goal: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=40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r>
                  <a:rPr lang="en-US" dirty="0"/>
                  <a:t>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de-DE" i="1">
                        <a:latin typeface="Cambria Math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Ratio D/d: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4A5C66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de-DE" i="1">
                            <a:solidFill>
                              <a:srgbClr val="4A5C66"/>
                            </a:solidFill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de-DE" i="1">
                        <a:solidFill>
                          <a:srgbClr val="4A5C66"/>
                        </a:solidFill>
                        <a:latin typeface="Cambria Math"/>
                      </a:rPr>
                      <m:t>=</m:t>
                    </m:r>
                    <m:r>
                      <a:rPr lang="de-DE" b="0" i="1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</a:rPr>
                      <m:t>50 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▬▬►   </a:t>
                </a:r>
                <a14:m>
                  <m:oMath xmlns:m="http://schemas.openxmlformats.org/officeDocument/2006/math">
                    <m:r>
                      <a:rPr lang="de-DE" i="1">
                        <a:solidFill>
                          <a:srgbClr val="4A5C66"/>
                        </a:solidFill>
                        <a:latin typeface="Cambria Math"/>
                      </a:rPr>
                      <m:t>𝐷</m:t>
                    </m:r>
                    <m:r>
                      <a:rPr lang="de-DE" b="0" i="1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</a:rPr>
                      <m:t>≈2.3 </m:t>
                    </m:r>
                    <m:r>
                      <a:rPr lang="de-DE" b="0" i="1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>
                        <a:latin typeface="Cambria Math"/>
                      </a:rPr>
                      <m:t>+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&lt;</m:t>
                    </m:r>
                    <m:f>
                      <m:fPr>
                        <m:ctrlPr>
                          <a:rPr lang="de-DE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de-DE" sz="1800" i="1" smtClean="0">
                            <a:latin typeface="Cambria Math"/>
                            <a:ea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de-DE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800" i="1" smtClean="0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de-DE" sz="1800" i="1" smtClean="0">
                            <a:latin typeface="Cambria Math"/>
                            <a:ea typeface="Cambria Math"/>
                          </a:rPr>
                          <m:t>𝜋</m:t>
                        </m:r>
                        <m:rad>
                          <m:radPr>
                            <m:degHide m:val="on"/>
                            <m:ctrlPr>
                              <a:rPr lang="de-DE" sz="1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de-DE" sz="180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800" i="1" smtClean="0">
                                    <a:latin typeface="Cambria Math"/>
                                    <a:ea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de-DE" sz="1800" i="1" smtClean="0">
                                    <a:latin typeface="Cambria Math"/>
                                    <a:ea typeface="Cambria Math"/>
                                  </a:rPr>
                                  <m:t>𝑟</m:t>
                                </m:r>
                              </m:sub>
                            </m:sSub>
                          </m:e>
                        </m:rad>
                      </m:den>
                    </m:f>
                    <m:r>
                      <a:rPr lang="de-DE" sz="1800" smtClean="0">
                        <a:latin typeface="Cambria Math"/>
                        <a:ea typeface="Cambria Math"/>
                      </a:rPr>
                      <m:t> </m:t>
                    </m:r>
                    <m:limLow>
                      <m:limLowPr>
                        <m:ctrlPr>
                          <a:rPr lang="de-DE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de-DE" sz="1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groupChr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    →    </m:t>
                            </m:r>
                          </m:e>
                        </m:groupChr>
                      </m:e>
                      <m:lim>
                        <m:r>
                          <m:rPr>
                            <m:sty m:val="p"/>
                          </m:rPr>
                          <a:rPr lang="de-DE" sz="1800" b="0" i="0" smtClean="0">
                            <a:latin typeface="Cambria Math" panose="02040503050406030204" pitchFamily="18" charset="0"/>
                            <a:ea typeface="Cambria Math"/>
                          </a:rPr>
                          <m:t>air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, 50</m:t>
                        </m:r>
                        <m:r>
                          <m:rPr>
                            <m:sty m:val="p"/>
                          </m:rPr>
                          <a:rPr lang="de-DE" sz="1800" b="0" i="0" smtClean="0">
                            <a:latin typeface="Cambria Math" panose="02040503050406030204" pitchFamily="18" charset="0"/>
                            <a:ea typeface="Cambria Math"/>
                          </a:rPr>
                          <m:t>Ω</m:t>
                        </m:r>
                      </m:lim>
                    </m:limLow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 &lt;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2.3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1+2.3</m:t>
                        </m:r>
                      </m:den>
                    </m:f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de-DE" i="1">
                            <a:latin typeface="Cambria Math"/>
                            <a:ea typeface="Cambria Math"/>
                          </a:rPr>
                          <m:t>𝜋</m:t>
                        </m:r>
                      </m:den>
                    </m:f>
                  </m:oMath>
                </a14:m>
                <a:endParaRPr lang="en-US" dirty="0"/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c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40 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out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 &lt;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1.66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in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 &lt;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72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mm</m:t>
                    </m:r>
                  </m:oMath>
                </a14:m>
                <a:endParaRPr lang="en-US" dirty="0"/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The radii must be smaller than defined above,</a:t>
                </a:r>
                <a:br>
                  <a:rPr lang="en-US" dirty="0"/>
                </a:br>
                <a:r>
                  <a:rPr lang="en-US" dirty="0"/>
                  <a:t>to allow for TEM only propagation up to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40 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endParaRPr lang="en-US" dirty="0"/>
              </a:p>
              <a:p>
                <a:pPr>
                  <a:spcAft>
                    <a:spcPts val="900"/>
                  </a:spcAft>
                </a:pPr>
                <a:endParaRPr lang="en-US" dirty="0"/>
              </a:p>
              <a:p>
                <a:pPr>
                  <a:spcAft>
                    <a:spcPts val="900"/>
                  </a:spcAft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6636EF07-430C-FB8D-8814-266F37BDC8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32001" y="1620000"/>
                <a:ext cx="8112271" cy="4617288"/>
              </a:xfrm>
              <a:blipFill>
                <a:blip r:embed="rId4"/>
                <a:stretch>
                  <a:fillRect l="-1803" t="-7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5EB2533-78D0-FB61-2FCE-83C521FD032B}"/>
              </a:ext>
            </a:extLst>
          </p:cNvPr>
          <p:cNvCxnSpPr>
            <a:cxnSpLocks/>
          </p:cNvCxnSpPr>
          <p:nvPr/>
        </p:nvCxnSpPr>
        <p:spPr>
          <a:xfrm>
            <a:off x="9120336" y="764704"/>
            <a:ext cx="0" cy="5616624"/>
          </a:xfrm>
          <a:prstGeom prst="line">
            <a:avLst/>
          </a:prstGeom>
          <a:ln w="19050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_2009">
            <a:extLst>
              <a:ext uri="{FF2B5EF4-FFF2-40B4-BE49-F238E27FC236}">
                <a16:creationId xmlns:a16="http://schemas.microsoft.com/office/drawing/2014/main" id="{6CF25CCA-C37E-155C-6FF2-279CFB5AD8E4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1099459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2009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68BE9E5-6262-A924-8684-33A6D2A5A813}"/>
              </a:ext>
            </a:extLst>
          </p:cNvPr>
          <p:cNvSpPr txBox="1"/>
          <p:nvPr/>
        </p:nvSpPr>
        <p:spPr>
          <a:xfrm rot="16200000">
            <a:off x="11089962" y="1562455"/>
            <a:ext cx="1841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&amp; K. Hacker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939771E-9182-6A78-8314-6DD3C0F54A69}"/>
              </a:ext>
            </a:extLst>
          </p:cNvPr>
          <p:cNvSpPr txBox="1"/>
          <p:nvPr/>
        </p:nvSpPr>
        <p:spPr>
          <a:xfrm rot="16200000">
            <a:off x="9256325" y="2205556"/>
            <a:ext cx="731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endParaRPr lang="de-DE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_button_pu_capt">
            <a:extLst>
              <a:ext uri="{FF2B5EF4-FFF2-40B4-BE49-F238E27FC236}">
                <a16:creationId xmlns:a16="http://schemas.microsoft.com/office/drawing/2014/main" id="{C0F98297-9760-F7F2-C42E-08061712236A}"/>
              </a:ext>
            </a:extLst>
          </p:cNvPr>
          <p:cNvSpPr/>
          <p:nvPr/>
        </p:nvSpPr>
        <p:spPr>
          <a:xfrm>
            <a:off x="9962946" y="1990581"/>
            <a:ext cx="1821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model of the button-type beam pickup designed by Hacker and used for the EO-BAM by Löhl [Löhl 2009]</a:t>
            </a:r>
          </a:p>
        </p:txBody>
      </p:sp>
      <p:sp>
        <p:nvSpPr>
          <p:cNvPr id="12" name="refs_2011">
            <a:hlinkClick r:id="rId5"/>
            <a:extLst>
              <a:ext uri="{FF2B5EF4-FFF2-40B4-BE49-F238E27FC236}">
                <a16:creationId xmlns:a16="http://schemas.microsoft.com/office/drawing/2014/main" id="{47C8FD23-F17B-ABD1-F2FD-FBD8E8C264E5}"/>
              </a:ext>
            </a:extLst>
          </p:cNvPr>
          <p:cNvSpPr/>
          <p:nvPr/>
        </p:nvSpPr>
        <p:spPr>
          <a:xfrm>
            <a:off x="9120337" y="6109846"/>
            <a:ext cx="307166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, Thesis, 2009. DOI:10.3204/DESY-THESIS-2009-031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CEA0D747-AE07-CA12-5B84-A183BD183507}"/>
              </a:ext>
            </a:extLst>
          </p:cNvPr>
          <p:cNvSpPr/>
          <p:nvPr/>
        </p:nvSpPr>
        <p:spPr>
          <a:xfrm>
            <a:off x="1754713" y="2386561"/>
            <a:ext cx="2922791" cy="369332"/>
          </a:xfrm>
          <a:prstGeom prst="rect">
            <a:avLst/>
          </a:prstGeom>
          <a:noFill/>
          <a:ln>
            <a:solidFill>
              <a:srgbClr val="80BA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5C611027-642B-74A3-12F5-873E808EE5F4}"/>
              </a:ext>
            </a:extLst>
          </p:cNvPr>
          <p:cNvSpPr txBox="1"/>
          <p:nvPr/>
        </p:nvSpPr>
        <p:spPr>
          <a:xfrm>
            <a:off x="4677504" y="2587377"/>
            <a:ext cx="553780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5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air!)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2DC5FDF-0AA6-8516-283B-F41E6C8BE053}"/>
              </a:ext>
            </a:extLst>
          </p:cNvPr>
          <p:cNvSpPr/>
          <p:nvPr/>
        </p:nvSpPr>
        <p:spPr>
          <a:xfrm>
            <a:off x="2004240" y="3626077"/>
            <a:ext cx="1604366" cy="369332"/>
          </a:xfrm>
          <a:prstGeom prst="rect">
            <a:avLst/>
          </a:prstGeom>
          <a:noFill/>
          <a:ln>
            <a:solidFill>
              <a:srgbClr val="80BA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472B99A-A5E1-916F-A0E7-ADAF0B7D9B9C}"/>
              </a:ext>
            </a:extLst>
          </p:cNvPr>
          <p:cNvSpPr/>
          <p:nvPr/>
        </p:nvSpPr>
        <p:spPr>
          <a:xfrm>
            <a:off x="4074409" y="3626077"/>
            <a:ext cx="1604366" cy="369332"/>
          </a:xfrm>
          <a:prstGeom prst="rect">
            <a:avLst/>
          </a:prstGeom>
          <a:noFill/>
          <a:ln>
            <a:solidFill>
              <a:srgbClr val="80BA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367C61C3-974C-4C85-9E6D-0D2B70A784B4}"/>
              </a:ext>
            </a:extLst>
          </p:cNvPr>
          <p:cNvSpPr txBox="1"/>
          <p:nvPr/>
        </p:nvSpPr>
        <p:spPr>
          <a:xfrm>
            <a:off x="6892217" y="6263734"/>
            <a:ext cx="22667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5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de-DE" sz="1050" baseline="-250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de-DE" sz="105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5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Free-Space wave impedance 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A7838D3B-8571-294A-1CD1-BA8C73EDFDB5}"/>
              </a:ext>
            </a:extLst>
          </p:cNvPr>
          <p:cNvGrpSpPr/>
          <p:nvPr/>
        </p:nvGrpSpPr>
        <p:grpSpPr>
          <a:xfrm>
            <a:off x="5635972" y="4125776"/>
            <a:ext cx="3167372" cy="1813696"/>
            <a:chOff x="5635972" y="4125776"/>
            <a:chExt cx="3167372" cy="1813696"/>
          </a:xfrm>
        </p:grpSpPr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12D7E59F-7DEE-4352-8343-A75BC67E7861}"/>
                </a:ext>
              </a:extLst>
            </p:cNvPr>
            <p:cNvSpPr txBox="1"/>
            <p:nvPr/>
          </p:nvSpPr>
          <p:spPr>
            <a:xfrm>
              <a:off x="5635972" y="5477807"/>
              <a:ext cx="31673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Field distribution of TEM (left) an unwanted TE</a:t>
              </a:r>
              <a:r>
                <a:rPr lang="en-US" sz="1200" i="1" baseline="-250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r>
                <a:rPr lang="en-US" sz="1200" i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mode (right) in a coaxial cable</a:t>
              </a:r>
            </a:p>
          </p:txBody>
        </p:sp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B418FFF1-614C-4B2E-9B50-AAD498935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19" t="3801" r="29657" b="32673"/>
            <a:stretch/>
          </p:blipFill>
          <p:spPr>
            <a:xfrm>
              <a:off x="5735960" y="4125776"/>
              <a:ext cx="1469467" cy="1307442"/>
            </a:xfrm>
            <a:prstGeom prst="rect">
              <a:avLst/>
            </a:prstGeom>
          </p:spPr>
        </p:pic>
        <p:pic>
          <p:nvPicPr>
            <p:cNvPr id="47" name="Grafik 46">
              <a:extLst>
                <a:ext uri="{FF2B5EF4-FFF2-40B4-BE49-F238E27FC236}">
                  <a16:creationId xmlns:a16="http://schemas.microsoft.com/office/drawing/2014/main" id="{5F3BF27C-426F-4CA2-8430-B791FBA09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1" t="4851" r="30062" b="33200"/>
            <a:stretch/>
          </p:blipFill>
          <p:spPr>
            <a:xfrm>
              <a:off x="7410559" y="4125776"/>
              <a:ext cx="1392785" cy="1256827"/>
            </a:xfrm>
            <a:prstGeom prst="rect">
              <a:avLst/>
            </a:prstGeom>
          </p:spPr>
        </p:pic>
      </p:grpSp>
      <p:grpSp>
        <p:nvGrpSpPr>
          <p:cNvPr id="42" name="Gruppieren 41">
            <a:extLst>
              <a:ext uri="{FF2B5EF4-FFF2-40B4-BE49-F238E27FC236}">
                <a16:creationId xmlns:a16="http://schemas.microsoft.com/office/drawing/2014/main" id="{482AB849-82F3-5810-B357-FCA156DF4972}"/>
              </a:ext>
            </a:extLst>
          </p:cNvPr>
          <p:cNvGrpSpPr/>
          <p:nvPr/>
        </p:nvGrpSpPr>
        <p:grpSpPr>
          <a:xfrm>
            <a:off x="6167229" y="678078"/>
            <a:ext cx="2849029" cy="3135507"/>
            <a:chOff x="6167229" y="678078"/>
            <a:chExt cx="2849029" cy="3135507"/>
          </a:xfrm>
        </p:grpSpPr>
        <p:pic>
          <p:nvPicPr>
            <p:cNvPr id="44" name="Grafik 43">
              <a:extLst>
                <a:ext uri="{FF2B5EF4-FFF2-40B4-BE49-F238E27FC236}">
                  <a16:creationId xmlns:a16="http://schemas.microsoft.com/office/drawing/2014/main" id="{028B9322-BD05-E76B-56F4-BEF150FD0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6520" t="5900" r="21621" b="2751"/>
            <a:stretch/>
          </p:blipFill>
          <p:spPr>
            <a:xfrm>
              <a:off x="6765201" y="1070589"/>
              <a:ext cx="2074820" cy="2436544"/>
            </a:xfrm>
            <a:prstGeom prst="rect">
              <a:avLst/>
            </a:prstGeom>
          </p:spPr>
        </p:pic>
        <p:grpSp>
          <p:nvGrpSpPr>
            <p:cNvPr id="48" name="Gruppieren 47">
              <a:extLst>
                <a:ext uri="{FF2B5EF4-FFF2-40B4-BE49-F238E27FC236}">
                  <a16:creationId xmlns:a16="http://schemas.microsoft.com/office/drawing/2014/main" id="{1937042D-5ED7-52F5-44A3-33FADD2E59B3}"/>
                </a:ext>
              </a:extLst>
            </p:cNvPr>
            <p:cNvGrpSpPr/>
            <p:nvPr/>
          </p:nvGrpSpPr>
          <p:grpSpPr>
            <a:xfrm>
              <a:off x="6167229" y="678078"/>
              <a:ext cx="2849029" cy="3135507"/>
              <a:chOff x="6167229" y="678078"/>
              <a:chExt cx="2849029" cy="3135507"/>
            </a:xfrm>
          </p:grpSpPr>
          <p:sp>
            <p:nvSpPr>
              <p:cNvPr id="49" name="fig_button_pu_capt">
                <a:extLst>
                  <a:ext uri="{FF2B5EF4-FFF2-40B4-BE49-F238E27FC236}">
                    <a16:creationId xmlns:a16="http://schemas.microsoft.com/office/drawing/2014/main" id="{4F212706-9755-0BC9-367B-08CCF614F6DD}"/>
                  </a:ext>
                </a:extLst>
              </p:cNvPr>
              <p:cNvSpPr/>
              <p:nvPr/>
            </p:nvSpPr>
            <p:spPr>
              <a:xfrm>
                <a:off x="6443966" y="3536586"/>
                <a:ext cx="233320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Cross section of a coaxial cable</a:t>
                </a:r>
              </a:p>
            </p:txBody>
          </p:sp>
          <p:cxnSp>
            <p:nvCxnSpPr>
              <p:cNvPr id="50" name="Gerade Verbindung mit Pfeil 49">
                <a:extLst>
                  <a:ext uri="{FF2B5EF4-FFF2-40B4-BE49-F238E27FC236}">
                    <a16:creationId xmlns:a16="http://schemas.microsoft.com/office/drawing/2014/main" id="{EAA8174D-0466-51DA-0193-2B0E2BCB13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23465" y="918528"/>
                <a:ext cx="748799" cy="8313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fig_button_pu_capt">
                <a:extLst>
                  <a:ext uri="{FF2B5EF4-FFF2-40B4-BE49-F238E27FC236}">
                    <a16:creationId xmlns:a16="http://schemas.microsoft.com/office/drawing/2014/main" id="{6899CA9C-63C4-9483-4386-1E076A0EE251}"/>
                  </a:ext>
                </a:extLst>
              </p:cNvPr>
              <p:cNvSpPr/>
              <p:nvPr/>
            </p:nvSpPr>
            <p:spPr>
              <a:xfrm>
                <a:off x="7917904" y="678078"/>
                <a:ext cx="1098354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Inner conductor</a:t>
                </a:r>
              </a:p>
            </p:txBody>
          </p:sp>
          <p:sp>
            <p:nvSpPr>
              <p:cNvPr id="52" name="fig_button_pu_capt">
                <a:extLst>
                  <a:ext uri="{FF2B5EF4-FFF2-40B4-BE49-F238E27FC236}">
                    <a16:creationId xmlns:a16="http://schemas.microsoft.com/office/drawing/2014/main" id="{F3EBC373-E14E-C666-8CB8-CC6DDD8F1A72}"/>
                  </a:ext>
                </a:extLst>
              </p:cNvPr>
              <p:cNvSpPr/>
              <p:nvPr/>
            </p:nvSpPr>
            <p:spPr>
              <a:xfrm>
                <a:off x="6376527" y="889656"/>
                <a:ext cx="1098354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outer conductor</a:t>
                </a:r>
              </a:p>
            </p:txBody>
          </p:sp>
          <p:cxnSp>
            <p:nvCxnSpPr>
              <p:cNvPr id="53" name="Gerade Verbindung mit Pfeil 52">
                <a:extLst>
                  <a:ext uri="{FF2B5EF4-FFF2-40B4-BE49-F238E27FC236}">
                    <a16:creationId xmlns:a16="http://schemas.microsoft.com/office/drawing/2014/main" id="{594802B5-A9A0-9ABC-D6FE-36D087530675}"/>
                  </a:ext>
                </a:extLst>
              </p:cNvPr>
              <p:cNvCxnSpPr>
                <a:cxnSpLocks/>
                <a:stCxn id="52" idx="2"/>
              </p:cNvCxnSpPr>
              <p:nvPr/>
            </p:nvCxnSpPr>
            <p:spPr>
              <a:xfrm>
                <a:off x="6925704" y="1135877"/>
                <a:ext cx="212076" cy="189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feld 53">
                    <a:extLst>
                      <a:ext uri="{FF2B5EF4-FFF2-40B4-BE49-F238E27FC236}">
                        <a16:creationId xmlns:a16="http://schemas.microsoft.com/office/drawing/2014/main" id="{F35AE16F-19C4-D576-8F0E-56F18648E940}"/>
                      </a:ext>
                    </a:extLst>
                  </p:cNvPr>
                  <p:cNvSpPr txBox="1"/>
                  <p:nvPr/>
                </p:nvSpPr>
                <p:spPr>
                  <a:xfrm>
                    <a:off x="6920402" y="1709548"/>
                    <a:ext cx="36004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54" name="Textfeld 53">
                    <a:extLst>
                      <a:ext uri="{FF2B5EF4-FFF2-40B4-BE49-F238E27FC236}">
                        <a16:creationId xmlns:a16="http://schemas.microsoft.com/office/drawing/2014/main" id="{F35AE16F-19C4-D576-8F0E-56F18648E94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20402" y="1709548"/>
                    <a:ext cx="360040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5" name="Gerade Verbindung mit Pfeil 54">
                <a:extLst>
                  <a:ext uri="{FF2B5EF4-FFF2-40B4-BE49-F238E27FC236}">
                    <a16:creationId xmlns:a16="http://schemas.microsoft.com/office/drawing/2014/main" id="{B6BB75E6-DF0B-B1C5-9741-3CAC5F60F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1548" y="1484148"/>
                <a:ext cx="348017" cy="20235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6" name="fig_button_pu_capt">
                <a:extLst>
                  <a:ext uri="{FF2B5EF4-FFF2-40B4-BE49-F238E27FC236}">
                    <a16:creationId xmlns:a16="http://schemas.microsoft.com/office/drawing/2014/main" id="{793C3526-FF0D-B981-C3AD-4C103067E121}"/>
                  </a:ext>
                </a:extLst>
              </p:cNvPr>
              <p:cNvSpPr/>
              <p:nvPr/>
            </p:nvSpPr>
            <p:spPr>
              <a:xfrm>
                <a:off x="6167229" y="1260516"/>
                <a:ext cx="80649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0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Dielectric, e.g., air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822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F75AD-64DC-29F5-1CB9-350EFE9D1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fig_cone_shape">
            <a:extLst>
              <a:ext uri="{FF2B5EF4-FFF2-40B4-BE49-F238E27FC236}">
                <a16:creationId xmlns:a16="http://schemas.microsoft.com/office/drawing/2014/main" id="{ABC6B998-B76C-FCA6-4D93-041295A4E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661" y="2857629"/>
            <a:ext cx="1953338" cy="1041102"/>
          </a:xfrm>
          <a:prstGeom prst="rect">
            <a:avLst/>
          </a:prstGeom>
        </p:spPr>
      </p:pic>
      <p:pic>
        <p:nvPicPr>
          <p:cNvPr id="10" name="fig_button_pu">
            <a:extLst>
              <a:ext uri="{FF2B5EF4-FFF2-40B4-BE49-F238E27FC236}">
                <a16:creationId xmlns:a16="http://schemas.microsoft.com/office/drawing/2014/main" id="{991710CB-8B93-7F84-AF37-1418029DCD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58" t="8257" r="17692" b="3367"/>
          <a:stretch/>
        </p:blipFill>
        <p:spPr>
          <a:xfrm>
            <a:off x="10211530" y="795777"/>
            <a:ext cx="1314254" cy="123352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E58D264-556E-4863-0F59-C4F754711E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13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0DC9696-A19B-1324-53EE-1F15D09BA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for Bunch Arrival-Time Monitors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B16E1EB6-256A-3479-9C26-8E147BC62315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32002" y="1620000"/>
                <a:ext cx="6168054" cy="4617288"/>
              </a:xfrm>
            </p:spPr>
            <p:txBody>
              <a:bodyPr/>
              <a:lstStyle/>
              <a:p>
                <a:r>
                  <a:rPr lang="en-US" u="sng" dirty="0"/>
                  <a:t>1</a:t>
                </a:r>
                <a:r>
                  <a:rPr lang="en-US" u="sng" baseline="30000" dirty="0"/>
                  <a:t>st</a:t>
                </a:r>
                <a:r>
                  <a:rPr lang="en-US" u="sng" dirty="0"/>
                  <a:t> generation of cone-shaped pickups: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Increased rf </a:t>
                </a:r>
                <a:r>
                  <a:rPr lang="en-US" b="1" dirty="0"/>
                  <a:t>bandwidth</a:t>
                </a:r>
                <a:r>
                  <a:rPr lang="en-US" dirty="0"/>
                  <a:t> of all components (</a:t>
                </a: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</a:rPr>
                      <m:t>&gt;40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Avoids structural </a:t>
                </a:r>
                <a:r>
                  <a:rPr lang="en-US" b="1" dirty="0"/>
                  <a:t>resonances</a:t>
                </a:r>
                <a:r>
                  <a:rPr lang="en-US" dirty="0"/>
                  <a:t> by gaps, discontinuities &amp; sharp edges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Avoids </a:t>
                </a:r>
                <a:r>
                  <a:rPr lang="en-US" b="1" dirty="0"/>
                  <a:t>reflections</a:t>
                </a:r>
                <a:r>
                  <a:rPr lang="en-US" dirty="0"/>
                  <a:t> by maintaining </a:t>
                </a:r>
                <a14:m>
                  <m:oMath xmlns:m="http://schemas.openxmlformats.org/officeDocument/2006/math">
                    <m:r>
                      <a:rPr lang="en-US" i="1" noProof="0" dirty="0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de-DE" b="0" i="1" noProof="0" dirty="0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noProof="0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geometry at every cross-section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endParaRPr lang="en-US" dirty="0"/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B16E1EB6-256A-3479-9C26-8E147BC623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32002" y="1620000"/>
                <a:ext cx="6168054" cy="4617288"/>
              </a:xfrm>
              <a:blipFill>
                <a:blip r:embed="rId5"/>
                <a:stretch>
                  <a:fillRect l="-2372" t="-7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7B87F4A-0392-EF45-A006-D1E5CD174B7A}"/>
              </a:ext>
            </a:extLst>
          </p:cNvPr>
          <p:cNvCxnSpPr>
            <a:cxnSpLocks/>
          </p:cNvCxnSpPr>
          <p:nvPr/>
        </p:nvCxnSpPr>
        <p:spPr>
          <a:xfrm>
            <a:off x="9120336" y="764704"/>
            <a:ext cx="0" cy="5616624"/>
          </a:xfrm>
          <a:prstGeom prst="line">
            <a:avLst/>
          </a:prstGeom>
          <a:ln w="19050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_2009">
            <a:extLst>
              <a:ext uri="{FF2B5EF4-FFF2-40B4-BE49-F238E27FC236}">
                <a16:creationId xmlns:a16="http://schemas.microsoft.com/office/drawing/2014/main" id="{A37D78C2-3419-9529-7286-1B8362908486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1099459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2009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B37877B-C4D8-DF50-4456-A74E5675FF9E}"/>
              </a:ext>
            </a:extLst>
          </p:cNvPr>
          <p:cNvSpPr txBox="1"/>
          <p:nvPr/>
        </p:nvSpPr>
        <p:spPr>
          <a:xfrm rot="16200000">
            <a:off x="11089962" y="1562455"/>
            <a:ext cx="1841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&amp; K. Hacker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CE802D0-28D0-B6B7-9FF8-5A40739A76CA}"/>
              </a:ext>
            </a:extLst>
          </p:cNvPr>
          <p:cNvSpPr txBox="1"/>
          <p:nvPr/>
        </p:nvSpPr>
        <p:spPr>
          <a:xfrm rot="16200000">
            <a:off x="9256325" y="2205556"/>
            <a:ext cx="731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endParaRPr lang="de-DE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_button_pu_capt">
            <a:extLst>
              <a:ext uri="{FF2B5EF4-FFF2-40B4-BE49-F238E27FC236}">
                <a16:creationId xmlns:a16="http://schemas.microsoft.com/office/drawing/2014/main" id="{D0C27B83-417B-BBD2-5FF0-CEF73B2E39E1}"/>
              </a:ext>
            </a:extLst>
          </p:cNvPr>
          <p:cNvSpPr/>
          <p:nvPr/>
        </p:nvSpPr>
        <p:spPr>
          <a:xfrm>
            <a:off x="9962946" y="1990581"/>
            <a:ext cx="1821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model of the button-type beam pickup designed by Hacker and used for the EO-BAM by Löhl [Löhl 2009]</a:t>
            </a:r>
          </a:p>
        </p:txBody>
      </p:sp>
      <p:sp>
        <p:nvSpPr>
          <p:cNvPr id="12" name="refs_2011">
            <a:hlinkClick r:id="rId6"/>
            <a:extLst>
              <a:ext uri="{FF2B5EF4-FFF2-40B4-BE49-F238E27FC236}">
                <a16:creationId xmlns:a16="http://schemas.microsoft.com/office/drawing/2014/main" id="{BA1B2878-5AB2-2121-482E-347EBAF9D490}"/>
              </a:ext>
            </a:extLst>
          </p:cNvPr>
          <p:cNvSpPr/>
          <p:nvPr/>
        </p:nvSpPr>
        <p:spPr>
          <a:xfrm>
            <a:off x="9120337" y="6109846"/>
            <a:ext cx="3071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, Thesis, 2009. DOI:10.3204/DESY-THESIS-2009-031</a:t>
            </a:r>
          </a:p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 et al., Proc. IPAC’11, Paper: TUPC076</a:t>
            </a:r>
          </a:p>
        </p:txBody>
      </p:sp>
      <p:sp>
        <p:nvSpPr>
          <p:cNvPr id="13" name="Text_2009">
            <a:extLst>
              <a:ext uri="{FF2B5EF4-FFF2-40B4-BE49-F238E27FC236}">
                <a16:creationId xmlns:a16="http://schemas.microsoft.com/office/drawing/2014/main" id="{DFFD2D2D-9243-25A5-0E05-13E71054526B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3043675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2011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72B7D62-4F23-134A-9BB0-CD9D0A7B0A07}"/>
              </a:ext>
            </a:extLst>
          </p:cNvPr>
          <p:cNvSpPr txBox="1"/>
          <p:nvPr/>
        </p:nvSpPr>
        <p:spPr>
          <a:xfrm rot="16200000">
            <a:off x="11254445" y="3358088"/>
            <a:ext cx="1512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ig_cone_shape_capt">
            <a:extLst>
              <a:ext uri="{FF2B5EF4-FFF2-40B4-BE49-F238E27FC236}">
                <a16:creationId xmlns:a16="http://schemas.microsoft.com/office/drawing/2014/main" id="{42AE00EC-9648-F25D-3BD7-616491A5FB0F}"/>
              </a:ext>
            </a:extLst>
          </p:cNvPr>
          <p:cNvSpPr/>
          <p:nvPr/>
        </p:nvSpPr>
        <p:spPr>
          <a:xfrm>
            <a:off x="9831294" y="3898731"/>
            <a:ext cx="1953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Cross-section of the cone-shaped pickup [Angelovski 2011]</a:t>
            </a:r>
          </a:p>
        </p:txBody>
      </p:sp>
      <p:pic>
        <p:nvPicPr>
          <p:cNvPr id="24" name="fig_Flash_PU" descr="pickupFigures.png">
            <a:extLst>
              <a:ext uri="{FF2B5EF4-FFF2-40B4-BE49-F238E27FC236}">
                <a16:creationId xmlns:a16="http://schemas.microsoft.com/office/drawing/2014/main" id="{4F0302E0-B92D-0AFC-B2BA-B16472A5C5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6"/>
          <a:stretch/>
        </p:blipFill>
        <p:spPr bwMode="auto">
          <a:xfrm>
            <a:off x="6970572" y="1337253"/>
            <a:ext cx="2005748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fig_cone_shape_capt">
            <a:extLst>
              <a:ext uri="{FF2B5EF4-FFF2-40B4-BE49-F238E27FC236}">
                <a16:creationId xmlns:a16="http://schemas.microsoft.com/office/drawing/2014/main" id="{4DDECE27-E17C-F39F-2A51-1A98BAD98B11}"/>
              </a:ext>
            </a:extLst>
          </p:cNvPr>
          <p:cNvSpPr/>
          <p:nvPr/>
        </p:nvSpPr>
        <p:spPr>
          <a:xfrm>
            <a:off x="6096000" y="5356247"/>
            <a:ext cx="26607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Cross-section of the cone-shaped pickup [Angelovski 2011]</a:t>
            </a:r>
          </a:p>
        </p:txBody>
      </p:sp>
      <p:pic>
        <p:nvPicPr>
          <p:cNvPr id="29" name="fig_sig_2011" descr="voltageT.png">
            <a:extLst>
              <a:ext uri="{FF2B5EF4-FFF2-40B4-BE49-F238E27FC236}">
                <a16:creationId xmlns:a16="http://schemas.microsoft.com/office/drawing/2014/main" id="{289F4822-A7DB-3D1B-4DD3-7EDC43C5F4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066" t="8147" r="4953" b="7448"/>
          <a:stretch/>
        </p:blipFill>
        <p:spPr bwMode="auto">
          <a:xfrm>
            <a:off x="97584" y="4257272"/>
            <a:ext cx="297223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fig_sig_2011_capt">
            <a:extLst>
              <a:ext uri="{FF2B5EF4-FFF2-40B4-BE49-F238E27FC236}">
                <a16:creationId xmlns:a16="http://schemas.microsoft.com/office/drawing/2014/main" id="{C40644B7-D6CA-0F1B-E87E-62895A03838B}"/>
              </a:ext>
            </a:extLst>
          </p:cNvPr>
          <p:cNvSpPr/>
          <p:nvPr/>
        </p:nvSpPr>
        <p:spPr>
          <a:xfrm>
            <a:off x="276384" y="5930252"/>
            <a:ext cx="58584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output simulated with CST PS for a 1-</a:t>
            </a:r>
            <a:r>
              <a:rPr lang="en-US" sz="12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20-</a:t>
            </a:r>
            <a:r>
              <a:rPr lang="en-US" sz="12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bunch [Angelovski 12]</a:t>
            </a:r>
          </a:p>
        </p:txBody>
      </p:sp>
      <p:sp>
        <p:nvSpPr>
          <p:cNvPr id="33" name="refs_2011">
            <a:hlinkClick r:id="rId6"/>
            <a:extLst>
              <a:ext uri="{FF2B5EF4-FFF2-40B4-BE49-F238E27FC236}">
                <a16:creationId xmlns:a16="http://schemas.microsoft.com/office/drawing/2014/main" id="{8EDDCDA2-4513-975B-8659-05A58A4366F5}"/>
              </a:ext>
            </a:extLst>
          </p:cNvPr>
          <p:cNvSpPr/>
          <p:nvPr/>
        </p:nvSpPr>
        <p:spPr>
          <a:xfrm>
            <a:off x="-15949" y="6272190"/>
            <a:ext cx="5175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 et al., Phys. Rev. ST Accel. Beams, 2012. DOI:10.1103/PhysRevSTAB.15.112803</a:t>
            </a:r>
          </a:p>
        </p:txBody>
      </p:sp>
      <p:pic>
        <p:nvPicPr>
          <p:cNvPr id="35" name="Grafik 6" descr="voltageF.png">
            <a:extLst>
              <a:ext uri="{FF2B5EF4-FFF2-40B4-BE49-F238E27FC236}">
                <a16:creationId xmlns:a16="http://schemas.microsoft.com/office/drawing/2014/main" id="{132FF00B-92A0-03E6-F448-CBB8A2B893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424" t="7925" r="5034" b="7587"/>
          <a:stretch/>
        </p:blipFill>
        <p:spPr bwMode="auto">
          <a:xfrm>
            <a:off x="3069814" y="4245591"/>
            <a:ext cx="2882170" cy="16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Ellipse 35">
            <a:extLst>
              <a:ext uri="{FF2B5EF4-FFF2-40B4-BE49-F238E27FC236}">
                <a16:creationId xmlns:a16="http://schemas.microsoft.com/office/drawing/2014/main" id="{A528F997-2910-02C3-FC61-956AE5D633A3}"/>
              </a:ext>
            </a:extLst>
          </p:cNvPr>
          <p:cNvSpPr/>
          <p:nvPr/>
        </p:nvSpPr>
        <p:spPr>
          <a:xfrm>
            <a:off x="5385762" y="2856117"/>
            <a:ext cx="1842196" cy="18421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4" name="Grafik 33" descr="TUPC076f1.jpg">
            <a:extLst>
              <a:ext uri="{FF2B5EF4-FFF2-40B4-BE49-F238E27FC236}">
                <a16:creationId xmlns:a16="http://schemas.microsoft.com/office/drawing/2014/main" id="{A06EE253-176F-E67B-E00C-BAF0F0786CD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5375922" y="2852936"/>
            <a:ext cx="3600398" cy="2455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627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58D5F-40A0-5C22-FB02-D5DA291BD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fig_cone_shape">
            <a:extLst>
              <a:ext uri="{FF2B5EF4-FFF2-40B4-BE49-F238E27FC236}">
                <a16:creationId xmlns:a16="http://schemas.microsoft.com/office/drawing/2014/main" id="{025A9395-2047-819E-1257-DA54F4E15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661" y="2857629"/>
            <a:ext cx="1953338" cy="1041102"/>
          </a:xfrm>
          <a:prstGeom prst="rect">
            <a:avLst/>
          </a:prstGeom>
        </p:spPr>
      </p:pic>
      <p:pic>
        <p:nvPicPr>
          <p:cNvPr id="10" name="fig_button_pu">
            <a:extLst>
              <a:ext uri="{FF2B5EF4-FFF2-40B4-BE49-F238E27FC236}">
                <a16:creationId xmlns:a16="http://schemas.microsoft.com/office/drawing/2014/main" id="{611E2CB1-8654-2097-ED25-954AC010CC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58" t="8257" r="17692" b="3367"/>
          <a:stretch/>
        </p:blipFill>
        <p:spPr>
          <a:xfrm>
            <a:off x="10211530" y="795777"/>
            <a:ext cx="1314254" cy="123352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DDE5013-B19D-38C9-77BC-B98B719721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14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1D662B8-AEF1-223A-FA93-ABFFCF491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for Bunch Arrival-Time Monitors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F5B9B13-AB92-C53C-1272-12EDDD9072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6536516" cy="4617288"/>
          </a:xfrm>
        </p:spPr>
        <p:txBody>
          <a:bodyPr/>
          <a:lstStyle/>
          <a:p>
            <a:r>
              <a:rPr lang="en-US" u="sng" dirty="0"/>
              <a:t>1</a:t>
            </a:r>
            <a:r>
              <a:rPr lang="en-US" u="sng" baseline="30000" dirty="0"/>
              <a:t>st</a:t>
            </a:r>
            <a:r>
              <a:rPr lang="en-US" u="sng" dirty="0"/>
              <a:t> generation of cone-shaped pickups: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Vacuum sealed prototype successfully tested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But: Better agreement with simulation for non-hermetic demonstrator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ECBEDC05-504C-FA97-693F-B53C7D3A9D66}"/>
              </a:ext>
            </a:extLst>
          </p:cNvPr>
          <p:cNvCxnSpPr>
            <a:cxnSpLocks/>
          </p:cNvCxnSpPr>
          <p:nvPr/>
        </p:nvCxnSpPr>
        <p:spPr>
          <a:xfrm>
            <a:off x="9120336" y="764704"/>
            <a:ext cx="0" cy="5616624"/>
          </a:xfrm>
          <a:prstGeom prst="line">
            <a:avLst/>
          </a:prstGeom>
          <a:ln w="19050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_2009">
            <a:extLst>
              <a:ext uri="{FF2B5EF4-FFF2-40B4-BE49-F238E27FC236}">
                <a16:creationId xmlns:a16="http://schemas.microsoft.com/office/drawing/2014/main" id="{5C6859BC-6ABD-736A-DA6A-16397BA1C3A9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1099459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2009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3DE7B64-DA3E-4AAD-DF8C-1CDB1A8310CA}"/>
              </a:ext>
            </a:extLst>
          </p:cNvPr>
          <p:cNvSpPr txBox="1"/>
          <p:nvPr/>
        </p:nvSpPr>
        <p:spPr>
          <a:xfrm rot="16200000">
            <a:off x="11089962" y="1562455"/>
            <a:ext cx="1841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&amp; K. Hacker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83D21AB-415E-4382-EAD6-06ED979E981D}"/>
              </a:ext>
            </a:extLst>
          </p:cNvPr>
          <p:cNvSpPr txBox="1"/>
          <p:nvPr/>
        </p:nvSpPr>
        <p:spPr>
          <a:xfrm rot="16200000">
            <a:off x="9256325" y="2205556"/>
            <a:ext cx="731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endParaRPr lang="de-DE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_button_pu_capt">
            <a:extLst>
              <a:ext uri="{FF2B5EF4-FFF2-40B4-BE49-F238E27FC236}">
                <a16:creationId xmlns:a16="http://schemas.microsoft.com/office/drawing/2014/main" id="{162DEFE0-44D6-D3E1-C479-0B06BF1C842F}"/>
              </a:ext>
            </a:extLst>
          </p:cNvPr>
          <p:cNvSpPr/>
          <p:nvPr/>
        </p:nvSpPr>
        <p:spPr>
          <a:xfrm>
            <a:off x="9962946" y="1990581"/>
            <a:ext cx="1821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model of the button-type beam pickup designed by Hacker and used for the EO-BAM by Löhl [Löhl 2009]</a:t>
            </a:r>
          </a:p>
        </p:txBody>
      </p:sp>
      <p:sp>
        <p:nvSpPr>
          <p:cNvPr id="12" name="refs_2011">
            <a:hlinkClick r:id="rId5"/>
            <a:extLst>
              <a:ext uri="{FF2B5EF4-FFF2-40B4-BE49-F238E27FC236}">
                <a16:creationId xmlns:a16="http://schemas.microsoft.com/office/drawing/2014/main" id="{5B231BEB-97E9-0286-520F-6980C7C54401}"/>
              </a:ext>
            </a:extLst>
          </p:cNvPr>
          <p:cNvSpPr/>
          <p:nvPr/>
        </p:nvSpPr>
        <p:spPr>
          <a:xfrm>
            <a:off x="9120337" y="6109846"/>
            <a:ext cx="30716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, Thesis, 2009. DOI:10.3204/DESY-THESIS-2009-031</a:t>
            </a:r>
          </a:p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 et al., Proc. IPAC’11, Paper: TUPC076</a:t>
            </a:r>
          </a:p>
        </p:txBody>
      </p:sp>
      <p:sp>
        <p:nvSpPr>
          <p:cNvPr id="13" name="Text_2009">
            <a:extLst>
              <a:ext uri="{FF2B5EF4-FFF2-40B4-BE49-F238E27FC236}">
                <a16:creationId xmlns:a16="http://schemas.microsoft.com/office/drawing/2014/main" id="{7DE58B11-9990-26F9-687C-A0C4F597E2B4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3043675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2011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3D47837-17B8-B3EE-15AE-7BF7D043C4F7}"/>
              </a:ext>
            </a:extLst>
          </p:cNvPr>
          <p:cNvSpPr txBox="1"/>
          <p:nvPr/>
        </p:nvSpPr>
        <p:spPr>
          <a:xfrm rot="16200000">
            <a:off x="11254445" y="3358088"/>
            <a:ext cx="1512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ig_cone_shape_capt">
            <a:extLst>
              <a:ext uri="{FF2B5EF4-FFF2-40B4-BE49-F238E27FC236}">
                <a16:creationId xmlns:a16="http://schemas.microsoft.com/office/drawing/2014/main" id="{15067646-3F1F-866A-2968-11C41A78E484}"/>
              </a:ext>
            </a:extLst>
          </p:cNvPr>
          <p:cNvSpPr/>
          <p:nvPr/>
        </p:nvSpPr>
        <p:spPr>
          <a:xfrm>
            <a:off x="9831294" y="3898731"/>
            <a:ext cx="1953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Cross-section of the cone-shaped pickup [Angelovski 2011]</a:t>
            </a:r>
          </a:p>
        </p:txBody>
      </p:sp>
      <p:pic>
        <p:nvPicPr>
          <p:cNvPr id="24" name="fig_Flash_PU" descr="pickupFigures.png">
            <a:extLst>
              <a:ext uri="{FF2B5EF4-FFF2-40B4-BE49-F238E27FC236}">
                <a16:creationId xmlns:a16="http://schemas.microsoft.com/office/drawing/2014/main" id="{F3CDBE06-B1B3-8CC7-2673-7F8EB9CB79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076"/>
          <a:stretch/>
        </p:blipFill>
        <p:spPr bwMode="auto">
          <a:xfrm>
            <a:off x="6970572" y="1337253"/>
            <a:ext cx="2005748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fs_2011">
            <a:hlinkClick r:id="rId5"/>
            <a:extLst>
              <a:ext uri="{FF2B5EF4-FFF2-40B4-BE49-F238E27FC236}">
                <a16:creationId xmlns:a16="http://schemas.microsoft.com/office/drawing/2014/main" id="{40FFCC76-4FCA-02DC-CD92-4B158823308B}"/>
              </a:ext>
            </a:extLst>
          </p:cNvPr>
          <p:cNvSpPr/>
          <p:nvPr/>
        </p:nvSpPr>
        <p:spPr>
          <a:xfrm>
            <a:off x="-15949" y="6272190"/>
            <a:ext cx="517584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 et al, in Proc  IBIC2012, Tsukuba, Japan, 2012</a:t>
            </a:r>
          </a:p>
        </p:txBody>
      </p:sp>
      <p:pic>
        <p:nvPicPr>
          <p:cNvPr id="6" name="Grafik 5" descr="006_s.jpg">
            <a:extLst>
              <a:ext uri="{FF2B5EF4-FFF2-40B4-BE49-F238E27FC236}">
                <a16:creationId xmlns:a16="http://schemas.microsoft.com/office/drawing/2014/main" id="{6D4B2A6B-600D-3469-54A4-522491211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56030" y="4039966"/>
            <a:ext cx="29715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rafik 15" descr="008_s.jpg">
            <a:extLst>
              <a:ext uri="{FF2B5EF4-FFF2-40B4-BE49-F238E27FC236}">
                <a16:creationId xmlns:a16="http://schemas.microsoft.com/office/drawing/2014/main" id="{253B3328-7F28-3870-7A94-F3F3504687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190533" y="4039966"/>
            <a:ext cx="2971503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D2480AB7-8E07-0309-A6A5-B79F3D645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2425" y="5784247"/>
            <a:ext cx="1250950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DFE5E6"/>
                </a:solidFill>
              </a:rPr>
              <a:t>Pickup top view</a:t>
            </a:r>
            <a:endParaRPr dirty="0">
              <a:solidFill>
                <a:srgbClr val="DFE5E6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D7AB7F9-DD37-E134-EA09-4A0D5FF20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530" y="5779151"/>
            <a:ext cx="1317625" cy="27622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DFE5E6"/>
                </a:solidFill>
              </a:rPr>
              <a:t>Pickup side view</a:t>
            </a:r>
            <a:endParaRPr dirty="0">
              <a:solidFill>
                <a:srgbClr val="DFE5E6"/>
              </a:solidFill>
            </a:endParaRPr>
          </a:p>
        </p:txBody>
      </p:sp>
      <p:sp>
        <p:nvSpPr>
          <p:cNvPr id="20" name="fig_sig_2011_capt">
            <a:extLst>
              <a:ext uri="{FF2B5EF4-FFF2-40B4-BE49-F238E27FC236}">
                <a16:creationId xmlns:a16="http://schemas.microsoft.com/office/drawing/2014/main" id="{AE433EC8-2FDC-8F70-F69D-BA672877571F}"/>
              </a:ext>
            </a:extLst>
          </p:cNvPr>
          <p:cNvSpPr/>
          <p:nvPr/>
        </p:nvSpPr>
        <p:spPr>
          <a:xfrm>
            <a:off x="156029" y="6044833"/>
            <a:ext cx="8806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Hermetic demonstrator of the 1</a:t>
            </a:r>
            <a:r>
              <a:rPr lang="en-US" sz="1200" i="1" baseline="300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cone-shaped pickup [Angelovski 12]</a:t>
            </a:r>
          </a:p>
        </p:txBody>
      </p:sp>
      <p:pic>
        <p:nvPicPr>
          <p:cNvPr id="21" name="Grafik 20" descr="IMG_0541_s.jpg">
            <a:extLst>
              <a:ext uri="{FF2B5EF4-FFF2-40B4-BE49-F238E27FC236}">
                <a16:creationId xmlns:a16="http://schemas.microsoft.com/office/drawing/2014/main" id="{B1B5949C-32B9-D23C-AD1E-93F8E3DB371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8243" t="9805" r="22298" b="25635"/>
          <a:stretch/>
        </p:blipFill>
        <p:spPr bwMode="auto">
          <a:xfrm>
            <a:off x="6225039" y="4039966"/>
            <a:ext cx="2737000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0860554C-4220-5157-A40D-1EB17A16E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467" y="4005064"/>
            <a:ext cx="1195968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cs typeface="Arial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cs typeface="Arial"/>
              </a:defRPr>
            </a:lvl9pPr>
          </a:lstStyle>
          <a:p>
            <a:pPr>
              <a:defRPr/>
            </a:pPr>
            <a:r>
              <a:rPr lang="en-US" sz="1200" dirty="0">
                <a:solidFill>
                  <a:srgbClr val="DFE5E6"/>
                </a:solidFill>
              </a:rPr>
              <a:t>Vacuum flange</a:t>
            </a:r>
            <a:endParaRPr dirty="0">
              <a:solidFill>
                <a:srgbClr val="DFE5E6"/>
              </a:solidFill>
            </a:endParaRPr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859E03B3-D6A9-A9BD-3E0C-E98F0750FFB6}"/>
              </a:ext>
            </a:extLst>
          </p:cNvPr>
          <p:cNvGrpSpPr/>
          <p:nvPr/>
        </p:nvGrpSpPr>
        <p:grpSpPr>
          <a:xfrm>
            <a:off x="3234272" y="2572332"/>
            <a:ext cx="5721575" cy="1888810"/>
            <a:chOff x="3234272" y="2572332"/>
            <a:chExt cx="5721575" cy="1888810"/>
          </a:xfrm>
        </p:grpSpPr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E8BC655A-366E-3A88-CEBB-F028DA700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49422"/>
            <a:stretch/>
          </p:blipFill>
          <p:spPr bwMode="auto">
            <a:xfrm>
              <a:off x="3234272" y="2668707"/>
              <a:ext cx="2939825" cy="1366235"/>
            </a:xfrm>
            <a:prstGeom prst="rect">
              <a:avLst/>
            </a:prstGeom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B6E203D0-A4DD-F0CB-A819-BA9EDDBC48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366" t="2393" r="1631" b="48803"/>
            <a:stretch/>
          </p:blipFill>
          <p:spPr bwMode="auto">
            <a:xfrm>
              <a:off x="6229020" y="2738594"/>
              <a:ext cx="2726827" cy="12925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Pfeil: nach unten 25">
              <a:extLst>
                <a:ext uri="{FF2B5EF4-FFF2-40B4-BE49-F238E27FC236}">
                  <a16:creationId xmlns:a16="http://schemas.microsoft.com/office/drawing/2014/main" id="{9B8728BA-52AA-0450-5DB5-3295165A1330}"/>
                </a:ext>
              </a:extLst>
            </p:cNvPr>
            <p:cNvSpPr/>
            <p:nvPr/>
          </p:nvSpPr>
          <p:spPr>
            <a:xfrm rot="11493432">
              <a:off x="6727719" y="2572332"/>
              <a:ext cx="363480" cy="479646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Pfeil: nach unten 26">
              <a:extLst>
                <a:ext uri="{FF2B5EF4-FFF2-40B4-BE49-F238E27FC236}">
                  <a16:creationId xmlns:a16="http://schemas.microsoft.com/office/drawing/2014/main" id="{7067D5B1-871A-2CA5-AEDB-D33192094A53}"/>
                </a:ext>
              </a:extLst>
            </p:cNvPr>
            <p:cNvSpPr/>
            <p:nvPr/>
          </p:nvSpPr>
          <p:spPr>
            <a:xfrm rot="1411383">
              <a:off x="5398963" y="3870103"/>
              <a:ext cx="363480" cy="591039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2E712000-B162-77DB-9548-CE2D16C7C17E}"/>
              </a:ext>
            </a:extLst>
          </p:cNvPr>
          <p:cNvGrpSpPr/>
          <p:nvPr/>
        </p:nvGrpSpPr>
        <p:grpSpPr>
          <a:xfrm>
            <a:off x="7489085" y="4926971"/>
            <a:ext cx="1933517" cy="1512169"/>
            <a:chOff x="7489085" y="4926971"/>
            <a:chExt cx="1933517" cy="1512169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001E6DC1-DEB3-9D81-2A6B-8D723FB42487}"/>
                </a:ext>
              </a:extLst>
            </p:cNvPr>
            <p:cNvSpPr/>
            <p:nvPr/>
          </p:nvSpPr>
          <p:spPr>
            <a:xfrm>
              <a:off x="7489085" y="5186857"/>
              <a:ext cx="380777" cy="333889"/>
            </a:xfrm>
            <a:prstGeom prst="ellipse">
              <a:avLst/>
            </a:prstGeom>
            <a:noFill/>
            <a:ln>
              <a:solidFill>
                <a:srgbClr val="80BA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9" name="Gerader Verbinder 38">
              <a:extLst>
                <a:ext uri="{FF2B5EF4-FFF2-40B4-BE49-F238E27FC236}">
                  <a16:creationId xmlns:a16="http://schemas.microsoft.com/office/drawing/2014/main" id="{A80E49CB-4DB4-0F8D-2FCD-E70372BCF326}"/>
                </a:ext>
              </a:extLst>
            </p:cNvPr>
            <p:cNvCxnSpPr>
              <a:cxnSpLocks/>
              <a:stCxn id="31" idx="3"/>
              <a:endCxn id="37" idx="3"/>
            </p:cNvCxnSpPr>
            <p:nvPr/>
          </p:nvCxnSpPr>
          <p:spPr>
            <a:xfrm flipH="1" flipV="1">
              <a:off x="7544849" y="5471849"/>
              <a:ext cx="540080" cy="745839"/>
            </a:xfrm>
            <a:prstGeom prst="line">
              <a:avLst/>
            </a:prstGeom>
            <a:ln w="28575">
              <a:solidFill>
                <a:srgbClr val="80BA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93611420-BB8B-59EA-FCB1-4185B994469C}"/>
                </a:ext>
              </a:extLst>
            </p:cNvPr>
            <p:cNvCxnSpPr>
              <a:cxnSpLocks/>
              <a:stCxn id="31" idx="0"/>
              <a:endCxn id="37" idx="0"/>
            </p:cNvCxnSpPr>
            <p:nvPr/>
          </p:nvCxnSpPr>
          <p:spPr>
            <a:xfrm flipH="1">
              <a:off x="7679474" y="4926971"/>
              <a:ext cx="959538" cy="259886"/>
            </a:xfrm>
            <a:prstGeom prst="line">
              <a:avLst/>
            </a:prstGeom>
            <a:ln w="28575">
              <a:solidFill>
                <a:srgbClr val="80BA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Grafik 30" descr="IMG_0541_s.jpg">
              <a:extLst>
                <a:ext uri="{FF2B5EF4-FFF2-40B4-BE49-F238E27FC236}">
                  <a16:creationId xmlns:a16="http://schemas.microsoft.com/office/drawing/2014/main" id="{BF994E22-1111-D9C5-03B9-641A5240D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5206" t="46702" r="45744" b="40191"/>
            <a:stretch/>
          </p:blipFill>
          <p:spPr bwMode="auto">
            <a:xfrm>
              <a:off x="7855421" y="4926971"/>
              <a:ext cx="1567181" cy="1512169"/>
            </a:xfrm>
            <a:prstGeom prst="ellipse">
              <a:avLst/>
            </a:prstGeom>
            <a:ln w="28575" cap="rnd">
              <a:solidFill>
                <a:srgbClr val="80BA24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53" name="Textfeld 52">
            <a:extLst>
              <a:ext uri="{FF2B5EF4-FFF2-40B4-BE49-F238E27FC236}">
                <a16:creationId xmlns:a16="http://schemas.microsoft.com/office/drawing/2014/main" id="{EF8625EC-A60E-21C4-8C10-A580A8B1E530}"/>
              </a:ext>
            </a:extLst>
          </p:cNvPr>
          <p:cNvSpPr txBox="1"/>
          <p:nvPr/>
        </p:nvSpPr>
        <p:spPr>
          <a:xfrm>
            <a:off x="497969" y="3111069"/>
            <a:ext cx="28490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(Caused by step </a:t>
            </a:r>
          </a:p>
          <a:p>
            <a:pPr algn="ctr">
              <a:spcAft>
                <a:spcPts val="0"/>
              </a:spcAft>
            </a:pPr>
            <a:r>
              <a:rPr lang="en-US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beamline)</a:t>
            </a:r>
          </a:p>
        </p:txBody>
      </p:sp>
    </p:spTree>
    <p:extLst>
      <p:ext uri="{BB962C8B-B14F-4D97-AF65-F5344CB8AC3E}">
        <p14:creationId xmlns:p14="http://schemas.microsoft.com/office/powerpoint/2010/main" val="229918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6B17B-E3A2-33AD-DA99-A2E3D1523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fig_cone_shape">
            <a:extLst>
              <a:ext uri="{FF2B5EF4-FFF2-40B4-BE49-F238E27FC236}">
                <a16:creationId xmlns:a16="http://schemas.microsoft.com/office/drawing/2014/main" id="{F2DAC421-2DA9-3B83-4FAC-7531C934A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661" y="2857629"/>
            <a:ext cx="1953338" cy="1041102"/>
          </a:xfrm>
          <a:prstGeom prst="rect">
            <a:avLst/>
          </a:prstGeom>
        </p:spPr>
      </p:pic>
      <p:pic>
        <p:nvPicPr>
          <p:cNvPr id="10" name="fig_button_pu">
            <a:extLst>
              <a:ext uri="{FF2B5EF4-FFF2-40B4-BE49-F238E27FC236}">
                <a16:creationId xmlns:a16="http://schemas.microsoft.com/office/drawing/2014/main" id="{0DCD0AF3-A11A-CC3C-77F2-4195B9E3CC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58" t="8257" r="17692" b="3367"/>
          <a:stretch/>
        </p:blipFill>
        <p:spPr>
          <a:xfrm>
            <a:off x="10211530" y="795777"/>
            <a:ext cx="1314254" cy="123352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717C72A-E6C2-A595-034C-C07694B31D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15</a:t>
            </a:fld>
            <a:endParaRPr lang="de-DE" alt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CFF6C1A0-8744-9D12-982C-BCCB4EF745D7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32001" y="1620000"/>
                <a:ext cx="8112271" cy="4617288"/>
              </a:xfrm>
            </p:spPr>
            <p:txBody>
              <a:bodyPr/>
              <a:lstStyle/>
              <a:p>
                <a:r>
                  <a:rPr lang="en-US" u="sng" dirty="0"/>
                  <a:t>2</a:t>
                </a:r>
                <a:r>
                  <a:rPr lang="en-US" u="sng" baseline="30000" dirty="0"/>
                  <a:t>nd</a:t>
                </a:r>
                <a:r>
                  <a:rPr lang="en-US" u="sng" dirty="0"/>
                  <a:t> generation of cone-shaped pickups: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1</a:t>
                </a:r>
                <a:r>
                  <a:rPr lang="en-US" baseline="30000" dirty="0"/>
                  <a:t>st</a:t>
                </a:r>
                <a:r>
                  <a:rPr lang="en-US" dirty="0"/>
                  <a:t> generation did not reach sufficient voltages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Cone diameter: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pp</m:t>
                        </m:r>
                      </m:sub>
                    </m:sSub>
                  </m:oMath>
                </a14:m>
                <a:r>
                  <a:rPr lang="en-US" dirty="0"/>
                  <a:t> vs.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𝑆𝑅</m:t>
                    </m:r>
                  </m:oMath>
                </a14:m>
                <a:r>
                  <a:rPr lang="en-US" dirty="0"/>
                  <a:t> trade-off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2</a:t>
                </a:r>
                <a:r>
                  <a:rPr lang="en-US" baseline="30000" dirty="0"/>
                  <a:t>nd</a:t>
                </a:r>
                <a:r>
                  <a:rPr lang="en-US" dirty="0"/>
                  <a:t> gen. optimized for maximum voltage</a:t>
                </a:r>
                <a:br>
                  <a:rPr lang="en-US" dirty="0"/>
                </a:br>
                <a:r>
                  <a:rPr lang="en-US" dirty="0"/>
                  <a:t>maintaining a slope of at least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300 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mV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CFF6C1A0-8744-9D12-982C-BCCB4EF745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32001" y="1620000"/>
                <a:ext cx="8112271" cy="4617288"/>
              </a:xfrm>
              <a:blipFill>
                <a:blip r:embed="rId5"/>
                <a:stretch>
                  <a:fillRect l="-1803" t="-7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4695D83-2259-8906-04C0-15E1D288E5E7}"/>
              </a:ext>
            </a:extLst>
          </p:cNvPr>
          <p:cNvCxnSpPr>
            <a:cxnSpLocks/>
          </p:cNvCxnSpPr>
          <p:nvPr/>
        </p:nvCxnSpPr>
        <p:spPr>
          <a:xfrm>
            <a:off x="9120336" y="764704"/>
            <a:ext cx="0" cy="5616624"/>
          </a:xfrm>
          <a:prstGeom prst="line">
            <a:avLst/>
          </a:prstGeom>
          <a:ln w="19050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_2009">
            <a:extLst>
              <a:ext uri="{FF2B5EF4-FFF2-40B4-BE49-F238E27FC236}">
                <a16:creationId xmlns:a16="http://schemas.microsoft.com/office/drawing/2014/main" id="{A97C4A04-FC45-5F5C-BBB8-36A4BD9CE056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1099459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2009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BC0D253-6401-330B-4A52-70536D5CE8A3}"/>
              </a:ext>
            </a:extLst>
          </p:cNvPr>
          <p:cNvSpPr txBox="1"/>
          <p:nvPr/>
        </p:nvSpPr>
        <p:spPr>
          <a:xfrm rot="16200000">
            <a:off x="11089962" y="1562455"/>
            <a:ext cx="1841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&amp; K. Hacker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165E179-0268-BB2F-30B6-EEB0E9F37001}"/>
              </a:ext>
            </a:extLst>
          </p:cNvPr>
          <p:cNvSpPr txBox="1"/>
          <p:nvPr/>
        </p:nvSpPr>
        <p:spPr>
          <a:xfrm rot="16200000">
            <a:off x="9256325" y="2205556"/>
            <a:ext cx="731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endParaRPr lang="de-DE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_button_pu_capt">
            <a:extLst>
              <a:ext uri="{FF2B5EF4-FFF2-40B4-BE49-F238E27FC236}">
                <a16:creationId xmlns:a16="http://schemas.microsoft.com/office/drawing/2014/main" id="{B7959F3D-F692-0FC0-03CC-BB703586194B}"/>
              </a:ext>
            </a:extLst>
          </p:cNvPr>
          <p:cNvSpPr/>
          <p:nvPr/>
        </p:nvSpPr>
        <p:spPr>
          <a:xfrm>
            <a:off x="9962946" y="1990581"/>
            <a:ext cx="1821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model of the button-type beam pickup designed by Hacker and used for the EO-BAM by Löhl [Löhl 2009]</a:t>
            </a:r>
          </a:p>
        </p:txBody>
      </p:sp>
      <p:sp>
        <p:nvSpPr>
          <p:cNvPr id="12" name="refs_2011">
            <a:hlinkClick r:id="rId6"/>
            <a:extLst>
              <a:ext uri="{FF2B5EF4-FFF2-40B4-BE49-F238E27FC236}">
                <a16:creationId xmlns:a16="http://schemas.microsoft.com/office/drawing/2014/main" id="{0287E7D3-DAD6-796A-4798-2913BA4D5DB5}"/>
              </a:ext>
            </a:extLst>
          </p:cNvPr>
          <p:cNvSpPr/>
          <p:nvPr/>
        </p:nvSpPr>
        <p:spPr>
          <a:xfrm>
            <a:off x="9120337" y="6109846"/>
            <a:ext cx="307166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, Thesis, 2009. DOI:10.3204/DESY-THESIS-2009-031</a:t>
            </a:r>
          </a:p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 et al., Proc. IPAC’11, Paper: TUPC076</a:t>
            </a:r>
          </a:p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 et al., Proc. IBIC’13, Paper: WEPC40</a:t>
            </a:r>
          </a:p>
        </p:txBody>
      </p:sp>
      <p:sp>
        <p:nvSpPr>
          <p:cNvPr id="13" name="Text_2009">
            <a:extLst>
              <a:ext uri="{FF2B5EF4-FFF2-40B4-BE49-F238E27FC236}">
                <a16:creationId xmlns:a16="http://schemas.microsoft.com/office/drawing/2014/main" id="{1A06EF41-6050-04E3-F2A2-0D017CBF5530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3043675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2011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A3B5756-ED3E-CC3B-F724-506158EC7034}"/>
              </a:ext>
            </a:extLst>
          </p:cNvPr>
          <p:cNvSpPr txBox="1"/>
          <p:nvPr/>
        </p:nvSpPr>
        <p:spPr>
          <a:xfrm rot="16200000">
            <a:off x="11254445" y="3358088"/>
            <a:ext cx="1512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ig_cone_shape_capt">
            <a:extLst>
              <a:ext uri="{FF2B5EF4-FFF2-40B4-BE49-F238E27FC236}">
                <a16:creationId xmlns:a16="http://schemas.microsoft.com/office/drawing/2014/main" id="{30F42FF3-984C-FC9B-77D4-CCC58F94C992}"/>
              </a:ext>
            </a:extLst>
          </p:cNvPr>
          <p:cNvSpPr/>
          <p:nvPr/>
        </p:nvSpPr>
        <p:spPr>
          <a:xfrm>
            <a:off x="9831294" y="3898731"/>
            <a:ext cx="1953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Cross-section of the cone-shaped pickup [Angelovski 2011]</a:t>
            </a:r>
          </a:p>
        </p:txBody>
      </p:sp>
      <p:sp>
        <p:nvSpPr>
          <p:cNvPr id="18" name="Text_2009">
            <a:extLst>
              <a:ext uri="{FF2B5EF4-FFF2-40B4-BE49-F238E27FC236}">
                <a16:creationId xmlns:a16="http://schemas.microsoft.com/office/drawing/2014/main" id="{0FEF28E0-F57D-2E6E-3DA3-48FA912A8EFC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4867877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2013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pic>
        <p:nvPicPr>
          <p:cNvPr id="19" name="fig_comp_modif">
            <a:extLst>
              <a:ext uri="{FF2B5EF4-FFF2-40B4-BE49-F238E27FC236}">
                <a16:creationId xmlns:a16="http://schemas.microsoft.com/office/drawing/2014/main" id="{D3226757-1DC4-0FCB-8CEF-3A2753E59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r="784" b="3180"/>
          <a:stretch/>
        </p:blipFill>
        <p:spPr bwMode="auto">
          <a:xfrm>
            <a:off x="9860747" y="4402787"/>
            <a:ext cx="1923885" cy="94131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figs_modif_capt">
                <a:extLst>
                  <a:ext uri="{FF2B5EF4-FFF2-40B4-BE49-F238E27FC236}">
                    <a16:creationId xmlns:a16="http://schemas.microsoft.com/office/drawing/2014/main" id="{25EF6D93-01DB-D647-8800-756A482E7951}"/>
                  </a:ext>
                </a:extLst>
              </p:cNvPr>
              <p:cNvSpPr/>
              <p:nvPr/>
            </p:nvSpPr>
            <p:spPr>
              <a:xfrm>
                <a:off x="9860747" y="5338891"/>
                <a:ext cx="1985224" cy="658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9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Cross section of the cone-shaped pickup (left) and the modified cone-shaped pickup for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900" b="0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900" b="0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900" b="0" i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pp</m:t>
                        </m:r>
                      </m:sub>
                    </m:sSub>
                  </m:oMath>
                </a14:m>
                <a:r>
                  <a:rPr lang="en-US" sz="9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(right) [Angelovski 2013]</a:t>
                </a:r>
              </a:p>
            </p:txBody>
          </p:sp>
        </mc:Choice>
        <mc:Fallback xmlns="">
          <p:sp>
            <p:nvSpPr>
              <p:cNvPr id="20" name="figs_modif_capt">
                <a:extLst>
                  <a:ext uri="{FF2B5EF4-FFF2-40B4-BE49-F238E27FC236}">
                    <a16:creationId xmlns:a16="http://schemas.microsoft.com/office/drawing/2014/main" id="{25EF6D93-01DB-D647-8800-756A482E79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0747" y="5338891"/>
                <a:ext cx="1985224" cy="658642"/>
              </a:xfrm>
              <a:prstGeom prst="rect">
                <a:avLst/>
              </a:prstGeom>
              <a:blipFill>
                <a:blip r:embed="rId8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feld 20">
            <a:extLst>
              <a:ext uri="{FF2B5EF4-FFF2-40B4-BE49-F238E27FC236}">
                <a16:creationId xmlns:a16="http://schemas.microsoft.com/office/drawing/2014/main" id="{AF84D85C-6300-92FE-BA6B-E8ECAE7548C6}"/>
              </a:ext>
            </a:extLst>
          </p:cNvPr>
          <p:cNvSpPr txBox="1"/>
          <p:nvPr/>
        </p:nvSpPr>
        <p:spPr>
          <a:xfrm rot="16200000">
            <a:off x="11223602" y="5035825"/>
            <a:ext cx="1573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fig_Flash_PU" descr="pickupFigures.png">
            <a:extLst>
              <a:ext uri="{FF2B5EF4-FFF2-40B4-BE49-F238E27FC236}">
                <a16:creationId xmlns:a16="http://schemas.microsoft.com/office/drawing/2014/main" id="{DFA2638B-4831-27DB-C1C6-6D1FA2E1EB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076"/>
          <a:stretch/>
        </p:blipFill>
        <p:spPr bwMode="auto">
          <a:xfrm>
            <a:off x="6970572" y="1337253"/>
            <a:ext cx="2005748" cy="144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B7857F5C-190E-2127-A425-1B159796A2B7}"/>
              </a:ext>
            </a:extLst>
          </p:cNvPr>
          <p:cNvGrpSpPr/>
          <p:nvPr/>
        </p:nvGrpSpPr>
        <p:grpSpPr>
          <a:xfrm>
            <a:off x="5519936" y="1337253"/>
            <a:ext cx="3528392" cy="3854817"/>
            <a:chOff x="5519936" y="1337253"/>
            <a:chExt cx="3528392" cy="3854817"/>
          </a:xfrm>
        </p:grpSpPr>
        <p:pic>
          <p:nvPicPr>
            <p:cNvPr id="16" name="fig_modified_PU" descr="pickupFigures.png">
              <a:extLst>
                <a:ext uri="{FF2B5EF4-FFF2-40B4-BE49-F238E27FC236}">
                  <a16:creationId xmlns:a16="http://schemas.microsoft.com/office/drawing/2014/main" id="{2AA48986-6D34-5C12-FF29-249C71848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9480"/>
            <a:stretch/>
          </p:blipFill>
          <p:spPr bwMode="auto">
            <a:xfrm>
              <a:off x="5519936" y="1337253"/>
              <a:ext cx="1379275" cy="14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fig_comp_modif">
              <a:extLst>
                <a:ext uri="{FF2B5EF4-FFF2-40B4-BE49-F238E27FC236}">
                  <a16:creationId xmlns:a16="http://schemas.microsoft.com/office/drawing/2014/main" id="{F85C92AD-F297-7C60-EBA7-9882DB3E6B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 r="784" b="3180"/>
            <a:stretch/>
          </p:blipFill>
          <p:spPr bwMode="auto">
            <a:xfrm>
              <a:off x="5663952" y="2811766"/>
              <a:ext cx="3310717" cy="1619859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figs_modif_capt">
                  <a:extLst>
                    <a:ext uri="{FF2B5EF4-FFF2-40B4-BE49-F238E27FC236}">
                      <a16:creationId xmlns:a16="http://schemas.microsoft.com/office/drawing/2014/main" id="{FBCC417D-1AC9-2D63-F0AE-BA006E87ECFF}"/>
                    </a:ext>
                  </a:extLst>
                </p:cNvPr>
                <p:cNvSpPr/>
                <p:nvPr/>
              </p:nvSpPr>
              <p:spPr>
                <a:xfrm>
                  <a:off x="5593597" y="4529196"/>
                  <a:ext cx="3454731" cy="6628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1200" i="1" dirty="0">
                      <a:solidFill>
                        <a:srgbClr val="4A5C6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Cross section of cone-shaped pickup (left) &amp; modified cone-shaped pickup for high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i="1" dirty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200" i="1" dirty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i="0" dirty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pp</m:t>
                          </m:r>
                        </m:sub>
                      </m:sSub>
                      <m:r>
                        <a:rPr lang="en-US" sz="1200" i="1" dirty="0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200" i="1" dirty="0">
                      <a:solidFill>
                        <a:srgbClr val="4A5C6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(right) [Angelovski 2013]</a:t>
                  </a:r>
                </a:p>
              </p:txBody>
            </p:sp>
          </mc:Choice>
          <mc:Fallback xmlns="">
            <p:sp>
              <p:nvSpPr>
                <p:cNvPr id="23" name="figs_modif_capt">
                  <a:extLst>
                    <a:ext uri="{FF2B5EF4-FFF2-40B4-BE49-F238E27FC236}">
                      <a16:creationId xmlns:a16="http://schemas.microsoft.com/office/drawing/2014/main" id="{FBCC417D-1AC9-2D63-F0AE-BA006E87EC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3597" y="4529196"/>
                  <a:ext cx="3454731" cy="662874"/>
                </a:xfrm>
                <a:prstGeom prst="rect">
                  <a:avLst/>
                </a:prstGeom>
                <a:blipFill>
                  <a:blip r:embed="rId10"/>
                  <a:stretch>
                    <a:fillRect l="-177" t="-1835" r="-177" b="-550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57CAFD2-77F8-8D86-8E8C-8E8E6917AC5C}"/>
              </a:ext>
            </a:extLst>
          </p:cNvPr>
          <p:cNvGrpSpPr/>
          <p:nvPr/>
        </p:nvGrpSpPr>
        <p:grpSpPr>
          <a:xfrm>
            <a:off x="0" y="3459390"/>
            <a:ext cx="5811030" cy="2797227"/>
            <a:chOff x="0" y="3459390"/>
            <a:chExt cx="5811030" cy="2797227"/>
          </a:xfrm>
        </p:grpSpPr>
        <p:pic>
          <p:nvPicPr>
            <p:cNvPr id="25" name="fig_tradeoff">
              <a:extLst>
                <a:ext uri="{FF2B5EF4-FFF2-40B4-BE49-F238E27FC236}">
                  <a16:creationId xmlns:a16="http://schemas.microsoft.com/office/drawing/2014/main" id="{90872865-E7CF-FB12-F478-5F163D7903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tretch/>
          </p:blipFill>
          <p:spPr bwMode="auto">
            <a:xfrm>
              <a:off x="119336" y="3459390"/>
              <a:ext cx="5029475" cy="2561898"/>
            </a:xfrm>
            <a:prstGeom prst="rect">
              <a:avLst/>
            </a:prstGeom>
            <a:noFill/>
            <a:ln>
              <a:noFill/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fig_tradeoff_capt">
                  <a:extLst>
                    <a:ext uri="{FF2B5EF4-FFF2-40B4-BE49-F238E27FC236}">
                      <a16:creationId xmlns:a16="http://schemas.microsoft.com/office/drawing/2014/main" id="{0A81E799-65C1-4844-77EA-14C8127B1D01}"/>
                    </a:ext>
                  </a:extLst>
                </p:cNvPr>
                <p:cNvSpPr/>
                <p:nvPr/>
              </p:nvSpPr>
              <p:spPr>
                <a:xfrm>
                  <a:off x="0" y="5963075"/>
                  <a:ext cx="5811030" cy="29354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b="0" i="1" dirty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1200" i="1" dirty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200" i="0" dirty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pp</m:t>
                          </m:r>
                        </m:sub>
                      </m:sSub>
                    </m:oMath>
                  </a14:m>
                  <a:r>
                    <a:rPr lang="en-US" sz="1200" i="1" dirty="0">
                      <a:solidFill>
                        <a:srgbClr val="4A5C6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and SR at ZC vs. cone diameter. The optimum area is shaded [Angelovski 13]. </a:t>
                  </a:r>
                </a:p>
              </p:txBody>
            </p:sp>
          </mc:Choice>
          <mc:Fallback xmlns="">
            <p:sp>
              <p:nvSpPr>
                <p:cNvPr id="26" name="fig_tradeoff_capt">
                  <a:extLst>
                    <a:ext uri="{FF2B5EF4-FFF2-40B4-BE49-F238E27FC236}">
                      <a16:creationId xmlns:a16="http://schemas.microsoft.com/office/drawing/2014/main" id="{0A81E799-65C1-4844-77EA-14C8127B1D0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5963075"/>
                  <a:ext cx="5811030" cy="293542"/>
                </a:xfrm>
                <a:prstGeom prst="rect">
                  <a:avLst/>
                </a:prstGeom>
                <a:blipFill>
                  <a:blip r:embed="rId12"/>
                  <a:stretch>
                    <a:fillRect t="-2083" b="-833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9752B9D1-4577-C51F-8BFE-B14058C3CA34}"/>
                    </a:ext>
                  </a:extLst>
                </p:cNvPr>
                <p:cNvSpPr txBox="1"/>
                <p:nvPr/>
              </p:nvSpPr>
              <p:spPr>
                <a:xfrm rot="16200000">
                  <a:off x="-55327" y="4448275"/>
                  <a:ext cx="739564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  <m:r>
                          <a:rPr lang="en-US" sz="1600" i="1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/ </m:t>
                        </m:r>
                        <m:r>
                          <m:rPr>
                            <m:sty m:val="p"/>
                          </m:rPr>
                          <a:rPr lang="en-US" sz="1600" i="0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V</m:t>
                        </m:r>
                      </m:oMath>
                    </m:oMathPara>
                  </a14:m>
                  <a:endParaRPr lang="en-US" sz="16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9752B9D1-4577-C51F-8BFE-B14058C3CA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55327" y="4448275"/>
                  <a:ext cx="739564" cy="246221"/>
                </a:xfrm>
                <a:prstGeom prst="rect">
                  <a:avLst/>
                </a:prstGeom>
                <a:blipFill>
                  <a:blip r:embed="rId13"/>
                  <a:stretch>
                    <a:fillRect r="-34146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1F0AB8FD-97AF-FC8F-B807-60ABB1DFD4F2}"/>
                    </a:ext>
                  </a:extLst>
                </p:cNvPr>
                <p:cNvSpPr txBox="1"/>
                <p:nvPr/>
              </p:nvSpPr>
              <p:spPr>
                <a:xfrm rot="16200000">
                  <a:off x="4330805" y="4277940"/>
                  <a:ext cx="1440613" cy="5025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de-DE" sz="1600" b="0" i="1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𝑆𝑅</m:t>
                        </m:r>
                        <m:r>
                          <a:rPr lang="de-DE" sz="1600" b="0" i="1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/ </m:t>
                        </m:r>
                        <m:f>
                          <m:fPr>
                            <m:ctrlPr>
                              <a:rPr lang="de-DE" sz="1600" b="0" i="1" dirty="0" smtClean="0">
                                <a:solidFill>
                                  <a:srgbClr val="4A5C6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de-DE" sz="1600" b="0" i="0" dirty="0" smtClean="0">
                                <a:solidFill>
                                  <a:srgbClr val="4A5C6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sz="1600" i="0" dirty="0" smtClean="0">
                                <a:solidFill>
                                  <a:srgbClr val="4A5C6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V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de-DE" sz="1600" b="0" i="0" dirty="0" smtClean="0">
                                <a:solidFill>
                                  <a:srgbClr val="4A5C6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ps</m:t>
                            </m:r>
                          </m:den>
                        </m:f>
                      </m:oMath>
                    </m:oMathPara>
                  </a14:m>
                  <a:endParaRPr lang="en-US" sz="16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feld 28">
                  <a:extLst>
                    <a:ext uri="{FF2B5EF4-FFF2-40B4-BE49-F238E27FC236}">
                      <a16:creationId xmlns:a16="http://schemas.microsoft.com/office/drawing/2014/main" id="{1F0AB8FD-97AF-FC8F-B807-60ABB1DFD4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330805" y="4277940"/>
                  <a:ext cx="1440613" cy="502510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BEAA4C2-D0DF-3F26-D780-CA363C355DC6}"/>
                </a:ext>
              </a:extLst>
            </p:cNvPr>
            <p:cNvSpPr txBox="1"/>
            <p:nvPr/>
          </p:nvSpPr>
          <p:spPr>
            <a:xfrm>
              <a:off x="1187301" y="5775067"/>
              <a:ext cx="289518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4A5C66"/>
                  </a:solidFill>
                  <a:cs typeface="Arial" panose="020B0604020202020204" pitchFamily="34" charset="0"/>
                </a:rPr>
                <a:t>Cone Diameter / mm</a:t>
              </a:r>
              <a:endParaRPr lang="en-US" sz="16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itel 2">
            <a:extLst>
              <a:ext uri="{FF2B5EF4-FFF2-40B4-BE49-F238E27FC236}">
                <a16:creationId xmlns:a16="http://schemas.microsoft.com/office/drawing/2014/main" id="{9635F32B-60FD-CEFC-5635-5002B21CD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for Bunch Arrival-Time Monitors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433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025AB-EB08-45CE-19C8-D01931199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fig_cone_shape">
            <a:extLst>
              <a:ext uri="{FF2B5EF4-FFF2-40B4-BE49-F238E27FC236}">
                <a16:creationId xmlns:a16="http://schemas.microsoft.com/office/drawing/2014/main" id="{EB50A96C-43E2-27C9-5A00-75CC5F3CF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661" y="2857629"/>
            <a:ext cx="1953338" cy="1041102"/>
          </a:xfrm>
          <a:prstGeom prst="rect">
            <a:avLst/>
          </a:prstGeom>
        </p:spPr>
      </p:pic>
      <p:pic>
        <p:nvPicPr>
          <p:cNvPr id="10" name="fig_button_pu">
            <a:extLst>
              <a:ext uri="{FF2B5EF4-FFF2-40B4-BE49-F238E27FC236}">
                <a16:creationId xmlns:a16="http://schemas.microsoft.com/office/drawing/2014/main" id="{EE9BCAC7-B26C-89D0-E663-49435A97E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58" t="8257" r="17692" b="3367"/>
          <a:stretch/>
        </p:blipFill>
        <p:spPr>
          <a:xfrm>
            <a:off x="10211530" y="795777"/>
            <a:ext cx="1314254" cy="123352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DCC7700-F71C-9000-809D-2A760E44B0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16</a:t>
            </a:fld>
            <a:endParaRPr lang="de-DE" alt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6CF4922E-F780-7879-ABC8-69AAB16CE546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32001" y="1620000"/>
                <a:ext cx="8112271" cy="4617288"/>
              </a:xfrm>
            </p:spPr>
            <p:txBody>
              <a:bodyPr/>
              <a:lstStyle/>
              <a:p>
                <a:r>
                  <a:rPr lang="en-US" u="sng" dirty="0"/>
                  <a:t>2</a:t>
                </a:r>
                <a:r>
                  <a:rPr lang="en-US" u="sng" baseline="30000" dirty="0"/>
                  <a:t>nd</a:t>
                </a:r>
                <a:r>
                  <a:rPr lang="en-US" u="sng" dirty="0"/>
                  <a:t> generation of cone-shaped pickups: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1</a:t>
                </a:r>
                <a:r>
                  <a:rPr lang="en-US" baseline="30000" dirty="0"/>
                  <a:t>st</a:t>
                </a:r>
                <a:r>
                  <a:rPr lang="en-US" dirty="0"/>
                  <a:t> generation did not reach sufficient voltages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Cone diameter: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pp</m:t>
                        </m:r>
                      </m:sub>
                    </m:sSub>
                  </m:oMath>
                </a14:m>
                <a:r>
                  <a:rPr lang="en-US" dirty="0"/>
                  <a:t> vs.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𝑆𝑅</m:t>
                    </m:r>
                  </m:oMath>
                </a14:m>
                <a:r>
                  <a:rPr lang="en-US" dirty="0"/>
                  <a:t> trade-off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2</a:t>
                </a:r>
                <a:r>
                  <a:rPr lang="en-US" baseline="30000" dirty="0"/>
                  <a:t>nd</a:t>
                </a:r>
                <a:r>
                  <a:rPr lang="en-US" dirty="0"/>
                  <a:t> gen. optimized for maximum voltage</a:t>
                </a:r>
                <a:br>
                  <a:rPr lang="en-US" dirty="0"/>
                </a:br>
                <a:r>
                  <a:rPr lang="en-US" dirty="0"/>
                  <a:t>maintaining a slope of at least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300 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mV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p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pp</m:t>
                        </m:r>
                      </m:sub>
                    </m:sSub>
                  </m:oMath>
                </a14:m>
                <a:r>
                  <a:rPr lang="en-US" dirty="0"/>
                  <a:t> increased by a factor of 2</a:t>
                </a:r>
              </a:p>
              <a:p>
                <a:pPr marL="285750" indent="-285750"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But: </a:t>
                </a:r>
                <a:br>
                  <a:rPr lang="en-US" dirty="0"/>
                </a:br>
                <a:r>
                  <a:rPr lang="en-US" dirty="0"/>
                  <a:t>Increased cross talk</a:t>
                </a:r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6CF4922E-F780-7879-ABC8-69AAB16CE5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32001" y="1620000"/>
                <a:ext cx="8112271" cy="4617288"/>
              </a:xfrm>
              <a:blipFill>
                <a:blip r:embed="rId5"/>
                <a:stretch>
                  <a:fillRect l="-1803" t="-7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529567A9-4503-23A7-8BC2-141B9A33CD53}"/>
              </a:ext>
            </a:extLst>
          </p:cNvPr>
          <p:cNvCxnSpPr>
            <a:cxnSpLocks/>
          </p:cNvCxnSpPr>
          <p:nvPr/>
        </p:nvCxnSpPr>
        <p:spPr>
          <a:xfrm>
            <a:off x="9120336" y="764704"/>
            <a:ext cx="0" cy="5616624"/>
          </a:xfrm>
          <a:prstGeom prst="line">
            <a:avLst/>
          </a:prstGeom>
          <a:ln w="19050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_2009">
            <a:extLst>
              <a:ext uri="{FF2B5EF4-FFF2-40B4-BE49-F238E27FC236}">
                <a16:creationId xmlns:a16="http://schemas.microsoft.com/office/drawing/2014/main" id="{8C49FA79-ECC7-E7DD-815D-E1A060C1D98F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1099459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2009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DAADC8B-3C44-DE6E-BFE7-844F5E1B04C0}"/>
              </a:ext>
            </a:extLst>
          </p:cNvPr>
          <p:cNvSpPr txBox="1"/>
          <p:nvPr/>
        </p:nvSpPr>
        <p:spPr>
          <a:xfrm rot="16200000">
            <a:off x="11089962" y="1562455"/>
            <a:ext cx="1841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&amp; K. Hacker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15B5DC7-FFFE-B594-CBD3-23C785E1182A}"/>
              </a:ext>
            </a:extLst>
          </p:cNvPr>
          <p:cNvSpPr txBox="1"/>
          <p:nvPr/>
        </p:nvSpPr>
        <p:spPr>
          <a:xfrm rot="16200000">
            <a:off x="9256325" y="2205556"/>
            <a:ext cx="731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endParaRPr lang="de-DE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_button_pu_capt">
            <a:extLst>
              <a:ext uri="{FF2B5EF4-FFF2-40B4-BE49-F238E27FC236}">
                <a16:creationId xmlns:a16="http://schemas.microsoft.com/office/drawing/2014/main" id="{3F1A6F18-1BA3-C970-4944-80C51B94E8A4}"/>
              </a:ext>
            </a:extLst>
          </p:cNvPr>
          <p:cNvSpPr/>
          <p:nvPr/>
        </p:nvSpPr>
        <p:spPr>
          <a:xfrm>
            <a:off x="9962946" y="1990581"/>
            <a:ext cx="1821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model of the button-type beam pickup designed by Hacker and used for the EO-BAM by Löhl [Löhl 2009]</a:t>
            </a:r>
          </a:p>
        </p:txBody>
      </p:sp>
      <p:sp>
        <p:nvSpPr>
          <p:cNvPr id="12" name="refs_2011">
            <a:hlinkClick r:id="rId6"/>
            <a:extLst>
              <a:ext uri="{FF2B5EF4-FFF2-40B4-BE49-F238E27FC236}">
                <a16:creationId xmlns:a16="http://schemas.microsoft.com/office/drawing/2014/main" id="{69CC7732-1A83-0BA7-BE66-F8BD4331B955}"/>
              </a:ext>
            </a:extLst>
          </p:cNvPr>
          <p:cNvSpPr/>
          <p:nvPr/>
        </p:nvSpPr>
        <p:spPr>
          <a:xfrm>
            <a:off x="9120337" y="6109846"/>
            <a:ext cx="307166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, Thesis, 2009. DOI:10.3204/DESY-THESIS-2009-031</a:t>
            </a:r>
          </a:p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 et al., Proc. IPAC’11, Paper: TUPC076</a:t>
            </a:r>
          </a:p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 et al., Proc. IBIC’13, Paper: WEPC40</a:t>
            </a:r>
          </a:p>
        </p:txBody>
      </p:sp>
      <p:sp>
        <p:nvSpPr>
          <p:cNvPr id="13" name="Text_2009">
            <a:extLst>
              <a:ext uri="{FF2B5EF4-FFF2-40B4-BE49-F238E27FC236}">
                <a16:creationId xmlns:a16="http://schemas.microsoft.com/office/drawing/2014/main" id="{C7114BCE-AD34-C911-AF27-B9D49AE96436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3043675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2011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4142454-4293-9310-7022-39C30B32C5A5}"/>
              </a:ext>
            </a:extLst>
          </p:cNvPr>
          <p:cNvSpPr txBox="1"/>
          <p:nvPr/>
        </p:nvSpPr>
        <p:spPr>
          <a:xfrm rot="16200000">
            <a:off x="11254445" y="3358088"/>
            <a:ext cx="1512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ig_cone_shape_capt">
            <a:extLst>
              <a:ext uri="{FF2B5EF4-FFF2-40B4-BE49-F238E27FC236}">
                <a16:creationId xmlns:a16="http://schemas.microsoft.com/office/drawing/2014/main" id="{47307F14-8D6C-2B52-67A8-23D05F223E6A}"/>
              </a:ext>
            </a:extLst>
          </p:cNvPr>
          <p:cNvSpPr/>
          <p:nvPr/>
        </p:nvSpPr>
        <p:spPr>
          <a:xfrm>
            <a:off x="9831294" y="3898731"/>
            <a:ext cx="1953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Cross-section of the cone-shaped pickup [Angelovski 2011]</a:t>
            </a:r>
          </a:p>
        </p:txBody>
      </p:sp>
      <p:sp>
        <p:nvSpPr>
          <p:cNvPr id="18" name="Text_2009">
            <a:extLst>
              <a:ext uri="{FF2B5EF4-FFF2-40B4-BE49-F238E27FC236}">
                <a16:creationId xmlns:a16="http://schemas.microsoft.com/office/drawing/2014/main" id="{B5CF8D18-583C-BC51-7CEE-7D380B409A4A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4867877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2013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pic>
        <p:nvPicPr>
          <p:cNvPr id="19" name="fig_comp_modif">
            <a:extLst>
              <a:ext uri="{FF2B5EF4-FFF2-40B4-BE49-F238E27FC236}">
                <a16:creationId xmlns:a16="http://schemas.microsoft.com/office/drawing/2014/main" id="{459FBB8E-9135-5722-5D64-D33EF0D63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r="784" b="3180"/>
          <a:stretch/>
        </p:blipFill>
        <p:spPr bwMode="auto">
          <a:xfrm>
            <a:off x="9860747" y="4402787"/>
            <a:ext cx="1923885" cy="94131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figs_modif_capt">
                <a:extLst>
                  <a:ext uri="{FF2B5EF4-FFF2-40B4-BE49-F238E27FC236}">
                    <a16:creationId xmlns:a16="http://schemas.microsoft.com/office/drawing/2014/main" id="{79345E47-CC08-C658-17E4-C5A683770623}"/>
                  </a:ext>
                </a:extLst>
              </p:cNvPr>
              <p:cNvSpPr/>
              <p:nvPr/>
            </p:nvSpPr>
            <p:spPr>
              <a:xfrm>
                <a:off x="9860747" y="5338891"/>
                <a:ext cx="1985224" cy="658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9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Cross section of the cone-shaped pickup (left) and the modified cone-shaped pickup for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900" b="0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900" b="0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900" b="0" i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pp</m:t>
                        </m:r>
                      </m:sub>
                    </m:sSub>
                  </m:oMath>
                </a14:m>
                <a:r>
                  <a:rPr lang="en-US" sz="9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(right) [Angelovski 2013]</a:t>
                </a:r>
              </a:p>
            </p:txBody>
          </p:sp>
        </mc:Choice>
        <mc:Fallback xmlns="">
          <p:sp>
            <p:nvSpPr>
              <p:cNvPr id="20" name="figs_modif_capt">
                <a:extLst>
                  <a:ext uri="{FF2B5EF4-FFF2-40B4-BE49-F238E27FC236}">
                    <a16:creationId xmlns:a16="http://schemas.microsoft.com/office/drawing/2014/main" id="{79345E47-CC08-C658-17E4-C5A6837706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0747" y="5338891"/>
                <a:ext cx="1985224" cy="658642"/>
              </a:xfrm>
              <a:prstGeom prst="rect">
                <a:avLst/>
              </a:prstGeom>
              <a:blipFill>
                <a:blip r:embed="rId8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feld 20">
            <a:extLst>
              <a:ext uri="{FF2B5EF4-FFF2-40B4-BE49-F238E27FC236}">
                <a16:creationId xmlns:a16="http://schemas.microsoft.com/office/drawing/2014/main" id="{4F5C7992-EEED-A667-7D8C-5208FFE3FF46}"/>
              </a:ext>
            </a:extLst>
          </p:cNvPr>
          <p:cNvSpPr txBox="1"/>
          <p:nvPr/>
        </p:nvSpPr>
        <p:spPr>
          <a:xfrm rot="16200000">
            <a:off x="11223602" y="5035825"/>
            <a:ext cx="1573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fig_Flash_PU" descr="pickupFigures.png">
            <a:extLst>
              <a:ext uri="{FF2B5EF4-FFF2-40B4-BE49-F238E27FC236}">
                <a16:creationId xmlns:a16="http://schemas.microsoft.com/office/drawing/2014/main" id="{B5F0A91B-FD6B-9FDC-CCC2-D4244DC3051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1076"/>
          <a:stretch/>
        </p:blipFill>
        <p:spPr bwMode="auto">
          <a:xfrm>
            <a:off x="6970572" y="1337253"/>
            <a:ext cx="2005748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fig_modified_PU" descr="pickupFigures.png">
            <a:extLst>
              <a:ext uri="{FF2B5EF4-FFF2-40B4-BE49-F238E27FC236}">
                <a16:creationId xmlns:a16="http://schemas.microsoft.com/office/drawing/2014/main" id="{741889B8-5F3E-E723-F7DF-0BF33BC791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9480"/>
          <a:stretch/>
        </p:blipFill>
        <p:spPr bwMode="auto">
          <a:xfrm>
            <a:off x="5519936" y="1337253"/>
            <a:ext cx="1379275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fig_tradeoff_capt">
            <a:extLst>
              <a:ext uri="{FF2B5EF4-FFF2-40B4-BE49-F238E27FC236}">
                <a16:creationId xmlns:a16="http://schemas.microsoft.com/office/drawing/2014/main" id="{FAEAB6BC-3805-CEBE-B81D-507B560CF909}"/>
              </a:ext>
            </a:extLst>
          </p:cNvPr>
          <p:cNvSpPr/>
          <p:nvPr/>
        </p:nvSpPr>
        <p:spPr>
          <a:xfrm>
            <a:off x="2495602" y="6176337"/>
            <a:ext cx="65527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simulated signals &amp; crosstalk (S</a:t>
            </a:r>
            <a:r>
              <a:rPr lang="en-US" sz="1200" i="1" baseline="-250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for 1</a:t>
            </a:r>
            <a:r>
              <a:rPr lang="en-US" sz="1200" i="1" baseline="300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2</a:t>
            </a:r>
            <a:r>
              <a:rPr lang="en-US" sz="1200" i="1" baseline="300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gen. pickups [Angelovski 13]. 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5ABD9CA1-68A9-41B1-D125-39C7F6C80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5970335" y="3122740"/>
            <a:ext cx="3005985" cy="15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8B23378D-4AC0-75FC-1AC7-AC50FE13C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5959666" y="4597226"/>
            <a:ext cx="2836313" cy="15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117AA6E2-7A42-5AEE-9F13-1188834BD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2633933" y="4564767"/>
            <a:ext cx="3318051" cy="15615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637BFF0-1DAD-1DA0-A919-8161BC059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for Bunch Arrival-Time Monitors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262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96DF4-D152-FE5F-D579-1D5C42389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fig_cone_shape">
            <a:extLst>
              <a:ext uri="{FF2B5EF4-FFF2-40B4-BE49-F238E27FC236}">
                <a16:creationId xmlns:a16="http://schemas.microsoft.com/office/drawing/2014/main" id="{78D57E71-D531-24FD-6A3B-B2848812F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661" y="2857629"/>
            <a:ext cx="1953338" cy="1041102"/>
          </a:xfrm>
          <a:prstGeom prst="rect">
            <a:avLst/>
          </a:prstGeom>
        </p:spPr>
      </p:pic>
      <p:pic>
        <p:nvPicPr>
          <p:cNvPr id="10" name="fig_button_pu">
            <a:extLst>
              <a:ext uri="{FF2B5EF4-FFF2-40B4-BE49-F238E27FC236}">
                <a16:creationId xmlns:a16="http://schemas.microsoft.com/office/drawing/2014/main" id="{B3FC3037-7D2F-A806-E75C-2B618DECB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58" t="8257" r="17692" b="3367"/>
          <a:stretch/>
        </p:blipFill>
        <p:spPr>
          <a:xfrm>
            <a:off x="10211530" y="795777"/>
            <a:ext cx="1314254" cy="123352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17CBF47-8C9A-9995-E09B-0A9C2F0E00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17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57F6087-F277-0609-9C03-400EBC182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for Bunch Arrival-Time Monitors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909148-F4B8-5C1D-1836-9911BDD8DB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8112271" cy="4617288"/>
          </a:xfrm>
        </p:spPr>
        <p:txBody>
          <a:bodyPr/>
          <a:lstStyle/>
          <a:p>
            <a:r>
              <a:rPr lang="en-US" u="sng" dirty="0"/>
              <a:t>Broadband cone-shaped pickups: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Commercialized by DESY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Installed at: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CD9BF6AE-7737-0DF3-4C77-FAB6F3F9FD66}"/>
              </a:ext>
            </a:extLst>
          </p:cNvPr>
          <p:cNvCxnSpPr>
            <a:cxnSpLocks/>
          </p:cNvCxnSpPr>
          <p:nvPr/>
        </p:nvCxnSpPr>
        <p:spPr>
          <a:xfrm>
            <a:off x="9120336" y="764704"/>
            <a:ext cx="0" cy="5616624"/>
          </a:xfrm>
          <a:prstGeom prst="line">
            <a:avLst/>
          </a:prstGeom>
          <a:ln w="19050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_2009">
            <a:extLst>
              <a:ext uri="{FF2B5EF4-FFF2-40B4-BE49-F238E27FC236}">
                <a16:creationId xmlns:a16="http://schemas.microsoft.com/office/drawing/2014/main" id="{29D12560-72C9-76E0-495E-4FF54047F1AD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1099459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2009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53D6E6D-0C2F-29E7-154A-C31FF42F96A4}"/>
              </a:ext>
            </a:extLst>
          </p:cNvPr>
          <p:cNvSpPr txBox="1"/>
          <p:nvPr/>
        </p:nvSpPr>
        <p:spPr>
          <a:xfrm rot="16200000">
            <a:off x="11089962" y="1562455"/>
            <a:ext cx="1841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&amp; K. Hacker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220159E-3B0D-88E3-4ED9-D6ECC85BADE7}"/>
              </a:ext>
            </a:extLst>
          </p:cNvPr>
          <p:cNvSpPr txBox="1"/>
          <p:nvPr/>
        </p:nvSpPr>
        <p:spPr>
          <a:xfrm rot="16200000">
            <a:off x="9256325" y="2205556"/>
            <a:ext cx="731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endParaRPr lang="de-DE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_button_pu_capt">
            <a:extLst>
              <a:ext uri="{FF2B5EF4-FFF2-40B4-BE49-F238E27FC236}">
                <a16:creationId xmlns:a16="http://schemas.microsoft.com/office/drawing/2014/main" id="{46C92074-F5DA-D00F-B767-642F37D8F2F7}"/>
              </a:ext>
            </a:extLst>
          </p:cNvPr>
          <p:cNvSpPr/>
          <p:nvPr/>
        </p:nvSpPr>
        <p:spPr>
          <a:xfrm>
            <a:off x="9962946" y="1990581"/>
            <a:ext cx="18216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model of the button-type beam pickup designed by Hacker and used for the EO-BAM by Löhl [Löhl 2009]</a:t>
            </a:r>
          </a:p>
        </p:txBody>
      </p:sp>
      <p:sp>
        <p:nvSpPr>
          <p:cNvPr id="12" name="refs_2011">
            <a:hlinkClick r:id="rId5"/>
            <a:extLst>
              <a:ext uri="{FF2B5EF4-FFF2-40B4-BE49-F238E27FC236}">
                <a16:creationId xmlns:a16="http://schemas.microsoft.com/office/drawing/2014/main" id="{67F2DD30-0167-07AE-73A5-A970B7BBFA50}"/>
              </a:ext>
            </a:extLst>
          </p:cNvPr>
          <p:cNvSpPr/>
          <p:nvPr/>
        </p:nvSpPr>
        <p:spPr>
          <a:xfrm>
            <a:off x="9120337" y="6109846"/>
            <a:ext cx="307166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, Thesis, 2009. DOI:10.3204/DESY-THESIS-2009-031</a:t>
            </a:r>
          </a:p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 et al., Proc. IPAC’11, Paper: TUPC076</a:t>
            </a:r>
          </a:p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 et al., Proc. IBIC’13, Paper: WEPC40</a:t>
            </a:r>
          </a:p>
        </p:txBody>
      </p:sp>
      <p:sp>
        <p:nvSpPr>
          <p:cNvPr id="13" name="Text_2009">
            <a:extLst>
              <a:ext uri="{FF2B5EF4-FFF2-40B4-BE49-F238E27FC236}">
                <a16:creationId xmlns:a16="http://schemas.microsoft.com/office/drawing/2014/main" id="{9CDCEC6B-D67F-E333-D073-AD85DF6D9CED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3043675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2011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4CAE617-5218-FCED-8CA2-2542A8B3F23C}"/>
              </a:ext>
            </a:extLst>
          </p:cNvPr>
          <p:cNvSpPr txBox="1"/>
          <p:nvPr/>
        </p:nvSpPr>
        <p:spPr>
          <a:xfrm rot="16200000">
            <a:off x="11254445" y="3358088"/>
            <a:ext cx="1512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ig_cone_shape_capt">
            <a:extLst>
              <a:ext uri="{FF2B5EF4-FFF2-40B4-BE49-F238E27FC236}">
                <a16:creationId xmlns:a16="http://schemas.microsoft.com/office/drawing/2014/main" id="{2D59793F-1950-6431-726A-79AE938CC7EA}"/>
              </a:ext>
            </a:extLst>
          </p:cNvPr>
          <p:cNvSpPr/>
          <p:nvPr/>
        </p:nvSpPr>
        <p:spPr>
          <a:xfrm>
            <a:off x="9831294" y="3898731"/>
            <a:ext cx="1953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Cross-section of the cone-shaped pickup [Angelovski 2011]</a:t>
            </a:r>
          </a:p>
        </p:txBody>
      </p:sp>
      <p:sp>
        <p:nvSpPr>
          <p:cNvPr id="18" name="Text_2009">
            <a:extLst>
              <a:ext uri="{FF2B5EF4-FFF2-40B4-BE49-F238E27FC236}">
                <a16:creationId xmlns:a16="http://schemas.microsoft.com/office/drawing/2014/main" id="{131B7B02-7704-A1FB-BEA9-0DA32F687381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4867877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2013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pic>
        <p:nvPicPr>
          <p:cNvPr id="19" name="fig_comp_modif">
            <a:extLst>
              <a:ext uri="{FF2B5EF4-FFF2-40B4-BE49-F238E27FC236}">
                <a16:creationId xmlns:a16="http://schemas.microsoft.com/office/drawing/2014/main" id="{355B4F05-AF0A-3855-6BA8-42B5F2C5D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r="784" b="3180"/>
          <a:stretch/>
        </p:blipFill>
        <p:spPr bwMode="auto">
          <a:xfrm>
            <a:off x="9860747" y="4402787"/>
            <a:ext cx="1923885" cy="94131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figs_modif_capt">
                <a:extLst>
                  <a:ext uri="{FF2B5EF4-FFF2-40B4-BE49-F238E27FC236}">
                    <a16:creationId xmlns:a16="http://schemas.microsoft.com/office/drawing/2014/main" id="{A2B2D4D9-B26B-A3CE-8A22-FDD73B5F4934}"/>
                  </a:ext>
                </a:extLst>
              </p:cNvPr>
              <p:cNvSpPr/>
              <p:nvPr/>
            </p:nvSpPr>
            <p:spPr>
              <a:xfrm>
                <a:off x="9860747" y="5338891"/>
                <a:ext cx="1985224" cy="658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9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Cross section of the cone-shaped pickup (left) and the modified cone-shaped pickup for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900" b="0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900" b="0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900" b="0" i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pp</m:t>
                        </m:r>
                      </m:sub>
                    </m:sSub>
                  </m:oMath>
                </a14:m>
                <a:r>
                  <a:rPr lang="en-US" sz="9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(right) [Angelovski 2013]</a:t>
                </a:r>
              </a:p>
            </p:txBody>
          </p:sp>
        </mc:Choice>
        <mc:Fallback xmlns="">
          <p:sp>
            <p:nvSpPr>
              <p:cNvPr id="20" name="figs_modif_capt">
                <a:extLst>
                  <a:ext uri="{FF2B5EF4-FFF2-40B4-BE49-F238E27FC236}">
                    <a16:creationId xmlns:a16="http://schemas.microsoft.com/office/drawing/2014/main" id="{A2B2D4D9-B26B-A3CE-8A22-FDD73B5F49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0747" y="5338891"/>
                <a:ext cx="1985224" cy="658642"/>
              </a:xfrm>
              <a:prstGeom prst="rect">
                <a:avLst/>
              </a:prstGeom>
              <a:blipFill>
                <a:blip r:embed="rId7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feld 20">
            <a:extLst>
              <a:ext uri="{FF2B5EF4-FFF2-40B4-BE49-F238E27FC236}">
                <a16:creationId xmlns:a16="http://schemas.microsoft.com/office/drawing/2014/main" id="{530D470C-D7FA-56A9-68F3-F2FC2144C500}"/>
              </a:ext>
            </a:extLst>
          </p:cNvPr>
          <p:cNvSpPr txBox="1"/>
          <p:nvPr/>
        </p:nvSpPr>
        <p:spPr>
          <a:xfrm rot="16200000">
            <a:off x="11223602" y="5035825"/>
            <a:ext cx="1573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Grafik 26" descr="Ein Bild, das Text, Schrift, Screenshot, Logo enthält.&#10;&#10;Automatisch generierte Beschreibung">
            <a:extLst>
              <a:ext uri="{FF2B5EF4-FFF2-40B4-BE49-F238E27FC236}">
                <a16:creationId xmlns:a16="http://schemas.microsoft.com/office/drawing/2014/main" id="{817876F8-5A69-E0D7-A5C0-14ED1E415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60" y="3140968"/>
            <a:ext cx="1521127" cy="1080000"/>
          </a:xfrm>
          <a:prstGeom prst="rect">
            <a:avLst/>
          </a:prstGeom>
        </p:spPr>
      </p:pic>
      <p:pic>
        <p:nvPicPr>
          <p:cNvPr id="28" name="Grafik 27" descr="Ein Bild, das Text, Screenshot, Schrift, Rechteck enthält.&#10;&#10;Automatisch generierte Beschreibung">
            <a:extLst>
              <a:ext uri="{FF2B5EF4-FFF2-40B4-BE49-F238E27FC236}">
                <a16:creationId xmlns:a16="http://schemas.microsoft.com/office/drawing/2014/main" id="{76C2DF1E-CB29-372D-EA83-F6DB6E9D1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06" y="3140968"/>
            <a:ext cx="1080000" cy="1080000"/>
          </a:xfrm>
          <a:prstGeom prst="rect">
            <a:avLst/>
          </a:prstGeom>
        </p:spPr>
      </p:pic>
      <p:pic>
        <p:nvPicPr>
          <p:cNvPr id="29" name="Grafik 28" descr="Ein Bild, das Text, Schrift, Logo, Grafiken enthält.&#10;&#10;Automatisch generierte Beschreibung">
            <a:extLst>
              <a:ext uri="{FF2B5EF4-FFF2-40B4-BE49-F238E27FC236}">
                <a16:creationId xmlns:a16="http://schemas.microsoft.com/office/drawing/2014/main" id="{0497A4F7-72A1-4FD1-4EC6-D9B93D5BEC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26" y="3140968"/>
            <a:ext cx="1915261" cy="108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1DD4ECD-929C-2B42-110D-B931DA4DF1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75140" y="3140968"/>
            <a:ext cx="3024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14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8B3C4-9CAF-4B8B-A246-65AC54FB2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993814D-51D1-7D3B-FA1C-7F2855132F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18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43FC0E2-5900-12FB-D1C6-783FBAF30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E61500B-ACFE-74A8-FC74-8C8910B5E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BDC4C5"/>
                </a:solidFill>
              </a:rPr>
              <a:t>Electro-Optical Bunch Arrival-Time Measurement 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BDC4C5"/>
                </a:solidFill>
              </a:rPr>
              <a:t>Pickups for Bunch Arrival-Time Monitors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From button-pickups to 40-GHz cone-shaped pickups</a:t>
            </a:r>
          </a:p>
          <a:p>
            <a:endParaRPr lang="en-US" dirty="0">
              <a:solidFill>
                <a:srgbClr val="BDC4C5"/>
              </a:solidFill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Pickups on a Printed Circuit Board (PCB)</a:t>
            </a:r>
          </a:p>
          <a:p>
            <a:pPr marL="838200" lvl="1"/>
            <a:r>
              <a:rPr lang="en-US" dirty="0"/>
              <a:t>Concept for a PCB-BAM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Production of a first demonstrator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Measurements</a:t>
            </a:r>
          </a:p>
          <a:p>
            <a:pPr marL="276225" lvl="2" indent="0">
              <a:buSzPct val="106000"/>
              <a:buNone/>
            </a:pPr>
            <a:endParaRPr lang="en-US" dirty="0">
              <a:solidFill>
                <a:srgbClr val="BDC4C5"/>
              </a:solidFill>
              <a:highlight>
                <a:srgbClr val="FFFF00"/>
              </a:highlight>
              <a:ea typeface="MS PGothic" pitchFamily="34" charset="-128"/>
            </a:endParaRPr>
          </a:p>
          <a:p>
            <a:pPr marL="285750" lvl="1">
              <a:buSzPct val="106000"/>
            </a:pPr>
            <a:r>
              <a:rPr lang="en-US" dirty="0">
                <a:solidFill>
                  <a:srgbClr val="BDC4C5"/>
                </a:solidFill>
                <a:ea typeface="MS PGothic" pitchFamily="34" charset="-128"/>
              </a:rPr>
              <a:t>Conclusion and Outlook</a:t>
            </a:r>
          </a:p>
          <a:p>
            <a:pPr marL="561975" lvl="2">
              <a:buSzPct val="106000"/>
            </a:pPr>
            <a:r>
              <a:rPr lang="en-US" dirty="0">
                <a:solidFill>
                  <a:srgbClr val="BDC4C5"/>
                </a:solidFill>
                <a:ea typeface="MS PGothic" pitchFamily="34" charset="-128"/>
              </a:rPr>
              <a:t>Limitations for BPM in circular Machine</a:t>
            </a:r>
            <a:endParaRPr lang="en-US" dirty="0">
              <a:solidFill>
                <a:srgbClr val="BDC4C5"/>
              </a:solidFill>
              <a:highlight>
                <a:srgbClr val="FFFF00"/>
              </a:highlight>
              <a:ea typeface="MS PGothic" pitchFamily="34" charset="-128"/>
            </a:endParaRPr>
          </a:p>
          <a:p>
            <a:pPr marL="838200"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67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4F93F-FA8C-0A97-A208-116380A5A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g_button_pu">
            <a:extLst>
              <a:ext uri="{FF2B5EF4-FFF2-40B4-BE49-F238E27FC236}">
                <a16:creationId xmlns:a16="http://schemas.microsoft.com/office/drawing/2014/main" id="{B5033DF6-A56C-1C0B-4F79-B898553E51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" b="3071"/>
          <a:stretch/>
        </p:blipFill>
        <p:spPr>
          <a:xfrm>
            <a:off x="10160263" y="795777"/>
            <a:ext cx="1314254" cy="123352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D95EDA-1525-34AB-2BCE-EBBE86BC4C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19</a:t>
            </a:fld>
            <a:endParaRPr lang="de-DE" alt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F28EA8B-7A25-E949-1411-866ABF7EBA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8112271" cy="4617288"/>
          </a:xfrm>
        </p:spPr>
        <p:txBody>
          <a:bodyPr/>
          <a:lstStyle/>
          <a:p>
            <a:r>
              <a:rPr lang="en-US" u="sng" dirty="0"/>
              <a:t>Concept for a PCB-BAM: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First promising concept deviated from the </a:t>
            </a:r>
            <a:br>
              <a:rPr lang="en-US" dirty="0"/>
            </a:br>
            <a:r>
              <a:rPr lang="en-US" dirty="0"/>
              <a:t>PCB idea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Reached 80 % of the project goal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Ringing and slew rate strongly depending </a:t>
            </a:r>
            <a:br>
              <a:rPr lang="en-US" dirty="0"/>
            </a:br>
            <a:r>
              <a:rPr lang="en-US" dirty="0"/>
              <a:t>on protrusion length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endParaRPr lang="en-US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3873DB5-A652-72AD-A471-007EFCCAF3CC}"/>
              </a:ext>
            </a:extLst>
          </p:cNvPr>
          <p:cNvCxnSpPr>
            <a:cxnSpLocks/>
          </p:cNvCxnSpPr>
          <p:nvPr/>
        </p:nvCxnSpPr>
        <p:spPr>
          <a:xfrm>
            <a:off x="9120336" y="764704"/>
            <a:ext cx="0" cy="5616624"/>
          </a:xfrm>
          <a:prstGeom prst="line">
            <a:avLst/>
          </a:prstGeom>
          <a:ln w="19050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_2009">
            <a:extLst>
              <a:ext uri="{FF2B5EF4-FFF2-40B4-BE49-F238E27FC236}">
                <a16:creationId xmlns:a16="http://schemas.microsoft.com/office/drawing/2014/main" id="{C95D00EA-0B92-544A-C6CD-F6AB34D30D3A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616840" y="1298266"/>
            <a:ext cx="1841133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2021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255787D-6385-63C5-7666-097509427806}"/>
              </a:ext>
            </a:extLst>
          </p:cNvPr>
          <p:cNvSpPr txBox="1"/>
          <p:nvPr/>
        </p:nvSpPr>
        <p:spPr>
          <a:xfrm rot="16200000">
            <a:off x="11089962" y="1562455"/>
            <a:ext cx="1841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_button_pu_capt">
            <a:extLst>
              <a:ext uri="{FF2B5EF4-FFF2-40B4-BE49-F238E27FC236}">
                <a16:creationId xmlns:a16="http://schemas.microsoft.com/office/drawing/2014/main" id="{97042CBF-2525-4521-8DD8-413BE7996D6F}"/>
              </a:ext>
            </a:extLst>
          </p:cNvPr>
          <p:cNvSpPr/>
          <p:nvPr/>
        </p:nvSpPr>
        <p:spPr>
          <a:xfrm>
            <a:off x="9855448" y="1990581"/>
            <a:ext cx="1923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Open-coaxial pickups with elongated pins [Scheible 2021]</a:t>
            </a:r>
          </a:p>
        </p:txBody>
      </p:sp>
      <p:sp>
        <p:nvSpPr>
          <p:cNvPr id="12" name="refs_2011">
            <a:hlinkClick r:id="rId4"/>
            <a:extLst>
              <a:ext uri="{FF2B5EF4-FFF2-40B4-BE49-F238E27FC236}">
                <a16:creationId xmlns:a16="http://schemas.microsoft.com/office/drawing/2014/main" id="{391D1B41-7481-7EAF-505D-1E2E797B02F9}"/>
              </a:ext>
            </a:extLst>
          </p:cNvPr>
          <p:cNvSpPr/>
          <p:nvPr/>
        </p:nvSpPr>
        <p:spPr>
          <a:xfrm>
            <a:off x="8803660" y="6325289"/>
            <a:ext cx="341301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 et al., Proc. IBIC’21. 10.18429/JACoW-IBIC2021-WEPP19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2B50760-FD22-4DE7-805B-C4002B44A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on a Printed Circuit Board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471DE9C-30C9-C08D-4B63-7E3E48DF9197}"/>
              </a:ext>
            </a:extLst>
          </p:cNvPr>
          <p:cNvGrpSpPr/>
          <p:nvPr/>
        </p:nvGrpSpPr>
        <p:grpSpPr>
          <a:xfrm>
            <a:off x="5456834" y="915267"/>
            <a:ext cx="3505164" cy="3808362"/>
            <a:chOff x="5456834" y="915267"/>
            <a:chExt cx="3505164" cy="3808362"/>
          </a:xfrm>
        </p:grpSpPr>
        <p:pic>
          <p:nvPicPr>
            <p:cNvPr id="23" name="Grafik 22" descr="Ein Bild, das Diagramm, Kreis, Text, Screenshot enthält.&#10;&#10;Automatisch generierte Beschreibung">
              <a:extLst>
                <a:ext uri="{FF2B5EF4-FFF2-40B4-BE49-F238E27FC236}">
                  <a16:creationId xmlns:a16="http://schemas.microsoft.com/office/drawing/2014/main" id="{2822066E-F2DC-9744-A7A3-3DB0FA7EB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834" y="915267"/>
              <a:ext cx="3432499" cy="3432499"/>
            </a:xfrm>
            <a:prstGeom prst="rect">
              <a:avLst/>
            </a:prstGeom>
          </p:spPr>
        </p:pic>
        <p:sp>
          <p:nvSpPr>
            <p:cNvPr id="24" name="fig_tradeoff_capt">
              <a:extLst>
                <a:ext uri="{FF2B5EF4-FFF2-40B4-BE49-F238E27FC236}">
                  <a16:creationId xmlns:a16="http://schemas.microsoft.com/office/drawing/2014/main" id="{FE009889-37FE-8C46-4CDA-64897EC106C4}"/>
                </a:ext>
              </a:extLst>
            </p:cNvPr>
            <p:cNvSpPr/>
            <p:nvPr/>
          </p:nvSpPr>
          <p:spPr>
            <a:xfrm>
              <a:off x="5672427" y="4261964"/>
              <a:ext cx="32895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i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Open-coaxial pickups with elongated pins and a tip-to-tip distance of 10 mm [Scheible 2021]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0DDC4124-9815-987A-AE8F-396F91B7244C}"/>
              </a:ext>
            </a:extLst>
          </p:cNvPr>
          <p:cNvGrpSpPr/>
          <p:nvPr/>
        </p:nvGrpSpPr>
        <p:grpSpPr>
          <a:xfrm>
            <a:off x="819891" y="4005064"/>
            <a:ext cx="8069442" cy="2370723"/>
            <a:chOff x="819891" y="4005064"/>
            <a:chExt cx="8069442" cy="2370723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0C513787-630E-A08A-336B-BA48394191B1}"/>
                </a:ext>
              </a:extLst>
            </p:cNvPr>
            <p:cNvGrpSpPr/>
            <p:nvPr/>
          </p:nvGrpSpPr>
          <p:grpSpPr>
            <a:xfrm>
              <a:off x="819891" y="4005064"/>
              <a:ext cx="8069442" cy="2370723"/>
              <a:chOff x="819891" y="4005064"/>
              <a:chExt cx="8069442" cy="2370723"/>
            </a:xfrm>
          </p:grpSpPr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BB14AA0F-1410-4D0C-7EB7-2D440CD4F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9891" y="4005064"/>
                <a:ext cx="3842366" cy="201493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feld 24">
                    <a:extLst>
                      <a:ext uri="{FF2B5EF4-FFF2-40B4-BE49-F238E27FC236}">
                        <a16:creationId xmlns:a16="http://schemas.microsoft.com/office/drawing/2014/main" id="{EF7ABA1F-3994-E087-3036-CFD1C4621C4E}"/>
                      </a:ext>
                    </a:extLst>
                  </p:cNvPr>
                  <p:cNvSpPr txBox="1"/>
                  <p:nvPr/>
                </p:nvSpPr>
                <p:spPr>
                  <a:xfrm>
                    <a:off x="2832689" y="5301208"/>
                    <a:ext cx="1760639" cy="25391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>
                      <a:buClr>
                        <a:srgbClr val="9C102E"/>
                      </a:buClr>
                    </a:pPr>
                    <a:r>
                      <a:rPr lang="en-US" sz="1050" i="1" dirty="0">
                        <a:solidFill>
                          <a:srgbClr val="4A5C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@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de-DE" sz="1050" i="1">
                                <a:solidFill>
                                  <a:srgbClr val="4A5C6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sz="1050" i="1">
                                <a:solidFill>
                                  <a:srgbClr val="4A5C6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050">
                                <a:solidFill>
                                  <a:srgbClr val="4A5C6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B</m:t>
                            </m:r>
                          </m:sub>
                        </m:sSub>
                        <m:r>
                          <a:rPr lang="de-DE" sz="1050" i="1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=20 </m:t>
                        </m:r>
                        <m:r>
                          <m:rPr>
                            <m:sty m:val="p"/>
                          </m:rPr>
                          <a:rPr lang="de-DE" sz="105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pC</m:t>
                        </m:r>
                      </m:oMath>
                    </a14:m>
                    <a:r>
                      <a:rPr lang="en-US" sz="1050" i="1" dirty="0">
                        <a:solidFill>
                          <a:srgbClr val="4A5C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,</a:t>
                    </a:r>
                    <a:r>
                      <a:rPr lang="de-DE" sz="1050" dirty="0">
                        <a:solidFill>
                          <a:srgbClr val="4A5C66"/>
                        </a:solidFill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de-DE" sz="1050" i="1">
                                <a:solidFill>
                                  <a:srgbClr val="4A5C6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de-DE" sz="1050" i="1">
                                <a:solidFill>
                                  <a:srgbClr val="4A5C6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050">
                                <a:solidFill>
                                  <a:srgbClr val="4A5C6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B</m:t>
                            </m:r>
                          </m:sub>
                        </m:sSub>
                        <m:r>
                          <a:rPr lang="de-DE" sz="1050" i="1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=1 </m:t>
                        </m:r>
                        <m:r>
                          <m:rPr>
                            <m:sty m:val="p"/>
                          </m:rPr>
                          <a:rPr lang="de-DE" sz="105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mm</m:t>
                        </m:r>
                      </m:oMath>
                    </a14:m>
                    <a:r>
                      <a:rPr lang="en-US" sz="1050" i="1" dirty="0">
                        <a:solidFill>
                          <a:srgbClr val="4A5C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</p:txBody>
              </p:sp>
            </mc:Choice>
            <mc:Fallback xmlns="">
              <p:sp>
                <p:nvSpPr>
                  <p:cNvPr id="25" name="Textfeld 24">
                    <a:extLst>
                      <a:ext uri="{FF2B5EF4-FFF2-40B4-BE49-F238E27FC236}">
                        <a16:creationId xmlns:a16="http://schemas.microsoft.com/office/drawing/2014/main" id="{EF7ABA1F-3994-E087-3036-CFD1C4621C4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32689" y="5301208"/>
                    <a:ext cx="1760639" cy="25391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4634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fig_tradeoff_capt">
                <a:extLst>
                  <a:ext uri="{FF2B5EF4-FFF2-40B4-BE49-F238E27FC236}">
                    <a16:creationId xmlns:a16="http://schemas.microsoft.com/office/drawing/2014/main" id="{6E0A814F-9F24-CAB6-8ABB-9C23B152DB44}"/>
                  </a:ext>
                </a:extLst>
              </p:cNvPr>
              <p:cNvSpPr/>
              <p:nvPr/>
            </p:nvSpPr>
            <p:spPr>
              <a:xfrm>
                <a:off x="1006615" y="6098788"/>
                <a:ext cx="788271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Pickup signal simulated by CST PS for a very short and a relatively long rod length [Scheible 2021]</a:t>
                </a:r>
              </a:p>
            </p:txBody>
          </p:sp>
        </p:grp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898D83DC-0572-60C7-1EB2-5A7936632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46967" y="4005064"/>
              <a:ext cx="3842366" cy="201934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F60B1703-5FD9-29BA-DA4E-382D5DA871B0}"/>
                    </a:ext>
                  </a:extLst>
                </p:cNvPr>
                <p:cNvSpPr txBox="1"/>
                <p:nvPr/>
              </p:nvSpPr>
              <p:spPr>
                <a:xfrm rot="16200000">
                  <a:off x="4541762" y="4725051"/>
                  <a:ext cx="1116364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  <m:r>
                          <a:rPr lang="de-DE" sz="1600" b="0" i="1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de-DE" sz="1600" b="0" i="1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  <m:r>
                          <a:rPr lang="de-DE" sz="1600" b="0" i="1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 / </m:t>
                        </m:r>
                        <m:r>
                          <m:rPr>
                            <m:sty m:val="p"/>
                          </m:rPr>
                          <a:rPr lang="de-DE" sz="1600" b="0" i="0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dB</m:t>
                        </m:r>
                        <m:r>
                          <m:rPr>
                            <m:sty m:val="p"/>
                          </m:rPr>
                          <a:rPr lang="en-US" sz="1600" i="0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V</m:t>
                        </m:r>
                      </m:oMath>
                    </m:oMathPara>
                  </a14:m>
                  <a:endParaRPr lang="en-US" sz="16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4" name="Textfeld 13">
                  <a:extLst>
                    <a:ext uri="{FF2B5EF4-FFF2-40B4-BE49-F238E27FC236}">
                      <a16:creationId xmlns:a16="http://schemas.microsoft.com/office/drawing/2014/main" id="{F60B1703-5FD9-29BA-DA4E-382D5DA871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541762" y="4725051"/>
                  <a:ext cx="1116364" cy="246221"/>
                </a:xfrm>
                <a:prstGeom prst="rect">
                  <a:avLst/>
                </a:prstGeom>
                <a:blipFill>
                  <a:blip r:embed="rId9"/>
                  <a:stretch>
                    <a:fillRect r="-34146" b="-273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678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6E38363-982B-6DEE-2B37-DAF9021EE4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2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A57D2A-ACB7-2356-D16B-B2ECD5128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56C6045-637E-840B-3E31-63A695C5FC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11232619" cy="4761328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There are many contributors who pathed the way: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The project partners, e.g., </a:t>
            </a:r>
            <a:r>
              <a:rPr lang="de-DE" sz="1600" b="1" dirty="0"/>
              <a:t>M.K.</a:t>
            </a:r>
            <a:r>
              <a:rPr lang="de-DE" sz="1600" dirty="0"/>
              <a:t> </a:t>
            </a:r>
            <a:r>
              <a:rPr lang="pl-PL" sz="1600" b="1" dirty="0"/>
              <a:t>Czwalinna</a:t>
            </a:r>
            <a:r>
              <a:rPr lang="pl-PL" sz="1600" dirty="0"/>
              <a:t>, </a:t>
            </a:r>
            <a:r>
              <a:rPr lang="de-DE" sz="1600" b="1" dirty="0"/>
              <a:t>N.</a:t>
            </a:r>
            <a:r>
              <a:rPr lang="pl-PL" sz="1600" b="1" dirty="0"/>
              <a:t> Nazer</a:t>
            </a:r>
            <a:r>
              <a:rPr lang="pl-PL" sz="1600" dirty="0"/>
              <a:t>, </a:t>
            </a:r>
            <a:r>
              <a:rPr lang="de-DE" sz="1600" b="1" dirty="0"/>
              <a:t>H. </a:t>
            </a:r>
            <a:r>
              <a:rPr lang="pl-PL" sz="1600" b="1" dirty="0"/>
              <a:t>Schlarb</a:t>
            </a:r>
            <a:r>
              <a:rPr lang="de-DE" sz="1600" b="1" dirty="0"/>
              <a:t> </a:t>
            </a:r>
            <a:r>
              <a:rPr lang="de-DE" sz="1600" dirty="0"/>
              <a:t>[DESY]; </a:t>
            </a:r>
            <a:r>
              <a:rPr lang="de-DE" sz="1600" b="1" dirty="0"/>
              <a:t>E. Bründermann</a:t>
            </a:r>
            <a:r>
              <a:rPr lang="de-DE" sz="1600" dirty="0"/>
              <a:t>, </a:t>
            </a:r>
            <a:r>
              <a:rPr lang="en-US" sz="1600" b="1" dirty="0"/>
              <a:t>A. Kuzmin, A.-S. Müller,</a:t>
            </a:r>
            <a:r>
              <a:rPr lang="en-US" sz="1600" dirty="0"/>
              <a:t> </a:t>
            </a:r>
            <a:r>
              <a:rPr lang="en-US" sz="1600" b="1" dirty="0"/>
              <a:t>G. Niehues,</a:t>
            </a:r>
            <a:r>
              <a:rPr lang="en-US" sz="1600" dirty="0"/>
              <a:t> </a:t>
            </a:r>
            <a:r>
              <a:rPr lang="en-US" sz="1600" b="1" dirty="0"/>
              <a:t>A. Schwarzenberger </a:t>
            </a:r>
            <a:r>
              <a:rPr lang="en-US" sz="1600" dirty="0"/>
              <a:t>[KIT]; </a:t>
            </a:r>
            <a:r>
              <a:rPr lang="en-US" sz="1600" b="1" dirty="0"/>
              <a:t>W. Ackermann, H. De Gersem </a:t>
            </a:r>
            <a:r>
              <a:rPr lang="en-US" sz="1600" dirty="0"/>
              <a:t>[TU Darmstadt] and </a:t>
            </a:r>
            <a:r>
              <a:rPr lang="en-US" sz="1600" b="1" dirty="0"/>
              <a:t>B.E.J. Scheible</a:t>
            </a:r>
            <a:r>
              <a:rPr lang="en-US" sz="1600" dirty="0"/>
              <a:t>, </a:t>
            </a:r>
            <a:r>
              <a:rPr lang="en-US" sz="1600" b="1" dirty="0"/>
              <a:t>A. Penirschke </a:t>
            </a:r>
            <a:r>
              <a:rPr lang="en-US" sz="1600" dirty="0"/>
              <a:t>[THM];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1600" b="1" dirty="0"/>
              <a:t>S.</a:t>
            </a:r>
            <a:r>
              <a:rPr lang="pl-PL" sz="1600" b="1" dirty="0"/>
              <a:t> Vilcins</a:t>
            </a:r>
            <a:r>
              <a:rPr lang="de-DE" sz="1600" b="1" dirty="0"/>
              <a:t>,</a:t>
            </a:r>
            <a:r>
              <a:rPr lang="de-DE" sz="1600" dirty="0"/>
              <a:t> </a:t>
            </a:r>
            <a:r>
              <a:rPr lang="en-US" sz="1600" dirty="0"/>
              <a:t>who</a:t>
            </a:r>
            <a:r>
              <a:rPr lang="de-DE" sz="1600" dirty="0"/>
              <a:t> </a:t>
            </a:r>
            <a:r>
              <a:rPr lang="en-US" sz="1600" dirty="0"/>
              <a:t>gave a lot of valuable input for designing a vacuum-sealed demonstrator;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Measurements at HZDR, </a:t>
            </a:r>
            <a:r>
              <a:rPr lang="en-US" sz="1600" b="1" dirty="0"/>
              <a:t>M. Freitag</a:t>
            </a:r>
            <a:r>
              <a:rPr lang="en-US" sz="1600" dirty="0"/>
              <a:t>,</a:t>
            </a:r>
            <a:r>
              <a:rPr lang="en-US" sz="1600" b="1" dirty="0"/>
              <a:t> M. Kuntzsch</a:t>
            </a:r>
            <a:r>
              <a:rPr lang="en-US" sz="1600" dirty="0"/>
              <a:t>, </a:t>
            </a:r>
            <a:r>
              <a:rPr lang="en-US" sz="1600" b="1" dirty="0"/>
              <a:t>U. Lehnert</a:t>
            </a:r>
            <a:r>
              <a:rPr lang="en-US" sz="1600" dirty="0"/>
              <a:t>, </a:t>
            </a:r>
            <a:r>
              <a:rPr lang="en-US" sz="1600" b="1" dirty="0"/>
              <a:t>K. Zenker </a:t>
            </a:r>
            <a:r>
              <a:rPr lang="en-US" sz="1600" dirty="0"/>
              <a:t>(+</a:t>
            </a:r>
            <a:r>
              <a:rPr lang="en-US" sz="1600" u="sng" dirty="0"/>
              <a:t>many more</a:t>
            </a:r>
            <a:r>
              <a:rPr lang="en-US" sz="1600" dirty="0"/>
              <a:t>);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In the prior projects, leading to the cone-shaped pickups: </a:t>
            </a:r>
            <a:r>
              <a:rPr lang="nb-NO" sz="1600" b="1" dirty="0"/>
              <a:t>A. Angelovski, </a:t>
            </a:r>
            <a:r>
              <a:rPr lang="de-DE" sz="1600" b="1" dirty="0"/>
              <a:t>V. Arsov, S. Bou Habib, M. </a:t>
            </a:r>
            <a:r>
              <a:rPr lang="de-DE" sz="1600" b="1" dirty="0" err="1"/>
              <a:t>Bousonville</a:t>
            </a:r>
            <a:r>
              <a:rPr lang="de-DE" sz="1600" b="1" dirty="0"/>
              <a:t>, </a:t>
            </a:r>
            <a:br>
              <a:rPr lang="de-DE" sz="1600" b="1" dirty="0"/>
            </a:br>
            <a:r>
              <a:rPr lang="de-DE" sz="1600" b="1" dirty="0"/>
              <a:t>M.K. Czwalinna, H. Dinter, M. Gensch,  Ch. Gerth, </a:t>
            </a:r>
            <a:r>
              <a:rPr lang="nb-NO" sz="1600" b="1" dirty="0"/>
              <a:t>M. Hansli, </a:t>
            </a:r>
            <a:r>
              <a:rPr lang="de-DE" sz="1600" b="1" dirty="0"/>
              <a:t>S. Hunziker, </a:t>
            </a:r>
            <a:r>
              <a:rPr lang="nb-NO" sz="1600" b="1" dirty="0"/>
              <a:t>R. Jakoby, </a:t>
            </a:r>
            <a:r>
              <a:rPr lang="de-DE" sz="1600" b="1" dirty="0"/>
              <a:t>S. </a:t>
            </a:r>
            <a:r>
              <a:rPr lang="de-DE" sz="1600" b="1" dirty="0" err="1"/>
              <a:t>Korolczuk</a:t>
            </a:r>
            <a:r>
              <a:rPr lang="de-DE" sz="1600" b="1" dirty="0"/>
              <a:t>,</a:t>
            </a:r>
            <a:r>
              <a:rPr lang="nb-NO" sz="1600" b="1" dirty="0"/>
              <a:t> </a:t>
            </a:r>
            <a:r>
              <a:rPr lang="de-DE" sz="1600" b="1" dirty="0"/>
              <a:t>A. Kuhl, </a:t>
            </a:r>
            <a:br>
              <a:rPr lang="de-DE" sz="1600" b="1" dirty="0"/>
            </a:br>
            <a:r>
              <a:rPr lang="de-DE" sz="1600" b="1" dirty="0"/>
              <a:t>M. Kuntzsch,  </a:t>
            </a:r>
            <a:r>
              <a:rPr lang="nb-NO" sz="1600" b="1" dirty="0"/>
              <a:t>A. Penirschke, </a:t>
            </a:r>
            <a:r>
              <a:rPr lang="de-DE" sz="1600" b="1" dirty="0"/>
              <a:t>K. Przygoda,</a:t>
            </a:r>
            <a:r>
              <a:rPr lang="nb-NO" sz="1600" b="1" dirty="0"/>
              <a:t> </a:t>
            </a:r>
            <a:r>
              <a:rPr lang="de-DE" sz="1600" b="1" dirty="0"/>
              <a:t>J. Rönsch-Schulenburg</a:t>
            </a:r>
            <a:r>
              <a:rPr lang="nb-NO" sz="1600" b="1" dirty="0"/>
              <a:t>, </a:t>
            </a:r>
            <a:r>
              <a:rPr lang="de-DE" sz="1600" b="1" dirty="0"/>
              <a:t>J. Roßbach, R. </a:t>
            </a:r>
            <a:r>
              <a:rPr lang="de-DE" sz="1600" b="1" dirty="0" err="1"/>
              <a:t>Rybaniec</a:t>
            </a:r>
            <a:r>
              <a:rPr lang="de-DE" sz="1600" b="1" dirty="0"/>
              <a:t>, H. Schlarb, </a:t>
            </a:r>
            <a:br>
              <a:rPr lang="de-DE" sz="1600" b="1" dirty="0"/>
            </a:br>
            <a:r>
              <a:rPr lang="de-DE" sz="1600" b="1" dirty="0"/>
              <a:t>V. Schlott, S. Schnepp, B. Steffen, C. Sydlo, J. Szewinski, S. Vilcins, M. Viti, T. Weiland </a:t>
            </a:r>
            <a:r>
              <a:rPr lang="en-US" sz="1600" dirty="0"/>
              <a:t>(+</a:t>
            </a:r>
            <a:r>
              <a:rPr lang="en-US" sz="1600" u="sng" dirty="0"/>
              <a:t>many more</a:t>
            </a:r>
            <a:r>
              <a:rPr lang="en-US" sz="1600" dirty="0"/>
              <a:t>);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We are grateful that </a:t>
            </a:r>
            <a:r>
              <a:rPr lang="en-US" sz="1600" b="1" dirty="0"/>
              <a:t>Keysight</a:t>
            </a:r>
            <a:r>
              <a:rPr lang="en-US" sz="1600" dirty="0"/>
              <a:t> made their Oscilloscope UXR1102A available to us &amp; provided technical support through </a:t>
            </a:r>
            <a:r>
              <a:rPr lang="en-US" sz="1600" b="1" dirty="0"/>
              <a:t>Thomas Kirchner</a:t>
            </a:r>
            <a:r>
              <a:rPr lang="en-US" sz="1600" dirty="0"/>
              <a:t>, and that </a:t>
            </a:r>
            <a:r>
              <a:rPr lang="en-US" sz="1600" b="1" dirty="0"/>
              <a:t>Neue Technologien GmbH &amp; Co. KG</a:t>
            </a:r>
            <a:r>
              <a:rPr lang="en-US" sz="1600" dirty="0"/>
              <a:t> (NTG) offered close cooperation during construction of the prototype even giving us the opportunity to carry out the final assembly on their premises.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This work is supported by the </a:t>
            </a:r>
            <a:r>
              <a:rPr lang="en-US" sz="1600" b="1" dirty="0"/>
              <a:t>German Federal Ministry of Education and Research </a:t>
            </a:r>
            <a:r>
              <a:rPr lang="en-US" sz="1600" dirty="0"/>
              <a:t>(BMBF) </a:t>
            </a:r>
            <a:br>
              <a:rPr lang="en-US" sz="1600" dirty="0"/>
            </a:br>
            <a:r>
              <a:rPr lang="en-US" sz="1600" dirty="0"/>
              <a:t>under contract no. 05K22RO2.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4A529C-8E54-C1F9-C1ED-21D63F3E0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76" y="5444355"/>
            <a:ext cx="1871985" cy="96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48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8AA2A-9478-5F1C-E1B5-437757434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g_button_pu">
            <a:extLst>
              <a:ext uri="{FF2B5EF4-FFF2-40B4-BE49-F238E27FC236}">
                <a16:creationId xmlns:a16="http://schemas.microsoft.com/office/drawing/2014/main" id="{9C8B2230-CCE2-77A1-70F2-DAA3A1BC7C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" b="3071"/>
          <a:stretch/>
        </p:blipFill>
        <p:spPr>
          <a:xfrm>
            <a:off x="10160263" y="795777"/>
            <a:ext cx="1314254" cy="123352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34F3892-EE78-E0DD-95E7-81B4F27214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20</a:t>
            </a:fld>
            <a:endParaRPr lang="de-DE" alt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F485B1-54D1-DEFC-0E28-5A8030E23F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8112271" cy="4617288"/>
          </a:xfrm>
        </p:spPr>
        <p:txBody>
          <a:bodyPr/>
          <a:lstStyle/>
          <a:p>
            <a:r>
              <a:rPr lang="en-US" u="sng" dirty="0"/>
              <a:t>Concept for a PCB-BAM: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Use printed circuit boards with planar transmission line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Easiest type: Microstrip line (quasi-TEM if sufficiently thin)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C74CFC1A-E06F-0EA1-AA81-B746356AB7EC}"/>
              </a:ext>
            </a:extLst>
          </p:cNvPr>
          <p:cNvCxnSpPr>
            <a:cxnSpLocks/>
          </p:cNvCxnSpPr>
          <p:nvPr/>
        </p:nvCxnSpPr>
        <p:spPr>
          <a:xfrm>
            <a:off x="9120336" y="764704"/>
            <a:ext cx="0" cy="5616624"/>
          </a:xfrm>
          <a:prstGeom prst="line">
            <a:avLst/>
          </a:prstGeom>
          <a:ln w="19050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_2009">
            <a:extLst>
              <a:ext uri="{FF2B5EF4-FFF2-40B4-BE49-F238E27FC236}">
                <a16:creationId xmlns:a16="http://schemas.microsoft.com/office/drawing/2014/main" id="{696AB405-1175-4D87-65BA-6ACCEDBA74F8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616840" y="1298266"/>
            <a:ext cx="1841133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2021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6B2D05B-4DCC-BAE9-7EF2-C25288C49C5B}"/>
              </a:ext>
            </a:extLst>
          </p:cNvPr>
          <p:cNvSpPr txBox="1"/>
          <p:nvPr/>
        </p:nvSpPr>
        <p:spPr>
          <a:xfrm rot="16200000">
            <a:off x="11089962" y="1562455"/>
            <a:ext cx="1841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_button_pu_capt">
            <a:extLst>
              <a:ext uri="{FF2B5EF4-FFF2-40B4-BE49-F238E27FC236}">
                <a16:creationId xmlns:a16="http://schemas.microsoft.com/office/drawing/2014/main" id="{A8466968-EB92-CA22-3954-B92BC122A8A7}"/>
              </a:ext>
            </a:extLst>
          </p:cNvPr>
          <p:cNvSpPr/>
          <p:nvPr/>
        </p:nvSpPr>
        <p:spPr>
          <a:xfrm>
            <a:off x="9855448" y="1990581"/>
            <a:ext cx="1923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Open-coaxial pickups with elongated pins [Scheible 2021]</a:t>
            </a:r>
          </a:p>
        </p:txBody>
      </p:sp>
      <p:sp>
        <p:nvSpPr>
          <p:cNvPr id="12" name="refs_2011">
            <a:hlinkClick r:id="rId4"/>
            <a:extLst>
              <a:ext uri="{FF2B5EF4-FFF2-40B4-BE49-F238E27FC236}">
                <a16:creationId xmlns:a16="http://schemas.microsoft.com/office/drawing/2014/main" id="{074AF289-40A7-C809-C101-512EB47DD611}"/>
              </a:ext>
            </a:extLst>
          </p:cNvPr>
          <p:cNvSpPr/>
          <p:nvPr/>
        </p:nvSpPr>
        <p:spPr>
          <a:xfrm>
            <a:off x="8803660" y="6325289"/>
            <a:ext cx="341301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 et al., Proc. IBIC’21. 10.18429/JACoW-IBIC2021-WEPP19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2E8A794-1769-2018-41CA-38843172C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on a Printed Circuit Board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43E3A11-41F6-8BF7-ECAE-84838CE0B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1584" y="3828089"/>
            <a:ext cx="2360945" cy="74727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1E6B0E5F-7BDB-D143-0370-65FCB8F6AA78}"/>
              </a:ext>
            </a:extLst>
          </p:cNvPr>
          <p:cNvSpPr txBox="1"/>
          <p:nvPr/>
        </p:nvSpPr>
        <p:spPr>
          <a:xfrm>
            <a:off x="2351584" y="4584642"/>
            <a:ext cx="2396759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 &amp; magnetic fields on a microstrip [Pozar 2012]</a:t>
            </a:r>
            <a:endParaRPr lang="de-DE" sz="1200" i="1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fs_2011">
            <a:hlinkClick r:id="rId4"/>
            <a:extLst>
              <a:ext uri="{FF2B5EF4-FFF2-40B4-BE49-F238E27FC236}">
                <a16:creationId xmlns:a16="http://schemas.microsoft.com/office/drawing/2014/main" id="{FCCAB9C7-55E0-C402-1A3B-8CF4DAE6E293}"/>
              </a:ext>
            </a:extLst>
          </p:cNvPr>
          <p:cNvSpPr/>
          <p:nvPr/>
        </p:nvSpPr>
        <p:spPr>
          <a:xfrm>
            <a:off x="-24681" y="6217567"/>
            <a:ext cx="61206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Pozar, “Microwave Engineering”, 4th Ed., 2012, 978-0-470-63155-3</a:t>
            </a:r>
            <a:b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De Flaviis, in The Electrical Engineering Handbook, 2005, downloaded from sciencedirect.com/topics/computer-science/microstrip at 09.12.2024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0ED85DBE-4ABD-E22C-C360-491CA5E29EE3}"/>
                  </a:ext>
                </a:extLst>
              </p:cNvPr>
              <p:cNvSpPr txBox="1"/>
              <p:nvPr/>
            </p:nvSpPr>
            <p:spPr>
              <a:xfrm>
                <a:off x="2351584" y="4134989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0ED85DBE-4ABD-E22C-C360-491CA5E29E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4134989"/>
                <a:ext cx="36004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ig_button_pu_capt">
            <a:extLst>
              <a:ext uri="{FF2B5EF4-FFF2-40B4-BE49-F238E27FC236}">
                <a16:creationId xmlns:a16="http://schemas.microsoft.com/office/drawing/2014/main" id="{035CB5F4-39FE-0B93-6C9F-1CE52963C94D}"/>
              </a:ext>
            </a:extLst>
          </p:cNvPr>
          <p:cNvSpPr/>
          <p:nvPr/>
        </p:nvSpPr>
        <p:spPr>
          <a:xfrm>
            <a:off x="2429668" y="3425345"/>
            <a:ext cx="109835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 Conductor 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BF61E99B-8CB2-AFA7-3854-B4CEB543D17B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2978845" y="3671566"/>
            <a:ext cx="413237" cy="491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fig_button_pu_capt">
            <a:extLst>
              <a:ext uri="{FF2B5EF4-FFF2-40B4-BE49-F238E27FC236}">
                <a16:creationId xmlns:a16="http://schemas.microsoft.com/office/drawing/2014/main" id="{FF0759AE-8E1F-9905-7AD5-26C030E33BD2}"/>
              </a:ext>
            </a:extLst>
          </p:cNvPr>
          <p:cNvSpPr/>
          <p:nvPr/>
        </p:nvSpPr>
        <p:spPr>
          <a:xfrm>
            <a:off x="1309328" y="4558901"/>
            <a:ext cx="10983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 (Ground plane) </a:t>
            </a: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372D87B9-5098-0823-1890-78E566EB2E46}"/>
              </a:ext>
            </a:extLst>
          </p:cNvPr>
          <p:cNvCxnSpPr>
            <a:cxnSpLocks/>
          </p:cNvCxnSpPr>
          <p:nvPr/>
        </p:nvCxnSpPr>
        <p:spPr>
          <a:xfrm flipV="1">
            <a:off x="2216634" y="4584642"/>
            <a:ext cx="213034" cy="166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fig_button_pu_capt">
            <a:extLst>
              <a:ext uri="{FF2B5EF4-FFF2-40B4-BE49-F238E27FC236}">
                <a16:creationId xmlns:a16="http://schemas.microsoft.com/office/drawing/2014/main" id="{A7FFCD03-0BB2-33AE-E912-230E8FDFF968}"/>
              </a:ext>
            </a:extLst>
          </p:cNvPr>
          <p:cNvSpPr/>
          <p:nvPr/>
        </p:nvSpPr>
        <p:spPr>
          <a:xfrm>
            <a:off x="1314228" y="3864944"/>
            <a:ext cx="13064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Dielectric substrate 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F193A6F7-8218-5560-60C6-25D59A2A71F2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1967472" y="4111165"/>
            <a:ext cx="498325" cy="333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56A3E8-1244-5DE5-2338-7513F60C1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424" y="3233805"/>
            <a:ext cx="30480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92531A64-04B8-9EF6-5471-77AB5C20C75A}"/>
              </a:ext>
            </a:extLst>
          </p:cNvPr>
          <p:cNvSpPr txBox="1"/>
          <p:nvPr/>
        </p:nvSpPr>
        <p:spPr>
          <a:xfrm>
            <a:off x="5231904" y="5449790"/>
            <a:ext cx="346323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 of a microstrip line  [De Flaviis 2005]</a:t>
            </a:r>
            <a:endParaRPr lang="de-DE" sz="1200" i="1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130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B9E1C-BAA6-1AFC-FBBF-70C8D10A8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fig_cone_shape">
            <a:extLst>
              <a:ext uri="{FF2B5EF4-FFF2-40B4-BE49-F238E27FC236}">
                <a16:creationId xmlns:a16="http://schemas.microsoft.com/office/drawing/2014/main" id="{C047D3EC-199B-E393-BC21-A5C4B8BBF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90" y="2780928"/>
            <a:ext cx="1263001" cy="1263001"/>
          </a:xfrm>
          <a:prstGeom prst="rect">
            <a:avLst/>
          </a:prstGeom>
        </p:spPr>
      </p:pic>
      <p:pic>
        <p:nvPicPr>
          <p:cNvPr id="10" name="fig_button_pu">
            <a:extLst>
              <a:ext uri="{FF2B5EF4-FFF2-40B4-BE49-F238E27FC236}">
                <a16:creationId xmlns:a16="http://schemas.microsoft.com/office/drawing/2014/main" id="{EB624253-4908-459B-E915-C3E92CA45B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" b="3071"/>
          <a:stretch/>
        </p:blipFill>
        <p:spPr>
          <a:xfrm>
            <a:off x="10160263" y="795777"/>
            <a:ext cx="1314254" cy="123352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69B6D25-B99E-2B7D-AEE5-AF90C0909D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21</a:t>
            </a:fld>
            <a:endParaRPr lang="de-DE" alt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E0383F5-B3CD-CEC0-59C1-95E503647C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8112271" cy="4617288"/>
          </a:xfrm>
        </p:spPr>
        <p:txBody>
          <a:bodyPr/>
          <a:lstStyle/>
          <a:p>
            <a:r>
              <a:rPr lang="en-US" u="sng" dirty="0"/>
              <a:t>Concept for a PCB-BAM: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Followed by a combination of former concepts </a:t>
            </a:r>
            <a:br>
              <a:rPr lang="en-US" dirty="0"/>
            </a:br>
            <a:r>
              <a:rPr lang="en-US" dirty="0"/>
              <a:t>(PCB &amp; open coax) with integrated signal </a:t>
            </a:r>
            <a:br>
              <a:rPr lang="en-US" dirty="0"/>
            </a:br>
            <a:r>
              <a:rPr lang="en-US" dirty="0"/>
              <a:t>combination on the PCB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First to surpass project goal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But: Ringing and wake fields</a:t>
            </a:r>
          </a:p>
          <a:p>
            <a:pPr>
              <a:spcAft>
                <a:spcPts val="900"/>
              </a:spcAft>
            </a:pPr>
            <a:endParaRPr lang="en-US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A32FDBB-226D-23EF-E977-5C7D402A39C6}"/>
              </a:ext>
            </a:extLst>
          </p:cNvPr>
          <p:cNvCxnSpPr>
            <a:cxnSpLocks/>
          </p:cNvCxnSpPr>
          <p:nvPr/>
        </p:nvCxnSpPr>
        <p:spPr>
          <a:xfrm>
            <a:off x="9120336" y="764704"/>
            <a:ext cx="0" cy="5616624"/>
          </a:xfrm>
          <a:prstGeom prst="line">
            <a:avLst/>
          </a:prstGeom>
          <a:ln w="19050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_2009">
            <a:extLst>
              <a:ext uri="{FF2B5EF4-FFF2-40B4-BE49-F238E27FC236}">
                <a16:creationId xmlns:a16="http://schemas.microsoft.com/office/drawing/2014/main" id="{DA43A01A-9898-BE0A-3BDC-747FFFA6725B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616840" y="1298266"/>
            <a:ext cx="1841133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2021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BAEC60E-022C-8DBD-ADD5-6E040C52ED99}"/>
              </a:ext>
            </a:extLst>
          </p:cNvPr>
          <p:cNvSpPr txBox="1"/>
          <p:nvPr/>
        </p:nvSpPr>
        <p:spPr>
          <a:xfrm rot="16200000">
            <a:off x="11089962" y="1562455"/>
            <a:ext cx="1841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_button_pu_capt">
            <a:extLst>
              <a:ext uri="{FF2B5EF4-FFF2-40B4-BE49-F238E27FC236}">
                <a16:creationId xmlns:a16="http://schemas.microsoft.com/office/drawing/2014/main" id="{3F8B706F-AD98-773A-3F67-F4AFEA22C745}"/>
              </a:ext>
            </a:extLst>
          </p:cNvPr>
          <p:cNvSpPr/>
          <p:nvPr/>
        </p:nvSpPr>
        <p:spPr>
          <a:xfrm>
            <a:off x="9855448" y="1990581"/>
            <a:ext cx="1923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Open-coaxial pickups with elongated pins [Scheible 2021]</a:t>
            </a:r>
          </a:p>
        </p:txBody>
      </p:sp>
      <p:sp>
        <p:nvSpPr>
          <p:cNvPr id="12" name="refs_2011">
            <a:hlinkClick r:id="rId5"/>
            <a:extLst>
              <a:ext uri="{FF2B5EF4-FFF2-40B4-BE49-F238E27FC236}">
                <a16:creationId xmlns:a16="http://schemas.microsoft.com/office/drawing/2014/main" id="{B026A21F-26D3-6354-3D78-A332F6ADB754}"/>
              </a:ext>
            </a:extLst>
          </p:cNvPr>
          <p:cNvSpPr/>
          <p:nvPr/>
        </p:nvSpPr>
        <p:spPr>
          <a:xfrm>
            <a:off x="8803660" y="6325289"/>
            <a:ext cx="3413019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 et al., Proc. IBIC’21. 10.18429/JACoW-IBIC2021-WEPP19</a:t>
            </a:r>
          </a:p>
        </p:txBody>
      </p:sp>
      <p:sp>
        <p:nvSpPr>
          <p:cNvPr id="13" name="Text_2009">
            <a:extLst>
              <a:ext uri="{FF2B5EF4-FFF2-40B4-BE49-F238E27FC236}">
                <a16:creationId xmlns:a16="http://schemas.microsoft.com/office/drawing/2014/main" id="{68FA7A8F-7D51-31B2-253F-CE780B132C92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3154548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2021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6CE3108-3E5C-1791-1C23-6E2D43541560}"/>
              </a:ext>
            </a:extLst>
          </p:cNvPr>
          <p:cNvSpPr txBox="1"/>
          <p:nvPr/>
        </p:nvSpPr>
        <p:spPr>
          <a:xfrm rot="16200000">
            <a:off x="11254445" y="3468961"/>
            <a:ext cx="1512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ig_cone_shape_capt">
            <a:extLst>
              <a:ext uri="{FF2B5EF4-FFF2-40B4-BE49-F238E27FC236}">
                <a16:creationId xmlns:a16="http://schemas.microsoft.com/office/drawing/2014/main" id="{F7E10580-7C73-81CD-DF44-C15F41269010}"/>
              </a:ext>
            </a:extLst>
          </p:cNvPr>
          <p:cNvSpPr/>
          <p:nvPr/>
        </p:nvSpPr>
        <p:spPr>
          <a:xfrm>
            <a:off x="9768408" y="4009604"/>
            <a:ext cx="2097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Open-“coax“ pickups on a PCB with Ø 10 mm opening [Scheible 2021]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8A1DE0A-C500-8E46-8E24-0AA6BB1E2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on a Printed Circuit Board</a:t>
            </a:r>
            <a:endParaRPr lang="de-DE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C2DDEA3-3F5D-64FB-5B0F-E2A615D93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0197" y="1916832"/>
            <a:ext cx="3432499" cy="3432499"/>
          </a:xfrm>
          <a:prstGeom prst="rect">
            <a:avLst/>
          </a:prstGeom>
        </p:spPr>
      </p:pic>
      <p:sp>
        <p:nvSpPr>
          <p:cNvPr id="24" name="fig_tradeoff_capt">
            <a:extLst>
              <a:ext uri="{FF2B5EF4-FFF2-40B4-BE49-F238E27FC236}">
                <a16:creationId xmlns:a16="http://schemas.microsoft.com/office/drawing/2014/main" id="{D01CA4AB-D98E-A814-7E64-78D0A695FCA6}"/>
              </a:ext>
            </a:extLst>
          </p:cNvPr>
          <p:cNvSpPr/>
          <p:nvPr/>
        </p:nvSpPr>
        <p:spPr>
          <a:xfrm>
            <a:off x="5593709" y="5437490"/>
            <a:ext cx="32895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Open-“coax“ pickups on a PCB with Ø 10 mm opening [Scheible 2021]</a:t>
            </a:r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92712BE-D5D7-9531-2D1A-E304AD26C7BF}"/>
              </a:ext>
            </a:extLst>
          </p:cNvPr>
          <p:cNvGrpSpPr/>
          <p:nvPr/>
        </p:nvGrpSpPr>
        <p:grpSpPr>
          <a:xfrm>
            <a:off x="819891" y="3933056"/>
            <a:ext cx="4195989" cy="2428173"/>
            <a:chOff x="819891" y="3789040"/>
            <a:chExt cx="4195989" cy="2428173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E781FD00-3F32-A27E-E4AA-838ADEDF6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9891" y="3789040"/>
              <a:ext cx="3842366" cy="197473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3BAC5943-C108-3149-9B54-5BE5C65E45A4}"/>
                    </a:ext>
                  </a:extLst>
                </p:cNvPr>
                <p:cNvSpPr txBox="1"/>
                <p:nvPr/>
              </p:nvSpPr>
              <p:spPr>
                <a:xfrm>
                  <a:off x="2832689" y="5085184"/>
                  <a:ext cx="176063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>
                    <a:buClr>
                      <a:srgbClr val="9C102E"/>
                    </a:buClr>
                  </a:pPr>
                  <a:r>
                    <a:rPr lang="en-US" sz="1050" i="1" dirty="0">
                      <a:solidFill>
                        <a:srgbClr val="4A5C6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@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050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050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05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</m:sub>
                      </m:sSub>
                      <m:r>
                        <a:rPr lang="de-DE" sz="1050" i="1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=20 </m:t>
                      </m:r>
                      <m:r>
                        <m:rPr>
                          <m:sty m:val="p"/>
                        </m:rPr>
                        <a:rPr lang="de-DE" sz="105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pC</m:t>
                      </m:r>
                    </m:oMath>
                  </a14:m>
                  <a:r>
                    <a:rPr lang="en-US" sz="1050" i="1" dirty="0">
                      <a:solidFill>
                        <a:srgbClr val="4A5C6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</a:t>
                  </a:r>
                  <a:r>
                    <a:rPr lang="de-DE" sz="1050" dirty="0">
                      <a:solidFill>
                        <a:srgbClr val="4A5C66"/>
                      </a:solidFill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050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de-DE" sz="1050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05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B</m:t>
                          </m:r>
                        </m:sub>
                      </m:sSub>
                      <m:r>
                        <a:rPr lang="de-DE" sz="1050" i="1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 </m:t>
                      </m:r>
                      <m:r>
                        <m:rPr>
                          <m:sty m:val="p"/>
                        </m:rPr>
                        <a:rPr lang="de-DE" sz="105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mm</m:t>
                      </m:r>
                    </m:oMath>
                  </a14:m>
                  <a:r>
                    <a:rPr lang="en-US" sz="1050" i="1" dirty="0">
                      <a:solidFill>
                        <a:srgbClr val="4A5C6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5" name="Textfeld 24">
                  <a:extLst>
                    <a:ext uri="{FF2B5EF4-FFF2-40B4-BE49-F238E27FC236}">
                      <a16:creationId xmlns:a16="http://schemas.microsoft.com/office/drawing/2014/main" id="{3BAC5943-C108-3149-9B54-5BE5C65E45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32689" y="5085184"/>
                  <a:ext cx="1760639" cy="253916"/>
                </a:xfrm>
                <a:prstGeom prst="rect">
                  <a:avLst/>
                </a:prstGeom>
                <a:blipFill>
                  <a:blip r:embed="rId7"/>
                  <a:stretch>
                    <a:fillRect b="-1190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fig_tradeoff_capt">
              <a:extLst>
                <a:ext uri="{FF2B5EF4-FFF2-40B4-BE49-F238E27FC236}">
                  <a16:creationId xmlns:a16="http://schemas.microsoft.com/office/drawing/2014/main" id="{FDF0F765-DCEF-DF2D-E857-5177FE0C8022}"/>
                </a:ext>
              </a:extLst>
            </p:cNvPr>
            <p:cNvSpPr/>
            <p:nvPr/>
          </p:nvSpPr>
          <p:spPr>
            <a:xfrm>
              <a:off x="819891" y="5755548"/>
              <a:ext cx="419598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i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Pickup signal simulated by CST PS for a 4-rod on PCB pickup structure with combination network [Scheible 2021]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24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CFB34-B14F-4334-9494-DF89A02F0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fig_cone_shape">
            <a:extLst>
              <a:ext uri="{FF2B5EF4-FFF2-40B4-BE49-F238E27FC236}">
                <a16:creationId xmlns:a16="http://schemas.microsoft.com/office/drawing/2014/main" id="{202FD476-1E29-460B-175C-DF403F3CF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90" y="2780928"/>
            <a:ext cx="1263001" cy="1263001"/>
          </a:xfrm>
          <a:prstGeom prst="rect">
            <a:avLst/>
          </a:prstGeom>
        </p:spPr>
      </p:pic>
      <p:pic>
        <p:nvPicPr>
          <p:cNvPr id="10" name="fig_button_pu">
            <a:extLst>
              <a:ext uri="{FF2B5EF4-FFF2-40B4-BE49-F238E27FC236}">
                <a16:creationId xmlns:a16="http://schemas.microsoft.com/office/drawing/2014/main" id="{4DD3A05D-8437-C815-E54C-C2EAB8F7DF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" b="3071"/>
          <a:stretch/>
        </p:blipFill>
        <p:spPr>
          <a:xfrm>
            <a:off x="10160263" y="795777"/>
            <a:ext cx="1314254" cy="123352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21375A8-30DB-2BBE-67DF-908B139EC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22</a:t>
            </a:fld>
            <a:endParaRPr lang="de-DE" alt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5C3641-224E-F94F-B4C5-75286682B6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8112271" cy="4617288"/>
          </a:xfrm>
        </p:spPr>
        <p:txBody>
          <a:bodyPr/>
          <a:lstStyle/>
          <a:p>
            <a:r>
              <a:rPr lang="en-US" u="sng" dirty="0"/>
              <a:t>Concept for a PCB-BAM: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Final concept: Planar elongated pickup on a </a:t>
            </a:r>
            <a:br>
              <a:rPr lang="en-US" dirty="0"/>
            </a:br>
            <a:r>
              <a:rPr lang="en-US" b="1" dirty="0"/>
              <a:t>reduced</a:t>
            </a:r>
            <a:r>
              <a:rPr lang="en-US" dirty="0"/>
              <a:t> </a:t>
            </a:r>
            <a:r>
              <a:rPr lang="en-US" b="1" dirty="0"/>
              <a:t>PCB</a:t>
            </a:r>
            <a:r>
              <a:rPr lang="en-US" dirty="0"/>
              <a:t> with integrated combination network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Reduced Wakefield effects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Easier to manufacture 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1D94F19A-E435-364C-AD46-2E51337DA0FE}"/>
              </a:ext>
            </a:extLst>
          </p:cNvPr>
          <p:cNvCxnSpPr>
            <a:cxnSpLocks/>
          </p:cNvCxnSpPr>
          <p:nvPr/>
        </p:nvCxnSpPr>
        <p:spPr>
          <a:xfrm>
            <a:off x="9120336" y="764704"/>
            <a:ext cx="0" cy="5616624"/>
          </a:xfrm>
          <a:prstGeom prst="line">
            <a:avLst/>
          </a:prstGeom>
          <a:ln w="19050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_2009">
            <a:extLst>
              <a:ext uri="{FF2B5EF4-FFF2-40B4-BE49-F238E27FC236}">
                <a16:creationId xmlns:a16="http://schemas.microsoft.com/office/drawing/2014/main" id="{6CDAA3CD-1CE3-7B6F-CC99-46A42795B0BC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616840" y="1298266"/>
            <a:ext cx="1841133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2021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9BBDA65-D53B-4A7F-18CD-DF4120AD1818}"/>
              </a:ext>
            </a:extLst>
          </p:cNvPr>
          <p:cNvSpPr txBox="1"/>
          <p:nvPr/>
        </p:nvSpPr>
        <p:spPr>
          <a:xfrm rot="16200000">
            <a:off x="11089962" y="1562455"/>
            <a:ext cx="1841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_button_pu_capt">
            <a:extLst>
              <a:ext uri="{FF2B5EF4-FFF2-40B4-BE49-F238E27FC236}">
                <a16:creationId xmlns:a16="http://schemas.microsoft.com/office/drawing/2014/main" id="{BDE2B86B-5F4A-AB65-EDE4-50B06B9B50F8}"/>
              </a:ext>
            </a:extLst>
          </p:cNvPr>
          <p:cNvSpPr/>
          <p:nvPr/>
        </p:nvSpPr>
        <p:spPr>
          <a:xfrm>
            <a:off x="9855448" y="1990581"/>
            <a:ext cx="1923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Open-coaxial pickups with elongated pins [Scheible 2021]</a:t>
            </a:r>
          </a:p>
        </p:txBody>
      </p:sp>
      <p:sp>
        <p:nvSpPr>
          <p:cNvPr id="12" name="refs_2011">
            <a:hlinkClick r:id="rId5"/>
            <a:extLst>
              <a:ext uri="{FF2B5EF4-FFF2-40B4-BE49-F238E27FC236}">
                <a16:creationId xmlns:a16="http://schemas.microsoft.com/office/drawing/2014/main" id="{5021147E-EC92-772F-8584-1DBE29186958}"/>
              </a:ext>
            </a:extLst>
          </p:cNvPr>
          <p:cNvSpPr/>
          <p:nvPr/>
        </p:nvSpPr>
        <p:spPr>
          <a:xfrm>
            <a:off x="8803660" y="6217567"/>
            <a:ext cx="34130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 et al., Proc. IBIC’21. 10.18429/JACoW-IBIC2021-WEPP19</a:t>
            </a:r>
          </a:p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 et al., Proc. IPAC’23. 10.18429/JACoW-IPAC2023-THPL190</a:t>
            </a:r>
          </a:p>
        </p:txBody>
      </p:sp>
      <p:sp>
        <p:nvSpPr>
          <p:cNvPr id="13" name="Text_2009">
            <a:extLst>
              <a:ext uri="{FF2B5EF4-FFF2-40B4-BE49-F238E27FC236}">
                <a16:creationId xmlns:a16="http://schemas.microsoft.com/office/drawing/2014/main" id="{DD559ADF-12E5-813A-08AC-614519A03F93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3154548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2021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752ECDC-6AC1-4BAB-B45A-7D88FAB467C0}"/>
              </a:ext>
            </a:extLst>
          </p:cNvPr>
          <p:cNvSpPr txBox="1"/>
          <p:nvPr/>
        </p:nvSpPr>
        <p:spPr>
          <a:xfrm rot="16200000">
            <a:off x="11254445" y="3468961"/>
            <a:ext cx="1512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ig_cone_shape_capt">
            <a:extLst>
              <a:ext uri="{FF2B5EF4-FFF2-40B4-BE49-F238E27FC236}">
                <a16:creationId xmlns:a16="http://schemas.microsoft.com/office/drawing/2014/main" id="{B6326B9D-F599-1CF3-32C5-33BE8F24647E}"/>
              </a:ext>
            </a:extLst>
          </p:cNvPr>
          <p:cNvSpPr/>
          <p:nvPr/>
        </p:nvSpPr>
        <p:spPr>
          <a:xfrm>
            <a:off x="9768408" y="4009604"/>
            <a:ext cx="2097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Open-“coax“ pickups on a PCB with Ø 10 mm opening [Scheible 2021]</a:t>
            </a:r>
          </a:p>
        </p:txBody>
      </p:sp>
      <p:sp>
        <p:nvSpPr>
          <p:cNvPr id="18" name="Text_2009">
            <a:extLst>
              <a:ext uri="{FF2B5EF4-FFF2-40B4-BE49-F238E27FC236}">
                <a16:creationId xmlns:a16="http://schemas.microsoft.com/office/drawing/2014/main" id="{11760C6C-8510-6369-7B6F-1318AD19861D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5056540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2023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pic>
        <p:nvPicPr>
          <p:cNvPr id="19" name="fig_comp_modif">
            <a:extLst>
              <a:ext uri="{FF2B5EF4-FFF2-40B4-BE49-F238E27FC236}">
                <a16:creationId xmlns:a16="http://schemas.microsoft.com/office/drawing/2014/main" id="{550A5CE8-C03C-5C32-AABD-6ED0B8436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2" b="26612"/>
          <a:stretch/>
        </p:blipFill>
        <p:spPr bwMode="auto">
          <a:xfrm>
            <a:off x="9855448" y="4753430"/>
            <a:ext cx="1923885" cy="94131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igs_modif_capt">
            <a:extLst>
              <a:ext uri="{FF2B5EF4-FFF2-40B4-BE49-F238E27FC236}">
                <a16:creationId xmlns:a16="http://schemas.microsoft.com/office/drawing/2014/main" id="{D8D59CE8-90D4-72E3-5F5E-259B14C3E2B0}"/>
              </a:ext>
            </a:extLst>
          </p:cNvPr>
          <p:cNvSpPr/>
          <p:nvPr/>
        </p:nvSpPr>
        <p:spPr>
          <a:xfrm>
            <a:off x="9917305" y="5733528"/>
            <a:ext cx="1800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Planar pickups on a printed circuit board [Scheible 2023]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9323256-D781-A140-47E0-B7C15F6E05C0}"/>
              </a:ext>
            </a:extLst>
          </p:cNvPr>
          <p:cNvSpPr txBox="1"/>
          <p:nvPr/>
        </p:nvSpPr>
        <p:spPr>
          <a:xfrm rot="16200000">
            <a:off x="11223602" y="5224488"/>
            <a:ext cx="1573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F9273A6-8613-4303-648C-62CCEB04A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on a Printed Circuit Board</a:t>
            </a:r>
            <a:endParaRPr lang="de-DE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2ED6887-167B-0659-C6A7-DD8808F0F3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401" y="3789041"/>
            <a:ext cx="3841200" cy="223085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6E5957F-39B5-1DB4-BCBD-758FEF0DCDC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361" y="1973668"/>
            <a:ext cx="3281509" cy="3432499"/>
          </a:xfrm>
          <a:prstGeom prst="rect">
            <a:avLst/>
          </a:prstGeom>
        </p:spPr>
      </p:pic>
      <p:sp>
        <p:nvSpPr>
          <p:cNvPr id="24" name="fig_tradeoff_capt">
            <a:extLst>
              <a:ext uri="{FF2B5EF4-FFF2-40B4-BE49-F238E27FC236}">
                <a16:creationId xmlns:a16="http://schemas.microsoft.com/office/drawing/2014/main" id="{1F0692DE-F82D-CC7A-2F38-E0716812DBF1}"/>
              </a:ext>
            </a:extLst>
          </p:cNvPr>
          <p:cNvSpPr/>
          <p:nvPr/>
        </p:nvSpPr>
        <p:spPr>
          <a:xfrm>
            <a:off x="5477378" y="5494326"/>
            <a:ext cx="32895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Planar pickups on a printed circuit board [Scheible 2023]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978307A7-B007-AC8C-86D9-A2DFF7BF83FC}"/>
                  </a:ext>
                </a:extLst>
              </p:cNvPr>
              <p:cNvSpPr txBox="1"/>
              <p:nvPr/>
            </p:nvSpPr>
            <p:spPr>
              <a:xfrm>
                <a:off x="2683325" y="5263316"/>
                <a:ext cx="176063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buClr>
                    <a:srgbClr val="9C102E"/>
                  </a:buClr>
                </a:pPr>
                <a:r>
                  <a:rPr lang="en-US" sz="105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050" i="1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1050" i="1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05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sub>
                    </m:sSub>
                    <m:r>
                      <a:rPr lang="de-DE" sz="1050" i="1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de-DE" sz="1050" b="0" i="1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de-DE" sz="1050" i="1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sz="1050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pC</m:t>
                    </m:r>
                  </m:oMath>
                </a14:m>
                <a:r>
                  <a:rPr lang="en-US" sz="105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de-DE" sz="1050" dirty="0">
                    <a:solidFill>
                      <a:srgbClr val="4A5C66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050" i="1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sz="1050" i="1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05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sub>
                    </m:sSub>
                    <m:r>
                      <a:rPr lang="de-DE" sz="1050" i="1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 </m:t>
                    </m:r>
                    <m:r>
                      <m:rPr>
                        <m:sty m:val="p"/>
                      </m:rPr>
                      <a:rPr lang="de-DE" sz="1050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mm</m:t>
                    </m:r>
                  </m:oMath>
                </a14:m>
                <a:r>
                  <a:rPr lang="en-US" sz="105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Textfeld 24">
                <a:extLst>
                  <a:ext uri="{FF2B5EF4-FFF2-40B4-BE49-F238E27FC236}">
                    <a16:creationId xmlns:a16="http://schemas.microsoft.com/office/drawing/2014/main" id="{978307A7-B007-AC8C-86D9-A2DFF7BF8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325" y="5263316"/>
                <a:ext cx="1760639" cy="253916"/>
              </a:xfrm>
              <a:prstGeom prst="rect">
                <a:avLst/>
              </a:prstGeom>
              <a:blipFill>
                <a:blip r:embed="rId8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ig_tradeoff_capt">
            <a:extLst>
              <a:ext uri="{FF2B5EF4-FFF2-40B4-BE49-F238E27FC236}">
                <a16:creationId xmlns:a16="http://schemas.microsoft.com/office/drawing/2014/main" id="{89D007E5-5F41-1EAF-87CC-462DBA9BE63B}"/>
              </a:ext>
            </a:extLst>
          </p:cNvPr>
          <p:cNvSpPr/>
          <p:nvPr/>
        </p:nvSpPr>
        <p:spPr>
          <a:xfrm>
            <a:off x="819891" y="5991671"/>
            <a:ext cx="4195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Pickup signal simulated by CST PS for planar pickups on PCB with combination network [Scheible 2023]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168C9DE-CEB1-5726-F57B-45D99ED84120}"/>
              </a:ext>
            </a:extLst>
          </p:cNvPr>
          <p:cNvGrpSpPr/>
          <p:nvPr/>
        </p:nvGrpSpPr>
        <p:grpSpPr>
          <a:xfrm>
            <a:off x="2262932" y="2818631"/>
            <a:ext cx="4979774" cy="2792596"/>
            <a:chOff x="3960338" y="3883359"/>
            <a:chExt cx="4979774" cy="2792596"/>
          </a:xfrm>
        </p:grpSpPr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557FB084-2007-4BFD-943C-2FE7B70B348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173906" y="3883359"/>
              <a:ext cx="4766206" cy="1042169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FA5DDF44-CEB5-2E2C-3B97-C2F20671FDC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173906" y="6045173"/>
              <a:ext cx="4766206" cy="629780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76F959A9-7DE5-9CA4-DEC2-87955A9E58A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961184" y="6046747"/>
              <a:ext cx="1287735" cy="627634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0135AE5D-C18D-275D-E551-4C37534F8F83}"/>
                </a:ext>
              </a:extLst>
            </p:cNvPr>
            <p:cNvSpPr/>
            <p:nvPr/>
          </p:nvSpPr>
          <p:spPr bwMode="auto">
            <a:xfrm>
              <a:off x="3961184" y="4922034"/>
              <a:ext cx="212949" cy="1753921"/>
            </a:xfrm>
            <a:prstGeom prst="rect">
              <a:avLst/>
            </a:prstGeom>
            <a:noFill/>
            <a:ln w="6350" cap="flat">
              <a:solidFill>
                <a:schemeClr val="tx1"/>
              </a:solidFill>
              <a:prstDash val="solid"/>
              <a:round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3000" b="0" i="0" u="none" strike="noStrike" cap="none" spc="0" dirty="0">
                <a:ln>
                  <a:noFill/>
                </a:ln>
                <a:latin typeface="Calibri"/>
                <a:ea typeface="Arial"/>
                <a:cs typeface="Arial"/>
              </a:endParaRPr>
            </a:p>
          </p:txBody>
        </p: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23FF8072-7EB3-D706-E434-22C5B9F1A61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960338" y="3883359"/>
              <a:ext cx="1308005" cy="1038675"/>
            </a:xfrm>
            <a:prstGeom prst="line">
              <a:avLst/>
            </a:prstGeom>
            <a:ln w="63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5C20E1BA-3924-EC22-E7D8-F3D2881506A0}"/>
                </a:ext>
              </a:extLst>
            </p:cNvPr>
            <p:cNvSpPr/>
            <p:nvPr/>
          </p:nvSpPr>
          <p:spPr bwMode="auto">
            <a:xfrm>
              <a:off x="5248919" y="3883359"/>
              <a:ext cx="3691193" cy="2163388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chemeClr val="tx1"/>
              </a:solidFill>
              <a:prstDash val="solid"/>
              <a:round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3000" b="0" i="0" u="none" strike="noStrike" cap="none" spc="0" dirty="0">
                <a:ln>
                  <a:noFill/>
                </a:ln>
                <a:latin typeface="Calibri"/>
                <a:ea typeface="Arial"/>
                <a:cs typeface="Arial"/>
              </a:endParaRPr>
            </a:p>
          </p:txBody>
        </p:sp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7EC5A196-01E5-B54F-74AE-F4D1AD27E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5350361" y="4037726"/>
              <a:ext cx="3570967" cy="20090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53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A7FCD-159C-7AFB-2FDB-0C4342FCC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8D7A6C7-F86E-66FD-AD00-6B1A128B24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23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30E8DF6-3BEC-C57E-0232-65EFF414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C906DE-17E7-EFEA-E499-F31747F4F4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BDC4C5"/>
                </a:solidFill>
              </a:rPr>
              <a:t>Electro-Optical Bunch Arrival-Time Measurement 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BDC4C5"/>
                </a:solidFill>
              </a:rPr>
              <a:t>Pickups for Bunch Arrival-Time Monitors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From button-pickups to 40-GHz cone-shaped pickups</a:t>
            </a:r>
          </a:p>
          <a:p>
            <a:endParaRPr lang="en-US" dirty="0">
              <a:solidFill>
                <a:srgbClr val="BDC4C5"/>
              </a:solidFill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Pickups on a Printed Circuit Board (PCB)</a:t>
            </a:r>
          </a:p>
          <a:p>
            <a:pPr marL="838200" lvl="1"/>
            <a:r>
              <a:rPr lang="en-US" dirty="0"/>
              <a:t>Concept for a PCB-BAM</a:t>
            </a:r>
          </a:p>
          <a:p>
            <a:pPr marL="838200" lvl="1"/>
            <a:r>
              <a:rPr lang="en-US" dirty="0"/>
              <a:t>Production of a first demonstrator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Measurements</a:t>
            </a:r>
          </a:p>
          <a:p>
            <a:pPr marL="276225" lvl="2" indent="0">
              <a:buSzPct val="106000"/>
              <a:buNone/>
            </a:pPr>
            <a:endParaRPr lang="en-US" dirty="0">
              <a:solidFill>
                <a:srgbClr val="BDC4C5"/>
              </a:solidFill>
              <a:highlight>
                <a:srgbClr val="FFFF00"/>
              </a:highlight>
              <a:ea typeface="MS PGothic" pitchFamily="34" charset="-128"/>
            </a:endParaRPr>
          </a:p>
          <a:p>
            <a:pPr marL="285750" lvl="1">
              <a:buSzPct val="106000"/>
            </a:pPr>
            <a:r>
              <a:rPr lang="en-US" dirty="0">
                <a:solidFill>
                  <a:srgbClr val="BDC4C5"/>
                </a:solidFill>
                <a:ea typeface="MS PGothic" pitchFamily="34" charset="-128"/>
              </a:rPr>
              <a:t>Conclusion and Outlook</a:t>
            </a:r>
          </a:p>
          <a:p>
            <a:pPr marL="561975" lvl="2">
              <a:buSzPct val="106000"/>
            </a:pPr>
            <a:r>
              <a:rPr lang="en-US" dirty="0">
                <a:solidFill>
                  <a:srgbClr val="BDC4C5"/>
                </a:solidFill>
                <a:ea typeface="MS PGothic" pitchFamily="34" charset="-128"/>
              </a:rPr>
              <a:t>Limitations for BPM in circular Machine</a:t>
            </a:r>
            <a:endParaRPr lang="en-US" dirty="0">
              <a:solidFill>
                <a:srgbClr val="BDC4C5"/>
              </a:solidFill>
              <a:highlight>
                <a:srgbClr val="FFFF00"/>
              </a:highlight>
              <a:ea typeface="MS PGothic" pitchFamily="34" charset="-128"/>
            </a:endParaRPr>
          </a:p>
          <a:p>
            <a:pPr marL="838200"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329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842FD-A87E-B6F4-4E6D-D5A0E6637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fig_cone_shape">
            <a:extLst>
              <a:ext uri="{FF2B5EF4-FFF2-40B4-BE49-F238E27FC236}">
                <a16:creationId xmlns:a16="http://schemas.microsoft.com/office/drawing/2014/main" id="{D86CA927-AC53-A5F3-153E-1C5517D92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90" y="2780928"/>
            <a:ext cx="1263001" cy="1263001"/>
          </a:xfrm>
          <a:prstGeom prst="rect">
            <a:avLst/>
          </a:prstGeom>
        </p:spPr>
      </p:pic>
      <p:pic>
        <p:nvPicPr>
          <p:cNvPr id="10" name="fig_button_pu">
            <a:extLst>
              <a:ext uri="{FF2B5EF4-FFF2-40B4-BE49-F238E27FC236}">
                <a16:creationId xmlns:a16="http://schemas.microsoft.com/office/drawing/2014/main" id="{A64D4C34-4D43-0809-E8BA-872AD8C7F4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" b="3071"/>
          <a:stretch/>
        </p:blipFill>
        <p:spPr>
          <a:xfrm>
            <a:off x="10160263" y="795777"/>
            <a:ext cx="1314254" cy="123352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5940AB8-36D4-D795-E0AD-67176AD33D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24</a:t>
            </a:fld>
            <a:endParaRPr lang="de-DE" alt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F91463-3361-1832-3BBD-6FFFDE84FF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8112271" cy="4617288"/>
          </a:xfrm>
        </p:spPr>
        <p:txBody>
          <a:bodyPr/>
          <a:lstStyle/>
          <a:p>
            <a:r>
              <a:rPr lang="en-US" u="sng" dirty="0"/>
              <a:t>Production of a first demonstrator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Rapid prototyping at THM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Design of vacuum-sealed</a:t>
            </a:r>
            <a:br>
              <a:rPr lang="en-US" dirty="0"/>
            </a:br>
            <a:r>
              <a:rPr lang="en-US" dirty="0"/>
              <a:t>demonstrator</a:t>
            </a:r>
          </a:p>
          <a:p>
            <a:endParaRPr lang="en-US" u="sng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367EFC4E-C1D9-A331-F808-1B65F0D6140A}"/>
              </a:ext>
            </a:extLst>
          </p:cNvPr>
          <p:cNvCxnSpPr>
            <a:cxnSpLocks/>
          </p:cNvCxnSpPr>
          <p:nvPr/>
        </p:nvCxnSpPr>
        <p:spPr>
          <a:xfrm>
            <a:off x="9120336" y="764704"/>
            <a:ext cx="0" cy="5616624"/>
          </a:xfrm>
          <a:prstGeom prst="line">
            <a:avLst/>
          </a:prstGeom>
          <a:ln w="19050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_2009">
            <a:extLst>
              <a:ext uri="{FF2B5EF4-FFF2-40B4-BE49-F238E27FC236}">
                <a16:creationId xmlns:a16="http://schemas.microsoft.com/office/drawing/2014/main" id="{651395E4-6579-BDBF-B46B-E89BF35D9759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616840" y="1298266"/>
            <a:ext cx="1841133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2021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B203E89-7537-A437-3FE5-03227E4BC7EE}"/>
              </a:ext>
            </a:extLst>
          </p:cNvPr>
          <p:cNvSpPr txBox="1"/>
          <p:nvPr/>
        </p:nvSpPr>
        <p:spPr>
          <a:xfrm rot="16200000">
            <a:off x="11089962" y="1562455"/>
            <a:ext cx="1841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_button_pu_capt">
            <a:extLst>
              <a:ext uri="{FF2B5EF4-FFF2-40B4-BE49-F238E27FC236}">
                <a16:creationId xmlns:a16="http://schemas.microsoft.com/office/drawing/2014/main" id="{D8AD67CE-0992-A082-A436-C4CA5ECC2B3A}"/>
              </a:ext>
            </a:extLst>
          </p:cNvPr>
          <p:cNvSpPr/>
          <p:nvPr/>
        </p:nvSpPr>
        <p:spPr>
          <a:xfrm>
            <a:off x="9855448" y="1990581"/>
            <a:ext cx="1923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Open-coaxial pickups with elongated pins [Scheible 2021]</a:t>
            </a:r>
          </a:p>
        </p:txBody>
      </p:sp>
      <p:sp>
        <p:nvSpPr>
          <p:cNvPr id="12" name="refs_2011">
            <a:hlinkClick r:id="rId5"/>
            <a:extLst>
              <a:ext uri="{FF2B5EF4-FFF2-40B4-BE49-F238E27FC236}">
                <a16:creationId xmlns:a16="http://schemas.microsoft.com/office/drawing/2014/main" id="{BA8D49AD-BCF5-BD08-F791-55AE2D7C64B2}"/>
              </a:ext>
            </a:extLst>
          </p:cNvPr>
          <p:cNvSpPr/>
          <p:nvPr/>
        </p:nvSpPr>
        <p:spPr>
          <a:xfrm>
            <a:off x="8803660" y="6217567"/>
            <a:ext cx="34130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 et al., Proc. IBIC’21. 10.18429/JACoW-IBIC2021-WEPP19</a:t>
            </a:r>
          </a:p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 et al., Proc. IPAC’23. 10.18429/JACoW-IPAC2023-THPL190</a:t>
            </a:r>
          </a:p>
        </p:txBody>
      </p:sp>
      <p:sp>
        <p:nvSpPr>
          <p:cNvPr id="13" name="Text_2009">
            <a:extLst>
              <a:ext uri="{FF2B5EF4-FFF2-40B4-BE49-F238E27FC236}">
                <a16:creationId xmlns:a16="http://schemas.microsoft.com/office/drawing/2014/main" id="{A6EA07A3-1D5E-8E64-43C7-EB38560362FE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3154548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2021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CBEF2C6-8A29-93B1-7B2D-A21AD77DF127}"/>
              </a:ext>
            </a:extLst>
          </p:cNvPr>
          <p:cNvSpPr txBox="1"/>
          <p:nvPr/>
        </p:nvSpPr>
        <p:spPr>
          <a:xfrm rot="16200000">
            <a:off x="11254445" y="3468961"/>
            <a:ext cx="1512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ig_cone_shape_capt">
            <a:extLst>
              <a:ext uri="{FF2B5EF4-FFF2-40B4-BE49-F238E27FC236}">
                <a16:creationId xmlns:a16="http://schemas.microsoft.com/office/drawing/2014/main" id="{2CD360FB-1498-886E-BD22-807AF8AF5056}"/>
              </a:ext>
            </a:extLst>
          </p:cNvPr>
          <p:cNvSpPr/>
          <p:nvPr/>
        </p:nvSpPr>
        <p:spPr>
          <a:xfrm>
            <a:off x="9768408" y="4009604"/>
            <a:ext cx="2097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Open-“coax“ pickups on a PCB with Ø 10 mm opening [Scheible 2021]</a:t>
            </a:r>
          </a:p>
        </p:txBody>
      </p:sp>
      <p:sp>
        <p:nvSpPr>
          <p:cNvPr id="18" name="Text_2009">
            <a:extLst>
              <a:ext uri="{FF2B5EF4-FFF2-40B4-BE49-F238E27FC236}">
                <a16:creationId xmlns:a16="http://schemas.microsoft.com/office/drawing/2014/main" id="{6FCADC21-D463-8A71-B3F2-BC4FA46B3D71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5056540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2023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pic>
        <p:nvPicPr>
          <p:cNvPr id="19" name="fig_comp_modif">
            <a:extLst>
              <a:ext uri="{FF2B5EF4-FFF2-40B4-BE49-F238E27FC236}">
                <a16:creationId xmlns:a16="http://schemas.microsoft.com/office/drawing/2014/main" id="{30A5ACA7-C87F-697A-3E97-8887D6DCD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2" b="26612"/>
          <a:stretch/>
        </p:blipFill>
        <p:spPr bwMode="auto">
          <a:xfrm>
            <a:off x="9855448" y="4753430"/>
            <a:ext cx="1923885" cy="94131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igs_modif_capt">
            <a:extLst>
              <a:ext uri="{FF2B5EF4-FFF2-40B4-BE49-F238E27FC236}">
                <a16:creationId xmlns:a16="http://schemas.microsoft.com/office/drawing/2014/main" id="{86BEE6C7-3691-9863-2FD8-D318F2D1C4C6}"/>
              </a:ext>
            </a:extLst>
          </p:cNvPr>
          <p:cNvSpPr/>
          <p:nvPr/>
        </p:nvSpPr>
        <p:spPr>
          <a:xfrm>
            <a:off x="9917305" y="5733528"/>
            <a:ext cx="1800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Planar pickups on a printed circuit board [Scheible 2023]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D49C699-A7F6-A1F7-7A5F-B21771DE2FF3}"/>
              </a:ext>
            </a:extLst>
          </p:cNvPr>
          <p:cNvSpPr txBox="1"/>
          <p:nvPr/>
        </p:nvSpPr>
        <p:spPr>
          <a:xfrm rot="16200000">
            <a:off x="11223602" y="5224488"/>
            <a:ext cx="1573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DD35A3A-9591-1E8B-2D39-08EC3C19A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on a Printed Circuit Board</a:t>
            </a:r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11D9ADD-7524-1E46-7CC7-E7365959B89A}"/>
              </a:ext>
            </a:extLst>
          </p:cNvPr>
          <p:cNvGrpSpPr/>
          <p:nvPr/>
        </p:nvGrpSpPr>
        <p:grpSpPr>
          <a:xfrm>
            <a:off x="2974579" y="1484784"/>
            <a:ext cx="6120680" cy="4595828"/>
            <a:chOff x="16821326" y="7859907"/>
            <a:chExt cx="11125200" cy="8353568"/>
          </a:xfrm>
        </p:grpSpPr>
        <p:pic>
          <p:nvPicPr>
            <p:cNvPr id="9" name="Grafik 8" descr="Ein Bild, das Zylinder enthält.&#10;&#10;Automatisch generierte Beschreibung">
              <a:extLst>
                <a:ext uri="{FF2B5EF4-FFF2-40B4-BE49-F238E27FC236}">
                  <a16:creationId xmlns:a16="http://schemas.microsoft.com/office/drawing/2014/main" id="{13548403-4BB4-1D16-EAB1-CA1F074CD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0" r="11446"/>
            <a:stretch/>
          </p:blipFill>
          <p:spPr>
            <a:xfrm>
              <a:off x="16821326" y="8012367"/>
              <a:ext cx="11125200" cy="8009313"/>
            </a:xfrm>
            <a:prstGeom prst="rect">
              <a:avLst/>
            </a:prstGeom>
          </p:spPr>
        </p:pic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29DD7ECA-B8CE-483F-5BC0-5F20A3C4A549}"/>
                </a:ext>
              </a:extLst>
            </p:cNvPr>
            <p:cNvCxnSpPr>
              <a:cxnSpLocks/>
            </p:cNvCxnSpPr>
            <p:nvPr/>
          </p:nvCxnSpPr>
          <p:spPr>
            <a:xfrm>
              <a:off x="19200898" y="9140014"/>
              <a:ext cx="1270441" cy="421974"/>
            </a:xfrm>
            <a:prstGeom prst="straightConnector1">
              <a:avLst/>
            </a:prstGeom>
            <a:noFill/>
            <a:ln w="76200" cap="flat">
              <a:solidFill>
                <a:srgbClr val="9C132E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7599BA91-3E26-024E-49EA-BE07438CF1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18564" y="13359640"/>
              <a:ext cx="569933" cy="958269"/>
            </a:xfrm>
            <a:prstGeom prst="straightConnector1">
              <a:avLst/>
            </a:prstGeom>
            <a:noFill/>
            <a:ln w="76200" cap="flat">
              <a:solidFill>
                <a:srgbClr val="9C132E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3" name="Gerade Verbindung mit Pfeil 22">
              <a:extLst>
                <a:ext uri="{FF2B5EF4-FFF2-40B4-BE49-F238E27FC236}">
                  <a16:creationId xmlns:a16="http://schemas.microsoft.com/office/drawing/2014/main" id="{017B70C1-B58C-CFA6-8F0B-71F10EF04B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420066" y="13549627"/>
              <a:ext cx="0" cy="620396"/>
            </a:xfrm>
            <a:prstGeom prst="straightConnector1">
              <a:avLst/>
            </a:prstGeom>
            <a:noFill/>
            <a:ln w="76200" cap="flat">
              <a:solidFill>
                <a:srgbClr val="9C132E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8A506156-52F6-1559-BAB0-B0B5718348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424144" y="10357304"/>
              <a:ext cx="802858" cy="351894"/>
            </a:xfrm>
            <a:prstGeom prst="straightConnector1">
              <a:avLst/>
            </a:prstGeom>
            <a:noFill/>
            <a:ln w="76200" cap="flat">
              <a:solidFill>
                <a:srgbClr val="9C132E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EB748645-A798-3FD1-BF64-01FB9E6EE1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46677" y="11163520"/>
              <a:ext cx="474616" cy="220965"/>
            </a:xfrm>
            <a:prstGeom prst="straightConnector1">
              <a:avLst/>
            </a:prstGeom>
            <a:noFill/>
            <a:ln w="76200" cap="flat">
              <a:solidFill>
                <a:srgbClr val="9C132E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74CCA8E0-DFC8-943A-B83D-5E9F49F0AA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40228" y="12504533"/>
              <a:ext cx="938167" cy="314429"/>
            </a:xfrm>
            <a:prstGeom prst="straightConnector1">
              <a:avLst/>
            </a:prstGeom>
            <a:noFill/>
            <a:ln w="76200" cap="flat">
              <a:solidFill>
                <a:srgbClr val="9C132E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219C81C3-FF16-7EE0-9750-9CEF461A59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74294" y="10007147"/>
              <a:ext cx="827567" cy="0"/>
            </a:xfrm>
            <a:prstGeom prst="straightConnector1">
              <a:avLst/>
            </a:prstGeom>
            <a:noFill/>
            <a:ln w="76200" cap="flat">
              <a:solidFill>
                <a:srgbClr val="9C132E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9C5C16D8-1692-D76E-51EE-6D0C25CBA5EA}"/>
                </a:ext>
              </a:extLst>
            </p:cNvPr>
            <p:cNvCxnSpPr>
              <a:cxnSpLocks/>
            </p:cNvCxnSpPr>
            <p:nvPr/>
          </p:nvCxnSpPr>
          <p:spPr>
            <a:xfrm>
              <a:off x="17800649" y="11406095"/>
              <a:ext cx="536968" cy="445953"/>
            </a:xfrm>
            <a:prstGeom prst="straightConnector1">
              <a:avLst/>
            </a:prstGeom>
            <a:noFill/>
            <a:ln w="76200" cap="flat">
              <a:solidFill>
                <a:srgbClr val="9C132E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21DAD377-F1EC-BE5A-DF71-8C2CBA3D50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183984" y="8471389"/>
              <a:ext cx="471205" cy="549782"/>
            </a:xfrm>
            <a:prstGeom prst="straightConnector1">
              <a:avLst/>
            </a:prstGeom>
            <a:noFill/>
            <a:ln w="76200" cap="flat">
              <a:solidFill>
                <a:srgbClr val="9C132E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5F92D40B-D865-C40C-96BD-1B4E61DE800A}"/>
                </a:ext>
              </a:extLst>
            </p:cNvPr>
            <p:cNvSpPr txBox="1"/>
            <p:nvPr/>
          </p:nvSpPr>
          <p:spPr>
            <a:xfrm>
              <a:off x="17662421" y="8769429"/>
              <a:ext cx="1538475" cy="5034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dowel pin</a:t>
              </a: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030657EA-1520-BD07-5CA2-DFBDE8762E2E}"/>
                </a:ext>
              </a:extLst>
            </p:cNvPr>
            <p:cNvSpPr txBox="1"/>
            <p:nvPr/>
          </p:nvSpPr>
          <p:spPr>
            <a:xfrm>
              <a:off x="19940653" y="14334777"/>
              <a:ext cx="1794573" cy="5034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dowel pin</a:t>
              </a:r>
            </a:p>
          </p:txBody>
        </p: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C6580DDA-E05F-91DC-E49D-D07DE378EB97}"/>
                </a:ext>
              </a:extLst>
            </p:cNvPr>
            <p:cNvSpPr txBox="1"/>
            <p:nvPr/>
          </p:nvSpPr>
          <p:spPr>
            <a:xfrm>
              <a:off x="21987435" y="14219973"/>
              <a:ext cx="1282382" cy="5034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stopper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C185F1BA-D966-A19F-20AF-DD9FB410D1B5}"/>
                </a:ext>
              </a:extLst>
            </p:cNvPr>
            <p:cNvSpPr txBox="1"/>
            <p:nvPr/>
          </p:nvSpPr>
          <p:spPr>
            <a:xfrm>
              <a:off x="19692194" y="10386033"/>
              <a:ext cx="1680093" cy="839141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67-GHz connector</a:t>
              </a: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C5E275DA-A41F-E438-9CF3-29DFA5B8E83D}"/>
                </a:ext>
              </a:extLst>
            </p:cNvPr>
            <p:cNvSpPr txBox="1"/>
            <p:nvPr/>
          </p:nvSpPr>
          <p:spPr>
            <a:xfrm>
              <a:off x="23421292" y="10937827"/>
              <a:ext cx="1017256" cy="5034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PCB</a:t>
              </a:r>
            </a:p>
          </p:txBody>
        </p: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5CF63163-C88C-514A-57F2-7E3A9A176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47890" y="14539613"/>
              <a:ext cx="7093510" cy="1673862"/>
            </a:xfrm>
            <a:prstGeom prst="straightConnector1">
              <a:avLst/>
            </a:prstGeom>
            <a:noFill/>
            <a:ln w="25400" cap="flat">
              <a:solidFill>
                <a:srgbClr val="4A5C66"/>
              </a:solidFill>
              <a:prstDash val="solid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BA4B9AD0-7C18-567A-332B-CF5E9DAB6488}"/>
                </a:ext>
              </a:extLst>
            </p:cNvPr>
            <p:cNvSpPr txBox="1"/>
            <p:nvPr/>
          </p:nvSpPr>
          <p:spPr>
            <a:xfrm rot="20843494">
              <a:off x="22385729" y="15335009"/>
              <a:ext cx="1227935" cy="503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cm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1002591C-9732-9F3F-FB71-BD4CD19363D1}"/>
                </a:ext>
              </a:extLst>
            </p:cNvPr>
            <p:cNvSpPr txBox="1"/>
            <p:nvPr/>
          </p:nvSpPr>
          <p:spPr>
            <a:xfrm>
              <a:off x="20282533" y="12494789"/>
              <a:ext cx="1341390" cy="839141"/>
            </a:xfrm>
            <a:prstGeom prst="rect">
              <a:avLst/>
            </a:prstGeom>
            <a:solidFill>
              <a:srgbClr val="FFFFFF">
                <a:alpha val="58039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sheet pickups</a:t>
              </a:r>
            </a:p>
          </p:txBody>
        </p:sp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3BE7D480-FD90-592E-6EC7-3D5BD4E6F4E3}"/>
                </a:ext>
              </a:extLst>
            </p:cNvPr>
            <p:cNvSpPr txBox="1"/>
            <p:nvPr/>
          </p:nvSpPr>
          <p:spPr>
            <a:xfrm>
              <a:off x="24127258" y="9822484"/>
              <a:ext cx="1659668" cy="5034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DN25 CF </a:t>
              </a:r>
            </a:p>
          </p:txBody>
        </p:sp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25D40593-DAA6-1B46-FA1B-B99E3003AD47}"/>
                </a:ext>
              </a:extLst>
            </p:cNvPr>
            <p:cNvSpPr txBox="1"/>
            <p:nvPr/>
          </p:nvSpPr>
          <p:spPr>
            <a:xfrm>
              <a:off x="17109302" y="10960142"/>
              <a:ext cx="1548559" cy="5034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DN40 CF </a:t>
              </a:r>
            </a:p>
          </p:txBody>
        </p:sp>
        <p:cxnSp>
          <p:nvCxnSpPr>
            <p:cNvPr id="44" name="Gerade Verbindung mit Pfeil 43">
              <a:extLst>
                <a:ext uri="{FF2B5EF4-FFF2-40B4-BE49-F238E27FC236}">
                  <a16:creationId xmlns:a16="http://schemas.microsoft.com/office/drawing/2014/main" id="{B4194E71-E856-1135-0A89-1DCF15DDC9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63576" y="11449358"/>
              <a:ext cx="715" cy="2720664"/>
            </a:xfrm>
            <a:prstGeom prst="straightConnector1">
              <a:avLst/>
            </a:prstGeom>
            <a:noFill/>
            <a:ln w="25400" cap="flat">
              <a:solidFill>
                <a:srgbClr val="4A5C66"/>
              </a:solidFill>
              <a:prstDash val="solid"/>
              <a:round/>
              <a:headEnd type="triangle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id="{032A9A92-B979-50B1-597F-84D4FAA8331C}"/>
                </a:ext>
              </a:extLst>
            </p:cNvPr>
            <p:cNvSpPr txBox="1"/>
            <p:nvPr/>
          </p:nvSpPr>
          <p:spPr>
            <a:xfrm rot="16200000">
              <a:off x="18332266" y="12636691"/>
              <a:ext cx="1227935" cy="503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3.6 cm</a:t>
              </a:r>
            </a:p>
          </p:txBody>
        </p:sp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35B55076-F60E-F5BF-55D7-2678AE2895F1}"/>
                </a:ext>
              </a:extLst>
            </p:cNvPr>
            <p:cNvSpPr txBox="1"/>
            <p:nvPr/>
          </p:nvSpPr>
          <p:spPr>
            <a:xfrm>
              <a:off x="22048262" y="7859907"/>
              <a:ext cx="3181812" cy="503485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feedthrough module</a:t>
              </a:r>
            </a:p>
          </p:txBody>
        </p:sp>
      </p:grpSp>
      <p:sp>
        <p:nvSpPr>
          <p:cNvPr id="47" name="Textfeld 46">
            <a:extLst>
              <a:ext uri="{FF2B5EF4-FFF2-40B4-BE49-F238E27FC236}">
                <a16:creationId xmlns:a16="http://schemas.microsoft.com/office/drawing/2014/main" id="{96404F1F-3E3B-CA58-57DF-52DE36AEEB0B}"/>
              </a:ext>
            </a:extLst>
          </p:cNvPr>
          <p:cNvSpPr txBox="1"/>
          <p:nvPr/>
        </p:nvSpPr>
        <p:spPr>
          <a:xfrm>
            <a:off x="191346" y="6210764"/>
            <a:ext cx="8898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model (in Inventor®) of the first vacuum-sealed prototype for ELBE and steel body built by NTG</a:t>
            </a:r>
          </a:p>
        </p:txBody>
      </p:sp>
      <p:pic>
        <p:nvPicPr>
          <p:cNvPr id="48" name="Grafik 47" descr="Ein Bild, das Kunst, Kabel, Verbindungsstück, Design enthält.&#10;&#10;Automatisch generierte Beschreibung">
            <a:extLst>
              <a:ext uri="{FF2B5EF4-FFF2-40B4-BE49-F238E27FC236}">
                <a16:creationId xmlns:a16="http://schemas.microsoft.com/office/drawing/2014/main" id="{6C0E2780-2716-C51F-FC93-6C96D7416B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t="6645" r="6843"/>
          <a:stretch/>
        </p:blipFill>
        <p:spPr>
          <a:xfrm>
            <a:off x="417303" y="3463175"/>
            <a:ext cx="2520000" cy="1490879"/>
          </a:xfrm>
          <a:prstGeom prst="rect">
            <a:avLst/>
          </a:prstGeom>
        </p:spPr>
      </p:pic>
      <p:pic>
        <p:nvPicPr>
          <p:cNvPr id="49" name="Grafik 48" descr="Ein Bild, das Kreis, Uhr, Screenshot, Symbol enthält.&#10;&#10;Automatisch generierte Beschreibung">
            <a:extLst>
              <a:ext uri="{FF2B5EF4-FFF2-40B4-BE49-F238E27FC236}">
                <a16:creationId xmlns:a16="http://schemas.microsoft.com/office/drawing/2014/main" id="{5753F123-B642-1784-264E-6D66A0E2E7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4" t="52968" r="21552" b="14508"/>
          <a:stretch/>
        </p:blipFill>
        <p:spPr>
          <a:xfrm>
            <a:off x="417303" y="4992047"/>
            <a:ext cx="2520000" cy="827609"/>
          </a:xfrm>
          <a:prstGeom prst="rect">
            <a:avLst/>
          </a:prstGeom>
        </p:spPr>
      </p:pic>
      <p:pic>
        <p:nvPicPr>
          <p:cNvPr id="50" name="Grafik 49" descr="Ein Bild, das Metall, Autoteile, Nuss Mutter, Zylinder enthält.&#10;&#10;Automatisch generierte Beschreibung">
            <a:extLst>
              <a:ext uri="{FF2B5EF4-FFF2-40B4-BE49-F238E27FC236}">
                <a16:creationId xmlns:a16="http://schemas.microsoft.com/office/drawing/2014/main" id="{F25BB05B-DA45-5828-24B6-C824CDFD2C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165" b="85622" l="3561" r="96043">
                        <a14:foregroundMark x1="59299" y1="30574" x2="40927" y2="20880"/>
                        <a14:foregroundMark x1="40927" y1="20880" x2="26230" y2="23546"/>
                        <a14:foregroundMark x1="25890" y1="19790" x2="35670" y2="20638"/>
                        <a14:foregroundMark x1="27304" y1="19669" x2="29282" y2="19063"/>
                        <a14:foregroundMark x1="27077" y1="19265" x2="25269" y2="19709"/>
                        <a14:foregroundMark x1="46976" y1="19144" x2="49859" y2="20315"/>
                        <a14:foregroundMark x1="49124" y1="19346" x2="51102" y2="17690"/>
                        <a14:foregroundMark x1="61673" y1="20679" x2="62408" y2="20921"/>
                        <a14:foregroundMark x1="46071" y1="17851" x2="49746" y2="17488"/>
                        <a14:foregroundMark x1="28547" y1="19265" x2="31034" y2="19507"/>
                        <a14:foregroundMark x1="48276" y1="19063" x2="47654" y2="17165"/>
                        <a14:foregroundMark x1="40701" y1="56502" x2="16450" y2="46850"/>
                        <a14:foregroundMark x1="16450" y1="46850" x2="38666" y2="73304"/>
                        <a14:foregroundMark x1="38666" y1="73304" x2="57038" y2="79604"/>
                        <a14:foregroundMark x1="57038" y1="79604" x2="78236" y2="73142"/>
                        <a14:foregroundMark x1="78236" y1="73142" x2="85868" y2="62318"/>
                        <a14:foregroundMark x1="85868" y1="62318" x2="89090" y2="48506"/>
                        <a14:foregroundMark x1="89090" y1="48506" x2="92369" y2="63086"/>
                        <a14:foregroundMark x1="92369" y1="63086" x2="81345" y2="75162"/>
                        <a14:foregroundMark x1="81345" y1="75162" x2="51837" y2="81058"/>
                        <a14:foregroundMark x1="51837" y1="81058" x2="46919" y2="67488"/>
                        <a14:foregroundMark x1="46919" y1="67488" x2="34878" y2="58805"/>
                        <a14:foregroundMark x1="34878" y1="58805" x2="14754" y2="52746"/>
                        <a14:foregroundMark x1="14754" y1="52746" x2="6897" y2="38772"/>
                        <a14:foregroundMark x1="6897" y1="38772" x2="8084" y2="29402"/>
                        <a14:foregroundMark x1="83211" y1="43417" x2="91634" y2="54483"/>
                        <a14:foregroundMark x1="91634" y1="54483" x2="93160" y2="43013"/>
                        <a14:foregroundMark x1="93160" y1="43013" x2="93047" y2="42892"/>
                        <a14:foregroundMark x1="96099" y1="49111" x2="96099" y2="55089"/>
                        <a14:foregroundMark x1="82476" y1="53877" x2="64726" y2="59249"/>
                        <a14:foregroundMark x1="64726" y1="59249" x2="74788" y2="61753"/>
                        <a14:foregroundMark x1="79197" y1="62722" x2="77219" y2="63651"/>
                        <a14:foregroundMark x1="76258" y1="64176" x2="58621" y2="68296"/>
                        <a14:foregroundMark x1="58621" y1="68296" x2="58621" y2="68296"/>
                        <a14:foregroundMark x1="61786" y1="67609" x2="56360" y2="65145"/>
                        <a14:foregroundMark x1="66083" y1="81300" x2="47824" y2="82431"/>
                        <a14:foregroundMark x1="47824" y1="82431" x2="47711" y2="82351"/>
                        <a14:foregroundMark x1="64500" y1="82351" x2="52233" y2="83562"/>
                        <a14:foregroundMark x1="45506" y1="82876" x2="44997" y2="84612"/>
                        <a14:foregroundMark x1="52459" y1="85218" x2="47654" y2="84774"/>
                        <a14:foregroundMark x1="48672" y1="84855" x2="42679" y2="82956"/>
                        <a14:foregroundMark x1="41662" y1="80775" x2="43414" y2="83926"/>
                        <a14:foregroundMark x1="43414" y1="81826" x2="44884" y2="84451"/>
                        <a14:foregroundMark x1="44715" y1="82351" x2="46354" y2="85057"/>
                        <a14:foregroundMark x1="48785" y1="84168" x2="48785" y2="85662"/>
                        <a14:foregroundMark x1="58960" y1="83279" x2="65574" y2="82674"/>
                        <a14:foregroundMark x1="54890" y1="33805" x2="65969" y2="30533"/>
                        <a14:foregroundMark x1="8423" y1="39863" x2="3561" y2="44992"/>
                        <a14:foregroundMark x1="27191" y1="33885" x2="25608" y2="32068"/>
                        <a14:foregroundMark x1="32109" y1="36268" x2="54890" y2="44023"/>
                        <a14:foregroundMark x1="54890" y1="44023" x2="71622" y2="42447"/>
                        <a14:foregroundMark x1="71622" y1="42447" x2="57773" y2="50000"/>
                        <a14:foregroundMark x1="57773" y1="50000" x2="51555" y2="63247"/>
                        <a14:foregroundMark x1="51555" y1="63247" x2="48163" y2="62884"/>
                        <a14:backgroundMark x1="85302" y1="75323" x2="78236" y2="80250"/>
                        <a14:backgroundMark x1="75975" y1="83845" x2="79819" y2="78675"/>
                        <a14:backgroundMark x1="76993" y1="80574" x2="78971" y2="78756"/>
                        <a14:backgroundMark x1="83211" y1="79362" x2="80893" y2="77585"/>
                        <a14:backgroundMark x1="83493" y1="78312" x2="79650" y2="78918"/>
                        <a14:backgroundMark x1="78349" y1="80048" x2="79932" y2="77666"/>
                        <a14:backgroundMark x1="81798" y1="76494" x2="80441" y2="77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604" b="12250"/>
          <a:stretch/>
        </p:blipFill>
        <p:spPr>
          <a:xfrm flipH="1">
            <a:off x="7047870" y="4006638"/>
            <a:ext cx="2087889" cy="21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D7CA8-79B3-AFE3-12C3-2E685520E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fig_cone_shape">
            <a:extLst>
              <a:ext uri="{FF2B5EF4-FFF2-40B4-BE49-F238E27FC236}">
                <a16:creationId xmlns:a16="http://schemas.microsoft.com/office/drawing/2014/main" id="{5EF64B25-7833-2028-46A7-2F177722F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5890" y="2780928"/>
            <a:ext cx="1263001" cy="1263001"/>
          </a:xfrm>
          <a:prstGeom prst="rect">
            <a:avLst/>
          </a:prstGeom>
        </p:spPr>
      </p:pic>
      <p:pic>
        <p:nvPicPr>
          <p:cNvPr id="10" name="fig_button_pu">
            <a:extLst>
              <a:ext uri="{FF2B5EF4-FFF2-40B4-BE49-F238E27FC236}">
                <a16:creationId xmlns:a16="http://schemas.microsoft.com/office/drawing/2014/main" id="{EED755AB-AD3F-A42B-0E2C-0B6A6EE1A5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1" b="3071"/>
          <a:stretch/>
        </p:blipFill>
        <p:spPr>
          <a:xfrm>
            <a:off x="10160263" y="795777"/>
            <a:ext cx="1314254" cy="1233523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666F9F8-F22F-A0EE-AA2F-0B70DF3812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25</a:t>
            </a:fld>
            <a:endParaRPr lang="de-DE" alt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A78A48F-7C98-3581-816B-98032C3F37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8112271" cy="4617288"/>
          </a:xfrm>
        </p:spPr>
        <p:txBody>
          <a:bodyPr/>
          <a:lstStyle/>
          <a:p>
            <a:r>
              <a:rPr lang="en-US" u="sng" dirty="0"/>
              <a:t>Production of a first demonstrator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/>
              <a:t>Rapid prototyping at THM</a:t>
            </a:r>
          </a:p>
          <a:p>
            <a:endParaRPr lang="en-US" u="sng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39D4E29-8E77-AE2F-914E-74A14B2A9B35}"/>
              </a:ext>
            </a:extLst>
          </p:cNvPr>
          <p:cNvCxnSpPr>
            <a:cxnSpLocks/>
          </p:cNvCxnSpPr>
          <p:nvPr/>
        </p:nvCxnSpPr>
        <p:spPr>
          <a:xfrm>
            <a:off x="9120336" y="764704"/>
            <a:ext cx="0" cy="5616624"/>
          </a:xfrm>
          <a:prstGeom prst="line">
            <a:avLst/>
          </a:prstGeom>
          <a:ln w="19050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_2009">
            <a:extLst>
              <a:ext uri="{FF2B5EF4-FFF2-40B4-BE49-F238E27FC236}">
                <a16:creationId xmlns:a16="http://schemas.microsoft.com/office/drawing/2014/main" id="{55E30F5B-0B23-87D4-B1C0-DD7F36AB67FC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616840" y="1298266"/>
            <a:ext cx="1841133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2021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8FE70E-88C8-7015-5948-032BC2E34651}"/>
              </a:ext>
            </a:extLst>
          </p:cNvPr>
          <p:cNvSpPr txBox="1"/>
          <p:nvPr/>
        </p:nvSpPr>
        <p:spPr>
          <a:xfrm rot="16200000">
            <a:off x="11089962" y="1562455"/>
            <a:ext cx="18411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ig_button_pu_capt">
            <a:extLst>
              <a:ext uri="{FF2B5EF4-FFF2-40B4-BE49-F238E27FC236}">
                <a16:creationId xmlns:a16="http://schemas.microsoft.com/office/drawing/2014/main" id="{02098FF8-DFB9-937F-4E60-AE1E02B47A02}"/>
              </a:ext>
            </a:extLst>
          </p:cNvPr>
          <p:cNvSpPr/>
          <p:nvPr/>
        </p:nvSpPr>
        <p:spPr>
          <a:xfrm>
            <a:off x="9855448" y="1990581"/>
            <a:ext cx="1923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Open-coaxial pickups with elongated pins [Scheible 2021]</a:t>
            </a:r>
          </a:p>
        </p:txBody>
      </p:sp>
      <p:sp>
        <p:nvSpPr>
          <p:cNvPr id="12" name="refs_2011">
            <a:hlinkClick r:id="rId5"/>
            <a:extLst>
              <a:ext uri="{FF2B5EF4-FFF2-40B4-BE49-F238E27FC236}">
                <a16:creationId xmlns:a16="http://schemas.microsoft.com/office/drawing/2014/main" id="{6359B816-5D74-0D75-685A-AAAA20AA381D}"/>
              </a:ext>
            </a:extLst>
          </p:cNvPr>
          <p:cNvSpPr/>
          <p:nvPr/>
        </p:nvSpPr>
        <p:spPr>
          <a:xfrm>
            <a:off x="8803660" y="6217567"/>
            <a:ext cx="34130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 et al., Proc. IBIC’21. 10.18429/JACoW-IBIC2021-WEPP19</a:t>
            </a:r>
          </a:p>
          <a:p>
            <a:pPr algn="r"/>
            <a:r>
              <a:rPr lang="en-US" sz="7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 et al., Proc. IPAC’23. 10.18429/JACoW-IPAC2023-THPL190</a:t>
            </a:r>
          </a:p>
        </p:txBody>
      </p:sp>
      <p:sp>
        <p:nvSpPr>
          <p:cNvPr id="13" name="Text_2009">
            <a:extLst>
              <a:ext uri="{FF2B5EF4-FFF2-40B4-BE49-F238E27FC236}">
                <a16:creationId xmlns:a16="http://schemas.microsoft.com/office/drawing/2014/main" id="{8BB59A74-B368-E42E-AECC-53154C9E0693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3154548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2021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2338F4D-6DB7-7A8A-FEF9-DE0EC836C3BA}"/>
              </a:ext>
            </a:extLst>
          </p:cNvPr>
          <p:cNvSpPr txBox="1"/>
          <p:nvPr/>
        </p:nvSpPr>
        <p:spPr>
          <a:xfrm rot="16200000">
            <a:off x="11254445" y="3468961"/>
            <a:ext cx="1512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ig_cone_shape_capt">
            <a:extLst>
              <a:ext uri="{FF2B5EF4-FFF2-40B4-BE49-F238E27FC236}">
                <a16:creationId xmlns:a16="http://schemas.microsoft.com/office/drawing/2014/main" id="{C33BD6A5-E316-112D-BC76-A8FAD838F2BD}"/>
              </a:ext>
            </a:extLst>
          </p:cNvPr>
          <p:cNvSpPr/>
          <p:nvPr/>
        </p:nvSpPr>
        <p:spPr>
          <a:xfrm>
            <a:off x="9768408" y="4009604"/>
            <a:ext cx="2097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Open-“coax“ pickups on a PCB with Ø 10 mm opening [Scheible 2021]</a:t>
            </a:r>
          </a:p>
        </p:txBody>
      </p:sp>
      <p:sp>
        <p:nvSpPr>
          <p:cNvPr id="18" name="Text_2009">
            <a:extLst>
              <a:ext uri="{FF2B5EF4-FFF2-40B4-BE49-F238E27FC236}">
                <a16:creationId xmlns:a16="http://schemas.microsoft.com/office/drawing/2014/main" id="{553C5764-9441-7BDD-A77B-69D747A58571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8815647" y="5056540"/>
            <a:ext cx="1443518" cy="77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rgbClr val="80BA24"/>
                </a:solidFill>
              </a:rPr>
              <a:t>2023</a:t>
            </a:r>
            <a:endParaRPr lang="en-US" sz="1400" b="1" i="1" dirty="0">
              <a:solidFill>
                <a:srgbClr val="80BA24"/>
              </a:solidFill>
            </a:endParaRPr>
          </a:p>
        </p:txBody>
      </p:sp>
      <p:pic>
        <p:nvPicPr>
          <p:cNvPr id="19" name="fig_comp_modif">
            <a:extLst>
              <a:ext uri="{FF2B5EF4-FFF2-40B4-BE49-F238E27FC236}">
                <a16:creationId xmlns:a16="http://schemas.microsoft.com/office/drawing/2014/main" id="{E741C886-A465-8A2F-6660-43C69184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12" b="26612"/>
          <a:stretch/>
        </p:blipFill>
        <p:spPr bwMode="auto">
          <a:xfrm>
            <a:off x="9855448" y="4753430"/>
            <a:ext cx="1923885" cy="94131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igs_modif_capt">
            <a:extLst>
              <a:ext uri="{FF2B5EF4-FFF2-40B4-BE49-F238E27FC236}">
                <a16:creationId xmlns:a16="http://schemas.microsoft.com/office/drawing/2014/main" id="{047AF8B8-77DD-CEDE-4D84-F6D500B04D86}"/>
              </a:ext>
            </a:extLst>
          </p:cNvPr>
          <p:cNvSpPr/>
          <p:nvPr/>
        </p:nvSpPr>
        <p:spPr>
          <a:xfrm>
            <a:off x="9917305" y="5733528"/>
            <a:ext cx="1800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Planar pickups on a printed circuit board [Scheible 2023]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1E2155E-C42D-410E-CF46-44E6C4EA88C4}"/>
              </a:ext>
            </a:extLst>
          </p:cNvPr>
          <p:cNvSpPr txBox="1"/>
          <p:nvPr/>
        </p:nvSpPr>
        <p:spPr>
          <a:xfrm rot="16200000">
            <a:off x="11223602" y="5224488"/>
            <a:ext cx="1573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</a:t>
            </a:r>
            <a:endParaRPr lang="de-DE" sz="1400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8DBA132-280A-53D7-A702-49B3642B9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on a Printed Circuit Board</a:t>
            </a:r>
            <a:endParaRPr lang="de-DE" dirty="0"/>
          </a:p>
        </p:txBody>
      </p:sp>
      <p:pic>
        <p:nvPicPr>
          <p:cNvPr id="32" name="Grafik 31" descr="Ein Bild, das Metall, Kupfer, Nickel Münze, Bronze enthält.&#10;&#10;Automatisch generierte Beschreibung">
            <a:extLst>
              <a:ext uri="{FF2B5EF4-FFF2-40B4-BE49-F238E27FC236}">
                <a16:creationId xmlns:a16="http://schemas.microsoft.com/office/drawing/2014/main" id="{5D436215-B95A-A672-FED8-6F11ACC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385" b="17046"/>
          <a:stretch/>
        </p:blipFill>
        <p:spPr bwMode="auto">
          <a:xfrm>
            <a:off x="3464503" y="2605838"/>
            <a:ext cx="5578337" cy="2868730"/>
          </a:xfrm>
          <a:prstGeom prst="rect">
            <a:avLst/>
          </a:prstGeom>
        </p:spPr>
      </p:pic>
      <p:sp>
        <p:nvSpPr>
          <p:cNvPr id="33" name="Textfeld 32">
            <a:extLst>
              <a:ext uri="{FF2B5EF4-FFF2-40B4-BE49-F238E27FC236}">
                <a16:creationId xmlns:a16="http://schemas.microsoft.com/office/drawing/2014/main" id="{15AE7052-4093-51A7-352B-7EB086FAAE93}"/>
              </a:ext>
            </a:extLst>
          </p:cNvPr>
          <p:cNvSpPr txBox="1"/>
          <p:nvPr/>
        </p:nvSpPr>
        <p:spPr>
          <a:xfrm>
            <a:off x="3464503" y="5473251"/>
            <a:ext cx="557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PCB with 2 € coin for scale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BCA8BC39-C67B-9582-3D5A-A06F776A32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352" y="2605837"/>
            <a:ext cx="3132412" cy="2868344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82ACDFE6-6E2C-7A7E-DC0B-EBDC015FB3CC}"/>
              </a:ext>
            </a:extLst>
          </p:cNvPr>
          <p:cNvSpPr txBox="1"/>
          <p:nvPr/>
        </p:nvSpPr>
        <p:spPr>
          <a:xfrm>
            <a:off x="263352" y="5473251"/>
            <a:ext cx="3132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PCB milling machine at THM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BB9705EA-ABE9-B86B-2051-B534A6ED7E26}"/>
              </a:ext>
            </a:extLst>
          </p:cNvPr>
          <p:cNvGrpSpPr/>
          <p:nvPr/>
        </p:nvGrpSpPr>
        <p:grpSpPr>
          <a:xfrm>
            <a:off x="6206400" y="2605837"/>
            <a:ext cx="2835503" cy="2859250"/>
            <a:chOff x="6016114" y="2030701"/>
            <a:chExt cx="1741933" cy="1756522"/>
          </a:xfrm>
        </p:grpSpPr>
        <p:pic>
          <p:nvPicPr>
            <p:cNvPr id="16" name="Grafik 15" descr="Ein Bild, das Kreis, Gelände, Gullydeckel, Boden enthält.&#10;&#10;Automatisch generierte Beschreibung">
              <a:extLst>
                <a:ext uri="{FF2B5EF4-FFF2-40B4-BE49-F238E27FC236}">
                  <a16:creationId xmlns:a16="http://schemas.microsoft.com/office/drawing/2014/main" id="{469C3B47-EFD9-A82A-426E-1C3D09119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05" t="11151" r="19303" b="5270"/>
            <a:stretch/>
          </p:blipFill>
          <p:spPr>
            <a:xfrm>
              <a:off x="6016114" y="2030701"/>
              <a:ext cx="1739915" cy="1756522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0B46C2B6-F314-19C8-83B2-F01B78D57C74}"/>
                </a:ext>
              </a:extLst>
            </p:cNvPr>
            <p:cNvSpPr txBox="1"/>
            <p:nvPr/>
          </p:nvSpPr>
          <p:spPr>
            <a:xfrm>
              <a:off x="6018133" y="3179465"/>
              <a:ext cx="1739914" cy="283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Broken spare PCB </a:t>
              </a:r>
              <a:br>
                <a:rPr lang="en-US" sz="1200" b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200" b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made with TMM10i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083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2BE83-B097-A5FA-46E5-D7252C686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2CB6DC5-BBC5-EC15-A0E6-D476D2C24F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26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646631C-E0DD-4BAA-A962-0CBBDDA28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on a Printed Circuit Board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CE6DAD1-5ECE-62C1-F820-F3D8F8495F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11327999" cy="4617288"/>
          </a:xfrm>
        </p:spPr>
        <p:txBody>
          <a:bodyPr/>
          <a:lstStyle/>
          <a:p>
            <a:r>
              <a:rPr lang="en-US" u="sng" dirty="0"/>
              <a:t>Production of a first demonstrator – Vacuum feedthroughs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Many connectors commercially available (even above 100 𝐺𝐻𝑧)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Typically, insufficient hermeticity and not well-suited for accelerators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endParaRPr lang="en-US" dirty="0">
              <a:latin typeface="Cambria Math" panose="02040503050406030204" pitchFamily="18" charset="0"/>
            </a:endParaRPr>
          </a:p>
          <a:p>
            <a:endParaRPr lang="en-US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18E8D96E-F417-272B-3512-E72F3F05A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11" t="70613" r="61284" b="1835"/>
          <a:stretch/>
        </p:blipFill>
        <p:spPr>
          <a:xfrm>
            <a:off x="4176417" y="3933056"/>
            <a:ext cx="1991591" cy="188947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4C1D2F0-1CFE-2F50-15EB-F0249404E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230915"/>
            <a:ext cx="3528392" cy="249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6BFBC5F-735F-711B-2646-BEFD48A40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832" t="3834" r="53004" b="69916"/>
          <a:stretch/>
        </p:blipFill>
        <p:spPr>
          <a:xfrm>
            <a:off x="5087888" y="2852936"/>
            <a:ext cx="2160240" cy="1800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fig_tradeoff_capt">
                <a:extLst>
                  <a:ext uri="{FF2B5EF4-FFF2-40B4-BE49-F238E27FC236}">
                    <a16:creationId xmlns:a16="http://schemas.microsoft.com/office/drawing/2014/main" id="{26BDE1D7-8D20-2E10-1281-1F46F2149DF6}"/>
                  </a:ext>
                </a:extLst>
              </p:cNvPr>
              <p:cNvSpPr/>
              <p:nvPr/>
            </p:nvSpPr>
            <p:spPr>
              <a:xfrm>
                <a:off x="359992" y="5877272"/>
                <a:ext cx="710416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Picture of a Rosenberger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110 </m:t>
                    </m:r>
                    <m:r>
                      <a:rPr lang="en-US" sz="1200" i="1" dirty="0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𝐺𝐻𝑧</m:t>
                    </m:r>
                    <m:r>
                      <a:rPr lang="en-US" sz="1200" i="1" dirty="0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2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right angle jack for PCBs and drawing from the technical datasheet</a:t>
                </a:r>
              </a:p>
            </p:txBody>
          </p:sp>
        </mc:Choice>
        <mc:Fallback xmlns="">
          <p:sp>
            <p:nvSpPr>
              <p:cNvPr id="23" name="fig_tradeoff_capt">
                <a:extLst>
                  <a:ext uri="{FF2B5EF4-FFF2-40B4-BE49-F238E27FC236}">
                    <a16:creationId xmlns:a16="http://schemas.microsoft.com/office/drawing/2014/main" id="{26BDE1D7-8D20-2E10-1281-1F46F2149D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92" y="5877272"/>
                <a:ext cx="7104160" cy="276999"/>
              </a:xfrm>
              <a:prstGeom prst="rect">
                <a:avLst/>
              </a:prstGeom>
              <a:blipFill>
                <a:blip r:embed="rId6"/>
                <a:stretch>
                  <a:fillRect t="-2174" b="-130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fs_2011">
            <a:hlinkClick r:id="rId7"/>
            <a:extLst>
              <a:ext uri="{FF2B5EF4-FFF2-40B4-BE49-F238E27FC236}">
                <a16:creationId xmlns:a16="http://schemas.microsoft.com/office/drawing/2014/main" id="{35B4AD8E-742D-CE4C-0BD5-7BC24DA9C9E5}"/>
              </a:ext>
            </a:extLst>
          </p:cNvPr>
          <p:cNvSpPr/>
          <p:nvPr/>
        </p:nvSpPr>
        <p:spPr>
          <a:xfrm>
            <a:off x="7392144" y="6197409"/>
            <a:ext cx="47998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rosenberger.com, Rosenberger No. 01K80A-40ML5, downloaded Nov. 28</a:t>
            </a:r>
            <a:r>
              <a:rPr lang="en-US" sz="800" i="1" baseline="300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8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2024</a:t>
            </a:r>
          </a:p>
          <a:p>
            <a:pPr algn="r"/>
            <a:r>
              <a:rPr lang="en-US" sz="8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anritsu.com, Anritsu V1-102F Female Connector with V100 glass bead , downloaded Nov. 28</a:t>
            </a:r>
            <a:r>
              <a:rPr lang="en-US" sz="800" i="1" baseline="300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8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2024 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376C735-2E93-66DD-863A-7B65B05D5FC1}"/>
              </a:ext>
            </a:extLst>
          </p:cNvPr>
          <p:cNvSpPr txBox="1"/>
          <p:nvPr/>
        </p:nvSpPr>
        <p:spPr>
          <a:xfrm rot="730719">
            <a:off x="2506347" y="3066907"/>
            <a:ext cx="2415222" cy="553998"/>
          </a:xfrm>
          <a:prstGeom prst="rect">
            <a:avLst/>
          </a:prstGeom>
          <a:noFill/>
          <a:ln>
            <a:solidFill>
              <a:srgbClr val="80BA24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rgbClr val="80B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suited as vacuum feedthrough !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4914D66-5837-DF2D-BA5D-B6EADCFDCB58}"/>
              </a:ext>
            </a:extLst>
          </p:cNvPr>
          <p:cNvGrpSpPr/>
          <p:nvPr/>
        </p:nvGrpSpPr>
        <p:grpSpPr>
          <a:xfrm>
            <a:off x="7824192" y="1286863"/>
            <a:ext cx="4331882" cy="4867408"/>
            <a:chOff x="7824192" y="1286863"/>
            <a:chExt cx="4331882" cy="4867408"/>
          </a:xfrm>
        </p:grpSpPr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E6CC1B7A-D358-633C-FBF3-C1EDE48C0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46212" y="3565596"/>
              <a:ext cx="3371850" cy="2038350"/>
            </a:xfrm>
            <a:prstGeom prst="rect">
              <a:avLst/>
            </a:prstGeom>
          </p:spPr>
        </p:pic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72E6064C-65EC-C0D1-596B-2C7FCA97F3CC}"/>
                </a:ext>
              </a:extLst>
            </p:cNvPr>
            <p:cNvSpPr txBox="1"/>
            <p:nvPr/>
          </p:nvSpPr>
          <p:spPr>
            <a:xfrm rot="19841228">
              <a:off x="8008632" y="2133460"/>
              <a:ext cx="2415222" cy="830997"/>
            </a:xfrm>
            <a:prstGeom prst="rect">
              <a:avLst/>
            </a:prstGeom>
            <a:noFill/>
            <a:ln>
              <a:solidFill>
                <a:srgbClr val="80BA24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80BA2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Hermetic* and can be used as vacuum feedthrough ! </a:t>
              </a:r>
            </a:p>
          </p:txBody>
        </p:sp>
        <p:pic>
          <p:nvPicPr>
            <p:cNvPr id="1030" name="Picture 6" descr="V102F-R Sparkplug Launcher Connector">
              <a:extLst>
                <a:ext uri="{FF2B5EF4-FFF2-40B4-BE49-F238E27FC236}">
                  <a16:creationId xmlns:a16="http://schemas.microsoft.com/office/drawing/2014/main" id="{F0A4F759-C5CC-94DC-04C7-D82E93EE4C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88" t="26848" r="23613" b="27240"/>
            <a:stretch/>
          </p:blipFill>
          <p:spPr bwMode="auto">
            <a:xfrm>
              <a:off x="10051998" y="2472253"/>
              <a:ext cx="1669919" cy="982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fig_tradeoff_capt">
                  <a:extLst>
                    <a:ext uri="{FF2B5EF4-FFF2-40B4-BE49-F238E27FC236}">
                      <a16:creationId xmlns:a16="http://schemas.microsoft.com/office/drawing/2014/main" id="{EEC23F89-AE32-1C8E-F280-FBFB71536C93}"/>
                    </a:ext>
                  </a:extLst>
                </p:cNvPr>
                <p:cNvSpPr/>
                <p:nvPr/>
              </p:nvSpPr>
              <p:spPr>
                <a:xfrm>
                  <a:off x="7824192" y="5692606"/>
                  <a:ext cx="4247874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i="1" dirty="0">
                      <a:solidFill>
                        <a:srgbClr val="4A5C6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Picture of an Anritsu </a:t>
                  </a:r>
                  <a14:m>
                    <m:oMath xmlns:m="http://schemas.openxmlformats.org/officeDocument/2006/math">
                      <m:r>
                        <a:rPr lang="de-DE" sz="1200" b="0" i="1" dirty="0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70</m:t>
                      </m:r>
                      <m:r>
                        <a:rPr lang="en-US" sz="1200" i="1" dirty="0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1200" i="1" dirty="0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𝐺𝐻𝑧</m:t>
                      </m:r>
                      <m:r>
                        <a:rPr lang="en-US" sz="1200" i="1" dirty="0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1200" i="1" dirty="0">
                      <a:solidFill>
                        <a:srgbClr val="4A5C6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female sparkplug launcher connector and drawing from the instruction sheets</a:t>
                  </a:r>
                </a:p>
              </p:txBody>
            </p:sp>
          </mc:Choice>
          <mc:Fallback xmlns="">
            <p:sp>
              <p:nvSpPr>
                <p:cNvPr id="41" name="fig_tradeoff_capt">
                  <a:extLst>
                    <a:ext uri="{FF2B5EF4-FFF2-40B4-BE49-F238E27FC236}">
                      <a16:creationId xmlns:a16="http://schemas.microsoft.com/office/drawing/2014/main" id="{EEC23F89-AE32-1C8E-F280-FBFB71536C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4192" y="5692606"/>
                  <a:ext cx="4247874" cy="461665"/>
                </a:xfrm>
                <a:prstGeom prst="rect">
                  <a:avLst/>
                </a:prstGeom>
                <a:blipFill>
                  <a:blip r:embed="rId11"/>
                  <a:stretch>
                    <a:fillRect t="-2632" b="-789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7A6A0B77-A587-8173-365D-84B3799A80A8}"/>
                </a:ext>
              </a:extLst>
            </p:cNvPr>
            <p:cNvSpPr txBox="1"/>
            <p:nvPr/>
          </p:nvSpPr>
          <p:spPr>
            <a:xfrm>
              <a:off x="7908200" y="1286863"/>
              <a:ext cx="424787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0" i="0" u="none" strike="noStrike" baseline="0" dirty="0">
                  <a:solidFill>
                    <a:srgbClr val="4A5C66"/>
                  </a:solidFill>
                  <a:latin typeface="Arial" panose="020B0604020202020204" pitchFamily="34" charset="0"/>
                </a:rPr>
                <a:t>*HERMETIC TO 1X10-8 STD CC HE/SEC AT 1 ATM DIFFERENTIAL.</a:t>
              </a:r>
              <a:endParaRPr lang="de-DE" sz="1000" dirty="0">
                <a:solidFill>
                  <a:srgbClr val="4A5C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514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07071-FD43-48D6-E505-7BE757FF7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5E48349-4547-9E1D-F807-6D3FB01B3F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27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D7A80AC-7277-605D-59A1-BB726EDF9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on a Printed Circuit Board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3989E1-1251-776E-AA86-D72CBC3E53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11327999" cy="4617288"/>
          </a:xfrm>
        </p:spPr>
        <p:txBody>
          <a:bodyPr/>
          <a:lstStyle/>
          <a:p>
            <a:r>
              <a:rPr lang="en-US" u="sng" dirty="0"/>
              <a:t>Production of a first demonstrator – Vacuum feedthroughs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Many connectors commercially available (even above 100 𝐺𝐻𝑧)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Typically, insufficient hermeticity and not well-suited for accelerators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Some connectors can be used as a vacuum feedthrough!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Installation still is tricky!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endParaRPr lang="en-US" dirty="0">
              <a:latin typeface="Cambria Math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24" name="refs_2011">
            <a:hlinkClick r:id="rId3"/>
            <a:extLst>
              <a:ext uri="{FF2B5EF4-FFF2-40B4-BE49-F238E27FC236}">
                <a16:creationId xmlns:a16="http://schemas.microsoft.com/office/drawing/2014/main" id="{4A68F112-F76B-F816-A64A-CA9A898EB715}"/>
              </a:ext>
            </a:extLst>
          </p:cNvPr>
          <p:cNvSpPr/>
          <p:nvPr/>
        </p:nvSpPr>
        <p:spPr>
          <a:xfrm>
            <a:off x="7392144" y="6084585"/>
            <a:ext cx="4799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rosenberger.com, Rosenberger No. 01K80A-40ML5, downloaded Nov. 28</a:t>
            </a:r>
            <a:r>
              <a:rPr lang="en-US" sz="800" i="1" baseline="300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8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2024</a:t>
            </a:r>
          </a:p>
          <a:p>
            <a:pPr algn="r"/>
            <a:r>
              <a:rPr lang="en-US" sz="8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anritsu.com, Anritsu V1-102F Female Connector with V100 glass bead , downloaded Nov. 28</a:t>
            </a:r>
            <a:r>
              <a:rPr lang="en-US" sz="800" i="1" baseline="300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8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2024</a:t>
            </a:r>
          </a:p>
          <a:p>
            <a:pPr algn="r"/>
            <a:r>
              <a:rPr lang="en-US" sz="8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 et al., Proc. IPAC’11, Paper: TUPC076</a:t>
            </a:r>
          </a:p>
          <a:p>
            <a:pPr algn="r"/>
            <a:r>
              <a:rPr lang="en-US" sz="8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fig_tradeoff_capt">
                <a:extLst>
                  <a:ext uri="{FF2B5EF4-FFF2-40B4-BE49-F238E27FC236}">
                    <a16:creationId xmlns:a16="http://schemas.microsoft.com/office/drawing/2014/main" id="{262A46FC-3793-7695-E685-325C03C9FB0F}"/>
                  </a:ext>
                </a:extLst>
              </p:cNvPr>
              <p:cNvSpPr/>
              <p:nvPr/>
            </p:nvSpPr>
            <p:spPr>
              <a:xfrm>
                <a:off x="4583832" y="5517232"/>
                <a:ext cx="619209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Cross-section of the cone-shaped pickup [Angelovski 2011] and picture of an Anritsu </a:t>
                </a:r>
                <a14:m>
                  <m:oMath xmlns:m="http://schemas.openxmlformats.org/officeDocument/2006/math">
                    <m:r>
                      <a:rPr lang="de-DE" sz="1200" b="0" i="1" dirty="0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70</m:t>
                    </m:r>
                    <m:r>
                      <a:rPr lang="en-US" sz="1200" i="1" dirty="0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1200" i="1" dirty="0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𝐺𝐻𝑧</m:t>
                    </m:r>
                    <m:r>
                      <a:rPr lang="en-US" sz="1200" i="1" dirty="0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2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female sparkplug launcher connector and drawing from the instruction sheets</a:t>
                </a:r>
              </a:p>
            </p:txBody>
          </p:sp>
        </mc:Choice>
        <mc:Fallback xmlns="">
          <p:sp>
            <p:nvSpPr>
              <p:cNvPr id="41" name="fig_tradeoff_capt">
                <a:extLst>
                  <a:ext uri="{FF2B5EF4-FFF2-40B4-BE49-F238E27FC236}">
                    <a16:creationId xmlns:a16="http://schemas.microsoft.com/office/drawing/2014/main" id="{262A46FC-3793-7695-E685-325C03C9FB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832" y="5517232"/>
                <a:ext cx="6192090" cy="461665"/>
              </a:xfrm>
              <a:prstGeom prst="rect">
                <a:avLst/>
              </a:prstGeom>
              <a:blipFill>
                <a:blip r:embed="rId4"/>
                <a:stretch>
                  <a:fillRect t="-1316" b="-789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fig_cone_shape">
            <a:extLst>
              <a:ext uri="{FF2B5EF4-FFF2-40B4-BE49-F238E27FC236}">
                <a16:creationId xmlns:a16="http://schemas.microsoft.com/office/drawing/2014/main" id="{FFE1FE13-3797-BFEE-43CC-17F0A8B630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1712" b="43484"/>
          <a:stretch/>
        </p:blipFill>
        <p:spPr>
          <a:xfrm>
            <a:off x="4104805" y="3410247"/>
            <a:ext cx="4442033" cy="1959414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D231AF6D-2420-A251-F5DA-DC7961B8E9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8093546" y="2213088"/>
            <a:ext cx="3371850" cy="203835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A819902-A536-0B10-B490-2827D0A8F4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8" r="26532"/>
          <a:stretch/>
        </p:blipFill>
        <p:spPr>
          <a:xfrm>
            <a:off x="1361476" y="3816890"/>
            <a:ext cx="1999503" cy="216200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B534E5F-C31F-91F6-4737-7F235A68DE17}"/>
              </a:ext>
            </a:extLst>
          </p:cNvPr>
          <p:cNvSpPr/>
          <p:nvPr/>
        </p:nvSpPr>
        <p:spPr>
          <a:xfrm>
            <a:off x="1167350" y="5952432"/>
            <a:ext cx="2232248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feedthrough module</a:t>
            </a:r>
          </a:p>
        </p:txBody>
      </p:sp>
    </p:spTree>
    <p:extLst>
      <p:ext uri="{BB962C8B-B14F-4D97-AF65-F5344CB8AC3E}">
        <p14:creationId xmlns:p14="http://schemas.microsoft.com/office/powerpoint/2010/main" val="1140290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50355-DC6F-A33A-F71E-2B45243E6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3B6879B-2EB0-ADF4-550F-9FD263777C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28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16645E2-38EF-3665-CA99-CAAAC3A00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on a Printed Circuit Board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D28710-93AA-BE17-479F-E0FD11B00B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634510"/>
            <a:ext cx="11327999" cy="4617288"/>
          </a:xfrm>
        </p:spPr>
        <p:txBody>
          <a:bodyPr/>
          <a:lstStyle/>
          <a:p>
            <a:r>
              <a:rPr lang="en-US" u="sng" dirty="0"/>
              <a:t>Production of a first demonstrator – Vacuum feedthroughs (Non hermetic demonstrator)</a:t>
            </a:r>
            <a:endParaRPr lang="en-US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058A10-BC3C-958C-894C-E2C5CDD92A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0" t="16000" r="50286" b="62482"/>
          <a:stretch/>
        </p:blipFill>
        <p:spPr>
          <a:xfrm>
            <a:off x="432000" y="1953336"/>
            <a:ext cx="2554282" cy="147566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03BD3FE-5D8D-5C1D-DC8E-A7E9D7CBD6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t="29279" r="49608" b="28830"/>
          <a:stretch/>
        </p:blipFill>
        <p:spPr>
          <a:xfrm>
            <a:off x="421114" y="3468647"/>
            <a:ext cx="2554282" cy="1734723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40E060DE-AB22-6FE1-0C29-D3C6AB38FAC4}"/>
              </a:ext>
            </a:extLst>
          </p:cNvPr>
          <p:cNvGrpSpPr/>
          <p:nvPr/>
        </p:nvGrpSpPr>
        <p:grpSpPr>
          <a:xfrm>
            <a:off x="5153376" y="1953336"/>
            <a:ext cx="3312327" cy="4500000"/>
            <a:chOff x="5153376" y="1953336"/>
            <a:chExt cx="3312327" cy="450000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1DF1A4E-206C-8B75-2CAD-164D43F87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84" r="45185"/>
            <a:stretch/>
          </p:blipFill>
          <p:spPr>
            <a:xfrm>
              <a:off x="5153376" y="1953336"/>
              <a:ext cx="877981" cy="450000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A762716-05DE-E251-0369-EBF71DCBB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85" r="44817"/>
            <a:stretch/>
          </p:blipFill>
          <p:spPr>
            <a:xfrm>
              <a:off x="6070788" y="1953336"/>
              <a:ext cx="809861" cy="450000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3B9F693-1169-268A-2770-2FD5784F7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56" r="48959"/>
            <a:stretch/>
          </p:blipFill>
          <p:spPr>
            <a:xfrm>
              <a:off x="6920080" y="1953336"/>
              <a:ext cx="719036" cy="450000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F8BEFB94-1840-087E-5EE0-2FD917A8A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78" r="48604"/>
            <a:stretch/>
          </p:blipFill>
          <p:spPr>
            <a:xfrm>
              <a:off x="7678547" y="1953336"/>
              <a:ext cx="787156" cy="4500000"/>
            </a:xfrm>
            <a:prstGeom prst="rect">
              <a:avLst/>
            </a:prstGeom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3F5B6332-C1C9-D2D9-F7B5-E05B0F6607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3" t="25475" r="52377" b="26141"/>
          <a:stretch/>
        </p:blipFill>
        <p:spPr>
          <a:xfrm>
            <a:off x="3025713" y="1950494"/>
            <a:ext cx="2088232" cy="450284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F1AA15D-22E0-4C69-5233-87DB6FA083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4" t="4654" r="8755" b="45409"/>
          <a:stretch/>
        </p:blipFill>
        <p:spPr>
          <a:xfrm>
            <a:off x="421114" y="5261541"/>
            <a:ext cx="2554282" cy="1191795"/>
          </a:xfrm>
          <a:prstGeom prst="rect">
            <a:avLst/>
          </a:prstGeom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E765D1A-9BCF-097B-E736-BD73FEA917A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9" t="47775" r="48939" b="45137"/>
          <a:stretch/>
        </p:blipFill>
        <p:spPr>
          <a:xfrm>
            <a:off x="3071664" y="1977075"/>
            <a:ext cx="903684" cy="11541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EE5143E-5B00-B5DF-617D-E1957CBE7E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" r="38098" b="39327"/>
          <a:stretch/>
        </p:blipFill>
        <p:spPr>
          <a:xfrm>
            <a:off x="8505132" y="1950494"/>
            <a:ext cx="3384376" cy="4500000"/>
          </a:xfrm>
          <a:prstGeom prst="rect">
            <a:avLst/>
          </a:prstGeom>
        </p:spPr>
      </p:pic>
      <p:pic>
        <p:nvPicPr>
          <p:cNvPr id="5" name="Grafik 4" descr="Ein Bild, das Werkzeug, Schraubenschlüssel, Hartwaren, Handwerkzeug enthält.&#10;&#10;Automatisch generierte Beschreibung">
            <a:extLst>
              <a:ext uri="{FF2B5EF4-FFF2-40B4-BE49-F238E27FC236}">
                <a16:creationId xmlns:a16="http://schemas.microsoft.com/office/drawing/2014/main" id="{EE67A23F-1F91-53F2-605B-3F8742146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2" r="28391" b="41600"/>
          <a:stretch/>
        </p:blipFill>
        <p:spPr>
          <a:xfrm>
            <a:off x="8749474" y="2132856"/>
            <a:ext cx="3033622" cy="154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23ECE784-ADDC-FE9B-94C2-B8B0D6B00CE6}"/>
              </a:ext>
            </a:extLst>
          </p:cNvPr>
          <p:cNvSpPr/>
          <p:nvPr/>
        </p:nvSpPr>
        <p:spPr>
          <a:xfrm rot="378689">
            <a:off x="8523702" y="2925092"/>
            <a:ext cx="2698380" cy="707886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Rastanty Cortez" panose="020F0502020204030204" pitchFamily="2" charset="0"/>
                <a:cs typeface="Arial" panose="020B0604020202020204" pitchFamily="34" charset="0"/>
              </a:rPr>
              <a:t>No Undo-Button!</a:t>
            </a:r>
          </a:p>
        </p:txBody>
      </p:sp>
    </p:spTree>
    <p:extLst>
      <p:ext uri="{BB962C8B-B14F-4D97-AF65-F5344CB8AC3E}">
        <p14:creationId xmlns:p14="http://schemas.microsoft.com/office/powerpoint/2010/main" val="158359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3533B-5FC2-FFFF-CD33-24DA49A75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2EF5FDC-248E-6677-5007-406893ED8D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29</a:t>
            </a:fld>
            <a:endParaRPr lang="de-DE" alt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DE2DA4-F749-B909-FBDC-66257DADB5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6168055" cy="374238"/>
          </a:xfrm>
        </p:spPr>
        <p:txBody>
          <a:bodyPr/>
          <a:lstStyle/>
          <a:p>
            <a:r>
              <a:rPr lang="en-US" u="sng" dirty="0"/>
              <a:t>Production of a first demonstrator – Mounting of the PCB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4495ABE-BA9F-DCCE-52FE-BCB401C4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on a Printed Circuit Board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EE265EF-D2F0-BB64-E42C-5B09EE9317EB}"/>
              </a:ext>
            </a:extLst>
          </p:cNvPr>
          <p:cNvGrpSpPr/>
          <p:nvPr/>
        </p:nvGrpSpPr>
        <p:grpSpPr>
          <a:xfrm>
            <a:off x="7681376" y="1196752"/>
            <a:ext cx="4005194" cy="5185924"/>
            <a:chOff x="7681376" y="1196752"/>
            <a:chExt cx="4005194" cy="5185924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84E94D00-4974-B2FD-F9A4-533BD0725806}"/>
                </a:ext>
              </a:extLst>
            </p:cNvPr>
            <p:cNvSpPr/>
            <p:nvPr/>
          </p:nvSpPr>
          <p:spPr>
            <a:xfrm>
              <a:off x="7684455" y="2996952"/>
              <a:ext cx="4002115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Bead with sliding contact &amp; sliding contact on a single wire</a:t>
              </a:r>
            </a:p>
          </p:txBody>
        </p:sp>
        <p:pic>
          <p:nvPicPr>
            <p:cNvPr id="33" name="Grafik 32" descr="Ein Bild, das Messstab Maßband, Lineal, Insekt, Wirbellose enthält.&#10;&#10;Automatisch generierte Beschreibung">
              <a:extLst>
                <a:ext uri="{FF2B5EF4-FFF2-40B4-BE49-F238E27FC236}">
                  <a16:creationId xmlns:a16="http://schemas.microsoft.com/office/drawing/2014/main" id="{C0B39F1A-9C38-0D15-4901-C9F55D646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39" t="40492" r="49415" b="24808"/>
            <a:stretch/>
          </p:blipFill>
          <p:spPr>
            <a:xfrm>
              <a:off x="7697606" y="1196752"/>
              <a:ext cx="1841395" cy="1791773"/>
            </a:xfrm>
            <a:prstGeom prst="rect">
              <a:avLst/>
            </a:prstGeom>
          </p:spPr>
        </p:pic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77E08A04-3AA6-C507-6A2C-6E2001611015}"/>
                </a:ext>
              </a:extLst>
            </p:cNvPr>
            <p:cNvSpPr/>
            <p:nvPr/>
          </p:nvSpPr>
          <p:spPr>
            <a:xfrm rot="2064671">
              <a:off x="9175475" y="1693020"/>
              <a:ext cx="331490" cy="216024"/>
            </a:xfrm>
            <a:prstGeom prst="ellipse">
              <a:avLst/>
            </a:prstGeom>
            <a:noFill/>
            <a:ln>
              <a:solidFill>
                <a:srgbClr val="80BA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35" name="Grafik 34" descr="Ein Bild, das Im Haus, stationär enthält.&#10;&#10;Automatisch generierte Beschreibung">
              <a:extLst>
                <a:ext uri="{FF2B5EF4-FFF2-40B4-BE49-F238E27FC236}">
                  <a16:creationId xmlns:a16="http://schemas.microsoft.com/office/drawing/2014/main" id="{4FA2451C-7F69-6571-1BA9-5947635F2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488" t="1961" r="21752" b="59461"/>
            <a:stretch/>
          </p:blipFill>
          <p:spPr>
            <a:xfrm>
              <a:off x="9595815" y="1196752"/>
              <a:ext cx="2090755" cy="1791773"/>
            </a:xfrm>
            <a:prstGeom prst="rect">
              <a:avLst/>
            </a:prstGeom>
          </p:spPr>
        </p:pic>
        <p:pic>
          <p:nvPicPr>
            <p:cNvPr id="48" name="Grafik 47" descr="Ein Bild, das Softdrink, Silber enthält.&#10;&#10;Automatisch generierte Beschreibung">
              <a:extLst>
                <a:ext uri="{FF2B5EF4-FFF2-40B4-BE49-F238E27FC236}">
                  <a16:creationId xmlns:a16="http://schemas.microsoft.com/office/drawing/2014/main" id="{A02B7F6D-0D82-2180-0072-1B1A4D7A5F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88" t="27823" r="49050" b="55251"/>
            <a:stretch/>
          </p:blipFill>
          <p:spPr>
            <a:xfrm>
              <a:off x="7697606" y="3284984"/>
              <a:ext cx="2486388" cy="1056984"/>
            </a:xfrm>
            <a:prstGeom prst="rect">
              <a:avLst/>
            </a:prstGeom>
          </p:spPr>
        </p:pic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357A2352-5890-A801-80C7-BF0C2203FF8E}"/>
                </a:ext>
              </a:extLst>
            </p:cNvPr>
            <p:cNvSpPr/>
            <p:nvPr/>
          </p:nvSpPr>
          <p:spPr>
            <a:xfrm>
              <a:off x="7684823" y="4341968"/>
              <a:ext cx="2486388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Sliding contact on the PCB</a:t>
              </a:r>
            </a:p>
          </p:txBody>
        </p:sp>
        <p:pic>
          <p:nvPicPr>
            <p:cNvPr id="50" name="Grafik 49" descr="Ein Bild, das Person, Im Haus, Elektronik, Techniker enthält.&#10;&#10;Automatisch generierte Beschreibung">
              <a:extLst>
                <a:ext uri="{FF2B5EF4-FFF2-40B4-BE49-F238E27FC236}">
                  <a16:creationId xmlns:a16="http://schemas.microsoft.com/office/drawing/2014/main" id="{52AEECF5-CBFC-C24E-1A6E-811E288F1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69" b="7167"/>
            <a:stretch/>
          </p:blipFill>
          <p:spPr>
            <a:xfrm>
              <a:off x="7681376" y="4633195"/>
              <a:ext cx="2489467" cy="1300714"/>
            </a:xfrm>
            <a:prstGeom prst="rect">
              <a:avLst/>
            </a:prstGeom>
          </p:spPr>
        </p:pic>
        <p:pic>
          <p:nvPicPr>
            <p:cNvPr id="51" name="Grafik 50" descr="Ein Bild, das Im Haus, Maschine, Zylinder, Werkzeug enthält.&#10;&#10;Automatisch generierte Beschreibung">
              <a:extLst>
                <a:ext uri="{FF2B5EF4-FFF2-40B4-BE49-F238E27FC236}">
                  <a16:creationId xmlns:a16="http://schemas.microsoft.com/office/drawing/2014/main" id="{DDB57180-30B7-0A03-5217-F92E97904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2" t="23855" r="23388" b="3385"/>
            <a:stretch/>
          </p:blipFill>
          <p:spPr>
            <a:xfrm>
              <a:off x="10262106" y="3284983"/>
              <a:ext cx="1424464" cy="2648925"/>
            </a:xfrm>
            <a:prstGeom prst="rect">
              <a:avLst/>
            </a:prstGeom>
          </p:spPr>
        </p:pic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FF29E289-84CE-7929-45C2-9D1F8A9AD8D4}"/>
                </a:ext>
              </a:extLst>
            </p:cNvPr>
            <p:cNvSpPr/>
            <p:nvPr/>
          </p:nvSpPr>
          <p:spPr>
            <a:xfrm>
              <a:off x="7681376" y="5928419"/>
              <a:ext cx="2475113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 day of failed approaches…</a:t>
              </a:r>
            </a:p>
          </p:txBody>
        </p:sp>
        <p:sp>
          <p:nvSpPr>
            <p:cNvPr id="53" name="Rechteck 52">
              <a:extLst>
                <a:ext uri="{FF2B5EF4-FFF2-40B4-BE49-F238E27FC236}">
                  <a16:creationId xmlns:a16="http://schemas.microsoft.com/office/drawing/2014/main" id="{EE74CBBE-108D-E653-478C-9204C56B9F81}"/>
                </a:ext>
              </a:extLst>
            </p:cNvPr>
            <p:cNvSpPr/>
            <p:nvPr/>
          </p:nvSpPr>
          <p:spPr>
            <a:xfrm>
              <a:off x="10262106" y="5921011"/>
              <a:ext cx="1424464" cy="461665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Positioning with 3D stage (successful)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A1EA5B2-50F4-5820-58EA-E1F92660DFC8}"/>
              </a:ext>
            </a:extLst>
          </p:cNvPr>
          <p:cNvGrpSpPr/>
          <p:nvPr/>
        </p:nvGrpSpPr>
        <p:grpSpPr>
          <a:xfrm>
            <a:off x="911424" y="2193748"/>
            <a:ext cx="2016225" cy="2035514"/>
            <a:chOff x="5879976" y="2030525"/>
            <a:chExt cx="2016225" cy="2035514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CE851917-3F1B-700E-227B-39C9C208B2F6}"/>
                </a:ext>
              </a:extLst>
            </p:cNvPr>
            <p:cNvSpPr txBox="1"/>
            <p:nvPr/>
          </p:nvSpPr>
          <p:spPr>
            <a:xfrm>
              <a:off x="5879976" y="3789040"/>
              <a:ext cx="20162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Broken spare of the PCB</a:t>
              </a:r>
            </a:p>
          </p:txBody>
        </p:sp>
        <p:pic>
          <p:nvPicPr>
            <p:cNvPr id="16" name="Grafik 15" descr="Ein Bild, das Kreis, Gelände, Gullydeckel, Boden enthält.&#10;&#10;Automatisch generierte Beschreibung">
              <a:extLst>
                <a:ext uri="{FF2B5EF4-FFF2-40B4-BE49-F238E27FC236}">
                  <a16:creationId xmlns:a16="http://schemas.microsoft.com/office/drawing/2014/main" id="{0F38A814-3A93-74BF-5626-B811E93EC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05" t="11151" r="19303" b="5270"/>
            <a:stretch/>
          </p:blipFill>
          <p:spPr>
            <a:xfrm>
              <a:off x="6018132" y="2030525"/>
              <a:ext cx="1739915" cy="1756522"/>
            </a:xfrm>
            <a:prstGeom prst="rect">
              <a:avLst/>
            </a:prstGeom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0884C91D-3850-F3A0-11CB-1148581E93FC}"/>
              </a:ext>
            </a:extLst>
          </p:cNvPr>
          <p:cNvGrpSpPr/>
          <p:nvPr/>
        </p:nvGrpSpPr>
        <p:grpSpPr>
          <a:xfrm>
            <a:off x="3090434" y="2187546"/>
            <a:ext cx="3176864" cy="2041716"/>
            <a:chOff x="8058986" y="2024323"/>
            <a:chExt cx="3176864" cy="2041716"/>
          </a:xfrm>
        </p:grpSpPr>
        <p:pic>
          <p:nvPicPr>
            <p:cNvPr id="23" name="Grafik 22" descr="Ein Bild, das Metall, Im Haus, Stahl, Gitter enthält.&#10;&#10;Automatisch generierte Beschreibung">
              <a:extLst>
                <a:ext uri="{FF2B5EF4-FFF2-40B4-BE49-F238E27FC236}">
                  <a16:creationId xmlns:a16="http://schemas.microsoft.com/office/drawing/2014/main" id="{959F741F-9755-ABA9-AED3-BCBAD93AC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80"/>
            <a:stretch/>
          </p:blipFill>
          <p:spPr>
            <a:xfrm>
              <a:off x="8169411" y="2024323"/>
              <a:ext cx="2973012" cy="1739670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638DE3C1-BBAD-6D9C-3128-75222E3C4F1C}"/>
                </a:ext>
              </a:extLst>
            </p:cNvPr>
            <p:cNvSpPr txBox="1"/>
            <p:nvPr/>
          </p:nvSpPr>
          <p:spPr>
            <a:xfrm>
              <a:off x="8058986" y="3789040"/>
              <a:ext cx="31768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Backside of the PCB resting on the ledge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D1302C4A-4853-2190-A03F-1269D345C22C}"/>
              </a:ext>
            </a:extLst>
          </p:cNvPr>
          <p:cNvGrpSpPr/>
          <p:nvPr/>
        </p:nvGrpSpPr>
        <p:grpSpPr>
          <a:xfrm>
            <a:off x="911424" y="4209809"/>
            <a:ext cx="5961495" cy="2167242"/>
            <a:chOff x="5879976" y="4046586"/>
            <a:chExt cx="5961495" cy="2167242"/>
          </a:xfrm>
        </p:grpSpPr>
        <p:pic>
          <p:nvPicPr>
            <p:cNvPr id="26" name="Grafik 25" descr="Ein Bild, das Kreis, Silber, Auto enthält.&#10;&#10;Automatisch generierte Beschreibung">
              <a:extLst>
                <a:ext uri="{FF2B5EF4-FFF2-40B4-BE49-F238E27FC236}">
                  <a16:creationId xmlns:a16="http://schemas.microsoft.com/office/drawing/2014/main" id="{C82611B1-3E8F-152F-B750-DEB8CA0D89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67" t="14137" r="9439" b="10467"/>
            <a:stretch/>
          </p:blipFill>
          <p:spPr>
            <a:xfrm>
              <a:off x="6095231" y="4225444"/>
              <a:ext cx="1163026" cy="1440000"/>
            </a:xfrm>
            <a:prstGeom prst="rect">
              <a:avLst/>
            </a:prstGeom>
          </p:spPr>
        </p:pic>
        <p:pic>
          <p:nvPicPr>
            <p:cNvPr id="27" name="Grafik 26" descr="Ein Bild, das Autoteile, Reifen, Synthesekautschuk, Naturkautschuk enthält.&#10;&#10;Automatisch generierte Beschreibung">
              <a:extLst>
                <a:ext uri="{FF2B5EF4-FFF2-40B4-BE49-F238E27FC236}">
                  <a16:creationId xmlns:a16="http://schemas.microsoft.com/office/drawing/2014/main" id="{6FFAE6F0-CE54-3AFE-8645-7643D001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03" b="23404"/>
            <a:stretch/>
          </p:blipFill>
          <p:spPr>
            <a:xfrm>
              <a:off x="8169412" y="4225444"/>
              <a:ext cx="2981700" cy="1440000"/>
            </a:xfrm>
            <a:prstGeom prst="rect">
              <a:avLst/>
            </a:prstGeom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1022A471-C022-504C-613A-6B4233591B08}"/>
                </a:ext>
              </a:extLst>
            </p:cNvPr>
            <p:cNvSpPr txBox="1"/>
            <p:nvPr/>
          </p:nvSpPr>
          <p:spPr>
            <a:xfrm>
              <a:off x="5879976" y="5752163"/>
              <a:ext cx="57868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PCB through the DN25 CF (left) respectively DN40 CF flange (center) and front of the PCB before mounting the feedthrough and locking mechanism (opposite side).</a:t>
              </a:r>
            </a:p>
          </p:txBody>
        </p:sp>
        <p:pic>
          <p:nvPicPr>
            <p:cNvPr id="29" name="Grafik 28" descr="Ein Bild, das Waschbecken, Silber, Im Haus enthält.&#10;&#10;Automatisch generierte Beschreibung">
              <a:extLst>
                <a:ext uri="{FF2B5EF4-FFF2-40B4-BE49-F238E27FC236}">
                  <a16:creationId xmlns:a16="http://schemas.microsoft.com/office/drawing/2014/main" id="{BC947326-C356-0DB0-9BF8-6F30103E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94" t="23622" r="30114" b="39925"/>
            <a:stretch/>
          </p:blipFill>
          <p:spPr>
            <a:xfrm>
              <a:off x="10148335" y="4046586"/>
              <a:ext cx="1693136" cy="870209"/>
            </a:xfrm>
            <a:prstGeom prst="rect">
              <a:avLst/>
            </a:prstGeom>
          </p:spPr>
        </p:pic>
        <p:pic>
          <p:nvPicPr>
            <p:cNvPr id="30" name="Grafik 29" descr="Ein Bild, das Kreis, Licht enthält.&#10;&#10;Automatisch generierte Beschreibung">
              <a:extLst>
                <a:ext uri="{FF2B5EF4-FFF2-40B4-BE49-F238E27FC236}">
                  <a16:creationId xmlns:a16="http://schemas.microsoft.com/office/drawing/2014/main" id="{C5803CEB-5D69-DE4E-8C12-4005534F8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0" r="29317"/>
            <a:stretch/>
          </p:blipFill>
          <p:spPr>
            <a:xfrm>
              <a:off x="7307834" y="4225444"/>
              <a:ext cx="801702" cy="1440000"/>
            </a:xfrm>
            <a:prstGeom prst="rect">
              <a:avLst/>
            </a:prstGeom>
          </p:spPr>
        </p:pic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795FA47E-CFE3-C129-ED13-F82AE88F6BDC}"/>
              </a:ext>
            </a:extLst>
          </p:cNvPr>
          <p:cNvSpPr txBox="1"/>
          <p:nvPr/>
        </p:nvSpPr>
        <p:spPr>
          <a:xfrm>
            <a:off x="1510823" y="3227540"/>
            <a:ext cx="851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Rogers</a:t>
            </a:r>
          </a:p>
          <a:p>
            <a:pPr algn="ctr"/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TMM10i</a:t>
            </a:r>
          </a:p>
        </p:txBody>
      </p:sp>
    </p:spTree>
    <p:extLst>
      <p:ext uri="{BB962C8B-B14F-4D97-AF65-F5344CB8AC3E}">
        <p14:creationId xmlns:p14="http://schemas.microsoft.com/office/powerpoint/2010/main" val="357464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82DC58D-F27C-F398-5587-7C3A91F0BE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3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C0175BE-AE4F-EC72-D48B-D867026F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25F8D7-A557-C409-1242-066297966B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Electro-Optical Bunch Arrival-Time Measurement 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Pickups for Bunch Arrival-Time Monitors</a:t>
            </a:r>
          </a:p>
          <a:p>
            <a:pPr marL="838200" lvl="1"/>
            <a:r>
              <a:rPr lang="en-US" dirty="0"/>
              <a:t>From button-pickups to 40-GHz cone-shaped pickups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Pickups on a Printed Circuit Board (PCB)</a:t>
            </a:r>
          </a:p>
          <a:p>
            <a:pPr marL="838200" lvl="1"/>
            <a:r>
              <a:rPr lang="en-US" dirty="0"/>
              <a:t>Concept for a PCB-BAM</a:t>
            </a:r>
          </a:p>
          <a:p>
            <a:pPr marL="838200" lvl="1"/>
            <a:r>
              <a:rPr lang="en-US" dirty="0"/>
              <a:t>Production of a first demonstrator</a:t>
            </a:r>
          </a:p>
          <a:p>
            <a:pPr marL="838200" lvl="1"/>
            <a:r>
              <a:rPr lang="en-US" dirty="0"/>
              <a:t>Measurements</a:t>
            </a:r>
          </a:p>
          <a:p>
            <a:pPr marL="276225" lvl="2" indent="0">
              <a:buSzPct val="106000"/>
              <a:buNone/>
            </a:pPr>
            <a:endParaRPr lang="en-US" dirty="0">
              <a:highlight>
                <a:srgbClr val="FFFF00"/>
              </a:highlight>
              <a:ea typeface="MS PGothic" pitchFamily="34" charset="-128"/>
            </a:endParaRPr>
          </a:p>
          <a:p>
            <a:pPr marL="285750" lvl="1">
              <a:buSzPct val="106000"/>
            </a:pPr>
            <a:r>
              <a:rPr lang="en-US" dirty="0">
                <a:ea typeface="MS PGothic" pitchFamily="34" charset="-128"/>
              </a:rPr>
              <a:t>Conclusion and Outlook</a:t>
            </a:r>
          </a:p>
          <a:p>
            <a:pPr marL="561975" lvl="2">
              <a:buSzPct val="106000"/>
            </a:pPr>
            <a:r>
              <a:rPr lang="en-US" dirty="0">
                <a:ea typeface="MS PGothic" pitchFamily="34" charset="-128"/>
              </a:rPr>
              <a:t>Limitations for BPM in circular Machine</a:t>
            </a:r>
          </a:p>
          <a:p>
            <a:pPr marL="285750" lvl="1">
              <a:buSzPct val="106000"/>
            </a:pPr>
            <a:endParaRPr lang="en-US" dirty="0">
              <a:highlight>
                <a:srgbClr val="FFFF00"/>
              </a:highlight>
              <a:ea typeface="MS PGothic" pitchFamily="34" charset="-128"/>
            </a:endParaRPr>
          </a:p>
          <a:p>
            <a:pPr marL="838200"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391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6937E-9375-54BD-7236-D2118481B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27842D8-D83D-B6F8-480E-7745BC473A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30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1A42242-E164-ED2A-DF81-7C817BF69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5FEE0E-8639-AC96-478D-989F8BE52E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BDC4C5"/>
                </a:solidFill>
              </a:rPr>
              <a:t>Electro-Optical Bunch Arrival-Time Measurement 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BDC4C5"/>
                </a:solidFill>
              </a:rPr>
              <a:t>Pickups for Bunch Arrival-Time Monitors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From button-pickups to 40-GHz cone-shaped pickups</a:t>
            </a:r>
          </a:p>
          <a:p>
            <a:endParaRPr lang="en-US" dirty="0">
              <a:solidFill>
                <a:srgbClr val="BDC4C5"/>
              </a:solidFill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Pickups on a Printed Circuit Board (PCB)</a:t>
            </a:r>
          </a:p>
          <a:p>
            <a:pPr marL="838200" lvl="1"/>
            <a:r>
              <a:rPr lang="en-US" dirty="0"/>
              <a:t>Concept for a PCB-BAM</a:t>
            </a:r>
          </a:p>
          <a:p>
            <a:pPr marL="838200" lvl="1"/>
            <a:r>
              <a:rPr lang="en-US" dirty="0"/>
              <a:t>Production of a first demonstrator</a:t>
            </a:r>
          </a:p>
          <a:p>
            <a:pPr marL="838200" lvl="1"/>
            <a:r>
              <a:rPr lang="en-US" dirty="0"/>
              <a:t>Measurements</a:t>
            </a:r>
          </a:p>
          <a:p>
            <a:pPr marL="276225" lvl="2" indent="0">
              <a:buSzPct val="106000"/>
              <a:buNone/>
            </a:pPr>
            <a:endParaRPr lang="en-US" dirty="0">
              <a:solidFill>
                <a:srgbClr val="BDC4C5"/>
              </a:solidFill>
              <a:highlight>
                <a:srgbClr val="FFFF00"/>
              </a:highlight>
              <a:ea typeface="MS PGothic" pitchFamily="34" charset="-128"/>
            </a:endParaRPr>
          </a:p>
          <a:p>
            <a:pPr marL="285750" lvl="1">
              <a:buSzPct val="106000"/>
            </a:pPr>
            <a:r>
              <a:rPr lang="en-US" dirty="0">
                <a:solidFill>
                  <a:srgbClr val="BDC4C5"/>
                </a:solidFill>
                <a:ea typeface="MS PGothic" pitchFamily="34" charset="-128"/>
              </a:rPr>
              <a:t>Conclusion and Outlook</a:t>
            </a:r>
          </a:p>
          <a:p>
            <a:pPr marL="561975" lvl="2">
              <a:buSzPct val="106000"/>
            </a:pPr>
            <a:r>
              <a:rPr lang="en-US" dirty="0">
                <a:solidFill>
                  <a:srgbClr val="BDC4C5"/>
                </a:solidFill>
                <a:ea typeface="MS PGothic" pitchFamily="34" charset="-128"/>
              </a:rPr>
              <a:t>Limitations for BPM in circular Machine</a:t>
            </a:r>
            <a:endParaRPr lang="en-US" dirty="0">
              <a:solidFill>
                <a:srgbClr val="BDC4C5"/>
              </a:solidFill>
              <a:highlight>
                <a:srgbClr val="FFFF00"/>
              </a:highlight>
              <a:ea typeface="MS PGothic" pitchFamily="34" charset="-128"/>
            </a:endParaRPr>
          </a:p>
          <a:p>
            <a:pPr marL="838200"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116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87C9FAE-EBDF-832F-5610-5C0EB6ACEB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31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17DE7A4-C4F3-09D0-E515-A7F697445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on a Printed Circuit Board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A21B51B-3948-B2D0-FB1D-D62A572361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u="sng" dirty="0"/>
              <a:t>Measurement with the first demonstrator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Proof-of-concept measurements at the ELBE accelerator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Signal similar to simulation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endParaRPr lang="en-US" dirty="0">
              <a:latin typeface="Cambria Math" panose="02040503050406030204" pitchFamily="18" charset="0"/>
            </a:endParaRPr>
          </a:p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F134089C-8590-D891-5E22-2F76A00CA019}"/>
                  </a:ext>
                </a:extLst>
              </p:cNvPr>
              <p:cNvSpPr txBox="1"/>
              <p:nvPr/>
            </p:nvSpPr>
            <p:spPr bwMode="auto">
              <a:xfrm>
                <a:off x="4655840" y="5954476"/>
                <a:ext cx="6336704" cy="46166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2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 pulse ever measured with the EO-PCB BAM (Acq002-CH1-Pulse0) with an expected charge of </a:t>
                </a:r>
                <a14:m>
                  <m:oMath xmlns:m="http://schemas.openxmlformats.org/officeDocument/2006/math">
                    <m:r>
                      <a:rPr lang="de-DE" sz="1200" b="1" i="1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de-DE" sz="1200" b="1" i="1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de-DE" sz="1200" b="1" i="1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𝟒𝟓</m:t>
                    </m:r>
                    <m:r>
                      <a:rPr lang="de-DE" sz="1200" b="1" i="1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de-DE" sz="1200" b="1" i="1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𝒑𝑪</m:t>
                    </m:r>
                  </m:oMath>
                </a14:m>
                <a:r>
                  <a:rPr lang="en-US" sz="1200" b="1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HZDR in 2023</a:t>
                </a:r>
                <a:r>
                  <a:rPr lang="en-US" sz="1200" b="1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de-DE" sz="1200" b="1" i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F134089C-8590-D891-5E22-2F76A00CA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55840" y="5954476"/>
                <a:ext cx="6336704" cy="461665"/>
              </a:xfrm>
              <a:prstGeom prst="rect">
                <a:avLst/>
              </a:prstGeom>
              <a:blipFill>
                <a:blip r:embed="rId2"/>
                <a:stretch>
                  <a:fillRect t="-2632" b="-789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BDF8A55-A9AF-2C8F-C985-969F9514DF18}"/>
              </a:ext>
            </a:extLst>
          </p:cNvPr>
          <p:cNvGrpSpPr/>
          <p:nvPr/>
        </p:nvGrpSpPr>
        <p:grpSpPr>
          <a:xfrm>
            <a:off x="3719736" y="2348880"/>
            <a:ext cx="7448375" cy="3803964"/>
            <a:chOff x="1291619" y="1550667"/>
            <a:chExt cx="9176715" cy="4686645"/>
          </a:xfrm>
        </p:grpSpPr>
        <p:pic>
          <p:nvPicPr>
            <p:cNvPr id="7" name="Grafik 6" descr="Ein Bild, das Text, Screenshot, Schrift, Reihe enthält.&#10;&#10;Automatisch generierte Beschreibung">
              <a:extLst>
                <a:ext uri="{FF2B5EF4-FFF2-40B4-BE49-F238E27FC236}">
                  <a16:creationId xmlns:a16="http://schemas.microsoft.com/office/drawing/2014/main" id="{0DB63A9A-0280-C748-01B3-68AAF29D4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5"/>
            <a:stretch/>
          </p:blipFill>
          <p:spPr>
            <a:xfrm>
              <a:off x="1291619" y="1550667"/>
              <a:ext cx="9176715" cy="4686645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914F1D61-CF81-ED9E-4B66-07C084A6FC9F}"/>
                </a:ext>
              </a:extLst>
            </p:cNvPr>
            <p:cNvSpPr/>
            <p:nvPr/>
          </p:nvSpPr>
          <p:spPr>
            <a:xfrm>
              <a:off x="6888088" y="4653136"/>
              <a:ext cx="2016224" cy="574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046867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BDE37-49A5-AF8C-0A59-A02735736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F90002-CC46-C7E9-AE7F-74F7A3B685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32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4E2AD1F-82A8-2F77-D736-A60D4AA82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on a Printed Circuit Board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96B595-3AB2-69CA-D7F9-D77B03A31B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u="sng" dirty="0"/>
              <a:t>Measurement with the first demonstrator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Proof-of-concept measurements at the ELBE accelerator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Signal similar to simulation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Slew-rate below project goal, </a:t>
            </a:r>
            <a:br>
              <a:rPr lang="en-US" dirty="0">
                <a:latin typeface="Cambria Math" panose="02040503050406030204" pitchFamily="18" charset="0"/>
              </a:rPr>
            </a:br>
            <a:r>
              <a:rPr lang="en-US" dirty="0">
                <a:latin typeface="Cambria Math" panose="02040503050406030204" pitchFamily="18" charset="0"/>
              </a:rPr>
              <a:t>mostly due to choice of substrate</a:t>
            </a:r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1D6BE04-ACC0-F0FA-843C-B26B5E51E3E9}"/>
              </a:ext>
            </a:extLst>
          </p:cNvPr>
          <p:cNvSpPr txBox="1"/>
          <p:nvPr/>
        </p:nvSpPr>
        <p:spPr bwMode="auto">
          <a:xfrm>
            <a:off x="6240016" y="5581877"/>
            <a:ext cx="5420901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 slew rate (SR) vs charge for the first demonstrator compared to different simulations and the current cone-shaped pickups. </a:t>
            </a:r>
            <a:endParaRPr lang="en-US" sz="1200" b="1" i="1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677131C-1348-B180-0A72-93E48326E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1940" y="2132856"/>
            <a:ext cx="6390735" cy="3651849"/>
          </a:xfrm>
          <a:prstGeom prst="rect">
            <a:avLst/>
          </a:prstGeom>
        </p:spPr>
      </p:pic>
      <p:sp>
        <p:nvSpPr>
          <p:cNvPr id="10" name="refs_2011">
            <a:hlinkClick r:id="rId4"/>
            <a:extLst>
              <a:ext uri="{FF2B5EF4-FFF2-40B4-BE49-F238E27FC236}">
                <a16:creationId xmlns:a16="http://schemas.microsoft.com/office/drawing/2014/main" id="{49E14D76-9BB3-B88C-4E3E-6CD20430209C}"/>
              </a:ext>
            </a:extLst>
          </p:cNvPr>
          <p:cNvSpPr/>
          <p:nvPr/>
        </p:nvSpPr>
        <p:spPr>
          <a:xfrm>
            <a:off x="6792000" y="6293345"/>
            <a:ext cx="540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 et al., Phys. Rev. ST Accel. Beams, 2015. DOI:10.1103/PhysRevSTAB.18.012801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9E4AD28-1591-73D1-ED3F-920B46B47F0B}"/>
              </a:ext>
            </a:extLst>
          </p:cNvPr>
          <p:cNvGrpSpPr/>
          <p:nvPr/>
        </p:nvGrpSpPr>
        <p:grpSpPr>
          <a:xfrm>
            <a:off x="8112224" y="2564904"/>
            <a:ext cx="1288160" cy="1584176"/>
            <a:chOff x="7360638" y="1914625"/>
            <a:chExt cx="1288160" cy="1584176"/>
          </a:xfrm>
        </p:grpSpPr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453A20E1-F16B-6649-9FD1-508F150C6D0F}"/>
                </a:ext>
              </a:extLst>
            </p:cNvPr>
            <p:cNvCxnSpPr>
              <a:cxnSpLocks/>
            </p:cNvCxnSpPr>
            <p:nvPr/>
          </p:nvCxnSpPr>
          <p:spPr>
            <a:xfrm>
              <a:off x="7392144" y="1914625"/>
              <a:ext cx="0" cy="1584176"/>
            </a:xfrm>
            <a:prstGeom prst="straightConnector1">
              <a:avLst/>
            </a:prstGeom>
            <a:ln w="38100">
              <a:solidFill>
                <a:srgbClr val="3607FF"/>
              </a:solidFill>
              <a:headEnd type="triangle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52C19E-AD78-950A-D9B4-2E6B75655A7B}"/>
                </a:ext>
              </a:extLst>
            </p:cNvPr>
            <p:cNvSpPr txBox="1"/>
            <p:nvPr/>
          </p:nvSpPr>
          <p:spPr>
            <a:xfrm>
              <a:off x="7360638" y="2346673"/>
              <a:ext cx="128816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3607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Decrease due to use of the TMM10i laminate</a:t>
              </a:r>
            </a:p>
          </p:txBody>
        </p:sp>
      </p:grpSp>
      <p:pic>
        <p:nvPicPr>
          <p:cNvPr id="17" name="Grafik 16" descr="Ein Bild, das Text, Screenshot, Kreis, Aufdruck enthält.&#10;&#10;Automatisch generierte Beschreibung">
            <a:extLst>
              <a:ext uri="{FF2B5EF4-FFF2-40B4-BE49-F238E27FC236}">
                <a16:creationId xmlns:a16="http://schemas.microsoft.com/office/drawing/2014/main" id="{D51F1F60-DE2B-0B70-767A-511194CD75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t="26899" r="38975" b="19551"/>
          <a:stretch/>
        </p:blipFill>
        <p:spPr>
          <a:xfrm>
            <a:off x="514950" y="3928644"/>
            <a:ext cx="2160240" cy="216024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E0C43F4-9F79-54EC-3DE5-8076DCD33D63}"/>
              </a:ext>
            </a:extLst>
          </p:cNvPr>
          <p:cNvSpPr txBox="1"/>
          <p:nvPr/>
        </p:nvSpPr>
        <p:spPr bwMode="auto">
          <a:xfrm>
            <a:off x="2807901" y="5581877"/>
            <a:ext cx="262800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4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 of 0.2 mm fused-silica waver after laser-cutting at THM</a:t>
            </a:r>
            <a:endParaRPr lang="de-DE" sz="1400" i="1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8" descr="Ein Bild, das Buch, Text, Stapel, Im Haus enthält.&#10;&#10;Automatisch generierte Beschreibung">
            <a:extLst>
              <a:ext uri="{FF2B5EF4-FFF2-40B4-BE49-F238E27FC236}">
                <a16:creationId xmlns:a16="http://schemas.microsoft.com/office/drawing/2014/main" id="{4DDC4408-E25A-69F1-0AE0-63D85E3D1D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9" t="25014" r="24032" b="28216"/>
          <a:stretch/>
        </p:blipFill>
        <p:spPr>
          <a:xfrm>
            <a:off x="2746665" y="3928644"/>
            <a:ext cx="2717170" cy="141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9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0CAEB-9D10-BB11-133B-A7554109B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F2A63F9-E817-40AA-FC19-7242F16A8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33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01C07D0-646E-5C64-2065-64B473684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5513446-3A4B-0A03-2CF2-882DC75662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BDC4C5"/>
                </a:solidFill>
              </a:rPr>
              <a:t>Electro-Optical Bunch Arrival-Time Measurement 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BDC4C5"/>
                </a:solidFill>
              </a:rPr>
              <a:t>Pickups for Bunch Arrival-Time Monitors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From button-pickups to 40-GHz cone-shaped pickups</a:t>
            </a:r>
          </a:p>
          <a:p>
            <a:endParaRPr lang="en-US" dirty="0">
              <a:solidFill>
                <a:srgbClr val="BDC4C5"/>
              </a:solidFill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BDC4C5"/>
                </a:solidFill>
              </a:rPr>
              <a:t>Pickups on a Printed Circuit Board (PCB)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Concept for a PCB-BAM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Production of a first demonstrator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Measurements</a:t>
            </a:r>
          </a:p>
          <a:p>
            <a:pPr marL="276225" lvl="2" indent="0">
              <a:buSzPct val="106000"/>
              <a:buNone/>
            </a:pPr>
            <a:endParaRPr lang="en-US" dirty="0">
              <a:solidFill>
                <a:srgbClr val="BDC4C5"/>
              </a:solidFill>
              <a:highlight>
                <a:srgbClr val="FFFF00"/>
              </a:highlight>
              <a:ea typeface="MS PGothic" pitchFamily="34" charset="-128"/>
            </a:endParaRPr>
          </a:p>
          <a:p>
            <a:pPr marL="285750" lvl="1">
              <a:buSzPct val="106000"/>
            </a:pPr>
            <a:r>
              <a:rPr lang="en-US" dirty="0">
                <a:ea typeface="MS PGothic" pitchFamily="34" charset="-128"/>
              </a:rPr>
              <a:t>Conclusion and Outlook</a:t>
            </a:r>
          </a:p>
          <a:p>
            <a:pPr marL="561975" lvl="2">
              <a:buSzPct val="106000"/>
            </a:pPr>
            <a:r>
              <a:rPr lang="en-US" dirty="0">
                <a:ea typeface="MS PGothic" pitchFamily="34" charset="-128"/>
              </a:rPr>
              <a:t>Limitations for BPM in circular Machine</a:t>
            </a:r>
            <a:endParaRPr lang="en-US" dirty="0">
              <a:highlight>
                <a:srgbClr val="FFFF00"/>
              </a:highlight>
              <a:ea typeface="MS PGothic" pitchFamily="34" charset="-128"/>
            </a:endParaRPr>
          </a:p>
          <a:p>
            <a:pPr marL="838200"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784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27E5E-3A2A-AEE9-0FA5-1B7A3617D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7F954F3-BF52-271B-60A2-F6536289BB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34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E4951F6-1D38-E7FF-F7A4-A54B382D7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Pickups on a Printed Circuit Board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17EB0A-2801-E5A8-DF4B-310AA1D3C2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u="sng" dirty="0"/>
              <a:t>Conclusion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Planar pickups on a printed circuit board give a strong signal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Well suited for short bunches and “low” repetition rates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Drawbacks: </a:t>
            </a:r>
          </a:p>
          <a:p>
            <a:pPr marL="838200" lvl="1">
              <a:spcAft>
                <a:spcPts val="900"/>
              </a:spcAft>
            </a:pPr>
            <a:r>
              <a:rPr lang="en-US" dirty="0">
                <a:latin typeface="Cambria Math" panose="02040503050406030204" pitchFamily="18" charset="0"/>
              </a:rPr>
              <a:t>High wake effect due to discontinuity in beamline </a:t>
            </a:r>
          </a:p>
          <a:p>
            <a:pPr marL="838200" lvl="1">
              <a:spcAft>
                <a:spcPts val="900"/>
              </a:spcAft>
            </a:pPr>
            <a:r>
              <a:rPr lang="en-US" dirty="0">
                <a:latin typeface="Cambria Math" panose="02040503050406030204" pitchFamily="18" charset="0"/>
              </a:rPr>
              <a:t>Strong ringing after main pulse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en-US" dirty="0">
                <a:latin typeface="Cambria Math" panose="02040503050406030204" pitchFamily="18" charset="0"/>
              </a:rPr>
              <a:t>PCB is versatile: </a:t>
            </a:r>
          </a:p>
          <a:p>
            <a:pPr marL="838200" lvl="1">
              <a:spcAft>
                <a:spcPts val="900"/>
              </a:spcAft>
            </a:pPr>
            <a:r>
              <a:rPr lang="en-US" dirty="0">
                <a:latin typeface="Cambria Math" panose="02040503050406030204" pitchFamily="18" charset="0"/>
              </a:rPr>
              <a:t>Subtraction of two signals should be possible, </a:t>
            </a:r>
            <a:br>
              <a:rPr lang="en-US" dirty="0">
                <a:latin typeface="Cambria Math" panose="02040503050406030204" pitchFamily="18" charset="0"/>
              </a:rPr>
            </a:br>
            <a:r>
              <a:rPr lang="en-US" dirty="0">
                <a:latin typeface="Cambria Math" panose="02040503050406030204" pitchFamily="18" charset="0"/>
              </a:rPr>
              <a:t>but ultra-wideband will be a challenge!</a:t>
            </a:r>
            <a:br>
              <a:rPr lang="en-US" dirty="0">
                <a:latin typeface="Cambria Math" panose="02040503050406030204" pitchFamily="18" charset="0"/>
              </a:rPr>
            </a:br>
            <a:r>
              <a:rPr lang="en-US" dirty="0">
                <a:latin typeface="Cambria Math" panose="02040503050406030204" pitchFamily="18" charset="0"/>
              </a:rPr>
              <a:t> </a:t>
            </a:r>
          </a:p>
          <a:p>
            <a:endParaRPr lang="de-DE" dirty="0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C18EC58-965B-C92C-40AA-FE73E738173C}"/>
              </a:ext>
            </a:extLst>
          </p:cNvPr>
          <p:cNvGrpSpPr/>
          <p:nvPr/>
        </p:nvGrpSpPr>
        <p:grpSpPr>
          <a:xfrm>
            <a:off x="7898817" y="769484"/>
            <a:ext cx="2592528" cy="2762793"/>
            <a:chOff x="4340496" y="1337710"/>
            <a:chExt cx="3822287" cy="4351067"/>
          </a:xfrm>
        </p:grpSpPr>
        <p:pic>
          <p:nvPicPr>
            <p:cNvPr id="8" name="Grafik 7" descr="Ein Bild, das Kreis, Gelände, Gullydeckel, Boden enthält.&#10;&#10;Automatisch generierte Beschreibung">
              <a:extLst>
                <a:ext uri="{FF2B5EF4-FFF2-40B4-BE49-F238E27FC236}">
                  <a16:creationId xmlns:a16="http://schemas.microsoft.com/office/drawing/2014/main" id="{4497D47D-6C7D-CC09-06F3-FE0473397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05" t="11151" r="19303" b="5270"/>
            <a:stretch/>
          </p:blipFill>
          <p:spPr>
            <a:xfrm>
              <a:off x="4340496" y="1337710"/>
              <a:ext cx="3822287" cy="3858770"/>
            </a:xfrm>
            <a:prstGeom prst="rect">
              <a:avLst/>
            </a:prstGeom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BFE635BF-B5CA-B7F9-7CB3-F939C011C184}"/>
                </a:ext>
              </a:extLst>
            </p:cNvPr>
            <p:cNvSpPr txBox="1"/>
            <p:nvPr/>
          </p:nvSpPr>
          <p:spPr>
            <a:xfrm>
              <a:off x="4340497" y="5252537"/>
              <a:ext cx="3732880" cy="436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Broken spare of the PCB</a:t>
              </a: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F09A2060-FE73-FB15-9136-11382B0F6D71}"/>
              </a:ext>
            </a:extLst>
          </p:cNvPr>
          <p:cNvGrpSpPr/>
          <p:nvPr/>
        </p:nvGrpSpPr>
        <p:grpSpPr>
          <a:xfrm>
            <a:off x="6816080" y="3583507"/>
            <a:ext cx="5308593" cy="2549670"/>
            <a:chOff x="6816080" y="3583507"/>
            <a:chExt cx="5308593" cy="2549670"/>
          </a:xfrm>
        </p:grpSpPr>
        <p:pic>
          <p:nvPicPr>
            <p:cNvPr id="5" name="Grafik 4" descr="IMG_0541_s.jpg">
              <a:extLst>
                <a:ext uri="{FF2B5EF4-FFF2-40B4-BE49-F238E27FC236}">
                  <a16:creationId xmlns:a16="http://schemas.microsoft.com/office/drawing/2014/main" id="{2F4FC111-B7CF-F9D0-3F3F-D94A1F4FC5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243" t="9806" r="22298" b="22123"/>
            <a:stretch/>
          </p:blipFill>
          <p:spPr bwMode="auto">
            <a:xfrm>
              <a:off x="6960092" y="3624774"/>
              <a:ext cx="2363282" cy="180262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A2B4F63F-4052-8785-7F5B-DA0218D59BCF}"/>
                </a:ext>
              </a:extLst>
            </p:cNvPr>
            <p:cNvCxnSpPr>
              <a:cxnSpLocks/>
            </p:cNvCxnSpPr>
            <p:nvPr/>
          </p:nvCxnSpPr>
          <p:spPr>
            <a:xfrm>
              <a:off x="8249233" y="5352572"/>
              <a:ext cx="0" cy="107598"/>
            </a:xfrm>
            <a:prstGeom prst="line">
              <a:avLst/>
            </a:prstGeom>
            <a:ln w="28575">
              <a:solidFill>
                <a:srgbClr val="80BA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9E15A745-EB0B-10EB-98EC-51262E7A31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7661" y="5451786"/>
              <a:ext cx="2140529" cy="0"/>
            </a:xfrm>
            <a:prstGeom prst="line">
              <a:avLst/>
            </a:prstGeom>
            <a:ln w="28575">
              <a:solidFill>
                <a:srgbClr val="80BA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F9B62C69-F836-0EE6-4E21-BC032D8986FD}"/>
                </a:ext>
              </a:extLst>
            </p:cNvPr>
            <p:cNvCxnSpPr>
              <a:cxnSpLocks/>
            </p:cNvCxnSpPr>
            <p:nvPr/>
          </p:nvCxnSpPr>
          <p:spPr>
            <a:xfrm>
              <a:off x="8247661" y="3583507"/>
              <a:ext cx="0" cy="129150"/>
            </a:xfrm>
            <a:prstGeom prst="line">
              <a:avLst/>
            </a:prstGeom>
            <a:ln w="28575">
              <a:solidFill>
                <a:srgbClr val="80BA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B141C56C-F0E4-FB5C-1D6D-6D7E2AF67A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7661" y="3583507"/>
              <a:ext cx="2140529" cy="0"/>
            </a:xfrm>
            <a:prstGeom prst="line">
              <a:avLst/>
            </a:prstGeom>
            <a:ln w="28575">
              <a:solidFill>
                <a:srgbClr val="80BA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78C1221E-A19D-24CC-B09C-D3AA625987C2}"/>
                </a:ext>
              </a:extLst>
            </p:cNvPr>
            <p:cNvSpPr/>
            <p:nvPr/>
          </p:nvSpPr>
          <p:spPr>
            <a:xfrm>
              <a:off x="6884508" y="5221853"/>
              <a:ext cx="1981732" cy="244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Angelovski, IBIC’12</a:t>
              </a:r>
            </a:p>
          </p:txBody>
        </p:sp>
        <p:sp>
          <p:nvSpPr>
            <p:cNvPr id="15" name="Teilkreis 14">
              <a:extLst>
                <a:ext uri="{FF2B5EF4-FFF2-40B4-BE49-F238E27FC236}">
                  <a16:creationId xmlns:a16="http://schemas.microsoft.com/office/drawing/2014/main" id="{7F8041A3-8134-4693-EBE3-375526BC95CC}"/>
                </a:ext>
              </a:extLst>
            </p:cNvPr>
            <p:cNvSpPr/>
            <p:nvPr/>
          </p:nvSpPr>
          <p:spPr>
            <a:xfrm>
              <a:off x="9479234" y="3612082"/>
              <a:ext cx="900000" cy="900000"/>
            </a:xfrm>
            <a:prstGeom prst="pie">
              <a:avLst>
                <a:gd name="adj1" fmla="val 0"/>
                <a:gd name="adj2" fmla="val 5388303"/>
              </a:avLst>
            </a:prstGeom>
            <a:noFill/>
            <a:ln w="19050">
              <a:solidFill>
                <a:srgbClr val="4A5C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4A5C66"/>
                </a:solidFill>
              </a:endParaRPr>
            </a:p>
          </p:txBody>
        </p:sp>
        <p:sp>
          <p:nvSpPr>
            <p:cNvPr id="16" name="Teilkreis 15">
              <a:extLst>
                <a:ext uri="{FF2B5EF4-FFF2-40B4-BE49-F238E27FC236}">
                  <a16:creationId xmlns:a16="http://schemas.microsoft.com/office/drawing/2014/main" id="{1C948D3B-BBBB-847F-A048-2E2281CC30A0}"/>
                </a:ext>
              </a:extLst>
            </p:cNvPr>
            <p:cNvSpPr/>
            <p:nvPr/>
          </p:nvSpPr>
          <p:spPr>
            <a:xfrm rot="5400000">
              <a:off x="10379234" y="3618546"/>
              <a:ext cx="900000" cy="900000"/>
            </a:xfrm>
            <a:prstGeom prst="pie">
              <a:avLst>
                <a:gd name="adj1" fmla="val 0"/>
                <a:gd name="adj2" fmla="val 5424666"/>
              </a:avLst>
            </a:prstGeom>
            <a:noFill/>
            <a:ln w="19050">
              <a:solidFill>
                <a:srgbClr val="80BA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7" name="Teilkreis 16">
              <a:extLst>
                <a:ext uri="{FF2B5EF4-FFF2-40B4-BE49-F238E27FC236}">
                  <a16:creationId xmlns:a16="http://schemas.microsoft.com/office/drawing/2014/main" id="{F5192B4E-8D62-23E9-3C0B-801255FBCE28}"/>
                </a:ext>
              </a:extLst>
            </p:cNvPr>
            <p:cNvSpPr/>
            <p:nvPr/>
          </p:nvSpPr>
          <p:spPr>
            <a:xfrm rot="16200000">
              <a:off x="9479234" y="4509587"/>
              <a:ext cx="900000" cy="900000"/>
            </a:xfrm>
            <a:prstGeom prst="pie">
              <a:avLst>
                <a:gd name="adj1" fmla="val 0"/>
                <a:gd name="adj2" fmla="val 5424666"/>
              </a:avLst>
            </a:prstGeom>
            <a:noFill/>
            <a:ln w="19050">
              <a:solidFill>
                <a:srgbClr val="4A5C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4A5C66"/>
                </a:solidFill>
              </a:endParaRPr>
            </a:p>
          </p:txBody>
        </p:sp>
        <p:sp>
          <p:nvSpPr>
            <p:cNvPr id="18" name="Teilkreis 17">
              <a:extLst>
                <a:ext uri="{FF2B5EF4-FFF2-40B4-BE49-F238E27FC236}">
                  <a16:creationId xmlns:a16="http://schemas.microsoft.com/office/drawing/2014/main" id="{7C48B8CA-10F7-A662-CBD1-EE0332364FCA}"/>
                </a:ext>
              </a:extLst>
            </p:cNvPr>
            <p:cNvSpPr/>
            <p:nvPr/>
          </p:nvSpPr>
          <p:spPr>
            <a:xfrm rot="10800000">
              <a:off x="10379234" y="4518545"/>
              <a:ext cx="900000" cy="900000"/>
            </a:xfrm>
            <a:prstGeom prst="pie">
              <a:avLst>
                <a:gd name="adj1" fmla="val 0"/>
                <a:gd name="adj2" fmla="val 5424666"/>
              </a:avLst>
            </a:prstGeom>
            <a:noFill/>
            <a:ln w="19050">
              <a:solidFill>
                <a:srgbClr val="80BA2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Gerader Verbinder 18">
              <a:extLst>
                <a:ext uri="{FF2B5EF4-FFF2-40B4-BE49-F238E27FC236}">
                  <a16:creationId xmlns:a16="http://schemas.microsoft.com/office/drawing/2014/main" id="{EE6936F3-8CE2-D2C2-22A0-E8C49E4A1259}"/>
                </a:ext>
              </a:extLst>
            </p:cNvPr>
            <p:cNvCxnSpPr>
              <a:cxnSpLocks/>
            </p:cNvCxnSpPr>
            <p:nvPr/>
          </p:nvCxnSpPr>
          <p:spPr>
            <a:xfrm>
              <a:off x="10379234" y="3583507"/>
              <a:ext cx="0" cy="485039"/>
            </a:xfrm>
            <a:prstGeom prst="line">
              <a:avLst/>
            </a:prstGeom>
            <a:ln w="28575">
              <a:solidFill>
                <a:srgbClr val="80BA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612A371A-95B4-372E-DF84-D83769FB8EF0}"/>
                </a:ext>
              </a:extLst>
            </p:cNvPr>
            <p:cNvCxnSpPr>
              <a:cxnSpLocks/>
            </p:cNvCxnSpPr>
            <p:nvPr/>
          </p:nvCxnSpPr>
          <p:spPr>
            <a:xfrm>
              <a:off x="10379234" y="4968545"/>
              <a:ext cx="0" cy="490556"/>
            </a:xfrm>
            <a:prstGeom prst="line">
              <a:avLst/>
            </a:prstGeom>
            <a:ln w="28575">
              <a:solidFill>
                <a:srgbClr val="80BA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C6AC9871-32AF-2820-9A9E-F0BD53E88117}"/>
                    </a:ext>
                  </a:extLst>
                </p:cNvPr>
                <p:cNvSpPr txBox="1"/>
                <p:nvPr/>
              </p:nvSpPr>
              <p:spPr>
                <a:xfrm>
                  <a:off x="9926863" y="4049578"/>
                  <a:ext cx="20678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de-DE" sz="1400" dirty="0">
                    <a:solidFill>
                      <a:srgbClr val="4A5C66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feld 23">
                  <a:extLst>
                    <a:ext uri="{FF2B5EF4-FFF2-40B4-BE49-F238E27FC236}">
                      <a16:creationId xmlns:a16="http://schemas.microsoft.com/office/drawing/2014/main" id="{C6AC9871-32AF-2820-9A9E-F0BD53E881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6863" y="4049578"/>
                  <a:ext cx="206788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20588" r="-17647" b="-2778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77DB82DB-7A4E-F252-5140-BFC4106D214D}"/>
                    </a:ext>
                  </a:extLst>
                </p:cNvPr>
                <p:cNvSpPr txBox="1"/>
                <p:nvPr/>
              </p:nvSpPr>
              <p:spPr>
                <a:xfrm>
                  <a:off x="9926863" y="4760452"/>
                  <a:ext cx="40555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</a:rPr>
                          <m:t>180°</m:t>
                        </m:r>
                      </m:oMath>
                    </m:oMathPara>
                  </a14:m>
                  <a:endParaRPr lang="de-DE" sz="1400" dirty="0">
                    <a:solidFill>
                      <a:srgbClr val="4A5C66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feld 25">
                  <a:extLst>
                    <a:ext uri="{FF2B5EF4-FFF2-40B4-BE49-F238E27FC236}">
                      <a16:creationId xmlns:a16="http://schemas.microsoft.com/office/drawing/2014/main" id="{77DB82DB-7A4E-F252-5140-BFC4106D2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6863" y="4760452"/>
                  <a:ext cx="405559" cy="215444"/>
                </a:xfrm>
                <a:prstGeom prst="rect">
                  <a:avLst/>
                </a:prstGeom>
                <a:blipFill>
                  <a:blip r:embed="rId5"/>
                  <a:stretch>
                    <a:fillRect l="-8955" r="-8955" b="-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F4B3DB23-6E59-CE78-FA37-3B0DF2159559}"/>
                    </a:ext>
                  </a:extLst>
                </p:cNvPr>
                <p:cNvSpPr txBox="1"/>
                <p:nvPr/>
              </p:nvSpPr>
              <p:spPr>
                <a:xfrm>
                  <a:off x="10631441" y="4046629"/>
                  <a:ext cx="20678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7" name="Textfeld 26">
                  <a:extLst>
                    <a:ext uri="{FF2B5EF4-FFF2-40B4-BE49-F238E27FC236}">
                      <a16:creationId xmlns:a16="http://schemas.microsoft.com/office/drawing/2014/main" id="{F4B3DB23-6E59-CE78-FA37-3B0DF21595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1441" y="4046629"/>
                  <a:ext cx="206788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20588" r="-17647" b="-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EB06DEAF-3221-9B42-6299-B367E8518BAD}"/>
                    </a:ext>
                  </a:extLst>
                </p:cNvPr>
                <p:cNvSpPr txBox="1"/>
                <p:nvPr/>
              </p:nvSpPr>
              <p:spPr>
                <a:xfrm>
                  <a:off x="10629580" y="4766115"/>
                  <a:ext cx="206788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28" name="Textfeld 27">
                  <a:extLst>
                    <a:ext uri="{FF2B5EF4-FFF2-40B4-BE49-F238E27FC236}">
                      <a16:creationId xmlns:a16="http://schemas.microsoft.com/office/drawing/2014/main" id="{EB06DEAF-3221-9B42-6299-B367E8518B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9580" y="4766115"/>
                  <a:ext cx="206788" cy="215444"/>
                </a:xfrm>
                <a:prstGeom prst="rect">
                  <a:avLst/>
                </a:prstGeom>
                <a:blipFill>
                  <a:blip r:embed="rId4"/>
                  <a:stretch>
                    <a:fillRect l="-20588" r="-17647" b="-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0251B73B-8D4D-1353-1657-4FF6A5970A9C}"/>
                </a:ext>
              </a:extLst>
            </p:cNvPr>
            <p:cNvSpPr/>
            <p:nvPr/>
          </p:nvSpPr>
          <p:spPr>
            <a:xfrm>
              <a:off x="10510382" y="4959586"/>
              <a:ext cx="678815" cy="276999"/>
            </a:xfrm>
            <a:prstGeom prst="rect">
              <a:avLst/>
            </a:prstGeom>
            <a:noFill/>
          </p:spPr>
          <p:txBody>
            <a:bodyPr wrap="square" lIns="0" rIns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hybrid</a:t>
              </a:r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E1857A0F-935F-D18C-CA8E-9561D6D826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19411" y="4515313"/>
              <a:ext cx="1110060" cy="0"/>
            </a:xfrm>
            <a:prstGeom prst="line">
              <a:avLst/>
            </a:prstGeom>
            <a:ln w="28575">
              <a:solidFill>
                <a:srgbClr val="80BA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68E2C90A-ECB1-2617-6224-E185EC1343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36556" y="4673908"/>
              <a:ext cx="792915" cy="0"/>
            </a:xfrm>
            <a:prstGeom prst="line">
              <a:avLst/>
            </a:prstGeom>
            <a:ln w="28575">
              <a:solidFill>
                <a:srgbClr val="4A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81BF91FF-FFE7-E27E-4427-A64DEDF531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39754" y="5352572"/>
              <a:ext cx="1496802" cy="0"/>
            </a:xfrm>
            <a:prstGeom prst="line">
              <a:avLst/>
            </a:prstGeom>
            <a:ln w="28575">
              <a:solidFill>
                <a:srgbClr val="4A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AEA37475-4C6D-A123-4982-37FF898236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38833" y="4515313"/>
              <a:ext cx="288030" cy="0"/>
            </a:xfrm>
            <a:prstGeom prst="line">
              <a:avLst/>
            </a:prstGeom>
            <a:ln w="28575">
              <a:solidFill>
                <a:srgbClr val="4A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42DDE4EA-B5E8-799E-15F0-0FECD1696063}"/>
                </a:ext>
              </a:extLst>
            </p:cNvPr>
            <p:cNvCxnSpPr>
              <a:cxnSpLocks/>
            </p:cNvCxnSpPr>
            <p:nvPr/>
          </p:nvCxnSpPr>
          <p:spPr>
            <a:xfrm>
              <a:off x="9649597" y="4509586"/>
              <a:ext cx="0" cy="842986"/>
            </a:xfrm>
            <a:prstGeom prst="line">
              <a:avLst/>
            </a:prstGeom>
            <a:ln w="28575">
              <a:solidFill>
                <a:srgbClr val="4A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r Verbinder 34">
              <a:extLst>
                <a:ext uri="{FF2B5EF4-FFF2-40B4-BE49-F238E27FC236}">
                  <a16:creationId xmlns:a16="http://schemas.microsoft.com/office/drawing/2014/main" id="{D488C1C8-E0B2-BEC4-E2BE-DAB4377242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41583" y="4673908"/>
              <a:ext cx="0" cy="678664"/>
            </a:xfrm>
            <a:prstGeom prst="line">
              <a:avLst/>
            </a:prstGeom>
            <a:ln w="28575">
              <a:solidFill>
                <a:srgbClr val="4A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9D467C9D-4A16-4ABE-1762-43F76F5D90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01086" y="4674646"/>
              <a:ext cx="216024" cy="0"/>
            </a:xfrm>
            <a:prstGeom prst="line">
              <a:avLst/>
            </a:prstGeom>
            <a:ln w="28575">
              <a:solidFill>
                <a:srgbClr val="4A5C66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id="{7CFC5534-9D69-879F-DEBF-9FACB2D0B2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01086" y="4515313"/>
              <a:ext cx="216024" cy="0"/>
            </a:xfrm>
            <a:prstGeom prst="line">
              <a:avLst/>
            </a:prstGeom>
            <a:ln w="28575">
              <a:solidFill>
                <a:srgbClr val="80BA24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5B5A3D4A-7082-2E01-AE2E-6E9575544C7A}"/>
                    </a:ext>
                  </a:extLst>
                </p:cNvPr>
                <p:cNvSpPr txBox="1"/>
                <p:nvPr/>
              </p:nvSpPr>
              <p:spPr>
                <a:xfrm>
                  <a:off x="10850350" y="4265192"/>
                  <a:ext cx="16671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rgbClr val="80BA24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8" name="Textfeld 37">
                  <a:extLst>
                    <a:ext uri="{FF2B5EF4-FFF2-40B4-BE49-F238E27FC236}">
                      <a16:creationId xmlns:a16="http://schemas.microsoft.com/office/drawing/2014/main" id="{5B5A3D4A-7082-2E01-AE2E-6E9575544C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50350" y="4265192"/>
                  <a:ext cx="166712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40741" r="-37037" b="-3142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44F96E75-3815-C9BA-EF6B-77CB2B2D4FAF}"/>
                    </a:ext>
                  </a:extLst>
                </p:cNvPr>
                <p:cNvSpPr txBox="1"/>
                <p:nvPr/>
              </p:nvSpPr>
              <p:spPr>
                <a:xfrm>
                  <a:off x="9764622" y="4315670"/>
                  <a:ext cx="147476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b="0" i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oMath>
                    </m:oMathPara>
                  </a14:m>
                  <a:endParaRPr lang="de-DE" sz="1400" dirty="0"/>
                </a:p>
              </p:txBody>
            </p:sp>
          </mc:Choice>
          <mc:Fallback xmlns="">
            <p:sp>
              <p:nvSpPr>
                <p:cNvPr id="39" name="Textfeld 38">
                  <a:extLst>
                    <a:ext uri="{FF2B5EF4-FFF2-40B4-BE49-F238E27FC236}">
                      <a16:creationId xmlns:a16="http://schemas.microsoft.com/office/drawing/2014/main" id="{44F96E75-3815-C9BA-EF6B-77CB2B2D4F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4622" y="4315670"/>
                  <a:ext cx="147476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29167" r="-25000" b="-5714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24802269-C4E1-84B8-788C-BAF370024D7D}"/>
                </a:ext>
              </a:extLst>
            </p:cNvPr>
            <p:cNvSpPr/>
            <p:nvPr/>
          </p:nvSpPr>
          <p:spPr>
            <a:xfrm>
              <a:off x="6816080" y="5579179"/>
              <a:ext cx="530859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500" i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Extract of an exemplary broadband signal processing scheme for a button-BPM [adapted from P. Forck, 2024] </a:t>
              </a:r>
              <a:endParaRPr lang="en-US" sz="1500" i="1" dirty="0">
                <a:solidFill>
                  <a:srgbClr val="80BA2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F0A0A444-3A45-D53A-001C-7E941EAD786A}"/>
                </a:ext>
              </a:extLst>
            </p:cNvPr>
            <p:cNvSpPr/>
            <p:nvPr/>
          </p:nvSpPr>
          <p:spPr>
            <a:xfrm>
              <a:off x="9929234" y="4062082"/>
              <a:ext cx="900000" cy="900000"/>
            </a:xfrm>
            <a:prstGeom prst="rect">
              <a:avLst/>
            </a:prstGeom>
            <a:noFill/>
            <a:ln>
              <a:solidFill>
                <a:srgbClr val="4A5C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5" name="Textfeld 44">
            <a:extLst>
              <a:ext uri="{FF2B5EF4-FFF2-40B4-BE49-F238E27FC236}">
                <a16:creationId xmlns:a16="http://schemas.microsoft.com/office/drawing/2014/main" id="{3FC26BC8-DF33-7565-477D-F43E3C254F7B}"/>
              </a:ext>
            </a:extLst>
          </p:cNvPr>
          <p:cNvSpPr txBox="1"/>
          <p:nvPr/>
        </p:nvSpPr>
        <p:spPr>
          <a:xfrm>
            <a:off x="9054372" y="6293810"/>
            <a:ext cx="316714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8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Forck, Proc. CAS 2024, Event:1356988, Contr.:5713247</a:t>
            </a:r>
          </a:p>
        </p:txBody>
      </p: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4A6CC702-04A3-4A0C-9C71-D99254BC690E}"/>
              </a:ext>
            </a:extLst>
          </p:cNvPr>
          <p:cNvGrpSpPr/>
          <p:nvPr/>
        </p:nvGrpSpPr>
        <p:grpSpPr>
          <a:xfrm>
            <a:off x="8227028" y="1145494"/>
            <a:ext cx="1951527" cy="2052732"/>
            <a:chOff x="8227028" y="1145494"/>
            <a:chExt cx="1951527" cy="2052732"/>
          </a:xfrm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024A52BA-4B79-7857-349F-230355B5CCBC}"/>
                </a:ext>
              </a:extLst>
            </p:cNvPr>
            <p:cNvSpPr/>
            <p:nvPr/>
          </p:nvSpPr>
          <p:spPr>
            <a:xfrm>
              <a:off x="8227028" y="1993856"/>
              <a:ext cx="979587" cy="1204370"/>
            </a:xfrm>
            <a:custGeom>
              <a:avLst/>
              <a:gdLst>
                <a:gd name="connsiteX0" fmla="*/ 171535 w 979587"/>
                <a:gd name="connsiteY0" fmla="*/ 0 h 1204370"/>
                <a:gd name="connsiteX1" fmla="*/ 123011 w 979587"/>
                <a:gd name="connsiteY1" fmla="*/ 6202 h 1204370"/>
                <a:gd name="connsiteX2" fmla="*/ 67555 w 979587"/>
                <a:gd name="connsiteY2" fmla="*/ 15506 h 1204370"/>
                <a:gd name="connsiteX3" fmla="*/ 57158 w 979587"/>
                <a:gd name="connsiteY3" fmla="*/ 24810 h 1204370"/>
                <a:gd name="connsiteX4" fmla="*/ 43293 w 979587"/>
                <a:gd name="connsiteY4" fmla="*/ 34114 h 1204370"/>
                <a:gd name="connsiteX5" fmla="*/ 36361 w 979587"/>
                <a:gd name="connsiteY5" fmla="*/ 46519 h 1204370"/>
                <a:gd name="connsiteX6" fmla="*/ 25963 w 979587"/>
                <a:gd name="connsiteY6" fmla="*/ 55823 h 1204370"/>
                <a:gd name="connsiteX7" fmla="*/ 19031 w 979587"/>
                <a:gd name="connsiteY7" fmla="*/ 65127 h 1204370"/>
                <a:gd name="connsiteX8" fmla="*/ 15565 w 979587"/>
                <a:gd name="connsiteY8" fmla="*/ 83736 h 1204370"/>
                <a:gd name="connsiteX9" fmla="*/ 12100 w 979587"/>
                <a:gd name="connsiteY9" fmla="*/ 93039 h 1204370"/>
                <a:gd name="connsiteX10" fmla="*/ 8633 w 979587"/>
                <a:gd name="connsiteY10" fmla="*/ 108546 h 1204370"/>
                <a:gd name="connsiteX11" fmla="*/ 5168 w 979587"/>
                <a:gd name="connsiteY11" fmla="*/ 145762 h 1204370"/>
                <a:gd name="connsiteX12" fmla="*/ 1701 w 979587"/>
                <a:gd name="connsiteY12" fmla="*/ 164370 h 1204370"/>
                <a:gd name="connsiteX13" fmla="*/ 5168 w 979587"/>
                <a:gd name="connsiteY13" fmla="*/ 372159 h 1204370"/>
                <a:gd name="connsiteX14" fmla="*/ 36361 w 979587"/>
                <a:gd name="connsiteY14" fmla="*/ 427983 h 1204370"/>
                <a:gd name="connsiteX15" fmla="*/ 84885 w 979587"/>
                <a:gd name="connsiteY15" fmla="*/ 499314 h 1204370"/>
                <a:gd name="connsiteX16" fmla="*/ 105681 w 979587"/>
                <a:gd name="connsiteY16" fmla="*/ 517922 h 1204370"/>
                <a:gd name="connsiteX17" fmla="*/ 123011 w 979587"/>
                <a:gd name="connsiteY17" fmla="*/ 542732 h 1204370"/>
                <a:gd name="connsiteX18" fmla="*/ 192331 w 979587"/>
                <a:gd name="connsiteY18" fmla="*/ 607861 h 1204370"/>
                <a:gd name="connsiteX19" fmla="*/ 213128 w 979587"/>
                <a:gd name="connsiteY19" fmla="*/ 617164 h 1204370"/>
                <a:gd name="connsiteX20" fmla="*/ 272050 w 979587"/>
                <a:gd name="connsiteY20" fmla="*/ 645077 h 1204370"/>
                <a:gd name="connsiteX21" fmla="*/ 344836 w 979587"/>
                <a:gd name="connsiteY21" fmla="*/ 676090 h 1204370"/>
                <a:gd name="connsiteX22" fmla="*/ 382962 w 979587"/>
                <a:gd name="connsiteY22" fmla="*/ 691597 h 1204370"/>
                <a:gd name="connsiteX23" fmla="*/ 414156 w 979587"/>
                <a:gd name="connsiteY23" fmla="*/ 700900 h 1204370"/>
                <a:gd name="connsiteX24" fmla="*/ 448816 w 979587"/>
                <a:gd name="connsiteY24" fmla="*/ 710204 h 1204370"/>
                <a:gd name="connsiteX25" fmla="*/ 480010 w 979587"/>
                <a:gd name="connsiteY25" fmla="*/ 716407 h 1204370"/>
                <a:gd name="connsiteX26" fmla="*/ 511203 w 979587"/>
                <a:gd name="connsiteY26" fmla="*/ 728812 h 1204370"/>
                <a:gd name="connsiteX27" fmla="*/ 535466 w 979587"/>
                <a:gd name="connsiteY27" fmla="*/ 731914 h 1204370"/>
                <a:gd name="connsiteX28" fmla="*/ 549330 w 979587"/>
                <a:gd name="connsiteY28" fmla="*/ 735015 h 1204370"/>
                <a:gd name="connsiteX29" fmla="*/ 594388 w 979587"/>
                <a:gd name="connsiteY29" fmla="*/ 747420 h 1204370"/>
                <a:gd name="connsiteX30" fmla="*/ 615184 w 979587"/>
                <a:gd name="connsiteY30" fmla="*/ 750521 h 1204370"/>
                <a:gd name="connsiteX31" fmla="*/ 653310 w 979587"/>
                <a:gd name="connsiteY31" fmla="*/ 766028 h 1204370"/>
                <a:gd name="connsiteX32" fmla="*/ 667174 w 979587"/>
                <a:gd name="connsiteY32" fmla="*/ 769130 h 1204370"/>
                <a:gd name="connsiteX33" fmla="*/ 691436 w 979587"/>
                <a:gd name="connsiteY33" fmla="*/ 775332 h 1204370"/>
                <a:gd name="connsiteX34" fmla="*/ 708766 w 979587"/>
                <a:gd name="connsiteY34" fmla="*/ 784637 h 1204370"/>
                <a:gd name="connsiteX35" fmla="*/ 719164 w 979587"/>
                <a:gd name="connsiteY35" fmla="*/ 790839 h 1204370"/>
                <a:gd name="connsiteX36" fmla="*/ 743426 w 979587"/>
                <a:gd name="connsiteY36" fmla="*/ 800143 h 1204370"/>
                <a:gd name="connsiteX37" fmla="*/ 771154 w 979587"/>
                <a:gd name="connsiteY37" fmla="*/ 812548 h 1204370"/>
                <a:gd name="connsiteX38" fmla="*/ 791950 w 979587"/>
                <a:gd name="connsiteY38" fmla="*/ 821852 h 1204370"/>
                <a:gd name="connsiteX39" fmla="*/ 830076 w 979587"/>
                <a:gd name="connsiteY39" fmla="*/ 828055 h 1204370"/>
                <a:gd name="connsiteX40" fmla="*/ 847406 w 979587"/>
                <a:gd name="connsiteY40" fmla="*/ 837359 h 1204370"/>
                <a:gd name="connsiteX41" fmla="*/ 868202 w 979587"/>
                <a:gd name="connsiteY41" fmla="*/ 846663 h 1204370"/>
                <a:gd name="connsiteX42" fmla="*/ 892464 w 979587"/>
                <a:gd name="connsiteY42" fmla="*/ 862170 h 1204370"/>
                <a:gd name="connsiteX43" fmla="*/ 916726 w 979587"/>
                <a:gd name="connsiteY43" fmla="*/ 880777 h 1204370"/>
                <a:gd name="connsiteX44" fmla="*/ 930590 w 979587"/>
                <a:gd name="connsiteY44" fmla="*/ 893183 h 1204370"/>
                <a:gd name="connsiteX45" fmla="*/ 937522 w 979587"/>
                <a:gd name="connsiteY45" fmla="*/ 902487 h 1204370"/>
                <a:gd name="connsiteX46" fmla="*/ 954852 w 979587"/>
                <a:gd name="connsiteY46" fmla="*/ 911791 h 1204370"/>
                <a:gd name="connsiteX47" fmla="*/ 965250 w 979587"/>
                <a:gd name="connsiteY47" fmla="*/ 933500 h 1204370"/>
                <a:gd name="connsiteX48" fmla="*/ 968717 w 979587"/>
                <a:gd name="connsiteY48" fmla="*/ 949007 h 1204370"/>
                <a:gd name="connsiteX49" fmla="*/ 975648 w 979587"/>
                <a:gd name="connsiteY49" fmla="*/ 989324 h 1204370"/>
                <a:gd name="connsiteX50" fmla="*/ 975648 w 979587"/>
                <a:gd name="connsiteY50" fmla="*/ 1175404 h 1204370"/>
                <a:gd name="connsiteX51" fmla="*/ 972182 w 979587"/>
                <a:gd name="connsiteY51" fmla="*/ 1200214 h 1204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79587" h="1204370" extrusionOk="0">
                  <a:moveTo>
                    <a:pt x="171535" y="0"/>
                  </a:moveTo>
                  <a:cubicBezTo>
                    <a:pt x="155957" y="2932"/>
                    <a:pt x="140005" y="4510"/>
                    <a:pt x="123011" y="6202"/>
                  </a:cubicBezTo>
                  <a:cubicBezTo>
                    <a:pt x="104460" y="8969"/>
                    <a:pt x="67555" y="15506"/>
                    <a:pt x="67555" y="15506"/>
                  </a:cubicBezTo>
                  <a:cubicBezTo>
                    <a:pt x="63663" y="18974"/>
                    <a:pt x="60370" y="21793"/>
                    <a:pt x="57158" y="24810"/>
                  </a:cubicBezTo>
                  <a:cubicBezTo>
                    <a:pt x="52837" y="28168"/>
                    <a:pt x="47126" y="29619"/>
                    <a:pt x="43293" y="34114"/>
                  </a:cubicBezTo>
                  <a:cubicBezTo>
                    <a:pt x="40527" y="37136"/>
                    <a:pt x="39621" y="42883"/>
                    <a:pt x="36361" y="46519"/>
                  </a:cubicBezTo>
                  <a:cubicBezTo>
                    <a:pt x="33945" y="50047"/>
                    <a:pt x="28753" y="52708"/>
                    <a:pt x="25963" y="55823"/>
                  </a:cubicBezTo>
                  <a:cubicBezTo>
                    <a:pt x="23466" y="58171"/>
                    <a:pt x="21852" y="62105"/>
                    <a:pt x="19031" y="65127"/>
                  </a:cubicBezTo>
                  <a:cubicBezTo>
                    <a:pt x="17969" y="70951"/>
                    <a:pt x="17057" y="77436"/>
                    <a:pt x="15565" y="83736"/>
                  </a:cubicBezTo>
                  <a:cubicBezTo>
                    <a:pt x="15040" y="86885"/>
                    <a:pt x="13211" y="89443"/>
                    <a:pt x="12100" y="93039"/>
                  </a:cubicBezTo>
                  <a:cubicBezTo>
                    <a:pt x="11312" y="98411"/>
                    <a:pt x="8943" y="102960"/>
                    <a:pt x="8633" y="108546"/>
                  </a:cubicBezTo>
                  <a:cubicBezTo>
                    <a:pt x="8097" y="120593"/>
                    <a:pt x="7744" y="134903"/>
                    <a:pt x="5168" y="145762"/>
                  </a:cubicBezTo>
                  <a:cubicBezTo>
                    <a:pt x="4156" y="151442"/>
                    <a:pt x="1198" y="158340"/>
                    <a:pt x="1701" y="164370"/>
                  </a:cubicBezTo>
                  <a:cubicBezTo>
                    <a:pt x="10864" y="232575"/>
                    <a:pt x="-5120" y="301413"/>
                    <a:pt x="5168" y="372159"/>
                  </a:cubicBezTo>
                  <a:cubicBezTo>
                    <a:pt x="7688" y="391351"/>
                    <a:pt x="25223" y="406968"/>
                    <a:pt x="36361" y="427983"/>
                  </a:cubicBezTo>
                  <a:cubicBezTo>
                    <a:pt x="49226" y="452559"/>
                    <a:pt x="61203" y="478700"/>
                    <a:pt x="84885" y="499314"/>
                  </a:cubicBezTo>
                  <a:cubicBezTo>
                    <a:pt x="92114" y="506892"/>
                    <a:pt x="98784" y="512015"/>
                    <a:pt x="105681" y="517922"/>
                  </a:cubicBezTo>
                  <a:cubicBezTo>
                    <a:pt x="112376" y="525299"/>
                    <a:pt x="118121" y="535390"/>
                    <a:pt x="123011" y="542732"/>
                  </a:cubicBezTo>
                  <a:cubicBezTo>
                    <a:pt x="140864" y="562618"/>
                    <a:pt x="166759" y="592415"/>
                    <a:pt x="192331" y="607861"/>
                  </a:cubicBezTo>
                  <a:cubicBezTo>
                    <a:pt x="198539" y="611132"/>
                    <a:pt x="206446" y="612056"/>
                    <a:pt x="213128" y="617164"/>
                  </a:cubicBezTo>
                  <a:cubicBezTo>
                    <a:pt x="273387" y="666177"/>
                    <a:pt x="190031" y="604112"/>
                    <a:pt x="272050" y="645077"/>
                  </a:cubicBezTo>
                  <a:cubicBezTo>
                    <a:pt x="293431" y="654175"/>
                    <a:pt x="320823" y="666273"/>
                    <a:pt x="344836" y="676090"/>
                  </a:cubicBezTo>
                  <a:cubicBezTo>
                    <a:pt x="355307" y="681389"/>
                    <a:pt x="368747" y="689037"/>
                    <a:pt x="382962" y="691597"/>
                  </a:cubicBezTo>
                  <a:cubicBezTo>
                    <a:pt x="391512" y="696889"/>
                    <a:pt x="399554" y="698554"/>
                    <a:pt x="414156" y="700900"/>
                  </a:cubicBezTo>
                  <a:cubicBezTo>
                    <a:pt x="426402" y="704357"/>
                    <a:pt x="435507" y="706076"/>
                    <a:pt x="448816" y="710204"/>
                  </a:cubicBezTo>
                  <a:cubicBezTo>
                    <a:pt x="458918" y="713003"/>
                    <a:pt x="469692" y="711397"/>
                    <a:pt x="480010" y="716407"/>
                  </a:cubicBezTo>
                  <a:cubicBezTo>
                    <a:pt x="489852" y="720540"/>
                    <a:pt x="501338" y="726258"/>
                    <a:pt x="511203" y="728812"/>
                  </a:cubicBezTo>
                  <a:cubicBezTo>
                    <a:pt x="518788" y="731220"/>
                    <a:pt x="526752" y="732004"/>
                    <a:pt x="535466" y="731914"/>
                  </a:cubicBezTo>
                  <a:cubicBezTo>
                    <a:pt x="540042" y="732537"/>
                    <a:pt x="544823" y="733710"/>
                    <a:pt x="549330" y="735015"/>
                  </a:cubicBezTo>
                  <a:cubicBezTo>
                    <a:pt x="570045" y="740605"/>
                    <a:pt x="572091" y="743032"/>
                    <a:pt x="594388" y="747420"/>
                  </a:cubicBezTo>
                  <a:cubicBezTo>
                    <a:pt x="602079" y="749183"/>
                    <a:pt x="609335" y="749420"/>
                    <a:pt x="615184" y="750521"/>
                  </a:cubicBezTo>
                  <a:cubicBezTo>
                    <a:pt x="631358" y="757199"/>
                    <a:pt x="638439" y="763371"/>
                    <a:pt x="653310" y="766028"/>
                  </a:cubicBezTo>
                  <a:cubicBezTo>
                    <a:pt x="658397" y="766920"/>
                    <a:pt x="662870" y="767710"/>
                    <a:pt x="667174" y="769130"/>
                  </a:cubicBezTo>
                  <a:cubicBezTo>
                    <a:pt x="675035" y="770923"/>
                    <a:pt x="684748" y="773654"/>
                    <a:pt x="691436" y="775332"/>
                  </a:cubicBezTo>
                  <a:cubicBezTo>
                    <a:pt x="697351" y="779022"/>
                    <a:pt x="702039" y="780791"/>
                    <a:pt x="708766" y="784637"/>
                  </a:cubicBezTo>
                  <a:cubicBezTo>
                    <a:pt x="712426" y="787048"/>
                    <a:pt x="715533" y="789102"/>
                    <a:pt x="719164" y="790839"/>
                  </a:cubicBezTo>
                  <a:cubicBezTo>
                    <a:pt x="747719" y="804440"/>
                    <a:pt x="722562" y="786726"/>
                    <a:pt x="743426" y="800143"/>
                  </a:cubicBezTo>
                  <a:cubicBezTo>
                    <a:pt x="752805" y="805386"/>
                    <a:pt x="761410" y="807962"/>
                    <a:pt x="771154" y="812548"/>
                  </a:cubicBezTo>
                  <a:cubicBezTo>
                    <a:pt x="778965" y="815941"/>
                    <a:pt x="784244" y="820807"/>
                    <a:pt x="791950" y="821852"/>
                  </a:cubicBezTo>
                  <a:cubicBezTo>
                    <a:pt x="806266" y="822416"/>
                    <a:pt x="811400" y="826703"/>
                    <a:pt x="830076" y="828055"/>
                  </a:cubicBezTo>
                  <a:cubicBezTo>
                    <a:pt x="836358" y="831045"/>
                    <a:pt x="840440" y="834195"/>
                    <a:pt x="847406" y="837359"/>
                  </a:cubicBezTo>
                  <a:cubicBezTo>
                    <a:pt x="854981" y="840003"/>
                    <a:pt x="861347" y="842861"/>
                    <a:pt x="868202" y="846663"/>
                  </a:cubicBezTo>
                  <a:cubicBezTo>
                    <a:pt x="906104" y="868592"/>
                    <a:pt x="838845" y="843556"/>
                    <a:pt x="892464" y="862170"/>
                  </a:cubicBezTo>
                  <a:cubicBezTo>
                    <a:pt x="915879" y="882667"/>
                    <a:pt x="891301" y="864872"/>
                    <a:pt x="916726" y="880777"/>
                  </a:cubicBezTo>
                  <a:cubicBezTo>
                    <a:pt x="921378" y="883575"/>
                    <a:pt x="927328" y="888340"/>
                    <a:pt x="930590" y="893183"/>
                  </a:cubicBezTo>
                  <a:cubicBezTo>
                    <a:pt x="933450" y="895487"/>
                    <a:pt x="934257" y="900057"/>
                    <a:pt x="937522" y="902487"/>
                  </a:cubicBezTo>
                  <a:cubicBezTo>
                    <a:pt x="943007" y="906691"/>
                    <a:pt x="948734" y="907573"/>
                    <a:pt x="954852" y="911791"/>
                  </a:cubicBezTo>
                  <a:cubicBezTo>
                    <a:pt x="973028" y="963294"/>
                    <a:pt x="947953" y="889542"/>
                    <a:pt x="965250" y="933500"/>
                  </a:cubicBezTo>
                  <a:cubicBezTo>
                    <a:pt x="968118" y="938228"/>
                    <a:pt x="967372" y="943713"/>
                    <a:pt x="968717" y="949007"/>
                  </a:cubicBezTo>
                  <a:cubicBezTo>
                    <a:pt x="971551" y="962794"/>
                    <a:pt x="973762" y="975344"/>
                    <a:pt x="975648" y="989324"/>
                  </a:cubicBezTo>
                  <a:cubicBezTo>
                    <a:pt x="981367" y="1078360"/>
                    <a:pt x="979624" y="1063645"/>
                    <a:pt x="975648" y="1175404"/>
                  </a:cubicBezTo>
                  <a:cubicBezTo>
                    <a:pt x="969372" y="1270196"/>
                    <a:pt x="972884" y="1116927"/>
                    <a:pt x="972182" y="1200214"/>
                  </a:cubicBezTo>
                </a:path>
              </a:pathLst>
            </a:custGeom>
            <a:noFill/>
            <a:ln w="38100">
              <a:solidFill>
                <a:srgbClr val="4A5C66"/>
              </a:solidFill>
              <a:extLst>
                <a:ext uri="{C807C97D-BFC1-408E-A445-0C87EB9F89A2}">
                  <ask:lineSketchStyleProps xmlns:ask="http://schemas.microsoft.com/office/drawing/2018/sketchyshapes" sd="1666995049">
                    <a:custGeom>
                      <a:avLst/>
                      <a:gdLst>
                        <a:gd name="connsiteX0" fmla="*/ 233271 w 1332136"/>
                        <a:gd name="connsiteY0" fmla="*/ 0 h 1830401"/>
                        <a:gd name="connsiteX1" fmla="*/ 167283 w 1332136"/>
                        <a:gd name="connsiteY1" fmla="*/ 9427 h 1830401"/>
                        <a:gd name="connsiteX2" fmla="*/ 91869 w 1332136"/>
                        <a:gd name="connsiteY2" fmla="*/ 23567 h 1830401"/>
                        <a:gd name="connsiteX3" fmla="*/ 77729 w 1332136"/>
                        <a:gd name="connsiteY3" fmla="*/ 37707 h 1830401"/>
                        <a:gd name="connsiteX4" fmla="*/ 58875 w 1332136"/>
                        <a:gd name="connsiteY4" fmla="*/ 51847 h 1830401"/>
                        <a:gd name="connsiteX5" fmla="*/ 49448 w 1332136"/>
                        <a:gd name="connsiteY5" fmla="*/ 70701 h 1830401"/>
                        <a:gd name="connsiteX6" fmla="*/ 35308 w 1332136"/>
                        <a:gd name="connsiteY6" fmla="*/ 84841 h 1830401"/>
                        <a:gd name="connsiteX7" fmla="*/ 25881 w 1332136"/>
                        <a:gd name="connsiteY7" fmla="*/ 98981 h 1830401"/>
                        <a:gd name="connsiteX8" fmla="*/ 21168 w 1332136"/>
                        <a:gd name="connsiteY8" fmla="*/ 127262 h 1830401"/>
                        <a:gd name="connsiteX9" fmla="*/ 16455 w 1332136"/>
                        <a:gd name="connsiteY9" fmla="*/ 141402 h 1830401"/>
                        <a:gd name="connsiteX10" fmla="*/ 11741 w 1332136"/>
                        <a:gd name="connsiteY10" fmla="*/ 164969 h 1830401"/>
                        <a:gd name="connsiteX11" fmla="*/ 7028 w 1332136"/>
                        <a:gd name="connsiteY11" fmla="*/ 221530 h 1830401"/>
                        <a:gd name="connsiteX12" fmla="*/ 2314 w 1332136"/>
                        <a:gd name="connsiteY12" fmla="*/ 249810 h 1830401"/>
                        <a:gd name="connsiteX13" fmla="*/ 7028 w 1332136"/>
                        <a:gd name="connsiteY13" fmla="*/ 565608 h 1830401"/>
                        <a:gd name="connsiteX14" fmla="*/ 49448 w 1332136"/>
                        <a:gd name="connsiteY14" fmla="*/ 650449 h 1830401"/>
                        <a:gd name="connsiteX15" fmla="*/ 115436 w 1332136"/>
                        <a:gd name="connsiteY15" fmla="*/ 758858 h 1830401"/>
                        <a:gd name="connsiteX16" fmla="*/ 143716 w 1332136"/>
                        <a:gd name="connsiteY16" fmla="*/ 787138 h 1830401"/>
                        <a:gd name="connsiteX17" fmla="*/ 167283 w 1332136"/>
                        <a:gd name="connsiteY17" fmla="*/ 824845 h 1830401"/>
                        <a:gd name="connsiteX18" fmla="*/ 261551 w 1332136"/>
                        <a:gd name="connsiteY18" fmla="*/ 923827 h 1830401"/>
                        <a:gd name="connsiteX19" fmla="*/ 289832 w 1332136"/>
                        <a:gd name="connsiteY19" fmla="*/ 937967 h 1830401"/>
                        <a:gd name="connsiteX20" fmla="*/ 369960 w 1332136"/>
                        <a:gd name="connsiteY20" fmla="*/ 980388 h 1830401"/>
                        <a:gd name="connsiteX21" fmla="*/ 468941 w 1332136"/>
                        <a:gd name="connsiteY21" fmla="*/ 1027522 h 1830401"/>
                        <a:gd name="connsiteX22" fmla="*/ 520789 w 1332136"/>
                        <a:gd name="connsiteY22" fmla="*/ 1051089 h 1830401"/>
                        <a:gd name="connsiteX23" fmla="*/ 563209 w 1332136"/>
                        <a:gd name="connsiteY23" fmla="*/ 1065229 h 1830401"/>
                        <a:gd name="connsiteX24" fmla="*/ 610343 w 1332136"/>
                        <a:gd name="connsiteY24" fmla="*/ 1079369 h 1830401"/>
                        <a:gd name="connsiteX25" fmla="*/ 652764 w 1332136"/>
                        <a:gd name="connsiteY25" fmla="*/ 1088796 h 1830401"/>
                        <a:gd name="connsiteX26" fmla="*/ 695184 w 1332136"/>
                        <a:gd name="connsiteY26" fmla="*/ 1107649 h 1830401"/>
                        <a:gd name="connsiteX27" fmla="*/ 728178 w 1332136"/>
                        <a:gd name="connsiteY27" fmla="*/ 1112363 h 1830401"/>
                        <a:gd name="connsiteX28" fmla="*/ 747032 w 1332136"/>
                        <a:gd name="connsiteY28" fmla="*/ 1117076 h 1830401"/>
                        <a:gd name="connsiteX29" fmla="*/ 808306 w 1332136"/>
                        <a:gd name="connsiteY29" fmla="*/ 1135930 h 1830401"/>
                        <a:gd name="connsiteX30" fmla="*/ 836587 w 1332136"/>
                        <a:gd name="connsiteY30" fmla="*/ 1140643 h 1830401"/>
                        <a:gd name="connsiteX31" fmla="*/ 888434 w 1332136"/>
                        <a:gd name="connsiteY31" fmla="*/ 1164210 h 1830401"/>
                        <a:gd name="connsiteX32" fmla="*/ 907288 w 1332136"/>
                        <a:gd name="connsiteY32" fmla="*/ 1168924 h 1830401"/>
                        <a:gd name="connsiteX33" fmla="*/ 940281 w 1332136"/>
                        <a:gd name="connsiteY33" fmla="*/ 1178350 h 1830401"/>
                        <a:gd name="connsiteX34" fmla="*/ 963848 w 1332136"/>
                        <a:gd name="connsiteY34" fmla="*/ 1192491 h 1830401"/>
                        <a:gd name="connsiteX35" fmla="*/ 977989 w 1332136"/>
                        <a:gd name="connsiteY35" fmla="*/ 1201917 h 1830401"/>
                        <a:gd name="connsiteX36" fmla="*/ 1010982 w 1332136"/>
                        <a:gd name="connsiteY36" fmla="*/ 1216058 h 1830401"/>
                        <a:gd name="connsiteX37" fmla="*/ 1048690 w 1332136"/>
                        <a:gd name="connsiteY37" fmla="*/ 1234911 h 1830401"/>
                        <a:gd name="connsiteX38" fmla="*/ 1076970 w 1332136"/>
                        <a:gd name="connsiteY38" fmla="*/ 1249051 h 1830401"/>
                        <a:gd name="connsiteX39" fmla="*/ 1128817 w 1332136"/>
                        <a:gd name="connsiteY39" fmla="*/ 1258478 h 1830401"/>
                        <a:gd name="connsiteX40" fmla="*/ 1152384 w 1332136"/>
                        <a:gd name="connsiteY40" fmla="*/ 1272618 h 1830401"/>
                        <a:gd name="connsiteX41" fmla="*/ 1180665 w 1332136"/>
                        <a:gd name="connsiteY41" fmla="*/ 1286759 h 1830401"/>
                        <a:gd name="connsiteX42" fmla="*/ 1213659 w 1332136"/>
                        <a:gd name="connsiteY42" fmla="*/ 1310326 h 1830401"/>
                        <a:gd name="connsiteX43" fmla="*/ 1246652 w 1332136"/>
                        <a:gd name="connsiteY43" fmla="*/ 1338606 h 1830401"/>
                        <a:gd name="connsiteX44" fmla="*/ 1265506 w 1332136"/>
                        <a:gd name="connsiteY44" fmla="*/ 1357460 h 1830401"/>
                        <a:gd name="connsiteX45" fmla="*/ 1274933 w 1332136"/>
                        <a:gd name="connsiteY45" fmla="*/ 1371600 h 1830401"/>
                        <a:gd name="connsiteX46" fmla="*/ 1298500 w 1332136"/>
                        <a:gd name="connsiteY46" fmla="*/ 1385740 h 1830401"/>
                        <a:gd name="connsiteX47" fmla="*/ 1312640 w 1332136"/>
                        <a:gd name="connsiteY47" fmla="*/ 1418734 h 1830401"/>
                        <a:gd name="connsiteX48" fmla="*/ 1317354 w 1332136"/>
                        <a:gd name="connsiteY48" fmla="*/ 1442301 h 1830401"/>
                        <a:gd name="connsiteX49" fmla="*/ 1326780 w 1332136"/>
                        <a:gd name="connsiteY49" fmla="*/ 1503575 h 1830401"/>
                        <a:gd name="connsiteX50" fmla="*/ 1326780 w 1332136"/>
                        <a:gd name="connsiteY50" fmla="*/ 1786379 h 1830401"/>
                        <a:gd name="connsiteX51" fmla="*/ 1322067 w 1332136"/>
                        <a:gd name="connsiteY51" fmla="*/ 1824086 h 18304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</a:cxnLst>
                      <a:rect l="l" t="t" r="r" b="b"/>
                      <a:pathLst>
                        <a:path w="1332136" h="1830401">
                          <a:moveTo>
                            <a:pt x="233271" y="0"/>
                          </a:moveTo>
                          <a:cubicBezTo>
                            <a:pt x="211275" y="3142"/>
                            <a:pt x="189200" y="5774"/>
                            <a:pt x="167283" y="9427"/>
                          </a:cubicBezTo>
                          <a:cubicBezTo>
                            <a:pt x="142055" y="13632"/>
                            <a:pt x="91869" y="23567"/>
                            <a:pt x="91869" y="23567"/>
                          </a:cubicBezTo>
                          <a:cubicBezTo>
                            <a:pt x="87156" y="28280"/>
                            <a:pt x="82790" y="33369"/>
                            <a:pt x="77729" y="37707"/>
                          </a:cubicBezTo>
                          <a:cubicBezTo>
                            <a:pt x="71764" y="42819"/>
                            <a:pt x="63987" y="45883"/>
                            <a:pt x="58875" y="51847"/>
                          </a:cubicBezTo>
                          <a:cubicBezTo>
                            <a:pt x="54302" y="57182"/>
                            <a:pt x="53532" y="64983"/>
                            <a:pt x="49448" y="70701"/>
                          </a:cubicBezTo>
                          <a:cubicBezTo>
                            <a:pt x="45574" y="76125"/>
                            <a:pt x="39575" y="79720"/>
                            <a:pt x="35308" y="84841"/>
                          </a:cubicBezTo>
                          <a:cubicBezTo>
                            <a:pt x="31681" y="89193"/>
                            <a:pt x="29023" y="94268"/>
                            <a:pt x="25881" y="98981"/>
                          </a:cubicBezTo>
                          <a:cubicBezTo>
                            <a:pt x="24310" y="108408"/>
                            <a:pt x="23241" y="117933"/>
                            <a:pt x="21168" y="127262"/>
                          </a:cubicBezTo>
                          <a:cubicBezTo>
                            <a:pt x="20090" y="132112"/>
                            <a:pt x="17660" y="136582"/>
                            <a:pt x="16455" y="141402"/>
                          </a:cubicBezTo>
                          <a:cubicBezTo>
                            <a:pt x="14512" y="149174"/>
                            <a:pt x="13312" y="157113"/>
                            <a:pt x="11741" y="164969"/>
                          </a:cubicBezTo>
                          <a:cubicBezTo>
                            <a:pt x="10170" y="183823"/>
                            <a:pt x="9117" y="202727"/>
                            <a:pt x="7028" y="221530"/>
                          </a:cubicBezTo>
                          <a:cubicBezTo>
                            <a:pt x="5973" y="231028"/>
                            <a:pt x="2314" y="240253"/>
                            <a:pt x="2314" y="249810"/>
                          </a:cubicBezTo>
                          <a:cubicBezTo>
                            <a:pt x="2314" y="355088"/>
                            <a:pt x="-5273" y="461051"/>
                            <a:pt x="7028" y="565608"/>
                          </a:cubicBezTo>
                          <a:cubicBezTo>
                            <a:pt x="10722" y="597010"/>
                            <a:pt x="35308" y="622169"/>
                            <a:pt x="49448" y="650449"/>
                          </a:cubicBezTo>
                          <a:cubicBezTo>
                            <a:pt x="67651" y="686854"/>
                            <a:pt x="86315" y="729737"/>
                            <a:pt x="115436" y="758858"/>
                          </a:cubicBezTo>
                          <a:cubicBezTo>
                            <a:pt x="124863" y="768285"/>
                            <a:pt x="135480" y="776655"/>
                            <a:pt x="143716" y="787138"/>
                          </a:cubicBezTo>
                          <a:cubicBezTo>
                            <a:pt x="152873" y="798793"/>
                            <a:pt x="158148" y="813173"/>
                            <a:pt x="167283" y="824845"/>
                          </a:cubicBezTo>
                          <a:cubicBezTo>
                            <a:pt x="188706" y="852218"/>
                            <a:pt x="227796" y="900458"/>
                            <a:pt x="261551" y="923827"/>
                          </a:cubicBezTo>
                          <a:cubicBezTo>
                            <a:pt x="270217" y="929826"/>
                            <a:pt x="280856" y="932443"/>
                            <a:pt x="289832" y="937967"/>
                          </a:cubicBezTo>
                          <a:cubicBezTo>
                            <a:pt x="379864" y="993370"/>
                            <a:pt x="256105" y="928969"/>
                            <a:pt x="369960" y="980388"/>
                          </a:cubicBezTo>
                          <a:cubicBezTo>
                            <a:pt x="403265" y="995429"/>
                            <a:pt x="435852" y="1012012"/>
                            <a:pt x="468941" y="1027522"/>
                          </a:cubicBezTo>
                          <a:cubicBezTo>
                            <a:pt x="486130" y="1035580"/>
                            <a:pt x="502779" y="1045086"/>
                            <a:pt x="520789" y="1051089"/>
                          </a:cubicBezTo>
                          <a:lnTo>
                            <a:pt x="563209" y="1065229"/>
                          </a:lnTo>
                          <a:cubicBezTo>
                            <a:pt x="578851" y="1070168"/>
                            <a:pt x="594480" y="1075195"/>
                            <a:pt x="610343" y="1079369"/>
                          </a:cubicBezTo>
                          <a:cubicBezTo>
                            <a:pt x="624351" y="1083055"/>
                            <a:pt x="639022" y="1084215"/>
                            <a:pt x="652764" y="1088796"/>
                          </a:cubicBezTo>
                          <a:cubicBezTo>
                            <a:pt x="667444" y="1093689"/>
                            <a:pt x="680415" y="1103034"/>
                            <a:pt x="695184" y="1107649"/>
                          </a:cubicBezTo>
                          <a:cubicBezTo>
                            <a:pt x="705788" y="1110963"/>
                            <a:pt x="717248" y="1110376"/>
                            <a:pt x="728178" y="1112363"/>
                          </a:cubicBezTo>
                          <a:cubicBezTo>
                            <a:pt x="734552" y="1113522"/>
                            <a:pt x="740827" y="1115215"/>
                            <a:pt x="747032" y="1117076"/>
                          </a:cubicBezTo>
                          <a:cubicBezTo>
                            <a:pt x="775672" y="1125668"/>
                            <a:pt x="777834" y="1128898"/>
                            <a:pt x="808306" y="1135930"/>
                          </a:cubicBezTo>
                          <a:cubicBezTo>
                            <a:pt x="817618" y="1138079"/>
                            <a:pt x="827160" y="1139072"/>
                            <a:pt x="836587" y="1140643"/>
                          </a:cubicBezTo>
                          <a:cubicBezTo>
                            <a:pt x="855816" y="1150258"/>
                            <a:pt x="868422" y="1157539"/>
                            <a:pt x="888434" y="1164210"/>
                          </a:cubicBezTo>
                          <a:cubicBezTo>
                            <a:pt x="894580" y="1166259"/>
                            <a:pt x="901038" y="1167220"/>
                            <a:pt x="907288" y="1168924"/>
                          </a:cubicBezTo>
                          <a:cubicBezTo>
                            <a:pt x="918323" y="1171933"/>
                            <a:pt x="929283" y="1175208"/>
                            <a:pt x="940281" y="1178350"/>
                          </a:cubicBezTo>
                          <a:cubicBezTo>
                            <a:pt x="948137" y="1183064"/>
                            <a:pt x="956079" y="1187636"/>
                            <a:pt x="963848" y="1192491"/>
                          </a:cubicBezTo>
                          <a:cubicBezTo>
                            <a:pt x="968652" y="1195493"/>
                            <a:pt x="973070" y="1199107"/>
                            <a:pt x="977989" y="1201917"/>
                          </a:cubicBezTo>
                          <a:cubicBezTo>
                            <a:pt x="1017560" y="1224528"/>
                            <a:pt x="978669" y="1201370"/>
                            <a:pt x="1010982" y="1216058"/>
                          </a:cubicBezTo>
                          <a:cubicBezTo>
                            <a:pt x="1023775" y="1221873"/>
                            <a:pt x="1036121" y="1228627"/>
                            <a:pt x="1048690" y="1234911"/>
                          </a:cubicBezTo>
                          <a:cubicBezTo>
                            <a:pt x="1058117" y="1239624"/>
                            <a:pt x="1066601" y="1247166"/>
                            <a:pt x="1076970" y="1249051"/>
                          </a:cubicBezTo>
                          <a:lnTo>
                            <a:pt x="1128817" y="1258478"/>
                          </a:lnTo>
                          <a:cubicBezTo>
                            <a:pt x="1136673" y="1263191"/>
                            <a:pt x="1144341" y="1268231"/>
                            <a:pt x="1152384" y="1272618"/>
                          </a:cubicBezTo>
                          <a:cubicBezTo>
                            <a:pt x="1161637" y="1277665"/>
                            <a:pt x="1171895" y="1280913"/>
                            <a:pt x="1180665" y="1286759"/>
                          </a:cubicBezTo>
                          <a:cubicBezTo>
                            <a:pt x="1237988" y="1324975"/>
                            <a:pt x="1148560" y="1277777"/>
                            <a:pt x="1213659" y="1310326"/>
                          </a:cubicBezTo>
                          <a:cubicBezTo>
                            <a:pt x="1244415" y="1351334"/>
                            <a:pt x="1209681" y="1310877"/>
                            <a:pt x="1246652" y="1338606"/>
                          </a:cubicBezTo>
                          <a:cubicBezTo>
                            <a:pt x="1253762" y="1343939"/>
                            <a:pt x="1259722" y="1350712"/>
                            <a:pt x="1265506" y="1357460"/>
                          </a:cubicBezTo>
                          <a:cubicBezTo>
                            <a:pt x="1269193" y="1361761"/>
                            <a:pt x="1270632" y="1367913"/>
                            <a:pt x="1274933" y="1371600"/>
                          </a:cubicBezTo>
                          <a:cubicBezTo>
                            <a:pt x="1281889" y="1377562"/>
                            <a:pt x="1290644" y="1381027"/>
                            <a:pt x="1298500" y="1385740"/>
                          </a:cubicBezTo>
                          <a:cubicBezTo>
                            <a:pt x="1317608" y="1462181"/>
                            <a:pt x="1288233" y="1353652"/>
                            <a:pt x="1312640" y="1418734"/>
                          </a:cubicBezTo>
                          <a:cubicBezTo>
                            <a:pt x="1315453" y="1426235"/>
                            <a:pt x="1316037" y="1434399"/>
                            <a:pt x="1317354" y="1442301"/>
                          </a:cubicBezTo>
                          <a:cubicBezTo>
                            <a:pt x="1320751" y="1462685"/>
                            <a:pt x="1323638" y="1483150"/>
                            <a:pt x="1326780" y="1503575"/>
                          </a:cubicBezTo>
                          <a:cubicBezTo>
                            <a:pt x="1333176" y="1637877"/>
                            <a:pt x="1334630" y="1617606"/>
                            <a:pt x="1326780" y="1786379"/>
                          </a:cubicBezTo>
                          <a:cubicBezTo>
                            <a:pt x="1320543" y="1920472"/>
                            <a:pt x="1322067" y="1692876"/>
                            <a:pt x="1322067" y="1824086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89BF435C-184E-6158-8929-32BB2054E702}"/>
                </a:ext>
              </a:extLst>
            </p:cNvPr>
            <p:cNvSpPr/>
            <p:nvPr/>
          </p:nvSpPr>
          <p:spPr>
            <a:xfrm flipH="1">
              <a:off x="9356604" y="1894629"/>
              <a:ext cx="821951" cy="1303597"/>
            </a:xfrm>
            <a:custGeom>
              <a:avLst/>
              <a:gdLst>
                <a:gd name="connsiteX0" fmla="*/ 143932 w 821951"/>
                <a:gd name="connsiteY0" fmla="*/ 0 h 1303597"/>
                <a:gd name="connsiteX1" fmla="*/ 103216 w 821951"/>
                <a:gd name="connsiteY1" fmla="*/ 6713 h 1303597"/>
                <a:gd name="connsiteX2" fmla="*/ 56684 w 821951"/>
                <a:gd name="connsiteY2" fmla="*/ 16784 h 1303597"/>
                <a:gd name="connsiteX3" fmla="*/ 47960 w 821951"/>
                <a:gd name="connsiteY3" fmla="*/ 26854 h 1303597"/>
                <a:gd name="connsiteX4" fmla="*/ 36326 w 821951"/>
                <a:gd name="connsiteY4" fmla="*/ 36925 h 1303597"/>
                <a:gd name="connsiteX5" fmla="*/ 30510 w 821951"/>
                <a:gd name="connsiteY5" fmla="*/ 50352 h 1303597"/>
                <a:gd name="connsiteX6" fmla="*/ 21785 w 821951"/>
                <a:gd name="connsiteY6" fmla="*/ 60423 h 1303597"/>
                <a:gd name="connsiteX7" fmla="*/ 15969 w 821951"/>
                <a:gd name="connsiteY7" fmla="*/ 70493 h 1303597"/>
                <a:gd name="connsiteX8" fmla="*/ 13061 w 821951"/>
                <a:gd name="connsiteY8" fmla="*/ 90634 h 1303597"/>
                <a:gd name="connsiteX9" fmla="*/ 10153 w 821951"/>
                <a:gd name="connsiteY9" fmla="*/ 100705 h 1303597"/>
                <a:gd name="connsiteX10" fmla="*/ 7244 w 821951"/>
                <a:gd name="connsiteY10" fmla="*/ 117489 h 1303597"/>
                <a:gd name="connsiteX11" fmla="*/ 4336 w 821951"/>
                <a:gd name="connsiteY11" fmla="*/ 157771 h 1303597"/>
                <a:gd name="connsiteX12" fmla="*/ 1427 w 821951"/>
                <a:gd name="connsiteY12" fmla="*/ 177912 h 1303597"/>
                <a:gd name="connsiteX13" fmla="*/ 4336 w 821951"/>
                <a:gd name="connsiteY13" fmla="*/ 402821 h 1303597"/>
                <a:gd name="connsiteX14" fmla="*/ 30510 w 821951"/>
                <a:gd name="connsiteY14" fmla="*/ 463244 h 1303597"/>
                <a:gd name="connsiteX15" fmla="*/ 71226 w 821951"/>
                <a:gd name="connsiteY15" fmla="*/ 540452 h 1303597"/>
                <a:gd name="connsiteX16" fmla="*/ 88675 w 821951"/>
                <a:gd name="connsiteY16" fmla="*/ 560593 h 1303597"/>
                <a:gd name="connsiteX17" fmla="*/ 103216 w 821951"/>
                <a:gd name="connsiteY17" fmla="*/ 587448 h 1303597"/>
                <a:gd name="connsiteX18" fmla="*/ 161381 w 821951"/>
                <a:gd name="connsiteY18" fmla="*/ 657942 h 1303597"/>
                <a:gd name="connsiteX19" fmla="*/ 178831 w 821951"/>
                <a:gd name="connsiteY19" fmla="*/ 668012 h 1303597"/>
                <a:gd name="connsiteX20" fmla="*/ 228271 w 821951"/>
                <a:gd name="connsiteY20" fmla="*/ 698224 h 1303597"/>
                <a:gd name="connsiteX21" fmla="*/ 289344 w 821951"/>
                <a:gd name="connsiteY21" fmla="*/ 731792 h 1303597"/>
                <a:gd name="connsiteX22" fmla="*/ 321335 w 821951"/>
                <a:gd name="connsiteY22" fmla="*/ 748577 h 1303597"/>
                <a:gd name="connsiteX23" fmla="*/ 347509 w 821951"/>
                <a:gd name="connsiteY23" fmla="*/ 758647 h 1303597"/>
                <a:gd name="connsiteX24" fmla="*/ 376592 w 821951"/>
                <a:gd name="connsiteY24" fmla="*/ 768717 h 1303597"/>
                <a:gd name="connsiteX25" fmla="*/ 402766 w 821951"/>
                <a:gd name="connsiteY25" fmla="*/ 775431 h 1303597"/>
                <a:gd name="connsiteX26" fmla="*/ 428940 w 821951"/>
                <a:gd name="connsiteY26" fmla="*/ 788858 h 1303597"/>
                <a:gd name="connsiteX27" fmla="*/ 449298 w 821951"/>
                <a:gd name="connsiteY27" fmla="*/ 792216 h 1303597"/>
                <a:gd name="connsiteX28" fmla="*/ 460931 w 821951"/>
                <a:gd name="connsiteY28" fmla="*/ 795572 h 1303597"/>
                <a:gd name="connsiteX29" fmla="*/ 498738 w 821951"/>
                <a:gd name="connsiteY29" fmla="*/ 809000 h 1303597"/>
                <a:gd name="connsiteX30" fmla="*/ 516188 w 821951"/>
                <a:gd name="connsiteY30" fmla="*/ 812356 h 1303597"/>
                <a:gd name="connsiteX31" fmla="*/ 548179 w 821951"/>
                <a:gd name="connsiteY31" fmla="*/ 829141 h 1303597"/>
                <a:gd name="connsiteX32" fmla="*/ 559812 w 821951"/>
                <a:gd name="connsiteY32" fmla="*/ 832498 h 1303597"/>
                <a:gd name="connsiteX33" fmla="*/ 580169 w 821951"/>
                <a:gd name="connsiteY33" fmla="*/ 839211 h 1303597"/>
                <a:gd name="connsiteX34" fmla="*/ 594710 w 821951"/>
                <a:gd name="connsiteY34" fmla="*/ 849282 h 1303597"/>
                <a:gd name="connsiteX35" fmla="*/ 603436 w 821951"/>
                <a:gd name="connsiteY35" fmla="*/ 855995 h 1303597"/>
                <a:gd name="connsiteX36" fmla="*/ 623793 w 821951"/>
                <a:gd name="connsiteY36" fmla="*/ 866066 h 1303597"/>
                <a:gd name="connsiteX37" fmla="*/ 647059 w 821951"/>
                <a:gd name="connsiteY37" fmla="*/ 879493 h 1303597"/>
                <a:gd name="connsiteX38" fmla="*/ 664509 w 821951"/>
                <a:gd name="connsiteY38" fmla="*/ 889564 h 1303597"/>
                <a:gd name="connsiteX39" fmla="*/ 696499 w 821951"/>
                <a:gd name="connsiteY39" fmla="*/ 896277 h 1303597"/>
                <a:gd name="connsiteX40" fmla="*/ 711040 w 821951"/>
                <a:gd name="connsiteY40" fmla="*/ 906348 h 1303597"/>
                <a:gd name="connsiteX41" fmla="*/ 728490 w 821951"/>
                <a:gd name="connsiteY41" fmla="*/ 916419 h 1303597"/>
                <a:gd name="connsiteX42" fmla="*/ 748848 w 821951"/>
                <a:gd name="connsiteY42" fmla="*/ 933203 h 1303597"/>
                <a:gd name="connsiteX43" fmla="*/ 769205 w 821951"/>
                <a:gd name="connsiteY43" fmla="*/ 953344 h 1303597"/>
                <a:gd name="connsiteX44" fmla="*/ 780839 w 821951"/>
                <a:gd name="connsiteY44" fmla="*/ 966772 h 1303597"/>
                <a:gd name="connsiteX45" fmla="*/ 786655 w 821951"/>
                <a:gd name="connsiteY45" fmla="*/ 976842 h 1303597"/>
                <a:gd name="connsiteX46" fmla="*/ 801197 w 821951"/>
                <a:gd name="connsiteY46" fmla="*/ 986912 h 1303597"/>
                <a:gd name="connsiteX47" fmla="*/ 809921 w 821951"/>
                <a:gd name="connsiteY47" fmla="*/ 1010411 h 1303597"/>
                <a:gd name="connsiteX48" fmla="*/ 812830 w 821951"/>
                <a:gd name="connsiteY48" fmla="*/ 1027195 h 1303597"/>
                <a:gd name="connsiteX49" fmla="*/ 818646 w 821951"/>
                <a:gd name="connsiteY49" fmla="*/ 1070834 h 1303597"/>
                <a:gd name="connsiteX50" fmla="*/ 818646 w 821951"/>
                <a:gd name="connsiteY50" fmla="*/ 1272244 h 1303597"/>
                <a:gd name="connsiteX51" fmla="*/ 815738 w 821951"/>
                <a:gd name="connsiteY51" fmla="*/ 1299099 h 130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821951" h="1303597" extrusionOk="0">
                  <a:moveTo>
                    <a:pt x="143932" y="0"/>
                  </a:moveTo>
                  <a:cubicBezTo>
                    <a:pt x="131455" y="3827"/>
                    <a:pt x="117215" y="4497"/>
                    <a:pt x="103216" y="6713"/>
                  </a:cubicBezTo>
                  <a:cubicBezTo>
                    <a:pt x="87650" y="9708"/>
                    <a:pt x="56684" y="16784"/>
                    <a:pt x="56684" y="16784"/>
                  </a:cubicBezTo>
                  <a:cubicBezTo>
                    <a:pt x="53316" y="20536"/>
                    <a:pt x="50684" y="23637"/>
                    <a:pt x="47960" y="26854"/>
                  </a:cubicBezTo>
                  <a:cubicBezTo>
                    <a:pt x="45234" y="30413"/>
                    <a:pt x="39558" y="32080"/>
                    <a:pt x="36326" y="36925"/>
                  </a:cubicBezTo>
                  <a:cubicBezTo>
                    <a:pt x="33853" y="40439"/>
                    <a:pt x="33442" y="46482"/>
                    <a:pt x="30510" y="50352"/>
                  </a:cubicBezTo>
                  <a:cubicBezTo>
                    <a:pt x="28550" y="54175"/>
                    <a:pt x="24118" y="56994"/>
                    <a:pt x="21785" y="60423"/>
                  </a:cubicBezTo>
                  <a:cubicBezTo>
                    <a:pt x="19704" y="63044"/>
                    <a:pt x="18361" y="67207"/>
                    <a:pt x="15969" y="70493"/>
                  </a:cubicBezTo>
                  <a:cubicBezTo>
                    <a:pt x="15158" y="76558"/>
                    <a:pt x="14179" y="83218"/>
                    <a:pt x="13061" y="90634"/>
                  </a:cubicBezTo>
                  <a:cubicBezTo>
                    <a:pt x="12698" y="94041"/>
                    <a:pt x="10924" y="97219"/>
                    <a:pt x="10153" y="100705"/>
                  </a:cubicBezTo>
                  <a:cubicBezTo>
                    <a:pt x="9169" y="106327"/>
                    <a:pt x="7323" y="111455"/>
                    <a:pt x="7244" y="117489"/>
                  </a:cubicBezTo>
                  <a:cubicBezTo>
                    <a:pt x="8059" y="129881"/>
                    <a:pt x="7045" y="146446"/>
                    <a:pt x="4336" y="157771"/>
                  </a:cubicBezTo>
                  <a:cubicBezTo>
                    <a:pt x="3487" y="164059"/>
                    <a:pt x="589" y="171536"/>
                    <a:pt x="1427" y="177912"/>
                  </a:cubicBezTo>
                  <a:cubicBezTo>
                    <a:pt x="12934" y="251551"/>
                    <a:pt x="-7928" y="321018"/>
                    <a:pt x="4336" y="402821"/>
                  </a:cubicBezTo>
                  <a:cubicBezTo>
                    <a:pt x="6550" y="424695"/>
                    <a:pt x="20995" y="440534"/>
                    <a:pt x="30510" y="463244"/>
                  </a:cubicBezTo>
                  <a:cubicBezTo>
                    <a:pt x="40022" y="491224"/>
                    <a:pt x="50638" y="518034"/>
                    <a:pt x="71226" y="540452"/>
                  </a:cubicBezTo>
                  <a:cubicBezTo>
                    <a:pt x="77294" y="548339"/>
                    <a:pt x="83249" y="553532"/>
                    <a:pt x="88675" y="560593"/>
                  </a:cubicBezTo>
                  <a:cubicBezTo>
                    <a:pt x="94238" y="568245"/>
                    <a:pt x="97805" y="579177"/>
                    <a:pt x="103216" y="587448"/>
                  </a:cubicBezTo>
                  <a:cubicBezTo>
                    <a:pt x="119804" y="609951"/>
                    <a:pt x="137690" y="641037"/>
                    <a:pt x="161381" y="657942"/>
                  </a:cubicBezTo>
                  <a:cubicBezTo>
                    <a:pt x="166414" y="660926"/>
                    <a:pt x="173271" y="663678"/>
                    <a:pt x="178831" y="668012"/>
                  </a:cubicBezTo>
                  <a:cubicBezTo>
                    <a:pt x="227664" y="721657"/>
                    <a:pt x="161085" y="648791"/>
                    <a:pt x="228271" y="698224"/>
                  </a:cubicBezTo>
                  <a:cubicBezTo>
                    <a:pt x="247926" y="708707"/>
                    <a:pt x="269164" y="721033"/>
                    <a:pt x="289344" y="731792"/>
                  </a:cubicBezTo>
                  <a:cubicBezTo>
                    <a:pt x="299727" y="737531"/>
                    <a:pt x="309168" y="745811"/>
                    <a:pt x="321335" y="748577"/>
                  </a:cubicBezTo>
                  <a:cubicBezTo>
                    <a:pt x="328230" y="750159"/>
                    <a:pt x="336791" y="752095"/>
                    <a:pt x="347509" y="758647"/>
                  </a:cubicBezTo>
                  <a:cubicBezTo>
                    <a:pt x="358926" y="762655"/>
                    <a:pt x="365348" y="764521"/>
                    <a:pt x="376592" y="768717"/>
                  </a:cubicBezTo>
                  <a:cubicBezTo>
                    <a:pt x="384412" y="772892"/>
                    <a:pt x="394224" y="771579"/>
                    <a:pt x="402766" y="775431"/>
                  </a:cubicBezTo>
                  <a:cubicBezTo>
                    <a:pt x="411213" y="779502"/>
                    <a:pt x="420875" y="786081"/>
                    <a:pt x="428940" y="788858"/>
                  </a:cubicBezTo>
                  <a:cubicBezTo>
                    <a:pt x="434561" y="792200"/>
                    <a:pt x="442277" y="791373"/>
                    <a:pt x="449298" y="792216"/>
                  </a:cubicBezTo>
                  <a:cubicBezTo>
                    <a:pt x="452905" y="792633"/>
                    <a:pt x="457399" y="793824"/>
                    <a:pt x="460931" y="795572"/>
                  </a:cubicBezTo>
                  <a:cubicBezTo>
                    <a:pt x="478523" y="801676"/>
                    <a:pt x="480032" y="804197"/>
                    <a:pt x="498738" y="809000"/>
                  </a:cubicBezTo>
                  <a:cubicBezTo>
                    <a:pt x="505411" y="810914"/>
                    <a:pt x="510973" y="811199"/>
                    <a:pt x="516188" y="812356"/>
                  </a:cubicBezTo>
                  <a:cubicBezTo>
                    <a:pt x="528370" y="819259"/>
                    <a:pt x="535689" y="825975"/>
                    <a:pt x="548179" y="829141"/>
                  </a:cubicBezTo>
                  <a:cubicBezTo>
                    <a:pt x="552347" y="830298"/>
                    <a:pt x="556039" y="831199"/>
                    <a:pt x="559812" y="832498"/>
                  </a:cubicBezTo>
                  <a:cubicBezTo>
                    <a:pt x="565658" y="833932"/>
                    <a:pt x="574642" y="837323"/>
                    <a:pt x="580169" y="839211"/>
                  </a:cubicBezTo>
                  <a:cubicBezTo>
                    <a:pt x="585061" y="842761"/>
                    <a:pt x="589315" y="845437"/>
                    <a:pt x="594710" y="849282"/>
                  </a:cubicBezTo>
                  <a:cubicBezTo>
                    <a:pt x="597737" y="851632"/>
                    <a:pt x="600316" y="854669"/>
                    <a:pt x="603436" y="855995"/>
                  </a:cubicBezTo>
                  <a:cubicBezTo>
                    <a:pt x="626342" y="868555"/>
                    <a:pt x="604981" y="854147"/>
                    <a:pt x="623793" y="866066"/>
                  </a:cubicBezTo>
                  <a:cubicBezTo>
                    <a:pt x="631655" y="871773"/>
                    <a:pt x="638052" y="873893"/>
                    <a:pt x="647059" y="879493"/>
                  </a:cubicBezTo>
                  <a:cubicBezTo>
                    <a:pt x="654041" y="883237"/>
                    <a:pt x="657965" y="888571"/>
                    <a:pt x="664509" y="889564"/>
                  </a:cubicBezTo>
                  <a:cubicBezTo>
                    <a:pt x="673660" y="889729"/>
                    <a:pt x="690377" y="895255"/>
                    <a:pt x="696499" y="896277"/>
                  </a:cubicBezTo>
                  <a:cubicBezTo>
                    <a:pt x="702491" y="899382"/>
                    <a:pt x="705077" y="902960"/>
                    <a:pt x="711040" y="906348"/>
                  </a:cubicBezTo>
                  <a:cubicBezTo>
                    <a:pt x="717104" y="909632"/>
                    <a:pt x="722303" y="912339"/>
                    <a:pt x="728490" y="916419"/>
                  </a:cubicBezTo>
                  <a:cubicBezTo>
                    <a:pt x="761627" y="941946"/>
                    <a:pt x="706300" y="911183"/>
                    <a:pt x="748848" y="933203"/>
                  </a:cubicBezTo>
                  <a:cubicBezTo>
                    <a:pt x="768310" y="958470"/>
                    <a:pt x="748587" y="936507"/>
                    <a:pt x="769205" y="953344"/>
                  </a:cubicBezTo>
                  <a:cubicBezTo>
                    <a:pt x="773347" y="956839"/>
                    <a:pt x="778022" y="961660"/>
                    <a:pt x="780839" y="966772"/>
                  </a:cubicBezTo>
                  <a:cubicBezTo>
                    <a:pt x="783311" y="969141"/>
                    <a:pt x="783909" y="974212"/>
                    <a:pt x="786655" y="976842"/>
                  </a:cubicBezTo>
                  <a:cubicBezTo>
                    <a:pt x="791013" y="981138"/>
                    <a:pt x="796111" y="982774"/>
                    <a:pt x="801197" y="986912"/>
                  </a:cubicBezTo>
                  <a:cubicBezTo>
                    <a:pt x="816708" y="1042441"/>
                    <a:pt x="799158" y="956566"/>
                    <a:pt x="809921" y="1010411"/>
                  </a:cubicBezTo>
                  <a:cubicBezTo>
                    <a:pt x="812618" y="1015503"/>
                    <a:pt x="811880" y="1021533"/>
                    <a:pt x="812830" y="1027195"/>
                  </a:cubicBezTo>
                  <a:cubicBezTo>
                    <a:pt x="816758" y="1043753"/>
                    <a:pt x="817566" y="1055195"/>
                    <a:pt x="818646" y="1070834"/>
                  </a:cubicBezTo>
                  <a:cubicBezTo>
                    <a:pt x="824971" y="1168045"/>
                    <a:pt x="823093" y="1151889"/>
                    <a:pt x="818646" y="1272244"/>
                  </a:cubicBezTo>
                  <a:cubicBezTo>
                    <a:pt x="813626" y="1372291"/>
                    <a:pt x="819486" y="1221906"/>
                    <a:pt x="815738" y="1299099"/>
                  </a:cubicBezTo>
                </a:path>
              </a:pathLst>
            </a:custGeom>
            <a:noFill/>
            <a:ln w="38100">
              <a:solidFill>
                <a:srgbClr val="4A5C66"/>
              </a:solidFill>
              <a:extLst>
                <a:ext uri="{C807C97D-BFC1-408E-A445-0C87EB9F89A2}">
                  <ask:lineSketchStyleProps xmlns:ask="http://schemas.microsoft.com/office/drawing/2018/sketchyshapes" sd="1666995049">
                    <a:custGeom>
                      <a:avLst/>
                      <a:gdLst>
                        <a:gd name="connsiteX0" fmla="*/ 233271 w 1332136"/>
                        <a:gd name="connsiteY0" fmla="*/ 0 h 1830401"/>
                        <a:gd name="connsiteX1" fmla="*/ 167283 w 1332136"/>
                        <a:gd name="connsiteY1" fmla="*/ 9427 h 1830401"/>
                        <a:gd name="connsiteX2" fmla="*/ 91869 w 1332136"/>
                        <a:gd name="connsiteY2" fmla="*/ 23567 h 1830401"/>
                        <a:gd name="connsiteX3" fmla="*/ 77729 w 1332136"/>
                        <a:gd name="connsiteY3" fmla="*/ 37707 h 1830401"/>
                        <a:gd name="connsiteX4" fmla="*/ 58875 w 1332136"/>
                        <a:gd name="connsiteY4" fmla="*/ 51847 h 1830401"/>
                        <a:gd name="connsiteX5" fmla="*/ 49448 w 1332136"/>
                        <a:gd name="connsiteY5" fmla="*/ 70701 h 1830401"/>
                        <a:gd name="connsiteX6" fmla="*/ 35308 w 1332136"/>
                        <a:gd name="connsiteY6" fmla="*/ 84841 h 1830401"/>
                        <a:gd name="connsiteX7" fmla="*/ 25881 w 1332136"/>
                        <a:gd name="connsiteY7" fmla="*/ 98981 h 1830401"/>
                        <a:gd name="connsiteX8" fmla="*/ 21168 w 1332136"/>
                        <a:gd name="connsiteY8" fmla="*/ 127262 h 1830401"/>
                        <a:gd name="connsiteX9" fmla="*/ 16455 w 1332136"/>
                        <a:gd name="connsiteY9" fmla="*/ 141402 h 1830401"/>
                        <a:gd name="connsiteX10" fmla="*/ 11741 w 1332136"/>
                        <a:gd name="connsiteY10" fmla="*/ 164969 h 1830401"/>
                        <a:gd name="connsiteX11" fmla="*/ 7028 w 1332136"/>
                        <a:gd name="connsiteY11" fmla="*/ 221530 h 1830401"/>
                        <a:gd name="connsiteX12" fmla="*/ 2314 w 1332136"/>
                        <a:gd name="connsiteY12" fmla="*/ 249810 h 1830401"/>
                        <a:gd name="connsiteX13" fmla="*/ 7028 w 1332136"/>
                        <a:gd name="connsiteY13" fmla="*/ 565608 h 1830401"/>
                        <a:gd name="connsiteX14" fmla="*/ 49448 w 1332136"/>
                        <a:gd name="connsiteY14" fmla="*/ 650449 h 1830401"/>
                        <a:gd name="connsiteX15" fmla="*/ 115436 w 1332136"/>
                        <a:gd name="connsiteY15" fmla="*/ 758858 h 1830401"/>
                        <a:gd name="connsiteX16" fmla="*/ 143716 w 1332136"/>
                        <a:gd name="connsiteY16" fmla="*/ 787138 h 1830401"/>
                        <a:gd name="connsiteX17" fmla="*/ 167283 w 1332136"/>
                        <a:gd name="connsiteY17" fmla="*/ 824845 h 1830401"/>
                        <a:gd name="connsiteX18" fmla="*/ 261551 w 1332136"/>
                        <a:gd name="connsiteY18" fmla="*/ 923827 h 1830401"/>
                        <a:gd name="connsiteX19" fmla="*/ 289832 w 1332136"/>
                        <a:gd name="connsiteY19" fmla="*/ 937967 h 1830401"/>
                        <a:gd name="connsiteX20" fmla="*/ 369960 w 1332136"/>
                        <a:gd name="connsiteY20" fmla="*/ 980388 h 1830401"/>
                        <a:gd name="connsiteX21" fmla="*/ 468941 w 1332136"/>
                        <a:gd name="connsiteY21" fmla="*/ 1027522 h 1830401"/>
                        <a:gd name="connsiteX22" fmla="*/ 520789 w 1332136"/>
                        <a:gd name="connsiteY22" fmla="*/ 1051089 h 1830401"/>
                        <a:gd name="connsiteX23" fmla="*/ 563209 w 1332136"/>
                        <a:gd name="connsiteY23" fmla="*/ 1065229 h 1830401"/>
                        <a:gd name="connsiteX24" fmla="*/ 610343 w 1332136"/>
                        <a:gd name="connsiteY24" fmla="*/ 1079369 h 1830401"/>
                        <a:gd name="connsiteX25" fmla="*/ 652764 w 1332136"/>
                        <a:gd name="connsiteY25" fmla="*/ 1088796 h 1830401"/>
                        <a:gd name="connsiteX26" fmla="*/ 695184 w 1332136"/>
                        <a:gd name="connsiteY26" fmla="*/ 1107649 h 1830401"/>
                        <a:gd name="connsiteX27" fmla="*/ 728178 w 1332136"/>
                        <a:gd name="connsiteY27" fmla="*/ 1112363 h 1830401"/>
                        <a:gd name="connsiteX28" fmla="*/ 747032 w 1332136"/>
                        <a:gd name="connsiteY28" fmla="*/ 1117076 h 1830401"/>
                        <a:gd name="connsiteX29" fmla="*/ 808306 w 1332136"/>
                        <a:gd name="connsiteY29" fmla="*/ 1135930 h 1830401"/>
                        <a:gd name="connsiteX30" fmla="*/ 836587 w 1332136"/>
                        <a:gd name="connsiteY30" fmla="*/ 1140643 h 1830401"/>
                        <a:gd name="connsiteX31" fmla="*/ 888434 w 1332136"/>
                        <a:gd name="connsiteY31" fmla="*/ 1164210 h 1830401"/>
                        <a:gd name="connsiteX32" fmla="*/ 907288 w 1332136"/>
                        <a:gd name="connsiteY32" fmla="*/ 1168924 h 1830401"/>
                        <a:gd name="connsiteX33" fmla="*/ 940281 w 1332136"/>
                        <a:gd name="connsiteY33" fmla="*/ 1178350 h 1830401"/>
                        <a:gd name="connsiteX34" fmla="*/ 963848 w 1332136"/>
                        <a:gd name="connsiteY34" fmla="*/ 1192491 h 1830401"/>
                        <a:gd name="connsiteX35" fmla="*/ 977989 w 1332136"/>
                        <a:gd name="connsiteY35" fmla="*/ 1201917 h 1830401"/>
                        <a:gd name="connsiteX36" fmla="*/ 1010982 w 1332136"/>
                        <a:gd name="connsiteY36" fmla="*/ 1216058 h 1830401"/>
                        <a:gd name="connsiteX37" fmla="*/ 1048690 w 1332136"/>
                        <a:gd name="connsiteY37" fmla="*/ 1234911 h 1830401"/>
                        <a:gd name="connsiteX38" fmla="*/ 1076970 w 1332136"/>
                        <a:gd name="connsiteY38" fmla="*/ 1249051 h 1830401"/>
                        <a:gd name="connsiteX39" fmla="*/ 1128817 w 1332136"/>
                        <a:gd name="connsiteY39" fmla="*/ 1258478 h 1830401"/>
                        <a:gd name="connsiteX40" fmla="*/ 1152384 w 1332136"/>
                        <a:gd name="connsiteY40" fmla="*/ 1272618 h 1830401"/>
                        <a:gd name="connsiteX41" fmla="*/ 1180665 w 1332136"/>
                        <a:gd name="connsiteY41" fmla="*/ 1286759 h 1830401"/>
                        <a:gd name="connsiteX42" fmla="*/ 1213659 w 1332136"/>
                        <a:gd name="connsiteY42" fmla="*/ 1310326 h 1830401"/>
                        <a:gd name="connsiteX43" fmla="*/ 1246652 w 1332136"/>
                        <a:gd name="connsiteY43" fmla="*/ 1338606 h 1830401"/>
                        <a:gd name="connsiteX44" fmla="*/ 1265506 w 1332136"/>
                        <a:gd name="connsiteY44" fmla="*/ 1357460 h 1830401"/>
                        <a:gd name="connsiteX45" fmla="*/ 1274933 w 1332136"/>
                        <a:gd name="connsiteY45" fmla="*/ 1371600 h 1830401"/>
                        <a:gd name="connsiteX46" fmla="*/ 1298500 w 1332136"/>
                        <a:gd name="connsiteY46" fmla="*/ 1385740 h 1830401"/>
                        <a:gd name="connsiteX47" fmla="*/ 1312640 w 1332136"/>
                        <a:gd name="connsiteY47" fmla="*/ 1418734 h 1830401"/>
                        <a:gd name="connsiteX48" fmla="*/ 1317354 w 1332136"/>
                        <a:gd name="connsiteY48" fmla="*/ 1442301 h 1830401"/>
                        <a:gd name="connsiteX49" fmla="*/ 1326780 w 1332136"/>
                        <a:gd name="connsiteY49" fmla="*/ 1503575 h 1830401"/>
                        <a:gd name="connsiteX50" fmla="*/ 1326780 w 1332136"/>
                        <a:gd name="connsiteY50" fmla="*/ 1786379 h 1830401"/>
                        <a:gd name="connsiteX51" fmla="*/ 1322067 w 1332136"/>
                        <a:gd name="connsiteY51" fmla="*/ 1824086 h 183040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</a:cxnLst>
                      <a:rect l="l" t="t" r="r" b="b"/>
                      <a:pathLst>
                        <a:path w="1332136" h="1830401">
                          <a:moveTo>
                            <a:pt x="233271" y="0"/>
                          </a:moveTo>
                          <a:cubicBezTo>
                            <a:pt x="211275" y="3142"/>
                            <a:pt x="189200" y="5774"/>
                            <a:pt x="167283" y="9427"/>
                          </a:cubicBezTo>
                          <a:cubicBezTo>
                            <a:pt x="142055" y="13632"/>
                            <a:pt x="91869" y="23567"/>
                            <a:pt x="91869" y="23567"/>
                          </a:cubicBezTo>
                          <a:cubicBezTo>
                            <a:pt x="87156" y="28280"/>
                            <a:pt x="82790" y="33369"/>
                            <a:pt x="77729" y="37707"/>
                          </a:cubicBezTo>
                          <a:cubicBezTo>
                            <a:pt x="71764" y="42819"/>
                            <a:pt x="63987" y="45883"/>
                            <a:pt x="58875" y="51847"/>
                          </a:cubicBezTo>
                          <a:cubicBezTo>
                            <a:pt x="54302" y="57182"/>
                            <a:pt x="53532" y="64983"/>
                            <a:pt x="49448" y="70701"/>
                          </a:cubicBezTo>
                          <a:cubicBezTo>
                            <a:pt x="45574" y="76125"/>
                            <a:pt x="39575" y="79720"/>
                            <a:pt x="35308" y="84841"/>
                          </a:cubicBezTo>
                          <a:cubicBezTo>
                            <a:pt x="31681" y="89193"/>
                            <a:pt x="29023" y="94268"/>
                            <a:pt x="25881" y="98981"/>
                          </a:cubicBezTo>
                          <a:cubicBezTo>
                            <a:pt x="24310" y="108408"/>
                            <a:pt x="23241" y="117933"/>
                            <a:pt x="21168" y="127262"/>
                          </a:cubicBezTo>
                          <a:cubicBezTo>
                            <a:pt x="20090" y="132112"/>
                            <a:pt x="17660" y="136582"/>
                            <a:pt x="16455" y="141402"/>
                          </a:cubicBezTo>
                          <a:cubicBezTo>
                            <a:pt x="14512" y="149174"/>
                            <a:pt x="13312" y="157113"/>
                            <a:pt x="11741" y="164969"/>
                          </a:cubicBezTo>
                          <a:cubicBezTo>
                            <a:pt x="10170" y="183823"/>
                            <a:pt x="9117" y="202727"/>
                            <a:pt x="7028" y="221530"/>
                          </a:cubicBezTo>
                          <a:cubicBezTo>
                            <a:pt x="5973" y="231028"/>
                            <a:pt x="2314" y="240253"/>
                            <a:pt x="2314" y="249810"/>
                          </a:cubicBezTo>
                          <a:cubicBezTo>
                            <a:pt x="2314" y="355088"/>
                            <a:pt x="-5273" y="461051"/>
                            <a:pt x="7028" y="565608"/>
                          </a:cubicBezTo>
                          <a:cubicBezTo>
                            <a:pt x="10722" y="597010"/>
                            <a:pt x="35308" y="622169"/>
                            <a:pt x="49448" y="650449"/>
                          </a:cubicBezTo>
                          <a:cubicBezTo>
                            <a:pt x="67651" y="686854"/>
                            <a:pt x="86315" y="729737"/>
                            <a:pt x="115436" y="758858"/>
                          </a:cubicBezTo>
                          <a:cubicBezTo>
                            <a:pt x="124863" y="768285"/>
                            <a:pt x="135480" y="776655"/>
                            <a:pt x="143716" y="787138"/>
                          </a:cubicBezTo>
                          <a:cubicBezTo>
                            <a:pt x="152873" y="798793"/>
                            <a:pt x="158148" y="813173"/>
                            <a:pt x="167283" y="824845"/>
                          </a:cubicBezTo>
                          <a:cubicBezTo>
                            <a:pt x="188706" y="852218"/>
                            <a:pt x="227796" y="900458"/>
                            <a:pt x="261551" y="923827"/>
                          </a:cubicBezTo>
                          <a:cubicBezTo>
                            <a:pt x="270217" y="929826"/>
                            <a:pt x="280856" y="932443"/>
                            <a:pt x="289832" y="937967"/>
                          </a:cubicBezTo>
                          <a:cubicBezTo>
                            <a:pt x="379864" y="993370"/>
                            <a:pt x="256105" y="928969"/>
                            <a:pt x="369960" y="980388"/>
                          </a:cubicBezTo>
                          <a:cubicBezTo>
                            <a:pt x="403265" y="995429"/>
                            <a:pt x="435852" y="1012012"/>
                            <a:pt x="468941" y="1027522"/>
                          </a:cubicBezTo>
                          <a:cubicBezTo>
                            <a:pt x="486130" y="1035580"/>
                            <a:pt x="502779" y="1045086"/>
                            <a:pt x="520789" y="1051089"/>
                          </a:cubicBezTo>
                          <a:lnTo>
                            <a:pt x="563209" y="1065229"/>
                          </a:lnTo>
                          <a:cubicBezTo>
                            <a:pt x="578851" y="1070168"/>
                            <a:pt x="594480" y="1075195"/>
                            <a:pt x="610343" y="1079369"/>
                          </a:cubicBezTo>
                          <a:cubicBezTo>
                            <a:pt x="624351" y="1083055"/>
                            <a:pt x="639022" y="1084215"/>
                            <a:pt x="652764" y="1088796"/>
                          </a:cubicBezTo>
                          <a:cubicBezTo>
                            <a:pt x="667444" y="1093689"/>
                            <a:pt x="680415" y="1103034"/>
                            <a:pt x="695184" y="1107649"/>
                          </a:cubicBezTo>
                          <a:cubicBezTo>
                            <a:pt x="705788" y="1110963"/>
                            <a:pt x="717248" y="1110376"/>
                            <a:pt x="728178" y="1112363"/>
                          </a:cubicBezTo>
                          <a:cubicBezTo>
                            <a:pt x="734552" y="1113522"/>
                            <a:pt x="740827" y="1115215"/>
                            <a:pt x="747032" y="1117076"/>
                          </a:cubicBezTo>
                          <a:cubicBezTo>
                            <a:pt x="775672" y="1125668"/>
                            <a:pt x="777834" y="1128898"/>
                            <a:pt x="808306" y="1135930"/>
                          </a:cubicBezTo>
                          <a:cubicBezTo>
                            <a:pt x="817618" y="1138079"/>
                            <a:pt x="827160" y="1139072"/>
                            <a:pt x="836587" y="1140643"/>
                          </a:cubicBezTo>
                          <a:cubicBezTo>
                            <a:pt x="855816" y="1150258"/>
                            <a:pt x="868422" y="1157539"/>
                            <a:pt x="888434" y="1164210"/>
                          </a:cubicBezTo>
                          <a:cubicBezTo>
                            <a:pt x="894580" y="1166259"/>
                            <a:pt x="901038" y="1167220"/>
                            <a:pt x="907288" y="1168924"/>
                          </a:cubicBezTo>
                          <a:cubicBezTo>
                            <a:pt x="918323" y="1171933"/>
                            <a:pt x="929283" y="1175208"/>
                            <a:pt x="940281" y="1178350"/>
                          </a:cubicBezTo>
                          <a:cubicBezTo>
                            <a:pt x="948137" y="1183064"/>
                            <a:pt x="956079" y="1187636"/>
                            <a:pt x="963848" y="1192491"/>
                          </a:cubicBezTo>
                          <a:cubicBezTo>
                            <a:pt x="968652" y="1195493"/>
                            <a:pt x="973070" y="1199107"/>
                            <a:pt x="977989" y="1201917"/>
                          </a:cubicBezTo>
                          <a:cubicBezTo>
                            <a:pt x="1017560" y="1224528"/>
                            <a:pt x="978669" y="1201370"/>
                            <a:pt x="1010982" y="1216058"/>
                          </a:cubicBezTo>
                          <a:cubicBezTo>
                            <a:pt x="1023775" y="1221873"/>
                            <a:pt x="1036121" y="1228627"/>
                            <a:pt x="1048690" y="1234911"/>
                          </a:cubicBezTo>
                          <a:cubicBezTo>
                            <a:pt x="1058117" y="1239624"/>
                            <a:pt x="1066601" y="1247166"/>
                            <a:pt x="1076970" y="1249051"/>
                          </a:cubicBezTo>
                          <a:lnTo>
                            <a:pt x="1128817" y="1258478"/>
                          </a:lnTo>
                          <a:cubicBezTo>
                            <a:pt x="1136673" y="1263191"/>
                            <a:pt x="1144341" y="1268231"/>
                            <a:pt x="1152384" y="1272618"/>
                          </a:cubicBezTo>
                          <a:cubicBezTo>
                            <a:pt x="1161637" y="1277665"/>
                            <a:pt x="1171895" y="1280913"/>
                            <a:pt x="1180665" y="1286759"/>
                          </a:cubicBezTo>
                          <a:cubicBezTo>
                            <a:pt x="1237988" y="1324975"/>
                            <a:pt x="1148560" y="1277777"/>
                            <a:pt x="1213659" y="1310326"/>
                          </a:cubicBezTo>
                          <a:cubicBezTo>
                            <a:pt x="1244415" y="1351334"/>
                            <a:pt x="1209681" y="1310877"/>
                            <a:pt x="1246652" y="1338606"/>
                          </a:cubicBezTo>
                          <a:cubicBezTo>
                            <a:pt x="1253762" y="1343939"/>
                            <a:pt x="1259722" y="1350712"/>
                            <a:pt x="1265506" y="1357460"/>
                          </a:cubicBezTo>
                          <a:cubicBezTo>
                            <a:pt x="1269193" y="1361761"/>
                            <a:pt x="1270632" y="1367913"/>
                            <a:pt x="1274933" y="1371600"/>
                          </a:cubicBezTo>
                          <a:cubicBezTo>
                            <a:pt x="1281889" y="1377562"/>
                            <a:pt x="1290644" y="1381027"/>
                            <a:pt x="1298500" y="1385740"/>
                          </a:cubicBezTo>
                          <a:cubicBezTo>
                            <a:pt x="1317608" y="1462181"/>
                            <a:pt x="1288233" y="1353652"/>
                            <a:pt x="1312640" y="1418734"/>
                          </a:cubicBezTo>
                          <a:cubicBezTo>
                            <a:pt x="1315453" y="1426235"/>
                            <a:pt x="1316037" y="1434399"/>
                            <a:pt x="1317354" y="1442301"/>
                          </a:cubicBezTo>
                          <a:cubicBezTo>
                            <a:pt x="1320751" y="1462685"/>
                            <a:pt x="1323638" y="1483150"/>
                            <a:pt x="1326780" y="1503575"/>
                          </a:cubicBezTo>
                          <a:cubicBezTo>
                            <a:pt x="1333176" y="1637877"/>
                            <a:pt x="1334630" y="1617606"/>
                            <a:pt x="1326780" y="1786379"/>
                          </a:cubicBezTo>
                          <a:cubicBezTo>
                            <a:pt x="1320543" y="1920472"/>
                            <a:pt x="1322067" y="1692876"/>
                            <a:pt x="1322067" y="1824086"/>
                          </a:cubicBezTo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CC1744A2-7C30-A36D-7617-32DD2C197CF5}"/>
                </a:ext>
              </a:extLst>
            </p:cNvPr>
            <p:cNvSpPr txBox="1"/>
            <p:nvPr/>
          </p:nvSpPr>
          <p:spPr>
            <a:xfrm>
              <a:off x="8495638" y="2113692"/>
              <a:ext cx="15343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Additional </a:t>
              </a:r>
              <a:br>
                <a:rPr lang="en-US" sz="14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4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differential path?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feld 45">
                  <a:extLst>
                    <a:ext uri="{FF2B5EF4-FFF2-40B4-BE49-F238E27FC236}">
                      <a16:creationId xmlns:a16="http://schemas.microsoft.com/office/drawing/2014/main" id="{A82E4CC7-E6CD-E5F6-4568-CE6434C8E973}"/>
                    </a:ext>
                  </a:extLst>
                </p:cNvPr>
                <p:cNvSpPr txBox="1"/>
                <p:nvPr/>
              </p:nvSpPr>
              <p:spPr>
                <a:xfrm>
                  <a:off x="9157522" y="2617167"/>
                  <a:ext cx="22442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2000" b="1" i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</a:rPr>
                          <m:t>𝚫</m:t>
                        </m:r>
                      </m:oMath>
                    </m:oMathPara>
                  </a14:m>
                  <a:endParaRPr lang="de-DE" sz="1400" b="1" dirty="0"/>
                </a:p>
              </p:txBody>
            </p:sp>
          </mc:Choice>
          <mc:Fallback xmlns="">
            <p:sp>
              <p:nvSpPr>
                <p:cNvPr id="46" name="Textfeld 45">
                  <a:extLst>
                    <a:ext uri="{FF2B5EF4-FFF2-40B4-BE49-F238E27FC236}">
                      <a16:creationId xmlns:a16="http://schemas.microsoft.com/office/drawing/2014/main" id="{A82E4CC7-E6CD-E5F6-4568-CE6434C8E9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57522" y="2617167"/>
                  <a:ext cx="224420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24324" r="-27027" b="-588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feld 46">
                  <a:extLst>
                    <a:ext uri="{FF2B5EF4-FFF2-40B4-BE49-F238E27FC236}">
                      <a16:creationId xmlns:a16="http://schemas.microsoft.com/office/drawing/2014/main" id="{B09A4BBC-2D5F-9F1C-FE35-897E15A77EA8}"/>
                    </a:ext>
                  </a:extLst>
                </p:cNvPr>
                <p:cNvSpPr txBox="1"/>
                <p:nvPr/>
              </p:nvSpPr>
              <p:spPr>
                <a:xfrm>
                  <a:off x="9051566" y="1145494"/>
                  <a:ext cx="203581" cy="2706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1" i="1" smtClean="0">
                            <a:solidFill>
                              <a:srgbClr val="80BA24"/>
                            </a:solidFill>
                            <a:latin typeface="Cambria Math" panose="02040503050406030204" pitchFamily="18" charset="0"/>
                          </a:rPr>
                          <m:t>∑</m:t>
                        </m:r>
                      </m:oMath>
                    </m:oMathPara>
                  </a14:m>
                  <a:endParaRPr lang="de-DE" sz="1400" b="1" dirty="0"/>
                </a:p>
              </p:txBody>
            </p:sp>
          </mc:Choice>
          <mc:Fallback xmlns="">
            <p:sp>
              <p:nvSpPr>
                <p:cNvPr id="47" name="Textfeld 46">
                  <a:extLst>
                    <a:ext uri="{FF2B5EF4-FFF2-40B4-BE49-F238E27FC236}">
                      <a16:creationId xmlns:a16="http://schemas.microsoft.com/office/drawing/2014/main" id="{B09A4BBC-2D5F-9F1C-FE35-897E15A77E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51566" y="1145494"/>
                  <a:ext cx="203581" cy="270652"/>
                </a:xfrm>
                <a:prstGeom prst="rect">
                  <a:avLst/>
                </a:prstGeom>
                <a:blipFill>
                  <a:blip r:embed="rId9"/>
                  <a:stretch>
                    <a:fillRect l="-45455" r="-45455" b="-40909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8976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">
            <a:extLst>
              <a:ext uri="{FF2B5EF4-FFF2-40B4-BE49-F238E27FC236}">
                <a16:creationId xmlns:a16="http://schemas.microsoft.com/office/drawing/2014/main" id="{EDAC8694-6F75-8B18-D072-09B1D3FB918A}"/>
              </a:ext>
            </a:extLst>
          </p:cNvPr>
          <p:cNvSpPr txBox="1">
            <a:spLocks/>
          </p:cNvSpPr>
          <p:nvPr/>
        </p:nvSpPr>
        <p:spPr bwMode="auto">
          <a:xfrm>
            <a:off x="8644483" y="2928987"/>
            <a:ext cx="3235796" cy="4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2200" b="1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900" b="0" dirty="0"/>
              <a:t>Further Questions?</a:t>
            </a:r>
          </a:p>
          <a:p>
            <a:endParaRPr lang="en-US" sz="3200" dirty="0"/>
          </a:p>
        </p:txBody>
      </p:sp>
      <p:sp>
        <p:nvSpPr>
          <p:cNvPr id="6" name="Text Box 30">
            <a:extLst>
              <a:ext uri="{FF2B5EF4-FFF2-40B4-BE49-F238E27FC236}">
                <a16:creationId xmlns:a16="http://schemas.microsoft.com/office/drawing/2014/main" id="{36A98022-B1F0-A240-7661-BB5D7CA37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4483" y="5230628"/>
            <a:ext cx="3235796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0" bIns="0">
            <a:spAutoFit/>
          </a:bodyPr>
          <a:lstStyle>
            <a:lvl1pPr defTabSz="4176713" eaLnBrk="0" hangingPunct="0">
              <a:defRPr sz="3000">
                <a:solidFill>
                  <a:schemeClr val="tx1"/>
                </a:solidFill>
                <a:latin typeface="Charter" pitchFamily="2" charset="0"/>
              </a:defRPr>
            </a:lvl1pPr>
            <a:lvl2pPr marL="742950" indent="-285750" defTabSz="4176713" eaLnBrk="0" hangingPunct="0">
              <a:defRPr sz="3000">
                <a:solidFill>
                  <a:schemeClr val="tx1"/>
                </a:solidFill>
                <a:latin typeface="Charter" pitchFamily="2" charset="0"/>
              </a:defRPr>
            </a:lvl2pPr>
            <a:lvl3pPr marL="1143000" indent="-228600" defTabSz="4176713" eaLnBrk="0" hangingPunct="0">
              <a:defRPr sz="3000">
                <a:solidFill>
                  <a:schemeClr val="tx1"/>
                </a:solidFill>
                <a:latin typeface="Charter" pitchFamily="2" charset="0"/>
              </a:defRPr>
            </a:lvl3pPr>
            <a:lvl4pPr marL="1600200" indent="-228600" defTabSz="4176713" eaLnBrk="0" hangingPunct="0">
              <a:defRPr sz="3000">
                <a:solidFill>
                  <a:schemeClr val="tx1"/>
                </a:solidFill>
                <a:latin typeface="Charter" pitchFamily="2" charset="0"/>
              </a:defRPr>
            </a:lvl4pPr>
            <a:lvl5pPr marL="2057400" indent="-228600" defTabSz="4176713" eaLnBrk="0" hangingPunct="0">
              <a:defRPr sz="3000">
                <a:solidFill>
                  <a:schemeClr val="tx1"/>
                </a:solidFill>
                <a:latin typeface="Charter" pitchFamily="2" charset="0"/>
              </a:defRPr>
            </a:lvl5pPr>
            <a:lvl6pPr marL="25146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harter" pitchFamily="2" charset="0"/>
              </a:defRPr>
            </a:lvl6pPr>
            <a:lvl7pPr marL="29718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harter" pitchFamily="2" charset="0"/>
              </a:defRPr>
            </a:lvl7pPr>
            <a:lvl8pPr marL="34290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harter" pitchFamily="2" charset="0"/>
              </a:defRPr>
            </a:lvl8pPr>
            <a:lvl9pPr marL="38862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Charter" pitchFamily="2" charset="0"/>
              </a:defRPr>
            </a:lvl9pPr>
          </a:lstStyle>
          <a:p>
            <a:pPr algn="l" eaLnBrk="1" hangingPunct="1">
              <a:spcBef>
                <a:spcPct val="50000"/>
              </a:spcBef>
              <a:defRPr/>
            </a:pPr>
            <a:r>
              <a:rPr lang="de-DE" altLang="en-US" sz="1800" b="0" dirty="0">
                <a:solidFill>
                  <a:srgbClr val="4A5C66"/>
                </a:solidFill>
                <a:latin typeface="+mn-lt"/>
              </a:rPr>
              <a:t>Bernhard E. J.  Scheible</a:t>
            </a:r>
          </a:p>
          <a:p>
            <a:pPr algn="l" eaLnBrk="1" hangingPunct="1">
              <a:spcBef>
                <a:spcPts val="600"/>
              </a:spcBef>
              <a:spcAft>
                <a:spcPts val="600"/>
              </a:spcAft>
              <a:defRPr/>
            </a:pPr>
            <a:r>
              <a:rPr lang="de-DE" altLang="en-US" sz="1200" dirty="0">
                <a:solidFill>
                  <a:srgbClr val="4A5C66"/>
                </a:solidFill>
                <a:latin typeface="+mn-lt"/>
              </a:rPr>
              <a:t>bernhard.scheible@iem.thm.de</a:t>
            </a:r>
          </a:p>
          <a:p>
            <a:pPr algn="l" eaLnBrk="1" hangingPunct="1">
              <a:spcBef>
                <a:spcPts val="0"/>
              </a:spcBef>
              <a:defRPr/>
            </a:pPr>
            <a:r>
              <a:rPr lang="de-DE" altLang="en-US" sz="1200" b="0" kern="1200" dirty="0">
                <a:solidFill>
                  <a:srgbClr val="4A5C66"/>
                </a:solidFill>
                <a:latin typeface="+mn-lt"/>
                <a:ea typeface="+mn-ea"/>
              </a:rPr>
              <a:t>Technische Hochschule Mittelhessen</a:t>
            </a:r>
          </a:p>
          <a:p>
            <a:pPr algn="l" eaLnBrk="1" hangingPunct="1">
              <a:spcBef>
                <a:spcPts val="0"/>
              </a:spcBef>
              <a:defRPr/>
            </a:pPr>
            <a:r>
              <a:rPr lang="de-DE" altLang="en-US" sz="900" b="0" kern="1200" dirty="0">
                <a:solidFill>
                  <a:srgbClr val="4A5C66"/>
                </a:solidFill>
                <a:latin typeface="+mn-lt"/>
                <a:ea typeface="+mn-ea"/>
              </a:rPr>
              <a:t>Information Technology | </a:t>
            </a:r>
            <a:r>
              <a:rPr lang="en-US" altLang="en-US" sz="900" b="0" kern="1200" noProof="0" dirty="0">
                <a:solidFill>
                  <a:srgbClr val="4A5C66"/>
                </a:solidFill>
                <a:latin typeface="+mn-lt"/>
                <a:ea typeface="+mn-ea"/>
              </a:rPr>
              <a:t>Electrical</a:t>
            </a:r>
            <a:r>
              <a:rPr lang="de-DE" altLang="en-US" sz="900" b="0" kern="1200" dirty="0">
                <a:solidFill>
                  <a:srgbClr val="4A5C66"/>
                </a:solidFill>
                <a:latin typeface="+mn-lt"/>
                <a:ea typeface="+mn-ea"/>
              </a:rPr>
              <a:t> Engineering | </a:t>
            </a:r>
            <a:r>
              <a:rPr lang="en-US" altLang="en-US" sz="900" b="0" kern="1200" noProof="0" dirty="0">
                <a:solidFill>
                  <a:srgbClr val="4A5C66"/>
                </a:solidFill>
                <a:latin typeface="+mn-lt"/>
                <a:ea typeface="+mn-ea"/>
              </a:rPr>
              <a:t>Mechatronics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5B180AF-C036-EF3A-439B-7D6670988B25}"/>
              </a:ext>
            </a:extLst>
          </p:cNvPr>
          <p:cNvSpPr/>
          <p:nvPr/>
        </p:nvSpPr>
        <p:spPr>
          <a:xfrm>
            <a:off x="4478102" y="2924175"/>
            <a:ext cx="3235796" cy="323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FB90BF4-01AE-E585-457A-A08A666AF7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1077" y="3069223"/>
            <a:ext cx="2845083" cy="295232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900" b="0" dirty="0"/>
              <a:t>This work is supported by the German Federal Ministry of Education and Research (BMBF) under contract no. 05K22RO2.</a:t>
            </a:r>
          </a:p>
          <a:p>
            <a:endParaRPr lang="en-US" sz="32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87975E-56BF-EF3C-DCB6-74BE2E727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77" y="4725407"/>
            <a:ext cx="2651606" cy="136788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71786596-0D0F-2FF0-3B95-0A1118733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2164" y="3282183"/>
            <a:ext cx="1940433" cy="194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97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30B5F44-5D1E-8361-C038-FB05AC1E7D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36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4655FA6-D926-DD50-FE60-71AF3A59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Achieved BAM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2127D2EF-DA6A-0870-7AEC-23B829EF50FE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32001" y="1620000"/>
                <a:ext cx="11232619" cy="1372809"/>
              </a:xfrm>
            </p:spPr>
            <p:txBody>
              <a:bodyPr/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European XFEL reached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80BA2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80BA24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rgbClr val="80BA24"/>
                            </a:solidFill>
                            <a:latin typeface="Cambria Math" panose="02040503050406030204" pitchFamily="18" charset="0"/>
                          </a:rPr>
                          <m:t>BAM</m:t>
                        </m:r>
                      </m:sub>
                    </m:sSub>
                    <m:r>
                      <a:rPr lang="de-DE" b="0" i="1" smtClean="0">
                        <a:solidFill>
                          <a:srgbClr val="80BA24"/>
                        </a:solidFill>
                        <a:latin typeface="Cambria Math" panose="02040503050406030204" pitchFamily="18" charset="0"/>
                      </a:rPr>
                      <m:t>≤3.5 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80BA24"/>
                        </a:solidFill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en-US" dirty="0">
                    <a:solidFill>
                      <a:srgbClr val="80BA24"/>
                    </a:solidFill>
                  </a:rPr>
                  <a:t> </a:t>
                </a:r>
                <a:r>
                  <a:rPr lang="en-US" dirty="0"/>
                  <a:t>at nominal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80BA2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80BA24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rgbClr val="80BA24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de-DE" b="0" i="1" smtClean="0">
                        <a:solidFill>
                          <a:srgbClr val="80BA24"/>
                        </a:solidFill>
                        <a:latin typeface="Cambria Math" panose="02040503050406030204" pitchFamily="18" charset="0"/>
                      </a:rPr>
                      <m:t>=150 </m:t>
                    </m:r>
                    <m:r>
                      <m:rPr>
                        <m:sty m:val="p"/>
                      </m:rPr>
                      <a:rPr lang="de-DE" b="0" i="0" smtClean="0">
                        <a:solidFill>
                          <a:srgbClr val="80BA24"/>
                        </a:solidFill>
                        <a:latin typeface="Cambria Math" panose="02040503050406030204" pitchFamily="18" charset="0"/>
                      </a:rPr>
                      <m:t>pC</m:t>
                    </m:r>
                  </m:oMath>
                </a14:m>
                <a:r>
                  <a:rPr lang="en-US" dirty="0"/>
                  <a:t> [Czwalinna, 2021]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SwissFEL reached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80BA2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80BA24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80BA24"/>
                            </a:solidFill>
                            <a:latin typeface="Cambria Math" panose="02040503050406030204" pitchFamily="18" charset="0"/>
                          </a:rPr>
                          <m:t>BAM</m:t>
                        </m:r>
                      </m:sub>
                    </m:sSub>
                    <m:r>
                      <a:rPr lang="de-DE" i="1">
                        <a:solidFill>
                          <a:srgbClr val="80BA24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b="0" i="1" smtClean="0">
                        <a:solidFill>
                          <a:srgbClr val="80BA24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i="1">
                        <a:solidFill>
                          <a:srgbClr val="80BA24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solidFill>
                          <a:srgbClr val="80BA24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i="1" smtClean="0">
                        <a:solidFill>
                          <a:srgbClr val="80BA2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solidFill>
                          <a:srgbClr val="80BA24"/>
                        </a:solidFill>
                        <a:latin typeface="Cambria Math" panose="02040503050406030204" pitchFamily="18" charset="0"/>
                      </a:rPr>
                      <m:t>fs</m:t>
                    </m:r>
                  </m:oMath>
                </a14:m>
                <a:r>
                  <a:rPr lang="en-US" dirty="0">
                    <a:solidFill>
                      <a:srgbClr val="80BA24"/>
                    </a:solidFill>
                  </a:rPr>
                  <a:t> </a:t>
                </a:r>
                <a:r>
                  <a:rPr lang="en-US" dirty="0"/>
                  <a:t>at nominal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80BA2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rgbClr val="80BA24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80BA24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de-DE" i="1">
                        <a:solidFill>
                          <a:srgbClr val="80BA24"/>
                        </a:solidFill>
                        <a:latin typeface="Cambria Math" panose="02040503050406030204" pitchFamily="18" charset="0"/>
                      </a:rPr>
                      <m:t>=160 </m:t>
                    </m:r>
                    <m:r>
                      <m:rPr>
                        <m:sty m:val="p"/>
                      </m:rPr>
                      <a:rPr lang="de-DE">
                        <a:solidFill>
                          <a:srgbClr val="80BA24"/>
                        </a:solidFill>
                        <a:latin typeface="Cambria Math" panose="02040503050406030204" pitchFamily="18" charset="0"/>
                      </a:rPr>
                      <m:t>pC</m:t>
                    </m:r>
                  </m:oMath>
                </a14:m>
                <a:r>
                  <a:rPr lang="en-US" dirty="0"/>
                  <a:t> due to smaller beampipe [Arsov, 2024]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Resolution depends on </a:t>
                </a:r>
                <a:r>
                  <a:rPr lang="en-US" u="sng" dirty="0"/>
                  <a:t>bunch charge</a:t>
                </a:r>
                <a:r>
                  <a:rPr lang="en-US" dirty="0"/>
                  <a:t> and </a:t>
                </a:r>
                <a:r>
                  <a:rPr lang="en-US" u="sng" dirty="0"/>
                  <a:t>beampipe radius</a:t>
                </a:r>
                <a:r>
                  <a:rPr lang="en-US" dirty="0"/>
                  <a:t> (etc.)</a:t>
                </a:r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2127D2EF-DA6A-0870-7AEC-23B829EF50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32001" y="1620000"/>
                <a:ext cx="11232619" cy="1372809"/>
              </a:xfrm>
              <a:blipFill>
                <a:blip r:embed="rId3"/>
                <a:stretch>
                  <a:fillRect l="-1249" t="-2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hteck 4">
            <a:hlinkClick r:id="rId4"/>
            <a:extLst>
              <a:ext uri="{FF2B5EF4-FFF2-40B4-BE49-F238E27FC236}">
                <a16:creationId xmlns:a16="http://schemas.microsoft.com/office/drawing/2014/main" id="{B0B4FB94-C03A-E44F-24D9-449F542C430D}"/>
              </a:ext>
            </a:extLst>
          </p:cNvPr>
          <p:cNvSpPr/>
          <p:nvPr/>
        </p:nvSpPr>
        <p:spPr>
          <a:xfrm>
            <a:off x="7680176" y="6093296"/>
            <a:ext cx="45330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l-NL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K. Czwalinna et al., Proc. IPAC’21. DOI:10.18429/JACoW-IPAC2021-THXB02</a:t>
            </a:r>
          </a:p>
          <a:p>
            <a:pPr algn="r"/>
            <a:r>
              <a:rPr lang="nl-NL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Arsov et al., Proc. IPAC’24 (pre press). DOI:10.18429/JACoW-IPAC2024-WEPG68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262B4832-DDAD-2683-B62A-BEB103249DA4}"/>
              </a:ext>
            </a:extLst>
          </p:cNvPr>
          <p:cNvGrpSpPr/>
          <p:nvPr/>
        </p:nvGrpSpPr>
        <p:grpSpPr>
          <a:xfrm>
            <a:off x="2135560" y="2992809"/>
            <a:ext cx="2674580" cy="3098913"/>
            <a:chOff x="223725" y="3210407"/>
            <a:chExt cx="2674580" cy="309891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DB7B6425-35A8-4B0E-CE7D-4ABD55877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223725" y="3210407"/>
              <a:ext cx="2487899" cy="2448272"/>
            </a:xfrm>
            <a:prstGeom prst="rect">
              <a:avLst/>
            </a:prstGeom>
          </p:spPr>
        </p:pic>
        <p:sp>
          <p:nvSpPr>
            <p:cNvPr id="9" name="Rechteck 8">
              <a:hlinkClick r:id="rId4"/>
              <a:extLst>
                <a:ext uri="{FF2B5EF4-FFF2-40B4-BE49-F238E27FC236}">
                  <a16:creationId xmlns:a16="http://schemas.microsoft.com/office/drawing/2014/main" id="{E8B0299B-5CF4-8A84-0A6E-C66512485886}"/>
                </a:ext>
              </a:extLst>
            </p:cNvPr>
            <p:cNvSpPr/>
            <p:nvPr/>
          </p:nvSpPr>
          <p:spPr>
            <a:xfrm>
              <a:off x="223725" y="5816877"/>
              <a:ext cx="2674580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 i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Single-bunch correlation for 1 min of data [Czwalinna 2021]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DF1D3BA-9BE3-DA34-DAC8-A46A6DF1DB79}"/>
              </a:ext>
            </a:extLst>
          </p:cNvPr>
          <p:cNvGrpSpPr/>
          <p:nvPr/>
        </p:nvGrpSpPr>
        <p:grpSpPr>
          <a:xfrm>
            <a:off x="5465443" y="2842045"/>
            <a:ext cx="5400600" cy="3052654"/>
            <a:chOff x="2855640" y="3056611"/>
            <a:chExt cx="5400600" cy="3052654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BF3793D3-25DA-E144-5C65-16F9A8099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55640" y="3056611"/>
              <a:ext cx="5400600" cy="2696464"/>
            </a:xfrm>
            <a:prstGeom prst="rect">
              <a:avLst/>
            </a:prstGeom>
          </p:spPr>
        </p:pic>
        <p:sp>
          <p:nvSpPr>
            <p:cNvPr id="12" name="Rechteck 11">
              <a:hlinkClick r:id="rId4"/>
              <a:extLst>
                <a:ext uri="{FF2B5EF4-FFF2-40B4-BE49-F238E27FC236}">
                  <a16:creationId xmlns:a16="http://schemas.microsoft.com/office/drawing/2014/main" id="{7DB7BD28-7804-CC93-6EA4-30839C66A786}"/>
                </a:ext>
              </a:extLst>
            </p:cNvPr>
            <p:cNvSpPr/>
            <p:nvPr/>
          </p:nvSpPr>
          <p:spPr>
            <a:xfrm>
              <a:off x="3431704" y="5816877"/>
              <a:ext cx="4320480" cy="2923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 i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Charge dependence of the BAM resolution [Arsov 2024]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0625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7851A4E-F5A6-2684-B658-D3E678B591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37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0664A50-D3C3-6348-A21F-E23F15F99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Expected Resolution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90847EB-303A-7E35-9F0D-6786CB632E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Estimated for a system with…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dirty="0"/>
              <a:t>rod-shaped pickups on PCB with integrated combination (simulation)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dirty="0"/>
              <a:t>silicon-organic hybrid MZM (measured demonstrator)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dirty="0"/>
              <a:t>20 cm coaxial cable (model)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dirty="0"/>
              <a:t>Different sources of jitter (typical, literature, …)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dirty="0"/>
              <a:t>Theoretical jitter-charge product: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dirty="0"/>
              <a:t>Dominated by relative laser intensity noise -&gt; Balanced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 bwMode="auto">
              <a:xfrm>
                <a:off x="641891" y="2918929"/>
                <a:ext cx="3749807" cy="6875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1">
                  <a:lnSpc>
                    <a:spcPct val="150000"/>
                  </a:lnSpc>
                  <a:buClr>
                    <a:srgbClr val="9C102E"/>
                  </a:buClr>
                  <a:defRPr/>
                </a:pPr>
                <a14:m>
                  <m:oMath xmlns:m="http://schemas.openxmlformats.org/officeDocument/2006/math">
                    <m:r>
                      <a:rPr lang="de-DE" b="1" i="0">
                        <a:solidFill>
                          <a:srgbClr val="4A5C66"/>
                        </a:solidFill>
                        <a:latin typeface="Cambria Math"/>
                        <a:cs typeface="Arial"/>
                      </a:rPr>
                      <m:t>𝐒</m:t>
                    </m:r>
                    <m:r>
                      <a:rPr lang="de-DE" b="1" i="1">
                        <a:solidFill>
                          <a:srgbClr val="4A5C66"/>
                        </a:solidFill>
                        <a:latin typeface="Cambria Math"/>
                        <a:cs typeface="Arial"/>
                      </a:rPr>
                      <m:t>=</m:t>
                    </m:r>
                    <m:r>
                      <a:rPr lang="de-DE" b="1" i="1">
                        <a:solidFill>
                          <a:srgbClr val="4A5C66"/>
                        </a:solidFill>
                        <a:latin typeface="Cambria Math"/>
                        <a:cs typeface="Arial"/>
                      </a:rPr>
                      <m:t>𝟏𝟕𝟏</m:t>
                    </m:r>
                    <m:r>
                      <a:rPr lang="de-DE" b="1" i="1">
                        <a:solidFill>
                          <a:srgbClr val="4A5C66"/>
                        </a:solidFill>
                        <a:latin typeface="Cambria Math"/>
                        <a:cs typeface="Arial"/>
                      </a:rPr>
                      <m:t>.</m:t>
                    </m:r>
                    <m:r>
                      <a:rPr lang="de-DE" b="1" i="1">
                        <a:solidFill>
                          <a:srgbClr val="4A5C66"/>
                        </a:solidFill>
                        <a:latin typeface="Cambria Math"/>
                        <a:cs typeface="Arial"/>
                      </a:rPr>
                      <m:t>𝟔</m:t>
                    </m:r>
                    <m:f>
                      <m:fPr>
                        <m:ctrlPr>
                          <a:rPr lang="de-DE" b="1" i="1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ea typeface="Cambria Math"/>
                            <a:cs typeface="Arial"/>
                          </a:rPr>
                        </m:ctrlPr>
                      </m:fPr>
                      <m:num>
                        <m:r>
                          <a:rPr lang="de-DE" b="1" i="0">
                            <a:solidFill>
                              <a:srgbClr val="4A5C66"/>
                            </a:solidFill>
                            <a:latin typeface="Cambria Math"/>
                            <a:cs typeface="Arial"/>
                          </a:rPr>
                          <m:t>𝐦𝐕</m:t>
                        </m:r>
                      </m:num>
                      <m:den>
                        <m:r>
                          <a:rPr lang="de-DE" b="1" i="0">
                            <a:solidFill>
                              <a:srgbClr val="4A5C66"/>
                            </a:solidFill>
                            <a:latin typeface="Cambria Math"/>
                            <a:cs typeface="Arial"/>
                          </a:rPr>
                          <m:t>𝐩𝐬</m:t>
                        </m:r>
                        <m:r>
                          <a:rPr lang="de-DE" b="1" i="0">
                            <a:solidFill>
                              <a:srgbClr val="4A5C66"/>
                            </a:solidFill>
                            <a:latin typeface="Cambria Math"/>
                            <a:cs typeface="Arial"/>
                          </a:rPr>
                          <m:t> </m:t>
                        </m:r>
                        <m:r>
                          <a:rPr lang="de-DE" b="1" i="0">
                            <a:solidFill>
                              <a:srgbClr val="4A5C66"/>
                            </a:solidFill>
                            <a:latin typeface="Cambria Math"/>
                            <a:cs typeface="Arial"/>
                          </a:rPr>
                          <m:t>𝐩𝐂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4A5C66"/>
                    </a:solidFill>
                    <a:latin typeface="Arial"/>
                    <a:cs typeface="Arial"/>
                  </a:rPr>
                  <a:t>         </a:t>
                </a:r>
                <a:r>
                  <a:rPr lang="de-DE" b="1" dirty="0">
                    <a:solidFill>
                      <a:srgbClr val="4A5C66"/>
                    </a:solidFill>
                    <a:cs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1" i="1">
                            <a:solidFill>
                              <a:srgbClr val="9C102E"/>
                            </a:solidFill>
                            <a:latin typeface="Cambria Math" panose="02040503050406030204" pitchFamily="18" charset="0"/>
                            <a:ea typeface="Cambria Math"/>
                            <a:cs typeface="Arial"/>
                          </a:rPr>
                        </m:ctrlPr>
                      </m:sSubPr>
                      <m:e>
                        <m:r>
                          <a:rPr lang="de-DE" b="1" i="0">
                            <a:solidFill>
                              <a:srgbClr val="9C102E"/>
                            </a:solidFill>
                            <a:latin typeface="Cambria Math"/>
                            <a:cs typeface="Arial"/>
                          </a:rPr>
                          <m:t>𝐒</m:t>
                        </m:r>
                      </m:e>
                      <m:sub>
                        <m:r>
                          <a:rPr lang="de-DE" b="1" i="0">
                            <a:solidFill>
                              <a:srgbClr val="9C102E"/>
                            </a:solidFill>
                            <a:latin typeface="Cambria Math"/>
                            <a:cs typeface="Arial"/>
                          </a:rPr>
                          <m:t>𝐞𝐟𝐟</m:t>
                        </m:r>
                      </m:sub>
                    </m:sSub>
                    <m:r>
                      <a:rPr lang="de-DE" b="1" i="1">
                        <a:solidFill>
                          <a:srgbClr val="9C102E"/>
                        </a:solidFill>
                        <a:latin typeface="Cambria Math"/>
                        <a:cs typeface="Arial"/>
                      </a:rPr>
                      <m:t>=</m:t>
                    </m:r>
                    <m:r>
                      <a:rPr lang="de-DE" b="1" i="1">
                        <a:solidFill>
                          <a:srgbClr val="9C102E"/>
                        </a:solidFill>
                        <a:latin typeface="Cambria Math"/>
                        <a:cs typeface="Arial"/>
                      </a:rPr>
                      <m:t>𝟗𝟓</m:t>
                    </m:r>
                    <m:f>
                      <m:fPr>
                        <m:ctrlPr>
                          <a:rPr lang="de-DE" b="1" i="1">
                            <a:solidFill>
                              <a:srgbClr val="9C102E"/>
                            </a:solidFill>
                            <a:latin typeface="Cambria Math" panose="02040503050406030204" pitchFamily="18" charset="0"/>
                            <a:ea typeface="Cambria Math"/>
                            <a:cs typeface="Arial"/>
                          </a:rPr>
                        </m:ctrlPr>
                      </m:fPr>
                      <m:num>
                        <m:r>
                          <a:rPr lang="de-DE" b="1" i="0">
                            <a:solidFill>
                              <a:srgbClr val="9C102E"/>
                            </a:solidFill>
                            <a:latin typeface="Cambria Math"/>
                            <a:cs typeface="Arial"/>
                          </a:rPr>
                          <m:t>𝐦𝐕</m:t>
                        </m:r>
                      </m:num>
                      <m:den>
                        <m:r>
                          <a:rPr lang="de-DE" b="1" i="0">
                            <a:solidFill>
                              <a:srgbClr val="9C102E"/>
                            </a:solidFill>
                            <a:latin typeface="Cambria Math"/>
                            <a:cs typeface="Arial"/>
                          </a:rPr>
                          <m:t>𝐩𝐬</m:t>
                        </m:r>
                        <m:r>
                          <a:rPr lang="de-DE" b="1" i="0">
                            <a:solidFill>
                              <a:srgbClr val="9C102E"/>
                            </a:solidFill>
                            <a:latin typeface="Cambria Math"/>
                            <a:cs typeface="Arial"/>
                          </a:rPr>
                          <m:t> </m:t>
                        </m:r>
                        <m:r>
                          <a:rPr lang="de-DE" b="1" i="0">
                            <a:solidFill>
                              <a:srgbClr val="9C102E"/>
                            </a:solidFill>
                            <a:latin typeface="Cambria Math"/>
                            <a:cs typeface="Arial"/>
                          </a:rPr>
                          <m:t>𝐩𝐂</m:t>
                        </m:r>
                      </m:den>
                    </m:f>
                  </m:oMath>
                </a14:m>
                <a:endParaRPr lang="en-US" dirty="0"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1891" y="2918929"/>
                <a:ext cx="3749807" cy="687561"/>
              </a:xfrm>
              <a:prstGeom prst="rect">
                <a:avLst/>
              </a:prstGeom>
              <a:blipFill>
                <a:blip r:embed="rId3"/>
                <a:stretch>
                  <a:fillRect b="-354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uppieren 15"/>
          <p:cNvGrpSpPr/>
          <p:nvPr/>
        </p:nvGrpSpPr>
        <p:grpSpPr bwMode="auto">
          <a:xfrm>
            <a:off x="7207797" y="1772816"/>
            <a:ext cx="4688452" cy="4062423"/>
            <a:chOff x="15196959" y="22379176"/>
            <a:chExt cx="7033622" cy="6094453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5972104" y="22379176"/>
              <a:ext cx="6223372" cy="5646370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 bwMode="auto">
            <a:xfrm rot="16199999">
              <a:off x="14367348" y="24472005"/>
              <a:ext cx="2447964" cy="788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i="1">
                  <a:solidFill>
                    <a:srgbClr val="4A5C66"/>
                  </a:solidFill>
                  <a:latin typeface="Times New Roman"/>
                  <a:cs typeface="Times New Roman"/>
                </a:rPr>
                <a:t>U  </a:t>
              </a:r>
              <a:r>
                <a:rPr lang="de-DE">
                  <a:solidFill>
                    <a:srgbClr val="4A5C66"/>
                  </a:solidFill>
                  <a:latin typeface="Times New Roman"/>
                  <a:cs typeface="Times New Roman"/>
                </a:rPr>
                <a:t>(V)</a:t>
              </a:r>
              <a:endParaRPr/>
            </a:p>
          </p:txBody>
        </p:sp>
        <p:sp>
          <p:nvSpPr>
            <p:cNvPr id="19" name="Textfeld 18"/>
            <p:cNvSpPr txBox="1"/>
            <p:nvPr/>
          </p:nvSpPr>
          <p:spPr bwMode="auto">
            <a:xfrm>
              <a:off x="18389327" y="27684888"/>
              <a:ext cx="1777084" cy="788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i="1">
                  <a:solidFill>
                    <a:srgbClr val="4A5C66"/>
                  </a:solidFill>
                  <a:latin typeface="Times New Roman"/>
                  <a:cs typeface="Times New Roman"/>
                </a:rPr>
                <a:t>t  </a:t>
              </a:r>
              <a:r>
                <a:rPr lang="de-DE">
                  <a:solidFill>
                    <a:srgbClr val="4A5C66"/>
                  </a:solidFill>
                  <a:latin typeface="Times New Roman"/>
                  <a:cs typeface="Times New Roman"/>
                </a:rPr>
                <a:t>(ps)</a:t>
              </a:r>
              <a:endParaRPr/>
            </a:p>
          </p:txBody>
        </p:sp>
        <p:grpSp>
          <p:nvGrpSpPr>
            <p:cNvPr id="20" name="Gruppieren 19"/>
            <p:cNvGrpSpPr/>
            <p:nvPr/>
          </p:nvGrpSpPr>
          <p:grpSpPr bwMode="auto">
            <a:xfrm>
              <a:off x="16555726" y="24379118"/>
              <a:ext cx="3318553" cy="854469"/>
              <a:chOff x="7632700" y="1708891"/>
              <a:chExt cx="959939" cy="2781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feld 29"/>
                  <p:cNvSpPr txBox="1"/>
                  <p:nvPr/>
                </p:nvSpPr>
                <p:spPr bwMode="auto">
                  <a:xfrm>
                    <a:off x="7671405" y="1708891"/>
                    <a:ext cx="233070" cy="27810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000" b="0" i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n</m:t>
                              </m:r>
                            </m:sub>
                          </m:sSub>
                        </m:oMath>
                      </m:oMathPara>
                    </a14:m>
                    <a:endParaRPr lang="de-DE" sz="2000" dirty="0">
                      <a:solidFill>
                        <a:srgbClr val="4A5C66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Textfeld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7671405" y="1708891"/>
                    <a:ext cx="233070" cy="27810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Gerader Verbinder 30"/>
              <p:cNvCxnSpPr>
                <a:cxnSpLocks/>
              </p:cNvCxnSpPr>
              <p:nvPr/>
            </p:nvCxnSpPr>
            <p:spPr bwMode="auto">
              <a:xfrm flipH="1" flipV="1">
                <a:off x="7632700" y="1930400"/>
                <a:ext cx="703807" cy="456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/>
              <p:cNvCxnSpPr>
                <a:cxnSpLocks/>
              </p:cNvCxnSpPr>
              <p:nvPr/>
            </p:nvCxnSpPr>
            <p:spPr bwMode="auto">
              <a:xfrm flipH="1">
                <a:off x="7632700" y="1722596"/>
                <a:ext cx="959939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Gerade Verbindung mit Pfeil 32"/>
              <p:cNvCxnSpPr>
                <a:cxnSpLocks/>
              </p:cNvCxnSpPr>
              <p:nvPr/>
            </p:nvCxnSpPr>
            <p:spPr bwMode="auto">
              <a:xfrm>
                <a:off x="7680176" y="1722596"/>
                <a:ext cx="0" cy="207804"/>
              </a:xfrm>
              <a:prstGeom prst="straightConnector1">
                <a:avLst/>
              </a:prstGeom>
              <a:ln>
                <a:solidFill>
                  <a:srgbClr val="00B0F0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ieren 20"/>
            <p:cNvGrpSpPr/>
            <p:nvPr/>
          </p:nvGrpSpPr>
          <p:grpSpPr bwMode="auto">
            <a:xfrm>
              <a:off x="18691350" y="24418031"/>
              <a:ext cx="1493612" cy="2673777"/>
              <a:chOff x="8250982" y="1717675"/>
              <a:chExt cx="432048" cy="87023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feld 25"/>
                  <p:cNvSpPr txBox="1"/>
                  <p:nvPr/>
                </p:nvSpPr>
                <p:spPr bwMode="auto">
                  <a:xfrm>
                    <a:off x="8250982" y="2309804"/>
                    <a:ext cx="432048" cy="27810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000" i="1">
                                  <a:solidFill>
                                    <a:srgbClr val="80BA24"/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a:rPr lang="de-DE" sz="2000" i="1">
                                  <a:solidFill>
                                    <a:srgbClr val="80BA24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000" b="0" i="0">
                                  <a:solidFill>
                                    <a:srgbClr val="80BA24"/>
                                  </a:solidFill>
                                  <a:latin typeface="Cambria Math"/>
                                </a:rPr>
                                <m:t>t</m:t>
                              </m:r>
                            </m:sub>
                          </m:sSub>
                        </m:oMath>
                      </m:oMathPara>
                    </a14:m>
                    <a:endParaRPr lang="de-DE" sz="2000" dirty="0">
                      <a:solidFill>
                        <a:srgbClr val="4A5C66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Textfeld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8250982" y="2309804"/>
                    <a:ext cx="432048" cy="27810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Gerader Verbinder 26"/>
              <p:cNvCxnSpPr>
                <a:cxnSpLocks/>
              </p:cNvCxnSpPr>
              <p:nvPr/>
            </p:nvCxnSpPr>
            <p:spPr bwMode="auto">
              <a:xfrm flipV="1">
                <a:off x="8336506" y="1934961"/>
                <a:ext cx="0" cy="602795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Gerader Verbinder 27"/>
              <p:cNvCxnSpPr>
                <a:cxnSpLocks/>
              </p:cNvCxnSpPr>
              <p:nvPr/>
            </p:nvCxnSpPr>
            <p:spPr bwMode="auto">
              <a:xfrm flipV="1">
                <a:off x="8593682" y="1717675"/>
                <a:ext cx="1043" cy="81690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mit Pfeil 28"/>
              <p:cNvCxnSpPr>
                <a:cxnSpLocks/>
              </p:cNvCxnSpPr>
              <p:nvPr/>
            </p:nvCxnSpPr>
            <p:spPr bwMode="auto">
              <a:xfrm flipH="1">
                <a:off x="8340853" y="2492352"/>
                <a:ext cx="252307" cy="0"/>
              </a:xfrm>
              <a:prstGeom prst="straightConnector1">
                <a:avLst/>
              </a:prstGeom>
              <a:ln>
                <a:solidFill>
                  <a:srgbClr val="80BA24"/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feld 21"/>
                <p:cNvSpPr txBox="1"/>
                <p:nvPr/>
              </p:nvSpPr>
              <p:spPr bwMode="auto">
                <a:xfrm>
                  <a:off x="16927547" y="22869987"/>
                  <a:ext cx="2350321" cy="11829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600" i="1">
                                <a:solidFill>
                                  <a:srgbClr val="80BA24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solidFill>
                                  <a:srgbClr val="80BA24"/>
                                </a:solidFill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 b="0" i="0">
                                <a:solidFill>
                                  <a:srgbClr val="80BA24"/>
                                </a:solidFill>
                                <a:latin typeface="Cambria Math"/>
                              </a:rPr>
                              <m:t>t</m:t>
                            </m:r>
                          </m:sub>
                        </m:sSub>
                        <m:r>
                          <a:rPr lang="de-DE" sz="1600" b="0" i="1">
                            <a:solidFill>
                              <a:srgbClr val="4A5C66"/>
                            </a:solidFill>
                            <a:latin typeface="Cambria Math"/>
                          </a:rPr>
                          <m:t>≈</m:t>
                        </m:r>
                        <m:f>
                          <m:fPr>
                            <m:ctrlPr>
                              <a:rPr lang="de-DE" sz="1600" b="0" i="1">
                                <a:solidFill>
                                  <a:srgbClr val="4A5C66"/>
                                </a:solidFill>
                                <a:latin typeface="Cambria Math" panose="02040503050406030204" pitchFamily="18" charset="0"/>
                                <a:ea typeface="Cambria Math"/>
                                <a:cs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600">
                                    <a:solidFill>
                                      <a:srgbClr val="0070C0"/>
                                    </a:solidFill>
                                    <a:latin typeface="Cambria Math"/>
                                  </a:rPr>
                                  <m:t>n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sz="1600" i="1">
                                    <a:solidFill>
                                      <a:srgbClr val="9C132E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sz="1600" b="0" i="0">
                                    <a:solidFill>
                                      <a:srgbClr val="9C132E"/>
                                    </a:solidFill>
                                    <a:latin typeface="Cambria Math"/>
                                  </a:rPr>
                                  <m:t>S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1600">
                                    <a:solidFill>
                                      <a:srgbClr val="9C132E"/>
                                    </a:solidFill>
                                    <a:latin typeface="Cambria Math"/>
                                  </a:rPr>
                                  <m:t>eff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de-DE" sz="1600" dirty="0">
                    <a:solidFill>
                      <a:srgbClr val="4A5C66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feld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927547" y="22869987"/>
                  <a:ext cx="2350321" cy="11829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Gerade Verbindung mit Pfeil 22"/>
            <p:cNvCxnSpPr>
              <a:cxnSpLocks/>
            </p:cNvCxnSpPr>
            <p:nvPr/>
          </p:nvCxnSpPr>
          <p:spPr bwMode="auto">
            <a:xfrm>
              <a:off x="18533666" y="23721055"/>
              <a:ext cx="857362" cy="1085297"/>
            </a:xfrm>
            <a:prstGeom prst="straightConnector1">
              <a:avLst/>
            </a:prstGeom>
            <a:ln w="38100">
              <a:solidFill>
                <a:srgbClr val="9C132E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Gerader Verbinder 23"/>
            <p:cNvCxnSpPr>
              <a:cxnSpLocks/>
            </p:cNvCxnSpPr>
            <p:nvPr/>
          </p:nvCxnSpPr>
          <p:spPr bwMode="auto">
            <a:xfrm flipV="1">
              <a:off x="16595255" y="22710230"/>
              <a:ext cx="5444268" cy="4401141"/>
            </a:xfrm>
            <a:prstGeom prst="line">
              <a:avLst/>
            </a:prstGeom>
            <a:ln w="57150">
              <a:solidFill>
                <a:srgbClr val="9C132E"/>
              </a:solidFill>
              <a:prstDash val="dash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Rechteck 24"/>
            <p:cNvSpPr/>
            <p:nvPr/>
          </p:nvSpPr>
          <p:spPr bwMode="auto">
            <a:xfrm>
              <a:off x="21481272" y="27752210"/>
              <a:ext cx="749309" cy="340981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30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alibri"/>
                <a:ea typeface="Arial"/>
                <a:cs typeface="Arial"/>
              </a:endParaRPr>
            </a:p>
          </p:txBody>
        </p:sp>
      </p:grpSp>
      <p:cxnSp>
        <p:nvCxnSpPr>
          <p:cNvPr id="37" name="Gerade Verbindung mit Pfeil 36"/>
          <p:cNvCxnSpPr>
            <a:cxnSpLocks/>
          </p:cNvCxnSpPr>
          <p:nvPr/>
        </p:nvCxnSpPr>
        <p:spPr bwMode="auto">
          <a:xfrm>
            <a:off x="2308076" y="3307937"/>
            <a:ext cx="4174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/>
              <p:cNvSpPr txBox="1"/>
              <p:nvPr/>
            </p:nvSpPr>
            <p:spPr bwMode="auto">
              <a:xfrm>
                <a:off x="392841" y="3960486"/>
                <a:ext cx="4177916" cy="656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de-DE" sz="1800" i="1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n</m:t>
                          </m:r>
                        </m:sub>
                      </m:sSub>
                      <m:r>
                        <a:rPr lang="de-DE" sz="18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800" i="1"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de-DE" sz="180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800">
                                  <a:latin typeface="Cambria Math"/>
                                </a:rPr>
                                <m:t>RIN</m:t>
                              </m:r>
                            </m:sub>
                            <m:sup>
                              <m:r>
                                <a:rPr lang="de-DE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1800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sz="180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800">
                                  <a:latin typeface="Cambria Math"/>
                                </a:rPr>
                                <m:t>q</m:t>
                              </m:r>
                            </m:sub>
                            <m:sup>
                              <m:r>
                                <a:rPr lang="de-DE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1800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sz="180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800">
                                  <a:latin typeface="Cambria Math"/>
                                </a:rPr>
                                <m:t>pd</m:t>
                              </m:r>
                            </m:sub>
                            <m:sup>
                              <m:r>
                                <a:rPr lang="de-DE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1800" i="1"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de-DE" sz="1800" i="1">
                                  <a:latin typeface="Cambria Math" panose="02040503050406030204" pitchFamily="18" charset="0"/>
                                  <a:ea typeface="Cambria Math"/>
                                  <a:cs typeface="Cambria Math"/>
                                </a:rPr>
                              </m:ctrlPr>
                            </m:sSubSupPr>
                            <m:e>
                              <m:r>
                                <a:rPr lang="de-DE" sz="18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800">
                                  <a:latin typeface="Cambria Math"/>
                                </a:rPr>
                                <m:t>adc</m:t>
                              </m:r>
                            </m:sub>
                            <m:sup>
                              <m:r>
                                <a:rPr lang="de-DE" sz="18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de-DE" sz="1800" i="1">
                              <a:latin typeface="Cambria Math"/>
                            </a:rPr>
                            <m:t>+ …</m:t>
                          </m:r>
                        </m:e>
                      </m:ra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40" name="Textfeld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841" y="3960486"/>
                <a:ext cx="4177916" cy="65601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/>
              <p:cNvSpPr txBox="1"/>
              <p:nvPr/>
            </p:nvSpPr>
            <p:spPr bwMode="auto">
              <a:xfrm>
                <a:off x="0" y="5060725"/>
                <a:ext cx="35891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Clr>
                    <a:srgbClr val="9C102E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00" b="0" i="1">
                          <a:solidFill>
                            <a:srgbClr val="4A5C66"/>
                          </a:solidFill>
                          <a:latin typeface="Cambria Math"/>
                        </a:rPr>
                        <m:t>⇒</m:t>
                      </m:r>
                      <m:sSub>
                        <m:sSubPr>
                          <m:ctrlPr>
                            <a:rPr lang="de-DE" sz="1800" i="1">
                              <a:solidFill>
                                <a:srgbClr val="80BA24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de-DE" sz="1800" i="1">
                              <a:solidFill>
                                <a:srgbClr val="80BA24"/>
                              </a:solidFill>
                              <a:latin typeface="Cambria Math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 b="0" i="0">
                              <a:solidFill>
                                <a:srgbClr val="80BA24"/>
                              </a:solidFill>
                              <a:latin typeface="Cambria Math"/>
                            </a:rPr>
                            <m:t>t</m:t>
                          </m:r>
                        </m:sub>
                      </m:sSub>
                      <m:r>
                        <a:rPr lang="de-DE" sz="1800" b="0" i="1">
                          <a:solidFill>
                            <a:srgbClr val="4A5C66"/>
                          </a:solidFill>
                          <a:latin typeface="Cambria Math"/>
                        </a:rPr>
                        <m:t>×</m:t>
                      </m:r>
                      <m:sSub>
                        <m:sSubPr>
                          <m:ctrlPr>
                            <a:rPr lang="de-DE" sz="1800" b="0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a:rPr lang="de-DE" sz="1800" b="0" i="1">
                              <a:solidFill>
                                <a:srgbClr val="4A5C66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800" b="0" i="0">
                              <a:solidFill>
                                <a:srgbClr val="4A5C66"/>
                              </a:solidFill>
                              <a:latin typeface="Cambria Math"/>
                            </a:rPr>
                            <m:t>B</m:t>
                          </m:r>
                        </m:sub>
                      </m:sSub>
                      <m:r>
                        <a:rPr lang="de-DE" sz="1800" b="0" i="1">
                          <a:solidFill>
                            <a:srgbClr val="4A5C66"/>
                          </a:solidFill>
                          <a:latin typeface="Cambria Math"/>
                        </a:rPr>
                        <m:t>≈9 </m:t>
                      </m:r>
                      <m:r>
                        <m:rPr>
                          <m:sty m:val="p"/>
                        </m:rPr>
                        <a:rPr lang="de-DE" sz="1800" b="0" i="0">
                          <a:solidFill>
                            <a:srgbClr val="4A5C66"/>
                          </a:solidFill>
                          <a:latin typeface="Cambria Math"/>
                        </a:rPr>
                        <m:t>fs</m:t>
                      </m:r>
                      <m:r>
                        <a:rPr lang="de-DE" sz="1800" b="0" i="0">
                          <a:solidFill>
                            <a:srgbClr val="4A5C66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1800" b="0" i="0">
                          <a:solidFill>
                            <a:srgbClr val="4A5C66"/>
                          </a:solidFill>
                          <a:latin typeface="Cambria Math"/>
                        </a:rPr>
                        <m:t>pC</m:t>
                      </m:r>
                    </m:oMath>
                  </m:oMathPara>
                </a14:m>
                <a:endParaRPr lang="en-GB" sz="1800" u="sng" dirty="0">
                  <a:solidFill>
                    <a:srgbClr val="4A5C66"/>
                  </a:solidFill>
                  <a:latin typeface="Calibri"/>
                  <a:cs typeface="Arial"/>
                </a:endParaRPr>
              </a:p>
            </p:txBody>
          </p:sp>
        </mc:Choice>
        <mc:Fallback xmlns="">
          <p:sp>
            <p:nvSpPr>
              <p:cNvPr id="42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060725"/>
                <a:ext cx="3589140" cy="369332"/>
              </a:xfrm>
              <a:prstGeom prst="rect">
                <a:avLst/>
              </a:prstGeom>
              <a:blipFill>
                <a:blip r:embed="rId11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hteck 42"/>
          <p:cNvSpPr/>
          <p:nvPr/>
        </p:nvSpPr>
        <p:spPr bwMode="auto">
          <a:xfrm>
            <a:off x="728188" y="5107942"/>
            <a:ext cx="2230500" cy="310634"/>
          </a:xfrm>
          <a:prstGeom prst="rect">
            <a:avLst/>
          </a:prstGeom>
          <a:noFill/>
          <a:ln w="38100" cap="flat">
            <a:solidFill>
              <a:srgbClr val="80BA24"/>
            </a:solidFill>
            <a:prstDash val="solid"/>
            <a:round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sz="3000" b="0" i="0" u="none" strike="noStrike" cap="none" spc="0">
              <a:ln>
                <a:noFill/>
              </a:ln>
              <a:solidFill>
                <a:srgbClr val="000000"/>
              </a:solidFill>
              <a:latin typeface="Calibri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172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0FCFE7A-77FD-8D93-52FB-275E09AD5E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38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9EA80EF-799E-4FCA-6A9C-9A053C6F3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Charge Estimation and Error</a:t>
            </a:r>
            <a:endParaRPr lang="de-DE" dirty="0"/>
          </a:p>
        </p:txBody>
      </p:sp>
      <p:sp>
        <p:nvSpPr>
          <p:cNvPr id="16" name="Rechteck 15">
            <a:hlinkClick r:id="rId3"/>
            <a:extLst>
              <a:ext uri="{FF2B5EF4-FFF2-40B4-BE49-F238E27FC236}">
                <a16:creationId xmlns:a16="http://schemas.microsoft.com/office/drawing/2014/main" id="{21CDF351-F543-805A-F3D5-3D4B42F6CB98}"/>
              </a:ext>
            </a:extLst>
          </p:cNvPr>
          <p:cNvSpPr/>
          <p:nvPr/>
        </p:nvSpPr>
        <p:spPr>
          <a:xfrm>
            <a:off x="7824192" y="6156012"/>
            <a:ext cx="4389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 et al., Proc. IBIC’23. DOI:10.18429/JACoW-IBIC2023-TUP012</a:t>
            </a:r>
          </a:p>
          <a:p>
            <a:pPr algn="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B.E.J. Scheible et al., Proc. IPAC’24. DOI:10.18429/JACoW-IPAC2024-WEPG82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platzhalter 3">
                <a:extLst>
                  <a:ext uri="{FF2B5EF4-FFF2-40B4-BE49-F238E27FC236}">
                    <a16:creationId xmlns:a16="http://schemas.microsoft.com/office/drawing/2014/main" id="{D5C175D6-539A-A91A-F997-5650DCAD673A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31800" y="1619250"/>
                <a:ext cx="11233150" cy="4618038"/>
              </a:xfrm>
            </p:spPr>
            <p:txBody>
              <a:bodyPr/>
              <a:lstStyle/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Charge not known exactly (ICT below resolution limit), but</a:t>
                </a: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Approximation of bunch charge</a:t>
                </a:r>
                <a:r>
                  <a:rPr lang="de-DE" dirty="0"/>
                  <a:t>: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Bunch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cathode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Bunchtrain</m:t>
                            </m:r>
                          </m:sub>
                        </m:sSub>
                      </m:den>
                    </m:f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cathode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Bunch</m:t>
                        </m:r>
                      </m:sub>
                    </m:sSub>
                  </m:oMath>
                </a14:m>
                <a:endParaRPr lang="de-DE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342900" indent="-342900">
                  <a:lnSpc>
                    <a:spcPct val="15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de-DE" dirty="0"/>
                  <a:t>Error </a:t>
                </a:r>
                <a:r>
                  <a:rPr lang="en-US" dirty="0"/>
                  <a:t>estimation</a:t>
                </a:r>
                <a:r>
                  <a:rPr lang="de-DE" dirty="0"/>
                  <a:t>: 			</a:t>
                </a:r>
                <a14:m>
                  <m:oMath xmlns:m="http://schemas.openxmlformats.org/officeDocument/2006/math">
                    <m:r>
                      <a:rPr lang="de-DE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de-DE">
                            <a:latin typeface="Cambria Math" panose="02040503050406030204" pitchFamily="18" charset="0"/>
                          </a:rPr>
                          <m:t>𝐁𝐮𝐧𝐜𝐡</m:t>
                        </m:r>
                      </m:sub>
                    </m:sSub>
                    <m:r>
                      <a:rPr lang="de-DE"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cathode</m:t>
                                    </m:r>
                                  </m:sub>
                                </m:sSub>
                              </m:e>
                            </m:d>
                          </m:e>
                        </m:groupChr>
                      </m:e>
                      <m:lim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Reading</m:t>
                        </m:r>
                      </m:lim>
                    </m:limLow>
                    <m:r>
                      <a:rPr lang="de-DE">
                        <a:latin typeface="Cambria Math" panose="02040503050406030204" pitchFamily="18" charset="0"/>
                      </a:rPr>
                      <m:t>⋅</m:t>
                    </m:r>
                    <m:limLow>
                      <m:limLow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p>
                              <m:s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rms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Bunch</m:t>
                                </m:r>
                              </m:sub>
                            </m:sSub>
                          </m:e>
                        </m:groupChr>
                      </m:e>
                      <m:lim>
                        <m:r>
                          <a:rPr lang="de-DE">
                            <a:latin typeface="Cambria Math" panose="02040503050406030204" pitchFamily="18" charset="0"/>
                          </a:rPr>
                          <m:t>0.73 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ps</m:t>
                        </m:r>
                      </m:lim>
                    </m:limLow>
                    <m:r>
                      <a:rPr lang="de-DE">
                        <a:latin typeface="Cambria Math" panose="02040503050406030204" pitchFamily="18" charset="0"/>
                      </a:rPr>
                      <m:t>+</m:t>
                    </m:r>
                    <m:limLow>
                      <m:limLow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sSubSup>
                              <m:sSubSup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Disp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sup>
                            </m:sSub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cathode</m:t>
                                </m:r>
                              </m:sub>
                            </m:sSub>
                          </m:e>
                        </m:groupChr>
                      </m:e>
                      <m:lim>
                        <m:r>
                          <a:rPr lang="en-US">
                            <a:latin typeface="Cambria Math" panose="02040503050406030204" pitchFamily="18" charset="0"/>
                          </a:rPr>
                          <m:t>0.1 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μA</m:t>
                        </m:r>
                      </m:lim>
                    </m:limLow>
                    <m:limLow>
                      <m:limLow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groupChr>
                          <m:groupChrPr>
                            <m:chr m:val="⏟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Bunch</m:t>
                                    </m:r>
                                  </m:sub>
                                </m:sSub>
                              </m:e>
                            </m:d>
                          </m:e>
                        </m:groupChr>
                      </m:e>
                      <m:lim>
                        <m:r>
                          <a:rPr lang="de-DE">
                            <a:latin typeface="Cambria Math" panose="02040503050406030204" pitchFamily="18" charset="0"/>
                          </a:rPr>
                          <m:t>2.46 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μs</m:t>
                        </m:r>
                      </m:lim>
                    </m:limLow>
                  </m:oMath>
                </a14:m>
                <a:endParaRPr lang="en-US" dirty="0"/>
              </a:p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cathode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1.4 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μA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Bunch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≈3.446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246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pC</m:t>
                    </m:r>
                    <m:r>
                      <m:rPr>
                        <m:nor/>
                      </m:rPr>
                      <a:rPr lang="en-US" dirty="0"/>
                      <m:t>	</m:t>
                    </m:r>
                  </m:oMath>
                </a14:m>
                <a:endParaRPr lang="en-US" dirty="0"/>
              </a:p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en-US" dirty="0"/>
                  <a:t>Error dominated by the resolution of the cathode current! Error of bunch spacing is negligible.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8" name="Textplatzhalter 3">
                <a:extLst>
                  <a:ext uri="{FF2B5EF4-FFF2-40B4-BE49-F238E27FC236}">
                    <a16:creationId xmlns:a16="http://schemas.microsoft.com/office/drawing/2014/main" id="{D5C175D6-539A-A91A-F997-5650DCAD67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31800" y="1619250"/>
                <a:ext cx="11233150" cy="4618038"/>
              </a:xfrm>
              <a:blipFill>
                <a:blip r:embed="rId4"/>
                <a:stretch>
                  <a:fillRect l="-1248" t="-7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1EF73202-DF98-37BC-E161-0864EB05E055}"/>
                  </a:ext>
                </a:extLst>
              </p:cNvPr>
              <p:cNvSpPr txBox="1"/>
              <p:nvPr/>
            </p:nvSpPr>
            <p:spPr>
              <a:xfrm>
                <a:off x="9837686" y="1556792"/>
                <a:ext cx="2101410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0" dirty="0">
                    <a:solidFill>
                      <a:srgbClr val="4A5C66"/>
                    </a:solidFill>
                  </a:rPr>
                  <a:t>Example values</a:t>
                </a:r>
                <a:r>
                  <a:rPr lang="en-US" sz="1600" dirty="0">
                    <a:solidFill>
                      <a:srgbClr val="4A5C66"/>
                    </a:solidFill>
                  </a:rPr>
                  <a:t>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</a:rPr>
                          <m:t>Cathode</m:t>
                        </m:r>
                      </m:sub>
                    </m:sSub>
                    <m:r>
                      <a:rPr lang="de-DE" sz="1600" b="0" i="1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</a:rPr>
                      <m:t>≈1.4 </m:t>
                    </m:r>
                    <m:r>
                      <a:rPr lang="de-DE" sz="1600" b="0" i="1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sz="1600" dirty="0">
                    <a:solidFill>
                      <a:srgbClr val="4A5C66"/>
                    </a:solidFill>
                  </a:rPr>
                  <a:t>,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</a:rPr>
                          <m:t>CW</m:t>
                        </m:r>
                      </m:sub>
                    </m:sSub>
                    <m:r>
                      <a:rPr lang="de-DE" sz="1600" b="0" i="1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</a:rPr>
                      <m:t>=0.41 </m:t>
                    </m:r>
                    <m:r>
                      <m:rPr>
                        <m:sty m:val="p"/>
                      </m:rPr>
                      <a:rPr lang="de-DE" sz="1600" b="0" i="0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</a:rPr>
                      <m:t>MHz</m:t>
                    </m:r>
                  </m:oMath>
                </a14:m>
                <a:r>
                  <a:rPr lang="en-US" sz="1600" dirty="0">
                    <a:solidFill>
                      <a:srgbClr val="4A5C66"/>
                    </a:solidFill>
                  </a:rPr>
                  <a:t> </a:t>
                </a:r>
              </a:p>
              <a:p>
                <a:r>
                  <a:rPr lang="en-US" sz="1600" dirty="0">
                    <a:solidFill>
                      <a:srgbClr val="4A5C66"/>
                    </a:solidFill>
                    <a:sym typeface="Wingdings" panose="05000000000000000000" pitchFamily="2" charset="2"/>
                  </a:rPr>
                  <a:t>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de-DE" sz="1600" b="0" i="1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𝑄</m:t>
                        </m:r>
                      </m:e>
                      <m:sub>
                        <m:r>
                          <a:rPr lang="de-DE" sz="1600" b="0" i="1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𝐵</m:t>
                        </m:r>
                      </m:sub>
                    </m:sSub>
                    <m:r>
                      <a:rPr lang="de-DE" sz="1600" b="0" i="1" dirty="0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≈3.45 </m:t>
                    </m:r>
                    <m:r>
                      <m:rPr>
                        <m:sty m:val="p"/>
                      </m:rPr>
                      <a:rPr lang="de-DE" sz="1600" b="0" i="0" dirty="0" smtClean="0">
                        <a:solidFill>
                          <a:srgbClr val="4A5C66"/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pC</m:t>
                    </m:r>
                  </m:oMath>
                </a14:m>
                <a:endParaRPr lang="de-DE" sz="1600" dirty="0">
                  <a:solidFill>
                    <a:srgbClr val="4A5C66"/>
                  </a:solidFill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1EF73202-DF98-37BC-E161-0864EB05E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7686" y="1556792"/>
                <a:ext cx="2101410" cy="1077218"/>
              </a:xfrm>
              <a:prstGeom prst="rect">
                <a:avLst/>
              </a:prstGeom>
              <a:blipFill>
                <a:blip r:embed="rId5"/>
                <a:stretch>
                  <a:fillRect l="-1739" t="-1695" b="-56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378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BE layout">
            <a:extLst>
              <a:ext uri="{FF2B5EF4-FFF2-40B4-BE49-F238E27FC236}">
                <a16:creationId xmlns:a16="http://schemas.microsoft.com/office/drawing/2014/main" id="{6F82C3CF-0CE7-79D4-B8B3-39043D710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3" y="1762233"/>
            <a:ext cx="9753600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E3D6604-B895-F33A-142B-D34E87D7CB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39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6F51A07-DD6C-43BF-0DBA-B8BA9D9C3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ELBE Parameter and Layout</a:t>
            </a:r>
          </a:p>
        </p:txBody>
      </p:sp>
      <p:pic>
        <p:nvPicPr>
          <p:cNvPr id="5" name="Grafik 4" descr="Ein Bild, das Text, Schrift, Screenshot, Logo enthält.&#10;&#10;Automatisch generierte Beschreibung">
            <a:extLst>
              <a:ext uri="{FF2B5EF4-FFF2-40B4-BE49-F238E27FC236}">
                <a16:creationId xmlns:a16="http://schemas.microsoft.com/office/drawing/2014/main" id="{FA593C02-A7BF-70AE-2AE1-A3B65383E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4797152"/>
            <a:ext cx="2187830" cy="155335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8F5C724-A145-C6A4-632D-D899B37A0A6B}"/>
              </a:ext>
            </a:extLst>
          </p:cNvPr>
          <p:cNvSpPr txBox="1"/>
          <p:nvPr/>
        </p:nvSpPr>
        <p:spPr bwMode="auto">
          <a:xfrm>
            <a:off x="341403" y="5922440"/>
            <a:ext cx="97536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ELBE Facility Layout [Source: </a:t>
            </a:r>
            <a:r>
              <a:rPr lang="en-US" sz="14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hzdr.de</a:t>
            </a:r>
            <a:r>
              <a:rPr lang="en-US" sz="14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de-DE" sz="1400" i="1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3B230C34-FF16-DD29-4BAC-1537F75ED34D}"/>
              </a:ext>
            </a:extLst>
          </p:cNvPr>
          <p:cNvSpPr/>
          <p:nvPr/>
        </p:nvSpPr>
        <p:spPr>
          <a:xfrm rot="16200000">
            <a:off x="5206917" y="4050112"/>
            <a:ext cx="1110446" cy="536160"/>
          </a:xfrm>
          <a:prstGeom prst="rightArrow">
            <a:avLst>
              <a:gd name="adj1" fmla="val 33361"/>
              <a:gd name="adj2" fmla="val 50000"/>
            </a:avLst>
          </a:prstGeom>
          <a:solidFill>
            <a:srgbClr val="80BA24"/>
          </a:solidFill>
          <a:ln>
            <a:solidFill>
              <a:srgbClr val="4A5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C552CC98-D527-A4B5-912E-3B352AD06BD8}"/>
              </a:ext>
            </a:extLst>
          </p:cNvPr>
          <p:cNvSpPr txBox="1">
            <a:spLocks/>
          </p:cNvSpPr>
          <p:nvPr/>
        </p:nvSpPr>
        <p:spPr bwMode="auto">
          <a:xfrm>
            <a:off x="4855813" y="4873416"/>
            <a:ext cx="1812652" cy="643816"/>
          </a:xfrm>
          <a:prstGeom prst="rect">
            <a:avLst/>
          </a:prstGeom>
          <a:noFill/>
          <a:ln w="28575">
            <a:solidFill>
              <a:srgbClr val="4A5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72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106000"/>
              <a:buFont typeface="Wingdings" pitchFamily="2" charset="2"/>
              <a:buNone/>
              <a:defRPr sz="1800" kern="1200">
                <a:solidFill>
                  <a:srgbClr val="4A5C66"/>
                </a:solidFill>
                <a:latin typeface="Arial" pitchFamily="34" charset="0"/>
                <a:ea typeface="MS PGothic" pitchFamily="34" charset="-128"/>
                <a:cs typeface="Arial" pitchFamily="34" charset="0"/>
              </a:defRPr>
            </a:lvl1pPr>
            <a:lvl2pPr marL="5524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9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8286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0953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1362075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BA24"/>
              </a:buClr>
              <a:buSzPct val="80000"/>
              <a:buFont typeface="Wingdings" pitchFamily="2" charset="2"/>
              <a:buChar char="§"/>
              <a:defRPr kern="1200">
                <a:solidFill>
                  <a:srgbClr val="4A5C66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Position of the PCB-BAM Demonstrator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platzhalter 3">
                <a:extLst>
                  <a:ext uri="{FF2B5EF4-FFF2-40B4-BE49-F238E27FC236}">
                    <a16:creationId xmlns:a16="http://schemas.microsoft.com/office/drawing/2014/main" id="{4DD3629A-EB58-1751-8F87-2B8680C341B9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10200456" y="2026920"/>
                <a:ext cx="1847528" cy="3726287"/>
              </a:xfrm>
              <a:ln>
                <a:solidFill>
                  <a:srgbClr val="4A5C66"/>
                </a:solidFill>
              </a:ln>
            </p:spPr>
            <p:txBody>
              <a:bodyPr lIns="72000" tIns="36000" rIns="72000" bIns="36000"/>
              <a:lstStyle/>
              <a:p>
                <a:pPr algn="ctr"/>
                <a:r>
                  <a:rPr lang="en-US" u="sng" dirty="0"/>
                  <a:t>Parameter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500" dirty="0"/>
                  <a:t>Thermionic gun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500" dirty="0"/>
                  <a:t>CW mode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500" dirty="0"/>
                  <a:t>Repetition rate: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=406.3</m:t>
                      </m:r>
                      <m:r>
                        <a:rPr lang="en-US" sz="15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1500" b="0" i="0" dirty="0" smtClean="0">
                          <a:latin typeface="Cambria Math" panose="02040503050406030204" pitchFamily="18" charset="0"/>
                        </a:rPr>
                        <m:t>kHz</m:t>
                      </m:r>
                      <m:r>
                        <a:rPr lang="en-US" sz="150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5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500" dirty="0"/>
                  <a:t>Current: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≈0.5</m:t>
                      </m:r>
                      <m:r>
                        <a:rPr lang="en-US" sz="1500" i="1" dirty="0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2.</m:t>
                      </m:r>
                      <m:r>
                        <a:rPr lang="en-US" sz="1500" i="1" dirty="0" smtClean="0">
                          <a:latin typeface="Cambria Math" panose="02040503050406030204" pitchFamily="18" charset="0"/>
                        </a:rPr>
                        <m:t>7 </m:t>
                      </m:r>
                      <m:r>
                        <m:rPr>
                          <m:sty m:val="p"/>
                        </m:rPr>
                        <a:rPr lang="de-DE" sz="1500" b="0" i="0" dirty="0" smtClean="0">
                          <a:latin typeface="Cambria Math" panose="02040503050406030204" pitchFamily="18" charset="0"/>
                        </a:rPr>
                        <m:t>μA</m:t>
                      </m:r>
                      <m:r>
                        <a:rPr lang="en-US" sz="150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5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500" dirty="0"/>
                  <a:t>Charge: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1500" i="1" dirty="0" smtClean="0">
                          <a:latin typeface="Cambria Math" panose="02040503050406030204" pitchFamily="18" charset="0"/>
                        </a:rPr>
                        <m:t>1…7 </m:t>
                      </m:r>
                      <m:r>
                        <m:rPr>
                          <m:sty m:val="p"/>
                        </m:rPr>
                        <a:rPr lang="en-US" sz="1500" i="0" dirty="0" smtClean="0">
                          <a:latin typeface="Cambria Math" panose="02040503050406030204" pitchFamily="18" charset="0"/>
                        </a:rPr>
                        <m:t>pC</m:t>
                      </m:r>
                      <m:r>
                        <a:rPr lang="en-US" sz="150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500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500" dirty="0"/>
                  <a:t>Bunch length: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150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.5</m:t>
                      </m:r>
                      <m:r>
                        <a:rPr lang="en-US" sz="1500" i="1" dirty="0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2.2</m:t>
                      </m:r>
                      <m:r>
                        <a:rPr lang="en-US" sz="15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500" i="0" dirty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de-DE" sz="1500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50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DE" sz="1500" dirty="0"/>
              </a:p>
              <a:p>
                <a:endParaRPr lang="en-US" sz="1500" dirty="0"/>
              </a:p>
            </p:txBody>
          </p:sp>
        </mc:Choice>
        <mc:Fallback xmlns="">
          <p:sp>
            <p:nvSpPr>
              <p:cNvPr id="14" name="Textplatzhalter 3">
                <a:extLst>
                  <a:ext uri="{FF2B5EF4-FFF2-40B4-BE49-F238E27FC236}">
                    <a16:creationId xmlns:a16="http://schemas.microsoft.com/office/drawing/2014/main" id="{4DD3629A-EB58-1751-8F87-2B8680C341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10200456" y="2026920"/>
                <a:ext cx="1847528" cy="3726287"/>
              </a:xfrm>
              <a:blipFill>
                <a:blip r:embed="rId5"/>
                <a:stretch>
                  <a:fillRect l="-1967" t="-1142"/>
                </a:stretch>
              </a:blipFill>
              <a:ln>
                <a:solidFill>
                  <a:srgbClr val="4A5C66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fik 15" descr="Ein Bild, das Maschine, Bautechnik, Stahl, Werkzeugmaschine enthält.&#10;&#10;Automatisch generierte Beschreibung">
            <a:extLst>
              <a:ext uri="{FF2B5EF4-FFF2-40B4-BE49-F238E27FC236}">
                <a16:creationId xmlns:a16="http://schemas.microsoft.com/office/drawing/2014/main" id="{16BC469D-052C-4ABE-88C2-54E813F60A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9" b="50583"/>
          <a:stretch/>
        </p:blipFill>
        <p:spPr>
          <a:xfrm>
            <a:off x="4948409" y="1530339"/>
            <a:ext cx="3372583" cy="1512168"/>
          </a:xfrm>
          <a:prstGeom prst="rect">
            <a:avLst/>
          </a:prstGeom>
          <a:ln w="19050">
            <a:solidFill>
              <a:srgbClr val="80BA24"/>
            </a:solidFill>
          </a:ln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9983901A-EEC3-DA5C-AA07-51190B09CA75}"/>
              </a:ext>
            </a:extLst>
          </p:cNvPr>
          <p:cNvSpPr/>
          <p:nvPr/>
        </p:nvSpPr>
        <p:spPr>
          <a:xfrm>
            <a:off x="5584029" y="3356992"/>
            <a:ext cx="432048" cy="236743"/>
          </a:xfrm>
          <a:prstGeom prst="rect">
            <a:avLst/>
          </a:prstGeom>
          <a:noFill/>
          <a:ln w="38100">
            <a:solidFill>
              <a:srgbClr val="80BA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B8B9CEC-F058-1550-B639-62821B20AE75}"/>
              </a:ext>
            </a:extLst>
          </p:cNvPr>
          <p:cNvSpPr txBox="1"/>
          <p:nvPr/>
        </p:nvSpPr>
        <p:spPr bwMode="auto">
          <a:xfrm>
            <a:off x="6799828" y="2836684"/>
            <a:ext cx="1485592" cy="169277"/>
          </a:xfrm>
          <a:prstGeom prst="rect">
            <a:avLst/>
          </a:prstGeom>
          <a:solidFill>
            <a:srgbClr val="FFFFFF">
              <a:alpha val="60000"/>
            </a:srgbClr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1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PCB-BAM in Beamline </a:t>
            </a:r>
            <a:endParaRPr lang="de-DE" sz="1100" i="1" dirty="0">
              <a:solidFill>
                <a:srgbClr val="4A5C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626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C395E-E44C-E11C-39F8-FDC10B9BE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526C84F-4DF8-6A2E-32AF-33FD05C659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4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4ABA249-10AB-75E6-9193-C55A93BBE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F00B76E-C112-76E9-4689-7CA1E61394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Electro-Optical Bunch Arrival-Time Measurement 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BDC4C5"/>
                </a:solidFill>
              </a:rPr>
              <a:t>Pickups for Bunch Arrival-Time Monitors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From button-pickups to 40-GHz cone-shaped pickups</a:t>
            </a:r>
          </a:p>
          <a:p>
            <a:endParaRPr lang="en-US" dirty="0">
              <a:solidFill>
                <a:srgbClr val="BDC4C5"/>
              </a:solidFill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BDC4C5"/>
                </a:solidFill>
              </a:rPr>
              <a:t>Pickups on a Printed Circuit Board (PCB)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Concept for a PCB-BAM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Production of a first demonstrator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Measurements</a:t>
            </a:r>
          </a:p>
          <a:p>
            <a:pPr marL="276225" lvl="2" indent="0">
              <a:buSzPct val="106000"/>
              <a:buNone/>
            </a:pPr>
            <a:endParaRPr lang="en-US" dirty="0">
              <a:solidFill>
                <a:srgbClr val="BDC4C5"/>
              </a:solidFill>
              <a:highlight>
                <a:srgbClr val="FFFF00"/>
              </a:highlight>
              <a:ea typeface="MS PGothic" pitchFamily="34" charset="-128"/>
            </a:endParaRPr>
          </a:p>
          <a:p>
            <a:pPr marL="285750" lvl="1">
              <a:buSzPct val="106000"/>
            </a:pPr>
            <a:r>
              <a:rPr lang="en-US" dirty="0">
                <a:solidFill>
                  <a:srgbClr val="BDC4C5"/>
                </a:solidFill>
                <a:ea typeface="MS PGothic" pitchFamily="34" charset="-128"/>
              </a:rPr>
              <a:t>Conclusion and Outlook</a:t>
            </a:r>
          </a:p>
          <a:p>
            <a:pPr marL="561975" lvl="2">
              <a:buSzPct val="106000"/>
            </a:pPr>
            <a:r>
              <a:rPr lang="en-US" dirty="0">
                <a:solidFill>
                  <a:srgbClr val="BDC4C5"/>
                </a:solidFill>
                <a:ea typeface="MS PGothic" pitchFamily="34" charset="-128"/>
              </a:rPr>
              <a:t>Limitations for BPM in circular Machine</a:t>
            </a:r>
            <a:endParaRPr lang="en-US" dirty="0">
              <a:solidFill>
                <a:srgbClr val="BDC4C5"/>
              </a:solidFill>
              <a:highlight>
                <a:srgbClr val="FFFF00"/>
              </a:highlight>
              <a:ea typeface="MS PGothic" pitchFamily="34" charset="-128"/>
            </a:endParaRPr>
          </a:p>
          <a:p>
            <a:pPr marL="838200"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695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EA10CB-62DA-1FA6-234C-BE8F06357E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40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7DBD4C5-9B68-3AA8-4938-BF81E1F14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Pre-Fields</a:t>
            </a:r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B7E22AA-EF54-B431-41B5-9BC344D428A8}"/>
              </a:ext>
            </a:extLst>
          </p:cNvPr>
          <p:cNvGrpSpPr/>
          <p:nvPr/>
        </p:nvGrpSpPr>
        <p:grpSpPr>
          <a:xfrm>
            <a:off x="5263724" y="1127475"/>
            <a:ext cx="6820606" cy="3687333"/>
            <a:chOff x="1291619" y="1550667"/>
            <a:chExt cx="9176715" cy="4686645"/>
          </a:xfrm>
        </p:grpSpPr>
        <p:pic>
          <p:nvPicPr>
            <p:cNvPr id="8" name="Grafik 7" descr="Ein Bild, das Text, Screenshot, Schrift, Reihe enthält.&#10;&#10;Automatisch generierte Beschreibung">
              <a:extLst>
                <a:ext uri="{FF2B5EF4-FFF2-40B4-BE49-F238E27FC236}">
                  <a16:creationId xmlns:a16="http://schemas.microsoft.com/office/drawing/2014/main" id="{4A5E18A0-0C8C-1E87-94B3-A797E0381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5"/>
            <a:stretch/>
          </p:blipFill>
          <p:spPr>
            <a:xfrm>
              <a:off x="1291619" y="1550667"/>
              <a:ext cx="9176715" cy="4686645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12FCC355-457A-B6EC-FC4A-B51C997EEEA2}"/>
                </a:ext>
              </a:extLst>
            </p:cNvPr>
            <p:cNvSpPr/>
            <p:nvPr/>
          </p:nvSpPr>
          <p:spPr>
            <a:xfrm>
              <a:off x="6888088" y="4653136"/>
              <a:ext cx="2016224" cy="574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0DBB4F4E-927C-D448-F096-CF04AB4E25FF}"/>
              </a:ext>
            </a:extLst>
          </p:cNvPr>
          <p:cNvSpPr/>
          <p:nvPr/>
        </p:nvSpPr>
        <p:spPr>
          <a:xfrm>
            <a:off x="767408" y="1844824"/>
            <a:ext cx="3024336" cy="1440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975602A-013E-0E11-6147-73897F2669B4}"/>
              </a:ext>
            </a:extLst>
          </p:cNvPr>
          <p:cNvSpPr/>
          <p:nvPr/>
        </p:nvSpPr>
        <p:spPr>
          <a:xfrm>
            <a:off x="767408" y="3842702"/>
            <a:ext cx="3024336" cy="1440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9EFFCFE-0928-5944-2295-C6DAF229D1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46"/>
          <a:stretch/>
        </p:blipFill>
        <p:spPr bwMode="auto">
          <a:xfrm>
            <a:off x="1429862" y="4429784"/>
            <a:ext cx="1699427" cy="1772935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82CC108A-01A0-9335-12F3-01BBDD3A0300}"/>
              </a:ext>
            </a:extLst>
          </p:cNvPr>
          <p:cNvSpPr/>
          <p:nvPr/>
        </p:nvSpPr>
        <p:spPr>
          <a:xfrm>
            <a:off x="2011316" y="1989646"/>
            <a:ext cx="45719" cy="6921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706AABD-4DF8-1AB8-AA31-AB751A588621}"/>
              </a:ext>
            </a:extLst>
          </p:cNvPr>
          <p:cNvSpPr/>
          <p:nvPr/>
        </p:nvSpPr>
        <p:spPr>
          <a:xfrm>
            <a:off x="2011315" y="3141775"/>
            <a:ext cx="45719" cy="6921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0325D0AC-C887-DE8F-687C-28750BA3584C}"/>
              </a:ext>
            </a:extLst>
          </p:cNvPr>
          <p:cNvSpPr/>
          <p:nvPr/>
        </p:nvSpPr>
        <p:spPr>
          <a:xfrm>
            <a:off x="2011315" y="1745670"/>
            <a:ext cx="162133" cy="243170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519B5EB2-849D-AE13-726A-83754C40EBA9}"/>
              </a:ext>
            </a:extLst>
          </p:cNvPr>
          <p:cNvCxnSpPr>
            <a:cxnSpLocks/>
          </p:cNvCxnSpPr>
          <p:nvPr/>
        </p:nvCxnSpPr>
        <p:spPr>
          <a:xfrm>
            <a:off x="817268" y="1997640"/>
            <a:ext cx="0" cy="18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D498950F-CE30-AC02-2C23-F39AF1316A8C}"/>
              </a:ext>
            </a:extLst>
          </p:cNvPr>
          <p:cNvCxnSpPr>
            <a:cxnSpLocks/>
          </p:cNvCxnSpPr>
          <p:nvPr/>
        </p:nvCxnSpPr>
        <p:spPr>
          <a:xfrm>
            <a:off x="935760" y="1997640"/>
            <a:ext cx="0" cy="18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0914F918-4819-F00E-33A3-15A1256BC939}"/>
              </a:ext>
            </a:extLst>
          </p:cNvPr>
          <p:cNvCxnSpPr>
            <a:cxnSpLocks/>
          </p:cNvCxnSpPr>
          <p:nvPr/>
        </p:nvCxnSpPr>
        <p:spPr>
          <a:xfrm>
            <a:off x="1054252" y="1997640"/>
            <a:ext cx="0" cy="18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06D1BBA7-DE6F-A8DB-C978-D69179BA0646}"/>
              </a:ext>
            </a:extLst>
          </p:cNvPr>
          <p:cNvCxnSpPr>
            <a:cxnSpLocks/>
          </p:cNvCxnSpPr>
          <p:nvPr/>
        </p:nvCxnSpPr>
        <p:spPr>
          <a:xfrm>
            <a:off x="1172744" y="1997640"/>
            <a:ext cx="0" cy="18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42CEADE2-DFE4-DB23-27B3-097E87F8DD97}"/>
              </a:ext>
            </a:extLst>
          </p:cNvPr>
          <p:cNvCxnSpPr>
            <a:cxnSpLocks/>
          </p:cNvCxnSpPr>
          <p:nvPr/>
        </p:nvCxnSpPr>
        <p:spPr>
          <a:xfrm>
            <a:off x="1291236" y="1997640"/>
            <a:ext cx="0" cy="18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16524411-F58D-7923-AFA7-DCD748991029}"/>
              </a:ext>
            </a:extLst>
          </p:cNvPr>
          <p:cNvCxnSpPr>
            <a:cxnSpLocks/>
          </p:cNvCxnSpPr>
          <p:nvPr/>
        </p:nvCxnSpPr>
        <p:spPr>
          <a:xfrm>
            <a:off x="1081111" y="2877302"/>
            <a:ext cx="357566" cy="4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553D2B6F-E4B9-FDB0-0D01-954B72E4174E}"/>
              </a:ext>
            </a:extLst>
          </p:cNvPr>
          <p:cNvSpPr/>
          <p:nvPr/>
        </p:nvSpPr>
        <p:spPr>
          <a:xfrm flipV="1">
            <a:off x="1993708" y="2845077"/>
            <a:ext cx="99385" cy="1260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55B9F073-45CA-F3C6-C180-5A82C00BA399}"/>
              </a:ext>
            </a:extLst>
          </p:cNvPr>
          <p:cNvCxnSpPr>
            <a:cxnSpLocks/>
          </p:cNvCxnSpPr>
          <p:nvPr/>
        </p:nvCxnSpPr>
        <p:spPr>
          <a:xfrm>
            <a:off x="2457773" y="2877302"/>
            <a:ext cx="1871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Bogen 24">
            <a:extLst>
              <a:ext uri="{FF2B5EF4-FFF2-40B4-BE49-F238E27FC236}">
                <a16:creationId xmlns:a16="http://schemas.microsoft.com/office/drawing/2014/main" id="{2107DBE5-B538-5002-EBA4-EF2E539E7136}"/>
              </a:ext>
            </a:extLst>
          </p:cNvPr>
          <p:cNvSpPr/>
          <p:nvPr/>
        </p:nvSpPr>
        <p:spPr>
          <a:xfrm>
            <a:off x="1612665" y="2434146"/>
            <a:ext cx="938674" cy="936104"/>
          </a:xfrm>
          <a:prstGeom prst="arc">
            <a:avLst>
              <a:gd name="adj1" fmla="val 16200000"/>
              <a:gd name="adj2" fmla="val 5437231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Bogen 25">
            <a:extLst>
              <a:ext uri="{FF2B5EF4-FFF2-40B4-BE49-F238E27FC236}">
                <a16:creationId xmlns:a16="http://schemas.microsoft.com/office/drawing/2014/main" id="{620296E6-E629-223C-8AEA-9AFC0497A8E4}"/>
              </a:ext>
            </a:extLst>
          </p:cNvPr>
          <p:cNvSpPr/>
          <p:nvPr/>
        </p:nvSpPr>
        <p:spPr>
          <a:xfrm>
            <a:off x="1678257" y="2507225"/>
            <a:ext cx="807490" cy="789947"/>
          </a:xfrm>
          <a:prstGeom prst="arc">
            <a:avLst>
              <a:gd name="adj1" fmla="val 16200000"/>
              <a:gd name="adj2" fmla="val 5437231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Bogen 26">
            <a:extLst>
              <a:ext uri="{FF2B5EF4-FFF2-40B4-BE49-F238E27FC236}">
                <a16:creationId xmlns:a16="http://schemas.microsoft.com/office/drawing/2014/main" id="{C6B5E12E-8FD7-04FB-C780-D264185990AD}"/>
              </a:ext>
            </a:extLst>
          </p:cNvPr>
          <p:cNvSpPr/>
          <p:nvPr/>
        </p:nvSpPr>
        <p:spPr>
          <a:xfrm>
            <a:off x="1751678" y="2589102"/>
            <a:ext cx="655645" cy="626192"/>
          </a:xfrm>
          <a:prstGeom prst="arc">
            <a:avLst>
              <a:gd name="adj1" fmla="val 16200000"/>
              <a:gd name="adj2" fmla="val 5437231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Bogen 27">
            <a:extLst>
              <a:ext uri="{FF2B5EF4-FFF2-40B4-BE49-F238E27FC236}">
                <a16:creationId xmlns:a16="http://schemas.microsoft.com/office/drawing/2014/main" id="{A308EC34-E57C-0449-3CEB-ED8E9920BC06}"/>
              </a:ext>
            </a:extLst>
          </p:cNvPr>
          <p:cNvSpPr/>
          <p:nvPr/>
        </p:nvSpPr>
        <p:spPr>
          <a:xfrm>
            <a:off x="1826105" y="2653914"/>
            <a:ext cx="493146" cy="496569"/>
          </a:xfrm>
          <a:prstGeom prst="arc">
            <a:avLst>
              <a:gd name="adj1" fmla="val 16200000"/>
              <a:gd name="adj2" fmla="val 5437231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5150D3F0-5F95-D541-EFC1-A86AAE7F1C3B}"/>
              </a:ext>
            </a:extLst>
          </p:cNvPr>
          <p:cNvCxnSpPr>
            <a:cxnSpLocks/>
          </p:cNvCxnSpPr>
          <p:nvPr/>
        </p:nvCxnSpPr>
        <p:spPr>
          <a:xfrm flipH="1">
            <a:off x="1806577" y="2645012"/>
            <a:ext cx="1871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5AAC2F15-51F3-A1B6-9647-E701F08962DC}"/>
              </a:ext>
            </a:extLst>
          </p:cNvPr>
          <p:cNvCxnSpPr>
            <a:cxnSpLocks/>
          </p:cNvCxnSpPr>
          <p:nvPr/>
        </p:nvCxnSpPr>
        <p:spPr>
          <a:xfrm>
            <a:off x="1744930" y="2013489"/>
            <a:ext cx="0" cy="18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6CF41A20-BC66-8F3B-07E9-6579647B8BBE}"/>
              </a:ext>
            </a:extLst>
          </p:cNvPr>
          <p:cNvCxnSpPr>
            <a:cxnSpLocks/>
          </p:cNvCxnSpPr>
          <p:nvPr/>
        </p:nvCxnSpPr>
        <p:spPr>
          <a:xfrm>
            <a:off x="1863422" y="2013489"/>
            <a:ext cx="0" cy="18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613B87F1-92B9-9771-DDA3-742A41D06FD0}"/>
              </a:ext>
            </a:extLst>
          </p:cNvPr>
          <p:cNvCxnSpPr>
            <a:cxnSpLocks/>
          </p:cNvCxnSpPr>
          <p:nvPr/>
        </p:nvCxnSpPr>
        <p:spPr>
          <a:xfrm>
            <a:off x="1981914" y="2013489"/>
            <a:ext cx="0" cy="18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feil: nach unten 42">
            <a:extLst>
              <a:ext uri="{FF2B5EF4-FFF2-40B4-BE49-F238E27FC236}">
                <a16:creationId xmlns:a16="http://schemas.microsoft.com/office/drawing/2014/main" id="{5EA1CE37-C4C5-8500-1511-FBEDF4D02ABE}"/>
              </a:ext>
            </a:extLst>
          </p:cNvPr>
          <p:cNvSpPr/>
          <p:nvPr/>
        </p:nvSpPr>
        <p:spPr>
          <a:xfrm rot="10800000">
            <a:off x="2110946" y="2133586"/>
            <a:ext cx="168630" cy="411384"/>
          </a:xfrm>
          <a:prstGeom prst="downArrow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Pfeil: nach unten 43">
            <a:extLst>
              <a:ext uri="{FF2B5EF4-FFF2-40B4-BE49-F238E27FC236}">
                <a16:creationId xmlns:a16="http://schemas.microsoft.com/office/drawing/2014/main" id="{136D260F-BE93-F9F6-689F-D195E752D3B4}"/>
              </a:ext>
            </a:extLst>
          </p:cNvPr>
          <p:cNvSpPr/>
          <p:nvPr/>
        </p:nvSpPr>
        <p:spPr>
          <a:xfrm rot="10800000">
            <a:off x="2211913" y="4550412"/>
            <a:ext cx="132265" cy="776121"/>
          </a:xfrm>
          <a:prstGeom prst="downArrow">
            <a:avLst/>
          </a:prstGeom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Pfeil: gebogen 36">
            <a:extLst>
              <a:ext uri="{FF2B5EF4-FFF2-40B4-BE49-F238E27FC236}">
                <a16:creationId xmlns:a16="http://schemas.microsoft.com/office/drawing/2014/main" id="{AE047DAA-15A3-CF19-351A-766AEE25399C}"/>
              </a:ext>
            </a:extLst>
          </p:cNvPr>
          <p:cNvSpPr/>
          <p:nvPr/>
        </p:nvSpPr>
        <p:spPr>
          <a:xfrm rot="3047710">
            <a:off x="2494567" y="4994041"/>
            <a:ext cx="169580" cy="261874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8" name="Pfeil: gebogen 37">
            <a:extLst>
              <a:ext uri="{FF2B5EF4-FFF2-40B4-BE49-F238E27FC236}">
                <a16:creationId xmlns:a16="http://schemas.microsoft.com/office/drawing/2014/main" id="{5CA1DD86-384B-5D97-923F-A0E24B12A05E}"/>
              </a:ext>
            </a:extLst>
          </p:cNvPr>
          <p:cNvSpPr/>
          <p:nvPr/>
        </p:nvSpPr>
        <p:spPr>
          <a:xfrm rot="20266269" flipV="1">
            <a:off x="2710438" y="5117487"/>
            <a:ext cx="169580" cy="261874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pic>
        <p:nvPicPr>
          <p:cNvPr id="6" name="Grafik 5" descr="Ein Bild, das Text, Screenshot, Schrift, Reihe enthält.&#10;&#10;Automatisch generierte Beschreibung">
            <a:extLst>
              <a:ext uri="{FF2B5EF4-FFF2-40B4-BE49-F238E27FC236}">
                <a16:creationId xmlns:a16="http://schemas.microsoft.com/office/drawing/2014/main" id="{7773C17A-535F-1662-CE5E-58697528C0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0" t="30076" r="37102" b="39570"/>
          <a:stretch/>
        </p:blipFill>
        <p:spPr>
          <a:xfrm>
            <a:off x="3437950" y="1916832"/>
            <a:ext cx="4259717" cy="3957119"/>
          </a:xfrm>
          <a:prstGeom prst="ellipse">
            <a:avLst/>
          </a:prstGeom>
          <a:solidFill>
            <a:schemeClr val="bg1"/>
          </a:solidFill>
          <a:ln w="28575">
            <a:solidFill>
              <a:srgbClr val="4A5C66"/>
            </a:solidFill>
          </a:ln>
        </p:spPr>
      </p:pic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0B93D4AA-2AFC-727B-AA21-0C099D3AD1A8}"/>
              </a:ext>
            </a:extLst>
          </p:cNvPr>
          <p:cNvCxnSpPr>
            <a:cxnSpLocks/>
          </p:cNvCxnSpPr>
          <p:nvPr/>
        </p:nvCxnSpPr>
        <p:spPr>
          <a:xfrm>
            <a:off x="4799856" y="3140968"/>
            <a:ext cx="0" cy="301214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72B21FAF-99F5-9A81-7C7A-50AC63B88607}"/>
              </a:ext>
            </a:extLst>
          </p:cNvPr>
          <p:cNvCxnSpPr>
            <a:cxnSpLocks/>
          </p:cNvCxnSpPr>
          <p:nvPr/>
        </p:nvCxnSpPr>
        <p:spPr>
          <a:xfrm>
            <a:off x="6200485" y="3140968"/>
            <a:ext cx="0" cy="301214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E3C655C1-C4DA-9232-010E-3EBE751A5436}"/>
              </a:ext>
            </a:extLst>
          </p:cNvPr>
          <p:cNvSpPr/>
          <p:nvPr/>
        </p:nvSpPr>
        <p:spPr>
          <a:xfrm>
            <a:off x="8552345" y="2146921"/>
            <a:ext cx="1052473" cy="994854"/>
          </a:xfrm>
          <a:prstGeom prst="ellipse">
            <a:avLst/>
          </a:prstGeom>
          <a:noFill/>
          <a:ln>
            <a:solidFill>
              <a:srgbClr val="4A5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AD7D148B-0197-B2CA-5F14-3F5ADEEF3963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6004469" y="1936939"/>
            <a:ext cx="3074113" cy="209982"/>
          </a:xfrm>
          <a:prstGeom prst="line">
            <a:avLst/>
          </a:prstGeom>
          <a:ln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FFF7F69F-E959-E34F-D65A-02257CC1DC6A}"/>
              </a:ext>
            </a:extLst>
          </p:cNvPr>
          <p:cNvCxnSpPr>
            <a:cxnSpLocks/>
            <a:stCxn id="6" idx="5"/>
            <a:endCxn id="35" idx="5"/>
          </p:cNvCxnSpPr>
          <p:nvPr/>
        </p:nvCxnSpPr>
        <p:spPr>
          <a:xfrm flipV="1">
            <a:off x="7073846" y="2996082"/>
            <a:ext cx="2376841" cy="2298362"/>
          </a:xfrm>
          <a:prstGeom prst="line">
            <a:avLst/>
          </a:prstGeom>
          <a:ln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80565B32-2EF3-755F-6AEB-96DD5631DFD7}"/>
              </a:ext>
            </a:extLst>
          </p:cNvPr>
          <p:cNvCxnSpPr/>
          <p:nvPr/>
        </p:nvCxnSpPr>
        <p:spPr>
          <a:xfrm>
            <a:off x="4799856" y="6093296"/>
            <a:ext cx="1400629" cy="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platzhalter 3">
            <a:extLst>
              <a:ext uri="{FF2B5EF4-FFF2-40B4-BE49-F238E27FC236}">
                <a16:creationId xmlns:a16="http://schemas.microsoft.com/office/drawing/2014/main" id="{56AA0304-D7C8-C194-58BC-48D6C4E415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70268" y="6129914"/>
            <a:ext cx="4059803" cy="31715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Time travelling along transmission line</a:t>
            </a:r>
          </a:p>
        </p:txBody>
      </p:sp>
    </p:spTree>
    <p:extLst>
      <p:ext uri="{BB962C8B-B14F-4D97-AF65-F5344CB8AC3E}">
        <p14:creationId xmlns:p14="http://schemas.microsoft.com/office/powerpoint/2010/main" val="3374728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6EA10CB-62DA-1FA6-234C-BE8F06357E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41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7DBD4C5-9B68-3AA8-4938-BF81E1F14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Amplitude Jitter</a:t>
            </a:r>
            <a:endParaRPr lang="de-DE" dirty="0"/>
          </a:p>
        </p:txBody>
      </p:sp>
      <p:pic>
        <p:nvPicPr>
          <p:cNvPr id="6" name="Grafik 5" descr="Ein Bild, das Screenshot, Grün enthält.&#10;&#10;Automatisch generierte Beschreibung">
            <a:extLst>
              <a:ext uri="{FF2B5EF4-FFF2-40B4-BE49-F238E27FC236}">
                <a16:creationId xmlns:a16="http://schemas.microsoft.com/office/drawing/2014/main" id="{4E4137EF-45A5-3396-185E-3FED02DC2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1658620"/>
            <a:ext cx="7414329" cy="4754319"/>
          </a:xfrm>
          <a:prstGeom prst="rect">
            <a:avLst/>
          </a:prstGeom>
        </p:spPr>
      </p:pic>
      <p:pic>
        <p:nvPicPr>
          <p:cNvPr id="7" name="Grafik 6" descr="Ein Bild, das Diagramm, Screenshot, Farbigkeit, Design enthält.&#10;&#10;Automatisch generierte Beschreibung">
            <a:extLst>
              <a:ext uri="{FF2B5EF4-FFF2-40B4-BE49-F238E27FC236}">
                <a16:creationId xmlns:a16="http://schemas.microsoft.com/office/drawing/2014/main" id="{1FCF68FB-0DDD-38D8-B0FE-AFCEFF851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0" t="13907" r="13087" b="8784"/>
          <a:stretch/>
        </p:blipFill>
        <p:spPr>
          <a:xfrm>
            <a:off x="7464152" y="3512548"/>
            <a:ext cx="2393541" cy="216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06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AEAB141-020B-F17E-45F7-D02CC41D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APPENDIX: Optical Link Stabilization</a:t>
            </a:r>
            <a:endParaRPr lang="de-DE" dirty="0"/>
          </a:p>
        </p:txBody>
      </p:sp>
      <p:pic>
        <p:nvPicPr>
          <p:cNvPr id="16" name="Grafik 15" descr="Ein Bild, das Im Haus, Maschine, Bautechnik, Stahl enthält.&#10;&#10;Automatisch generierte Beschreibung">
            <a:extLst>
              <a:ext uri="{FF2B5EF4-FFF2-40B4-BE49-F238E27FC236}">
                <a16:creationId xmlns:a16="http://schemas.microsoft.com/office/drawing/2014/main" id="{4962A2FA-1E81-80C8-14AD-12573938D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29819" r="16925" b="8000"/>
          <a:stretch/>
        </p:blipFill>
        <p:spPr>
          <a:xfrm>
            <a:off x="7664944" y="3591720"/>
            <a:ext cx="3995973" cy="2501576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0CE9791-29F6-2518-B17D-37768E9509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42</a:t>
            </a:fld>
            <a:endParaRPr lang="de-DE" altLang="de-DE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5B4885DB-208D-6E3C-5F2C-44D110F136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11232619" cy="461728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Laser reference and stabilized distribution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MLO phase-locked to MO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Reference pulse split in free-space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Distribution in actively stabilized fiber links</a:t>
            </a:r>
          </a:p>
          <a:p>
            <a:pPr marL="838200" lvl="1"/>
            <a:r>
              <a:rPr lang="en-US" dirty="0"/>
              <a:t>Links up to &gt;3500 m</a:t>
            </a:r>
          </a:p>
          <a:p>
            <a:pPr marL="838200" lvl="1"/>
            <a:r>
              <a:rPr lang="en-US" dirty="0"/>
              <a:t>Optical-cross correlator (OXC)</a:t>
            </a:r>
          </a:p>
          <a:p>
            <a:pPr marL="838200" lvl="1"/>
            <a:r>
              <a:rPr lang="en-US" dirty="0"/>
              <a:t>Piezo fiber stretcher &amp; optical delay line (ODL)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45AA094-3F7B-3830-EF63-E71E1403457F}"/>
              </a:ext>
            </a:extLst>
          </p:cNvPr>
          <p:cNvSpPr/>
          <p:nvPr/>
        </p:nvSpPr>
        <p:spPr>
          <a:xfrm>
            <a:off x="7664943" y="3126291"/>
            <a:ext cx="39959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 stabilization unit on optical the table in the European XFEL</a:t>
            </a:r>
          </a:p>
        </p:txBody>
      </p:sp>
      <p:pic>
        <p:nvPicPr>
          <p:cNvPr id="5" name="Grafik 4" descr="Ein Bild, das Elektronik, Maschine, Elektrische Leitungen, Im Haus enthält.&#10;&#10;Automatisch generierte Beschreibung">
            <a:extLst>
              <a:ext uri="{FF2B5EF4-FFF2-40B4-BE49-F238E27FC236}">
                <a16:creationId xmlns:a16="http://schemas.microsoft.com/office/drawing/2014/main" id="{4EAA9C17-D3DF-2E74-EDC0-95FE6CA2D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34251" b="17009"/>
          <a:stretch/>
        </p:blipFill>
        <p:spPr>
          <a:xfrm>
            <a:off x="7664943" y="1586860"/>
            <a:ext cx="3995974" cy="153943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684A91BA-F3E0-5485-E06A-75D5EE5C8F4A}"/>
              </a:ext>
            </a:extLst>
          </p:cNvPr>
          <p:cNvSpPr/>
          <p:nvPr/>
        </p:nvSpPr>
        <p:spPr>
          <a:xfrm>
            <a:off x="7664942" y="6093296"/>
            <a:ext cx="39959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table with MLO and OXC in the European XFEL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14A7C45F-1488-EC01-E3E5-E245F95EAD7D}"/>
              </a:ext>
            </a:extLst>
          </p:cNvPr>
          <p:cNvGrpSpPr/>
          <p:nvPr/>
        </p:nvGrpSpPr>
        <p:grpSpPr>
          <a:xfrm>
            <a:off x="180768" y="4149080"/>
            <a:ext cx="7618559" cy="2190437"/>
            <a:chOff x="180768" y="4149080"/>
            <a:chExt cx="7618559" cy="2190437"/>
          </a:xfrm>
        </p:grpSpPr>
        <p:grpSp>
          <p:nvGrpSpPr>
            <p:cNvPr id="90" name="Gruppieren 89">
              <a:extLst>
                <a:ext uri="{FF2B5EF4-FFF2-40B4-BE49-F238E27FC236}">
                  <a16:creationId xmlns:a16="http://schemas.microsoft.com/office/drawing/2014/main" id="{E499E90C-4EB3-4021-6FF2-D50BF08B4393}"/>
                </a:ext>
              </a:extLst>
            </p:cNvPr>
            <p:cNvGrpSpPr/>
            <p:nvPr/>
          </p:nvGrpSpPr>
          <p:grpSpPr>
            <a:xfrm>
              <a:off x="180768" y="4257961"/>
              <a:ext cx="1097983" cy="1686687"/>
              <a:chOff x="506361" y="3597365"/>
              <a:chExt cx="1295403" cy="1989958"/>
            </a:xfrm>
          </p:grpSpPr>
          <p:sp>
            <p:nvSpPr>
              <p:cNvPr id="21" name="Rechteck: abgerundete Ecken 20">
                <a:extLst>
                  <a:ext uri="{FF2B5EF4-FFF2-40B4-BE49-F238E27FC236}">
                    <a16:creationId xmlns:a16="http://schemas.microsoft.com/office/drawing/2014/main" id="{76B8AB08-A9F4-B76D-C59E-C96BE52D0055}"/>
                  </a:ext>
                </a:extLst>
              </p:cNvPr>
              <p:cNvSpPr/>
              <p:nvPr/>
            </p:nvSpPr>
            <p:spPr>
              <a:xfrm>
                <a:off x="523210" y="3597365"/>
                <a:ext cx="1274187" cy="1959736"/>
              </a:xfrm>
              <a:prstGeom prst="roundRect">
                <a:avLst>
                  <a:gd name="adj" fmla="val 7255"/>
                </a:avLst>
              </a:prstGeom>
              <a:solidFill>
                <a:srgbClr val="BDC4C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29FEC198-C2B4-A3C1-7639-27CEF20B2DDA}"/>
                  </a:ext>
                </a:extLst>
              </p:cNvPr>
              <p:cNvSpPr txBox="1"/>
              <p:nvPr/>
            </p:nvSpPr>
            <p:spPr>
              <a:xfrm>
                <a:off x="715903" y="4407956"/>
                <a:ext cx="8640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MLO</a:t>
                </a:r>
              </a:p>
            </p:txBody>
          </p:sp>
          <p:sp>
            <p:nvSpPr>
              <p:cNvPr id="28" name="Rechteck: abgerundete Ecken 27">
                <a:extLst>
                  <a:ext uri="{FF2B5EF4-FFF2-40B4-BE49-F238E27FC236}">
                    <a16:creationId xmlns:a16="http://schemas.microsoft.com/office/drawing/2014/main" id="{178C6D7D-53DF-411B-B394-7EB5B03A17B1}"/>
                  </a:ext>
                </a:extLst>
              </p:cNvPr>
              <p:cNvSpPr/>
              <p:nvPr/>
            </p:nvSpPr>
            <p:spPr>
              <a:xfrm>
                <a:off x="643895" y="4313410"/>
                <a:ext cx="1008112" cy="527646"/>
              </a:xfrm>
              <a:prstGeom prst="roundRect">
                <a:avLst/>
              </a:prstGeom>
              <a:noFill/>
              <a:ln>
                <a:solidFill>
                  <a:srgbClr val="8996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" name="Gleichschenkliges Dreieck 34">
                <a:extLst>
                  <a:ext uri="{FF2B5EF4-FFF2-40B4-BE49-F238E27FC236}">
                    <a16:creationId xmlns:a16="http://schemas.microsoft.com/office/drawing/2014/main" id="{EB410530-D911-5FB3-6C30-FE37A3F39E01}"/>
                  </a:ext>
                </a:extLst>
              </p:cNvPr>
              <p:cNvSpPr/>
              <p:nvPr/>
            </p:nvSpPr>
            <p:spPr>
              <a:xfrm rot="5400000">
                <a:off x="1592209" y="3932208"/>
                <a:ext cx="100545" cy="86677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72" name="Textfeld 71">
                <a:extLst>
                  <a:ext uri="{FF2B5EF4-FFF2-40B4-BE49-F238E27FC236}">
                    <a16:creationId xmlns:a16="http://schemas.microsoft.com/office/drawing/2014/main" id="{3B6BF105-52DB-28C7-CFCC-7903124638F8}"/>
                  </a:ext>
                </a:extLst>
              </p:cNvPr>
              <p:cNvSpPr txBox="1"/>
              <p:nvPr/>
            </p:nvSpPr>
            <p:spPr>
              <a:xfrm>
                <a:off x="506361" y="5115272"/>
                <a:ext cx="1295403" cy="472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fs-pulsed optical</a:t>
                </a:r>
                <a:br>
                  <a:rPr lang="en-US" sz="10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0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reference</a:t>
                </a:r>
              </a:p>
            </p:txBody>
          </p:sp>
        </p:grpSp>
        <p:grpSp>
          <p:nvGrpSpPr>
            <p:cNvPr id="95" name="Gruppieren 94">
              <a:extLst>
                <a:ext uri="{FF2B5EF4-FFF2-40B4-BE49-F238E27FC236}">
                  <a16:creationId xmlns:a16="http://schemas.microsoft.com/office/drawing/2014/main" id="{512917B4-BCB9-2A14-8A02-286049B9B370}"/>
                </a:ext>
              </a:extLst>
            </p:cNvPr>
            <p:cNvGrpSpPr/>
            <p:nvPr/>
          </p:nvGrpSpPr>
          <p:grpSpPr>
            <a:xfrm>
              <a:off x="1382005" y="4252528"/>
              <a:ext cx="1080002" cy="1661071"/>
              <a:chOff x="2071709" y="3591720"/>
              <a:chExt cx="1274189" cy="1959736"/>
            </a:xfrm>
          </p:grpSpPr>
          <p:sp>
            <p:nvSpPr>
              <p:cNvPr id="30" name="Rechteck: abgerundete Ecken 29">
                <a:extLst>
                  <a:ext uri="{FF2B5EF4-FFF2-40B4-BE49-F238E27FC236}">
                    <a16:creationId xmlns:a16="http://schemas.microsoft.com/office/drawing/2014/main" id="{AAB21493-430D-4599-54FE-F45ECD24C774}"/>
                  </a:ext>
                </a:extLst>
              </p:cNvPr>
              <p:cNvSpPr/>
              <p:nvPr/>
            </p:nvSpPr>
            <p:spPr>
              <a:xfrm>
                <a:off x="2071709" y="3591720"/>
                <a:ext cx="1274187" cy="1959736"/>
              </a:xfrm>
              <a:prstGeom prst="roundRect">
                <a:avLst>
                  <a:gd name="adj" fmla="val 7255"/>
                </a:avLst>
              </a:prstGeom>
              <a:solidFill>
                <a:srgbClr val="BDC4C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C9148375-34F1-83E2-54A5-4B167BCA318B}"/>
                  </a:ext>
                </a:extLst>
              </p:cNvPr>
              <p:cNvSpPr txBox="1"/>
              <p:nvPr/>
            </p:nvSpPr>
            <p:spPr>
              <a:xfrm>
                <a:off x="2279150" y="4402311"/>
                <a:ext cx="8640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6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OXC</a:t>
                </a:r>
              </a:p>
            </p:txBody>
          </p:sp>
          <p:sp>
            <p:nvSpPr>
              <p:cNvPr id="32" name="Rechteck: abgerundete Ecken 31">
                <a:extLst>
                  <a:ext uri="{FF2B5EF4-FFF2-40B4-BE49-F238E27FC236}">
                    <a16:creationId xmlns:a16="http://schemas.microsoft.com/office/drawing/2014/main" id="{4C706D0E-704E-AE42-1334-2334FB426F4F}"/>
                  </a:ext>
                </a:extLst>
              </p:cNvPr>
              <p:cNvSpPr/>
              <p:nvPr/>
            </p:nvSpPr>
            <p:spPr>
              <a:xfrm>
                <a:off x="2207142" y="4307765"/>
                <a:ext cx="1008112" cy="527646"/>
              </a:xfrm>
              <a:prstGeom prst="roundRect">
                <a:avLst/>
              </a:prstGeom>
              <a:noFill/>
              <a:ln>
                <a:solidFill>
                  <a:srgbClr val="8996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Textfeld 72">
                <a:extLst>
                  <a:ext uri="{FF2B5EF4-FFF2-40B4-BE49-F238E27FC236}">
                    <a16:creationId xmlns:a16="http://schemas.microsoft.com/office/drawing/2014/main" id="{2F5204AD-65A4-C6FC-7429-F5A21B6CEE04}"/>
                  </a:ext>
                </a:extLst>
              </p:cNvPr>
              <p:cNvSpPr txBox="1"/>
              <p:nvPr/>
            </p:nvSpPr>
            <p:spPr>
              <a:xfrm>
                <a:off x="2075415" y="5115272"/>
                <a:ext cx="1270483" cy="29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detection</a:t>
                </a:r>
              </a:p>
            </p:txBody>
          </p:sp>
        </p:grpSp>
        <p:grpSp>
          <p:nvGrpSpPr>
            <p:cNvPr id="91" name="Gruppieren 90">
              <a:extLst>
                <a:ext uri="{FF2B5EF4-FFF2-40B4-BE49-F238E27FC236}">
                  <a16:creationId xmlns:a16="http://schemas.microsoft.com/office/drawing/2014/main" id="{4C15F760-8CB1-D01D-8E30-32F2CB2652C2}"/>
                </a:ext>
              </a:extLst>
            </p:cNvPr>
            <p:cNvGrpSpPr/>
            <p:nvPr/>
          </p:nvGrpSpPr>
          <p:grpSpPr>
            <a:xfrm>
              <a:off x="2565261" y="4257961"/>
              <a:ext cx="1410188" cy="1661071"/>
              <a:chOff x="3775464" y="3597365"/>
              <a:chExt cx="1663743" cy="1959736"/>
            </a:xfrm>
          </p:grpSpPr>
          <p:sp>
            <p:nvSpPr>
              <p:cNvPr id="23" name="Rechteck: abgerundete Ecken 22">
                <a:extLst>
                  <a:ext uri="{FF2B5EF4-FFF2-40B4-BE49-F238E27FC236}">
                    <a16:creationId xmlns:a16="http://schemas.microsoft.com/office/drawing/2014/main" id="{6D838E97-B42E-24EF-A6CC-F33DA5196810}"/>
                  </a:ext>
                </a:extLst>
              </p:cNvPr>
              <p:cNvSpPr/>
              <p:nvPr/>
            </p:nvSpPr>
            <p:spPr>
              <a:xfrm>
                <a:off x="3779832" y="3597365"/>
                <a:ext cx="1655379" cy="1959736"/>
              </a:xfrm>
              <a:prstGeom prst="roundRect">
                <a:avLst>
                  <a:gd name="adj" fmla="val 7255"/>
                </a:avLst>
              </a:prstGeom>
              <a:solidFill>
                <a:srgbClr val="BDC4C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cxnSp>
            <p:nvCxnSpPr>
              <p:cNvPr id="49" name="Gerader Verbinder 48">
                <a:extLst>
                  <a:ext uri="{FF2B5EF4-FFF2-40B4-BE49-F238E27FC236}">
                    <a16:creationId xmlns:a16="http://schemas.microsoft.com/office/drawing/2014/main" id="{51BA3DA2-9757-113D-A6AA-477971619E78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 flipV="1">
                <a:off x="4788309" y="3841054"/>
                <a:ext cx="0" cy="288032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r Verbinder 49">
                <a:extLst>
                  <a:ext uri="{FF2B5EF4-FFF2-40B4-BE49-F238E27FC236}">
                    <a16:creationId xmlns:a16="http://schemas.microsoft.com/office/drawing/2014/main" id="{427336CC-4261-48C1-B32E-9AC34D0738EA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5207729" y="3843455"/>
                <a:ext cx="0" cy="288032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Gerader Verbinder 51">
                <a:extLst>
                  <a:ext uri="{FF2B5EF4-FFF2-40B4-BE49-F238E27FC236}">
                    <a16:creationId xmlns:a16="http://schemas.microsoft.com/office/drawing/2014/main" id="{9DDA535E-9B82-32BA-5E4B-43F89D49D136}"/>
                  </a:ext>
                </a:extLst>
              </p:cNvPr>
              <p:cNvCxnSpPr>
                <a:cxnSpLocks/>
              </p:cNvCxnSpPr>
              <p:nvPr/>
            </p:nvCxnSpPr>
            <p:spPr>
              <a:xfrm rot="-2700000" flipV="1">
                <a:off x="4788309" y="4404884"/>
                <a:ext cx="0" cy="288032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r Verbinder 52">
                <a:extLst>
                  <a:ext uri="{FF2B5EF4-FFF2-40B4-BE49-F238E27FC236}">
                    <a16:creationId xmlns:a16="http://schemas.microsoft.com/office/drawing/2014/main" id="{21D1FAB0-5E99-3651-5936-277C201A62E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V="1">
                <a:off x="5207729" y="4407285"/>
                <a:ext cx="0" cy="288032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Gerader Verbinder 53">
                <a:extLst>
                  <a:ext uri="{FF2B5EF4-FFF2-40B4-BE49-F238E27FC236}">
                    <a16:creationId xmlns:a16="http://schemas.microsoft.com/office/drawing/2014/main" id="{174ACA04-2C09-88A1-2C49-CA58FA00DE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72695" y="3985071"/>
                <a:ext cx="0" cy="511923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r Verbinder 55">
                <a:extLst>
                  <a:ext uri="{FF2B5EF4-FFF2-40B4-BE49-F238E27FC236}">
                    <a16:creationId xmlns:a16="http://schemas.microsoft.com/office/drawing/2014/main" id="{63942F53-1DD8-9CB6-089C-94C9AE0D5D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37556" y="3985071"/>
                <a:ext cx="0" cy="511923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Gerader Verbinder 56">
                <a:extLst>
                  <a:ext uri="{FF2B5EF4-FFF2-40B4-BE49-F238E27FC236}">
                    <a16:creationId xmlns:a16="http://schemas.microsoft.com/office/drawing/2014/main" id="{18203DC5-E852-BC51-FAC8-C30F44A32A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72695" y="4496994"/>
                <a:ext cx="464861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Ellipse 61">
                <a:extLst>
                  <a:ext uri="{FF2B5EF4-FFF2-40B4-BE49-F238E27FC236}">
                    <a16:creationId xmlns:a16="http://schemas.microsoft.com/office/drawing/2014/main" id="{D40235E0-E5AC-A02F-14AF-B3ABA1B80B90}"/>
                  </a:ext>
                </a:extLst>
              </p:cNvPr>
              <p:cNvSpPr/>
              <p:nvPr/>
            </p:nvSpPr>
            <p:spPr>
              <a:xfrm>
                <a:off x="3884137" y="3986011"/>
                <a:ext cx="402583" cy="402583"/>
              </a:xfrm>
              <a:prstGeom prst="ellipse">
                <a:avLst/>
              </a:prstGeom>
              <a:solidFill>
                <a:srgbClr val="8996A0"/>
              </a:solidFill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C80C6F66-EA57-E73E-C151-AA05A8E1C44C}"/>
                  </a:ext>
                </a:extLst>
              </p:cNvPr>
              <p:cNvSpPr txBox="1"/>
              <p:nvPr/>
            </p:nvSpPr>
            <p:spPr>
              <a:xfrm>
                <a:off x="3775464" y="4699528"/>
                <a:ext cx="742012" cy="29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piezo</a:t>
                </a:r>
              </a:p>
            </p:txBody>
          </p:sp>
          <p:sp>
            <p:nvSpPr>
              <p:cNvPr id="67" name="Textfeld 66">
                <a:extLst>
                  <a:ext uri="{FF2B5EF4-FFF2-40B4-BE49-F238E27FC236}">
                    <a16:creationId xmlns:a16="http://schemas.microsoft.com/office/drawing/2014/main" id="{7BD3E73A-E7B0-74E5-2A3D-3C6C1BFB5932}"/>
                  </a:ext>
                </a:extLst>
              </p:cNvPr>
              <p:cNvSpPr txBox="1"/>
              <p:nvPr/>
            </p:nvSpPr>
            <p:spPr>
              <a:xfrm>
                <a:off x="4580725" y="4699528"/>
                <a:ext cx="858482" cy="29049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mech. ODL</a:t>
                </a:r>
              </a:p>
            </p:txBody>
          </p:sp>
          <p:sp>
            <p:nvSpPr>
              <p:cNvPr id="74" name="Textfeld 73">
                <a:extLst>
                  <a:ext uri="{FF2B5EF4-FFF2-40B4-BE49-F238E27FC236}">
                    <a16:creationId xmlns:a16="http://schemas.microsoft.com/office/drawing/2014/main" id="{C8362C68-DFBA-A8B8-7BB7-E4BBFAC36D4D}"/>
                  </a:ext>
                </a:extLst>
              </p:cNvPr>
              <p:cNvSpPr txBox="1"/>
              <p:nvPr/>
            </p:nvSpPr>
            <p:spPr>
              <a:xfrm>
                <a:off x="3877846" y="5115272"/>
                <a:ext cx="14356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correction</a:t>
                </a:r>
              </a:p>
            </p:txBody>
          </p:sp>
        </p:grpSp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52C86F12-34D8-2D2F-FD91-185BD4DB3802}"/>
                </a:ext>
              </a:extLst>
            </p:cNvPr>
            <p:cNvGrpSpPr/>
            <p:nvPr/>
          </p:nvGrpSpPr>
          <p:grpSpPr>
            <a:xfrm>
              <a:off x="4078703" y="4257961"/>
              <a:ext cx="1080000" cy="1661071"/>
              <a:chOff x="5677041" y="3597365"/>
              <a:chExt cx="1274187" cy="1959736"/>
            </a:xfrm>
          </p:grpSpPr>
          <p:sp>
            <p:nvSpPr>
              <p:cNvPr id="78" name="Rechteck: abgerundete Ecken 77">
                <a:extLst>
                  <a:ext uri="{FF2B5EF4-FFF2-40B4-BE49-F238E27FC236}">
                    <a16:creationId xmlns:a16="http://schemas.microsoft.com/office/drawing/2014/main" id="{7CB7BC68-8BE1-6071-3654-F4789867EA13}"/>
                  </a:ext>
                </a:extLst>
              </p:cNvPr>
              <p:cNvSpPr/>
              <p:nvPr/>
            </p:nvSpPr>
            <p:spPr>
              <a:xfrm>
                <a:off x="5677041" y="3597365"/>
                <a:ext cx="1274187" cy="1959736"/>
              </a:xfrm>
              <a:prstGeom prst="roundRect">
                <a:avLst>
                  <a:gd name="adj" fmla="val 7255"/>
                </a:avLst>
              </a:prstGeom>
              <a:solidFill>
                <a:srgbClr val="BDC4C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70" name="Gruppieren 69">
                <a:extLst>
                  <a:ext uri="{FF2B5EF4-FFF2-40B4-BE49-F238E27FC236}">
                    <a16:creationId xmlns:a16="http://schemas.microsoft.com/office/drawing/2014/main" id="{0349E5DC-370A-A995-9E83-85DCD4BC10D0}"/>
                  </a:ext>
                </a:extLst>
              </p:cNvPr>
              <p:cNvGrpSpPr/>
              <p:nvPr/>
            </p:nvGrpSpPr>
            <p:grpSpPr>
              <a:xfrm>
                <a:off x="5974797" y="3986011"/>
                <a:ext cx="673601" cy="402583"/>
                <a:chOff x="6862559" y="3986011"/>
                <a:chExt cx="673601" cy="402583"/>
              </a:xfrm>
            </p:grpSpPr>
            <p:sp>
              <p:nvSpPr>
                <p:cNvPr id="63" name="Ellipse 62">
                  <a:extLst>
                    <a:ext uri="{FF2B5EF4-FFF2-40B4-BE49-F238E27FC236}">
                      <a16:creationId xmlns:a16="http://schemas.microsoft.com/office/drawing/2014/main" id="{4CF50C2C-668E-7F3E-6077-B4D7A9C248CB}"/>
                    </a:ext>
                  </a:extLst>
                </p:cNvPr>
                <p:cNvSpPr/>
                <p:nvPr/>
              </p:nvSpPr>
              <p:spPr>
                <a:xfrm>
                  <a:off x="6862559" y="3986011"/>
                  <a:ext cx="402583" cy="402583"/>
                </a:xfrm>
                <a:prstGeom prst="ellipse">
                  <a:avLst/>
                </a:prstGeom>
                <a:noFill/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4" name="Ellipse 63">
                  <a:extLst>
                    <a:ext uri="{FF2B5EF4-FFF2-40B4-BE49-F238E27FC236}">
                      <a16:creationId xmlns:a16="http://schemas.microsoft.com/office/drawing/2014/main" id="{B828921B-7945-7515-6ABB-F05AA18ACDBE}"/>
                    </a:ext>
                  </a:extLst>
                </p:cNvPr>
                <p:cNvSpPr/>
                <p:nvPr/>
              </p:nvSpPr>
              <p:spPr>
                <a:xfrm>
                  <a:off x="6989561" y="3986011"/>
                  <a:ext cx="402583" cy="402583"/>
                </a:xfrm>
                <a:prstGeom prst="ellipse">
                  <a:avLst/>
                </a:prstGeom>
                <a:noFill/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5" name="Ellipse 64">
                  <a:extLst>
                    <a:ext uri="{FF2B5EF4-FFF2-40B4-BE49-F238E27FC236}">
                      <a16:creationId xmlns:a16="http://schemas.microsoft.com/office/drawing/2014/main" id="{48A99086-7315-7FF9-2E18-602363E7403E}"/>
                    </a:ext>
                  </a:extLst>
                </p:cNvPr>
                <p:cNvSpPr/>
                <p:nvPr/>
              </p:nvSpPr>
              <p:spPr>
                <a:xfrm>
                  <a:off x="7133577" y="3986011"/>
                  <a:ext cx="402583" cy="402583"/>
                </a:xfrm>
                <a:prstGeom prst="ellipse">
                  <a:avLst/>
                </a:prstGeom>
                <a:noFill/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/>
                </a:p>
              </p:txBody>
            </p:sp>
          </p:grpSp>
          <p:sp>
            <p:nvSpPr>
              <p:cNvPr id="68" name="Textfeld 67">
                <a:extLst>
                  <a:ext uri="{FF2B5EF4-FFF2-40B4-BE49-F238E27FC236}">
                    <a16:creationId xmlns:a16="http://schemas.microsoft.com/office/drawing/2014/main" id="{FFFFF988-B258-691A-BAD9-87B0ACE90A96}"/>
                  </a:ext>
                </a:extLst>
              </p:cNvPr>
              <p:cNvSpPr txBox="1"/>
              <p:nvPr/>
            </p:nvSpPr>
            <p:spPr>
              <a:xfrm>
                <a:off x="5677041" y="4699531"/>
                <a:ext cx="1273566" cy="29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up to 3.5 km</a:t>
                </a:r>
              </a:p>
            </p:txBody>
          </p:sp>
          <p:sp>
            <p:nvSpPr>
              <p:cNvPr id="75" name="Textfeld 74">
                <a:extLst>
                  <a:ext uri="{FF2B5EF4-FFF2-40B4-BE49-F238E27FC236}">
                    <a16:creationId xmlns:a16="http://schemas.microsoft.com/office/drawing/2014/main" id="{87EA69E6-C68D-1402-EA65-6D14E1581D4F}"/>
                  </a:ext>
                </a:extLst>
              </p:cNvPr>
              <p:cNvSpPr txBox="1"/>
              <p:nvPr/>
            </p:nvSpPr>
            <p:spPr>
              <a:xfrm>
                <a:off x="5681596" y="5114257"/>
                <a:ext cx="1269629" cy="290492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long-haul-fiber link</a:t>
                </a:r>
              </a:p>
            </p:txBody>
          </p:sp>
        </p:grpSp>
        <p:grpSp>
          <p:nvGrpSpPr>
            <p:cNvPr id="94" name="Gruppieren 93">
              <a:extLst>
                <a:ext uri="{FF2B5EF4-FFF2-40B4-BE49-F238E27FC236}">
                  <a16:creationId xmlns:a16="http://schemas.microsoft.com/office/drawing/2014/main" id="{FDB6ABBC-CDF1-533B-B1AB-06F2617B29AC}"/>
                </a:ext>
              </a:extLst>
            </p:cNvPr>
            <p:cNvGrpSpPr/>
            <p:nvPr/>
          </p:nvGrpSpPr>
          <p:grpSpPr>
            <a:xfrm>
              <a:off x="6451691" y="4257961"/>
              <a:ext cx="1145422" cy="1661071"/>
              <a:chOff x="8716416" y="3597365"/>
              <a:chExt cx="1351372" cy="1959736"/>
            </a:xfrm>
          </p:grpSpPr>
          <p:sp>
            <p:nvSpPr>
              <p:cNvPr id="26" name="Rechteck: abgerundete Ecken 25">
                <a:extLst>
                  <a:ext uri="{FF2B5EF4-FFF2-40B4-BE49-F238E27FC236}">
                    <a16:creationId xmlns:a16="http://schemas.microsoft.com/office/drawing/2014/main" id="{5CA66A31-78A3-3682-0DA1-6E42D5028F44}"/>
                  </a:ext>
                </a:extLst>
              </p:cNvPr>
              <p:cNvSpPr/>
              <p:nvPr/>
            </p:nvSpPr>
            <p:spPr>
              <a:xfrm>
                <a:off x="8724684" y="3597365"/>
                <a:ext cx="1274186" cy="1959736"/>
              </a:xfrm>
              <a:prstGeom prst="roundRect">
                <a:avLst>
                  <a:gd name="adj" fmla="val 7255"/>
                </a:avLst>
              </a:prstGeom>
              <a:solidFill>
                <a:srgbClr val="BDC4C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0" name="Gleichschenkliges Dreieck 59">
                <a:extLst>
                  <a:ext uri="{FF2B5EF4-FFF2-40B4-BE49-F238E27FC236}">
                    <a16:creationId xmlns:a16="http://schemas.microsoft.com/office/drawing/2014/main" id="{6031F150-47B8-5A83-7F40-6765A0DA5150}"/>
                  </a:ext>
                </a:extLst>
              </p:cNvPr>
              <p:cNvSpPr/>
              <p:nvPr/>
            </p:nvSpPr>
            <p:spPr>
              <a:xfrm rot="5400000">
                <a:off x="8799565" y="3932208"/>
                <a:ext cx="100545" cy="86677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1" name="Textfeld 70">
                <a:extLst>
                  <a:ext uri="{FF2B5EF4-FFF2-40B4-BE49-F238E27FC236}">
                    <a16:creationId xmlns:a16="http://schemas.microsoft.com/office/drawing/2014/main" id="{6C72B71B-088B-5685-281B-60483DDD3AAD}"/>
                  </a:ext>
                </a:extLst>
              </p:cNvPr>
              <p:cNvSpPr txBox="1"/>
              <p:nvPr/>
            </p:nvSpPr>
            <p:spPr>
              <a:xfrm>
                <a:off x="8716416" y="4736319"/>
                <a:ext cx="1351372" cy="29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sub-fs jitter</a:t>
                </a:r>
              </a:p>
            </p:txBody>
          </p:sp>
          <p:sp>
            <p:nvSpPr>
              <p:cNvPr id="77" name="Textfeld 76">
                <a:extLst>
                  <a:ext uri="{FF2B5EF4-FFF2-40B4-BE49-F238E27FC236}">
                    <a16:creationId xmlns:a16="http://schemas.microsoft.com/office/drawing/2014/main" id="{86637A6D-8C32-B4AC-51AA-D76D044A1062}"/>
                  </a:ext>
                </a:extLst>
              </p:cNvPr>
              <p:cNvSpPr txBox="1"/>
              <p:nvPr/>
            </p:nvSpPr>
            <p:spPr>
              <a:xfrm>
                <a:off x="8722599" y="5115273"/>
                <a:ext cx="1274186" cy="29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client system</a:t>
                </a:r>
              </a:p>
            </p:txBody>
          </p:sp>
        </p:grpSp>
        <p:grpSp>
          <p:nvGrpSpPr>
            <p:cNvPr id="93" name="Gruppieren 92">
              <a:extLst>
                <a:ext uri="{FF2B5EF4-FFF2-40B4-BE49-F238E27FC236}">
                  <a16:creationId xmlns:a16="http://schemas.microsoft.com/office/drawing/2014/main" id="{4E158E7F-4BED-25DE-F521-961853CBAB1A}"/>
                </a:ext>
              </a:extLst>
            </p:cNvPr>
            <p:cNvGrpSpPr/>
            <p:nvPr/>
          </p:nvGrpSpPr>
          <p:grpSpPr>
            <a:xfrm>
              <a:off x="5261957" y="4257961"/>
              <a:ext cx="1086478" cy="1661071"/>
              <a:chOff x="7181566" y="3597365"/>
              <a:chExt cx="1281830" cy="1959736"/>
            </a:xfrm>
          </p:grpSpPr>
          <p:sp>
            <p:nvSpPr>
              <p:cNvPr id="25" name="Rechteck: abgerundete Ecken 24">
                <a:extLst>
                  <a:ext uri="{FF2B5EF4-FFF2-40B4-BE49-F238E27FC236}">
                    <a16:creationId xmlns:a16="http://schemas.microsoft.com/office/drawing/2014/main" id="{4AC1D719-9DE8-9D74-79AA-08F4B579A77B}"/>
                  </a:ext>
                </a:extLst>
              </p:cNvPr>
              <p:cNvSpPr/>
              <p:nvPr/>
            </p:nvSpPr>
            <p:spPr>
              <a:xfrm>
                <a:off x="7189209" y="3597365"/>
                <a:ext cx="1274187" cy="1959736"/>
              </a:xfrm>
              <a:prstGeom prst="roundRect">
                <a:avLst>
                  <a:gd name="adj" fmla="val 7255"/>
                </a:avLst>
              </a:prstGeom>
              <a:solidFill>
                <a:srgbClr val="BDC4C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9" name="Textfeld 68">
                <a:extLst>
                  <a:ext uri="{FF2B5EF4-FFF2-40B4-BE49-F238E27FC236}">
                    <a16:creationId xmlns:a16="http://schemas.microsoft.com/office/drawing/2014/main" id="{E55EC849-205D-69F5-EEA0-81CD7B81D252}"/>
                  </a:ext>
                </a:extLst>
              </p:cNvPr>
              <p:cNvSpPr txBox="1"/>
              <p:nvPr/>
            </p:nvSpPr>
            <p:spPr>
              <a:xfrm>
                <a:off x="7181566" y="4699530"/>
                <a:ext cx="1274187" cy="288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partial reflection</a:t>
                </a:r>
              </a:p>
            </p:txBody>
          </p:sp>
          <p:sp>
            <p:nvSpPr>
              <p:cNvPr id="76" name="Textfeld 75">
                <a:extLst>
                  <a:ext uri="{FF2B5EF4-FFF2-40B4-BE49-F238E27FC236}">
                    <a16:creationId xmlns:a16="http://schemas.microsoft.com/office/drawing/2014/main" id="{3DCDF910-FE54-09F1-899D-B05C128EF21E}"/>
                  </a:ext>
                </a:extLst>
              </p:cNvPr>
              <p:cNvSpPr txBox="1"/>
              <p:nvPr/>
            </p:nvSpPr>
            <p:spPr>
              <a:xfrm>
                <a:off x="7181566" y="5115272"/>
                <a:ext cx="1274188" cy="29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link end</a:t>
                </a:r>
              </a:p>
            </p:txBody>
          </p:sp>
          <p:cxnSp>
            <p:nvCxnSpPr>
              <p:cNvPr id="81" name="Gerader Verbinder 80">
                <a:extLst>
                  <a:ext uri="{FF2B5EF4-FFF2-40B4-BE49-F238E27FC236}">
                    <a16:creationId xmlns:a16="http://schemas.microsoft.com/office/drawing/2014/main" id="{A0BC768F-42E0-C3AE-7FAD-516985AC02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27478" y="3831530"/>
                <a:ext cx="0" cy="288032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8" name="Gruppieren 87">
                <a:extLst>
                  <a:ext uri="{FF2B5EF4-FFF2-40B4-BE49-F238E27FC236}">
                    <a16:creationId xmlns:a16="http://schemas.microsoft.com/office/drawing/2014/main" id="{A2697C8E-F126-3390-CE6B-5686BDFC5818}"/>
                  </a:ext>
                </a:extLst>
              </p:cNvPr>
              <p:cNvGrpSpPr/>
              <p:nvPr/>
            </p:nvGrpSpPr>
            <p:grpSpPr>
              <a:xfrm>
                <a:off x="7986637" y="4052109"/>
                <a:ext cx="258732" cy="249207"/>
                <a:chOff x="9166921" y="4118784"/>
                <a:chExt cx="258732" cy="249207"/>
              </a:xfrm>
            </p:grpSpPr>
            <p:cxnSp>
              <p:nvCxnSpPr>
                <p:cNvPr id="83" name="Gerader Verbinder 82">
                  <a:extLst>
                    <a:ext uri="{FF2B5EF4-FFF2-40B4-BE49-F238E27FC236}">
                      <a16:creationId xmlns:a16="http://schemas.microsoft.com/office/drawing/2014/main" id="{94F4661A-745E-6BBD-C678-3E94CD90933D}"/>
                    </a:ext>
                  </a:extLst>
                </p:cNvPr>
                <p:cNvCxnSpPr/>
                <p:nvPr/>
              </p:nvCxnSpPr>
              <p:spPr>
                <a:xfrm>
                  <a:off x="9176446" y="4119562"/>
                  <a:ext cx="249207" cy="0"/>
                </a:xfrm>
                <a:prstGeom prst="line">
                  <a:avLst/>
                </a:prstGeom>
                <a:ln>
                  <a:solidFill>
                    <a:srgbClr val="4A5C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Gerader Verbinder 83">
                  <a:extLst>
                    <a:ext uri="{FF2B5EF4-FFF2-40B4-BE49-F238E27FC236}">
                      <a16:creationId xmlns:a16="http://schemas.microsoft.com/office/drawing/2014/main" id="{A2400FA1-3868-6112-E8A2-A41D3E2235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9300271" y="4243388"/>
                  <a:ext cx="249207" cy="0"/>
                </a:xfrm>
                <a:prstGeom prst="line">
                  <a:avLst/>
                </a:prstGeom>
                <a:ln>
                  <a:solidFill>
                    <a:srgbClr val="4A5C6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Gerader Verbinder 84">
                  <a:extLst>
                    <a:ext uri="{FF2B5EF4-FFF2-40B4-BE49-F238E27FC236}">
                      <a16:creationId xmlns:a16="http://schemas.microsoft.com/office/drawing/2014/main" id="{85365B3D-1018-3A2D-48A5-2443C8AE23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166921" y="4367212"/>
                  <a:ext cx="249207" cy="0"/>
                </a:xfrm>
                <a:prstGeom prst="line">
                  <a:avLst/>
                </a:prstGeom>
                <a:ln>
                  <a:solidFill>
                    <a:srgbClr val="4A5C66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F9F41231-2D13-5A07-8ACB-14BF93C8C949}"/>
                </a:ext>
              </a:extLst>
            </p:cNvPr>
            <p:cNvCxnSpPr>
              <a:cxnSpLocks/>
            </p:cNvCxnSpPr>
            <p:nvPr/>
          </p:nvCxnSpPr>
          <p:spPr>
            <a:xfrm>
              <a:off x="1199456" y="4579875"/>
              <a:ext cx="2211058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r Verbinder 58">
              <a:extLst>
                <a:ext uri="{FF2B5EF4-FFF2-40B4-BE49-F238E27FC236}">
                  <a16:creationId xmlns:a16="http://schemas.microsoft.com/office/drawing/2014/main" id="{58E0D317-716A-254B-F85B-6312AA8BA799}"/>
                </a:ext>
              </a:extLst>
            </p:cNvPr>
            <p:cNvCxnSpPr>
              <a:cxnSpLocks/>
            </p:cNvCxnSpPr>
            <p:nvPr/>
          </p:nvCxnSpPr>
          <p:spPr>
            <a:xfrm>
              <a:off x="3804530" y="4579875"/>
              <a:ext cx="2723518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5">
              <a:extLst>
                <a:ext uri="{FF2B5EF4-FFF2-40B4-BE49-F238E27FC236}">
                  <a16:creationId xmlns:a16="http://schemas.microsoft.com/office/drawing/2014/main" id="{A82E277C-D325-CC76-0DBD-27F1E3818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7089" y="4149080"/>
              <a:ext cx="1122238" cy="10680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99" name="Gerader Verbinder 98">
              <a:extLst>
                <a:ext uri="{FF2B5EF4-FFF2-40B4-BE49-F238E27FC236}">
                  <a16:creationId xmlns:a16="http://schemas.microsoft.com/office/drawing/2014/main" id="{652D3562-8404-8887-876D-29B3420E0F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6113" y="5770331"/>
              <a:ext cx="1572" cy="209804"/>
            </a:xfrm>
            <a:prstGeom prst="line">
              <a:avLst/>
            </a:prstGeom>
            <a:ln w="28575">
              <a:solidFill>
                <a:srgbClr val="4A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r Verbinder 99">
              <a:extLst>
                <a:ext uri="{FF2B5EF4-FFF2-40B4-BE49-F238E27FC236}">
                  <a16:creationId xmlns:a16="http://schemas.microsoft.com/office/drawing/2014/main" id="{E82291A0-F3C9-D418-891B-AC7E4A7230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8664" y="5770331"/>
              <a:ext cx="1572" cy="209804"/>
            </a:xfrm>
            <a:prstGeom prst="line">
              <a:avLst/>
            </a:prstGeom>
            <a:ln w="28575">
              <a:solidFill>
                <a:srgbClr val="4A5C66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r Verbinder 100">
              <a:extLst>
                <a:ext uri="{FF2B5EF4-FFF2-40B4-BE49-F238E27FC236}">
                  <a16:creationId xmlns:a16="http://schemas.microsoft.com/office/drawing/2014/main" id="{76C21ABD-504B-21C0-D0DC-484E8DA453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56113" y="5969697"/>
              <a:ext cx="1282615" cy="0"/>
            </a:xfrm>
            <a:prstGeom prst="line">
              <a:avLst/>
            </a:prstGeom>
            <a:ln w="28575">
              <a:solidFill>
                <a:srgbClr val="4A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hteck 103">
              <a:extLst>
                <a:ext uri="{FF2B5EF4-FFF2-40B4-BE49-F238E27FC236}">
                  <a16:creationId xmlns:a16="http://schemas.microsoft.com/office/drawing/2014/main" id="{04E9CDA2-3314-F291-ECE5-776039D102B9}"/>
                </a:ext>
              </a:extLst>
            </p:cNvPr>
            <p:cNvSpPr/>
            <p:nvPr/>
          </p:nvSpPr>
          <p:spPr>
            <a:xfrm>
              <a:off x="180769" y="6093296"/>
              <a:ext cx="735302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Layout of one active-stabilized fiber link at the European XFEL [adapted from S. Schulz, ARD-ST3 Workshop 2023]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5476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7DD8A62-40D9-2DCE-FA24-A6FF7DC62E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43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E490027-F585-1B0A-CE21-F67B36E61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  <a:r>
              <a:rPr lang="de-DE" dirty="0"/>
              <a:t>: Analytical Signal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165BAC4B-6FE1-B011-D26A-5C240C48B62D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32002" y="1620000"/>
                <a:ext cx="5300274" cy="4617288"/>
              </a:xfrm>
            </p:spPr>
            <p:txBody>
              <a:bodyPr/>
              <a:lstStyle/>
              <a:p>
                <a:r>
                  <a:rPr lang="de-DE" sz="2000" u="sng" dirty="0">
                    <a:solidFill>
                      <a:srgbClr val="80BA24"/>
                    </a:solidFill>
                  </a:rPr>
                  <a:t>Long</a:t>
                </a:r>
                <a:r>
                  <a:rPr lang="de-DE" sz="2000" u="sng" dirty="0"/>
                  <a:t> Bunch Approximation</a:t>
                </a:r>
                <a:r>
                  <a:rPr lang="de-DE" dirty="0"/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1800" dirty="0"/>
                  <a:t> is constant in any interval of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</m:oMath>
                </a14:m>
                <a:endParaRPr lang="de-DE" sz="1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sz="1600" dirty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de-DE" sz="1600" dirty="0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600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600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600" dirty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type m:val="skw"/>
                            <m:ctrlPr>
                              <a:rPr lang="de-DE" sz="16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60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sz="160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de-DE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dirty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 dirty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e>
                    </m:d>
                    <m:r>
                      <a:rPr lang="de-DE" sz="1600" dirty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sz="1600" dirty="0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600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600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sz="1600" dirty="0"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type m:val="skw"/>
                            <m:ctrlPr>
                              <a:rPr lang="de-DE" sz="16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160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sz="1600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de-DE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dirty="0" smtClean="0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 dirty="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e>
                    </m:d>
                    <m:r>
                      <a:rPr lang="de-DE" sz="1600" dirty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sz="1600" dirty="0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de-DE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dirty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600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sz="1600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de-DE" sz="1800" dirty="0"/>
                  <a:t> </a:t>
                </a:r>
              </a:p>
              <a:p>
                <a:endParaRPr lang="de-D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im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type m:val="skw"/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sub>
                        <m:sup>
                          <m:f>
                            <m:fPr>
                              <m:type m:val="skw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ℓ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sup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acc>
                            <m:accPr>
                              <m:chr m:val="̃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endParaRPr lang="de-DE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im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im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̇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acc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165BAC4B-6FE1-B011-D26A-5C240C48B6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32002" y="1620000"/>
                <a:ext cx="5300274" cy="4617288"/>
              </a:xfrm>
              <a:blipFill>
                <a:blip r:embed="rId2"/>
                <a:stretch>
                  <a:fillRect l="-2992" t="-6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5E679C04-ADF8-708E-42CC-21F5DEE91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7" r="30915"/>
          <a:stretch/>
        </p:blipFill>
        <p:spPr>
          <a:xfrm>
            <a:off x="7412046" y="1326462"/>
            <a:ext cx="4320480" cy="22098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EAC3A98-1542-41A8-4923-BE7B4C861E3A}"/>
              </a:ext>
            </a:extLst>
          </p:cNvPr>
          <p:cNvSpPr txBox="1"/>
          <p:nvPr/>
        </p:nvSpPr>
        <p:spPr>
          <a:xfrm>
            <a:off x="9357653" y="2876726"/>
            <a:ext cx="695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DFE5E6"/>
                </a:solidFill>
              </a:rPr>
              <a:t>e</a:t>
            </a:r>
            <a:r>
              <a:rPr lang="de-DE" sz="2800" baseline="30000" dirty="0">
                <a:solidFill>
                  <a:srgbClr val="DFE5E6"/>
                </a:solidFill>
              </a:rPr>
              <a:t>-</a:t>
            </a:r>
            <a:endParaRPr lang="de-DE" sz="3200" baseline="30000" dirty="0">
              <a:solidFill>
                <a:srgbClr val="DFE5E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DF28FB7B-EB82-278B-3B7C-438B782F8927}"/>
                  </a:ext>
                </a:extLst>
              </p:cNvPr>
              <p:cNvSpPr txBox="1"/>
              <p:nvPr/>
            </p:nvSpPr>
            <p:spPr>
              <a:xfrm>
                <a:off x="9718529" y="3414194"/>
                <a:ext cx="6684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dirty="0">
                  <a:solidFill>
                    <a:srgbClr val="4A5C66"/>
                  </a:solidFill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DF28FB7B-EB82-278B-3B7C-438B782F8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529" y="3414194"/>
                <a:ext cx="668453" cy="276999"/>
              </a:xfrm>
              <a:prstGeom prst="rect">
                <a:avLst/>
              </a:prstGeom>
              <a:blipFill>
                <a:blip r:embed="rId4"/>
                <a:stretch>
                  <a:fillRect l="-8182" b="-65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DE84FB1-0952-6CB5-4DF8-49B32ADD31C3}"/>
                  </a:ext>
                </a:extLst>
              </p:cNvPr>
              <p:cNvSpPr txBox="1"/>
              <p:nvPr/>
            </p:nvSpPr>
            <p:spPr>
              <a:xfrm>
                <a:off x="10547987" y="3175594"/>
                <a:ext cx="2525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4A5C66"/>
                  </a:solidFill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DE84FB1-0952-6CB5-4DF8-49B32ADD3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7987" y="3175594"/>
                <a:ext cx="252505" cy="276999"/>
              </a:xfrm>
              <a:prstGeom prst="rect">
                <a:avLst/>
              </a:prstGeom>
              <a:blipFill>
                <a:blip r:embed="rId5"/>
                <a:stretch>
                  <a:fillRect l="-21429" r="-7143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5A26651-63A1-2748-B78C-901DBB743C27}"/>
                  </a:ext>
                </a:extLst>
              </p:cNvPr>
              <p:cNvSpPr txBox="1"/>
              <p:nvPr/>
            </p:nvSpPr>
            <p:spPr>
              <a:xfrm>
                <a:off x="8138040" y="1794842"/>
                <a:ext cx="310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4A5C66"/>
                  </a:solidFill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5A26651-63A1-2748-B78C-901DBB743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040" y="1794842"/>
                <a:ext cx="310213" cy="276999"/>
              </a:xfrm>
              <a:prstGeom prst="rect">
                <a:avLst/>
              </a:prstGeom>
              <a:blipFill>
                <a:blip r:embed="rId6"/>
                <a:stretch>
                  <a:fillRect l="-19608" r="-7843" b="-152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lipse 9">
            <a:extLst>
              <a:ext uri="{FF2B5EF4-FFF2-40B4-BE49-F238E27FC236}">
                <a16:creationId xmlns:a16="http://schemas.microsoft.com/office/drawing/2014/main" id="{55643D42-3B3E-8967-09D7-3D8778E4B97C}"/>
              </a:ext>
            </a:extLst>
          </p:cNvPr>
          <p:cNvSpPr/>
          <p:nvPr/>
        </p:nvSpPr>
        <p:spPr>
          <a:xfrm>
            <a:off x="9682581" y="1901137"/>
            <a:ext cx="681778" cy="333337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9FCA3A60-2D23-81A7-FCE9-C0E488CF6BF6}"/>
                  </a:ext>
                </a:extLst>
              </p:cNvPr>
              <p:cNvSpPr/>
              <p:nvPr/>
            </p:nvSpPr>
            <p:spPr>
              <a:xfrm>
                <a:off x="10227289" y="2058536"/>
                <a:ext cx="8938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im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9FCA3A60-2D23-81A7-FCE9-C0E488CF6B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7289" y="2058536"/>
                <a:ext cx="893899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835A5AE-8CE1-0BD8-801B-15215805344D}"/>
                  </a:ext>
                </a:extLst>
              </p:cNvPr>
              <p:cNvSpPr txBox="1"/>
              <p:nvPr/>
            </p:nvSpPr>
            <p:spPr>
              <a:xfrm>
                <a:off x="10053492" y="2554099"/>
                <a:ext cx="988989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de-DE" b="0" i="1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b="0" i="1" smtClean="0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4A5C66"/>
                  </a:solidFill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835A5AE-8CE1-0BD8-801B-152158053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492" y="2554099"/>
                <a:ext cx="988989" cy="310598"/>
              </a:xfrm>
              <a:prstGeom prst="rect">
                <a:avLst/>
              </a:prstGeom>
              <a:blipFill>
                <a:blip r:embed="rId8"/>
                <a:stretch>
                  <a:fillRect l="-4938" t="-11765" r="-22840" b="-98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A4F2D7B5-05A3-2FAB-850F-0D1511FBD5F9}"/>
                  </a:ext>
                </a:extLst>
              </p:cNvPr>
              <p:cNvSpPr/>
              <p:nvPr/>
            </p:nvSpPr>
            <p:spPr>
              <a:xfrm>
                <a:off x="9078816" y="1656759"/>
                <a:ext cx="8570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A4F2D7B5-05A3-2FAB-850F-0D1511FBD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8816" y="1656759"/>
                <a:ext cx="857029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07DF8393-092C-AA2C-B5AF-61C327B129CC}"/>
                  </a:ext>
                </a:extLst>
              </p:cNvPr>
              <p:cNvSpPr/>
              <p:nvPr/>
            </p:nvSpPr>
            <p:spPr>
              <a:xfrm>
                <a:off x="7746186" y="4419956"/>
                <a:ext cx="3872790" cy="901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im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i="1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ctrlP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4A5C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4A5C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4A5C66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nary>
                    </m:oMath>
                  </m:oMathPara>
                </a14:m>
                <a:endParaRPr lang="de-DE" dirty="0">
                  <a:solidFill>
                    <a:srgbClr val="4A5C66"/>
                  </a:solidFill>
                </a:endParaRPr>
              </a:p>
            </p:txBody>
          </p:sp>
        </mc:Choice>
        <mc:Fallback xmlns=""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07DF8393-092C-AA2C-B5AF-61C327B129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186" y="4419956"/>
                <a:ext cx="3872790" cy="90191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>
            <a:extLst>
              <a:ext uri="{FF2B5EF4-FFF2-40B4-BE49-F238E27FC236}">
                <a16:creationId xmlns:a16="http://schemas.microsoft.com/office/drawing/2014/main" id="{E0D60DB5-809B-6CCD-6FCC-E9CEC3ADF71F}"/>
              </a:ext>
            </a:extLst>
          </p:cNvPr>
          <p:cNvSpPr txBox="1"/>
          <p:nvPr/>
        </p:nvSpPr>
        <p:spPr>
          <a:xfrm>
            <a:off x="2123143" y="5301208"/>
            <a:ext cx="1917992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A5C66"/>
                </a:solidFill>
              </a:rPr>
              <a:t>Independent of the pickup shape!</a:t>
            </a:r>
          </a:p>
        </p:txBody>
      </p:sp>
    </p:spTree>
    <p:extLst>
      <p:ext uri="{BB962C8B-B14F-4D97-AF65-F5344CB8AC3E}">
        <p14:creationId xmlns:p14="http://schemas.microsoft.com/office/powerpoint/2010/main" val="1904686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7DD8A62-40D9-2DCE-FA24-A6FF7DC62E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44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E490027-F585-1B0A-CE21-F67B36E61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  <a:r>
              <a:rPr lang="de-DE" dirty="0"/>
              <a:t>: Analytical Signal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165BAC4B-6FE1-B011-D26A-5C240C48B62D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32002" y="1620000"/>
                <a:ext cx="5300274" cy="4617288"/>
              </a:xfrm>
            </p:spPr>
            <p:txBody>
              <a:bodyPr/>
              <a:lstStyle/>
              <a:p>
                <a:r>
                  <a:rPr lang="de-DE" sz="2000" u="sng" dirty="0">
                    <a:solidFill>
                      <a:srgbClr val="80BA24"/>
                    </a:solidFill>
                  </a:rPr>
                  <a:t>Short</a:t>
                </a:r>
                <a:r>
                  <a:rPr lang="de-DE" sz="2000" u="sng" dirty="0"/>
                  <a:t> Bunch Approximation</a:t>
                </a:r>
                <a:r>
                  <a:rPr lang="de-DE" dirty="0"/>
                  <a:t>:</a:t>
                </a:r>
              </a:p>
              <a:p>
                <a:r>
                  <a:rPr lang="en-US" dirty="0"/>
                  <a:t>For any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/>
                  <a:t>, which satisfies the requirements of a </a:t>
                </a:r>
                <a:r>
                  <a:rPr lang="en-US" b="1" dirty="0"/>
                  <a:t>Dirac sequence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b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de-D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im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nary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:endParaRPr lang="de-DE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im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im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̇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4" name="Textplatzhalter 3">
                <a:extLst>
                  <a:ext uri="{FF2B5EF4-FFF2-40B4-BE49-F238E27FC236}">
                    <a16:creationId xmlns:a16="http://schemas.microsoft.com/office/drawing/2014/main" id="{165BAC4B-6FE1-B011-D26A-5C240C48B6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32002" y="1620000"/>
                <a:ext cx="5300274" cy="4617288"/>
              </a:xfrm>
              <a:blipFill>
                <a:blip r:embed="rId2"/>
                <a:stretch>
                  <a:fillRect l="-2992" t="-6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5E679C04-ADF8-708E-42CC-21F5DEE91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7" r="30915"/>
          <a:stretch/>
        </p:blipFill>
        <p:spPr>
          <a:xfrm>
            <a:off x="7412046" y="1326462"/>
            <a:ext cx="4320480" cy="22098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EAC3A98-1542-41A8-4923-BE7B4C861E3A}"/>
              </a:ext>
            </a:extLst>
          </p:cNvPr>
          <p:cNvSpPr txBox="1"/>
          <p:nvPr/>
        </p:nvSpPr>
        <p:spPr>
          <a:xfrm>
            <a:off x="9357653" y="2876726"/>
            <a:ext cx="695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DFE5E6"/>
                </a:solidFill>
              </a:rPr>
              <a:t>e</a:t>
            </a:r>
            <a:r>
              <a:rPr lang="de-DE" sz="2800" baseline="30000" dirty="0">
                <a:solidFill>
                  <a:srgbClr val="DFE5E6"/>
                </a:solidFill>
              </a:rPr>
              <a:t>-</a:t>
            </a:r>
            <a:endParaRPr lang="de-DE" sz="3200" baseline="30000" dirty="0">
              <a:solidFill>
                <a:srgbClr val="DFE5E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DF28FB7B-EB82-278B-3B7C-438B782F8927}"/>
                  </a:ext>
                </a:extLst>
              </p:cNvPr>
              <p:cNvSpPr txBox="1"/>
              <p:nvPr/>
            </p:nvSpPr>
            <p:spPr>
              <a:xfrm>
                <a:off x="9718529" y="3414194"/>
                <a:ext cx="66845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dirty="0">
                  <a:solidFill>
                    <a:srgbClr val="4A5C66"/>
                  </a:solidFill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DF28FB7B-EB82-278B-3B7C-438B782F8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8529" y="3414194"/>
                <a:ext cx="668453" cy="276999"/>
              </a:xfrm>
              <a:prstGeom prst="rect">
                <a:avLst/>
              </a:prstGeom>
              <a:blipFill>
                <a:blip r:embed="rId4"/>
                <a:stretch>
                  <a:fillRect l="-8182" b="-65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DE84FB1-0952-6CB5-4DF8-49B32ADD31C3}"/>
                  </a:ext>
                </a:extLst>
              </p:cNvPr>
              <p:cNvSpPr txBox="1"/>
              <p:nvPr/>
            </p:nvSpPr>
            <p:spPr>
              <a:xfrm>
                <a:off x="10547987" y="3175594"/>
                <a:ext cx="2525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4A5C66"/>
                  </a:solidFill>
                </a:endParaRPr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1DE84FB1-0952-6CB5-4DF8-49B32ADD3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7987" y="3175594"/>
                <a:ext cx="252505" cy="276999"/>
              </a:xfrm>
              <a:prstGeom prst="rect">
                <a:avLst/>
              </a:prstGeom>
              <a:blipFill>
                <a:blip r:embed="rId5"/>
                <a:stretch>
                  <a:fillRect l="-21429" r="-7143" b="-17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5A26651-63A1-2748-B78C-901DBB743C27}"/>
                  </a:ext>
                </a:extLst>
              </p:cNvPr>
              <p:cNvSpPr txBox="1"/>
              <p:nvPr/>
            </p:nvSpPr>
            <p:spPr>
              <a:xfrm>
                <a:off x="8138040" y="1794842"/>
                <a:ext cx="3102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4A5C66"/>
                  </a:solidFill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95A26651-63A1-2748-B78C-901DBB743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040" y="1794842"/>
                <a:ext cx="310213" cy="276999"/>
              </a:xfrm>
              <a:prstGeom prst="rect">
                <a:avLst/>
              </a:prstGeom>
              <a:blipFill>
                <a:blip r:embed="rId6"/>
                <a:stretch>
                  <a:fillRect l="-19608" r="-7843" b="-152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Ellipse 9">
            <a:extLst>
              <a:ext uri="{FF2B5EF4-FFF2-40B4-BE49-F238E27FC236}">
                <a16:creationId xmlns:a16="http://schemas.microsoft.com/office/drawing/2014/main" id="{55643D42-3B3E-8967-09D7-3D8778E4B97C}"/>
              </a:ext>
            </a:extLst>
          </p:cNvPr>
          <p:cNvSpPr/>
          <p:nvPr/>
        </p:nvSpPr>
        <p:spPr>
          <a:xfrm>
            <a:off x="9682581" y="1901137"/>
            <a:ext cx="681778" cy="333337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9FCA3A60-2D23-81A7-FCE9-C0E488CF6BF6}"/>
                  </a:ext>
                </a:extLst>
              </p:cNvPr>
              <p:cNvSpPr/>
              <p:nvPr/>
            </p:nvSpPr>
            <p:spPr>
              <a:xfrm>
                <a:off x="10227289" y="2058536"/>
                <a:ext cx="8938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im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9FCA3A60-2D23-81A7-FCE9-C0E488CF6B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7289" y="2058536"/>
                <a:ext cx="893899" cy="369332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835A5AE-8CE1-0BD8-801B-15215805344D}"/>
                  </a:ext>
                </a:extLst>
              </p:cNvPr>
              <p:cNvSpPr txBox="1"/>
              <p:nvPr/>
            </p:nvSpPr>
            <p:spPr>
              <a:xfrm>
                <a:off x="10053492" y="2554099"/>
                <a:ext cx="988989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de-DE" b="0" i="1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de-DE" b="0" i="1" smtClean="0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de-DE" dirty="0">
                  <a:solidFill>
                    <a:srgbClr val="4A5C66"/>
                  </a:solidFill>
                </a:endParaRPr>
              </a:p>
            </p:txBody>
          </p:sp>
        </mc:Choice>
        <mc:Fallback xmlns="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3835A5AE-8CE1-0BD8-801B-152158053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492" y="2554099"/>
                <a:ext cx="988989" cy="310598"/>
              </a:xfrm>
              <a:prstGeom prst="rect">
                <a:avLst/>
              </a:prstGeom>
              <a:blipFill>
                <a:blip r:embed="rId8"/>
                <a:stretch>
                  <a:fillRect l="-4938" t="-11765" r="-22840" b="-980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A4F2D7B5-05A3-2FAB-850F-0D1511FBD5F9}"/>
                  </a:ext>
                </a:extLst>
              </p:cNvPr>
              <p:cNvSpPr/>
              <p:nvPr/>
            </p:nvSpPr>
            <p:spPr>
              <a:xfrm>
                <a:off x="9078816" y="1656759"/>
                <a:ext cx="85702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de-DE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A4F2D7B5-05A3-2FAB-850F-0D1511FBD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8816" y="1656759"/>
                <a:ext cx="857029" cy="369332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07DF8393-092C-AA2C-B5AF-61C327B129CC}"/>
                  </a:ext>
                </a:extLst>
              </p:cNvPr>
              <p:cNvSpPr/>
              <p:nvPr/>
            </p:nvSpPr>
            <p:spPr>
              <a:xfrm>
                <a:off x="7746186" y="4419956"/>
                <a:ext cx="3872790" cy="901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im</m:t>
                          </m:r>
                        </m:sub>
                      </m:sSub>
                      <m:d>
                        <m:dPr>
                          <m:ctrlP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i="1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ctrlP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rgbClr val="4A5C6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rgbClr val="4A5C66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rgbClr val="4A5C66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i="1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nary>
                    </m:oMath>
                  </m:oMathPara>
                </a14:m>
                <a:endParaRPr lang="de-DE" dirty="0">
                  <a:solidFill>
                    <a:srgbClr val="4A5C66"/>
                  </a:solidFill>
                </a:endParaRPr>
              </a:p>
            </p:txBody>
          </p:sp>
        </mc:Choice>
        <mc:Fallback xmlns=""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07DF8393-092C-AA2C-B5AF-61C327B129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186" y="4419956"/>
                <a:ext cx="3872790" cy="90191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>
            <a:extLst>
              <a:ext uri="{FF2B5EF4-FFF2-40B4-BE49-F238E27FC236}">
                <a16:creationId xmlns:a16="http://schemas.microsoft.com/office/drawing/2014/main" id="{E0D60DB5-809B-6CCD-6FCC-E9CEC3ADF71F}"/>
              </a:ext>
            </a:extLst>
          </p:cNvPr>
          <p:cNvSpPr txBox="1"/>
          <p:nvPr/>
        </p:nvSpPr>
        <p:spPr>
          <a:xfrm>
            <a:off x="2123143" y="5301208"/>
            <a:ext cx="1917992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A5C66"/>
                </a:solidFill>
              </a:rPr>
              <a:t>Independent of the bunch shape!</a:t>
            </a:r>
          </a:p>
        </p:txBody>
      </p:sp>
    </p:spTree>
    <p:extLst>
      <p:ext uri="{BB962C8B-B14F-4D97-AF65-F5344CB8AC3E}">
        <p14:creationId xmlns:p14="http://schemas.microsoft.com/office/powerpoint/2010/main" val="3928324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510D6-5C98-D69C-D55A-4912FCEB9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ruppieren 137">
            <a:extLst>
              <a:ext uri="{FF2B5EF4-FFF2-40B4-BE49-F238E27FC236}">
                <a16:creationId xmlns:a16="http://schemas.microsoft.com/office/drawing/2014/main" id="{18011376-2629-B262-76D7-30C952858835}"/>
              </a:ext>
            </a:extLst>
          </p:cNvPr>
          <p:cNvGrpSpPr/>
          <p:nvPr/>
        </p:nvGrpSpPr>
        <p:grpSpPr>
          <a:xfrm>
            <a:off x="2437577" y="2121902"/>
            <a:ext cx="4594527" cy="2685360"/>
            <a:chOff x="2437577" y="2121902"/>
            <a:chExt cx="4594527" cy="2685360"/>
          </a:xfrm>
        </p:grpSpPr>
        <p:cxnSp>
          <p:nvCxnSpPr>
            <p:cNvPr id="85" name="Gerader Verbinder 84">
              <a:extLst>
                <a:ext uri="{FF2B5EF4-FFF2-40B4-BE49-F238E27FC236}">
                  <a16:creationId xmlns:a16="http://schemas.microsoft.com/office/drawing/2014/main" id="{EAE032EB-8846-03B8-F60D-8065E046F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37577" y="3140968"/>
              <a:ext cx="1393058" cy="0"/>
            </a:xfrm>
            <a:prstGeom prst="line">
              <a:avLst/>
            </a:prstGeom>
            <a:ln w="28575">
              <a:solidFill>
                <a:srgbClr val="4A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Gerader Verbinder 85">
              <a:extLst>
                <a:ext uri="{FF2B5EF4-FFF2-40B4-BE49-F238E27FC236}">
                  <a16:creationId xmlns:a16="http://schemas.microsoft.com/office/drawing/2014/main" id="{BEC2C40E-DE91-8233-BF30-9B7463430BA3}"/>
                </a:ext>
              </a:extLst>
            </p:cNvPr>
            <p:cNvCxnSpPr>
              <a:cxnSpLocks/>
            </p:cNvCxnSpPr>
            <p:nvPr/>
          </p:nvCxnSpPr>
          <p:spPr>
            <a:xfrm>
              <a:off x="2452167" y="3137793"/>
              <a:ext cx="0" cy="1669469"/>
            </a:xfrm>
            <a:prstGeom prst="line">
              <a:avLst/>
            </a:prstGeom>
            <a:ln w="28575">
              <a:solidFill>
                <a:srgbClr val="4A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5B712F27-9573-642A-CB6B-CD0112E19A44}"/>
                </a:ext>
              </a:extLst>
            </p:cNvPr>
            <p:cNvSpPr txBox="1"/>
            <p:nvPr/>
          </p:nvSpPr>
          <p:spPr>
            <a:xfrm rot="5400000">
              <a:off x="5778068" y="2975828"/>
              <a:ext cx="21079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RF-part</a:t>
              </a:r>
            </a:p>
          </p:txBody>
        </p:sp>
      </p:grpSp>
      <p:grpSp>
        <p:nvGrpSpPr>
          <p:cNvPr id="137" name="Gruppieren 136">
            <a:extLst>
              <a:ext uri="{FF2B5EF4-FFF2-40B4-BE49-F238E27FC236}">
                <a16:creationId xmlns:a16="http://schemas.microsoft.com/office/drawing/2014/main" id="{C4EC2EE6-31CD-AF0E-DBBC-AADE81272866}"/>
              </a:ext>
            </a:extLst>
          </p:cNvPr>
          <p:cNvGrpSpPr/>
          <p:nvPr/>
        </p:nvGrpSpPr>
        <p:grpSpPr>
          <a:xfrm>
            <a:off x="7430276" y="1278551"/>
            <a:ext cx="4611426" cy="2473614"/>
            <a:chOff x="7430276" y="1278551"/>
            <a:chExt cx="4611426" cy="2473614"/>
          </a:xfrm>
        </p:grpSpPr>
        <p:grpSp>
          <p:nvGrpSpPr>
            <p:cNvPr id="118" name="Gruppieren 117">
              <a:extLst>
                <a:ext uri="{FF2B5EF4-FFF2-40B4-BE49-F238E27FC236}">
                  <a16:creationId xmlns:a16="http://schemas.microsoft.com/office/drawing/2014/main" id="{7507E3D1-8065-67D6-EB13-9E0E9363FEA9}"/>
                </a:ext>
              </a:extLst>
            </p:cNvPr>
            <p:cNvGrpSpPr/>
            <p:nvPr/>
          </p:nvGrpSpPr>
          <p:grpSpPr>
            <a:xfrm>
              <a:off x="7433684" y="1278551"/>
              <a:ext cx="4608018" cy="2124000"/>
              <a:chOff x="8616467" y="1061050"/>
              <a:chExt cx="4608018" cy="2124000"/>
            </a:xfrm>
          </p:grpSpPr>
          <p:pic>
            <p:nvPicPr>
              <p:cNvPr id="120" name="Grafik 119" descr="Ein Bild, das Autoteile, Maschine, Motor, Metall enthält.&#10;&#10;Automatisch generierte Beschreibung">
                <a:extLst>
                  <a:ext uri="{FF2B5EF4-FFF2-40B4-BE49-F238E27FC236}">
                    <a16:creationId xmlns:a16="http://schemas.microsoft.com/office/drawing/2014/main" id="{DE15893F-BBC4-B327-4A72-D1A390C541D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10"/>
              <a:stretch/>
            </p:blipFill>
            <p:spPr>
              <a:xfrm>
                <a:off x="8616467" y="1061050"/>
                <a:ext cx="2520223" cy="2124000"/>
              </a:xfrm>
              <a:prstGeom prst="rect">
                <a:avLst/>
              </a:prstGeom>
            </p:spPr>
          </p:pic>
          <p:pic>
            <p:nvPicPr>
              <p:cNvPr id="121" name="Grafik 120" descr="Ein Bild, das Maschine, Bautechnik, Im Haus, Elektrische Leitungen enthält.&#10;&#10;Automatisch generierte Beschreibung">
                <a:extLst>
                  <a:ext uri="{FF2B5EF4-FFF2-40B4-BE49-F238E27FC236}">
                    <a16:creationId xmlns:a16="http://schemas.microsoft.com/office/drawing/2014/main" id="{6837C11D-836E-A885-44F7-25222363C3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32" t="12201" r="26375" b="16949"/>
              <a:stretch/>
            </p:blipFill>
            <p:spPr>
              <a:xfrm>
                <a:off x="11162240" y="1061050"/>
                <a:ext cx="2062245" cy="2124000"/>
              </a:xfrm>
              <a:prstGeom prst="rect">
                <a:avLst/>
              </a:prstGeom>
              <a:ln w="38100">
                <a:noFill/>
              </a:ln>
            </p:spPr>
          </p:pic>
        </p:grpSp>
        <p:sp>
          <p:nvSpPr>
            <p:cNvPr id="130" name="Rechteck 129">
              <a:extLst>
                <a:ext uri="{FF2B5EF4-FFF2-40B4-BE49-F238E27FC236}">
                  <a16:creationId xmlns:a16="http://schemas.microsoft.com/office/drawing/2014/main" id="{C3F73663-0A6E-123E-34CF-D61700C4FF79}"/>
                </a:ext>
              </a:extLst>
            </p:cNvPr>
            <p:cNvSpPr/>
            <p:nvPr/>
          </p:nvSpPr>
          <p:spPr>
            <a:xfrm>
              <a:off x="7430276" y="3429000"/>
              <a:ext cx="4600186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500" i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Pickup-structure at EuXFEL (left) &amp; ELBE (right)</a:t>
              </a:r>
            </a:p>
          </p:txBody>
        </p:sp>
      </p:grp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4F7913EA-1B94-4817-06CC-0F2D6EEA44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1" y="1620000"/>
            <a:ext cx="11232619" cy="4617288"/>
          </a:xfrm>
        </p:spPr>
        <p:txBody>
          <a:bodyPr/>
          <a:lstStyle/>
          <a:p>
            <a:r>
              <a:rPr lang="de-DE" u="sng" dirty="0"/>
              <a:t>Key Components</a:t>
            </a:r>
            <a:r>
              <a:rPr lang="de-DE" dirty="0"/>
              <a:t>: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767FA2E-4BC7-BBBB-E05B-0F4CA7AE63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5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E94CAEC-26A8-9BCF-5710-7FD6B7DF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Electro-Optical Bunch Arrival-Time Measurement</a:t>
            </a:r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C409C43B-4B48-C681-BCF4-9A5647377CAD}"/>
              </a:ext>
            </a:extLst>
          </p:cNvPr>
          <p:cNvSpPr/>
          <p:nvPr/>
        </p:nvSpPr>
        <p:spPr>
          <a:xfrm>
            <a:off x="191344" y="6130171"/>
            <a:ext cx="717445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 EO-BAM layout with only one pickup and one EOM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5B5CAB8E-F488-2828-2F5B-AC37C81F4355}"/>
              </a:ext>
            </a:extLst>
          </p:cNvPr>
          <p:cNvSpPr/>
          <p:nvPr/>
        </p:nvSpPr>
        <p:spPr>
          <a:xfrm>
            <a:off x="2635742" y="4312732"/>
            <a:ext cx="4291600" cy="32316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lang="en-US" sz="15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40-GHz cone-shaped pickup [Angelovski 2012]</a:t>
            </a:r>
          </a:p>
        </p:txBody>
      </p:sp>
      <p:pic>
        <p:nvPicPr>
          <p:cNvPr id="16" name="Grafik 15" descr="006_s.jpg">
            <a:extLst>
              <a:ext uri="{FF2B5EF4-FFF2-40B4-BE49-F238E27FC236}">
                <a16:creationId xmlns:a16="http://schemas.microsoft.com/office/drawing/2014/main" id="{9A7606CF-B56F-1C54-6D1A-E57DCB186E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338" y="1844824"/>
            <a:ext cx="3672408" cy="244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3D541DD8-017A-4E58-B13F-302D427E1B74}"/>
              </a:ext>
            </a:extLst>
          </p:cNvPr>
          <p:cNvGrpSpPr/>
          <p:nvPr/>
        </p:nvGrpSpPr>
        <p:grpSpPr>
          <a:xfrm>
            <a:off x="129592" y="2413474"/>
            <a:ext cx="2218382" cy="1560641"/>
            <a:chOff x="334493" y="1916832"/>
            <a:chExt cx="2218382" cy="1560641"/>
          </a:xfrm>
        </p:grpSpPr>
        <p:grpSp>
          <p:nvGrpSpPr>
            <p:cNvPr id="92" name="Gruppieren 91">
              <a:extLst>
                <a:ext uri="{FF2B5EF4-FFF2-40B4-BE49-F238E27FC236}">
                  <a16:creationId xmlns:a16="http://schemas.microsoft.com/office/drawing/2014/main" id="{3DB69D23-46BB-EEC8-A8D8-F7560D3FE334}"/>
                </a:ext>
              </a:extLst>
            </p:cNvPr>
            <p:cNvGrpSpPr/>
            <p:nvPr/>
          </p:nvGrpSpPr>
          <p:grpSpPr>
            <a:xfrm>
              <a:off x="334493" y="1916832"/>
              <a:ext cx="2218382" cy="1560641"/>
              <a:chOff x="334493" y="1916832"/>
              <a:chExt cx="2218382" cy="1560641"/>
            </a:xfrm>
          </p:grpSpPr>
          <p:pic>
            <p:nvPicPr>
              <p:cNvPr id="94" name="Grafik 93">
                <a:extLst>
                  <a:ext uri="{FF2B5EF4-FFF2-40B4-BE49-F238E27FC236}">
                    <a16:creationId xmlns:a16="http://schemas.microsoft.com/office/drawing/2014/main" id="{7CC8F855-4D62-7682-B4AA-6C42A61580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334493" y="1916832"/>
                <a:ext cx="2218382" cy="1267646"/>
              </a:xfrm>
              <a:prstGeom prst="rect">
                <a:avLst/>
              </a:prstGeom>
            </p:spPr>
          </p:pic>
          <p:sp>
            <p:nvSpPr>
              <p:cNvPr id="95" name="Textfeld 94">
                <a:extLst>
                  <a:ext uri="{FF2B5EF4-FFF2-40B4-BE49-F238E27FC236}">
                    <a16:creationId xmlns:a16="http://schemas.microsoft.com/office/drawing/2014/main" id="{52CA5C17-64EA-B685-E517-5FA0A1E36A6E}"/>
                  </a:ext>
                </a:extLst>
              </p:cNvPr>
              <p:cNvSpPr txBox="1"/>
              <p:nvPr/>
            </p:nvSpPr>
            <p:spPr>
              <a:xfrm>
                <a:off x="553241" y="3200474"/>
                <a:ext cx="194421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Exemplary pickup signal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feld 95">
                    <a:extLst>
                      <a:ext uri="{FF2B5EF4-FFF2-40B4-BE49-F238E27FC236}">
                        <a16:creationId xmlns:a16="http://schemas.microsoft.com/office/drawing/2014/main" id="{536C9A12-FC92-A742-842C-71DC37A13464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6080" y="2372103"/>
                    <a:ext cx="671840" cy="15388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i="1" dirty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𝑈</m:t>
                          </m:r>
                          <m:r>
                            <a:rPr lang="en-US" sz="1000" i="1" dirty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/ </m:t>
                          </m:r>
                          <m:r>
                            <a:rPr lang="en-US" sz="1000" i="1" dirty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oMath>
                      </m:oMathPara>
                    </a14:m>
                    <a:endParaRPr lang="en-US" sz="1000" i="1" dirty="0">
                      <a:solidFill>
                        <a:srgbClr val="4A5C6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6" name="Textfeld 95">
                    <a:extLst>
                      <a:ext uri="{FF2B5EF4-FFF2-40B4-BE49-F238E27FC236}">
                        <a16:creationId xmlns:a16="http://schemas.microsoft.com/office/drawing/2014/main" id="{536C9A12-FC92-A742-842C-71DC37A134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96080" y="2372103"/>
                    <a:ext cx="671840" cy="15388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4000" r="-36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Textfeld 96">
                    <a:extLst>
                      <a:ext uri="{FF2B5EF4-FFF2-40B4-BE49-F238E27FC236}">
                        <a16:creationId xmlns:a16="http://schemas.microsoft.com/office/drawing/2014/main" id="{168FB474-5781-A8E3-3E22-3485788E4CEA}"/>
                      </a:ext>
                    </a:extLst>
                  </p:cNvPr>
                  <p:cNvSpPr txBox="1"/>
                  <p:nvPr/>
                </p:nvSpPr>
                <p:spPr>
                  <a:xfrm>
                    <a:off x="1243388" y="3030591"/>
                    <a:ext cx="671840" cy="15388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i="1" dirty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de-DE" sz="1000" b="0" i="1" dirty="0" smtClean="0">
                              <a:solidFill>
                                <a:srgbClr val="4A5C66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/ </m:t>
                          </m:r>
                          <m:sSub>
                            <m:sSubPr>
                              <m:ctrlPr>
                                <a:rPr lang="de-DE" sz="1000" b="0" i="1" dirty="0" smtClean="0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de-DE" sz="1000" b="0" i="1" dirty="0" smtClean="0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sz="1000" b="0" i="1" dirty="0" smtClean="0">
                                  <a:solidFill>
                                    <a:srgbClr val="4A5C66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lang="en-US" sz="1000" i="1" dirty="0">
                      <a:solidFill>
                        <a:srgbClr val="4A5C6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7" name="Textfeld 96">
                    <a:extLst>
                      <a:ext uri="{FF2B5EF4-FFF2-40B4-BE49-F238E27FC236}">
                        <a16:creationId xmlns:a16="http://schemas.microsoft.com/office/drawing/2014/main" id="{168FB474-5781-A8E3-3E22-3485788E4CE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3388" y="3030591"/>
                    <a:ext cx="671840" cy="15388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4000" b="-36000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93" name="Rechteck 92">
              <a:extLst>
                <a:ext uri="{FF2B5EF4-FFF2-40B4-BE49-F238E27FC236}">
                  <a16:creationId xmlns:a16="http://schemas.microsoft.com/office/drawing/2014/main" id="{8D284BAD-BBF2-1B46-621B-003BAC787A41}"/>
                </a:ext>
              </a:extLst>
            </p:cNvPr>
            <p:cNvSpPr/>
            <p:nvPr/>
          </p:nvSpPr>
          <p:spPr>
            <a:xfrm>
              <a:off x="336551" y="1943099"/>
              <a:ext cx="2190750" cy="15253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99" name="Rechteck 98">
            <a:hlinkClick r:id="rId10"/>
            <a:extLst>
              <a:ext uri="{FF2B5EF4-FFF2-40B4-BE49-F238E27FC236}">
                <a16:creationId xmlns:a16="http://schemas.microsoft.com/office/drawing/2014/main" id="{436D0F30-E2D0-79D3-9335-2ADE13CF7F8C}"/>
              </a:ext>
            </a:extLst>
          </p:cNvPr>
          <p:cNvSpPr/>
          <p:nvPr/>
        </p:nvSpPr>
        <p:spPr>
          <a:xfrm>
            <a:off x="7032105" y="6294512"/>
            <a:ext cx="51811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 et al., Proc. IBIC’12. Paper: MOPA46</a:t>
            </a:r>
          </a:p>
        </p:txBody>
      </p: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A0131F22-9251-BF59-7814-5C99687350F2}"/>
              </a:ext>
            </a:extLst>
          </p:cNvPr>
          <p:cNvGrpSpPr/>
          <p:nvPr/>
        </p:nvGrpSpPr>
        <p:grpSpPr>
          <a:xfrm>
            <a:off x="7249154" y="4005064"/>
            <a:ext cx="5006870" cy="2053099"/>
            <a:chOff x="3891375" y="1434144"/>
            <a:chExt cx="5006870" cy="2053099"/>
          </a:xfrm>
        </p:grpSpPr>
        <p:pic>
          <p:nvPicPr>
            <p:cNvPr id="101" name="Grafik 100">
              <a:extLst>
                <a:ext uri="{FF2B5EF4-FFF2-40B4-BE49-F238E27FC236}">
                  <a16:creationId xmlns:a16="http://schemas.microsoft.com/office/drawing/2014/main" id="{BBE00656-D5B2-F411-F0F8-4675179D7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125238" y="1507466"/>
              <a:ext cx="4464635" cy="1696465"/>
            </a:xfrm>
            <a:prstGeom prst="rect">
              <a:avLst/>
            </a:prstGeom>
          </p:spPr>
        </p:pic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94AF4A39-08FF-4545-BAD9-664D5DA88CFA}"/>
                </a:ext>
              </a:extLst>
            </p:cNvPr>
            <p:cNvSpPr txBox="1"/>
            <p:nvPr/>
          </p:nvSpPr>
          <p:spPr>
            <a:xfrm>
              <a:off x="3891375" y="3210244"/>
              <a:ext cx="50068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Transmittance of an idealized EOM vs signal voltage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feld 102">
                  <a:extLst>
                    <a:ext uri="{FF2B5EF4-FFF2-40B4-BE49-F238E27FC236}">
                      <a16:creationId xmlns:a16="http://schemas.microsoft.com/office/drawing/2014/main" id="{3F47CA49-1831-1A8E-F482-589A72D9826C}"/>
                    </a:ext>
                  </a:extLst>
                </p:cNvPr>
                <p:cNvSpPr txBox="1"/>
                <p:nvPr/>
              </p:nvSpPr>
              <p:spPr>
                <a:xfrm>
                  <a:off x="6315659" y="3068481"/>
                  <a:ext cx="360040" cy="1538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i="1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𝑈</m:t>
                        </m:r>
                        <m:r>
                          <a:rPr lang="de-DE" sz="1000" b="0" i="1" dirty="0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/ </m:t>
                        </m:r>
                        <m:sSub>
                          <m:sSubPr>
                            <m:ctrlPr>
                              <a:rPr lang="de-DE" sz="1000" b="0" i="1" dirty="0" smtClean="0">
                                <a:solidFill>
                                  <a:srgbClr val="4A5C6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000" i="1" dirty="0" smtClean="0">
                                <a:solidFill>
                                  <a:srgbClr val="4A5C6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l-GR" sz="1000" i="1">
                                <a:solidFill>
                                  <a:srgbClr val="4A5C66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sub>
                        </m:sSub>
                      </m:oMath>
                    </m:oMathPara>
                  </a14:m>
                  <a:endParaRPr lang="en-US" sz="10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3" name="Textfeld 102">
                  <a:extLst>
                    <a:ext uri="{FF2B5EF4-FFF2-40B4-BE49-F238E27FC236}">
                      <a16:creationId xmlns:a16="http://schemas.microsoft.com/office/drawing/2014/main" id="{3F47CA49-1831-1A8E-F482-589A72D982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5659" y="3068481"/>
                  <a:ext cx="360040" cy="153888"/>
                </a:xfrm>
                <a:prstGeom prst="rect">
                  <a:avLst/>
                </a:prstGeom>
                <a:blipFill>
                  <a:blip r:embed="rId13"/>
                  <a:stretch>
                    <a:fillRect l="-16949" b="-36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feld 103">
                  <a:extLst>
                    <a:ext uri="{FF2B5EF4-FFF2-40B4-BE49-F238E27FC236}">
                      <a16:creationId xmlns:a16="http://schemas.microsoft.com/office/drawing/2014/main" id="{392BF2C5-1E4F-A797-809B-E25C3ED739EF}"/>
                    </a:ext>
                  </a:extLst>
                </p:cNvPr>
                <p:cNvSpPr txBox="1"/>
                <p:nvPr/>
              </p:nvSpPr>
              <p:spPr>
                <a:xfrm rot="16200000">
                  <a:off x="4088671" y="2107571"/>
                  <a:ext cx="178554" cy="15388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i="1" smtClean="0">
                            <a:solidFill>
                              <a:srgbClr val="4A5C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𝒯</m:t>
                        </m:r>
                      </m:oMath>
                    </m:oMathPara>
                  </a14:m>
                  <a:endParaRPr lang="en-US" sz="1000" i="1" dirty="0">
                    <a:solidFill>
                      <a:srgbClr val="4A5C6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4" name="Textfeld 103">
                  <a:extLst>
                    <a:ext uri="{FF2B5EF4-FFF2-40B4-BE49-F238E27FC236}">
                      <a16:creationId xmlns:a16="http://schemas.microsoft.com/office/drawing/2014/main" id="{392BF2C5-1E4F-A797-809B-E25C3ED739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088671" y="2107571"/>
                  <a:ext cx="178554" cy="153888"/>
                </a:xfrm>
                <a:prstGeom prst="rect">
                  <a:avLst/>
                </a:prstGeom>
                <a:blipFill>
                  <a:blip r:embed="rId14"/>
                  <a:stretch>
                    <a:fillRect r="-8000" b="-10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5" name="Rechteck 104">
              <a:extLst>
                <a:ext uri="{FF2B5EF4-FFF2-40B4-BE49-F238E27FC236}">
                  <a16:creationId xmlns:a16="http://schemas.microsoft.com/office/drawing/2014/main" id="{1DE06993-6F0F-4159-8C12-E3B62169AF86}"/>
                </a:ext>
              </a:extLst>
            </p:cNvPr>
            <p:cNvSpPr/>
            <p:nvPr/>
          </p:nvSpPr>
          <p:spPr>
            <a:xfrm>
              <a:off x="4072497" y="1434144"/>
              <a:ext cx="4567444" cy="20530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10" name="Gruppieren 109">
            <a:extLst>
              <a:ext uri="{FF2B5EF4-FFF2-40B4-BE49-F238E27FC236}">
                <a16:creationId xmlns:a16="http://schemas.microsoft.com/office/drawing/2014/main" id="{804AA4D8-CA2A-A303-1226-077242D93642}"/>
              </a:ext>
            </a:extLst>
          </p:cNvPr>
          <p:cNvGrpSpPr/>
          <p:nvPr/>
        </p:nvGrpSpPr>
        <p:grpSpPr>
          <a:xfrm>
            <a:off x="4295800" y="4725144"/>
            <a:ext cx="2181500" cy="1047707"/>
            <a:chOff x="6068002" y="2552153"/>
            <a:chExt cx="2181500" cy="1047707"/>
          </a:xfrm>
        </p:grpSpPr>
        <p:sp>
          <p:nvSpPr>
            <p:cNvPr id="111" name="Rechteck: abgerundete Ecken 110">
              <a:extLst>
                <a:ext uri="{FF2B5EF4-FFF2-40B4-BE49-F238E27FC236}">
                  <a16:creationId xmlns:a16="http://schemas.microsoft.com/office/drawing/2014/main" id="{C15B7542-AE06-09FD-DEC9-133746EA67ED}"/>
                </a:ext>
              </a:extLst>
            </p:cNvPr>
            <p:cNvSpPr/>
            <p:nvPr/>
          </p:nvSpPr>
          <p:spPr>
            <a:xfrm>
              <a:off x="6729021" y="2552153"/>
              <a:ext cx="1520481" cy="1047707"/>
            </a:xfrm>
            <a:prstGeom prst="roundRect">
              <a:avLst>
                <a:gd name="adj" fmla="val 7255"/>
              </a:avLst>
            </a:prstGeom>
            <a:solidFill>
              <a:srgbClr val="BDC4C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grpSp>
          <p:nvGrpSpPr>
            <p:cNvPr id="112" name="Gruppieren 111">
              <a:extLst>
                <a:ext uri="{FF2B5EF4-FFF2-40B4-BE49-F238E27FC236}">
                  <a16:creationId xmlns:a16="http://schemas.microsoft.com/office/drawing/2014/main" id="{AC4ADD72-1368-28C1-A2BC-E508662BF047}"/>
                </a:ext>
              </a:extLst>
            </p:cNvPr>
            <p:cNvGrpSpPr/>
            <p:nvPr/>
          </p:nvGrpSpPr>
          <p:grpSpPr>
            <a:xfrm rot="16200000">
              <a:off x="5869504" y="2919322"/>
              <a:ext cx="710367" cy="313371"/>
              <a:chOff x="6829500" y="764706"/>
              <a:chExt cx="710367" cy="313371"/>
            </a:xfrm>
          </p:grpSpPr>
          <p:sp>
            <p:nvSpPr>
              <p:cNvPr id="115" name="Ellipse 114">
                <a:extLst>
                  <a:ext uri="{FF2B5EF4-FFF2-40B4-BE49-F238E27FC236}">
                    <a16:creationId xmlns:a16="http://schemas.microsoft.com/office/drawing/2014/main" id="{C60DEAEA-7357-AFC0-CF33-F7285E17F8C2}"/>
                  </a:ext>
                </a:extLst>
              </p:cNvPr>
              <p:cNvSpPr/>
              <p:nvPr/>
            </p:nvSpPr>
            <p:spPr>
              <a:xfrm>
                <a:off x="6893290" y="764706"/>
                <a:ext cx="582787" cy="305109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6" name="Rechteck 115">
                <a:extLst>
                  <a:ext uri="{FF2B5EF4-FFF2-40B4-BE49-F238E27FC236}">
                    <a16:creationId xmlns:a16="http://schemas.microsoft.com/office/drawing/2014/main" id="{DF5C74B0-3128-EB96-249B-1052579A029D}"/>
                  </a:ext>
                </a:extLst>
              </p:cNvPr>
              <p:cNvSpPr/>
              <p:nvPr/>
            </p:nvSpPr>
            <p:spPr>
              <a:xfrm>
                <a:off x="6829500" y="891523"/>
                <a:ext cx="710367" cy="186554"/>
              </a:xfrm>
              <a:prstGeom prst="rect">
                <a:avLst/>
              </a:prstGeom>
              <a:solidFill>
                <a:srgbClr val="4A5C6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latin typeface="Arial" panose="020B0604020202020204" pitchFamily="34" charset="0"/>
                    <a:cs typeface="Arial" panose="020B0604020202020204" pitchFamily="34" charset="0"/>
                  </a:rPr>
                  <a:t>Diode</a:t>
                </a:r>
              </a:p>
            </p:txBody>
          </p:sp>
        </p:grpSp>
        <p:cxnSp>
          <p:nvCxnSpPr>
            <p:cNvPr id="113" name="Gerader Verbinder 112">
              <a:extLst>
                <a:ext uri="{FF2B5EF4-FFF2-40B4-BE49-F238E27FC236}">
                  <a16:creationId xmlns:a16="http://schemas.microsoft.com/office/drawing/2014/main" id="{45E77303-EB91-3216-F390-FFA5D8307C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3109" y="3076006"/>
              <a:ext cx="355912" cy="0"/>
            </a:xfrm>
            <a:prstGeom prst="line">
              <a:avLst/>
            </a:prstGeom>
            <a:ln w="28575">
              <a:solidFill>
                <a:srgbClr val="4A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feld 113">
              <a:extLst>
                <a:ext uri="{FF2B5EF4-FFF2-40B4-BE49-F238E27FC236}">
                  <a16:creationId xmlns:a16="http://schemas.microsoft.com/office/drawing/2014/main" id="{E088916F-58AE-7B57-0919-AE30C7227BAD}"/>
                </a:ext>
              </a:extLst>
            </p:cNvPr>
            <p:cNvSpPr txBox="1"/>
            <p:nvPr/>
          </p:nvSpPr>
          <p:spPr>
            <a:xfrm>
              <a:off x="6729020" y="2875951"/>
              <a:ext cx="15204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Electronics</a:t>
              </a:r>
            </a:p>
          </p:txBody>
        </p:sp>
      </p:grpSp>
      <p:grpSp>
        <p:nvGrpSpPr>
          <p:cNvPr id="136" name="Gruppieren 135">
            <a:extLst>
              <a:ext uri="{FF2B5EF4-FFF2-40B4-BE49-F238E27FC236}">
                <a16:creationId xmlns:a16="http://schemas.microsoft.com/office/drawing/2014/main" id="{5468D029-48EE-D889-768F-EE576201D9FD}"/>
              </a:ext>
            </a:extLst>
          </p:cNvPr>
          <p:cNvGrpSpPr/>
          <p:nvPr/>
        </p:nvGrpSpPr>
        <p:grpSpPr>
          <a:xfrm>
            <a:off x="265941" y="4653136"/>
            <a:ext cx="4023305" cy="1521032"/>
            <a:chOff x="265941" y="4653136"/>
            <a:chExt cx="4023305" cy="1521032"/>
          </a:xfrm>
        </p:grpSpPr>
        <p:pic>
          <p:nvPicPr>
            <p:cNvPr id="69" name="Grafik 68">
              <a:extLst>
                <a:ext uri="{FF2B5EF4-FFF2-40B4-BE49-F238E27FC236}">
                  <a16:creationId xmlns:a16="http://schemas.microsoft.com/office/drawing/2014/main" id="{A7A5C008-CE67-F94D-92B5-D23BA585C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flipV="1">
              <a:off x="1513559" y="4807262"/>
              <a:ext cx="1897623" cy="871388"/>
            </a:xfrm>
            <a:prstGeom prst="rect">
              <a:avLst/>
            </a:prstGeom>
          </p:spPr>
        </p:pic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B6554B43-EF7C-06AC-8F24-0451923A5663}"/>
                </a:ext>
              </a:extLst>
            </p:cNvPr>
            <p:cNvSpPr txBox="1"/>
            <p:nvPr/>
          </p:nvSpPr>
          <p:spPr>
            <a:xfrm>
              <a:off x="1698405" y="5037593"/>
              <a:ext cx="15382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EOM</a:t>
              </a:r>
            </a:p>
          </p:txBody>
        </p: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6A5EA36D-3796-13AD-D6FA-B300BA68C225}"/>
                </a:ext>
              </a:extLst>
            </p:cNvPr>
            <p:cNvSpPr txBox="1"/>
            <p:nvPr/>
          </p:nvSpPr>
          <p:spPr>
            <a:xfrm>
              <a:off x="294966" y="4653136"/>
              <a:ext cx="870946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fs pulsed </a:t>
              </a:r>
            </a:p>
            <a:p>
              <a:r>
                <a:rPr lang="en-US" sz="11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optical </a:t>
              </a:r>
            </a:p>
            <a:p>
              <a:r>
                <a:rPr lang="en-US" sz="11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reference</a:t>
              </a:r>
            </a:p>
          </p:txBody>
        </p:sp>
        <p:grpSp>
          <p:nvGrpSpPr>
            <p:cNvPr id="74" name="Gruppieren 73">
              <a:extLst>
                <a:ext uri="{FF2B5EF4-FFF2-40B4-BE49-F238E27FC236}">
                  <a16:creationId xmlns:a16="http://schemas.microsoft.com/office/drawing/2014/main" id="{0A11A2D3-D113-8023-EE18-F998F32D62D9}"/>
                </a:ext>
              </a:extLst>
            </p:cNvPr>
            <p:cNvGrpSpPr/>
            <p:nvPr/>
          </p:nvGrpSpPr>
          <p:grpSpPr>
            <a:xfrm>
              <a:off x="265941" y="5202798"/>
              <a:ext cx="1293555" cy="388787"/>
              <a:chOff x="119336" y="2321870"/>
              <a:chExt cx="1293555" cy="388787"/>
            </a:xfrm>
          </p:grpSpPr>
          <p:sp>
            <p:nvSpPr>
              <p:cNvPr id="75" name="Ellipse 74">
                <a:extLst>
                  <a:ext uri="{FF2B5EF4-FFF2-40B4-BE49-F238E27FC236}">
                    <a16:creationId xmlns:a16="http://schemas.microsoft.com/office/drawing/2014/main" id="{C8BB637C-C3D7-E825-B132-E228175E5975}"/>
                  </a:ext>
                </a:extLst>
              </p:cNvPr>
              <p:cNvSpPr/>
              <p:nvPr/>
            </p:nvSpPr>
            <p:spPr>
              <a:xfrm>
                <a:off x="156732" y="2369428"/>
                <a:ext cx="341229" cy="341229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76" name="Ellipse 75">
                <a:extLst>
                  <a:ext uri="{FF2B5EF4-FFF2-40B4-BE49-F238E27FC236}">
                    <a16:creationId xmlns:a16="http://schemas.microsoft.com/office/drawing/2014/main" id="{E416F09D-F970-A497-A620-989E24A18FE6}"/>
                  </a:ext>
                </a:extLst>
              </p:cNvPr>
              <p:cNvSpPr/>
              <p:nvPr/>
            </p:nvSpPr>
            <p:spPr>
              <a:xfrm>
                <a:off x="264379" y="2369428"/>
                <a:ext cx="341229" cy="341229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7" name="Ellipse 76">
                <a:extLst>
                  <a:ext uri="{FF2B5EF4-FFF2-40B4-BE49-F238E27FC236}">
                    <a16:creationId xmlns:a16="http://schemas.microsoft.com/office/drawing/2014/main" id="{C4F94922-CE66-8F8B-6CE3-B22FF32E5332}"/>
                  </a:ext>
                </a:extLst>
              </p:cNvPr>
              <p:cNvSpPr/>
              <p:nvPr/>
            </p:nvSpPr>
            <p:spPr>
              <a:xfrm>
                <a:off x="386447" y="2369428"/>
                <a:ext cx="341229" cy="341229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cxnSp>
            <p:nvCxnSpPr>
              <p:cNvPr id="78" name="Gerader Verbinder 77">
                <a:extLst>
                  <a:ext uri="{FF2B5EF4-FFF2-40B4-BE49-F238E27FC236}">
                    <a16:creationId xmlns:a16="http://schemas.microsoft.com/office/drawing/2014/main" id="{8F191A2E-F5F0-612B-2FF6-D4D0DB90A0E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82252" y="1733840"/>
                <a:ext cx="0" cy="1261279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Gleichschenkliges Dreieck 78">
                <a:extLst>
                  <a:ext uri="{FF2B5EF4-FFF2-40B4-BE49-F238E27FC236}">
                    <a16:creationId xmlns:a16="http://schemas.microsoft.com/office/drawing/2014/main" id="{D0D8733D-9D1E-E96C-0FFA-F5002B7DB1AE}"/>
                  </a:ext>
                </a:extLst>
              </p:cNvPr>
              <p:cNvSpPr/>
              <p:nvPr/>
            </p:nvSpPr>
            <p:spPr>
              <a:xfrm rot="5400000">
                <a:off x="113459" y="2327747"/>
                <a:ext cx="85222" cy="73467"/>
              </a:xfrm>
              <a:prstGeom prst="triangl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cxnSp>
          <p:nvCxnSpPr>
            <p:cNvPr id="81" name="Gerader Verbinder 80">
              <a:extLst>
                <a:ext uri="{FF2B5EF4-FFF2-40B4-BE49-F238E27FC236}">
                  <a16:creationId xmlns:a16="http://schemas.microsoft.com/office/drawing/2014/main" id="{E0A0649B-9B7F-DE68-DF7E-34013101D0BC}"/>
                </a:ext>
              </a:extLst>
            </p:cNvPr>
            <p:cNvCxnSpPr>
              <a:cxnSpLocks/>
            </p:cNvCxnSpPr>
            <p:nvPr/>
          </p:nvCxnSpPr>
          <p:spPr>
            <a:xfrm>
              <a:off x="3380782" y="5253734"/>
              <a:ext cx="90846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feld 130">
              <a:extLst>
                <a:ext uri="{FF2B5EF4-FFF2-40B4-BE49-F238E27FC236}">
                  <a16:creationId xmlns:a16="http://schemas.microsoft.com/office/drawing/2014/main" id="{639986D6-F451-81BD-DB2F-1361E9AE73ED}"/>
                </a:ext>
              </a:extLst>
            </p:cNvPr>
            <p:cNvSpPr txBox="1"/>
            <p:nvPr/>
          </p:nvSpPr>
          <p:spPr>
            <a:xfrm>
              <a:off x="1144982" y="5774058"/>
              <a:ext cx="24739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Electro-optical unit</a:t>
              </a:r>
            </a:p>
          </p:txBody>
        </p:sp>
      </p:grpSp>
      <p:sp>
        <p:nvSpPr>
          <p:cNvPr id="132" name="Textfeld 131">
            <a:extLst>
              <a:ext uri="{FF2B5EF4-FFF2-40B4-BE49-F238E27FC236}">
                <a16:creationId xmlns:a16="http://schemas.microsoft.com/office/drawing/2014/main" id="{13B8DCE5-B60A-48B2-0B9B-156F38B5AFEB}"/>
              </a:ext>
            </a:extLst>
          </p:cNvPr>
          <p:cNvSpPr txBox="1"/>
          <p:nvPr/>
        </p:nvSpPr>
        <p:spPr>
          <a:xfrm>
            <a:off x="4289246" y="5774058"/>
            <a:ext cx="2166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acquisition</a:t>
            </a:r>
          </a:p>
        </p:txBody>
      </p:sp>
      <p:sp>
        <p:nvSpPr>
          <p:cNvPr id="139" name="Rechteck 138">
            <a:extLst>
              <a:ext uri="{FF2B5EF4-FFF2-40B4-BE49-F238E27FC236}">
                <a16:creationId xmlns:a16="http://schemas.microsoft.com/office/drawing/2014/main" id="{C4A9807D-ED3E-9A56-2A6F-D24AC3191B72}"/>
              </a:ext>
            </a:extLst>
          </p:cNvPr>
          <p:cNvSpPr/>
          <p:nvPr/>
        </p:nvSpPr>
        <p:spPr>
          <a:xfrm>
            <a:off x="1791603" y="2489721"/>
            <a:ext cx="462573" cy="143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994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1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IMG_0541_s.jpg">
            <a:extLst>
              <a:ext uri="{FF2B5EF4-FFF2-40B4-BE49-F238E27FC236}">
                <a16:creationId xmlns:a16="http://schemas.microsoft.com/office/drawing/2014/main" id="{1A618091-331F-8D73-D5D3-731DEF65B3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43" t="9806" r="22298" b="22123"/>
          <a:stretch/>
        </p:blipFill>
        <p:spPr bwMode="auto">
          <a:xfrm>
            <a:off x="8292627" y="1196752"/>
            <a:ext cx="2003147" cy="1527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rafik 67">
            <a:extLst>
              <a:ext uri="{FF2B5EF4-FFF2-40B4-BE49-F238E27FC236}">
                <a16:creationId xmlns:a16="http://schemas.microsoft.com/office/drawing/2014/main" id="{15960FD0-24DA-7EEA-7997-6838CA926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3536" y="3340034"/>
            <a:ext cx="5399997" cy="1800000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0CE9791-29F6-2518-B17D-37768E9509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6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AEAB141-020B-F17E-45F7-D02CC41D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Electro-Optical Bunch Arrival-Time Measurement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platzhalter 3">
                <a:extLst>
                  <a:ext uri="{FF2B5EF4-FFF2-40B4-BE49-F238E27FC236}">
                    <a16:creationId xmlns:a16="http://schemas.microsoft.com/office/drawing/2014/main" id="{5B4885DB-208D-6E3C-5F2C-44D110F136A3}"/>
                  </a:ext>
                </a:extLst>
              </p:cNvPr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432001" y="1620000"/>
                <a:ext cx="11232619" cy="4617288"/>
              </a:xfrm>
            </p:spPr>
            <p:txBody>
              <a:bodyPr/>
              <a:lstStyle/>
              <a:p>
                <a:r>
                  <a:rPr lang="en-US" u="sng" dirty="0"/>
                  <a:t>EO-BAM – Detection scheme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Reference: Laser pulse samples signal @ zero crossing (ZC)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Ideal timing: Output amplitude same as the input amplitude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Early bunch: Lower output amplitude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Late bunch: Higher output amplitude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𝒯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de-DE" dirty="0"/>
                  <a:t>Laser </a:t>
                </a:r>
                <a:r>
                  <a:rPr lang="en-US" dirty="0"/>
                  <a:t>intensity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proportional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All are linear for </a:t>
                </a:r>
                <a:br>
                  <a:rPr lang="en-US" dirty="0"/>
                </a:br>
                <a:r>
                  <a:rPr lang="en-US" dirty="0"/>
                  <a:t>small deviations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platzhalter 3">
                <a:extLst>
                  <a:ext uri="{FF2B5EF4-FFF2-40B4-BE49-F238E27FC236}">
                    <a16:creationId xmlns:a16="http://schemas.microsoft.com/office/drawing/2014/main" id="{5B4885DB-208D-6E3C-5F2C-44D110F136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432001" y="1620000"/>
                <a:ext cx="11232619" cy="4617288"/>
              </a:xfrm>
              <a:blipFill>
                <a:blip r:embed="rId6"/>
                <a:stretch>
                  <a:fillRect l="-1303" t="-79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Grafik 43">
            <a:extLst>
              <a:ext uri="{FF2B5EF4-FFF2-40B4-BE49-F238E27FC236}">
                <a16:creationId xmlns:a16="http://schemas.microsoft.com/office/drawing/2014/main" id="{A0C2B22C-EBF8-0165-C8AA-5A8AAC905A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15454" y="1035778"/>
            <a:ext cx="3780000" cy="216000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3AC03C9D-7094-25D6-A38C-C094475689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15454" y="1035778"/>
            <a:ext cx="3780000" cy="216000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2EA9F719-40E3-76B0-06CC-69F30201B3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15454" y="1035778"/>
            <a:ext cx="3780000" cy="2160000"/>
          </a:xfrm>
          <a:prstGeom prst="rect">
            <a:avLst/>
          </a:prstGeom>
        </p:spPr>
      </p:pic>
      <p:pic>
        <p:nvPicPr>
          <p:cNvPr id="70" name="Grafik 69" descr="Ein Bild, das Reihe, Diagramm enthält.&#10;&#10;Automatisch generierte Beschreibung">
            <a:extLst>
              <a:ext uri="{FF2B5EF4-FFF2-40B4-BE49-F238E27FC236}">
                <a16:creationId xmlns:a16="http://schemas.microsoft.com/office/drawing/2014/main" id="{7ABDDAB5-9373-B834-6336-4C474D97FF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33" y="3340034"/>
            <a:ext cx="5400000" cy="1800000"/>
          </a:xfrm>
          <a:prstGeom prst="rect">
            <a:avLst/>
          </a:prstGeom>
        </p:spPr>
      </p:pic>
      <p:pic>
        <p:nvPicPr>
          <p:cNvPr id="74" name="Grafik 73">
            <a:extLst>
              <a:ext uri="{FF2B5EF4-FFF2-40B4-BE49-F238E27FC236}">
                <a16:creationId xmlns:a16="http://schemas.microsoft.com/office/drawing/2014/main" id="{780CA460-3DEC-FEDF-C09F-069FC9216C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13533" y="3340034"/>
            <a:ext cx="5400000" cy="1800000"/>
          </a:xfrm>
          <a:prstGeom prst="rect">
            <a:avLst/>
          </a:prstGeom>
        </p:spPr>
      </p:pic>
      <p:sp>
        <p:nvSpPr>
          <p:cNvPr id="59" name="Pfeil: nach unten 58">
            <a:extLst>
              <a:ext uri="{FF2B5EF4-FFF2-40B4-BE49-F238E27FC236}">
                <a16:creationId xmlns:a16="http://schemas.microsoft.com/office/drawing/2014/main" id="{A7D31A61-16F7-7042-AB60-58A96EA43AAE}"/>
              </a:ext>
            </a:extLst>
          </p:cNvPr>
          <p:cNvSpPr/>
          <p:nvPr/>
        </p:nvSpPr>
        <p:spPr>
          <a:xfrm>
            <a:off x="9190490" y="3566606"/>
            <a:ext cx="246090" cy="425174"/>
          </a:xfrm>
          <a:prstGeom prst="downArrow">
            <a:avLst/>
          </a:prstGeom>
          <a:solidFill>
            <a:srgbClr val="80BA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E8AD776B-9E55-7F96-B6FE-887AA5EF41FA}"/>
              </a:ext>
            </a:extLst>
          </p:cNvPr>
          <p:cNvSpPr txBox="1"/>
          <p:nvPr/>
        </p:nvSpPr>
        <p:spPr>
          <a:xfrm>
            <a:off x="9214668" y="3583198"/>
            <a:ext cx="10070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Input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2082A690-9DF2-8C8C-3C17-4A6747ED6409}"/>
              </a:ext>
            </a:extLst>
          </p:cNvPr>
          <p:cNvSpPr/>
          <p:nvPr/>
        </p:nvSpPr>
        <p:spPr>
          <a:xfrm>
            <a:off x="7369317" y="3068960"/>
            <a:ext cx="3888432" cy="338554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lang="en-US" sz="16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Pickup Voltage Signal</a:t>
            </a:r>
          </a:p>
        </p:txBody>
      </p:sp>
      <p:sp>
        <p:nvSpPr>
          <p:cNvPr id="7" name="Rechteck 6">
            <a:hlinkClick r:id="rId16"/>
            <a:extLst>
              <a:ext uri="{FF2B5EF4-FFF2-40B4-BE49-F238E27FC236}">
                <a16:creationId xmlns:a16="http://schemas.microsoft.com/office/drawing/2014/main" id="{C9969BA9-DC8F-491C-B54B-6DD3575AC350}"/>
              </a:ext>
            </a:extLst>
          </p:cNvPr>
          <p:cNvSpPr/>
          <p:nvPr/>
        </p:nvSpPr>
        <p:spPr>
          <a:xfrm>
            <a:off x="6792000" y="6294512"/>
            <a:ext cx="5400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Löhl et al., Phys. Rev. Lett, 2010. DOI:10.1103/PhysRevLett.104.144801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86F487B-2560-A4C2-BB4D-010FB7CD138A}"/>
              </a:ext>
            </a:extLst>
          </p:cNvPr>
          <p:cNvSpPr/>
          <p:nvPr/>
        </p:nvSpPr>
        <p:spPr>
          <a:xfrm>
            <a:off x="6849761" y="5872504"/>
            <a:ext cx="534223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Principle [based on Löhl, 2010]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F824EA0-0AA4-6EFE-AE11-6F79B70B585D}"/>
              </a:ext>
            </a:extLst>
          </p:cNvPr>
          <p:cNvGrpSpPr/>
          <p:nvPr/>
        </p:nvGrpSpPr>
        <p:grpSpPr>
          <a:xfrm rot="16200000">
            <a:off x="11540991" y="4861347"/>
            <a:ext cx="710367" cy="313371"/>
            <a:chOff x="6802026" y="764705"/>
            <a:chExt cx="710367" cy="313371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B34EF8A-F649-9679-45EF-940BDC1F5E0C}"/>
                </a:ext>
              </a:extLst>
            </p:cNvPr>
            <p:cNvSpPr/>
            <p:nvPr/>
          </p:nvSpPr>
          <p:spPr>
            <a:xfrm>
              <a:off x="6865816" y="764705"/>
              <a:ext cx="582787" cy="305109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5674F94-F65E-874B-4A3F-BBC5920F3C5C}"/>
                </a:ext>
              </a:extLst>
            </p:cNvPr>
            <p:cNvSpPr/>
            <p:nvPr/>
          </p:nvSpPr>
          <p:spPr>
            <a:xfrm>
              <a:off x="6802026" y="891522"/>
              <a:ext cx="710367" cy="186554"/>
            </a:xfrm>
            <a:prstGeom prst="rect">
              <a:avLst/>
            </a:prstGeom>
            <a:solidFill>
              <a:srgbClr val="4A5C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dirty="0">
                  <a:latin typeface="Arial" panose="020B0604020202020204" pitchFamily="34" charset="0"/>
                  <a:cs typeface="Arial" panose="020B0604020202020204" pitchFamily="34" charset="0"/>
                </a:rPr>
                <a:t>Diode</a:t>
              </a:r>
            </a:p>
          </p:txBody>
        </p:sp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0ACDEFA4-B177-F6FE-0632-476550F7D8C8}"/>
              </a:ext>
            </a:extLst>
          </p:cNvPr>
          <p:cNvCxnSpPr>
            <a:cxnSpLocks/>
          </p:cNvCxnSpPr>
          <p:nvPr/>
        </p:nvCxnSpPr>
        <p:spPr>
          <a:xfrm>
            <a:off x="6682735" y="5042572"/>
            <a:ext cx="505319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leichschenkliges Dreieck 15">
            <a:extLst>
              <a:ext uri="{FF2B5EF4-FFF2-40B4-BE49-F238E27FC236}">
                <a16:creationId xmlns:a16="http://schemas.microsoft.com/office/drawing/2014/main" id="{1D5A7E30-3E37-DCFF-560F-5D7DEEF719F1}"/>
              </a:ext>
            </a:extLst>
          </p:cNvPr>
          <p:cNvSpPr/>
          <p:nvPr/>
        </p:nvSpPr>
        <p:spPr>
          <a:xfrm rot="5400000">
            <a:off x="6609058" y="5005840"/>
            <a:ext cx="85222" cy="73467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1CA9C52-8E00-6C79-F72E-876B6B76EF55}"/>
              </a:ext>
            </a:extLst>
          </p:cNvPr>
          <p:cNvSpPr txBox="1"/>
          <p:nvPr/>
        </p:nvSpPr>
        <p:spPr>
          <a:xfrm>
            <a:off x="6600056" y="4999962"/>
            <a:ext cx="1895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 pulsed optical reference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541197E2-F82B-E56E-256A-6771797B9C3D}"/>
              </a:ext>
            </a:extLst>
          </p:cNvPr>
          <p:cNvGrpSpPr/>
          <p:nvPr/>
        </p:nvGrpSpPr>
        <p:grpSpPr>
          <a:xfrm>
            <a:off x="9310962" y="5140034"/>
            <a:ext cx="557527" cy="521214"/>
            <a:chOff x="9431668" y="5140034"/>
            <a:chExt cx="557527" cy="521214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F2D43385-10FD-CF17-66F0-36A857649EAA}"/>
                </a:ext>
              </a:extLst>
            </p:cNvPr>
            <p:cNvCxnSpPr>
              <a:cxnSpLocks/>
            </p:cNvCxnSpPr>
            <p:nvPr/>
          </p:nvCxnSpPr>
          <p:spPr>
            <a:xfrm>
              <a:off x="9436781" y="5527414"/>
              <a:ext cx="0" cy="133834"/>
            </a:xfrm>
            <a:prstGeom prst="line">
              <a:avLst/>
            </a:prstGeom>
            <a:ln>
              <a:solidFill>
                <a:srgbClr val="4A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81CE73AF-72E2-EE28-3FB4-B7B4C8973D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31668" y="5661248"/>
              <a:ext cx="408748" cy="0"/>
            </a:xfrm>
            <a:prstGeom prst="line">
              <a:avLst/>
            </a:prstGeom>
            <a:ln>
              <a:solidFill>
                <a:srgbClr val="4A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r Verbinder 35">
              <a:extLst>
                <a:ext uri="{FF2B5EF4-FFF2-40B4-BE49-F238E27FC236}">
                  <a16:creationId xmlns:a16="http://schemas.microsoft.com/office/drawing/2014/main" id="{A1D007E7-8B57-80F8-1BF8-276DADA4C40A}"/>
                </a:ext>
              </a:extLst>
            </p:cNvPr>
            <p:cNvCxnSpPr>
              <a:cxnSpLocks/>
            </p:cNvCxnSpPr>
            <p:nvPr/>
          </p:nvCxnSpPr>
          <p:spPr>
            <a:xfrm>
              <a:off x="9840416" y="5140034"/>
              <a:ext cx="0" cy="521214"/>
            </a:xfrm>
            <a:prstGeom prst="line">
              <a:avLst/>
            </a:prstGeom>
            <a:ln>
              <a:solidFill>
                <a:srgbClr val="4A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r Verbinder 37">
              <a:extLst>
                <a:ext uri="{FF2B5EF4-FFF2-40B4-BE49-F238E27FC236}">
                  <a16:creationId xmlns:a16="http://schemas.microsoft.com/office/drawing/2014/main" id="{DC1C0550-E8B2-1DF9-1ADF-1E207C9DD2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31668" y="5140034"/>
              <a:ext cx="408748" cy="0"/>
            </a:xfrm>
            <a:prstGeom prst="line">
              <a:avLst/>
            </a:prstGeom>
            <a:ln>
              <a:solidFill>
                <a:srgbClr val="4A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93B44BF5-1553-2C4F-14ED-2357287BDA4E}"/>
                </a:ext>
              </a:extLst>
            </p:cNvPr>
            <p:cNvSpPr/>
            <p:nvPr/>
          </p:nvSpPr>
          <p:spPr>
            <a:xfrm>
              <a:off x="9701195" y="5259874"/>
              <a:ext cx="288000" cy="288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4A5C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9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60666827-1594-47D2-AEE9-D39F3F3BEAD2}"/>
                    </a:ext>
                  </a:extLst>
                </p:cNvPr>
                <p:cNvSpPr txBox="1"/>
                <p:nvPr/>
              </p:nvSpPr>
              <p:spPr>
                <a:xfrm>
                  <a:off x="9746609" y="5212042"/>
                  <a:ext cx="229751" cy="3562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de-DE" sz="1000" dirty="0">
                    <a:solidFill>
                      <a:schemeClr val="tx1"/>
                    </a:solidFill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de-DE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feld 20">
                  <a:extLst>
                    <a:ext uri="{FF2B5EF4-FFF2-40B4-BE49-F238E27FC236}">
                      <a16:creationId xmlns:a16="http://schemas.microsoft.com/office/drawing/2014/main" id="{60666827-1594-47D2-AEE9-D39F3F3BEA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6609" y="5212042"/>
                  <a:ext cx="229751" cy="3562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feld 39">
            <a:extLst>
              <a:ext uri="{FF2B5EF4-FFF2-40B4-BE49-F238E27FC236}">
                <a16:creationId xmlns:a16="http://schemas.microsoft.com/office/drawing/2014/main" id="{A873A662-A547-D0FC-59B5-6E89F7B5D630}"/>
              </a:ext>
            </a:extLst>
          </p:cNvPr>
          <p:cNvSpPr txBox="1"/>
          <p:nvPr/>
        </p:nvSpPr>
        <p:spPr>
          <a:xfrm>
            <a:off x="9188817" y="5291549"/>
            <a:ext cx="1895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bias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BB07AA3C-5F2F-E304-F784-8D93B324CE02}"/>
              </a:ext>
            </a:extLst>
          </p:cNvPr>
          <p:cNvSpPr/>
          <p:nvPr/>
        </p:nvSpPr>
        <p:spPr>
          <a:xfrm>
            <a:off x="9092995" y="3981326"/>
            <a:ext cx="446160" cy="160791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dirty="0">
                <a:latin typeface="Arial" panose="020B0604020202020204" pitchFamily="34" charset="0"/>
                <a:cs typeface="Arial" panose="020B0604020202020204" pitchFamily="34" charset="0"/>
              </a:rPr>
              <a:t>EOM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0EB17328-BED3-322F-4847-0D4732A927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589610" y="3583198"/>
            <a:ext cx="2520000" cy="252000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05BEC706-5691-3E42-84AC-A8CFAC9637E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589610" y="3583198"/>
            <a:ext cx="2520000" cy="2520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D9124E0-9BEB-4B4C-B42B-2331AE73C8D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589610" y="3583198"/>
            <a:ext cx="2520000" cy="2520000"/>
          </a:xfrm>
          <a:prstGeom prst="rect">
            <a:avLst/>
          </a:prstGeom>
        </p:spPr>
      </p:pic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ED6216FE-DF76-0C8B-3AEF-BA50BEAE2867}"/>
              </a:ext>
            </a:extLst>
          </p:cNvPr>
          <p:cNvGrpSpPr/>
          <p:nvPr/>
        </p:nvGrpSpPr>
        <p:grpSpPr>
          <a:xfrm>
            <a:off x="4930470" y="6103198"/>
            <a:ext cx="1237538" cy="339635"/>
            <a:chOff x="5096150" y="6103198"/>
            <a:chExt cx="1237538" cy="339635"/>
          </a:xfrm>
        </p:grpSpPr>
        <p:sp>
          <p:nvSpPr>
            <p:cNvPr id="30" name="Pfeil: nach unten 29">
              <a:extLst>
                <a:ext uri="{FF2B5EF4-FFF2-40B4-BE49-F238E27FC236}">
                  <a16:creationId xmlns:a16="http://schemas.microsoft.com/office/drawing/2014/main" id="{395776F0-2330-841E-7591-842042DFD340}"/>
                </a:ext>
              </a:extLst>
            </p:cNvPr>
            <p:cNvSpPr/>
            <p:nvPr/>
          </p:nvSpPr>
          <p:spPr>
            <a:xfrm rot="10800000">
              <a:off x="5096150" y="6103198"/>
              <a:ext cx="246090" cy="241442"/>
            </a:xfrm>
            <a:prstGeom prst="downArrow">
              <a:avLst/>
            </a:prstGeom>
            <a:solidFill>
              <a:srgbClr val="80BA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FEDB1359-3F4A-A8C9-7561-5D400E06B1E8}"/>
                </a:ext>
              </a:extLst>
            </p:cNvPr>
            <p:cNvSpPr txBox="1"/>
            <p:nvPr/>
          </p:nvSpPr>
          <p:spPr>
            <a:xfrm>
              <a:off x="5230064" y="6165834"/>
              <a:ext cx="11036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Input Voltage</a:t>
              </a:r>
            </a:p>
          </p:txBody>
        </p:sp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BBAA11FD-5DEB-37E8-A15A-3D403BEF2D02}"/>
              </a:ext>
            </a:extLst>
          </p:cNvPr>
          <p:cNvGrpSpPr/>
          <p:nvPr/>
        </p:nvGrpSpPr>
        <p:grpSpPr>
          <a:xfrm>
            <a:off x="3186063" y="4533383"/>
            <a:ext cx="461665" cy="968684"/>
            <a:chOff x="3396058" y="4533383"/>
            <a:chExt cx="461665" cy="968684"/>
          </a:xfrm>
        </p:grpSpPr>
        <p:sp>
          <p:nvSpPr>
            <p:cNvPr id="31" name="Pfeil: nach unten 30">
              <a:extLst>
                <a:ext uri="{FF2B5EF4-FFF2-40B4-BE49-F238E27FC236}">
                  <a16:creationId xmlns:a16="http://schemas.microsoft.com/office/drawing/2014/main" id="{7826CE47-559D-11F7-E212-C0565640DCF6}"/>
                </a:ext>
              </a:extLst>
            </p:cNvPr>
            <p:cNvSpPr/>
            <p:nvPr/>
          </p:nvSpPr>
          <p:spPr>
            <a:xfrm rot="5400000">
              <a:off x="3499285" y="4535707"/>
              <a:ext cx="246090" cy="241442"/>
            </a:xfrm>
            <a:prstGeom prst="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3EDEBACD-AA97-9C74-031D-4D4E5BB28853}"/>
                </a:ext>
              </a:extLst>
            </p:cNvPr>
            <p:cNvSpPr txBox="1"/>
            <p:nvPr/>
          </p:nvSpPr>
          <p:spPr>
            <a:xfrm rot="16200000">
              <a:off x="3247895" y="4892239"/>
              <a:ext cx="757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Intensity</a:t>
              </a:r>
            </a:p>
            <a:p>
              <a:pPr algn="ctr"/>
              <a:r>
                <a:rPr lang="en-US" sz="1200" dirty="0">
                  <a:solidFill>
                    <a:srgbClr val="4A5C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6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1.66667E-6 0.0706 " pathEditMode="relative" rAng="0" ptsTypes="AA">
                                      <p:cBhvr>
                                        <p:cTn id="27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2344 0.00023 " pathEditMode="relative" rAng="0" ptsTypes="AA">
                                      <p:cBhvr>
                                        <p:cTn id="29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1.66667E-6 -0.0706 " pathEditMode="relative" rAng="0" ptsTypes="AA">
                                      <p:cBhvr>
                                        <p:cTn id="42" dur="1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4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02396 0.00023 " pathEditMode="relative" rAng="0" ptsTypes="AA">
                                      <p:cBhvr>
                                        <p:cTn id="44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F7D37-F9C8-46C2-8BD8-A61F98F4C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F623C33-5B19-0F02-AC16-0C2756C30F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7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DFEF402-A352-E96B-7AA6-0A2C6CB0F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Electro-Optical Bunch Arrival-Time Measurement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B119358-D1F8-19CC-FEC2-D82AC1BD6A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2" y="1620000"/>
            <a:ext cx="5957886" cy="4617288"/>
          </a:xfrm>
        </p:spPr>
        <p:txBody>
          <a:bodyPr/>
          <a:lstStyle/>
          <a:p>
            <a:r>
              <a:rPr lang="en-US" u="sng" dirty="0"/>
              <a:t>Comparison to a Button-BPM</a:t>
            </a:r>
          </a:p>
          <a:p>
            <a:endParaRPr lang="de-DE" dirty="0"/>
          </a:p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4">
                <a:extLst>
                  <a:ext uri="{FF2B5EF4-FFF2-40B4-BE49-F238E27FC236}">
                    <a16:creationId xmlns:a16="http://schemas.microsoft.com/office/drawing/2014/main" id="{3A7DE4EE-A8DE-14B9-9115-D50993F242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4291826"/>
                  </p:ext>
                </p:extLst>
              </p:nvPr>
            </p:nvGraphicFramePr>
            <p:xfrm>
              <a:off x="449568" y="1988840"/>
              <a:ext cx="5850073" cy="303276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311933">
                      <a:extLst>
                        <a:ext uri="{9D8B030D-6E8A-4147-A177-3AD203B41FA5}">
                          <a16:colId xmlns:a16="http://schemas.microsoft.com/office/drawing/2014/main" val="787748359"/>
                        </a:ext>
                      </a:extLst>
                    </a:gridCol>
                    <a:gridCol w="2269070">
                      <a:extLst>
                        <a:ext uri="{9D8B030D-6E8A-4147-A177-3AD203B41FA5}">
                          <a16:colId xmlns:a16="http://schemas.microsoft.com/office/drawing/2014/main" val="3711304364"/>
                        </a:ext>
                      </a:extLst>
                    </a:gridCol>
                    <a:gridCol w="2269070">
                      <a:extLst>
                        <a:ext uri="{9D8B030D-6E8A-4147-A177-3AD203B41FA5}">
                          <a16:colId xmlns:a16="http://schemas.microsoft.com/office/drawing/2014/main" val="208123782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0BA2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/>
                            <a:t>Typical EO-BAM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80BA2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/>
                            <a:t>Typical Button-BPM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80BA2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56389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Pickups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Cone-shaped</a:t>
                          </a:r>
                          <a:b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</a:br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(button-like)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Buttons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9404344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No. of PU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2 - 4</a:t>
                          </a:r>
                          <a:b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</a:br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(1 - 2 Channels)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4</a:t>
                          </a:r>
                          <a:b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</a:br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(vert. &amp; horz. channel)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5836168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Termination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noProof="0" dirty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  <m:r>
                                  <a:rPr lang="de-DE" b="0" i="1" noProof="0" dirty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noProof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oMath>
                            </m:oMathPara>
                          </a14:m>
                          <a:endParaRPr lang="en-US" noProof="0" dirty="0">
                            <a:solidFill>
                              <a:srgbClr val="4A5C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noProof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  <m:r>
                                  <a:rPr lang="de-DE" b="0" i="0" noProof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noProof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oMath>
                            </m:oMathPara>
                          </a14:m>
                          <a:endParaRPr lang="en-US" noProof="0" dirty="0">
                            <a:solidFill>
                              <a:srgbClr val="4A5C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0706671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Cut-off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noProof="0" dirty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≥4</m:t>
                                </m:r>
                                <m:r>
                                  <a:rPr lang="en-US" i="1" noProof="0" dirty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b="0" i="1" noProof="0" dirty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noProof="0" dirty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GHz</m:t>
                                </m:r>
                              </m:oMath>
                            </m:oMathPara>
                          </a14:m>
                          <a:endParaRPr lang="en-US" i="0" noProof="0" dirty="0">
                            <a:solidFill>
                              <a:srgbClr val="4A5C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MHz to lower GHz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8801897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Signal Type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Derivative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Derivative or Proportional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4169833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4">
                <a:extLst>
                  <a:ext uri="{FF2B5EF4-FFF2-40B4-BE49-F238E27FC236}">
                    <a16:creationId xmlns:a16="http://schemas.microsoft.com/office/drawing/2014/main" id="{3A7DE4EE-A8DE-14B9-9115-D50993F242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94291826"/>
                  </p:ext>
                </p:extLst>
              </p:nvPr>
            </p:nvGraphicFramePr>
            <p:xfrm>
              <a:off x="449568" y="1988840"/>
              <a:ext cx="5850073" cy="303276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311933">
                      <a:extLst>
                        <a:ext uri="{9D8B030D-6E8A-4147-A177-3AD203B41FA5}">
                          <a16:colId xmlns:a16="http://schemas.microsoft.com/office/drawing/2014/main" val="787748359"/>
                        </a:ext>
                      </a:extLst>
                    </a:gridCol>
                    <a:gridCol w="2269070">
                      <a:extLst>
                        <a:ext uri="{9D8B030D-6E8A-4147-A177-3AD203B41FA5}">
                          <a16:colId xmlns:a16="http://schemas.microsoft.com/office/drawing/2014/main" val="3711304364"/>
                        </a:ext>
                      </a:extLst>
                    </a:gridCol>
                    <a:gridCol w="2269070">
                      <a:extLst>
                        <a:ext uri="{9D8B030D-6E8A-4147-A177-3AD203B41FA5}">
                          <a16:colId xmlns:a16="http://schemas.microsoft.com/office/drawing/2014/main" val="208123782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0BA2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/>
                            <a:t>Typical EO-BAM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80BA2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/>
                            <a:t>Typical Button-BPM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80BA2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563898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Pickups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Cone-shaped</a:t>
                          </a:r>
                          <a:b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</a:br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(button-like)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Buttons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94043442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No. of PU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2 - 4</a:t>
                          </a:r>
                          <a:b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</a:br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(1 - 2 Channels)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4</a:t>
                          </a:r>
                          <a:b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</a:br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(vert. &amp; horz. channel)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5836168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Termination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58333" t="-452459" r="-100538" b="-298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157909" t="-452459" r="-268" b="-2983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06671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Cut-off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58333" t="-552459" r="-100538" b="-198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MHz to lower GHz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88018972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Signal Type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Derivative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Derivative or Proportional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4169833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hteck 5">
            <a:extLst>
              <a:ext uri="{FF2B5EF4-FFF2-40B4-BE49-F238E27FC236}">
                <a16:creationId xmlns:a16="http://schemas.microsoft.com/office/drawing/2014/main" id="{F73429BF-5BCF-27A6-CBAE-3D01C1730F65}"/>
              </a:ext>
            </a:extLst>
          </p:cNvPr>
          <p:cNvSpPr/>
          <p:nvPr/>
        </p:nvSpPr>
        <p:spPr>
          <a:xfrm>
            <a:off x="2343807" y="4046483"/>
            <a:ext cx="1087898" cy="273270"/>
          </a:xfrm>
          <a:prstGeom prst="rect">
            <a:avLst/>
          </a:prstGeom>
          <a:noFill/>
          <a:ln>
            <a:solidFill>
              <a:srgbClr val="80BA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183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434804E-5890-736D-4E4F-AE095E7636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8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9D8ADC-01B2-6032-70F9-72A217D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Electro-Optical Bunch Arrival-Time Measurement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8E3EB3D-3D69-32FB-692F-F25473B91E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2" y="1620000"/>
            <a:ext cx="5957886" cy="4617288"/>
          </a:xfrm>
        </p:spPr>
        <p:txBody>
          <a:bodyPr/>
          <a:lstStyle/>
          <a:p>
            <a:r>
              <a:rPr lang="en-US" u="sng" dirty="0"/>
              <a:t>Comparison to a Button-BPM</a:t>
            </a:r>
          </a:p>
          <a:p>
            <a:endParaRPr lang="de-DE" dirty="0"/>
          </a:p>
          <a:p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elle 4">
                <a:extLst>
                  <a:ext uri="{FF2B5EF4-FFF2-40B4-BE49-F238E27FC236}">
                    <a16:creationId xmlns:a16="http://schemas.microsoft.com/office/drawing/2014/main" id="{DD8B1FED-8985-58AB-346D-AA6BCCA38D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8061325"/>
                  </p:ext>
                </p:extLst>
              </p:nvPr>
            </p:nvGraphicFramePr>
            <p:xfrm>
              <a:off x="449568" y="1988840"/>
              <a:ext cx="5850073" cy="303276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311933">
                      <a:extLst>
                        <a:ext uri="{9D8B030D-6E8A-4147-A177-3AD203B41FA5}">
                          <a16:colId xmlns:a16="http://schemas.microsoft.com/office/drawing/2014/main" val="787748359"/>
                        </a:ext>
                      </a:extLst>
                    </a:gridCol>
                    <a:gridCol w="2269070">
                      <a:extLst>
                        <a:ext uri="{9D8B030D-6E8A-4147-A177-3AD203B41FA5}">
                          <a16:colId xmlns:a16="http://schemas.microsoft.com/office/drawing/2014/main" val="3711304364"/>
                        </a:ext>
                      </a:extLst>
                    </a:gridCol>
                    <a:gridCol w="2269070">
                      <a:extLst>
                        <a:ext uri="{9D8B030D-6E8A-4147-A177-3AD203B41FA5}">
                          <a16:colId xmlns:a16="http://schemas.microsoft.com/office/drawing/2014/main" val="208123782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0BA2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/>
                            <a:t>Typical EO-BAM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80BA2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/>
                            <a:t>Typical Button-BPM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80BA2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56389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Pickups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Cone-shaped</a:t>
                          </a:r>
                          <a:b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</a:br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(button-like)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Buttons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9404344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No. of PU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2 - 4</a:t>
                          </a:r>
                          <a:b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</a:br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(1 - 2 Channels)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4</a:t>
                          </a:r>
                          <a:b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</a:br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(vert. &amp; horz. channel)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5836168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Termination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noProof="0" dirty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  <m:r>
                                  <a:rPr lang="de-DE" b="0" i="1" noProof="0" dirty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noProof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oMath>
                            </m:oMathPara>
                          </a14:m>
                          <a:endParaRPr lang="en-US" noProof="0" dirty="0">
                            <a:solidFill>
                              <a:srgbClr val="4A5C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noProof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50</m:t>
                                </m:r>
                                <m:r>
                                  <a:rPr lang="de-DE" b="0" i="0" noProof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noProof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</m:oMath>
                            </m:oMathPara>
                          </a14:m>
                          <a:endParaRPr lang="en-US" noProof="0" dirty="0">
                            <a:solidFill>
                              <a:srgbClr val="4A5C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0706671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Cut-off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noProof="0" dirty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≥4</m:t>
                                </m:r>
                                <m:r>
                                  <a:rPr lang="en-US" i="1" noProof="0" dirty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de-DE" b="0" i="1" noProof="0" dirty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noProof="0" dirty="0" smtClean="0">
                                    <a:solidFill>
                                      <a:srgbClr val="4A5C66"/>
                                    </a:solidFill>
                                    <a:latin typeface="Cambria Math" panose="02040503050406030204" pitchFamily="18" charset="0"/>
                                  </a:rPr>
                                  <m:t>GHz</m:t>
                                </m:r>
                              </m:oMath>
                            </m:oMathPara>
                          </a14:m>
                          <a:endParaRPr lang="en-US" i="0" noProof="0" dirty="0">
                            <a:solidFill>
                              <a:srgbClr val="4A5C66"/>
                            </a:solidFill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MHz to lower GHz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8801897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Signal Type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Derivative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Derivative or Proportional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41698332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elle 4">
                <a:extLst>
                  <a:ext uri="{FF2B5EF4-FFF2-40B4-BE49-F238E27FC236}">
                    <a16:creationId xmlns:a16="http://schemas.microsoft.com/office/drawing/2014/main" id="{DD8B1FED-8985-58AB-346D-AA6BCCA38D8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8061325"/>
                  </p:ext>
                </p:extLst>
              </p:nvPr>
            </p:nvGraphicFramePr>
            <p:xfrm>
              <a:off x="449568" y="1988840"/>
              <a:ext cx="5850073" cy="3032760"/>
            </p:xfrm>
            <a:graphic>
              <a:graphicData uri="http://schemas.openxmlformats.org/drawingml/2006/table">
                <a:tbl>
                  <a:tblPr firstRow="1" bandRow="1">
                    <a:tableStyleId>{7E9639D4-E3E2-4D34-9284-5A2195B3D0D7}</a:tableStyleId>
                  </a:tblPr>
                  <a:tblGrid>
                    <a:gridCol w="1311933">
                      <a:extLst>
                        <a:ext uri="{9D8B030D-6E8A-4147-A177-3AD203B41FA5}">
                          <a16:colId xmlns:a16="http://schemas.microsoft.com/office/drawing/2014/main" val="787748359"/>
                        </a:ext>
                      </a:extLst>
                    </a:gridCol>
                    <a:gridCol w="2269070">
                      <a:extLst>
                        <a:ext uri="{9D8B030D-6E8A-4147-A177-3AD203B41FA5}">
                          <a16:colId xmlns:a16="http://schemas.microsoft.com/office/drawing/2014/main" val="3711304364"/>
                        </a:ext>
                      </a:extLst>
                    </a:gridCol>
                    <a:gridCol w="2269070">
                      <a:extLst>
                        <a:ext uri="{9D8B030D-6E8A-4147-A177-3AD203B41FA5}">
                          <a16:colId xmlns:a16="http://schemas.microsoft.com/office/drawing/2014/main" val="208123782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de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80BA2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/>
                            <a:t>Typical EO-BAM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80BA24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u="sng" dirty="0"/>
                            <a:t>Typical Button-BPM</a:t>
                          </a:r>
                          <a:endParaRPr lang="de-DE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solidFill>
                          <a:srgbClr val="80BA2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563898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Pickups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Cone-shaped</a:t>
                          </a:r>
                          <a:b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</a:br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(button-like)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Buttons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94043442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No. of PU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2 - 4</a:t>
                          </a:r>
                          <a:b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</a:br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(1 - 2 Channels)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4</a:t>
                          </a:r>
                          <a:b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</a:br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(vert. &amp; horz. channel)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5836168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Termination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58333" t="-452459" r="-100538" b="-298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3"/>
                          <a:stretch>
                            <a:fillRect l="-157909" t="-452459" r="-268" b="-2983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06671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Cut-off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l="-58333" t="-552459" r="-100538" b="-1983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MHz to lower GHz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88018972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Signal Type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Derivative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noProof="0" dirty="0">
                              <a:solidFill>
                                <a:srgbClr val="4A5C66"/>
                              </a:solidFill>
                            </a:rPr>
                            <a:t>Derivative or Proportional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41698332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hteck 9">
            <a:extLst>
              <a:ext uri="{FF2B5EF4-FFF2-40B4-BE49-F238E27FC236}">
                <a16:creationId xmlns:a16="http://schemas.microsoft.com/office/drawing/2014/main" id="{8D0B2D3A-A0E5-27FE-4926-D654B172DD20}"/>
              </a:ext>
            </a:extLst>
          </p:cNvPr>
          <p:cNvSpPr/>
          <p:nvPr/>
        </p:nvSpPr>
        <p:spPr>
          <a:xfrm>
            <a:off x="8918755" y="6156012"/>
            <a:ext cx="3294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Angelovski et al., Proc. IBIC’12. Paper: MOPA46</a:t>
            </a:r>
          </a:p>
          <a:p>
            <a:pPr algn="r"/>
            <a:r>
              <a:rPr lang="en-US" sz="9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Forck, Proc. CAS 2024, Event:1356988, Contr.:5713247</a:t>
            </a:r>
          </a:p>
        </p:txBody>
      </p:sp>
      <p:pic>
        <p:nvPicPr>
          <p:cNvPr id="14" name="Grafik 13" descr="IMG_0541_s.jpg">
            <a:extLst>
              <a:ext uri="{FF2B5EF4-FFF2-40B4-BE49-F238E27FC236}">
                <a16:creationId xmlns:a16="http://schemas.microsoft.com/office/drawing/2014/main" id="{77736BF6-C4BC-E47B-7A9F-05E5ECA5A2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43" t="9806" r="22298" b="22123"/>
          <a:stretch/>
        </p:blipFill>
        <p:spPr bwMode="auto">
          <a:xfrm>
            <a:off x="6555508" y="2102115"/>
            <a:ext cx="2363282" cy="18026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E18F2E6D-0AB2-191A-5A93-A5735EAB0D81}"/>
              </a:ext>
            </a:extLst>
          </p:cNvPr>
          <p:cNvCxnSpPr>
            <a:cxnSpLocks/>
          </p:cNvCxnSpPr>
          <p:nvPr/>
        </p:nvCxnSpPr>
        <p:spPr>
          <a:xfrm>
            <a:off x="7844649" y="3829913"/>
            <a:ext cx="0" cy="107598"/>
          </a:xfrm>
          <a:prstGeom prst="line">
            <a:avLst/>
          </a:prstGeom>
          <a:ln w="28575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0E39FF7-22E7-B64D-B090-0310F8D068F2}"/>
              </a:ext>
            </a:extLst>
          </p:cNvPr>
          <p:cNvCxnSpPr>
            <a:cxnSpLocks/>
          </p:cNvCxnSpPr>
          <p:nvPr/>
        </p:nvCxnSpPr>
        <p:spPr>
          <a:xfrm flipH="1">
            <a:off x="7843077" y="3929127"/>
            <a:ext cx="2140529" cy="0"/>
          </a:xfrm>
          <a:prstGeom prst="line">
            <a:avLst/>
          </a:prstGeom>
          <a:ln w="28575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B61E4F71-4D07-767F-0150-D70155E23D06}"/>
              </a:ext>
            </a:extLst>
          </p:cNvPr>
          <p:cNvCxnSpPr>
            <a:cxnSpLocks/>
          </p:cNvCxnSpPr>
          <p:nvPr/>
        </p:nvCxnSpPr>
        <p:spPr>
          <a:xfrm>
            <a:off x="7843077" y="2060848"/>
            <a:ext cx="0" cy="129150"/>
          </a:xfrm>
          <a:prstGeom prst="line">
            <a:avLst/>
          </a:prstGeom>
          <a:ln w="28575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8E6F42C1-C7D7-DA0D-D37E-F1EC91860713}"/>
              </a:ext>
            </a:extLst>
          </p:cNvPr>
          <p:cNvCxnSpPr>
            <a:cxnSpLocks/>
          </p:cNvCxnSpPr>
          <p:nvPr/>
        </p:nvCxnSpPr>
        <p:spPr>
          <a:xfrm flipH="1">
            <a:off x="7843077" y="2060848"/>
            <a:ext cx="2140529" cy="0"/>
          </a:xfrm>
          <a:prstGeom prst="line">
            <a:avLst/>
          </a:prstGeom>
          <a:ln w="28575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E70EA8CC-249F-14C2-81DC-81EC63AB6769}"/>
              </a:ext>
            </a:extLst>
          </p:cNvPr>
          <p:cNvSpPr/>
          <p:nvPr/>
        </p:nvSpPr>
        <p:spPr>
          <a:xfrm>
            <a:off x="6479924" y="3699194"/>
            <a:ext cx="1981732" cy="2441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Angelovski, IBIC’12</a:t>
            </a:r>
          </a:p>
        </p:txBody>
      </p:sp>
      <p:sp>
        <p:nvSpPr>
          <p:cNvPr id="24" name="Teilkreis 23">
            <a:extLst>
              <a:ext uri="{FF2B5EF4-FFF2-40B4-BE49-F238E27FC236}">
                <a16:creationId xmlns:a16="http://schemas.microsoft.com/office/drawing/2014/main" id="{9A3D4899-24F3-E672-29A6-63FF5B998102}"/>
              </a:ext>
            </a:extLst>
          </p:cNvPr>
          <p:cNvSpPr/>
          <p:nvPr/>
        </p:nvSpPr>
        <p:spPr>
          <a:xfrm>
            <a:off x="9074650" y="2089423"/>
            <a:ext cx="900000" cy="900000"/>
          </a:xfrm>
          <a:prstGeom prst="pie">
            <a:avLst>
              <a:gd name="adj1" fmla="val 0"/>
              <a:gd name="adj2" fmla="val 5388303"/>
            </a:avLst>
          </a:prstGeom>
          <a:noFill/>
          <a:ln w="19050">
            <a:solidFill>
              <a:srgbClr val="4A5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4A5C66"/>
              </a:solidFill>
            </a:endParaRPr>
          </a:p>
        </p:txBody>
      </p:sp>
      <p:sp>
        <p:nvSpPr>
          <p:cNvPr id="25" name="Teilkreis 24">
            <a:extLst>
              <a:ext uri="{FF2B5EF4-FFF2-40B4-BE49-F238E27FC236}">
                <a16:creationId xmlns:a16="http://schemas.microsoft.com/office/drawing/2014/main" id="{5C1B75D0-77B5-ED4B-F8CB-9AB7168D456C}"/>
              </a:ext>
            </a:extLst>
          </p:cNvPr>
          <p:cNvSpPr/>
          <p:nvPr/>
        </p:nvSpPr>
        <p:spPr>
          <a:xfrm rot="5400000">
            <a:off x="9974650" y="2095887"/>
            <a:ext cx="900000" cy="900000"/>
          </a:xfrm>
          <a:prstGeom prst="pie">
            <a:avLst>
              <a:gd name="adj1" fmla="val 0"/>
              <a:gd name="adj2" fmla="val 5424666"/>
            </a:avLst>
          </a:prstGeom>
          <a:noFill/>
          <a:ln w="19050">
            <a:solidFill>
              <a:srgbClr val="4A5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8" name="Teilkreis 27">
            <a:extLst>
              <a:ext uri="{FF2B5EF4-FFF2-40B4-BE49-F238E27FC236}">
                <a16:creationId xmlns:a16="http://schemas.microsoft.com/office/drawing/2014/main" id="{9D48090B-069E-1CEB-B101-5F77877F795B}"/>
              </a:ext>
            </a:extLst>
          </p:cNvPr>
          <p:cNvSpPr/>
          <p:nvPr/>
        </p:nvSpPr>
        <p:spPr>
          <a:xfrm rot="16200000">
            <a:off x="9074650" y="2986928"/>
            <a:ext cx="900000" cy="900000"/>
          </a:xfrm>
          <a:prstGeom prst="pie">
            <a:avLst>
              <a:gd name="adj1" fmla="val 0"/>
              <a:gd name="adj2" fmla="val 5424666"/>
            </a:avLst>
          </a:prstGeom>
          <a:noFill/>
          <a:ln w="19050">
            <a:solidFill>
              <a:srgbClr val="4A5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4A5C66"/>
              </a:solidFill>
            </a:endParaRPr>
          </a:p>
        </p:txBody>
      </p:sp>
      <p:sp>
        <p:nvSpPr>
          <p:cNvPr id="29" name="Teilkreis 28">
            <a:extLst>
              <a:ext uri="{FF2B5EF4-FFF2-40B4-BE49-F238E27FC236}">
                <a16:creationId xmlns:a16="http://schemas.microsoft.com/office/drawing/2014/main" id="{49037C2C-C389-5BC0-5018-4A4A8FA2B99A}"/>
              </a:ext>
            </a:extLst>
          </p:cNvPr>
          <p:cNvSpPr/>
          <p:nvPr/>
        </p:nvSpPr>
        <p:spPr>
          <a:xfrm rot="10800000">
            <a:off x="9974650" y="2995886"/>
            <a:ext cx="900000" cy="900000"/>
          </a:xfrm>
          <a:prstGeom prst="pie">
            <a:avLst>
              <a:gd name="adj1" fmla="val 0"/>
              <a:gd name="adj2" fmla="val 5424666"/>
            </a:avLst>
          </a:prstGeom>
          <a:noFill/>
          <a:ln w="19050">
            <a:solidFill>
              <a:srgbClr val="4A5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F960DB18-20CB-67DE-D314-E6433F41F3B5}"/>
              </a:ext>
            </a:extLst>
          </p:cNvPr>
          <p:cNvCxnSpPr>
            <a:cxnSpLocks/>
          </p:cNvCxnSpPr>
          <p:nvPr/>
        </p:nvCxnSpPr>
        <p:spPr>
          <a:xfrm>
            <a:off x="9974650" y="2060848"/>
            <a:ext cx="0" cy="485039"/>
          </a:xfrm>
          <a:prstGeom prst="line">
            <a:avLst/>
          </a:prstGeom>
          <a:ln w="28575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4D575CF8-4FDF-A29C-C3F5-3CC6EB86865E}"/>
              </a:ext>
            </a:extLst>
          </p:cNvPr>
          <p:cNvCxnSpPr>
            <a:cxnSpLocks/>
          </p:cNvCxnSpPr>
          <p:nvPr/>
        </p:nvCxnSpPr>
        <p:spPr>
          <a:xfrm>
            <a:off x="9974650" y="3445886"/>
            <a:ext cx="0" cy="490556"/>
          </a:xfrm>
          <a:prstGeom prst="line">
            <a:avLst/>
          </a:prstGeom>
          <a:ln w="28575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23036812-7AD3-81BE-0AC6-C7E7296A6DCA}"/>
                  </a:ext>
                </a:extLst>
              </p:cNvPr>
              <p:cNvSpPr txBox="1"/>
              <p:nvPr/>
            </p:nvSpPr>
            <p:spPr>
              <a:xfrm>
                <a:off x="9522279" y="2526919"/>
                <a:ext cx="20678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</a:rPr>
                        <m:t>0°</m:t>
                      </m:r>
                    </m:oMath>
                  </m:oMathPara>
                </a14:m>
                <a:endParaRPr lang="de-DE" sz="1400" dirty="0">
                  <a:solidFill>
                    <a:srgbClr val="4A5C66"/>
                  </a:solidFill>
                </a:endParaRPr>
              </a:p>
            </p:txBody>
          </p:sp>
        </mc:Choice>
        <mc:Fallback xmlns="">
          <p:sp>
            <p:nvSpPr>
              <p:cNvPr id="40" name="Textfeld 39">
                <a:extLst>
                  <a:ext uri="{FF2B5EF4-FFF2-40B4-BE49-F238E27FC236}">
                    <a16:creationId xmlns:a16="http://schemas.microsoft.com/office/drawing/2014/main" id="{23036812-7AD3-81BE-0AC6-C7E7296A6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279" y="2526919"/>
                <a:ext cx="206788" cy="215444"/>
              </a:xfrm>
              <a:prstGeom prst="rect">
                <a:avLst/>
              </a:prstGeom>
              <a:blipFill>
                <a:blip r:embed="rId5"/>
                <a:stretch>
                  <a:fillRect l="-20588" r="-17647" b="-5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B6A06946-4669-060F-D16D-3BE5A08238CC}"/>
                  </a:ext>
                </a:extLst>
              </p:cNvPr>
              <p:cNvSpPr txBox="1"/>
              <p:nvPr/>
            </p:nvSpPr>
            <p:spPr>
              <a:xfrm>
                <a:off x="9522279" y="3237793"/>
                <a:ext cx="40555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</a:rPr>
                        <m:t>180°</m:t>
                      </m:r>
                    </m:oMath>
                  </m:oMathPara>
                </a14:m>
                <a:endParaRPr lang="de-DE" sz="1400" dirty="0">
                  <a:solidFill>
                    <a:srgbClr val="4A5C66"/>
                  </a:solidFill>
                </a:endParaRPr>
              </a:p>
            </p:txBody>
          </p:sp>
        </mc:Choice>
        <mc:Fallback xmlns="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B6A06946-4669-060F-D16D-3BE5A0823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279" y="3237793"/>
                <a:ext cx="405559" cy="215444"/>
              </a:xfrm>
              <a:prstGeom prst="rect">
                <a:avLst/>
              </a:prstGeom>
              <a:blipFill>
                <a:blip r:embed="rId6"/>
                <a:stretch>
                  <a:fillRect l="-8955" r="-8955" b="-5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E71E6D80-944D-970D-F8FC-51DCAE722626}"/>
                  </a:ext>
                </a:extLst>
              </p:cNvPr>
              <p:cNvSpPr txBox="1"/>
              <p:nvPr/>
            </p:nvSpPr>
            <p:spPr>
              <a:xfrm>
                <a:off x="10226857" y="2523970"/>
                <a:ext cx="20678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</a:rPr>
                        <m:t>0°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2" name="Textfeld 41">
                <a:extLst>
                  <a:ext uri="{FF2B5EF4-FFF2-40B4-BE49-F238E27FC236}">
                    <a16:creationId xmlns:a16="http://schemas.microsoft.com/office/drawing/2014/main" id="{E71E6D80-944D-970D-F8FC-51DCAE7226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6857" y="2523970"/>
                <a:ext cx="206788" cy="215444"/>
              </a:xfrm>
              <a:prstGeom prst="rect">
                <a:avLst/>
              </a:prstGeom>
              <a:blipFill>
                <a:blip r:embed="rId5"/>
                <a:stretch>
                  <a:fillRect l="-20588" r="-17647" b="-5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AA32CEC4-1B40-3F4E-E837-2D5DB3898815}"/>
                  </a:ext>
                </a:extLst>
              </p:cNvPr>
              <p:cNvSpPr txBox="1"/>
              <p:nvPr/>
            </p:nvSpPr>
            <p:spPr>
              <a:xfrm>
                <a:off x="10224996" y="3243456"/>
                <a:ext cx="20678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</a:rPr>
                        <m:t>0°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AA32CEC4-1B40-3F4E-E837-2D5DB3898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4996" y="3243456"/>
                <a:ext cx="206788" cy="215444"/>
              </a:xfrm>
              <a:prstGeom prst="rect">
                <a:avLst/>
              </a:prstGeom>
              <a:blipFill>
                <a:blip r:embed="rId5"/>
                <a:stretch>
                  <a:fillRect l="-20588" r="-17647" b="-571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hteck 43">
            <a:extLst>
              <a:ext uri="{FF2B5EF4-FFF2-40B4-BE49-F238E27FC236}">
                <a16:creationId xmlns:a16="http://schemas.microsoft.com/office/drawing/2014/main" id="{7907E537-A626-D743-CCDC-A2663A9952FC}"/>
              </a:ext>
            </a:extLst>
          </p:cNvPr>
          <p:cNvSpPr/>
          <p:nvPr/>
        </p:nvSpPr>
        <p:spPr>
          <a:xfrm>
            <a:off x="10105798" y="3436927"/>
            <a:ext cx="67881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algn="ctr"/>
            <a:r>
              <a:rPr lang="en-US" sz="12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</a:p>
        </p:txBody>
      </p: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7A9C8081-9B9C-1452-25A3-18EC614AA975}"/>
              </a:ext>
            </a:extLst>
          </p:cNvPr>
          <p:cNvCxnSpPr>
            <a:cxnSpLocks/>
          </p:cNvCxnSpPr>
          <p:nvPr/>
        </p:nvCxnSpPr>
        <p:spPr>
          <a:xfrm flipH="1">
            <a:off x="10414827" y="2992654"/>
            <a:ext cx="1110060" cy="0"/>
          </a:xfrm>
          <a:prstGeom prst="line">
            <a:avLst/>
          </a:prstGeom>
          <a:ln w="28575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>
            <a:extLst>
              <a:ext uri="{FF2B5EF4-FFF2-40B4-BE49-F238E27FC236}">
                <a16:creationId xmlns:a16="http://schemas.microsoft.com/office/drawing/2014/main" id="{30200DFB-C256-B1A7-29F9-5C3828487983}"/>
              </a:ext>
            </a:extLst>
          </p:cNvPr>
          <p:cNvCxnSpPr>
            <a:cxnSpLocks/>
          </p:cNvCxnSpPr>
          <p:nvPr/>
        </p:nvCxnSpPr>
        <p:spPr>
          <a:xfrm flipH="1">
            <a:off x="10731972" y="3151249"/>
            <a:ext cx="792915" cy="0"/>
          </a:xfrm>
          <a:prstGeom prst="line">
            <a:avLst/>
          </a:prstGeom>
          <a:ln w="28575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>
            <a:extLst>
              <a:ext uri="{FF2B5EF4-FFF2-40B4-BE49-F238E27FC236}">
                <a16:creationId xmlns:a16="http://schemas.microsoft.com/office/drawing/2014/main" id="{48BB4F81-11BC-00B6-7A25-19B0D1D158C0}"/>
              </a:ext>
            </a:extLst>
          </p:cNvPr>
          <p:cNvCxnSpPr>
            <a:cxnSpLocks/>
          </p:cNvCxnSpPr>
          <p:nvPr/>
        </p:nvCxnSpPr>
        <p:spPr>
          <a:xfrm flipH="1">
            <a:off x="9235170" y="3829913"/>
            <a:ext cx="1496802" cy="0"/>
          </a:xfrm>
          <a:prstGeom prst="line">
            <a:avLst/>
          </a:prstGeom>
          <a:ln w="28575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>
            <a:extLst>
              <a:ext uri="{FF2B5EF4-FFF2-40B4-BE49-F238E27FC236}">
                <a16:creationId xmlns:a16="http://schemas.microsoft.com/office/drawing/2014/main" id="{185908A4-FE21-D112-AEE7-9B5CF8031F6E}"/>
              </a:ext>
            </a:extLst>
          </p:cNvPr>
          <p:cNvCxnSpPr>
            <a:cxnSpLocks/>
          </p:cNvCxnSpPr>
          <p:nvPr/>
        </p:nvCxnSpPr>
        <p:spPr>
          <a:xfrm flipH="1">
            <a:off x="9234249" y="2992654"/>
            <a:ext cx="288030" cy="0"/>
          </a:xfrm>
          <a:prstGeom prst="line">
            <a:avLst/>
          </a:prstGeom>
          <a:ln w="28575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>
            <a:extLst>
              <a:ext uri="{FF2B5EF4-FFF2-40B4-BE49-F238E27FC236}">
                <a16:creationId xmlns:a16="http://schemas.microsoft.com/office/drawing/2014/main" id="{33B52259-D44C-BF42-BA43-58A8C3F6071D}"/>
              </a:ext>
            </a:extLst>
          </p:cNvPr>
          <p:cNvCxnSpPr>
            <a:cxnSpLocks/>
          </p:cNvCxnSpPr>
          <p:nvPr/>
        </p:nvCxnSpPr>
        <p:spPr>
          <a:xfrm>
            <a:off x="9245013" y="2986927"/>
            <a:ext cx="0" cy="842986"/>
          </a:xfrm>
          <a:prstGeom prst="line">
            <a:avLst/>
          </a:prstGeom>
          <a:ln w="28575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>
            <a:extLst>
              <a:ext uri="{FF2B5EF4-FFF2-40B4-BE49-F238E27FC236}">
                <a16:creationId xmlns:a16="http://schemas.microsoft.com/office/drawing/2014/main" id="{E3E90322-EA1B-D783-82E5-A0C114EE21C7}"/>
              </a:ext>
            </a:extLst>
          </p:cNvPr>
          <p:cNvCxnSpPr>
            <a:cxnSpLocks/>
          </p:cNvCxnSpPr>
          <p:nvPr/>
        </p:nvCxnSpPr>
        <p:spPr>
          <a:xfrm flipV="1">
            <a:off x="10736999" y="3151249"/>
            <a:ext cx="0" cy="678664"/>
          </a:xfrm>
          <a:prstGeom prst="line">
            <a:avLst/>
          </a:prstGeom>
          <a:ln w="28575">
            <a:solidFill>
              <a:srgbClr val="4A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5436CCD6-C986-2FFB-BA2C-70962A3DA75F}"/>
              </a:ext>
            </a:extLst>
          </p:cNvPr>
          <p:cNvCxnSpPr>
            <a:cxnSpLocks/>
          </p:cNvCxnSpPr>
          <p:nvPr/>
        </p:nvCxnSpPr>
        <p:spPr>
          <a:xfrm flipH="1">
            <a:off x="11496502" y="3151987"/>
            <a:ext cx="432048" cy="0"/>
          </a:xfrm>
          <a:prstGeom prst="line">
            <a:avLst/>
          </a:prstGeom>
          <a:ln w="28575">
            <a:solidFill>
              <a:srgbClr val="4A5C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r Verbinder 62">
            <a:extLst>
              <a:ext uri="{FF2B5EF4-FFF2-40B4-BE49-F238E27FC236}">
                <a16:creationId xmlns:a16="http://schemas.microsoft.com/office/drawing/2014/main" id="{0AEEC42F-3980-A562-FCCB-3A0024B55A20}"/>
              </a:ext>
            </a:extLst>
          </p:cNvPr>
          <p:cNvCxnSpPr>
            <a:cxnSpLocks/>
          </p:cNvCxnSpPr>
          <p:nvPr/>
        </p:nvCxnSpPr>
        <p:spPr>
          <a:xfrm flipH="1">
            <a:off x="11496502" y="2992654"/>
            <a:ext cx="432048" cy="0"/>
          </a:xfrm>
          <a:prstGeom prst="line">
            <a:avLst/>
          </a:prstGeom>
          <a:ln w="28575">
            <a:solidFill>
              <a:srgbClr val="4A5C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DEC7988B-28BC-43B6-045D-D7B6EDA68EAA}"/>
                  </a:ext>
                </a:extLst>
              </p:cNvPr>
              <p:cNvSpPr txBox="1"/>
              <p:nvPr/>
            </p:nvSpPr>
            <p:spPr>
              <a:xfrm>
                <a:off x="10445766" y="2742533"/>
                <a:ext cx="16671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</a:rPr>
                        <m:t>∑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DEC7988B-28BC-43B6-045D-D7B6EDA68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45766" y="2742533"/>
                <a:ext cx="166712" cy="215444"/>
              </a:xfrm>
              <a:prstGeom prst="rect">
                <a:avLst/>
              </a:prstGeom>
              <a:blipFill>
                <a:blip r:embed="rId7"/>
                <a:stretch>
                  <a:fillRect l="-40741" r="-37037" b="-3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5EBDAC7B-9DD2-4396-FF2B-A14AD654C746}"/>
                  </a:ext>
                </a:extLst>
              </p:cNvPr>
              <p:cNvSpPr txBox="1"/>
              <p:nvPr/>
            </p:nvSpPr>
            <p:spPr>
              <a:xfrm>
                <a:off x="9360038" y="2793011"/>
                <a:ext cx="14747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400" b="0" i="0" smtClean="0">
                          <a:solidFill>
                            <a:srgbClr val="4A5C66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65" name="Textfeld 64">
                <a:extLst>
                  <a:ext uri="{FF2B5EF4-FFF2-40B4-BE49-F238E27FC236}">
                    <a16:creationId xmlns:a16="http://schemas.microsoft.com/office/drawing/2014/main" id="{5EBDAC7B-9DD2-4396-FF2B-A14AD654C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038" y="2793011"/>
                <a:ext cx="147476" cy="215444"/>
              </a:xfrm>
              <a:prstGeom prst="rect">
                <a:avLst/>
              </a:prstGeom>
              <a:blipFill>
                <a:blip r:embed="rId8"/>
                <a:stretch>
                  <a:fillRect l="-28000" r="-20000" b="-27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Rechteck 100">
            <a:extLst>
              <a:ext uri="{FF2B5EF4-FFF2-40B4-BE49-F238E27FC236}">
                <a16:creationId xmlns:a16="http://schemas.microsoft.com/office/drawing/2014/main" id="{99E4C7A0-03BE-EB94-A430-55FB976D5D1A}"/>
              </a:ext>
            </a:extLst>
          </p:cNvPr>
          <p:cNvSpPr/>
          <p:nvPr/>
        </p:nvSpPr>
        <p:spPr>
          <a:xfrm>
            <a:off x="11465857" y="3131015"/>
            <a:ext cx="67881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12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</a:t>
            </a:r>
          </a:p>
        </p:txBody>
      </p:sp>
      <p:sp>
        <p:nvSpPr>
          <p:cNvPr id="102" name="Rechteck 101">
            <a:extLst>
              <a:ext uri="{FF2B5EF4-FFF2-40B4-BE49-F238E27FC236}">
                <a16:creationId xmlns:a16="http://schemas.microsoft.com/office/drawing/2014/main" id="{924FF60D-0ECE-35D5-1054-2B0F47DA394B}"/>
              </a:ext>
            </a:extLst>
          </p:cNvPr>
          <p:cNvSpPr/>
          <p:nvPr/>
        </p:nvSpPr>
        <p:spPr>
          <a:xfrm>
            <a:off x="11465857" y="2735751"/>
            <a:ext cx="678815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en-US" sz="1200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</a:p>
        </p:txBody>
      </p:sp>
      <p:sp>
        <p:nvSpPr>
          <p:cNvPr id="103" name="Rechteck 102">
            <a:extLst>
              <a:ext uri="{FF2B5EF4-FFF2-40B4-BE49-F238E27FC236}">
                <a16:creationId xmlns:a16="http://schemas.microsoft.com/office/drawing/2014/main" id="{9A3D6814-39B7-3822-C3D1-6AADE8334FAC}"/>
              </a:ext>
            </a:extLst>
          </p:cNvPr>
          <p:cNvSpPr/>
          <p:nvPr/>
        </p:nvSpPr>
        <p:spPr>
          <a:xfrm>
            <a:off x="6411496" y="4056520"/>
            <a:ext cx="558916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1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 of an exemplary broadband signal processing scheme for a button-BPM [adapted from P. Forck, 2024]. </a:t>
            </a:r>
            <a:endParaRPr lang="en-US" sz="1500" i="1" dirty="0">
              <a:solidFill>
                <a:srgbClr val="80BA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Rechteck 106">
            <a:extLst>
              <a:ext uri="{FF2B5EF4-FFF2-40B4-BE49-F238E27FC236}">
                <a16:creationId xmlns:a16="http://schemas.microsoft.com/office/drawing/2014/main" id="{A2E6C982-077B-E2A9-E9CF-EB809D04D517}"/>
              </a:ext>
            </a:extLst>
          </p:cNvPr>
          <p:cNvSpPr/>
          <p:nvPr/>
        </p:nvSpPr>
        <p:spPr>
          <a:xfrm>
            <a:off x="6389888" y="4518185"/>
            <a:ext cx="558916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i="1" dirty="0">
                <a:solidFill>
                  <a:srgbClr val="80BA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parts are also common for the EO-BAM.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F4FDCA4-16B1-086D-5BD9-609F35FF4572}"/>
              </a:ext>
            </a:extLst>
          </p:cNvPr>
          <p:cNvSpPr/>
          <p:nvPr/>
        </p:nvSpPr>
        <p:spPr>
          <a:xfrm>
            <a:off x="9524650" y="2539423"/>
            <a:ext cx="900000" cy="900000"/>
          </a:xfrm>
          <a:prstGeom prst="rect">
            <a:avLst/>
          </a:prstGeom>
          <a:noFill/>
          <a:ln>
            <a:solidFill>
              <a:srgbClr val="4A5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0" name="Rechteck 109">
            <a:extLst>
              <a:ext uri="{FF2B5EF4-FFF2-40B4-BE49-F238E27FC236}">
                <a16:creationId xmlns:a16="http://schemas.microsoft.com/office/drawing/2014/main" id="{3FE7365D-B2F1-F62C-51C4-8A649712EAFF}"/>
              </a:ext>
            </a:extLst>
          </p:cNvPr>
          <p:cNvSpPr/>
          <p:nvPr/>
        </p:nvSpPr>
        <p:spPr>
          <a:xfrm>
            <a:off x="2343807" y="4046483"/>
            <a:ext cx="1087898" cy="273270"/>
          </a:xfrm>
          <a:prstGeom prst="rect">
            <a:avLst/>
          </a:prstGeom>
          <a:noFill/>
          <a:ln>
            <a:solidFill>
              <a:srgbClr val="80BA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C9AE4B29-1B8B-C53E-6D8D-018C946179FF}"/>
              </a:ext>
            </a:extLst>
          </p:cNvPr>
          <p:cNvSpPr txBox="1"/>
          <p:nvPr/>
        </p:nvSpPr>
        <p:spPr>
          <a:xfrm>
            <a:off x="2926774" y="5373216"/>
            <a:ext cx="6894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4A5C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different problems, similar solutions!</a:t>
            </a:r>
          </a:p>
        </p:txBody>
      </p:sp>
    </p:spTree>
    <p:extLst>
      <p:ext uri="{BB962C8B-B14F-4D97-AF65-F5344CB8AC3E}">
        <p14:creationId xmlns:p14="http://schemas.microsoft.com/office/powerpoint/2010/main" val="33797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BA24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BA24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BA24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BA24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BA24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BA24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BA24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BA24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BA24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BA24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80BA24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B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B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B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B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64" grpId="0"/>
      <p:bldP spid="102" grpId="0"/>
      <p:bldP spid="107" grpId="0"/>
      <p:bldP spid="1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5A25D-2024-983E-BC23-08DA43D18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2BA826A-A0DD-EEDA-9A62-D58DEBF7B3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5BCC05E-6BB9-F44C-AA5C-18037A9C729E}" type="slidenum">
              <a:rPr lang="de-DE" altLang="de-DE" smtClean="0"/>
              <a:pPr>
                <a:defRPr/>
              </a:pPr>
              <a:t>9</a:t>
            </a:fld>
            <a:endParaRPr lang="de-DE" alt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9AC05B3-6BEC-86A6-6F9B-A5D9D683C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A2365DE-5496-1A6E-CE8D-F16DBEE8CF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BDC4C5"/>
                </a:solidFill>
              </a:rPr>
              <a:t>Electro-Optical Bunch Arrival-Time Measurement 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Pickups for Bunch Arrival-Time Monitors</a:t>
            </a:r>
          </a:p>
          <a:p>
            <a:pPr marL="838200" lvl="1"/>
            <a:r>
              <a:rPr lang="en-US" dirty="0"/>
              <a:t>From button-pickups to 40-GHz cone-shaped pickups</a:t>
            </a:r>
          </a:p>
          <a:p>
            <a:endParaRPr lang="en-US" dirty="0">
              <a:solidFill>
                <a:srgbClr val="BDC4C5"/>
              </a:solidFill>
              <a:highlight>
                <a:srgbClr val="FFFF00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BDC4C5"/>
                </a:solidFill>
              </a:rPr>
              <a:t>Pickups on a Printed Circuit Board (PCB)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Concept for a PCB-BAM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Production of a first demonstrator</a:t>
            </a:r>
          </a:p>
          <a:p>
            <a:pPr marL="838200" lvl="1"/>
            <a:r>
              <a:rPr lang="en-US" dirty="0">
                <a:solidFill>
                  <a:srgbClr val="BDC4C5"/>
                </a:solidFill>
              </a:rPr>
              <a:t>Measurements</a:t>
            </a:r>
          </a:p>
          <a:p>
            <a:pPr marL="276225" lvl="2" indent="0">
              <a:buSzPct val="106000"/>
              <a:buNone/>
            </a:pPr>
            <a:endParaRPr lang="en-US" dirty="0">
              <a:solidFill>
                <a:srgbClr val="BDC4C5"/>
              </a:solidFill>
              <a:highlight>
                <a:srgbClr val="FFFF00"/>
              </a:highlight>
              <a:ea typeface="MS PGothic" pitchFamily="34" charset="-128"/>
            </a:endParaRPr>
          </a:p>
          <a:p>
            <a:pPr marL="285750" lvl="1">
              <a:buSzPct val="106000"/>
            </a:pPr>
            <a:r>
              <a:rPr lang="en-US" dirty="0">
                <a:solidFill>
                  <a:srgbClr val="BDC4C5"/>
                </a:solidFill>
                <a:ea typeface="MS PGothic" pitchFamily="34" charset="-128"/>
              </a:rPr>
              <a:t>Conclusion and Outlook</a:t>
            </a:r>
          </a:p>
          <a:p>
            <a:pPr marL="561975" lvl="2">
              <a:buSzPct val="106000"/>
            </a:pPr>
            <a:r>
              <a:rPr lang="en-US" dirty="0">
                <a:solidFill>
                  <a:srgbClr val="BDC4C5"/>
                </a:solidFill>
                <a:ea typeface="MS PGothic" pitchFamily="34" charset="-128"/>
              </a:rPr>
              <a:t>Limitations for BPM in circular Machine</a:t>
            </a:r>
            <a:endParaRPr lang="en-US" dirty="0">
              <a:solidFill>
                <a:srgbClr val="BDC4C5"/>
              </a:solidFill>
              <a:highlight>
                <a:srgbClr val="FFFF00"/>
              </a:highlight>
              <a:ea typeface="MS PGothic" pitchFamily="34" charset="-128"/>
            </a:endParaRPr>
          </a:p>
          <a:p>
            <a:pPr marL="838200"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34794"/>
      </p:ext>
    </p:extLst>
  </p:cSld>
  <p:clrMapOvr>
    <a:masterClrMapping/>
  </p:clrMapOvr>
</p:sld>
</file>

<file path=ppt/theme/theme1.xml><?xml version="1.0" encoding="utf-8"?>
<a:theme xmlns:a="http://schemas.openxmlformats.org/drawingml/2006/main" name="THM-Folienmast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M-092017" id="{F2E74DBF-A00C-0049-AFFE-E20DFFD05F23}" vid="{9967E0B6-F9B0-0C46-B645-E7DA8BD1490D}"/>
    </a:ext>
  </a:ext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THM-092017</Template>
  <TotalTime>0</TotalTime>
  <Words>4842</Words>
  <Application>Microsoft Office PowerPoint</Application>
  <PresentationFormat>Breitbild</PresentationFormat>
  <Paragraphs>754</Paragraphs>
  <Slides>44</Slides>
  <Notes>26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54" baseType="lpstr">
      <vt:lpstr>MS PGothic</vt:lpstr>
      <vt:lpstr>MS PGothic</vt:lpstr>
      <vt:lpstr>Arial</vt:lpstr>
      <vt:lpstr>Calibri</vt:lpstr>
      <vt:lpstr>Cambria Math</vt:lpstr>
      <vt:lpstr>Rastanty Cortez</vt:lpstr>
      <vt:lpstr>Times New Roman</vt:lpstr>
      <vt:lpstr>TimesNewRoman</vt:lpstr>
      <vt:lpstr>Wingdings</vt:lpstr>
      <vt:lpstr>THM-Folienmaster</vt:lpstr>
      <vt:lpstr>PowerPoint-Präsentation</vt:lpstr>
      <vt:lpstr>Acknowledgements</vt:lpstr>
      <vt:lpstr>Outline</vt:lpstr>
      <vt:lpstr>Outline</vt:lpstr>
      <vt:lpstr>Electro-Optical Bunch Arrival-Time Measurement</vt:lpstr>
      <vt:lpstr>Electro-Optical Bunch Arrival-Time Measurement</vt:lpstr>
      <vt:lpstr>Electro-Optical Bunch Arrival-Time Measurement</vt:lpstr>
      <vt:lpstr>Electro-Optical Bunch Arrival-Time Measurement</vt:lpstr>
      <vt:lpstr>Outline</vt:lpstr>
      <vt:lpstr>Pickups for Bunch Arrival-Time Monitors</vt:lpstr>
      <vt:lpstr>Pickups for Bunch Arrival-Time Monitors</vt:lpstr>
      <vt:lpstr>Pickups for Bunch Arrival-Time Monitors</vt:lpstr>
      <vt:lpstr>Pickups for Bunch Arrival-Time Monitors</vt:lpstr>
      <vt:lpstr>Pickups for Bunch Arrival-Time Monitors</vt:lpstr>
      <vt:lpstr>Pickups for Bunch Arrival-Time Monitors</vt:lpstr>
      <vt:lpstr>Pickups for Bunch Arrival-Time Monitors</vt:lpstr>
      <vt:lpstr>Pickups for Bunch Arrival-Time Monitors</vt:lpstr>
      <vt:lpstr>Outline</vt:lpstr>
      <vt:lpstr>Pickups on a Printed Circuit Board</vt:lpstr>
      <vt:lpstr>Pickups on a Printed Circuit Board</vt:lpstr>
      <vt:lpstr>Pickups on a Printed Circuit Board</vt:lpstr>
      <vt:lpstr>Pickups on a Printed Circuit Board</vt:lpstr>
      <vt:lpstr>Outline</vt:lpstr>
      <vt:lpstr>Pickups on a Printed Circuit Board</vt:lpstr>
      <vt:lpstr>Pickups on a Printed Circuit Board</vt:lpstr>
      <vt:lpstr>Pickups on a Printed Circuit Board</vt:lpstr>
      <vt:lpstr>Pickups on a Printed Circuit Board</vt:lpstr>
      <vt:lpstr>Pickups on a Printed Circuit Board</vt:lpstr>
      <vt:lpstr>Pickups on a Printed Circuit Board</vt:lpstr>
      <vt:lpstr>Outline</vt:lpstr>
      <vt:lpstr>Pickups on a Printed Circuit Board</vt:lpstr>
      <vt:lpstr>Pickups on a Printed Circuit Board</vt:lpstr>
      <vt:lpstr>Outline</vt:lpstr>
      <vt:lpstr>Pickups on a Printed Circuit Board</vt:lpstr>
      <vt:lpstr>PowerPoint-Präsentation</vt:lpstr>
      <vt:lpstr>APPENDIX: Achieved BAM resolution</vt:lpstr>
      <vt:lpstr>APPENDIX: Expected Resolution</vt:lpstr>
      <vt:lpstr>APPENDIX: Charge Estimation and Error</vt:lpstr>
      <vt:lpstr>APPENDIX: ELBE Parameter and Layout</vt:lpstr>
      <vt:lpstr>APPENDIX: Pre-Fields</vt:lpstr>
      <vt:lpstr>APPENDIX: Amplitude Jitter</vt:lpstr>
      <vt:lpstr>APPENDIX: Optical Link Stabilization</vt:lpstr>
      <vt:lpstr>APPENDIX: Analytical Signal </vt:lpstr>
      <vt:lpstr>APPENDIX: Analytical Signal 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Bernhard E. J. Scheible</dc:creator>
  <cp:lastModifiedBy>Bernhard Scheible</cp:lastModifiedBy>
  <cp:revision>829</cp:revision>
  <cp:lastPrinted>2017-11-28T10:01:39Z</cp:lastPrinted>
  <dcterms:created xsi:type="dcterms:W3CDTF">2017-11-01T14:34:44Z</dcterms:created>
  <dcterms:modified xsi:type="dcterms:W3CDTF">2024-12-11T22:51:43Z</dcterms:modified>
</cp:coreProperties>
</file>