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0" r:id="rId2"/>
    <p:sldId id="267" r:id="rId3"/>
    <p:sldId id="261" r:id="rId4"/>
    <p:sldId id="303" r:id="rId5"/>
    <p:sldId id="304" r:id="rId6"/>
    <p:sldId id="313" r:id="rId7"/>
    <p:sldId id="308" r:id="rId8"/>
    <p:sldId id="264" r:id="rId9"/>
    <p:sldId id="269" r:id="rId10"/>
    <p:sldId id="265" r:id="rId11"/>
    <p:sldId id="310" r:id="rId12"/>
    <p:sldId id="311" r:id="rId13"/>
    <p:sldId id="309" r:id="rId14"/>
    <p:sldId id="315" r:id="rId15"/>
    <p:sldId id="283" r:id="rId16"/>
    <p:sldId id="314" r:id="rId17"/>
    <p:sldId id="294" r:id="rId18"/>
    <p:sldId id="274" r:id="rId19"/>
    <p:sldId id="286"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C0823-C719-4D79-BBC0-28503AD631DE}"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DCC9E-9219-4E8A-B15F-985D0C7E2714}" type="slidenum">
              <a:rPr lang="en-US" smtClean="0"/>
              <a:t>‹#›</a:t>
            </a:fld>
            <a:endParaRPr lang="en-US"/>
          </a:p>
        </p:txBody>
      </p:sp>
    </p:spTree>
    <p:extLst>
      <p:ext uri="{BB962C8B-B14F-4D97-AF65-F5344CB8AC3E}">
        <p14:creationId xmlns:p14="http://schemas.microsoft.com/office/powerpoint/2010/main" val="191947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E700-5DBA-4A6A-88A1-DCF774016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F208EEC2-F5BF-4BC1-9C7E-27295CFE2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6039A7A3-1C9F-4998-9B17-D140611AB249}"/>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A5B0AE93-7E13-4E6A-B53A-27876703570A}"/>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078F782-6F6A-4D0A-84E6-7102666199FF}"/>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266412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5BED-4F97-4BFA-ABE3-AE899A8DC812}"/>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836C0B89-28CB-4322-B983-95445BE60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F4F6EE2B-40CE-4A16-81EB-BF28C87131B8}"/>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9604E92F-0ACC-409C-BF26-B1D494F85E59}"/>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C91634D-779D-4956-899C-B3D578789AB9}"/>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44849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80766-37D4-4572-A443-D5A4E604DD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2A8EEF34-F0FF-46C9-A56E-32EC0859C5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9EF4A95C-68A4-43A3-B15A-F04CB0E53A89}"/>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93777990-8A49-44D1-9D96-D9CFB2B51199}"/>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70AFC13A-497B-47F0-88A5-E0884B0D4820}"/>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402267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DF8F-1DEA-48D7-AF88-B1CA93A126D5}"/>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B42EB040-5EB3-4FFD-AA7A-0FA40C4F2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C81041A1-B3B2-4871-9746-EC3E9D0387F3}"/>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7FBD21C6-BC47-4F85-B6B4-4DF7A21AE0E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DC1FAD48-1607-4FD5-A8F6-B926147C042E}"/>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191537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AE82-07CA-41BF-9323-94800413AF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CDC44010-C2E5-42C1-AE7F-2FBF2B821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8D81B2-A501-41C8-9AC1-EDB0A681EDAF}"/>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02F4F21B-72A2-49CD-AF28-7327B5945731}"/>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FC1634C6-65F9-4671-B2E6-80CC94B458DD}"/>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311061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6E2B-7519-4353-B5AA-30BA2DE5282C}"/>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B8756660-699A-44AD-82E3-03D9625E7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A735AC23-46F1-4126-834B-3449D7766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3ADC5290-04C9-444F-8BBE-B0785F3BCA89}"/>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6" name="Footer Placeholder 5">
            <a:extLst>
              <a:ext uri="{FF2B5EF4-FFF2-40B4-BE49-F238E27FC236}">
                <a16:creationId xmlns:a16="http://schemas.microsoft.com/office/drawing/2014/main" id="{79CD7A45-05F5-48DB-8013-77ED0573B309}"/>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2515230D-AEEF-4ED1-9CCF-490E5D09FD02}"/>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341117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C34C-1D10-4689-B5A8-1C6900C26D55}"/>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3DF125FA-8415-4A3B-9257-04A520072D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711CCA-2263-4F3E-ADAC-F3176C447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10EBF0A6-DDF6-4EFE-BF9B-77B7D6AD8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ECC38C-5245-4B93-8061-5E2818ACCA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93F9C1C2-2447-4086-94F1-66923E5EBEE9}"/>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8" name="Footer Placeholder 7">
            <a:extLst>
              <a:ext uri="{FF2B5EF4-FFF2-40B4-BE49-F238E27FC236}">
                <a16:creationId xmlns:a16="http://schemas.microsoft.com/office/drawing/2014/main" id="{D9ED306E-9CA4-4EBC-BB23-CB0B94AFF095}"/>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7A4E862E-D0BF-434C-8B63-3EC412C1D8DF}"/>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324256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530F-C195-46B6-9C03-C61A7A364A95}"/>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EC503B3F-136E-4DA8-AED8-8A82AEAFC729}"/>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4" name="Footer Placeholder 3">
            <a:extLst>
              <a:ext uri="{FF2B5EF4-FFF2-40B4-BE49-F238E27FC236}">
                <a16:creationId xmlns:a16="http://schemas.microsoft.com/office/drawing/2014/main" id="{DB727D2C-6F95-433E-A318-36F728E76159}"/>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322EB65C-6EEE-4DCC-9204-7A29436A6A8D}"/>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29672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68FD6-297D-4F2A-AB7F-FD3C96BF03F6}"/>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3" name="Footer Placeholder 2">
            <a:extLst>
              <a:ext uri="{FF2B5EF4-FFF2-40B4-BE49-F238E27FC236}">
                <a16:creationId xmlns:a16="http://schemas.microsoft.com/office/drawing/2014/main" id="{D2074DAA-A56B-474F-8F9C-0F00374283FA}"/>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78A33041-82E6-4AE4-B687-26EEE4204F91}"/>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239956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DE5C-F351-440A-B2EA-9633D247A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5A90F31F-EAEB-41C7-90DD-0C90E4E2F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91D1531A-818D-45F5-86C1-BBEF3E679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CF9C9-EFFA-46A2-A371-8D5E530D008D}"/>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6" name="Footer Placeholder 5">
            <a:extLst>
              <a:ext uri="{FF2B5EF4-FFF2-40B4-BE49-F238E27FC236}">
                <a16:creationId xmlns:a16="http://schemas.microsoft.com/office/drawing/2014/main" id="{FAAD012C-3A1D-4769-8E25-DA0018F9FD8F}"/>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C18E37F0-B482-41B9-A7A9-045C01856607}"/>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223229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E3B2-E887-4177-B71E-3EB9200EA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12FEB642-05CF-4EE8-AF53-35BEB8D57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C06E3411-2CE6-440F-8EA8-AD5BCEEBF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4B2AC-827B-43B4-80AB-0B34B6EF363D}"/>
              </a:ext>
            </a:extLst>
          </p:cNvPr>
          <p:cNvSpPr>
            <a:spLocks noGrp="1"/>
          </p:cNvSpPr>
          <p:nvPr>
            <p:ph type="dt" sz="half" idx="10"/>
          </p:nvPr>
        </p:nvSpPr>
        <p:spPr/>
        <p:txBody>
          <a:bodyPr/>
          <a:lstStyle/>
          <a:p>
            <a:fld id="{487F8535-0A98-4B2F-B073-2A34C055B939}" type="datetimeFigureOut">
              <a:rPr lang="es-ES" smtClean="0"/>
              <a:t>12/12/2024</a:t>
            </a:fld>
            <a:endParaRPr lang="es-ES"/>
          </a:p>
        </p:txBody>
      </p:sp>
      <p:sp>
        <p:nvSpPr>
          <p:cNvPr id="6" name="Footer Placeholder 5">
            <a:extLst>
              <a:ext uri="{FF2B5EF4-FFF2-40B4-BE49-F238E27FC236}">
                <a16:creationId xmlns:a16="http://schemas.microsoft.com/office/drawing/2014/main" id="{18F8CB46-6257-4F25-9164-8ADFABC73E4D}"/>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6E8FB9F6-EFC6-4018-9BB0-1EAD06087AC8}"/>
              </a:ext>
            </a:extLst>
          </p:cNvPr>
          <p:cNvSpPr>
            <a:spLocks noGrp="1"/>
          </p:cNvSpPr>
          <p:nvPr>
            <p:ph type="sldNum" sz="quarter" idx="12"/>
          </p:nvPr>
        </p:nvSpPr>
        <p:spPr/>
        <p:txBody>
          <a:bodyPr/>
          <a:lstStyle/>
          <a:p>
            <a:fld id="{E69834EA-ABD0-41FC-A9ED-2D2DEAA210CF}" type="slidenum">
              <a:rPr lang="es-ES" smtClean="0"/>
              <a:t>‹#›</a:t>
            </a:fld>
            <a:endParaRPr lang="es-ES"/>
          </a:p>
        </p:txBody>
      </p:sp>
    </p:spTree>
    <p:extLst>
      <p:ext uri="{BB962C8B-B14F-4D97-AF65-F5344CB8AC3E}">
        <p14:creationId xmlns:p14="http://schemas.microsoft.com/office/powerpoint/2010/main" val="214950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51B810-7F24-4B0A-94D1-6941A09D1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D8DC7449-55E2-4E98-AF73-2FC7971D4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8B5FEACF-E419-4E25-A4BC-D11CA5B39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F8535-0A98-4B2F-B073-2A34C055B939}" type="datetimeFigureOut">
              <a:rPr lang="es-ES" smtClean="0"/>
              <a:t>12/12/2024</a:t>
            </a:fld>
            <a:endParaRPr lang="es-ES"/>
          </a:p>
        </p:txBody>
      </p:sp>
      <p:sp>
        <p:nvSpPr>
          <p:cNvPr id="5" name="Footer Placeholder 4">
            <a:extLst>
              <a:ext uri="{FF2B5EF4-FFF2-40B4-BE49-F238E27FC236}">
                <a16:creationId xmlns:a16="http://schemas.microsoft.com/office/drawing/2014/main" id="{FF44A16A-7A7D-41B3-BB4A-8BC2509EE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E8E17025-5B29-4CFD-BFCF-256BE69E8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834EA-ABD0-41FC-A9ED-2D2DEAA210CF}" type="slidenum">
              <a:rPr lang="es-ES" smtClean="0"/>
              <a:t>‹#›</a:t>
            </a:fld>
            <a:endParaRPr lang="es-ES"/>
          </a:p>
        </p:txBody>
      </p:sp>
    </p:spTree>
    <p:extLst>
      <p:ext uri="{BB962C8B-B14F-4D97-AF65-F5344CB8AC3E}">
        <p14:creationId xmlns:p14="http://schemas.microsoft.com/office/powerpoint/2010/main" val="3899242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hyperlink" Target="mailto:guenther.rehm@helmholtz-berlin.de" TargetMode="External"/><Relationship Id="rId3" Type="http://schemas.openxmlformats.org/officeDocument/2006/relationships/hyperlink" Target="http://intranet01.cells.es/Divisions/Accelerators/RF_Diagnostics/Diagnostics/OrbitPosition/Tools/BPMs_GUI/DIPAC07-Angel" TargetMode="External"/><Relationship Id="rId7" Type="http://schemas.openxmlformats.org/officeDocument/2006/relationships/hyperlink" Target="https://www.dropbox.com/scl/fi/ipdzukmsfcks961uyjral/TodoGUI_2014.zip?dl=0" TargetMode="External"/><Relationship Id="rId2" Type="http://schemas.openxmlformats.org/officeDocument/2006/relationships/hyperlink" Target="http://intranet01.cells.es/Divisions/Accelerators/RF_Diagnostics/Diagnostics/OrbitPosition/Tools/BpmLab/TUPB047" TargetMode="External"/><Relationship Id="rId1" Type="http://schemas.openxmlformats.org/officeDocument/2006/relationships/slideLayout" Target="../slideLayouts/slideLayout2.xml"/><Relationship Id="rId6" Type="http://schemas.openxmlformats.org/officeDocument/2006/relationships/hyperlink" Target="mailto:anosych@cells.es" TargetMode="External"/><Relationship Id="rId5" Type="http://schemas.openxmlformats.org/officeDocument/2006/relationships/hyperlink" Target="https://www.dropbox.com/s/4ohf0szcfydy8id/BpmLab_v124.zip?dl=0" TargetMode="External"/><Relationship Id="rId4" Type="http://schemas.openxmlformats.org/officeDocument/2006/relationships/hyperlink" Target="http://www.lnf.infn.it/acceleratori/dafne/NOTEDAFNE/CD/CD-10.pdf" TargetMode="External"/><Relationship Id="rId9" Type="http://schemas.openxmlformats.org/officeDocument/2006/relationships/hyperlink" Target="https://indico.cells.es/event/154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9.png"/><Relationship Id="rId7" Type="http://schemas.openxmlformats.org/officeDocument/2006/relationships/image" Target="../media/image4.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7.jpg"/><Relationship Id="rId4" Type="http://schemas.openxmlformats.org/officeDocument/2006/relationships/image" Target="../media/image60.gif"/><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5.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g"/><Relationship Id="rId3" Type="http://schemas.openxmlformats.org/officeDocument/2006/relationships/image" Target="../media/image5.png"/><Relationship Id="rId21" Type="http://schemas.openxmlformats.org/officeDocument/2006/relationships/image" Target="../media/image22.jp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4.pn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jpg"/></Relationships>
</file>

<file path=ppt/slides/_rels/slide4.xml.rels><?xml version="1.0" encoding="UTF-8" standalone="yes"?>
<Relationships xmlns="http://schemas.openxmlformats.org/package/2006/relationships"><Relationship Id="rId8" Type="http://schemas.openxmlformats.org/officeDocument/2006/relationships/hyperlink" Target="https://www.mathworks.com/matlabcentral/fileexchange/34765-polyfitn" TargetMode="External"/><Relationship Id="rId3" Type="http://schemas.openxmlformats.org/officeDocument/2006/relationships/image" Target="../media/image5.png"/><Relationship Id="rId7" Type="http://schemas.openxmlformats.org/officeDocument/2006/relationships/hyperlink" Target="http://www.particleincell.com/2012/matlab-fe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link.springer.com/article/10.1023/A:1019155918070" TargetMode="External"/><Relationship Id="rId5" Type="http://schemas.openxmlformats.org/officeDocument/2006/relationships/hyperlink" Target="http://persson.berkeley.edu/distmesh/" TargetMode="External"/><Relationship Id="rId4" Type="http://schemas.openxmlformats.org/officeDocument/2006/relationships/image" Target="../media/image24.png"/><Relationship Id="rId9" Type="http://schemas.openxmlformats.org/officeDocument/2006/relationships/hyperlink" Target="http://www.di.ens.fr/~mschmidt/Software/minFunc.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4.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431E75-2461-46A6-A50A-48DC29DFFDB2}"/>
              </a:ext>
            </a:extLst>
          </p:cNvPr>
          <p:cNvSpPr/>
          <p:nvPr/>
        </p:nvSpPr>
        <p:spPr>
          <a:xfrm>
            <a:off x="635762" y="377696"/>
            <a:ext cx="8961352" cy="1938992"/>
          </a:xfrm>
          <a:prstGeom prst="rect">
            <a:avLst/>
          </a:prstGeom>
        </p:spPr>
        <p:txBody>
          <a:bodyPr wrap="square">
            <a:spAutoFit/>
          </a:bodyPr>
          <a:lstStyle/>
          <a:p>
            <a:r>
              <a:rPr lang="es-ES" sz="6000" b="1" dirty="0"/>
              <a:t>2D BPM </a:t>
            </a:r>
            <a:r>
              <a:rPr lang="es-ES" sz="6000" b="1" dirty="0" err="1"/>
              <a:t>Simulation</a:t>
            </a:r>
            <a:r>
              <a:rPr lang="es-ES" sz="6000" b="1" dirty="0"/>
              <a:t> Codes: BEM and FEM </a:t>
            </a:r>
            <a:r>
              <a:rPr lang="es-ES" sz="6000" b="1" dirty="0" err="1"/>
              <a:t>fusion</a:t>
            </a:r>
            <a:r>
              <a:rPr lang="es-ES" sz="6000" b="1" dirty="0"/>
              <a:t> </a:t>
            </a:r>
          </a:p>
        </p:txBody>
      </p:sp>
      <p:sp>
        <p:nvSpPr>
          <p:cNvPr id="5" name="Rectangle 4">
            <a:extLst>
              <a:ext uri="{FF2B5EF4-FFF2-40B4-BE49-F238E27FC236}">
                <a16:creationId xmlns:a16="http://schemas.microsoft.com/office/drawing/2014/main" id="{E19913F5-DB1D-4A09-8FFB-581B86023770}"/>
              </a:ext>
            </a:extLst>
          </p:cNvPr>
          <p:cNvSpPr/>
          <p:nvPr/>
        </p:nvSpPr>
        <p:spPr>
          <a:xfrm>
            <a:off x="13329500" y="1842742"/>
            <a:ext cx="7269707" cy="2246769"/>
          </a:xfrm>
          <a:prstGeom prst="rect">
            <a:avLst/>
          </a:prstGeom>
        </p:spPr>
        <p:txBody>
          <a:bodyPr wrap="square">
            <a:spAutoFit/>
          </a:bodyPr>
          <a:lstStyle/>
          <a:p>
            <a:pPr algn="just"/>
            <a:r>
              <a:rPr lang="en-US" sz="1400" dirty="0" err="1"/>
              <a:t>BpmLab</a:t>
            </a:r>
            <a:r>
              <a:rPr lang="en-US" sz="1400" dirty="0"/>
              <a:t> (FEM) developed in ALBA in 2017, and BEM developed in Diamond in 2004, both made for Matlab, have been extensively used across synchrotron labs and accelerator machines for the last 10 years. These codes precisely meet the needs of the Accelerator community, offering rapid and precise simulations of BPM sensitivity function and other related effects. Other alternatives are not as straightforward or accessible (like the expensive codes CST, HFSS), or are much older and limited (as Poisson, </a:t>
            </a:r>
            <a:r>
              <a:rPr lang="en-US" sz="1400" dirty="0" err="1"/>
              <a:t>GdFidl</a:t>
            </a:r>
            <a:r>
              <a:rPr lang="en-US" sz="1400" dirty="0"/>
              <a:t>, etc.). </a:t>
            </a:r>
          </a:p>
          <a:p>
            <a:pPr algn="just"/>
            <a:endParaRPr lang="en-US" sz="1400" dirty="0"/>
          </a:p>
          <a:p>
            <a:pPr algn="just"/>
            <a:r>
              <a:rPr lang="en-US" sz="1400" dirty="0"/>
              <a:t>This work summarizes the capabilities and potential of these 2D codes: arbitrary geometry layout, wall current and sensitivity function calculation, 2D response maps and various non-linearity correction methods, showing the benefits of a possible fusion between both FEM and BEM</a:t>
            </a:r>
            <a:endParaRPr lang="es-ES" sz="1400" dirty="0"/>
          </a:p>
        </p:txBody>
      </p:sp>
      <p:sp>
        <p:nvSpPr>
          <p:cNvPr id="8" name="Rectangle 7">
            <a:extLst>
              <a:ext uri="{FF2B5EF4-FFF2-40B4-BE49-F238E27FC236}">
                <a16:creationId xmlns:a16="http://schemas.microsoft.com/office/drawing/2014/main" id="{3D8A32E8-60E3-4B6F-A5CC-77E72470BBC7}"/>
              </a:ext>
            </a:extLst>
          </p:cNvPr>
          <p:cNvSpPr/>
          <p:nvPr/>
        </p:nvSpPr>
        <p:spPr>
          <a:xfrm>
            <a:off x="562872" y="5833973"/>
            <a:ext cx="4431149" cy="646331"/>
          </a:xfrm>
          <a:prstGeom prst="rect">
            <a:avLst/>
          </a:prstGeom>
        </p:spPr>
        <p:txBody>
          <a:bodyPr wrap="none">
            <a:spAutoFit/>
          </a:bodyPr>
          <a:lstStyle/>
          <a:p>
            <a:r>
              <a:rPr lang="en-US" b="1" dirty="0"/>
              <a:t>Andriy Nosych (ALBA Synchrotron)</a:t>
            </a:r>
          </a:p>
          <a:p>
            <a:r>
              <a:rPr lang="en-US" b="1" dirty="0"/>
              <a:t>Guenther Rehm (Helmholtz-</a:t>
            </a:r>
            <a:r>
              <a:rPr lang="en-US" b="1" dirty="0" err="1"/>
              <a:t>Zentrum</a:t>
            </a:r>
            <a:r>
              <a:rPr lang="en-US" b="1" dirty="0"/>
              <a:t> Berlin) </a:t>
            </a:r>
            <a:endParaRPr lang="es-ES" b="1" dirty="0"/>
          </a:p>
        </p:txBody>
      </p:sp>
      <p:pic>
        <p:nvPicPr>
          <p:cNvPr id="6" name="Graphic 5">
            <a:extLst>
              <a:ext uri="{FF2B5EF4-FFF2-40B4-BE49-F238E27FC236}">
                <a16:creationId xmlns:a16="http://schemas.microsoft.com/office/drawing/2014/main" id="{E26E46C0-DBAD-4694-9E0F-A1F42AD3D9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3003" y="1566517"/>
            <a:ext cx="1771650" cy="276225"/>
          </a:xfrm>
          <a:prstGeom prst="rect">
            <a:avLst/>
          </a:prstGeom>
        </p:spPr>
      </p:pic>
      <p:pic>
        <p:nvPicPr>
          <p:cNvPr id="9" name="Picture 8">
            <a:extLst>
              <a:ext uri="{FF2B5EF4-FFF2-40B4-BE49-F238E27FC236}">
                <a16:creationId xmlns:a16="http://schemas.microsoft.com/office/drawing/2014/main" id="{08B81ADE-B092-4B03-8D6E-0A4EDF873CB7}"/>
              </a:ext>
            </a:extLst>
          </p:cNvPr>
          <p:cNvPicPr>
            <a:picLocks noChangeAspect="1"/>
          </p:cNvPicPr>
          <p:nvPr/>
        </p:nvPicPr>
        <p:blipFill>
          <a:blip r:embed="rId4"/>
          <a:stretch>
            <a:fillRect/>
          </a:stretch>
        </p:blipFill>
        <p:spPr>
          <a:xfrm>
            <a:off x="10043069" y="479690"/>
            <a:ext cx="1771650" cy="1082150"/>
          </a:xfrm>
          <a:prstGeom prst="rect">
            <a:avLst/>
          </a:prstGeom>
        </p:spPr>
      </p:pic>
      <p:sp>
        <p:nvSpPr>
          <p:cNvPr id="3" name="TextBox 2">
            <a:extLst>
              <a:ext uri="{FF2B5EF4-FFF2-40B4-BE49-F238E27FC236}">
                <a16:creationId xmlns:a16="http://schemas.microsoft.com/office/drawing/2014/main" id="{A100F3B9-70DC-610E-85B5-AA1A812C2D29}"/>
              </a:ext>
            </a:extLst>
          </p:cNvPr>
          <p:cNvSpPr txBox="1"/>
          <p:nvPr/>
        </p:nvSpPr>
        <p:spPr>
          <a:xfrm>
            <a:off x="562872" y="2670813"/>
            <a:ext cx="8597170" cy="2308324"/>
          </a:xfrm>
          <a:prstGeom prst="rect">
            <a:avLst/>
          </a:prstGeom>
          <a:noFill/>
        </p:spPr>
        <p:txBody>
          <a:bodyPr wrap="square">
            <a:spAutoFit/>
          </a:bodyPr>
          <a:lstStyle/>
          <a:p>
            <a:r>
              <a:rPr lang="en-US" dirty="0"/>
              <a:t>This presentation summarizes the capabilities and potentials of two well known 2D BPM simulation codes for </a:t>
            </a:r>
            <a:r>
              <a:rPr lang="en-US" dirty="0" err="1"/>
              <a:t>Matlab</a:t>
            </a:r>
            <a:r>
              <a:rPr lang="en-US" dirty="0"/>
              <a:t>: BPMLab and BEM, developed in the last 2 decades and extensively used across synchrotron labs and accelerator machines all over the world. </a:t>
            </a:r>
          </a:p>
          <a:p>
            <a:endParaRPr lang="en-US" dirty="0"/>
          </a:p>
          <a:p>
            <a:r>
              <a:rPr lang="en-US" dirty="0"/>
              <a:t>Currently these codes are still powerful but outdated, there is a lot of potential to update them, and moreover -  combine them. We show the benefits of a possible fusion between both FEM and BEM. The work will take place during 2025, and the first united code is anticipated to be released for public in early 2026. </a:t>
            </a:r>
          </a:p>
        </p:txBody>
      </p:sp>
      <p:sp>
        <p:nvSpPr>
          <p:cNvPr id="2" name="TextBox 1">
            <a:extLst>
              <a:ext uri="{FF2B5EF4-FFF2-40B4-BE49-F238E27FC236}">
                <a16:creationId xmlns:a16="http://schemas.microsoft.com/office/drawing/2014/main" id="{D11E5E11-1187-4E5E-BB7D-A16B08BC3E38}"/>
              </a:ext>
            </a:extLst>
          </p:cNvPr>
          <p:cNvSpPr txBox="1"/>
          <p:nvPr/>
        </p:nvSpPr>
        <p:spPr>
          <a:xfrm>
            <a:off x="8003725" y="6488668"/>
            <a:ext cx="4318555" cy="369332"/>
          </a:xfrm>
          <a:prstGeom prst="rect">
            <a:avLst/>
          </a:prstGeom>
          <a:noFill/>
        </p:spPr>
        <p:txBody>
          <a:bodyPr wrap="none" rtlCol="0">
            <a:spAutoFit/>
          </a:bodyPr>
          <a:lstStyle/>
          <a:p>
            <a:r>
              <a:rPr lang="en-US" dirty="0"/>
              <a:t>BPM Button Workshop. ALBA, Dec 12, 2024</a:t>
            </a:r>
            <a:endParaRPr lang="es-ES" dirty="0"/>
          </a:p>
        </p:txBody>
      </p:sp>
    </p:spTree>
    <p:extLst>
      <p:ext uri="{BB962C8B-B14F-4D97-AF65-F5344CB8AC3E}">
        <p14:creationId xmlns:p14="http://schemas.microsoft.com/office/powerpoint/2010/main" val="371071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0A91A6-4AE8-4CF1-BB31-148BA414AE36}"/>
              </a:ext>
            </a:extLst>
          </p:cNvPr>
          <p:cNvSpPr/>
          <p:nvPr/>
        </p:nvSpPr>
        <p:spPr>
          <a:xfrm>
            <a:off x="7628518" y="468929"/>
            <a:ext cx="2648898" cy="88148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BEM 1D</a:t>
            </a:r>
          </a:p>
        </p:txBody>
      </p:sp>
      <p:sp>
        <p:nvSpPr>
          <p:cNvPr id="8" name="Rectangle 7">
            <a:extLst>
              <a:ext uri="{FF2B5EF4-FFF2-40B4-BE49-F238E27FC236}">
                <a16:creationId xmlns:a16="http://schemas.microsoft.com/office/drawing/2014/main" id="{BF541D48-AFE9-44AB-9C50-A769DE1369C2}"/>
              </a:ext>
            </a:extLst>
          </p:cNvPr>
          <p:cNvSpPr/>
          <p:nvPr/>
        </p:nvSpPr>
        <p:spPr>
          <a:xfrm>
            <a:off x="975816" y="435781"/>
            <a:ext cx="3675773" cy="947779"/>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Arial" panose="020B0604020202020204" pitchFamily="34" charset="0"/>
                <a:cs typeface="Arial" panose="020B0604020202020204" pitchFamily="34" charset="0"/>
              </a:rPr>
              <a:t>BpmLab</a:t>
            </a:r>
            <a:r>
              <a:rPr lang="en-US" sz="4800" b="1" dirty="0">
                <a:solidFill>
                  <a:schemeClr val="tx1"/>
                </a:solidFill>
                <a:latin typeface="Arial" panose="020B0604020202020204" pitchFamily="34" charset="0"/>
                <a:cs typeface="Arial" panose="020B0604020202020204" pitchFamily="34" charset="0"/>
              </a:rPr>
              <a:t> 2D</a:t>
            </a:r>
          </a:p>
        </p:txBody>
      </p:sp>
      <p:grpSp>
        <p:nvGrpSpPr>
          <p:cNvPr id="9" name="Group 8">
            <a:extLst>
              <a:ext uri="{FF2B5EF4-FFF2-40B4-BE49-F238E27FC236}">
                <a16:creationId xmlns:a16="http://schemas.microsoft.com/office/drawing/2014/main" id="{89BB5077-CD4E-4F7E-B29D-404C89316702}"/>
              </a:ext>
            </a:extLst>
          </p:cNvPr>
          <p:cNvGrpSpPr/>
          <p:nvPr/>
        </p:nvGrpSpPr>
        <p:grpSpPr>
          <a:xfrm>
            <a:off x="511029" y="2988144"/>
            <a:ext cx="5152504" cy="3320248"/>
            <a:chOff x="6428780" y="2754625"/>
            <a:chExt cx="5518035" cy="3555794"/>
          </a:xfrm>
        </p:grpSpPr>
        <p:pic>
          <p:nvPicPr>
            <p:cNvPr id="10" name="Picture 4">
              <a:extLst>
                <a:ext uri="{FF2B5EF4-FFF2-40B4-BE49-F238E27FC236}">
                  <a16:creationId xmlns:a16="http://schemas.microsoft.com/office/drawing/2014/main" id="{0EF942EE-8CF4-4112-A9B1-D9215A48BB6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429578" y="2758180"/>
              <a:ext cx="1711350" cy="174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a:extLst>
                <a:ext uri="{FF2B5EF4-FFF2-40B4-BE49-F238E27FC236}">
                  <a16:creationId xmlns:a16="http://schemas.microsoft.com/office/drawing/2014/main" id="{E285D791-E3C4-4C11-9154-23A6107931B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0788" t="17304" r="21656" b="5925"/>
            <a:stretch/>
          </p:blipFill>
          <p:spPr bwMode="auto">
            <a:xfrm>
              <a:off x="8261212" y="2754625"/>
              <a:ext cx="1750922" cy="173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a:extLst>
                <a:ext uri="{FF2B5EF4-FFF2-40B4-BE49-F238E27FC236}">
                  <a16:creationId xmlns:a16="http://schemas.microsoft.com/office/drawing/2014/main" id="{09B9B884-6396-460C-9DA0-3D8A4A7ED31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112632" y="2766667"/>
              <a:ext cx="1834183" cy="172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3">
              <a:extLst>
                <a:ext uri="{FF2B5EF4-FFF2-40B4-BE49-F238E27FC236}">
                  <a16:creationId xmlns:a16="http://schemas.microsoft.com/office/drawing/2014/main" id="{3CDEE77C-295C-4DC5-8AFB-49F96E8FD826}"/>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9082" t="17988" r="16230" b="8860"/>
            <a:stretch/>
          </p:blipFill>
          <p:spPr bwMode="auto">
            <a:xfrm>
              <a:off x="6428780" y="4584890"/>
              <a:ext cx="1750922" cy="172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C5828CAC-4B91-4457-BDB4-7F952CADA710}"/>
                </a:ext>
              </a:extLst>
            </p:cNvPr>
            <p:cNvPicPr>
              <a:picLocks noChangeAspect="1"/>
            </p:cNvPicPr>
            <p:nvPr/>
          </p:nvPicPr>
          <p:blipFill>
            <a:blip r:embed="rId6"/>
            <a:stretch>
              <a:fillRect/>
            </a:stretch>
          </p:blipFill>
          <p:spPr>
            <a:xfrm>
              <a:off x="8299987" y="4584891"/>
              <a:ext cx="1744542" cy="1725528"/>
            </a:xfrm>
            <a:prstGeom prst="rect">
              <a:avLst/>
            </a:prstGeom>
          </p:spPr>
        </p:pic>
        <p:pic>
          <p:nvPicPr>
            <p:cNvPr id="15" name="Picture 14">
              <a:extLst>
                <a:ext uri="{FF2B5EF4-FFF2-40B4-BE49-F238E27FC236}">
                  <a16:creationId xmlns:a16="http://schemas.microsoft.com/office/drawing/2014/main" id="{0E1235AB-D136-4095-AFA9-3F3A0142B2E8}"/>
                </a:ext>
              </a:extLst>
            </p:cNvPr>
            <p:cNvPicPr>
              <a:picLocks noChangeAspect="1"/>
            </p:cNvPicPr>
            <p:nvPr/>
          </p:nvPicPr>
          <p:blipFill>
            <a:blip r:embed="rId7"/>
            <a:stretch>
              <a:fillRect/>
            </a:stretch>
          </p:blipFill>
          <p:spPr>
            <a:xfrm>
              <a:off x="10164814" y="4576404"/>
              <a:ext cx="1744542" cy="1731275"/>
            </a:xfrm>
            <a:prstGeom prst="rect">
              <a:avLst/>
            </a:prstGeom>
          </p:spPr>
        </p:pic>
      </p:grpSp>
      <p:sp>
        <p:nvSpPr>
          <p:cNvPr id="16" name="Rectangle 15">
            <a:extLst>
              <a:ext uri="{FF2B5EF4-FFF2-40B4-BE49-F238E27FC236}">
                <a16:creationId xmlns:a16="http://schemas.microsoft.com/office/drawing/2014/main" id="{D1E0F8E9-4199-43E1-BDD5-EAC946EDAE0B}"/>
              </a:ext>
            </a:extLst>
          </p:cNvPr>
          <p:cNvSpPr/>
          <p:nvPr/>
        </p:nvSpPr>
        <p:spPr>
          <a:xfrm>
            <a:off x="189753" y="1605985"/>
            <a:ext cx="6338716" cy="1200329"/>
          </a:xfrm>
          <a:prstGeom prst="rect">
            <a:avLst/>
          </a:prstGeom>
        </p:spPr>
        <p:txBody>
          <a:bodyPr wrap="square">
            <a:spAutoFit/>
          </a:bodyPr>
          <a:lstStyle/>
          <a:p>
            <a:pPr marL="285750" indent="-285750">
              <a:buFont typeface="Wingdings" panose="05000000000000000000" pitchFamily="2" charset="2"/>
              <a:buChar char="Ø"/>
            </a:pPr>
            <a:r>
              <a:rPr lang="en-US" dirty="0"/>
              <a:t>2D volume mesh generator -&gt; </a:t>
            </a:r>
            <a:r>
              <a:rPr lang="en-US" b="1" dirty="0"/>
              <a:t>10x thousands of mesh nodes</a:t>
            </a:r>
            <a:r>
              <a:rPr lang="en-US" dirty="0"/>
              <a:t>.</a:t>
            </a:r>
          </a:p>
          <a:p>
            <a:pPr marL="285750" indent="-285750">
              <a:buFont typeface="Wingdings" panose="05000000000000000000" pitchFamily="2" charset="2"/>
              <a:buChar char="Ø"/>
            </a:pPr>
            <a:r>
              <a:rPr lang="en-US" dirty="0"/>
              <a:t>Electrostatic potential distribution in closed volume.</a:t>
            </a:r>
          </a:p>
          <a:p>
            <a:pPr marL="285750" indent="-285750">
              <a:buFont typeface="Wingdings" panose="05000000000000000000" pitchFamily="2" charset="2"/>
              <a:buChar char="Ø"/>
            </a:pPr>
            <a:r>
              <a:rPr lang="en-US" dirty="0"/>
              <a:t>Use of Greens theorem: 4x calculations of Poisson’s equation.</a:t>
            </a:r>
          </a:p>
          <a:p>
            <a:pPr marL="285750" indent="-285750">
              <a:buFont typeface="Wingdings" panose="05000000000000000000" pitchFamily="2" charset="2"/>
              <a:buChar char="Ø"/>
            </a:pPr>
            <a:r>
              <a:rPr lang="en-US" dirty="0"/>
              <a:t>Electrodes are isolated from chamber. </a:t>
            </a:r>
          </a:p>
        </p:txBody>
      </p:sp>
      <p:sp>
        <p:nvSpPr>
          <p:cNvPr id="18" name="Rectangle 17">
            <a:extLst>
              <a:ext uri="{FF2B5EF4-FFF2-40B4-BE49-F238E27FC236}">
                <a16:creationId xmlns:a16="http://schemas.microsoft.com/office/drawing/2014/main" id="{E945C56C-292F-4147-8F11-2F79D36B42B0}"/>
              </a:ext>
            </a:extLst>
          </p:cNvPr>
          <p:cNvSpPr/>
          <p:nvPr/>
        </p:nvSpPr>
        <p:spPr>
          <a:xfrm>
            <a:off x="5056603" y="699470"/>
            <a:ext cx="2412712" cy="461665"/>
          </a:xfrm>
          <a:prstGeom prst="rect">
            <a:avLst/>
          </a:prstGeom>
        </p:spPr>
        <p:txBody>
          <a:bodyPr wrap="none">
            <a:spAutoFit/>
          </a:bodyPr>
          <a:lstStyle/>
          <a:p>
            <a:r>
              <a:rPr lang="en-US" sz="2400" dirty="0"/>
              <a:t>Solver differences</a:t>
            </a:r>
          </a:p>
        </p:txBody>
      </p:sp>
      <p:pic>
        <p:nvPicPr>
          <p:cNvPr id="20" name="Picture 19">
            <a:extLst>
              <a:ext uri="{FF2B5EF4-FFF2-40B4-BE49-F238E27FC236}">
                <a16:creationId xmlns:a16="http://schemas.microsoft.com/office/drawing/2014/main" id="{24457FA4-83C1-4E5D-99E8-244582398678}"/>
              </a:ext>
            </a:extLst>
          </p:cNvPr>
          <p:cNvPicPr>
            <a:picLocks noChangeAspect="1"/>
          </p:cNvPicPr>
          <p:nvPr/>
        </p:nvPicPr>
        <p:blipFill>
          <a:blip r:embed="rId8"/>
          <a:stretch>
            <a:fillRect/>
          </a:stretch>
        </p:blipFill>
        <p:spPr>
          <a:xfrm>
            <a:off x="8890010" y="3358785"/>
            <a:ext cx="3310805" cy="3115594"/>
          </a:xfrm>
          <a:prstGeom prst="rect">
            <a:avLst/>
          </a:prstGeom>
        </p:spPr>
      </p:pic>
      <p:sp>
        <p:nvSpPr>
          <p:cNvPr id="21" name="Rectangle 20">
            <a:extLst>
              <a:ext uri="{FF2B5EF4-FFF2-40B4-BE49-F238E27FC236}">
                <a16:creationId xmlns:a16="http://schemas.microsoft.com/office/drawing/2014/main" id="{77DFC98B-53B9-4FCF-9B78-49EB0FA91389}"/>
              </a:ext>
            </a:extLst>
          </p:cNvPr>
          <p:cNvSpPr/>
          <p:nvPr/>
        </p:nvSpPr>
        <p:spPr>
          <a:xfrm>
            <a:off x="6672827" y="1881457"/>
            <a:ext cx="5527988" cy="1477328"/>
          </a:xfrm>
          <a:prstGeom prst="rect">
            <a:avLst/>
          </a:prstGeom>
        </p:spPr>
        <p:txBody>
          <a:bodyPr wrap="none">
            <a:spAutoFit/>
          </a:bodyPr>
          <a:lstStyle/>
          <a:p>
            <a:pPr marL="285750" indent="-285750">
              <a:buFont typeface="Wingdings" panose="05000000000000000000" pitchFamily="2" charset="2"/>
              <a:buChar char="Ø"/>
            </a:pPr>
            <a:r>
              <a:rPr lang="en-US" dirty="0"/>
              <a:t>BPM cross-section considered as closed contour.</a:t>
            </a:r>
          </a:p>
          <a:p>
            <a:pPr marL="285750" indent="-285750">
              <a:buFont typeface="Wingdings" panose="05000000000000000000" pitchFamily="2" charset="2"/>
              <a:buChar char="Ø"/>
            </a:pPr>
            <a:r>
              <a:rPr lang="en-US" dirty="0"/>
              <a:t>1D Contour discretization -&gt; </a:t>
            </a:r>
            <a:r>
              <a:rPr lang="en-US" b="1" dirty="0"/>
              <a:t>Hundreds of mesh nodes</a:t>
            </a:r>
            <a:r>
              <a:rPr lang="en-US" dirty="0"/>
              <a:t>.</a:t>
            </a:r>
          </a:p>
          <a:p>
            <a:pPr marL="285750" indent="-285750">
              <a:buFont typeface="Wingdings" panose="05000000000000000000" pitchFamily="2" charset="2"/>
              <a:buChar char="Ø"/>
            </a:pPr>
            <a:r>
              <a:rPr lang="en-US" dirty="0"/>
              <a:t>Sections of contour considered as electrodes.</a:t>
            </a:r>
          </a:p>
          <a:p>
            <a:pPr marL="285750" indent="-285750">
              <a:buFont typeface="Wingdings" panose="05000000000000000000" pitchFamily="2" charset="2"/>
              <a:buChar char="Ø"/>
            </a:pPr>
            <a:r>
              <a:rPr lang="en-US" dirty="0"/>
              <a:t>Wall charge is integrated over every section.</a:t>
            </a:r>
          </a:p>
          <a:p>
            <a:pPr marL="285750" indent="-285750">
              <a:buFont typeface="Wingdings" panose="05000000000000000000" pitchFamily="2" charset="2"/>
              <a:buChar char="Ø"/>
            </a:pPr>
            <a:r>
              <a:rPr lang="en-US" dirty="0"/>
              <a:t>Electrodes are assumed flush with chamber.</a:t>
            </a:r>
          </a:p>
        </p:txBody>
      </p:sp>
      <p:pic>
        <p:nvPicPr>
          <p:cNvPr id="19" name="Picture 18">
            <a:extLst>
              <a:ext uri="{FF2B5EF4-FFF2-40B4-BE49-F238E27FC236}">
                <a16:creationId xmlns:a16="http://schemas.microsoft.com/office/drawing/2014/main" id="{25BC17FB-4ED4-4CF5-8BB6-EDCAB2B73A03}"/>
              </a:ext>
            </a:extLst>
          </p:cNvPr>
          <p:cNvPicPr>
            <a:picLocks noChangeAspect="1"/>
          </p:cNvPicPr>
          <p:nvPr/>
        </p:nvPicPr>
        <p:blipFill>
          <a:blip r:embed="rId9"/>
          <a:stretch>
            <a:fillRect/>
          </a:stretch>
        </p:blipFill>
        <p:spPr>
          <a:xfrm>
            <a:off x="6292236" y="3863687"/>
            <a:ext cx="3415189" cy="2776656"/>
          </a:xfrm>
          <a:prstGeom prst="rect">
            <a:avLst/>
          </a:prstGeom>
        </p:spPr>
      </p:pic>
    </p:spTree>
    <p:extLst>
      <p:ext uri="{BB962C8B-B14F-4D97-AF65-F5344CB8AC3E}">
        <p14:creationId xmlns:p14="http://schemas.microsoft.com/office/powerpoint/2010/main" val="209880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0A91A6-4AE8-4CF1-BB31-148BA414AE36}"/>
              </a:ext>
            </a:extLst>
          </p:cNvPr>
          <p:cNvSpPr/>
          <p:nvPr/>
        </p:nvSpPr>
        <p:spPr>
          <a:xfrm>
            <a:off x="8567286" y="983415"/>
            <a:ext cx="1898658" cy="88148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BEM</a:t>
            </a:r>
          </a:p>
        </p:txBody>
      </p:sp>
      <p:sp>
        <p:nvSpPr>
          <p:cNvPr id="8" name="Rectangle 7">
            <a:extLst>
              <a:ext uri="{FF2B5EF4-FFF2-40B4-BE49-F238E27FC236}">
                <a16:creationId xmlns:a16="http://schemas.microsoft.com/office/drawing/2014/main" id="{BF541D48-AFE9-44AB-9C50-A769DE1369C2}"/>
              </a:ext>
            </a:extLst>
          </p:cNvPr>
          <p:cNvSpPr/>
          <p:nvPr/>
        </p:nvSpPr>
        <p:spPr>
          <a:xfrm>
            <a:off x="1592263" y="917117"/>
            <a:ext cx="2648899" cy="947779"/>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Arial" panose="020B0604020202020204" pitchFamily="34" charset="0"/>
                <a:cs typeface="Arial" panose="020B0604020202020204" pitchFamily="34" charset="0"/>
              </a:rPr>
              <a:t>BpmLab</a:t>
            </a:r>
            <a:endParaRPr lang="en-US" sz="4800" b="1"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1E0F8E9-4199-43E1-BDD5-EAC946EDAE0B}"/>
              </a:ext>
            </a:extLst>
          </p:cNvPr>
          <p:cNvSpPr/>
          <p:nvPr/>
        </p:nvSpPr>
        <p:spPr>
          <a:xfrm>
            <a:off x="298935" y="2302020"/>
            <a:ext cx="5637841" cy="2542363"/>
          </a:xfrm>
          <a:prstGeom prst="rect">
            <a:avLst/>
          </a:prstGeom>
        </p:spPr>
        <p:txBody>
          <a:bodyPr wrap="square">
            <a:spAutoFit/>
          </a:bodyPr>
          <a:lstStyle/>
          <a:p>
            <a:pPr marL="285750" indent="-285750">
              <a:lnSpc>
                <a:spcPct val="150000"/>
              </a:lnSpc>
              <a:buFont typeface="Wingdings" panose="05000000000000000000" pitchFamily="2" charset="2"/>
              <a:buChar char="§"/>
            </a:pPr>
            <a:r>
              <a:rPr lang="en-US" dirty="0"/>
              <a:t>Old Matlab syntax &lt; 2014 → slow code execution.</a:t>
            </a:r>
          </a:p>
          <a:p>
            <a:pPr marL="285750" indent="-285750">
              <a:lnSpc>
                <a:spcPct val="150000"/>
              </a:lnSpc>
              <a:buFont typeface="Wingdings" panose="05000000000000000000" pitchFamily="2" charset="2"/>
              <a:buChar char="§"/>
            </a:pPr>
            <a:r>
              <a:rPr lang="en-US" dirty="0"/>
              <a:t>Use of java functions → slow code execution → Matlab to drop support of java soon.</a:t>
            </a:r>
          </a:p>
          <a:p>
            <a:pPr marL="285750" indent="-285750">
              <a:lnSpc>
                <a:spcPct val="150000"/>
              </a:lnSpc>
              <a:buFont typeface="Wingdings" panose="05000000000000000000" pitchFamily="2" charset="2"/>
              <a:buChar char="§"/>
            </a:pPr>
            <a:r>
              <a:rPr lang="en-US" dirty="0"/>
              <a:t>Geometry optimization very complicated due to re-meshing at every step.</a:t>
            </a:r>
          </a:p>
          <a:p>
            <a:pPr marL="285750" indent="-285750">
              <a:lnSpc>
                <a:spcPct val="150000"/>
              </a:lnSpc>
              <a:buFont typeface="Wingdings" panose="05000000000000000000" pitchFamily="2" charset="2"/>
              <a:buChar char="§"/>
            </a:pPr>
            <a:r>
              <a:rPr lang="en-US" dirty="0"/>
              <a:t>Graphics errors on different modern OS/machines.</a:t>
            </a:r>
          </a:p>
        </p:txBody>
      </p:sp>
      <p:sp>
        <p:nvSpPr>
          <p:cNvPr id="18" name="Rectangle 17">
            <a:extLst>
              <a:ext uri="{FF2B5EF4-FFF2-40B4-BE49-F238E27FC236}">
                <a16:creationId xmlns:a16="http://schemas.microsoft.com/office/drawing/2014/main" id="{E945C56C-292F-4147-8F11-2F79D36B42B0}"/>
              </a:ext>
            </a:extLst>
          </p:cNvPr>
          <p:cNvSpPr/>
          <p:nvPr/>
        </p:nvSpPr>
        <p:spPr>
          <a:xfrm>
            <a:off x="4801672" y="1008656"/>
            <a:ext cx="3149168" cy="830997"/>
          </a:xfrm>
          <a:prstGeom prst="rect">
            <a:avLst/>
          </a:prstGeom>
        </p:spPr>
        <p:txBody>
          <a:bodyPr wrap="square">
            <a:spAutoFit/>
          </a:bodyPr>
          <a:lstStyle/>
          <a:p>
            <a:pPr algn="ctr"/>
            <a:r>
              <a:rPr lang="en-US" sz="2400" dirty="0"/>
              <a:t>Problems and disadvantages to date</a:t>
            </a:r>
          </a:p>
        </p:txBody>
      </p:sp>
      <p:sp>
        <p:nvSpPr>
          <p:cNvPr id="21" name="Rectangle 20">
            <a:extLst>
              <a:ext uri="{FF2B5EF4-FFF2-40B4-BE49-F238E27FC236}">
                <a16:creationId xmlns:a16="http://schemas.microsoft.com/office/drawing/2014/main" id="{77DFC98B-53B9-4FCF-9B78-49EB0FA91389}"/>
              </a:ext>
            </a:extLst>
          </p:cNvPr>
          <p:cNvSpPr/>
          <p:nvPr/>
        </p:nvSpPr>
        <p:spPr>
          <a:xfrm>
            <a:off x="6660108" y="2302020"/>
            <a:ext cx="5637841" cy="2542363"/>
          </a:xfrm>
          <a:prstGeom prst="rect">
            <a:avLst/>
          </a:prstGeom>
        </p:spPr>
        <p:txBody>
          <a:bodyPr wrap="square">
            <a:spAutoFit/>
          </a:bodyPr>
          <a:lstStyle/>
          <a:p>
            <a:pPr marL="285750" indent="-285750">
              <a:lnSpc>
                <a:spcPct val="150000"/>
              </a:lnSpc>
              <a:buFont typeface="Wingdings" panose="05000000000000000000" pitchFamily="2" charset="2"/>
              <a:buChar char="§"/>
            </a:pPr>
            <a:r>
              <a:rPr lang="en-US" dirty="0"/>
              <a:t>Command-line version is the only maintained  one</a:t>
            </a:r>
          </a:p>
          <a:p>
            <a:pPr marL="285750" indent="-285750">
              <a:lnSpc>
                <a:spcPct val="150000"/>
              </a:lnSpc>
              <a:buFont typeface="Wingdings" panose="05000000000000000000" pitchFamily="2" charset="2"/>
              <a:buChar char="§"/>
            </a:pPr>
            <a:r>
              <a:rPr lang="en-US" dirty="0"/>
              <a:t>Few geometries available.</a:t>
            </a:r>
          </a:p>
          <a:p>
            <a:pPr marL="285750" indent="-285750">
              <a:lnSpc>
                <a:spcPct val="150000"/>
              </a:lnSpc>
              <a:buFont typeface="Wingdings" panose="05000000000000000000" pitchFamily="2" charset="2"/>
              <a:buChar char="§"/>
            </a:pPr>
            <a:r>
              <a:rPr lang="en-US" dirty="0"/>
              <a:t>Most model and simulation parameters are hardcoded → not scalable.</a:t>
            </a:r>
          </a:p>
          <a:p>
            <a:pPr marL="285750" indent="-285750">
              <a:lnSpc>
                <a:spcPct val="150000"/>
              </a:lnSpc>
              <a:buFont typeface="Wingdings" panose="05000000000000000000" pitchFamily="2" charset="2"/>
              <a:buChar char="§"/>
            </a:pPr>
            <a:r>
              <a:rPr lang="en-US" dirty="0"/>
              <a:t>GUI made for old versions of Matlab &lt; 2009.</a:t>
            </a:r>
          </a:p>
          <a:p>
            <a:pPr marL="285750" indent="-285750">
              <a:lnSpc>
                <a:spcPct val="150000"/>
              </a:lnSpc>
              <a:buFont typeface="Wingdings" panose="05000000000000000000" pitchFamily="2" charset="2"/>
              <a:buChar char="§"/>
            </a:pPr>
            <a:r>
              <a:rPr lang="en-US" dirty="0"/>
              <a:t>Every lab has their own edition.</a:t>
            </a:r>
          </a:p>
        </p:txBody>
      </p:sp>
      <p:sp>
        <p:nvSpPr>
          <p:cNvPr id="22" name="Rectangle 21">
            <a:extLst>
              <a:ext uri="{FF2B5EF4-FFF2-40B4-BE49-F238E27FC236}">
                <a16:creationId xmlns:a16="http://schemas.microsoft.com/office/drawing/2014/main" id="{0ABA818C-F57F-4926-97D5-59C97B9357A5}"/>
              </a:ext>
            </a:extLst>
          </p:cNvPr>
          <p:cNvSpPr/>
          <p:nvPr/>
        </p:nvSpPr>
        <p:spPr>
          <a:xfrm>
            <a:off x="2145450" y="5459086"/>
            <a:ext cx="7800983" cy="1200329"/>
          </a:xfrm>
          <a:prstGeom prst="rect">
            <a:avLst/>
          </a:prstGeom>
          <a:ln>
            <a:solidFill>
              <a:schemeClr val="tx1"/>
            </a:solidFill>
          </a:ln>
        </p:spPr>
        <p:txBody>
          <a:bodyPr wrap="square">
            <a:spAutoFit/>
          </a:bodyPr>
          <a:lstStyle/>
          <a:p>
            <a:pPr algn="ctr"/>
            <a:r>
              <a:rPr lang="en-US" sz="2400" dirty="0">
                <a:solidFill>
                  <a:srgbClr val="FF0000"/>
                </a:solidFill>
              </a:rPr>
              <a:t>Only bug-fixing makes sense.  </a:t>
            </a:r>
          </a:p>
          <a:p>
            <a:pPr algn="ctr"/>
            <a:r>
              <a:rPr lang="en-US" sz="2400" dirty="0">
                <a:solidFill>
                  <a:srgbClr val="FF0000"/>
                </a:solidFill>
              </a:rPr>
              <a:t> </a:t>
            </a:r>
          </a:p>
          <a:p>
            <a:pPr algn="ctr"/>
            <a:r>
              <a:rPr lang="en-US" sz="2400" dirty="0">
                <a:solidFill>
                  <a:srgbClr val="FF0000"/>
                </a:solidFill>
              </a:rPr>
              <a:t>Updates or extensions are complicated because of old code. </a:t>
            </a:r>
          </a:p>
        </p:txBody>
      </p:sp>
    </p:spTree>
    <p:extLst>
      <p:ext uri="{BB962C8B-B14F-4D97-AF65-F5344CB8AC3E}">
        <p14:creationId xmlns:p14="http://schemas.microsoft.com/office/powerpoint/2010/main" val="314277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73A78B-1F8C-4160-954F-FAAEF27B6FB8}"/>
              </a:ext>
            </a:extLst>
          </p:cNvPr>
          <p:cNvSpPr/>
          <p:nvPr/>
        </p:nvSpPr>
        <p:spPr>
          <a:xfrm>
            <a:off x="4591641" y="291375"/>
            <a:ext cx="7259444" cy="2923877"/>
          </a:xfrm>
          <a:prstGeom prst="rect">
            <a:avLst/>
          </a:prstGeom>
          <a:ln>
            <a:noFill/>
          </a:ln>
        </p:spPr>
        <p:txBody>
          <a:bodyPr wrap="square">
            <a:spAutoFit/>
          </a:bodyPr>
          <a:lstStyle/>
          <a:p>
            <a:pPr algn="ctr"/>
            <a:r>
              <a:rPr lang="en-US" sz="3200" b="1" dirty="0"/>
              <a:t>COMBINING THESE TWO BRINGS A LOT OF POTENTIAL!</a:t>
            </a:r>
          </a:p>
          <a:p>
            <a:r>
              <a:rPr lang="en-US" sz="2400" dirty="0"/>
              <a:t>Speed</a:t>
            </a:r>
          </a:p>
          <a:p>
            <a:r>
              <a:rPr lang="en-US" sz="2400" dirty="0"/>
              <a:t>Flexibility</a:t>
            </a:r>
          </a:p>
          <a:p>
            <a:r>
              <a:rPr lang="en-US" sz="2400" dirty="0"/>
              <a:t>Scalability</a:t>
            </a:r>
          </a:p>
          <a:p>
            <a:r>
              <a:rPr lang="en-US" sz="2400" dirty="0"/>
              <a:t>Optimization</a:t>
            </a:r>
          </a:p>
          <a:p>
            <a:r>
              <a:rPr lang="en-US" sz="2400" dirty="0"/>
              <a:t>Machine Learning</a:t>
            </a:r>
          </a:p>
        </p:txBody>
      </p:sp>
      <p:grpSp>
        <p:nvGrpSpPr>
          <p:cNvPr id="15" name="Group 14">
            <a:extLst>
              <a:ext uri="{FF2B5EF4-FFF2-40B4-BE49-F238E27FC236}">
                <a16:creationId xmlns:a16="http://schemas.microsoft.com/office/drawing/2014/main" id="{D0727025-7627-4D0E-BE54-E41FFB7044CF}"/>
              </a:ext>
            </a:extLst>
          </p:cNvPr>
          <p:cNvGrpSpPr/>
          <p:nvPr/>
        </p:nvGrpSpPr>
        <p:grpSpPr>
          <a:xfrm>
            <a:off x="413174" y="4306613"/>
            <a:ext cx="10410746" cy="2344745"/>
            <a:chOff x="824436" y="3943864"/>
            <a:chExt cx="10410746" cy="2344745"/>
          </a:xfrm>
        </p:grpSpPr>
        <p:pic>
          <p:nvPicPr>
            <p:cNvPr id="2" name="Picture 1">
              <a:extLst>
                <a:ext uri="{FF2B5EF4-FFF2-40B4-BE49-F238E27FC236}">
                  <a16:creationId xmlns:a16="http://schemas.microsoft.com/office/drawing/2014/main" id="{4DE3E92D-102C-4D56-8619-44FB3CD6F631}"/>
                </a:ext>
              </a:extLst>
            </p:cNvPr>
            <p:cNvPicPr>
              <a:picLocks noChangeAspect="1"/>
            </p:cNvPicPr>
            <p:nvPr/>
          </p:nvPicPr>
          <p:blipFill>
            <a:blip r:embed="rId2"/>
            <a:stretch>
              <a:fillRect/>
            </a:stretch>
          </p:blipFill>
          <p:spPr>
            <a:xfrm>
              <a:off x="824436" y="3965654"/>
              <a:ext cx="5992550" cy="2322955"/>
            </a:xfrm>
            <a:prstGeom prst="rect">
              <a:avLst/>
            </a:prstGeom>
          </p:spPr>
        </p:pic>
        <p:sp>
          <p:nvSpPr>
            <p:cNvPr id="3" name="Rectangle 2">
              <a:extLst>
                <a:ext uri="{FF2B5EF4-FFF2-40B4-BE49-F238E27FC236}">
                  <a16:creationId xmlns:a16="http://schemas.microsoft.com/office/drawing/2014/main" id="{39BFC560-9AB0-45E8-9C0C-864E75708941}"/>
                </a:ext>
              </a:extLst>
            </p:cNvPr>
            <p:cNvSpPr/>
            <p:nvPr/>
          </p:nvSpPr>
          <p:spPr>
            <a:xfrm>
              <a:off x="4277224" y="4791766"/>
              <a:ext cx="2228592" cy="6294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Straight Connector 4">
              <a:extLst>
                <a:ext uri="{FF2B5EF4-FFF2-40B4-BE49-F238E27FC236}">
                  <a16:creationId xmlns:a16="http://schemas.microsoft.com/office/drawing/2014/main" id="{735B9662-C8AB-48B6-B755-4B198509C172}"/>
                </a:ext>
              </a:extLst>
            </p:cNvPr>
            <p:cNvCxnSpPr>
              <a:cxnSpLocks/>
              <a:stCxn id="3" idx="3"/>
              <a:endCxn id="7" idx="1"/>
            </p:cNvCxnSpPr>
            <p:nvPr/>
          </p:nvCxnSpPr>
          <p:spPr>
            <a:xfrm flipV="1">
              <a:off x="6505816" y="5098026"/>
              <a:ext cx="1043357" cy="8453"/>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219FE64-2570-453D-B33E-2352E647CCFE}"/>
                </a:ext>
              </a:extLst>
            </p:cNvPr>
            <p:cNvSpPr txBox="1"/>
            <p:nvPr/>
          </p:nvSpPr>
          <p:spPr>
            <a:xfrm>
              <a:off x="7549173" y="3943864"/>
              <a:ext cx="3686009" cy="2308324"/>
            </a:xfrm>
            <a:prstGeom prst="rect">
              <a:avLst/>
            </a:prstGeom>
            <a:noFill/>
          </p:spPr>
          <p:txBody>
            <a:bodyPr wrap="none" rtlCol="0">
              <a:spAutoFit/>
            </a:bodyPr>
            <a:lstStyle/>
            <a:p>
              <a:r>
                <a:rPr lang="en-US" b="1" dirty="0"/>
                <a:t>In the future edition: new tabs!</a:t>
              </a:r>
            </a:p>
            <a:p>
              <a:endParaRPr lang="en-US" dirty="0"/>
            </a:p>
            <a:p>
              <a:r>
                <a:rPr lang="en-US" u="sng" dirty="0"/>
                <a:t>Solver selection:</a:t>
              </a:r>
            </a:p>
            <a:p>
              <a:r>
                <a:rPr lang="en-US" dirty="0"/>
                <a:t>Electrostatics (FEM)</a:t>
              </a:r>
            </a:p>
            <a:p>
              <a:r>
                <a:rPr lang="en-US" dirty="0"/>
                <a:t>Boundary-element (BEM)</a:t>
              </a:r>
            </a:p>
            <a:p>
              <a:endParaRPr lang="en-US" dirty="0"/>
            </a:p>
            <a:p>
              <a:r>
                <a:rPr lang="es-ES" u="sng" dirty="0" err="1"/>
                <a:t>Electrode</a:t>
              </a:r>
              <a:r>
                <a:rPr lang="es-ES" u="sng" dirty="0"/>
                <a:t> </a:t>
              </a:r>
              <a:r>
                <a:rPr lang="es-ES" u="sng" dirty="0" err="1"/>
                <a:t>characteristics</a:t>
              </a:r>
              <a:endParaRPr lang="es-ES" u="sng" dirty="0"/>
            </a:p>
            <a:p>
              <a:r>
                <a:rPr lang="es-ES" dirty="0" err="1"/>
                <a:t>Power</a:t>
              </a:r>
              <a:r>
                <a:rPr lang="es-ES" dirty="0"/>
                <a:t>, </a:t>
              </a:r>
              <a:r>
                <a:rPr lang="es-ES" dirty="0" err="1"/>
                <a:t>capacitance</a:t>
              </a:r>
              <a:r>
                <a:rPr lang="es-ES" dirty="0"/>
                <a:t>, </a:t>
              </a:r>
              <a:r>
                <a:rPr lang="es-ES" dirty="0" err="1"/>
                <a:t>intrinsic</a:t>
              </a:r>
              <a:r>
                <a:rPr lang="es-ES" dirty="0"/>
                <a:t> res., etc.</a:t>
              </a:r>
            </a:p>
          </p:txBody>
        </p:sp>
      </p:grpSp>
      <p:grpSp>
        <p:nvGrpSpPr>
          <p:cNvPr id="11" name="Group 10">
            <a:extLst>
              <a:ext uri="{FF2B5EF4-FFF2-40B4-BE49-F238E27FC236}">
                <a16:creationId xmlns:a16="http://schemas.microsoft.com/office/drawing/2014/main" id="{929349BB-456C-42C0-9C97-CF92DF27849A}"/>
              </a:ext>
            </a:extLst>
          </p:cNvPr>
          <p:cNvGrpSpPr/>
          <p:nvPr/>
        </p:nvGrpSpPr>
        <p:grpSpPr>
          <a:xfrm>
            <a:off x="340915" y="396578"/>
            <a:ext cx="3920810" cy="2128257"/>
            <a:chOff x="1755367" y="94808"/>
            <a:chExt cx="2954276" cy="1603612"/>
          </a:xfrm>
        </p:grpSpPr>
        <p:sp>
          <p:nvSpPr>
            <p:cNvPr id="9" name="Oval 8">
              <a:extLst>
                <a:ext uri="{FF2B5EF4-FFF2-40B4-BE49-F238E27FC236}">
                  <a16:creationId xmlns:a16="http://schemas.microsoft.com/office/drawing/2014/main" id="{64A6F8D6-05CA-4232-B470-F70FD4813F7B}"/>
                </a:ext>
              </a:extLst>
            </p:cNvPr>
            <p:cNvSpPr/>
            <p:nvPr/>
          </p:nvSpPr>
          <p:spPr>
            <a:xfrm>
              <a:off x="1755367" y="94808"/>
              <a:ext cx="1603612" cy="1603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FEM</a:t>
              </a:r>
              <a:endParaRPr lang="es-ES" sz="5400" b="1" dirty="0">
                <a:solidFill>
                  <a:schemeClr val="tx1"/>
                </a:solidFill>
              </a:endParaRPr>
            </a:p>
          </p:txBody>
        </p:sp>
        <p:sp>
          <p:nvSpPr>
            <p:cNvPr id="14" name="Oval 13">
              <a:extLst>
                <a:ext uri="{FF2B5EF4-FFF2-40B4-BE49-F238E27FC236}">
                  <a16:creationId xmlns:a16="http://schemas.microsoft.com/office/drawing/2014/main" id="{B39E405F-89BF-4C4F-83AA-7777B662AE7F}"/>
                </a:ext>
              </a:extLst>
            </p:cNvPr>
            <p:cNvSpPr/>
            <p:nvPr/>
          </p:nvSpPr>
          <p:spPr>
            <a:xfrm>
              <a:off x="3106031" y="94808"/>
              <a:ext cx="1603612" cy="16036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BEM</a:t>
              </a:r>
              <a:endParaRPr lang="es-ES" sz="5400" b="1" dirty="0">
                <a:solidFill>
                  <a:schemeClr val="tx1"/>
                </a:solidFill>
              </a:endParaRPr>
            </a:p>
          </p:txBody>
        </p:sp>
      </p:grpSp>
      <p:sp>
        <p:nvSpPr>
          <p:cNvPr id="13" name="Rectangle 12">
            <a:extLst>
              <a:ext uri="{FF2B5EF4-FFF2-40B4-BE49-F238E27FC236}">
                <a16:creationId xmlns:a16="http://schemas.microsoft.com/office/drawing/2014/main" id="{7C548F2A-AA20-4075-8029-17EBAAF8F404}"/>
              </a:ext>
            </a:extLst>
          </p:cNvPr>
          <p:cNvSpPr/>
          <p:nvPr/>
        </p:nvSpPr>
        <p:spPr>
          <a:xfrm>
            <a:off x="6616232" y="1460706"/>
            <a:ext cx="5054089" cy="1200329"/>
          </a:xfrm>
          <a:prstGeom prst="rect">
            <a:avLst/>
          </a:prstGeom>
        </p:spPr>
        <p:txBody>
          <a:bodyPr wrap="square">
            <a:spAutoFit/>
          </a:bodyPr>
          <a:lstStyle/>
          <a:p>
            <a:pPr lvl="0"/>
            <a:r>
              <a:rPr lang="en-US" sz="2400" dirty="0">
                <a:solidFill>
                  <a:prstClr val="black"/>
                </a:solidFill>
              </a:rPr>
              <a:t>Education</a:t>
            </a:r>
          </a:p>
          <a:p>
            <a:pPr lvl="0"/>
            <a:r>
              <a:rPr lang="en-US" sz="2400" dirty="0">
                <a:solidFill>
                  <a:prstClr val="black"/>
                </a:solidFill>
              </a:rPr>
              <a:t>Comparisons</a:t>
            </a:r>
          </a:p>
          <a:p>
            <a:pPr lvl="0"/>
            <a:r>
              <a:rPr lang="en-US" sz="2400" dirty="0">
                <a:solidFill>
                  <a:prstClr val="black"/>
                </a:solidFill>
              </a:rPr>
              <a:t>Benchmark of two methods in one box</a:t>
            </a:r>
          </a:p>
        </p:txBody>
      </p:sp>
      <p:sp>
        <p:nvSpPr>
          <p:cNvPr id="4" name="TextBox 3">
            <a:extLst>
              <a:ext uri="{FF2B5EF4-FFF2-40B4-BE49-F238E27FC236}">
                <a16:creationId xmlns:a16="http://schemas.microsoft.com/office/drawing/2014/main" id="{60AE6049-17C0-4906-9F9D-2EC91AAD85F8}"/>
              </a:ext>
            </a:extLst>
          </p:cNvPr>
          <p:cNvSpPr txBox="1"/>
          <p:nvPr/>
        </p:nvSpPr>
        <p:spPr>
          <a:xfrm>
            <a:off x="1641870" y="3377749"/>
            <a:ext cx="9525941" cy="646331"/>
          </a:xfrm>
          <a:prstGeom prst="rect">
            <a:avLst/>
          </a:prstGeom>
          <a:noFill/>
        </p:spPr>
        <p:txBody>
          <a:bodyPr wrap="none" rtlCol="0">
            <a:spAutoFit/>
          </a:bodyPr>
          <a:lstStyle/>
          <a:p>
            <a:r>
              <a:rPr lang="en-US" dirty="0"/>
              <a:t>BEM works for hexagonal and round chambers with flush electrodes. </a:t>
            </a:r>
          </a:p>
          <a:p>
            <a:r>
              <a:rPr lang="en-US" dirty="0"/>
              <a:t>Hence, the only bottleneck could be complex geometries, e.g. </a:t>
            </a:r>
            <a:r>
              <a:rPr lang="en-US" dirty="0" err="1"/>
              <a:t>striplines</a:t>
            </a:r>
            <a:r>
              <a:rPr lang="en-US" dirty="0"/>
              <a:t> or asymmetrical chambers…</a:t>
            </a:r>
            <a:endParaRPr lang="es-ES" dirty="0"/>
          </a:p>
        </p:txBody>
      </p:sp>
      <p:sp>
        <p:nvSpPr>
          <p:cNvPr id="6" name="Cloud 5">
            <a:extLst>
              <a:ext uri="{FF2B5EF4-FFF2-40B4-BE49-F238E27FC236}">
                <a16:creationId xmlns:a16="http://schemas.microsoft.com/office/drawing/2014/main" id="{2A34FC94-2F5D-4E69-8005-A7E6DDB88F48}"/>
              </a:ext>
            </a:extLst>
          </p:cNvPr>
          <p:cNvSpPr/>
          <p:nvPr/>
        </p:nvSpPr>
        <p:spPr>
          <a:xfrm>
            <a:off x="945158" y="3408985"/>
            <a:ext cx="719590" cy="646331"/>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a:t>
            </a:r>
            <a:endParaRPr lang="es-ES" sz="2800" b="1" dirty="0">
              <a:solidFill>
                <a:schemeClr val="tx1"/>
              </a:solidFill>
            </a:endParaRPr>
          </a:p>
        </p:txBody>
      </p:sp>
    </p:spTree>
    <p:extLst>
      <p:ext uri="{BB962C8B-B14F-4D97-AF65-F5344CB8AC3E}">
        <p14:creationId xmlns:p14="http://schemas.microsoft.com/office/powerpoint/2010/main" val="290830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282114-BF28-A97A-6371-3A26593CEACD}"/>
              </a:ext>
            </a:extLst>
          </p:cNvPr>
          <p:cNvSpPr txBox="1"/>
          <p:nvPr/>
        </p:nvSpPr>
        <p:spPr>
          <a:xfrm>
            <a:off x="168655" y="5504029"/>
            <a:ext cx="4627631" cy="646331"/>
          </a:xfrm>
          <a:prstGeom prst="rect">
            <a:avLst/>
          </a:prstGeom>
          <a:noFill/>
        </p:spPr>
        <p:txBody>
          <a:bodyPr wrap="square" rtlCol="0">
            <a:spAutoFit/>
          </a:bodyPr>
          <a:lstStyle/>
          <a:p>
            <a:r>
              <a:rPr lang="en-US" dirty="0"/>
              <a:t>For every button offset </a:t>
            </a:r>
            <a:r>
              <a:rPr lang="en-US" dirty="0" err="1"/>
              <a:t>BpmLab</a:t>
            </a:r>
            <a:r>
              <a:rPr lang="en-US" dirty="0"/>
              <a:t> needs a new 2D mesh: 10-30 minutes to make a good mesh.</a:t>
            </a:r>
          </a:p>
        </p:txBody>
      </p:sp>
      <p:sp>
        <p:nvSpPr>
          <p:cNvPr id="3" name="Rectangle 2">
            <a:extLst>
              <a:ext uri="{FF2B5EF4-FFF2-40B4-BE49-F238E27FC236}">
                <a16:creationId xmlns:a16="http://schemas.microsoft.com/office/drawing/2014/main" id="{920C0137-257E-9460-03F1-67F1966ADB5D}"/>
              </a:ext>
            </a:extLst>
          </p:cNvPr>
          <p:cNvSpPr/>
          <p:nvPr/>
        </p:nvSpPr>
        <p:spPr>
          <a:xfrm>
            <a:off x="1426553" y="132373"/>
            <a:ext cx="9338893" cy="830997"/>
          </a:xfrm>
          <a:prstGeom prst="rect">
            <a:avLst/>
          </a:prstGeom>
        </p:spPr>
        <p:txBody>
          <a:bodyPr wrap="square">
            <a:spAutoFit/>
          </a:bodyPr>
          <a:lstStyle/>
          <a:p>
            <a:pPr algn="ctr"/>
            <a:r>
              <a:rPr lang="en-US" sz="2400" dirty="0"/>
              <a:t>Fresh example where a fast 1D solver would be more beneficial than 2D:  </a:t>
            </a:r>
          </a:p>
          <a:p>
            <a:pPr algn="ctr"/>
            <a:r>
              <a:rPr lang="en-US" sz="2400" dirty="0"/>
              <a:t>button misalignments study of ALBA-2 BPM [±10 um to ±2mm]</a:t>
            </a:r>
          </a:p>
        </p:txBody>
      </p:sp>
      <p:grpSp>
        <p:nvGrpSpPr>
          <p:cNvPr id="18" name="Group 17">
            <a:extLst>
              <a:ext uri="{FF2B5EF4-FFF2-40B4-BE49-F238E27FC236}">
                <a16:creationId xmlns:a16="http://schemas.microsoft.com/office/drawing/2014/main" id="{6F5A4DAD-A980-261F-B447-63AC7C901282}"/>
              </a:ext>
            </a:extLst>
          </p:cNvPr>
          <p:cNvGrpSpPr/>
          <p:nvPr/>
        </p:nvGrpSpPr>
        <p:grpSpPr>
          <a:xfrm>
            <a:off x="453630" y="1198333"/>
            <a:ext cx="3788217" cy="4107505"/>
            <a:chOff x="308614" y="1640152"/>
            <a:chExt cx="3788217" cy="4107505"/>
          </a:xfrm>
        </p:grpSpPr>
        <p:pic>
          <p:nvPicPr>
            <p:cNvPr id="9" name="Picture 8">
              <a:extLst>
                <a:ext uri="{FF2B5EF4-FFF2-40B4-BE49-F238E27FC236}">
                  <a16:creationId xmlns:a16="http://schemas.microsoft.com/office/drawing/2014/main" id="{2A375440-43B3-0DC3-1ECB-7C7DA0D66D66}"/>
                </a:ext>
              </a:extLst>
            </p:cNvPr>
            <p:cNvPicPr>
              <a:picLocks noChangeAspect="1"/>
            </p:cNvPicPr>
            <p:nvPr/>
          </p:nvPicPr>
          <p:blipFill>
            <a:blip r:embed="rId2"/>
            <a:stretch>
              <a:fillRect/>
            </a:stretch>
          </p:blipFill>
          <p:spPr>
            <a:xfrm>
              <a:off x="392590" y="2009484"/>
              <a:ext cx="3704241" cy="3738173"/>
            </a:xfrm>
            <a:prstGeom prst="rect">
              <a:avLst/>
            </a:prstGeom>
          </p:spPr>
        </p:pic>
        <p:sp>
          <p:nvSpPr>
            <p:cNvPr id="15" name="TextBox 14">
              <a:extLst>
                <a:ext uri="{FF2B5EF4-FFF2-40B4-BE49-F238E27FC236}">
                  <a16:creationId xmlns:a16="http://schemas.microsoft.com/office/drawing/2014/main" id="{4E0E8621-C6ED-F101-619F-0771B9437412}"/>
                </a:ext>
              </a:extLst>
            </p:cNvPr>
            <p:cNvSpPr txBox="1"/>
            <p:nvPr/>
          </p:nvSpPr>
          <p:spPr>
            <a:xfrm>
              <a:off x="855618" y="4222734"/>
              <a:ext cx="1989056" cy="523220"/>
            </a:xfrm>
            <a:prstGeom prst="rect">
              <a:avLst/>
            </a:prstGeom>
            <a:solidFill>
              <a:schemeClr val="bg1"/>
            </a:solidFill>
            <a:ln>
              <a:solidFill>
                <a:schemeClr val="tx1"/>
              </a:solidFill>
            </a:ln>
          </p:spPr>
          <p:txBody>
            <a:bodyPr wrap="square">
              <a:spAutoFit/>
            </a:bodyPr>
            <a:lstStyle/>
            <a:p>
              <a:r>
                <a:rPr lang="en-US" sz="1400" dirty="0"/>
                <a:t>Min mesh edge: 15 um</a:t>
              </a:r>
            </a:p>
            <a:p>
              <a:r>
                <a:rPr lang="en-US" sz="1400" dirty="0"/>
                <a:t>Max mesh edge: 50 um</a:t>
              </a:r>
            </a:p>
          </p:txBody>
        </p:sp>
        <p:sp>
          <p:nvSpPr>
            <p:cNvPr id="17" name="TextBox 16">
              <a:extLst>
                <a:ext uri="{FF2B5EF4-FFF2-40B4-BE49-F238E27FC236}">
                  <a16:creationId xmlns:a16="http://schemas.microsoft.com/office/drawing/2014/main" id="{02265BC7-20E5-5698-4DB5-7D5D0329D029}"/>
                </a:ext>
              </a:extLst>
            </p:cNvPr>
            <p:cNvSpPr txBox="1"/>
            <p:nvPr/>
          </p:nvSpPr>
          <p:spPr>
            <a:xfrm>
              <a:off x="308614" y="1640152"/>
              <a:ext cx="2915112" cy="369332"/>
            </a:xfrm>
            <a:prstGeom prst="rect">
              <a:avLst/>
            </a:prstGeom>
            <a:noFill/>
          </p:spPr>
          <p:txBody>
            <a:bodyPr wrap="square">
              <a:spAutoFit/>
            </a:bodyPr>
            <a:lstStyle/>
            <a:p>
              <a:r>
                <a:rPr lang="en-US" dirty="0"/>
                <a:t>Mesh requirements for FEM: </a:t>
              </a:r>
            </a:p>
          </p:txBody>
        </p:sp>
      </p:grpSp>
      <p:grpSp>
        <p:nvGrpSpPr>
          <p:cNvPr id="7" name="Group 6">
            <a:extLst>
              <a:ext uri="{FF2B5EF4-FFF2-40B4-BE49-F238E27FC236}">
                <a16:creationId xmlns:a16="http://schemas.microsoft.com/office/drawing/2014/main" id="{4B75121A-3A2A-C9BB-8140-1A63BA5C434B}"/>
              </a:ext>
            </a:extLst>
          </p:cNvPr>
          <p:cNvGrpSpPr/>
          <p:nvPr/>
        </p:nvGrpSpPr>
        <p:grpSpPr>
          <a:xfrm>
            <a:off x="3849591" y="1382999"/>
            <a:ext cx="8497685" cy="4767360"/>
            <a:chOff x="3849591" y="1382999"/>
            <a:chExt cx="8497685" cy="4767360"/>
          </a:xfrm>
        </p:grpSpPr>
        <p:pic>
          <p:nvPicPr>
            <p:cNvPr id="5" name="Picture 4">
              <a:extLst>
                <a:ext uri="{FF2B5EF4-FFF2-40B4-BE49-F238E27FC236}">
                  <a16:creationId xmlns:a16="http://schemas.microsoft.com/office/drawing/2014/main" id="{7DE950E1-0A1D-41DF-A095-A6A500B6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591" y="1382999"/>
              <a:ext cx="5655356" cy="4228303"/>
            </a:xfrm>
            <a:prstGeom prst="rect">
              <a:avLst/>
            </a:prstGeom>
          </p:spPr>
        </p:pic>
        <p:sp>
          <p:nvSpPr>
            <p:cNvPr id="20" name="TextBox 19">
              <a:extLst>
                <a:ext uri="{FF2B5EF4-FFF2-40B4-BE49-F238E27FC236}">
                  <a16:creationId xmlns:a16="http://schemas.microsoft.com/office/drawing/2014/main" id="{B3C17D08-388A-085E-29CE-1117E8526976}"/>
                </a:ext>
              </a:extLst>
            </p:cNvPr>
            <p:cNvSpPr txBox="1"/>
            <p:nvPr/>
          </p:nvSpPr>
          <p:spPr>
            <a:xfrm>
              <a:off x="4939767" y="5504028"/>
              <a:ext cx="3449913" cy="646331"/>
            </a:xfrm>
            <a:prstGeom prst="rect">
              <a:avLst/>
            </a:prstGeom>
            <a:noFill/>
          </p:spPr>
          <p:txBody>
            <a:bodyPr wrap="square">
              <a:spAutoFit/>
            </a:bodyPr>
            <a:lstStyle/>
            <a:p>
              <a:r>
                <a:rPr lang="en-US" b="1" dirty="0"/>
                <a:t>This gif took &gt;6 hours of compute</a:t>
              </a:r>
              <a:r>
                <a:rPr lang="en-US" dirty="0"/>
                <a:t>. With FEM this would take minutes!</a:t>
              </a:r>
            </a:p>
          </p:txBody>
        </p:sp>
        <p:pic>
          <p:nvPicPr>
            <p:cNvPr id="6" name="Picture 5">
              <a:extLst>
                <a:ext uri="{FF2B5EF4-FFF2-40B4-BE49-F238E27FC236}">
                  <a16:creationId xmlns:a16="http://schemas.microsoft.com/office/drawing/2014/main" id="{00963D5B-69E4-D2C8-BB00-60D6CE983A07}"/>
                </a:ext>
              </a:extLst>
            </p:cNvPr>
            <p:cNvPicPr>
              <a:picLocks noChangeAspect="1"/>
            </p:cNvPicPr>
            <p:nvPr/>
          </p:nvPicPr>
          <p:blipFill>
            <a:blip r:embed="rId4"/>
            <a:stretch>
              <a:fillRect/>
            </a:stretch>
          </p:blipFill>
          <p:spPr>
            <a:xfrm>
              <a:off x="8563459" y="1816769"/>
              <a:ext cx="3783817" cy="2294861"/>
            </a:xfrm>
            <a:prstGeom prst="rect">
              <a:avLst/>
            </a:prstGeom>
          </p:spPr>
        </p:pic>
        <p:sp>
          <p:nvSpPr>
            <p:cNvPr id="11" name="TextBox 10">
              <a:extLst>
                <a:ext uri="{FF2B5EF4-FFF2-40B4-BE49-F238E27FC236}">
                  <a16:creationId xmlns:a16="http://schemas.microsoft.com/office/drawing/2014/main" id="{12D6939F-878F-434E-A9F9-4F8EF2D88FE9}"/>
                </a:ext>
              </a:extLst>
            </p:cNvPr>
            <p:cNvSpPr txBox="1"/>
            <p:nvPr/>
          </p:nvSpPr>
          <p:spPr>
            <a:xfrm>
              <a:off x="8734144" y="4228780"/>
              <a:ext cx="3131893" cy="1200329"/>
            </a:xfrm>
            <a:prstGeom prst="rect">
              <a:avLst/>
            </a:prstGeom>
            <a:noFill/>
          </p:spPr>
          <p:txBody>
            <a:bodyPr wrap="square">
              <a:spAutoFit/>
            </a:bodyPr>
            <a:lstStyle/>
            <a:p>
              <a:pPr algn="ctr"/>
              <a:r>
                <a:rPr lang="en-US" dirty="0"/>
                <a:t>We discover that hor. electrical center position is quite linear and inv prop to button displacement.</a:t>
              </a:r>
            </a:p>
          </p:txBody>
        </p:sp>
        <p:sp>
          <p:nvSpPr>
            <p:cNvPr id="4" name="Rectangle 3">
              <a:extLst>
                <a:ext uri="{FF2B5EF4-FFF2-40B4-BE49-F238E27FC236}">
                  <a16:creationId xmlns:a16="http://schemas.microsoft.com/office/drawing/2014/main" id="{23A7C488-5D2F-4C37-9A07-D57796832B72}"/>
                </a:ext>
              </a:extLst>
            </p:cNvPr>
            <p:cNvSpPr/>
            <p:nvPr/>
          </p:nvSpPr>
          <p:spPr>
            <a:xfrm>
              <a:off x="9182331" y="2260963"/>
              <a:ext cx="921278" cy="307777"/>
            </a:xfrm>
            <a:prstGeom prst="rect">
              <a:avLst/>
            </a:prstGeom>
          </p:spPr>
          <p:txBody>
            <a:bodyPr wrap="none">
              <a:spAutoFit/>
            </a:bodyPr>
            <a:lstStyle/>
            <a:p>
              <a:r>
                <a:rPr lang="en-US" sz="1400" b="1" dirty="0"/>
                <a:t>retraction</a:t>
              </a:r>
              <a:endParaRPr lang="es-ES" sz="1400" b="1" dirty="0"/>
            </a:p>
          </p:txBody>
        </p:sp>
        <p:sp>
          <p:nvSpPr>
            <p:cNvPr id="13" name="Rectangle 12">
              <a:extLst>
                <a:ext uri="{FF2B5EF4-FFF2-40B4-BE49-F238E27FC236}">
                  <a16:creationId xmlns:a16="http://schemas.microsoft.com/office/drawing/2014/main" id="{F0D6E366-FC5B-47C3-B810-1591894C4F91}"/>
                </a:ext>
              </a:extLst>
            </p:cNvPr>
            <p:cNvSpPr/>
            <p:nvPr/>
          </p:nvSpPr>
          <p:spPr>
            <a:xfrm>
              <a:off x="10544047" y="3343261"/>
              <a:ext cx="971163" cy="307777"/>
            </a:xfrm>
            <a:prstGeom prst="rect">
              <a:avLst/>
            </a:prstGeom>
          </p:spPr>
          <p:txBody>
            <a:bodyPr wrap="none">
              <a:spAutoFit/>
            </a:bodyPr>
            <a:lstStyle/>
            <a:p>
              <a:r>
                <a:rPr lang="en-US" sz="1400" b="1" dirty="0"/>
                <a:t>protrusion</a:t>
              </a:r>
              <a:endParaRPr lang="es-ES" sz="1400" b="1" dirty="0"/>
            </a:p>
          </p:txBody>
        </p:sp>
      </p:grpSp>
    </p:spTree>
    <p:extLst>
      <p:ext uri="{BB962C8B-B14F-4D97-AF65-F5344CB8AC3E}">
        <p14:creationId xmlns:p14="http://schemas.microsoft.com/office/powerpoint/2010/main" val="26215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F6F354-E592-4AD7-AB44-C0D5C361FF52}"/>
              </a:ext>
            </a:extLst>
          </p:cNvPr>
          <p:cNvSpPr>
            <a:spLocks noGrp="1"/>
          </p:cNvSpPr>
          <p:nvPr>
            <p:ph type="sldNum" sz="quarter" idx="12"/>
          </p:nvPr>
        </p:nvSpPr>
        <p:spPr>
          <a:xfrm>
            <a:off x="8610600" y="6462266"/>
            <a:ext cx="2743200" cy="365125"/>
          </a:xfrm>
        </p:spPr>
        <p:txBody>
          <a:bodyPr/>
          <a:lstStyle/>
          <a:p>
            <a:fld id="{A416326C-0E8C-45B6-90E3-DB1D53F47963}" type="slidenum">
              <a:rPr lang="en-US" smtClean="0"/>
              <a:t>14</a:t>
            </a:fld>
            <a:endParaRPr lang="en-US"/>
          </a:p>
        </p:txBody>
      </p:sp>
      <p:sp>
        <p:nvSpPr>
          <p:cNvPr id="5" name="TextBox 4">
            <a:extLst>
              <a:ext uri="{FF2B5EF4-FFF2-40B4-BE49-F238E27FC236}">
                <a16:creationId xmlns:a16="http://schemas.microsoft.com/office/drawing/2014/main" id="{DC2D67D2-0281-3C8C-C8E1-DCC91D31257F}"/>
              </a:ext>
            </a:extLst>
          </p:cNvPr>
          <p:cNvSpPr txBox="1"/>
          <p:nvPr/>
        </p:nvSpPr>
        <p:spPr>
          <a:xfrm>
            <a:off x="244521" y="4592763"/>
            <a:ext cx="11109279" cy="2062103"/>
          </a:xfrm>
          <a:prstGeom prst="rect">
            <a:avLst/>
          </a:prstGeom>
          <a:noFill/>
        </p:spPr>
        <p:txBody>
          <a:bodyPr wrap="square">
            <a:spAutoFit/>
          </a:bodyPr>
          <a:lstStyle/>
          <a:p>
            <a:pPr marL="342900" indent="-342900">
              <a:buFont typeface="Wingdings" panose="05000000000000000000" pitchFamily="2" charset="2"/>
              <a:buChar char="v"/>
            </a:pPr>
            <a:r>
              <a:rPr lang="en-US" sz="1600" dirty="0">
                <a:cs typeface="Arial" panose="020B0604020202020204" pitchFamily="34" charset="0"/>
              </a:rPr>
              <a:t>A. Nosych, U. </a:t>
            </a:r>
            <a:r>
              <a:rPr lang="en-US" sz="1600" dirty="0" err="1">
                <a:cs typeface="Arial" panose="020B0604020202020204" pitchFamily="34" charset="0"/>
              </a:rPr>
              <a:t>Iriso</a:t>
            </a:r>
            <a:r>
              <a:rPr lang="en-US" sz="1600" dirty="0">
                <a:cs typeface="Arial" panose="020B0604020202020204" pitchFamily="34" charset="0"/>
              </a:rPr>
              <a:t>, J. </a:t>
            </a:r>
            <a:r>
              <a:rPr lang="en-US" sz="1600" dirty="0" err="1">
                <a:cs typeface="Arial" panose="020B0604020202020204" pitchFamily="34" charset="0"/>
              </a:rPr>
              <a:t>Olle</a:t>
            </a:r>
            <a:r>
              <a:rPr lang="en-US" sz="1600" dirty="0">
                <a:cs typeface="Arial" panose="020B0604020202020204" pitchFamily="34" charset="0"/>
              </a:rPr>
              <a:t>, "</a:t>
            </a:r>
            <a:r>
              <a:rPr lang="en-US" sz="1600" i="1" dirty="0">
                <a:cs typeface="Arial" panose="020B0604020202020204" pitchFamily="34" charset="0"/>
              </a:rPr>
              <a:t>Electrostatic finite-element code to study geometrical nonlinear effects of BPMs in 2D</a:t>
            </a:r>
            <a:r>
              <a:rPr lang="en-US" sz="1600" dirty="0">
                <a:cs typeface="Arial" panose="020B0604020202020204" pitchFamily="34" charset="0"/>
              </a:rPr>
              <a:t>", Proceedings of IBIC-2015, TUPB047 [</a:t>
            </a:r>
            <a:r>
              <a:rPr lang="en-US" sz="1600" dirty="0">
                <a:cs typeface="Arial" panose="020B0604020202020204" pitchFamily="34" charset="0"/>
                <a:hlinkClick r:id="rId2" tooltip="TUPB047"/>
              </a:rPr>
              <a:t>PDF</a:t>
            </a:r>
            <a:r>
              <a:rPr lang="en-US" sz="1600" dirty="0">
                <a:cs typeface="Arial" panose="020B0604020202020204" pitchFamily="34" charset="0"/>
              </a:rPr>
              <a:t>].</a:t>
            </a:r>
          </a:p>
          <a:p>
            <a:pPr marL="342900" indent="-342900">
              <a:buFont typeface="Wingdings" panose="05000000000000000000" pitchFamily="2" charset="2"/>
              <a:buChar char="v"/>
            </a:pPr>
            <a:r>
              <a:rPr lang="en-US" sz="1600" dirty="0">
                <a:cs typeface="Arial" panose="020B0604020202020204" pitchFamily="34" charset="0"/>
                <a:hlinkClick r:id="rId3"/>
              </a:rPr>
              <a:t>DIPAC07-MATLAB CODE FOR BPM BUTTON GEOMETRY COMPUTATION </a:t>
            </a:r>
            <a:r>
              <a:rPr lang="en-US" sz="1600" dirty="0">
                <a:cs typeface="Arial" panose="020B0604020202020204" pitchFamily="34" charset="0"/>
              </a:rPr>
              <a:t>(Paper, A. Olmos)</a:t>
            </a:r>
          </a:p>
          <a:p>
            <a:pPr marL="342900" indent="-342900">
              <a:buFont typeface="Wingdings" panose="05000000000000000000" pitchFamily="2" charset="2"/>
              <a:buChar char="v"/>
            </a:pPr>
            <a:r>
              <a:rPr lang="en-US" sz="1600" dirty="0">
                <a:effectLst/>
                <a:cs typeface="Arial" panose="020B0604020202020204" pitchFamily="34" charset="0"/>
              </a:rPr>
              <a:t>Sensitivity calculation of beam position monitor using boundary element method,  </a:t>
            </a:r>
            <a:r>
              <a:rPr lang="en-US" sz="1600" dirty="0" err="1">
                <a:effectLst/>
                <a:cs typeface="Arial" panose="020B0604020202020204" pitchFamily="34" charset="0"/>
              </a:rPr>
              <a:t>Tsumoru</a:t>
            </a:r>
            <a:r>
              <a:rPr lang="en-US" sz="1600" dirty="0">
                <a:effectLst/>
                <a:cs typeface="Arial" panose="020B0604020202020204" pitchFamily="34" charset="0"/>
              </a:rPr>
              <a:t> </a:t>
            </a:r>
            <a:r>
              <a:rPr lang="en-US" sz="1600" dirty="0" err="1">
                <a:effectLst/>
                <a:cs typeface="Arial" panose="020B0604020202020204" pitchFamily="34" charset="0"/>
              </a:rPr>
              <a:t>Shintake</a:t>
            </a:r>
            <a:r>
              <a:rPr lang="en-US" sz="1600" dirty="0">
                <a:effectLst/>
                <a:cs typeface="Arial" panose="020B0604020202020204" pitchFamily="34" charset="0"/>
              </a:rPr>
              <a:t>, Masaki </a:t>
            </a:r>
            <a:r>
              <a:rPr lang="en-US" sz="1600" dirty="0" err="1">
                <a:effectLst/>
                <a:cs typeface="Arial" panose="020B0604020202020204" pitchFamily="34" charset="0"/>
              </a:rPr>
              <a:t>Tejima</a:t>
            </a:r>
            <a:r>
              <a:rPr lang="en-US" sz="1600" dirty="0">
                <a:effectLst/>
                <a:cs typeface="Arial" panose="020B0604020202020204" pitchFamily="34" charset="0"/>
              </a:rPr>
              <a:t>, Hitoshi Ishii, Jun-</a:t>
            </a:r>
            <a:r>
              <a:rPr lang="en-US" sz="1600" dirty="0" err="1">
                <a:effectLst/>
                <a:cs typeface="Arial" panose="020B0604020202020204" pitchFamily="34" charset="0"/>
              </a:rPr>
              <a:t>ichi</a:t>
            </a:r>
            <a:r>
              <a:rPr lang="en-US" sz="1600" dirty="0">
                <a:effectLst/>
                <a:cs typeface="Arial" panose="020B0604020202020204" pitchFamily="34" charset="0"/>
              </a:rPr>
              <a:t> </a:t>
            </a:r>
            <a:r>
              <a:rPr lang="en-US" sz="1600" dirty="0" err="1">
                <a:effectLst/>
                <a:cs typeface="Arial" panose="020B0604020202020204" pitchFamily="34" charset="0"/>
              </a:rPr>
              <a:t>Kishiro</a:t>
            </a:r>
            <a:r>
              <a:rPr lang="en-US" sz="1600" dirty="0">
                <a:effectLst/>
                <a:cs typeface="Arial" panose="020B0604020202020204" pitchFamily="34" charset="0"/>
              </a:rPr>
              <a:t>.  DOI: 10.1016/0168-9002(87)90496-7</a:t>
            </a:r>
          </a:p>
          <a:p>
            <a:pPr marL="342900" indent="-342900">
              <a:buFont typeface="Wingdings" panose="05000000000000000000" pitchFamily="2" charset="2"/>
              <a:buChar char="v"/>
            </a:pPr>
            <a:r>
              <a:rPr lang="en-US" sz="1600" dirty="0">
                <a:effectLst/>
                <a:cs typeface="Arial" panose="020B0604020202020204" pitchFamily="34" charset="0"/>
                <a:hlinkClick r:id="rId4"/>
              </a:rPr>
              <a:t>http://www.lnf.infn.it/acceleratori/dafne/NOTEDAFNE/CD/CD-10.pdf</a:t>
            </a:r>
            <a:br>
              <a:rPr lang="en-US" sz="1600" dirty="0">
                <a:effectLst/>
                <a:cs typeface="Arial" panose="020B0604020202020204" pitchFamily="34" charset="0"/>
              </a:rPr>
            </a:br>
            <a:r>
              <a:rPr lang="en-US" sz="1600" dirty="0">
                <a:effectLst/>
                <a:cs typeface="Arial" panose="020B0604020202020204" pitchFamily="34" charset="0"/>
              </a:rPr>
              <a:t>DAPHNE TECHNICAL NOTE CD-10,  "ANALYSIS OF THE DA?NE BEAM POSITION MONITOR WITH A BOUNDARY ELEMENT METHOD</a:t>
            </a:r>
            <a:r>
              <a:rPr lang="en-US" sz="1600" dirty="0">
                <a:effectLst/>
              </a:rPr>
              <a:t>“,  A. Stella </a:t>
            </a:r>
            <a:endParaRPr lang="en-US" sz="1600" dirty="0"/>
          </a:p>
        </p:txBody>
      </p:sp>
      <p:sp>
        <p:nvSpPr>
          <p:cNvPr id="7" name="TextBox 6">
            <a:extLst>
              <a:ext uri="{FF2B5EF4-FFF2-40B4-BE49-F238E27FC236}">
                <a16:creationId xmlns:a16="http://schemas.microsoft.com/office/drawing/2014/main" id="{3F6C6B70-FCFE-9CC0-039B-1C53CB0381DD}"/>
              </a:ext>
            </a:extLst>
          </p:cNvPr>
          <p:cNvSpPr txBox="1"/>
          <p:nvPr/>
        </p:nvSpPr>
        <p:spPr>
          <a:xfrm>
            <a:off x="541360" y="696635"/>
            <a:ext cx="10812440" cy="646331"/>
          </a:xfrm>
          <a:prstGeom prst="rect">
            <a:avLst/>
          </a:prstGeom>
          <a:noFill/>
        </p:spPr>
        <p:txBody>
          <a:bodyPr wrap="square">
            <a:spAutoFit/>
          </a:bodyPr>
          <a:lstStyle/>
          <a:p>
            <a:r>
              <a:rPr lang="en-US" dirty="0"/>
              <a:t>Ubaldo </a:t>
            </a:r>
            <a:r>
              <a:rPr lang="en-US" dirty="0" err="1"/>
              <a:t>Iriso</a:t>
            </a:r>
            <a:r>
              <a:rPr lang="en-US" dirty="0"/>
              <a:t> (ALBA), Marek </a:t>
            </a:r>
            <a:r>
              <a:rPr lang="en-US" dirty="0" err="1"/>
              <a:t>Gasior</a:t>
            </a:r>
            <a:r>
              <a:rPr lang="en-US" dirty="0"/>
              <a:t> &amp; Manfred Wendt (CERN BI), Guenter Rehm (DLS), </a:t>
            </a:r>
            <a:r>
              <a:rPr lang="en-US" dirty="0" err="1"/>
              <a:t>Kees</a:t>
            </a:r>
            <a:r>
              <a:rPr lang="en-US" dirty="0"/>
              <a:t>-Bertus </a:t>
            </a:r>
            <a:r>
              <a:rPr lang="en-US" dirty="0" err="1"/>
              <a:t>Scheidt</a:t>
            </a:r>
            <a:r>
              <a:rPr lang="en-US" dirty="0"/>
              <a:t> (ESRF).</a:t>
            </a:r>
          </a:p>
          <a:p>
            <a:r>
              <a:rPr lang="en-US" dirty="0"/>
              <a:t>Special thanks to Jan </a:t>
            </a:r>
            <a:r>
              <a:rPr lang="en-US" dirty="0" err="1"/>
              <a:t>Olle</a:t>
            </a:r>
            <a:r>
              <a:rPr lang="en-US" dirty="0"/>
              <a:t> for his valuable contribution to the project at its birth. </a:t>
            </a:r>
          </a:p>
        </p:txBody>
      </p:sp>
      <p:sp>
        <p:nvSpPr>
          <p:cNvPr id="3" name="TextBox 2">
            <a:extLst>
              <a:ext uri="{FF2B5EF4-FFF2-40B4-BE49-F238E27FC236}">
                <a16:creationId xmlns:a16="http://schemas.microsoft.com/office/drawing/2014/main" id="{8174FD13-6E92-49DE-BBBE-65041E768BB3}"/>
              </a:ext>
            </a:extLst>
          </p:cNvPr>
          <p:cNvSpPr txBox="1"/>
          <p:nvPr/>
        </p:nvSpPr>
        <p:spPr>
          <a:xfrm>
            <a:off x="541360" y="123928"/>
            <a:ext cx="3116687" cy="523220"/>
          </a:xfrm>
          <a:prstGeom prst="rect">
            <a:avLst/>
          </a:prstGeom>
          <a:noFill/>
        </p:spPr>
        <p:txBody>
          <a:bodyPr wrap="none" rtlCol="0">
            <a:spAutoFit/>
          </a:bodyPr>
          <a:lstStyle/>
          <a:p>
            <a:r>
              <a:rPr lang="en-US" sz="2800" b="1" dirty="0"/>
              <a:t>Acknowledgements</a:t>
            </a:r>
            <a:endParaRPr lang="es-ES" sz="2800" b="1" dirty="0"/>
          </a:p>
        </p:txBody>
      </p:sp>
      <p:sp>
        <p:nvSpPr>
          <p:cNvPr id="8" name="TextBox 7">
            <a:extLst>
              <a:ext uri="{FF2B5EF4-FFF2-40B4-BE49-F238E27FC236}">
                <a16:creationId xmlns:a16="http://schemas.microsoft.com/office/drawing/2014/main" id="{7B6539AA-5E9E-48EF-B19A-EBAE92FB0A8B}"/>
              </a:ext>
            </a:extLst>
          </p:cNvPr>
          <p:cNvSpPr txBox="1"/>
          <p:nvPr/>
        </p:nvSpPr>
        <p:spPr>
          <a:xfrm>
            <a:off x="541360" y="4069543"/>
            <a:ext cx="1820755" cy="523220"/>
          </a:xfrm>
          <a:prstGeom prst="rect">
            <a:avLst/>
          </a:prstGeom>
          <a:noFill/>
        </p:spPr>
        <p:txBody>
          <a:bodyPr wrap="none" rtlCol="0">
            <a:spAutoFit/>
          </a:bodyPr>
          <a:lstStyle/>
          <a:p>
            <a:r>
              <a:rPr lang="en-US" sz="2800" b="1" dirty="0"/>
              <a:t>References</a:t>
            </a:r>
            <a:endParaRPr lang="es-ES" sz="2800" b="1" dirty="0"/>
          </a:p>
        </p:txBody>
      </p:sp>
      <p:sp>
        <p:nvSpPr>
          <p:cNvPr id="9" name="TextBox 8">
            <a:extLst>
              <a:ext uri="{FF2B5EF4-FFF2-40B4-BE49-F238E27FC236}">
                <a16:creationId xmlns:a16="http://schemas.microsoft.com/office/drawing/2014/main" id="{62E03B19-3E40-46C8-8A67-4D2E533B286C}"/>
              </a:ext>
            </a:extLst>
          </p:cNvPr>
          <p:cNvSpPr txBox="1"/>
          <p:nvPr/>
        </p:nvSpPr>
        <p:spPr>
          <a:xfrm>
            <a:off x="541360" y="1850797"/>
            <a:ext cx="3544881" cy="523220"/>
          </a:xfrm>
          <a:prstGeom prst="rect">
            <a:avLst/>
          </a:prstGeom>
          <a:noFill/>
        </p:spPr>
        <p:txBody>
          <a:bodyPr wrap="none" rtlCol="0">
            <a:spAutoFit/>
          </a:bodyPr>
          <a:lstStyle/>
          <a:p>
            <a:r>
              <a:rPr lang="en-US" sz="2800" b="1" dirty="0"/>
              <a:t>Download and contact</a:t>
            </a:r>
            <a:endParaRPr lang="es-ES" sz="2800" b="1" dirty="0"/>
          </a:p>
        </p:txBody>
      </p:sp>
      <p:sp>
        <p:nvSpPr>
          <p:cNvPr id="12" name="Rectangle 11">
            <a:extLst>
              <a:ext uri="{FF2B5EF4-FFF2-40B4-BE49-F238E27FC236}">
                <a16:creationId xmlns:a16="http://schemas.microsoft.com/office/drawing/2014/main" id="{562CF70D-D013-4FD2-8476-17E3673CD6C7}"/>
              </a:ext>
            </a:extLst>
          </p:cNvPr>
          <p:cNvSpPr/>
          <p:nvPr/>
        </p:nvSpPr>
        <p:spPr>
          <a:xfrm>
            <a:off x="541360" y="2250382"/>
            <a:ext cx="11000783" cy="1295868"/>
          </a:xfrm>
          <a:prstGeom prst="rect">
            <a:avLst/>
          </a:prstGeom>
        </p:spPr>
        <p:txBody>
          <a:bodyPr wrap="square">
            <a:spAutoFit/>
          </a:bodyPr>
          <a:lstStyle/>
          <a:p>
            <a:pPr>
              <a:lnSpc>
                <a:spcPct val="150000"/>
              </a:lnSpc>
            </a:pPr>
            <a:r>
              <a:rPr lang="es-ES" b="1" dirty="0" err="1">
                <a:hlinkClick r:id="rId5"/>
              </a:rPr>
              <a:t>BpmLab</a:t>
            </a:r>
            <a:r>
              <a:rPr lang="es-ES" b="1" dirty="0">
                <a:hlinkClick r:id="rId5"/>
              </a:rPr>
              <a:t> v1.24 </a:t>
            </a:r>
            <a:r>
              <a:rPr lang="es-ES" b="1" dirty="0"/>
              <a:t>(2024) </a:t>
            </a:r>
            <a:r>
              <a:rPr lang="en-US" dirty="0"/>
              <a:t>Andriy Nosych (ALBA), </a:t>
            </a:r>
            <a:r>
              <a:rPr lang="en-US" dirty="0">
                <a:hlinkClick r:id="rId6"/>
              </a:rPr>
              <a:t>anosych@cells.es</a:t>
            </a:r>
            <a:endParaRPr lang="es-ES" b="1" dirty="0"/>
          </a:p>
          <a:p>
            <a:pPr>
              <a:lnSpc>
                <a:spcPct val="150000"/>
              </a:lnSpc>
            </a:pPr>
            <a:r>
              <a:rPr lang="es-ES" b="1" dirty="0">
                <a:hlinkClick r:id="rId7"/>
              </a:rPr>
              <a:t>BEM/TodoGUI </a:t>
            </a:r>
            <a:r>
              <a:rPr lang="es-ES" b="1" dirty="0"/>
              <a:t>(2014) </a:t>
            </a:r>
            <a:r>
              <a:rPr lang="en-US" dirty="0"/>
              <a:t>Guenther Rehm (Helmholtz-</a:t>
            </a:r>
            <a:r>
              <a:rPr lang="en-US" dirty="0" err="1"/>
              <a:t>Zentrum</a:t>
            </a:r>
            <a:r>
              <a:rPr lang="en-US" dirty="0"/>
              <a:t> Berlin), </a:t>
            </a:r>
            <a:r>
              <a:rPr lang="en-US" dirty="0">
                <a:hlinkClick r:id="rId8"/>
              </a:rPr>
              <a:t>guenther.rehm@helmholtz-berlin.de</a:t>
            </a:r>
            <a:r>
              <a:rPr lang="en-US" dirty="0"/>
              <a:t> </a:t>
            </a:r>
            <a:endParaRPr lang="es-ES" b="1" dirty="0"/>
          </a:p>
          <a:p>
            <a:pPr>
              <a:lnSpc>
                <a:spcPct val="150000"/>
              </a:lnSpc>
            </a:pPr>
            <a:r>
              <a:rPr lang="es-ES" b="1" dirty="0" err="1"/>
              <a:t>Slides</a:t>
            </a:r>
            <a:r>
              <a:rPr lang="es-ES" b="1" dirty="0"/>
              <a:t> and </a:t>
            </a:r>
            <a:r>
              <a:rPr lang="es-ES" b="1" dirty="0" err="1"/>
              <a:t>code</a:t>
            </a:r>
            <a:r>
              <a:rPr lang="es-ES" b="1" dirty="0"/>
              <a:t>: </a:t>
            </a:r>
            <a:r>
              <a:rPr lang="es-ES" dirty="0">
                <a:hlinkClick r:id="rId9"/>
              </a:rPr>
              <a:t>https://indico.cells.es/event/1542/</a:t>
            </a:r>
            <a:r>
              <a:rPr lang="es-ES" dirty="0"/>
              <a:t> </a:t>
            </a:r>
          </a:p>
        </p:txBody>
      </p:sp>
    </p:spTree>
    <p:extLst>
      <p:ext uri="{BB962C8B-B14F-4D97-AF65-F5344CB8AC3E}">
        <p14:creationId xmlns:p14="http://schemas.microsoft.com/office/powerpoint/2010/main" val="411550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20F7-C31A-4F1F-97BE-C612F038CF4F}"/>
              </a:ext>
            </a:extLst>
          </p:cNvPr>
          <p:cNvSpPr>
            <a:spLocks noGrp="1"/>
          </p:cNvSpPr>
          <p:nvPr>
            <p:ph type="title"/>
          </p:nvPr>
        </p:nvSpPr>
        <p:spPr>
          <a:xfrm>
            <a:off x="2053086" y="541132"/>
            <a:ext cx="7620000" cy="1143000"/>
          </a:xfrm>
        </p:spPr>
        <p:txBody>
          <a:bodyPr/>
          <a:lstStyle/>
          <a:p>
            <a:pPr algn="ctr"/>
            <a:r>
              <a:rPr lang="en-US" dirty="0">
                <a:latin typeface="+mn-lt"/>
              </a:rPr>
              <a:t>Thank you for your attention!</a:t>
            </a:r>
            <a:endParaRPr lang="es-ES" dirty="0">
              <a:latin typeface="+mn-lt"/>
            </a:endParaRPr>
          </a:p>
        </p:txBody>
      </p:sp>
      <p:sp>
        <p:nvSpPr>
          <p:cNvPr id="4" name="Slide Number Placeholder 3">
            <a:extLst>
              <a:ext uri="{FF2B5EF4-FFF2-40B4-BE49-F238E27FC236}">
                <a16:creationId xmlns:a16="http://schemas.microsoft.com/office/drawing/2014/main" id="{3DF6F354-E592-4AD7-AB44-C0D5C361FF52}"/>
              </a:ext>
            </a:extLst>
          </p:cNvPr>
          <p:cNvSpPr>
            <a:spLocks noGrp="1"/>
          </p:cNvSpPr>
          <p:nvPr>
            <p:ph type="sldNum" sz="quarter" idx="12"/>
          </p:nvPr>
        </p:nvSpPr>
        <p:spPr/>
        <p:txBody>
          <a:bodyPr/>
          <a:lstStyle/>
          <a:p>
            <a:fld id="{A416326C-0E8C-45B6-90E3-DB1D53F47963}" type="slidenum">
              <a:rPr lang="en-US" smtClean="0"/>
              <a:t>15</a:t>
            </a:fld>
            <a:endParaRPr lang="en-US"/>
          </a:p>
        </p:txBody>
      </p:sp>
      <p:sp>
        <p:nvSpPr>
          <p:cNvPr id="5" name="TextBox 4">
            <a:extLst>
              <a:ext uri="{FF2B5EF4-FFF2-40B4-BE49-F238E27FC236}">
                <a16:creationId xmlns:a16="http://schemas.microsoft.com/office/drawing/2014/main" id="{B3919C1A-BC59-4C49-9317-C9219889A15E}"/>
              </a:ext>
            </a:extLst>
          </p:cNvPr>
          <p:cNvSpPr txBox="1"/>
          <p:nvPr/>
        </p:nvSpPr>
        <p:spPr>
          <a:xfrm rot="16200000">
            <a:off x="9414439" y="799874"/>
            <a:ext cx="1828129" cy="369332"/>
          </a:xfrm>
          <a:prstGeom prst="rect">
            <a:avLst/>
          </a:prstGeom>
          <a:noFill/>
        </p:spPr>
        <p:txBody>
          <a:bodyPr wrap="none" rtlCol="0">
            <a:spAutoFit/>
          </a:bodyPr>
          <a:lstStyle/>
          <a:p>
            <a:r>
              <a:rPr lang="en-US" dirty="0">
                <a:solidFill>
                  <a:schemeClr val="bg1"/>
                </a:solidFill>
              </a:rPr>
              <a:t>ESRF, DEELS-2019</a:t>
            </a:r>
          </a:p>
        </p:txBody>
      </p:sp>
      <p:pic>
        <p:nvPicPr>
          <p:cNvPr id="1026" name="Picture 2" descr="Image result for bender cheers">
            <a:extLst>
              <a:ext uri="{FF2B5EF4-FFF2-40B4-BE49-F238E27FC236}">
                <a16:creationId xmlns:a16="http://schemas.microsoft.com/office/drawing/2014/main" id="{F5CEFA97-EEBC-418F-B4DC-0B6B59155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198" y="1625493"/>
            <a:ext cx="6123777" cy="4592834"/>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8">
            <a:extLst>
              <a:ext uri="{FF2B5EF4-FFF2-40B4-BE49-F238E27FC236}">
                <a16:creationId xmlns:a16="http://schemas.microsoft.com/office/drawing/2014/main" id="{129E3EFE-7F24-70A5-3F80-8817B867B2C3}"/>
              </a:ext>
            </a:extLst>
          </p:cNvPr>
          <p:cNvSpPr/>
          <p:nvPr/>
        </p:nvSpPr>
        <p:spPr>
          <a:xfrm rot="20079795">
            <a:off x="7021204" y="2075214"/>
            <a:ext cx="941537" cy="516669"/>
          </a:xfrm>
          <a:prstGeom prst="wedgeRectCallout">
            <a:avLst>
              <a:gd name="adj1" fmla="val -11645"/>
              <a:gd name="adj2" fmla="val 144636"/>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BEM</a:t>
            </a:r>
          </a:p>
        </p:txBody>
      </p:sp>
      <p:sp>
        <p:nvSpPr>
          <p:cNvPr id="10" name="Thought Bubble: Cloud 9">
            <a:extLst>
              <a:ext uri="{FF2B5EF4-FFF2-40B4-BE49-F238E27FC236}">
                <a16:creationId xmlns:a16="http://schemas.microsoft.com/office/drawing/2014/main" id="{FDA0940F-600A-231A-9850-4069BDCBDE22}"/>
              </a:ext>
            </a:extLst>
          </p:cNvPr>
          <p:cNvSpPr/>
          <p:nvPr/>
        </p:nvSpPr>
        <p:spPr>
          <a:xfrm rot="915017">
            <a:off x="4902034" y="1921219"/>
            <a:ext cx="1094060" cy="715992"/>
          </a:xfrm>
          <a:prstGeom prst="cloudCallout">
            <a:avLst>
              <a:gd name="adj1" fmla="val -24669"/>
              <a:gd name="adj2" fmla="val 100344"/>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FEM</a:t>
            </a:r>
          </a:p>
        </p:txBody>
      </p:sp>
    </p:spTree>
    <p:extLst>
      <p:ext uri="{BB962C8B-B14F-4D97-AF65-F5344CB8AC3E}">
        <p14:creationId xmlns:p14="http://schemas.microsoft.com/office/powerpoint/2010/main" val="67567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B825F-2A42-446D-AD3F-676D99D42033}"/>
              </a:ext>
            </a:extLst>
          </p:cNvPr>
          <p:cNvSpPr>
            <a:spLocks noGrp="1"/>
          </p:cNvSpPr>
          <p:nvPr>
            <p:ph type="title"/>
          </p:nvPr>
        </p:nvSpPr>
        <p:spPr>
          <a:xfrm>
            <a:off x="2523837" y="688061"/>
            <a:ext cx="7620000" cy="1143000"/>
          </a:xfrm>
        </p:spPr>
        <p:txBody>
          <a:bodyPr/>
          <a:lstStyle/>
          <a:p>
            <a:pPr algn="ctr"/>
            <a:r>
              <a:rPr lang="en-US" dirty="0"/>
              <a:t>extras</a:t>
            </a:r>
            <a:endParaRPr lang="es-ES" dirty="0"/>
          </a:p>
        </p:txBody>
      </p:sp>
    </p:spTree>
    <p:extLst>
      <p:ext uri="{BB962C8B-B14F-4D97-AF65-F5344CB8AC3E}">
        <p14:creationId xmlns:p14="http://schemas.microsoft.com/office/powerpoint/2010/main" val="3891638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hidden="1">
            <a:extLst>
              <a:ext uri="{FF2B5EF4-FFF2-40B4-BE49-F238E27FC236}">
                <a16:creationId xmlns:a16="http://schemas.microsoft.com/office/drawing/2014/main" id="{2A7FF4F6-FF19-4FF7-83A5-6F9C2438DF48}"/>
              </a:ext>
            </a:extLst>
          </p:cNvPr>
          <p:cNvGrpSpPr/>
          <p:nvPr/>
        </p:nvGrpSpPr>
        <p:grpSpPr>
          <a:xfrm>
            <a:off x="1751905" y="641465"/>
            <a:ext cx="8161475" cy="5473710"/>
            <a:chOff x="227904" y="641465"/>
            <a:chExt cx="8161475" cy="5473710"/>
          </a:xfrm>
        </p:grpSpPr>
        <p:pic>
          <p:nvPicPr>
            <p:cNvPr id="9" name="Picture 8">
              <a:extLst>
                <a:ext uri="{FF2B5EF4-FFF2-40B4-BE49-F238E27FC236}">
                  <a16:creationId xmlns:a16="http://schemas.microsoft.com/office/drawing/2014/main" id="{5D6677D8-D79B-4808-B97C-7B59F9CB2174}"/>
                </a:ext>
              </a:extLst>
            </p:cNvPr>
            <p:cNvPicPr>
              <a:picLocks noChangeAspect="1"/>
            </p:cNvPicPr>
            <p:nvPr/>
          </p:nvPicPr>
          <p:blipFill rotWithShape="1">
            <a:blip r:embed="rId2">
              <a:extLst>
                <a:ext uri="{28A0092B-C50C-407E-A947-70E740481C1C}">
                  <a14:useLocalDpi xmlns:a14="http://schemas.microsoft.com/office/drawing/2010/main" val="0"/>
                </a:ext>
              </a:extLst>
            </a:blip>
            <a:srcRect l="21781" t="23848" r="5771" b="13025"/>
            <a:stretch/>
          </p:blipFill>
          <p:spPr>
            <a:xfrm>
              <a:off x="253428" y="1052736"/>
              <a:ext cx="5544618" cy="2712041"/>
            </a:xfrm>
            <a:prstGeom prst="rect">
              <a:avLst/>
            </a:prstGeom>
          </p:spPr>
        </p:pic>
        <p:pic>
          <p:nvPicPr>
            <p:cNvPr id="11" name="Picture 10">
              <a:extLst>
                <a:ext uri="{FF2B5EF4-FFF2-40B4-BE49-F238E27FC236}">
                  <a16:creationId xmlns:a16="http://schemas.microsoft.com/office/drawing/2014/main" id="{4D7C0BB2-378A-4ECD-9EC9-67E555F44368}"/>
                </a:ext>
              </a:extLst>
            </p:cNvPr>
            <p:cNvPicPr>
              <a:picLocks noChangeAspect="1"/>
            </p:cNvPicPr>
            <p:nvPr/>
          </p:nvPicPr>
          <p:blipFill rotWithShape="1">
            <a:blip r:embed="rId3">
              <a:extLst>
                <a:ext uri="{28A0092B-C50C-407E-A947-70E740481C1C}">
                  <a14:useLocalDpi xmlns:a14="http://schemas.microsoft.com/office/drawing/2010/main" val="0"/>
                </a:ext>
              </a:extLst>
            </a:blip>
            <a:srcRect l="23139" t="25086" r="6645" b="9893"/>
            <a:stretch/>
          </p:blipFill>
          <p:spPr>
            <a:xfrm>
              <a:off x="3206713" y="3421139"/>
              <a:ext cx="5182666" cy="2694036"/>
            </a:xfrm>
            <a:prstGeom prst="rect">
              <a:avLst/>
            </a:prstGeom>
          </p:spPr>
        </p:pic>
        <p:sp>
          <p:nvSpPr>
            <p:cNvPr id="12" name="Rectangle 11">
              <a:extLst>
                <a:ext uri="{FF2B5EF4-FFF2-40B4-BE49-F238E27FC236}">
                  <a16:creationId xmlns:a16="http://schemas.microsoft.com/office/drawing/2014/main" id="{8682FDC3-DF9E-490C-B73C-7458B3CBED2E}"/>
                </a:ext>
              </a:extLst>
            </p:cNvPr>
            <p:cNvSpPr/>
            <p:nvPr/>
          </p:nvSpPr>
          <p:spPr>
            <a:xfrm>
              <a:off x="227904" y="641465"/>
              <a:ext cx="5336204" cy="369332"/>
            </a:xfrm>
            <a:prstGeom prst="rect">
              <a:avLst/>
            </a:prstGeom>
          </p:spPr>
          <p:txBody>
            <a:bodyPr wrap="none">
              <a:spAutoFit/>
            </a:bodyPr>
            <a:lstStyle/>
            <a:p>
              <a:r>
                <a:rPr lang="en-US" dirty="0"/>
                <a:t>Add noise (1%) to all channels:       after DOS treatment</a:t>
              </a:r>
            </a:p>
          </p:txBody>
        </p:sp>
        <p:sp>
          <p:nvSpPr>
            <p:cNvPr id="13" name="Rectangle 12">
              <a:extLst>
                <a:ext uri="{FF2B5EF4-FFF2-40B4-BE49-F238E27FC236}">
                  <a16:creationId xmlns:a16="http://schemas.microsoft.com/office/drawing/2014/main" id="{3001135E-434C-48AA-BD5E-48E4C1089590}"/>
                </a:ext>
              </a:extLst>
            </p:cNvPr>
            <p:cNvSpPr/>
            <p:nvPr/>
          </p:nvSpPr>
          <p:spPr>
            <a:xfrm>
              <a:off x="5798046" y="2976206"/>
              <a:ext cx="2094869" cy="369332"/>
            </a:xfrm>
            <a:prstGeom prst="rect">
              <a:avLst/>
            </a:prstGeom>
          </p:spPr>
          <p:txBody>
            <a:bodyPr wrap="none">
              <a:spAutoFit/>
            </a:bodyPr>
            <a:lstStyle/>
            <a:p>
              <a:r>
                <a:rPr lang="en-US" dirty="0"/>
                <a:t>after Poly correction</a:t>
              </a:r>
              <a:endParaRPr lang="es-ES" dirty="0"/>
            </a:p>
          </p:txBody>
        </p:sp>
        <p:sp>
          <p:nvSpPr>
            <p:cNvPr id="14" name="Oval 13">
              <a:extLst>
                <a:ext uri="{FF2B5EF4-FFF2-40B4-BE49-F238E27FC236}">
                  <a16:creationId xmlns:a16="http://schemas.microsoft.com/office/drawing/2014/main" id="{3C168A39-DC4D-4B18-8BF8-1E6CEF233F28}"/>
                </a:ext>
              </a:extLst>
            </p:cNvPr>
            <p:cNvSpPr/>
            <p:nvPr/>
          </p:nvSpPr>
          <p:spPr>
            <a:xfrm>
              <a:off x="2627784" y="3421138"/>
              <a:ext cx="432048" cy="38557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49" name="Group 48">
            <a:extLst>
              <a:ext uri="{FF2B5EF4-FFF2-40B4-BE49-F238E27FC236}">
                <a16:creationId xmlns:a16="http://schemas.microsoft.com/office/drawing/2014/main" id="{C44939F8-C374-4885-8674-978BE95A5095}"/>
              </a:ext>
            </a:extLst>
          </p:cNvPr>
          <p:cNvGrpSpPr/>
          <p:nvPr/>
        </p:nvGrpSpPr>
        <p:grpSpPr>
          <a:xfrm>
            <a:off x="7129077" y="2483879"/>
            <a:ext cx="5062923" cy="3652792"/>
            <a:chOff x="3326455" y="3122568"/>
            <a:chExt cx="5062923" cy="3652792"/>
          </a:xfrm>
        </p:grpSpPr>
        <p:grpSp>
          <p:nvGrpSpPr>
            <p:cNvPr id="48" name="Group 47">
              <a:extLst>
                <a:ext uri="{FF2B5EF4-FFF2-40B4-BE49-F238E27FC236}">
                  <a16:creationId xmlns:a16="http://schemas.microsoft.com/office/drawing/2014/main" id="{92D63085-0FD1-4379-A02C-599EA1FCC0DF}"/>
                </a:ext>
              </a:extLst>
            </p:cNvPr>
            <p:cNvGrpSpPr/>
            <p:nvPr/>
          </p:nvGrpSpPr>
          <p:grpSpPr>
            <a:xfrm>
              <a:off x="3326455" y="3122568"/>
              <a:ext cx="4765115" cy="3652792"/>
              <a:chOff x="3326455" y="3122568"/>
              <a:chExt cx="4765115" cy="3652792"/>
            </a:xfrm>
          </p:grpSpPr>
          <p:sp>
            <p:nvSpPr>
              <p:cNvPr id="47" name="Rectangle 46">
                <a:extLst>
                  <a:ext uri="{FF2B5EF4-FFF2-40B4-BE49-F238E27FC236}">
                    <a16:creationId xmlns:a16="http://schemas.microsoft.com/office/drawing/2014/main" id="{0A508E0E-CB02-434B-B5F9-BC214BF27886}"/>
                  </a:ext>
                </a:extLst>
              </p:cNvPr>
              <p:cNvSpPr/>
              <p:nvPr/>
            </p:nvSpPr>
            <p:spPr>
              <a:xfrm>
                <a:off x="3339042" y="3591340"/>
                <a:ext cx="4752528" cy="318402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Picture 6">
                <a:extLst>
                  <a:ext uri="{FF2B5EF4-FFF2-40B4-BE49-F238E27FC236}">
                    <a16:creationId xmlns:a16="http://schemas.microsoft.com/office/drawing/2014/main" id="{C52C046F-D973-4060-A858-CE5A0E745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4005064"/>
                <a:ext cx="2582449" cy="2694036"/>
              </a:xfrm>
              <a:prstGeom prst="rect">
                <a:avLst/>
              </a:prstGeom>
            </p:spPr>
          </p:pic>
          <p:sp>
            <p:nvSpPr>
              <p:cNvPr id="20" name="Rectangle 19">
                <a:extLst>
                  <a:ext uri="{FF2B5EF4-FFF2-40B4-BE49-F238E27FC236}">
                    <a16:creationId xmlns:a16="http://schemas.microsoft.com/office/drawing/2014/main" id="{20E1E294-F212-4104-AE29-BA81A1E8615B}"/>
                  </a:ext>
                </a:extLst>
              </p:cNvPr>
              <p:cNvSpPr/>
              <p:nvPr/>
            </p:nvSpPr>
            <p:spPr>
              <a:xfrm>
                <a:off x="3326455" y="3122568"/>
                <a:ext cx="3217356" cy="400110"/>
              </a:xfrm>
              <a:prstGeom prst="rect">
                <a:avLst/>
              </a:prstGeom>
            </p:spPr>
            <p:txBody>
              <a:bodyPr wrap="none">
                <a:spAutoFit/>
              </a:bodyPr>
              <a:lstStyle/>
              <a:p>
                <a:r>
                  <a:rPr lang="en-US" sz="2000" b="1" dirty="0"/>
                  <a:t>ESRF SR: </a:t>
                </a:r>
                <a:r>
                  <a:rPr lang="en-US" sz="2000" dirty="0"/>
                  <a:t>injection with RF off</a:t>
                </a:r>
                <a:endParaRPr lang="es-ES" sz="2000" dirty="0"/>
              </a:p>
            </p:txBody>
          </p:sp>
        </p:grpSp>
        <p:sp>
          <p:nvSpPr>
            <p:cNvPr id="21" name="TextBox 20">
              <a:extLst>
                <a:ext uri="{FF2B5EF4-FFF2-40B4-BE49-F238E27FC236}">
                  <a16:creationId xmlns:a16="http://schemas.microsoft.com/office/drawing/2014/main" id="{FC19FBD7-7F75-4A7F-BA5C-217725F8D7FD}"/>
                </a:ext>
              </a:extLst>
            </p:cNvPr>
            <p:cNvSpPr txBox="1"/>
            <p:nvPr/>
          </p:nvSpPr>
          <p:spPr>
            <a:xfrm>
              <a:off x="6076829" y="4578706"/>
              <a:ext cx="2312549" cy="1477328"/>
            </a:xfrm>
            <a:prstGeom prst="rect">
              <a:avLst/>
            </a:prstGeom>
            <a:noFill/>
          </p:spPr>
          <p:txBody>
            <a:bodyPr wrap="square" rtlCol="0">
              <a:spAutoFit/>
            </a:bodyPr>
            <a:lstStyle/>
            <a:p>
              <a:r>
                <a:rPr lang="en-US" dirty="0"/>
                <a:t>Each dot: </a:t>
              </a:r>
            </a:p>
            <a:p>
              <a:r>
                <a:rPr lang="en-US" dirty="0"/>
                <a:t>position in one BPM (224 BPMs total)</a:t>
              </a:r>
            </a:p>
            <a:p>
              <a:endParaRPr lang="en-US" dirty="0"/>
            </a:p>
            <a:p>
              <a:r>
                <a:rPr lang="en-US" dirty="0"/>
                <a:t>Each image: turn</a:t>
              </a:r>
              <a:endParaRPr lang="es-ES" dirty="0"/>
            </a:p>
          </p:txBody>
        </p:sp>
      </p:grpSp>
      <p:grpSp>
        <p:nvGrpSpPr>
          <p:cNvPr id="4" name="Group 3">
            <a:extLst>
              <a:ext uri="{FF2B5EF4-FFF2-40B4-BE49-F238E27FC236}">
                <a16:creationId xmlns:a16="http://schemas.microsoft.com/office/drawing/2014/main" id="{A9AA1BBD-4F82-4B04-982D-F51B61268DF3}"/>
              </a:ext>
            </a:extLst>
          </p:cNvPr>
          <p:cNvGrpSpPr/>
          <p:nvPr/>
        </p:nvGrpSpPr>
        <p:grpSpPr>
          <a:xfrm>
            <a:off x="466579" y="1158425"/>
            <a:ext cx="6344025" cy="3829487"/>
            <a:chOff x="576873" y="-40694"/>
            <a:chExt cx="6344025" cy="3829487"/>
          </a:xfrm>
        </p:grpSpPr>
        <p:pic>
          <p:nvPicPr>
            <p:cNvPr id="30" name="Picture 29">
              <a:extLst>
                <a:ext uri="{FF2B5EF4-FFF2-40B4-BE49-F238E27FC236}">
                  <a16:creationId xmlns:a16="http://schemas.microsoft.com/office/drawing/2014/main" id="{85103CDF-DEB2-4ACC-942A-154CE9574487}"/>
                </a:ext>
              </a:extLst>
            </p:cNvPr>
            <p:cNvPicPr>
              <a:picLocks noChangeAspect="1"/>
            </p:cNvPicPr>
            <p:nvPr/>
          </p:nvPicPr>
          <p:blipFill rotWithShape="1">
            <a:blip r:embed="rId5">
              <a:extLst>
                <a:ext uri="{28A0092B-C50C-407E-A947-70E740481C1C}">
                  <a14:useLocalDpi xmlns:a14="http://schemas.microsoft.com/office/drawing/2010/main" val="0"/>
                </a:ext>
              </a:extLst>
            </a:blip>
            <a:srcRect l="27951" t="19348" r="25588" b="9931"/>
            <a:stretch/>
          </p:blipFill>
          <p:spPr>
            <a:xfrm>
              <a:off x="3787008" y="670968"/>
              <a:ext cx="3133890" cy="3093809"/>
            </a:xfrm>
            <a:prstGeom prst="rect">
              <a:avLst/>
            </a:prstGeom>
          </p:spPr>
        </p:pic>
        <p:pic>
          <p:nvPicPr>
            <p:cNvPr id="25" name="Picture 24">
              <a:extLst>
                <a:ext uri="{FF2B5EF4-FFF2-40B4-BE49-F238E27FC236}">
                  <a16:creationId xmlns:a16="http://schemas.microsoft.com/office/drawing/2014/main" id="{C591A68D-F51C-4F47-BF85-B30743A496D5}"/>
                </a:ext>
              </a:extLst>
            </p:cNvPr>
            <p:cNvPicPr>
              <a:picLocks noChangeAspect="1"/>
            </p:cNvPicPr>
            <p:nvPr/>
          </p:nvPicPr>
          <p:blipFill rotWithShape="1">
            <a:blip r:embed="rId6">
              <a:extLst>
                <a:ext uri="{28A0092B-C50C-407E-A947-70E740481C1C}">
                  <a14:useLocalDpi xmlns:a14="http://schemas.microsoft.com/office/drawing/2010/main" val="0"/>
                </a:ext>
              </a:extLst>
            </a:blip>
            <a:srcRect l="28008" t="19348" r="25587" b="9931"/>
            <a:stretch/>
          </p:blipFill>
          <p:spPr>
            <a:xfrm>
              <a:off x="576873" y="691178"/>
              <a:ext cx="3133889" cy="3097615"/>
            </a:xfrm>
            <a:prstGeom prst="rect">
              <a:avLst/>
            </a:prstGeom>
          </p:spPr>
        </p:pic>
        <p:sp>
          <p:nvSpPr>
            <p:cNvPr id="16" name="TextBox 15">
              <a:extLst>
                <a:ext uri="{FF2B5EF4-FFF2-40B4-BE49-F238E27FC236}">
                  <a16:creationId xmlns:a16="http://schemas.microsoft.com/office/drawing/2014/main" id="{CACC4DC3-89A1-4474-B109-E3BA2D3C9514}"/>
                </a:ext>
              </a:extLst>
            </p:cNvPr>
            <p:cNvSpPr txBox="1"/>
            <p:nvPr/>
          </p:nvSpPr>
          <p:spPr>
            <a:xfrm>
              <a:off x="790946" y="-40694"/>
              <a:ext cx="4177951" cy="646331"/>
            </a:xfrm>
            <a:prstGeom prst="rect">
              <a:avLst/>
            </a:prstGeom>
            <a:noFill/>
          </p:spPr>
          <p:txBody>
            <a:bodyPr wrap="square" rtlCol="0">
              <a:spAutoFit/>
            </a:bodyPr>
            <a:lstStyle/>
            <a:p>
              <a:r>
                <a:rPr lang="en-US" b="1" dirty="0"/>
                <a:t>ALBA SR</a:t>
              </a:r>
            </a:p>
            <a:p>
              <a:r>
                <a:rPr lang="en-US" dirty="0"/>
                <a:t>Local bump, 4 orbit-correctors</a:t>
              </a:r>
              <a:endParaRPr lang="es-ES" dirty="0"/>
            </a:p>
          </p:txBody>
        </p:sp>
        <p:sp>
          <p:nvSpPr>
            <p:cNvPr id="35" name="TextBox 34">
              <a:extLst>
                <a:ext uri="{FF2B5EF4-FFF2-40B4-BE49-F238E27FC236}">
                  <a16:creationId xmlns:a16="http://schemas.microsoft.com/office/drawing/2014/main" id="{FCC9E3F4-1F69-49C3-AB1E-7474C4F9FD10}"/>
                </a:ext>
              </a:extLst>
            </p:cNvPr>
            <p:cNvSpPr txBox="1"/>
            <p:nvPr/>
          </p:nvSpPr>
          <p:spPr>
            <a:xfrm>
              <a:off x="4151785" y="2301925"/>
              <a:ext cx="1292341" cy="523220"/>
            </a:xfrm>
            <a:prstGeom prst="rect">
              <a:avLst/>
            </a:prstGeom>
            <a:noFill/>
          </p:spPr>
          <p:txBody>
            <a:bodyPr wrap="none" rtlCol="0">
              <a:spAutoFit/>
            </a:bodyPr>
            <a:lstStyle/>
            <a:p>
              <a:r>
                <a:rPr lang="en-US" sz="1400" dirty="0" err="1"/>
                <a:t>Hor</a:t>
              </a:r>
              <a:r>
                <a:rPr lang="en-US" sz="1400" dirty="0"/>
                <a:t>: 0 → 3 mm</a:t>
              </a:r>
            </a:p>
            <a:p>
              <a:r>
                <a:rPr lang="en-US" sz="1400" dirty="0"/>
                <a:t>Ver: 0 → 4 mm</a:t>
              </a:r>
              <a:endParaRPr lang="es-ES" sz="1400" dirty="0"/>
            </a:p>
          </p:txBody>
        </p:sp>
        <p:sp>
          <p:nvSpPr>
            <p:cNvPr id="37" name="TextBox 36">
              <a:extLst>
                <a:ext uri="{FF2B5EF4-FFF2-40B4-BE49-F238E27FC236}">
                  <a16:creationId xmlns:a16="http://schemas.microsoft.com/office/drawing/2014/main" id="{707B32CC-548F-4A70-ADF8-BCBA6FC14072}"/>
                </a:ext>
              </a:extLst>
            </p:cNvPr>
            <p:cNvSpPr txBox="1"/>
            <p:nvPr/>
          </p:nvSpPr>
          <p:spPr>
            <a:xfrm>
              <a:off x="4542530" y="866686"/>
              <a:ext cx="1231684" cy="307777"/>
            </a:xfrm>
            <a:prstGeom prst="rect">
              <a:avLst/>
            </a:prstGeom>
            <a:noFill/>
          </p:spPr>
          <p:txBody>
            <a:bodyPr wrap="none" rtlCol="0">
              <a:spAutoFit/>
            </a:bodyPr>
            <a:lstStyle/>
            <a:p>
              <a:r>
                <a:rPr lang="en-US" sz="1400" dirty="0"/>
                <a:t>Poly corrected</a:t>
              </a:r>
              <a:endParaRPr lang="es-ES" sz="1400" dirty="0"/>
            </a:p>
          </p:txBody>
        </p:sp>
        <p:sp>
          <p:nvSpPr>
            <p:cNvPr id="38" name="TextBox 37">
              <a:extLst>
                <a:ext uri="{FF2B5EF4-FFF2-40B4-BE49-F238E27FC236}">
                  <a16:creationId xmlns:a16="http://schemas.microsoft.com/office/drawing/2014/main" id="{4F1DEB92-860A-4B6C-B529-3FA9E8637BDF}"/>
                </a:ext>
              </a:extLst>
            </p:cNvPr>
            <p:cNvSpPr txBox="1"/>
            <p:nvPr/>
          </p:nvSpPr>
          <p:spPr>
            <a:xfrm>
              <a:off x="6245814" y="1397799"/>
              <a:ext cx="495649" cy="307777"/>
            </a:xfrm>
            <a:prstGeom prst="rect">
              <a:avLst/>
            </a:prstGeom>
            <a:noFill/>
          </p:spPr>
          <p:txBody>
            <a:bodyPr wrap="none" rtlCol="0">
              <a:spAutoFit/>
            </a:bodyPr>
            <a:lstStyle/>
            <a:p>
              <a:r>
                <a:rPr lang="en-US" sz="1400" dirty="0"/>
                <a:t>DOS</a:t>
              </a:r>
              <a:endParaRPr lang="es-ES" sz="1400" dirty="0"/>
            </a:p>
          </p:txBody>
        </p:sp>
        <p:cxnSp>
          <p:nvCxnSpPr>
            <p:cNvPr id="40" name="Straight Arrow Connector 39">
              <a:extLst>
                <a:ext uri="{FF2B5EF4-FFF2-40B4-BE49-F238E27FC236}">
                  <a16:creationId xmlns:a16="http://schemas.microsoft.com/office/drawing/2014/main" id="{32FE245A-39D8-413F-8CB2-5C8CF92E561F}"/>
                </a:ext>
              </a:extLst>
            </p:cNvPr>
            <p:cNvCxnSpPr>
              <a:cxnSpLocks/>
            </p:cNvCxnSpPr>
            <p:nvPr/>
          </p:nvCxnSpPr>
          <p:spPr>
            <a:xfrm>
              <a:off x="5589829" y="1155262"/>
              <a:ext cx="317761" cy="141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A51A4AE-2870-468C-985B-53F656F9FFC4}"/>
                </a:ext>
              </a:extLst>
            </p:cNvPr>
            <p:cNvCxnSpPr>
              <a:cxnSpLocks/>
              <a:stCxn id="38" idx="0"/>
            </p:cNvCxnSpPr>
            <p:nvPr/>
          </p:nvCxnSpPr>
          <p:spPr>
            <a:xfrm flipH="1" flipV="1">
              <a:off x="6245814" y="1139146"/>
              <a:ext cx="247825" cy="2586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9E135ACC-281B-4F89-B385-1B593008E2EF}"/>
              </a:ext>
            </a:extLst>
          </p:cNvPr>
          <p:cNvSpPr>
            <a:spLocks noGrp="1"/>
          </p:cNvSpPr>
          <p:nvPr>
            <p:ph type="sldNum" sz="quarter" idx="12"/>
          </p:nvPr>
        </p:nvSpPr>
        <p:spPr/>
        <p:txBody>
          <a:bodyPr/>
          <a:lstStyle/>
          <a:p>
            <a:fld id="{A416326C-0E8C-45B6-90E3-DB1D53F47963}" type="slidenum">
              <a:rPr lang="en-US" smtClean="0"/>
              <a:t>17</a:t>
            </a:fld>
            <a:endParaRPr lang="en-US"/>
          </a:p>
        </p:txBody>
      </p:sp>
      <p:sp>
        <p:nvSpPr>
          <p:cNvPr id="28" name="TextBox 27">
            <a:extLst>
              <a:ext uri="{FF2B5EF4-FFF2-40B4-BE49-F238E27FC236}">
                <a16:creationId xmlns:a16="http://schemas.microsoft.com/office/drawing/2014/main" id="{15E8F019-AB18-46FB-A631-22A0DD7A6254}"/>
              </a:ext>
            </a:extLst>
          </p:cNvPr>
          <p:cNvSpPr txBox="1"/>
          <p:nvPr/>
        </p:nvSpPr>
        <p:spPr>
          <a:xfrm rot="16200000">
            <a:off x="9414439" y="799874"/>
            <a:ext cx="1828129" cy="369332"/>
          </a:xfrm>
          <a:prstGeom prst="rect">
            <a:avLst/>
          </a:prstGeom>
          <a:noFill/>
        </p:spPr>
        <p:txBody>
          <a:bodyPr wrap="none" rtlCol="0">
            <a:spAutoFit/>
          </a:bodyPr>
          <a:lstStyle/>
          <a:p>
            <a:r>
              <a:rPr lang="en-US" dirty="0">
                <a:solidFill>
                  <a:schemeClr val="bg1"/>
                </a:solidFill>
              </a:rPr>
              <a:t>ESRF, DEELS-2019</a:t>
            </a:r>
          </a:p>
        </p:txBody>
      </p:sp>
      <p:grpSp>
        <p:nvGrpSpPr>
          <p:cNvPr id="29" name="Group 28">
            <a:extLst>
              <a:ext uri="{FF2B5EF4-FFF2-40B4-BE49-F238E27FC236}">
                <a16:creationId xmlns:a16="http://schemas.microsoft.com/office/drawing/2014/main" id="{2637F90E-0BBA-445F-A856-479B6C7B70D2}"/>
              </a:ext>
            </a:extLst>
          </p:cNvPr>
          <p:cNvGrpSpPr/>
          <p:nvPr/>
        </p:nvGrpSpPr>
        <p:grpSpPr>
          <a:xfrm>
            <a:off x="222753" y="234460"/>
            <a:ext cx="2374385" cy="585050"/>
            <a:chOff x="251995" y="190378"/>
            <a:chExt cx="4813974" cy="1186167"/>
          </a:xfrm>
        </p:grpSpPr>
        <p:pic>
          <p:nvPicPr>
            <p:cNvPr id="31" name="Picture 30">
              <a:extLst>
                <a:ext uri="{FF2B5EF4-FFF2-40B4-BE49-F238E27FC236}">
                  <a16:creationId xmlns:a16="http://schemas.microsoft.com/office/drawing/2014/main" id="{6256235F-5DE7-4868-86B5-D718386F2AE3}"/>
                </a:ext>
              </a:extLst>
            </p:cNvPr>
            <p:cNvPicPr>
              <a:picLocks noChangeAspect="1"/>
            </p:cNvPicPr>
            <p:nvPr/>
          </p:nvPicPr>
          <p:blipFill>
            <a:blip r:embed="rId7"/>
            <a:srcRect t="21644" b="8264"/>
            <a:stretch/>
          </p:blipFill>
          <p:spPr>
            <a:xfrm>
              <a:off x="251995" y="225501"/>
              <a:ext cx="2763941" cy="1107040"/>
            </a:xfrm>
            <a:prstGeom prst="rect">
              <a:avLst/>
            </a:prstGeom>
          </p:spPr>
        </p:pic>
        <p:pic>
          <p:nvPicPr>
            <p:cNvPr id="32" name="Picture 5" descr="D:\Personal\Dropbox\Screenshots\Screenshot 2018-04-10 12.07.00.png">
              <a:extLst>
                <a:ext uri="{FF2B5EF4-FFF2-40B4-BE49-F238E27FC236}">
                  <a16:creationId xmlns:a16="http://schemas.microsoft.com/office/drawing/2014/main" id="{2CF52531-FEB2-4535-82BD-B2D66376F8E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40" t="45794" r="13014" b="28887"/>
            <a:stretch/>
          </p:blipFill>
          <p:spPr bwMode="auto">
            <a:xfrm>
              <a:off x="3077396" y="190378"/>
              <a:ext cx="1988573" cy="1186167"/>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2">
            <a:extLst>
              <a:ext uri="{FF2B5EF4-FFF2-40B4-BE49-F238E27FC236}">
                <a16:creationId xmlns:a16="http://schemas.microsoft.com/office/drawing/2014/main" id="{244DF683-DC34-48E2-A06E-1274B799517B}"/>
              </a:ext>
            </a:extLst>
          </p:cNvPr>
          <p:cNvPicPr>
            <a:picLocks noChangeAspect="1"/>
          </p:cNvPicPr>
          <p:nvPr/>
        </p:nvPicPr>
        <p:blipFill>
          <a:blip r:embed="rId9"/>
          <a:stretch>
            <a:fillRect/>
          </a:stretch>
        </p:blipFill>
        <p:spPr>
          <a:xfrm>
            <a:off x="2321416" y="4136152"/>
            <a:ext cx="1068186" cy="652464"/>
          </a:xfrm>
          <a:prstGeom prst="rect">
            <a:avLst/>
          </a:prstGeom>
        </p:spPr>
      </p:pic>
      <p:pic>
        <p:nvPicPr>
          <p:cNvPr id="34" name="Picture 33">
            <a:extLst>
              <a:ext uri="{FF2B5EF4-FFF2-40B4-BE49-F238E27FC236}">
                <a16:creationId xmlns:a16="http://schemas.microsoft.com/office/drawing/2014/main" id="{D4EEC871-32C4-4215-A23E-E89F09169E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73482" y="5749480"/>
            <a:ext cx="682843" cy="789432"/>
          </a:xfrm>
          <a:prstGeom prst="rect">
            <a:avLst/>
          </a:prstGeom>
        </p:spPr>
      </p:pic>
      <p:sp>
        <p:nvSpPr>
          <p:cNvPr id="17" name="Rectangle 16">
            <a:extLst>
              <a:ext uri="{FF2B5EF4-FFF2-40B4-BE49-F238E27FC236}">
                <a16:creationId xmlns:a16="http://schemas.microsoft.com/office/drawing/2014/main" id="{3ABD7772-0CD1-43FB-AAA0-6F29F94985F6}"/>
              </a:ext>
            </a:extLst>
          </p:cNvPr>
          <p:cNvSpPr/>
          <p:nvPr/>
        </p:nvSpPr>
        <p:spPr>
          <a:xfrm>
            <a:off x="3211432" y="235323"/>
            <a:ext cx="7860464" cy="523220"/>
          </a:xfrm>
          <a:prstGeom prst="rect">
            <a:avLst/>
          </a:prstGeom>
        </p:spPr>
        <p:txBody>
          <a:bodyPr wrap="square">
            <a:spAutoFit/>
          </a:bodyPr>
          <a:lstStyle/>
          <a:p>
            <a:r>
              <a:rPr lang="en-US" sz="2800" dirty="0">
                <a:solidFill>
                  <a:prstClr val="black"/>
                </a:solidFill>
              </a:rPr>
              <a:t>Beam tests</a:t>
            </a:r>
            <a:endParaRPr lang="es-ES" dirty="0"/>
          </a:p>
        </p:txBody>
      </p:sp>
    </p:spTree>
    <p:extLst>
      <p:ext uri="{BB962C8B-B14F-4D97-AF65-F5344CB8AC3E}">
        <p14:creationId xmlns:p14="http://schemas.microsoft.com/office/powerpoint/2010/main" val="183425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9C52B0-7C81-4505-9F91-862456E9A80E}"/>
              </a:ext>
            </a:extLst>
          </p:cNvPr>
          <p:cNvGrpSpPr/>
          <p:nvPr/>
        </p:nvGrpSpPr>
        <p:grpSpPr>
          <a:xfrm>
            <a:off x="1782654" y="593726"/>
            <a:ext cx="4457362" cy="6291658"/>
            <a:chOff x="258654" y="332656"/>
            <a:chExt cx="4457362" cy="6291658"/>
          </a:xfrm>
        </p:grpSpPr>
        <p:grpSp>
          <p:nvGrpSpPr>
            <p:cNvPr id="4" name="Group 3"/>
            <p:cNvGrpSpPr/>
            <p:nvPr/>
          </p:nvGrpSpPr>
          <p:grpSpPr>
            <a:xfrm>
              <a:off x="258654" y="2148289"/>
              <a:ext cx="3970862" cy="2107777"/>
              <a:chOff x="353194" y="1809904"/>
              <a:chExt cx="3970862" cy="2107777"/>
            </a:xfrm>
          </p:grpSpPr>
          <p:pic>
            <p:nvPicPr>
              <p:cNvPr id="14" name="Picture 3" descr="D:\Personal\Dropbox\ALBA\ESRF\img\Screenshot 2018-02-21 15.07.37.png"/>
              <p:cNvPicPr>
                <a:picLocks noChangeAspect="1" noChangeArrowheads="1"/>
              </p:cNvPicPr>
              <p:nvPr/>
            </p:nvPicPr>
            <p:blipFill rotWithShape="1">
              <a:blip r:embed="rId2">
                <a:extLst>
                  <a:ext uri="{28A0092B-C50C-407E-A947-70E740481C1C}">
                    <a14:useLocalDpi xmlns:a14="http://schemas.microsoft.com/office/drawing/2010/main" val="0"/>
                  </a:ext>
                </a:extLst>
              </a:blip>
              <a:srcRect l="61074" t="27387" r="9759" b="20434"/>
              <a:stretch/>
            </p:blipFill>
            <p:spPr bwMode="auto">
              <a:xfrm>
                <a:off x="353194" y="1809904"/>
                <a:ext cx="186110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Personal\Dropbox\ALBA\ESRF\img\Screenshot 2018-02-21 15.07.44.png"/>
              <p:cNvPicPr>
                <a:picLocks noChangeAspect="1" noChangeArrowheads="1"/>
              </p:cNvPicPr>
              <p:nvPr/>
            </p:nvPicPr>
            <p:blipFill rotWithShape="1">
              <a:blip r:embed="rId3">
                <a:extLst>
                  <a:ext uri="{28A0092B-C50C-407E-A947-70E740481C1C}">
                    <a14:useLocalDpi xmlns:a14="http://schemas.microsoft.com/office/drawing/2010/main" val="0"/>
                  </a:ext>
                </a:extLst>
              </a:blip>
              <a:srcRect l="61581" t="26834" r="9479" b="20198"/>
              <a:stretch/>
            </p:blipFill>
            <p:spPr bwMode="auto">
              <a:xfrm>
                <a:off x="2504935" y="1809904"/>
                <a:ext cx="1819121" cy="1800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3202533" y="2130354"/>
                <a:ext cx="452387"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46193" y="1985278"/>
                <a:ext cx="659155" cy="276999"/>
              </a:xfrm>
              <a:prstGeom prst="rect">
                <a:avLst/>
              </a:prstGeom>
              <a:noFill/>
            </p:spPr>
            <p:txBody>
              <a:bodyPr wrap="none" rtlCol="0">
                <a:spAutoFit/>
              </a:bodyPr>
              <a:lstStyle/>
              <a:p>
                <a:r>
                  <a:rPr lang="en-US" sz="1200" dirty="0"/>
                  <a:t>250 um</a:t>
                </a:r>
              </a:p>
            </p:txBody>
          </p:sp>
          <p:sp>
            <p:nvSpPr>
              <p:cNvPr id="9" name="TextBox 8"/>
              <p:cNvSpPr txBox="1"/>
              <p:nvPr/>
            </p:nvSpPr>
            <p:spPr>
              <a:xfrm>
                <a:off x="1582541" y="2048184"/>
                <a:ext cx="1512168" cy="1323439"/>
              </a:xfrm>
              <a:prstGeom prst="rect">
                <a:avLst/>
              </a:prstGeom>
              <a:noFill/>
            </p:spPr>
            <p:txBody>
              <a:bodyPr wrap="square" rtlCol="0">
                <a:spAutoFit/>
              </a:bodyPr>
              <a:lstStyle/>
              <a:p>
                <a:pPr algn="ctr"/>
                <a:r>
                  <a:rPr lang="en-US" sz="4000" b="1" dirty="0">
                    <a:solidFill>
                      <a:srgbClr val="FF0000"/>
                    </a:solidFill>
                  </a:rPr>
                  <a:t>NOT OK</a:t>
                </a:r>
              </a:p>
            </p:txBody>
          </p:sp>
          <p:sp>
            <p:nvSpPr>
              <p:cNvPr id="12" name="TextBox 11"/>
              <p:cNvSpPr txBox="1"/>
              <p:nvPr/>
            </p:nvSpPr>
            <p:spPr>
              <a:xfrm>
                <a:off x="353194" y="3609904"/>
                <a:ext cx="3970862" cy="307777"/>
              </a:xfrm>
              <a:prstGeom prst="rect">
                <a:avLst/>
              </a:prstGeom>
              <a:noFill/>
            </p:spPr>
            <p:txBody>
              <a:bodyPr wrap="square" rtlCol="0">
                <a:spAutoFit/>
              </a:bodyPr>
              <a:lstStyle/>
              <a:p>
                <a:pPr algn="ctr"/>
                <a:r>
                  <a:rPr lang="en-US" sz="1400" dirty="0"/>
                  <a:t>Examples of a badly converged mesh</a:t>
                </a:r>
              </a:p>
            </p:txBody>
          </p:sp>
        </p:grpSp>
        <p:grpSp>
          <p:nvGrpSpPr>
            <p:cNvPr id="5" name="Group 4"/>
            <p:cNvGrpSpPr/>
            <p:nvPr/>
          </p:nvGrpSpPr>
          <p:grpSpPr>
            <a:xfrm>
              <a:off x="258654" y="4509120"/>
              <a:ext cx="3995977" cy="2115194"/>
              <a:chOff x="395536" y="4178951"/>
              <a:chExt cx="3995977" cy="2115194"/>
            </a:xfrm>
          </p:grpSpPr>
          <p:pic>
            <p:nvPicPr>
              <p:cNvPr id="16" name="Picture 5" descr="D:\Personal\Dropbox\Screenshots\Screenshot 2018-04-10 15.15.45.png"/>
              <p:cNvPicPr>
                <a:picLocks noChangeAspect="1" noChangeArrowheads="1"/>
              </p:cNvPicPr>
              <p:nvPr/>
            </p:nvPicPr>
            <p:blipFill rotWithShape="1">
              <a:blip r:embed="rId4">
                <a:extLst>
                  <a:ext uri="{28A0092B-C50C-407E-A947-70E740481C1C}">
                    <a14:useLocalDpi xmlns:a14="http://schemas.microsoft.com/office/drawing/2010/main" val="0"/>
                  </a:ext>
                </a:extLst>
              </a:blip>
              <a:srcRect l="23415" t="25810" r="9635" b="18177"/>
              <a:stretch/>
            </p:blipFill>
            <p:spPr bwMode="auto">
              <a:xfrm>
                <a:off x="395536" y="4178951"/>
                <a:ext cx="3995977" cy="180741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420402" y="4374773"/>
                <a:ext cx="881061" cy="707886"/>
              </a:xfrm>
              <a:prstGeom prst="rect">
                <a:avLst/>
              </a:prstGeom>
              <a:noFill/>
            </p:spPr>
            <p:txBody>
              <a:bodyPr wrap="square" rtlCol="0">
                <a:spAutoFit/>
              </a:bodyPr>
              <a:lstStyle/>
              <a:p>
                <a:pPr algn="ctr"/>
                <a:r>
                  <a:rPr lang="en-US" sz="4000" b="1" dirty="0">
                    <a:solidFill>
                      <a:srgbClr val="00B050"/>
                    </a:solidFill>
                  </a:rPr>
                  <a:t>OK</a:t>
                </a:r>
              </a:p>
            </p:txBody>
          </p:sp>
          <p:sp>
            <p:nvSpPr>
              <p:cNvPr id="24" name="TextBox 23"/>
              <p:cNvSpPr txBox="1"/>
              <p:nvPr/>
            </p:nvSpPr>
            <p:spPr>
              <a:xfrm>
                <a:off x="408093" y="5986368"/>
                <a:ext cx="3970862" cy="307777"/>
              </a:xfrm>
              <a:prstGeom prst="rect">
                <a:avLst/>
              </a:prstGeom>
              <a:noFill/>
            </p:spPr>
            <p:txBody>
              <a:bodyPr wrap="square" rtlCol="0">
                <a:spAutoFit/>
              </a:bodyPr>
              <a:lstStyle/>
              <a:p>
                <a:pPr algn="ctr"/>
                <a:r>
                  <a:rPr lang="en-US" sz="1400" dirty="0"/>
                  <a:t>Properly converged mesh</a:t>
                </a:r>
              </a:p>
            </p:txBody>
          </p:sp>
        </p:grpSp>
        <p:sp>
          <p:nvSpPr>
            <p:cNvPr id="13" name="TextBox 12"/>
            <p:cNvSpPr txBox="1"/>
            <p:nvPr/>
          </p:nvSpPr>
          <p:spPr>
            <a:xfrm>
              <a:off x="271211" y="332656"/>
              <a:ext cx="4444805" cy="1692771"/>
            </a:xfrm>
            <a:prstGeom prst="rect">
              <a:avLst/>
            </a:prstGeom>
            <a:noFill/>
          </p:spPr>
          <p:txBody>
            <a:bodyPr wrap="square" rtlCol="0">
              <a:spAutoFit/>
            </a:bodyPr>
            <a:lstStyle/>
            <a:p>
              <a:r>
                <a:rPr lang="en-US" sz="1400" b="1" dirty="0"/>
                <a:t>Meshing: </a:t>
              </a:r>
            </a:p>
            <a:p>
              <a:r>
                <a:rPr lang="en-US" sz="1400" dirty="0"/>
                <a:t>Open-source tetrahedral mesh generator </a:t>
              </a:r>
            </a:p>
            <a:p>
              <a:r>
                <a:rPr lang="en-US" sz="1400" dirty="0"/>
                <a:t>based on metric functions (</a:t>
              </a:r>
              <a:r>
                <a:rPr lang="en-US" sz="1400" i="1" dirty="0" err="1"/>
                <a:t>DistMesh</a:t>
              </a:r>
              <a:r>
                <a:rPr lang="en-US" sz="1400" dirty="0"/>
                <a:t>).  </a:t>
              </a:r>
            </a:p>
            <a:p>
              <a:endParaRPr lang="en-US" sz="1400" dirty="0"/>
            </a:p>
            <a:p>
              <a:pPr marL="285750" indent="-285750">
                <a:buFont typeface="Arial" panose="020B0604020202020204" pitchFamily="34" charset="0"/>
                <a:buChar char="•"/>
              </a:pPr>
              <a:r>
                <a:rPr lang="en-US" sz="1200" dirty="0">
                  <a:solidFill>
                    <a:srgbClr val="00B0F0"/>
                  </a:solidFill>
                </a:rPr>
                <a:t>Uniform or non-uniform meshes </a:t>
              </a:r>
            </a:p>
            <a:p>
              <a:pPr marL="285750" indent="-285750">
                <a:buFont typeface="Arial" panose="020B0604020202020204" pitchFamily="34" charset="0"/>
                <a:buChar char="•"/>
              </a:pPr>
              <a:r>
                <a:rPr lang="en-US" sz="1200" dirty="0">
                  <a:solidFill>
                    <a:srgbClr val="00B0F0"/>
                  </a:solidFill>
                </a:rPr>
                <a:t>User-defined min/max mesh size</a:t>
              </a:r>
            </a:p>
            <a:p>
              <a:pPr marL="285750" indent="-285750">
                <a:buFont typeface="Arial" panose="020B0604020202020204" pitchFamily="34" charset="0"/>
                <a:buChar char="•"/>
              </a:pPr>
              <a:r>
                <a:rPr lang="en-US" sz="1200" dirty="0">
                  <a:solidFill>
                    <a:srgbClr val="00B0F0"/>
                  </a:solidFill>
                </a:rPr>
                <a:t>Extremely reliable inner mesh</a:t>
              </a:r>
            </a:p>
            <a:p>
              <a:pPr marL="285750" indent="-285750">
                <a:buFont typeface="Arial" panose="020B0604020202020204" pitchFamily="34" charset="0"/>
                <a:buChar char="•"/>
              </a:pPr>
              <a:r>
                <a:rPr lang="en-US" sz="1200" dirty="0">
                  <a:solidFill>
                    <a:srgbClr val="FF0000"/>
                  </a:solidFill>
                </a:rPr>
                <a:t>Boundary mesh QA: by eye. Always check!</a:t>
              </a:r>
            </a:p>
          </p:txBody>
        </p:sp>
      </p:grpSp>
      <p:pic>
        <p:nvPicPr>
          <p:cNvPr id="21" name="Picture 5" descr="D:\Personal\Dropbox\Screenshots\Screenshot 2018-04-10 12.07.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40" t="45794" r="13014" b="28887"/>
          <a:stretch/>
        </p:blipFill>
        <p:spPr bwMode="auto">
          <a:xfrm>
            <a:off x="4931335" y="252926"/>
            <a:ext cx="1274025" cy="759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40E8B9DE-615F-41F5-BDCB-9962BC32C040}"/>
              </a:ext>
            </a:extLst>
          </p:cNvPr>
          <p:cNvGrpSpPr/>
          <p:nvPr/>
        </p:nvGrpSpPr>
        <p:grpSpPr>
          <a:xfrm>
            <a:off x="6074756" y="984540"/>
            <a:ext cx="3600400" cy="5756828"/>
            <a:chOff x="4550756" y="671663"/>
            <a:chExt cx="3600400" cy="5756828"/>
          </a:xfrm>
        </p:grpSpPr>
        <p:sp>
          <p:nvSpPr>
            <p:cNvPr id="19" name="TextBox 18"/>
            <p:cNvSpPr txBox="1"/>
            <p:nvPr/>
          </p:nvSpPr>
          <p:spPr>
            <a:xfrm>
              <a:off x="4550756" y="671663"/>
              <a:ext cx="3600400" cy="954107"/>
            </a:xfrm>
            <a:prstGeom prst="rect">
              <a:avLst/>
            </a:prstGeom>
            <a:noFill/>
          </p:spPr>
          <p:txBody>
            <a:bodyPr wrap="square" rtlCol="0">
              <a:spAutoFit/>
            </a:bodyPr>
            <a:lstStyle/>
            <a:p>
              <a:r>
                <a:rPr lang="en-US" sz="1400" b="1" dirty="0"/>
                <a:t>FEM Solver:</a:t>
              </a:r>
            </a:p>
            <a:p>
              <a:r>
                <a:rPr lang="en-US" sz="1400" dirty="0"/>
                <a:t>2D electrostatic Poisson solver with linear basis functions and boundary electric potential excitation (</a:t>
              </a:r>
              <a:r>
                <a:rPr lang="en-US" sz="1400" dirty="0" err="1"/>
                <a:t>Diriclet</a:t>
              </a:r>
              <a:r>
                <a:rPr lang="en-US" sz="1400" dirty="0"/>
                <a:t> boundary conditions): </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297" y="1772816"/>
              <a:ext cx="3537319" cy="350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82297" y="5412828"/>
              <a:ext cx="3471808" cy="1015663"/>
            </a:xfrm>
            <a:prstGeom prst="rect">
              <a:avLst/>
            </a:prstGeom>
          </p:spPr>
          <p:txBody>
            <a:bodyPr wrap="square">
              <a:spAutoFit/>
            </a:bodyPr>
            <a:lstStyle/>
            <a:p>
              <a:r>
                <a:rPr lang="en-US" sz="1200" b="1" dirty="0"/>
                <a:t>Green's reciprocity theorem:</a:t>
              </a:r>
              <a:r>
                <a:rPr lang="en-US" sz="1200" dirty="0"/>
                <a:t> the surface charge induced on an electrode due to a test charge at (</a:t>
              </a:r>
              <a:r>
                <a:rPr lang="en-US" sz="1200" dirty="0" err="1"/>
                <a:t>x,y</a:t>
              </a:r>
              <a:r>
                <a:rPr lang="en-US" sz="1200" dirty="0"/>
                <a:t>) is proportional to the potential at that same position when the test charge is absent and the electrode is excited by a potential V. </a:t>
              </a:r>
            </a:p>
          </p:txBody>
        </p:sp>
        <p:sp>
          <p:nvSpPr>
            <p:cNvPr id="2" name="Rectangle 1"/>
            <p:cNvSpPr/>
            <p:nvPr/>
          </p:nvSpPr>
          <p:spPr>
            <a:xfrm>
              <a:off x="4932040" y="2041103"/>
              <a:ext cx="2909194" cy="307777"/>
            </a:xfrm>
            <a:prstGeom prst="rect">
              <a:avLst/>
            </a:prstGeom>
          </p:spPr>
          <p:txBody>
            <a:bodyPr wrap="none">
              <a:spAutoFit/>
            </a:bodyPr>
            <a:lstStyle/>
            <a:p>
              <a:r>
                <a:rPr lang="en-US" sz="1400" b="1" dirty="0">
                  <a:solidFill>
                    <a:srgbClr val="C00000"/>
                  </a:solidFill>
                </a:rPr>
                <a:t>4 calculations for all beam positions</a:t>
              </a:r>
            </a:p>
          </p:txBody>
        </p:sp>
      </p:grpSp>
      <p:sp>
        <p:nvSpPr>
          <p:cNvPr id="8" name="Slide Number Placeholder 7">
            <a:extLst>
              <a:ext uri="{FF2B5EF4-FFF2-40B4-BE49-F238E27FC236}">
                <a16:creationId xmlns:a16="http://schemas.microsoft.com/office/drawing/2014/main" id="{8DB0687F-AAA9-4B16-A244-32E7300D719F}"/>
              </a:ext>
            </a:extLst>
          </p:cNvPr>
          <p:cNvSpPr>
            <a:spLocks noGrp="1"/>
          </p:cNvSpPr>
          <p:nvPr>
            <p:ph type="sldNum" sz="quarter" idx="12"/>
          </p:nvPr>
        </p:nvSpPr>
        <p:spPr/>
        <p:txBody>
          <a:bodyPr/>
          <a:lstStyle/>
          <a:p>
            <a:fld id="{A416326C-0E8C-45B6-90E3-DB1D53F47963}" type="slidenum">
              <a:rPr lang="en-US" smtClean="0"/>
              <a:t>18</a:t>
            </a:fld>
            <a:endParaRPr lang="en-US"/>
          </a:p>
        </p:txBody>
      </p:sp>
      <p:sp>
        <p:nvSpPr>
          <p:cNvPr id="23" name="TextBox 22">
            <a:extLst>
              <a:ext uri="{FF2B5EF4-FFF2-40B4-BE49-F238E27FC236}">
                <a16:creationId xmlns:a16="http://schemas.microsoft.com/office/drawing/2014/main" id="{F7CA8E8B-31D2-4B3C-8681-4067724319B5}"/>
              </a:ext>
            </a:extLst>
          </p:cNvPr>
          <p:cNvSpPr txBox="1"/>
          <p:nvPr/>
        </p:nvSpPr>
        <p:spPr>
          <a:xfrm rot="16200000">
            <a:off x="9414439" y="799874"/>
            <a:ext cx="1828129" cy="369332"/>
          </a:xfrm>
          <a:prstGeom prst="rect">
            <a:avLst/>
          </a:prstGeom>
          <a:noFill/>
        </p:spPr>
        <p:txBody>
          <a:bodyPr wrap="none" rtlCol="0">
            <a:spAutoFit/>
          </a:bodyPr>
          <a:lstStyle/>
          <a:p>
            <a:r>
              <a:rPr lang="en-US" dirty="0">
                <a:solidFill>
                  <a:schemeClr val="bg1"/>
                </a:solidFill>
              </a:rPr>
              <a:t>ESRF, DEELS-2019</a:t>
            </a:r>
          </a:p>
        </p:txBody>
      </p:sp>
    </p:spTree>
    <p:extLst>
      <p:ext uri="{BB962C8B-B14F-4D97-AF65-F5344CB8AC3E}">
        <p14:creationId xmlns:p14="http://schemas.microsoft.com/office/powerpoint/2010/main" val="85394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46B3B-6401-42D3-81A2-7FB7474B80A4}"/>
              </a:ext>
            </a:extLst>
          </p:cNvPr>
          <p:cNvSpPr>
            <a:spLocks noGrp="1"/>
          </p:cNvSpPr>
          <p:nvPr>
            <p:ph type="sldNum" sz="quarter" idx="12"/>
          </p:nvPr>
        </p:nvSpPr>
        <p:spPr/>
        <p:txBody>
          <a:bodyPr/>
          <a:lstStyle/>
          <a:p>
            <a:fld id="{A416326C-0E8C-45B6-90E3-DB1D53F47963}" type="slidenum">
              <a:rPr lang="en-US" smtClean="0"/>
              <a:t>19</a:t>
            </a:fld>
            <a:endParaRPr lang="en-US"/>
          </a:p>
        </p:txBody>
      </p:sp>
      <p:pic>
        <p:nvPicPr>
          <p:cNvPr id="7" name="Picture 6">
            <a:extLst>
              <a:ext uri="{FF2B5EF4-FFF2-40B4-BE49-F238E27FC236}">
                <a16:creationId xmlns:a16="http://schemas.microsoft.com/office/drawing/2014/main" id="{D79B1160-BF8D-4B9C-A560-DEF8D6A4FB99}"/>
              </a:ext>
            </a:extLst>
          </p:cNvPr>
          <p:cNvPicPr>
            <a:picLocks noChangeAspect="1"/>
          </p:cNvPicPr>
          <p:nvPr/>
        </p:nvPicPr>
        <p:blipFill>
          <a:blip r:embed="rId2"/>
          <a:stretch>
            <a:fillRect/>
          </a:stretch>
        </p:blipFill>
        <p:spPr>
          <a:xfrm>
            <a:off x="1524000" y="94423"/>
            <a:ext cx="6217142" cy="1872208"/>
          </a:xfrm>
          <a:prstGeom prst="rect">
            <a:avLst/>
          </a:prstGeom>
        </p:spPr>
      </p:pic>
      <p:pic>
        <p:nvPicPr>
          <p:cNvPr id="8" name="Picture 7">
            <a:extLst>
              <a:ext uri="{FF2B5EF4-FFF2-40B4-BE49-F238E27FC236}">
                <a16:creationId xmlns:a16="http://schemas.microsoft.com/office/drawing/2014/main" id="{C181572D-5098-4F95-A078-768F12C608D8}"/>
              </a:ext>
            </a:extLst>
          </p:cNvPr>
          <p:cNvPicPr>
            <a:picLocks noChangeAspect="1"/>
          </p:cNvPicPr>
          <p:nvPr/>
        </p:nvPicPr>
        <p:blipFill>
          <a:blip r:embed="rId3"/>
          <a:stretch>
            <a:fillRect/>
          </a:stretch>
        </p:blipFill>
        <p:spPr>
          <a:xfrm>
            <a:off x="5735960" y="2226733"/>
            <a:ext cx="2764246" cy="2558902"/>
          </a:xfrm>
          <a:prstGeom prst="rect">
            <a:avLst/>
          </a:prstGeom>
        </p:spPr>
      </p:pic>
      <p:pic>
        <p:nvPicPr>
          <p:cNvPr id="5" name="Picture 11" descr="D:\Personal\Dropbox\Workflow\Temp\bpmlab\bpm-_0008_Screenshot-2019-05-23-22.32.29.png.png">
            <a:extLst>
              <a:ext uri="{FF2B5EF4-FFF2-40B4-BE49-F238E27FC236}">
                <a16:creationId xmlns:a16="http://schemas.microsoft.com/office/drawing/2014/main" id="{4CFC4E86-EED1-4AD0-A3C0-E7139D1BE5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906" y="2226733"/>
            <a:ext cx="2348324" cy="24045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15E2BD3-0F32-49A1-A73E-C5759520C0AC}"/>
              </a:ext>
            </a:extLst>
          </p:cNvPr>
          <p:cNvSpPr/>
          <p:nvPr/>
        </p:nvSpPr>
        <p:spPr>
          <a:xfrm>
            <a:off x="1775520" y="4891369"/>
            <a:ext cx="6217142" cy="1754326"/>
          </a:xfrm>
          <a:prstGeom prst="rect">
            <a:avLst/>
          </a:prstGeom>
        </p:spPr>
        <p:txBody>
          <a:bodyPr wrap="square">
            <a:spAutoFit/>
          </a:bodyPr>
          <a:lstStyle/>
          <a:p>
            <a:r>
              <a:rPr lang="en-US" b="1" dirty="0"/>
              <a:t>How to correct? </a:t>
            </a:r>
          </a:p>
          <a:p>
            <a:pPr marL="177800" indent="-177800">
              <a:buFont typeface="Arial" panose="020B0604020202020204" pitchFamily="34" charset="0"/>
              <a:buChar char="•"/>
            </a:pPr>
            <a:r>
              <a:rPr lang="en-US" dirty="0"/>
              <a:t>Linear coefficient (real-time)</a:t>
            </a:r>
          </a:p>
          <a:p>
            <a:pPr marL="177800" indent="-177800">
              <a:buFont typeface="Arial" panose="020B0604020202020204" pitchFamily="34" charset="0"/>
              <a:buChar char="•"/>
            </a:pPr>
            <a:r>
              <a:rPr lang="en-US" dirty="0"/>
              <a:t>Polynomial families (real-time)</a:t>
            </a:r>
          </a:p>
          <a:p>
            <a:pPr marL="177800" indent="-177800">
              <a:buFont typeface="Arial" panose="020B0604020202020204" pitchFamily="34" charset="0"/>
              <a:buChar char="•"/>
            </a:pPr>
            <a:r>
              <a:rPr lang="en-US" dirty="0"/>
              <a:t>Specific formulae (real-time)</a:t>
            </a:r>
          </a:p>
          <a:p>
            <a:pPr marL="177800" indent="-177800">
              <a:buFont typeface="Arial" panose="020B0604020202020204" pitchFamily="34" charset="0"/>
              <a:buChar char="•"/>
            </a:pPr>
            <a:r>
              <a:rPr lang="en-US" dirty="0"/>
              <a:t>Lookup tables (post-process)</a:t>
            </a:r>
          </a:p>
          <a:p>
            <a:pPr marL="177800" indent="-177800">
              <a:buFont typeface="Arial" panose="020B0604020202020204" pitchFamily="34" charset="0"/>
              <a:buChar char="•"/>
            </a:pPr>
            <a:r>
              <a:rPr lang="en-US" dirty="0"/>
              <a:t>Voltage inversion (post-process)</a:t>
            </a:r>
          </a:p>
        </p:txBody>
      </p:sp>
      <p:sp>
        <p:nvSpPr>
          <p:cNvPr id="11" name="TextBox 10">
            <a:extLst>
              <a:ext uri="{FF2B5EF4-FFF2-40B4-BE49-F238E27FC236}">
                <a16:creationId xmlns:a16="http://schemas.microsoft.com/office/drawing/2014/main" id="{F1A256E0-C0D2-4CD5-8A9C-F861F5C604BB}"/>
              </a:ext>
            </a:extLst>
          </p:cNvPr>
          <p:cNvSpPr txBox="1"/>
          <p:nvPr/>
        </p:nvSpPr>
        <p:spPr>
          <a:xfrm rot="16200000">
            <a:off x="9414439" y="799874"/>
            <a:ext cx="1828129" cy="369332"/>
          </a:xfrm>
          <a:prstGeom prst="rect">
            <a:avLst/>
          </a:prstGeom>
          <a:noFill/>
        </p:spPr>
        <p:txBody>
          <a:bodyPr wrap="none" rtlCol="0">
            <a:spAutoFit/>
          </a:bodyPr>
          <a:lstStyle/>
          <a:p>
            <a:r>
              <a:rPr lang="en-US" dirty="0">
                <a:solidFill>
                  <a:schemeClr val="bg1"/>
                </a:solidFill>
              </a:rPr>
              <a:t>ESRF, DEELS-2019</a:t>
            </a:r>
          </a:p>
        </p:txBody>
      </p:sp>
      <p:sp>
        <p:nvSpPr>
          <p:cNvPr id="6" name="TextBox 5">
            <a:extLst>
              <a:ext uri="{FF2B5EF4-FFF2-40B4-BE49-F238E27FC236}">
                <a16:creationId xmlns:a16="http://schemas.microsoft.com/office/drawing/2014/main" id="{58A7725B-0FFD-4B9C-ABC1-F4591F36BCAF}"/>
              </a:ext>
            </a:extLst>
          </p:cNvPr>
          <p:cNvSpPr txBox="1"/>
          <p:nvPr/>
        </p:nvSpPr>
        <p:spPr>
          <a:xfrm>
            <a:off x="5335815" y="5045737"/>
            <a:ext cx="5263147" cy="923330"/>
          </a:xfrm>
          <a:prstGeom prst="rect">
            <a:avLst/>
          </a:prstGeom>
          <a:noFill/>
        </p:spPr>
        <p:txBody>
          <a:bodyPr wrap="square" rtlCol="0">
            <a:spAutoFit/>
          </a:bodyPr>
          <a:lstStyle/>
          <a:p>
            <a:r>
              <a:rPr lang="en-US" b="1" dirty="0"/>
              <a:t>At what level?</a:t>
            </a:r>
            <a:r>
              <a:rPr lang="en-US" dirty="0"/>
              <a:t> (by DS/Libera? by end-user?)</a:t>
            </a:r>
          </a:p>
          <a:p>
            <a:endParaRPr lang="en-US" b="1" dirty="0"/>
          </a:p>
          <a:p>
            <a:r>
              <a:rPr lang="en-US" b="1" dirty="0"/>
              <a:t>How fast? </a:t>
            </a:r>
            <a:r>
              <a:rPr lang="en-US" dirty="0"/>
              <a:t>(</a:t>
            </a:r>
            <a:r>
              <a:rPr lang="en-US" dirty="0" err="1"/>
              <a:t>TbT</a:t>
            </a:r>
            <a:r>
              <a:rPr lang="en-US" dirty="0"/>
              <a:t> 100x kHz, FA 10x kHz, SA 10x Hz)</a:t>
            </a:r>
          </a:p>
        </p:txBody>
      </p:sp>
      <p:sp>
        <p:nvSpPr>
          <p:cNvPr id="12" name="Rectangle 11">
            <a:extLst>
              <a:ext uri="{FF2B5EF4-FFF2-40B4-BE49-F238E27FC236}">
                <a16:creationId xmlns:a16="http://schemas.microsoft.com/office/drawing/2014/main" id="{935A0462-44F5-4243-B103-14D75B5C27E4}"/>
              </a:ext>
            </a:extLst>
          </p:cNvPr>
          <p:cNvSpPr/>
          <p:nvPr/>
        </p:nvSpPr>
        <p:spPr>
          <a:xfrm>
            <a:off x="6772518" y="165469"/>
            <a:ext cx="2923883" cy="923330"/>
          </a:xfrm>
          <a:prstGeom prst="rect">
            <a:avLst/>
          </a:prstGeom>
        </p:spPr>
        <p:txBody>
          <a:bodyPr wrap="square">
            <a:spAutoFit/>
          </a:bodyPr>
          <a:lstStyle/>
          <a:p>
            <a:r>
              <a:rPr lang="en-US" dirty="0"/>
              <a:t>Perfect BPM &amp; low noise stable electronics are still imperfect: </a:t>
            </a:r>
            <a:endParaRPr lang="es-ES" dirty="0"/>
          </a:p>
        </p:txBody>
      </p:sp>
      <p:sp>
        <p:nvSpPr>
          <p:cNvPr id="13" name="Rectangle 12">
            <a:extLst>
              <a:ext uri="{FF2B5EF4-FFF2-40B4-BE49-F238E27FC236}">
                <a16:creationId xmlns:a16="http://schemas.microsoft.com/office/drawing/2014/main" id="{E7C7C324-5DA5-4578-A00F-AAA920C5E36B}"/>
              </a:ext>
            </a:extLst>
          </p:cNvPr>
          <p:cNvSpPr/>
          <p:nvPr/>
        </p:nvSpPr>
        <p:spPr>
          <a:xfrm>
            <a:off x="6096001" y="2354379"/>
            <a:ext cx="1524263" cy="369332"/>
          </a:xfrm>
          <a:prstGeom prst="rect">
            <a:avLst/>
          </a:prstGeom>
        </p:spPr>
        <p:txBody>
          <a:bodyPr wrap="none">
            <a:spAutoFit/>
          </a:bodyPr>
          <a:lstStyle/>
          <a:p>
            <a:r>
              <a:rPr lang="en-US" dirty="0"/>
              <a:t>Linearity error</a:t>
            </a:r>
            <a:endParaRPr lang="es-ES" dirty="0"/>
          </a:p>
        </p:txBody>
      </p:sp>
    </p:spTree>
    <p:extLst>
      <p:ext uri="{BB962C8B-B14F-4D97-AF65-F5344CB8AC3E}">
        <p14:creationId xmlns:p14="http://schemas.microsoft.com/office/powerpoint/2010/main" val="66532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59536" y="4367155"/>
            <a:ext cx="2040600" cy="156964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BEM (1D/2D)</a:t>
            </a:r>
          </a:p>
          <a:p>
            <a:pPr algn="ctr"/>
            <a:r>
              <a:rPr lang="en-US" sz="1400" dirty="0"/>
              <a:t>also TodoGUI </a:t>
            </a:r>
          </a:p>
          <a:p>
            <a:pPr algn="ctr"/>
            <a:r>
              <a:rPr lang="en-US" sz="1400" dirty="0"/>
              <a:t>for Matlab</a:t>
            </a:r>
          </a:p>
        </p:txBody>
      </p:sp>
      <p:sp>
        <p:nvSpPr>
          <p:cNvPr id="10" name="TextBox 9"/>
          <p:cNvSpPr txBox="1"/>
          <p:nvPr/>
        </p:nvSpPr>
        <p:spPr>
          <a:xfrm>
            <a:off x="8352185" y="1729635"/>
            <a:ext cx="3439170" cy="923330"/>
          </a:xfrm>
          <a:prstGeom prst="rect">
            <a:avLst/>
          </a:prstGeom>
          <a:noFill/>
        </p:spPr>
        <p:txBody>
          <a:bodyPr wrap="square" rtlCol="0">
            <a:spAutoFit/>
          </a:bodyPr>
          <a:lstStyle/>
          <a:p>
            <a:pPr algn="ctr"/>
            <a:r>
              <a:rPr lang="en-US" dirty="0"/>
              <a:t>All of them require external post-processing to access BPM-relevant parameters</a:t>
            </a:r>
          </a:p>
        </p:txBody>
      </p:sp>
      <p:sp>
        <p:nvSpPr>
          <p:cNvPr id="11" name="TextBox 10"/>
          <p:cNvSpPr txBox="1"/>
          <p:nvPr/>
        </p:nvSpPr>
        <p:spPr>
          <a:xfrm>
            <a:off x="7478084" y="4205036"/>
            <a:ext cx="3080987" cy="2031325"/>
          </a:xfrm>
          <a:prstGeom prst="rect">
            <a:avLst/>
          </a:prstGeom>
          <a:noFill/>
        </p:spPr>
        <p:txBody>
          <a:bodyPr wrap="square" rtlCol="0">
            <a:spAutoFit/>
          </a:bodyPr>
          <a:lstStyle/>
          <a:p>
            <a:pPr marL="342900" indent="-342900">
              <a:buFont typeface="Arial" panose="020B0604020202020204" pitchFamily="34" charset="0"/>
              <a:buChar char="•"/>
            </a:pPr>
            <a:r>
              <a:rPr lang="en-US" b="1" dirty="0"/>
              <a:t>Free</a:t>
            </a:r>
          </a:p>
          <a:p>
            <a:pPr marL="342900" indent="-342900">
              <a:buFont typeface="Arial" panose="020B0604020202020204" pitchFamily="34" charset="0"/>
              <a:buChar char="•"/>
            </a:pPr>
            <a:r>
              <a:rPr lang="en-US" b="1" dirty="0"/>
              <a:t>Fast</a:t>
            </a:r>
          </a:p>
          <a:p>
            <a:pPr marL="342900" indent="-342900">
              <a:buFont typeface="Arial" panose="020B0604020202020204" pitchFamily="34" charset="0"/>
              <a:buChar char="•"/>
            </a:pPr>
            <a:r>
              <a:rPr lang="en-US" b="1" dirty="0"/>
              <a:t>Flexible</a:t>
            </a:r>
          </a:p>
          <a:p>
            <a:pPr marL="342900" indent="-342900">
              <a:buFont typeface="Arial" panose="020B0604020202020204" pitchFamily="34" charset="0"/>
              <a:buChar char="•"/>
            </a:pPr>
            <a:r>
              <a:rPr lang="en-US" b="1" dirty="0"/>
              <a:t>Customizable</a:t>
            </a:r>
          </a:p>
          <a:p>
            <a:pPr marL="342900" indent="-342900">
              <a:buFont typeface="Arial" panose="020B0604020202020204" pitchFamily="34" charset="0"/>
              <a:buChar char="•"/>
            </a:pPr>
            <a:r>
              <a:rPr lang="en-US" b="1" dirty="0"/>
              <a:t>(Relatively) modern</a:t>
            </a:r>
          </a:p>
          <a:p>
            <a:pPr marL="342900" indent="-342900">
              <a:buFont typeface="Arial" panose="020B0604020202020204" pitchFamily="34" charset="0"/>
              <a:buChar char="•"/>
            </a:pPr>
            <a:r>
              <a:rPr lang="en-US" b="1" dirty="0"/>
              <a:t>All-in-one package</a:t>
            </a:r>
          </a:p>
          <a:p>
            <a:pPr marL="342900" indent="-342900">
              <a:buFont typeface="Arial" panose="020B0604020202020204" pitchFamily="34" charset="0"/>
              <a:buChar char="•"/>
            </a:pPr>
            <a:r>
              <a:rPr lang="en-US" b="1" dirty="0"/>
              <a:t>Community-made</a:t>
            </a:r>
          </a:p>
        </p:txBody>
      </p:sp>
      <p:sp>
        <p:nvSpPr>
          <p:cNvPr id="13" name="TextBox 12"/>
          <p:cNvSpPr txBox="1"/>
          <p:nvPr/>
        </p:nvSpPr>
        <p:spPr>
          <a:xfrm>
            <a:off x="2230058" y="201207"/>
            <a:ext cx="7535044" cy="523220"/>
          </a:xfrm>
          <a:prstGeom prst="rect">
            <a:avLst/>
          </a:prstGeom>
          <a:noFill/>
        </p:spPr>
        <p:txBody>
          <a:bodyPr wrap="square" rtlCol="0">
            <a:spAutoFit/>
          </a:bodyPr>
          <a:lstStyle/>
          <a:p>
            <a:pPr algn="ctr"/>
            <a:r>
              <a:rPr lang="en-US" sz="2800" dirty="0"/>
              <a:t>Our current options to model and study BPMs: </a:t>
            </a:r>
          </a:p>
        </p:txBody>
      </p:sp>
      <p:sp>
        <p:nvSpPr>
          <p:cNvPr id="14" name="Rounded Rectangle 13"/>
          <p:cNvSpPr/>
          <p:nvPr/>
        </p:nvSpPr>
        <p:spPr>
          <a:xfrm>
            <a:off x="868024" y="4179871"/>
            <a:ext cx="2376264"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BPMLab </a:t>
            </a:r>
          </a:p>
          <a:p>
            <a:pPr algn="ctr"/>
            <a:r>
              <a:rPr lang="en-US" sz="2800" dirty="0"/>
              <a:t>Electrostatic FEM (2D)</a:t>
            </a:r>
          </a:p>
          <a:p>
            <a:pPr algn="ctr"/>
            <a:r>
              <a:rPr lang="en-US" dirty="0"/>
              <a:t>for Matlab</a:t>
            </a:r>
          </a:p>
        </p:txBody>
      </p:sp>
      <p:sp>
        <p:nvSpPr>
          <p:cNvPr id="2" name="Teardrop 1">
            <a:extLst>
              <a:ext uri="{FF2B5EF4-FFF2-40B4-BE49-F238E27FC236}">
                <a16:creationId xmlns:a16="http://schemas.microsoft.com/office/drawing/2014/main" id="{EB34337E-F9CB-07D5-4A4F-FCE4EC23CC0E}"/>
              </a:ext>
            </a:extLst>
          </p:cNvPr>
          <p:cNvSpPr/>
          <p:nvPr/>
        </p:nvSpPr>
        <p:spPr>
          <a:xfrm flipH="1">
            <a:off x="4777819" y="1268786"/>
            <a:ext cx="3436343" cy="2021293"/>
          </a:xfrm>
          <a:prstGeom prst="teardrop">
            <a:avLst>
              <a:gd name="adj" fmla="val 103586"/>
            </a:avLst>
          </a:prstGeom>
          <a:solidFill>
            <a:schemeClr val="tx2">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Electrostatic (2D)</a:t>
            </a:r>
          </a:p>
          <a:p>
            <a:pPr algn="ctr"/>
            <a:r>
              <a:rPr lang="en-US" sz="1600" dirty="0"/>
              <a:t>CST Studio ES ($$$)</a:t>
            </a:r>
          </a:p>
          <a:p>
            <a:pPr algn="ctr"/>
            <a:r>
              <a:rPr lang="en-US" sz="1600" dirty="0"/>
              <a:t>Matlab PDE ($)</a:t>
            </a:r>
          </a:p>
          <a:p>
            <a:pPr algn="ctr"/>
            <a:r>
              <a:rPr lang="en-US" sz="1600" dirty="0"/>
              <a:t>POISSON (old)</a:t>
            </a:r>
          </a:p>
          <a:p>
            <a:pPr algn="ctr"/>
            <a:r>
              <a:rPr lang="en-US" sz="1600" dirty="0" err="1"/>
              <a:t>SuperFish</a:t>
            </a:r>
            <a:r>
              <a:rPr lang="en-US" sz="1600" dirty="0"/>
              <a:t> (old)</a:t>
            </a:r>
          </a:p>
        </p:txBody>
      </p:sp>
      <p:sp>
        <p:nvSpPr>
          <p:cNvPr id="3" name="Teardrop 2">
            <a:extLst>
              <a:ext uri="{FF2B5EF4-FFF2-40B4-BE49-F238E27FC236}">
                <a16:creationId xmlns:a16="http://schemas.microsoft.com/office/drawing/2014/main" id="{E0BCBE88-F831-6981-622E-6205B79ACA8B}"/>
              </a:ext>
            </a:extLst>
          </p:cNvPr>
          <p:cNvSpPr/>
          <p:nvPr/>
        </p:nvSpPr>
        <p:spPr>
          <a:xfrm flipH="1">
            <a:off x="1065366" y="1094862"/>
            <a:ext cx="3439170" cy="2308324"/>
          </a:xfrm>
          <a:prstGeom prst="teardrop">
            <a:avLst>
              <a:gd name="adj" fmla="val 100000"/>
            </a:avLst>
          </a:prstGeom>
          <a:solidFill>
            <a:schemeClr val="accent3">
              <a:lumMod val="7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Electro-magnetic (3D)</a:t>
            </a:r>
            <a:endParaRPr lang="en-US" sz="1600" dirty="0"/>
          </a:p>
          <a:p>
            <a:pPr algn="ctr"/>
            <a:r>
              <a:rPr lang="en-US" sz="1600" dirty="0"/>
              <a:t>CST Studio Wake/PIC ($$$)</a:t>
            </a:r>
          </a:p>
          <a:p>
            <a:pPr algn="ctr"/>
            <a:r>
              <a:rPr lang="en-US" sz="1600" dirty="0"/>
              <a:t>HFSS ($$$)</a:t>
            </a:r>
          </a:p>
          <a:p>
            <a:pPr algn="ctr"/>
            <a:r>
              <a:rPr lang="en-US" sz="1600" dirty="0" err="1"/>
              <a:t>GdFidl</a:t>
            </a:r>
            <a:r>
              <a:rPr lang="en-US" sz="1600" dirty="0"/>
              <a:t> ($, old)</a:t>
            </a:r>
          </a:p>
          <a:p>
            <a:pPr algn="ctr"/>
            <a:r>
              <a:rPr lang="en-US" sz="1600" dirty="0"/>
              <a:t>Ace3P (complex)</a:t>
            </a:r>
          </a:p>
          <a:p>
            <a:pPr algn="ctr"/>
            <a:r>
              <a:rPr lang="en-US" sz="1600" dirty="0"/>
              <a:t>Mafia (old)</a:t>
            </a:r>
          </a:p>
        </p:txBody>
      </p:sp>
      <p:sp>
        <p:nvSpPr>
          <p:cNvPr id="7" name="TextBox 6">
            <a:extLst>
              <a:ext uri="{FF2B5EF4-FFF2-40B4-BE49-F238E27FC236}">
                <a16:creationId xmlns:a16="http://schemas.microsoft.com/office/drawing/2014/main" id="{3DBCD2B3-240B-AA52-B95F-3BA7D05B7A98}"/>
              </a:ext>
            </a:extLst>
          </p:cNvPr>
          <p:cNvSpPr txBox="1"/>
          <p:nvPr/>
        </p:nvSpPr>
        <p:spPr>
          <a:xfrm>
            <a:off x="8558611" y="4459479"/>
            <a:ext cx="3232744" cy="1384995"/>
          </a:xfrm>
          <a:prstGeom prst="rect">
            <a:avLst/>
          </a:prstGeom>
          <a:solidFill>
            <a:schemeClr val="bg1"/>
          </a:solidFill>
          <a:ln>
            <a:solidFill>
              <a:schemeClr val="tx1"/>
            </a:solidFill>
          </a:ln>
        </p:spPr>
        <p:txBody>
          <a:bodyPr wrap="none" rtlCol="0">
            <a:spAutoFit/>
          </a:bodyPr>
          <a:lstStyle/>
          <a:p>
            <a:r>
              <a:rPr lang="en-US" sz="2800" b="1" dirty="0">
                <a:solidFill>
                  <a:srgbClr val="FF0000"/>
                </a:solidFill>
              </a:rPr>
              <a:t>BUT… </a:t>
            </a:r>
          </a:p>
          <a:p>
            <a:r>
              <a:rPr lang="en-US" sz="2800" b="1" dirty="0">
                <a:solidFill>
                  <a:srgbClr val="FF0000"/>
                </a:solidFill>
              </a:rPr>
              <a:t>Not flexible enough!</a:t>
            </a:r>
          </a:p>
          <a:p>
            <a:r>
              <a:rPr lang="en-US" sz="2800" b="1" dirty="0">
                <a:solidFill>
                  <a:srgbClr val="FF0000"/>
                </a:solidFill>
              </a:rPr>
              <a:t>OUTDATED!</a:t>
            </a:r>
          </a:p>
        </p:txBody>
      </p:sp>
      <p:sp>
        <p:nvSpPr>
          <p:cNvPr id="8" name="Hexagon 7">
            <a:extLst>
              <a:ext uri="{FF2B5EF4-FFF2-40B4-BE49-F238E27FC236}">
                <a16:creationId xmlns:a16="http://schemas.microsoft.com/office/drawing/2014/main" id="{9E1B64AA-DD93-D997-5CDB-B7ED01A0DBD1}"/>
              </a:ext>
            </a:extLst>
          </p:cNvPr>
          <p:cNvSpPr/>
          <p:nvPr/>
        </p:nvSpPr>
        <p:spPr>
          <a:xfrm>
            <a:off x="5588778" y="4554439"/>
            <a:ext cx="1814423" cy="1195077"/>
          </a:xfrm>
          <a:prstGeom prst="hexago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Multitude of smaller-scale custom codes which exist in every lab</a:t>
            </a:r>
          </a:p>
        </p:txBody>
      </p:sp>
    </p:spTree>
    <p:extLst>
      <p:ext uri="{BB962C8B-B14F-4D97-AF65-F5344CB8AC3E}">
        <p14:creationId xmlns:p14="http://schemas.microsoft.com/office/powerpoint/2010/main" val="18760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0BE537-A9E3-41E6-A27C-D678C8F4D691}"/>
              </a:ext>
            </a:extLst>
          </p:cNvPr>
          <p:cNvSpPr txBox="1"/>
          <p:nvPr/>
        </p:nvSpPr>
        <p:spPr>
          <a:xfrm>
            <a:off x="1919536" y="970984"/>
            <a:ext cx="5340116" cy="1200329"/>
          </a:xfrm>
          <a:prstGeom prst="rect">
            <a:avLst/>
          </a:prstGeom>
          <a:noFill/>
        </p:spPr>
        <p:txBody>
          <a:bodyPr wrap="none" rtlCol="0">
            <a:spAutoFit/>
          </a:bodyPr>
          <a:lstStyle/>
          <a:p>
            <a:r>
              <a:rPr lang="en-US" dirty="0"/>
              <a:t>2 polynomials need to be applied to each data sample:</a:t>
            </a:r>
          </a:p>
          <a:p>
            <a:endParaRPr lang="en-US" dirty="0"/>
          </a:p>
          <a:p>
            <a:endParaRPr lang="en-US" dirty="0"/>
          </a:p>
          <a:p>
            <a:r>
              <a:rPr lang="en-US" dirty="0"/>
              <a:t>A, B, C, D</a:t>
            </a:r>
            <a:endParaRPr lang="es-ES" dirty="0"/>
          </a:p>
        </p:txBody>
      </p:sp>
      <p:pic>
        <p:nvPicPr>
          <p:cNvPr id="9" name="Picture 8">
            <a:extLst>
              <a:ext uri="{FF2B5EF4-FFF2-40B4-BE49-F238E27FC236}">
                <a16:creationId xmlns:a16="http://schemas.microsoft.com/office/drawing/2014/main" id="{E025A8DA-2173-4BDD-9B10-34CB4D739928}"/>
              </a:ext>
            </a:extLst>
          </p:cNvPr>
          <p:cNvPicPr>
            <a:picLocks noChangeAspect="1"/>
          </p:cNvPicPr>
          <p:nvPr/>
        </p:nvPicPr>
        <p:blipFill rotWithShape="1">
          <a:blip r:embed="rId2">
            <a:extLst>
              <a:ext uri="{28A0092B-C50C-407E-A947-70E740481C1C}">
                <a14:useLocalDpi xmlns:a14="http://schemas.microsoft.com/office/drawing/2010/main" val="0"/>
              </a:ext>
            </a:extLst>
          </a:blip>
          <a:srcRect l="22457" t="24963" r="4558" b="9029"/>
          <a:stretch/>
        </p:blipFill>
        <p:spPr>
          <a:xfrm>
            <a:off x="2030274" y="2505095"/>
            <a:ext cx="7627395" cy="3872370"/>
          </a:xfrm>
          <a:prstGeom prst="rect">
            <a:avLst/>
          </a:prstGeom>
        </p:spPr>
      </p:pic>
      <p:sp>
        <p:nvSpPr>
          <p:cNvPr id="16" name="Oval 15">
            <a:extLst>
              <a:ext uri="{FF2B5EF4-FFF2-40B4-BE49-F238E27FC236}">
                <a16:creationId xmlns:a16="http://schemas.microsoft.com/office/drawing/2014/main" id="{00BFA14D-FD9B-4BC6-BBCD-D5F026B297FC}"/>
              </a:ext>
            </a:extLst>
          </p:cNvPr>
          <p:cNvSpPr/>
          <p:nvPr/>
        </p:nvSpPr>
        <p:spPr>
          <a:xfrm>
            <a:off x="6497912" y="4941169"/>
            <a:ext cx="534193" cy="38557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Slide Number Placeholder 18">
            <a:extLst>
              <a:ext uri="{FF2B5EF4-FFF2-40B4-BE49-F238E27FC236}">
                <a16:creationId xmlns:a16="http://schemas.microsoft.com/office/drawing/2014/main" id="{5C0D1AA7-01E4-4A27-98B5-8EF3BF9C2E84}"/>
              </a:ext>
            </a:extLst>
          </p:cNvPr>
          <p:cNvSpPr>
            <a:spLocks noGrp="1"/>
          </p:cNvSpPr>
          <p:nvPr>
            <p:ph type="sldNum" sz="quarter" idx="12"/>
          </p:nvPr>
        </p:nvSpPr>
        <p:spPr/>
        <p:txBody>
          <a:bodyPr/>
          <a:lstStyle/>
          <a:p>
            <a:fld id="{A416326C-0E8C-45B6-90E3-DB1D53F47963}" type="slidenum">
              <a:rPr lang="en-US" smtClean="0"/>
              <a:t>20</a:t>
            </a:fld>
            <a:endParaRPr lang="en-US"/>
          </a:p>
        </p:txBody>
      </p:sp>
      <p:sp>
        <p:nvSpPr>
          <p:cNvPr id="20" name="TextBox 19">
            <a:extLst>
              <a:ext uri="{FF2B5EF4-FFF2-40B4-BE49-F238E27FC236}">
                <a16:creationId xmlns:a16="http://schemas.microsoft.com/office/drawing/2014/main" id="{43389829-9C6C-472F-89BE-D8585CFD54C3}"/>
              </a:ext>
            </a:extLst>
          </p:cNvPr>
          <p:cNvSpPr txBox="1"/>
          <p:nvPr/>
        </p:nvSpPr>
        <p:spPr>
          <a:xfrm rot="16200000">
            <a:off x="9414439" y="799874"/>
            <a:ext cx="1828129" cy="369332"/>
          </a:xfrm>
          <a:prstGeom prst="rect">
            <a:avLst/>
          </a:prstGeom>
          <a:noFill/>
        </p:spPr>
        <p:txBody>
          <a:bodyPr wrap="none" rtlCol="0">
            <a:spAutoFit/>
          </a:bodyPr>
          <a:lstStyle/>
          <a:p>
            <a:r>
              <a:rPr lang="en-US" dirty="0">
                <a:solidFill>
                  <a:schemeClr val="bg1"/>
                </a:solidFill>
              </a:rPr>
              <a:t>ESRF, DEELS-2019</a:t>
            </a:r>
          </a:p>
        </p:txBody>
      </p:sp>
      <p:sp>
        <p:nvSpPr>
          <p:cNvPr id="21" name="Rectangle 20">
            <a:extLst>
              <a:ext uri="{FF2B5EF4-FFF2-40B4-BE49-F238E27FC236}">
                <a16:creationId xmlns:a16="http://schemas.microsoft.com/office/drawing/2014/main" id="{C9629D32-3689-444C-BA45-5B8BC2004753}"/>
              </a:ext>
            </a:extLst>
          </p:cNvPr>
          <p:cNvSpPr/>
          <p:nvPr/>
        </p:nvSpPr>
        <p:spPr>
          <a:xfrm>
            <a:off x="3630037" y="1622780"/>
            <a:ext cx="604653" cy="646331"/>
          </a:xfrm>
          <a:prstGeom prst="rect">
            <a:avLst/>
          </a:prstGeom>
        </p:spPr>
        <p:txBody>
          <a:bodyPr wrap="none">
            <a:spAutoFit/>
          </a:bodyPr>
          <a:lstStyle/>
          <a:p>
            <a:r>
              <a:rPr lang="el-GR" dirty="0"/>
              <a:t>δ</a:t>
            </a:r>
            <a:r>
              <a:rPr lang="en-US" dirty="0"/>
              <a:t>x/</a:t>
            </a:r>
            <a:r>
              <a:rPr lang="el-GR" dirty="0"/>
              <a:t>Σ</a:t>
            </a:r>
            <a:endParaRPr lang="en-US" dirty="0"/>
          </a:p>
          <a:p>
            <a:r>
              <a:rPr lang="el-GR" dirty="0"/>
              <a:t>δ</a:t>
            </a:r>
            <a:r>
              <a:rPr lang="en-US" dirty="0"/>
              <a:t>y/</a:t>
            </a:r>
            <a:r>
              <a:rPr lang="el-GR" dirty="0"/>
              <a:t>Σ</a:t>
            </a:r>
            <a:endParaRPr lang="en-US" dirty="0"/>
          </a:p>
        </p:txBody>
      </p:sp>
      <p:sp>
        <p:nvSpPr>
          <p:cNvPr id="22" name="Rectangle 21">
            <a:extLst>
              <a:ext uri="{FF2B5EF4-FFF2-40B4-BE49-F238E27FC236}">
                <a16:creationId xmlns:a16="http://schemas.microsoft.com/office/drawing/2014/main" id="{9E05C456-C91F-44F2-A0A7-6989555DEBE9}"/>
              </a:ext>
            </a:extLst>
          </p:cNvPr>
          <p:cNvSpPr/>
          <p:nvPr/>
        </p:nvSpPr>
        <p:spPr>
          <a:xfrm>
            <a:off x="5086519" y="1658012"/>
            <a:ext cx="1552028" cy="646331"/>
          </a:xfrm>
          <a:prstGeom prst="rect">
            <a:avLst/>
          </a:prstGeom>
        </p:spPr>
        <p:txBody>
          <a:bodyPr wrap="none">
            <a:spAutoFit/>
          </a:bodyPr>
          <a:lstStyle/>
          <a:p>
            <a:r>
              <a:rPr lang="en-US" dirty="0"/>
              <a:t>Px(</a:t>
            </a:r>
            <a:r>
              <a:rPr lang="el-GR" dirty="0"/>
              <a:t>δ</a:t>
            </a:r>
            <a:r>
              <a:rPr lang="en-US" dirty="0"/>
              <a:t>x/</a:t>
            </a:r>
            <a:r>
              <a:rPr lang="el-GR" dirty="0"/>
              <a:t>Σ</a:t>
            </a:r>
            <a:r>
              <a:rPr lang="en-US" dirty="0"/>
              <a:t>, </a:t>
            </a:r>
            <a:r>
              <a:rPr lang="el-GR" dirty="0"/>
              <a:t>δ</a:t>
            </a:r>
            <a:r>
              <a:rPr lang="en-US" dirty="0"/>
              <a:t>y/</a:t>
            </a:r>
            <a:r>
              <a:rPr lang="el-GR" dirty="0"/>
              <a:t>Σ</a:t>
            </a:r>
            <a:r>
              <a:rPr lang="en-US" dirty="0"/>
              <a:t>)</a:t>
            </a:r>
          </a:p>
          <a:p>
            <a:r>
              <a:rPr lang="en-US" dirty="0" err="1"/>
              <a:t>Py</a:t>
            </a:r>
            <a:r>
              <a:rPr lang="en-US" dirty="0"/>
              <a:t>(</a:t>
            </a:r>
            <a:r>
              <a:rPr lang="el-GR" dirty="0"/>
              <a:t>δ</a:t>
            </a:r>
            <a:r>
              <a:rPr lang="en-US" dirty="0"/>
              <a:t>x/</a:t>
            </a:r>
            <a:r>
              <a:rPr lang="el-GR" dirty="0"/>
              <a:t>Σ</a:t>
            </a:r>
            <a:r>
              <a:rPr lang="en-US" dirty="0"/>
              <a:t>, </a:t>
            </a:r>
            <a:r>
              <a:rPr lang="el-GR" dirty="0"/>
              <a:t>δ</a:t>
            </a:r>
            <a:r>
              <a:rPr lang="en-US" dirty="0"/>
              <a:t>y/</a:t>
            </a:r>
            <a:r>
              <a:rPr lang="el-GR" dirty="0"/>
              <a:t>Σ</a:t>
            </a:r>
            <a:r>
              <a:rPr lang="en-US" dirty="0"/>
              <a:t>)</a:t>
            </a:r>
          </a:p>
        </p:txBody>
      </p:sp>
      <p:sp>
        <p:nvSpPr>
          <p:cNvPr id="2" name="TextBox 1">
            <a:extLst>
              <a:ext uri="{FF2B5EF4-FFF2-40B4-BE49-F238E27FC236}">
                <a16:creationId xmlns:a16="http://schemas.microsoft.com/office/drawing/2014/main" id="{449975F9-576F-4228-9C76-DF690E0C1F8F}"/>
              </a:ext>
            </a:extLst>
          </p:cNvPr>
          <p:cNvSpPr txBox="1"/>
          <p:nvPr/>
        </p:nvSpPr>
        <p:spPr>
          <a:xfrm>
            <a:off x="1919537" y="268496"/>
            <a:ext cx="7848871" cy="646331"/>
          </a:xfrm>
          <a:prstGeom prst="rect">
            <a:avLst/>
          </a:prstGeom>
          <a:noFill/>
        </p:spPr>
        <p:txBody>
          <a:bodyPr wrap="square" rtlCol="0">
            <a:spAutoFit/>
          </a:bodyPr>
          <a:lstStyle/>
          <a:p>
            <a:r>
              <a:rPr lang="en-US" dirty="0"/>
              <a:t>Polynomial correction seems to be the straight-forward solution if you want to have large beam drifts, and have fast real-time position nonlinearity suppression.</a:t>
            </a:r>
            <a:endParaRPr lang="es-ES" dirty="0"/>
          </a:p>
        </p:txBody>
      </p:sp>
      <p:sp>
        <p:nvSpPr>
          <p:cNvPr id="6" name="Arrow: Right 5">
            <a:extLst>
              <a:ext uri="{FF2B5EF4-FFF2-40B4-BE49-F238E27FC236}">
                <a16:creationId xmlns:a16="http://schemas.microsoft.com/office/drawing/2014/main" id="{7AB0AF16-A675-4619-AA3A-E5367A67BDC9}"/>
              </a:ext>
            </a:extLst>
          </p:cNvPr>
          <p:cNvSpPr/>
          <p:nvPr/>
        </p:nvSpPr>
        <p:spPr>
          <a:xfrm>
            <a:off x="3071664" y="1844825"/>
            <a:ext cx="432048" cy="272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Arrow: Right 22">
            <a:extLst>
              <a:ext uri="{FF2B5EF4-FFF2-40B4-BE49-F238E27FC236}">
                <a16:creationId xmlns:a16="http://schemas.microsoft.com/office/drawing/2014/main" id="{73C0DF35-31DA-4264-8A23-F4E310727030}"/>
              </a:ext>
            </a:extLst>
          </p:cNvPr>
          <p:cNvSpPr/>
          <p:nvPr/>
        </p:nvSpPr>
        <p:spPr>
          <a:xfrm>
            <a:off x="4438970" y="1860871"/>
            <a:ext cx="432048" cy="272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oup 29">
            <a:extLst>
              <a:ext uri="{FF2B5EF4-FFF2-40B4-BE49-F238E27FC236}">
                <a16:creationId xmlns:a16="http://schemas.microsoft.com/office/drawing/2014/main" id="{018F21E0-395D-4DE9-8A0C-7806C324955A}"/>
              </a:ext>
            </a:extLst>
          </p:cNvPr>
          <p:cNvGrpSpPr/>
          <p:nvPr/>
        </p:nvGrpSpPr>
        <p:grpSpPr>
          <a:xfrm>
            <a:off x="4493820" y="1105134"/>
            <a:ext cx="6043779" cy="5752867"/>
            <a:chOff x="2969819" y="1105133"/>
            <a:chExt cx="6043779" cy="5752867"/>
          </a:xfrm>
        </p:grpSpPr>
        <p:grpSp>
          <p:nvGrpSpPr>
            <p:cNvPr id="24" name="Group 23">
              <a:extLst>
                <a:ext uri="{FF2B5EF4-FFF2-40B4-BE49-F238E27FC236}">
                  <a16:creationId xmlns:a16="http://schemas.microsoft.com/office/drawing/2014/main" id="{6F1A7802-E5C4-4D6F-BB90-DA93CF0D4FA5}"/>
                </a:ext>
              </a:extLst>
            </p:cNvPr>
            <p:cNvGrpSpPr/>
            <p:nvPr/>
          </p:nvGrpSpPr>
          <p:grpSpPr>
            <a:xfrm>
              <a:off x="5515915" y="1105133"/>
              <a:ext cx="3497683" cy="5752867"/>
              <a:chOff x="6010604" y="2108563"/>
              <a:chExt cx="3497683" cy="5752867"/>
            </a:xfrm>
          </p:grpSpPr>
          <p:pic>
            <p:nvPicPr>
              <p:cNvPr id="25" name="Picture 3" descr="D:\Personal\Dropbox\Workflow\Temp\bpmlab\poly\Screenshot 2019-05-27 11.44.27.png">
                <a:extLst>
                  <a:ext uri="{FF2B5EF4-FFF2-40B4-BE49-F238E27FC236}">
                    <a16:creationId xmlns:a16="http://schemas.microsoft.com/office/drawing/2014/main" id="{26FE57AB-CFA3-4369-9A87-0816A0DC3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366" y="2108563"/>
                <a:ext cx="2582921" cy="5752867"/>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E3A82E9F-BC71-4AA6-976E-84661B4D3B01}"/>
                  </a:ext>
                </a:extLst>
              </p:cNvPr>
              <p:cNvSpPr/>
              <p:nvPr/>
            </p:nvSpPr>
            <p:spPr>
              <a:xfrm>
                <a:off x="6010604" y="7020576"/>
                <a:ext cx="504056" cy="2739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598551CB-36A5-4311-A2CF-99EC1D813C98}"/>
                  </a:ext>
                </a:extLst>
              </p:cNvPr>
              <p:cNvCxnSpPr>
                <a:cxnSpLocks/>
                <a:stCxn id="26" idx="7"/>
                <a:endCxn id="25" idx="1"/>
              </p:cNvCxnSpPr>
              <p:nvPr/>
            </p:nvCxnSpPr>
            <p:spPr>
              <a:xfrm flipV="1">
                <a:off x="6440843" y="4984997"/>
                <a:ext cx="484523" cy="20756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512EBD3A-2B06-45D2-A6F8-D28985F39CBC}"/>
                </a:ext>
              </a:extLst>
            </p:cNvPr>
            <p:cNvSpPr/>
            <p:nvPr/>
          </p:nvSpPr>
          <p:spPr>
            <a:xfrm>
              <a:off x="2969819" y="3337304"/>
              <a:ext cx="2700302" cy="2308324"/>
            </a:xfrm>
            <a:prstGeom prst="rect">
              <a:avLst/>
            </a:prstGeom>
            <a:solidFill>
              <a:schemeClr val="bg1"/>
            </a:solidFill>
            <a:ln>
              <a:solidFill>
                <a:schemeClr val="tx1"/>
              </a:solidFill>
            </a:ln>
          </p:spPr>
          <p:txBody>
            <a:bodyPr wrap="square">
              <a:spAutoFit/>
            </a:bodyPr>
            <a:lstStyle/>
            <a:p>
              <a:r>
                <a:rPr lang="en-US" dirty="0"/>
                <a:t>Polynomials are coupled 2D type. </a:t>
              </a:r>
            </a:p>
            <a:p>
              <a:endParaRPr lang="en-US" dirty="0"/>
            </a:p>
            <a:p>
              <a:r>
                <a:rPr lang="en-US" dirty="0"/>
                <a:t>Higher power = more coefficients, e.g.:</a:t>
              </a:r>
            </a:p>
            <a:p>
              <a:r>
                <a:rPr lang="en-US" dirty="0"/>
                <a:t>Max </a:t>
              </a:r>
              <a:r>
                <a:rPr lang="en-US" dirty="0" err="1"/>
                <a:t>pwr</a:t>
              </a:r>
              <a:r>
                <a:rPr lang="en-US" dirty="0"/>
                <a:t> 7: 36 terms</a:t>
              </a:r>
            </a:p>
            <a:p>
              <a:r>
                <a:rPr lang="en-US" dirty="0"/>
                <a:t>Max </a:t>
              </a:r>
              <a:r>
                <a:rPr lang="en-US" dirty="0" err="1"/>
                <a:t>pwr</a:t>
              </a:r>
              <a:r>
                <a:rPr lang="en-US" dirty="0"/>
                <a:t> 13: 105 terms</a:t>
              </a:r>
            </a:p>
            <a:p>
              <a:r>
                <a:rPr lang="en-US" dirty="0"/>
                <a:t>etc.</a:t>
              </a:r>
            </a:p>
          </p:txBody>
        </p:sp>
      </p:grpSp>
    </p:spTree>
    <p:extLst>
      <p:ext uri="{BB962C8B-B14F-4D97-AF65-F5344CB8AC3E}">
        <p14:creationId xmlns:p14="http://schemas.microsoft.com/office/powerpoint/2010/main" val="20430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D6F4F5-934A-4167-9EFA-D45CA828D0EF}"/>
              </a:ext>
            </a:extLst>
          </p:cNvPr>
          <p:cNvSpPr/>
          <p:nvPr/>
        </p:nvSpPr>
        <p:spPr>
          <a:xfrm>
            <a:off x="12401694" y="474345"/>
            <a:ext cx="942542" cy="5909310"/>
          </a:xfrm>
          <a:prstGeom prst="rect">
            <a:avLst/>
          </a:prstGeom>
        </p:spPr>
        <p:txBody>
          <a:bodyPr wrap="square">
            <a:spAutoFit/>
          </a:bodyPr>
          <a:lstStyle/>
          <a:p>
            <a:r>
              <a:rPr lang="es-ES" dirty="0"/>
              <a:t>ALBA</a:t>
            </a:r>
          </a:p>
          <a:p>
            <a:r>
              <a:rPr lang="es-ES" dirty="0" err="1"/>
              <a:t>Soleil</a:t>
            </a:r>
            <a:endParaRPr lang="es-ES" dirty="0"/>
          </a:p>
          <a:p>
            <a:r>
              <a:rPr lang="es-ES" dirty="0"/>
              <a:t>ESRF</a:t>
            </a:r>
          </a:p>
          <a:p>
            <a:r>
              <a:rPr lang="es-ES" dirty="0"/>
              <a:t>ILSF</a:t>
            </a:r>
          </a:p>
          <a:p>
            <a:r>
              <a:rPr lang="es-ES" dirty="0"/>
              <a:t>CERN</a:t>
            </a:r>
          </a:p>
          <a:p>
            <a:r>
              <a:rPr lang="es-ES" dirty="0"/>
              <a:t>ALS</a:t>
            </a:r>
          </a:p>
          <a:p>
            <a:r>
              <a:rPr lang="es-ES" dirty="0"/>
              <a:t>Elettra</a:t>
            </a:r>
          </a:p>
          <a:p>
            <a:r>
              <a:rPr lang="es-ES" dirty="0"/>
              <a:t>KEK</a:t>
            </a:r>
          </a:p>
          <a:p>
            <a:r>
              <a:rPr lang="es-ES" dirty="0"/>
              <a:t>IHEP</a:t>
            </a:r>
          </a:p>
          <a:p>
            <a:r>
              <a:rPr lang="es-ES" dirty="0"/>
              <a:t>BESSY</a:t>
            </a:r>
          </a:p>
          <a:p>
            <a:r>
              <a:rPr lang="es-ES" dirty="0"/>
              <a:t>DESY</a:t>
            </a:r>
          </a:p>
          <a:p>
            <a:r>
              <a:rPr lang="es-ES" dirty="0" err="1"/>
              <a:t>Sesame</a:t>
            </a:r>
            <a:r>
              <a:rPr lang="es-ES" dirty="0"/>
              <a:t> </a:t>
            </a:r>
          </a:p>
          <a:p>
            <a:r>
              <a:rPr lang="es-ES" dirty="0"/>
              <a:t>CAS</a:t>
            </a:r>
          </a:p>
          <a:p>
            <a:r>
              <a:rPr lang="es-ES" dirty="0"/>
              <a:t>INFN</a:t>
            </a:r>
          </a:p>
          <a:p>
            <a:r>
              <a:rPr lang="es-ES" dirty="0"/>
              <a:t>Sirius</a:t>
            </a:r>
          </a:p>
          <a:p>
            <a:r>
              <a:rPr lang="es-ES" dirty="0"/>
              <a:t>LNLS</a:t>
            </a:r>
          </a:p>
          <a:p>
            <a:r>
              <a:rPr lang="es-ES" dirty="0"/>
              <a:t>HBNI</a:t>
            </a:r>
          </a:p>
          <a:p>
            <a:r>
              <a:rPr lang="es-ES" dirty="0"/>
              <a:t>SLAC</a:t>
            </a:r>
          </a:p>
          <a:p>
            <a:r>
              <a:rPr lang="es-ES" dirty="0"/>
              <a:t>DLS</a:t>
            </a:r>
          </a:p>
          <a:p>
            <a:r>
              <a:rPr lang="es-ES" dirty="0"/>
              <a:t>KIT</a:t>
            </a:r>
          </a:p>
          <a:p>
            <a:r>
              <a:rPr lang="es-ES" dirty="0"/>
              <a:t>…</a:t>
            </a:r>
          </a:p>
        </p:txBody>
      </p:sp>
      <p:grpSp>
        <p:nvGrpSpPr>
          <p:cNvPr id="2" name="Group 1">
            <a:extLst>
              <a:ext uri="{FF2B5EF4-FFF2-40B4-BE49-F238E27FC236}">
                <a16:creationId xmlns:a16="http://schemas.microsoft.com/office/drawing/2014/main" id="{225B5751-BC00-9041-CF1F-1134589272DE}"/>
              </a:ext>
            </a:extLst>
          </p:cNvPr>
          <p:cNvGrpSpPr/>
          <p:nvPr/>
        </p:nvGrpSpPr>
        <p:grpSpPr>
          <a:xfrm>
            <a:off x="850306" y="596769"/>
            <a:ext cx="4068962" cy="1002595"/>
            <a:chOff x="251995" y="190378"/>
            <a:chExt cx="4813974" cy="1186167"/>
          </a:xfrm>
        </p:grpSpPr>
        <p:pic>
          <p:nvPicPr>
            <p:cNvPr id="36" name="Picture 35">
              <a:extLst>
                <a:ext uri="{FF2B5EF4-FFF2-40B4-BE49-F238E27FC236}">
                  <a16:creationId xmlns:a16="http://schemas.microsoft.com/office/drawing/2014/main" id="{473E679D-AB2A-4C05-B624-E57952653700}"/>
                </a:ext>
              </a:extLst>
            </p:cNvPr>
            <p:cNvPicPr>
              <a:picLocks noChangeAspect="1"/>
            </p:cNvPicPr>
            <p:nvPr/>
          </p:nvPicPr>
          <p:blipFill>
            <a:blip r:embed="rId2"/>
            <a:srcRect t="21644" b="8264"/>
            <a:stretch/>
          </p:blipFill>
          <p:spPr>
            <a:xfrm>
              <a:off x="251995" y="225501"/>
              <a:ext cx="2763941" cy="1107040"/>
            </a:xfrm>
            <a:prstGeom prst="rect">
              <a:avLst/>
            </a:prstGeom>
          </p:spPr>
        </p:pic>
        <p:pic>
          <p:nvPicPr>
            <p:cNvPr id="37" name="Picture 5" descr="D:\Personal\Dropbox\Screenshots\Screenshot 2018-04-10 12.07.00.png">
              <a:extLst>
                <a:ext uri="{FF2B5EF4-FFF2-40B4-BE49-F238E27FC236}">
                  <a16:creationId xmlns:a16="http://schemas.microsoft.com/office/drawing/2014/main" id="{B623C12D-F560-4666-95F2-8E4BDD926D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0" t="45794" r="13014" b="28887"/>
            <a:stretch/>
          </p:blipFill>
          <p:spPr bwMode="auto">
            <a:xfrm>
              <a:off x="3077396" y="190378"/>
              <a:ext cx="1988573" cy="118616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050F8C22-B475-8887-6E27-DE507728EF0D}"/>
              </a:ext>
            </a:extLst>
          </p:cNvPr>
          <p:cNvSpPr txBox="1"/>
          <p:nvPr/>
        </p:nvSpPr>
        <p:spPr>
          <a:xfrm>
            <a:off x="5256461" y="498337"/>
            <a:ext cx="6808039" cy="1200329"/>
          </a:xfrm>
          <a:prstGeom prst="rect">
            <a:avLst/>
          </a:prstGeom>
          <a:noFill/>
        </p:spPr>
        <p:txBody>
          <a:bodyPr wrap="square">
            <a:spAutoFit/>
          </a:bodyPr>
          <a:lstStyle/>
          <a:p>
            <a:r>
              <a:rPr lang="en-US" sz="2400" dirty="0"/>
              <a:t>2D finite element method-based (FEM) tool for Matlab that provides a fast and robust way to observe and treat the nonlinear distortion of a BPM. </a:t>
            </a:r>
          </a:p>
        </p:txBody>
      </p:sp>
      <p:grpSp>
        <p:nvGrpSpPr>
          <p:cNvPr id="20" name="Group 19">
            <a:extLst>
              <a:ext uri="{FF2B5EF4-FFF2-40B4-BE49-F238E27FC236}">
                <a16:creationId xmlns:a16="http://schemas.microsoft.com/office/drawing/2014/main" id="{1D43AF7A-28D8-429B-8566-843CB9E5434B}"/>
              </a:ext>
            </a:extLst>
          </p:cNvPr>
          <p:cNvGrpSpPr/>
          <p:nvPr/>
        </p:nvGrpSpPr>
        <p:grpSpPr>
          <a:xfrm>
            <a:off x="1059307" y="2362998"/>
            <a:ext cx="9977134" cy="4269014"/>
            <a:chOff x="706908" y="2436586"/>
            <a:chExt cx="9977134" cy="4269014"/>
          </a:xfrm>
        </p:grpSpPr>
        <p:sp>
          <p:nvSpPr>
            <p:cNvPr id="3" name="TextBox 2">
              <a:extLst>
                <a:ext uri="{FF2B5EF4-FFF2-40B4-BE49-F238E27FC236}">
                  <a16:creationId xmlns:a16="http://schemas.microsoft.com/office/drawing/2014/main" id="{5B5C94BF-D470-1F0F-845A-298B43297E71}"/>
                </a:ext>
              </a:extLst>
            </p:cNvPr>
            <p:cNvSpPr txBox="1"/>
            <p:nvPr/>
          </p:nvSpPr>
          <p:spPr>
            <a:xfrm>
              <a:off x="787118" y="2564922"/>
              <a:ext cx="4955269" cy="3970318"/>
            </a:xfrm>
            <a:prstGeom prst="rect">
              <a:avLst/>
            </a:prstGeom>
            <a:noFill/>
          </p:spPr>
          <p:txBody>
            <a:bodyPr wrap="square" rtlCol="0">
              <a:spAutoFit/>
            </a:bodyPr>
            <a:lstStyle/>
            <a:p>
              <a:pPr algn="ctr"/>
              <a:r>
                <a:rPr lang="en-US" sz="2800" dirty="0"/>
                <a:t>Developed in 2016 in ALBA.</a:t>
              </a:r>
            </a:p>
            <a:p>
              <a:pPr algn="ctr"/>
              <a:r>
                <a:rPr lang="en-US" sz="2800" dirty="0"/>
                <a:t>Later significantly extended under a collaboration with ESRF.</a:t>
              </a:r>
            </a:p>
            <a:p>
              <a:pPr algn="ctr"/>
              <a:endParaRPr lang="en-US" sz="2800" dirty="0"/>
            </a:p>
            <a:p>
              <a:pPr algn="ctr"/>
              <a:r>
                <a:rPr lang="en-US" sz="2800" dirty="0"/>
                <a:t>Used in a multitude of labs all over the world.</a:t>
              </a:r>
            </a:p>
            <a:p>
              <a:pPr algn="ctr"/>
              <a:endParaRPr lang="en-US" sz="2800" dirty="0"/>
            </a:p>
            <a:p>
              <a:pPr algn="ctr"/>
              <a:r>
                <a:rPr lang="en-US" sz="2800" dirty="0"/>
                <a:t>Contains an extensive editable real-life BPM library. </a:t>
              </a:r>
            </a:p>
          </p:txBody>
        </p:sp>
        <p:grpSp>
          <p:nvGrpSpPr>
            <p:cNvPr id="18" name="Group 17">
              <a:extLst>
                <a:ext uri="{FF2B5EF4-FFF2-40B4-BE49-F238E27FC236}">
                  <a16:creationId xmlns:a16="http://schemas.microsoft.com/office/drawing/2014/main" id="{9995A036-ED93-4F26-A737-7057FB071B8E}"/>
                </a:ext>
              </a:extLst>
            </p:cNvPr>
            <p:cNvGrpSpPr/>
            <p:nvPr/>
          </p:nvGrpSpPr>
          <p:grpSpPr>
            <a:xfrm>
              <a:off x="5826472" y="2638938"/>
              <a:ext cx="4310102" cy="3800050"/>
              <a:chOff x="6461002" y="1717920"/>
              <a:chExt cx="5495131" cy="4844844"/>
            </a:xfrm>
          </p:grpSpPr>
          <p:grpSp>
            <p:nvGrpSpPr>
              <p:cNvPr id="13" name="Group 12">
                <a:extLst>
                  <a:ext uri="{FF2B5EF4-FFF2-40B4-BE49-F238E27FC236}">
                    <a16:creationId xmlns:a16="http://schemas.microsoft.com/office/drawing/2014/main" id="{381BBE34-70FB-D1C2-745F-13213EB83AC9}"/>
                  </a:ext>
                </a:extLst>
              </p:cNvPr>
              <p:cNvGrpSpPr/>
              <p:nvPr/>
            </p:nvGrpSpPr>
            <p:grpSpPr>
              <a:xfrm>
                <a:off x="6461002" y="1717920"/>
                <a:ext cx="5270419" cy="4655151"/>
                <a:chOff x="5632908" y="1721674"/>
                <a:chExt cx="5270419" cy="4655151"/>
              </a:xfrm>
            </p:grpSpPr>
            <p:pic>
              <p:nvPicPr>
                <p:cNvPr id="7" name="Picture 6">
                  <a:extLst>
                    <a:ext uri="{FF2B5EF4-FFF2-40B4-BE49-F238E27FC236}">
                      <a16:creationId xmlns:a16="http://schemas.microsoft.com/office/drawing/2014/main" id="{3A3DDB25-6E44-4682-880F-06B95C187A88}"/>
                    </a:ext>
                  </a:extLst>
                </p:cNvPr>
                <p:cNvPicPr>
                  <a:picLocks noChangeAspect="1"/>
                </p:cNvPicPr>
                <p:nvPr/>
              </p:nvPicPr>
              <p:blipFill>
                <a:blip r:embed="rId4"/>
                <a:stretch>
                  <a:fillRect/>
                </a:stretch>
              </p:blipFill>
              <p:spPr>
                <a:xfrm>
                  <a:off x="9514952" y="3792810"/>
                  <a:ext cx="1068186" cy="652465"/>
                </a:xfrm>
                <a:prstGeom prst="rect">
                  <a:avLst/>
                </a:prstGeom>
              </p:spPr>
            </p:pic>
            <p:pic>
              <p:nvPicPr>
                <p:cNvPr id="8" name="Picture 7">
                  <a:extLst>
                    <a:ext uri="{FF2B5EF4-FFF2-40B4-BE49-F238E27FC236}">
                      <a16:creationId xmlns:a16="http://schemas.microsoft.com/office/drawing/2014/main" id="{9210BA2E-4DDF-4EEF-A2A1-D3CFBF1DB14D}"/>
                    </a:ext>
                  </a:extLst>
                </p:cNvPr>
                <p:cNvPicPr>
                  <a:picLocks noChangeAspect="1"/>
                </p:cNvPicPr>
                <p:nvPr/>
              </p:nvPicPr>
              <p:blipFill>
                <a:blip r:embed="rId5"/>
                <a:stretch>
                  <a:fillRect/>
                </a:stretch>
              </p:blipFill>
              <p:spPr>
                <a:xfrm>
                  <a:off x="8509638" y="2768029"/>
                  <a:ext cx="1164369" cy="624286"/>
                </a:xfrm>
                <a:prstGeom prst="rect">
                  <a:avLst/>
                </a:prstGeom>
              </p:spPr>
            </p:pic>
            <p:pic>
              <p:nvPicPr>
                <p:cNvPr id="10" name="Picture 9">
                  <a:extLst>
                    <a:ext uri="{FF2B5EF4-FFF2-40B4-BE49-F238E27FC236}">
                      <a16:creationId xmlns:a16="http://schemas.microsoft.com/office/drawing/2014/main" id="{7BD383BB-63E9-4DA9-8F5E-F5830D88E8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5479" y="2670475"/>
                  <a:ext cx="682842" cy="789432"/>
                </a:xfrm>
                <a:prstGeom prst="rect">
                  <a:avLst/>
                </a:prstGeom>
              </p:spPr>
            </p:pic>
            <p:pic>
              <p:nvPicPr>
                <p:cNvPr id="11" name="Picture 10">
                  <a:extLst>
                    <a:ext uri="{FF2B5EF4-FFF2-40B4-BE49-F238E27FC236}">
                      <a16:creationId xmlns:a16="http://schemas.microsoft.com/office/drawing/2014/main" id="{2D2C6D10-1CE2-49BC-8C79-E7314A412A96}"/>
                    </a:ext>
                  </a:extLst>
                </p:cNvPr>
                <p:cNvPicPr>
                  <a:picLocks noChangeAspect="1"/>
                </p:cNvPicPr>
                <p:nvPr/>
              </p:nvPicPr>
              <p:blipFill>
                <a:blip r:embed="rId7"/>
                <a:stretch>
                  <a:fillRect/>
                </a:stretch>
              </p:blipFill>
              <p:spPr>
                <a:xfrm>
                  <a:off x="10077968" y="4500431"/>
                  <a:ext cx="825359" cy="789432"/>
                </a:xfrm>
                <a:prstGeom prst="rect">
                  <a:avLst/>
                </a:prstGeom>
              </p:spPr>
            </p:pic>
            <p:pic>
              <p:nvPicPr>
                <p:cNvPr id="15" name="Picture 14">
                  <a:extLst>
                    <a:ext uri="{FF2B5EF4-FFF2-40B4-BE49-F238E27FC236}">
                      <a16:creationId xmlns:a16="http://schemas.microsoft.com/office/drawing/2014/main" id="{1286A5DC-DAF2-4469-93B6-34E5DF122B59}"/>
                    </a:ext>
                  </a:extLst>
                </p:cNvPr>
                <p:cNvPicPr>
                  <a:picLocks noChangeAspect="1"/>
                </p:cNvPicPr>
                <p:nvPr/>
              </p:nvPicPr>
              <p:blipFill>
                <a:blip r:embed="rId8"/>
                <a:stretch>
                  <a:fillRect/>
                </a:stretch>
              </p:blipFill>
              <p:spPr>
                <a:xfrm>
                  <a:off x="8852017" y="1878555"/>
                  <a:ext cx="600344" cy="598876"/>
                </a:xfrm>
                <a:prstGeom prst="rect">
                  <a:avLst/>
                </a:prstGeom>
              </p:spPr>
            </p:pic>
            <p:pic>
              <p:nvPicPr>
                <p:cNvPr id="17" name="Picture 16">
                  <a:extLst>
                    <a:ext uri="{FF2B5EF4-FFF2-40B4-BE49-F238E27FC236}">
                      <a16:creationId xmlns:a16="http://schemas.microsoft.com/office/drawing/2014/main" id="{704940CD-4C8F-490D-A00D-9CF48BE9B3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6169" y="1875326"/>
                  <a:ext cx="843947" cy="567099"/>
                </a:xfrm>
                <a:prstGeom prst="rect">
                  <a:avLst/>
                </a:prstGeom>
              </p:spPr>
            </p:pic>
            <p:pic>
              <p:nvPicPr>
                <p:cNvPr id="19" name="Picture 18">
                  <a:extLst>
                    <a:ext uri="{FF2B5EF4-FFF2-40B4-BE49-F238E27FC236}">
                      <a16:creationId xmlns:a16="http://schemas.microsoft.com/office/drawing/2014/main" id="{9F80EF6A-E2E3-4CBB-B70E-43A213B129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7890" y="1721674"/>
                  <a:ext cx="1164370" cy="814473"/>
                </a:xfrm>
                <a:prstGeom prst="rect">
                  <a:avLst/>
                </a:prstGeom>
              </p:spPr>
            </p:pic>
            <p:pic>
              <p:nvPicPr>
                <p:cNvPr id="21" name="Picture 20">
                  <a:extLst>
                    <a:ext uri="{FF2B5EF4-FFF2-40B4-BE49-F238E27FC236}">
                      <a16:creationId xmlns:a16="http://schemas.microsoft.com/office/drawing/2014/main" id="{051861CD-1D6C-4D5D-85E8-8E3805E25CF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9023" y="2814784"/>
                  <a:ext cx="644652" cy="665428"/>
                </a:xfrm>
                <a:prstGeom prst="rect">
                  <a:avLst/>
                </a:prstGeom>
              </p:spPr>
            </p:pic>
            <p:pic>
              <p:nvPicPr>
                <p:cNvPr id="22" name="Picture 21">
                  <a:extLst>
                    <a:ext uri="{FF2B5EF4-FFF2-40B4-BE49-F238E27FC236}">
                      <a16:creationId xmlns:a16="http://schemas.microsoft.com/office/drawing/2014/main" id="{AE7D9FDE-F5CC-420A-82D6-821D872C5544}"/>
                    </a:ext>
                  </a:extLst>
                </p:cNvPr>
                <p:cNvPicPr>
                  <a:picLocks noChangeAspect="1"/>
                </p:cNvPicPr>
                <p:nvPr/>
              </p:nvPicPr>
              <p:blipFill>
                <a:blip r:embed="rId12"/>
                <a:stretch>
                  <a:fillRect/>
                </a:stretch>
              </p:blipFill>
              <p:spPr>
                <a:xfrm>
                  <a:off x="7400941" y="3734670"/>
                  <a:ext cx="2075482" cy="479382"/>
                </a:xfrm>
                <a:prstGeom prst="rect">
                  <a:avLst/>
                </a:prstGeom>
              </p:spPr>
            </p:pic>
            <p:pic>
              <p:nvPicPr>
                <p:cNvPr id="24" name="Picture 23">
                  <a:extLst>
                    <a:ext uri="{FF2B5EF4-FFF2-40B4-BE49-F238E27FC236}">
                      <a16:creationId xmlns:a16="http://schemas.microsoft.com/office/drawing/2014/main" id="{5FFDF1A0-B11B-4C69-A31F-7DCF4CBE107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07653" y="1853164"/>
                  <a:ext cx="1068186" cy="1076772"/>
                </a:xfrm>
                <a:prstGeom prst="rect">
                  <a:avLst/>
                </a:prstGeom>
              </p:spPr>
            </p:pic>
            <p:pic>
              <p:nvPicPr>
                <p:cNvPr id="26" name="Picture 25">
                  <a:extLst>
                    <a:ext uri="{FF2B5EF4-FFF2-40B4-BE49-F238E27FC236}">
                      <a16:creationId xmlns:a16="http://schemas.microsoft.com/office/drawing/2014/main" id="{7AA234CD-6B71-4114-99A9-BF26B531FC3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32908" y="3065191"/>
                  <a:ext cx="704899" cy="727618"/>
                </a:xfrm>
                <a:prstGeom prst="rect">
                  <a:avLst/>
                </a:prstGeom>
              </p:spPr>
            </p:pic>
            <p:pic>
              <p:nvPicPr>
                <p:cNvPr id="27" name="Picture 26">
                  <a:extLst>
                    <a:ext uri="{FF2B5EF4-FFF2-40B4-BE49-F238E27FC236}">
                      <a16:creationId xmlns:a16="http://schemas.microsoft.com/office/drawing/2014/main" id="{5070EE53-BDBD-4D35-AE3F-E76D3ADCAC20}"/>
                    </a:ext>
                  </a:extLst>
                </p:cNvPr>
                <p:cNvPicPr>
                  <a:picLocks noChangeAspect="1"/>
                </p:cNvPicPr>
                <p:nvPr/>
              </p:nvPicPr>
              <p:blipFill>
                <a:blip r:embed="rId15"/>
                <a:stretch>
                  <a:fillRect/>
                </a:stretch>
              </p:blipFill>
              <p:spPr>
                <a:xfrm>
                  <a:off x="8088453" y="4621359"/>
                  <a:ext cx="1597716" cy="492418"/>
                </a:xfrm>
                <a:prstGeom prst="rect">
                  <a:avLst/>
                </a:prstGeom>
              </p:spPr>
            </p:pic>
            <p:pic>
              <p:nvPicPr>
                <p:cNvPr id="29" name="Picture 28">
                  <a:extLst>
                    <a:ext uri="{FF2B5EF4-FFF2-40B4-BE49-F238E27FC236}">
                      <a16:creationId xmlns:a16="http://schemas.microsoft.com/office/drawing/2014/main" id="{2CDBCFA7-92FA-47D5-AC66-6B0E15D76E1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75814" y="3861934"/>
                  <a:ext cx="848567" cy="549881"/>
                </a:xfrm>
                <a:prstGeom prst="rect">
                  <a:avLst/>
                </a:prstGeom>
              </p:spPr>
            </p:pic>
            <p:pic>
              <p:nvPicPr>
                <p:cNvPr id="31" name="Picture 30">
                  <a:extLst>
                    <a:ext uri="{FF2B5EF4-FFF2-40B4-BE49-F238E27FC236}">
                      <a16:creationId xmlns:a16="http://schemas.microsoft.com/office/drawing/2014/main" id="{9C96951F-0D25-4064-B4EB-E894EE5C5149}"/>
                    </a:ext>
                  </a:extLst>
                </p:cNvPr>
                <p:cNvPicPr>
                  <a:picLocks noChangeAspect="1"/>
                </p:cNvPicPr>
                <p:nvPr/>
              </p:nvPicPr>
              <p:blipFill rotWithShape="1">
                <a:blip r:embed="rId17">
                  <a:extLst>
                    <a:ext uri="{28A0092B-C50C-407E-A947-70E740481C1C}">
                      <a14:useLocalDpi xmlns:a14="http://schemas.microsoft.com/office/drawing/2010/main" val="0"/>
                    </a:ext>
                  </a:extLst>
                </a:blip>
                <a:srcRect t="12241" b="24750"/>
                <a:stretch/>
              </p:blipFill>
              <p:spPr>
                <a:xfrm>
                  <a:off x="8958255" y="5289862"/>
                  <a:ext cx="1081347" cy="703311"/>
                </a:xfrm>
                <a:prstGeom prst="rect">
                  <a:avLst/>
                </a:prstGeom>
              </p:spPr>
            </p:pic>
            <p:pic>
              <p:nvPicPr>
                <p:cNvPr id="33" name="Picture 32">
                  <a:extLst>
                    <a:ext uri="{FF2B5EF4-FFF2-40B4-BE49-F238E27FC236}">
                      <a16:creationId xmlns:a16="http://schemas.microsoft.com/office/drawing/2014/main" id="{1087DF74-8FDA-4D06-93FB-FBB7FEA913B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34570" y="4786775"/>
                  <a:ext cx="757211" cy="781616"/>
                </a:xfrm>
                <a:prstGeom prst="rect">
                  <a:avLst/>
                </a:prstGeom>
              </p:spPr>
            </p:pic>
            <p:pic>
              <p:nvPicPr>
                <p:cNvPr id="4" name="Picture 3">
                  <a:extLst>
                    <a:ext uri="{FF2B5EF4-FFF2-40B4-BE49-F238E27FC236}">
                      <a16:creationId xmlns:a16="http://schemas.microsoft.com/office/drawing/2014/main" id="{54DBE1BB-FF52-9267-A493-C50A853F4202}"/>
                    </a:ext>
                  </a:extLst>
                </p:cNvPr>
                <p:cNvPicPr>
                  <a:picLocks noChangeAspect="1"/>
                </p:cNvPicPr>
                <p:nvPr/>
              </p:nvPicPr>
              <p:blipFill>
                <a:blip r:embed="rId19"/>
                <a:stretch>
                  <a:fillRect/>
                </a:stretch>
              </p:blipFill>
              <p:spPr>
                <a:xfrm>
                  <a:off x="5697400" y="4944882"/>
                  <a:ext cx="838092" cy="824894"/>
                </a:xfrm>
                <a:prstGeom prst="rect">
                  <a:avLst/>
                </a:prstGeom>
              </p:spPr>
            </p:pic>
            <p:pic>
              <p:nvPicPr>
                <p:cNvPr id="12" name="Picture 11" descr="A red and white logo&#10;&#10;Description automatically generated">
                  <a:extLst>
                    <a:ext uri="{FF2B5EF4-FFF2-40B4-BE49-F238E27FC236}">
                      <a16:creationId xmlns:a16="http://schemas.microsoft.com/office/drawing/2014/main" id="{32845185-08EB-73B3-D5D1-650E01C86E7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45769" y="6077309"/>
                  <a:ext cx="1006248" cy="299516"/>
                </a:xfrm>
                <a:prstGeom prst="rect">
                  <a:avLst/>
                </a:prstGeom>
              </p:spPr>
            </p:pic>
          </p:grpSp>
          <p:pic>
            <p:nvPicPr>
              <p:cNvPr id="9" name="Picture 8">
                <a:extLst>
                  <a:ext uri="{FF2B5EF4-FFF2-40B4-BE49-F238E27FC236}">
                    <a16:creationId xmlns:a16="http://schemas.microsoft.com/office/drawing/2014/main" id="{F475050B-873D-4881-92B9-B3E2351968C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99607" y="6106750"/>
                <a:ext cx="1256526" cy="366361"/>
              </a:xfrm>
              <a:prstGeom prst="rect">
                <a:avLst/>
              </a:prstGeom>
            </p:spPr>
          </p:pic>
          <p:pic>
            <p:nvPicPr>
              <p:cNvPr id="16" name="Picture 15">
                <a:extLst>
                  <a:ext uri="{FF2B5EF4-FFF2-40B4-BE49-F238E27FC236}">
                    <a16:creationId xmlns:a16="http://schemas.microsoft.com/office/drawing/2014/main" id="{9CCFB917-F17E-4B93-B0E8-30311D0BA5A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995289" y="5835146"/>
                <a:ext cx="1225199" cy="727618"/>
              </a:xfrm>
              <a:prstGeom prst="rect">
                <a:avLst/>
              </a:prstGeom>
            </p:spPr>
          </p:pic>
        </p:grpSp>
        <p:sp>
          <p:nvSpPr>
            <p:cNvPr id="14" name="Rectangle 13">
              <a:extLst>
                <a:ext uri="{FF2B5EF4-FFF2-40B4-BE49-F238E27FC236}">
                  <a16:creationId xmlns:a16="http://schemas.microsoft.com/office/drawing/2014/main" id="{6BD279AF-CD07-4E1D-B00F-FB1D15A1CDA3}"/>
                </a:ext>
              </a:extLst>
            </p:cNvPr>
            <p:cNvSpPr/>
            <p:nvPr/>
          </p:nvSpPr>
          <p:spPr>
            <a:xfrm>
              <a:off x="706908" y="2436586"/>
              <a:ext cx="9977134" cy="42690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11173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B5751-BC00-9041-CF1F-1134589272DE}"/>
              </a:ext>
            </a:extLst>
          </p:cNvPr>
          <p:cNvGrpSpPr/>
          <p:nvPr/>
        </p:nvGrpSpPr>
        <p:grpSpPr>
          <a:xfrm>
            <a:off x="222753" y="234460"/>
            <a:ext cx="2374385" cy="585050"/>
            <a:chOff x="251995" y="190378"/>
            <a:chExt cx="4813974" cy="1186167"/>
          </a:xfrm>
        </p:grpSpPr>
        <p:pic>
          <p:nvPicPr>
            <p:cNvPr id="36" name="Picture 35">
              <a:extLst>
                <a:ext uri="{FF2B5EF4-FFF2-40B4-BE49-F238E27FC236}">
                  <a16:creationId xmlns:a16="http://schemas.microsoft.com/office/drawing/2014/main" id="{473E679D-AB2A-4C05-B624-E57952653700}"/>
                </a:ext>
              </a:extLst>
            </p:cNvPr>
            <p:cNvPicPr>
              <a:picLocks noChangeAspect="1"/>
            </p:cNvPicPr>
            <p:nvPr/>
          </p:nvPicPr>
          <p:blipFill>
            <a:blip r:embed="rId2"/>
            <a:srcRect t="21644" b="8264"/>
            <a:stretch/>
          </p:blipFill>
          <p:spPr>
            <a:xfrm>
              <a:off x="251995" y="225501"/>
              <a:ext cx="2763941" cy="1107040"/>
            </a:xfrm>
            <a:prstGeom prst="rect">
              <a:avLst/>
            </a:prstGeom>
          </p:spPr>
        </p:pic>
        <p:pic>
          <p:nvPicPr>
            <p:cNvPr id="37" name="Picture 5" descr="D:\Personal\Dropbox\Screenshots\Screenshot 2018-04-10 12.07.00.png">
              <a:extLst>
                <a:ext uri="{FF2B5EF4-FFF2-40B4-BE49-F238E27FC236}">
                  <a16:creationId xmlns:a16="http://schemas.microsoft.com/office/drawing/2014/main" id="{B623C12D-F560-4666-95F2-8E4BDD926D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0" t="45794" r="13014" b="28887"/>
            <a:stretch/>
          </p:blipFill>
          <p:spPr bwMode="auto">
            <a:xfrm>
              <a:off x="3077396" y="190378"/>
              <a:ext cx="1988573" cy="1186167"/>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A screenshot of a computer&#10;&#10;Description automatically generated">
            <a:extLst>
              <a:ext uri="{FF2B5EF4-FFF2-40B4-BE49-F238E27FC236}">
                <a16:creationId xmlns:a16="http://schemas.microsoft.com/office/drawing/2014/main" id="{3004017C-C5C8-3AE0-5C5F-4390FE975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793" y="2499095"/>
            <a:ext cx="7348944" cy="4176086"/>
          </a:xfrm>
          <a:prstGeom prst="rect">
            <a:avLst/>
          </a:prstGeom>
        </p:spPr>
      </p:pic>
      <p:sp>
        <p:nvSpPr>
          <p:cNvPr id="14" name="TextBox 13">
            <a:extLst>
              <a:ext uri="{FF2B5EF4-FFF2-40B4-BE49-F238E27FC236}">
                <a16:creationId xmlns:a16="http://schemas.microsoft.com/office/drawing/2014/main" id="{3C7A7BE9-CC70-888F-07AF-CFA4133B0AB7}"/>
              </a:ext>
            </a:extLst>
          </p:cNvPr>
          <p:cNvSpPr txBox="1"/>
          <p:nvPr/>
        </p:nvSpPr>
        <p:spPr>
          <a:xfrm>
            <a:off x="222753" y="2244888"/>
            <a:ext cx="3867984" cy="4031873"/>
          </a:xfrm>
          <a:prstGeom prst="rect">
            <a:avLst/>
          </a:prstGeom>
          <a:noFill/>
        </p:spPr>
        <p:txBody>
          <a:bodyPr wrap="square">
            <a:spAutoFit/>
          </a:bodyPr>
          <a:lstStyle/>
          <a:p>
            <a:endParaRPr lang="en-US" sz="1600" b="1" dirty="0"/>
          </a:p>
          <a:p>
            <a:r>
              <a:rPr lang="en-US" sz="1600" b="1" dirty="0"/>
              <a:t>Tool-box free</a:t>
            </a:r>
            <a:r>
              <a:rPr lang="en-US" sz="1600" dirty="0"/>
              <a:t>, using open-source libraries: </a:t>
            </a:r>
          </a:p>
          <a:p>
            <a:endParaRPr lang="en-US" sz="1600" dirty="0"/>
          </a:p>
          <a:p>
            <a:pPr marL="285750" indent="-285750">
              <a:buFont typeface="Wingdings" panose="05000000000000000000" pitchFamily="2" charset="2"/>
              <a:buChar char="Ø"/>
            </a:pPr>
            <a:r>
              <a:rPr lang="en-US" sz="1600" b="1" dirty="0"/>
              <a:t>Tetrahedral mesh</a:t>
            </a:r>
            <a:r>
              <a:rPr lang="en-US" sz="1600" dirty="0"/>
              <a:t> generator </a:t>
            </a:r>
            <a:r>
              <a:rPr lang="en-US" sz="1600" i="1" dirty="0" err="1">
                <a:hlinkClick r:id="rId5"/>
              </a:rPr>
              <a:t>DistMesh</a:t>
            </a:r>
            <a:r>
              <a:rPr lang="en-US" sz="1600" dirty="0"/>
              <a: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b="1" dirty="0"/>
              <a:t>Fast Laplace 2D FEM solver</a:t>
            </a:r>
            <a:r>
              <a:rPr lang="en-US" sz="1600" dirty="0"/>
              <a:t> with linear basis functions and boundary electric potential excitation (</a:t>
            </a:r>
            <a:r>
              <a:rPr lang="en-US" sz="1600" i="1" dirty="0">
                <a:hlinkClick r:id="rId6"/>
              </a:rPr>
              <a:t>ref1</a:t>
            </a:r>
            <a:r>
              <a:rPr lang="en-US" sz="1600" dirty="0"/>
              <a:t>, </a:t>
            </a:r>
            <a:r>
              <a:rPr lang="en-US" sz="1600" i="1" dirty="0">
                <a:hlinkClick r:id="rId7"/>
              </a:rPr>
              <a:t>ref2</a:t>
            </a:r>
            <a:r>
              <a:rPr lang="en-US" sz="1600" dirty="0"/>
              <a:t>),</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b="1" dirty="0"/>
              <a:t>Green’s reciprocity theorem </a:t>
            </a:r>
            <a:r>
              <a:rPr lang="en-US" sz="1600" dirty="0"/>
              <a:t>used to get all beam positions in x4 simulations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b="1" dirty="0"/>
              <a:t>Geometrical nonlinearity correction </a:t>
            </a:r>
            <a:r>
              <a:rPr lang="en-US" sz="1600" dirty="0"/>
              <a:t>with linear scaling factors, 1D/2D polynomials (</a:t>
            </a:r>
            <a:r>
              <a:rPr lang="en-US" sz="1600" i="1" dirty="0" err="1">
                <a:hlinkClick r:id="rId8"/>
              </a:rPr>
              <a:t>polyfitn</a:t>
            </a:r>
            <a:r>
              <a:rPr lang="en-US" sz="1600" dirty="0"/>
              <a:t>) or direct voltage-to-position inversion (</a:t>
            </a:r>
            <a:r>
              <a:rPr lang="en-US" sz="1600" i="1" dirty="0" err="1">
                <a:hlinkClick r:id="rId9"/>
              </a:rPr>
              <a:t>minFunc</a:t>
            </a:r>
            <a:r>
              <a:rPr lang="en-US" sz="1600" dirty="0"/>
              <a:t>). </a:t>
            </a:r>
            <a:endParaRPr lang="en-US" sz="1400" b="1" dirty="0"/>
          </a:p>
        </p:txBody>
      </p:sp>
      <p:sp>
        <p:nvSpPr>
          <p:cNvPr id="18" name="TextBox 17">
            <a:extLst>
              <a:ext uri="{FF2B5EF4-FFF2-40B4-BE49-F238E27FC236}">
                <a16:creationId xmlns:a16="http://schemas.microsoft.com/office/drawing/2014/main" id="{14943930-8537-F0D3-7E24-931C2B758DAD}"/>
              </a:ext>
            </a:extLst>
          </p:cNvPr>
          <p:cNvSpPr txBox="1"/>
          <p:nvPr/>
        </p:nvSpPr>
        <p:spPr>
          <a:xfrm>
            <a:off x="5778484" y="211249"/>
            <a:ext cx="2483201" cy="523220"/>
          </a:xfrm>
          <a:prstGeom prst="rect">
            <a:avLst/>
          </a:prstGeom>
          <a:noFill/>
        </p:spPr>
        <p:txBody>
          <a:bodyPr wrap="square">
            <a:spAutoFit/>
          </a:bodyPr>
          <a:lstStyle/>
          <a:p>
            <a:r>
              <a:rPr lang="en-US" sz="2800" dirty="0"/>
              <a:t>Main Features</a:t>
            </a:r>
          </a:p>
        </p:txBody>
      </p:sp>
      <p:sp>
        <p:nvSpPr>
          <p:cNvPr id="3" name="Rectangle 2">
            <a:extLst>
              <a:ext uri="{FF2B5EF4-FFF2-40B4-BE49-F238E27FC236}">
                <a16:creationId xmlns:a16="http://schemas.microsoft.com/office/drawing/2014/main" id="{26B53647-ABEC-4616-AA17-C411CD22ADC1}"/>
              </a:ext>
            </a:extLst>
          </p:cNvPr>
          <p:cNvSpPr/>
          <p:nvPr/>
        </p:nvSpPr>
        <p:spPr>
          <a:xfrm>
            <a:off x="2967789" y="734469"/>
            <a:ext cx="8343732" cy="1477328"/>
          </a:xfrm>
          <a:prstGeom prst="rect">
            <a:avLst/>
          </a:prstGeom>
        </p:spPr>
        <p:txBody>
          <a:bodyPr wrap="square">
            <a:spAutoFit/>
          </a:bodyPr>
          <a:lstStyle/>
          <a:p>
            <a:r>
              <a:rPr lang="en-US" b="1" dirty="0"/>
              <a:t>OS/</a:t>
            </a:r>
            <a:r>
              <a:rPr lang="en-US" b="1" dirty="0" err="1"/>
              <a:t>Matlab</a:t>
            </a:r>
            <a:r>
              <a:rPr lang="en-US" b="1" dirty="0"/>
              <a:t> version-compatible </a:t>
            </a:r>
            <a:r>
              <a:rPr lang="en-US" dirty="0"/>
              <a:t>(Win, Linux, Mac): tested for </a:t>
            </a:r>
            <a:r>
              <a:rPr lang="en-US" dirty="0" err="1"/>
              <a:t>Matlabs</a:t>
            </a:r>
            <a:r>
              <a:rPr lang="en-US" dirty="0"/>
              <a:t> v2013-2024</a:t>
            </a:r>
          </a:p>
          <a:p>
            <a:r>
              <a:rPr lang="en-US" b="1" dirty="0"/>
              <a:t>Arbitrary 2D geometry definition </a:t>
            </a:r>
            <a:r>
              <a:rPr lang="en-US" dirty="0"/>
              <a:t>(analytic or polygonal): cross-sections of buttons, </a:t>
            </a:r>
            <a:r>
              <a:rPr lang="en-US" dirty="0" err="1"/>
              <a:t>striplines</a:t>
            </a:r>
            <a:r>
              <a:rPr lang="en-US" dirty="0"/>
              <a:t>, shoeboxes</a:t>
            </a:r>
          </a:p>
          <a:p>
            <a:r>
              <a:rPr lang="en-US" b="1" dirty="0"/>
              <a:t>Benchmarked</a:t>
            </a:r>
            <a:r>
              <a:rPr lang="en-US" dirty="0"/>
              <a:t> VS. analytic wall-current method (WCM), BEM, CST (electrostatic, PS), ACE3P (T3P).</a:t>
            </a:r>
          </a:p>
        </p:txBody>
      </p:sp>
    </p:spTree>
    <p:extLst>
      <p:ext uri="{BB962C8B-B14F-4D97-AF65-F5344CB8AC3E}">
        <p14:creationId xmlns:p14="http://schemas.microsoft.com/office/powerpoint/2010/main" val="117018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B5751-BC00-9041-CF1F-1134589272DE}"/>
              </a:ext>
            </a:extLst>
          </p:cNvPr>
          <p:cNvGrpSpPr/>
          <p:nvPr/>
        </p:nvGrpSpPr>
        <p:grpSpPr>
          <a:xfrm>
            <a:off x="222753" y="234460"/>
            <a:ext cx="2374385" cy="585050"/>
            <a:chOff x="251995" y="190378"/>
            <a:chExt cx="4813974" cy="1186167"/>
          </a:xfrm>
        </p:grpSpPr>
        <p:pic>
          <p:nvPicPr>
            <p:cNvPr id="36" name="Picture 35">
              <a:extLst>
                <a:ext uri="{FF2B5EF4-FFF2-40B4-BE49-F238E27FC236}">
                  <a16:creationId xmlns:a16="http://schemas.microsoft.com/office/drawing/2014/main" id="{473E679D-AB2A-4C05-B624-E57952653700}"/>
                </a:ext>
              </a:extLst>
            </p:cNvPr>
            <p:cNvPicPr>
              <a:picLocks noChangeAspect="1"/>
            </p:cNvPicPr>
            <p:nvPr/>
          </p:nvPicPr>
          <p:blipFill>
            <a:blip r:embed="rId2"/>
            <a:srcRect t="21644" b="8264"/>
            <a:stretch/>
          </p:blipFill>
          <p:spPr>
            <a:xfrm>
              <a:off x="251995" y="225501"/>
              <a:ext cx="2763941" cy="1107040"/>
            </a:xfrm>
            <a:prstGeom prst="rect">
              <a:avLst/>
            </a:prstGeom>
          </p:spPr>
        </p:pic>
        <p:pic>
          <p:nvPicPr>
            <p:cNvPr id="37" name="Picture 5" descr="D:\Personal\Dropbox\Screenshots\Screenshot 2018-04-10 12.07.00.png">
              <a:extLst>
                <a:ext uri="{FF2B5EF4-FFF2-40B4-BE49-F238E27FC236}">
                  <a16:creationId xmlns:a16="http://schemas.microsoft.com/office/drawing/2014/main" id="{B623C12D-F560-4666-95F2-8E4BDD926D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0" t="45794" r="13014" b="28887"/>
            <a:stretch/>
          </p:blipFill>
          <p:spPr bwMode="auto">
            <a:xfrm>
              <a:off x="3077396" y="190378"/>
              <a:ext cx="1988573" cy="1186167"/>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a:extLst>
              <a:ext uri="{FF2B5EF4-FFF2-40B4-BE49-F238E27FC236}">
                <a16:creationId xmlns:a16="http://schemas.microsoft.com/office/drawing/2014/main" id="{3461F44B-B99F-3780-ADAD-7FB9C9B5B06E}"/>
              </a:ext>
            </a:extLst>
          </p:cNvPr>
          <p:cNvPicPr>
            <a:picLocks noChangeAspect="1"/>
          </p:cNvPicPr>
          <p:nvPr/>
        </p:nvPicPr>
        <p:blipFill>
          <a:blip r:embed="rId4"/>
          <a:stretch>
            <a:fillRect/>
          </a:stretch>
        </p:blipFill>
        <p:spPr>
          <a:xfrm>
            <a:off x="3372895" y="97962"/>
            <a:ext cx="2162962" cy="1051948"/>
          </a:xfrm>
          <a:prstGeom prst="rect">
            <a:avLst/>
          </a:prstGeom>
        </p:spPr>
      </p:pic>
      <p:pic>
        <p:nvPicPr>
          <p:cNvPr id="7" name="Picture 6">
            <a:extLst>
              <a:ext uri="{FF2B5EF4-FFF2-40B4-BE49-F238E27FC236}">
                <a16:creationId xmlns:a16="http://schemas.microsoft.com/office/drawing/2014/main" id="{E96516B4-D37C-A4D1-4286-6C62F8891744}"/>
              </a:ext>
            </a:extLst>
          </p:cNvPr>
          <p:cNvPicPr>
            <a:picLocks noChangeAspect="1"/>
          </p:cNvPicPr>
          <p:nvPr/>
        </p:nvPicPr>
        <p:blipFill>
          <a:blip r:embed="rId5"/>
          <a:stretch>
            <a:fillRect/>
          </a:stretch>
        </p:blipFill>
        <p:spPr>
          <a:xfrm>
            <a:off x="5787428" y="40126"/>
            <a:ext cx="2309088" cy="1097269"/>
          </a:xfrm>
          <a:prstGeom prst="rect">
            <a:avLst/>
          </a:prstGeom>
        </p:spPr>
      </p:pic>
      <p:pic>
        <p:nvPicPr>
          <p:cNvPr id="11" name="Picture 10">
            <a:extLst>
              <a:ext uri="{FF2B5EF4-FFF2-40B4-BE49-F238E27FC236}">
                <a16:creationId xmlns:a16="http://schemas.microsoft.com/office/drawing/2014/main" id="{B5E2CE0D-DF6C-6770-6391-6368253A4CE5}"/>
              </a:ext>
            </a:extLst>
          </p:cNvPr>
          <p:cNvPicPr>
            <a:picLocks noChangeAspect="1"/>
          </p:cNvPicPr>
          <p:nvPr/>
        </p:nvPicPr>
        <p:blipFill>
          <a:blip r:embed="rId6"/>
          <a:stretch>
            <a:fillRect/>
          </a:stretch>
        </p:blipFill>
        <p:spPr>
          <a:xfrm>
            <a:off x="8169952" y="174308"/>
            <a:ext cx="1578230" cy="1578230"/>
          </a:xfrm>
          <a:prstGeom prst="rect">
            <a:avLst/>
          </a:prstGeom>
        </p:spPr>
      </p:pic>
      <p:pic>
        <p:nvPicPr>
          <p:cNvPr id="13" name="Picture 12">
            <a:extLst>
              <a:ext uri="{FF2B5EF4-FFF2-40B4-BE49-F238E27FC236}">
                <a16:creationId xmlns:a16="http://schemas.microsoft.com/office/drawing/2014/main" id="{C8098B3B-C630-D776-E600-BE25E4C90ACD}"/>
              </a:ext>
            </a:extLst>
          </p:cNvPr>
          <p:cNvPicPr>
            <a:picLocks noChangeAspect="1"/>
          </p:cNvPicPr>
          <p:nvPr/>
        </p:nvPicPr>
        <p:blipFill>
          <a:blip r:embed="rId7"/>
          <a:stretch>
            <a:fillRect/>
          </a:stretch>
        </p:blipFill>
        <p:spPr>
          <a:xfrm>
            <a:off x="6511707" y="1255039"/>
            <a:ext cx="1481119" cy="1097269"/>
          </a:xfrm>
          <a:prstGeom prst="rect">
            <a:avLst/>
          </a:prstGeom>
        </p:spPr>
      </p:pic>
      <p:pic>
        <p:nvPicPr>
          <p:cNvPr id="16" name="Picture 15">
            <a:extLst>
              <a:ext uri="{FF2B5EF4-FFF2-40B4-BE49-F238E27FC236}">
                <a16:creationId xmlns:a16="http://schemas.microsoft.com/office/drawing/2014/main" id="{50B742AD-5FEC-380E-9928-7DB5921CB8D2}"/>
              </a:ext>
            </a:extLst>
          </p:cNvPr>
          <p:cNvPicPr>
            <a:picLocks noChangeAspect="1"/>
          </p:cNvPicPr>
          <p:nvPr/>
        </p:nvPicPr>
        <p:blipFill>
          <a:blip r:embed="rId8"/>
          <a:stretch>
            <a:fillRect/>
          </a:stretch>
        </p:blipFill>
        <p:spPr>
          <a:xfrm>
            <a:off x="7178775" y="3609101"/>
            <a:ext cx="1380783" cy="1375375"/>
          </a:xfrm>
          <a:prstGeom prst="rect">
            <a:avLst/>
          </a:prstGeom>
        </p:spPr>
      </p:pic>
      <p:pic>
        <p:nvPicPr>
          <p:cNvPr id="20" name="Picture 19">
            <a:extLst>
              <a:ext uri="{FF2B5EF4-FFF2-40B4-BE49-F238E27FC236}">
                <a16:creationId xmlns:a16="http://schemas.microsoft.com/office/drawing/2014/main" id="{BB1E7AE6-8584-DDA5-AF5B-DC27BDE8AEEA}"/>
              </a:ext>
            </a:extLst>
          </p:cNvPr>
          <p:cNvPicPr>
            <a:picLocks noChangeAspect="1"/>
          </p:cNvPicPr>
          <p:nvPr/>
        </p:nvPicPr>
        <p:blipFill>
          <a:blip r:embed="rId9"/>
          <a:stretch>
            <a:fillRect/>
          </a:stretch>
        </p:blipFill>
        <p:spPr>
          <a:xfrm>
            <a:off x="10397586" y="3366274"/>
            <a:ext cx="1333458" cy="1336890"/>
          </a:xfrm>
          <a:prstGeom prst="rect">
            <a:avLst/>
          </a:prstGeom>
        </p:spPr>
      </p:pic>
      <p:pic>
        <p:nvPicPr>
          <p:cNvPr id="22" name="Picture 21">
            <a:extLst>
              <a:ext uri="{FF2B5EF4-FFF2-40B4-BE49-F238E27FC236}">
                <a16:creationId xmlns:a16="http://schemas.microsoft.com/office/drawing/2014/main" id="{538C444A-0189-D9D2-CA4C-658698926351}"/>
              </a:ext>
            </a:extLst>
          </p:cNvPr>
          <p:cNvPicPr>
            <a:picLocks noChangeAspect="1"/>
          </p:cNvPicPr>
          <p:nvPr/>
        </p:nvPicPr>
        <p:blipFill>
          <a:blip r:embed="rId10"/>
          <a:stretch>
            <a:fillRect/>
          </a:stretch>
        </p:blipFill>
        <p:spPr>
          <a:xfrm>
            <a:off x="8848278" y="3559824"/>
            <a:ext cx="1424652" cy="1424652"/>
          </a:xfrm>
          <a:prstGeom prst="rect">
            <a:avLst/>
          </a:prstGeom>
        </p:spPr>
      </p:pic>
      <p:pic>
        <p:nvPicPr>
          <p:cNvPr id="24" name="Picture 23">
            <a:extLst>
              <a:ext uri="{FF2B5EF4-FFF2-40B4-BE49-F238E27FC236}">
                <a16:creationId xmlns:a16="http://schemas.microsoft.com/office/drawing/2014/main" id="{EDA985DD-B19D-4C5E-8688-533A0DEEC56A}"/>
              </a:ext>
            </a:extLst>
          </p:cNvPr>
          <p:cNvPicPr>
            <a:picLocks noChangeAspect="1"/>
          </p:cNvPicPr>
          <p:nvPr/>
        </p:nvPicPr>
        <p:blipFill>
          <a:blip r:embed="rId11"/>
          <a:stretch>
            <a:fillRect/>
          </a:stretch>
        </p:blipFill>
        <p:spPr>
          <a:xfrm>
            <a:off x="8068650" y="1799623"/>
            <a:ext cx="1590554" cy="1582291"/>
          </a:xfrm>
          <a:prstGeom prst="rect">
            <a:avLst/>
          </a:prstGeom>
        </p:spPr>
      </p:pic>
      <p:pic>
        <p:nvPicPr>
          <p:cNvPr id="26" name="Picture 25">
            <a:extLst>
              <a:ext uri="{FF2B5EF4-FFF2-40B4-BE49-F238E27FC236}">
                <a16:creationId xmlns:a16="http://schemas.microsoft.com/office/drawing/2014/main" id="{9AB77BD9-949C-6561-A8BB-D53E1E78E7EE}"/>
              </a:ext>
            </a:extLst>
          </p:cNvPr>
          <p:cNvPicPr>
            <a:picLocks noChangeAspect="1"/>
          </p:cNvPicPr>
          <p:nvPr/>
        </p:nvPicPr>
        <p:blipFill>
          <a:blip r:embed="rId12"/>
          <a:stretch>
            <a:fillRect/>
          </a:stretch>
        </p:blipFill>
        <p:spPr>
          <a:xfrm>
            <a:off x="10412335" y="5148957"/>
            <a:ext cx="1441366" cy="1466184"/>
          </a:xfrm>
          <a:prstGeom prst="rect">
            <a:avLst/>
          </a:prstGeom>
        </p:spPr>
      </p:pic>
      <p:pic>
        <p:nvPicPr>
          <p:cNvPr id="28" name="Picture 27">
            <a:extLst>
              <a:ext uri="{FF2B5EF4-FFF2-40B4-BE49-F238E27FC236}">
                <a16:creationId xmlns:a16="http://schemas.microsoft.com/office/drawing/2014/main" id="{8EF0E862-458E-750F-8276-65F521C687FF}"/>
              </a:ext>
            </a:extLst>
          </p:cNvPr>
          <p:cNvPicPr>
            <a:picLocks noChangeAspect="1"/>
          </p:cNvPicPr>
          <p:nvPr/>
        </p:nvPicPr>
        <p:blipFill>
          <a:blip r:embed="rId13"/>
          <a:stretch>
            <a:fillRect/>
          </a:stretch>
        </p:blipFill>
        <p:spPr>
          <a:xfrm>
            <a:off x="10251258" y="1582982"/>
            <a:ext cx="1414021" cy="1424652"/>
          </a:xfrm>
          <a:prstGeom prst="rect">
            <a:avLst/>
          </a:prstGeom>
        </p:spPr>
      </p:pic>
      <p:pic>
        <p:nvPicPr>
          <p:cNvPr id="30" name="Picture 29">
            <a:extLst>
              <a:ext uri="{FF2B5EF4-FFF2-40B4-BE49-F238E27FC236}">
                <a16:creationId xmlns:a16="http://schemas.microsoft.com/office/drawing/2014/main" id="{74BA5427-6C0F-C881-F0B2-26EB69BDA877}"/>
              </a:ext>
            </a:extLst>
          </p:cNvPr>
          <p:cNvPicPr>
            <a:picLocks noChangeAspect="1"/>
          </p:cNvPicPr>
          <p:nvPr/>
        </p:nvPicPr>
        <p:blipFill>
          <a:blip r:embed="rId14"/>
          <a:stretch>
            <a:fillRect/>
          </a:stretch>
        </p:blipFill>
        <p:spPr>
          <a:xfrm>
            <a:off x="11106962" y="7577579"/>
            <a:ext cx="1999032" cy="1012633"/>
          </a:xfrm>
          <a:prstGeom prst="rect">
            <a:avLst/>
          </a:prstGeom>
        </p:spPr>
      </p:pic>
      <p:pic>
        <p:nvPicPr>
          <p:cNvPr id="5" name="Picture 4">
            <a:extLst>
              <a:ext uri="{FF2B5EF4-FFF2-40B4-BE49-F238E27FC236}">
                <a16:creationId xmlns:a16="http://schemas.microsoft.com/office/drawing/2014/main" id="{75680E68-EC9E-A2E9-8986-46F1B55BD12B}"/>
              </a:ext>
            </a:extLst>
          </p:cNvPr>
          <p:cNvPicPr>
            <a:picLocks noChangeAspect="1"/>
          </p:cNvPicPr>
          <p:nvPr/>
        </p:nvPicPr>
        <p:blipFill>
          <a:blip r:embed="rId15"/>
          <a:stretch>
            <a:fillRect/>
          </a:stretch>
        </p:blipFill>
        <p:spPr>
          <a:xfrm>
            <a:off x="7832505" y="5240198"/>
            <a:ext cx="2031546" cy="1226843"/>
          </a:xfrm>
          <a:prstGeom prst="rect">
            <a:avLst/>
          </a:prstGeom>
        </p:spPr>
      </p:pic>
      <p:pic>
        <p:nvPicPr>
          <p:cNvPr id="8" name="Picture 7">
            <a:extLst>
              <a:ext uri="{FF2B5EF4-FFF2-40B4-BE49-F238E27FC236}">
                <a16:creationId xmlns:a16="http://schemas.microsoft.com/office/drawing/2014/main" id="{66C21764-795B-B921-3858-788FC3D1A65E}"/>
              </a:ext>
            </a:extLst>
          </p:cNvPr>
          <p:cNvPicPr>
            <a:picLocks noChangeAspect="1"/>
          </p:cNvPicPr>
          <p:nvPr/>
        </p:nvPicPr>
        <p:blipFill>
          <a:blip r:embed="rId16"/>
          <a:stretch>
            <a:fillRect/>
          </a:stretch>
        </p:blipFill>
        <p:spPr>
          <a:xfrm>
            <a:off x="10251258" y="160404"/>
            <a:ext cx="1710230" cy="1448276"/>
          </a:xfrm>
          <a:prstGeom prst="rect">
            <a:avLst/>
          </a:prstGeom>
        </p:spPr>
      </p:pic>
      <p:sp>
        <p:nvSpPr>
          <p:cNvPr id="14" name="TextBox 13">
            <a:extLst>
              <a:ext uri="{FF2B5EF4-FFF2-40B4-BE49-F238E27FC236}">
                <a16:creationId xmlns:a16="http://schemas.microsoft.com/office/drawing/2014/main" id="{3C7A7BE9-CC70-888F-07AF-CFA4133B0AB7}"/>
              </a:ext>
            </a:extLst>
          </p:cNvPr>
          <p:cNvSpPr txBox="1"/>
          <p:nvPr/>
        </p:nvSpPr>
        <p:spPr>
          <a:xfrm>
            <a:off x="258610" y="915450"/>
            <a:ext cx="6256864" cy="5509200"/>
          </a:xfrm>
          <a:prstGeom prst="rect">
            <a:avLst/>
          </a:prstGeom>
          <a:noFill/>
        </p:spPr>
        <p:txBody>
          <a:bodyPr wrap="square">
            <a:spAutoFit/>
          </a:bodyPr>
          <a:lstStyle/>
          <a:p>
            <a:r>
              <a:rPr lang="en-US" b="1" u="sng" dirty="0"/>
              <a:t>WHY BPMLab? </a:t>
            </a:r>
          </a:p>
          <a:p>
            <a:endParaRPr lang="en-US" sz="1400" dirty="0"/>
          </a:p>
          <a:p>
            <a:pPr marL="285750" indent="-285750">
              <a:buFont typeface="Wingdings" panose="05000000000000000000" pitchFamily="2" charset="2"/>
              <a:buChar char="Ø"/>
            </a:pPr>
            <a:r>
              <a:rPr lang="en-US" sz="1600" dirty="0"/>
              <a:t>2 or 4 electrode BPMs.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Intuitive geometry definition: combinations of several analytical shapes and polygons, most common to BPM designs. </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A big library of real-life BPMs are directly available as editable presets.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Estimates linear region and calculate scaling factors.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Study and compare performance of chosen nonlinearity correction methods: with scaling factors, 1D/2D low/high power polynomials, and voltage-to-position inversion.</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Geometrical imperfections studies: their effect on BPM response and electrical center.</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Import of real BPM voltages for post-processing.</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Signal manipulation studies: channel distortion, attenuation, amplification and their effects on response map.</a:t>
            </a:r>
          </a:p>
        </p:txBody>
      </p:sp>
      <p:sp>
        <p:nvSpPr>
          <p:cNvPr id="3" name="TextBox 2">
            <a:extLst>
              <a:ext uri="{FF2B5EF4-FFF2-40B4-BE49-F238E27FC236}">
                <a16:creationId xmlns:a16="http://schemas.microsoft.com/office/drawing/2014/main" id="{426C4669-8328-C122-507E-95C19CCD6C3E}"/>
              </a:ext>
            </a:extLst>
          </p:cNvPr>
          <p:cNvSpPr txBox="1"/>
          <p:nvPr/>
        </p:nvSpPr>
        <p:spPr>
          <a:xfrm>
            <a:off x="11064315" y="6337647"/>
            <a:ext cx="463588" cy="246221"/>
          </a:xfrm>
          <a:prstGeom prst="rect">
            <a:avLst/>
          </a:prstGeom>
          <a:noFill/>
        </p:spPr>
        <p:txBody>
          <a:bodyPr wrap="none" rtlCol="0">
            <a:spAutoFit/>
          </a:bodyPr>
          <a:lstStyle/>
          <a:p>
            <a:r>
              <a:rPr lang="en-US" sz="1000" b="1" dirty="0">
                <a:latin typeface="Arial Black" panose="020B0A04020102020204" pitchFamily="34" charset="0"/>
              </a:rPr>
              <a:t>SPS</a:t>
            </a:r>
          </a:p>
        </p:txBody>
      </p:sp>
      <p:sp>
        <p:nvSpPr>
          <p:cNvPr id="6" name="TextBox 5">
            <a:extLst>
              <a:ext uri="{FF2B5EF4-FFF2-40B4-BE49-F238E27FC236}">
                <a16:creationId xmlns:a16="http://schemas.microsoft.com/office/drawing/2014/main" id="{517DE9D4-B564-326F-DDE6-C1F069B6F2F5}"/>
              </a:ext>
            </a:extLst>
          </p:cNvPr>
          <p:cNvSpPr txBox="1"/>
          <p:nvPr/>
        </p:nvSpPr>
        <p:spPr>
          <a:xfrm>
            <a:off x="9424204" y="5727706"/>
            <a:ext cx="470000" cy="246221"/>
          </a:xfrm>
          <a:prstGeom prst="rect">
            <a:avLst/>
          </a:prstGeom>
          <a:noFill/>
        </p:spPr>
        <p:txBody>
          <a:bodyPr wrap="none" rtlCol="0">
            <a:spAutoFit/>
          </a:bodyPr>
          <a:lstStyle/>
          <a:p>
            <a:r>
              <a:rPr lang="en-US" sz="1000" b="1" dirty="0">
                <a:latin typeface="Arial Black" panose="020B0A04020102020204" pitchFamily="34" charset="0"/>
              </a:rPr>
              <a:t>EBS</a:t>
            </a:r>
          </a:p>
        </p:txBody>
      </p:sp>
      <p:sp>
        <p:nvSpPr>
          <p:cNvPr id="9" name="TextBox 8">
            <a:extLst>
              <a:ext uri="{FF2B5EF4-FFF2-40B4-BE49-F238E27FC236}">
                <a16:creationId xmlns:a16="http://schemas.microsoft.com/office/drawing/2014/main" id="{B6578945-A43B-4AAF-9424-80B938569F3A}"/>
              </a:ext>
            </a:extLst>
          </p:cNvPr>
          <p:cNvSpPr txBox="1"/>
          <p:nvPr/>
        </p:nvSpPr>
        <p:spPr>
          <a:xfrm>
            <a:off x="9659204" y="4499252"/>
            <a:ext cx="569387" cy="246221"/>
          </a:xfrm>
          <a:prstGeom prst="rect">
            <a:avLst/>
          </a:prstGeom>
          <a:noFill/>
        </p:spPr>
        <p:txBody>
          <a:bodyPr wrap="none" rtlCol="0">
            <a:spAutoFit/>
          </a:bodyPr>
          <a:lstStyle/>
          <a:p>
            <a:r>
              <a:rPr lang="en-US" sz="1000" b="1" dirty="0">
                <a:latin typeface="Arial Black" panose="020B0A04020102020204" pitchFamily="34" charset="0"/>
              </a:rPr>
              <a:t>Tesla</a:t>
            </a:r>
          </a:p>
        </p:txBody>
      </p:sp>
      <p:sp>
        <p:nvSpPr>
          <p:cNvPr id="10" name="TextBox 9">
            <a:extLst>
              <a:ext uri="{FF2B5EF4-FFF2-40B4-BE49-F238E27FC236}">
                <a16:creationId xmlns:a16="http://schemas.microsoft.com/office/drawing/2014/main" id="{73C7D133-9374-E43F-0BAD-D17D0D112700}"/>
              </a:ext>
            </a:extLst>
          </p:cNvPr>
          <p:cNvSpPr txBox="1"/>
          <p:nvPr/>
        </p:nvSpPr>
        <p:spPr>
          <a:xfrm>
            <a:off x="7984409" y="4559748"/>
            <a:ext cx="412292" cy="246221"/>
          </a:xfrm>
          <a:prstGeom prst="rect">
            <a:avLst/>
          </a:prstGeom>
          <a:noFill/>
        </p:spPr>
        <p:txBody>
          <a:bodyPr wrap="none" rtlCol="0">
            <a:spAutoFit/>
          </a:bodyPr>
          <a:lstStyle/>
          <a:p>
            <a:r>
              <a:rPr lang="en-US" sz="1000" b="1" dirty="0">
                <a:latin typeface="Arial Black" panose="020B0A04020102020204" pitchFamily="34" charset="0"/>
              </a:rPr>
              <a:t>ELI</a:t>
            </a:r>
          </a:p>
        </p:txBody>
      </p:sp>
      <p:sp>
        <p:nvSpPr>
          <p:cNvPr id="12" name="TextBox 11">
            <a:extLst>
              <a:ext uri="{FF2B5EF4-FFF2-40B4-BE49-F238E27FC236}">
                <a16:creationId xmlns:a16="http://schemas.microsoft.com/office/drawing/2014/main" id="{157C53E5-FBFE-51A7-7FBD-AD87742E7937}"/>
              </a:ext>
            </a:extLst>
          </p:cNvPr>
          <p:cNvSpPr txBox="1"/>
          <p:nvPr/>
        </p:nvSpPr>
        <p:spPr>
          <a:xfrm>
            <a:off x="10675426" y="4421517"/>
            <a:ext cx="777777" cy="246221"/>
          </a:xfrm>
          <a:prstGeom prst="rect">
            <a:avLst/>
          </a:prstGeom>
          <a:noFill/>
        </p:spPr>
        <p:txBody>
          <a:bodyPr wrap="none" rtlCol="0">
            <a:spAutoFit/>
          </a:bodyPr>
          <a:lstStyle/>
          <a:p>
            <a:r>
              <a:rPr lang="en-US" sz="1000" b="1" dirty="0">
                <a:latin typeface="Arial Black" panose="020B0A04020102020204" pitchFamily="34" charset="0"/>
              </a:rPr>
              <a:t>SESAME</a:t>
            </a:r>
          </a:p>
        </p:txBody>
      </p:sp>
      <p:sp>
        <p:nvSpPr>
          <p:cNvPr id="15" name="TextBox 14">
            <a:extLst>
              <a:ext uri="{FF2B5EF4-FFF2-40B4-BE49-F238E27FC236}">
                <a16:creationId xmlns:a16="http://schemas.microsoft.com/office/drawing/2014/main" id="{661A3C53-C571-621D-03E2-B7024CA5E338}"/>
              </a:ext>
            </a:extLst>
          </p:cNvPr>
          <p:cNvSpPr txBox="1"/>
          <p:nvPr/>
        </p:nvSpPr>
        <p:spPr>
          <a:xfrm>
            <a:off x="8952098" y="2920724"/>
            <a:ext cx="476412" cy="246221"/>
          </a:xfrm>
          <a:prstGeom prst="rect">
            <a:avLst/>
          </a:prstGeom>
          <a:noFill/>
        </p:spPr>
        <p:txBody>
          <a:bodyPr wrap="none" rtlCol="0">
            <a:spAutoFit/>
          </a:bodyPr>
          <a:lstStyle/>
          <a:p>
            <a:r>
              <a:rPr lang="en-US" sz="1000" b="1" dirty="0">
                <a:latin typeface="Arial Black" panose="020B0A04020102020204" pitchFamily="34" charset="0"/>
              </a:rPr>
              <a:t>LHC</a:t>
            </a:r>
          </a:p>
        </p:txBody>
      </p:sp>
      <p:sp>
        <p:nvSpPr>
          <p:cNvPr id="17" name="TextBox 16">
            <a:extLst>
              <a:ext uri="{FF2B5EF4-FFF2-40B4-BE49-F238E27FC236}">
                <a16:creationId xmlns:a16="http://schemas.microsoft.com/office/drawing/2014/main" id="{2F7EAA2C-B309-0901-0365-40333F59E9AC}"/>
              </a:ext>
            </a:extLst>
          </p:cNvPr>
          <p:cNvSpPr txBox="1"/>
          <p:nvPr/>
        </p:nvSpPr>
        <p:spPr>
          <a:xfrm>
            <a:off x="10865433" y="2761945"/>
            <a:ext cx="585417" cy="246221"/>
          </a:xfrm>
          <a:prstGeom prst="rect">
            <a:avLst/>
          </a:prstGeom>
          <a:noFill/>
        </p:spPr>
        <p:txBody>
          <a:bodyPr wrap="none" rtlCol="0">
            <a:spAutoFit/>
          </a:bodyPr>
          <a:lstStyle/>
          <a:p>
            <a:r>
              <a:rPr lang="en-US" sz="1000" b="1" dirty="0">
                <a:latin typeface="Arial Black" panose="020B0A04020102020204" pitchFamily="34" charset="0"/>
              </a:rPr>
              <a:t>Sirius</a:t>
            </a:r>
          </a:p>
        </p:txBody>
      </p:sp>
      <p:sp>
        <p:nvSpPr>
          <p:cNvPr id="18" name="TextBox 17">
            <a:extLst>
              <a:ext uri="{FF2B5EF4-FFF2-40B4-BE49-F238E27FC236}">
                <a16:creationId xmlns:a16="http://schemas.microsoft.com/office/drawing/2014/main" id="{5B12BEC4-C0B0-CB18-03DE-BFFE7ACD1F1E}"/>
              </a:ext>
            </a:extLst>
          </p:cNvPr>
          <p:cNvSpPr txBox="1"/>
          <p:nvPr/>
        </p:nvSpPr>
        <p:spPr>
          <a:xfrm>
            <a:off x="11527903" y="732432"/>
            <a:ext cx="554960" cy="246221"/>
          </a:xfrm>
          <a:prstGeom prst="rect">
            <a:avLst/>
          </a:prstGeom>
          <a:noFill/>
        </p:spPr>
        <p:txBody>
          <a:bodyPr wrap="none" rtlCol="0">
            <a:spAutoFit/>
          </a:bodyPr>
          <a:lstStyle/>
          <a:p>
            <a:r>
              <a:rPr lang="en-US" sz="1000" b="1" dirty="0">
                <a:latin typeface="Arial Black" panose="020B0A04020102020204" pitchFamily="34" charset="0"/>
              </a:rPr>
              <a:t>ESRF</a:t>
            </a:r>
          </a:p>
        </p:txBody>
      </p:sp>
      <p:sp>
        <p:nvSpPr>
          <p:cNvPr id="19" name="TextBox 18">
            <a:extLst>
              <a:ext uri="{FF2B5EF4-FFF2-40B4-BE49-F238E27FC236}">
                <a16:creationId xmlns:a16="http://schemas.microsoft.com/office/drawing/2014/main" id="{D05F2429-C098-6A26-8CE2-817E08E4B11C}"/>
              </a:ext>
            </a:extLst>
          </p:cNvPr>
          <p:cNvSpPr txBox="1"/>
          <p:nvPr/>
        </p:nvSpPr>
        <p:spPr>
          <a:xfrm>
            <a:off x="9463488" y="833751"/>
            <a:ext cx="476412" cy="246221"/>
          </a:xfrm>
          <a:prstGeom prst="rect">
            <a:avLst/>
          </a:prstGeom>
          <a:noFill/>
        </p:spPr>
        <p:txBody>
          <a:bodyPr wrap="none" rtlCol="0">
            <a:spAutoFit/>
          </a:bodyPr>
          <a:lstStyle/>
          <a:p>
            <a:r>
              <a:rPr lang="en-US" sz="1000" b="1" dirty="0">
                <a:latin typeface="Arial Black" panose="020B0A04020102020204" pitchFamily="34" charset="0"/>
              </a:rPr>
              <a:t>LHC</a:t>
            </a:r>
          </a:p>
        </p:txBody>
      </p:sp>
      <p:sp>
        <p:nvSpPr>
          <p:cNvPr id="21" name="TextBox 20">
            <a:extLst>
              <a:ext uri="{FF2B5EF4-FFF2-40B4-BE49-F238E27FC236}">
                <a16:creationId xmlns:a16="http://schemas.microsoft.com/office/drawing/2014/main" id="{8A3BD099-F719-E61B-2F0C-5220C6B7706A}"/>
              </a:ext>
            </a:extLst>
          </p:cNvPr>
          <p:cNvSpPr txBox="1"/>
          <p:nvPr/>
        </p:nvSpPr>
        <p:spPr>
          <a:xfrm>
            <a:off x="7423439" y="465649"/>
            <a:ext cx="470000" cy="246221"/>
          </a:xfrm>
          <a:prstGeom prst="rect">
            <a:avLst/>
          </a:prstGeom>
          <a:noFill/>
        </p:spPr>
        <p:txBody>
          <a:bodyPr wrap="none" rtlCol="0">
            <a:spAutoFit/>
          </a:bodyPr>
          <a:lstStyle/>
          <a:p>
            <a:r>
              <a:rPr lang="en-US" sz="1000" b="1" dirty="0">
                <a:latin typeface="Arial Black" panose="020B0A04020102020204" pitchFamily="34" charset="0"/>
              </a:rPr>
              <a:t>EBS</a:t>
            </a:r>
          </a:p>
        </p:txBody>
      </p:sp>
      <p:sp>
        <p:nvSpPr>
          <p:cNvPr id="23" name="TextBox 22">
            <a:extLst>
              <a:ext uri="{FF2B5EF4-FFF2-40B4-BE49-F238E27FC236}">
                <a16:creationId xmlns:a16="http://schemas.microsoft.com/office/drawing/2014/main" id="{5E5801B9-4117-33A8-2511-78F74BBCD810}"/>
              </a:ext>
            </a:extLst>
          </p:cNvPr>
          <p:cNvSpPr txBox="1"/>
          <p:nvPr/>
        </p:nvSpPr>
        <p:spPr>
          <a:xfrm>
            <a:off x="4579718" y="506952"/>
            <a:ext cx="567784" cy="246221"/>
          </a:xfrm>
          <a:prstGeom prst="rect">
            <a:avLst/>
          </a:prstGeom>
          <a:noFill/>
        </p:spPr>
        <p:txBody>
          <a:bodyPr wrap="none" rtlCol="0">
            <a:spAutoFit/>
          </a:bodyPr>
          <a:lstStyle/>
          <a:p>
            <a:r>
              <a:rPr lang="en-US" sz="1000" b="1" dirty="0">
                <a:latin typeface="Arial Black" panose="020B0A04020102020204" pitchFamily="34" charset="0"/>
              </a:rPr>
              <a:t>ALBA</a:t>
            </a:r>
          </a:p>
        </p:txBody>
      </p:sp>
      <p:sp>
        <p:nvSpPr>
          <p:cNvPr id="25" name="TextBox 24">
            <a:extLst>
              <a:ext uri="{FF2B5EF4-FFF2-40B4-BE49-F238E27FC236}">
                <a16:creationId xmlns:a16="http://schemas.microsoft.com/office/drawing/2014/main" id="{D892B4FE-31E4-3E18-024A-C0566C54AB58}"/>
              </a:ext>
            </a:extLst>
          </p:cNvPr>
          <p:cNvSpPr txBox="1"/>
          <p:nvPr/>
        </p:nvSpPr>
        <p:spPr>
          <a:xfrm>
            <a:off x="7621168" y="1722442"/>
            <a:ext cx="647934" cy="246221"/>
          </a:xfrm>
          <a:prstGeom prst="rect">
            <a:avLst/>
          </a:prstGeom>
          <a:noFill/>
        </p:spPr>
        <p:txBody>
          <a:bodyPr wrap="none" rtlCol="0">
            <a:spAutoFit/>
          </a:bodyPr>
          <a:lstStyle/>
          <a:p>
            <a:r>
              <a:rPr lang="en-US" sz="1000" b="1" dirty="0">
                <a:latin typeface="Arial Black" panose="020B0A04020102020204" pitchFamily="34" charset="0"/>
              </a:rPr>
              <a:t>Petra3</a:t>
            </a:r>
          </a:p>
        </p:txBody>
      </p:sp>
    </p:spTree>
    <p:extLst>
      <p:ext uri="{BB962C8B-B14F-4D97-AF65-F5344CB8AC3E}">
        <p14:creationId xmlns:p14="http://schemas.microsoft.com/office/powerpoint/2010/main" val="272650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B5751-BC00-9041-CF1F-1134589272DE}"/>
              </a:ext>
            </a:extLst>
          </p:cNvPr>
          <p:cNvGrpSpPr/>
          <p:nvPr/>
        </p:nvGrpSpPr>
        <p:grpSpPr>
          <a:xfrm>
            <a:off x="222753" y="234460"/>
            <a:ext cx="2374385" cy="585050"/>
            <a:chOff x="251995" y="190378"/>
            <a:chExt cx="4813974" cy="1186167"/>
          </a:xfrm>
        </p:grpSpPr>
        <p:pic>
          <p:nvPicPr>
            <p:cNvPr id="36" name="Picture 35">
              <a:extLst>
                <a:ext uri="{FF2B5EF4-FFF2-40B4-BE49-F238E27FC236}">
                  <a16:creationId xmlns:a16="http://schemas.microsoft.com/office/drawing/2014/main" id="{473E679D-AB2A-4C05-B624-E57952653700}"/>
                </a:ext>
              </a:extLst>
            </p:cNvPr>
            <p:cNvPicPr>
              <a:picLocks noChangeAspect="1"/>
            </p:cNvPicPr>
            <p:nvPr/>
          </p:nvPicPr>
          <p:blipFill>
            <a:blip r:embed="rId2"/>
            <a:srcRect t="21644" b="8264"/>
            <a:stretch/>
          </p:blipFill>
          <p:spPr>
            <a:xfrm>
              <a:off x="251995" y="225501"/>
              <a:ext cx="2763941" cy="1107040"/>
            </a:xfrm>
            <a:prstGeom prst="rect">
              <a:avLst/>
            </a:prstGeom>
          </p:spPr>
        </p:pic>
        <p:pic>
          <p:nvPicPr>
            <p:cNvPr id="37" name="Picture 5" descr="D:\Personal\Dropbox\Screenshots\Screenshot 2018-04-10 12.07.00.png">
              <a:extLst>
                <a:ext uri="{FF2B5EF4-FFF2-40B4-BE49-F238E27FC236}">
                  <a16:creationId xmlns:a16="http://schemas.microsoft.com/office/drawing/2014/main" id="{B623C12D-F560-4666-95F2-8E4BDD926D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0" t="45794" r="13014" b="28887"/>
            <a:stretch/>
          </p:blipFill>
          <p:spPr bwMode="auto">
            <a:xfrm>
              <a:off x="3077396" y="190378"/>
              <a:ext cx="1988573" cy="1186167"/>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9">
            <a:extLst>
              <a:ext uri="{FF2B5EF4-FFF2-40B4-BE49-F238E27FC236}">
                <a16:creationId xmlns:a16="http://schemas.microsoft.com/office/drawing/2014/main" id="{74BA5427-6C0F-C881-F0B2-26EB69BDA877}"/>
              </a:ext>
            </a:extLst>
          </p:cNvPr>
          <p:cNvPicPr>
            <a:picLocks noChangeAspect="1"/>
          </p:cNvPicPr>
          <p:nvPr/>
        </p:nvPicPr>
        <p:blipFill>
          <a:blip r:embed="rId4"/>
          <a:stretch>
            <a:fillRect/>
          </a:stretch>
        </p:blipFill>
        <p:spPr>
          <a:xfrm>
            <a:off x="11106962" y="7577579"/>
            <a:ext cx="1999032" cy="1012633"/>
          </a:xfrm>
          <a:prstGeom prst="rect">
            <a:avLst/>
          </a:prstGeom>
        </p:spPr>
      </p:pic>
      <p:pic>
        <p:nvPicPr>
          <p:cNvPr id="19" name="Picture 18">
            <a:extLst>
              <a:ext uri="{FF2B5EF4-FFF2-40B4-BE49-F238E27FC236}">
                <a16:creationId xmlns:a16="http://schemas.microsoft.com/office/drawing/2014/main" id="{CD2CB6C7-E949-4FF2-87FB-A6BFB306DA1E}"/>
              </a:ext>
            </a:extLst>
          </p:cNvPr>
          <p:cNvPicPr>
            <a:picLocks noChangeAspect="1"/>
          </p:cNvPicPr>
          <p:nvPr/>
        </p:nvPicPr>
        <p:blipFill>
          <a:blip r:embed="rId5"/>
          <a:stretch>
            <a:fillRect/>
          </a:stretch>
        </p:blipFill>
        <p:spPr>
          <a:xfrm>
            <a:off x="862946" y="1466787"/>
            <a:ext cx="5532782" cy="2286000"/>
          </a:xfrm>
          <a:prstGeom prst="rect">
            <a:avLst/>
          </a:prstGeom>
        </p:spPr>
      </p:pic>
      <p:pic>
        <p:nvPicPr>
          <p:cNvPr id="21" name="Picture 20">
            <a:extLst>
              <a:ext uri="{FF2B5EF4-FFF2-40B4-BE49-F238E27FC236}">
                <a16:creationId xmlns:a16="http://schemas.microsoft.com/office/drawing/2014/main" id="{309949B9-A053-4D0D-9048-2A570CFCFC4B}"/>
              </a:ext>
            </a:extLst>
          </p:cNvPr>
          <p:cNvPicPr>
            <a:picLocks noChangeAspect="1"/>
          </p:cNvPicPr>
          <p:nvPr/>
        </p:nvPicPr>
        <p:blipFill>
          <a:blip r:embed="rId6"/>
          <a:stretch>
            <a:fillRect/>
          </a:stretch>
        </p:blipFill>
        <p:spPr>
          <a:xfrm>
            <a:off x="2065714" y="4337540"/>
            <a:ext cx="5558247" cy="2286000"/>
          </a:xfrm>
          <a:prstGeom prst="rect">
            <a:avLst/>
          </a:prstGeom>
        </p:spPr>
      </p:pic>
      <p:sp>
        <p:nvSpPr>
          <p:cNvPr id="23" name="TextBox 22">
            <a:extLst>
              <a:ext uri="{FF2B5EF4-FFF2-40B4-BE49-F238E27FC236}">
                <a16:creationId xmlns:a16="http://schemas.microsoft.com/office/drawing/2014/main" id="{89422E97-4602-43F1-A4B9-899F24367201}"/>
              </a:ext>
            </a:extLst>
          </p:cNvPr>
          <p:cNvSpPr txBox="1"/>
          <p:nvPr/>
        </p:nvSpPr>
        <p:spPr>
          <a:xfrm>
            <a:off x="454804" y="973719"/>
            <a:ext cx="3949245" cy="369332"/>
          </a:xfrm>
          <a:prstGeom prst="rect">
            <a:avLst/>
          </a:prstGeom>
          <a:noFill/>
        </p:spPr>
        <p:txBody>
          <a:bodyPr wrap="square" rtlCol="0">
            <a:spAutoFit/>
          </a:bodyPr>
          <a:lstStyle/>
          <a:p>
            <a:r>
              <a:rPr lang="en-US" dirty="0"/>
              <a:t>Linear correction by scaling factors: </a:t>
            </a:r>
          </a:p>
        </p:txBody>
      </p:sp>
      <p:sp>
        <p:nvSpPr>
          <p:cNvPr id="25" name="TextBox 24">
            <a:extLst>
              <a:ext uri="{FF2B5EF4-FFF2-40B4-BE49-F238E27FC236}">
                <a16:creationId xmlns:a16="http://schemas.microsoft.com/office/drawing/2014/main" id="{E1194AD9-119E-4DCF-ADBA-A0FD96C17100}"/>
              </a:ext>
            </a:extLst>
          </p:cNvPr>
          <p:cNvSpPr txBox="1"/>
          <p:nvPr/>
        </p:nvSpPr>
        <p:spPr>
          <a:xfrm>
            <a:off x="1938485" y="3968208"/>
            <a:ext cx="2959794" cy="369332"/>
          </a:xfrm>
          <a:prstGeom prst="rect">
            <a:avLst/>
          </a:prstGeom>
          <a:noFill/>
        </p:spPr>
        <p:txBody>
          <a:bodyPr wrap="square" rtlCol="0">
            <a:spAutoFit/>
          </a:bodyPr>
          <a:lstStyle/>
          <a:p>
            <a:r>
              <a:rPr lang="en-US" dirty="0"/>
              <a:t>2D Polynomial correction:</a:t>
            </a:r>
          </a:p>
        </p:txBody>
      </p:sp>
      <p:pic>
        <p:nvPicPr>
          <p:cNvPr id="3" name="Picture 2">
            <a:extLst>
              <a:ext uri="{FF2B5EF4-FFF2-40B4-BE49-F238E27FC236}">
                <a16:creationId xmlns:a16="http://schemas.microsoft.com/office/drawing/2014/main" id="{058A6CAC-EBBC-46D3-A2B3-2F23D01D48B3}"/>
              </a:ext>
            </a:extLst>
          </p:cNvPr>
          <p:cNvPicPr>
            <a:picLocks noChangeAspect="1"/>
          </p:cNvPicPr>
          <p:nvPr/>
        </p:nvPicPr>
        <p:blipFill rotWithShape="1">
          <a:blip r:embed="rId7"/>
          <a:srcRect r="57590"/>
          <a:stretch/>
        </p:blipFill>
        <p:spPr>
          <a:xfrm>
            <a:off x="8416675" y="1626678"/>
            <a:ext cx="2356836" cy="2286000"/>
          </a:xfrm>
          <a:prstGeom prst="rect">
            <a:avLst/>
          </a:prstGeom>
        </p:spPr>
      </p:pic>
      <p:pic>
        <p:nvPicPr>
          <p:cNvPr id="29" name="Picture 28">
            <a:extLst>
              <a:ext uri="{FF2B5EF4-FFF2-40B4-BE49-F238E27FC236}">
                <a16:creationId xmlns:a16="http://schemas.microsoft.com/office/drawing/2014/main" id="{3E110D43-D51C-4357-BA42-C712AF4B59B1}"/>
              </a:ext>
            </a:extLst>
          </p:cNvPr>
          <p:cNvPicPr>
            <a:picLocks noChangeAspect="1"/>
          </p:cNvPicPr>
          <p:nvPr/>
        </p:nvPicPr>
        <p:blipFill rotWithShape="1">
          <a:blip r:embed="rId7"/>
          <a:srcRect l="51589"/>
          <a:stretch/>
        </p:blipFill>
        <p:spPr>
          <a:xfrm>
            <a:off x="8416675" y="3897593"/>
            <a:ext cx="2690287" cy="2286000"/>
          </a:xfrm>
          <a:prstGeom prst="rect">
            <a:avLst/>
          </a:prstGeom>
        </p:spPr>
      </p:pic>
      <p:sp>
        <p:nvSpPr>
          <p:cNvPr id="27" name="TextBox 26">
            <a:extLst>
              <a:ext uri="{FF2B5EF4-FFF2-40B4-BE49-F238E27FC236}">
                <a16:creationId xmlns:a16="http://schemas.microsoft.com/office/drawing/2014/main" id="{35845140-435E-460C-83F0-1DAC03653213}"/>
              </a:ext>
            </a:extLst>
          </p:cNvPr>
          <p:cNvSpPr txBox="1"/>
          <p:nvPr/>
        </p:nvSpPr>
        <p:spPr>
          <a:xfrm>
            <a:off x="8325818" y="1249896"/>
            <a:ext cx="3035955" cy="369332"/>
          </a:xfrm>
          <a:prstGeom prst="rect">
            <a:avLst/>
          </a:prstGeom>
          <a:noFill/>
        </p:spPr>
        <p:txBody>
          <a:bodyPr wrap="square" rtlCol="0">
            <a:spAutoFit/>
          </a:bodyPr>
          <a:lstStyle/>
          <a:p>
            <a:r>
              <a:rPr lang="en-US" dirty="0"/>
              <a:t>Voltage-to-position inversion:</a:t>
            </a:r>
          </a:p>
        </p:txBody>
      </p:sp>
      <p:sp>
        <p:nvSpPr>
          <p:cNvPr id="6" name="Rectangle 5">
            <a:extLst>
              <a:ext uri="{FF2B5EF4-FFF2-40B4-BE49-F238E27FC236}">
                <a16:creationId xmlns:a16="http://schemas.microsoft.com/office/drawing/2014/main" id="{C42143D2-ADF6-46CC-927D-4EA5EA352619}"/>
              </a:ext>
            </a:extLst>
          </p:cNvPr>
          <p:cNvSpPr/>
          <p:nvPr/>
        </p:nvSpPr>
        <p:spPr>
          <a:xfrm>
            <a:off x="3114839" y="251784"/>
            <a:ext cx="7018205" cy="523220"/>
          </a:xfrm>
          <a:prstGeom prst="rect">
            <a:avLst/>
          </a:prstGeom>
        </p:spPr>
        <p:txBody>
          <a:bodyPr wrap="square">
            <a:spAutoFit/>
          </a:bodyPr>
          <a:lstStyle/>
          <a:p>
            <a:r>
              <a:rPr lang="en-US" sz="2800" dirty="0"/>
              <a:t>BPM response map corrections within BPMLab</a:t>
            </a:r>
            <a:endParaRPr lang="es-ES" sz="2800" dirty="0"/>
          </a:p>
        </p:txBody>
      </p:sp>
    </p:spTree>
    <p:extLst>
      <p:ext uri="{BB962C8B-B14F-4D97-AF65-F5344CB8AC3E}">
        <p14:creationId xmlns:p14="http://schemas.microsoft.com/office/powerpoint/2010/main" val="198510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C94BF-D470-1F0F-845A-298B43297E71}"/>
              </a:ext>
            </a:extLst>
          </p:cNvPr>
          <p:cNvSpPr txBox="1"/>
          <p:nvPr/>
        </p:nvSpPr>
        <p:spPr>
          <a:xfrm>
            <a:off x="1371797" y="2617387"/>
            <a:ext cx="5354841" cy="3970318"/>
          </a:xfrm>
          <a:prstGeom prst="rect">
            <a:avLst/>
          </a:prstGeom>
          <a:noFill/>
        </p:spPr>
        <p:txBody>
          <a:bodyPr wrap="square" rtlCol="0">
            <a:spAutoFit/>
          </a:bodyPr>
          <a:lstStyle/>
          <a:p>
            <a:pPr algn="ctr"/>
            <a:r>
              <a:rPr lang="en-US" sz="2800" dirty="0"/>
              <a:t>Developed in 2004 in Diamond; later significantly extended with a GUI in ALBA in 2009.</a:t>
            </a:r>
          </a:p>
          <a:p>
            <a:pPr algn="ctr"/>
            <a:endParaRPr lang="en-US" sz="2800" dirty="0"/>
          </a:p>
          <a:p>
            <a:pPr algn="ctr"/>
            <a:r>
              <a:rPr lang="en-US" sz="2800" dirty="0"/>
              <a:t>Used across many labs, mainly customized versions. </a:t>
            </a:r>
          </a:p>
          <a:p>
            <a:pPr algn="ctr"/>
            <a:endParaRPr lang="en-US" sz="2800" dirty="0"/>
          </a:p>
          <a:p>
            <a:pPr algn="ctr"/>
            <a:r>
              <a:rPr lang="en-US" sz="2800" dirty="0"/>
              <a:t>Fast tool for Matlab with many useful calculations in one package. </a:t>
            </a:r>
          </a:p>
        </p:txBody>
      </p:sp>
      <p:sp>
        <p:nvSpPr>
          <p:cNvPr id="6" name="Rectangle 5">
            <a:extLst>
              <a:ext uri="{FF2B5EF4-FFF2-40B4-BE49-F238E27FC236}">
                <a16:creationId xmlns:a16="http://schemas.microsoft.com/office/drawing/2014/main" id="{818F3556-CDF7-CA84-845A-A6E8822D4C19}"/>
              </a:ext>
            </a:extLst>
          </p:cNvPr>
          <p:cNvSpPr/>
          <p:nvPr/>
        </p:nvSpPr>
        <p:spPr>
          <a:xfrm>
            <a:off x="1371797" y="592461"/>
            <a:ext cx="2156603" cy="106967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BEM</a:t>
            </a:r>
          </a:p>
        </p:txBody>
      </p:sp>
      <p:sp>
        <p:nvSpPr>
          <p:cNvPr id="30" name="TextBox 29">
            <a:extLst>
              <a:ext uri="{FF2B5EF4-FFF2-40B4-BE49-F238E27FC236}">
                <a16:creationId xmlns:a16="http://schemas.microsoft.com/office/drawing/2014/main" id="{8A3BB7B9-8571-4453-96E3-57D8A54669BA}"/>
              </a:ext>
            </a:extLst>
          </p:cNvPr>
          <p:cNvSpPr txBox="1"/>
          <p:nvPr/>
        </p:nvSpPr>
        <p:spPr>
          <a:xfrm>
            <a:off x="10068571" y="6581001"/>
            <a:ext cx="2108462" cy="276999"/>
          </a:xfrm>
          <a:prstGeom prst="rect">
            <a:avLst/>
          </a:prstGeom>
          <a:noFill/>
        </p:spPr>
        <p:txBody>
          <a:bodyPr wrap="none" rtlCol="0">
            <a:spAutoFit/>
          </a:bodyPr>
          <a:lstStyle/>
          <a:p>
            <a:r>
              <a:rPr lang="en-US" sz="1200" dirty="0"/>
              <a:t>Courtesy of G. Rehm, A. Olmos</a:t>
            </a:r>
          </a:p>
        </p:txBody>
      </p:sp>
      <p:sp>
        <p:nvSpPr>
          <p:cNvPr id="32" name="Rectangle 31">
            <a:extLst>
              <a:ext uri="{FF2B5EF4-FFF2-40B4-BE49-F238E27FC236}">
                <a16:creationId xmlns:a16="http://schemas.microsoft.com/office/drawing/2014/main" id="{0ED391EE-A450-484C-82EF-F552CB432A60}"/>
              </a:ext>
            </a:extLst>
          </p:cNvPr>
          <p:cNvSpPr/>
          <p:nvPr/>
        </p:nvSpPr>
        <p:spPr>
          <a:xfrm>
            <a:off x="4186359" y="592461"/>
            <a:ext cx="7637117" cy="1384995"/>
          </a:xfrm>
          <a:prstGeom prst="rect">
            <a:avLst/>
          </a:prstGeom>
          <a:noFill/>
          <a:ln w="28575">
            <a:noFill/>
          </a:ln>
        </p:spPr>
        <p:txBody>
          <a:bodyPr wrap="square">
            <a:spAutoFit/>
          </a:bodyPr>
          <a:lstStyle/>
          <a:p>
            <a:r>
              <a:rPr lang="en-US" sz="2800" dirty="0"/>
              <a:t>Boundary element method (BEM) tool for Matlab that provides a yet faster way to calculate BPM sensitivity and other characteristics. </a:t>
            </a:r>
          </a:p>
        </p:txBody>
      </p:sp>
      <p:grpSp>
        <p:nvGrpSpPr>
          <p:cNvPr id="7" name="Group 6">
            <a:extLst>
              <a:ext uri="{FF2B5EF4-FFF2-40B4-BE49-F238E27FC236}">
                <a16:creationId xmlns:a16="http://schemas.microsoft.com/office/drawing/2014/main" id="{E136505C-D1C7-4DAC-8FD9-4373AC925036}"/>
              </a:ext>
            </a:extLst>
          </p:cNvPr>
          <p:cNvGrpSpPr/>
          <p:nvPr/>
        </p:nvGrpSpPr>
        <p:grpSpPr>
          <a:xfrm>
            <a:off x="7004939" y="3429000"/>
            <a:ext cx="3063632" cy="2247369"/>
            <a:chOff x="7191858" y="826979"/>
            <a:chExt cx="3063632" cy="2247369"/>
          </a:xfrm>
        </p:grpSpPr>
        <p:pic>
          <p:nvPicPr>
            <p:cNvPr id="2" name="Picture 1">
              <a:extLst>
                <a:ext uri="{FF2B5EF4-FFF2-40B4-BE49-F238E27FC236}">
                  <a16:creationId xmlns:a16="http://schemas.microsoft.com/office/drawing/2014/main" id="{F6F210BC-6910-3074-CF52-182F0263258D}"/>
                </a:ext>
              </a:extLst>
            </p:cNvPr>
            <p:cNvPicPr>
              <a:picLocks noChangeAspect="1"/>
            </p:cNvPicPr>
            <p:nvPr/>
          </p:nvPicPr>
          <p:blipFill>
            <a:blip r:embed="rId2"/>
            <a:stretch>
              <a:fillRect/>
            </a:stretch>
          </p:blipFill>
          <p:spPr>
            <a:xfrm>
              <a:off x="8025828" y="826979"/>
              <a:ext cx="1068186" cy="652464"/>
            </a:xfrm>
            <a:prstGeom prst="rect">
              <a:avLst/>
            </a:prstGeom>
          </p:spPr>
        </p:pic>
        <p:pic>
          <p:nvPicPr>
            <p:cNvPr id="4" name="Picture 3">
              <a:extLst>
                <a:ext uri="{FF2B5EF4-FFF2-40B4-BE49-F238E27FC236}">
                  <a16:creationId xmlns:a16="http://schemas.microsoft.com/office/drawing/2014/main" id="{283F7FC2-BF6D-FB27-0856-6D9E24236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858" y="1323930"/>
              <a:ext cx="682843" cy="789432"/>
            </a:xfrm>
            <a:prstGeom prst="rect">
              <a:avLst/>
            </a:prstGeom>
          </p:spPr>
        </p:pic>
        <p:pic>
          <p:nvPicPr>
            <p:cNvPr id="5" name="Picture 4">
              <a:extLst>
                <a:ext uri="{FF2B5EF4-FFF2-40B4-BE49-F238E27FC236}">
                  <a16:creationId xmlns:a16="http://schemas.microsoft.com/office/drawing/2014/main" id="{C53E9CFE-960F-960A-598C-9472267F52E7}"/>
                </a:ext>
              </a:extLst>
            </p:cNvPr>
            <p:cNvPicPr>
              <a:picLocks noChangeAspect="1"/>
            </p:cNvPicPr>
            <p:nvPr/>
          </p:nvPicPr>
          <p:blipFill>
            <a:blip r:embed="rId4"/>
            <a:stretch>
              <a:fillRect/>
            </a:stretch>
          </p:blipFill>
          <p:spPr>
            <a:xfrm>
              <a:off x="8096795" y="1686298"/>
              <a:ext cx="1597716" cy="492418"/>
            </a:xfrm>
            <a:prstGeom prst="rect">
              <a:avLst/>
            </a:prstGeom>
          </p:spPr>
        </p:pic>
        <p:pic>
          <p:nvPicPr>
            <p:cNvPr id="8" name="Picture 7">
              <a:extLst>
                <a:ext uri="{FF2B5EF4-FFF2-40B4-BE49-F238E27FC236}">
                  <a16:creationId xmlns:a16="http://schemas.microsoft.com/office/drawing/2014/main" id="{0FCA8460-EE1D-7639-04A5-B3AE8FA77F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1241" y="2374694"/>
              <a:ext cx="1256526" cy="366361"/>
            </a:xfrm>
            <a:prstGeom prst="rect">
              <a:avLst/>
            </a:prstGeom>
          </p:spPr>
        </p:pic>
        <p:pic>
          <p:nvPicPr>
            <p:cNvPr id="9" name="Picture 8">
              <a:extLst>
                <a:ext uri="{FF2B5EF4-FFF2-40B4-BE49-F238E27FC236}">
                  <a16:creationId xmlns:a16="http://schemas.microsoft.com/office/drawing/2014/main" id="{46C9A87F-94AB-8BF3-76CD-905C52B2B3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3655" y="2346730"/>
              <a:ext cx="1225199" cy="727618"/>
            </a:xfrm>
            <a:prstGeom prst="rect">
              <a:avLst/>
            </a:prstGeom>
          </p:spPr>
        </p:pic>
        <p:pic>
          <p:nvPicPr>
            <p:cNvPr id="11" name="Picture 10">
              <a:extLst>
                <a:ext uri="{FF2B5EF4-FFF2-40B4-BE49-F238E27FC236}">
                  <a16:creationId xmlns:a16="http://schemas.microsoft.com/office/drawing/2014/main" id="{5E72287F-31B8-4AF4-ACE6-D139CDDD2174}"/>
                </a:ext>
              </a:extLst>
            </p:cNvPr>
            <p:cNvPicPr>
              <a:picLocks noChangeAspect="1"/>
            </p:cNvPicPr>
            <p:nvPr/>
          </p:nvPicPr>
          <p:blipFill>
            <a:blip r:embed="rId7"/>
            <a:stretch>
              <a:fillRect/>
            </a:stretch>
          </p:blipFill>
          <p:spPr>
            <a:xfrm>
              <a:off x="9342218" y="1093213"/>
              <a:ext cx="913272" cy="489658"/>
            </a:xfrm>
            <a:prstGeom prst="rect">
              <a:avLst/>
            </a:prstGeom>
          </p:spPr>
        </p:pic>
      </p:grpSp>
      <p:sp>
        <p:nvSpPr>
          <p:cNvPr id="10" name="Rectangle 9">
            <a:extLst>
              <a:ext uri="{FF2B5EF4-FFF2-40B4-BE49-F238E27FC236}">
                <a16:creationId xmlns:a16="http://schemas.microsoft.com/office/drawing/2014/main" id="{92950A78-4C33-4B8D-ABAD-06D6DC994360}"/>
              </a:ext>
            </a:extLst>
          </p:cNvPr>
          <p:cNvSpPr/>
          <p:nvPr/>
        </p:nvSpPr>
        <p:spPr>
          <a:xfrm>
            <a:off x="1371797" y="2617387"/>
            <a:ext cx="9215992" cy="39703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extBox 11">
            <a:extLst>
              <a:ext uri="{FF2B5EF4-FFF2-40B4-BE49-F238E27FC236}">
                <a16:creationId xmlns:a16="http://schemas.microsoft.com/office/drawing/2014/main" id="{508B2BF0-0722-A01A-3892-DC18C87A2A9B}"/>
              </a:ext>
            </a:extLst>
          </p:cNvPr>
          <p:cNvSpPr txBox="1"/>
          <p:nvPr/>
        </p:nvSpPr>
        <p:spPr>
          <a:xfrm>
            <a:off x="9187891" y="5670775"/>
            <a:ext cx="1258550" cy="276999"/>
          </a:xfrm>
          <a:prstGeom prst="rect">
            <a:avLst/>
          </a:prstGeom>
          <a:noFill/>
        </p:spPr>
        <p:txBody>
          <a:bodyPr wrap="none" rtlCol="0">
            <a:spAutoFit/>
          </a:bodyPr>
          <a:lstStyle/>
          <a:p>
            <a:r>
              <a:rPr lang="en-US" sz="1200" dirty="0"/>
              <a:t>(and many more)</a:t>
            </a:r>
          </a:p>
        </p:txBody>
      </p:sp>
    </p:spTree>
    <p:extLst>
      <p:ext uri="{BB962C8B-B14F-4D97-AF65-F5344CB8AC3E}">
        <p14:creationId xmlns:p14="http://schemas.microsoft.com/office/powerpoint/2010/main" val="3247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ECF6B67-1B4E-4182-8D6D-8DC60FA3E9FD}"/>
              </a:ext>
            </a:extLst>
          </p:cNvPr>
          <p:cNvSpPr txBox="1"/>
          <p:nvPr/>
        </p:nvSpPr>
        <p:spPr>
          <a:xfrm>
            <a:off x="117076" y="2488968"/>
            <a:ext cx="4673288" cy="3570208"/>
          </a:xfrm>
          <a:prstGeom prst="rect">
            <a:avLst/>
          </a:prstGeom>
          <a:noFill/>
        </p:spPr>
        <p:txBody>
          <a:bodyPr wrap="square">
            <a:spAutoFit/>
          </a:bodyPr>
          <a:lstStyle/>
          <a:p>
            <a:pPr algn="ctr"/>
            <a:r>
              <a:rPr lang="en-US" b="1" u="sng" dirty="0"/>
              <a:t>MAIN FEATURES</a:t>
            </a:r>
          </a:p>
          <a:p>
            <a:endParaRPr lang="en-US" sz="1600" dirty="0"/>
          </a:p>
          <a:p>
            <a:pPr algn="ctr"/>
            <a:r>
              <a:rPr lang="en-US" sz="1600" b="1" dirty="0"/>
              <a:t>OS/Matlab version-compatible </a:t>
            </a:r>
            <a:r>
              <a:rPr lang="en-US" sz="1600" dirty="0"/>
              <a:t>(Win, Linux, Mac):</a:t>
            </a:r>
          </a:p>
          <a:p>
            <a:pPr algn="ctr"/>
            <a:endParaRPr lang="en-US" sz="1600" dirty="0"/>
          </a:p>
          <a:p>
            <a:pPr algn="ctr"/>
            <a:r>
              <a:rPr lang="en-US" sz="1600" b="1" dirty="0"/>
              <a:t>Tool-box free</a:t>
            </a:r>
          </a:p>
          <a:p>
            <a:pPr algn="ctr"/>
            <a:endParaRPr lang="en-US" sz="1600" dirty="0"/>
          </a:p>
          <a:p>
            <a:pPr algn="ctr"/>
            <a:r>
              <a:rPr lang="en-US" sz="1600" b="1" dirty="0"/>
              <a:t>BEM Solver</a:t>
            </a:r>
            <a:r>
              <a:rPr lang="en-US" sz="1600" dirty="0"/>
              <a:t>: a simplified Electrostatic method to calculate wall charge from point charge excitation</a:t>
            </a:r>
          </a:p>
          <a:p>
            <a:pPr algn="ctr"/>
            <a:endParaRPr lang="en-US" sz="1600" dirty="0"/>
          </a:p>
          <a:p>
            <a:pPr algn="ctr"/>
            <a:r>
              <a:rPr lang="en-US" sz="1600" b="1" dirty="0"/>
              <a:t>Boundary contour discretization</a:t>
            </a:r>
            <a:r>
              <a:rPr lang="en-US" sz="1600" dirty="0"/>
              <a:t>: few mesh nodes</a:t>
            </a:r>
          </a:p>
          <a:p>
            <a:pPr algn="ctr"/>
            <a:endParaRPr lang="en-US" sz="1600" dirty="0"/>
          </a:p>
          <a:p>
            <a:pPr algn="ctr"/>
            <a:r>
              <a:rPr lang="en-US" sz="1600" b="1" dirty="0"/>
              <a:t>Electrostatic problem dimension reduced to 1D: </a:t>
            </a:r>
            <a:r>
              <a:rPr lang="en-US" sz="1600" dirty="0"/>
              <a:t>extremely fast calculation!</a:t>
            </a:r>
          </a:p>
          <a:p>
            <a:pPr algn="ctr"/>
            <a:endParaRPr lang="en-US" sz="1600" dirty="0"/>
          </a:p>
        </p:txBody>
      </p:sp>
      <p:pic>
        <p:nvPicPr>
          <p:cNvPr id="18" name="Picture 17">
            <a:extLst>
              <a:ext uri="{FF2B5EF4-FFF2-40B4-BE49-F238E27FC236}">
                <a16:creationId xmlns:a16="http://schemas.microsoft.com/office/drawing/2014/main" id="{A5125293-3771-40BC-AE17-635E222AD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931" y="2202745"/>
            <a:ext cx="5993236" cy="4377011"/>
          </a:xfrm>
          <a:prstGeom prst="rect">
            <a:avLst/>
          </a:prstGeom>
        </p:spPr>
      </p:pic>
      <p:sp>
        <p:nvSpPr>
          <p:cNvPr id="20" name="TextBox 19">
            <a:extLst>
              <a:ext uri="{FF2B5EF4-FFF2-40B4-BE49-F238E27FC236}">
                <a16:creationId xmlns:a16="http://schemas.microsoft.com/office/drawing/2014/main" id="{0A784240-97D5-4233-8458-0F94E60AEE7F}"/>
              </a:ext>
            </a:extLst>
          </p:cNvPr>
          <p:cNvSpPr txBox="1"/>
          <p:nvPr/>
        </p:nvSpPr>
        <p:spPr>
          <a:xfrm>
            <a:off x="10053733" y="6579756"/>
            <a:ext cx="2108462" cy="276999"/>
          </a:xfrm>
          <a:prstGeom prst="rect">
            <a:avLst/>
          </a:prstGeom>
          <a:noFill/>
        </p:spPr>
        <p:txBody>
          <a:bodyPr wrap="none" rtlCol="0">
            <a:spAutoFit/>
          </a:bodyPr>
          <a:lstStyle/>
          <a:p>
            <a:r>
              <a:rPr lang="en-US" sz="1200" dirty="0"/>
              <a:t>Courtesy of G. Rehm, A. Olmos</a:t>
            </a:r>
          </a:p>
        </p:txBody>
      </p:sp>
      <p:sp>
        <p:nvSpPr>
          <p:cNvPr id="3" name="TextBox 2">
            <a:extLst>
              <a:ext uri="{FF2B5EF4-FFF2-40B4-BE49-F238E27FC236}">
                <a16:creationId xmlns:a16="http://schemas.microsoft.com/office/drawing/2014/main" id="{04434C85-6AEF-6F2B-583C-5E758CC79E60}"/>
              </a:ext>
            </a:extLst>
          </p:cNvPr>
          <p:cNvSpPr txBox="1"/>
          <p:nvPr/>
        </p:nvSpPr>
        <p:spPr>
          <a:xfrm>
            <a:off x="4713617" y="278244"/>
            <a:ext cx="6497864" cy="1754326"/>
          </a:xfrm>
          <a:prstGeom prst="rect">
            <a:avLst/>
          </a:prstGeom>
          <a:noFill/>
        </p:spPr>
        <p:txBody>
          <a:bodyPr wrap="square">
            <a:spAutoFit/>
          </a:bodyPr>
          <a:lstStyle/>
          <a:p>
            <a:r>
              <a:rPr lang="en-US" sz="1800" dirty="0"/>
              <a:t>BEM is based on the PDE solution of the Poisson equation with Dirichlet boundary conditions. </a:t>
            </a:r>
          </a:p>
          <a:p>
            <a:endParaRPr lang="en-US" sz="1800" dirty="0"/>
          </a:p>
          <a:p>
            <a:r>
              <a:rPr lang="en-US" sz="1800" dirty="0"/>
              <a:t>Assuming flush electrodes, it has been reduced to deal with the boundary rather than the whole region, reducing the dimension of the problem to 1D. </a:t>
            </a:r>
          </a:p>
        </p:txBody>
      </p:sp>
      <p:sp>
        <p:nvSpPr>
          <p:cNvPr id="5" name="Rectangle 4">
            <a:extLst>
              <a:ext uri="{FF2B5EF4-FFF2-40B4-BE49-F238E27FC236}">
                <a16:creationId xmlns:a16="http://schemas.microsoft.com/office/drawing/2014/main" id="{4C10E9C9-84AF-0DC4-0EEE-3DCF448E7100}"/>
              </a:ext>
            </a:extLst>
          </p:cNvPr>
          <p:cNvSpPr/>
          <p:nvPr/>
        </p:nvSpPr>
        <p:spPr>
          <a:xfrm>
            <a:off x="1375418" y="620569"/>
            <a:ext cx="2156603" cy="106967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BEM</a:t>
            </a:r>
          </a:p>
        </p:txBody>
      </p:sp>
    </p:spTree>
    <p:extLst>
      <p:ext uri="{BB962C8B-B14F-4D97-AF65-F5344CB8AC3E}">
        <p14:creationId xmlns:p14="http://schemas.microsoft.com/office/powerpoint/2010/main" val="17355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Personal\Dropbox\Untitled2.png">
            <a:extLst>
              <a:ext uri="{FF2B5EF4-FFF2-40B4-BE49-F238E27FC236}">
                <a16:creationId xmlns:a16="http://schemas.microsoft.com/office/drawing/2014/main" id="{37CF349F-4C4A-46F8-A17E-EED32B8BA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041" y="196947"/>
            <a:ext cx="4539730" cy="39792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iagram of height and height&#10;&#10;Description automatically generated">
            <a:extLst>
              <a:ext uri="{FF2B5EF4-FFF2-40B4-BE49-F238E27FC236}">
                <a16:creationId xmlns:a16="http://schemas.microsoft.com/office/drawing/2014/main" id="{FC1D457F-7E37-412E-8EF0-A5244E21C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48" y="4467199"/>
            <a:ext cx="5931598" cy="1974545"/>
          </a:xfrm>
          <a:prstGeom prst="rect">
            <a:avLst/>
          </a:prstGeom>
        </p:spPr>
      </p:pic>
      <p:pic>
        <p:nvPicPr>
          <p:cNvPr id="5" name="Picture 4" descr="A graph of a function&#10;&#10;Description automatically generated">
            <a:extLst>
              <a:ext uri="{FF2B5EF4-FFF2-40B4-BE49-F238E27FC236}">
                <a16:creationId xmlns:a16="http://schemas.microsoft.com/office/drawing/2014/main" id="{73B7CEC0-F6D0-4FF2-9610-8AEE431F4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041" y="4390801"/>
            <a:ext cx="4554299" cy="2050943"/>
          </a:xfrm>
          <a:prstGeom prst="rect">
            <a:avLst/>
          </a:prstGeom>
        </p:spPr>
      </p:pic>
      <p:sp>
        <p:nvSpPr>
          <p:cNvPr id="6" name="Rectangle 5">
            <a:extLst>
              <a:ext uri="{FF2B5EF4-FFF2-40B4-BE49-F238E27FC236}">
                <a16:creationId xmlns:a16="http://schemas.microsoft.com/office/drawing/2014/main" id="{C3D0BDFB-1FB0-4746-94F7-8737114638A5}"/>
              </a:ext>
            </a:extLst>
          </p:cNvPr>
          <p:cNvSpPr/>
          <p:nvPr/>
        </p:nvSpPr>
        <p:spPr>
          <a:xfrm>
            <a:off x="281208" y="1374311"/>
            <a:ext cx="7175533" cy="2308324"/>
          </a:xfrm>
          <a:prstGeom prst="rect">
            <a:avLst/>
          </a:prstGeom>
        </p:spPr>
        <p:txBody>
          <a:bodyPr wrap="square">
            <a:spAutoFit/>
          </a:bodyPr>
          <a:lstStyle/>
          <a:p>
            <a:r>
              <a:rPr lang="en-US" b="1" u="sng" dirty="0"/>
              <a:t>WHY BEM? </a:t>
            </a:r>
          </a:p>
          <a:p>
            <a:endParaRPr lang="en-US" dirty="0"/>
          </a:p>
          <a:p>
            <a:pPr marL="285750" indent="-285750">
              <a:buFont typeface="Wingdings" panose="05000000000000000000" pitchFamily="2" charset="2"/>
              <a:buChar char="Ø"/>
            </a:pPr>
            <a:r>
              <a:rPr lang="en-US" dirty="0"/>
              <a:t>Point source excitation with a charge</a:t>
            </a:r>
          </a:p>
          <a:p>
            <a:pPr marL="285750" indent="-285750">
              <a:buFont typeface="Wingdings" panose="05000000000000000000" pitchFamily="2" charset="2"/>
              <a:buChar char="Ø"/>
            </a:pPr>
            <a:r>
              <a:rPr lang="en-US" dirty="0"/>
              <a:t>Sensitivity calculation (DOS) for H and V axis </a:t>
            </a:r>
          </a:p>
          <a:p>
            <a:pPr marL="285750" indent="-285750">
              <a:buFont typeface="Wingdings" panose="05000000000000000000" pitchFamily="2" charset="2"/>
              <a:buChar char="Ø"/>
            </a:pPr>
            <a:r>
              <a:rPr lang="en-US" dirty="0"/>
              <a:t>Power on electrodes for 50 Ohm load </a:t>
            </a:r>
            <a:r>
              <a:rPr lang="en-US" dirty="0" err="1"/>
              <a:t>wrt</a:t>
            </a:r>
            <a:r>
              <a:rPr lang="en-US" dirty="0"/>
              <a:t>. Beam current</a:t>
            </a:r>
          </a:p>
          <a:p>
            <a:pPr marL="285750" indent="-285750">
              <a:buFont typeface="Wingdings" panose="05000000000000000000" pitchFamily="2" charset="2"/>
              <a:buChar char="Ø"/>
            </a:pPr>
            <a:r>
              <a:rPr lang="en-US" dirty="0"/>
              <a:t>Electrodes signal level </a:t>
            </a:r>
            <a:r>
              <a:rPr lang="en-US" dirty="0" err="1"/>
              <a:t>wrt</a:t>
            </a:r>
            <a:r>
              <a:rPr lang="en-US" dirty="0"/>
              <a:t>. Beam current</a:t>
            </a:r>
          </a:p>
          <a:p>
            <a:pPr marL="285750" indent="-285750">
              <a:buFont typeface="Wingdings" panose="05000000000000000000" pitchFamily="2" charset="2"/>
              <a:buChar char="Ø"/>
            </a:pPr>
            <a:r>
              <a:rPr lang="en-US" dirty="0"/>
              <a:t>Capacitance calculation of electrodes</a:t>
            </a:r>
          </a:p>
          <a:p>
            <a:pPr marL="285750" indent="-285750">
              <a:buFont typeface="Wingdings" panose="05000000000000000000" pitchFamily="2" charset="2"/>
              <a:buChar char="Ø"/>
            </a:pPr>
            <a:r>
              <a:rPr lang="en-US" dirty="0"/>
              <a:t>Intrinsic Resolution (</a:t>
            </a:r>
            <a:r>
              <a:rPr lang="en-US" dirty="0" err="1"/>
              <a:t>Bw</a:t>
            </a:r>
            <a:r>
              <a:rPr lang="en-US" dirty="0"/>
              <a:t> and temperature) vs. Beam current</a:t>
            </a:r>
          </a:p>
        </p:txBody>
      </p:sp>
      <p:sp>
        <p:nvSpPr>
          <p:cNvPr id="9" name="Rectangle 8">
            <a:extLst>
              <a:ext uri="{FF2B5EF4-FFF2-40B4-BE49-F238E27FC236}">
                <a16:creationId xmlns:a16="http://schemas.microsoft.com/office/drawing/2014/main" id="{A545CAA8-62A6-42AB-8B9F-CEC213DED891}"/>
              </a:ext>
            </a:extLst>
          </p:cNvPr>
          <p:cNvSpPr/>
          <p:nvPr/>
        </p:nvSpPr>
        <p:spPr>
          <a:xfrm>
            <a:off x="324039" y="278244"/>
            <a:ext cx="1898658" cy="88148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BEM</a:t>
            </a:r>
          </a:p>
        </p:txBody>
      </p:sp>
      <p:sp>
        <p:nvSpPr>
          <p:cNvPr id="12" name="TextBox 11">
            <a:extLst>
              <a:ext uri="{FF2B5EF4-FFF2-40B4-BE49-F238E27FC236}">
                <a16:creationId xmlns:a16="http://schemas.microsoft.com/office/drawing/2014/main" id="{BB41EF6F-16B0-48A0-990E-44696DB87100}"/>
              </a:ext>
            </a:extLst>
          </p:cNvPr>
          <p:cNvSpPr txBox="1"/>
          <p:nvPr/>
        </p:nvSpPr>
        <p:spPr>
          <a:xfrm>
            <a:off x="10068571" y="6581001"/>
            <a:ext cx="2108462" cy="276999"/>
          </a:xfrm>
          <a:prstGeom prst="rect">
            <a:avLst/>
          </a:prstGeom>
          <a:noFill/>
        </p:spPr>
        <p:txBody>
          <a:bodyPr wrap="none" rtlCol="0">
            <a:spAutoFit/>
          </a:bodyPr>
          <a:lstStyle/>
          <a:p>
            <a:r>
              <a:rPr lang="en-US" sz="1200" dirty="0"/>
              <a:t>Courtesy of G. Rehm, A. Olmos</a:t>
            </a:r>
          </a:p>
        </p:txBody>
      </p:sp>
      <p:sp>
        <p:nvSpPr>
          <p:cNvPr id="7" name="TextBox 6">
            <a:extLst>
              <a:ext uri="{FF2B5EF4-FFF2-40B4-BE49-F238E27FC236}">
                <a16:creationId xmlns:a16="http://schemas.microsoft.com/office/drawing/2014/main" id="{8B870ABE-277F-B3C8-04CE-1196449F7BD8}"/>
              </a:ext>
            </a:extLst>
          </p:cNvPr>
          <p:cNvSpPr txBox="1"/>
          <p:nvPr/>
        </p:nvSpPr>
        <p:spPr>
          <a:xfrm>
            <a:off x="1729913" y="4021469"/>
            <a:ext cx="3614468" cy="369332"/>
          </a:xfrm>
          <a:prstGeom prst="rect">
            <a:avLst/>
          </a:prstGeom>
          <a:noFill/>
        </p:spPr>
        <p:txBody>
          <a:bodyPr wrap="square">
            <a:spAutoFit/>
          </a:bodyPr>
          <a:lstStyle/>
          <a:p>
            <a:pPr algn="ctr"/>
            <a:r>
              <a:rPr lang="en-US" dirty="0"/>
              <a:t>Two scalable geometries available:</a:t>
            </a:r>
          </a:p>
        </p:txBody>
      </p:sp>
    </p:spTree>
    <p:extLst>
      <p:ext uri="{BB962C8B-B14F-4D97-AF65-F5344CB8AC3E}">
        <p14:creationId xmlns:p14="http://schemas.microsoft.com/office/powerpoint/2010/main" val="3880373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5198</TotalTime>
  <Words>1957</Words>
  <Application>Microsoft Office PowerPoint</Application>
  <PresentationFormat>Widescreen</PresentationFormat>
  <Paragraphs>294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extras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snoop58</dc:creator>
  <cp:lastModifiedBy>Andriy Nosych</cp:lastModifiedBy>
  <cp:revision>105</cp:revision>
  <dcterms:created xsi:type="dcterms:W3CDTF">2024-10-29T10:47:47Z</dcterms:created>
  <dcterms:modified xsi:type="dcterms:W3CDTF">2024-12-12T09:37:16Z</dcterms:modified>
</cp:coreProperties>
</file>