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7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61"/>
  </p:notesMasterIdLst>
  <p:handoutMasterIdLst>
    <p:handoutMasterId r:id="rId62"/>
  </p:handoutMasterIdLst>
  <p:sldIdLst>
    <p:sldId id="256" r:id="rId3"/>
    <p:sldId id="491" r:id="rId4"/>
    <p:sldId id="496" r:id="rId5"/>
    <p:sldId id="503" r:id="rId6"/>
    <p:sldId id="605" r:id="rId7"/>
    <p:sldId id="498" r:id="rId8"/>
    <p:sldId id="526" r:id="rId9"/>
    <p:sldId id="533" r:id="rId10"/>
    <p:sldId id="502" r:id="rId11"/>
    <p:sldId id="604" r:id="rId12"/>
    <p:sldId id="591" r:id="rId13"/>
    <p:sldId id="594" r:id="rId14"/>
    <p:sldId id="595" r:id="rId15"/>
    <p:sldId id="600" r:id="rId16"/>
    <p:sldId id="601" r:id="rId17"/>
    <p:sldId id="506" r:id="rId18"/>
    <p:sldId id="514" r:id="rId19"/>
    <p:sldId id="606" r:id="rId20"/>
    <p:sldId id="607" r:id="rId21"/>
    <p:sldId id="596" r:id="rId22"/>
    <p:sldId id="597" r:id="rId23"/>
    <p:sldId id="517" r:id="rId24"/>
    <p:sldId id="519" r:id="rId25"/>
    <p:sldId id="602" r:id="rId26"/>
    <p:sldId id="592" r:id="rId27"/>
    <p:sldId id="608" r:id="rId28"/>
    <p:sldId id="603" r:id="rId29"/>
    <p:sldId id="621" r:id="rId30"/>
    <p:sldId id="620" r:id="rId31"/>
    <p:sldId id="548" r:id="rId32"/>
    <p:sldId id="541" r:id="rId33"/>
    <p:sldId id="542" r:id="rId34"/>
    <p:sldId id="547" r:id="rId35"/>
    <p:sldId id="545" r:id="rId36"/>
    <p:sldId id="622" r:id="rId37"/>
    <p:sldId id="613" r:id="rId38"/>
    <p:sldId id="609" r:id="rId39"/>
    <p:sldId id="610" r:id="rId40"/>
    <p:sldId id="611" r:id="rId41"/>
    <p:sldId id="612" r:id="rId42"/>
    <p:sldId id="614" r:id="rId43"/>
    <p:sldId id="615" r:id="rId44"/>
    <p:sldId id="616" r:id="rId45"/>
    <p:sldId id="618" r:id="rId46"/>
    <p:sldId id="617" r:id="rId47"/>
    <p:sldId id="577" r:id="rId48"/>
    <p:sldId id="584" r:id="rId49"/>
    <p:sldId id="585" r:id="rId50"/>
    <p:sldId id="586" r:id="rId51"/>
    <p:sldId id="580" r:id="rId52"/>
    <p:sldId id="581" r:id="rId53"/>
    <p:sldId id="623" r:id="rId54"/>
    <p:sldId id="583" r:id="rId55"/>
    <p:sldId id="582" r:id="rId56"/>
    <p:sldId id="590" r:id="rId57"/>
    <p:sldId id="624" r:id="rId58"/>
    <p:sldId id="504" r:id="rId59"/>
    <p:sldId id="420" r:id="rId60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38B80"/>
    <a:srgbClr val="37894B"/>
    <a:srgbClr val="003399"/>
    <a:srgbClr val="0091A5"/>
    <a:srgbClr val="66CCFF"/>
    <a:srgbClr val="00DE00"/>
    <a:srgbClr val="00FF00"/>
    <a:srgbClr val="1DD5C3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4" autoAdjust="0"/>
    <p:restoredTop sz="82713" autoAdjust="0"/>
  </p:normalViewPr>
  <p:slideViewPr>
    <p:cSldViewPr snapToGrid="0">
      <p:cViewPr varScale="1">
        <p:scale>
          <a:sx n="74" d="100"/>
          <a:sy n="74" d="100"/>
        </p:scale>
        <p:origin x="103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4716C7-A01F-4F4F-92E2-0C8CA17E2A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1D561-F38E-4862-913A-32A266F995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6FDE2-33A5-4930-ADB7-53D496A8CDA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A7A5-AD35-4EBE-95A6-7E29E95C06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A691D-CC18-4149-905C-420D4BC146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36EB0-5DEB-412D-A4ED-8408A4625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09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16/07/2024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introduction of dopants in a semiconductor is the most common application of ion implantation.</a:t>
            </a:r>
          </a:p>
          <a:p>
            <a:r>
              <a:rPr lang="en-US" dirty="0"/>
              <a:t>Ion implantation is one of the fundamental processes used to make microchips. Raw silicon is neither a perfect insulator nor a perfect conductor. It’s somewhere in the middle. Inserting a smattering of boron or phosphorus atoms into the silicon crystal lattice allows us to control the flow of electricity through the silicon and make transistors – the building block from which we make chips</a:t>
            </a:r>
            <a:endParaRPr lang="sv-SE" altLang="en-US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522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cs typeface="Arial" panose="020B0604020202020204" pitchFamily="34" charset="0"/>
              </a:rPr>
              <a:t>A </a:t>
            </a:r>
            <a:r>
              <a:rPr lang="es-ES" sz="1200" dirty="0" err="1">
                <a:cs typeface="Arial" panose="020B0604020202020204" pitchFamily="34" charset="0"/>
              </a:rPr>
              <a:t>més</a:t>
            </a:r>
            <a:r>
              <a:rPr lang="es-ES" sz="1200" dirty="0">
                <a:cs typeface="Arial" panose="020B0604020202020204" pitchFamily="34" charset="0"/>
              </a:rPr>
              <a:t>, </a:t>
            </a:r>
            <a:r>
              <a:rPr lang="es-ES" sz="1200" dirty="0" err="1">
                <a:cs typeface="Arial" panose="020B0604020202020204" pitchFamily="34" charset="0"/>
              </a:rPr>
              <a:t>accelerar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amb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voltatges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electrostàtics</a:t>
            </a:r>
            <a:r>
              <a:rPr lang="es-ES" sz="1200" dirty="0">
                <a:cs typeface="Arial" panose="020B0604020202020204" pitchFamily="34" charset="0"/>
              </a:rPr>
              <a:t> (DC) </a:t>
            </a:r>
            <a:r>
              <a:rPr lang="es-ES" sz="1200" dirty="0" err="1">
                <a:cs typeface="Arial" panose="020B0604020202020204" pitchFamily="34" charset="0"/>
              </a:rPr>
              <a:t>està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limitat</a:t>
            </a:r>
            <a:r>
              <a:rPr lang="es-ES" sz="1200" dirty="0">
                <a:cs typeface="Arial" panose="020B0604020202020204" pitchFamily="34" charset="0"/>
              </a:rPr>
              <a:t> a V~1MV/m </a:t>
            </a:r>
            <a:r>
              <a:rPr lang="es-ES" sz="1200" dirty="0" err="1">
                <a:cs typeface="Arial" panose="020B0604020202020204" pitchFamily="34" charset="0"/>
              </a:rPr>
              <a:t>degut</a:t>
            </a:r>
            <a:r>
              <a:rPr lang="es-ES" sz="1200" dirty="0">
                <a:cs typeface="Arial" panose="020B0604020202020204" pitchFamily="34" charset="0"/>
              </a:rPr>
              <a:t> a la ruptura </a:t>
            </a:r>
            <a:r>
              <a:rPr lang="es-ES" sz="1200" dirty="0" err="1">
                <a:cs typeface="Arial" panose="020B0604020202020204" pitchFamily="34" charset="0"/>
              </a:rPr>
              <a:t>dielèctrica</a:t>
            </a:r>
            <a:r>
              <a:rPr lang="es-ES" sz="1200" dirty="0">
                <a:cs typeface="Arial" panose="020B0604020202020204" pitchFamily="34" charset="0"/>
              </a:rPr>
              <a:t> de </a:t>
            </a:r>
            <a:r>
              <a:rPr lang="es-ES" sz="1200" dirty="0" err="1">
                <a:cs typeface="Arial" panose="020B0604020202020204" pitchFamily="34" charset="0"/>
              </a:rPr>
              <a:t>l’aire</a:t>
            </a:r>
            <a:endParaRPr lang="en-US" sz="1200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67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62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suposaria</a:t>
            </a:r>
            <a:r>
              <a:rPr lang="es-ES" dirty="0">
                <a:solidFill>
                  <a:schemeClr val="bg1"/>
                </a:solidFill>
              </a:rPr>
              <a:t> una </a:t>
            </a:r>
            <a:r>
              <a:rPr lang="es-ES" dirty="0" err="1">
                <a:solidFill>
                  <a:schemeClr val="bg1"/>
                </a:solidFill>
              </a:rPr>
              <a:t>millora</a:t>
            </a:r>
            <a:r>
              <a:rPr lang="es-ES" dirty="0">
                <a:solidFill>
                  <a:schemeClr val="bg1"/>
                </a:solidFill>
              </a:rPr>
              <a:t> en les </a:t>
            </a:r>
            <a:r>
              <a:rPr lang="es-ES" dirty="0" err="1">
                <a:solidFill>
                  <a:schemeClr val="bg1"/>
                </a:solidFill>
              </a:rPr>
              <a:t>prestacions</a:t>
            </a:r>
            <a:r>
              <a:rPr lang="es-ES" dirty="0">
                <a:solidFill>
                  <a:schemeClr val="bg1"/>
                </a:solidFill>
              </a:rPr>
              <a:t> de les </a:t>
            </a:r>
            <a:r>
              <a:rPr lang="es-ES" dirty="0" err="1">
                <a:solidFill>
                  <a:schemeClr val="bg1"/>
                </a:solidFill>
              </a:rPr>
              <a:t>beamlines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>
                <a:solidFill>
                  <a:schemeClr val="bg1"/>
                </a:solidFill>
              </a:rPr>
              <a:t>experiments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més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ràpids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menys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soroll</a:t>
            </a:r>
            <a:r>
              <a:rPr lang="es-ES" dirty="0">
                <a:solidFill>
                  <a:schemeClr val="bg1"/>
                </a:solidFill>
              </a:rPr>
              <a:t> al </a:t>
            </a:r>
            <a:r>
              <a:rPr lang="es-ES" dirty="0" err="1">
                <a:solidFill>
                  <a:schemeClr val="bg1"/>
                </a:solidFill>
              </a:rPr>
              <a:t>detectors</a:t>
            </a:r>
            <a:r>
              <a:rPr lang="es-ES" dirty="0">
                <a:solidFill>
                  <a:schemeClr val="bg1"/>
                </a:solidFill>
              </a:rPr>
              <a:t>… 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More </a:t>
            </a:r>
            <a:r>
              <a:rPr lang="es-ES" dirty="0" err="1">
                <a:solidFill>
                  <a:schemeClr val="bg1"/>
                </a:solidFill>
              </a:rPr>
              <a:t>coherence</a:t>
            </a:r>
            <a:r>
              <a:rPr lang="es-ES" dirty="0">
                <a:solidFill>
                  <a:schemeClr val="bg1"/>
                </a:solidFill>
              </a:rPr>
              <a:t> , so </a:t>
            </a:r>
            <a:r>
              <a:rPr lang="es-ES" dirty="0" err="1">
                <a:solidFill>
                  <a:schemeClr val="bg1"/>
                </a:solidFill>
              </a:rPr>
              <a:t>different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experiments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better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resolution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64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42624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175657"/>
            <a:ext cx="7886700" cy="3967843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3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2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6226" r="-336" b="18699"/>
          <a:stretch/>
        </p:blipFill>
        <p:spPr>
          <a:xfrm>
            <a:off x="0" y="0"/>
            <a:ext cx="9222475" cy="51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16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100" b="1">
                <a:latin typeface="+mn-lt"/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F2651C96-19B1-40F4-9850-7FBA07D31737}" type="datetime1">
              <a:rPr lang="es-ES" smtClean="0"/>
              <a:pPr/>
              <a:t>16/07/2024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047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680186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100264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9AB-34DF-466E-A580-3C81DFFCF737}" type="datetime1">
              <a:rPr lang="es-ES" smtClean="0"/>
              <a:t>16/07/2024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3" y="104858"/>
            <a:ext cx="505606" cy="3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3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06276"/>
            <a:ext cx="3886200" cy="404200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6"/>
            <a:ext cx="3886200" cy="404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AF5B-93B9-45F9-AD4F-ED228E0F92C0}" type="datetime1">
              <a:rPr lang="es-ES" smtClean="0"/>
              <a:t>16/07/2024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277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5" y="273847"/>
            <a:ext cx="7085409" cy="99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7"/>
            <a:ext cx="3887391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750E-4045-44B4-992E-4CB35650A328}" type="datetime1">
              <a:rPr lang="es-ES" smtClean="0"/>
              <a:t>16/07/2024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905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549A-7626-436A-AA77-7CA4F38E38D9}" type="datetime1">
              <a:rPr lang="es-ES" smtClean="0"/>
              <a:t>16/07/2024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041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56BF-FD26-450D-886A-2B66C992CF36}" type="datetime1">
              <a:rPr lang="es-ES" smtClean="0"/>
              <a:t>16/07/2024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976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1"/>
            <a:ext cx="2949178" cy="802481"/>
          </a:xfrm>
        </p:spPr>
        <p:txBody>
          <a:bodyPr anchor="t">
            <a:normAutofit/>
          </a:bodyPr>
          <a:lstStyle>
            <a:lvl1pPr>
              <a:defRPr sz="18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526754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3540305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E163-4F32-477B-AD24-AD11012ABBDF}" type="datetime1">
              <a:rPr lang="es-ES" smtClean="0"/>
              <a:t>16/07/2024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861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40913" y="-412376"/>
            <a:ext cx="9103086" cy="549088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28574"/>
            <a:ext cx="563166" cy="3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0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5657"/>
            <a:ext cx="7886700" cy="37309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2050" y="4906566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SAC 30 – 6/7 </a:t>
            </a:r>
            <a:r>
              <a:rPr lang="es-ES" dirty="0" err="1"/>
              <a:t>July</a:t>
            </a:r>
            <a:r>
              <a:rPr lang="es-E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34596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264" y="1"/>
            <a:ext cx="1183805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 userDrawn="1"/>
        </p:nvSpPr>
        <p:spPr>
          <a:xfrm>
            <a:off x="1264" y="1"/>
            <a:ext cx="9142736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9"/>
          <p:cNvSpPr/>
          <p:nvPr/>
        </p:nvSpPr>
        <p:spPr>
          <a:xfrm>
            <a:off x="704457" y="160781"/>
            <a:ext cx="3900749" cy="1059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bk object 21"/>
          <p:cNvSpPr/>
          <p:nvPr/>
        </p:nvSpPr>
        <p:spPr>
          <a:xfrm>
            <a:off x="4678680" y="1916811"/>
            <a:ext cx="664463" cy="7166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35" y="1451"/>
            <a:ext cx="843166" cy="3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4076818" cy="1661747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2628900"/>
            <a:ext cx="4076818" cy="1661747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3" y="971550"/>
            <a:ext cx="4076818" cy="1661747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3" y="2628900"/>
            <a:ext cx="4076818" cy="1661747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14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0" y="123929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5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451" y="96679"/>
            <a:ext cx="7070271" cy="994172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82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610601" y="228601"/>
            <a:ext cx="4026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22437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3532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228601"/>
            <a:ext cx="457200" cy="23083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2667001" y="125730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724401" y="125730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781801" y="125730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781801" y="211455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1" y="209257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2667001" y="211455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724401" y="209257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724401" y="294982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09601" y="294982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2667001" y="294982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6781801" y="297180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0583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23599" y="87474"/>
            <a:ext cx="6858248" cy="497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6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22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56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4848142"/>
            <a:ext cx="914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STRATEGIES TOWARDS ACHIEVING A TOP LEVEL OF SCIENTIFIC EXCELLENCE at the UAB Campus     -      Oct 17, 2016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23850" y="242889"/>
            <a:ext cx="6157518" cy="5209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490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865994"/>
            <a:ext cx="7886700" cy="68018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33912"/>
            <a:ext cx="7886700" cy="3148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654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1846" y="4901126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825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30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851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>
            <a:off x="0" y="4908948"/>
            <a:ext cx="3124200" cy="234553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50"/>
          </a:p>
        </p:txBody>
      </p:sp>
      <p:sp>
        <p:nvSpPr>
          <p:cNvPr id="7" name="Rectangle 12"/>
          <p:cNvSpPr/>
          <p:nvPr/>
        </p:nvSpPr>
        <p:spPr>
          <a:xfrm>
            <a:off x="3124200" y="4908948"/>
            <a:ext cx="3124200" cy="234553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50"/>
          </a:p>
        </p:txBody>
      </p:sp>
      <p:sp>
        <p:nvSpPr>
          <p:cNvPr id="8" name="Rectangle 13"/>
          <p:cNvSpPr/>
          <p:nvPr/>
        </p:nvSpPr>
        <p:spPr>
          <a:xfrm>
            <a:off x="6248400" y="4908948"/>
            <a:ext cx="2895600" cy="234553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1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0"/>
            <a:ext cx="4495800" cy="1296335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495976" y="4914900"/>
            <a:ext cx="457200" cy="228600"/>
          </a:xfrm>
          <a:prstGeom prst="rect">
            <a:avLst/>
          </a:prstGeom>
        </p:spPr>
        <p:txBody>
          <a:bodyPr/>
          <a:lstStyle>
            <a:lvl1pPr>
              <a:defRPr lang="en-US" sz="10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880E6F9-0020-4C42-85C5-D096A940CE2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898850" y="4947047"/>
            <a:ext cx="1669423" cy="2192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825">
                <a:solidFill>
                  <a:srgbClr val="112E50"/>
                </a:solidFill>
                <a:latin typeface="Calibri" pitchFamily="34" charset="0"/>
                <a:cs typeface="Arial" charset="0"/>
              </a:rPr>
              <a:t>30</a:t>
            </a:r>
            <a:r>
              <a:rPr lang="es-ES" sz="825" b="0" kern="1200" baseline="300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rPr>
              <a:t>th</a:t>
            </a:r>
            <a:r>
              <a:rPr lang="es-ES" sz="825" baseline="0">
                <a:solidFill>
                  <a:srgbClr val="112E50"/>
                </a:solidFill>
                <a:latin typeface="Calibri" pitchFamily="34" charset="0"/>
                <a:cs typeface="Arial" charset="0"/>
              </a:rPr>
              <a:t> SAC Meeting</a:t>
            </a:r>
            <a:endParaRPr lang="en-US" sz="825">
              <a:solidFill>
                <a:srgbClr val="112E5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6345141" y="4947047"/>
            <a:ext cx="1719469" cy="2192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July 6</a:t>
            </a:r>
            <a:r>
              <a:rPr lang="en-US" sz="825" b="0" kern="1200" baseline="300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US" sz="825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, 2020</a:t>
            </a: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3116249" y="4947048"/>
            <a:ext cx="3124200" cy="2192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25">
                <a:solidFill>
                  <a:schemeClr val="bg1"/>
                </a:solidFill>
                <a:latin typeface="Calibri" pitchFamily="34" charset="0"/>
                <a:cs typeface="Arial" charset="0"/>
              </a:rPr>
              <a:t>Engineering Division</a:t>
            </a: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8674874" y="4917230"/>
            <a:ext cx="453225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50" b="1">
                <a:solidFill>
                  <a:schemeClr val="tx1"/>
                </a:solidFill>
                <a:latin typeface="+mn-lt"/>
              </a:rPr>
              <a:t>/11</a:t>
            </a:r>
          </a:p>
        </p:txBody>
      </p:sp>
      <p:pic>
        <p:nvPicPr>
          <p:cNvPr id="18" name="Picture 17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8" y="77391"/>
            <a:ext cx="1627505" cy="864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13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3" y="1206275"/>
            <a:ext cx="3886200" cy="3778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5"/>
            <a:ext cx="3886200" cy="3778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122" y="4869656"/>
            <a:ext cx="407356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179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4" y="273846"/>
            <a:ext cx="7085409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3313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33313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23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42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52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1994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396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0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44029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211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03" y="4869656"/>
            <a:ext cx="2589638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SAC 30 – 6/7 </a:t>
            </a:r>
            <a:r>
              <a:rPr lang="es-ES" dirty="0" err="1"/>
              <a:t>July</a:t>
            </a:r>
            <a:r>
              <a:rPr lang="es-E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94871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46005A-8382-48B9-884B-3947F9A9FA5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11CACA-0EF2-46CB-A91F-1FE8C451D49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629402" y="4576222"/>
            <a:ext cx="528774" cy="5956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4458" y="4855480"/>
            <a:ext cx="42965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156B48-D6D7-4E08-834D-29F164578E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942753" cy="1435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BA161F-CF7D-4007-B15E-EF5BDD3E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3897" t="50125" r="6000" b="24237"/>
          <a:stretch/>
        </p:blipFill>
        <p:spPr>
          <a:xfrm rot="10800000">
            <a:off x="18521" y="331253"/>
            <a:ext cx="567269" cy="1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1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4" y="133012"/>
            <a:ext cx="7070271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5658"/>
            <a:ext cx="7886700" cy="39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7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z="1800" smtClean="0"/>
              <a:pPr/>
              <a:t>‹#›</a:t>
            </a:fld>
            <a:endParaRPr lang="es-E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3041" y="4869657"/>
            <a:ext cx="3294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0" y="4919492"/>
            <a:ext cx="2057400" cy="174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29 </a:t>
            </a:r>
            <a:r>
              <a:rPr lang="es-ES" dirty="0" err="1"/>
              <a:t>May</a:t>
            </a:r>
            <a:r>
              <a:rPr lang="es-ES" dirty="0"/>
              <a:t>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0" y="4644285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All</a:t>
            </a:r>
            <a:r>
              <a:rPr lang="es-ES" dirty="0"/>
              <a:t> Staff meeting 29 </a:t>
            </a:r>
            <a:r>
              <a:rPr lang="es-ES" dirty="0" err="1"/>
              <a:t>May</a:t>
            </a:r>
            <a:r>
              <a:rPr lang="es-ES" dirty="0"/>
              <a:t> 2020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91" y="0"/>
            <a:ext cx="9142209" cy="5143500"/>
            <a:chOff x="-725969" y="93714"/>
            <a:chExt cx="12189612" cy="6858000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5969" y="93714"/>
              <a:ext cx="12189612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9673920" y="204451"/>
              <a:ext cx="1506737" cy="821267"/>
            </a:xfrm>
            <a:prstGeom prst="rect">
              <a:avLst/>
            </a:prstGeom>
            <a:solidFill>
              <a:srgbClr val="F9FB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5417" y="149950"/>
              <a:ext cx="804557" cy="618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95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3" r:id="rId21"/>
    <p:sldLayoutId id="2147483710" r:id="rId22"/>
  </p:sldLayoutIdLst>
  <p:hf hdr="0"/>
  <p:txStyles>
    <p:titleStyle>
      <a:lvl1pPr algn="r" defTabSz="914378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28D6E571-8F6B-46DF-A352-2839A970DF96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571501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4400" b="1" u="sng" dirty="0" err="1">
                <a:solidFill>
                  <a:schemeClr val="bg1"/>
                </a:solidFill>
              </a:rPr>
              <a:t>Particle</a:t>
            </a:r>
            <a:r>
              <a:rPr lang="ca-ES" sz="4400" b="1" u="sng" dirty="0">
                <a:solidFill>
                  <a:schemeClr val="bg1"/>
                </a:solidFill>
              </a:rPr>
              <a:t> </a:t>
            </a:r>
            <a:r>
              <a:rPr lang="ca-ES" sz="4400" b="1" u="sng" dirty="0" err="1">
                <a:solidFill>
                  <a:schemeClr val="bg1"/>
                </a:solidFill>
              </a:rPr>
              <a:t>Accelerators</a:t>
            </a:r>
            <a:endParaRPr lang="es-ES" altLang="en-US" sz="4400" b="1" u="sng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924E4EC2-1DF2-4547-99D9-86118D334620}"/>
              </a:ext>
            </a:extLst>
          </p:cNvPr>
          <p:cNvSpPr txBox="1">
            <a:spLocks noChangeArrowheads="1"/>
          </p:cNvSpPr>
          <p:nvPr/>
        </p:nvSpPr>
        <p:spPr>
          <a:xfrm>
            <a:off x="939800" y="2647302"/>
            <a:ext cx="3394003" cy="19246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Ubaldo Iriso</a:t>
            </a:r>
          </a:p>
          <a:p>
            <a:pPr marL="0" indent="0" algn="ctr">
              <a:buNone/>
            </a:pPr>
            <a:endParaRPr lang="es-ES" alt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" altLang="en-US" sz="2000" dirty="0">
                <a:solidFill>
                  <a:schemeClr val="bg1"/>
                </a:solidFill>
              </a:rPr>
              <a:t>Accelerator </a:t>
            </a:r>
            <a:r>
              <a:rPr lang="es-ES" altLang="en-US" sz="2000" dirty="0" err="1">
                <a:solidFill>
                  <a:schemeClr val="bg1"/>
                </a:solidFill>
              </a:rPr>
              <a:t>Division</a:t>
            </a:r>
            <a:endParaRPr lang="es-ES" alt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" altLang="en-US" sz="2000" dirty="0">
                <a:solidFill>
                  <a:schemeClr val="bg1"/>
                </a:solidFill>
              </a:rPr>
              <a:t>ALBA </a:t>
            </a:r>
            <a:r>
              <a:rPr lang="es-ES" altLang="en-US" sz="2000" dirty="0" err="1">
                <a:solidFill>
                  <a:schemeClr val="bg1"/>
                </a:solidFill>
              </a:rPr>
              <a:t>Synchrotron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B2D66E9-27A7-44B2-8EE0-9A9182724C1F}"/>
              </a:ext>
            </a:extLst>
          </p:cNvPr>
          <p:cNvSpPr txBox="1">
            <a:spLocks noChangeArrowheads="1"/>
          </p:cNvSpPr>
          <p:nvPr/>
        </p:nvSpPr>
        <p:spPr>
          <a:xfrm>
            <a:off x="558560" y="1233117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2800" dirty="0">
                <a:solidFill>
                  <a:schemeClr val="bg1"/>
                </a:solidFill>
              </a:rPr>
              <a:t>(</a:t>
            </a:r>
            <a:r>
              <a:rPr lang="ca-ES" sz="2800" dirty="0" err="1">
                <a:solidFill>
                  <a:schemeClr val="bg1"/>
                </a:solidFill>
              </a:rPr>
              <a:t>focusing</a:t>
            </a:r>
            <a:r>
              <a:rPr lang="ca-ES" sz="2800" dirty="0">
                <a:solidFill>
                  <a:schemeClr val="bg1"/>
                </a:solidFill>
              </a:rPr>
              <a:t> on </a:t>
            </a:r>
            <a:r>
              <a:rPr lang="ca-ES" sz="2800" dirty="0" err="1">
                <a:solidFill>
                  <a:schemeClr val="bg1"/>
                </a:solidFill>
              </a:rPr>
              <a:t>sync</a:t>
            </a:r>
            <a:r>
              <a:rPr lang="ca-ES" sz="2800" dirty="0">
                <a:solidFill>
                  <a:schemeClr val="bg1"/>
                </a:solidFill>
              </a:rPr>
              <a:t>. light </a:t>
            </a:r>
            <a:r>
              <a:rPr lang="ca-ES" sz="2800" dirty="0" err="1">
                <a:solidFill>
                  <a:schemeClr val="bg1"/>
                </a:solidFill>
              </a:rPr>
              <a:t>sources</a:t>
            </a:r>
            <a:r>
              <a:rPr lang="ca-ES" sz="2800" dirty="0">
                <a:solidFill>
                  <a:schemeClr val="bg1"/>
                </a:solidFill>
              </a:rPr>
              <a:t> </a:t>
            </a:r>
            <a:r>
              <a:rPr lang="ca-ES" sz="2800" dirty="0" err="1">
                <a:solidFill>
                  <a:schemeClr val="bg1"/>
                </a:solidFill>
              </a:rPr>
              <a:t>and</a:t>
            </a:r>
            <a:r>
              <a:rPr lang="ca-ES" sz="2800" dirty="0">
                <a:solidFill>
                  <a:schemeClr val="bg1"/>
                </a:solidFill>
              </a:rPr>
              <a:t> ALBA)</a:t>
            </a:r>
            <a:endParaRPr lang="es-ES" altLang="en-US" sz="28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6" name="Picture 6" descr="fa11007scr (13)">
            <a:extLst>
              <a:ext uri="{FF2B5EF4-FFF2-40B4-BE49-F238E27FC236}">
                <a16:creationId xmlns:a16="http://schemas.microsoft.com/office/drawing/2014/main" id="{6CFAD8FC-88E8-41E6-905B-B13C8EB21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3" t="19550" r="11870" b="9670"/>
          <a:stretch/>
        </p:blipFill>
        <p:spPr bwMode="auto">
          <a:xfrm>
            <a:off x="4482860" y="2485485"/>
            <a:ext cx="3394003" cy="224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18DC1-65D8-44D9-8DC8-9870DB35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10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6BFF0-D164-483B-B32C-27E198F23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39" y="1773551"/>
            <a:ext cx="5071311" cy="321885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00C604D-3CC8-434E-B92E-DFFBD04C3FC2}"/>
              </a:ext>
            </a:extLst>
          </p:cNvPr>
          <p:cNvSpPr txBox="1">
            <a:spLocks noChangeArrowheads="1"/>
          </p:cNvSpPr>
          <p:nvPr/>
        </p:nvSpPr>
        <p:spPr>
          <a:xfrm>
            <a:off x="11726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Types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of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1F49E-90BA-4196-AE7C-D14E817BA130}"/>
              </a:ext>
            </a:extLst>
          </p:cNvPr>
          <p:cNvSpPr txBox="1"/>
          <p:nvPr/>
        </p:nvSpPr>
        <p:spPr>
          <a:xfrm>
            <a:off x="865859" y="779648"/>
            <a:ext cx="7848599" cy="98488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4.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Synchrotron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Light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Sources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</a:p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	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“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see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” material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structures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in molecular/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atomic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scales</a:t>
            </a:r>
            <a:endParaRPr lang="es-ES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	interdisciplinar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applications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biology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chemistry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nanotechnology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E9D58-3E6A-49A3-A433-4456BB347CC0}"/>
              </a:ext>
            </a:extLst>
          </p:cNvPr>
          <p:cNvSpPr/>
          <p:nvPr/>
        </p:nvSpPr>
        <p:spPr>
          <a:xfrm>
            <a:off x="138722" y="3940207"/>
            <a:ext cx="2805686" cy="808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Around</a:t>
            </a:r>
            <a:r>
              <a:rPr lang="es-ES" sz="1600" dirty="0"/>
              <a:t> 60 </a:t>
            </a:r>
            <a:r>
              <a:rPr lang="es-ES" sz="1600" dirty="0" err="1"/>
              <a:t>synchrotron</a:t>
            </a:r>
            <a:r>
              <a:rPr lang="es-ES" sz="1600" dirty="0"/>
              <a:t> light </a:t>
            </a:r>
            <a:r>
              <a:rPr lang="es-ES" sz="1600" dirty="0" err="1"/>
              <a:t>source</a:t>
            </a:r>
            <a:r>
              <a:rPr lang="es-ES" sz="1600" dirty="0"/>
              <a:t> in </a:t>
            </a:r>
            <a:r>
              <a:rPr lang="es-ES" sz="1600" dirty="0" err="1"/>
              <a:t>operation</a:t>
            </a:r>
            <a:r>
              <a:rPr lang="es-ES" sz="1600" dirty="0"/>
              <a:t> </a:t>
            </a:r>
          </a:p>
          <a:p>
            <a:pPr algn="ctr"/>
            <a:r>
              <a:rPr lang="es-ES" sz="1600" dirty="0"/>
              <a:t>(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construction</a:t>
            </a:r>
            <a:r>
              <a:rPr lang="es-ES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0142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ED7B6-EE07-4580-A084-9F87CC5A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8F248B-809E-4DC3-A41D-0188EFD7EADA}"/>
              </a:ext>
            </a:extLst>
          </p:cNvPr>
          <p:cNvSpPr txBox="1">
            <a:spLocks noChangeArrowheads="1"/>
          </p:cNvSpPr>
          <p:nvPr/>
        </p:nvSpPr>
        <p:spPr>
          <a:xfrm>
            <a:off x="172529" y="1648938"/>
            <a:ext cx="8323772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Acceleration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:</a:t>
            </a:r>
          </a:p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electric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fields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0142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91FB4-BC6C-40EE-ABD7-2DA99171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9E296D-8286-4634-AF36-08700E34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48" y="1667529"/>
            <a:ext cx="4230094" cy="3365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0565C2-E9DA-4114-BE30-629849519132}"/>
              </a:ext>
            </a:extLst>
          </p:cNvPr>
          <p:cNvSpPr txBox="1"/>
          <p:nvPr/>
        </p:nvSpPr>
        <p:spPr>
          <a:xfrm>
            <a:off x="3408508" y="1141764"/>
            <a:ext cx="2326984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“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Stripping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” H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atoms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DAED851-3745-4B35-AE84-D91197A10512}"/>
              </a:ext>
            </a:extLst>
          </p:cNvPr>
          <p:cNvSpPr txBox="1">
            <a:spLocks noChangeArrowheads="1"/>
          </p:cNvSpPr>
          <p:nvPr/>
        </p:nvSpPr>
        <p:spPr>
          <a:xfrm>
            <a:off x="605396" y="38422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Particle’s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Origin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protons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352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068277-006E-4B6A-8984-44F45B20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13</a:t>
            </a:fld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D84EA-D33C-4CE9-B257-06D0A53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51005"/>
          <a:stretch/>
        </p:blipFill>
        <p:spPr>
          <a:xfrm>
            <a:off x="1295400" y="2271706"/>
            <a:ext cx="3276600" cy="253148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F0C959E-70E0-4FCE-B35F-EA4899980FF2}"/>
              </a:ext>
            </a:extLst>
          </p:cNvPr>
          <p:cNvSpPr txBox="1">
            <a:spLocks noChangeArrowheads="1"/>
          </p:cNvSpPr>
          <p:nvPr/>
        </p:nvSpPr>
        <p:spPr>
          <a:xfrm>
            <a:off x="605396" y="38422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Particle’s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Origin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electrons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C6A0B-99D4-466B-93A4-31A29897EA8D}"/>
              </a:ext>
            </a:extLst>
          </p:cNvPr>
          <p:cNvSpPr txBox="1"/>
          <p:nvPr/>
        </p:nvSpPr>
        <p:spPr>
          <a:xfrm>
            <a:off x="784219" y="956218"/>
            <a:ext cx="7773410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Thermo-electric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effect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</a:p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Heat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metal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temperature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~1000ºC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until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electrons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are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released</a:t>
            </a:r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	High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voltage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extract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electrons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(90kV at ALBA)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6FD33-E4B9-4277-9950-0104D35B3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5" t="33977"/>
          <a:stretch/>
        </p:blipFill>
        <p:spPr>
          <a:xfrm>
            <a:off x="4572000" y="2271705"/>
            <a:ext cx="3411008" cy="25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8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6C59E8-BA64-4E0D-B0CC-CE622B6E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/>
          </a:p>
        </p:txBody>
      </p:sp>
      <p:pic>
        <p:nvPicPr>
          <p:cNvPr id="4" name="Picture 2" descr="https://upload.wikimedia.org/wikipedia/commons/thumb/3/39/Wideroe_linac_de.svg/800px-Wideroe_linac_de.svg.png">
            <a:extLst>
              <a:ext uri="{FF2B5EF4-FFF2-40B4-BE49-F238E27FC236}">
                <a16:creationId xmlns:a16="http://schemas.microsoft.com/office/drawing/2014/main" id="{5BF253B6-4B10-4262-957E-BC9BD3BA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25" y="1063758"/>
            <a:ext cx="3088308" cy="19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FAF78F5-B6AD-471F-8EDE-5EB4307E7F91}"/>
              </a:ext>
            </a:extLst>
          </p:cNvPr>
          <p:cNvSpPr txBox="1">
            <a:spLocks noChangeArrowheads="1"/>
          </p:cNvSpPr>
          <p:nvPr/>
        </p:nvSpPr>
        <p:spPr>
          <a:xfrm>
            <a:off x="563061" y="38422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First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LINACs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6" name="Picture 2" descr="Linear Accelerator (LINAC) interior, Lawrence Radiation Laboratory, 1957">
            <a:extLst>
              <a:ext uri="{FF2B5EF4-FFF2-40B4-BE49-F238E27FC236}">
                <a16:creationId xmlns:a16="http://schemas.microsoft.com/office/drawing/2014/main" id="{038FB8DF-9F0E-442A-8F8D-13C640875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" b="4047"/>
          <a:stretch/>
        </p:blipFill>
        <p:spPr bwMode="auto">
          <a:xfrm>
            <a:off x="119635" y="3091234"/>
            <a:ext cx="4038898" cy="17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55144F-3922-46A3-AF1B-DB12BEFE79AF}"/>
              </a:ext>
            </a:extLst>
          </p:cNvPr>
          <p:cNvSpPr txBox="1"/>
          <p:nvPr/>
        </p:nvSpPr>
        <p:spPr>
          <a:xfrm>
            <a:off x="2403694" y="4759992"/>
            <a:ext cx="17548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LINAC, LBL, 1957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304A1-D490-4407-90CB-5494BE939F33}"/>
              </a:ext>
            </a:extLst>
          </p:cNvPr>
          <p:cNvSpPr/>
          <p:nvPr/>
        </p:nvSpPr>
        <p:spPr>
          <a:xfrm>
            <a:off x="4518329" y="10947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>
                <a:solidFill>
                  <a:schemeClr val="bg1"/>
                </a:solidFill>
              </a:rPr>
              <a:t>First </a:t>
            </a:r>
            <a:r>
              <a:rPr lang="en-GB" u="sng" dirty="0" err="1">
                <a:solidFill>
                  <a:schemeClr val="bg1"/>
                </a:solidFill>
              </a:rPr>
              <a:t>Linacs</a:t>
            </a:r>
            <a:r>
              <a:rPr lang="en-GB" u="sng" dirty="0">
                <a:solidFill>
                  <a:schemeClr val="bg1"/>
                </a:solidFill>
              </a:rPr>
              <a:t> (</a:t>
            </a:r>
            <a:r>
              <a:rPr lang="en-GB" u="sng" dirty="0" err="1">
                <a:solidFill>
                  <a:schemeClr val="bg1"/>
                </a:solidFill>
              </a:rPr>
              <a:t>Wideroe</a:t>
            </a:r>
            <a:r>
              <a:rPr lang="en-GB" u="sng" dirty="0">
                <a:solidFill>
                  <a:schemeClr val="bg1"/>
                </a:solidFill>
              </a:rPr>
              <a:t>, ~1930):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- e-gun followed by drift tubes with electrostatic potential between them</a:t>
            </a:r>
          </a:p>
          <a:p>
            <a:r>
              <a:rPr lang="en-GB" dirty="0">
                <a:solidFill>
                  <a:schemeClr val="bg1"/>
                </a:solidFill>
              </a:rPr>
              <a:t>- Idea and first prototypes in the 1930s: drift tubes suspended in a non-conducting tubes.</a:t>
            </a:r>
          </a:p>
          <a:p>
            <a:r>
              <a:rPr lang="en-GB" dirty="0">
                <a:solidFill>
                  <a:schemeClr val="bg1"/>
                </a:solidFill>
              </a:rPr>
              <a:t>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1F914A-C47B-4157-86F9-26D92E56BCFE}"/>
              </a:ext>
            </a:extLst>
          </p:cNvPr>
          <p:cNvSpPr/>
          <p:nvPr/>
        </p:nvSpPr>
        <p:spPr>
          <a:xfrm>
            <a:off x="4518329" y="307220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>
                <a:solidFill>
                  <a:schemeClr val="bg1"/>
                </a:solidFill>
              </a:rPr>
              <a:t>Drift Tube </a:t>
            </a:r>
            <a:r>
              <a:rPr lang="en-GB" u="sng" dirty="0" err="1">
                <a:solidFill>
                  <a:schemeClr val="bg1"/>
                </a:solidFill>
              </a:rPr>
              <a:t>Linacs</a:t>
            </a:r>
            <a:r>
              <a:rPr lang="en-GB" u="sng" dirty="0">
                <a:solidFill>
                  <a:schemeClr val="bg1"/>
                </a:solidFill>
              </a:rPr>
              <a:t> (Alvarez, ~1950):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- Drift Tube </a:t>
            </a:r>
            <a:r>
              <a:rPr lang="en-GB" dirty="0" err="1">
                <a:solidFill>
                  <a:schemeClr val="bg1"/>
                </a:solidFill>
              </a:rPr>
              <a:t>Linacs</a:t>
            </a:r>
            <a:r>
              <a:rPr lang="en-GB" dirty="0">
                <a:solidFill>
                  <a:schemeClr val="bg1"/>
                </a:solidFill>
              </a:rPr>
              <a:t> (DTL) use conducting waveguides, which is still the typical structures of actual LINACS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435A0-E9D1-49D3-9F12-1D3C0D730560}"/>
              </a:ext>
            </a:extLst>
          </p:cNvPr>
          <p:cNvSpPr txBox="1"/>
          <p:nvPr/>
        </p:nvSpPr>
        <p:spPr>
          <a:xfrm>
            <a:off x="215850" y="1833396"/>
            <a:ext cx="694421" cy="338554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1600" dirty="0">
                <a:cs typeface="Arial" panose="020B0604020202020204" pitchFamily="34" charset="0"/>
              </a:rPr>
              <a:t>e-Gun</a:t>
            </a:r>
            <a:endParaRPr lang="en-US" sz="1600" dirty="0" err="1"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EE992D-B268-4F30-943E-A353751E01F5}"/>
              </a:ext>
            </a:extLst>
          </p:cNvPr>
          <p:cNvCxnSpPr/>
          <p:nvPr/>
        </p:nvCxnSpPr>
        <p:spPr>
          <a:xfrm flipV="1">
            <a:off x="819150" y="1755867"/>
            <a:ext cx="390525" cy="1586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0914A-2BAC-45F7-9470-8D4F867F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15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46BAF-1616-43D6-A0F0-9416CB941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932" t="4574" r="14937" b="10826"/>
          <a:stretch/>
        </p:blipFill>
        <p:spPr bwMode="auto">
          <a:xfrm>
            <a:off x="2003557" y="2050432"/>
            <a:ext cx="6480486" cy="307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110DA-619D-4277-8C18-838036811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05" y="2671637"/>
            <a:ext cx="1683011" cy="144614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0FF5C13-0E7E-4F06-8EEB-412A7BCCFB37}"/>
              </a:ext>
            </a:extLst>
          </p:cNvPr>
          <p:cNvSpPr txBox="1">
            <a:spLocks noChangeArrowheads="1"/>
          </p:cNvSpPr>
          <p:nvPr/>
        </p:nvSpPr>
        <p:spPr>
          <a:xfrm>
            <a:off x="563061" y="38422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First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LINACs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F4A3C8-53D5-41D8-8B1C-0C09E6AFC7A2}"/>
              </a:ext>
            </a:extLst>
          </p:cNvPr>
          <p:cNvSpPr/>
          <p:nvPr/>
        </p:nvSpPr>
        <p:spPr>
          <a:xfrm>
            <a:off x="1266082" y="943078"/>
            <a:ext cx="6010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n-US" b="1" dirty="0">
                <a:solidFill>
                  <a:schemeClr val="bg1"/>
                </a:solidFill>
                <a:latin typeface="Calibri" pitchFamily="34" charset="0"/>
              </a:rPr>
              <a:t>ALBA </a:t>
            </a:r>
            <a:r>
              <a:rPr lang="es-ES_tradnl" altLang="en-US" b="1" dirty="0" err="1">
                <a:solidFill>
                  <a:schemeClr val="bg1"/>
                </a:solidFill>
                <a:latin typeface="Calibri" pitchFamily="34" charset="0"/>
              </a:rPr>
              <a:t>Linac</a:t>
            </a:r>
            <a:r>
              <a:rPr lang="es-ES_tradnl" altLang="en-US" b="1" dirty="0">
                <a:solidFill>
                  <a:schemeClr val="bg1"/>
                </a:solidFill>
                <a:latin typeface="Calibri" pitchFamily="34" charset="0"/>
              </a:rPr>
              <a:t> (12 m): </a:t>
            </a:r>
          </a:p>
          <a:p>
            <a:pPr lvl="1" algn="just"/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es-ES_tradnl" altLang="en-US" dirty="0" err="1">
                <a:solidFill>
                  <a:schemeClr val="bg1"/>
                </a:solidFill>
                <a:latin typeface="Calibri" pitchFamily="34" charset="0"/>
              </a:rPr>
              <a:t>first</a:t>
            </a:r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_tradnl" altLang="en-US" dirty="0" err="1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 ALBA Accelerator </a:t>
            </a:r>
            <a:r>
              <a:rPr lang="es-ES_tradnl" altLang="en-US" dirty="0" err="1">
                <a:solidFill>
                  <a:schemeClr val="bg1"/>
                </a:solidFill>
                <a:latin typeface="Calibri" pitchFamily="34" charset="0"/>
              </a:rPr>
              <a:t>complex</a:t>
            </a:r>
            <a:endParaRPr lang="es-ES_tradnl" altLang="en-US" dirty="0">
              <a:solidFill>
                <a:schemeClr val="bg1"/>
              </a:solidFill>
              <a:latin typeface="Calibri" pitchFamily="34" charset="0"/>
            </a:endParaRPr>
          </a:p>
          <a:p>
            <a:pPr lvl="1" algn="just"/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es-ES_tradnl" altLang="en-US" dirty="0" err="1">
                <a:solidFill>
                  <a:schemeClr val="bg1"/>
                </a:solidFill>
                <a:latin typeface="Calibri" pitchFamily="34" charset="0"/>
              </a:rPr>
              <a:t>creates</a:t>
            </a:r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 e- and </a:t>
            </a:r>
            <a:r>
              <a:rPr lang="es-ES_tradnl" altLang="en-US" dirty="0" err="1">
                <a:solidFill>
                  <a:schemeClr val="bg1"/>
                </a:solidFill>
                <a:latin typeface="Calibri" pitchFamily="34" charset="0"/>
              </a:rPr>
              <a:t>accelerates</a:t>
            </a:r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_tradnl" altLang="en-US" dirty="0" err="1">
                <a:solidFill>
                  <a:schemeClr val="bg1"/>
                </a:solidFill>
                <a:latin typeface="Calibri" pitchFamily="34" charset="0"/>
              </a:rPr>
              <a:t>them</a:t>
            </a:r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_tradnl" altLang="en-US" dirty="0" err="1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 90kV </a:t>
            </a:r>
            <a:r>
              <a:rPr lang="es-ES_tradnl" altLang="en-US" dirty="0" err="1">
                <a:solidFill>
                  <a:schemeClr val="bg1"/>
                </a:solidFill>
                <a:latin typeface="Calibri" pitchFamily="34" charset="0"/>
              </a:rPr>
              <a:t>to</a:t>
            </a:r>
            <a:r>
              <a:rPr lang="es-ES_tradnl" altLang="en-US" dirty="0">
                <a:solidFill>
                  <a:schemeClr val="bg1"/>
                </a:solidFill>
                <a:latin typeface="Calibri" pitchFamily="34" charset="0"/>
              </a:rPr>
              <a:t> 100MeV</a:t>
            </a:r>
          </a:p>
        </p:txBody>
      </p:sp>
    </p:spTree>
    <p:extLst>
      <p:ext uri="{BB962C8B-B14F-4D97-AF65-F5344CB8AC3E}">
        <p14:creationId xmlns:p14="http://schemas.microsoft.com/office/powerpoint/2010/main" val="1194650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F1DF5-B348-42C0-8BAE-FF4E012F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5B75C8D-CC0E-4ECE-855F-7C197EED2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4" y="1280367"/>
            <a:ext cx="3298667" cy="329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27633F-E9F2-4F05-A277-AFC8AA2BD808}"/>
              </a:ext>
            </a:extLst>
          </p:cNvPr>
          <p:cNvSpPr/>
          <p:nvPr/>
        </p:nvSpPr>
        <p:spPr>
          <a:xfrm>
            <a:off x="3887415" y="1428741"/>
            <a:ext cx="49814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DC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electric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fields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are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limited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~1MV/m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due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dielectric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breakdown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Instead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, AC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electric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fields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are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used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reach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high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electric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fields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(~10MV/m)</a:t>
            </a: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These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fields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are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produced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in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so-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called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“</a:t>
            </a:r>
            <a:r>
              <a:rPr lang="es-ES" b="1" u="sng" dirty="0">
                <a:solidFill>
                  <a:schemeClr val="bg1"/>
                </a:solidFill>
                <a:cs typeface="Arial" panose="020B0604020202020204" pitchFamily="34" charset="0"/>
              </a:rPr>
              <a:t>radio-</a:t>
            </a:r>
            <a:r>
              <a:rPr lang="es-ES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frequency</a:t>
            </a:r>
            <a:r>
              <a:rPr lang="es-ES" b="1" u="sng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ressonant</a:t>
            </a:r>
            <a:r>
              <a:rPr lang="es-ES" b="1" u="sng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cavities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” 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or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just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cavities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1F344D3-F76F-41E9-87C4-AA16EE6EABCC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-114085"/>
            <a:ext cx="8344986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Acceleration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rf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systems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2B0074E-0BD5-4A07-81E8-E77CB4427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378" y="3917209"/>
            <a:ext cx="12108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ALBA:</a:t>
            </a:r>
            <a:endParaRPr lang="en-GB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8F92D9C0-880D-409C-A337-73D4BA31B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512" y="4281989"/>
            <a:ext cx="3434011" cy="49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ca-ES" altLang="en-US" sz="2000" dirty="0">
                <a:solidFill>
                  <a:schemeClr val="bg1"/>
                </a:solidFill>
              </a:rPr>
              <a:t>E </a:t>
            </a:r>
            <a:r>
              <a:rPr lang="ca-ES" altLang="en-US" sz="2000" dirty="0">
                <a:solidFill>
                  <a:schemeClr val="bg1"/>
                </a:solidFill>
                <a:cs typeface="Arial" charset="0"/>
              </a:rPr>
              <a:t>≈ 10 MV/m @ 500 MHz</a:t>
            </a:r>
            <a:endParaRPr lang="ca-ES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0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DC4BC-4084-4215-AE8E-86A70E58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17</a:t>
            </a:fld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CCCDA4-DB83-46C2-980B-9F6BA92F2FBE}"/>
              </a:ext>
            </a:extLst>
          </p:cNvPr>
          <p:cNvSpPr/>
          <p:nvPr/>
        </p:nvSpPr>
        <p:spPr>
          <a:xfrm>
            <a:off x="4837720" y="1523308"/>
            <a:ext cx="44158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But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passage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particles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needs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be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synchronized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with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sinusoidal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field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in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cavities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beam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cannot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be a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continuous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particles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but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travel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in “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bunches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”:</a:t>
            </a: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Bunch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spacing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=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wavelength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ALBA: f=500 MHz  </a:t>
            </a:r>
            <a:r>
              <a:rPr lang="es-ES" dirty="0" err="1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es-ES" baseline="-25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=60cm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043D6-0637-4AEA-A487-B60D01F57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4" y="1533525"/>
            <a:ext cx="4502571" cy="232666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F66E74-F80B-4C79-87AB-648745BB53E3}"/>
              </a:ext>
            </a:extLst>
          </p:cNvPr>
          <p:cNvCxnSpPr/>
          <p:nvPr/>
        </p:nvCxnSpPr>
        <p:spPr>
          <a:xfrm>
            <a:off x="1998941" y="3761051"/>
            <a:ext cx="1001864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49C086A-AA8A-4331-85C5-CEEB5314133C}"/>
              </a:ext>
            </a:extLst>
          </p:cNvPr>
          <p:cNvSpPr/>
          <p:nvPr/>
        </p:nvSpPr>
        <p:spPr>
          <a:xfrm>
            <a:off x="2267316" y="3431474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es-ES" baseline="-25000" dirty="0" err="1">
                <a:cs typeface="Arial" panose="020B0604020202020204" pitchFamily="34" charset="0"/>
                <a:sym typeface="Wingdings" panose="05000000000000000000" pitchFamily="2" charset="2"/>
              </a:rPr>
              <a:t>rf</a:t>
            </a:r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26076D6-6090-49A3-BB9D-50652F5F2503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-114085"/>
            <a:ext cx="8344986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Acceleration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rf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systems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0768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EB5832-27CE-452E-ADB6-9D7B8AB8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18</a:t>
            </a:fld>
            <a:endParaRPr lang="es-ES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3BE6B33-E4FD-4149-93D7-5551B736A223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-114085"/>
            <a:ext cx="8344986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Acceleration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rf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systems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F06BA9-D50B-40A7-B88E-6E9BBF249BE0}"/>
              </a:ext>
            </a:extLst>
          </p:cNvPr>
          <p:cNvSpPr txBox="1"/>
          <p:nvPr/>
        </p:nvSpPr>
        <p:spPr>
          <a:xfrm>
            <a:off x="3994485" y="1879325"/>
            <a:ext cx="5065077" cy="28623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So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bem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orbit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length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“L” has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fulfill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L = </a:t>
            </a:r>
            <a:r>
              <a:rPr lang="es-ES" sz="2000" dirty="0" err="1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s-ES" sz="2000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rf</a:t>
            </a:r>
            <a:r>
              <a:rPr lang="es-ES" sz="2000" baseline="-25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·h </a:t>
            </a:r>
          </a:p>
          <a:p>
            <a:pPr lvl="1"/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with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h =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Integer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number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h</a:t>
            </a:r>
            <a:r>
              <a:rPr lang="es-ES" sz="2000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ALBA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=448)</a:t>
            </a:r>
          </a:p>
          <a:p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Since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electrons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travel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at light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speed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rf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= c /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f</a:t>
            </a:r>
            <a:r>
              <a:rPr lang="es-ES" sz="2000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rf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 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s-ES" sz="2000" baseline="-25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=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c·h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/ L</a:t>
            </a:r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tracking </a:t>
            </a:r>
            <a:r>
              <a:rPr lang="es-ES" sz="2000" u="sng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freq</a:t>
            </a:r>
            <a:r>
              <a:rPr lang="es-ES" sz="2000" u="sng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u="sng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rf</a:t>
            </a:r>
            <a:r>
              <a:rPr lang="es-ES" sz="2000" u="sng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es-ES" sz="2000" u="sng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s-ES" sz="2000" u="sng" baseline="-25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rf</a:t>
            </a:r>
            <a:r>
              <a:rPr lang="es-ES" sz="2000" u="sng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allows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track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changes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u="sng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orbit</a:t>
            </a:r>
            <a:r>
              <a:rPr lang="es-ES" sz="2000" u="sng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u="sng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length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accelerator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(L)</a:t>
            </a:r>
            <a:endParaRPr lang="es-ES" sz="2000" baseline="-25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3DC771-8935-4231-B8E3-950A239059FC}"/>
              </a:ext>
            </a:extLst>
          </p:cNvPr>
          <p:cNvSpPr/>
          <p:nvPr/>
        </p:nvSpPr>
        <p:spPr>
          <a:xfrm>
            <a:off x="404261" y="2176108"/>
            <a:ext cx="3205213" cy="258679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CC0A77-45DC-4D04-9CF3-81C1A434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1" b="29110"/>
          <a:stretch/>
        </p:blipFill>
        <p:spPr>
          <a:xfrm>
            <a:off x="1284486" y="1879325"/>
            <a:ext cx="1444761" cy="7206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111802-2FE9-4923-B832-3BA8DC6469FE}"/>
              </a:ext>
            </a:extLst>
          </p:cNvPr>
          <p:cNvSpPr txBox="1"/>
          <p:nvPr/>
        </p:nvSpPr>
        <p:spPr>
          <a:xfrm>
            <a:off x="1405288" y="2731975"/>
            <a:ext cx="1063176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cs typeface="Arial" panose="020B0604020202020204" pitchFamily="34" charset="0"/>
              </a:rPr>
              <a:t>Rf </a:t>
            </a:r>
            <a:r>
              <a:rPr lang="es-ES" sz="2000" dirty="0" err="1">
                <a:cs typeface="Arial" panose="020B0604020202020204" pitchFamily="34" charset="0"/>
              </a:rPr>
              <a:t>cavity</a:t>
            </a:r>
            <a:endParaRPr lang="en-US" sz="2000" dirty="0" err="1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B882C1-F781-43F6-ABDC-EE317B1265BD}"/>
                  </a:ext>
                </a:extLst>
              </p:cNvPr>
              <p:cNvSpPr txBox="1"/>
              <p:nvPr/>
            </p:nvSpPr>
            <p:spPr>
              <a:xfrm>
                <a:off x="1296502" y="3469506"/>
                <a:ext cx="1432745" cy="7205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B882C1-F781-43F6-ABDC-EE317B126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502" y="3469506"/>
                <a:ext cx="1432745" cy="720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7220AF6C-DDC8-4DE0-91EB-621736F77A73}"/>
              </a:ext>
            </a:extLst>
          </p:cNvPr>
          <p:cNvSpPr/>
          <p:nvPr/>
        </p:nvSpPr>
        <p:spPr>
          <a:xfrm>
            <a:off x="867361" y="983324"/>
            <a:ext cx="7847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In circular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accelerators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bunches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need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pass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again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by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cavity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in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synchronism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with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electric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field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8771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C19729-641C-419E-9A18-A92806D0C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19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CC1DD2-E373-4733-8EC5-233918FA718D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-114085"/>
            <a:ext cx="8344986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Acceleration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rf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systems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3DDDE-0592-46E7-B99A-4A3F310D00F0}"/>
              </a:ext>
            </a:extLst>
          </p:cNvPr>
          <p:cNvSpPr txBox="1"/>
          <p:nvPr/>
        </p:nvSpPr>
        <p:spPr>
          <a:xfrm>
            <a:off x="2079166" y="834382"/>
            <a:ext cx="5577304" cy="3963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RF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Frequency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and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Orbit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Length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(i.e.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circumference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)</a:t>
            </a:r>
            <a:endParaRPr lang="en-US" sz="2000" dirty="0" err="1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BC772A-2D6C-4F3F-BA09-3BA889D1A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5"/>
          <a:stretch/>
        </p:blipFill>
        <p:spPr>
          <a:xfrm>
            <a:off x="103691" y="1372381"/>
            <a:ext cx="3294028" cy="1869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B67094-0AEA-4463-AF31-69F48FD1181B}"/>
              </a:ext>
            </a:extLst>
          </p:cNvPr>
          <p:cNvSpPr txBox="1"/>
          <p:nvPr/>
        </p:nvSpPr>
        <p:spPr>
          <a:xfrm>
            <a:off x="204724" y="3532041"/>
            <a:ext cx="309196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frf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499.644MHz +- 20Hz</a:t>
            </a:r>
          </a:p>
          <a:p>
            <a:r>
              <a:rPr lang="es-E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~1e-7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Peak-to-peak orbit amplitude: 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+/- 27um.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FFF8D0-F278-4411-811C-97F61DBD615F}"/>
              </a:ext>
            </a:extLst>
          </p:cNvPr>
          <p:cNvSpPr txBox="1"/>
          <p:nvPr/>
        </p:nvSpPr>
        <p:spPr>
          <a:xfrm>
            <a:off x="3534859" y="3488744"/>
            <a:ext cx="525425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first 6 years o operation, the average RF frequency decreased by 3.1kHz, corresponding to an increase of the electron beam path of +1.7mm</a:t>
            </a:r>
          </a:p>
          <a:p>
            <a:r>
              <a:rPr lang="es-ES" sz="160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(2012 – 2018) = 1.7mm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426181-391C-4059-8653-60D2EA2D7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859" y="1399737"/>
            <a:ext cx="55054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E68AB9-073C-4B71-B76D-E63DE18C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FBA78-8615-4023-964C-2C9DB59D75E5}"/>
              </a:ext>
            </a:extLst>
          </p:cNvPr>
          <p:cNvSpPr/>
          <p:nvPr/>
        </p:nvSpPr>
        <p:spPr>
          <a:xfrm>
            <a:off x="5018596" y="1301466"/>
            <a:ext cx="3416047" cy="3371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…machine that uses </a:t>
            </a:r>
            <a:r>
              <a:rPr lang="en-US" b="1" u="sng" dirty="0">
                <a:solidFill>
                  <a:srgbClr val="FFC000"/>
                </a:solidFill>
                <a:latin typeface="Arial" panose="020B0604020202020204" pitchFamily="34" charset="0"/>
              </a:rPr>
              <a:t>electromagnetic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 fields to propel </a:t>
            </a:r>
            <a:r>
              <a:rPr lang="en-US" b="1" u="sng" dirty="0">
                <a:solidFill>
                  <a:srgbClr val="FFC000"/>
                </a:solidFill>
                <a:latin typeface="Arial" panose="020B0604020202020204" pitchFamily="34" charset="0"/>
              </a:rPr>
              <a:t>charged particles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 to very </a:t>
            </a:r>
            <a:r>
              <a:rPr lang="en-US" b="1" u="sng" dirty="0">
                <a:solidFill>
                  <a:srgbClr val="FFC000"/>
                </a:solidFill>
                <a:latin typeface="Arial" panose="020B0604020202020204" pitchFamily="34" charset="0"/>
              </a:rPr>
              <a:t>high speeds and energies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, and contain them in well-defined </a:t>
            </a:r>
            <a:r>
              <a:rPr lang="en-US" b="1" u="sng" dirty="0">
                <a:solidFill>
                  <a:srgbClr val="FFC000"/>
                </a:solidFill>
                <a:latin typeface="Arial" panose="020B0604020202020204" pitchFamily="34" charset="0"/>
              </a:rPr>
              <a:t>beams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solidFill>
                  <a:srgbClr val="FFC000"/>
                </a:solidFill>
                <a:latin typeface="Arial" panose="020B0604020202020204" pitchFamily="34" charset="0"/>
              </a:rPr>
              <a:t>…</a:t>
            </a:r>
            <a:r>
              <a:rPr lang="es-ES" dirty="0" err="1">
                <a:solidFill>
                  <a:srgbClr val="FFC000"/>
                </a:solidFill>
                <a:latin typeface="Arial" panose="020B0604020202020204" pitchFamily="34" charset="0"/>
              </a:rPr>
              <a:t>variety</a:t>
            </a:r>
            <a:r>
              <a:rPr lang="es-ES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latin typeface="Arial" panose="020B0604020202020204" pitchFamily="34" charset="0"/>
              </a:rPr>
              <a:t>of</a:t>
            </a:r>
            <a:r>
              <a:rPr lang="es-ES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latin typeface="Arial" panose="020B0604020202020204" pitchFamily="34" charset="0"/>
              </a:rPr>
              <a:t>accelerators</a:t>
            </a:r>
            <a:r>
              <a:rPr lang="es-ES" dirty="0">
                <a:solidFill>
                  <a:srgbClr val="FFC000"/>
                </a:solidFill>
                <a:latin typeface="Arial" panose="020B0604020202020204" pitchFamily="34" charset="0"/>
              </a:rPr>
              <a:t>…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FD4255-9673-46D1-B997-78380DA01A4D}"/>
              </a:ext>
            </a:extLst>
          </p:cNvPr>
          <p:cNvGrpSpPr/>
          <p:nvPr/>
        </p:nvGrpSpPr>
        <p:grpSpPr>
          <a:xfrm>
            <a:off x="1190435" y="1116114"/>
            <a:ext cx="3381565" cy="3523611"/>
            <a:chOff x="803106" y="752553"/>
            <a:chExt cx="4237047" cy="41327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87379A-8F88-40FC-9720-D1757D739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4749"/>
            <a:stretch/>
          </p:blipFill>
          <p:spPr>
            <a:xfrm>
              <a:off x="803106" y="752553"/>
              <a:ext cx="4237047" cy="12201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F94759-E153-4B8A-B100-EC2906C1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106" y="1972734"/>
              <a:ext cx="4237047" cy="2912525"/>
            </a:xfrm>
            <a:prstGeom prst="rect">
              <a:avLst/>
            </a:prstGeom>
          </p:spPr>
        </p:pic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CB0A7B3F-5FBC-4C8F-811D-411B6E602F64}"/>
              </a:ext>
            </a:extLst>
          </p:cNvPr>
          <p:cNvSpPr txBox="1">
            <a:spLocks noChangeArrowheads="1"/>
          </p:cNvSpPr>
          <p:nvPr/>
        </p:nvSpPr>
        <p:spPr>
          <a:xfrm>
            <a:off x="10202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What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is a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?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245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1C32A-41C5-42A9-B05D-15F15F72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20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0AB143-FA02-4562-B5AE-AECD88323AE1}"/>
              </a:ext>
            </a:extLst>
          </p:cNvPr>
          <p:cNvSpPr txBox="1">
            <a:spLocks noChangeArrowheads="1"/>
          </p:cNvSpPr>
          <p:nvPr/>
        </p:nvSpPr>
        <p:spPr>
          <a:xfrm>
            <a:off x="10202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Acceleration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E34E0-0055-43A8-88E7-992D42F20274}"/>
              </a:ext>
            </a:extLst>
          </p:cNvPr>
          <p:cNvSpPr txBox="1"/>
          <p:nvPr/>
        </p:nvSpPr>
        <p:spPr>
          <a:xfrm>
            <a:off x="5136769" y="806012"/>
            <a:ext cx="1732847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u="sng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ALBA RF </a:t>
            </a:r>
            <a:r>
              <a:rPr lang="es-ES" sz="2000" u="sng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Cavity</a:t>
            </a:r>
            <a:endParaRPr lang="es-ES" sz="2000" u="sng" dirty="0">
              <a:solidFill>
                <a:schemeClr val="bg1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F0CA05-4354-4847-BBC6-EE38B9630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r="18839"/>
          <a:stretch/>
        </p:blipFill>
        <p:spPr>
          <a:xfrm>
            <a:off x="721894" y="1347271"/>
            <a:ext cx="3936822" cy="3256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AD113-D285-4373-BECD-BC6685F8067F}"/>
              </a:ext>
            </a:extLst>
          </p:cNvPr>
          <p:cNvSpPr txBox="1"/>
          <p:nvPr/>
        </p:nvSpPr>
        <p:spPr>
          <a:xfrm>
            <a:off x="5136769" y="1386113"/>
            <a:ext cx="3150583" cy="31393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DAMPY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Cavity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european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collaboration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among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several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synchrotrons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avoid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high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order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resonances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Precise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design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control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shape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constant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monitoring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temperature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Everything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influences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cavity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resonant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frequency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(so,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orbit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lenght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337953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8F4EB-D089-4490-B097-35508EA4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21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A0FF6-202D-429B-9504-D100A4A1F928}"/>
              </a:ext>
            </a:extLst>
          </p:cNvPr>
          <p:cNvSpPr txBox="1">
            <a:spLocks noChangeArrowheads="1"/>
          </p:cNvSpPr>
          <p:nvPr/>
        </p:nvSpPr>
        <p:spPr>
          <a:xfrm>
            <a:off x="801725" y="1648939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Guidance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:</a:t>
            </a:r>
          </a:p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magnetic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fields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258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2F5A7-0C55-480E-A63E-EFE0708B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22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198DB-B2CF-40D3-870C-93530E25E58E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Guidance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magnetic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fields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5C1D8-1D34-41A0-BAB6-8B1FA6395522}"/>
              </a:ext>
            </a:extLst>
          </p:cNvPr>
          <p:cNvSpPr txBox="1"/>
          <p:nvPr/>
        </p:nvSpPr>
        <p:spPr>
          <a:xfrm>
            <a:off x="1744065" y="949934"/>
            <a:ext cx="6374215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Motion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control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purely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done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with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magnetic</a:t>
            </a:r>
            <a:r>
              <a:rPr lang="es-E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fields</a:t>
            </a:r>
            <a:r>
              <a:rPr lang="es-E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using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cs typeface="Arial" panose="020B0604020202020204" pitchFamily="34" charset="0"/>
              </a:rPr>
              <a:t>Lorentz </a:t>
            </a:r>
            <a:r>
              <a:rPr lang="es-E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Force</a:t>
            </a:r>
            <a:endParaRPr lang="es-E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EF5106-AF31-4F4E-8A81-9603278A5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435" y="1827210"/>
            <a:ext cx="3778360" cy="1175011"/>
          </a:xfrm>
          <a:prstGeom prst="rect">
            <a:avLst/>
          </a:prstGeom>
        </p:spPr>
      </p:pic>
      <p:sp>
        <p:nvSpPr>
          <p:cNvPr id="32" name="Text Box 7">
            <a:extLst>
              <a:ext uri="{FF2B5EF4-FFF2-40B4-BE49-F238E27FC236}">
                <a16:creationId xmlns:a16="http://schemas.microsoft.com/office/drawing/2014/main" id="{589F2492-4F57-4B24-9AA0-9D7781CBA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089" y="3485681"/>
            <a:ext cx="64766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dirty="0" err="1">
                <a:solidFill>
                  <a:schemeClr val="bg1"/>
                </a:solidFill>
              </a:rPr>
              <a:t>Magnetic</a:t>
            </a:r>
            <a:r>
              <a:rPr lang="es-ES" altLang="en-US" dirty="0">
                <a:solidFill>
                  <a:schemeClr val="bg1"/>
                </a:solidFill>
              </a:rPr>
              <a:t> </a:t>
            </a:r>
            <a:r>
              <a:rPr lang="es-ES" altLang="en-US" dirty="0" err="1">
                <a:solidFill>
                  <a:schemeClr val="bg1"/>
                </a:solidFill>
              </a:rPr>
              <a:t>field</a:t>
            </a:r>
            <a:r>
              <a:rPr lang="es-ES" altLang="en-US" dirty="0">
                <a:solidFill>
                  <a:schemeClr val="bg1"/>
                </a:solidFill>
              </a:rPr>
              <a:t> perpendicular </a:t>
            </a:r>
            <a:r>
              <a:rPr lang="es-ES" altLang="en-US" dirty="0" err="1">
                <a:solidFill>
                  <a:schemeClr val="bg1"/>
                </a:solidFill>
              </a:rPr>
              <a:t>to</a:t>
            </a:r>
            <a:r>
              <a:rPr lang="es-ES" altLang="en-US" dirty="0">
                <a:solidFill>
                  <a:schemeClr val="bg1"/>
                </a:solidFill>
              </a:rPr>
              <a:t> </a:t>
            </a:r>
            <a:r>
              <a:rPr lang="es-ES" altLang="en-US" dirty="0" err="1">
                <a:solidFill>
                  <a:schemeClr val="bg1"/>
                </a:solidFill>
              </a:rPr>
              <a:t>the</a:t>
            </a:r>
            <a:r>
              <a:rPr lang="es-ES" altLang="en-US" dirty="0">
                <a:solidFill>
                  <a:schemeClr val="bg1"/>
                </a:solidFill>
              </a:rPr>
              <a:t> </a:t>
            </a:r>
            <a:r>
              <a:rPr lang="es-ES" altLang="en-US" dirty="0" err="1">
                <a:solidFill>
                  <a:schemeClr val="bg1"/>
                </a:solidFill>
              </a:rPr>
              <a:t>electron</a:t>
            </a:r>
            <a:r>
              <a:rPr lang="es-ES" altLang="en-US" dirty="0">
                <a:solidFill>
                  <a:schemeClr val="bg1"/>
                </a:solidFill>
              </a:rPr>
              <a:t> </a:t>
            </a:r>
            <a:r>
              <a:rPr lang="es-ES" altLang="en-US" dirty="0" err="1">
                <a:solidFill>
                  <a:schemeClr val="bg1"/>
                </a:solidFill>
              </a:rPr>
              <a:t>velocity</a:t>
            </a:r>
            <a:r>
              <a:rPr lang="es-ES" altLang="en-US" dirty="0">
                <a:solidFill>
                  <a:schemeClr val="bg1"/>
                </a:solidFill>
              </a:rPr>
              <a:t> produces a transversal </a:t>
            </a:r>
            <a:r>
              <a:rPr lang="es-ES" altLang="en-US" dirty="0" err="1">
                <a:solidFill>
                  <a:schemeClr val="bg1"/>
                </a:solidFill>
              </a:rPr>
              <a:t>force</a:t>
            </a:r>
            <a:r>
              <a:rPr lang="es-ES" altLang="en-US" dirty="0">
                <a:solidFill>
                  <a:schemeClr val="bg1"/>
                </a:solidFill>
              </a:rPr>
              <a:t> and </a:t>
            </a:r>
            <a:r>
              <a:rPr lang="es-ES" altLang="en-US" dirty="0" err="1">
                <a:solidFill>
                  <a:schemeClr val="bg1"/>
                </a:solidFill>
              </a:rPr>
              <a:t>change</a:t>
            </a:r>
            <a:r>
              <a:rPr lang="es-ES" altLang="en-US" dirty="0">
                <a:solidFill>
                  <a:schemeClr val="bg1"/>
                </a:solidFill>
              </a:rPr>
              <a:t> </a:t>
            </a:r>
            <a:r>
              <a:rPr lang="es-ES" altLang="en-US" dirty="0" err="1">
                <a:solidFill>
                  <a:schemeClr val="bg1"/>
                </a:solidFill>
              </a:rPr>
              <a:t>trajectory</a:t>
            </a:r>
            <a:r>
              <a:rPr lang="es-ES" alt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9799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2F5A7-0C55-480E-A63E-EFE0708B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23</a:t>
            </a:fld>
            <a:endParaRPr lang="es-ES"/>
          </a:p>
        </p:txBody>
      </p:sp>
      <p:pic>
        <p:nvPicPr>
          <p:cNvPr id="35" name="Picture 3" descr="ablenkmagnet">
            <a:extLst>
              <a:ext uri="{FF2B5EF4-FFF2-40B4-BE49-F238E27FC236}">
                <a16:creationId xmlns:a16="http://schemas.microsoft.com/office/drawing/2014/main" id="{6558D514-5A43-4EE4-B0EC-FAAA4B97F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5" y="1837274"/>
            <a:ext cx="4379038" cy="156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7">
            <a:extLst>
              <a:ext uri="{FF2B5EF4-FFF2-40B4-BE49-F238E27FC236}">
                <a16:creationId xmlns:a16="http://schemas.microsoft.com/office/drawing/2014/main" id="{2E105AA4-65FD-407E-A7BE-8C661D009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08" y="3589802"/>
            <a:ext cx="43790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600" dirty="0" err="1">
                <a:solidFill>
                  <a:schemeClr val="bg1"/>
                </a:solidFill>
              </a:rPr>
              <a:t>Two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coils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with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high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current</a:t>
            </a:r>
            <a:r>
              <a:rPr lang="es-ES" altLang="en-US" sz="1600" dirty="0">
                <a:solidFill>
                  <a:schemeClr val="bg1"/>
                </a:solidFill>
              </a:rPr>
              <a:t> produce </a:t>
            </a:r>
            <a:r>
              <a:rPr lang="es-ES" altLang="en-US" sz="1600" dirty="0" err="1">
                <a:solidFill>
                  <a:schemeClr val="bg1"/>
                </a:solidFill>
              </a:rPr>
              <a:t>constant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magnetic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field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between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two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poles</a:t>
            </a:r>
            <a:r>
              <a:rPr lang="es-ES" altLang="en-US" sz="1600" dirty="0">
                <a:solidFill>
                  <a:schemeClr val="bg1"/>
                </a:solidFill>
              </a:rPr>
              <a:t> (N/S)</a:t>
            </a:r>
          </a:p>
          <a:p>
            <a:endParaRPr lang="es-ES" altLang="en-US" sz="1600" dirty="0">
              <a:solidFill>
                <a:schemeClr val="bg1"/>
              </a:solidFill>
            </a:endParaRPr>
          </a:p>
          <a:p>
            <a:r>
              <a:rPr lang="es-ES" altLang="en-US" sz="1600" dirty="0" err="1">
                <a:solidFill>
                  <a:schemeClr val="bg1"/>
                </a:solidFill>
              </a:rPr>
              <a:t>By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applying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the</a:t>
            </a:r>
            <a:r>
              <a:rPr lang="es-ES" altLang="en-US" sz="1600" dirty="0">
                <a:solidFill>
                  <a:schemeClr val="bg1"/>
                </a:solidFill>
              </a:rPr>
              <a:t> Lorentz </a:t>
            </a:r>
            <a:r>
              <a:rPr lang="es-ES" altLang="en-US" sz="1600" dirty="0" err="1">
                <a:solidFill>
                  <a:schemeClr val="bg1"/>
                </a:solidFill>
              </a:rPr>
              <a:t>Force</a:t>
            </a:r>
            <a:r>
              <a:rPr lang="es-ES" altLang="en-US" sz="1600" dirty="0">
                <a:solidFill>
                  <a:schemeClr val="bg1"/>
                </a:solidFill>
              </a:rPr>
              <a:t>, </a:t>
            </a:r>
            <a:r>
              <a:rPr lang="es-ES" altLang="en-US" sz="1600" dirty="0" err="1">
                <a:solidFill>
                  <a:schemeClr val="bg1"/>
                </a:solidFill>
              </a:rPr>
              <a:t>particles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bend</a:t>
            </a:r>
            <a:r>
              <a:rPr lang="es-ES" altLang="en-US" sz="1600" dirty="0">
                <a:solidFill>
                  <a:schemeClr val="bg1"/>
                </a:solidFill>
              </a:rPr>
              <a:t> and </a:t>
            </a:r>
            <a:r>
              <a:rPr lang="es-ES" altLang="en-US" sz="1600" dirty="0" err="1">
                <a:solidFill>
                  <a:schemeClr val="bg1"/>
                </a:solidFill>
              </a:rPr>
              <a:t>change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their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trajectory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A0822-84AA-469F-B863-92D44A75D26B}"/>
              </a:ext>
            </a:extLst>
          </p:cNvPr>
          <p:cNvSpPr txBox="1"/>
          <p:nvPr/>
        </p:nvSpPr>
        <p:spPr>
          <a:xfrm>
            <a:off x="2143356" y="1972740"/>
            <a:ext cx="295044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1400" dirty="0">
                <a:cs typeface="Arial" panose="020B0604020202020204" pitchFamily="34" charset="0"/>
              </a:rPr>
              <a:t>N</a:t>
            </a:r>
            <a:endParaRPr lang="en-US" sz="1400" dirty="0" err="1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B11C4-C091-4616-A06C-526EC5124CC8}"/>
              </a:ext>
            </a:extLst>
          </p:cNvPr>
          <p:cNvSpPr txBox="1"/>
          <p:nvPr/>
        </p:nvSpPr>
        <p:spPr>
          <a:xfrm>
            <a:off x="2080173" y="2853755"/>
            <a:ext cx="261947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1400" dirty="0">
                <a:cs typeface="Arial" panose="020B0604020202020204" pitchFamily="34" charset="0"/>
              </a:rPr>
              <a:t>S</a:t>
            </a:r>
            <a:endParaRPr lang="en-US" sz="1400" dirty="0" err="1">
              <a:cs typeface="Arial" panose="020B06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41A18FC0-B409-4846-91B6-F7169B214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537" y="3847920"/>
            <a:ext cx="438441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600" dirty="0" err="1">
                <a:solidFill>
                  <a:schemeClr val="bg1"/>
                </a:solidFill>
              </a:rPr>
              <a:t>Magnetic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field</a:t>
            </a:r>
            <a:r>
              <a:rPr lang="es-ES" altLang="en-US" sz="1600" dirty="0">
                <a:solidFill>
                  <a:schemeClr val="bg1"/>
                </a:solidFill>
              </a:rPr>
              <a:t> at </a:t>
            </a:r>
            <a:r>
              <a:rPr lang="es-ES" altLang="en-US" sz="1600" dirty="0" err="1">
                <a:solidFill>
                  <a:schemeClr val="bg1"/>
                </a:solidFill>
              </a:rPr>
              <a:t>fridges</a:t>
            </a:r>
            <a:r>
              <a:rPr lang="es-ES" altLang="en-US" sz="1600" dirty="0">
                <a:solidFill>
                  <a:schemeClr val="bg1"/>
                </a:solidFill>
              </a:rPr>
              <a:t>: 	B~20 Gauss</a:t>
            </a:r>
          </a:p>
          <a:p>
            <a:r>
              <a:rPr lang="es-ES" altLang="en-US" sz="1600" dirty="0" err="1">
                <a:solidFill>
                  <a:schemeClr val="bg1"/>
                </a:solidFill>
              </a:rPr>
              <a:t>Magnetic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field</a:t>
            </a:r>
            <a:r>
              <a:rPr lang="es-ES" altLang="en-US" sz="1600" dirty="0">
                <a:solidFill>
                  <a:schemeClr val="bg1"/>
                </a:solidFill>
              </a:rPr>
              <a:t> at ALBA </a:t>
            </a:r>
            <a:r>
              <a:rPr lang="es-ES" altLang="en-US" sz="1600" dirty="0" err="1">
                <a:solidFill>
                  <a:schemeClr val="bg1"/>
                </a:solidFill>
              </a:rPr>
              <a:t>dipoles</a:t>
            </a:r>
            <a:r>
              <a:rPr lang="es-ES" altLang="en-US" sz="1600" dirty="0">
                <a:solidFill>
                  <a:schemeClr val="bg1"/>
                </a:solidFill>
              </a:rPr>
              <a:t>: 	B~14 000 Gauss</a:t>
            </a:r>
          </a:p>
          <a:p>
            <a:endParaRPr lang="es-ES" altLang="en-US" sz="1600" dirty="0">
              <a:solidFill>
                <a:schemeClr val="bg1"/>
              </a:solidFill>
            </a:endParaRPr>
          </a:p>
          <a:p>
            <a:r>
              <a:rPr lang="es-ES" altLang="en-US" sz="1600" dirty="0" err="1">
                <a:solidFill>
                  <a:schemeClr val="bg1"/>
                </a:solidFill>
              </a:rPr>
              <a:t>Electrical</a:t>
            </a:r>
            <a:r>
              <a:rPr lang="es-ES" altLang="en-US" sz="1600" dirty="0">
                <a:solidFill>
                  <a:schemeClr val="bg1"/>
                </a:solidFill>
              </a:rPr>
              <a:t> </a:t>
            </a:r>
            <a:r>
              <a:rPr lang="es-ES" altLang="en-US" sz="1600" dirty="0" err="1">
                <a:solidFill>
                  <a:schemeClr val="bg1"/>
                </a:solidFill>
              </a:rPr>
              <a:t>Current</a:t>
            </a:r>
            <a:r>
              <a:rPr lang="es-ES" altLang="en-US" sz="1600" dirty="0">
                <a:solidFill>
                  <a:schemeClr val="bg1"/>
                </a:solidFill>
              </a:rPr>
              <a:t> at </a:t>
            </a:r>
            <a:r>
              <a:rPr lang="es-ES" altLang="en-US" sz="1600" dirty="0" err="1">
                <a:solidFill>
                  <a:schemeClr val="bg1"/>
                </a:solidFill>
              </a:rPr>
              <a:t>coils</a:t>
            </a:r>
            <a:r>
              <a:rPr lang="es-ES" altLang="en-US" sz="1600" dirty="0">
                <a:solidFill>
                  <a:schemeClr val="bg1"/>
                </a:solidFill>
              </a:rPr>
              <a:t>: 	600 A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C694A-79DE-476E-A43C-F5AA17BD7678}"/>
              </a:ext>
            </a:extLst>
          </p:cNvPr>
          <p:cNvSpPr txBox="1"/>
          <p:nvPr/>
        </p:nvSpPr>
        <p:spPr>
          <a:xfrm>
            <a:off x="2615664" y="891014"/>
            <a:ext cx="4297727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u="sng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Curvature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dipolar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magnets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79082E0-DD5E-4A3B-9F88-FA154C4EE6D4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Guidance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magnetic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fields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15" name="Picture 2" descr="pictures 014">
            <a:extLst>
              <a:ext uri="{FF2B5EF4-FFF2-40B4-BE49-F238E27FC236}">
                <a16:creationId xmlns:a16="http://schemas.microsoft.com/office/drawing/2014/main" id="{6578A951-DAEA-4A6E-90DF-F24BE63D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71" y="1601117"/>
            <a:ext cx="2795458" cy="209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64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93C2D-754E-4B75-9062-EE79CD6E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24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790B45-CB8B-42C9-B007-2B57876E3869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Guidance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magnetic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fields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AA5FAA6-6707-472D-8D6D-008D6856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34224" r="34406" b="14041"/>
          <a:stretch>
            <a:fillRect/>
          </a:stretch>
        </p:blipFill>
        <p:spPr bwMode="auto">
          <a:xfrm>
            <a:off x="469704" y="2324116"/>
            <a:ext cx="3919776" cy="208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628" t="34224" r="34406" b="140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3D823-982D-4B88-B9A1-8B5FC8B53BEA}"/>
              </a:ext>
            </a:extLst>
          </p:cNvPr>
          <p:cNvSpPr txBox="1"/>
          <p:nvPr/>
        </p:nvSpPr>
        <p:spPr>
          <a:xfrm>
            <a:off x="4716022" y="2371649"/>
            <a:ext cx="4158532" cy="1938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Particles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with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different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energies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get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dispersed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transversely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in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space</a:t>
            </a:r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Need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something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group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them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again</a:t>
            </a:r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Quadrupole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magnets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DE34E-A4B3-4F11-9BBB-74278CC42C32}"/>
              </a:ext>
            </a:extLst>
          </p:cNvPr>
          <p:cNvSpPr txBox="1"/>
          <p:nvPr/>
        </p:nvSpPr>
        <p:spPr>
          <a:xfrm>
            <a:off x="2615664" y="891014"/>
            <a:ext cx="4297727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u="sng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Curvature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dipolar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magnets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982F6-AB8E-4CD0-BF39-6FD891844893}"/>
              </a:ext>
            </a:extLst>
          </p:cNvPr>
          <p:cNvSpPr txBox="1"/>
          <p:nvPr/>
        </p:nvSpPr>
        <p:spPr>
          <a:xfrm>
            <a:off x="770677" y="1386183"/>
            <a:ext cx="716054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But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energy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beam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not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 Dirac delta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distribution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but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has a Gaussian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distribution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E~0.1%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83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2F5A7-0C55-480E-A63E-EFE0708B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25</a:t>
            </a:fld>
            <a:endParaRPr lang="es-ES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86B1A7AC-4ED1-47F0-9725-8BC562455B0C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Guidance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magnetic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fields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BD3BD-AC8A-4DC2-9461-769528003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495" y="1394923"/>
            <a:ext cx="4845581" cy="29786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5A84D1D-2C44-463D-B388-AF49E251CF72}"/>
              </a:ext>
            </a:extLst>
          </p:cNvPr>
          <p:cNvSpPr txBox="1"/>
          <p:nvPr/>
        </p:nvSpPr>
        <p:spPr>
          <a:xfrm>
            <a:off x="2448686" y="887678"/>
            <a:ext cx="494726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u="sng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Focusing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quadrupolar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magnets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09EB8-68AF-4123-B4F6-1AE8C1B27D95}"/>
              </a:ext>
            </a:extLst>
          </p:cNvPr>
          <p:cNvSpPr txBox="1"/>
          <p:nvPr/>
        </p:nvSpPr>
        <p:spPr>
          <a:xfrm>
            <a:off x="2260496" y="4437258"/>
            <a:ext cx="479278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Note: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focus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hor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plane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defocus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ver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plane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Quadrupoles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usually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go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pairs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or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triplets</a:t>
            </a:r>
            <a:endParaRPr lang="en-US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06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2F5A7-0C55-480E-A63E-EFE0708B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26</a:t>
            </a:fld>
            <a:endParaRPr lang="es-ES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86B1A7AC-4ED1-47F0-9725-8BC562455B0C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Guidance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magnetic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fields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A84D1D-2C44-463D-B388-AF49E251CF72}"/>
              </a:ext>
            </a:extLst>
          </p:cNvPr>
          <p:cNvSpPr txBox="1"/>
          <p:nvPr/>
        </p:nvSpPr>
        <p:spPr>
          <a:xfrm>
            <a:off x="2448686" y="887678"/>
            <a:ext cx="494726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u="sng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Focusing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quadrupolar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magnets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C71A6-C6A6-4FAB-951F-408DBBC8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21" y="2348563"/>
            <a:ext cx="4592650" cy="2288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8D16E-DD05-42A3-BAF8-72D7330B4609}"/>
              </a:ext>
            </a:extLst>
          </p:cNvPr>
          <p:cNvSpPr txBox="1"/>
          <p:nvPr/>
        </p:nvSpPr>
        <p:spPr>
          <a:xfrm>
            <a:off x="770677" y="1386183"/>
            <a:ext cx="716054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But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energy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beam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not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 Dirac delta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distribution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but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has a Gaussian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distribution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E~0.1%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9C0AE-874E-405D-A799-42566AB16E8D}"/>
              </a:ext>
            </a:extLst>
          </p:cNvPr>
          <p:cNvSpPr txBox="1"/>
          <p:nvPr/>
        </p:nvSpPr>
        <p:spPr>
          <a:xfrm>
            <a:off x="4985468" y="2348563"/>
            <a:ext cx="4158532" cy="1938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Particles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with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different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energies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focused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at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different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long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locations</a:t>
            </a:r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Need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something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group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them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again</a:t>
            </a:r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Sextupole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magnets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CC41DF-8A4D-407A-9382-1EE283573748}"/>
              </a:ext>
            </a:extLst>
          </p:cNvPr>
          <p:cNvSpPr/>
          <p:nvPr/>
        </p:nvSpPr>
        <p:spPr>
          <a:xfrm>
            <a:off x="1043796" y="2545872"/>
            <a:ext cx="353683" cy="1957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6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8CD156-7756-4282-9828-6A223BEA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27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7FDD0-7232-4AAF-9915-BB0D31DDA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47" y="1379471"/>
            <a:ext cx="5973960" cy="370411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BBBB5F-D85A-4581-A14A-EFB811C9CD3E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Particle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Guidance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magnetic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fields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67E70-D12B-4A00-8BA5-73CC54E8A3C9}"/>
              </a:ext>
            </a:extLst>
          </p:cNvPr>
          <p:cNvSpPr txBox="1"/>
          <p:nvPr/>
        </p:nvSpPr>
        <p:spPr>
          <a:xfrm>
            <a:off x="2448686" y="887678"/>
            <a:ext cx="494726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Correct</a:t>
            </a:r>
            <a:r>
              <a:rPr lang="es-ES" sz="2000" u="sng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Chromatic</a:t>
            </a:r>
            <a:r>
              <a:rPr lang="es-ES" sz="2000" u="sng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u="sng" dirty="0" err="1">
                <a:solidFill>
                  <a:srgbClr val="FFC000"/>
                </a:solidFill>
                <a:cs typeface="Arial" panose="020B0604020202020204" pitchFamily="34" charset="0"/>
              </a:rPr>
              <a:t>effects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sextupole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Magnets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EB412-CB06-4D1D-A806-F4DD4B707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865" y="3502262"/>
            <a:ext cx="4102318" cy="15798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F15EE8-3082-479A-A4A8-88D19F119B58}"/>
              </a:ext>
            </a:extLst>
          </p:cNvPr>
          <p:cNvSpPr/>
          <p:nvPr/>
        </p:nvSpPr>
        <p:spPr>
          <a:xfrm>
            <a:off x="3286662" y="3725399"/>
            <a:ext cx="310551" cy="1356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27D6B4-A741-424A-8CEF-771E97657821}"/>
              </a:ext>
            </a:extLst>
          </p:cNvPr>
          <p:cNvSpPr/>
          <p:nvPr/>
        </p:nvSpPr>
        <p:spPr>
          <a:xfrm>
            <a:off x="4019588" y="3725399"/>
            <a:ext cx="310551" cy="135674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65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4538F-3040-4808-9D2F-EA374BC0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28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669CEF-DB7A-4E6A-9B3F-71223B24497B}"/>
              </a:ext>
            </a:extLst>
          </p:cNvPr>
          <p:cNvSpPr txBox="1">
            <a:spLocks noChangeArrowheads="1"/>
          </p:cNvSpPr>
          <p:nvPr/>
        </p:nvSpPr>
        <p:spPr>
          <a:xfrm>
            <a:off x="784472" y="1761082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Synchrotron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Radiation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210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BE83C4-1714-445F-9B7C-79ABC7EF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29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77BFA-AABB-46B6-8168-DBEFA20139E7}"/>
              </a:ext>
            </a:extLst>
          </p:cNvPr>
          <p:cNvSpPr txBox="1">
            <a:spLocks noChangeArrowheads="1"/>
          </p:cNvSpPr>
          <p:nvPr/>
        </p:nvSpPr>
        <p:spPr>
          <a:xfrm>
            <a:off x="563061" y="38422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4400" dirty="0" err="1">
                <a:solidFill>
                  <a:schemeClr val="bg1"/>
                </a:solidFill>
              </a:rPr>
              <a:t>Synchrotron</a:t>
            </a:r>
            <a:r>
              <a:rPr lang="ca-ES" sz="4400" dirty="0">
                <a:solidFill>
                  <a:schemeClr val="bg1"/>
                </a:solidFill>
              </a:rPr>
              <a:t> </a:t>
            </a:r>
            <a:r>
              <a:rPr lang="ca-ES" sz="4400" dirty="0" err="1">
                <a:solidFill>
                  <a:schemeClr val="bg1"/>
                </a:solidFill>
              </a:rPr>
              <a:t>Radiation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6" name="Picture 3" descr="ablenkmagnet">
            <a:extLst>
              <a:ext uri="{FF2B5EF4-FFF2-40B4-BE49-F238E27FC236}">
                <a16:creationId xmlns:a16="http://schemas.microsoft.com/office/drawing/2014/main" id="{642EA29A-94E9-4C17-8BCB-D4709E56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1" y="2960058"/>
            <a:ext cx="4251669" cy="183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Extract 6">
            <a:extLst>
              <a:ext uri="{FF2B5EF4-FFF2-40B4-BE49-F238E27FC236}">
                <a16:creationId xmlns:a16="http://schemas.microsoft.com/office/drawing/2014/main" id="{DB65B960-A306-418B-9665-1FA08923FE8A}"/>
              </a:ext>
            </a:extLst>
          </p:cNvPr>
          <p:cNvSpPr/>
          <p:nvPr/>
        </p:nvSpPr>
        <p:spPr>
          <a:xfrm rot="17370296">
            <a:off x="3097491" y="2967400"/>
            <a:ext cx="554816" cy="1753167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5970B-C5F0-4BEC-A4DF-AFC75E199F00}"/>
              </a:ext>
            </a:extLst>
          </p:cNvPr>
          <p:cNvSpPr txBox="1"/>
          <p:nvPr/>
        </p:nvSpPr>
        <p:spPr>
          <a:xfrm>
            <a:off x="3918900" y="3793714"/>
            <a:ext cx="1028002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Synchr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. light</a:t>
            </a:r>
            <a:endParaRPr lang="en-US" sz="16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7613-9392-4259-8B8E-32A8E17CD6D1}"/>
              </a:ext>
            </a:extLst>
          </p:cNvPr>
          <p:cNvSpPr txBox="1"/>
          <p:nvPr/>
        </p:nvSpPr>
        <p:spPr>
          <a:xfrm>
            <a:off x="320330" y="1094422"/>
            <a:ext cx="4626572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Relativistic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charged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particles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emet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radiation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when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are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bent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in a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dipole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spectrum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this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radiation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goes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from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near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infrared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hard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x-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rays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D38C64-F9E2-4414-A363-AC4D1E0C3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2" r="11915" b="5039"/>
          <a:stretch/>
        </p:blipFill>
        <p:spPr>
          <a:xfrm>
            <a:off x="5845193" y="868776"/>
            <a:ext cx="3066333" cy="366389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EB070F4-34B1-4922-B08C-4C3538FA759D}"/>
              </a:ext>
            </a:extLst>
          </p:cNvPr>
          <p:cNvSpPr/>
          <p:nvPr/>
        </p:nvSpPr>
        <p:spPr>
          <a:xfrm>
            <a:off x="6744929" y="2375104"/>
            <a:ext cx="530941" cy="5112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FAC45-9AFE-4196-8DEE-847C0A84C085}"/>
              </a:ext>
            </a:extLst>
          </p:cNvPr>
          <p:cNvSpPr txBox="1"/>
          <p:nvPr/>
        </p:nvSpPr>
        <p:spPr>
          <a:xfrm>
            <a:off x="6474780" y="4532670"/>
            <a:ext cx="216495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General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Electrics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(1947)</a:t>
            </a:r>
            <a:endParaRPr lang="en-US" sz="16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569253-6DA4-49F5-A8ED-1B8A7FAC3654}"/>
              </a:ext>
            </a:extLst>
          </p:cNvPr>
          <p:cNvSpPr txBox="1"/>
          <p:nvPr/>
        </p:nvSpPr>
        <p:spPr>
          <a:xfrm>
            <a:off x="2190498" y="3213614"/>
            <a:ext cx="355742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1400" dirty="0">
                <a:cs typeface="Arial" panose="020B0604020202020204" pitchFamily="34" charset="0"/>
              </a:rPr>
              <a:t>N </a:t>
            </a:r>
            <a:endParaRPr lang="en-US" sz="1400" dirty="0" err="1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F80B8-B8E0-4998-85C6-EFD9805E7165}"/>
              </a:ext>
            </a:extLst>
          </p:cNvPr>
          <p:cNvSpPr txBox="1"/>
          <p:nvPr/>
        </p:nvSpPr>
        <p:spPr>
          <a:xfrm>
            <a:off x="2198974" y="4059018"/>
            <a:ext cx="314449" cy="3077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1400" dirty="0">
                <a:cs typeface="Arial" panose="020B0604020202020204" pitchFamily="34" charset="0"/>
              </a:rPr>
              <a:t>S </a:t>
            </a:r>
            <a:endParaRPr lang="en-US" sz="1400" dirty="0" err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A0E320-718B-4DA3-AC68-3C1FA461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</a:t>
            </a:fld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75C5FF-F338-4611-A599-900EC3DDFCCF}"/>
              </a:ext>
            </a:extLst>
          </p:cNvPr>
          <p:cNvSpPr txBox="1"/>
          <p:nvPr/>
        </p:nvSpPr>
        <p:spPr>
          <a:xfrm>
            <a:off x="2734797" y="909878"/>
            <a:ext cx="344914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~30000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accelerators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worldwide</a:t>
            </a:r>
            <a:endParaRPr lang="en-US" sz="2000" dirty="0" err="1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DA66B-8422-4615-8DE3-3658298A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90"/>
          <a:stretch/>
        </p:blipFill>
        <p:spPr>
          <a:xfrm>
            <a:off x="1767327" y="1585836"/>
            <a:ext cx="5609345" cy="340823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6E1E2D8-A21A-46C4-BCA8-7D5A0FA1B239}"/>
              </a:ext>
            </a:extLst>
          </p:cNvPr>
          <p:cNvSpPr/>
          <p:nvPr/>
        </p:nvSpPr>
        <p:spPr>
          <a:xfrm>
            <a:off x="3581373" y="1585836"/>
            <a:ext cx="435926" cy="162795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8B23AF3-C0F6-404F-8A8F-9DBDA69790F4}"/>
              </a:ext>
            </a:extLst>
          </p:cNvPr>
          <p:cNvSpPr txBox="1">
            <a:spLocks noChangeArrowheads="1"/>
          </p:cNvSpPr>
          <p:nvPr/>
        </p:nvSpPr>
        <p:spPr>
          <a:xfrm>
            <a:off x="11726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Types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of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4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E7A580-D1F5-41AA-ADE1-C49E0ECC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30</a:t>
            </a:fld>
            <a:endParaRPr lang="es-E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01EF08-0D39-469A-98CA-C809B6272B79}"/>
              </a:ext>
            </a:extLst>
          </p:cNvPr>
          <p:cNvGrpSpPr/>
          <p:nvPr/>
        </p:nvGrpSpPr>
        <p:grpSpPr>
          <a:xfrm>
            <a:off x="1139374" y="1185333"/>
            <a:ext cx="3318935" cy="3483236"/>
            <a:chOff x="4411132" y="998034"/>
            <a:chExt cx="4191001" cy="4076935"/>
          </a:xfrm>
        </p:grpSpPr>
        <p:pic>
          <p:nvPicPr>
            <p:cNvPr id="11" name="Picture 3" descr="ablenkmagnet">
              <a:extLst>
                <a:ext uri="{FF2B5EF4-FFF2-40B4-BE49-F238E27FC236}">
                  <a16:creationId xmlns:a16="http://schemas.microsoft.com/office/drawing/2014/main" id="{3DC0E71B-16BE-4C6A-8A2A-744A9CA3D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6397">
              <a:off x="7205131" y="1323987"/>
              <a:ext cx="782071" cy="33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ablenkmagnet">
              <a:extLst>
                <a:ext uri="{FF2B5EF4-FFF2-40B4-BE49-F238E27FC236}">
                  <a16:creationId xmlns:a16="http://schemas.microsoft.com/office/drawing/2014/main" id="{3466A4A3-4B69-4930-A4F0-6D9B3ECB6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05776">
              <a:off x="7659139" y="1912985"/>
              <a:ext cx="943021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 descr="ablenkmagnet">
              <a:extLst>
                <a:ext uri="{FF2B5EF4-FFF2-40B4-BE49-F238E27FC236}">
                  <a16:creationId xmlns:a16="http://schemas.microsoft.com/office/drawing/2014/main" id="{A1371A2C-A6B8-4EDA-A41B-4DF46A5F9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42173">
              <a:off x="7963481" y="2650256"/>
              <a:ext cx="94302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ablenkmagnet">
              <a:extLst>
                <a:ext uri="{FF2B5EF4-FFF2-40B4-BE49-F238E27FC236}">
                  <a16:creationId xmlns:a16="http://schemas.microsoft.com/office/drawing/2014/main" id="{B4FF7490-B852-4F38-BA34-5BFB4F65C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78147">
              <a:off x="8029620" y="3358967"/>
              <a:ext cx="826958" cy="318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ablenkmagnet">
              <a:extLst>
                <a:ext uri="{FF2B5EF4-FFF2-40B4-BE49-F238E27FC236}">
                  <a16:creationId xmlns:a16="http://schemas.microsoft.com/office/drawing/2014/main" id="{C5DB968B-7172-4352-B220-901F44A86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14544">
              <a:off x="7718418" y="4003284"/>
              <a:ext cx="826957" cy="319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ablenkmagnet">
              <a:extLst>
                <a:ext uri="{FF2B5EF4-FFF2-40B4-BE49-F238E27FC236}">
                  <a16:creationId xmlns:a16="http://schemas.microsoft.com/office/drawing/2014/main" id="{E168BC8A-366B-433A-8C22-ADA511D09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83923">
              <a:off x="7099118" y="4514434"/>
              <a:ext cx="891836" cy="29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 descr="ablenkmagnet">
              <a:extLst>
                <a:ext uri="{FF2B5EF4-FFF2-40B4-BE49-F238E27FC236}">
                  <a16:creationId xmlns:a16="http://schemas.microsoft.com/office/drawing/2014/main" id="{ECF9AA86-7E99-43ED-A7CD-349FFB5D6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20320">
              <a:off x="6371919" y="4754474"/>
              <a:ext cx="891836" cy="29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ablenkmagnet">
              <a:extLst>
                <a:ext uri="{FF2B5EF4-FFF2-40B4-BE49-F238E27FC236}">
                  <a16:creationId xmlns:a16="http://schemas.microsoft.com/office/drawing/2014/main" id="{40005BD0-2647-4A13-963B-DB94DED30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183" y="4738647"/>
              <a:ext cx="782072" cy="336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 descr="ablenkmagnet">
              <a:extLst>
                <a:ext uri="{FF2B5EF4-FFF2-40B4-BE49-F238E27FC236}">
                  <a16:creationId xmlns:a16="http://schemas.microsoft.com/office/drawing/2014/main" id="{BB77D0DA-4063-4B81-89D9-A222A6CF7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36397">
              <a:off x="5027305" y="4481460"/>
              <a:ext cx="782071" cy="33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 descr="ablenkmagnet">
              <a:extLst>
                <a:ext uri="{FF2B5EF4-FFF2-40B4-BE49-F238E27FC236}">
                  <a16:creationId xmlns:a16="http://schemas.microsoft.com/office/drawing/2014/main" id="{114ACB32-6C6C-4239-9741-8CD588B23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05776">
              <a:off x="4412351" y="3948065"/>
              <a:ext cx="94302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 descr="ablenkmagnet">
              <a:extLst>
                <a:ext uri="{FF2B5EF4-FFF2-40B4-BE49-F238E27FC236}">
                  <a16:creationId xmlns:a16="http://schemas.microsoft.com/office/drawing/2014/main" id="{CE1E31FE-CCE3-4BD4-84F9-1BD3A7D73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42173">
              <a:off x="4108010" y="3210793"/>
              <a:ext cx="943021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 descr="ablenkmagnet">
              <a:extLst>
                <a:ext uri="{FF2B5EF4-FFF2-40B4-BE49-F238E27FC236}">
                  <a16:creationId xmlns:a16="http://schemas.microsoft.com/office/drawing/2014/main" id="{76EE9026-9CA5-411C-B433-B94CB416A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78146">
              <a:off x="4156687" y="2463422"/>
              <a:ext cx="826957" cy="31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 descr="ablenkmagnet">
              <a:extLst>
                <a:ext uri="{FF2B5EF4-FFF2-40B4-BE49-F238E27FC236}">
                  <a16:creationId xmlns:a16="http://schemas.microsoft.com/office/drawing/2014/main" id="{7AFA0C2B-E06A-4233-9B5D-3D180FCD7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14545">
              <a:off x="4469136" y="1817851"/>
              <a:ext cx="826958" cy="319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 descr="ablenkmagnet">
              <a:extLst>
                <a:ext uri="{FF2B5EF4-FFF2-40B4-BE49-F238E27FC236}">
                  <a16:creationId xmlns:a16="http://schemas.microsoft.com/office/drawing/2014/main" id="{C9AE3303-8D79-4C83-9B14-A9C3B735E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83923">
              <a:off x="5021077" y="1330583"/>
              <a:ext cx="891836" cy="29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29F45E-F929-4725-B65D-84E72E77D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01" b="29110"/>
            <a:stretch/>
          </p:blipFill>
          <p:spPr>
            <a:xfrm>
              <a:off x="5877387" y="998034"/>
              <a:ext cx="1444761" cy="720632"/>
            </a:xfrm>
            <a:prstGeom prst="rect">
              <a:avLst/>
            </a:prstGeom>
          </p:spPr>
        </p:pic>
      </p:grpSp>
      <p:sp>
        <p:nvSpPr>
          <p:cNvPr id="29" name="Flowchart: Extract 6">
            <a:extLst>
              <a:ext uri="{FF2B5EF4-FFF2-40B4-BE49-F238E27FC236}">
                <a16:creationId xmlns:a16="http://schemas.microsoft.com/office/drawing/2014/main" id="{4468BE3F-432A-444B-AB5A-4787957349D5}"/>
              </a:ext>
            </a:extLst>
          </p:cNvPr>
          <p:cNvSpPr/>
          <p:nvPr/>
        </p:nvSpPr>
        <p:spPr>
          <a:xfrm rot="5184756">
            <a:off x="1738395" y="4048668"/>
            <a:ext cx="255134" cy="1206959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Extract 6">
            <a:extLst>
              <a:ext uri="{FF2B5EF4-FFF2-40B4-BE49-F238E27FC236}">
                <a16:creationId xmlns:a16="http://schemas.microsoft.com/office/drawing/2014/main" id="{4C9FC7EC-F767-496A-A735-372063F607E6}"/>
              </a:ext>
            </a:extLst>
          </p:cNvPr>
          <p:cNvSpPr/>
          <p:nvPr/>
        </p:nvSpPr>
        <p:spPr>
          <a:xfrm rot="10253371">
            <a:off x="909826" y="1937318"/>
            <a:ext cx="255134" cy="1206959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Extract 6">
            <a:extLst>
              <a:ext uri="{FF2B5EF4-FFF2-40B4-BE49-F238E27FC236}">
                <a16:creationId xmlns:a16="http://schemas.microsoft.com/office/drawing/2014/main" id="{766DEAA2-6759-4CF8-A832-B22581B72E5E}"/>
              </a:ext>
            </a:extLst>
          </p:cNvPr>
          <p:cNvSpPr/>
          <p:nvPr/>
        </p:nvSpPr>
        <p:spPr>
          <a:xfrm rot="19604320">
            <a:off x="4408494" y="1958842"/>
            <a:ext cx="227151" cy="1184933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Extract 6">
            <a:extLst>
              <a:ext uri="{FF2B5EF4-FFF2-40B4-BE49-F238E27FC236}">
                <a16:creationId xmlns:a16="http://schemas.microsoft.com/office/drawing/2014/main" id="{9FAC5505-4271-4EE7-87AC-884469030C05}"/>
              </a:ext>
            </a:extLst>
          </p:cNvPr>
          <p:cNvSpPr/>
          <p:nvPr/>
        </p:nvSpPr>
        <p:spPr>
          <a:xfrm rot="1006739">
            <a:off x="3926077" y="3883591"/>
            <a:ext cx="255134" cy="1206959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Extract 6">
            <a:extLst>
              <a:ext uri="{FF2B5EF4-FFF2-40B4-BE49-F238E27FC236}">
                <a16:creationId xmlns:a16="http://schemas.microsoft.com/office/drawing/2014/main" id="{537759A9-FCF0-45AA-900E-AC70C70A474B}"/>
              </a:ext>
            </a:extLst>
          </p:cNvPr>
          <p:cNvSpPr/>
          <p:nvPr/>
        </p:nvSpPr>
        <p:spPr>
          <a:xfrm rot="11698332">
            <a:off x="1523990" y="1266977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Extract 6">
            <a:extLst>
              <a:ext uri="{FF2B5EF4-FFF2-40B4-BE49-F238E27FC236}">
                <a16:creationId xmlns:a16="http://schemas.microsoft.com/office/drawing/2014/main" id="{002C8614-CD4D-4D2B-897F-2CACC755D0B1}"/>
              </a:ext>
            </a:extLst>
          </p:cNvPr>
          <p:cNvSpPr/>
          <p:nvPr/>
        </p:nvSpPr>
        <p:spPr>
          <a:xfrm rot="12491328">
            <a:off x="2005863" y="904929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Extract 6">
            <a:extLst>
              <a:ext uri="{FF2B5EF4-FFF2-40B4-BE49-F238E27FC236}">
                <a16:creationId xmlns:a16="http://schemas.microsoft.com/office/drawing/2014/main" id="{EBA83B62-F450-4854-ADF4-1C0412919D5F}"/>
              </a:ext>
            </a:extLst>
          </p:cNvPr>
          <p:cNvSpPr/>
          <p:nvPr/>
        </p:nvSpPr>
        <p:spPr>
          <a:xfrm rot="17572892">
            <a:off x="3983667" y="1363238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Extract 6">
            <a:extLst>
              <a:ext uri="{FF2B5EF4-FFF2-40B4-BE49-F238E27FC236}">
                <a16:creationId xmlns:a16="http://schemas.microsoft.com/office/drawing/2014/main" id="{D81623F7-FC33-4278-A5BD-78E14C945634}"/>
              </a:ext>
            </a:extLst>
          </p:cNvPr>
          <p:cNvSpPr/>
          <p:nvPr/>
        </p:nvSpPr>
        <p:spPr>
          <a:xfrm rot="19845276">
            <a:off x="4572071" y="2761688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Extract 6">
            <a:extLst>
              <a:ext uri="{FF2B5EF4-FFF2-40B4-BE49-F238E27FC236}">
                <a16:creationId xmlns:a16="http://schemas.microsoft.com/office/drawing/2014/main" id="{FED6DB0A-417B-4741-BA78-23FB8947F7FB}"/>
              </a:ext>
            </a:extLst>
          </p:cNvPr>
          <p:cNvSpPr/>
          <p:nvPr/>
        </p:nvSpPr>
        <p:spPr>
          <a:xfrm>
            <a:off x="4378521" y="3412854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Extract 6">
            <a:extLst>
              <a:ext uri="{FF2B5EF4-FFF2-40B4-BE49-F238E27FC236}">
                <a16:creationId xmlns:a16="http://schemas.microsoft.com/office/drawing/2014/main" id="{05D6C21C-C1DB-41BC-8623-D7236B312C7A}"/>
              </a:ext>
            </a:extLst>
          </p:cNvPr>
          <p:cNvSpPr/>
          <p:nvPr/>
        </p:nvSpPr>
        <p:spPr>
          <a:xfrm rot="2303453">
            <a:off x="3372360" y="4292946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Extract 6">
            <a:extLst>
              <a:ext uri="{FF2B5EF4-FFF2-40B4-BE49-F238E27FC236}">
                <a16:creationId xmlns:a16="http://schemas.microsoft.com/office/drawing/2014/main" id="{E8004867-5EDE-417A-94B5-EFDC80FB7F23}"/>
              </a:ext>
            </a:extLst>
          </p:cNvPr>
          <p:cNvSpPr/>
          <p:nvPr/>
        </p:nvSpPr>
        <p:spPr>
          <a:xfrm rot="4306874">
            <a:off x="2672093" y="4359111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Extract 6">
            <a:extLst>
              <a:ext uri="{FF2B5EF4-FFF2-40B4-BE49-F238E27FC236}">
                <a16:creationId xmlns:a16="http://schemas.microsoft.com/office/drawing/2014/main" id="{04896451-1DB3-49B0-A0A7-1C803E28A5E8}"/>
              </a:ext>
            </a:extLst>
          </p:cNvPr>
          <p:cNvSpPr/>
          <p:nvPr/>
        </p:nvSpPr>
        <p:spPr>
          <a:xfrm rot="5999564">
            <a:off x="1453431" y="3920942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Extract 6">
            <a:extLst>
              <a:ext uri="{FF2B5EF4-FFF2-40B4-BE49-F238E27FC236}">
                <a16:creationId xmlns:a16="http://schemas.microsoft.com/office/drawing/2014/main" id="{F29EA87C-C769-43EA-956E-A444985AE276}"/>
              </a:ext>
            </a:extLst>
          </p:cNvPr>
          <p:cNvSpPr/>
          <p:nvPr/>
        </p:nvSpPr>
        <p:spPr>
          <a:xfrm rot="8347627">
            <a:off x="1120736" y="3161227"/>
            <a:ext cx="99411" cy="70006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B8C0937-676C-44CA-B3AE-F45C79FD05A9}"/>
              </a:ext>
            </a:extLst>
          </p:cNvPr>
          <p:cNvSpPr/>
          <p:nvPr/>
        </p:nvSpPr>
        <p:spPr>
          <a:xfrm rot="20967087">
            <a:off x="416495" y="963323"/>
            <a:ext cx="712561" cy="1269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4A8DE2-209D-42AF-8FE5-E04D87211D72}"/>
              </a:ext>
            </a:extLst>
          </p:cNvPr>
          <p:cNvSpPr txBox="1"/>
          <p:nvPr/>
        </p:nvSpPr>
        <p:spPr>
          <a:xfrm rot="15562702">
            <a:off x="187056" y="1424375"/>
            <a:ext cx="115768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 err="1">
                <a:cs typeface="Arial" panose="020B0604020202020204" pitchFamily="34" charset="0"/>
              </a:rPr>
              <a:t>beamline</a:t>
            </a:r>
            <a:endParaRPr lang="en-US" sz="2000" dirty="0" err="1"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76900B-85D5-43E3-B07F-3C3670B23FC0}"/>
              </a:ext>
            </a:extLst>
          </p:cNvPr>
          <p:cNvSpPr/>
          <p:nvPr/>
        </p:nvSpPr>
        <p:spPr>
          <a:xfrm rot="15650019">
            <a:off x="525392" y="4145782"/>
            <a:ext cx="712561" cy="1269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A62D9A-02B7-4B71-9811-091CD6C4BE17}"/>
              </a:ext>
            </a:extLst>
          </p:cNvPr>
          <p:cNvSpPr txBox="1"/>
          <p:nvPr/>
        </p:nvSpPr>
        <p:spPr>
          <a:xfrm rot="21007666">
            <a:off x="283696" y="4599227"/>
            <a:ext cx="115768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 err="1">
                <a:cs typeface="Arial" panose="020B0604020202020204" pitchFamily="34" charset="0"/>
              </a:rPr>
              <a:t>beamline</a:t>
            </a:r>
            <a:endParaRPr lang="en-US" sz="2000" dirty="0" err="1"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1EBE26-9D31-4F13-BBCA-79EBD2D41930}"/>
              </a:ext>
            </a:extLst>
          </p:cNvPr>
          <p:cNvSpPr txBox="1"/>
          <p:nvPr/>
        </p:nvSpPr>
        <p:spPr>
          <a:xfrm>
            <a:off x="4957679" y="1182370"/>
            <a:ext cx="4059322" cy="31393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First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experiments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with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light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were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“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parasitic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”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experiments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from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particle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colliders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just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use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radiation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produced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by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dipoles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when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particles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were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bent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Experiments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were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done in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experimental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beamlines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48D10E5B-30DC-49D2-A691-6F5E93E0726D}"/>
              </a:ext>
            </a:extLst>
          </p:cNvPr>
          <p:cNvSpPr txBox="1">
            <a:spLocks noChangeArrowheads="1"/>
          </p:cNvSpPr>
          <p:nvPr/>
        </p:nvSpPr>
        <p:spPr>
          <a:xfrm>
            <a:off x="815881" y="179797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4400" dirty="0" err="1">
                <a:solidFill>
                  <a:schemeClr val="bg1"/>
                </a:solidFill>
              </a:rPr>
              <a:t>Synchrotron</a:t>
            </a:r>
            <a:r>
              <a:rPr lang="ca-ES" sz="4400" dirty="0">
                <a:solidFill>
                  <a:schemeClr val="bg1"/>
                </a:solidFill>
              </a:rPr>
              <a:t> </a:t>
            </a:r>
            <a:r>
              <a:rPr lang="ca-ES" sz="4400" dirty="0" err="1">
                <a:solidFill>
                  <a:schemeClr val="bg1"/>
                </a:solidFill>
              </a:rPr>
              <a:t>Radiation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272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B353A-430C-4DD8-8E17-4A841257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31</a:t>
            </a:fld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A62F9-4D57-4D56-9782-714FC0D4C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61" y="1491916"/>
            <a:ext cx="3786549" cy="3181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549E2-66FC-46B6-BED3-E8DDCE4CFDC9}"/>
              </a:ext>
            </a:extLst>
          </p:cNvPr>
          <p:cNvSpPr txBox="1"/>
          <p:nvPr/>
        </p:nvSpPr>
        <p:spPr>
          <a:xfrm>
            <a:off x="4794392" y="1708416"/>
            <a:ext cx="3786547" cy="25853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Wisconsin (USA), 1968 – 1987</a:t>
            </a:r>
          </a:p>
          <a:p>
            <a:pPr marL="342900" indent="-342900">
              <a:buFontTx/>
              <a:buChar char="-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C = 9m (octogonal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shape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!) </a:t>
            </a: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E=240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MeV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8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dipoles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+ 4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quads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+ 1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cavity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Two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dipoles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were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used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extract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light</a:t>
            </a:r>
          </a:p>
          <a:p>
            <a:pPr marL="342900" indent="-342900">
              <a:buFontTx/>
              <a:buChar char="-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27987-A4A9-40AC-9AA6-0CBA16238BFB}"/>
              </a:ext>
            </a:extLst>
          </p:cNvPr>
          <p:cNvSpPr txBox="1"/>
          <p:nvPr/>
        </p:nvSpPr>
        <p:spPr>
          <a:xfrm>
            <a:off x="606854" y="925430"/>
            <a:ext cx="7568547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Tantalus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first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accelerator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designed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purely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produce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light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D3875-0A25-4218-9802-4BD3175ED71C}"/>
              </a:ext>
            </a:extLst>
          </p:cNvPr>
          <p:cNvSpPr txBox="1"/>
          <p:nvPr/>
        </p:nvSpPr>
        <p:spPr>
          <a:xfrm>
            <a:off x="3176338" y="3024891"/>
            <a:ext cx="445956" cy="40011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  <a:cs typeface="Arial" panose="020B0604020202020204" pitchFamily="34" charset="0"/>
              </a:rPr>
              <a:t>RF</a:t>
            </a:r>
            <a:endParaRPr lang="en-US" sz="2000" b="1" dirty="0" err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370FD-6CDD-42B0-90DB-30AE27AA6CC0}"/>
              </a:ext>
            </a:extLst>
          </p:cNvPr>
          <p:cNvSpPr txBox="1"/>
          <p:nvPr/>
        </p:nvSpPr>
        <p:spPr>
          <a:xfrm>
            <a:off x="1833148" y="3020981"/>
            <a:ext cx="697627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1600" b="1" dirty="0" err="1">
                <a:solidFill>
                  <a:srgbClr val="92D050"/>
                </a:solidFill>
                <a:cs typeface="Arial" panose="020B0604020202020204" pitchFamily="34" charset="0"/>
              </a:rPr>
              <a:t>dipols</a:t>
            </a:r>
            <a:endParaRPr lang="en-US" sz="1600" b="1" dirty="0" err="1">
              <a:solidFill>
                <a:srgbClr val="92D050"/>
              </a:solidFill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3D1075-7907-48F4-8666-9E947EAA98DC}"/>
              </a:ext>
            </a:extLst>
          </p:cNvPr>
          <p:cNvGrpSpPr/>
          <p:nvPr/>
        </p:nvGrpSpPr>
        <p:grpSpPr>
          <a:xfrm>
            <a:off x="1388366" y="2358189"/>
            <a:ext cx="1679021" cy="662792"/>
            <a:chOff x="1388366" y="2358189"/>
            <a:chExt cx="1679021" cy="66279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3A9DA73-6C0B-4821-A830-0BC6FC8A9A12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1833148" y="2367815"/>
              <a:ext cx="348814" cy="653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26D7CC6-57CB-484A-957B-BD4A186600A0}"/>
                </a:ext>
              </a:extLst>
            </p:cNvPr>
            <p:cNvCxnSpPr>
              <a:stCxn id="9" idx="0"/>
            </p:cNvCxnSpPr>
            <p:nvPr/>
          </p:nvCxnSpPr>
          <p:spPr>
            <a:xfrm flipV="1">
              <a:off x="2181962" y="2358189"/>
              <a:ext cx="396797" cy="6627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C63B7CB-B1CB-43EF-AD8D-84820707D0BA}"/>
                </a:ext>
              </a:extLst>
            </p:cNvPr>
            <p:cNvCxnSpPr>
              <a:stCxn id="9" idx="0"/>
            </p:cNvCxnSpPr>
            <p:nvPr/>
          </p:nvCxnSpPr>
          <p:spPr>
            <a:xfrm flipV="1">
              <a:off x="2181962" y="2800952"/>
              <a:ext cx="885425" cy="2200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E8C7AAB-5426-4142-BB3B-4177FB8B6DC2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1388366" y="2829827"/>
              <a:ext cx="793596" cy="1911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10E05-41BE-4967-AFCF-D61F0726E200}"/>
              </a:ext>
            </a:extLst>
          </p:cNvPr>
          <p:cNvGrpSpPr/>
          <p:nvPr/>
        </p:nvGrpSpPr>
        <p:grpSpPr>
          <a:xfrm rot="10985514">
            <a:off x="1292849" y="3427366"/>
            <a:ext cx="1679021" cy="662792"/>
            <a:chOff x="1388366" y="2358189"/>
            <a:chExt cx="1679021" cy="66279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2AF67F4-6CA4-403C-8101-1B89693204DA}"/>
                </a:ext>
              </a:extLst>
            </p:cNvPr>
            <p:cNvCxnSpPr/>
            <p:nvPr/>
          </p:nvCxnSpPr>
          <p:spPr>
            <a:xfrm flipH="1" flipV="1">
              <a:off x="1833148" y="2367815"/>
              <a:ext cx="348814" cy="653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FC825CA-20D4-4737-9424-2D08B34B2D6C}"/>
                </a:ext>
              </a:extLst>
            </p:cNvPr>
            <p:cNvCxnSpPr/>
            <p:nvPr/>
          </p:nvCxnSpPr>
          <p:spPr>
            <a:xfrm flipV="1">
              <a:off x="2181962" y="2358189"/>
              <a:ext cx="396797" cy="6627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D6856A-6BFA-4480-A892-5E004CA0032B}"/>
                </a:ext>
              </a:extLst>
            </p:cNvPr>
            <p:cNvCxnSpPr/>
            <p:nvPr/>
          </p:nvCxnSpPr>
          <p:spPr>
            <a:xfrm flipV="1">
              <a:off x="2181962" y="2800952"/>
              <a:ext cx="885425" cy="2200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9A7904-8735-4450-A0A9-0E9FC010794C}"/>
                </a:ext>
              </a:extLst>
            </p:cNvPr>
            <p:cNvCxnSpPr/>
            <p:nvPr/>
          </p:nvCxnSpPr>
          <p:spPr>
            <a:xfrm flipH="1" flipV="1">
              <a:off x="1388366" y="2829827"/>
              <a:ext cx="793596" cy="1911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Flowchart: Extract 6">
            <a:extLst>
              <a:ext uri="{FF2B5EF4-FFF2-40B4-BE49-F238E27FC236}">
                <a16:creationId xmlns:a16="http://schemas.microsoft.com/office/drawing/2014/main" id="{75DD3094-BDFD-4CDE-A1BA-8C437D7A4180}"/>
              </a:ext>
            </a:extLst>
          </p:cNvPr>
          <p:cNvSpPr/>
          <p:nvPr/>
        </p:nvSpPr>
        <p:spPr>
          <a:xfrm rot="18563056">
            <a:off x="2095895" y="4034091"/>
            <a:ext cx="402164" cy="1110196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Extract 6">
            <a:extLst>
              <a:ext uri="{FF2B5EF4-FFF2-40B4-BE49-F238E27FC236}">
                <a16:creationId xmlns:a16="http://schemas.microsoft.com/office/drawing/2014/main" id="{D7776FB0-1C38-4B9A-BF79-BE4ED026D5DA}"/>
              </a:ext>
            </a:extLst>
          </p:cNvPr>
          <p:cNvSpPr/>
          <p:nvPr/>
        </p:nvSpPr>
        <p:spPr>
          <a:xfrm rot="5051690">
            <a:off x="1034100" y="1758576"/>
            <a:ext cx="402164" cy="1110196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FF1133AE-BC19-4CC5-A287-A2E55C982978}"/>
              </a:ext>
            </a:extLst>
          </p:cNvPr>
          <p:cNvSpPr txBox="1">
            <a:spLocks noChangeArrowheads="1"/>
          </p:cNvSpPr>
          <p:nvPr/>
        </p:nvSpPr>
        <p:spPr>
          <a:xfrm>
            <a:off x="815881" y="179797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4400" dirty="0" err="1">
                <a:solidFill>
                  <a:schemeClr val="bg1"/>
                </a:solidFill>
              </a:rPr>
              <a:t>Synchrotron</a:t>
            </a:r>
            <a:r>
              <a:rPr lang="ca-ES" sz="4400" dirty="0">
                <a:solidFill>
                  <a:schemeClr val="bg1"/>
                </a:solidFill>
              </a:rPr>
              <a:t> </a:t>
            </a:r>
            <a:r>
              <a:rPr lang="ca-ES" sz="4400" dirty="0" err="1">
                <a:solidFill>
                  <a:schemeClr val="bg1"/>
                </a:solidFill>
              </a:rPr>
              <a:t>Radiation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4074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B353A-430C-4DD8-8E17-4A841257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32</a:t>
            </a:fld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79E63-198F-4AFE-A9F4-621DCAC1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89" y="1708416"/>
            <a:ext cx="4281843" cy="2863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BABA3-E2D7-4BCF-94A4-4C9DAEE1DC7A}"/>
              </a:ext>
            </a:extLst>
          </p:cNvPr>
          <p:cNvSpPr txBox="1"/>
          <p:nvPr/>
        </p:nvSpPr>
        <p:spPr>
          <a:xfrm>
            <a:off x="4794392" y="1708416"/>
            <a:ext cx="3786547" cy="25853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Wisconsin (USA), 1968 – 1987</a:t>
            </a:r>
          </a:p>
          <a:p>
            <a:pPr marL="342900" indent="-342900">
              <a:buFontTx/>
              <a:buChar char="-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C = 9m (octogonal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shape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!) </a:t>
            </a: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E=240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MeV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8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dipoles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+ 4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quads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+ 1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cavity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Two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dipoles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were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used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extract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light</a:t>
            </a:r>
          </a:p>
          <a:p>
            <a:pPr marL="342900" indent="-342900">
              <a:buFontTx/>
              <a:buChar char="-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CC3C1F-F066-4F52-A3C3-36CFC0A63802}"/>
              </a:ext>
            </a:extLst>
          </p:cNvPr>
          <p:cNvSpPr txBox="1"/>
          <p:nvPr/>
        </p:nvSpPr>
        <p:spPr>
          <a:xfrm>
            <a:off x="606854" y="925430"/>
            <a:ext cx="7568547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Tantalus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first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accelerator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designed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purely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produce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light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B77F175-4BD1-4077-89A8-63F78A641B4A}"/>
              </a:ext>
            </a:extLst>
          </p:cNvPr>
          <p:cNvSpPr txBox="1">
            <a:spLocks noChangeArrowheads="1"/>
          </p:cNvSpPr>
          <p:nvPr/>
        </p:nvSpPr>
        <p:spPr>
          <a:xfrm>
            <a:off x="815881" y="179797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4400" dirty="0" err="1">
                <a:solidFill>
                  <a:schemeClr val="bg1"/>
                </a:solidFill>
              </a:rPr>
              <a:t>Synchrotron</a:t>
            </a:r>
            <a:r>
              <a:rPr lang="ca-ES" sz="4400" dirty="0">
                <a:solidFill>
                  <a:schemeClr val="bg1"/>
                </a:solidFill>
              </a:rPr>
              <a:t> </a:t>
            </a:r>
            <a:r>
              <a:rPr lang="ca-ES" sz="4400" dirty="0" err="1">
                <a:solidFill>
                  <a:schemeClr val="bg1"/>
                </a:solidFill>
              </a:rPr>
              <a:t>Radiation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0097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F6C8A-EB06-4F11-BE8F-6E624635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33</a:t>
            </a:fld>
            <a:endParaRPr lang="es-ES"/>
          </a:p>
        </p:txBody>
      </p:sp>
      <p:pic>
        <p:nvPicPr>
          <p:cNvPr id="5" name="Picture 3" descr="ablenkmagnet">
            <a:extLst>
              <a:ext uri="{FF2B5EF4-FFF2-40B4-BE49-F238E27FC236}">
                <a16:creationId xmlns:a16="http://schemas.microsoft.com/office/drawing/2014/main" id="{654E68F8-E690-4152-A3B3-FA9DE8E4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97">
            <a:off x="3155982" y="1392006"/>
            <a:ext cx="619337" cy="28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ablenkmagnet">
            <a:extLst>
              <a:ext uri="{FF2B5EF4-FFF2-40B4-BE49-F238E27FC236}">
                <a16:creationId xmlns:a16="http://schemas.microsoft.com/office/drawing/2014/main" id="{728C3F10-9A1D-4A3F-9EF2-37124EAA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2173">
            <a:off x="3727085" y="2533864"/>
            <a:ext cx="805695" cy="2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ablenkmagnet">
            <a:extLst>
              <a:ext uri="{FF2B5EF4-FFF2-40B4-BE49-F238E27FC236}">
                <a16:creationId xmlns:a16="http://schemas.microsoft.com/office/drawing/2014/main" id="{19AE14C9-1989-4261-BDF6-DF96654C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4544">
            <a:off x="3371618" y="3771943"/>
            <a:ext cx="706532" cy="25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ablenkmagnet">
            <a:extLst>
              <a:ext uri="{FF2B5EF4-FFF2-40B4-BE49-F238E27FC236}">
                <a16:creationId xmlns:a16="http://schemas.microsoft.com/office/drawing/2014/main" id="{10293C57-82B6-4B5E-A76F-76CC964C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6397">
            <a:off x="1621453" y="4014949"/>
            <a:ext cx="619337" cy="28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ablenkmagnet">
            <a:extLst>
              <a:ext uri="{FF2B5EF4-FFF2-40B4-BE49-F238E27FC236}">
                <a16:creationId xmlns:a16="http://schemas.microsoft.com/office/drawing/2014/main" id="{A5680E5D-4F5C-493E-848D-22BD07E5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61796">
            <a:off x="719959" y="2678733"/>
            <a:ext cx="805695" cy="2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ablenkmagnet">
            <a:extLst>
              <a:ext uri="{FF2B5EF4-FFF2-40B4-BE49-F238E27FC236}">
                <a16:creationId xmlns:a16="http://schemas.microsoft.com/office/drawing/2014/main" id="{6B7A63D6-47F3-451B-B3E2-219696D3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3923">
            <a:off x="1426387" y="1397642"/>
            <a:ext cx="7062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96A47B-AAC1-4A6A-8E49-187F65A22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01" b="29110"/>
          <a:stretch/>
        </p:blipFill>
        <p:spPr>
          <a:xfrm>
            <a:off x="2104516" y="1113520"/>
            <a:ext cx="1144134" cy="61569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B641B5-C93D-4271-9D6D-0D3B264FA61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690893" y="1767439"/>
            <a:ext cx="317026" cy="49313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BD14BC-9C17-45CB-9478-F8D3880E84AF}"/>
              </a:ext>
            </a:extLst>
          </p:cNvPr>
          <p:cNvCxnSpPr>
            <a:cxnSpLocks/>
            <a:endCxn id="9" idx="1"/>
          </p:cNvCxnSpPr>
          <p:nvPr/>
        </p:nvCxnSpPr>
        <p:spPr>
          <a:xfrm flipH="1">
            <a:off x="3893858" y="3045053"/>
            <a:ext cx="207217" cy="543093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5F655E-FC71-440E-AA6C-B5B2BB5200D3}"/>
              </a:ext>
            </a:extLst>
          </p:cNvPr>
          <p:cNvCxnSpPr>
            <a:cxnSpLocks/>
            <a:endCxn id="13" idx="1"/>
          </p:cNvCxnSpPr>
          <p:nvPr/>
        </p:nvCxnSpPr>
        <p:spPr>
          <a:xfrm flipH="1">
            <a:off x="2217685" y="4003521"/>
            <a:ext cx="1323443" cy="273036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40B4EF9-A0DE-4427-B390-392F4D430E55}"/>
              </a:ext>
            </a:extLst>
          </p:cNvPr>
          <p:cNvCxnSpPr>
            <a:cxnSpLocks/>
            <a:endCxn id="15" idx="1"/>
          </p:cNvCxnSpPr>
          <p:nvPr/>
        </p:nvCxnSpPr>
        <p:spPr>
          <a:xfrm flipH="1" flipV="1">
            <a:off x="1220060" y="3180296"/>
            <a:ext cx="465074" cy="728042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BC8D70-207E-4540-B5F1-4A0A5824BA4F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1159893" y="1719275"/>
            <a:ext cx="325499" cy="742407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BEA440-54C0-4686-83CB-B8438FC4B4A7}"/>
              </a:ext>
            </a:extLst>
          </p:cNvPr>
          <p:cNvGrpSpPr/>
          <p:nvPr/>
        </p:nvGrpSpPr>
        <p:grpSpPr>
          <a:xfrm rot="3064382">
            <a:off x="3584477" y="1993426"/>
            <a:ext cx="553846" cy="64423"/>
            <a:chOff x="4251792" y="1809750"/>
            <a:chExt cx="553846" cy="8598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8DCCB0C-79BF-412D-A8D2-D5A8CF6C17CE}"/>
                </a:ext>
              </a:extLst>
            </p:cNvPr>
            <p:cNvSpPr/>
            <p:nvPr/>
          </p:nvSpPr>
          <p:spPr>
            <a:xfrm>
              <a:off x="4346925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8CAFBCB-8244-4E28-8FF6-659B37BD2EAF}"/>
                </a:ext>
              </a:extLst>
            </p:cNvPr>
            <p:cNvSpPr/>
            <p:nvPr/>
          </p:nvSpPr>
          <p:spPr>
            <a:xfrm>
              <a:off x="4251792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E8F958-2896-42FD-91DD-F686B2F5A4B4}"/>
                </a:ext>
              </a:extLst>
            </p:cNvPr>
            <p:cNvSpPr/>
            <p:nvPr/>
          </p:nvSpPr>
          <p:spPr>
            <a:xfrm>
              <a:off x="4535240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0C64E7-7BA1-4A95-B3A6-4FBFB78EE3A2}"/>
                </a:ext>
              </a:extLst>
            </p:cNvPr>
            <p:cNvSpPr/>
            <p:nvPr/>
          </p:nvSpPr>
          <p:spPr>
            <a:xfrm>
              <a:off x="4440107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32565DA-32FC-4413-8017-8E871888DD6E}"/>
                </a:ext>
              </a:extLst>
            </p:cNvPr>
            <p:cNvSpPr/>
            <p:nvPr/>
          </p:nvSpPr>
          <p:spPr>
            <a:xfrm>
              <a:off x="4723555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D8C1E58-BBC2-44E7-8AE5-14BB016BE67E}"/>
                </a:ext>
              </a:extLst>
            </p:cNvPr>
            <p:cNvSpPr/>
            <p:nvPr/>
          </p:nvSpPr>
          <p:spPr>
            <a:xfrm>
              <a:off x="4628422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8EA650-782A-4CEA-9968-538625B6AEB9}"/>
              </a:ext>
            </a:extLst>
          </p:cNvPr>
          <p:cNvGrpSpPr/>
          <p:nvPr/>
        </p:nvGrpSpPr>
        <p:grpSpPr>
          <a:xfrm rot="6671206">
            <a:off x="3720655" y="3323827"/>
            <a:ext cx="553846" cy="64423"/>
            <a:chOff x="4251792" y="1809750"/>
            <a:chExt cx="553846" cy="8598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73E86C-8279-4DA8-9E5A-AAF0A425986E}"/>
                </a:ext>
              </a:extLst>
            </p:cNvPr>
            <p:cNvSpPr/>
            <p:nvPr/>
          </p:nvSpPr>
          <p:spPr>
            <a:xfrm>
              <a:off x="4346925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59EF1A3-60E0-44CE-9A9C-C19A0333A0C7}"/>
                </a:ext>
              </a:extLst>
            </p:cNvPr>
            <p:cNvSpPr/>
            <p:nvPr/>
          </p:nvSpPr>
          <p:spPr>
            <a:xfrm>
              <a:off x="4251792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D3CF59-5D40-4C72-A5F6-56830975E372}"/>
                </a:ext>
              </a:extLst>
            </p:cNvPr>
            <p:cNvSpPr/>
            <p:nvPr/>
          </p:nvSpPr>
          <p:spPr>
            <a:xfrm>
              <a:off x="4535240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FE8F30F-C52C-4C68-8942-8A8EA8CE239B}"/>
                </a:ext>
              </a:extLst>
            </p:cNvPr>
            <p:cNvSpPr/>
            <p:nvPr/>
          </p:nvSpPr>
          <p:spPr>
            <a:xfrm>
              <a:off x="4440107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C76E7E1-CD9A-4744-9450-CE505116BF38}"/>
                </a:ext>
              </a:extLst>
            </p:cNvPr>
            <p:cNvSpPr/>
            <p:nvPr/>
          </p:nvSpPr>
          <p:spPr>
            <a:xfrm>
              <a:off x="4723555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A41C3A-8606-43C5-8964-26BE0AB97084}"/>
                </a:ext>
              </a:extLst>
            </p:cNvPr>
            <p:cNvSpPr/>
            <p:nvPr/>
          </p:nvSpPr>
          <p:spPr>
            <a:xfrm>
              <a:off x="4628422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AE30A0A-248A-42E7-9FFD-D47C1E262C96}"/>
              </a:ext>
            </a:extLst>
          </p:cNvPr>
          <p:cNvGrpSpPr/>
          <p:nvPr/>
        </p:nvGrpSpPr>
        <p:grpSpPr>
          <a:xfrm rot="10120880">
            <a:off x="2626982" y="4107827"/>
            <a:ext cx="553846" cy="64423"/>
            <a:chOff x="4251792" y="1809750"/>
            <a:chExt cx="553846" cy="8598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9077A19-AC7C-4169-9C56-B4F051ED7BCE}"/>
                </a:ext>
              </a:extLst>
            </p:cNvPr>
            <p:cNvSpPr/>
            <p:nvPr/>
          </p:nvSpPr>
          <p:spPr>
            <a:xfrm>
              <a:off x="4346925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1B615E6-D012-4C6D-AE46-CBF1D51E4E2A}"/>
                </a:ext>
              </a:extLst>
            </p:cNvPr>
            <p:cNvSpPr/>
            <p:nvPr/>
          </p:nvSpPr>
          <p:spPr>
            <a:xfrm>
              <a:off x="4251792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95C23A0-163D-4147-A102-3079F0336F22}"/>
                </a:ext>
              </a:extLst>
            </p:cNvPr>
            <p:cNvSpPr/>
            <p:nvPr/>
          </p:nvSpPr>
          <p:spPr>
            <a:xfrm>
              <a:off x="4535240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2F4123-334D-4B0E-9A68-6353E4A90DBC}"/>
                </a:ext>
              </a:extLst>
            </p:cNvPr>
            <p:cNvSpPr/>
            <p:nvPr/>
          </p:nvSpPr>
          <p:spPr>
            <a:xfrm>
              <a:off x="4440107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064A926-6D1E-448D-A1A5-04F7BECF1CBD}"/>
                </a:ext>
              </a:extLst>
            </p:cNvPr>
            <p:cNvSpPr/>
            <p:nvPr/>
          </p:nvSpPr>
          <p:spPr>
            <a:xfrm>
              <a:off x="4723555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A610C4E-342F-4A44-9A98-DF799AD6929F}"/>
                </a:ext>
              </a:extLst>
            </p:cNvPr>
            <p:cNvSpPr/>
            <p:nvPr/>
          </p:nvSpPr>
          <p:spPr>
            <a:xfrm>
              <a:off x="4628422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2F4EF-81E5-43E3-B176-41D2532A5984}"/>
              </a:ext>
            </a:extLst>
          </p:cNvPr>
          <p:cNvGrpSpPr/>
          <p:nvPr/>
        </p:nvGrpSpPr>
        <p:grpSpPr>
          <a:xfrm rot="17574392">
            <a:off x="1054114" y="2071888"/>
            <a:ext cx="553846" cy="64423"/>
            <a:chOff x="4251792" y="1809750"/>
            <a:chExt cx="553846" cy="85983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A76C5F2-AE56-4CCD-A65C-FC1BCD048904}"/>
                </a:ext>
              </a:extLst>
            </p:cNvPr>
            <p:cNvSpPr/>
            <p:nvPr/>
          </p:nvSpPr>
          <p:spPr>
            <a:xfrm>
              <a:off x="4346925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E652AE1-A0BF-4EBC-824D-6FB78C9ABBD0}"/>
                </a:ext>
              </a:extLst>
            </p:cNvPr>
            <p:cNvSpPr/>
            <p:nvPr/>
          </p:nvSpPr>
          <p:spPr>
            <a:xfrm>
              <a:off x="4251792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463432A-43D1-4FDF-A5C3-F8686E850B54}"/>
                </a:ext>
              </a:extLst>
            </p:cNvPr>
            <p:cNvSpPr/>
            <p:nvPr/>
          </p:nvSpPr>
          <p:spPr>
            <a:xfrm>
              <a:off x="4535240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0E28A04-BFE1-4E75-86D8-B6A37CC83E66}"/>
                </a:ext>
              </a:extLst>
            </p:cNvPr>
            <p:cNvSpPr/>
            <p:nvPr/>
          </p:nvSpPr>
          <p:spPr>
            <a:xfrm>
              <a:off x="4440107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741BE89-75CB-4C9D-BD85-DB5B9199CA2E}"/>
                </a:ext>
              </a:extLst>
            </p:cNvPr>
            <p:cNvSpPr/>
            <p:nvPr/>
          </p:nvSpPr>
          <p:spPr>
            <a:xfrm>
              <a:off x="4723555" y="1809750"/>
              <a:ext cx="82083" cy="8598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AFDE50E-4DA5-4258-9929-A17A610E0B05}"/>
                </a:ext>
              </a:extLst>
            </p:cNvPr>
            <p:cNvSpPr/>
            <p:nvPr/>
          </p:nvSpPr>
          <p:spPr>
            <a:xfrm>
              <a:off x="4628422" y="1809750"/>
              <a:ext cx="82083" cy="85983"/>
            </a:xfrm>
            <a:prstGeom prst="rect">
              <a:avLst/>
            </a:prstGeom>
            <a:solidFill>
              <a:srgbClr val="37894B"/>
            </a:solidFill>
            <a:ln>
              <a:solidFill>
                <a:srgbClr val="378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4" name="Arc 113">
            <a:extLst>
              <a:ext uri="{FF2B5EF4-FFF2-40B4-BE49-F238E27FC236}">
                <a16:creationId xmlns:a16="http://schemas.microsoft.com/office/drawing/2014/main" id="{701EF59A-970A-49F7-A48C-392235EE0CDB}"/>
              </a:ext>
            </a:extLst>
          </p:cNvPr>
          <p:cNvSpPr/>
          <p:nvPr/>
        </p:nvSpPr>
        <p:spPr>
          <a:xfrm rot="3988939">
            <a:off x="-170360" y="2726862"/>
            <a:ext cx="2065867" cy="718658"/>
          </a:xfrm>
          <a:prstGeom prst="arc">
            <a:avLst>
              <a:gd name="adj1" fmla="val 19413854"/>
              <a:gd name="adj2" fmla="val 0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D31DCFB-4C6F-416B-8C6D-4D5E7AC9CFD8}"/>
              </a:ext>
            </a:extLst>
          </p:cNvPr>
          <p:cNvSpPr txBox="1"/>
          <p:nvPr/>
        </p:nvSpPr>
        <p:spPr>
          <a:xfrm>
            <a:off x="424986" y="3383001"/>
            <a:ext cx="97975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 err="1">
                <a:cs typeface="Arial" panose="020B0604020202020204" pitchFamily="34" charset="0"/>
              </a:rPr>
              <a:t>injecció</a:t>
            </a:r>
            <a:endParaRPr lang="en-US" sz="2000" dirty="0" err="1"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7D58504-0F43-4C56-A067-F285E29C223C}"/>
              </a:ext>
            </a:extLst>
          </p:cNvPr>
          <p:cNvSpPr txBox="1"/>
          <p:nvPr/>
        </p:nvSpPr>
        <p:spPr>
          <a:xfrm>
            <a:off x="4542818" y="1101032"/>
            <a:ext cx="4614820" cy="34163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After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Tantalus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scientific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community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started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exploit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radiation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In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early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90s,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so-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called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“3rd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Generation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SLS”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were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designed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such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that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:  </a:t>
            </a: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Maximize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light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Allow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experiments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in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most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stable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conditions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Maximize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space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for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b="1" i="1" dirty="0" err="1">
                <a:solidFill>
                  <a:schemeClr val="bg1"/>
                </a:solidFill>
                <a:cs typeface="Arial" panose="020B0604020202020204" pitchFamily="34" charset="0"/>
              </a:rPr>
              <a:t>Insertion</a:t>
            </a:r>
            <a:r>
              <a:rPr lang="es-ES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b="1" i="1" dirty="0" err="1">
                <a:solidFill>
                  <a:schemeClr val="bg1"/>
                </a:solidFill>
                <a:cs typeface="Arial" panose="020B0604020202020204" pitchFamily="34" charset="0"/>
              </a:rPr>
              <a:t>Devices</a:t>
            </a:r>
            <a:endParaRPr lang="es-ES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7" name="Flowchart: Extract 6">
            <a:extLst>
              <a:ext uri="{FF2B5EF4-FFF2-40B4-BE49-F238E27FC236}">
                <a16:creationId xmlns:a16="http://schemas.microsoft.com/office/drawing/2014/main" id="{02294EAA-E920-4F82-84B9-9AE6CDEA21DE}"/>
              </a:ext>
            </a:extLst>
          </p:cNvPr>
          <p:cNvSpPr/>
          <p:nvPr/>
        </p:nvSpPr>
        <p:spPr>
          <a:xfrm rot="10253371">
            <a:off x="787297" y="1732594"/>
            <a:ext cx="255134" cy="1206959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3DAB84E-91D0-4A00-BD63-EF7A046D641C}"/>
              </a:ext>
            </a:extLst>
          </p:cNvPr>
          <p:cNvSpPr/>
          <p:nvPr/>
        </p:nvSpPr>
        <p:spPr>
          <a:xfrm rot="20967087">
            <a:off x="423767" y="869145"/>
            <a:ext cx="592183" cy="1155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Extract 6">
            <a:extLst>
              <a:ext uri="{FF2B5EF4-FFF2-40B4-BE49-F238E27FC236}">
                <a16:creationId xmlns:a16="http://schemas.microsoft.com/office/drawing/2014/main" id="{2A1D72D6-FDC0-44E4-9BE7-1376011CB47E}"/>
              </a:ext>
            </a:extLst>
          </p:cNvPr>
          <p:cNvSpPr/>
          <p:nvPr/>
        </p:nvSpPr>
        <p:spPr>
          <a:xfrm rot="4265972">
            <a:off x="2225252" y="3840713"/>
            <a:ext cx="255134" cy="1206959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3189888C-CB47-4CF8-A5B5-078608AA0CA1}"/>
              </a:ext>
            </a:extLst>
          </p:cNvPr>
          <p:cNvSpPr/>
          <p:nvPr/>
        </p:nvSpPr>
        <p:spPr>
          <a:xfrm rot="14925371">
            <a:off x="1210928" y="4257130"/>
            <a:ext cx="499438" cy="10149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C1AEC61-684B-4B75-AED9-41F8C876DF44}"/>
              </a:ext>
            </a:extLst>
          </p:cNvPr>
          <p:cNvSpPr/>
          <p:nvPr/>
        </p:nvSpPr>
        <p:spPr>
          <a:xfrm rot="15549645">
            <a:off x="143807" y="1252081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cs typeface="Arial" panose="020B0604020202020204" pitchFamily="34" charset="0"/>
              </a:rPr>
              <a:t>beamline</a:t>
            </a:r>
            <a:endParaRPr lang="en-US" dirty="0" err="1">
              <a:cs typeface="Arial" panose="020B0604020202020204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BC9A3A9-C6FE-4A81-82B4-6D1A790E6E58}"/>
              </a:ext>
            </a:extLst>
          </p:cNvPr>
          <p:cNvSpPr/>
          <p:nvPr/>
        </p:nvSpPr>
        <p:spPr>
          <a:xfrm rot="20175534">
            <a:off x="865245" y="4570482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cs typeface="Arial" panose="020B0604020202020204" pitchFamily="34" charset="0"/>
              </a:rPr>
              <a:t>beamline</a:t>
            </a:r>
            <a:endParaRPr lang="en-US" dirty="0" err="1">
              <a:cs typeface="Arial" panose="020B0604020202020204" pitchFamily="34" charset="0"/>
            </a:endParaRPr>
          </a:p>
        </p:txBody>
      </p:sp>
      <p:sp>
        <p:nvSpPr>
          <p:cNvPr id="56" name="Rectangle 2">
            <a:extLst>
              <a:ext uri="{FF2B5EF4-FFF2-40B4-BE49-F238E27FC236}">
                <a16:creationId xmlns:a16="http://schemas.microsoft.com/office/drawing/2014/main" id="{135CE8C7-B8EA-4C26-92A5-8AB2AB0DEB44}"/>
              </a:ext>
            </a:extLst>
          </p:cNvPr>
          <p:cNvSpPr txBox="1">
            <a:spLocks noChangeArrowheads="1"/>
          </p:cNvSpPr>
          <p:nvPr/>
        </p:nvSpPr>
        <p:spPr>
          <a:xfrm>
            <a:off x="835745" y="91406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4400" dirty="0" err="1">
                <a:solidFill>
                  <a:schemeClr val="bg1"/>
                </a:solidFill>
              </a:rPr>
              <a:t>Synchrotron</a:t>
            </a:r>
            <a:r>
              <a:rPr lang="ca-ES" sz="4400" dirty="0">
                <a:solidFill>
                  <a:schemeClr val="bg1"/>
                </a:solidFill>
              </a:rPr>
              <a:t> Light </a:t>
            </a:r>
            <a:r>
              <a:rPr lang="ca-ES" sz="4400" dirty="0" err="1">
                <a:solidFill>
                  <a:schemeClr val="bg1"/>
                </a:solidFill>
              </a:rPr>
              <a:t>Sources</a:t>
            </a:r>
            <a:r>
              <a:rPr lang="ca-ES" sz="4400" dirty="0">
                <a:solidFill>
                  <a:schemeClr val="bg1"/>
                </a:solidFill>
              </a:rPr>
              <a:t> (SLS)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BB552E-6EC8-447E-B2CF-1F9E3D934617}"/>
              </a:ext>
            </a:extLst>
          </p:cNvPr>
          <p:cNvCxnSpPr>
            <a:cxnSpLocks/>
          </p:cNvCxnSpPr>
          <p:nvPr/>
        </p:nvCxnSpPr>
        <p:spPr>
          <a:xfrm flipH="1" flipV="1">
            <a:off x="4090456" y="3437365"/>
            <a:ext cx="560018" cy="5661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C44433-683C-4BCE-9B8D-BE350AD239BC}"/>
              </a:ext>
            </a:extLst>
          </p:cNvPr>
          <p:cNvCxnSpPr>
            <a:cxnSpLocks/>
          </p:cNvCxnSpPr>
          <p:nvPr/>
        </p:nvCxnSpPr>
        <p:spPr>
          <a:xfrm flipH="1">
            <a:off x="2997112" y="4054103"/>
            <a:ext cx="1598545" cy="1718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22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40B3F3-8701-4A07-B48A-B4EED5C52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1696" y="4855480"/>
            <a:ext cx="429658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34</a:t>
            </a:fld>
            <a:endParaRPr lang="es-ES"/>
          </a:p>
        </p:txBody>
      </p:sp>
      <p:pic>
        <p:nvPicPr>
          <p:cNvPr id="3" name="Picture 2" descr="http://www.spring8.or.jp/en/facilities/bl/light_source_optics/sources/insertion_device/1undprinciple.png">
            <a:extLst>
              <a:ext uri="{FF2B5EF4-FFF2-40B4-BE49-F238E27FC236}">
                <a16:creationId xmlns:a16="http://schemas.microsoft.com/office/drawing/2014/main" id="{475E1262-FCB0-463D-9A35-AFF2DA3EA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/>
          <a:stretch/>
        </p:blipFill>
        <p:spPr bwMode="auto">
          <a:xfrm>
            <a:off x="82648" y="1675160"/>
            <a:ext cx="6246798" cy="302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Extract 6">
            <a:extLst>
              <a:ext uri="{FF2B5EF4-FFF2-40B4-BE49-F238E27FC236}">
                <a16:creationId xmlns:a16="http://schemas.microsoft.com/office/drawing/2014/main" id="{4BC44B05-60C8-4C65-956E-02DCA60E7ADC}"/>
              </a:ext>
            </a:extLst>
          </p:cNvPr>
          <p:cNvSpPr/>
          <p:nvPr/>
        </p:nvSpPr>
        <p:spPr>
          <a:xfrm rot="17370296" flipH="1">
            <a:off x="5709439" y="2379277"/>
            <a:ext cx="519474" cy="3719906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5126"/>
              <a:gd name="connsiteY0" fmla="*/ 10000 h 10907"/>
              <a:gd name="connsiteX1" fmla="*/ 5000 w 15126"/>
              <a:gd name="connsiteY1" fmla="*/ 0 h 10907"/>
              <a:gd name="connsiteX2" fmla="*/ 15126 w 15126"/>
              <a:gd name="connsiteY2" fmla="*/ 10907 h 10907"/>
              <a:gd name="connsiteX3" fmla="*/ 0 w 15126"/>
              <a:gd name="connsiteY3" fmla="*/ 10000 h 10907"/>
              <a:gd name="connsiteX0" fmla="*/ 752 w 10126"/>
              <a:gd name="connsiteY0" fmla="*/ 9904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752 w 10126"/>
              <a:gd name="connsiteY3" fmla="*/ 9904 h 10907"/>
              <a:gd name="connsiteX0" fmla="*/ 295 w 10126"/>
              <a:gd name="connsiteY0" fmla="*/ 9278 h 10907"/>
              <a:gd name="connsiteX1" fmla="*/ 0 w 10126"/>
              <a:gd name="connsiteY1" fmla="*/ 0 h 10907"/>
              <a:gd name="connsiteX2" fmla="*/ 10126 w 10126"/>
              <a:gd name="connsiteY2" fmla="*/ 10907 h 10907"/>
              <a:gd name="connsiteX3" fmla="*/ 295 w 10126"/>
              <a:gd name="connsiteY3" fmla="*/ 9278 h 10907"/>
              <a:gd name="connsiteX0" fmla="*/ 295 w 9784"/>
              <a:gd name="connsiteY0" fmla="*/ 9278 h 11183"/>
              <a:gd name="connsiteX1" fmla="*/ 0 w 9784"/>
              <a:gd name="connsiteY1" fmla="*/ 0 h 11183"/>
              <a:gd name="connsiteX2" fmla="*/ 9784 w 9784"/>
              <a:gd name="connsiteY2" fmla="*/ 11183 h 11183"/>
              <a:gd name="connsiteX3" fmla="*/ 295 w 9784"/>
              <a:gd name="connsiteY3" fmla="*/ 9278 h 11183"/>
              <a:gd name="connsiteX0" fmla="*/ 780 w 10000"/>
              <a:gd name="connsiteY0" fmla="*/ 840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80 w 10000"/>
              <a:gd name="connsiteY3" fmla="*/ 8404 h 10000"/>
              <a:gd name="connsiteX0" fmla="*/ 467 w 9687"/>
              <a:gd name="connsiteY0" fmla="*/ 8205 h 9801"/>
              <a:gd name="connsiteX1" fmla="*/ 0 w 9687"/>
              <a:gd name="connsiteY1" fmla="*/ 0 h 9801"/>
              <a:gd name="connsiteX2" fmla="*/ 9687 w 9687"/>
              <a:gd name="connsiteY2" fmla="*/ 9801 h 9801"/>
              <a:gd name="connsiteX3" fmla="*/ 467 w 9687"/>
              <a:gd name="connsiteY3" fmla="*/ 8205 h 9801"/>
              <a:gd name="connsiteX0" fmla="*/ 482 w 10000"/>
              <a:gd name="connsiteY0" fmla="*/ 8372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82 w 10000"/>
              <a:gd name="connsiteY3" fmla="*/ 837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82" y="8372"/>
                </a:moveTo>
                <a:cubicBezTo>
                  <a:pt x="217" y="5360"/>
                  <a:pt x="564" y="3421"/>
                  <a:pt x="0" y="0"/>
                </a:cubicBezTo>
                <a:lnTo>
                  <a:pt x="10000" y="10000"/>
                </a:lnTo>
                <a:lnTo>
                  <a:pt x="482" y="837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526CC-9818-47D1-92F8-BF19372D7280}"/>
              </a:ext>
            </a:extLst>
          </p:cNvPr>
          <p:cNvSpPr txBox="1"/>
          <p:nvPr/>
        </p:nvSpPr>
        <p:spPr>
          <a:xfrm>
            <a:off x="7375924" y="4362656"/>
            <a:ext cx="1197697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Light</a:t>
            </a:r>
            <a:endParaRPr lang="en-US" sz="16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EFBE2-057B-4596-834E-73ECEC955BF3}"/>
              </a:ext>
            </a:extLst>
          </p:cNvPr>
          <p:cNvSpPr txBox="1"/>
          <p:nvPr/>
        </p:nvSpPr>
        <p:spPr>
          <a:xfrm>
            <a:off x="5341621" y="1128856"/>
            <a:ext cx="3792337" cy="25853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Small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dipole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arrangements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Electrons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are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forced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bend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producing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strong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emission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radiation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Types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IDs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Unduladors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coherent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light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Wigglers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incoherent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B4F8C3E-6B11-4D69-9776-EC9FD0FB5D48}"/>
              </a:ext>
            </a:extLst>
          </p:cNvPr>
          <p:cNvSpPr txBox="1">
            <a:spLocks noChangeArrowheads="1"/>
          </p:cNvSpPr>
          <p:nvPr/>
        </p:nvSpPr>
        <p:spPr>
          <a:xfrm>
            <a:off x="835745" y="91406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4400" dirty="0" err="1">
                <a:solidFill>
                  <a:schemeClr val="bg1"/>
                </a:solidFill>
              </a:rPr>
              <a:t>Insertion</a:t>
            </a:r>
            <a:r>
              <a:rPr lang="ca-ES" sz="4400" dirty="0">
                <a:solidFill>
                  <a:schemeClr val="bg1"/>
                </a:solidFill>
              </a:rPr>
              <a:t> </a:t>
            </a:r>
            <a:r>
              <a:rPr lang="ca-ES" sz="4400" dirty="0" err="1">
                <a:solidFill>
                  <a:schemeClr val="bg1"/>
                </a:solidFill>
              </a:rPr>
              <a:t>Devices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92E5E-5E9D-4364-99EF-ADD7CDC4A883}"/>
              </a:ext>
            </a:extLst>
          </p:cNvPr>
          <p:cNvSpPr txBox="1"/>
          <p:nvPr/>
        </p:nvSpPr>
        <p:spPr>
          <a:xfrm>
            <a:off x="2018580" y="957052"/>
            <a:ext cx="312970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(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see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D.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Heines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presentation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)</a:t>
            </a:r>
            <a:endParaRPr lang="en-US" sz="2000" dirty="0" err="1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86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97E0C-D659-4FDA-90BE-57056487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35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FFD2B1-F344-40A6-A7F0-CCEEA00FCE82}"/>
              </a:ext>
            </a:extLst>
          </p:cNvPr>
          <p:cNvSpPr txBox="1">
            <a:spLocks noChangeArrowheads="1"/>
          </p:cNvSpPr>
          <p:nvPr/>
        </p:nvSpPr>
        <p:spPr>
          <a:xfrm>
            <a:off x="865858" y="1795588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6581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83107E-D29D-48D6-AC7D-81F3217C6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36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353B99-C42A-4684-8069-67138011DF06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D7617-FCA6-4E75-9D1C-A362C1CD7D17}"/>
              </a:ext>
            </a:extLst>
          </p:cNvPr>
          <p:cNvSpPr txBox="1"/>
          <p:nvPr/>
        </p:nvSpPr>
        <p:spPr>
          <a:xfrm>
            <a:off x="613738" y="895058"/>
            <a:ext cx="8061581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Magnets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dipoles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quadruples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sextupoles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) are placed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around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circular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accelerator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in a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periodic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arrangement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called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“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lattice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”.</a:t>
            </a: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ALBA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Lattice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: 16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symmetrical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cells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Light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Sources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lattice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design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should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leave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space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for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i="1" u="sng" dirty="0" err="1">
                <a:solidFill>
                  <a:schemeClr val="bg1"/>
                </a:solidFill>
                <a:cs typeface="Arial" panose="020B0604020202020204" pitchFamily="34" charset="0"/>
              </a:rPr>
              <a:t>Insertion</a:t>
            </a:r>
            <a:r>
              <a:rPr lang="es-ES" i="1" u="sng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i="1" u="sng" dirty="0" err="1">
                <a:solidFill>
                  <a:schemeClr val="bg1"/>
                </a:solidFill>
                <a:cs typeface="Arial" panose="020B0604020202020204" pitchFamily="34" charset="0"/>
              </a:rPr>
              <a:t>Devices</a:t>
            </a:r>
            <a:endParaRPr lang="es-ES" i="1" u="sng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28E54-354D-455A-82D1-5C878B1E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81" y="2996741"/>
            <a:ext cx="8460606" cy="92369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DF6849-7C0F-402A-8657-52467328DD4F}"/>
              </a:ext>
            </a:extLst>
          </p:cNvPr>
          <p:cNvCxnSpPr/>
          <p:nvPr/>
        </p:nvCxnSpPr>
        <p:spPr>
          <a:xfrm>
            <a:off x="428199" y="4462887"/>
            <a:ext cx="8419148" cy="0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9966BE-0E85-4460-8B18-75DD783437B3}"/>
              </a:ext>
            </a:extLst>
          </p:cNvPr>
          <p:cNvSpPr txBox="1"/>
          <p:nvPr/>
        </p:nvSpPr>
        <p:spPr>
          <a:xfrm>
            <a:off x="3244261" y="4466749"/>
            <a:ext cx="213782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¼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ALBA Ring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4312A3-193C-4760-9A86-CCE7E30B9328}"/>
              </a:ext>
            </a:extLst>
          </p:cNvPr>
          <p:cNvCxnSpPr>
            <a:cxnSpLocks/>
          </p:cNvCxnSpPr>
          <p:nvPr/>
        </p:nvCxnSpPr>
        <p:spPr>
          <a:xfrm>
            <a:off x="2473693" y="4052236"/>
            <a:ext cx="0" cy="362649"/>
          </a:xfrm>
          <a:prstGeom prst="line">
            <a:avLst/>
          </a:prstGeom>
          <a:ln w="38100">
            <a:solidFill>
              <a:srgbClr val="138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FC40E-F66E-4903-8639-A910D2429F6B}"/>
              </a:ext>
            </a:extLst>
          </p:cNvPr>
          <p:cNvCxnSpPr>
            <a:cxnSpLocks/>
          </p:cNvCxnSpPr>
          <p:nvPr/>
        </p:nvCxnSpPr>
        <p:spPr>
          <a:xfrm>
            <a:off x="4637773" y="4052236"/>
            <a:ext cx="1" cy="351423"/>
          </a:xfrm>
          <a:prstGeom prst="line">
            <a:avLst/>
          </a:prstGeom>
          <a:ln w="38100">
            <a:solidFill>
              <a:srgbClr val="138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AC0E-80DC-4F25-ACF8-879D9035770D}"/>
              </a:ext>
            </a:extLst>
          </p:cNvPr>
          <p:cNvCxnSpPr>
            <a:cxnSpLocks/>
          </p:cNvCxnSpPr>
          <p:nvPr/>
        </p:nvCxnSpPr>
        <p:spPr>
          <a:xfrm>
            <a:off x="6830735" y="4052236"/>
            <a:ext cx="0" cy="340195"/>
          </a:xfrm>
          <a:prstGeom prst="line">
            <a:avLst/>
          </a:prstGeom>
          <a:ln w="38100">
            <a:solidFill>
              <a:srgbClr val="138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B2F14A-0A8C-4043-9649-4E586A495283}"/>
              </a:ext>
            </a:extLst>
          </p:cNvPr>
          <p:cNvSpPr txBox="1"/>
          <p:nvPr/>
        </p:nvSpPr>
        <p:spPr>
          <a:xfrm>
            <a:off x="1086037" y="3964496"/>
            <a:ext cx="89159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Cell - 1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1FE038-C36D-4396-B881-8AC9FB9575C5}"/>
              </a:ext>
            </a:extLst>
          </p:cNvPr>
          <p:cNvSpPr txBox="1"/>
          <p:nvPr/>
        </p:nvSpPr>
        <p:spPr>
          <a:xfrm>
            <a:off x="3109938" y="3956379"/>
            <a:ext cx="89159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Cell - 2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DDC9C6-C363-4284-9660-F7D5C7DCED22}"/>
              </a:ext>
            </a:extLst>
          </p:cNvPr>
          <p:cNvSpPr txBox="1"/>
          <p:nvPr/>
        </p:nvSpPr>
        <p:spPr>
          <a:xfrm>
            <a:off x="5133839" y="3948262"/>
            <a:ext cx="89159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Cell - 3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091117-40CE-4C12-9B85-4EE2728E8127}"/>
              </a:ext>
            </a:extLst>
          </p:cNvPr>
          <p:cNvSpPr txBox="1"/>
          <p:nvPr/>
        </p:nvSpPr>
        <p:spPr>
          <a:xfrm>
            <a:off x="7157740" y="3940145"/>
            <a:ext cx="89159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Cell - 4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10F822-63C4-4600-9DDC-2E3717EF966A}"/>
              </a:ext>
            </a:extLst>
          </p:cNvPr>
          <p:cNvCxnSpPr/>
          <p:nvPr/>
        </p:nvCxnSpPr>
        <p:spPr>
          <a:xfrm flipH="1">
            <a:off x="4783756" y="2454442"/>
            <a:ext cx="1241674" cy="452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AC649B-8A47-4187-9939-6EEBFD479ED4}"/>
              </a:ext>
            </a:extLst>
          </p:cNvPr>
          <p:cNvCxnSpPr>
            <a:cxnSpLocks/>
          </p:cNvCxnSpPr>
          <p:nvPr/>
        </p:nvCxnSpPr>
        <p:spPr>
          <a:xfrm>
            <a:off x="6160168" y="2454292"/>
            <a:ext cx="641687" cy="4226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987141-7CED-436B-9189-DA11704198B9}"/>
              </a:ext>
            </a:extLst>
          </p:cNvPr>
          <p:cNvCxnSpPr>
            <a:cxnSpLocks/>
          </p:cNvCxnSpPr>
          <p:nvPr/>
        </p:nvCxnSpPr>
        <p:spPr>
          <a:xfrm flipH="1">
            <a:off x="2473693" y="2377955"/>
            <a:ext cx="3458712" cy="476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A3B5F3-5FE9-4AAA-A523-DFAF6C4FD966}"/>
              </a:ext>
            </a:extLst>
          </p:cNvPr>
          <p:cNvCxnSpPr>
            <a:cxnSpLocks/>
          </p:cNvCxnSpPr>
          <p:nvPr/>
        </p:nvCxnSpPr>
        <p:spPr>
          <a:xfrm>
            <a:off x="6253193" y="2377955"/>
            <a:ext cx="2422126" cy="4839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487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8FEC2-C954-4DE4-AB1A-52802B30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37</a:t>
            </a:fld>
            <a:endParaRPr lang="es-E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D80A281-E339-450E-9CB7-78DA9211D9AD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E1199-F9D3-4501-8911-9EA29F04BBD5}"/>
              </a:ext>
            </a:extLst>
          </p:cNvPr>
          <p:cNvSpPr txBox="1"/>
          <p:nvPr/>
        </p:nvSpPr>
        <p:spPr>
          <a:xfrm>
            <a:off x="1674797" y="806560"/>
            <a:ext cx="640080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Tracking ¼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ALBA 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5C5D5-2847-45C7-A6FD-FF53B21FE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10" y="1367123"/>
            <a:ext cx="6948388" cy="30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95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09BC8-412B-4FA4-B2A5-82D37AF7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38</a:t>
            </a:fld>
            <a:endParaRPr lang="es-E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355529-603E-4138-873D-6E62134AB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10" y="1443789"/>
            <a:ext cx="6897698" cy="2894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ACA2DC-C3F5-443D-8C06-17217B8B74FC}"/>
              </a:ext>
            </a:extLst>
          </p:cNvPr>
          <p:cNvSpPr txBox="1"/>
          <p:nvPr/>
        </p:nvSpPr>
        <p:spPr>
          <a:xfrm>
            <a:off x="1674797" y="806560"/>
            <a:ext cx="640080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Tracking ¼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ALBA ring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7F590E2-A8E4-4FD9-9D35-71E3BC8175EB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431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AEEE03-99C5-4A49-9F40-E93D25360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39</a:t>
            </a:fld>
            <a:endParaRPr lang="es-E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BFFF1-C850-4C46-A8C7-058A1366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83" y="1448199"/>
            <a:ext cx="6851834" cy="2922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84CDC-035C-4C64-A9F6-B1E90F99A14F}"/>
              </a:ext>
            </a:extLst>
          </p:cNvPr>
          <p:cNvSpPr txBox="1"/>
          <p:nvPr/>
        </p:nvSpPr>
        <p:spPr>
          <a:xfrm>
            <a:off x="1674797" y="806560"/>
            <a:ext cx="640080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Tracking ¼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ALBA ring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100B2B2-5ABF-4730-AEBA-25150509AC3B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10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ED7B6-EE07-4580-A084-9F87CC5A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</a:t>
            </a:fld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12D12-D0FD-4BB6-93B8-8DF8A5392563}"/>
              </a:ext>
            </a:extLst>
          </p:cNvPr>
          <p:cNvSpPr txBox="1"/>
          <p:nvPr/>
        </p:nvSpPr>
        <p:spPr>
          <a:xfrm>
            <a:off x="455625" y="810817"/>
            <a:ext cx="3405176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1. Ion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implantation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Modify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material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properties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for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industrial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applications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D213FD1-FE83-4E01-BE58-A6ED10EB0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1" y="1806841"/>
            <a:ext cx="3611006" cy="27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D2671-52BF-4278-B978-FD0523EAC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558" y="1792262"/>
            <a:ext cx="2644041" cy="28022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002973-00DF-4D8B-8A5D-D09C1CF44644}"/>
              </a:ext>
            </a:extLst>
          </p:cNvPr>
          <p:cNvSpPr/>
          <p:nvPr/>
        </p:nvSpPr>
        <p:spPr>
          <a:xfrm>
            <a:off x="5128260" y="4214924"/>
            <a:ext cx="270551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Radio-</a:t>
            </a:r>
            <a:r>
              <a:rPr lang="es-ES" dirty="0" err="1"/>
              <a:t>isòtops</a:t>
            </a:r>
            <a:endParaRPr lang="es-ES" dirty="0"/>
          </a:p>
          <a:p>
            <a:pPr algn="ctr"/>
            <a:r>
              <a:rPr lang="es-ES" dirty="0" err="1"/>
              <a:t>Circumference</a:t>
            </a:r>
            <a:r>
              <a:rPr lang="es-ES" dirty="0"/>
              <a:t> ~1m</a:t>
            </a:r>
          </a:p>
          <a:p>
            <a:pPr algn="ctr"/>
            <a:r>
              <a:rPr lang="es-ES" dirty="0"/>
              <a:t>IBA (</a:t>
            </a:r>
            <a:r>
              <a:rPr lang="es-ES" dirty="0" err="1"/>
              <a:t>Bèlgica</a:t>
            </a:r>
            <a:r>
              <a:rPr lang="es-ES" dirty="0"/>
              <a:t>)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BB4E3-44CC-4457-99A2-6599C3369473}"/>
              </a:ext>
            </a:extLst>
          </p:cNvPr>
          <p:cNvSpPr/>
          <p:nvPr/>
        </p:nvSpPr>
        <p:spPr>
          <a:xfrm>
            <a:off x="113875" y="4214924"/>
            <a:ext cx="270551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Ion </a:t>
            </a:r>
            <a:r>
              <a:rPr lang="es-ES" dirty="0" err="1"/>
              <a:t>implantaion</a:t>
            </a:r>
            <a:endParaRPr lang="es-ES" dirty="0"/>
          </a:p>
          <a:p>
            <a:pPr algn="ctr"/>
            <a:r>
              <a:rPr lang="es-ES" dirty="0"/>
              <a:t>~10m </a:t>
            </a:r>
            <a:r>
              <a:rPr lang="es-ES" dirty="0" err="1"/>
              <a:t>lenght</a:t>
            </a:r>
            <a:endParaRPr lang="es-ES" dirty="0"/>
          </a:p>
          <a:p>
            <a:pPr algn="ctr"/>
            <a:r>
              <a:rPr lang="es-ES" dirty="0"/>
              <a:t>HZB (</a:t>
            </a:r>
            <a:r>
              <a:rPr lang="es-ES" dirty="0" err="1"/>
              <a:t>Alemanya</a:t>
            </a:r>
            <a:r>
              <a:rPr lang="es-ES" dirty="0"/>
              <a:t>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72445-8F78-4ABD-B3E3-314C6A1E8652}"/>
              </a:ext>
            </a:extLst>
          </p:cNvPr>
          <p:cNvSpPr txBox="1"/>
          <p:nvPr/>
        </p:nvSpPr>
        <p:spPr>
          <a:xfrm>
            <a:off x="5128260" y="842701"/>
            <a:ext cx="3801027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2. Medical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applications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Radio-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therapy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Cancer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/tumor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treatments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C0B4332-9288-4C99-889C-6A4EFB3EFA3F}"/>
              </a:ext>
            </a:extLst>
          </p:cNvPr>
          <p:cNvSpPr txBox="1">
            <a:spLocks noChangeArrowheads="1"/>
          </p:cNvSpPr>
          <p:nvPr/>
        </p:nvSpPr>
        <p:spPr>
          <a:xfrm>
            <a:off x="11726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Types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of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0679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A9327-0B29-4E34-9BA7-AA115576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40</a:t>
            </a:fld>
            <a:endParaRPr lang="es-E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1263B-E01D-45C5-B495-A097987C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629" y="1405288"/>
            <a:ext cx="6932567" cy="3019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DA9924-5BB4-4DAB-9489-4D9BFCD6DB49}"/>
              </a:ext>
            </a:extLst>
          </p:cNvPr>
          <p:cNvSpPr txBox="1"/>
          <p:nvPr/>
        </p:nvSpPr>
        <p:spPr>
          <a:xfrm>
            <a:off x="1674797" y="806560"/>
            <a:ext cx="640080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Tracking ¼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ALBA ring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B44E507-7D6E-4A53-A46F-311CE63DD121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5554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CD0BD3-3ECA-4825-BD24-177F8EDB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41</a:t>
            </a:fld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82FA3-D561-4B6E-8FE9-B7C0F473BCC1}"/>
              </a:ext>
            </a:extLst>
          </p:cNvPr>
          <p:cNvSpPr txBox="1"/>
          <p:nvPr/>
        </p:nvSpPr>
        <p:spPr>
          <a:xfrm>
            <a:off x="471637" y="798613"/>
            <a:ext cx="640080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Tracking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around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ALBA 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FF86C-85CE-405C-AE14-EB15FB1A4753}"/>
              </a:ext>
            </a:extLst>
          </p:cNvPr>
          <p:cNvSpPr txBox="1"/>
          <p:nvPr/>
        </p:nvSpPr>
        <p:spPr>
          <a:xfrm>
            <a:off x="416191" y="1289496"/>
            <a:ext cx="7748337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At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each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point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accelerator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circumference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“s”,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distribution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position and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angle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(x, x’) describe and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ellipse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C1EC3B-6097-4303-B99F-79E6BEB6731B}"/>
              </a:ext>
            </a:extLst>
          </p:cNvPr>
          <p:cNvSpPr/>
          <p:nvPr/>
        </p:nvSpPr>
        <p:spPr>
          <a:xfrm>
            <a:off x="4439952" y="2164290"/>
            <a:ext cx="42745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shape of the ellipse changes with s, but the area is constant: </a:t>
            </a:r>
            <a:r>
              <a:rPr lang="en-US" sz="2000" i="1" dirty="0">
                <a:solidFill>
                  <a:schemeClr val="bg1"/>
                </a:solidFill>
                <a:latin typeface="Symbol" panose="05050102010706020507" pitchFamily="18" charset="2"/>
                <a:ea typeface="Cambria Math" panose="02040503050406030204" pitchFamily="18" charset="0"/>
              </a:rPr>
              <a:t>e</a:t>
            </a:r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 is </a:t>
            </a:r>
            <a:r>
              <a:rPr lang="en-US" sz="2000" b="1" dirty="0">
                <a:solidFill>
                  <a:schemeClr val="bg1"/>
                </a:solidFill>
              </a:rPr>
              <a:t>invariant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his is what we call “emittance” , and it is the figure of merit of a synchrotron light source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6E1085-26C6-4AD5-A23C-3D15F01EC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06" y="2287139"/>
            <a:ext cx="4115853" cy="1693294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6E48DD3B-7257-4581-BFBD-014DEA051B93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3486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449450-CF8A-4FEC-98AB-FD8ED84A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42</a:t>
            </a:fld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108FE-BD20-43D3-A2DD-DA96EF30C86F}"/>
              </a:ext>
            </a:extLst>
          </p:cNvPr>
          <p:cNvSpPr txBox="1"/>
          <p:nvPr/>
        </p:nvSpPr>
        <p:spPr>
          <a:xfrm>
            <a:off x="471637" y="798613"/>
            <a:ext cx="640080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Tracking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around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ALBA 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585A2-A7F2-4885-9233-51E554CF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86" y="1271614"/>
            <a:ext cx="5939098" cy="359804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8E97669-9DD9-4CEA-8178-C3769494C9CA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8505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449450-CF8A-4FEC-98AB-FD8ED84A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43</a:t>
            </a:fld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108FE-BD20-43D3-A2DD-DA96EF30C86F}"/>
              </a:ext>
            </a:extLst>
          </p:cNvPr>
          <p:cNvSpPr txBox="1"/>
          <p:nvPr/>
        </p:nvSpPr>
        <p:spPr>
          <a:xfrm>
            <a:off x="471637" y="798613"/>
            <a:ext cx="640080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Tracking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around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ALBA 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9DC7E2-3781-4E8F-A409-F61249C08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172" y="1271615"/>
            <a:ext cx="5871411" cy="3656408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047E0E4-7687-4EAA-99A1-5F9FA62D4E7B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631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449450-CF8A-4FEC-98AB-FD8ED84A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44</a:t>
            </a:fld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108FE-BD20-43D3-A2DD-DA96EF30C86F}"/>
              </a:ext>
            </a:extLst>
          </p:cNvPr>
          <p:cNvSpPr txBox="1"/>
          <p:nvPr/>
        </p:nvSpPr>
        <p:spPr>
          <a:xfrm>
            <a:off x="471637" y="798613"/>
            <a:ext cx="640080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Tracking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around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ALBA 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D1B5E-E72C-462D-BBAC-06EA2230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83" y="1288320"/>
            <a:ext cx="5864101" cy="358386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609947D4-B07E-480C-A383-A62271B77A67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3935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08F286-E175-4662-A5E3-C130D88B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45</a:t>
            </a:fld>
            <a:endParaRPr lang="es-E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23189F-C4B0-4C50-9C3B-0C14F42457EC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Lattice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emittance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9B1CE-1C9A-4BD5-8E9E-707BBFE9A494}"/>
              </a:ext>
            </a:extLst>
          </p:cNvPr>
          <p:cNvSpPr txBox="1"/>
          <p:nvPr/>
        </p:nvSpPr>
        <p:spPr>
          <a:xfrm>
            <a:off x="1063315" y="1082596"/>
            <a:ext cx="7017370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Synchrotron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Light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Sources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are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optimized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maximize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photon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flux.</a:t>
            </a:r>
          </a:p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his is computed by the </a:t>
            </a:r>
            <a:r>
              <a:rPr lang="en-US" sz="2000" b="1" i="1" dirty="0">
                <a:solidFill>
                  <a:srgbClr val="FFC000"/>
                </a:solidFill>
                <a:cs typeface="Arial" panose="020B0604020202020204" pitchFamily="34" charset="0"/>
              </a:rPr>
              <a:t>Brilliance</a:t>
            </a:r>
            <a:r>
              <a:rPr lang="en-US" sz="2000" b="1" i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or </a:t>
            </a:r>
            <a:r>
              <a:rPr lang="en-US" sz="2000" b="1" i="1" dirty="0">
                <a:solidFill>
                  <a:srgbClr val="FFC000"/>
                </a:solidFill>
                <a:cs typeface="Arial" panose="020B0604020202020204" pitchFamily="34" charset="0"/>
              </a:rPr>
              <a:t>spectral brightness</a:t>
            </a:r>
            <a:r>
              <a:rPr lang="en-US" sz="2000" b="1" i="1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endParaRPr lang="es-ES" sz="2000" b="1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5EE5D-C6ED-42D1-B6D6-7EF973F3F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1" y="1861529"/>
            <a:ext cx="4822257" cy="958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DF7279-3A4F-44D9-BD74-9F7675DB32B3}"/>
              </a:ext>
            </a:extLst>
          </p:cNvPr>
          <p:cNvSpPr txBox="1"/>
          <p:nvPr/>
        </p:nvSpPr>
        <p:spPr>
          <a:xfrm>
            <a:off x="1063315" y="2999076"/>
            <a:ext cx="624061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This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can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also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be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expressed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as a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function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cs typeface="Arial" panose="020B0604020202020204" pitchFamily="34" charset="0"/>
              </a:rPr>
              <a:t>emittance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30BB8E-4EC9-4001-9CE4-D0DF4FCF5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031" y="3657599"/>
            <a:ext cx="1624030" cy="1017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396333-36A3-4521-88B8-1C34036528CF}"/>
              </a:ext>
            </a:extLst>
          </p:cNvPr>
          <p:cNvSpPr txBox="1"/>
          <p:nvPr/>
        </p:nvSpPr>
        <p:spPr>
          <a:xfrm>
            <a:off x="3185961" y="3966456"/>
            <a:ext cx="581434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 err="1">
                <a:cs typeface="Arial" panose="020B0604020202020204" pitchFamily="34" charset="0"/>
              </a:rPr>
              <a:t>The</a:t>
            </a:r>
            <a:r>
              <a:rPr lang="es-ES" sz="2000" dirty="0">
                <a:cs typeface="Arial" panose="020B0604020202020204" pitchFamily="34" charset="0"/>
              </a:rPr>
              <a:t> </a:t>
            </a:r>
            <a:r>
              <a:rPr lang="es-ES" sz="2000" dirty="0" err="1">
                <a:cs typeface="Arial" panose="020B0604020202020204" pitchFamily="34" charset="0"/>
              </a:rPr>
              <a:t>smaller</a:t>
            </a:r>
            <a:r>
              <a:rPr lang="es-ES" sz="2000" dirty="0">
                <a:cs typeface="Arial" panose="020B0604020202020204" pitchFamily="34" charset="0"/>
              </a:rPr>
              <a:t> </a:t>
            </a:r>
            <a:r>
              <a:rPr lang="es-ES" sz="2000" dirty="0" err="1">
                <a:cs typeface="Arial" panose="020B0604020202020204" pitchFamily="34" charset="0"/>
              </a:rPr>
              <a:t>the</a:t>
            </a:r>
            <a:r>
              <a:rPr lang="es-ES" sz="2000" dirty="0">
                <a:cs typeface="Arial" panose="020B0604020202020204" pitchFamily="34" charset="0"/>
              </a:rPr>
              <a:t> </a:t>
            </a:r>
            <a:r>
              <a:rPr lang="es-ES" sz="2000" dirty="0" err="1">
                <a:cs typeface="Arial" panose="020B0604020202020204" pitchFamily="34" charset="0"/>
              </a:rPr>
              <a:t>emittance</a:t>
            </a:r>
            <a:r>
              <a:rPr lang="es-ES" sz="2000" dirty="0">
                <a:cs typeface="Arial" panose="020B0604020202020204" pitchFamily="34" charset="0"/>
              </a:rPr>
              <a:t> </a:t>
            </a:r>
            <a:r>
              <a:rPr lang="es-ES" sz="20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sz="2000" dirty="0" err="1"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2000" dirty="0"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s-ES" sz="2000" dirty="0" err="1">
                <a:cs typeface="Arial" panose="020B0604020202020204" pitchFamily="34" charset="0"/>
                <a:sym typeface="Wingdings" panose="05000000000000000000" pitchFamily="2" charset="2"/>
              </a:rPr>
              <a:t>highest</a:t>
            </a:r>
            <a:r>
              <a:rPr lang="es-ES" sz="20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20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Arial" panose="020B0604020202020204" pitchFamily="34" charset="0"/>
                <a:sym typeface="Wingdings" panose="05000000000000000000" pitchFamily="2" charset="2"/>
              </a:rPr>
              <a:t>brlliance</a:t>
            </a:r>
            <a:endParaRPr lang="en-US" sz="2000" dirty="0" err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069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FEE926-6837-4707-BDC0-EDEC55D62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46</a:t>
            </a:fld>
            <a:endParaRPr lang="es-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4B21C-6A24-4903-84EA-A71C4DA7B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" t="11928" r="9956" b="11760"/>
          <a:stretch/>
        </p:blipFill>
        <p:spPr>
          <a:xfrm>
            <a:off x="1468580" y="1884025"/>
            <a:ext cx="2427167" cy="139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BD68D-96C6-45F9-857E-E75F8A372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9" r="4171" b="6585"/>
          <a:stretch/>
        </p:blipFill>
        <p:spPr>
          <a:xfrm>
            <a:off x="5409397" y="1884025"/>
            <a:ext cx="2608447" cy="139031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EC6D0D-4AF3-4B6D-A4BE-AFB6666387C0}"/>
              </a:ext>
            </a:extLst>
          </p:cNvPr>
          <p:cNvCxnSpPr>
            <a:cxnSpLocks/>
          </p:cNvCxnSpPr>
          <p:nvPr/>
        </p:nvCxnSpPr>
        <p:spPr>
          <a:xfrm flipV="1">
            <a:off x="4160441" y="2571750"/>
            <a:ext cx="984261" cy="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009FB0B7-85F4-4535-B6FA-DF53C317EB01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ALBA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Upgrade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2494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6CAC11-9F38-49F0-94AE-4A3B66D1A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47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05012B-3D29-4133-9EB7-BFAD66A59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1" y="925080"/>
            <a:ext cx="4229100" cy="420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BC5B3F-0A2C-441A-A86B-3AEF8EAA8FAA}"/>
              </a:ext>
            </a:extLst>
          </p:cNvPr>
          <p:cNvSpPr txBox="1"/>
          <p:nvPr/>
        </p:nvSpPr>
        <p:spPr>
          <a:xfrm>
            <a:off x="1894109" y="1699240"/>
            <a:ext cx="1241045" cy="70788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cs typeface="Arial" panose="020B0604020202020204" pitchFamily="34" charset="0"/>
              </a:rPr>
              <a:t>LINAC: </a:t>
            </a:r>
          </a:p>
          <a:p>
            <a:r>
              <a:rPr lang="es-ES" sz="2000" dirty="0">
                <a:cs typeface="Arial" panose="020B0604020202020204" pitchFamily="34" charset="0"/>
              </a:rPr>
              <a:t>  100 </a:t>
            </a:r>
            <a:r>
              <a:rPr lang="es-ES" sz="2000" dirty="0" err="1">
                <a:cs typeface="Arial" panose="020B0604020202020204" pitchFamily="34" charset="0"/>
              </a:rPr>
              <a:t>MeV</a:t>
            </a:r>
            <a:endParaRPr lang="en-US" sz="2000" dirty="0" err="1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A1ED3-AD3F-4FA2-B1E5-35A2B0CB9E74}"/>
              </a:ext>
            </a:extLst>
          </p:cNvPr>
          <p:cNvSpPr txBox="1"/>
          <p:nvPr/>
        </p:nvSpPr>
        <p:spPr>
          <a:xfrm>
            <a:off x="1534375" y="2571750"/>
            <a:ext cx="2108269" cy="70788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cs typeface="Arial" panose="020B0604020202020204" pitchFamily="34" charset="0"/>
              </a:rPr>
              <a:t>BOOSTER: </a:t>
            </a:r>
          </a:p>
          <a:p>
            <a:r>
              <a:rPr lang="es-ES" sz="2000" dirty="0">
                <a:cs typeface="Arial" panose="020B0604020202020204" pitchFamily="34" charset="0"/>
              </a:rPr>
              <a:t>  100 </a:t>
            </a:r>
            <a:r>
              <a:rPr lang="es-ES" sz="2000" dirty="0" err="1">
                <a:cs typeface="Arial" panose="020B0604020202020204" pitchFamily="34" charset="0"/>
              </a:rPr>
              <a:t>MeV</a:t>
            </a:r>
            <a:r>
              <a:rPr lang="es-ES" sz="2000" dirty="0">
                <a:cs typeface="Arial" panose="020B0604020202020204" pitchFamily="34" charset="0"/>
              </a:rPr>
              <a:t> – 3 </a:t>
            </a:r>
            <a:r>
              <a:rPr lang="es-ES" sz="2000" dirty="0" err="1">
                <a:cs typeface="Arial" panose="020B0604020202020204" pitchFamily="34" charset="0"/>
              </a:rPr>
              <a:t>GeV</a:t>
            </a:r>
            <a:endParaRPr lang="en-US" sz="2000" dirty="0" err="1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B6F05-3C2E-43F6-A25E-3CCDE7871A22}"/>
              </a:ext>
            </a:extLst>
          </p:cNvPr>
          <p:cNvSpPr txBox="1"/>
          <p:nvPr/>
        </p:nvSpPr>
        <p:spPr>
          <a:xfrm>
            <a:off x="839975" y="3406578"/>
            <a:ext cx="2108269" cy="70788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cs typeface="Arial" panose="020B0604020202020204" pitchFamily="34" charset="0"/>
              </a:rPr>
              <a:t>STORAGE RING: </a:t>
            </a:r>
          </a:p>
          <a:p>
            <a:r>
              <a:rPr lang="es-ES" sz="2000" dirty="0">
                <a:cs typeface="Arial" panose="020B0604020202020204" pitchFamily="34" charset="0"/>
              </a:rPr>
              <a:t>  100 </a:t>
            </a:r>
            <a:r>
              <a:rPr lang="es-ES" sz="2000" dirty="0" err="1">
                <a:cs typeface="Arial" panose="020B0604020202020204" pitchFamily="34" charset="0"/>
              </a:rPr>
              <a:t>MeV</a:t>
            </a:r>
            <a:r>
              <a:rPr lang="es-ES" sz="2000" dirty="0">
                <a:cs typeface="Arial" panose="020B0604020202020204" pitchFamily="34" charset="0"/>
              </a:rPr>
              <a:t> – 3 </a:t>
            </a:r>
            <a:r>
              <a:rPr lang="es-ES" sz="2000" dirty="0" err="1">
                <a:cs typeface="Arial" panose="020B0604020202020204" pitchFamily="34" charset="0"/>
              </a:rPr>
              <a:t>GeV</a:t>
            </a:r>
            <a:endParaRPr lang="en-US" sz="2000" dirty="0" err="1"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4ABEC1-4465-44C1-8105-C4458AACFCED}"/>
              </a:ext>
            </a:extLst>
          </p:cNvPr>
          <p:cNvCxnSpPr>
            <a:cxnSpLocks/>
          </p:cNvCxnSpPr>
          <p:nvPr/>
        </p:nvCxnSpPr>
        <p:spPr>
          <a:xfrm>
            <a:off x="7145867" y="2192867"/>
            <a:ext cx="385233" cy="7084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83CB6D6-73F5-4E09-A301-E2D69D338405}"/>
              </a:ext>
            </a:extLst>
          </p:cNvPr>
          <p:cNvSpPr/>
          <p:nvPr/>
        </p:nvSpPr>
        <p:spPr>
          <a:xfrm>
            <a:off x="4782678" y="1672624"/>
            <a:ext cx="2748422" cy="27342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35DF0E-D011-4C80-BEBE-651B9EAB2538}"/>
              </a:ext>
            </a:extLst>
          </p:cNvPr>
          <p:cNvSpPr/>
          <p:nvPr/>
        </p:nvSpPr>
        <p:spPr>
          <a:xfrm>
            <a:off x="4641850" y="1536700"/>
            <a:ext cx="3041650" cy="3022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118621-3225-4BB7-9A2B-C8EE945A2A39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5087289" y="4116650"/>
            <a:ext cx="595962" cy="214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E475D7-7F2A-41BA-BE50-20B71F3E169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48244" y="3760521"/>
            <a:ext cx="458285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943AF7-ECC4-49DE-BBEB-FDE405B630EB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135154" y="2053183"/>
            <a:ext cx="4010713" cy="2399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8C8F26-5D10-4664-9923-85D14BABF05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642644" y="2925693"/>
            <a:ext cx="3888456" cy="88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>
            <a:extLst>
              <a:ext uri="{FF2B5EF4-FFF2-40B4-BE49-F238E27FC236}">
                <a16:creationId xmlns:a16="http://schemas.microsoft.com/office/drawing/2014/main" id="{B028B9E5-E115-4CF8-86FE-5F13AAF6A2BB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ALBA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Upgrade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15CA-5FB6-456B-A449-5487C5CF41BB}"/>
              </a:ext>
            </a:extLst>
          </p:cNvPr>
          <p:cNvSpPr txBox="1"/>
          <p:nvPr/>
        </p:nvSpPr>
        <p:spPr>
          <a:xfrm>
            <a:off x="181874" y="853946"/>
            <a:ext cx="360791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ALBA Accelerator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Complex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Today</a:t>
            </a:r>
            <a:endParaRPr lang="en-US" sz="2000" dirty="0" err="1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23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6CAC11-9F38-49F0-94AE-4A3B66D1A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48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05012B-3D29-4133-9EB7-BFAD66A59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1" y="925080"/>
            <a:ext cx="4229100" cy="420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BC5B3F-0A2C-441A-A86B-3AEF8EAA8FAA}"/>
              </a:ext>
            </a:extLst>
          </p:cNvPr>
          <p:cNvSpPr txBox="1"/>
          <p:nvPr/>
        </p:nvSpPr>
        <p:spPr>
          <a:xfrm>
            <a:off x="1894109" y="1458611"/>
            <a:ext cx="1241045" cy="70788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cs typeface="Arial" panose="020B0604020202020204" pitchFamily="34" charset="0"/>
              </a:rPr>
              <a:t>LINAC: </a:t>
            </a:r>
          </a:p>
          <a:p>
            <a:r>
              <a:rPr lang="es-ES" sz="2000" dirty="0">
                <a:cs typeface="Arial" panose="020B0604020202020204" pitchFamily="34" charset="0"/>
              </a:rPr>
              <a:t>  100 </a:t>
            </a:r>
            <a:r>
              <a:rPr lang="es-ES" sz="2000" dirty="0" err="1">
                <a:cs typeface="Arial" panose="020B0604020202020204" pitchFamily="34" charset="0"/>
              </a:rPr>
              <a:t>MeV</a:t>
            </a:r>
            <a:endParaRPr lang="en-US" sz="2000" dirty="0" err="1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A1ED3-AD3F-4FA2-B1E5-35A2B0CB9E74}"/>
              </a:ext>
            </a:extLst>
          </p:cNvPr>
          <p:cNvSpPr txBox="1"/>
          <p:nvPr/>
        </p:nvSpPr>
        <p:spPr>
          <a:xfrm>
            <a:off x="1534375" y="2331121"/>
            <a:ext cx="2108269" cy="70788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cs typeface="Arial" panose="020B0604020202020204" pitchFamily="34" charset="0"/>
              </a:rPr>
              <a:t>BOOSTER: </a:t>
            </a:r>
          </a:p>
          <a:p>
            <a:r>
              <a:rPr lang="es-ES" sz="2000" dirty="0">
                <a:cs typeface="Arial" panose="020B0604020202020204" pitchFamily="34" charset="0"/>
              </a:rPr>
              <a:t>  100 </a:t>
            </a:r>
            <a:r>
              <a:rPr lang="es-ES" sz="2000" dirty="0" err="1">
                <a:cs typeface="Arial" panose="020B0604020202020204" pitchFamily="34" charset="0"/>
              </a:rPr>
              <a:t>MeV</a:t>
            </a:r>
            <a:r>
              <a:rPr lang="es-ES" sz="2000" dirty="0">
                <a:cs typeface="Arial" panose="020B0604020202020204" pitchFamily="34" charset="0"/>
              </a:rPr>
              <a:t> – 3 </a:t>
            </a:r>
            <a:r>
              <a:rPr lang="es-ES" sz="2000" dirty="0" err="1">
                <a:cs typeface="Arial" panose="020B0604020202020204" pitchFamily="34" charset="0"/>
              </a:rPr>
              <a:t>GeV</a:t>
            </a:r>
            <a:endParaRPr lang="en-US" sz="2000" dirty="0" err="1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B6F05-3C2E-43F6-A25E-3CCDE7871A22}"/>
              </a:ext>
            </a:extLst>
          </p:cNvPr>
          <p:cNvSpPr txBox="1"/>
          <p:nvPr/>
        </p:nvSpPr>
        <p:spPr>
          <a:xfrm>
            <a:off x="770677" y="3165949"/>
            <a:ext cx="1947120" cy="70788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s-ES" sz="2000" dirty="0">
                <a:solidFill>
                  <a:srgbClr val="C00000"/>
                </a:solidFill>
                <a:cs typeface="Arial" panose="020B0604020202020204" pitchFamily="34" charset="0"/>
              </a:rPr>
              <a:t>STORAGE RING:</a:t>
            </a:r>
          </a:p>
          <a:p>
            <a:pPr algn="r"/>
            <a:r>
              <a:rPr lang="es-ES" sz="2000" dirty="0">
                <a:solidFill>
                  <a:srgbClr val="C00000"/>
                </a:solidFill>
                <a:cs typeface="Arial" panose="020B0604020202020204" pitchFamily="34" charset="0"/>
              </a:rPr>
              <a:t>3 </a:t>
            </a:r>
            <a:r>
              <a:rPr lang="es-ES" sz="2000" dirty="0" err="1">
                <a:solidFill>
                  <a:srgbClr val="C00000"/>
                </a:solidFill>
                <a:cs typeface="Arial" panose="020B0604020202020204" pitchFamily="34" charset="0"/>
              </a:rPr>
              <a:t>GeV</a:t>
            </a:r>
            <a:endParaRPr lang="en-US" sz="2000" dirty="0" err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4ABEC1-4465-44C1-8105-C4458AACFCED}"/>
              </a:ext>
            </a:extLst>
          </p:cNvPr>
          <p:cNvCxnSpPr>
            <a:cxnSpLocks/>
          </p:cNvCxnSpPr>
          <p:nvPr/>
        </p:nvCxnSpPr>
        <p:spPr>
          <a:xfrm>
            <a:off x="7145867" y="2192867"/>
            <a:ext cx="385233" cy="7084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83CB6D6-73F5-4E09-A301-E2D69D338405}"/>
              </a:ext>
            </a:extLst>
          </p:cNvPr>
          <p:cNvSpPr/>
          <p:nvPr/>
        </p:nvSpPr>
        <p:spPr>
          <a:xfrm>
            <a:off x="4782678" y="1672624"/>
            <a:ext cx="2748422" cy="27342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35DF0E-D011-4C80-BEBE-651B9EAB2538}"/>
              </a:ext>
            </a:extLst>
          </p:cNvPr>
          <p:cNvSpPr/>
          <p:nvPr/>
        </p:nvSpPr>
        <p:spPr>
          <a:xfrm>
            <a:off x="4641850" y="1536700"/>
            <a:ext cx="3041650" cy="3022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118621-3225-4BB7-9A2B-C8EE945A2A39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5087289" y="4116650"/>
            <a:ext cx="595962" cy="214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E475D7-7F2A-41BA-BE50-20B71F3E169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717797" y="3519892"/>
            <a:ext cx="4813303" cy="9920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943AF7-ECC4-49DE-BBEB-FDE405B630EB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135154" y="1812554"/>
            <a:ext cx="4114737" cy="6802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8C8F26-5D10-4664-9923-85D14BABF05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642644" y="2685064"/>
            <a:ext cx="3888456" cy="5584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>
            <a:extLst>
              <a:ext uri="{FF2B5EF4-FFF2-40B4-BE49-F238E27FC236}">
                <a16:creationId xmlns:a16="http://schemas.microsoft.com/office/drawing/2014/main" id="{539E43B1-5C3D-4F0F-BE00-0D854CA23631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ALBA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Upgrade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9ED92-2FCC-462B-9221-B75EED637049}"/>
              </a:ext>
            </a:extLst>
          </p:cNvPr>
          <p:cNvSpPr txBox="1"/>
          <p:nvPr/>
        </p:nvSpPr>
        <p:spPr>
          <a:xfrm>
            <a:off x="142795" y="4116650"/>
            <a:ext cx="388945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Only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change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magnet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lattice</a:t>
            </a:r>
            <a:endParaRPr lang="es-E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rest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kept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including</a:t>
            </a:r>
            <a:r>
              <a:rPr lang="es-E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Arial" panose="020B0604020202020204" pitchFamily="34" charset="0"/>
              </a:rPr>
              <a:t>beamlines</a:t>
            </a:r>
            <a:endParaRPr lang="en-US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EF5D34-DEA7-407E-8254-14EA7D58AC97}"/>
              </a:ext>
            </a:extLst>
          </p:cNvPr>
          <p:cNvSpPr txBox="1"/>
          <p:nvPr/>
        </p:nvSpPr>
        <p:spPr>
          <a:xfrm>
            <a:off x="181874" y="853946"/>
            <a:ext cx="386625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ALBA Accelerator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Complex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2031(?):</a:t>
            </a:r>
            <a:endParaRPr lang="en-US" sz="2000" dirty="0" err="1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53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631F58-B495-4AC5-B097-6D9D5CCF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49</a:t>
            </a:fld>
            <a:endParaRPr lang="es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6C327-50FD-48B1-B350-3833E6802468}"/>
              </a:ext>
            </a:extLst>
          </p:cNvPr>
          <p:cNvSpPr txBox="1"/>
          <p:nvPr/>
        </p:nvSpPr>
        <p:spPr>
          <a:xfrm>
            <a:off x="1884234" y="1063923"/>
            <a:ext cx="6200987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Take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profit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latest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magnet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progress</a:t>
            </a: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New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design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lattice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keep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emittance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around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20 times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smaller</a:t>
            </a: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A48E57-EF02-4426-B6B6-316F89EECF46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ALBA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Upgrade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90EF9-0F42-45B8-B797-EC8326B5F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34" y="1894920"/>
            <a:ext cx="5286375" cy="3009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A8D92-98D9-4D66-BEFE-5C21300FEB67}"/>
              </a:ext>
            </a:extLst>
          </p:cNvPr>
          <p:cNvSpPr txBox="1"/>
          <p:nvPr/>
        </p:nvSpPr>
        <p:spPr>
          <a:xfrm>
            <a:off x="969622" y="2479836"/>
            <a:ext cx="80484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76F86-867C-4D62-8EFF-D9963D5EAB06}"/>
              </a:ext>
            </a:extLst>
          </p:cNvPr>
          <p:cNvSpPr txBox="1"/>
          <p:nvPr/>
        </p:nvSpPr>
        <p:spPr>
          <a:xfrm>
            <a:off x="770677" y="3880381"/>
            <a:ext cx="1003785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ALBA-II</a:t>
            </a:r>
          </a:p>
        </p:txBody>
      </p:sp>
    </p:spTree>
    <p:extLst>
      <p:ext uri="{BB962C8B-B14F-4D97-AF65-F5344CB8AC3E}">
        <p14:creationId xmlns:p14="http://schemas.microsoft.com/office/powerpoint/2010/main" val="245333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2D7AF-B200-4857-84FB-D925321D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</a:t>
            </a:fld>
            <a:endParaRPr lang="es-ES"/>
          </a:p>
        </p:txBody>
      </p:sp>
      <p:pic>
        <p:nvPicPr>
          <p:cNvPr id="1026" name="Picture 2" descr="(Color) Schematic view of the Relativistic Heavy Ion Collider with its two superconducting storage rings ''BLUE'' and ''YELLOW,'' intersecting at six locations around the ring circumference. During the 2002-2003 RHIC run, deuterons stored in the BLUE ring were colliding with fully stripped gold ions in the YELLOW ring.">
            <a:extLst>
              <a:ext uri="{FF2B5EF4-FFF2-40B4-BE49-F238E27FC236}">
                <a16:creationId xmlns:a16="http://schemas.microsoft.com/office/drawing/2014/main" id="{77330D24-A175-48E0-8CD1-4B4D99B9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1" y="1614217"/>
            <a:ext cx="3850500" cy="324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8B756-0362-44DF-BA7F-AF146EBAC4FA}"/>
              </a:ext>
            </a:extLst>
          </p:cNvPr>
          <p:cNvSpPr txBox="1"/>
          <p:nvPr/>
        </p:nvSpPr>
        <p:spPr>
          <a:xfrm>
            <a:off x="865859" y="779648"/>
            <a:ext cx="7848599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3.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Colliders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and Nuclear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Physics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2B280FB-E208-49C9-B7D7-B33354A4DAF9}"/>
              </a:ext>
            </a:extLst>
          </p:cNvPr>
          <p:cNvSpPr txBox="1">
            <a:spLocks noChangeArrowheads="1"/>
          </p:cNvSpPr>
          <p:nvPr/>
        </p:nvSpPr>
        <p:spPr>
          <a:xfrm>
            <a:off x="11726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Types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of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2E481-43C8-4E3E-888F-D368F0414C15}"/>
              </a:ext>
            </a:extLst>
          </p:cNvPr>
          <p:cNvSpPr txBox="1"/>
          <p:nvPr/>
        </p:nvSpPr>
        <p:spPr>
          <a:xfrm>
            <a:off x="4492075" y="1630442"/>
            <a:ext cx="431945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Colliders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are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actually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i="1" dirty="0">
                <a:solidFill>
                  <a:schemeClr val="bg1"/>
                </a:solidFill>
                <a:cs typeface="Arial" panose="020B0604020202020204" pitchFamily="34" charset="0"/>
              </a:rPr>
              <a:t>TWO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accelerators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812AB-1588-4327-BAB3-1A228C21CE25}"/>
              </a:ext>
            </a:extLst>
          </p:cNvPr>
          <p:cNvSpPr txBox="1"/>
          <p:nvPr/>
        </p:nvSpPr>
        <p:spPr>
          <a:xfrm>
            <a:off x="4303644" y="2257968"/>
            <a:ext cx="4507884" cy="22467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Two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beams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rotate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in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opposite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directions</a:t>
            </a:r>
            <a:endParaRPr 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cross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at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certain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“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collision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points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”,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where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massive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detectors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try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take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picture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collision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sub-products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discovery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, quark-gluon plasma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states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10F61-DE5E-4767-8A64-FA760F55F0EA}"/>
              </a:ext>
            </a:extLst>
          </p:cNvPr>
          <p:cNvSpPr txBox="1"/>
          <p:nvPr/>
        </p:nvSpPr>
        <p:spPr>
          <a:xfrm>
            <a:off x="1679714" y="2981242"/>
            <a:ext cx="1550424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b="1" i="1" dirty="0">
                <a:cs typeface="Arial" panose="020B0604020202020204" pitchFamily="34" charset="0"/>
              </a:rPr>
              <a:t>RHIC Lay-</a:t>
            </a:r>
            <a:r>
              <a:rPr lang="es-ES" sz="2000" b="1" i="1" dirty="0" err="1">
                <a:cs typeface="Arial" panose="020B0604020202020204" pitchFamily="34" charset="0"/>
              </a:rPr>
              <a:t>out</a:t>
            </a:r>
            <a:endParaRPr lang="es-ES" sz="2000" b="1" i="1" dirty="0">
              <a:cs typeface="Arial" panose="020B0604020202020204" pitchFamily="34" charset="0"/>
            </a:endParaRPr>
          </a:p>
          <a:p>
            <a:r>
              <a:rPr lang="es-ES" sz="1600" b="1" dirty="0">
                <a:cs typeface="Arial" panose="020B0604020202020204" pitchFamily="34" charset="0"/>
              </a:rPr>
              <a:t>New York (USA)</a:t>
            </a:r>
            <a:endParaRPr lang="en-US" sz="1600" b="1" dirty="0" err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938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61511-E05D-4173-AF54-8ED0EA00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50</a:t>
            </a:fld>
            <a:endParaRPr lang="es-ES"/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FDB5099A-5BC3-4ED0-8DCD-46C3670B0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337376"/>
              </p:ext>
            </p:extLst>
          </p:nvPr>
        </p:nvGraphicFramePr>
        <p:xfrm>
          <a:off x="287864" y="3794724"/>
          <a:ext cx="41402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353">
                  <a:extLst>
                    <a:ext uri="{9D8B030D-6E8A-4147-A177-3AD203B41FA5}">
                      <a16:colId xmlns:a16="http://schemas.microsoft.com/office/drawing/2014/main" val="2986738815"/>
                    </a:ext>
                  </a:extLst>
                </a:gridCol>
                <a:gridCol w="1121304">
                  <a:extLst>
                    <a:ext uri="{9D8B030D-6E8A-4147-A177-3AD203B41FA5}">
                      <a16:colId xmlns:a16="http://schemas.microsoft.com/office/drawing/2014/main" val="3499012535"/>
                    </a:ext>
                  </a:extLst>
                </a:gridCol>
                <a:gridCol w="1850544">
                  <a:extLst>
                    <a:ext uri="{9D8B030D-6E8A-4147-A177-3AD203B41FA5}">
                      <a16:colId xmlns:a16="http://schemas.microsoft.com/office/drawing/2014/main" val="515708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192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Size (</a:t>
                      </a:r>
                      <a:r>
                        <a:rPr lang="el-GR" sz="1600" dirty="0"/>
                        <a:t>σ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solidFill>
                      <a:srgbClr val="192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Divergence</a:t>
                      </a:r>
                      <a:r>
                        <a:rPr lang="el-GR" sz="1600" dirty="0"/>
                        <a:t> </a:t>
                      </a:r>
                      <a:r>
                        <a:rPr lang="es-ES" sz="1600" dirty="0"/>
                        <a:t>(</a:t>
                      </a:r>
                      <a:r>
                        <a:rPr lang="el-GR" sz="1600" dirty="0"/>
                        <a:t>σ</a:t>
                      </a:r>
                      <a:r>
                        <a:rPr lang="es-ES" sz="1600" dirty="0"/>
                        <a:t>’)</a:t>
                      </a:r>
                      <a:endParaRPr lang="en-US" sz="1600" dirty="0"/>
                    </a:p>
                  </a:txBody>
                  <a:tcPr>
                    <a:solidFill>
                      <a:srgbClr val="192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84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Horizontal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132 µm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48.5 µrad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158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Vertical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7.7 µm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5.9 µrad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43237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EFA062-3D91-4711-9E76-9E68B18B4BD2}"/>
              </a:ext>
            </a:extLst>
          </p:cNvPr>
          <p:cNvSpPr txBox="1"/>
          <p:nvPr/>
        </p:nvSpPr>
        <p:spPr>
          <a:xfrm>
            <a:off x="-156776" y="2984505"/>
            <a:ext cx="2273438" cy="6942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en-US" sz="2000" b="1" dirty="0">
                <a:solidFill>
                  <a:srgbClr val="192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</a:p>
          <a:p>
            <a:pPr algn="r"/>
            <a:r>
              <a:rPr lang="es-ES" sz="2000" b="1" dirty="0">
                <a:solidFill>
                  <a:srgbClr val="19204B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lang="en-US" sz="2000" b="1" dirty="0">
                <a:solidFill>
                  <a:srgbClr val="192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=4.6nm·rad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26436-DABE-440B-A78A-4E709C19A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40"/>
          <a:stretch/>
        </p:blipFill>
        <p:spPr>
          <a:xfrm>
            <a:off x="2154626" y="1124271"/>
            <a:ext cx="2273439" cy="2657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B637E-F17B-4BD6-879D-32ABA1F47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40"/>
          <a:stretch/>
        </p:blipFill>
        <p:spPr>
          <a:xfrm>
            <a:off x="4753899" y="1124271"/>
            <a:ext cx="2273439" cy="265790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C961D4-1AFE-487B-BDD8-5A6C76225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143432"/>
              </p:ext>
            </p:extLst>
          </p:nvPr>
        </p:nvGraphicFramePr>
        <p:xfrm>
          <a:off x="4753899" y="3784175"/>
          <a:ext cx="41402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353">
                  <a:extLst>
                    <a:ext uri="{9D8B030D-6E8A-4147-A177-3AD203B41FA5}">
                      <a16:colId xmlns:a16="http://schemas.microsoft.com/office/drawing/2014/main" val="140893780"/>
                    </a:ext>
                  </a:extLst>
                </a:gridCol>
                <a:gridCol w="1356543">
                  <a:extLst>
                    <a:ext uri="{9D8B030D-6E8A-4147-A177-3AD203B41FA5}">
                      <a16:colId xmlns:a16="http://schemas.microsoft.com/office/drawing/2014/main" val="4005819013"/>
                    </a:ext>
                  </a:extLst>
                </a:gridCol>
                <a:gridCol w="1615305">
                  <a:extLst>
                    <a:ext uri="{9D8B030D-6E8A-4147-A177-3AD203B41FA5}">
                      <a16:colId xmlns:a16="http://schemas.microsoft.com/office/drawing/2014/main" val="1919318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36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Size (</a:t>
                      </a:r>
                      <a:r>
                        <a:rPr lang="el-GR" sz="1600" dirty="0"/>
                        <a:t>σ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solidFill>
                      <a:srgbClr val="36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Divergence</a:t>
                      </a:r>
                      <a:r>
                        <a:rPr lang="el-GR" sz="1600" dirty="0"/>
                        <a:t> </a:t>
                      </a:r>
                      <a:r>
                        <a:rPr lang="es-ES" sz="1600" dirty="0"/>
                        <a:t>(</a:t>
                      </a:r>
                      <a:r>
                        <a:rPr lang="el-GR" sz="1600" dirty="0"/>
                        <a:t>σ</a:t>
                      </a:r>
                      <a:r>
                        <a:rPr lang="es-ES" sz="1600" dirty="0"/>
                        <a:t>’)</a:t>
                      </a:r>
                      <a:endParaRPr lang="en-US" sz="1600" dirty="0"/>
                    </a:p>
                  </a:txBody>
                  <a:tcPr>
                    <a:solidFill>
                      <a:srgbClr val="36AC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8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Horizontal</a:t>
                      </a:r>
                    </a:p>
                  </a:txBody>
                  <a:tcPr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µm</a:t>
                      </a:r>
                    </a:p>
                  </a:txBody>
                  <a:tcPr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µrad</a:t>
                      </a:r>
                    </a:p>
                  </a:txBody>
                  <a:tcPr>
                    <a:solidFill>
                      <a:srgbClr val="36AC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7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Vertical</a:t>
                      </a:r>
                    </a:p>
                  </a:txBody>
                  <a:tcPr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µm</a:t>
                      </a:r>
                    </a:p>
                  </a:txBody>
                  <a:tcPr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3.16 µrad</a:t>
                      </a:r>
                    </a:p>
                  </a:txBody>
                  <a:tcPr>
                    <a:solidFill>
                      <a:srgbClr val="36ACA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6867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B59064-1ECB-4207-B654-A014E0D2FE61}"/>
              </a:ext>
            </a:extLst>
          </p:cNvPr>
          <p:cNvSpPr txBox="1"/>
          <p:nvPr/>
        </p:nvSpPr>
        <p:spPr>
          <a:xfrm>
            <a:off x="7045946" y="2984505"/>
            <a:ext cx="2161780" cy="6942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000" b="1" dirty="0">
                <a:solidFill>
                  <a:srgbClr val="36AC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ALBA-II</a:t>
            </a:r>
          </a:p>
          <a:p>
            <a:r>
              <a:rPr lang="es-ES" sz="2000" b="1" dirty="0">
                <a:solidFill>
                  <a:srgbClr val="36AC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lang="es-ES" sz="2000" b="1" dirty="0">
                <a:solidFill>
                  <a:srgbClr val="36AC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=0.160 </a:t>
            </a:r>
            <a:r>
              <a:rPr lang="es-ES" sz="2000" b="1" dirty="0" err="1">
                <a:solidFill>
                  <a:srgbClr val="36AC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nm·rad</a:t>
            </a:r>
            <a:endParaRPr lang="en-US" sz="2000" b="1" dirty="0">
              <a:solidFill>
                <a:srgbClr val="36AC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CDA2DD6-85E4-487F-AE3A-458173333844}"/>
              </a:ext>
            </a:extLst>
          </p:cNvPr>
          <p:cNvSpPr txBox="1">
            <a:spLocks noChangeArrowheads="1"/>
          </p:cNvSpPr>
          <p:nvPr/>
        </p:nvSpPr>
        <p:spPr>
          <a:xfrm>
            <a:off x="605396" y="38422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3000" dirty="0">
                <a:solidFill>
                  <a:schemeClr val="bg1"/>
                </a:solidFill>
              </a:rPr>
              <a:t>ALBA </a:t>
            </a:r>
            <a:r>
              <a:rPr lang="ca-ES" sz="3000" dirty="0" err="1">
                <a:solidFill>
                  <a:schemeClr val="bg1"/>
                </a:solidFill>
              </a:rPr>
              <a:t>vs</a:t>
            </a:r>
            <a:r>
              <a:rPr lang="ca-ES" sz="3000" dirty="0">
                <a:solidFill>
                  <a:schemeClr val="bg1"/>
                </a:solidFill>
              </a:rPr>
              <a:t> ALBA-II: </a:t>
            </a:r>
            <a:r>
              <a:rPr lang="ca-ES" sz="3000" dirty="0" err="1">
                <a:solidFill>
                  <a:schemeClr val="bg1"/>
                </a:solidFill>
              </a:rPr>
              <a:t>the</a:t>
            </a:r>
            <a:r>
              <a:rPr lang="ca-ES" sz="3000" dirty="0">
                <a:solidFill>
                  <a:schemeClr val="bg1"/>
                </a:solidFill>
              </a:rPr>
              <a:t> </a:t>
            </a:r>
            <a:r>
              <a:rPr lang="ca-ES" sz="3000" dirty="0" err="1">
                <a:solidFill>
                  <a:schemeClr val="bg1"/>
                </a:solidFill>
              </a:rPr>
              <a:t>electron</a:t>
            </a:r>
            <a:r>
              <a:rPr lang="ca-ES" sz="3000" dirty="0">
                <a:solidFill>
                  <a:schemeClr val="bg1"/>
                </a:solidFill>
              </a:rPr>
              <a:t> </a:t>
            </a:r>
            <a:r>
              <a:rPr lang="ca-ES" sz="3000" dirty="0" err="1">
                <a:solidFill>
                  <a:schemeClr val="bg1"/>
                </a:solidFill>
              </a:rPr>
              <a:t>beam</a:t>
            </a:r>
            <a:endParaRPr lang="es-ES" altLang="en-US" sz="30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55D38E-8AE7-4A85-990B-E0909D6995EF}"/>
              </a:ext>
            </a:extLst>
          </p:cNvPr>
          <p:cNvSpPr/>
          <p:nvPr/>
        </p:nvSpPr>
        <p:spPr>
          <a:xfrm>
            <a:off x="3361267" y="2328332"/>
            <a:ext cx="160866" cy="16933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61FAC3-BAE3-4139-9745-27C5161705BA}"/>
              </a:ext>
            </a:extLst>
          </p:cNvPr>
          <p:cNvSpPr/>
          <p:nvPr/>
        </p:nvSpPr>
        <p:spPr>
          <a:xfrm>
            <a:off x="5975286" y="2325909"/>
            <a:ext cx="160866" cy="16933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AB09A8-945F-4C5A-A962-04CC872A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51</a:t>
            </a:fld>
            <a:endParaRPr lang="es-E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A044E02-DB3E-4DF9-AF56-6FD6BD2289B7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ALBA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Upgrade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56B43-A09F-4754-B8C2-FEDD38A6C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8" y="1336878"/>
            <a:ext cx="8400990" cy="33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14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A5997C-6DA0-4E8A-9064-19F37051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52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20820-44B5-4D15-9AD0-24723AE6C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4"/>
          <a:stretch/>
        </p:blipFill>
        <p:spPr>
          <a:xfrm>
            <a:off x="1879966" y="1674796"/>
            <a:ext cx="5384067" cy="318068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8A6BE4A-F08A-42FC-BBAF-208B29AC0DD2}"/>
              </a:ext>
            </a:extLst>
          </p:cNvPr>
          <p:cNvSpPr txBox="1">
            <a:spLocks noChangeArrowheads="1"/>
          </p:cNvSpPr>
          <p:nvPr/>
        </p:nvSpPr>
        <p:spPr>
          <a:xfrm>
            <a:off x="722551" y="435296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ALBA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Upgrade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5304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AB09A8-945F-4C5A-A962-04CC872A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53</a:t>
            </a:fld>
            <a:endParaRPr lang="es-E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44C967A-2B68-40BC-977A-DB0F79E51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04" y="1215343"/>
            <a:ext cx="3960302" cy="3640137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69299DC5-F415-4072-8942-04D49CB6D526}"/>
              </a:ext>
            </a:extLst>
          </p:cNvPr>
          <p:cNvSpPr/>
          <p:nvPr/>
        </p:nvSpPr>
        <p:spPr>
          <a:xfrm>
            <a:off x="1871134" y="2082801"/>
            <a:ext cx="1921934" cy="1947332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3A3A58A-6781-4794-AE6E-CA312F6DA67A}"/>
              </a:ext>
            </a:extLst>
          </p:cNvPr>
          <p:cNvSpPr/>
          <p:nvPr/>
        </p:nvSpPr>
        <p:spPr>
          <a:xfrm>
            <a:off x="1710267" y="1919003"/>
            <a:ext cx="2260600" cy="22296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EF92881-B568-4FBB-A4E3-E8A9E8A00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759" y="2769795"/>
            <a:ext cx="826792" cy="52808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69B6020-8D57-4FE6-B7EF-D1CF89D9B446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ALBA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Upgrade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D1BA1D-84CB-486D-B66F-259EFE858426}"/>
              </a:ext>
            </a:extLst>
          </p:cNvPr>
          <p:cNvSpPr txBox="1"/>
          <p:nvPr/>
        </p:nvSpPr>
        <p:spPr>
          <a:xfrm>
            <a:off x="5325534" y="1089615"/>
            <a:ext cx="3688844" cy="25545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2019: preliminar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lattice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design</a:t>
            </a: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07/2021: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approval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ALBA-01,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project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build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magnets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prototypes</a:t>
            </a: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2022: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write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CDR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b="1" u="sng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2024 – 2028: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Design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and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construction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endParaRPr lang="es-ES" sz="1600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04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952C16-6E81-415C-8637-0A5252FC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54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426DB8-FC20-45A6-9BB2-4C867C990945}"/>
              </a:ext>
            </a:extLst>
          </p:cNvPr>
          <p:cNvSpPr/>
          <p:nvPr/>
        </p:nvSpPr>
        <p:spPr>
          <a:xfrm>
            <a:off x="5325534" y="3668038"/>
            <a:ext cx="368884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C00000"/>
                </a:solidFill>
                <a:cs typeface="Arial" panose="020B0604020202020204" pitchFamily="34" charset="0"/>
              </a:rPr>
              <a:t>2029 – 2030: </a:t>
            </a:r>
            <a:r>
              <a:rPr lang="es-ES" sz="1600" dirty="0" err="1">
                <a:solidFill>
                  <a:srgbClr val="C00000"/>
                </a:solidFill>
                <a:cs typeface="Arial" panose="020B0604020202020204" pitchFamily="34" charset="0"/>
              </a:rPr>
              <a:t>black</a:t>
            </a:r>
            <a:r>
              <a:rPr lang="es-ES" sz="16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C00000"/>
                </a:solidFill>
                <a:cs typeface="Arial" panose="020B0604020202020204" pitchFamily="34" charset="0"/>
              </a:rPr>
              <a:t>period</a:t>
            </a:r>
            <a:r>
              <a:rPr lang="es-ES" sz="16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C00000"/>
                </a:solidFill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C00000"/>
                </a:solidFill>
                <a:cs typeface="Arial" panose="020B0604020202020204" pitchFamily="34" charset="0"/>
              </a:rPr>
              <a:t>exchange</a:t>
            </a:r>
            <a:r>
              <a:rPr lang="es-ES" sz="16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C00000"/>
                </a:solidFill>
                <a:cs typeface="Arial" panose="020B0604020202020204" pitchFamily="34" charset="0"/>
              </a:rPr>
              <a:t>magnets</a:t>
            </a:r>
            <a:endParaRPr lang="es-ES" sz="16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C00000"/>
                </a:solidFill>
                <a:cs typeface="Arial" panose="020B0604020202020204" pitchFamily="34" charset="0"/>
              </a:rPr>
              <a:t>2031: </a:t>
            </a:r>
            <a:r>
              <a:rPr lang="es-ES" sz="1600" dirty="0" err="1">
                <a:solidFill>
                  <a:srgbClr val="C00000"/>
                </a:solidFill>
                <a:cs typeface="Arial" panose="020B0604020202020204" pitchFamily="34" charset="0"/>
              </a:rPr>
              <a:t>start</a:t>
            </a:r>
            <a:r>
              <a:rPr lang="es-ES" sz="16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C00000"/>
                </a:solidFill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rgbClr val="C00000"/>
                </a:solidFill>
                <a:cs typeface="Arial" panose="020B0604020202020204" pitchFamily="34" charset="0"/>
              </a:rPr>
              <a:t> ALBA-II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1EF3A-58DD-406A-8D7F-3A9D2B8F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04" y="1215343"/>
            <a:ext cx="3960302" cy="364013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75FBD7-88B6-4320-A92C-D0979DB144CD}"/>
              </a:ext>
            </a:extLst>
          </p:cNvPr>
          <p:cNvSpPr/>
          <p:nvPr/>
        </p:nvSpPr>
        <p:spPr>
          <a:xfrm>
            <a:off x="1871134" y="2082801"/>
            <a:ext cx="1921934" cy="1947332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B2B4E0-53DF-4A2A-9A00-73C97FCA4B84}"/>
              </a:ext>
            </a:extLst>
          </p:cNvPr>
          <p:cNvSpPr/>
          <p:nvPr/>
        </p:nvSpPr>
        <p:spPr>
          <a:xfrm>
            <a:off x="1710267" y="1919003"/>
            <a:ext cx="2260600" cy="22296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8E936D-4A5B-425C-970E-B4CD1221E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64" y="2652257"/>
            <a:ext cx="1170907" cy="610708"/>
          </a:xfrm>
          <a:prstGeom prst="rect">
            <a:avLst/>
          </a:prstGeom>
        </p:spPr>
      </p:pic>
      <p:pic>
        <p:nvPicPr>
          <p:cNvPr id="50178" name="Picture 2" descr="Crossed Fingers Emoji (U+1F91E)">
            <a:extLst>
              <a:ext uri="{FF2B5EF4-FFF2-40B4-BE49-F238E27FC236}">
                <a16:creationId xmlns:a16="http://schemas.microsoft.com/office/drawing/2014/main" id="{745F6CAC-97AF-449E-B657-26CF3356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41" y="4112726"/>
            <a:ext cx="964123" cy="96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5DDF6646-DE7C-4783-82A5-F5F3C5D8DC56}"/>
              </a:ext>
            </a:extLst>
          </p:cNvPr>
          <p:cNvSpPr txBox="1">
            <a:spLocks noChangeArrowheads="1"/>
          </p:cNvSpPr>
          <p:nvPr/>
        </p:nvSpPr>
        <p:spPr>
          <a:xfrm>
            <a:off x="770677" y="59911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ALBA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Upgrade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79F732-AE21-4549-936A-4060BB53F9F3}"/>
              </a:ext>
            </a:extLst>
          </p:cNvPr>
          <p:cNvSpPr txBox="1"/>
          <p:nvPr/>
        </p:nvSpPr>
        <p:spPr>
          <a:xfrm>
            <a:off x="5325534" y="1089615"/>
            <a:ext cx="3688844" cy="28007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2019: preliminar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lattice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design</a:t>
            </a: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07/2021: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approval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ALBA-01,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project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build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magnets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prototypes</a:t>
            </a: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2022: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write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CDR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b="1" u="sng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2024 – 2028: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Design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and </a:t>
            </a:r>
            <a:r>
              <a:rPr lang="es-ES" sz="1600" dirty="0" err="1">
                <a:solidFill>
                  <a:schemeClr val="bg1"/>
                </a:solidFill>
                <a:cs typeface="Arial" panose="020B0604020202020204" pitchFamily="34" charset="0"/>
              </a:rPr>
              <a:t>construction</a:t>
            </a:r>
            <a:r>
              <a:rPr lang="es-E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endParaRPr lang="es-ES" sz="1600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algn="ctr"/>
            <a:r>
              <a:rPr lang="es-ES" sz="1600" dirty="0">
                <a:solidFill>
                  <a:schemeClr val="accent4"/>
                </a:solidFill>
                <a:cs typeface="Arial" panose="020B0604020202020204" pitchFamily="34" charset="0"/>
              </a:rPr>
              <a:t>(</a:t>
            </a:r>
            <a:r>
              <a:rPr lang="es-ES" sz="1600" dirty="0" err="1">
                <a:solidFill>
                  <a:schemeClr val="accent4"/>
                </a:solidFill>
                <a:cs typeface="Arial" panose="020B0604020202020204" pitchFamily="34" charset="0"/>
              </a:rPr>
              <a:t>if</a:t>
            </a:r>
            <a:r>
              <a:rPr lang="es-ES" sz="1600" dirty="0">
                <a:solidFill>
                  <a:schemeClr val="accent4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accent4"/>
                </a:solidFill>
                <a:cs typeface="Arial" panose="020B0604020202020204" pitchFamily="34" charset="0"/>
              </a:rPr>
              <a:t>finally</a:t>
            </a:r>
            <a:r>
              <a:rPr lang="es-ES" sz="1600" dirty="0">
                <a:solidFill>
                  <a:schemeClr val="accent4"/>
                </a:solidFill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accent4"/>
                </a:solidFill>
                <a:cs typeface="Arial" panose="020B0604020202020204" pitchFamily="34" charset="0"/>
              </a:rPr>
              <a:t>approved</a:t>
            </a:r>
            <a:r>
              <a:rPr lang="es-ES" sz="1600" dirty="0">
                <a:solidFill>
                  <a:schemeClr val="accent4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A4CBE4F-61FF-4CC9-B37C-60CD7B96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67" y="794119"/>
            <a:ext cx="8046720" cy="330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6F2D4-079D-454C-8AFA-15DB0F77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55</a:t>
            </a:fld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5EA86-705F-4BE1-B093-F1F445B45622}"/>
              </a:ext>
            </a:extLst>
          </p:cNvPr>
          <p:cNvSpPr txBox="1"/>
          <p:nvPr/>
        </p:nvSpPr>
        <p:spPr>
          <a:xfrm>
            <a:off x="3603965" y="794119"/>
            <a:ext cx="1641804" cy="101566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endParaRPr lang="es-ES" sz="2000" dirty="0">
              <a:cs typeface="Arial" panose="020B0604020202020204" pitchFamily="34" charset="0"/>
            </a:endParaRPr>
          </a:p>
          <a:p>
            <a:pPr algn="ctr"/>
            <a:r>
              <a:rPr lang="es-ES" sz="2000" dirty="0" err="1">
                <a:cs typeface="Arial" panose="020B0604020202020204" pitchFamily="34" charset="0"/>
              </a:rPr>
              <a:t>Gràcies</a:t>
            </a:r>
            <a:r>
              <a:rPr lang="es-ES" sz="2000" dirty="0">
                <a:cs typeface="Arial" panose="020B0604020202020204" pitchFamily="34" charset="0"/>
              </a:rPr>
              <a:t>!</a:t>
            </a:r>
          </a:p>
          <a:p>
            <a:pPr algn="ctr"/>
            <a:endParaRPr lang="en-US" sz="2000" dirty="0" err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360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735365-BF4B-4189-8739-FB96B3EF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7708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428221-20C5-44A8-8076-38E4B1EF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57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1325CE-070A-49E4-8F75-4CF4A6F89360}"/>
              </a:ext>
            </a:extLst>
          </p:cNvPr>
          <p:cNvSpPr txBox="1">
            <a:spLocks noChangeArrowheads="1"/>
          </p:cNvSpPr>
          <p:nvPr/>
        </p:nvSpPr>
        <p:spPr>
          <a:xfrm>
            <a:off x="563061" y="38422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sz="4400" dirty="0">
                <a:solidFill>
                  <a:schemeClr val="bg1"/>
                </a:solidFill>
              </a:rPr>
              <a:t>Acceleradors de Partícules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C636D-C034-4A4B-8042-F491BE140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1410980" y="1260355"/>
            <a:ext cx="6322039" cy="37320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D70440-9E80-4F31-8B57-7C55BB76DE1B}"/>
              </a:ext>
            </a:extLst>
          </p:cNvPr>
          <p:cNvSpPr/>
          <p:nvPr/>
        </p:nvSpPr>
        <p:spPr>
          <a:xfrm>
            <a:off x="2009375" y="951154"/>
            <a:ext cx="51675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</a:rPr>
              <a:t>https://public.cells.es/machine-status/msGUI.html</a:t>
            </a:r>
          </a:p>
        </p:txBody>
      </p:sp>
    </p:spTree>
    <p:extLst>
      <p:ext uri="{BB962C8B-B14F-4D97-AF65-F5344CB8AC3E}">
        <p14:creationId xmlns:p14="http://schemas.microsoft.com/office/powerpoint/2010/main" val="4997023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4967" y="1510394"/>
            <a:ext cx="4495800" cy="877163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Questions welcome</a:t>
            </a:r>
            <a:br>
              <a:rPr lang="en-US" dirty="0"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6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C8ABDA-6308-40B0-9847-17180DFF0308}"/>
              </a:ext>
            </a:extLst>
          </p:cNvPr>
          <p:cNvGrpSpPr/>
          <p:nvPr/>
        </p:nvGrpSpPr>
        <p:grpSpPr>
          <a:xfrm>
            <a:off x="339111" y="1600400"/>
            <a:ext cx="4938400" cy="2965356"/>
            <a:chOff x="1814825" y="1420581"/>
            <a:chExt cx="5999838" cy="3588227"/>
          </a:xfrm>
        </p:grpSpPr>
        <p:pic>
          <p:nvPicPr>
            <p:cNvPr id="11" name="Picture 11" descr="lhc27">
              <a:extLst>
                <a:ext uri="{FF2B5EF4-FFF2-40B4-BE49-F238E27FC236}">
                  <a16:creationId xmlns:a16="http://schemas.microsoft.com/office/drawing/2014/main" id="{56DD1460-65B6-4FC7-B5EF-6C537BF75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825" y="1420581"/>
              <a:ext cx="5999838" cy="3588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AD2AEBA8-623C-482A-9EB9-7A8811B4F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943" y="2617854"/>
              <a:ext cx="4487476" cy="192905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C8D263C1-0874-44BB-B989-0E66C0256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309" y="3706106"/>
              <a:ext cx="1452934" cy="78764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ED7B6-EE07-4580-A084-9F87CC5A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EF061-94C5-47AF-83F6-A2A454D9C6F3}"/>
              </a:ext>
            </a:extLst>
          </p:cNvPr>
          <p:cNvSpPr/>
          <p:nvPr/>
        </p:nvSpPr>
        <p:spPr>
          <a:xfrm>
            <a:off x="34109" y="4250986"/>
            <a:ext cx="2774202" cy="777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Large</a:t>
            </a:r>
            <a:r>
              <a:rPr lang="es-ES" sz="1600" dirty="0"/>
              <a:t> </a:t>
            </a:r>
            <a:r>
              <a:rPr lang="es-ES" sz="1600" dirty="0" err="1"/>
              <a:t>Hadron</a:t>
            </a:r>
            <a:r>
              <a:rPr lang="es-ES" sz="1600" dirty="0"/>
              <a:t> </a:t>
            </a:r>
            <a:r>
              <a:rPr lang="es-ES" sz="1600" dirty="0" err="1"/>
              <a:t>Collider</a:t>
            </a:r>
            <a:r>
              <a:rPr lang="es-ES" sz="1600" dirty="0"/>
              <a:t> - LHC</a:t>
            </a:r>
          </a:p>
          <a:p>
            <a:pPr algn="ctr"/>
            <a:r>
              <a:rPr lang="es-ES" sz="1600" dirty="0" err="1"/>
              <a:t>Circumference</a:t>
            </a:r>
            <a:r>
              <a:rPr lang="es-ES" sz="1600" dirty="0"/>
              <a:t> ~27km</a:t>
            </a:r>
          </a:p>
          <a:p>
            <a:pPr algn="ctr"/>
            <a:r>
              <a:rPr lang="es-ES" sz="1600" dirty="0"/>
              <a:t>Ginebra (</a:t>
            </a:r>
            <a:r>
              <a:rPr lang="es-ES" sz="1600" dirty="0" err="1"/>
              <a:t>Suïssa</a:t>
            </a:r>
            <a:r>
              <a:rPr lang="es-ES" sz="1600" dirty="0"/>
              <a:t> / </a:t>
            </a:r>
            <a:r>
              <a:rPr lang="es-ES" sz="1600" dirty="0" err="1"/>
              <a:t>França</a:t>
            </a:r>
            <a:r>
              <a:rPr lang="es-ES" sz="1600" dirty="0"/>
              <a:t>)</a:t>
            </a:r>
            <a:endParaRPr lang="en-US" sz="16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02FFC65-8F1C-4685-81A9-589796114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16" y="1600400"/>
            <a:ext cx="2651712" cy="296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E3AA78-73CB-49B2-B6E4-A0A2FC7AEECB}"/>
              </a:ext>
            </a:extLst>
          </p:cNvPr>
          <p:cNvSpPr txBox="1"/>
          <p:nvPr/>
        </p:nvSpPr>
        <p:spPr>
          <a:xfrm>
            <a:off x="865859" y="779648"/>
            <a:ext cx="7848599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3.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Colliders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and Nuclear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Physics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1E01EEB6-0A16-4571-B466-8DD1FF3DD761}"/>
              </a:ext>
            </a:extLst>
          </p:cNvPr>
          <p:cNvSpPr txBox="1">
            <a:spLocks noChangeArrowheads="1"/>
          </p:cNvSpPr>
          <p:nvPr/>
        </p:nvSpPr>
        <p:spPr>
          <a:xfrm>
            <a:off x="11726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Types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of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063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E9703-DD43-435E-9AAE-58755FAA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/>
          </a:p>
        </p:txBody>
      </p:sp>
      <p:graphicFrame>
        <p:nvGraphicFramePr>
          <p:cNvPr id="11" name="Group 135">
            <a:extLst>
              <a:ext uri="{FF2B5EF4-FFF2-40B4-BE49-F238E27FC236}">
                <a16:creationId xmlns:a16="http://schemas.microsoft.com/office/drawing/2014/main" id="{C7C72EC8-86A8-4357-A827-6725459771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950965"/>
              </p:ext>
            </p:extLst>
          </p:nvPr>
        </p:nvGraphicFramePr>
        <p:xfrm>
          <a:off x="1297516" y="1721441"/>
          <a:ext cx="6548968" cy="2997163"/>
        </p:xfrm>
        <a:graphic>
          <a:graphicData uri="http://schemas.openxmlformats.org/drawingml/2006/table">
            <a:tbl>
              <a:tblPr/>
              <a:tblGrid>
                <a:gridCol w="1033625">
                  <a:extLst>
                    <a:ext uri="{9D8B030D-6E8A-4147-A177-3AD203B41FA5}">
                      <a16:colId xmlns:a16="http://schemas.microsoft.com/office/drawing/2014/main" val="1033776884"/>
                    </a:ext>
                  </a:extLst>
                </a:gridCol>
                <a:gridCol w="1776367">
                  <a:extLst>
                    <a:ext uri="{9D8B030D-6E8A-4147-A177-3AD203B41FA5}">
                      <a16:colId xmlns:a16="http://schemas.microsoft.com/office/drawing/2014/main" val="3545390443"/>
                    </a:ext>
                  </a:extLst>
                </a:gridCol>
                <a:gridCol w="1096994">
                  <a:extLst>
                    <a:ext uri="{9D8B030D-6E8A-4147-A177-3AD203B41FA5}">
                      <a16:colId xmlns:a16="http://schemas.microsoft.com/office/drawing/2014/main" val="3902272241"/>
                    </a:ext>
                  </a:extLst>
                </a:gridCol>
                <a:gridCol w="1113121">
                  <a:extLst>
                    <a:ext uri="{9D8B030D-6E8A-4147-A177-3AD203B41FA5}">
                      <a16:colId xmlns:a16="http://schemas.microsoft.com/office/drawing/2014/main" val="2922597208"/>
                    </a:ext>
                  </a:extLst>
                </a:gridCol>
                <a:gridCol w="1528861">
                  <a:extLst>
                    <a:ext uri="{9D8B030D-6E8A-4147-A177-3AD203B41FA5}">
                      <a16:colId xmlns:a16="http://schemas.microsoft.com/office/drawing/2014/main" val="1300859715"/>
                    </a:ext>
                  </a:extLst>
                </a:gridCol>
              </a:tblGrid>
              <a:tr h="446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Circumf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Particle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275744"/>
                  </a:ext>
                </a:extLst>
              </a:tr>
              <a:tr h="446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RHIC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York (USA)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3.8km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/ Au+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0.250 </a:t>
                      </a:r>
                      <a:r>
                        <a:rPr kumimoji="0" lang="es-E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GeV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476879"/>
                  </a:ext>
                </a:extLst>
              </a:tr>
              <a:tr h="446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Tevatron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Chicago (USA)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6.3km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kumimoji="0" lang="es-E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TeV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356742"/>
                  </a:ext>
                </a:extLst>
              </a:tr>
              <a:tr h="4475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KEK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Tsukuba (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Japó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1.5km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 / e+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</a:t>
                      </a:r>
                      <a:r>
                        <a:rPr kumimoji="0" lang="es-E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GeV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449928"/>
                  </a:ext>
                </a:extLst>
              </a:tr>
              <a:tr h="4475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DESY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Hamburg (Alemanya)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6.4km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 / p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 </a:t>
                      </a:r>
                      <a:r>
                        <a:rPr kumimoji="0" lang="es-E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GeV</a:t>
                      </a: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938 </a:t>
                      </a:r>
                      <a:r>
                        <a:rPr kumimoji="0" lang="es-E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GeV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24135"/>
                  </a:ext>
                </a:extLst>
              </a:tr>
              <a:tr h="5585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LHC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Ginebra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Suïssa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27km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– 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(Pb+)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</a:t>
                      </a:r>
                      <a:r>
                        <a:rPr kumimoji="0" lang="es-E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TeV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06944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30CC607-79F0-4009-98EB-B353250A8576}"/>
              </a:ext>
            </a:extLst>
          </p:cNvPr>
          <p:cNvSpPr txBox="1"/>
          <p:nvPr/>
        </p:nvSpPr>
        <p:spPr>
          <a:xfrm>
            <a:off x="865859" y="779648"/>
            <a:ext cx="7848599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3.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Colliders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Particle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and Nuclear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Physics</a:t>
            </a:r>
            <a:endParaRPr lang="es-ES" sz="20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A91F87C-5BCE-4B16-8BD0-FFD53A2F524F}"/>
              </a:ext>
            </a:extLst>
          </p:cNvPr>
          <p:cNvSpPr txBox="1">
            <a:spLocks noChangeArrowheads="1"/>
          </p:cNvSpPr>
          <p:nvPr/>
        </p:nvSpPr>
        <p:spPr>
          <a:xfrm>
            <a:off x="11726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Types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of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483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1A9B81-9CB1-4C9E-98F9-7790877E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8</a:t>
            </a:fld>
            <a:endParaRPr lang="es-E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A0C5843-3F6D-4CFD-BA88-F0950E5DF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87" y="1460817"/>
            <a:ext cx="5537848" cy="364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ABB0C6-55DB-4292-94B3-30FFF1F52D41}"/>
              </a:ext>
            </a:extLst>
          </p:cNvPr>
          <p:cNvSpPr txBox="1">
            <a:spLocks noChangeArrowheads="1"/>
          </p:cNvSpPr>
          <p:nvPr/>
        </p:nvSpPr>
        <p:spPr>
          <a:xfrm>
            <a:off x="563061" y="38422"/>
            <a:ext cx="7848600" cy="72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Types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 of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Accelerator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ca-ES" altLang="en-US" dirty="0" err="1">
                <a:solidFill>
                  <a:schemeClr val="bg1"/>
                </a:solidFill>
                <a:latin typeface="Arial Unicode MS" pitchFamily="34" charset="-128"/>
              </a:rPr>
              <a:t>future</a:t>
            </a:r>
            <a:r>
              <a:rPr lang="ca-ES" altLang="en-US" dirty="0">
                <a:solidFill>
                  <a:schemeClr val="bg1"/>
                </a:solidFill>
                <a:latin typeface="Arial Unicode MS" pitchFamily="34" charset="-128"/>
              </a:rPr>
              <a:t>...</a:t>
            </a:r>
            <a:endParaRPr lang="es-ES" altLang="en-US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E9D24C-4CF9-43D3-BE40-E3C5CB54F971}"/>
              </a:ext>
            </a:extLst>
          </p:cNvPr>
          <p:cNvCxnSpPr/>
          <p:nvPr/>
        </p:nvCxnSpPr>
        <p:spPr>
          <a:xfrm>
            <a:off x="939800" y="2667000"/>
            <a:ext cx="26331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FF5F83-1D11-4CF9-9FFB-E798D44888F4}"/>
              </a:ext>
            </a:extLst>
          </p:cNvPr>
          <p:cNvSpPr txBox="1"/>
          <p:nvPr/>
        </p:nvSpPr>
        <p:spPr>
          <a:xfrm>
            <a:off x="711200" y="2269067"/>
            <a:ext cx="58862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LHC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9DB9-EBA9-4637-B7D0-991D8E1BDCFE}"/>
              </a:ext>
            </a:extLst>
          </p:cNvPr>
          <p:cNvSpPr txBox="1"/>
          <p:nvPr/>
        </p:nvSpPr>
        <p:spPr>
          <a:xfrm>
            <a:off x="753211" y="3598334"/>
            <a:ext cx="57355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FCC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D05C9E-EE74-4090-A38B-051C5ABD8DF7}"/>
              </a:ext>
            </a:extLst>
          </p:cNvPr>
          <p:cNvCxnSpPr/>
          <p:nvPr/>
        </p:nvCxnSpPr>
        <p:spPr>
          <a:xfrm>
            <a:off x="939799" y="3998444"/>
            <a:ext cx="26331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C57B34-D06F-4BF4-A93B-116136B4F2E0}"/>
              </a:ext>
            </a:extLst>
          </p:cNvPr>
          <p:cNvSpPr txBox="1"/>
          <p:nvPr/>
        </p:nvSpPr>
        <p:spPr>
          <a:xfrm>
            <a:off x="2537259" y="1024665"/>
            <a:ext cx="455990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FCC (2035) – C ~[80 – 100] km, E=100 </a:t>
            </a:r>
            <a:r>
              <a:rPr lang="es-E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TeV</a:t>
            </a:r>
            <a:r>
              <a:rPr lang="es-E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en-US" sz="2000" dirty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9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fa11007scr (13)">
            <a:extLst>
              <a:ext uri="{FF2B5EF4-FFF2-40B4-BE49-F238E27FC236}">
                <a16:creationId xmlns:a16="http://schemas.microsoft.com/office/drawing/2014/main" id="{539C5FC7-D9C2-4915-9740-17C626542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1" y="1875156"/>
            <a:ext cx="5050066" cy="31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ED7B6-EE07-4580-A084-9F87CC5A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9</a:t>
            </a:fld>
            <a:endParaRPr lang="es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EF061-94C5-47AF-83F6-A2A454D9C6F3}"/>
              </a:ext>
            </a:extLst>
          </p:cNvPr>
          <p:cNvSpPr/>
          <p:nvPr/>
        </p:nvSpPr>
        <p:spPr>
          <a:xfrm>
            <a:off x="138722" y="3940207"/>
            <a:ext cx="2805686" cy="808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ALBA </a:t>
            </a:r>
            <a:r>
              <a:rPr lang="es-ES" sz="1600" dirty="0" err="1"/>
              <a:t>Synchrotron</a:t>
            </a:r>
            <a:endParaRPr lang="es-ES" sz="1600" dirty="0"/>
          </a:p>
          <a:p>
            <a:pPr algn="ctr"/>
            <a:r>
              <a:rPr lang="es-ES" sz="1600" dirty="0" err="1"/>
              <a:t>Circumference</a:t>
            </a:r>
            <a:r>
              <a:rPr lang="es-ES" sz="1600" dirty="0"/>
              <a:t> 270m</a:t>
            </a:r>
          </a:p>
          <a:p>
            <a:pPr algn="ctr"/>
            <a:r>
              <a:rPr lang="es-ES" sz="1600" dirty="0"/>
              <a:t>Cerdanyola (Barcelona)</a:t>
            </a:r>
            <a:endParaRPr lang="en-US" sz="1600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F44FD6F-5F4D-45CA-A224-CAF8AE5DBDE2}"/>
              </a:ext>
            </a:extLst>
          </p:cNvPr>
          <p:cNvSpPr txBox="1">
            <a:spLocks noChangeArrowheads="1"/>
          </p:cNvSpPr>
          <p:nvPr/>
        </p:nvSpPr>
        <p:spPr>
          <a:xfrm>
            <a:off x="1172661" y="-171235"/>
            <a:ext cx="78486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Types</a:t>
            </a:r>
            <a:r>
              <a:rPr lang="ca-ES" altLang="en-US" sz="4400" dirty="0">
                <a:solidFill>
                  <a:schemeClr val="bg1"/>
                </a:solidFill>
                <a:latin typeface="Arial Unicode MS" pitchFamily="34" charset="-128"/>
              </a:rPr>
              <a:t> of </a:t>
            </a:r>
            <a:r>
              <a:rPr lang="ca-ES" altLang="en-US" sz="4400" dirty="0" err="1">
                <a:solidFill>
                  <a:schemeClr val="bg1"/>
                </a:solidFill>
                <a:latin typeface="Arial Unicode MS" pitchFamily="34" charset="-128"/>
              </a:rPr>
              <a:t>Accelerators</a:t>
            </a:r>
            <a:endParaRPr lang="es-ES" altLang="en-US" sz="4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1D5BD-69B3-4C75-BA91-A3BAA9E68540}"/>
              </a:ext>
            </a:extLst>
          </p:cNvPr>
          <p:cNvSpPr txBox="1"/>
          <p:nvPr/>
        </p:nvSpPr>
        <p:spPr>
          <a:xfrm>
            <a:off x="865859" y="779648"/>
            <a:ext cx="7848599" cy="98488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4.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Synchrotron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 Light </a:t>
            </a:r>
            <a:r>
              <a:rPr lang="es-ES" sz="2000" dirty="0" err="1">
                <a:solidFill>
                  <a:srgbClr val="FFC000"/>
                </a:solidFill>
                <a:cs typeface="Arial" panose="020B0604020202020204" pitchFamily="34" charset="0"/>
              </a:rPr>
              <a:t>Sources</a:t>
            </a:r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</a:p>
          <a:p>
            <a:r>
              <a:rPr lang="es-ES" sz="2000" dirty="0">
                <a:solidFill>
                  <a:srgbClr val="FFC000"/>
                </a:solidFill>
                <a:cs typeface="Arial" panose="020B0604020202020204" pitchFamily="34" charset="0"/>
              </a:rPr>
              <a:t>	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“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see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” material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structures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in molecular/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atomic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scales</a:t>
            </a:r>
            <a:endParaRPr lang="es-ES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	interdisciplinar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applications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biology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chemistry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rgbClr val="FFC000"/>
                </a:solidFill>
                <a:cs typeface="Arial" panose="020B0604020202020204" pitchFamily="34" charset="0"/>
              </a:rPr>
              <a:t>nanotechnology</a:t>
            </a:r>
            <a:r>
              <a:rPr lang="es-ES" dirty="0">
                <a:solidFill>
                  <a:srgbClr val="FFC000"/>
                </a:solidFill>
                <a:cs typeface="Arial" panose="020B0604020202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7424675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t">
        <a:spAutoFit/>
      </a:bodyPr>
      <a:lstStyle>
        <a:defPPr>
          <a:defRPr sz="2000" dirty="0" err="1" smtClean="0"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t">
        <a:spAutoFit/>
      </a:bodyPr>
      <a:lstStyle>
        <a:defPPr>
          <a:defRPr dirty="0" err="1" smtClean="0"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16043</TotalTime>
  <Words>2042</Words>
  <Application>Microsoft Office PowerPoint</Application>
  <PresentationFormat>On-screen Show (16:9)</PresentationFormat>
  <Paragraphs>426</Paragraphs>
  <Slides>58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Arial Black</vt:lpstr>
      <vt:lpstr>Arial Unicode MS</vt:lpstr>
      <vt:lpstr>Calibri</vt:lpstr>
      <vt:lpstr>Cambria Math</vt:lpstr>
      <vt:lpstr>Courier New</vt:lpstr>
      <vt:lpstr>Symbol</vt:lpstr>
      <vt:lpstr>Wingdings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welcome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Ubaldo Iriso Áriz</cp:lastModifiedBy>
  <cp:revision>469</cp:revision>
  <dcterms:created xsi:type="dcterms:W3CDTF">2015-04-21T23:16:41Z</dcterms:created>
  <dcterms:modified xsi:type="dcterms:W3CDTF">2024-07-16T15:35:54Z</dcterms:modified>
</cp:coreProperties>
</file>