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  <p:sldMasterId id="2147483744" r:id="rId2"/>
    <p:sldMasterId id="2147483762" r:id="rId3"/>
    <p:sldMasterId id="2147483779" r:id="rId4"/>
    <p:sldMasterId id="2147483788" r:id="rId5"/>
    <p:sldMasterId id="2147483801" r:id="rId6"/>
  </p:sldMasterIdLst>
  <p:notesMasterIdLst>
    <p:notesMasterId r:id="rId38"/>
  </p:notesMasterIdLst>
  <p:sldIdLst>
    <p:sldId id="256" r:id="rId7"/>
    <p:sldId id="5103" r:id="rId8"/>
    <p:sldId id="5100" r:id="rId9"/>
    <p:sldId id="5119" r:id="rId10"/>
    <p:sldId id="762" r:id="rId11"/>
    <p:sldId id="763" r:id="rId12"/>
    <p:sldId id="765" r:id="rId13"/>
    <p:sldId id="264" r:id="rId14"/>
    <p:sldId id="761" r:id="rId15"/>
    <p:sldId id="5120" r:id="rId16"/>
    <p:sldId id="5102" r:id="rId17"/>
    <p:sldId id="5105" r:id="rId18"/>
    <p:sldId id="5118" r:id="rId19"/>
    <p:sldId id="5117" r:id="rId20"/>
    <p:sldId id="5121" r:id="rId21"/>
    <p:sldId id="388" r:id="rId22"/>
    <p:sldId id="521" r:id="rId23"/>
    <p:sldId id="543" r:id="rId24"/>
    <p:sldId id="544" r:id="rId25"/>
    <p:sldId id="545" r:id="rId26"/>
    <p:sldId id="5122" r:id="rId27"/>
    <p:sldId id="571" r:id="rId28"/>
    <p:sldId id="318" r:id="rId29"/>
    <p:sldId id="278" r:id="rId30"/>
    <p:sldId id="319" r:id="rId31"/>
    <p:sldId id="5123" r:id="rId32"/>
    <p:sldId id="766" r:id="rId33"/>
    <p:sldId id="776" r:id="rId34"/>
    <p:sldId id="769" r:id="rId35"/>
    <p:sldId id="767" r:id="rId36"/>
    <p:sldId id="5116" r:id="rId37"/>
  </p:sldIdLst>
  <p:sldSz cx="9144000" cy="5143500" type="screen16x9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A47E558-A68D-4076-B916-B9D86C2C1879}">
          <p14:sldIdLst>
            <p14:sldId id="256"/>
            <p14:sldId id="5103"/>
            <p14:sldId id="5100"/>
            <p14:sldId id="5119"/>
            <p14:sldId id="762"/>
            <p14:sldId id="763"/>
            <p14:sldId id="765"/>
            <p14:sldId id="264"/>
            <p14:sldId id="761"/>
            <p14:sldId id="5120"/>
            <p14:sldId id="5102"/>
            <p14:sldId id="5105"/>
            <p14:sldId id="5118"/>
            <p14:sldId id="5117"/>
            <p14:sldId id="5121"/>
            <p14:sldId id="388"/>
            <p14:sldId id="521"/>
            <p14:sldId id="543"/>
            <p14:sldId id="544"/>
            <p14:sldId id="545"/>
            <p14:sldId id="5122"/>
            <p14:sldId id="571"/>
            <p14:sldId id="318"/>
            <p14:sldId id="278"/>
            <p14:sldId id="319"/>
            <p14:sldId id="5123"/>
            <p14:sldId id="766"/>
            <p14:sldId id="776"/>
            <p14:sldId id="769"/>
            <p14:sldId id="767"/>
            <p14:sldId id="51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8781"/>
    <a:srgbClr val="63F7F0"/>
    <a:srgbClr val="333333"/>
    <a:srgbClr val="059AB3"/>
    <a:srgbClr val="0599C7"/>
    <a:srgbClr val="FFFFFF"/>
    <a:srgbClr val="05AADD"/>
    <a:srgbClr val="0BDBD1"/>
    <a:srgbClr val="09AFA7"/>
    <a:srgbClr val="C06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1" autoAdjust="0"/>
    <p:restoredTop sz="94665" autoAdjust="0"/>
  </p:normalViewPr>
  <p:slideViewPr>
    <p:cSldViewPr snapToGrid="0">
      <p:cViewPr varScale="1">
        <p:scale>
          <a:sx n="94" d="100"/>
          <a:sy n="94" d="100"/>
        </p:scale>
        <p:origin x="386" y="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9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E302B6-3B9B-473E-B668-358792A0B64C}" type="doc">
      <dgm:prSet loTypeId="urn:microsoft.com/office/officeart/2005/8/layout/matrix1" loCatId="matrix" qsTypeId="urn:microsoft.com/office/officeart/2005/8/quickstyle/3d1" qsCatId="3D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8387A2DF-1A4F-469D-ADCB-1597FEAE79A5}">
      <dgm:prSet phldrT="[Texto]" custT="1"/>
      <dgm:spPr>
        <a:solidFill>
          <a:schemeClr val="bg1"/>
        </a:solidFill>
      </dgm:spPr>
      <dgm:t>
        <a:bodyPr/>
        <a:lstStyle/>
        <a:p>
          <a:r>
            <a:rPr lang="es-ES" sz="2400" b="1" dirty="0">
              <a:solidFill>
                <a:srgbClr val="C00000"/>
              </a:solidFill>
              <a:effectLst/>
            </a:rPr>
            <a:t>CENIEH</a:t>
          </a:r>
        </a:p>
      </dgm:t>
    </dgm:pt>
    <dgm:pt modelId="{24CA5619-4882-4076-9D37-1069E7E1645D}" type="parTrans" cxnId="{DA323A32-55A5-4F40-BF2B-372DAF6E3216}">
      <dgm:prSet/>
      <dgm:spPr/>
      <dgm:t>
        <a:bodyPr/>
        <a:lstStyle/>
        <a:p>
          <a:endParaRPr lang="es-ES" sz="1600"/>
        </a:p>
      </dgm:t>
    </dgm:pt>
    <dgm:pt modelId="{FCCB83B9-E372-44FE-8360-5B87C27153F3}" type="sibTrans" cxnId="{DA323A32-55A5-4F40-BF2B-372DAF6E3216}">
      <dgm:prSet/>
      <dgm:spPr/>
      <dgm:t>
        <a:bodyPr/>
        <a:lstStyle/>
        <a:p>
          <a:endParaRPr lang="es-ES" sz="1600"/>
        </a:p>
      </dgm:t>
    </dgm:pt>
    <dgm:pt modelId="{BC32D6E2-8A28-45D8-AC2B-150D1139BE9C}">
      <dgm:prSet phldrT="[Texto]" custT="1"/>
      <dgm:spPr>
        <a:solidFill>
          <a:srgbClr val="C00000"/>
        </a:solidFill>
      </dgm:spPr>
      <dgm:t>
        <a:bodyPr/>
        <a:lstStyle/>
        <a:p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Arqueología</a:t>
          </a:r>
        </a:p>
      </dgm:t>
    </dgm:pt>
    <dgm:pt modelId="{2349225D-2024-447F-9AC0-CA371D4C2C02}" type="parTrans" cxnId="{1C7DC3CD-C58B-4567-BB8F-14A13D115472}">
      <dgm:prSet/>
      <dgm:spPr/>
      <dgm:t>
        <a:bodyPr/>
        <a:lstStyle/>
        <a:p>
          <a:endParaRPr lang="es-ES" sz="1600"/>
        </a:p>
      </dgm:t>
    </dgm:pt>
    <dgm:pt modelId="{8940D9A2-1116-4E05-8C45-18E1A6BC3C99}" type="sibTrans" cxnId="{1C7DC3CD-C58B-4567-BB8F-14A13D115472}">
      <dgm:prSet/>
      <dgm:spPr/>
      <dgm:t>
        <a:bodyPr/>
        <a:lstStyle/>
        <a:p>
          <a:endParaRPr lang="es-ES" sz="1600"/>
        </a:p>
      </dgm:t>
    </dgm:pt>
    <dgm:pt modelId="{1D458E4D-2AB6-43FB-B87F-C0968C3047F9}">
      <dgm:prSet phldrT="[Texto]" custT="1"/>
      <dgm:spPr>
        <a:solidFill>
          <a:srgbClr val="C00000"/>
        </a:solidFill>
      </dgm:spPr>
      <dgm:t>
        <a:bodyPr/>
        <a:lstStyle/>
        <a:p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s-ES" sz="20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Paleobiología</a:t>
          </a:r>
          <a:endParaRPr lang="es-ES" sz="20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BE2C00-1344-41B7-BF2A-34F23C21C3A1}" type="parTrans" cxnId="{968BD8F6-834B-4426-AED0-387CBC0D3CDF}">
      <dgm:prSet/>
      <dgm:spPr/>
      <dgm:t>
        <a:bodyPr/>
        <a:lstStyle/>
        <a:p>
          <a:endParaRPr lang="es-ES" sz="1600"/>
        </a:p>
      </dgm:t>
    </dgm:pt>
    <dgm:pt modelId="{BE1C699E-EB90-4EE9-8B38-65D3994FFB13}" type="sibTrans" cxnId="{968BD8F6-834B-4426-AED0-387CBC0D3CDF}">
      <dgm:prSet/>
      <dgm:spPr/>
      <dgm:t>
        <a:bodyPr/>
        <a:lstStyle/>
        <a:p>
          <a:endParaRPr lang="es-ES" sz="1600"/>
        </a:p>
      </dgm:t>
    </dgm:pt>
    <dgm:pt modelId="{E6B60C98-9359-41F0-8837-728BEAA3FB21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20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Geocronología</a:t>
          </a:r>
          <a:r>
            <a: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 Geología</a:t>
          </a:r>
        </a:p>
      </dgm:t>
    </dgm:pt>
    <dgm:pt modelId="{0C2F8C56-7ACE-4727-8A8A-555633BA9E8F}" type="parTrans" cxnId="{B2F5A82A-064D-4338-BA29-3A04B2876B2F}">
      <dgm:prSet/>
      <dgm:spPr/>
      <dgm:t>
        <a:bodyPr/>
        <a:lstStyle/>
        <a:p>
          <a:endParaRPr lang="es-ES" sz="1600"/>
        </a:p>
      </dgm:t>
    </dgm:pt>
    <dgm:pt modelId="{761569EB-05C8-4FA0-8576-5BF6D62398AD}" type="sibTrans" cxnId="{B2F5A82A-064D-4338-BA29-3A04B2876B2F}">
      <dgm:prSet/>
      <dgm:spPr/>
      <dgm:t>
        <a:bodyPr/>
        <a:lstStyle/>
        <a:p>
          <a:endParaRPr lang="es-ES" sz="1600"/>
        </a:p>
      </dgm:t>
    </dgm:pt>
    <dgm:pt modelId="{83AE4DE0-4591-40C8-BC96-4254FE9D47B5}">
      <dgm:prSet phldrT="[Texto]" custT="1"/>
      <dgm:spPr>
        <a:solidFill>
          <a:srgbClr val="B03E10"/>
        </a:solidFill>
      </dgm:spPr>
      <dgm:t>
        <a:bodyPr/>
        <a:lstStyle/>
        <a:p>
          <a:r>
            <a:rPr lang="es-E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Laboratorios</a:t>
          </a:r>
        </a:p>
      </dgm:t>
    </dgm:pt>
    <dgm:pt modelId="{BC353084-335F-42D3-A680-BF3A7C273A2D}" type="parTrans" cxnId="{B0A9AE92-0994-4B79-9E3A-44F8A13E1E69}">
      <dgm:prSet/>
      <dgm:spPr/>
      <dgm:t>
        <a:bodyPr/>
        <a:lstStyle/>
        <a:p>
          <a:endParaRPr lang="es-ES" sz="1600"/>
        </a:p>
      </dgm:t>
    </dgm:pt>
    <dgm:pt modelId="{04AE9D9F-1E0E-42B2-ABE2-A794BB95E436}" type="sibTrans" cxnId="{B0A9AE92-0994-4B79-9E3A-44F8A13E1E69}">
      <dgm:prSet/>
      <dgm:spPr/>
      <dgm:t>
        <a:bodyPr/>
        <a:lstStyle/>
        <a:p>
          <a:endParaRPr lang="es-ES" sz="1600"/>
        </a:p>
      </dgm:t>
    </dgm:pt>
    <dgm:pt modelId="{F9803D71-2B29-4C86-8166-178CFE600C66}">
      <dgm:prSet/>
      <dgm:spPr/>
      <dgm:t>
        <a:bodyPr/>
        <a:lstStyle/>
        <a:p>
          <a:endParaRPr lang="es-ES" sz="1600"/>
        </a:p>
      </dgm:t>
    </dgm:pt>
    <dgm:pt modelId="{577BEDD1-5111-48D2-B31E-1C14C6F5A539}" type="parTrans" cxnId="{E5820072-D8D7-484D-97B7-E3DEFC4B898E}">
      <dgm:prSet/>
      <dgm:spPr/>
      <dgm:t>
        <a:bodyPr/>
        <a:lstStyle/>
        <a:p>
          <a:endParaRPr lang="es-ES" sz="1600"/>
        </a:p>
      </dgm:t>
    </dgm:pt>
    <dgm:pt modelId="{E369C518-250C-45E1-AAB4-33AA156E5E0D}" type="sibTrans" cxnId="{E5820072-D8D7-484D-97B7-E3DEFC4B898E}">
      <dgm:prSet/>
      <dgm:spPr/>
      <dgm:t>
        <a:bodyPr/>
        <a:lstStyle/>
        <a:p>
          <a:endParaRPr lang="es-ES" sz="1600"/>
        </a:p>
      </dgm:t>
    </dgm:pt>
    <dgm:pt modelId="{861BC6D9-DB2A-4CEA-9471-4A87EBD172EE}" type="pres">
      <dgm:prSet presAssocID="{16E302B6-3B9B-473E-B668-358792A0B64C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3BA28A29-2E02-431D-9EB8-6755D1C3A8EB}" type="pres">
      <dgm:prSet presAssocID="{16E302B6-3B9B-473E-B668-358792A0B64C}" presName="matrix" presStyleCnt="0"/>
      <dgm:spPr/>
    </dgm:pt>
    <dgm:pt modelId="{6519820F-ECF9-4523-9EA8-8372C3C28A96}" type="pres">
      <dgm:prSet presAssocID="{16E302B6-3B9B-473E-B668-358792A0B64C}" presName="tile1" presStyleLbl="node1" presStyleIdx="0" presStyleCnt="4"/>
      <dgm:spPr/>
    </dgm:pt>
    <dgm:pt modelId="{5138DADC-57C9-4669-AF13-BBF9F522C3EC}" type="pres">
      <dgm:prSet presAssocID="{16E302B6-3B9B-473E-B668-358792A0B64C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FC0D53FC-2372-4DF6-964C-2184D3E7E452}" type="pres">
      <dgm:prSet presAssocID="{16E302B6-3B9B-473E-B668-358792A0B64C}" presName="tile2" presStyleLbl="node1" presStyleIdx="1" presStyleCnt="4" custLinFactNeighborY="1316"/>
      <dgm:spPr/>
    </dgm:pt>
    <dgm:pt modelId="{6E573095-2D40-4C45-A19A-76E478BBA1A3}" type="pres">
      <dgm:prSet presAssocID="{16E302B6-3B9B-473E-B668-358792A0B64C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534EA849-C845-4DC2-98D7-116461CC112A}" type="pres">
      <dgm:prSet presAssocID="{16E302B6-3B9B-473E-B668-358792A0B64C}" presName="tile3" presStyleLbl="node1" presStyleIdx="2" presStyleCnt="4"/>
      <dgm:spPr/>
    </dgm:pt>
    <dgm:pt modelId="{E4B97046-9C96-470C-B765-3AD29899B945}" type="pres">
      <dgm:prSet presAssocID="{16E302B6-3B9B-473E-B668-358792A0B64C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8124D35D-BE59-4FCE-AD37-89D6BF9E3A79}" type="pres">
      <dgm:prSet presAssocID="{16E302B6-3B9B-473E-B668-358792A0B64C}" presName="tile4" presStyleLbl="node1" presStyleIdx="3" presStyleCnt="4"/>
      <dgm:spPr/>
    </dgm:pt>
    <dgm:pt modelId="{1723DB9C-3904-4471-81FB-382F6D2E4791}" type="pres">
      <dgm:prSet presAssocID="{16E302B6-3B9B-473E-B668-358792A0B64C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50972A71-B477-422D-8296-FEAC835C7718}" type="pres">
      <dgm:prSet presAssocID="{16E302B6-3B9B-473E-B668-358792A0B64C}" presName="centerTile" presStyleLbl="fgShp" presStyleIdx="0" presStyleCnt="1" custScaleX="142581">
        <dgm:presLayoutVars>
          <dgm:chMax val="0"/>
          <dgm:chPref val="0"/>
        </dgm:presLayoutVars>
      </dgm:prSet>
      <dgm:spPr/>
    </dgm:pt>
  </dgm:ptLst>
  <dgm:cxnLst>
    <dgm:cxn modelId="{546C4F14-8249-42B1-9DAF-4D1CF4B34149}" type="presOf" srcId="{16E302B6-3B9B-473E-B668-358792A0B64C}" destId="{861BC6D9-DB2A-4CEA-9471-4A87EBD172EE}" srcOrd="0" destOrd="0" presId="urn:microsoft.com/office/officeart/2005/8/layout/matrix1"/>
    <dgm:cxn modelId="{B2F5A82A-064D-4338-BA29-3A04B2876B2F}" srcId="{8387A2DF-1A4F-469D-ADCB-1597FEAE79A5}" destId="{E6B60C98-9359-41F0-8837-728BEAA3FB21}" srcOrd="2" destOrd="0" parTransId="{0C2F8C56-7ACE-4727-8A8A-555633BA9E8F}" sibTransId="{761569EB-05C8-4FA0-8576-5BF6D62398AD}"/>
    <dgm:cxn modelId="{DA323A32-55A5-4F40-BF2B-372DAF6E3216}" srcId="{16E302B6-3B9B-473E-B668-358792A0B64C}" destId="{8387A2DF-1A4F-469D-ADCB-1597FEAE79A5}" srcOrd="0" destOrd="0" parTransId="{24CA5619-4882-4076-9D37-1069E7E1645D}" sibTransId="{FCCB83B9-E372-44FE-8360-5B87C27153F3}"/>
    <dgm:cxn modelId="{D78DA86B-FEC6-44D1-8A33-7DE9717B68E4}" type="presOf" srcId="{BC32D6E2-8A28-45D8-AC2B-150D1139BE9C}" destId="{5138DADC-57C9-4669-AF13-BBF9F522C3EC}" srcOrd="1" destOrd="0" presId="urn:microsoft.com/office/officeart/2005/8/layout/matrix1"/>
    <dgm:cxn modelId="{E5820072-D8D7-484D-97B7-E3DEFC4B898E}" srcId="{8387A2DF-1A4F-469D-ADCB-1597FEAE79A5}" destId="{F9803D71-2B29-4C86-8166-178CFE600C66}" srcOrd="4" destOrd="0" parTransId="{577BEDD1-5111-48D2-B31E-1C14C6F5A539}" sibTransId="{E369C518-250C-45E1-AAB4-33AA156E5E0D}"/>
    <dgm:cxn modelId="{91F9DF72-BB12-4432-A1E0-7AB969B28005}" type="presOf" srcId="{BC32D6E2-8A28-45D8-AC2B-150D1139BE9C}" destId="{6519820F-ECF9-4523-9EA8-8372C3C28A96}" srcOrd="0" destOrd="0" presId="urn:microsoft.com/office/officeart/2005/8/layout/matrix1"/>
    <dgm:cxn modelId="{8A36F775-D91B-4E61-BF1E-A0F04A3619DF}" type="presOf" srcId="{8387A2DF-1A4F-469D-ADCB-1597FEAE79A5}" destId="{50972A71-B477-422D-8296-FEAC835C7718}" srcOrd="0" destOrd="0" presId="urn:microsoft.com/office/officeart/2005/8/layout/matrix1"/>
    <dgm:cxn modelId="{76EBFE5A-7F48-4454-8FB9-1CED0B0EAE30}" type="presOf" srcId="{1D458E4D-2AB6-43FB-B87F-C0968C3047F9}" destId="{FC0D53FC-2372-4DF6-964C-2184D3E7E452}" srcOrd="0" destOrd="0" presId="urn:microsoft.com/office/officeart/2005/8/layout/matrix1"/>
    <dgm:cxn modelId="{B0A9AE92-0994-4B79-9E3A-44F8A13E1E69}" srcId="{8387A2DF-1A4F-469D-ADCB-1597FEAE79A5}" destId="{83AE4DE0-4591-40C8-BC96-4254FE9D47B5}" srcOrd="3" destOrd="0" parTransId="{BC353084-335F-42D3-A680-BF3A7C273A2D}" sibTransId="{04AE9D9F-1E0E-42B2-ABE2-A794BB95E436}"/>
    <dgm:cxn modelId="{2FF49AA5-9954-45B3-A268-9D668EC715A3}" type="presOf" srcId="{E6B60C98-9359-41F0-8837-728BEAA3FB21}" destId="{534EA849-C845-4DC2-98D7-116461CC112A}" srcOrd="0" destOrd="0" presId="urn:microsoft.com/office/officeart/2005/8/layout/matrix1"/>
    <dgm:cxn modelId="{453231BE-AFCD-4D2F-8330-4DAB9EAF5A29}" type="presOf" srcId="{E6B60C98-9359-41F0-8837-728BEAA3FB21}" destId="{E4B97046-9C96-470C-B765-3AD29899B945}" srcOrd="1" destOrd="0" presId="urn:microsoft.com/office/officeart/2005/8/layout/matrix1"/>
    <dgm:cxn modelId="{68A9ECBF-C7FD-46F6-B043-D4DBA6EF4B6B}" type="presOf" srcId="{1D458E4D-2AB6-43FB-B87F-C0968C3047F9}" destId="{6E573095-2D40-4C45-A19A-76E478BBA1A3}" srcOrd="1" destOrd="0" presId="urn:microsoft.com/office/officeart/2005/8/layout/matrix1"/>
    <dgm:cxn modelId="{E25AD8C3-776E-45B2-A0D7-F67A53925CA4}" type="presOf" srcId="{83AE4DE0-4591-40C8-BC96-4254FE9D47B5}" destId="{8124D35D-BE59-4FCE-AD37-89D6BF9E3A79}" srcOrd="0" destOrd="0" presId="urn:microsoft.com/office/officeart/2005/8/layout/matrix1"/>
    <dgm:cxn modelId="{1C7DC3CD-C58B-4567-BB8F-14A13D115472}" srcId="{8387A2DF-1A4F-469D-ADCB-1597FEAE79A5}" destId="{BC32D6E2-8A28-45D8-AC2B-150D1139BE9C}" srcOrd="0" destOrd="0" parTransId="{2349225D-2024-447F-9AC0-CA371D4C2C02}" sibTransId="{8940D9A2-1116-4E05-8C45-18E1A6BC3C99}"/>
    <dgm:cxn modelId="{8EB6BCEA-41AF-4F46-9518-1E49CCFC831E}" type="presOf" srcId="{83AE4DE0-4591-40C8-BC96-4254FE9D47B5}" destId="{1723DB9C-3904-4471-81FB-382F6D2E4791}" srcOrd="1" destOrd="0" presId="urn:microsoft.com/office/officeart/2005/8/layout/matrix1"/>
    <dgm:cxn modelId="{968BD8F6-834B-4426-AED0-387CBC0D3CDF}" srcId="{8387A2DF-1A4F-469D-ADCB-1597FEAE79A5}" destId="{1D458E4D-2AB6-43FB-B87F-C0968C3047F9}" srcOrd="1" destOrd="0" parTransId="{0EBE2C00-1344-41B7-BF2A-34F23C21C3A1}" sibTransId="{BE1C699E-EB90-4EE9-8B38-65D3994FFB13}"/>
    <dgm:cxn modelId="{60DA79B9-B3DA-4855-A30F-08B576D06440}" type="presParOf" srcId="{861BC6D9-DB2A-4CEA-9471-4A87EBD172EE}" destId="{3BA28A29-2E02-431D-9EB8-6755D1C3A8EB}" srcOrd="0" destOrd="0" presId="urn:microsoft.com/office/officeart/2005/8/layout/matrix1"/>
    <dgm:cxn modelId="{85EC8B3B-6302-4FA6-914E-F273C7D44CA0}" type="presParOf" srcId="{3BA28A29-2E02-431D-9EB8-6755D1C3A8EB}" destId="{6519820F-ECF9-4523-9EA8-8372C3C28A96}" srcOrd="0" destOrd="0" presId="urn:microsoft.com/office/officeart/2005/8/layout/matrix1"/>
    <dgm:cxn modelId="{6EE9E322-2841-43D8-B48E-8170B0BEA6FF}" type="presParOf" srcId="{3BA28A29-2E02-431D-9EB8-6755D1C3A8EB}" destId="{5138DADC-57C9-4669-AF13-BBF9F522C3EC}" srcOrd="1" destOrd="0" presId="urn:microsoft.com/office/officeart/2005/8/layout/matrix1"/>
    <dgm:cxn modelId="{3EDD3742-40B2-45E3-B99F-53E1A7BE8C52}" type="presParOf" srcId="{3BA28A29-2E02-431D-9EB8-6755D1C3A8EB}" destId="{FC0D53FC-2372-4DF6-964C-2184D3E7E452}" srcOrd="2" destOrd="0" presId="urn:microsoft.com/office/officeart/2005/8/layout/matrix1"/>
    <dgm:cxn modelId="{AA698005-BB50-4C66-A3D7-4E9BB3DE6C98}" type="presParOf" srcId="{3BA28A29-2E02-431D-9EB8-6755D1C3A8EB}" destId="{6E573095-2D40-4C45-A19A-76E478BBA1A3}" srcOrd="3" destOrd="0" presId="urn:microsoft.com/office/officeart/2005/8/layout/matrix1"/>
    <dgm:cxn modelId="{B2BB075A-9CF9-484B-B490-26A837C576E3}" type="presParOf" srcId="{3BA28A29-2E02-431D-9EB8-6755D1C3A8EB}" destId="{534EA849-C845-4DC2-98D7-116461CC112A}" srcOrd="4" destOrd="0" presId="urn:microsoft.com/office/officeart/2005/8/layout/matrix1"/>
    <dgm:cxn modelId="{E0F1DE79-BF1B-46D7-9C78-722E9018791B}" type="presParOf" srcId="{3BA28A29-2E02-431D-9EB8-6755D1C3A8EB}" destId="{E4B97046-9C96-470C-B765-3AD29899B945}" srcOrd="5" destOrd="0" presId="urn:microsoft.com/office/officeart/2005/8/layout/matrix1"/>
    <dgm:cxn modelId="{3F5251DC-D01F-41DB-A59E-AC916524B75C}" type="presParOf" srcId="{3BA28A29-2E02-431D-9EB8-6755D1C3A8EB}" destId="{8124D35D-BE59-4FCE-AD37-89D6BF9E3A79}" srcOrd="6" destOrd="0" presId="urn:microsoft.com/office/officeart/2005/8/layout/matrix1"/>
    <dgm:cxn modelId="{90C6F4A1-ABFE-4ABB-B9B8-F1FBD6B29DD9}" type="presParOf" srcId="{3BA28A29-2E02-431D-9EB8-6755D1C3A8EB}" destId="{1723DB9C-3904-4471-81FB-382F6D2E4791}" srcOrd="7" destOrd="0" presId="urn:microsoft.com/office/officeart/2005/8/layout/matrix1"/>
    <dgm:cxn modelId="{AD25A414-4565-4836-85DA-1427004AA31B}" type="presParOf" srcId="{861BC6D9-DB2A-4CEA-9471-4A87EBD172EE}" destId="{50972A71-B477-422D-8296-FEAC835C7718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461A7B7-94D8-48E9-A2EE-E19A59067FC8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92DFD7-B1D6-4E47-84AC-13E321871344}">
      <dgm:prSet phldrT="[Texto]" custT="1"/>
      <dgm:spPr>
        <a:solidFill>
          <a:srgbClr val="FF9900"/>
        </a:solidFill>
        <a:ln>
          <a:solidFill>
            <a:srgbClr val="FFC000"/>
          </a:solidFill>
        </a:ln>
      </dgm:spPr>
      <dgm:t>
        <a:bodyPr/>
        <a:lstStyle/>
        <a:p>
          <a:endParaRPr lang="es-ES" sz="1800" dirty="0">
            <a:solidFill>
              <a:schemeClr val="tx1"/>
            </a:solidFill>
          </a:endParaRPr>
        </a:p>
      </dgm:t>
    </dgm:pt>
    <dgm:pt modelId="{459CA843-7437-4427-9AB8-0933552423BB}" type="parTrans" cxnId="{DC0D0E9B-2C4D-4006-96B6-822168506517}">
      <dgm:prSet/>
      <dgm:spPr/>
      <dgm:t>
        <a:bodyPr/>
        <a:lstStyle/>
        <a:p>
          <a:endParaRPr lang="en-US"/>
        </a:p>
      </dgm:t>
    </dgm:pt>
    <dgm:pt modelId="{E823BFCE-C1BF-4B70-8C89-B1F5BD28B072}" type="sibTrans" cxnId="{DC0D0E9B-2C4D-4006-96B6-822168506517}">
      <dgm:prSet/>
      <dgm:spPr/>
      <dgm:t>
        <a:bodyPr/>
        <a:lstStyle/>
        <a:p>
          <a:endParaRPr lang="en-US"/>
        </a:p>
      </dgm:t>
    </dgm:pt>
    <dgm:pt modelId="{622DA7F7-EFB8-4331-973D-FE897558088D}">
      <dgm:prSet phldrT="[Texto]" custT="1"/>
      <dgm:spPr>
        <a:solidFill>
          <a:srgbClr val="B03E10"/>
        </a:solidFill>
      </dgm:spPr>
      <dgm:t>
        <a:bodyPr/>
        <a:lstStyle/>
        <a:p>
          <a:endParaRPr lang="es-ES" sz="1800" dirty="0">
            <a:solidFill>
              <a:schemeClr val="tx1"/>
            </a:solidFill>
          </a:endParaRPr>
        </a:p>
      </dgm:t>
    </dgm:pt>
    <dgm:pt modelId="{9B5C0656-1384-4392-8A3E-BE34FF794298}" type="sibTrans" cxnId="{2746D4E0-5B0F-4E37-826F-587FDF91550B}">
      <dgm:prSet custT="1"/>
      <dgm:spPr>
        <a:solidFill>
          <a:srgbClr val="FF9900"/>
        </a:solidFill>
      </dgm:spPr>
      <dgm:t>
        <a:bodyPr/>
        <a:lstStyle/>
        <a:p>
          <a:endParaRPr lang="es-ES" sz="1600" dirty="0"/>
        </a:p>
      </dgm:t>
    </dgm:pt>
    <dgm:pt modelId="{C3E5E75E-9625-4F53-B767-F0B8E265F7B9}" type="parTrans" cxnId="{2746D4E0-5B0F-4E37-826F-587FDF91550B}">
      <dgm:prSet/>
      <dgm:spPr/>
      <dgm:t>
        <a:bodyPr/>
        <a:lstStyle/>
        <a:p>
          <a:endParaRPr lang="es-ES"/>
        </a:p>
      </dgm:t>
    </dgm:pt>
    <dgm:pt modelId="{8F7BA730-EE0E-4456-8BDB-0A946CE64D6F}">
      <dgm:prSet phldrT="[Texto]" custT="1"/>
      <dgm:spPr>
        <a:solidFill>
          <a:schemeClr val="bg2"/>
        </a:solidFill>
      </dgm:spPr>
      <dgm:t>
        <a:bodyPr/>
        <a:lstStyle/>
        <a:p>
          <a:endParaRPr lang="es-ES" sz="1600" dirty="0">
            <a:solidFill>
              <a:schemeClr val="tx1"/>
            </a:solidFill>
          </a:endParaRPr>
        </a:p>
      </dgm:t>
    </dgm:pt>
    <dgm:pt modelId="{A6D99DC9-2B31-4144-9DD1-BB150AAF0877}" type="sibTrans" cxnId="{F2BE8A32-735D-4C54-81BD-1EEE8F273ED1}">
      <dgm:prSet custT="1"/>
      <dgm:spPr>
        <a:solidFill>
          <a:schemeClr val="bg2"/>
        </a:solidFill>
      </dgm:spPr>
      <dgm:t>
        <a:bodyPr/>
        <a:lstStyle/>
        <a:p>
          <a:endParaRPr lang="es-ES" sz="1600" dirty="0">
            <a:solidFill>
              <a:schemeClr val="tx1"/>
            </a:solidFill>
          </a:endParaRPr>
        </a:p>
      </dgm:t>
    </dgm:pt>
    <dgm:pt modelId="{D3CA7AC5-C193-4C76-9E74-8B29121AF720}" type="parTrans" cxnId="{F2BE8A32-735D-4C54-81BD-1EEE8F273ED1}">
      <dgm:prSet/>
      <dgm:spPr/>
      <dgm:t>
        <a:bodyPr/>
        <a:lstStyle/>
        <a:p>
          <a:endParaRPr lang="es-ES"/>
        </a:p>
      </dgm:t>
    </dgm:pt>
    <dgm:pt modelId="{C0CA5224-86BD-4EBA-A6DA-4BA95098E32E}" type="pres">
      <dgm:prSet presAssocID="{9461A7B7-94D8-48E9-A2EE-E19A59067FC8}" presName="Name0" presStyleCnt="0">
        <dgm:presLayoutVars>
          <dgm:chMax/>
          <dgm:chPref/>
          <dgm:dir/>
          <dgm:animLvl val="lvl"/>
        </dgm:presLayoutVars>
      </dgm:prSet>
      <dgm:spPr/>
    </dgm:pt>
    <dgm:pt modelId="{BC1CB143-16B6-4447-9ED8-DEDCDD6573CB}" type="pres">
      <dgm:prSet presAssocID="{8F7BA730-EE0E-4456-8BDB-0A946CE64D6F}" presName="composite" presStyleCnt="0"/>
      <dgm:spPr/>
    </dgm:pt>
    <dgm:pt modelId="{06B49278-5095-4CFC-B8B9-37781ABB532D}" type="pres">
      <dgm:prSet presAssocID="{8F7BA730-EE0E-4456-8BDB-0A946CE64D6F}" presName="Parent1" presStyleLbl="node1" presStyleIdx="0" presStyleCnt="6" custScaleX="153857" custScaleY="150355" custLinFactNeighborX="57038" custLinFactNeighborY="-6073">
        <dgm:presLayoutVars>
          <dgm:chMax val="1"/>
          <dgm:chPref val="1"/>
          <dgm:bulletEnabled val="1"/>
        </dgm:presLayoutVars>
      </dgm:prSet>
      <dgm:spPr/>
    </dgm:pt>
    <dgm:pt modelId="{A545FC85-3CB3-4EE5-B35B-CD58D4330639}" type="pres">
      <dgm:prSet presAssocID="{8F7BA730-EE0E-4456-8BDB-0A946CE64D6F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2588F7BE-4D90-464B-86EA-89FD4DF2E7D8}" type="pres">
      <dgm:prSet presAssocID="{8F7BA730-EE0E-4456-8BDB-0A946CE64D6F}" presName="BalanceSpacing" presStyleCnt="0"/>
      <dgm:spPr/>
    </dgm:pt>
    <dgm:pt modelId="{06A4C05B-261C-4832-B07A-B280CED90085}" type="pres">
      <dgm:prSet presAssocID="{8F7BA730-EE0E-4456-8BDB-0A946CE64D6F}" presName="BalanceSpacing1" presStyleCnt="0"/>
      <dgm:spPr/>
    </dgm:pt>
    <dgm:pt modelId="{75A32E43-3E61-4A03-BCCD-888DB3914BD8}" type="pres">
      <dgm:prSet presAssocID="{A6D99DC9-2B31-4144-9DD1-BB150AAF0877}" presName="Accent1Text" presStyleLbl="node1" presStyleIdx="1" presStyleCnt="6" custScaleX="159161" custScaleY="149754" custLinFactNeighborX="-1308" custLinFactNeighborY="-5"/>
      <dgm:spPr/>
    </dgm:pt>
    <dgm:pt modelId="{4693ABE8-9D1F-4816-80BB-B436D55211C6}" type="pres">
      <dgm:prSet presAssocID="{A6D99DC9-2B31-4144-9DD1-BB150AAF0877}" presName="spaceBetweenRectangles" presStyleCnt="0"/>
      <dgm:spPr/>
    </dgm:pt>
    <dgm:pt modelId="{31A486BF-B1D4-49A5-9B2E-331E753AEC27}" type="pres">
      <dgm:prSet presAssocID="{AC92DFD7-B1D6-4E47-84AC-13E321871344}" presName="composite" presStyleCnt="0"/>
      <dgm:spPr/>
    </dgm:pt>
    <dgm:pt modelId="{190044D4-AD8C-4D15-9E63-494B6ACA59F7}" type="pres">
      <dgm:prSet presAssocID="{AC92DFD7-B1D6-4E47-84AC-13E321871344}" presName="Parent1" presStyleLbl="node1" presStyleIdx="2" presStyleCnt="6" custScaleX="160873" custScaleY="155052" custLinFactNeighborX="23757" custLinFactNeighborY="-12315">
        <dgm:presLayoutVars>
          <dgm:chMax val="1"/>
          <dgm:chPref val="1"/>
          <dgm:bulletEnabled val="1"/>
        </dgm:presLayoutVars>
      </dgm:prSet>
      <dgm:spPr/>
    </dgm:pt>
    <dgm:pt modelId="{C63AA395-25CB-4A4F-A08B-F1B1D9654A12}" type="pres">
      <dgm:prSet presAssocID="{AC92DFD7-B1D6-4E47-84AC-13E321871344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BF9EFF59-809B-4521-BD6E-23438DFB1A3B}" type="pres">
      <dgm:prSet presAssocID="{AC92DFD7-B1D6-4E47-84AC-13E321871344}" presName="BalanceSpacing" presStyleCnt="0"/>
      <dgm:spPr/>
    </dgm:pt>
    <dgm:pt modelId="{F1ED99AD-5A4B-48D7-9369-9516E4FA0840}" type="pres">
      <dgm:prSet presAssocID="{AC92DFD7-B1D6-4E47-84AC-13E321871344}" presName="BalanceSpacing1" presStyleCnt="0"/>
      <dgm:spPr/>
    </dgm:pt>
    <dgm:pt modelId="{F91AC190-9B8B-4504-AE45-54343513C3ED}" type="pres">
      <dgm:prSet presAssocID="{E823BFCE-C1BF-4B70-8C89-B1F5BD28B072}" presName="Accent1Text" presStyleLbl="node1" presStyleIdx="3" presStyleCnt="6" custScaleX="160199" custScaleY="157853" custLinFactY="18325" custLinFactNeighborX="2091" custLinFactNeighborY="100000"/>
      <dgm:spPr/>
    </dgm:pt>
    <dgm:pt modelId="{CBC298A2-4DD2-4B24-A21F-0E78DE04A91C}" type="pres">
      <dgm:prSet presAssocID="{E823BFCE-C1BF-4B70-8C89-B1F5BD28B072}" presName="spaceBetweenRectangles" presStyleCnt="0"/>
      <dgm:spPr/>
    </dgm:pt>
    <dgm:pt modelId="{7E8302F2-BE33-4C28-9039-F1B0A7C245DA}" type="pres">
      <dgm:prSet presAssocID="{622DA7F7-EFB8-4331-973D-FE897558088D}" presName="composite" presStyleCnt="0"/>
      <dgm:spPr/>
    </dgm:pt>
    <dgm:pt modelId="{6E301912-F2F3-4EFD-AB91-1D0DE4BC809A}" type="pres">
      <dgm:prSet presAssocID="{622DA7F7-EFB8-4331-973D-FE897558088D}" presName="Parent1" presStyleLbl="node1" presStyleIdx="4" presStyleCnt="6" custScaleX="157012" custScaleY="148073" custLinFactX="-100000" custLinFactY="-56453" custLinFactNeighborX="-103616" custLinFactNeighborY="-100000">
        <dgm:presLayoutVars>
          <dgm:chMax val="1"/>
          <dgm:chPref val="1"/>
          <dgm:bulletEnabled val="1"/>
        </dgm:presLayoutVars>
      </dgm:prSet>
      <dgm:spPr/>
    </dgm:pt>
    <dgm:pt modelId="{A946B6D6-0AC3-442E-97FE-73A4BFD5C06B}" type="pres">
      <dgm:prSet presAssocID="{622DA7F7-EFB8-4331-973D-FE897558088D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802BFFD6-43D6-46AA-B297-9CA9C1E391F1}" type="pres">
      <dgm:prSet presAssocID="{622DA7F7-EFB8-4331-973D-FE897558088D}" presName="BalanceSpacing" presStyleCnt="0"/>
      <dgm:spPr/>
    </dgm:pt>
    <dgm:pt modelId="{3EFEEF67-E9DD-4951-9C0E-2370A1E9922C}" type="pres">
      <dgm:prSet presAssocID="{622DA7F7-EFB8-4331-973D-FE897558088D}" presName="BalanceSpacing1" presStyleCnt="0"/>
      <dgm:spPr/>
    </dgm:pt>
    <dgm:pt modelId="{1C524216-651E-41E9-9118-84CB43768A12}" type="pres">
      <dgm:prSet presAssocID="{9B5C0656-1384-4392-8A3E-BE34FF794298}" presName="Accent1Text" presStyleLbl="node1" presStyleIdx="5" presStyleCnt="6" custScaleX="160557" custScaleY="155864" custLinFactNeighborX="-16771" custLinFactNeighborY="-28701"/>
      <dgm:spPr/>
    </dgm:pt>
  </dgm:ptLst>
  <dgm:cxnLst>
    <dgm:cxn modelId="{3E9B2902-F5BB-4DB9-8F4C-89C64220E2FB}" type="presOf" srcId="{9B5C0656-1384-4392-8A3E-BE34FF794298}" destId="{1C524216-651E-41E9-9118-84CB43768A12}" srcOrd="0" destOrd="0" presId="urn:microsoft.com/office/officeart/2008/layout/AlternatingHexagons"/>
    <dgm:cxn modelId="{B81D2B1D-4915-4C79-B5A2-6C105A61C9BA}" type="presOf" srcId="{9461A7B7-94D8-48E9-A2EE-E19A59067FC8}" destId="{C0CA5224-86BD-4EBA-A6DA-4BA95098E32E}" srcOrd="0" destOrd="0" presId="urn:microsoft.com/office/officeart/2008/layout/AlternatingHexagons"/>
    <dgm:cxn modelId="{4FBF7F27-F86E-4E72-91EF-B2B34AFF9994}" type="presOf" srcId="{E823BFCE-C1BF-4B70-8C89-B1F5BD28B072}" destId="{F91AC190-9B8B-4504-AE45-54343513C3ED}" srcOrd="0" destOrd="0" presId="urn:microsoft.com/office/officeart/2008/layout/AlternatingHexagons"/>
    <dgm:cxn modelId="{F2BE8A32-735D-4C54-81BD-1EEE8F273ED1}" srcId="{9461A7B7-94D8-48E9-A2EE-E19A59067FC8}" destId="{8F7BA730-EE0E-4456-8BDB-0A946CE64D6F}" srcOrd="0" destOrd="0" parTransId="{D3CA7AC5-C193-4C76-9E74-8B29121AF720}" sibTransId="{A6D99DC9-2B31-4144-9DD1-BB150AAF0877}"/>
    <dgm:cxn modelId="{D708605C-2170-467B-A28B-8BE5F1491760}" type="presOf" srcId="{A6D99DC9-2B31-4144-9DD1-BB150AAF0877}" destId="{75A32E43-3E61-4A03-BCCD-888DB3914BD8}" srcOrd="0" destOrd="0" presId="urn:microsoft.com/office/officeart/2008/layout/AlternatingHexagons"/>
    <dgm:cxn modelId="{234BEE6F-C4AA-43A5-AD4D-144E0C512EAF}" type="presOf" srcId="{AC92DFD7-B1D6-4E47-84AC-13E321871344}" destId="{190044D4-AD8C-4D15-9E63-494B6ACA59F7}" srcOrd="0" destOrd="0" presId="urn:microsoft.com/office/officeart/2008/layout/AlternatingHexagons"/>
    <dgm:cxn modelId="{DC0D0E9B-2C4D-4006-96B6-822168506517}" srcId="{9461A7B7-94D8-48E9-A2EE-E19A59067FC8}" destId="{AC92DFD7-B1D6-4E47-84AC-13E321871344}" srcOrd="1" destOrd="0" parTransId="{459CA843-7437-4427-9AB8-0933552423BB}" sibTransId="{E823BFCE-C1BF-4B70-8C89-B1F5BD28B072}"/>
    <dgm:cxn modelId="{404A3FA8-FF8D-4F88-8B83-CB264583CA44}" type="presOf" srcId="{8F7BA730-EE0E-4456-8BDB-0A946CE64D6F}" destId="{06B49278-5095-4CFC-B8B9-37781ABB532D}" srcOrd="0" destOrd="0" presId="urn:microsoft.com/office/officeart/2008/layout/AlternatingHexagons"/>
    <dgm:cxn modelId="{AD99FDD7-EBBF-4942-86B8-86C5F6959F00}" type="presOf" srcId="{622DA7F7-EFB8-4331-973D-FE897558088D}" destId="{6E301912-F2F3-4EFD-AB91-1D0DE4BC809A}" srcOrd="0" destOrd="0" presId="urn:microsoft.com/office/officeart/2008/layout/AlternatingHexagons"/>
    <dgm:cxn modelId="{2746D4E0-5B0F-4E37-826F-587FDF91550B}" srcId="{9461A7B7-94D8-48E9-A2EE-E19A59067FC8}" destId="{622DA7F7-EFB8-4331-973D-FE897558088D}" srcOrd="2" destOrd="0" parTransId="{C3E5E75E-9625-4F53-B767-F0B8E265F7B9}" sibTransId="{9B5C0656-1384-4392-8A3E-BE34FF794298}"/>
    <dgm:cxn modelId="{350DD08E-70F0-43C5-AC5C-549F54853B90}" type="presParOf" srcId="{C0CA5224-86BD-4EBA-A6DA-4BA95098E32E}" destId="{BC1CB143-16B6-4447-9ED8-DEDCDD6573CB}" srcOrd="0" destOrd="0" presId="urn:microsoft.com/office/officeart/2008/layout/AlternatingHexagons"/>
    <dgm:cxn modelId="{066AE0F2-772B-4005-B452-E1CA3C2DF261}" type="presParOf" srcId="{BC1CB143-16B6-4447-9ED8-DEDCDD6573CB}" destId="{06B49278-5095-4CFC-B8B9-37781ABB532D}" srcOrd="0" destOrd="0" presId="urn:microsoft.com/office/officeart/2008/layout/AlternatingHexagons"/>
    <dgm:cxn modelId="{DFABD269-ED68-4812-AFFA-BA35F0F8C7F5}" type="presParOf" srcId="{BC1CB143-16B6-4447-9ED8-DEDCDD6573CB}" destId="{A545FC85-3CB3-4EE5-B35B-CD58D4330639}" srcOrd="1" destOrd="0" presId="urn:microsoft.com/office/officeart/2008/layout/AlternatingHexagons"/>
    <dgm:cxn modelId="{29D71F97-FDB8-4183-BB3C-BB83C9B63389}" type="presParOf" srcId="{BC1CB143-16B6-4447-9ED8-DEDCDD6573CB}" destId="{2588F7BE-4D90-464B-86EA-89FD4DF2E7D8}" srcOrd="2" destOrd="0" presId="urn:microsoft.com/office/officeart/2008/layout/AlternatingHexagons"/>
    <dgm:cxn modelId="{85642AD2-6EDF-4985-960B-02C34CD036F0}" type="presParOf" srcId="{BC1CB143-16B6-4447-9ED8-DEDCDD6573CB}" destId="{06A4C05B-261C-4832-B07A-B280CED90085}" srcOrd="3" destOrd="0" presId="urn:microsoft.com/office/officeart/2008/layout/AlternatingHexagons"/>
    <dgm:cxn modelId="{DF87B384-D7D5-44F0-B05D-FB2457321A4D}" type="presParOf" srcId="{BC1CB143-16B6-4447-9ED8-DEDCDD6573CB}" destId="{75A32E43-3E61-4A03-BCCD-888DB3914BD8}" srcOrd="4" destOrd="0" presId="urn:microsoft.com/office/officeart/2008/layout/AlternatingHexagons"/>
    <dgm:cxn modelId="{08412477-854C-4783-80B0-961BC6CC3128}" type="presParOf" srcId="{C0CA5224-86BD-4EBA-A6DA-4BA95098E32E}" destId="{4693ABE8-9D1F-4816-80BB-B436D55211C6}" srcOrd="1" destOrd="0" presId="urn:microsoft.com/office/officeart/2008/layout/AlternatingHexagons"/>
    <dgm:cxn modelId="{1A96057F-FDA3-46F0-9990-D21948CD5295}" type="presParOf" srcId="{C0CA5224-86BD-4EBA-A6DA-4BA95098E32E}" destId="{31A486BF-B1D4-49A5-9B2E-331E753AEC27}" srcOrd="2" destOrd="0" presId="urn:microsoft.com/office/officeart/2008/layout/AlternatingHexagons"/>
    <dgm:cxn modelId="{718D69D8-8AF4-4FA1-91CB-A40AF506A91B}" type="presParOf" srcId="{31A486BF-B1D4-49A5-9B2E-331E753AEC27}" destId="{190044D4-AD8C-4D15-9E63-494B6ACA59F7}" srcOrd="0" destOrd="0" presId="urn:microsoft.com/office/officeart/2008/layout/AlternatingHexagons"/>
    <dgm:cxn modelId="{0CB99A31-6952-4E93-8467-0E725070F987}" type="presParOf" srcId="{31A486BF-B1D4-49A5-9B2E-331E753AEC27}" destId="{C63AA395-25CB-4A4F-A08B-F1B1D9654A12}" srcOrd="1" destOrd="0" presId="urn:microsoft.com/office/officeart/2008/layout/AlternatingHexagons"/>
    <dgm:cxn modelId="{52FD77B1-40CD-448C-B611-927ECE6A2E59}" type="presParOf" srcId="{31A486BF-B1D4-49A5-9B2E-331E753AEC27}" destId="{BF9EFF59-809B-4521-BD6E-23438DFB1A3B}" srcOrd="2" destOrd="0" presId="urn:microsoft.com/office/officeart/2008/layout/AlternatingHexagons"/>
    <dgm:cxn modelId="{A434DDF4-FF69-45C8-9A45-32058D0D069A}" type="presParOf" srcId="{31A486BF-B1D4-49A5-9B2E-331E753AEC27}" destId="{F1ED99AD-5A4B-48D7-9369-9516E4FA0840}" srcOrd="3" destOrd="0" presId="urn:microsoft.com/office/officeart/2008/layout/AlternatingHexagons"/>
    <dgm:cxn modelId="{48C047A4-C6E4-4679-A098-B15501792E4E}" type="presParOf" srcId="{31A486BF-B1D4-49A5-9B2E-331E753AEC27}" destId="{F91AC190-9B8B-4504-AE45-54343513C3ED}" srcOrd="4" destOrd="0" presId="urn:microsoft.com/office/officeart/2008/layout/AlternatingHexagons"/>
    <dgm:cxn modelId="{5A5C4882-66A6-4129-BFBF-8881466941E0}" type="presParOf" srcId="{C0CA5224-86BD-4EBA-A6DA-4BA95098E32E}" destId="{CBC298A2-4DD2-4B24-A21F-0E78DE04A91C}" srcOrd="3" destOrd="0" presId="urn:microsoft.com/office/officeart/2008/layout/AlternatingHexagons"/>
    <dgm:cxn modelId="{16D25581-C535-4144-B4D3-94E40F646A8F}" type="presParOf" srcId="{C0CA5224-86BD-4EBA-A6DA-4BA95098E32E}" destId="{7E8302F2-BE33-4C28-9039-F1B0A7C245DA}" srcOrd="4" destOrd="0" presId="urn:microsoft.com/office/officeart/2008/layout/AlternatingHexagons"/>
    <dgm:cxn modelId="{C2A70F9C-F79E-4FAB-A477-0649CB743433}" type="presParOf" srcId="{7E8302F2-BE33-4C28-9039-F1B0A7C245DA}" destId="{6E301912-F2F3-4EFD-AB91-1D0DE4BC809A}" srcOrd="0" destOrd="0" presId="urn:microsoft.com/office/officeart/2008/layout/AlternatingHexagons"/>
    <dgm:cxn modelId="{F61F9E97-1A1C-43A4-959B-E405653D0556}" type="presParOf" srcId="{7E8302F2-BE33-4C28-9039-F1B0A7C245DA}" destId="{A946B6D6-0AC3-442E-97FE-73A4BFD5C06B}" srcOrd="1" destOrd="0" presId="urn:microsoft.com/office/officeart/2008/layout/AlternatingHexagons"/>
    <dgm:cxn modelId="{83058465-2DA1-4534-9926-87634F20D827}" type="presParOf" srcId="{7E8302F2-BE33-4C28-9039-F1B0A7C245DA}" destId="{802BFFD6-43D6-46AA-B297-9CA9C1E391F1}" srcOrd="2" destOrd="0" presId="urn:microsoft.com/office/officeart/2008/layout/AlternatingHexagons"/>
    <dgm:cxn modelId="{F119D47F-45BF-4AE4-A092-1C7FFF4107EB}" type="presParOf" srcId="{7E8302F2-BE33-4C28-9039-F1B0A7C245DA}" destId="{3EFEEF67-E9DD-4951-9C0E-2370A1E9922C}" srcOrd="3" destOrd="0" presId="urn:microsoft.com/office/officeart/2008/layout/AlternatingHexagons"/>
    <dgm:cxn modelId="{6FE27116-D3CD-4734-B332-9DDA5766C2FA}" type="presParOf" srcId="{7E8302F2-BE33-4C28-9039-F1B0A7C245DA}" destId="{1C524216-651E-41E9-9118-84CB43768A12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19820F-ECF9-4523-9EA8-8372C3C28A96}">
      <dsp:nvSpPr>
        <dsp:cNvPr id="0" name=""/>
        <dsp:cNvSpPr/>
      </dsp:nvSpPr>
      <dsp:spPr>
        <a:xfrm rot="16200000">
          <a:off x="372891" y="-372891"/>
          <a:ext cx="1144669" cy="1890451"/>
        </a:xfrm>
        <a:prstGeom prst="round1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Arqueología</a:t>
          </a:r>
        </a:p>
      </dsp:txBody>
      <dsp:txXfrm rot="5400000">
        <a:off x="-1" y="1"/>
        <a:ext cx="1890451" cy="858501"/>
      </dsp:txXfrm>
    </dsp:sp>
    <dsp:sp modelId="{FC0D53FC-2372-4DF6-964C-2184D3E7E452}">
      <dsp:nvSpPr>
        <dsp:cNvPr id="0" name=""/>
        <dsp:cNvSpPr/>
      </dsp:nvSpPr>
      <dsp:spPr>
        <a:xfrm>
          <a:off x="1890451" y="15063"/>
          <a:ext cx="1890451" cy="1144669"/>
        </a:xfrm>
        <a:prstGeom prst="round1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Paleobiología</a:t>
          </a:r>
          <a:endParaRPr lang="es-ES" sz="20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890451" y="15063"/>
        <a:ext cx="1890451" cy="858501"/>
      </dsp:txXfrm>
    </dsp:sp>
    <dsp:sp modelId="{534EA849-C845-4DC2-98D7-116461CC112A}">
      <dsp:nvSpPr>
        <dsp:cNvPr id="0" name=""/>
        <dsp:cNvSpPr/>
      </dsp:nvSpPr>
      <dsp:spPr>
        <a:xfrm rot="10800000">
          <a:off x="0" y="1144669"/>
          <a:ext cx="1890451" cy="1144669"/>
        </a:xfrm>
        <a:prstGeom prst="round1Rect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Geocronología</a:t>
          </a:r>
          <a:r>
            <a:rPr lang="es-ES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y Geología</a:t>
          </a:r>
        </a:p>
      </dsp:txBody>
      <dsp:txXfrm rot="10800000">
        <a:off x="0" y="1430836"/>
        <a:ext cx="1890451" cy="858501"/>
      </dsp:txXfrm>
    </dsp:sp>
    <dsp:sp modelId="{8124D35D-BE59-4FCE-AD37-89D6BF9E3A79}">
      <dsp:nvSpPr>
        <dsp:cNvPr id="0" name=""/>
        <dsp:cNvSpPr/>
      </dsp:nvSpPr>
      <dsp:spPr>
        <a:xfrm rot="5400000">
          <a:off x="2263342" y="771777"/>
          <a:ext cx="1144669" cy="1890451"/>
        </a:xfrm>
        <a:prstGeom prst="round1Rect">
          <a:avLst/>
        </a:prstGeom>
        <a:solidFill>
          <a:srgbClr val="B03E1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Laboratorios</a:t>
          </a:r>
        </a:p>
      </dsp:txBody>
      <dsp:txXfrm rot="-5400000">
        <a:off x="1890451" y="1430836"/>
        <a:ext cx="1890451" cy="858501"/>
      </dsp:txXfrm>
    </dsp:sp>
    <dsp:sp modelId="{50972A71-B477-422D-8296-FEAC835C7718}">
      <dsp:nvSpPr>
        <dsp:cNvPr id="0" name=""/>
        <dsp:cNvSpPr/>
      </dsp:nvSpPr>
      <dsp:spPr>
        <a:xfrm>
          <a:off x="1081824" y="858501"/>
          <a:ext cx="1617254" cy="572334"/>
        </a:xfrm>
        <a:prstGeom prst="roundRect">
          <a:avLst/>
        </a:prstGeom>
        <a:solidFill>
          <a:schemeClr val="bg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190500"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rgbClr val="C00000"/>
              </a:solidFill>
              <a:effectLst/>
            </a:rPr>
            <a:t>CENIEH</a:t>
          </a:r>
        </a:p>
      </dsp:txBody>
      <dsp:txXfrm>
        <a:off x="1109763" y="886440"/>
        <a:ext cx="1561376" cy="5164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B49278-5095-4CFC-B8B9-37781ABB532D}">
      <dsp:nvSpPr>
        <dsp:cNvPr id="0" name=""/>
        <dsp:cNvSpPr/>
      </dsp:nvSpPr>
      <dsp:spPr>
        <a:xfrm rot="5400000">
          <a:off x="3453636" y="86807"/>
          <a:ext cx="1582101" cy="1408487"/>
        </a:xfrm>
        <a:prstGeom prst="hexagon">
          <a:avLst>
            <a:gd name="adj" fmla="val 25000"/>
            <a:gd name="vf" fmla="val 11547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chemeClr val="tx1"/>
            </a:solidFill>
          </a:endParaRPr>
        </a:p>
      </dsp:txBody>
      <dsp:txXfrm rot="-5400000">
        <a:off x="3762311" y="249216"/>
        <a:ext cx="964751" cy="1083669"/>
      </dsp:txXfrm>
    </dsp:sp>
    <dsp:sp modelId="{A545FC85-3CB3-4EE5-B35B-CD58D4330639}">
      <dsp:nvSpPr>
        <dsp:cNvPr id="0" name=""/>
        <dsp:cNvSpPr/>
      </dsp:nvSpPr>
      <dsp:spPr>
        <a:xfrm>
          <a:off x="4208037" y="479450"/>
          <a:ext cx="1174304" cy="63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A32E43-3E61-4A03-BCCD-888DB3914BD8}">
      <dsp:nvSpPr>
        <dsp:cNvPr id="0" name=""/>
        <dsp:cNvSpPr/>
      </dsp:nvSpPr>
      <dsp:spPr>
        <a:xfrm rot="5400000">
          <a:off x="1933980" y="66549"/>
          <a:ext cx="1575777" cy="1457043"/>
        </a:xfrm>
        <a:prstGeom prst="hexagon">
          <a:avLst>
            <a:gd name="adj" fmla="val 25000"/>
            <a:gd name="vf" fmla="val 11547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schemeClr val="tx1"/>
            </a:solidFill>
          </a:endParaRPr>
        </a:p>
      </dsp:txBody>
      <dsp:txXfrm rot="-5400000">
        <a:off x="2227039" y="259917"/>
        <a:ext cx="989659" cy="1070307"/>
      </dsp:txXfrm>
    </dsp:sp>
    <dsp:sp modelId="{190044D4-AD8C-4D15-9E63-494B6ACA59F7}">
      <dsp:nvSpPr>
        <dsp:cNvPr id="0" name=""/>
        <dsp:cNvSpPr/>
      </dsp:nvSpPr>
      <dsp:spPr>
        <a:xfrm rot="5400000">
          <a:off x="2628015" y="1391632"/>
          <a:ext cx="1631525" cy="1472715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127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chemeClr val="tx1"/>
            </a:solidFill>
          </a:endParaRPr>
        </a:p>
      </dsp:txBody>
      <dsp:txXfrm rot="-5400000">
        <a:off x="2940927" y="1570914"/>
        <a:ext cx="1005701" cy="1114151"/>
      </dsp:txXfrm>
    </dsp:sp>
    <dsp:sp modelId="{C63AA395-25CB-4A4F-A08B-F1B1D9654A12}">
      <dsp:nvSpPr>
        <dsp:cNvPr id="0" name=""/>
        <dsp:cNvSpPr/>
      </dsp:nvSpPr>
      <dsp:spPr>
        <a:xfrm>
          <a:off x="1594263" y="1941901"/>
          <a:ext cx="1136423" cy="63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1AC190-9B8B-4504-AE45-54343513C3ED}">
      <dsp:nvSpPr>
        <dsp:cNvPr id="0" name=""/>
        <dsp:cNvSpPr/>
      </dsp:nvSpPr>
      <dsp:spPr>
        <a:xfrm rot="5400000">
          <a:off x="3403624" y="2769369"/>
          <a:ext cx="1660998" cy="146654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 rot="-5400000">
        <a:off x="3730967" y="2932772"/>
        <a:ext cx="1006311" cy="1139740"/>
      </dsp:txXfrm>
    </dsp:sp>
    <dsp:sp modelId="{6E301912-F2F3-4EFD-AB91-1D0DE4BC809A}">
      <dsp:nvSpPr>
        <dsp:cNvPr id="0" name=""/>
        <dsp:cNvSpPr/>
      </dsp:nvSpPr>
      <dsp:spPr>
        <a:xfrm rot="5400000">
          <a:off x="1079480" y="1384057"/>
          <a:ext cx="1558089" cy="1437369"/>
        </a:xfrm>
        <a:prstGeom prst="hexagon">
          <a:avLst>
            <a:gd name="adj" fmla="val 25000"/>
            <a:gd name="vf" fmla="val 115470"/>
          </a:avLst>
        </a:prstGeom>
        <a:solidFill>
          <a:srgbClr val="B03E1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solidFill>
              <a:schemeClr val="tx1"/>
            </a:solidFill>
          </a:endParaRPr>
        </a:p>
      </dsp:txBody>
      <dsp:txXfrm rot="-5400000">
        <a:off x="1370121" y="1573320"/>
        <a:ext cx="976807" cy="1058846"/>
      </dsp:txXfrm>
    </dsp:sp>
    <dsp:sp modelId="{A946B6D6-0AC3-442E-97FE-73A4BFD5C06B}">
      <dsp:nvSpPr>
        <dsp:cNvPr id="0" name=""/>
        <dsp:cNvSpPr/>
      </dsp:nvSpPr>
      <dsp:spPr>
        <a:xfrm>
          <a:off x="4208037" y="3433336"/>
          <a:ext cx="1174304" cy="631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524216-651E-41E9-9118-84CB43768A12}">
      <dsp:nvSpPr>
        <dsp:cNvPr id="0" name=""/>
        <dsp:cNvSpPr/>
      </dsp:nvSpPr>
      <dsp:spPr>
        <a:xfrm rot="5400000">
          <a:off x="1760278" y="2712093"/>
          <a:ext cx="1640069" cy="1469822"/>
        </a:xfrm>
        <a:prstGeom prst="hexagon">
          <a:avLst>
            <a:gd name="adj" fmla="val 25000"/>
            <a:gd name="vf" fmla="val 115470"/>
          </a:avLst>
        </a:prstGeom>
        <a:solidFill>
          <a:srgbClr val="FF99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/>
        </a:p>
      </dsp:txBody>
      <dsp:txXfrm rot="-5400000">
        <a:off x="2077657" y="2886128"/>
        <a:ext cx="1005310" cy="11217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395C8A-C15C-4AA6-95E1-00EBA5A9A15A}" type="datetimeFigureOut">
              <a:rPr lang="es-ES" smtClean="0"/>
              <a:t>29/10/2024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813DD-DAAB-4354-8C0C-BEFED41B76F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8420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21948-8A66-E5BC-92F3-A4F150DC9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2CE3D9-0CE2-9C4B-BE41-F1A51E55C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AA6383-E29E-18BD-7F60-0578BB3B51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52695-07B4-909A-A347-73D57EAF5F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58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A9E6A-E47A-4F34-941C-940EB3CB241D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6295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2165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80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3E58E-ED3D-2FDD-4181-D2C02DD8F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4B9C18-2732-CC87-D851-9CE8D2FD9E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FECA78-74B7-52C3-E388-E92D4F1FB4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3156CB-212A-ECAB-8033-4CBA1937DE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60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C78B1B-1CE6-74CC-9C25-01751EFD0F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CD5316-B4A8-A773-09B2-39D43C07CD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27B82C-96E1-4E40-EA46-2C336D703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spcAft>
                <a:spcPts val="300"/>
              </a:spcAft>
              <a:buFont typeface="Courier New" panose="02070309020205020404" pitchFamily="49" charset="0"/>
              <a:buNone/>
            </a:pPr>
            <a:endParaRPr lang="es-ES" b="0" dirty="0"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endParaRPr lang="es-E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746B58-C917-DEF4-2E6C-18CADC9225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025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361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9EDE9C-9D32-DF17-B026-A08D6262AF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7D690-CEDB-C9AA-65EE-A102A6AAA6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641551B-83CC-DE79-29CB-F48946275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b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5FAD6-6A73-F60B-F222-8D7F43FBF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564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Located in the UAB campus, belonging to CSIC, </a:t>
            </a:r>
            <a:r>
              <a:rPr lang="en-GB" dirty="0" err="1"/>
              <a:t>micronanoelectronics</a:t>
            </a:r>
            <a:r>
              <a:rPr lang="en-GB" dirty="0"/>
              <a:t> orientation, distinctive trait the clean room (unique), beyond R&amp;D&amp;I … small series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41A2E-028A-4DE5-ADD9-A0F0DA7D7BD7}" type="slidenum">
              <a:rPr lang="es-ES" smtClean="0"/>
              <a:pPr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99784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41A2E-028A-4DE5-ADD9-A0F0DA7D7BD7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5455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241A2E-028A-4DE5-ADD9-A0F0DA7D7BD7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455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9427F4-BE30-4A0A-A7BA-E9E1183B24DA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5424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w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5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A55C7-0388-4B76-B7E9-7AAD8B7E0C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2041F-EA1F-4C4E-B64C-18B26B385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0753EB-8ED5-4EAE-8E56-CD54BEC6F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4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F9E88-A8BC-40F9-84FD-EC639C76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917C7-9361-4B6B-B7F5-23B2A3036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25615-1D99-4067-8473-EA32C18C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12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27AE72-5B54-4B84-A2FB-D58CE76F37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61A4C-BB00-4089-8231-EAE586EEE5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AA2E1-E2DB-4812-A931-95343FDF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13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2295123"/>
            <a:ext cx="4495800" cy="1892777"/>
          </a:xfrm>
        </p:spPr>
        <p:txBody>
          <a:bodyPr/>
          <a:lstStyle>
            <a:lvl1pPr marL="0" indent="0" algn="l">
              <a:buNone/>
              <a:defRPr b="1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57200" y="857252"/>
            <a:ext cx="4495800" cy="877163"/>
          </a:xfrm>
        </p:spPr>
        <p:txBody>
          <a:bodyPr/>
          <a:lstStyle>
            <a:lvl1pPr algn="l">
              <a:defRPr b="1">
                <a:solidFill>
                  <a:srgbClr val="112E50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5181600" y="861880"/>
            <a:ext cx="3581400" cy="353867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610601" y="228602"/>
            <a:ext cx="402674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105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1622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4572001" y="2584165"/>
            <a:ext cx="2429060" cy="835508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sz="1050" dirty="0"/>
              <a:t>TITLE</a:t>
            </a:r>
          </a:p>
          <a:p>
            <a:endParaRPr lang="es-ES" sz="1050" dirty="0"/>
          </a:p>
          <a:p>
            <a:endParaRPr lang="es-ES" sz="1050" dirty="0"/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9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sz="1050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29236"/>
            <a:ext cx="1270842" cy="634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1801"/>
            <a:ext cx="1577340" cy="18883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8" r="4853"/>
          <a:stretch/>
        </p:blipFill>
        <p:spPr>
          <a:xfrm>
            <a:off x="3925492" y="0"/>
            <a:ext cx="5220141" cy="484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703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00589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6358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875" y="12295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847771F4-9122-43CE-88C3-000E4CB09D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C8AF0152-9C09-4DD6-996D-A7EF42E0D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43420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3477" y="169483"/>
            <a:ext cx="6640251" cy="994172"/>
          </a:xfrm>
          <a:prstGeom prst="rect">
            <a:avLst/>
          </a:prstGeom>
        </p:spPr>
        <p:txBody>
          <a:bodyPr/>
          <a:lstStyle>
            <a:lvl1pPr>
              <a:defRPr sz="30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110D8FF7-B7D1-4BC1-B579-4B1A0BB1BB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A34503D1-B88A-4C41-81EC-7F2F8D721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4081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049965" y="157521"/>
            <a:ext cx="3768328" cy="46821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73251" y="1"/>
            <a:ext cx="1784195" cy="149597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</a:p>
        </p:txBody>
      </p:sp>
      <p:sp>
        <p:nvSpPr>
          <p:cNvPr id="12" name="Marcador de fecha 3">
            <a:extLst>
              <a:ext uri="{FF2B5EF4-FFF2-40B4-BE49-F238E27FC236}">
                <a16:creationId xmlns:a16="http://schemas.microsoft.com/office/drawing/2014/main" id="{2C538082-EB07-46EE-AD6C-380AB4783C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912668"/>
            <a:ext cx="20574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487D8897-B420-4172-9F29-7E1382062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11422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9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299" y="4912668"/>
            <a:ext cx="2452011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36111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651" y="133012"/>
            <a:ext cx="7070271" cy="99417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</a:t>
            </a:r>
            <a:br>
              <a:rPr lang="es-ES" dirty="0"/>
            </a:br>
            <a:r>
              <a:rPr lang="es-ES" dirty="0"/>
              <a:t>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866936"/>
            <a:ext cx="6400800" cy="174172"/>
          </a:xfrm>
        </p:spPr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8650" y="4632723"/>
            <a:ext cx="6400800" cy="2253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3C1E9-1E17-4B2D-975E-2F80F7CB45F8}" type="slidenum">
              <a:rPr lang="es-ES" smtClean="0"/>
              <a:t>‹#›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37057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95385-044D-454E-98DF-99A409694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95A7C-3707-42E7-9D23-91DA7E3EC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A2FD49-B9FE-4E4D-B6A5-846F96A99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493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2007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119161" y="123931"/>
            <a:ext cx="7070271" cy="994172"/>
          </a:xfrm>
        </p:spPr>
        <p:txBody>
          <a:bodyPr/>
          <a:lstStyle>
            <a:lvl1pPr algn="l">
              <a:defRPr b="1"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217060"/>
            <a:ext cx="457200" cy="2539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>
              <a:defRPr lang="en-US" sz="105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algn="r"/>
            <a:fld id="{393CF724-F9E0-44B8-95BD-D38D8B22F53D}" type="slidenum">
              <a:rPr lang="es-ES" smtClean="0">
                <a:solidFill>
                  <a:prstClr val="white"/>
                </a:solidFill>
              </a:rPr>
              <a:pPr algn="r"/>
              <a:t>‹#›</a:t>
            </a:fld>
            <a:endParaRPr lang="es-E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8681846" y="4912670"/>
            <a:ext cx="457200" cy="21929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lang="en-US" sz="1400" b="1" kern="120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3CF724-F9E0-44B8-95BD-D38D8B22F53D}" type="slidenum">
              <a:rPr kumimoji="0" lang="es-ES" sz="82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D648D7-8526-43BD-9DED-618CF03D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825" y="4878501"/>
            <a:ext cx="2057400" cy="174172"/>
          </a:xfrm>
        </p:spPr>
        <p:txBody>
          <a:bodyPr/>
          <a:lstStyle/>
          <a:p>
            <a:r>
              <a:rPr lang="en-US"/>
              <a:t>30 October 2024 – 3rd ICTS Meeting</a:t>
            </a:r>
            <a:endParaRPr lang="es-E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4196ED-C799-4BFB-AA1C-066A726C6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47945" y="4852902"/>
            <a:ext cx="3086100" cy="225370"/>
          </a:xfrm>
        </p:spPr>
        <p:txBody>
          <a:bodyPr/>
          <a:lstStyle/>
          <a:p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202880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2965342" y="2153978"/>
            <a:ext cx="5535386" cy="12447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sz="3800"/>
            </a:lvl1pPr>
          </a:lstStyle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24" name="Marcador de contenido 23"/>
          <p:cNvSpPr>
            <a:spLocks noGrp="1"/>
          </p:cNvSpPr>
          <p:nvPr>
            <p:ph sz="quarter" idx="10" hasCustomPrompt="1"/>
          </p:nvPr>
        </p:nvSpPr>
        <p:spPr>
          <a:xfrm>
            <a:off x="2973506" y="1726425"/>
            <a:ext cx="5535386" cy="353002"/>
          </a:xfrm>
        </p:spPr>
        <p:txBody>
          <a:bodyPr/>
          <a:lstStyle>
            <a:lvl1pPr marL="0" indent="0">
              <a:buNone/>
              <a:defRPr sz="28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 err="1"/>
              <a:t>Author</a:t>
            </a:r>
            <a:endParaRPr lang="es-ES" dirty="0"/>
          </a:p>
        </p:txBody>
      </p:sp>
      <p:sp>
        <p:nvSpPr>
          <p:cNvPr id="25" name="Marcador de contenido 23"/>
          <p:cNvSpPr>
            <a:spLocks noGrp="1"/>
          </p:cNvSpPr>
          <p:nvPr>
            <p:ph sz="quarter" idx="11" hasCustomPrompt="1"/>
          </p:nvPr>
        </p:nvSpPr>
        <p:spPr>
          <a:xfrm>
            <a:off x="2973506" y="3473241"/>
            <a:ext cx="5535386" cy="353002"/>
          </a:xfrm>
        </p:spPr>
        <p:txBody>
          <a:bodyPr/>
          <a:lstStyle>
            <a:lvl1pPr marL="0" indent="0">
              <a:buNone/>
              <a:defRPr sz="2000">
                <a:solidFill>
                  <a:srgbClr val="122D4F"/>
                </a:solidFill>
              </a:defRPr>
            </a:lvl1pPr>
          </a:lstStyle>
          <a:p>
            <a:pPr lvl="0"/>
            <a:r>
              <a:rPr lang="es-ES" dirty="0"/>
              <a:t>20/05/2015</a:t>
            </a:r>
          </a:p>
        </p:txBody>
      </p:sp>
    </p:spTree>
    <p:extLst>
      <p:ext uri="{BB962C8B-B14F-4D97-AF65-F5344CB8AC3E}">
        <p14:creationId xmlns:p14="http://schemas.microsoft.com/office/powerpoint/2010/main" val="22732173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099" y="151526"/>
            <a:ext cx="6640251" cy="994172"/>
          </a:xfrm>
          <a:prstGeom prst="rect">
            <a:avLst/>
          </a:prstGeom>
        </p:spPr>
        <p:txBody>
          <a:bodyPr/>
          <a:lstStyle>
            <a:lvl1pPr algn="r">
              <a:defRPr sz="24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23910" y="4869657"/>
            <a:ext cx="20574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869656"/>
            <a:ext cx="3086100" cy="273844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30384" y="4839665"/>
            <a:ext cx="49047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05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6590110" y="4869657"/>
            <a:ext cx="1925240" cy="2309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9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350" smtClean="0"/>
            </a:lvl2pPr>
            <a:lvl3pPr>
              <a:defRPr lang="en-US" sz="135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82462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AA810-4EEC-4D0F-B163-DFC963816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B6233-FC4F-4628-BA1D-2782F64945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noProof="0"/>
              <a:t>Mesa 2 – ICTS collaboration</a:t>
            </a:r>
            <a:endParaRPr lang="en-US" noProof="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1D367-A9C7-46F9-B78E-724D1BEC06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3ADE164-D45A-44D8-82C5-2E0962BB70DA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1204625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111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Rectángulo 6"/>
          <p:cNvSpPr/>
          <p:nvPr/>
        </p:nvSpPr>
        <p:spPr>
          <a:xfrm>
            <a:off x="-1" y="0"/>
            <a:ext cx="1884219" cy="51642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12600" y="21600"/>
                </a:lnTo>
                <a:lnTo>
                  <a:pt x="0" y="21571"/>
                </a:lnTo>
                <a:lnTo>
                  <a:pt x="0" y="0"/>
                </a:lnTo>
                <a:close/>
              </a:path>
            </a:pathLst>
          </a:custGeom>
          <a:solidFill>
            <a:srgbClr val="4A7729"/>
          </a:solidFill>
          <a:ln w="12700">
            <a:solidFill>
              <a:srgbClr val="32538F"/>
            </a:solidFill>
            <a:miter/>
          </a:ln>
        </p:spPr>
        <p:txBody>
          <a:bodyPr lIns="34289" rIns="34289" anchor="ctr"/>
          <a:lstStyle/>
          <a:p>
            <a:pPr algn="ctr">
              <a:defRPr>
                <a:solidFill>
                  <a:srgbClr val="4A7729"/>
                </a:solidFill>
              </a:defRPr>
            </a:pPr>
            <a:endParaRPr sz="1350"/>
          </a:p>
        </p:txBody>
      </p:sp>
      <p:pic>
        <p:nvPicPr>
          <p:cNvPr id="321" name="Imagen 7" descr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58" y="106214"/>
            <a:ext cx="1700660" cy="8134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22" name="Imagen 8" descr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943" y="4336201"/>
            <a:ext cx="703167" cy="727583"/>
          </a:xfrm>
          <a:prstGeom prst="rect">
            <a:avLst/>
          </a:prstGeom>
          <a:ln w="12700">
            <a:miter lim="400000"/>
          </a:ln>
        </p:spPr>
      </p:pic>
      <p:sp>
        <p:nvSpPr>
          <p:cNvPr id="323" name="Texto del título"/>
          <p:cNvSpPr txBox="1">
            <a:spLocks noGrp="1"/>
          </p:cNvSpPr>
          <p:nvPr>
            <p:ph type="title"/>
          </p:nvPr>
        </p:nvSpPr>
        <p:spPr>
          <a:xfrm>
            <a:off x="1884218" y="841772"/>
            <a:ext cx="6116783" cy="1790701"/>
          </a:xfrm>
          <a:prstGeom prst="rect">
            <a:avLst/>
          </a:prstGeom>
        </p:spPr>
        <p:txBody>
          <a:bodyPr anchor="b"/>
          <a:lstStyle>
            <a:lvl1pPr algn="ctr" defTabSz="685800">
              <a:defRPr sz="4500"/>
            </a:lvl1pPr>
          </a:lstStyle>
          <a:p>
            <a:r>
              <a:t>Texto del título</a:t>
            </a:r>
          </a:p>
        </p:txBody>
      </p:sp>
      <p:sp>
        <p:nvSpPr>
          <p:cNvPr id="324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884218" y="2701528"/>
            <a:ext cx="6116783" cy="1241822"/>
          </a:xfrm>
          <a:prstGeom prst="rect">
            <a:avLst/>
          </a:prstGeom>
        </p:spPr>
        <p:txBody>
          <a:bodyPr/>
          <a:lstStyle>
            <a:lvl1pPr marL="0" indent="0" algn="ctr" defTabSz="685800">
              <a:spcBef>
                <a:spcPts val="750"/>
              </a:spcBef>
              <a:buSzTx/>
              <a:buFontTx/>
              <a:buNone/>
              <a:defRPr sz="1800"/>
            </a:lvl1pPr>
            <a:lvl2pPr marL="0" indent="342900" algn="ctr" defTabSz="685800">
              <a:spcBef>
                <a:spcPts val="750"/>
              </a:spcBef>
              <a:buSzTx/>
              <a:buFontTx/>
              <a:buNone/>
              <a:defRPr sz="1800"/>
            </a:lvl2pPr>
            <a:lvl3pPr marL="0" indent="685800" algn="ctr" defTabSz="685800">
              <a:spcBef>
                <a:spcPts val="750"/>
              </a:spcBef>
              <a:buSzTx/>
              <a:buFontTx/>
              <a:buNone/>
              <a:defRPr sz="1800"/>
            </a:lvl3pPr>
            <a:lvl4pPr marL="0" indent="1028700" algn="ctr" defTabSz="685800">
              <a:spcBef>
                <a:spcPts val="750"/>
              </a:spcBef>
              <a:buSzTx/>
              <a:buFontTx/>
              <a:buNone/>
              <a:defRPr sz="1800"/>
            </a:lvl4pPr>
            <a:lvl5pPr marL="0" indent="1371600" algn="ctr" defTabSz="685800">
              <a:spcBef>
                <a:spcPts val="750"/>
              </a:spcBef>
              <a:buSzTx/>
              <a:buFontTx/>
              <a:buNone/>
              <a:defRPr sz="1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pic>
        <p:nvPicPr>
          <p:cNvPr id="325" name="CMAM.PNG" descr="CMAM.PNG"/>
          <p:cNvPicPr>
            <a:picLocks noChangeAspect="1"/>
          </p:cNvPicPr>
          <p:nvPr/>
        </p:nvPicPr>
        <p:blipFill>
          <a:blip r:embed="rId4"/>
          <a:srcRect l="649" t="820" r="3883" b="3978"/>
          <a:stretch>
            <a:fillRect/>
          </a:stretch>
        </p:blipFill>
        <p:spPr>
          <a:xfrm>
            <a:off x="518939" y="967761"/>
            <a:ext cx="749301" cy="378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94" extrusionOk="0">
                <a:moveTo>
                  <a:pt x="10673" y="0"/>
                </a:moveTo>
                <a:cubicBezTo>
                  <a:pt x="10605" y="-4"/>
                  <a:pt x="10537" y="10"/>
                  <a:pt x="10479" y="34"/>
                </a:cubicBezTo>
                <a:cubicBezTo>
                  <a:pt x="10375" y="77"/>
                  <a:pt x="10236" y="162"/>
                  <a:pt x="10204" y="204"/>
                </a:cubicBezTo>
                <a:cubicBezTo>
                  <a:pt x="10200" y="210"/>
                  <a:pt x="10215" y="284"/>
                  <a:pt x="10239" y="357"/>
                </a:cubicBezTo>
                <a:cubicBezTo>
                  <a:pt x="10262" y="430"/>
                  <a:pt x="10296" y="568"/>
                  <a:pt x="10307" y="663"/>
                </a:cubicBezTo>
                <a:cubicBezTo>
                  <a:pt x="10319" y="759"/>
                  <a:pt x="10370" y="987"/>
                  <a:pt x="10422" y="1173"/>
                </a:cubicBezTo>
                <a:cubicBezTo>
                  <a:pt x="10474" y="1360"/>
                  <a:pt x="10522" y="1584"/>
                  <a:pt x="10536" y="1666"/>
                </a:cubicBezTo>
                <a:cubicBezTo>
                  <a:pt x="10570" y="1861"/>
                  <a:pt x="10710" y="2196"/>
                  <a:pt x="10811" y="2330"/>
                </a:cubicBezTo>
                <a:cubicBezTo>
                  <a:pt x="10854" y="2388"/>
                  <a:pt x="10895" y="2483"/>
                  <a:pt x="10902" y="2534"/>
                </a:cubicBezTo>
                <a:cubicBezTo>
                  <a:pt x="10910" y="2584"/>
                  <a:pt x="10949" y="2664"/>
                  <a:pt x="10982" y="2721"/>
                </a:cubicBezTo>
                <a:lnTo>
                  <a:pt x="11040" y="2823"/>
                </a:lnTo>
                <a:lnTo>
                  <a:pt x="10994" y="2959"/>
                </a:lnTo>
                <a:cubicBezTo>
                  <a:pt x="10971" y="3033"/>
                  <a:pt x="10960" y="3116"/>
                  <a:pt x="10959" y="3146"/>
                </a:cubicBezTo>
                <a:cubicBezTo>
                  <a:pt x="10959" y="3175"/>
                  <a:pt x="10933" y="3224"/>
                  <a:pt x="10902" y="3248"/>
                </a:cubicBezTo>
                <a:cubicBezTo>
                  <a:pt x="10825" y="3308"/>
                  <a:pt x="10679" y="3243"/>
                  <a:pt x="10616" y="3112"/>
                </a:cubicBezTo>
                <a:cubicBezTo>
                  <a:pt x="10569" y="3013"/>
                  <a:pt x="10400" y="2840"/>
                  <a:pt x="10353" y="2840"/>
                </a:cubicBezTo>
                <a:cubicBezTo>
                  <a:pt x="10307" y="2840"/>
                  <a:pt x="10315" y="3608"/>
                  <a:pt x="10365" y="3894"/>
                </a:cubicBezTo>
                <a:cubicBezTo>
                  <a:pt x="10387" y="4021"/>
                  <a:pt x="10405" y="4135"/>
                  <a:pt x="10399" y="4149"/>
                </a:cubicBezTo>
                <a:cubicBezTo>
                  <a:pt x="10393" y="4163"/>
                  <a:pt x="10339" y="4138"/>
                  <a:pt x="10284" y="4098"/>
                </a:cubicBezTo>
                <a:cubicBezTo>
                  <a:pt x="10230" y="4057"/>
                  <a:pt x="10125" y="3975"/>
                  <a:pt x="10044" y="3928"/>
                </a:cubicBezTo>
                <a:cubicBezTo>
                  <a:pt x="9964" y="3881"/>
                  <a:pt x="9765" y="3758"/>
                  <a:pt x="9598" y="3639"/>
                </a:cubicBezTo>
                <a:cubicBezTo>
                  <a:pt x="9092" y="3278"/>
                  <a:pt x="8686" y="3023"/>
                  <a:pt x="8660" y="3061"/>
                </a:cubicBezTo>
                <a:cubicBezTo>
                  <a:pt x="8655" y="3068"/>
                  <a:pt x="8658" y="3148"/>
                  <a:pt x="8671" y="3231"/>
                </a:cubicBezTo>
                <a:cubicBezTo>
                  <a:pt x="8726" y="3568"/>
                  <a:pt x="9033" y="3985"/>
                  <a:pt x="9655" y="4574"/>
                </a:cubicBezTo>
                <a:cubicBezTo>
                  <a:pt x="10598" y="5466"/>
                  <a:pt x="11127" y="5951"/>
                  <a:pt x="11234" y="6036"/>
                </a:cubicBezTo>
                <a:cubicBezTo>
                  <a:pt x="11380" y="6152"/>
                  <a:pt x="11772" y="6787"/>
                  <a:pt x="11772" y="6903"/>
                </a:cubicBezTo>
                <a:cubicBezTo>
                  <a:pt x="11772" y="6916"/>
                  <a:pt x="11741" y="6968"/>
                  <a:pt x="11703" y="7022"/>
                </a:cubicBezTo>
                <a:cubicBezTo>
                  <a:pt x="11657" y="7088"/>
                  <a:pt x="11631" y="7108"/>
                  <a:pt x="11612" y="7090"/>
                </a:cubicBezTo>
                <a:cubicBezTo>
                  <a:pt x="11594" y="7074"/>
                  <a:pt x="11510" y="7118"/>
                  <a:pt x="11394" y="7192"/>
                </a:cubicBezTo>
                <a:cubicBezTo>
                  <a:pt x="11058" y="7409"/>
                  <a:pt x="10916" y="7430"/>
                  <a:pt x="10021" y="7413"/>
                </a:cubicBezTo>
                <a:lnTo>
                  <a:pt x="9232" y="7396"/>
                </a:lnTo>
                <a:lnTo>
                  <a:pt x="9198" y="7277"/>
                </a:lnTo>
                <a:cubicBezTo>
                  <a:pt x="9175" y="7211"/>
                  <a:pt x="9155" y="7159"/>
                  <a:pt x="9152" y="7158"/>
                </a:cubicBezTo>
                <a:cubicBezTo>
                  <a:pt x="9149" y="7157"/>
                  <a:pt x="9036" y="7128"/>
                  <a:pt x="8900" y="7107"/>
                </a:cubicBezTo>
                <a:lnTo>
                  <a:pt x="8649" y="7073"/>
                </a:lnTo>
                <a:lnTo>
                  <a:pt x="8649" y="7175"/>
                </a:lnTo>
                <a:cubicBezTo>
                  <a:pt x="8649" y="7258"/>
                  <a:pt x="8635" y="7296"/>
                  <a:pt x="8580" y="7345"/>
                </a:cubicBezTo>
                <a:cubicBezTo>
                  <a:pt x="8518" y="7401"/>
                  <a:pt x="8472" y="7413"/>
                  <a:pt x="8122" y="7413"/>
                </a:cubicBezTo>
                <a:cubicBezTo>
                  <a:pt x="7909" y="7413"/>
                  <a:pt x="7370" y="7397"/>
                  <a:pt x="6921" y="7379"/>
                </a:cubicBezTo>
                <a:cubicBezTo>
                  <a:pt x="6113" y="7347"/>
                  <a:pt x="6101" y="7333"/>
                  <a:pt x="6029" y="7260"/>
                </a:cubicBezTo>
                <a:cubicBezTo>
                  <a:pt x="5988" y="7220"/>
                  <a:pt x="5912" y="7163"/>
                  <a:pt x="5857" y="7124"/>
                </a:cubicBezTo>
                <a:cubicBezTo>
                  <a:pt x="5764" y="7058"/>
                  <a:pt x="5756" y="7049"/>
                  <a:pt x="5663" y="7090"/>
                </a:cubicBezTo>
                <a:cubicBezTo>
                  <a:pt x="5608" y="7114"/>
                  <a:pt x="5490" y="7135"/>
                  <a:pt x="5399" y="7141"/>
                </a:cubicBezTo>
                <a:cubicBezTo>
                  <a:pt x="5243" y="7152"/>
                  <a:pt x="5228" y="7155"/>
                  <a:pt x="5171" y="7073"/>
                </a:cubicBezTo>
                <a:cubicBezTo>
                  <a:pt x="5137" y="7026"/>
                  <a:pt x="5113" y="6966"/>
                  <a:pt x="5113" y="6937"/>
                </a:cubicBezTo>
                <a:cubicBezTo>
                  <a:pt x="5113" y="6909"/>
                  <a:pt x="5091" y="6799"/>
                  <a:pt x="5068" y="6699"/>
                </a:cubicBezTo>
                <a:cubicBezTo>
                  <a:pt x="5035" y="6558"/>
                  <a:pt x="5022" y="6443"/>
                  <a:pt x="5022" y="6155"/>
                </a:cubicBezTo>
                <a:cubicBezTo>
                  <a:pt x="5022" y="5952"/>
                  <a:pt x="5026" y="5781"/>
                  <a:pt x="5022" y="5781"/>
                </a:cubicBezTo>
                <a:cubicBezTo>
                  <a:pt x="5018" y="5781"/>
                  <a:pt x="4946" y="5832"/>
                  <a:pt x="4862" y="5883"/>
                </a:cubicBezTo>
                <a:cubicBezTo>
                  <a:pt x="4778" y="5935"/>
                  <a:pt x="4656" y="5994"/>
                  <a:pt x="4599" y="6019"/>
                </a:cubicBezTo>
                <a:cubicBezTo>
                  <a:pt x="4541" y="6044"/>
                  <a:pt x="4403" y="6150"/>
                  <a:pt x="4290" y="6257"/>
                </a:cubicBezTo>
                <a:cubicBezTo>
                  <a:pt x="4096" y="6440"/>
                  <a:pt x="4084" y="6466"/>
                  <a:pt x="4084" y="6563"/>
                </a:cubicBezTo>
                <a:cubicBezTo>
                  <a:pt x="4084" y="6714"/>
                  <a:pt x="3992" y="6916"/>
                  <a:pt x="3878" y="7022"/>
                </a:cubicBezTo>
                <a:cubicBezTo>
                  <a:pt x="3758" y="7134"/>
                  <a:pt x="3660" y="7137"/>
                  <a:pt x="3397" y="7039"/>
                </a:cubicBezTo>
                <a:cubicBezTo>
                  <a:pt x="3049" y="6910"/>
                  <a:pt x="2857" y="6798"/>
                  <a:pt x="2436" y="6512"/>
                </a:cubicBezTo>
                <a:lnTo>
                  <a:pt x="2276" y="6410"/>
                </a:lnTo>
                <a:lnTo>
                  <a:pt x="1887" y="6410"/>
                </a:lnTo>
                <a:cubicBezTo>
                  <a:pt x="1378" y="6410"/>
                  <a:pt x="1271" y="6438"/>
                  <a:pt x="1006" y="6682"/>
                </a:cubicBezTo>
                <a:cubicBezTo>
                  <a:pt x="920" y="6762"/>
                  <a:pt x="926" y="6780"/>
                  <a:pt x="926" y="6937"/>
                </a:cubicBezTo>
                <a:cubicBezTo>
                  <a:pt x="926" y="7083"/>
                  <a:pt x="932" y="7101"/>
                  <a:pt x="983" y="7141"/>
                </a:cubicBezTo>
                <a:cubicBezTo>
                  <a:pt x="1015" y="7166"/>
                  <a:pt x="1077" y="7243"/>
                  <a:pt x="1121" y="7311"/>
                </a:cubicBezTo>
                <a:lnTo>
                  <a:pt x="1201" y="7430"/>
                </a:lnTo>
                <a:lnTo>
                  <a:pt x="1064" y="7549"/>
                </a:lnTo>
                <a:cubicBezTo>
                  <a:pt x="959" y="7650"/>
                  <a:pt x="906" y="7722"/>
                  <a:pt x="846" y="7872"/>
                </a:cubicBezTo>
                <a:cubicBezTo>
                  <a:pt x="763" y="8080"/>
                  <a:pt x="763" y="8142"/>
                  <a:pt x="800" y="8263"/>
                </a:cubicBezTo>
                <a:cubicBezTo>
                  <a:pt x="824" y="8340"/>
                  <a:pt x="830" y="8331"/>
                  <a:pt x="1029" y="8331"/>
                </a:cubicBezTo>
                <a:cubicBezTo>
                  <a:pt x="1249" y="8331"/>
                  <a:pt x="1349" y="8316"/>
                  <a:pt x="1636" y="8195"/>
                </a:cubicBezTo>
                <a:cubicBezTo>
                  <a:pt x="1802" y="8126"/>
                  <a:pt x="1833" y="8114"/>
                  <a:pt x="1979" y="8144"/>
                </a:cubicBezTo>
                <a:cubicBezTo>
                  <a:pt x="2067" y="8162"/>
                  <a:pt x="2242" y="8178"/>
                  <a:pt x="2368" y="8178"/>
                </a:cubicBezTo>
                <a:cubicBezTo>
                  <a:pt x="2542" y="8178"/>
                  <a:pt x="2600" y="8197"/>
                  <a:pt x="2608" y="8229"/>
                </a:cubicBezTo>
                <a:cubicBezTo>
                  <a:pt x="2632" y="8320"/>
                  <a:pt x="2511" y="8623"/>
                  <a:pt x="2288" y="9028"/>
                </a:cubicBezTo>
                <a:cubicBezTo>
                  <a:pt x="2093" y="9382"/>
                  <a:pt x="2028" y="9469"/>
                  <a:pt x="1910" y="9573"/>
                </a:cubicBezTo>
                <a:cubicBezTo>
                  <a:pt x="1673" y="9781"/>
                  <a:pt x="1568" y="9855"/>
                  <a:pt x="1361" y="9930"/>
                </a:cubicBezTo>
                <a:cubicBezTo>
                  <a:pt x="1185" y="9993"/>
                  <a:pt x="1006" y="10109"/>
                  <a:pt x="1006" y="10168"/>
                </a:cubicBezTo>
                <a:cubicBezTo>
                  <a:pt x="1006" y="10179"/>
                  <a:pt x="957" y="10329"/>
                  <a:pt x="892" y="10491"/>
                </a:cubicBezTo>
                <a:cubicBezTo>
                  <a:pt x="777" y="10777"/>
                  <a:pt x="768" y="10799"/>
                  <a:pt x="720" y="11239"/>
                </a:cubicBezTo>
                <a:cubicBezTo>
                  <a:pt x="663" y="11768"/>
                  <a:pt x="607" y="12557"/>
                  <a:pt x="606" y="12888"/>
                </a:cubicBezTo>
                <a:cubicBezTo>
                  <a:pt x="604" y="13368"/>
                  <a:pt x="511" y="13729"/>
                  <a:pt x="354" y="13874"/>
                </a:cubicBezTo>
                <a:cubicBezTo>
                  <a:pt x="304" y="13920"/>
                  <a:pt x="228" y="14009"/>
                  <a:pt x="194" y="14061"/>
                </a:cubicBezTo>
                <a:cubicBezTo>
                  <a:pt x="150" y="14130"/>
                  <a:pt x="118" y="14163"/>
                  <a:pt x="68" y="14163"/>
                </a:cubicBezTo>
                <a:cubicBezTo>
                  <a:pt x="-1" y="14163"/>
                  <a:pt x="0" y="14162"/>
                  <a:pt x="0" y="14316"/>
                </a:cubicBezTo>
                <a:cubicBezTo>
                  <a:pt x="0" y="14411"/>
                  <a:pt x="18" y="14521"/>
                  <a:pt x="45" y="14605"/>
                </a:cubicBezTo>
                <a:cubicBezTo>
                  <a:pt x="97" y="14761"/>
                  <a:pt x="174" y="14809"/>
                  <a:pt x="354" y="14809"/>
                </a:cubicBezTo>
                <a:cubicBezTo>
                  <a:pt x="421" y="14809"/>
                  <a:pt x="502" y="14838"/>
                  <a:pt x="595" y="14894"/>
                </a:cubicBezTo>
                <a:cubicBezTo>
                  <a:pt x="801" y="15021"/>
                  <a:pt x="1329" y="15278"/>
                  <a:pt x="1464" y="15319"/>
                </a:cubicBezTo>
                <a:lnTo>
                  <a:pt x="1578" y="15353"/>
                </a:lnTo>
                <a:lnTo>
                  <a:pt x="1578" y="15489"/>
                </a:lnTo>
                <a:cubicBezTo>
                  <a:pt x="1578" y="15557"/>
                  <a:pt x="1563" y="15837"/>
                  <a:pt x="1544" y="16118"/>
                </a:cubicBezTo>
                <a:cubicBezTo>
                  <a:pt x="1525" y="16400"/>
                  <a:pt x="1510" y="16666"/>
                  <a:pt x="1510" y="16713"/>
                </a:cubicBezTo>
                <a:lnTo>
                  <a:pt x="1510" y="16798"/>
                </a:lnTo>
                <a:lnTo>
                  <a:pt x="1590" y="16747"/>
                </a:lnTo>
                <a:cubicBezTo>
                  <a:pt x="1695" y="16692"/>
                  <a:pt x="1859" y="16512"/>
                  <a:pt x="1910" y="16390"/>
                </a:cubicBezTo>
                <a:cubicBezTo>
                  <a:pt x="1932" y="16340"/>
                  <a:pt x="1983" y="16270"/>
                  <a:pt x="2025" y="16237"/>
                </a:cubicBezTo>
                <a:cubicBezTo>
                  <a:pt x="2066" y="16205"/>
                  <a:pt x="2161" y="16105"/>
                  <a:pt x="2230" y="16016"/>
                </a:cubicBezTo>
                <a:cubicBezTo>
                  <a:pt x="2300" y="15928"/>
                  <a:pt x="2401" y="15809"/>
                  <a:pt x="2459" y="15744"/>
                </a:cubicBezTo>
                <a:lnTo>
                  <a:pt x="2574" y="15625"/>
                </a:lnTo>
                <a:lnTo>
                  <a:pt x="2825" y="15693"/>
                </a:lnTo>
                <a:lnTo>
                  <a:pt x="3089" y="15761"/>
                </a:lnTo>
                <a:lnTo>
                  <a:pt x="3935" y="15302"/>
                </a:lnTo>
                <a:lnTo>
                  <a:pt x="4782" y="14843"/>
                </a:lnTo>
                <a:lnTo>
                  <a:pt x="5846" y="14962"/>
                </a:lnTo>
                <a:lnTo>
                  <a:pt x="6898" y="15064"/>
                </a:lnTo>
                <a:lnTo>
                  <a:pt x="7916" y="15030"/>
                </a:lnTo>
                <a:lnTo>
                  <a:pt x="8935" y="14996"/>
                </a:lnTo>
                <a:lnTo>
                  <a:pt x="9873" y="15149"/>
                </a:lnTo>
                <a:lnTo>
                  <a:pt x="10811" y="15302"/>
                </a:lnTo>
                <a:lnTo>
                  <a:pt x="11760" y="15302"/>
                </a:lnTo>
                <a:cubicBezTo>
                  <a:pt x="12284" y="15302"/>
                  <a:pt x="12715" y="15321"/>
                  <a:pt x="12721" y="15336"/>
                </a:cubicBezTo>
                <a:cubicBezTo>
                  <a:pt x="12728" y="15351"/>
                  <a:pt x="12662" y="15429"/>
                  <a:pt x="12573" y="15506"/>
                </a:cubicBezTo>
                <a:cubicBezTo>
                  <a:pt x="12483" y="15584"/>
                  <a:pt x="12339" y="15728"/>
                  <a:pt x="12252" y="15829"/>
                </a:cubicBezTo>
                <a:cubicBezTo>
                  <a:pt x="12166" y="15931"/>
                  <a:pt x="12014" y="16102"/>
                  <a:pt x="11909" y="16220"/>
                </a:cubicBezTo>
                <a:cubicBezTo>
                  <a:pt x="11750" y="16400"/>
                  <a:pt x="11662" y="16543"/>
                  <a:pt x="11394" y="17037"/>
                </a:cubicBezTo>
                <a:cubicBezTo>
                  <a:pt x="11217" y="17362"/>
                  <a:pt x="11005" y="17762"/>
                  <a:pt x="10925" y="17921"/>
                </a:cubicBezTo>
                <a:lnTo>
                  <a:pt x="10788" y="18210"/>
                </a:lnTo>
                <a:lnTo>
                  <a:pt x="10857" y="18329"/>
                </a:lnTo>
                <a:cubicBezTo>
                  <a:pt x="10934" y="18446"/>
                  <a:pt x="10935" y="18438"/>
                  <a:pt x="10902" y="18533"/>
                </a:cubicBezTo>
                <a:cubicBezTo>
                  <a:pt x="10852" y="18676"/>
                  <a:pt x="10865" y="18711"/>
                  <a:pt x="10971" y="18788"/>
                </a:cubicBezTo>
                <a:cubicBezTo>
                  <a:pt x="11054" y="18848"/>
                  <a:pt x="11080" y="18853"/>
                  <a:pt x="11131" y="18822"/>
                </a:cubicBezTo>
                <a:cubicBezTo>
                  <a:pt x="11199" y="18780"/>
                  <a:pt x="11217" y="18805"/>
                  <a:pt x="11440" y="19111"/>
                </a:cubicBezTo>
                <a:lnTo>
                  <a:pt x="11566" y="19281"/>
                </a:lnTo>
                <a:lnTo>
                  <a:pt x="11440" y="19570"/>
                </a:lnTo>
                <a:cubicBezTo>
                  <a:pt x="11264" y="19973"/>
                  <a:pt x="11103" y="20447"/>
                  <a:pt x="11131" y="20488"/>
                </a:cubicBezTo>
                <a:cubicBezTo>
                  <a:pt x="11146" y="20510"/>
                  <a:pt x="11107" y="20559"/>
                  <a:pt x="11005" y="20641"/>
                </a:cubicBezTo>
                <a:lnTo>
                  <a:pt x="10857" y="20760"/>
                </a:lnTo>
                <a:lnTo>
                  <a:pt x="10857" y="21066"/>
                </a:lnTo>
                <a:lnTo>
                  <a:pt x="10845" y="21355"/>
                </a:lnTo>
                <a:lnTo>
                  <a:pt x="10948" y="21474"/>
                </a:lnTo>
                <a:cubicBezTo>
                  <a:pt x="11003" y="21537"/>
                  <a:pt x="11054" y="21593"/>
                  <a:pt x="11062" y="21593"/>
                </a:cubicBezTo>
                <a:cubicBezTo>
                  <a:pt x="11124" y="21596"/>
                  <a:pt x="11918" y="20782"/>
                  <a:pt x="12206" y="20420"/>
                </a:cubicBezTo>
                <a:cubicBezTo>
                  <a:pt x="13415" y="18902"/>
                  <a:pt x="13632" y="18631"/>
                  <a:pt x="13945" y="18329"/>
                </a:cubicBezTo>
                <a:cubicBezTo>
                  <a:pt x="14461" y="17832"/>
                  <a:pt x="14569" y="17770"/>
                  <a:pt x="14941" y="17649"/>
                </a:cubicBezTo>
                <a:cubicBezTo>
                  <a:pt x="15053" y="17612"/>
                  <a:pt x="15147" y="17566"/>
                  <a:pt x="15147" y="17547"/>
                </a:cubicBezTo>
                <a:cubicBezTo>
                  <a:pt x="15147" y="17471"/>
                  <a:pt x="15255" y="17326"/>
                  <a:pt x="15318" y="17326"/>
                </a:cubicBezTo>
                <a:cubicBezTo>
                  <a:pt x="15367" y="17326"/>
                  <a:pt x="15407" y="17286"/>
                  <a:pt x="15490" y="17156"/>
                </a:cubicBezTo>
                <a:cubicBezTo>
                  <a:pt x="15692" y="16837"/>
                  <a:pt x="16049" y="16401"/>
                  <a:pt x="16176" y="16305"/>
                </a:cubicBezTo>
                <a:cubicBezTo>
                  <a:pt x="16246" y="16253"/>
                  <a:pt x="16365" y="16152"/>
                  <a:pt x="16439" y="16084"/>
                </a:cubicBezTo>
                <a:cubicBezTo>
                  <a:pt x="16514" y="16017"/>
                  <a:pt x="16648" y="15915"/>
                  <a:pt x="16737" y="15846"/>
                </a:cubicBezTo>
                <a:cubicBezTo>
                  <a:pt x="16872" y="15743"/>
                  <a:pt x="16910" y="15682"/>
                  <a:pt x="16989" y="15523"/>
                </a:cubicBezTo>
                <a:cubicBezTo>
                  <a:pt x="17114" y="15268"/>
                  <a:pt x="17629" y="14640"/>
                  <a:pt x="18155" y="14095"/>
                </a:cubicBezTo>
                <a:cubicBezTo>
                  <a:pt x="18251" y="13996"/>
                  <a:pt x="18407" y="13871"/>
                  <a:pt x="18522" y="13806"/>
                </a:cubicBezTo>
                <a:cubicBezTo>
                  <a:pt x="18693" y="13709"/>
                  <a:pt x="18720" y="13682"/>
                  <a:pt x="18739" y="13602"/>
                </a:cubicBezTo>
                <a:cubicBezTo>
                  <a:pt x="18772" y="13461"/>
                  <a:pt x="18922" y="13233"/>
                  <a:pt x="19059" y="13109"/>
                </a:cubicBezTo>
                <a:cubicBezTo>
                  <a:pt x="19177" y="13002"/>
                  <a:pt x="19182" y="13008"/>
                  <a:pt x="19322" y="13024"/>
                </a:cubicBezTo>
                <a:cubicBezTo>
                  <a:pt x="19403" y="13033"/>
                  <a:pt x="19513" y="13047"/>
                  <a:pt x="19563" y="13058"/>
                </a:cubicBezTo>
                <a:cubicBezTo>
                  <a:pt x="19634" y="13074"/>
                  <a:pt x="19666" y="13070"/>
                  <a:pt x="19700" y="13024"/>
                </a:cubicBezTo>
                <a:cubicBezTo>
                  <a:pt x="19769" y="12931"/>
                  <a:pt x="19791" y="12802"/>
                  <a:pt x="19791" y="12633"/>
                </a:cubicBezTo>
                <a:cubicBezTo>
                  <a:pt x="19791" y="12418"/>
                  <a:pt x="19870" y="12207"/>
                  <a:pt x="20020" y="12004"/>
                </a:cubicBezTo>
                <a:cubicBezTo>
                  <a:pt x="20144" y="11836"/>
                  <a:pt x="20204" y="11800"/>
                  <a:pt x="20283" y="11800"/>
                </a:cubicBezTo>
                <a:cubicBezTo>
                  <a:pt x="20317" y="11800"/>
                  <a:pt x="20349" y="11736"/>
                  <a:pt x="20409" y="11596"/>
                </a:cubicBezTo>
                <a:cubicBezTo>
                  <a:pt x="20455" y="11489"/>
                  <a:pt x="20542" y="11337"/>
                  <a:pt x="20592" y="11256"/>
                </a:cubicBezTo>
                <a:lnTo>
                  <a:pt x="20684" y="11103"/>
                </a:lnTo>
                <a:lnTo>
                  <a:pt x="20832" y="11103"/>
                </a:lnTo>
                <a:cubicBezTo>
                  <a:pt x="21049" y="11103"/>
                  <a:pt x="21113" y="11066"/>
                  <a:pt x="21256" y="10848"/>
                </a:cubicBezTo>
                <a:cubicBezTo>
                  <a:pt x="21367" y="10678"/>
                  <a:pt x="21599" y="10183"/>
                  <a:pt x="21599" y="10117"/>
                </a:cubicBezTo>
                <a:cubicBezTo>
                  <a:pt x="21599" y="10084"/>
                  <a:pt x="21355" y="9732"/>
                  <a:pt x="21187" y="9522"/>
                </a:cubicBezTo>
                <a:cubicBezTo>
                  <a:pt x="20971" y="9251"/>
                  <a:pt x="20489" y="8830"/>
                  <a:pt x="20306" y="8739"/>
                </a:cubicBezTo>
                <a:cubicBezTo>
                  <a:pt x="20215" y="8695"/>
                  <a:pt x="20132" y="8654"/>
                  <a:pt x="20123" y="8654"/>
                </a:cubicBezTo>
                <a:cubicBezTo>
                  <a:pt x="20095" y="8654"/>
                  <a:pt x="20105" y="8923"/>
                  <a:pt x="20135" y="8960"/>
                </a:cubicBezTo>
                <a:cubicBezTo>
                  <a:pt x="20151" y="8980"/>
                  <a:pt x="20179" y="9052"/>
                  <a:pt x="20192" y="9130"/>
                </a:cubicBezTo>
                <a:cubicBezTo>
                  <a:pt x="20212" y="9250"/>
                  <a:pt x="20208" y="9289"/>
                  <a:pt x="20180" y="9352"/>
                </a:cubicBezTo>
                <a:lnTo>
                  <a:pt x="20146" y="9437"/>
                </a:lnTo>
                <a:lnTo>
                  <a:pt x="20066" y="9369"/>
                </a:lnTo>
                <a:cubicBezTo>
                  <a:pt x="19763" y="9140"/>
                  <a:pt x="19468" y="8864"/>
                  <a:pt x="19185" y="8552"/>
                </a:cubicBezTo>
                <a:cubicBezTo>
                  <a:pt x="19007" y="8356"/>
                  <a:pt x="18797" y="8138"/>
                  <a:pt x="18716" y="8059"/>
                </a:cubicBezTo>
                <a:cubicBezTo>
                  <a:pt x="18635" y="7980"/>
                  <a:pt x="18416" y="7735"/>
                  <a:pt x="18224" y="7515"/>
                </a:cubicBezTo>
                <a:cubicBezTo>
                  <a:pt x="17018" y="6135"/>
                  <a:pt x="16381" y="5424"/>
                  <a:pt x="15925" y="4948"/>
                </a:cubicBezTo>
                <a:cubicBezTo>
                  <a:pt x="15096" y="4085"/>
                  <a:pt x="14931" y="3893"/>
                  <a:pt x="13591" y="2398"/>
                </a:cubicBezTo>
                <a:cubicBezTo>
                  <a:pt x="13334" y="2111"/>
                  <a:pt x="13025" y="1779"/>
                  <a:pt x="12904" y="1649"/>
                </a:cubicBezTo>
                <a:cubicBezTo>
                  <a:pt x="12612" y="1334"/>
                  <a:pt x="11990" y="782"/>
                  <a:pt x="11577" y="476"/>
                </a:cubicBezTo>
                <a:cubicBezTo>
                  <a:pt x="11152" y="161"/>
                  <a:pt x="10880" y="13"/>
                  <a:pt x="10673" y="0"/>
                </a:cubicBezTo>
                <a:close/>
                <a:moveTo>
                  <a:pt x="18911" y="10287"/>
                </a:moveTo>
                <a:cubicBezTo>
                  <a:pt x="18916" y="10282"/>
                  <a:pt x="18928" y="10285"/>
                  <a:pt x="18933" y="10287"/>
                </a:cubicBezTo>
                <a:cubicBezTo>
                  <a:pt x="18939" y="10289"/>
                  <a:pt x="18941" y="10296"/>
                  <a:pt x="18945" y="10304"/>
                </a:cubicBezTo>
                <a:cubicBezTo>
                  <a:pt x="18952" y="10320"/>
                  <a:pt x="18956" y="10328"/>
                  <a:pt x="18945" y="10338"/>
                </a:cubicBezTo>
                <a:cubicBezTo>
                  <a:pt x="18934" y="10348"/>
                  <a:pt x="18917" y="10354"/>
                  <a:pt x="18911" y="10338"/>
                </a:cubicBezTo>
                <a:cubicBezTo>
                  <a:pt x="18904" y="10321"/>
                  <a:pt x="18900" y="10297"/>
                  <a:pt x="18911" y="10287"/>
                </a:cubicBezTo>
                <a:close/>
                <a:moveTo>
                  <a:pt x="18853" y="10321"/>
                </a:moveTo>
                <a:cubicBezTo>
                  <a:pt x="18929" y="10330"/>
                  <a:pt x="18877" y="10370"/>
                  <a:pt x="18762" y="10457"/>
                </a:cubicBezTo>
                <a:cubicBezTo>
                  <a:pt x="18598" y="10580"/>
                  <a:pt x="18391" y="10686"/>
                  <a:pt x="18201" y="10746"/>
                </a:cubicBezTo>
                <a:cubicBezTo>
                  <a:pt x="18123" y="10771"/>
                  <a:pt x="18043" y="10799"/>
                  <a:pt x="18030" y="10797"/>
                </a:cubicBezTo>
                <a:cubicBezTo>
                  <a:pt x="17941" y="10784"/>
                  <a:pt x="17722" y="10706"/>
                  <a:pt x="17686" y="10678"/>
                </a:cubicBezTo>
                <a:cubicBezTo>
                  <a:pt x="17656" y="10653"/>
                  <a:pt x="17627" y="10611"/>
                  <a:pt x="17606" y="10576"/>
                </a:cubicBezTo>
                <a:cubicBezTo>
                  <a:pt x="17596" y="10558"/>
                  <a:pt x="17587" y="10555"/>
                  <a:pt x="17583" y="10542"/>
                </a:cubicBezTo>
                <a:cubicBezTo>
                  <a:pt x="17580" y="10528"/>
                  <a:pt x="17590" y="10512"/>
                  <a:pt x="17595" y="10508"/>
                </a:cubicBezTo>
                <a:cubicBezTo>
                  <a:pt x="17604" y="10499"/>
                  <a:pt x="17893" y="10444"/>
                  <a:pt x="18236" y="10389"/>
                </a:cubicBezTo>
                <a:cubicBezTo>
                  <a:pt x="18586" y="10332"/>
                  <a:pt x="18778" y="10311"/>
                  <a:pt x="18853" y="10321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6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8256726" y="4803219"/>
            <a:ext cx="258624" cy="20193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297973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7DECC-0544-4EEC-872C-7978148A87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4DAD6-84C2-4CF3-9AEA-4E4AF084A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85542-3167-456C-8F83-92191879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8D4E0-6D16-4B0E-A75A-7610EF9DC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34E40-B274-43AA-9B48-BEA4D5435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116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70A9C-294C-4B33-8CEF-67D7BEDEF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8EFFFB-E42B-45A1-A0A4-860FE59467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67DBEE-9748-4F6E-8C5C-AA5769DD0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4F3C63-6CBE-4694-9105-6E3DB79E8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849AE-5FB2-4FE9-92F1-4D11C1334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31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80247-22A6-4C88-8C78-5959A0930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C69D7-7F8D-4036-8C81-53BC4DA48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2F500-4F3C-4882-A1D3-1FDCA7B6F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F1CB7-242C-40FE-88D9-E858395D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7A16F-A604-446D-8742-4CB2E7600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38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C6E08-B63C-4867-8049-E9082F750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C5698-DB78-4FFE-B99B-CB95DAF7A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36251D-D4A0-4F3B-A47C-5237E2A19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3714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58CC-D658-4000-A9A8-249ED06FCA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DEE00D-DF74-40B2-826B-6E1C31F83E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CFCE5-8F2A-4BB0-9862-7C64F112D1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09EE41-1D8B-4332-83B6-BE2712AE1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3AA58-E976-4CCC-BA30-AAE589555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D6555-F186-44B4-A3FA-8E00CF9B2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3857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B3A17-0A4B-4401-9A93-F903338FC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187F2F-FF32-4180-ABF3-EE205B04E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550915-B1C1-4ADA-BB26-48C3D3FC08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7CE9A-F20D-4977-8C53-33FD5C55F1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207B8-0973-40CB-B8F0-9E29751249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46402-7B2F-4BE9-962C-64F780CF9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4C4755-3CEF-45FB-A96F-59E68511C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6445E0-04B5-467C-8B45-8568C3130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848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7C58D-E1E3-4BB5-B39A-5E454E274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A444C9-B66F-4A95-990C-337BD2303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7A628-B19D-431E-984A-F9BC625F4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ACD64-1848-4E4B-B794-741246B88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44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E164AF-89B8-41FB-A8F6-F55844D1E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BCD816-E185-4D16-9EE4-2A487E71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D1C6CC-19A4-4481-9F7C-4E0AA44BF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637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31C7-F245-40F6-A67E-506C6904F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DB708-3CAC-4A1B-9F0F-FDF4818FFE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932C09-18D4-4B75-BD10-DE5B7A540E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5CCF1-3747-412A-8382-BC60EF7B1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77C38-CD05-4E73-ABF5-F67E8AFD8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90ADE3-AD58-4735-BA34-FD0A8EFA7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268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08401-12AF-406E-8261-C41C8979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F25532-B7DD-4B49-B75E-667DF4CA47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3ABD27-D2E1-416A-9877-0070735AC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36DE1-D0C9-4B9D-A39B-161B10A59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9CFB1-0895-4456-9B22-9954D4E4F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A51666-7278-46C7-9EE7-8391A38B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990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FF05E-3188-4069-B87A-7EF1E45E9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D68225-6BCD-4BE1-B907-71407DAB70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32B64-3057-43EE-8436-F2FC23789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762E45-08AB-47C0-B6BC-1C75707E5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2377BF-B523-4E3E-80F7-C146EE088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294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4088D97-93C6-47A3-813E-208DA0C87F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508617-D511-44F1-A586-00B769707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BF43D-3085-4416-B0A2-4C35BFD03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1CB6B-F93A-48EA-88E9-A7862FC05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F8B2E-C9C9-49C8-B528-10282327B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288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 txBox="1">
            <a:spLocks noGrp="1"/>
          </p:cNvSpPr>
          <p:nvPr>
            <p:ph type="title"/>
          </p:nvPr>
        </p:nvSpPr>
        <p:spPr>
          <a:xfrm>
            <a:off x="745305" y="580942"/>
            <a:ext cx="7653390" cy="435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400"/>
              <a:buFont typeface="Arial"/>
              <a:buNone/>
              <a:defRPr sz="3600" b="1" i="0" u="none" strike="noStrike" cap="none" dirty="0">
                <a:solidFill>
                  <a:srgbClr val="122E4F"/>
                </a:solidFill>
                <a:latin typeface="Outfit" pitchFamily="2" charset="0"/>
                <a:ea typeface="Outfit" pitchFamily="2" charset="0"/>
                <a:cs typeface="Gill Sans SemiBold" panose="020B0502020104020203" pitchFamily="34" charset="-79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7" name="Google Shape;37;p16"/>
          <p:cNvSpPr txBox="1">
            <a:spLocks noGrp="1"/>
          </p:cNvSpPr>
          <p:nvPr>
            <p:ph type="body" idx="1"/>
          </p:nvPr>
        </p:nvSpPr>
        <p:spPr>
          <a:xfrm>
            <a:off x="745304" y="1204411"/>
            <a:ext cx="7653390" cy="3167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>
              <a:defRPr>
                <a:solidFill>
                  <a:srgbClr val="122E4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342900" lvl="0" indent="-171450">
              <a:lnSpc>
                <a:spcPct val="150000"/>
              </a:lnSpc>
              <a:buClr>
                <a:schemeClr val="lt1"/>
              </a:buClr>
              <a:buSzPts val="1600"/>
              <a:buNone/>
            </a:pPr>
            <a:endParaRPr dirty="0"/>
          </a:p>
        </p:txBody>
      </p:sp>
      <p:sp>
        <p:nvSpPr>
          <p:cNvPr id="3" name="Google Shape;12;p28">
            <a:extLst>
              <a:ext uri="{FF2B5EF4-FFF2-40B4-BE49-F238E27FC236}">
                <a16:creationId xmlns:a16="http://schemas.microsoft.com/office/drawing/2014/main" id="{7530AD34-ED51-AC77-AB5E-8AEFEAE7D4C5}"/>
              </a:ext>
            </a:extLst>
          </p:cNvPr>
          <p:cNvSpPr txBox="1"/>
          <p:nvPr userDrawn="1"/>
        </p:nvSpPr>
        <p:spPr>
          <a:xfrm>
            <a:off x="209373" y="185405"/>
            <a:ext cx="1384662" cy="207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900" b="0" i="0" u="none" strike="noStrike" cap="none" dirty="0">
                <a:solidFill>
                  <a:srgbClr val="9D9D9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Helvetica Neue"/>
              </a:rPr>
              <a:t>www.cells.es</a:t>
            </a:r>
            <a:endParaRPr sz="900" b="0" i="0" u="none" strike="noStrike" cap="none" dirty="0">
              <a:solidFill>
                <a:srgbClr val="9D9D9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Helvetica Neu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AB7DFA-245A-46B3-AA23-62EB38AC31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0876"/>
          <a:stretch/>
        </p:blipFill>
        <p:spPr>
          <a:xfrm>
            <a:off x="259980" y="4772543"/>
            <a:ext cx="1455300" cy="18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688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5" y="4839665"/>
            <a:ext cx="490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9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299" y="4912669"/>
            <a:ext cx="2452011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8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29008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70329-0E37-467A-8274-5B6E6FA43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9F67F1-9820-4976-B7F1-976D7F1E7C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5C5054-1909-4996-A88F-C4D1E2A0B8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62229-AB8B-46A6-815B-1DA8BAEF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38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81BE0F4A-F782-AC4E-928D-9838E6EBF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0538"/>
            <a:ext cx="9270522" cy="5184576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0301C2A9-B761-5B48-B12D-241559C6CEC0}"/>
              </a:ext>
            </a:extLst>
          </p:cNvPr>
          <p:cNvSpPr/>
          <p:nvPr userDrawn="1"/>
        </p:nvSpPr>
        <p:spPr>
          <a:xfrm>
            <a:off x="0" y="-20538"/>
            <a:ext cx="9270522" cy="5184576"/>
          </a:xfrm>
          <a:prstGeom prst="rect">
            <a:avLst/>
          </a:prstGeom>
          <a:gradFill>
            <a:gsLst>
              <a:gs pos="100000">
                <a:schemeClr val="bg1">
                  <a:alpha val="0"/>
                </a:schemeClr>
              </a:gs>
              <a:gs pos="22000">
                <a:srgbClr val="004996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3BEC800B-E85E-8844-96DE-14807642C090}"/>
              </a:ext>
            </a:extLst>
          </p:cNvPr>
          <p:cNvSpPr/>
          <p:nvPr userDrawn="1"/>
        </p:nvSpPr>
        <p:spPr>
          <a:xfrm>
            <a:off x="581157" y="2860779"/>
            <a:ext cx="1756939" cy="3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275137CE-BB1C-EC4B-BD8D-F3A35541134B}"/>
              </a:ext>
            </a:extLst>
          </p:cNvPr>
          <p:cNvSpPr/>
          <p:nvPr userDrawn="1"/>
        </p:nvSpPr>
        <p:spPr>
          <a:xfrm>
            <a:off x="6300192" y="4515970"/>
            <a:ext cx="23866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www.imb-cnm.csic.es</a:t>
            </a:r>
          </a:p>
        </p:txBody>
      </p:sp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457200" y="1167596"/>
            <a:ext cx="6635080" cy="1175685"/>
          </a:xfrm>
          <a:prstGeom prst="rect">
            <a:avLst/>
          </a:prstGeom>
        </p:spPr>
        <p:txBody>
          <a:bodyPr/>
          <a:lstStyle>
            <a:lvl1pPr algn="l"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457200" y="3003798"/>
            <a:ext cx="6635080" cy="838650"/>
          </a:xfrm>
        </p:spPr>
        <p:txBody>
          <a:bodyPr>
            <a:normAutofit/>
          </a:bodyPr>
          <a:lstStyle>
            <a:lvl1pPr marL="0" indent="0" algn="l">
              <a:buNone/>
              <a:defRPr sz="21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s-ES" dirty="0"/>
          </a:p>
        </p:txBody>
      </p:sp>
      <p:pic>
        <p:nvPicPr>
          <p:cNvPr id="12" name="Imagen 1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46" y="4346645"/>
            <a:ext cx="1439078" cy="46258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1730" y="4385988"/>
            <a:ext cx="1566174" cy="38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9322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 Bas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title" hasCustomPrompt="1"/>
          </p:nvPr>
        </p:nvSpPr>
        <p:spPr>
          <a:xfrm>
            <a:off x="457200" y="933769"/>
            <a:ext cx="8229600" cy="479822"/>
          </a:xfrm>
          <a:prstGeom prst="rect">
            <a:avLst/>
          </a:prstGeom>
        </p:spPr>
        <p:txBody>
          <a:bodyPr/>
          <a:lstStyle>
            <a:lvl1pPr algn="l">
              <a:defRPr sz="2100" b="1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a-ES" dirty="0"/>
              <a:t>Feu clic aquí per editar l'estil</a:t>
            </a:r>
            <a:endParaRPr lang="es-ES" dirty="0"/>
          </a:p>
        </p:txBody>
      </p:sp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497864"/>
            <a:ext cx="8229600" cy="479822"/>
          </a:xfrm>
        </p:spPr>
        <p:txBody>
          <a:bodyPr anchor="b"/>
          <a:lstStyle>
            <a:lvl1pPr marL="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idor de contingut 3"/>
          <p:cNvSpPr>
            <a:spLocks noGrp="1"/>
          </p:cNvSpPr>
          <p:nvPr>
            <p:ph sz="half" idx="2"/>
          </p:nvPr>
        </p:nvSpPr>
        <p:spPr>
          <a:xfrm>
            <a:off x="457200" y="2115061"/>
            <a:ext cx="8229600" cy="2238896"/>
          </a:xfr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AFB5E732-4024-C742-9240-14B8FC2380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681540"/>
          </a:xfrm>
          <a:prstGeom prst="rect">
            <a:avLst/>
          </a:prstGeom>
        </p:spPr>
      </p:pic>
      <p:pic>
        <p:nvPicPr>
          <p:cNvPr id="11" name="14 Imagen" descr="quadrats_logo_50transp.png">
            <a:extLst>
              <a:ext uri="{FF2B5EF4-FFF2-40B4-BE49-F238E27FC236}">
                <a16:creationId xmlns:a16="http://schemas.microsoft.com/office/drawing/2014/main" id="{9BF4FC47-C853-6446-81EF-0E5B73242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lum contrast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350" y="3409950"/>
            <a:ext cx="1644650" cy="173355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38" y="125037"/>
            <a:ext cx="1252482" cy="40260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00" y="173711"/>
            <a:ext cx="1363098" cy="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1663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iapo Separad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30C1C62-942A-EB47-98D0-C2F2DF4598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4D70F700-5397-6149-8960-118A250B3B5A}"/>
              </a:ext>
            </a:extLst>
          </p:cNvPr>
          <p:cNvSpPr/>
          <p:nvPr userDrawn="1"/>
        </p:nvSpPr>
        <p:spPr>
          <a:xfrm>
            <a:off x="0" y="387"/>
            <a:ext cx="9144000" cy="5143114"/>
          </a:xfrm>
          <a:prstGeom prst="rect">
            <a:avLst/>
          </a:prstGeom>
          <a:solidFill>
            <a:srgbClr val="004996">
              <a:alpha val="7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1350"/>
          </a:p>
        </p:txBody>
      </p:sp>
      <p:sp>
        <p:nvSpPr>
          <p:cNvPr id="2" name="Títol 1"/>
          <p:cNvSpPr>
            <a:spLocks noGrp="1"/>
          </p:cNvSpPr>
          <p:nvPr>
            <p:ph type="title"/>
          </p:nvPr>
        </p:nvSpPr>
        <p:spPr>
          <a:xfrm>
            <a:off x="457200" y="2031690"/>
            <a:ext cx="7067128" cy="1350150"/>
          </a:xfrm>
          <a:prstGeom prst="rect">
            <a:avLst/>
          </a:prstGeom>
        </p:spPr>
        <p:txBody>
          <a:bodyPr/>
          <a:lstStyle>
            <a:lvl1pPr algn="l">
              <a:defRPr sz="40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pic>
        <p:nvPicPr>
          <p:cNvPr id="11" name="14 Imagen" descr="quadrats_logo_50transp.png">
            <a:extLst>
              <a:ext uri="{FF2B5EF4-FFF2-40B4-BE49-F238E27FC236}">
                <a16:creationId xmlns:a16="http://schemas.microsoft.com/office/drawing/2014/main" id="{15341F84-2B22-DE4D-B2C0-DB11BE6F1F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lum contrast="25000"/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84850" y="1653649"/>
            <a:ext cx="3359150" cy="354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98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acats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B76A6160-C81F-7F47-9B54-08A36B78ED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681540"/>
          </a:xfrm>
          <a:prstGeom prst="rect">
            <a:avLst/>
          </a:prstGeom>
        </p:spPr>
      </p:pic>
      <p:sp>
        <p:nvSpPr>
          <p:cNvPr id="20" name="Títol 1">
            <a:extLst>
              <a:ext uri="{FF2B5EF4-FFF2-40B4-BE49-F238E27FC236}">
                <a16:creationId xmlns:a16="http://schemas.microsoft.com/office/drawing/2014/main" id="{C23A68F1-74E6-F34E-B136-CCF6C0D3830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933769"/>
            <a:ext cx="8229600" cy="479822"/>
          </a:xfrm>
          <a:prstGeom prst="rect">
            <a:avLst/>
          </a:prstGeom>
        </p:spPr>
        <p:txBody>
          <a:bodyPr/>
          <a:lstStyle>
            <a:lvl1pPr algn="l">
              <a:defRPr sz="2100" b="1">
                <a:solidFill>
                  <a:srgbClr val="00499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ca-ES" dirty="0"/>
              <a:t>Feu clic aquí per editar l'estil</a:t>
            </a:r>
            <a:endParaRPr lang="es-ES" dirty="0"/>
          </a:p>
        </p:txBody>
      </p:sp>
      <p:sp>
        <p:nvSpPr>
          <p:cNvPr id="22" name="Contenidor de contingut 3">
            <a:extLst>
              <a:ext uri="{FF2B5EF4-FFF2-40B4-BE49-F238E27FC236}">
                <a16:creationId xmlns:a16="http://schemas.microsoft.com/office/drawing/2014/main" id="{5BC1AD51-1A2D-9B47-A529-BD2EAA0242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115061"/>
            <a:ext cx="8229600" cy="2238896"/>
          </a:xfrm>
        </p:spPr>
        <p:txBody>
          <a:bodyPr/>
          <a:lstStyle>
            <a:lvl1pPr marL="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84" indent="0">
              <a:buNone/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85766" indent="0">
              <a:buNone/>
              <a:defRPr sz="135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8649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1532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pic>
        <p:nvPicPr>
          <p:cNvPr id="9" name="14 Imagen" descr="quadrats_logo_50transp.png">
            <a:extLst>
              <a:ext uri="{FF2B5EF4-FFF2-40B4-BE49-F238E27FC236}">
                <a16:creationId xmlns:a16="http://schemas.microsoft.com/office/drawing/2014/main" id="{9BF4FC47-C853-6446-81EF-0E5B73242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lum contrast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350" y="3409950"/>
            <a:ext cx="1644650" cy="173355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38" y="125037"/>
            <a:ext cx="1252482" cy="402602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00" y="173711"/>
            <a:ext cx="1363098" cy="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33036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 amb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86DFC93B-8942-AD49-B11B-0B07E0AEDA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0"/>
            <a:ext cx="9144001" cy="681540"/>
          </a:xfrm>
          <a:prstGeom prst="rect">
            <a:avLst/>
          </a:prstGeom>
        </p:spPr>
      </p:pic>
      <p:pic>
        <p:nvPicPr>
          <p:cNvPr id="9" name="14 Imagen" descr="quadrats_logo_50transp.png">
            <a:extLst>
              <a:ext uri="{FF2B5EF4-FFF2-40B4-BE49-F238E27FC236}">
                <a16:creationId xmlns:a16="http://schemas.microsoft.com/office/drawing/2014/main" id="{9BF4FC47-C853-6446-81EF-0E5B73242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lum contrast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9350" y="3409950"/>
            <a:ext cx="1644650" cy="173355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538" y="125037"/>
            <a:ext cx="1252482" cy="40260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700" y="173711"/>
            <a:ext cx="1363098" cy="33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369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 ENG">
    <p:bg>
      <p:bgPr>
        <a:solidFill>
          <a:srgbClr val="004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>
            <a:extLst>
              <a:ext uri="{FF2B5EF4-FFF2-40B4-BE49-F238E27FC236}">
                <a16:creationId xmlns:a16="http://schemas.microsoft.com/office/drawing/2014/main" id="{3D1F08C0-1A28-0449-8530-2F688CC77391}"/>
              </a:ext>
            </a:extLst>
          </p:cNvPr>
          <p:cNvSpPr txBox="1"/>
          <p:nvPr userDrawn="1"/>
        </p:nvSpPr>
        <p:spPr>
          <a:xfrm>
            <a:off x="513446" y="1338736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</a:t>
            </a:r>
          </a:p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attention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04DB35CF-659F-1746-A015-570DF6032A9B}"/>
              </a:ext>
            </a:extLst>
          </p:cNvPr>
          <p:cNvSpPr txBox="1"/>
          <p:nvPr userDrawn="1"/>
        </p:nvSpPr>
        <p:spPr>
          <a:xfrm>
            <a:off x="513446" y="2456521"/>
            <a:ext cx="28857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del Til·lers s/n</a:t>
            </a:r>
          </a:p>
          <a:p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la Universitat Autònoma de Barcelona (UAB) </a:t>
            </a:r>
            <a:b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08193 Cerdanyola del Vallès (Bellaterra) </a:t>
            </a:r>
            <a:b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· Spain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B585D3E-16E5-AA4A-AB28-A7E5739B07B5}"/>
              </a:ext>
            </a:extLst>
          </p:cNvPr>
          <p:cNvSpPr/>
          <p:nvPr userDrawn="1"/>
        </p:nvSpPr>
        <p:spPr>
          <a:xfrm>
            <a:off x="513446" y="4430141"/>
            <a:ext cx="2574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www.imb-cnm.csic.es</a:t>
            </a:r>
            <a:endParaRPr lang="es-ES" sz="1800" b="1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08C0566-15CA-4648-BB9E-28413FC9DCDB}"/>
              </a:ext>
            </a:extLst>
          </p:cNvPr>
          <p:cNvSpPr/>
          <p:nvPr/>
        </p:nvSpPr>
        <p:spPr>
          <a:xfrm>
            <a:off x="1079736" y="3744895"/>
            <a:ext cx="27477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chemeClr val="bg1"/>
                </a:solidFill>
                <a:latin typeface="Arial"/>
                <a:cs typeface="Arial"/>
              </a:rPr>
              <a:t>Follow us @imb_cnm</a:t>
            </a:r>
          </a:p>
        </p:txBody>
      </p:sp>
      <p:pic>
        <p:nvPicPr>
          <p:cNvPr id="11" name="14 Imagen" descr="quadrats_logo_50transp.png">
            <a:extLst>
              <a:ext uri="{FF2B5EF4-FFF2-40B4-BE49-F238E27FC236}">
                <a16:creationId xmlns:a16="http://schemas.microsoft.com/office/drawing/2014/main" id="{867A5CDF-EAF7-1F47-8254-138690E81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contrast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781" y="2438215"/>
            <a:ext cx="2627219" cy="27692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0BB406-365B-CD41-A65E-B93D58D51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3683011"/>
            <a:ext cx="344170" cy="2796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427509"/>
            <a:ext cx="2247259" cy="72236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39" y="488947"/>
            <a:ext cx="2445731" cy="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002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 CAT">
    <p:bg>
      <p:bgPr>
        <a:solidFill>
          <a:srgbClr val="004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>
            <a:extLst>
              <a:ext uri="{FF2B5EF4-FFF2-40B4-BE49-F238E27FC236}">
                <a16:creationId xmlns:a16="http://schemas.microsoft.com/office/drawing/2014/main" id="{3D1F08C0-1A28-0449-8530-2F688CC77391}"/>
              </a:ext>
            </a:extLst>
          </p:cNvPr>
          <p:cNvSpPr txBox="1"/>
          <p:nvPr userDrawn="1"/>
        </p:nvSpPr>
        <p:spPr>
          <a:xfrm>
            <a:off x="513454" y="1338736"/>
            <a:ext cx="24929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</a:t>
            </a:r>
          </a:p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attention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04DB35CF-659F-1746-A015-570DF6032A9B}"/>
              </a:ext>
            </a:extLst>
          </p:cNvPr>
          <p:cNvSpPr txBox="1"/>
          <p:nvPr userDrawn="1"/>
        </p:nvSpPr>
        <p:spPr>
          <a:xfrm>
            <a:off x="513446" y="2456521"/>
            <a:ext cx="28857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</a:t>
            </a:r>
            <a:r>
              <a:rPr lang="es-ES" sz="825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dels</a:t>
            </a: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Til·lers s/n</a:t>
            </a:r>
          </a:p>
          <a:p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la Universitat Autònoma de Barcelona (UAB) </a:t>
            </a:r>
            <a:b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08193 Cerdanyola del Vallès (Bellaterra) </a:t>
            </a:r>
            <a:b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· Spain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B585D3E-16E5-AA4A-AB28-A7E5739B07B5}"/>
              </a:ext>
            </a:extLst>
          </p:cNvPr>
          <p:cNvSpPr/>
          <p:nvPr userDrawn="1"/>
        </p:nvSpPr>
        <p:spPr>
          <a:xfrm>
            <a:off x="513446" y="4430141"/>
            <a:ext cx="2574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www.imb-cnm.csic.es</a:t>
            </a:r>
            <a:endParaRPr lang="es-ES" sz="1800" b="1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08C0566-15CA-4648-BB9E-28413FC9DCDB}"/>
              </a:ext>
            </a:extLst>
          </p:cNvPr>
          <p:cNvSpPr/>
          <p:nvPr/>
        </p:nvSpPr>
        <p:spPr>
          <a:xfrm>
            <a:off x="1079736" y="3744895"/>
            <a:ext cx="27477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 err="1">
                <a:solidFill>
                  <a:schemeClr val="bg1"/>
                </a:solidFill>
                <a:latin typeface="Arial"/>
                <a:cs typeface="Arial"/>
              </a:rPr>
              <a:t>Follow</a:t>
            </a:r>
            <a:r>
              <a:rPr lang="es-ES" sz="10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/>
                <a:cs typeface="Arial"/>
              </a:rPr>
              <a:t>us</a:t>
            </a:r>
            <a:r>
              <a:rPr lang="es-ES" sz="105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" sz="1050" dirty="0" err="1">
                <a:solidFill>
                  <a:schemeClr val="bg1"/>
                </a:solidFill>
                <a:latin typeface="Arial"/>
                <a:cs typeface="Arial"/>
              </a:rPr>
              <a:t>on</a:t>
            </a:r>
            <a:r>
              <a:rPr lang="es-ES" sz="1050" dirty="0">
                <a:solidFill>
                  <a:schemeClr val="bg1"/>
                </a:solidFill>
                <a:latin typeface="Arial"/>
                <a:cs typeface="Arial"/>
              </a:rPr>
              <a:t> @</a:t>
            </a:r>
            <a:r>
              <a:rPr lang="es-ES" sz="1050" dirty="0" err="1">
                <a:solidFill>
                  <a:schemeClr val="bg1"/>
                </a:solidFill>
                <a:latin typeface="Arial"/>
                <a:cs typeface="Arial"/>
              </a:rPr>
              <a:t>imb_cnm</a:t>
            </a:r>
            <a:endParaRPr lang="es-ES" sz="105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1" name="14 Imagen" descr="quadrats_logo_50transp.png">
            <a:extLst>
              <a:ext uri="{FF2B5EF4-FFF2-40B4-BE49-F238E27FC236}">
                <a16:creationId xmlns:a16="http://schemas.microsoft.com/office/drawing/2014/main" id="{867A5CDF-EAF7-1F47-8254-138690E81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contrast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781" y="2438215"/>
            <a:ext cx="2627219" cy="27692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0BB406-365B-CD41-A65E-B93D58D51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3683011"/>
            <a:ext cx="344170" cy="27963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427509"/>
            <a:ext cx="2247259" cy="72236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39" y="488947"/>
            <a:ext cx="2445731" cy="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4658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 ESP">
    <p:bg>
      <p:bgPr>
        <a:solidFill>
          <a:srgbClr val="0049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CuadroTexto">
            <a:extLst>
              <a:ext uri="{FF2B5EF4-FFF2-40B4-BE49-F238E27FC236}">
                <a16:creationId xmlns:a16="http://schemas.microsoft.com/office/drawing/2014/main" id="{3D1F08C0-1A28-0449-8530-2F688CC77391}"/>
              </a:ext>
            </a:extLst>
          </p:cNvPr>
          <p:cNvSpPr txBox="1"/>
          <p:nvPr userDrawn="1"/>
        </p:nvSpPr>
        <p:spPr>
          <a:xfrm>
            <a:off x="513454" y="1338736"/>
            <a:ext cx="29354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Gracias por </a:t>
            </a:r>
          </a:p>
          <a:p>
            <a:r>
              <a:rPr lang="en-US" sz="2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vuestra atención</a:t>
            </a:r>
          </a:p>
        </p:txBody>
      </p:sp>
      <p:sp>
        <p:nvSpPr>
          <p:cNvPr id="20" name="1 CuadroTexto">
            <a:extLst>
              <a:ext uri="{FF2B5EF4-FFF2-40B4-BE49-F238E27FC236}">
                <a16:creationId xmlns:a16="http://schemas.microsoft.com/office/drawing/2014/main" id="{04DB35CF-659F-1746-A015-570DF6032A9B}"/>
              </a:ext>
            </a:extLst>
          </p:cNvPr>
          <p:cNvSpPr txBox="1"/>
          <p:nvPr userDrawn="1"/>
        </p:nvSpPr>
        <p:spPr>
          <a:xfrm>
            <a:off x="513446" y="2456521"/>
            <a:ext cx="288572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C/ del Til·lers s/n</a:t>
            </a:r>
          </a:p>
          <a:p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Campus de la Universitat Autònoma de Barcelona (UAB) </a:t>
            </a:r>
            <a:b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08193 Cerdanyola del Vallès (Bellaterra) </a:t>
            </a:r>
            <a:br>
              <a:rPr lang="es-ES" sz="1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82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Barcelona · Spain</a:t>
            </a:r>
            <a:endParaRPr lang="en-US" sz="15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7B585D3E-16E5-AA4A-AB28-A7E5739B07B5}"/>
              </a:ext>
            </a:extLst>
          </p:cNvPr>
          <p:cNvSpPr/>
          <p:nvPr userDrawn="1"/>
        </p:nvSpPr>
        <p:spPr>
          <a:xfrm>
            <a:off x="513446" y="4430141"/>
            <a:ext cx="2574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www.imb-cnm.csic.es</a:t>
            </a:r>
            <a:endParaRPr lang="es-ES" sz="1800" b="1" dirty="0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908C0566-15CA-4648-BB9E-28413FC9DCDB}"/>
              </a:ext>
            </a:extLst>
          </p:cNvPr>
          <p:cNvSpPr/>
          <p:nvPr/>
        </p:nvSpPr>
        <p:spPr>
          <a:xfrm>
            <a:off x="1079736" y="3744895"/>
            <a:ext cx="2747757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50" dirty="0">
                <a:solidFill>
                  <a:schemeClr val="bg1"/>
                </a:solidFill>
                <a:latin typeface="Arial"/>
                <a:cs typeface="Arial"/>
              </a:rPr>
              <a:t>Síguenos en @imb_cnm</a:t>
            </a:r>
          </a:p>
        </p:txBody>
      </p:sp>
      <p:pic>
        <p:nvPicPr>
          <p:cNvPr id="11" name="14 Imagen" descr="quadrats_logo_50transp.png">
            <a:extLst>
              <a:ext uri="{FF2B5EF4-FFF2-40B4-BE49-F238E27FC236}">
                <a16:creationId xmlns:a16="http://schemas.microsoft.com/office/drawing/2014/main" id="{867A5CDF-EAF7-1F47-8254-138690E819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lum contrast="25000"/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6781" y="2438215"/>
            <a:ext cx="2627219" cy="276923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090BB406-365B-CD41-A65E-B93D58D51CE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567" y="3683011"/>
            <a:ext cx="344170" cy="2796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556" y="427509"/>
            <a:ext cx="2247259" cy="72236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3839" y="488947"/>
            <a:ext cx="2445731" cy="5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74022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30384" y="4839665"/>
            <a:ext cx="4904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9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‹#›</a:t>
            </a:fld>
            <a:endParaRPr lang="en-US" sz="90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27DAB70A-3E7A-48BB-AEDD-1A034B095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9299" y="4912668"/>
            <a:ext cx="2452011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39A56FE3-0853-477E-B6ED-A380EAE9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89079" y="4912667"/>
            <a:ext cx="3086100" cy="230833"/>
          </a:xfrm>
          <a:prstGeom prst="rect">
            <a:avLst/>
          </a:prstGeom>
        </p:spPr>
        <p:txBody>
          <a:bodyPr/>
          <a:lstStyle>
            <a:lvl1pPr>
              <a:defRPr sz="800" i="1">
                <a:latin typeface="+mn-lt"/>
                <a:cs typeface="Arial" panose="020B0604020202020204" pitchFamily="34" charset="0"/>
              </a:defRPr>
            </a:lvl1pPr>
          </a:lstStyle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8471965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6537A-F8EC-48BC-C794-3A04D21925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71A0027-DB04-A19F-72A6-F7669D41E1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a-ES"/>
              <a:t>Feu clic aquí per editar l'estil de subtítols del patró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A1AFB8-5614-B507-39D7-95B36CD8F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BA44CD6-B978-A6E8-3360-DB32B4EA9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222320-67C5-7175-9734-5C9C070C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300668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1F0E3-4FA7-42A0-BBC3-73E768D48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4E2CDA-5940-42CF-A93A-271C49AD6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9F4509-591B-41F9-9F5B-533637428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614A3B-D062-4281-AFF0-E1A6546F99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A0452B-757A-4F9E-941D-C2217A449E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9E7406-4CC0-45FC-A507-B6A464724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2955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F9628-65EC-7E02-8ECD-25C6E2ECC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C51549F-CDDB-EEB7-71A2-5DC8D5B9E5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D1E7A6-7CF1-6CC2-F946-07B603E2D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B6D73A-C3BA-C634-C025-4A75549D8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7A69E8-7E90-853D-A6DB-B44F38F08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964006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058EC-1684-D4CA-9F2D-03CE3A886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83AEC63-EEE9-7789-ADDB-DFA16B37B5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FBE6857-79D3-1BDE-7F2F-7493B6D2DF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58AD8CE-CE48-D386-5981-29F528468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0CAB0E2-53C0-1292-85DE-1FC664A15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921842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FF4462-D71F-5AAB-1AD3-AAD1D3A92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2B562A-42AF-C158-168E-FBB36D4AC6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2F38E11-BA09-CF63-320E-805F22C9C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1B41DB9-29E5-C2F9-FCFD-E46E8D38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9B25FF6-A6DE-65E2-ED63-5A8EA648C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EEF8654-4A2C-9ECB-424E-0FA721801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864719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15B1A8-05BE-B111-96AB-7AEAC0202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0C535AE-B4B5-E4D7-5B5A-67887055C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1CCD0D3-BA83-1492-A7A1-21CB47210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61B6CA4-47F3-7071-EDB0-7E1DACD25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45CCF5C-3689-0003-E605-A90CA07DC0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D0EE80F-05DE-0E37-248D-3D66F6471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75A38F5-FCC3-DF64-711A-53F63E8D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EB8B1F1-E7AC-4629-23C5-D10AF0FFE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1180522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2B86A7-A94F-1AE1-93A2-D26B01675D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E8253AF-3FD1-2429-1EF4-642A39972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7FE96F-8885-63BA-00F6-B2834B214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AD078C5-A7B6-FA75-5DF6-82D840E4B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78769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6508DB9-EBC0-9B3C-A9A4-7F6095B78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1C2CAA4-2F0D-7D54-504B-B73E20C8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8059C83-BA2D-7795-89B8-4D5835F0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70434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3DA1BA-87CB-BB06-0435-A2047923E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F1015F-EC9E-63FB-ADB2-E89844DE96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BE3137C-F1D3-E775-E95C-03359C835C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F237EE0-1749-74E2-6A33-4D40A5CFD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1A1427F-1FB2-445E-4A74-BD068E135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29B45F1-2ADC-DCAB-C85E-C78DC025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84264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ED3F9-7041-8FA9-6A73-F1B42C7C4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a-ES"/>
              <a:t>Feu clic aquí per editar l'estil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6814EBC-D0D8-9868-7427-123A2F12C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a-ES"/>
              <a:t>Feu clic a la icona per afegir una imatge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51BB0A-B73F-EEBF-47C5-97F4C53178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a-ES"/>
              <a:t>Feu clic per editar els estils del text del patró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DCA402A-4F74-EAA1-A574-03EABC305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57F465-1546-6F3D-DBE1-611C6CA2E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7F70765-FBAE-F64D-5A24-58A482628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8588640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B508EC-8836-D82C-E6D1-5D6274BB7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175009C-1FF8-6CF1-D6CE-C31F1267A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0617D9-D0AD-2FEC-1DD9-3B639524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5BA3D67-FB06-E255-806B-ADEDB11F7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6E06B7-D01E-13A4-FE4D-D17CA1BBF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4266091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F818AA3-0635-D9A9-97BA-D262298B2D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ca-ES"/>
              <a:t>Feu clic aquí per editar l'estil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A2E419-C14C-CCCC-8DC6-A3C1AA290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6671BD-DF6B-67F4-0A31-A69638AF8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0B0E27A-C21B-E8BA-F5DE-1669AD8B8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7DA9A8-6ED9-8C61-13CE-84A5C2EF0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965836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76CD4-A906-4462-9C35-707F1990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35F54A-911D-40A6-842F-CBCBABF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876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77680"/>
            <a:ext cx="7828359" cy="240873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70" y="1478425"/>
            <a:ext cx="1202248" cy="10820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457200"/>
            <a:ext cx="7828359" cy="1026149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7939371" y="457200"/>
            <a:ext cx="1202248" cy="102614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900">
              <a:defRPr/>
            </a:pPr>
            <a:fld id="{12DE42F4-6EEF-4EF7-8ED4-2208F0F89A0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>
                <a:defRPr/>
              </a:pPr>
              <a:t>29-Oct-24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>
              <a:defRPr/>
            </a:pPr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>
              <a:defRPr/>
            </a:pPr>
            <a:fld id="{6D22F896-40B5-4ADD-8801-0D06FADFA095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60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7CE80C-7FB2-455D-8CD2-81A75679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4785551"/>
            <a:ext cx="2057400" cy="273844"/>
          </a:xfrm>
        </p:spPr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98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EEA4D-4401-4C63-8CFE-C0B15698D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E9E37-55D4-4FEF-921A-8721054C8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9F8B35-AF4E-4368-8302-63E2C814C6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D28627-80A7-4479-997B-889DD6DA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000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5EFA3-C4BA-4629-80D4-EF8F3F98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2E0A82-1A62-43C8-8395-E25A08A904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466E9F-96BF-4179-98FC-7D03C3150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B176DF-BF0F-41A1-BE20-8E719DE10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381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6.w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5.wm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w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B092DD-AACD-4956-9E2E-B9174D6F7E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LightScreen trans="19000" gridSize="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" t="-6213" r="-98" b="25788"/>
          <a:stretch/>
        </p:blipFill>
        <p:spPr>
          <a:xfrm>
            <a:off x="1" y="-634924"/>
            <a:ext cx="9272840" cy="5593276"/>
          </a:xfrm>
          <a:prstGeom prst="rect">
            <a:avLst/>
          </a:prstGeom>
          <a:effectLst>
            <a:glow>
              <a:schemeClr val="accent1">
                <a:alpha val="40000"/>
              </a:schemeClr>
            </a:glow>
            <a:softEdge rad="0"/>
          </a:effectLst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EBDF17-3306-4B1F-83BA-AD6E52817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023D7-3AB2-4275-9013-D18AED811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EA74A-51F5-444F-90DF-E9DDC1ADB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49" y="4767263"/>
            <a:ext cx="252262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A47-2DA0-4539-B45E-EEA746246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3EF0CE-9981-4095-B4CF-DD2BEB274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A234CA-A4C3-4597-A63D-83990164B23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C7AB09-8D44-4DCA-83AA-CD7D2025E3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52"/>
          <a:stretch/>
        </p:blipFill>
        <p:spPr>
          <a:xfrm>
            <a:off x="39653" y="33110"/>
            <a:ext cx="644125" cy="3600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8F7049-4D5B-4BA1-867B-59B91683522B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515350" y="82417"/>
            <a:ext cx="699546" cy="35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9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58069"/>
            <a:ext cx="912114" cy="1091963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9635" y="4873591"/>
            <a:ext cx="499442" cy="167516"/>
          </a:xfrm>
          <a:prstGeom prst="rect">
            <a:avLst/>
          </a:prstGeom>
        </p:spPr>
        <p:txBody>
          <a:bodyPr/>
          <a:lstStyle>
            <a:lvl1pPr>
              <a:defRPr sz="675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5" y="54505"/>
            <a:ext cx="759719" cy="342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06" r="6756"/>
          <a:stretch/>
        </p:blipFill>
        <p:spPr>
          <a:xfrm>
            <a:off x="7519893" y="-6531"/>
            <a:ext cx="1630639" cy="152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997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60" r:id="rId12"/>
    <p:sldLayoutId id="2147483761" r:id="rId13"/>
    <p:sldLayoutId id="2147483776" r:id="rId14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7390C6-FFAA-4920-8BBD-A24C7324F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D6AD6C-1490-40BD-9313-41B4170DD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40B46-9120-497C-9907-70BBB7C410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30 October 2024 – 3rd ICTS Meeting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ABEC5-5E67-4EFD-9700-DFE35D78F6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Mesa 2 – ICTS collaboration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A0864-2228-4472-8952-DFD9FAD6DC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C3AAA0-46BF-4B98-B2F1-C0D42094C1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a-ES"/>
              <a:t>Feu clic aquí per editar estils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144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800" r:id="rId9"/>
  </p:sldLayoutIdLst>
  <p:hf hdr="0" ftr="0" dt="0"/>
  <p:txStyles>
    <p:titleStyle>
      <a:lvl1pPr algn="ctr" defTabSz="685766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57185" indent="-214303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07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090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2974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856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08B97DA-79A5-0FD1-66B3-3155D49C3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7577DE9-624E-C54F-2393-810DA2A67A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ca-ES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81B1AB4-6B53-7B5F-2FB3-0F90831C76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D410B-DD91-4D0D-8211-DE0E8D7F881C}" type="datetimeFigureOut">
              <a:rPr lang="ca-ES" smtClean="0"/>
              <a:t>29/10/2024</a:t>
            </a:fld>
            <a:endParaRPr lang="ca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E491BC-0B87-ECD0-FFAB-BA58466FA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a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10FAA7E-DD09-3049-63E1-666CA452FC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03ADB-ED29-45D6-AB6D-DEDF869EA3DF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2162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0241" y="564921"/>
            <a:ext cx="7210396" cy="810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0241" y="1752655"/>
            <a:ext cx="7210396" cy="2699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3236" y="4452141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29-Oct-24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0241" y="4452141"/>
            <a:ext cx="515299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47092" y="564921"/>
            <a:ext cx="865613" cy="8180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5583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2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6.png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3.jpe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5.png"/><Relationship Id="rId2" Type="http://schemas.openxmlformats.org/officeDocument/2006/relationships/hyperlink" Target="https://advances.sciencemag.org/content/6/49/eabb7242/tab-article-info" TargetMode="Externa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nb.csic.es/index.php/en/" TargetMode="External"/><Relationship Id="rId5" Type="http://schemas.openxmlformats.org/officeDocument/2006/relationships/hyperlink" Target="https://www.iis-princesa.org/" TargetMode="External"/><Relationship Id="rId4" Type="http://schemas.openxmlformats.org/officeDocument/2006/relationships/hyperlink" Target="https://www.cnic.es/en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hyperlink" Target="https://micronanofabs.org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4.png"/><Relationship Id="rId5" Type="http://schemas.openxmlformats.org/officeDocument/2006/relationships/image" Target="../media/image83.emf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87.png"/><Relationship Id="rId9" Type="http://schemas.openxmlformats.org/officeDocument/2006/relationships/image" Target="../media/image92.jpeg"/><Relationship Id="rId1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3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05.png"/><Relationship Id="rId4" Type="http://schemas.openxmlformats.org/officeDocument/2006/relationships/image" Target="../media/image104.png"/><Relationship Id="rId9" Type="http://schemas.microsoft.com/office/2007/relationships/diagramDrawing" Target="../diagrams/drawing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emf"/><Relationship Id="rId9" Type="http://schemas.openxmlformats.org/officeDocument/2006/relationships/image" Target="../media/image4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png"/><Relationship Id="rId3" Type="http://schemas.openxmlformats.org/officeDocument/2006/relationships/image" Target="../media/image110.png"/><Relationship Id="rId7" Type="http://schemas.openxmlformats.org/officeDocument/2006/relationships/image" Target="../media/image114.png"/><Relationship Id="rId12" Type="http://schemas.openxmlformats.org/officeDocument/2006/relationships/image" Target="../media/image1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113.png"/><Relationship Id="rId11" Type="http://schemas.openxmlformats.org/officeDocument/2006/relationships/image" Target="../media/image118.png"/><Relationship Id="rId5" Type="http://schemas.openxmlformats.org/officeDocument/2006/relationships/image" Target="../media/image112.png"/><Relationship Id="rId15" Type="http://schemas.openxmlformats.org/officeDocument/2006/relationships/image" Target="../media/image105.png"/><Relationship Id="rId10" Type="http://schemas.openxmlformats.org/officeDocument/2006/relationships/image" Target="../media/image117.png"/><Relationship Id="rId4" Type="http://schemas.openxmlformats.org/officeDocument/2006/relationships/image" Target="../media/image111.png"/><Relationship Id="rId9" Type="http://schemas.openxmlformats.org/officeDocument/2006/relationships/image" Target="../media/image116.png"/><Relationship Id="rId1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60.jpeg"/><Relationship Id="rId5" Type="http://schemas.openxmlformats.org/officeDocument/2006/relationships/image" Target="../media/image52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2E648CA-0C5E-4C72-B77F-896E0735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7619999" y="0"/>
            <a:ext cx="1489276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1421562" y="73185"/>
            <a:ext cx="6067260" cy="1353582"/>
          </a:xfrm>
          <a:prstGeom prst="rect">
            <a:avLst/>
          </a:prstGeom>
          <a:solidFill>
            <a:schemeClr val="accent1">
              <a:lumMod val="50000"/>
              <a:alpha val="67451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000" b="1" i="1" dirty="0">
                <a:solidFill>
                  <a:schemeClr val="bg1"/>
                </a:solidFill>
                <a:latin typeface="Outfit"/>
              </a:rPr>
              <a:t>Mesa 2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000" b="1" i="1" dirty="0">
                <a:solidFill>
                  <a:schemeClr val="bg1"/>
                </a:solidFill>
                <a:latin typeface="Outfit"/>
              </a:rPr>
              <a:t>Sumando capacidades de las ICTS para ofrecer soluciones a retos y problemas complejos</a:t>
            </a:r>
            <a:endParaRPr lang="en-US" sz="2000" b="1" i="1" dirty="0">
              <a:solidFill>
                <a:schemeClr val="bg1"/>
              </a:solidFill>
              <a:latin typeface="Outfi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EB07D2-50EA-4E86-BE28-07130CAC9D65}"/>
              </a:ext>
            </a:extLst>
          </p:cNvPr>
          <p:cNvSpPr txBox="1">
            <a:spLocks/>
          </p:cNvSpPr>
          <p:nvPr/>
        </p:nvSpPr>
        <p:spPr>
          <a:xfrm>
            <a:off x="5860384" y="4335180"/>
            <a:ext cx="2987363" cy="6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3</a:t>
            </a:r>
            <a:r>
              <a:rPr lang="en-US" sz="1400" b="1" i="1" baseline="30000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er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encuentro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ICTS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Barcelona, 30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octubre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2024</a:t>
            </a:r>
            <a:endParaRPr lang="en-US" sz="1000" i="1" dirty="0">
              <a:solidFill>
                <a:schemeClr val="accent1">
                  <a:lumMod val="50000"/>
                </a:schemeClr>
              </a:solidFill>
              <a:latin typeface="Outfi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5F2B23-3C46-42E8-9540-7EAECA53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8" y="1719827"/>
            <a:ext cx="3474469" cy="24060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663C36-715A-41FF-B154-DF95B4B4B2FB}"/>
              </a:ext>
            </a:extLst>
          </p:cNvPr>
          <p:cNvSpPr/>
          <p:nvPr/>
        </p:nvSpPr>
        <p:spPr>
          <a:xfrm>
            <a:off x="492064" y="2338053"/>
            <a:ext cx="4123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Mònica</a:t>
            </a:r>
            <a:r>
              <a:rPr lang="en-US" sz="1400" b="1" dirty="0">
                <a:solidFill>
                  <a:srgbClr val="078781"/>
                </a:solidFill>
                <a:latin typeface="Outfit"/>
              </a:rPr>
              <a:t> </a:t>
            </a:r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Bayés</a:t>
            </a:r>
            <a:r>
              <a:rPr lang="en-US" sz="1400" b="1" dirty="0">
                <a:solidFill>
                  <a:srgbClr val="078781"/>
                </a:solidFill>
                <a:latin typeface="Outfit"/>
              </a:rPr>
              <a:t>, CNAG - OMICSTECH</a:t>
            </a: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Caterina Biscari, Sincrotrón ALBA, </a:t>
            </a:r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moderadora</a:t>
            </a:r>
            <a:endParaRPr lang="en-US" sz="1400" b="1" dirty="0">
              <a:solidFill>
                <a:srgbClr val="078781"/>
              </a:solidFill>
              <a:latin typeface="Outfit"/>
            </a:endParaRP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Luis Fonseca, CNM - MICRONANOFABS</a:t>
            </a: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Gastón García, CMAM - IABA</a:t>
            </a: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María </a:t>
            </a:r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Martinón</a:t>
            </a:r>
            <a:r>
              <a:rPr lang="en-US" sz="1400" b="1" dirty="0">
                <a:solidFill>
                  <a:srgbClr val="078781"/>
                </a:solidFill>
                <a:latin typeface="Outfit"/>
              </a:rPr>
              <a:t>, CENIEH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BE30-C285-4A6A-AE9A-4C4C8A74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D30-41DB-42A2-855D-C29FC0F9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634988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2E648CA-0C5E-4C72-B77F-896E0735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7619999" y="0"/>
            <a:ext cx="1489276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1421562" y="73185"/>
            <a:ext cx="6067260" cy="1353582"/>
          </a:xfrm>
          <a:prstGeom prst="rect">
            <a:avLst/>
          </a:prstGeom>
          <a:solidFill>
            <a:schemeClr val="accent1">
              <a:lumMod val="50000"/>
              <a:alpha val="67451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000" b="1" i="1" dirty="0">
                <a:solidFill>
                  <a:schemeClr val="bg1"/>
                </a:solidFill>
                <a:latin typeface="Outfit"/>
              </a:rPr>
              <a:t>Mesa 2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000" b="1" i="1" dirty="0">
                <a:solidFill>
                  <a:schemeClr val="bg1"/>
                </a:solidFill>
                <a:latin typeface="Outfit"/>
              </a:rPr>
              <a:t>Sumando capacidades de las ICTS para ofrecer soluciones a retos y problemas complejos</a:t>
            </a:r>
            <a:endParaRPr lang="en-US" sz="2000" b="1" i="1" dirty="0">
              <a:solidFill>
                <a:schemeClr val="bg1"/>
              </a:solidFill>
              <a:latin typeface="Outfi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63C36-715A-41FF-B154-DF95B4B4B2FB}"/>
              </a:ext>
            </a:extLst>
          </p:cNvPr>
          <p:cNvSpPr/>
          <p:nvPr/>
        </p:nvSpPr>
        <p:spPr>
          <a:xfrm>
            <a:off x="492064" y="2338053"/>
            <a:ext cx="4123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Mònica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Bayés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CNAG - OMICSTECH</a:t>
            </a: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Caterina Biscari, Sincrotrón ALBA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Luis Fonseca, CNM - MICRONANOFABS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Gastón García, CMAM - IABA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María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Martinón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CENIEH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BE30-C285-4A6A-AE9A-4C4C8A74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D30-41DB-42A2-855D-C29FC0F9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3EEA197-DD41-467C-B4F7-3322EFE90B92}"/>
              </a:ext>
            </a:extLst>
          </p:cNvPr>
          <p:cNvSpPr txBox="1">
            <a:spLocks/>
          </p:cNvSpPr>
          <p:nvPr/>
        </p:nvSpPr>
        <p:spPr>
          <a:xfrm>
            <a:off x="5860384" y="4335180"/>
            <a:ext cx="2987363" cy="6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3</a:t>
            </a:r>
            <a:r>
              <a:rPr lang="en-US" sz="1400" b="1" i="1" baseline="30000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er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encuentro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ICTS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Barcelona, 30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octubre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2024</a:t>
            </a:r>
            <a:endParaRPr lang="en-US" sz="1000" i="1" dirty="0">
              <a:solidFill>
                <a:schemeClr val="accent1">
                  <a:lumMod val="50000"/>
                </a:schemeClr>
              </a:solidFill>
              <a:latin typeface="Outfi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1C18DB5-42BD-4B71-AD7C-6A9DA214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8" y="1719827"/>
            <a:ext cx="3474469" cy="24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568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BE6D64A-FB9B-4A7E-90D1-EB71E84D3052}"/>
              </a:ext>
            </a:extLst>
          </p:cNvPr>
          <p:cNvSpPr txBox="1">
            <a:spLocks/>
          </p:cNvSpPr>
          <p:nvPr/>
        </p:nvSpPr>
        <p:spPr>
          <a:xfrm>
            <a:off x="103836" y="3318530"/>
            <a:ext cx="4572700" cy="1538906"/>
          </a:xfrm>
          <a:prstGeom prst="rect">
            <a:avLst/>
          </a:prstGeom>
          <a:solidFill>
            <a:srgbClr val="0D0D0D">
              <a:alpha val="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44546A">
                    <a:lumMod val="50000"/>
                  </a:srgbClr>
                </a:solidFill>
                <a:latin typeface="Outfit"/>
              </a:rPr>
              <a:t>3 GeV electrons, 4500 h/year for users, 98% availability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11 BLs in operation, + 2 in 25, +1 in 2026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In partnership: 2 cryo-EM in operation + 1 in 2025 + SPM/AFM 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Several ancillary labs for users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Scientific Sections: Life Science, Chemical and Material Science, Electronic Structure of Matter, Interdisciplinary </a:t>
            </a:r>
            <a:r>
              <a:rPr lang="en-US" sz="1350" dirty="0" err="1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MultiModal</a:t>
            </a:r>
            <a:r>
              <a:rPr lang="en-US" sz="135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 methods</a:t>
            </a:r>
          </a:p>
          <a:p>
            <a:pPr algn="ctr" defTabSz="514350"/>
            <a:endParaRPr lang="es-ES_tradnl" sz="1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41CF00-F482-4F73-99F7-EA20EAEE1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5571" y="3512481"/>
            <a:ext cx="3820192" cy="13613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EEFEE0-5FAB-41C1-9C12-5696A6DC2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780" y="298825"/>
            <a:ext cx="2134462" cy="1139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C5F23D-03C8-4AED-B977-D2458255C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2392" y="1241475"/>
            <a:ext cx="1660208" cy="97175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11D068C-4DAF-4257-8C8F-4D7642BFE153}"/>
              </a:ext>
            </a:extLst>
          </p:cNvPr>
          <p:cNvSpPr/>
          <p:nvPr/>
        </p:nvSpPr>
        <p:spPr>
          <a:xfrm>
            <a:off x="4565270" y="2560762"/>
            <a:ext cx="4551345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en-US" sz="1350" dirty="0">
                <a:solidFill>
                  <a:srgbClr val="5B9BD5">
                    <a:lumMod val="50000"/>
                  </a:srgbClr>
                </a:solidFill>
                <a:latin typeface="Outfit"/>
              </a:rPr>
              <a:t>ALBA II, 4</a:t>
            </a:r>
            <a:r>
              <a:rPr lang="en-US" sz="1350" baseline="30000" dirty="0">
                <a:solidFill>
                  <a:srgbClr val="5B9BD5">
                    <a:lumMod val="50000"/>
                  </a:srgbClr>
                </a:solidFill>
                <a:latin typeface="Outfit"/>
              </a:rPr>
              <a:t>th</a:t>
            </a:r>
            <a:r>
              <a:rPr lang="en-US" sz="1350" dirty="0">
                <a:solidFill>
                  <a:srgbClr val="5B9BD5">
                    <a:lumMod val="50000"/>
                  </a:srgbClr>
                </a:solidFill>
                <a:latin typeface="Outfit"/>
              </a:rPr>
              <a:t> generation light source, ready in 2032</a:t>
            </a:r>
          </a:p>
          <a:p>
            <a:pPr defTabSz="685800"/>
            <a:r>
              <a:rPr lang="en-US" sz="1350" dirty="0">
                <a:solidFill>
                  <a:srgbClr val="5B9BD5">
                    <a:lumMod val="50000"/>
                  </a:srgbClr>
                </a:solidFill>
                <a:latin typeface="Outfit"/>
              </a:rPr>
              <a:t>Much brighter photon beam, improved resolution and photon coherence fraction, multimodal development, upgraded data infrastructure, three new beamlines, two of which nanoprobes with long paths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EEDDA3E-6D3E-4D69-B40F-DEEBEFE6F85B}"/>
              </a:ext>
            </a:extLst>
          </p:cNvPr>
          <p:cNvSpPr txBox="1">
            <a:spLocks/>
          </p:cNvSpPr>
          <p:nvPr/>
        </p:nvSpPr>
        <p:spPr>
          <a:xfrm>
            <a:off x="4432845" y="619849"/>
            <a:ext cx="2786221" cy="1785234"/>
          </a:xfrm>
          <a:prstGeom prst="rect">
            <a:avLst/>
          </a:prstGeom>
          <a:solidFill>
            <a:srgbClr val="0D0D0D">
              <a:alpha val="0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Outfit"/>
              </a:rPr>
              <a:t>+ 8500 users (51% from Spain)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Outfit"/>
              </a:rPr>
              <a:t>+ 2400 users/year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Outfit"/>
              </a:rPr>
              <a:t>2 user calls per year, OF ~ 2,  60% from Spain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Outfit"/>
              </a:rPr>
              <a:t>+ 90 companies as users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+ 3400 publications, +300/year, &lt;IF&gt; = 10</a:t>
            </a:r>
          </a:p>
          <a:p>
            <a:pPr marL="91440" indent="-91440" defTabSz="5143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44546A">
                    <a:lumMod val="50000"/>
                  </a:srgbClr>
                </a:solidFill>
                <a:latin typeface="Outfit"/>
                <a:cs typeface="Arial" panose="020B0604020202020204" pitchFamily="34" charset="0"/>
              </a:rPr>
              <a:t>261 staff members, 25% women</a:t>
            </a:r>
          </a:p>
          <a:p>
            <a:pPr algn="ctr" defTabSz="514350"/>
            <a:endParaRPr lang="es-ES_tradnl" sz="1400" dirty="0">
              <a:solidFill>
                <a:srgbClr val="4472C4">
                  <a:lumMod val="50000"/>
                </a:srgbClr>
              </a:solidFill>
              <a:latin typeface="Calibri Light" panose="020F03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05ECB8-DF14-4D3F-8B92-7444AFDE9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69" y="114409"/>
            <a:ext cx="7653390" cy="435681"/>
          </a:xfrm>
        </p:spPr>
        <p:txBody>
          <a:bodyPr/>
          <a:lstStyle/>
          <a:p>
            <a:pPr algn="ctr"/>
            <a:r>
              <a:rPr lang="en-US" sz="2400" dirty="0"/>
              <a:t>ALBA Synchrotron</a:t>
            </a:r>
            <a:endParaRPr lang="en-US" sz="27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C6C9665-AC40-4BBC-AB86-475BA7EA8B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56" y="1949054"/>
            <a:ext cx="3760583" cy="131775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BBE7BF-C52A-46F0-A03E-889236D02C91}"/>
              </a:ext>
            </a:extLst>
          </p:cNvPr>
          <p:cNvSpPr/>
          <p:nvPr/>
        </p:nvSpPr>
        <p:spPr>
          <a:xfrm>
            <a:off x="4517501" y="2474842"/>
            <a:ext cx="4551344" cy="2553479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DF99885-A24E-4C60-A3A7-3761E720AB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9337" y="4728015"/>
            <a:ext cx="1117249" cy="240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378320-F2D3-4886-B7F0-003099C82A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90" t="2794" b="1281"/>
          <a:stretch/>
        </p:blipFill>
        <p:spPr>
          <a:xfrm>
            <a:off x="1883495" y="4735429"/>
            <a:ext cx="1117250" cy="2440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E5230-A611-4F5F-8498-6FAE75B7811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130"/>
          <a:stretch/>
        </p:blipFill>
        <p:spPr>
          <a:xfrm>
            <a:off x="351400" y="657393"/>
            <a:ext cx="3677839" cy="134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336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F1BAD-1628-4263-9EA3-DDAE675C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F25A2-15D5-45B5-B6F7-0B9ED0E4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E4B49C-73B1-4133-88BE-56E7592BC120}"/>
              </a:ext>
            </a:extLst>
          </p:cNvPr>
          <p:cNvSpPr/>
          <p:nvPr/>
        </p:nvSpPr>
        <p:spPr>
          <a:xfrm>
            <a:off x="247273" y="478585"/>
            <a:ext cx="3426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Participation in European projects</a:t>
            </a:r>
          </a:p>
          <a:p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Most through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02E7F-0350-4C84-B87C-E35B79AEC224}"/>
              </a:ext>
            </a:extLst>
          </p:cNvPr>
          <p:cNvSpPr/>
          <p:nvPr/>
        </p:nvSpPr>
        <p:spPr>
          <a:xfrm>
            <a:off x="4466662" y="871357"/>
            <a:ext cx="423013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Outfit"/>
              </a:rPr>
              <a:t>TECHNOLOGY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CLPU : 1PW laser vacuum chamber design and fabrication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ESS- Bilbao – rf couplers designs 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CMN – joint developments and patents (diagnostics, detectors, liquid cells)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CNA + CMAM – staff training for data (ICTS call)</a:t>
            </a:r>
            <a:endParaRPr lang="es-ES_tradnl" sz="1400" dirty="0">
              <a:latin typeface="Outfi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CAEA81-7AC2-4C4F-9B69-4D97117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453" y="4333947"/>
            <a:ext cx="1456459" cy="438172"/>
          </a:xfrm>
          <a:prstGeom prst="rect">
            <a:avLst/>
          </a:prstGeom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11E0C6E5-FF6F-4B85-857E-8AE912D70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08" y="809553"/>
            <a:ext cx="1059203" cy="2960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6155A4D-8BF4-49DF-B4E4-915A8CE706F9}"/>
              </a:ext>
            </a:extLst>
          </p:cNvPr>
          <p:cNvSpPr/>
          <p:nvPr/>
        </p:nvSpPr>
        <p:spPr>
          <a:xfrm>
            <a:off x="4466662" y="494238"/>
            <a:ext cx="4304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</a:rPr>
              <a:t>Some of the collaborations inside ICTS map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7D61302-AFB1-45B4-957B-6E93B7C88CC1}"/>
              </a:ext>
            </a:extLst>
          </p:cNvPr>
          <p:cNvSpPr/>
          <p:nvPr/>
        </p:nvSpPr>
        <p:spPr>
          <a:xfrm>
            <a:off x="648180" y="1109845"/>
            <a:ext cx="166350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LEAPS-INNOV</a:t>
            </a:r>
            <a:endParaRPr lang="en-US" sz="1400" dirty="0">
              <a:latin typeface="Outfit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 err="1">
                <a:latin typeface="Outfit"/>
              </a:rPr>
              <a:t>CoCid</a:t>
            </a:r>
            <a:endParaRPr lang="es-ES_tradnl" sz="1400" dirty="0">
              <a:latin typeface="Outfit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SYLINDA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 err="1">
                <a:latin typeface="Outfit"/>
              </a:rPr>
              <a:t>ReMade@ARI</a:t>
            </a:r>
            <a:endParaRPr lang="es-ES_tradnl" sz="1400" dirty="0">
              <a:latin typeface="Outfit"/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RIANA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SUNSTONE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FUNLAYERS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NEPHEWS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latin typeface="Outfit"/>
              </a:rPr>
              <a:t>COOPHS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latin typeface="Outfit"/>
              </a:rPr>
              <a:t>Sup3rForm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" sz="1400" dirty="0">
                <a:latin typeface="Outfit"/>
              </a:rPr>
              <a:t>H2FORM3G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NFFA-NEP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IMPRESS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DOCFAM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OPERA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RF2.0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s-ES_tradnl" sz="1400" dirty="0">
                <a:latin typeface="Outfit"/>
              </a:rPr>
              <a:t>CLEXM</a:t>
            </a:r>
            <a:endParaRPr lang="es-ES_tradnl" dirty="0">
              <a:latin typeface="Outfi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0D4DAFA-C30D-4B48-AE6E-9AAF1BC8B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912" y="964240"/>
            <a:ext cx="1175944" cy="108104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BFD89D-F46A-4EF8-AA50-F6E2554321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6611" y="2092425"/>
            <a:ext cx="1250186" cy="91888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D01A00-BBA5-4757-A7BC-837CDF1ABF46}"/>
              </a:ext>
            </a:extLst>
          </p:cNvPr>
          <p:cNvSpPr txBox="1"/>
          <p:nvPr/>
        </p:nvSpPr>
        <p:spPr>
          <a:xfrm>
            <a:off x="3181310" y="47364"/>
            <a:ext cx="2316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Past and present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BB2A42-483A-4279-A87D-0B006955C6B6}"/>
              </a:ext>
            </a:extLst>
          </p:cNvPr>
          <p:cNvSpPr/>
          <p:nvPr/>
        </p:nvSpPr>
        <p:spPr>
          <a:xfrm>
            <a:off x="4466662" y="2551868"/>
            <a:ext cx="412480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Outfit"/>
              </a:rPr>
              <a:t>SCIENCE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CENIEH, CRG, INIA, CNIC, CMAM, CNM, INTA, IRTA, ISOM, PIC among our users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52386E-88A8-4A9B-BD9A-99F9CD788083}"/>
              </a:ext>
            </a:extLst>
          </p:cNvPr>
          <p:cNvSpPr txBox="1"/>
          <p:nvPr/>
        </p:nvSpPr>
        <p:spPr>
          <a:xfrm>
            <a:off x="2959518" y="3329118"/>
            <a:ext cx="1507144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Using </a:t>
            </a:r>
            <a:r>
              <a:rPr lang="en-US" b="1" dirty="0"/>
              <a:t>REDIRIS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E5B32-653C-4D2D-92B8-203A5F1E0169}"/>
              </a:ext>
            </a:extLst>
          </p:cNvPr>
          <p:cNvSpPr/>
          <p:nvPr/>
        </p:nvSpPr>
        <p:spPr>
          <a:xfrm>
            <a:off x="4535098" y="3370605"/>
            <a:ext cx="4093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b="1" dirty="0">
                <a:latin typeface="Outfit"/>
              </a:rPr>
              <a:t>USER SERVICES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Collaborating with PIC inside Planes Complementarios for Advanced Materials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1400" dirty="0">
                <a:latin typeface="Outfit"/>
              </a:rPr>
              <a:t>Collaborating with CMAM in European Projects</a:t>
            </a:r>
          </a:p>
        </p:txBody>
      </p:sp>
      <p:pic>
        <p:nvPicPr>
          <p:cNvPr id="21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D0313AD0-7A8C-41C9-A1EB-74AD0EC9B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8458607" y="4534615"/>
            <a:ext cx="520057" cy="45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0020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1514A4-7D0D-4EE8-96BD-0C3CBF2CE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B9C29-9B0C-4C2C-B726-8338903F9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9AAD94-6981-4305-AA91-4448F9A27655}"/>
              </a:ext>
            </a:extLst>
          </p:cNvPr>
          <p:cNvSpPr txBox="1"/>
          <p:nvPr/>
        </p:nvSpPr>
        <p:spPr>
          <a:xfrm>
            <a:off x="3181310" y="47364"/>
            <a:ext cx="199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Two 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1030F21-B83C-451E-AB64-4BD7824CC867}"/>
              </a:ext>
            </a:extLst>
          </p:cNvPr>
          <p:cNvSpPr/>
          <p:nvPr/>
        </p:nvSpPr>
        <p:spPr>
          <a:xfrm>
            <a:off x="538284" y="4358669"/>
            <a:ext cx="37618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u="sng" dirty="0">
                <a:solidFill>
                  <a:srgbClr val="555555"/>
                </a:solidFill>
                <a:latin typeface="Open Sans"/>
                <a:hlinkClick r:id="rId2"/>
              </a:rPr>
              <a:t>The chaperonin CCT controls T cell receptor-driven 3D configuration of centrioles</a:t>
            </a:r>
            <a:r>
              <a:rPr lang="en-US" sz="1000" i="1" dirty="0">
                <a:solidFill>
                  <a:srgbClr val="555555"/>
                </a:solidFill>
                <a:latin typeface="Open Sans"/>
              </a:rPr>
              <a:t>. </a:t>
            </a:r>
            <a:r>
              <a:rPr lang="en-US" sz="1000" dirty="0">
                <a:solidFill>
                  <a:srgbClr val="555555"/>
                </a:solidFill>
                <a:latin typeface="Open Sans"/>
              </a:rPr>
              <a:t>Science Advances (6), 49. DOI: 10.1126/sciadv.abb7242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37E8C-D84C-4E05-81C0-5EA994D5F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530" y="1500168"/>
            <a:ext cx="3694723" cy="7973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606F357-5291-4CD4-9EB1-779066AFD99E}"/>
              </a:ext>
            </a:extLst>
          </p:cNvPr>
          <p:cNvSpPr/>
          <p:nvPr/>
        </p:nvSpPr>
        <p:spPr>
          <a:xfrm>
            <a:off x="291367" y="2283514"/>
            <a:ext cx="40776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CCT protein is a cytosolic chaperonin, in the reorganization of the cellular skeleton involved in the immune synapse. The interaction process between lymphocytes and antigen-presenting cells is necessary for the activation of lymphocytes and determines the immune response intensity. </a:t>
            </a:r>
          </a:p>
          <a:p>
            <a:r>
              <a:rPr lang="en-US" sz="1200" i="1" dirty="0">
                <a:solidFill>
                  <a:srgbClr val="555555"/>
                </a:solidFill>
                <a:latin typeface="Open Sans"/>
              </a:rPr>
              <a:t>Centro Nacional de </a:t>
            </a:r>
            <a:r>
              <a:rPr lang="en-US" sz="1200" i="1" dirty="0" err="1">
                <a:solidFill>
                  <a:srgbClr val="555555"/>
                </a:solidFill>
                <a:latin typeface="Open Sans"/>
              </a:rPr>
              <a:t>Investigaciones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 </a:t>
            </a:r>
            <a:r>
              <a:rPr lang="en-US" sz="1200" i="1" dirty="0" err="1">
                <a:solidFill>
                  <a:srgbClr val="555555"/>
                </a:solidFill>
                <a:latin typeface="Open Sans"/>
              </a:rPr>
              <a:t>Cardiovasculares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 (</a:t>
            </a:r>
            <a:r>
              <a:rPr lang="en-US" sz="1200" i="1" u="sng" dirty="0">
                <a:latin typeface="Open Sans"/>
                <a:hlinkClick r:id="rId4"/>
              </a:rPr>
              <a:t>CNIC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), the Instituto de </a:t>
            </a:r>
            <a:r>
              <a:rPr lang="en-US" sz="1200" i="1" dirty="0" err="1">
                <a:solidFill>
                  <a:srgbClr val="555555"/>
                </a:solidFill>
                <a:latin typeface="Open Sans"/>
              </a:rPr>
              <a:t>Investigación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 Sanitaria del Hospital Universitario de La </a:t>
            </a:r>
            <a:r>
              <a:rPr lang="en-US" sz="1200" i="1" dirty="0" err="1">
                <a:solidFill>
                  <a:srgbClr val="555555"/>
                </a:solidFill>
                <a:latin typeface="Open Sans"/>
              </a:rPr>
              <a:t>Princesa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 (</a:t>
            </a:r>
            <a:r>
              <a:rPr lang="en-US" sz="1200" i="1" u="sng" dirty="0">
                <a:latin typeface="Open Sans"/>
                <a:hlinkClick r:id="rId5"/>
              </a:rPr>
              <a:t>IIS </a:t>
            </a:r>
            <a:r>
              <a:rPr lang="en-US" sz="1200" i="1" u="sng" dirty="0" err="1">
                <a:latin typeface="Open Sans"/>
                <a:hlinkClick r:id="rId5"/>
              </a:rPr>
              <a:t>Princesa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) and the National Centre for Biotechnology (</a:t>
            </a:r>
            <a:r>
              <a:rPr lang="en-US" sz="1200" i="1" u="sng" dirty="0">
                <a:latin typeface="Open Sans"/>
                <a:hlinkClick r:id="rId6"/>
              </a:rPr>
              <a:t>CNB-CSIC</a:t>
            </a:r>
            <a:r>
              <a:rPr lang="en-US" sz="1200" i="1" dirty="0">
                <a:solidFill>
                  <a:srgbClr val="555555"/>
                </a:solidFill>
                <a:latin typeface="Open Sans"/>
              </a:rPr>
              <a:t>)</a:t>
            </a:r>
            <a:endParaRPr lang="en-US" sz="1200" i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175D4A-DE1E-48D1-8F14-4D03296B06FE}"/>
              </a:ext>
            </a:extLst>
          </p:cNvPr>
          <p:cNvSpPr/>
          <p:nvPr/>
        </p:nvSpPr>
        <p:spPr>
          <a:xfrm>
            <a:off x="291367" y="519061"/>
            <a:ext cx="3829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Outfit"/>
              </a:rPr>
              <a:t>The role of </a:t>
            </a:r>
            <a:r>
              <a:rPr lang="en-US" b="1" dirty="0" err="1">
                <a:latin typeface="Outfit"/>
              </a:rPr>
              <a:t>cct</a:t>
            </a:r>
            <a:r>
              <a:rPr lang="en-US" b="1" dirty="0">
                <a:latin typeface="Outfit"/>
              </a:rPr>
              <a:t> protein in the control of the immune synapse formation identified using Mistral BL.</a:t>
            </a:r>
            <a:endParaRPr lang="en-US" b="1" i="0" dirty="0">
              <a:effectLst/>
              <a:latin typeface="Outfi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501110-431A-42E3-8653-4441B3C01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44439" y="1394538"/>
            <a:ext cx="3626339" cy="202229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2DC632F-89D3-4E34-9625-CD1A47467536}"/>
              </a:ext>
            </a:extLst>
          </p:cNvPr>
          <p:cNvSpPr/>
          <p:nvPr/>
        </p:nvSpPr>
        <p:spPr>
          <a:xfrm>
            <a:off x="4844439" y="475977"/>
            <a:ext cx="3829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0" dirty="0">
                <a:effectLst/>
                <a:latin typeface="Outfit"/>
              </a:rPr>
              <a:t>CLPU and ALBA people working together in Salamanca mounting one of the Laser Vacuum Chamber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CFAB1D-FE88-4638-BBA3-96BBED5CE3FB}"/>
              </a:ext>
            </a:extLst>
          </p:cNvPr>
          <p:cNvSpPr/>
          <p:nvPr/>
        </p:nvSpPr>
        <p:spPr>
          <a:xfrm>
            <a:off x="4720125" y="3495698"/>
            <a:ext cx="4077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sz="1200" b="1" i="1" dirty="0">
                <a:latin typeface="Outfit"/>
              </a:rPr>
              <a:t>Diseño y </a:t>
            </a:r>
            <a:r>
              <a:rPr lang="ca-ES" sz="1200" b="1" i="1" dirty="0" err="1">
                <a:latin typeface="Outfit"/>
              </a:rPr>
              <a:t>desarollo</a:t>
            </a:r>
            <a:r>
              <a:rPr lang="ca-ES" sz="1200" b="1" i="1" dirty="0">
                <a:latin typeface="Outfit"/>
              </a:rPr>
              <a:t> de la </a:t>
            </a:r>
            <a:r>
              <a:rPr lang="ca-ES" sz="1200" b="1" i="1" dirty="0" err="1">
                <a:latin typeface="Outfit"/>
              </a:rPr>
              <a:t>cámara</a:t>
            </a:r>
            <a:r>
              <a:rPr lang="ca-ES" sz="1200" b="1" i="1" dirty="0">
                <a:latin typeface="Outfit"/>
              </a:rPr>
              <a:t> del compressor de 200 TW: (</a:t>
            </a:r>
            <a:r>
              <a:rPr lang="ca-ES" sz="1200" b="1" i="1" dirty="0" err="1">
                <a:latin typeface="Outfit"/>
              </a:rPr>
              <a:t>size</a:t>
            </a:r>
            <a:r>
              <a:rPr lang="ca-ES" sz="1200" b="1" i="1" dirty="0">
                <a:latin typeface="Outfit"/>
              </a:rPr>
              <a:t>: W x L x H = 1,3 x 1,8 x 1,6 metres)</a:t>
            </a:r>
          </a:p>
          <a:p>
            <a:r>
              <a:rPr lang="ca-ES" sz="1200" b="1" i="1" dirty="0">
                <a:latin typeface="Outfit"/>
              </a:rPr>
              <a:t>Diseño y </a:t>
            </a:r>
            <a:r>
              <a:rPr lang="ca-ES" sz="1200" b="1" i="1" dirty="0" err="1">
                <a:latin typeface="Outfit"/>
              </a:rPr>
              <a:t>desarollo</a:t>
            </a:r>
            <a:r>
              <a:rPr lang="ca-ES" sz="1200" b="1" i="1" dirty="0">
                <a:latin typeface="Outfit"/>
              </a:rPr>
              <a:t> de la </a:t>
            </a:r>
            <a:r>
              <a:rPr lang="ca-ES" sz="1200" b="1" i="1" dirty="0" err="1">
                <a:latin typeface="Outfit"/>
              </a:rPr>
              <a:t>cámara</a:t>
            </a:r>
            <a:r>
              <a:rPr lang="ca-ES" sz="1200" b="1" i="1" dirty="0">
                <a:latin typeface="Outfit"/>
              </a:rPr>
              <a:t> del compressor de 1 PW: (</a:t>
            </a:r>
            <a:r>
              <a:rPr lang="ca-ES" sz="1200" b="1" i="1" dirty="0" err="1">
                <a:latin typeface="Outfit"/>
              </a:rPr>
              <a:t>size</a:t>
            </a:r>
            <a:r>
              <a:rPr lang="ca-ES" sz="1200" b="1" i="1" dirty="0">
                <a:latin typeface="Outfit"/>
              </a:rPr>
              <a:t>: W x L x H = 1,8 x 3,8 x 1,6 x 2,5 metres)</a:t>
            </a:r>
          </a:p>
          <a:p>
            <a:r>
              <a:rPr lang="ca-ES" altLang="en-US" sz="1200" b="1" i="1" dirty="0">
                <a:latin typeface="Outfit"/>
              </a:rPr>
              <a:t>Diseño y </a:t>
            </a:r>
            <a:r>
              <a:rPr lang="ca-ES" altLang="en-US" sz="1200" b="1" i="1" dirty="0" err="1">
                <a:latin typeface="Outfit"/>
              </a:rPr>
              <a:t>desarollo</a:t>
            </a:r>
            <a:r>
              <a:rPr lang="ca-ES" altLang="en-US" sz="1200" b="1" i="1" dirty="0">
                <a:latin typeface="Outfit"/>
              </a:rPr>
              <a:t> de la </a:t>
            </a:r>
            <a:r>
              <a:rPr lang="ca-ES" altLang="en-US" sz="1200" b="1" i="1" dirty="0" err="1">
                <a:latin typeface="Outfit"/>
              </a:rPr>
              <a:t>cámara</a:t>
            </a:r>
            <a:r>
              <a:rPr lang="ca-ES" altLang="en-US" sz="1200" b="1" i="1" dirty="0">
                <a:latin typeface="Outfit"/>
              </a:rPr>
              <a:t> </a:t>
            </a:r>
            <a:r>
              <a:rPr lang="ca-ES" altLang="en-US" sz="1200" b="1" i="1">
                <a:latin typeface="Outfit"/>
              </a:rPr>
              <a:t>experimental para </a:t>
            </a:r>
            <a:r>
              <a:rPr lang="ca-ES" altLang="en-US" sz="1200" b="1" i="1" dirty="0">
                <a:latin typeface="Outfit"/>
              </a:rPr>
              <a:t>el </a:t>
            </a:r>
            <a:r>
              <a:rPr lang="ca-ES" altLang="en-US" sz="1200" b="1" i="1" dirty="0" err="1">
                <a:latin typeface="Outfit"/>
              </a:rPr>
              <a:t>laser</a:t>
            </a:r>
            <a:r>
              <a:rPr lang="ca-ES" altLang="en-US" sz="1200" b="1" i="1" dirty="0">
                <a:latin typeface="Outfit"/>
              </a:rPr>
              <a:t> de 1 PW: (</a:t>
            </a:r>
            <a:r>
              <a:rPr lang="ca-ES" altLang="en-US" sz="1200" b="1" i="1" dirty="0" err="1">
                <a:latin typeface="Outfit"/>
              </a:rPr>
              <a:t>size</a:t>
            </a:r>
            <a:r>
              <a:rPr lang="ca-ES" altLang="en-US" sz="1200" b="1" i="1" dirty="0">
                <a:latin typeface="Outfit"/>
              </a:rPr>
              <a:t>: W x L x H = 1,8 x 3,2 x 1,6 x 1,9 metres)</a:t>
            </a:r>
            <a:endParaRPr lang="ca-ES" altLang="en-US" sz="1200" dirty="0">
              <a:latin typeface="Outfit"/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D40C164-42BB-41E5-BE5E-C11B983F0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a-E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771552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DC6675D-63D9-4839-B000-383D8B8CDE7B}"/>
              </a:ext>
            </a:extLst>
          </p:cNvPr>
          <p:cNvSpPr txBox="1"/>
          <p:nvPr/>
        </p:nvSpPr>
        <p:spPr>
          <a:xfrm>
            <a:off x="553788" y="837781"/>
            <a:ext cx="3245474" cy="24109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endParaRPr lang="en-US" dirty="0">
              <a:latin typeface="Outfit"/>
            </a:endParaRPr>
          </a:p>
          <a:p>
            <a:pPr marL="285750" indent="-285750"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Partnering with other ICTS for participation in EU calls, profiting of                       Block Grant concept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Common participation in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Outfit"/>
            </a:endParaRPr>
          </a:p>
          <a:p>
            <a:r>
              <a:rPr lang="en-US" dirty="0">
                <a:latin typeface="Outfit"/>
              </a:rPr>
              <a:t>	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6F1BAD-1628-4263-9EA3-DDAE675C9F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6F25A2-15D5-45B5-B6F7-0B9ED0E4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F02E7F-0350-4C84-B87C-E35B79AEC224}"/>
              </a:ext>
            </a:extLst>
          </p:cNvPr>
          <p:cNvSpPr/>
          <p:nvPr/>
        </p:nvSpPr>
        <p:spPr>
          <a:xfrm>
            <a:off x="4210556" y="479421"/>
            <a:ext cx="4329246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Outfit"/>
              </a:rPr>
              <a:t>TECHNOLOGY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Collaboration on accelerator systems with IFMIF-DONES, ESS-Bilbao, CMAM, CNA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Collaboration on detectors/diagnostics </a:t>
            </a:r>
          </a:p>
          <a:p>
            <a:endParaRPr lang="en-US" sz="1400" dirty="0">
              <a:latin typeface="Outfi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CAEA81-7AC2-4C4F-9B69-4D97117BC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035" y="2751537"/>
            <a:ext cx="1250187" cy="376116"/>
          </a:xfrm>
          <a:prstGeom prst="rect">
            <a:avLst/>
          </a:prstGeom>
        </p:spPr>
      </p:pic>
      <p:pic>
        <p:nvPicPr>
          <p:cNvPr id="12" name="Image 5">
            <a:extLst>
              <a:ext uri="{FF2B5EF4-FFF2-40B4-BE49-F238E27FC236}">
                <a16:creationId xmlns:a16="http://schemas.microsoft.com/office/drawing/2014/main" id="{11E0C6E5-FF6F-4B85-857E-8AE912D70D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566" y="1825032"/>
            <a:ext cx="1059203" cy="296092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D01A00-BBA5-4757-A7BC-837CDF1ABF46}"/>
              </a:ext>
            </a:extLst>
          </p:cNvPr>
          <p:cNvSpPr txBox="1"/>
          <p:nvPr/>
        </p:nvSpPr>
        <p:spPr>
          <a:xfrm>
            <a:off x="1337464" y="124807"/>
            <a:ext cx="259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Outfit"/>
              </a:rPr>
              <a:t>Future possibilities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BB2A42-483A-4279-A87D-0B006955C6B6}"/>
              </a:ext>
            </a:extLst>
          </p:cNvPr>
          <p:cNvSpPr/>
          <p:nvPr/>
        </p:nvSpPr>
        <p:spPr>
          <a:xfrm>
            <a:off x="4210556" y="1660281"/>
            <a:ext cx="4329246" cy="203132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Outfit"/>
              </a:rPr>
              <a:t>SCIENCE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Opening to wider user communities through dedicated actions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Collaboration ELECMI – JEMCA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Enlarging the reach of the new Scientific Section to other ICTS communities: IMM (Interdisciplinary and </a:t>
            </a:r>
            <a:r>
              <a:rPr lang="en-US" dirty="0" err="1">
                <a:latin typeface="Outfit"/>
              </a:rPr>
              <a:t>MultiModal</a:t>
            </a:r>
            <a:r>
              <a:rPr lang="en-US" dirty="0">
                <a:latin typeface="Outfit"/>
              </a:rPr>
              <a:t>)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79E5B32-653C-4D2D-92B8-203A5F1E0169}"/>
              </a:ext>
            </a:extLst>
          </p:cNvPr>
          <p:cNvSpPr/>
          <p:nvPr/>
        </p:nvSpPr>
        <p:spPr>
          <a:xfrm>
            <a:off x="553788" y="3712338"/>
            <a:ext cx="7986014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Outfit"/>
              </a:rPr>
              <a:t>USER SERVICES</a:t>
            </a:r>
            <a:endParaRPr lang="en-US" dirty="0">
              <a:latin typeface="Outfi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Working on the preparation of a Pilot Project with RES: Macromolecular Crystallography (MX) Advanced Data Processing for Users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Outfit"/>
              </a:rPr>
              <a:t>Extend the collaboration with RES</a:t>
            </a:r>
          </a:p>
        </p:txBody>
      </p:sp>
    </p:spTree>
    <p:extLst>
      <p:ext uri="{BB962C8B-B14F-4D97-AF65-F5344CB8AC3E}">
        <p14:creationId xmlns:p14="http://schemas.microsoft.com/office/powerpoint/2010/main" val="18074632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2E648CA-0C5E-4C72-B77F-896E0735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7619999" y="0"/>
            <a:ext cx="1489276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1421562" y="73185"/>
            <a:ext cx="6067260" cy="1353582"/>
          </a:xfrm>
          <a:prstGeom prst="rect">
            <a:avLst/>
          </a:prstGeom>
          <a:solidFill>
            <a:schemeClr val="accent1">
              <a:lumMod val="50000"/>
              <a:alpha val="67451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000" b="1" i="1" dirty="0">
                <a:solidFill>
                  <a:schemeClr val="bg1"/>
                </a:solidFill>
                <a:latin typeface="Outfit"/>
              </a:rPr>
              <a:t>Mesa 2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000" b="1" i="1" dirty="0">
                <a:solidFill>
                  <a:schemeClr val="bg1"/>
                </a:solidFill>
                <a:latin typeface="Outfit"/>
              </a:rPr>
              <a:t>Sumando capacidades de las ICTS para ofrecer soluciones a retos y problemas complejos</a:t>
            </a:r>
            <a:endParaRPr lang="en-US" sz="2000" b="1" i="1" dirty="0">
              <a:solidFill>
                <a:schemeClr val="bg1"/>
              </a:solidFill>
              <a:latin typeface="Outfi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63C36-715A-41FF-B154-DF95B4B4B2FB}"/>
              </a:ext>
            </a:extLst>
          </p:cNvPr>
          <p:cNvSpPr/>
          <p:nvPr/>
        </p:nvSpPr>
        <p:spPr>
          <a:xfrm>
            <a:off x="492064" y="2338053"/>
            <a:ext cx="4123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Mònica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Bayés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CNAG - OMICSTECH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Caterina Biscari, Sincrotrón ALBA</a:t>
            </a: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Luis Fonseca, CNM - MICRONANOFABS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Gastón García, CMAM - IABA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María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Martinón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CENIEH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BE30-C285-4A6A-AE9A-4C4C8A74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D30-41DB-42A2-855D-C29FC0F9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1E36FAB-9734-4C4F-B4B6-E952D946F3F6}"/>
              </a:ext>
            </a:extLst>
          </p:cNvPr>
          <p:cNvSpPr txBox="1">
            <a:spLocks/>
          </p:cNvSpPr>
          <p:nvPr/>
        </p:nvSpPr>
        <p:spPr>
          <a:xfrm>
            <a:off x="5860384" y="4335180"/>
            <a:ext cx="2987363" cy="6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3</a:t>
            </a:r>
            <a:r>
              <a:rPr lang="en-US" sz="1400" b="1" i="1" baseline="30000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er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encuentro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ICTS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Barcelona, 30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octubre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2024</a:t>
            </a:r>
            <a:endParaRPr lang="en-US" sz="1000" i="1" dirty="0">
              <a:solidFill>
                <a:schemeClr val="accent1">
                  <a:lumMod val="50000"/>
                </a:schemeClr>
              </a:solidFill>
              <a:latin typeface="Outfi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AB28CC-F086-409D-999D-E4ECD3631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8" y="1719827"/>
            <a:ext cx="3474469" cy="24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0642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 CuadroTexto">
            <a:extLst>
              <a:ext uri="{FF2B5EF4-FFF2-40B4-BE49-F238E27FC236}">
                <a16:creationId xmlns:a16="http://schemas.microsoft.com/office/drawing/2014/main" id="{F964ADC1-12AB-1D44-956E-9C0DC4718EBB}"/>
              </a:ext>
            </a:extLst>
          </p:cNvPr>
          <p:cNvSpPr txBox="1"/>
          <p:nvPr/>
        </p:nvSpPr>
        <p:spPr>
          <a:xfrm>
            <a:off x="197514" y="1881358"/>
            <a:ext cx="4968552" cy="3023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Aft>
                <a:spcPts val="900"/>
              </a:spcAft>
              <a:buClr>
                <a:srgbClr val="3164AB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chemeClr val="tx2"/>
                </a:solidFill>
                <a:latin typeface="Calibri"/>
              </a:rPr>
              <a:t>Public Research Center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that belongs to the 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Spanish Council for Scientific Research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(CSIC)</a:t>
            </a:r>
          </a:p>
          <a:p>
            <a:pPr marL="257175" indent="-257175">
              <a:spcAft>
                <a:spcPts val="900"/>
              </a:spcAft>
              <a:buClr>
                <a:srgbClr val="3164AB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/>
              </a:rPr>
              <a:t>Located in </a:t>
            </a:r>
            <a:r>
              <a:rPr lang="en-US" dirty="0" err="1">
                <a:solidFill>
                  <a:schemeClr val="tx2"/>
                </a:solidFill>
                <a:latin typeface="Calibri"/>
              </a:rPr>
              <a:t>Bellaterra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, close to 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Barcelona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(Spain) at Autonomous University of Barcelona (UAB) Campus</a:t>
            </a:r>
          </a:p>
          <a:p>
            <a:pPr marL="257175" indent="-257175">
              <a:spcAft>
                <a:spcPts val="900"/>
              </a:spcAft>
              <a:buClr>
                <a:srgbClr val="3164AB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chemeClr val="tx2"/>
                </a:solidFill>
                <a:latin typeface="Calibri"/>
              </a:rPr>
              <a:t>Scalable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Nano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alibri"/>
              </a:rPr>
              <a:t>Micro technologies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oriented to 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scalable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electronics</a:t>
            </a:r>
          </a:p>
          <a:p>
            <a:pPr marL="257175" indent="-257175">
              <a:spcAft>
                <a:spcPts val="900"/>
              </a:spcAft>
              <a:buClr>
                <a:srgbClr val="3164AB"/>
              </a:buClr>
              <a:buFont typeface="Courier New" panose="02070309020205020404" pitchFamily="49" charset="0"/>
              <a:buChar char="o"/>
            </a:pPr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Calibri"/>
              </a:rPr>
              <a:t>ICTS: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Micro-Nano 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Fabrication Facility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 (</a:t>
            </a:r>
            <a:r>
              <a:rPr lang="en-US" b="1" dirty="0">
                <a:solidFill>
                  <a:schemeClr val="tx2"/>
                </a:solidFill>
                <a:latin typeface="Calibri"/>
              </a:rPr>
              <a:t>Clean Room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) apt to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R+D+I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 </a:t>
            </a:r>
            <a:r>
              <a:rPr lang="en-US" dirty="0">
                <a:solidFill>
                  <a:schemeClr val="tx2"/>
                </a:solidFill>
                <a:latin typeface="Calibri"/>
              </a:rPr>
              <a:t>and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Calibri"/>
              </a:rPr>
              <a:t>small series</a:t>
            </a:r>
          </a:p>
        </p:txBody>
      </p:sp>
      <p:pic>
        <p:nvPicPr>
          <p:cNvPr id="8" name="3 Imagen" descr="Cnm Aerea.jpg">
            <a:extLst>
              <a:ext uri="{FF2B5EF4-FFF2-40B4-BE49-F238E27FC236}">
                <a16:creationId xmlns:a16="http://schemas.microsoft.com/office/drawing/2014/main" id="{D8987E99-32A2-AA4B-BBFD-6D34BD9CFA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2060" y="2003806"/>
            <a:ext cx="3867436" cy="2316188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4D4F807F-88A0-4293-B349-F75BC5F619A8}"/>
              </a:ext>
            </a:extLst>
          </p:cNvPr>
          <p:cNvSpPr txBox="1">
            <a:spLocks/>
          </p:cNvSpPr>
          <p:nvPr/>
        </p:nvSpPr>
        <p:spPr>
          <a:xfrm>
            <a:off x="222056" y="871456"/>
            <a:ext cx="6726787" cy="607568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49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spcBef>
                <a:spcPts val="338"/>
              </a:spcBef>
              <a:spcAft>
                <a:spcPts val="338"/>
              </a:spcAft>
            </a:pPr>
            <a:r>
              <a:rPr lang="ca-ES" sz="2100" dirty="0"/>
              <a:t>Instituto de </a:t>
            </a:r>
            <a:r>
              <a:rPr lang="ca-ES" sz="2100" dirty="0" err="1"/>
              <a:t>Microelectrónica</a:t>
            </a:r>
            <a:r>
              <a:rPr lang="ca-ES" sz="2100" dirty="0"/>
              <a:t> de Barcelona (IMB)</a:t>
            </a:r>
            <a:br>
              <a:rPr lang="ca-ES" sz="2100" dirty="0"/>
            </a:br>
            <a:r>
              <a:rPr lang="ca-ES" sz="2100" dirty="0"/>
              <a:t>Centro Nacional de </a:t>
            </a:r>
            <a:r>
              <a:rPr lang="ca-ES" sz="2100" dirty="0" err="1"/>
              <a:t>Microelectrónica</a:t>
            </a:r>
            <a:r>
              <a:rPr lang="ca-ES" sz="2100" dirty="0"/>
              <a:t> (CNM)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59994CD2-5057-467A-88AE-846FC19F2792}"/>
              </a:ext>
            </a:extLst>
          </p:cNvPr>
          <p:cNvSpPr/>
          <p:nvPr/>
        </p:nvSpPr>
        <p:spPr>
          <a:xfrm>
            <a:off x="7110282" y="2027150"/>
            <a:ext cx="216024" cy="21751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Flecha: hacia abajo 9">
            <a:extLst>
              <a:ext uri="{FF2B5EF4-FFF2-40B4-BE49-F238E27FC236}">
                <a16:creationId xmlns:a16="http://schemas.microsoft.com/office/drawing/2014/main" id="{4594C064-F4B2-447B-B51B-AA236C295832}"/>
              </a:ext>
            </a:extLst>
          </p:cNvPr>
          <p:cNvSpPr/>
          <p:nvPr/>
        </p:nvSpPr>
        <p:spPr>
          <a:xfrm>
            <a:off x="7320657" y="2134635"/>
            <a:ext cx="216024" cy="21751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Flecha: hacia abajo 10">
            <a:extLst>
              <a:ext uri="{FF2B5EF4-FFF2-40B4-BE49-F238E27FC236}">
                <a16:creationId xmlns:a16="http://schemas.microsoft.com/office/drawing/2014/main" id="{F69E5860-9D34-470A-B70A-515D87D660DC}"/>
              </a:ext>
            </a:extLst>
          </p:cNvPr>
          <p:cNvSpPr/>
          <p:nvPr/>
        </p:nvSpPr>
        <p:spPr>
          <a:xfrm>
            <a:off x="7536042" y="2245900"/>
            <a:ext cx="216024" cy="21751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5607AFA4-4AFE-46B4-AEAF-ABFEE6AF76F0}"/>
              </a:ext>
            </a:extLst>
          </p:cNvPr>
          <p:cNvSpPr/>
          <p:nvPr/>
        </p:nvSpPr>
        <p:spPr>
          <a:xfrm>
            <a:off x="7758354" y="2358790"/>
            <a:ext cx="216024" cy="21751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C97896C-8042-4B01-B7A8-950AA23057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425" y="935446"/>
            <a:ext cx="1505259" cy="765800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98C44DF-CF0F-4F9D-B84C-DC4CE5A44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441" y="4421115"/>
            <a:ext cx="585045" cy="574721"/>
          </a:xfrm>
          <a:prstGeom prst="rect">
            <a:avLst/>
          </a:prstGeom>
        </p:spPr>
      </p:pic>
      <p:sp>
        <p:nvSpPr>
          <p:cNvPr id="15" name="Título 2">
            <a:extLst>
              <a:ext uri="{FF2B5EF4-FFF2-40B4-BE49-F238E27FC236}">
                <a16:creationId xmlns:a16="http://schemas.microsoft.com/office/drawing/2014/main" id="{9E75C12F-A559-4C4D-9BF9-66FA32C6EB04}"/>
              </a:ext>
            </a:extLst>
          </p:cNvPr>
          <p:cNvSpPr txBox="1">
            <a:spLocks/>
          </p:cNvSpPr>
          <p:nvPr/>
        </p:nvSpPr>
        <p:spPr bwMode="auto">
          <a:xfrm>
            <a:off x="5833271" y="4357575"/>
            <a:ext cx="2399522" cy="526348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49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s-ES" sz="1500" dirty="0" err="1"/>
              <a:t>Clean</a:t>
            </a:r>
            <a:r>
              <a:rPr lang="es-ES" sz="1500" dirty="0"/>
              <a:t> </a:t>
            </a:r>
            <a:r>
              <a:rPr lang="es-ES" sz="1500" dirty="0" err="1"/>
              <a:t>Room</a:t>
            </a:r>
            <a:r>
              <a:rPr lang="es-ES" sz="1500" dirty="0"/>
              <a:t> virtual tour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C3C8AB4-BB26-4DA7-9907-3AEE017FA70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13" r="18219"/>
          <a:stretch/>
        </p:blipFill>
        <p:spPr>
          <a:xfrm>
            <a:off x="5091751" y="4377466"/>
            <a:ext cx="640632" cy="618370"/>
          </a:xfrm>
          <a:prstGeom prst="rect">
            <a:avLst/>
          </a:prstGeom>
        </p:spPr>
      </p:pic>
      <p:sp>
        <p:nvSpPr>
          <p:cNvPr id="19" name="Rectángulo 18">
            <a:extLst>
              <a:ext uri="{FF2B5EF4-FFF2-40B4-BE49-F238E27FC236}">
                <a16:creationId xmlns:a16="http://schemas.microsoft.com/office/drawing/2014/main" id="{CD3FAB11-E0B8-4F94-9BB6-C02BBDBA8481}"/>
              </a:ext>
            </a:extLst>
          </p:cNvPr>
          <p:cNvSpPr/>
          <p:nvPr/>
        </p:nvSpPr>
        <p:spPr>
          <a:xfrm>
            <a:off x="5852428" y="4620748"/>
            <a:ext cx="2499992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chemeClr val="accent1"/>
                </a:solidFill>
              </a:rPr>
              <a:t>https://www.imb-cnm.csic.es/en/micro-and-nanofabrication-clean-room</a:t>
            </a:r>
          </a:p>
        </p:txBody>
      </p:sp>
      <p:sp>
        <p:nvSpPr>
          <p:cNvPr id="20" name="Forma libre: forma 19">
            <a:extLst>
              <a:ext uri="{FF2B5EF4-FFF2-40B4-BE49-F238E27FC236}">
                <a16:creationId xmlns:a16="http://schemas.microsoft.com/office/drawing/2014/main" id="{7D17642B-1BC8-4CC1-81F3-467552368E54}"/>
              </a:ext>
            </a:extLst>
          </p:cNvPr>
          <p:cNvSpPr/>
          <p:nvPr/>
        </p:nvSpPr>
        <p:spPr>
          <a:xfrm>
            <a:off x="6257926" y="2450306"/>
            <a:ext cx="1907381" cy="314325"/>
          </a:xfrm>
          <a:custGeom>
            <a:avLst/>
            <a:gdLst>
              <a:gd name="connsiteX0" fmla="*/ 2343150 w 2543175"/>
              <a:gd name="connsiteY0" fmla="*/ 47625 h 419100"/>
              <a:gd name="connsiteX1" fmla="*/ 2543175 w 2543175"/>
              <a:gd name="connsiteY1" fmla="*/ 123825 h 419100"/>
              <a:gd name="connsiteX2" fmla="*/ 1266825 w 2543175"/>
              <a:gd name="connsiteY2" fmla="*/ 419100 h 419100"/>
              <a:gd name="connsiteX3" fmla="*/ 0 w 2543175"/>
              <a:gd name="connsiteY3" fmla="*/ 133350 h 419100"/>
              <a:gd name="connsiteX4" fmla="*/ 666750 w 2543175"/>
              <a:gd name="connsiteY4" fmla="*/ 0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43175" h="419100">
                <a:moveTo>
                  <a:pt x="2343150" y="47625"/>
                </a:moveTo>
                <a:lnTo>
                  <a:pt x="2543175" y="123825"/>
                </a:lnTo>
                <a:lnTo>
                  <a:pt x="1266825" y="419100"/>
                </a:lnTo>
                <a:lnTo>
                  <a:pt x="0" y="133350"/>
                </a:lnTo>
                <a:lnTo>
                  <a:pt x="666750" y="0"/>
                </a:lnTo>
              </a:path>
            </a:pathLst>
          </a:cu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Forma libre: forma 3">
            <a:extLst>
              <a:ext uri="{FF2B5EF4-FFF2-40B4-BE49-F238E27FC236}">
                <a16:creationId xmlns:a16="http://schemas.microsoft.com/office/drawing/2014/main" id="{0B5213EB-28E0-4948-8265-7548F73B5658}"/>
              </a:ext>
            </a:extLst>
          </p:cNvPr>
          <p:cNvSpPr/>
          <p:nvPr/>
        </p:nvSpPr>
        <p:spPr>
          <a:xfrm>
            <a:off x="166255" y="3505200"/>
            <a:ext cx="8894618" cy="1558637"/>
          </a:xfrm>
          <a:custGeom>
            <a:avLst/>
            <a:gdLst>
              <a:gd name="connsiteX0" fmla="*/ 0 w 11859491"/>
              <a:gd name="connsiteY0" fmla="*/ 9236 h 2078182"/>
              <a:gd name="connsiteX1" fmla="*/ 0 w 11859491"/>
              <a:gd name="connsiteY1" fmla="*/ 2078182 h 2078182"/>
              <a:gd name="connsiteX2" fmla="*/ 11850254 w 11859491"/>
              <a:gd name="connsiteY2" fmla="*/ 2068945 h 2078182"/>
              <a:gd name="connsiteX3" fmla="*/ 11859491 w 11859491"/>
              <a:gd name="connsiteY3" fmla="*/ 1136073 h 2078182"/>
              <a:gd name="connsiteX4" fmla="*/ 6557818 w 11859491"/>
              <a:gd name="connsiteY4" fmla="*/ 1136073 h 2078182"/>
              <a:gd name="connsiteX5" fmla="*/ 6456218 w 11859491"/>
              <a:gd name="connsiteY5" fmla="*/ 0 h 2078182"/>
              <a:gd name="connsiteX6" fmla="*/ 0 w 11859491"/>
              <a:gd name="connsiteY6" fmla="*/ 9236 h 2078182"/>
              <a:gd name="connsiteX0" fmla="*/ 0 w 11859491"/>
              <a:gd name="connsiteY0" fmla="*/ 9236 h 2078182"/>
              <a:gd name="connsiteX1" fmla="*/ 0 w 11859491"/>
              <a:gd name="connsiteY1" fmla="*/ 2078182 h 2078182"/>
              <a:gd name="connsiteX2" fmla="*/ 11850254 w 11859491"/>
              <a:gd name="connsiteY2" fmla="*/ 2068945 h 2078182"/>
              <a:gd name="connsiteX3" fmla="*/ 11859491 w 11859491"/>
              <a:gd name="connsiteY3" fmla="*/ 1136073 h 2078182"/>
              <a:gd name="connsiteX4" fmla="*/ 6456218 w 11859491"/>
              <a:gd name="connsiteY4" fmla="*/ 1136073 h 2078182"/>
              <a:gd name="connsiteX5" fmla="*/ 6456218 w 11859491"/>
              <a:gd name="connsiteY5" fmla="*/ 0 h 2078182"/>
              <a:gd name="connsiteX6" fmla="*/ 0 w 11859491"/>
              <a:gd name="connsiteY6" fmla="*/ 9236 h 2078182"/>
              <a:gd name="connsiteX0" fmla="*/ 0 w 11859491"/>
              <a:gd name="connsiteY0" fmla="*/ 9236 h 2078182"/>
              <a:gd name="connsiteX1" fmla="*/ 0 w 11859491"/>
              <a:gd name="connsiteY1" fmla="*/ 2078182 h 2078182"/>
              <a:gd name="connsiteX2" fmla="*/ 11850254 w 11859491"/>
              <a:gd name="connsiteY2" fmla="*/ 2068945 h 2078182"/>
              <a:gd name="connsiteX3" fmla="*/ 11859491 w 11859491"/>
              <a:gd name="connsiteY3" fmla="*/ 1136073 h 2078182"/>
              <a:gd name="connsiteX4" fmla="*/ 6474691 w 11859491"/>
              <a:gd name="connsiteY4" fmla="*/ 1126836 h 2078182"/>
              <a:gd name="connsiteX5" fmla="*/ 6456218 w 11859491"/>
              <a:gd name="connsiteY5" fmla="*/ 0 h 2078182"/>
              <a:gd name="connsiteX6" fmla="*/ 0 w 11859491"/>
              <a:gd name="connsiteY6" fmla="*/ 9236 h 2078182"/>
              <a:gd name="connsiteX0" fmla="*/ 0 w 11859491"/>
              <a:gd name="connsiteY0" fmla="*/ 9236 h 2078182"/>
              <a:gd name="connsiteX1" fmla="*/ 0 w 11859491"/>
              <a:gd name="connsiteY1" fmla="*/ 2078182 h 2078182"/>
              <a:gd name="connsiteX2" fmla="*/ 11850254 w 11859491"/>
              <a:gd name="connsiteY2" fmla="*/ 2068945 h 2078182"/>
              <a:gd name="connsiteX3" fmla="*/ 11859491 w 11859491"/>
              <a:gd name="connsiteY3" fmla="*/ 1136073 h 2078182"/>
              <a:gd name="connsiteX4" fmla="*/ 6474691 w 11859491"/>
              <a:gd name="connsiteY4" fmla="*/ 1126836 h 2078182"/>
              <a:gd name="connsiteX5" fmla="*/ 6456218 w 11859491"/>
              <a:gd name="connsiteY5" fmla="*/ 0 h 2078182"/>
              <a:gd name="connsiteX6" fmla="*/ 0 w 11859491"/>
              <a:gd name="connsiteY6" fmla="*/ 9236 h 2078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859491" h="2078182">
                <a:moveTo>
                  <a:pt x="0" y="9236"/>
                </a:moveTo>
                <a:lnTo>
                  <a:pt x="0" y="2078182"/>
                </a:lnTo>
                <a:lnTo>
                  <a:pt x="11850254" y="2068945"/>
                </a:lnTo>
                <a:lnTo>
                  <a:pt x="11859491" y="1136073"/>
                </a:lnTo>
                <a:lnTo>
                  <a:pt x="6474691" y="1126836"/>
                </a:lnTo>
                <a:lnTo>
                  <a:pt x="6456218" y="0"/>
                </a:lnTo>
                <a:lnTo>
                  <a:pt x="0" y="9236"/>
                </a:lnTo>
                <a:close/>
              </a:path>
            </a:pathLst>
          </a:cu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4FB8ACE3-E4AA-478F-A9D6-43EDCAE77484}"/>
              </a:ext>
            </a:extLst>
          </p:cNvPr>
          <p:cNvGrpSpPr/>
          <p:nvPr/>
        </p:nvGrpSpPr>
        <p:grpSpPr>
          <a:xfrm>
            <a:off x="5931171" y="-6149"/>
            <a:ext cx="3028783" cy="675000"/>
            <a:chOff x="7908228" y="-8199"/>
            <a:chExt cx="4038377" cy="900000"/>
          </a:xfrm>
        </p:grpSpPr>
        <p:sp>
          <p:nvSpPr>
            <p:cNvPr id="16" name="object 5">
              <a:extLst>
                <a:ext uri="{FF2B5EF4-FFF2-40B4-BE49-F238E27FC236}">
                  <a16:creationId xmlns:a16="http://schemas.microsoft.com/office/drawing/2014/main" id="{3DB30ADC-C6D0-479B-8707-B3C8D802E916}"/>
                </a:ext>
              </a:extLst>
            </p:cNvPr>
            <p:cNvSpPr/>
            <p:nvPr/>
          </p:nvSpPr>
          <p:spPr>
            <a:xfrm>
              <a:off x="11046605" y="-8199"/>
              <a:ext cx="900000" cy="90000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329CDEBD-8761-46FF-89AD-CB87978C3E6A}"/>
                </a:ext>
              </a:extLst>
            </p:cNvPr>
            <p:cNvSpPr txBox="1"/>
            <p:nvPr/>
          </p:nvSpPr>
          <p:spPr>
            <a:xfrm>
              <a:off x="7908228" y="131434"/>
              <a:ext cx="3240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chemeClr val="bg1"/>
                  </a:solidFill>
                </a:rPr>
                <a:t>Red Española de Salas </a:t>
              </a:r>
              <a:r>
                <a:rPr lang="en-GB" sz="1350" dirty="0" err="1">
                  <a:solidFill>
                    <a:schemeClr val="bg1"/>
                  </a:solidFill>
                </a:rPr>
                <a:t>Blancas</a:t>
              </a:r>
              <a:r>
                <a:rPr lang="en-GB" sz="1350" dirty="0">
                  <a:solidFill>
                    <a:schemeClr val="bg1"/>
                  </a:solidFill>
                </a:rPr>
                <a:t> de Micro y </a:t>
              </a:r>
              <a:r>
                <a:rPr lang="en-GB" sz="1350" dirty="0" err="1">
                  <a:solidFill>
                    <a:schemeClr val="bg1"/>
                  </a:solidFill>
                </a:rPr>
                <a:t>Nanofabricación</a:t>
              </a:r>
              <a:endParaRPr lang="en-GB" sz="13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19196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ángulo 41">
            <a:extLst>
              <a:ext uri="{FF2B5EF4-FFF2-40B4-BE49-F238E27FC236}">
                <a16:creationId xmlns:a16="http://schemas.microsoft.com/office/drawing/2014/main" id="{BEEC96D0-955A-674A-A07C-F50525D3F581}"/>
              </a:ext>
            </a:extLst>
          </p:cNvPr>
          <p:cNvSpPr/>
          <p:nvPr/>
        </p:nvSpPr>
        <p:spPr>
          <a:xfrm>
            <a:off x="124554" y="1169948"/>
            <a:ext cx="8577359" cy="81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AAE5C"/>
              </a:buClr>
              <a:buSzPct val="150000"/>
            </a:pPr>
            <a:r>
              <a:rPr lang="en-GB" b="1" dirty="0">
                <a:latin typeface="Arial" charset="0"/>
                <a:cs typeface="Arial" charset="0"/>
              </a:rPr>
              <a:t>Clean Room</a:t>
            </a:r>
            <a:r>
              <a:rPr lang="en-GB" dirty="0">
                <a:latin typeface="Arial" charset="0"/>
                <a:cs typeface="Arial" charset="0"/>
              </a:rPr>
              <a:t> 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facility at IMB-CNM is a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Spanish Large Scale Facility </a:t>
            </a:r>
            <a:r>
              <a:rPr lang="en-GB" dirty="0">
                <a:solidFill>
                  <a:prstClr val="black"/>
                </a:solidFill>
                <a:latin typeface="Arial" charset="0"/>
                <a:cs typeface="Arial" charset="0"/>
              </a:rPr>
              <a:t>since </a:t>
            </a:r>
            <a:r>
              <a:rPr lang="en-GB" b="1" dirty="0">
                <a:solidFill>
                  <a:srgbClr val="3164AB"/>
                </a:solidFill>
                <a:latin typeface="Arial" charset="0"/>
                <a:cs typeface="Arial" charset="0"/>
              </a:rPr>
              <a:t>1996</a:t>
            </a:r>
            <a:endParaRPr lang="en-GB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EAAE5C"/>
              </a:buClr>
              <a:buSzPct val="150000"/>
            </a:pPr>
            <a:r>
              <a:rPr lang="en-GB" b="1" dirty="0">
                <a:latin typeface="Arial" charset="0"/>
                <a:cs typeface="Arial" charset="0"/>
              </a:rPr>
              <a:t>Since 2014 </a:t>
            </a:r>
            <a:r>
              <a:rPr lang="en-GB" b="1" dirty="0">
                <a:latin typeface="Arial" charset="0"/>
                <a:cs typeface="Arial" charset="0"/>
                <a:sym typeface="Symbol" panose="05050102010706020507" pitchFamily="18" charset="2"/>
              </a:rPr>
              <a:t> </a:t>
            </a:r>
            <a:r>
              <a:rPr lang="en-GB" b="1" dirty="0">
                <a:latin typeface="Arial" charset="0"/>
                <a:cs typeface="Arial" charset="0"/>
              </a:rPr>
              <a:t>Distributed ICTS</a:t>
            </a:r>
            <a:r>
              <a:rPr lang="en-GB" sz="2400" b="1" dirty="0">
                <a:latin typeface="Arial" charset="0"/>
                <a:cs typeface="Arial" charset="0"/>
              </a:rPr>
              <a:t>:</a:t>
            </a:r>
            <a:r>
              <a:rPr lang="en-GB" dirty="0">
                <a:latin typeface="Arial" charset="0"/>
                <a:cs typeface="Arial" charset="0"/>
              </a:rPr>
              <a:t>  </a:t>
            </a:r>
            <a:r>
              <a:rPr lang="en-GB" sz="2100" b="1" u="sng" dirty="0">
                <a:solidFill>
                  <a:prstClr val="black"/>
                </a:solidFill>
                <a:latin typeface="Arial" charset="0"/>
                <a:cs typeface="Arial" charset="0"/>
              </a:rPr>
              <a:t>MICRONANOFABS</a:t>
            </a:r>
            <a:endParaRPr lang="en-GB" sz="2100" u="sng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50" name="CuadroTexto 349"/>
          <p:cNvSpPr txBox="1"/>
          <p:nvPr/>
        </p:nvSpPr>
        <p:spPr>
          <a:xfrm>
            <a:off x="7110282" y="128706"/>
            <a:ext cx="1890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chemeClr val="bg1"/>
                </a:solidFill>
              </a:rPr>
              <a:t>CLEAN ROOM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352" name="Imagen 35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8935" y="8140"/>
            <a:ext cx="2052000" cy="1089266"/>
          </a:xfrm>
          <a:prstGeom prst="rect">
            <a:avLst/>
          </a:prstGeom>
        </p:spPr>
      </p:pic>
      <p:pic>
        <p:nvPicPr>
          <p:cNvPr id="342" name="Imagen 34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09" t="2309"/>
          <a:stretch/>
        </p:blipFill>
        <p:spPr>
          <a:xfrm>
            <a:off x="4375365" y="7285"/>
            <a:ext cx="2734918" cy="658511"/>
          </a:xfrm>
          <a:prstGeom prst="rect">
            <a:avLst/>
          </a:prstGeom>
        </p:spPr>
      </p:pic>
      <p:grpSp>
        <p:nvGrpSpPr>
          <p:cNvPr id="341" name="Grupo 340">
            <a:extLst>
              <a:ext uri="{FF2B5EF4-FFF2-40B4-BE49-F238E27FC236}">
                <a16:creationId xmlns:a16="http://schemas.microsoft.com/office/drawing/2014/main" id="{23881637-B866-46E2-A730-CE36633FECD2}"/>
              </a:ext>
            </a:extLst>
          </p:cNvPr>
          <p:cNvGrpSpPr/>
          <p:nvPr/>
        </p:nvGrpSpPr>
        <p:grpSpPr>
          <a:xfrm>
            <a:off x="124554" y="2126034"/>
            <a:ext cx="4717477" cy="2916139"/>
            <a:chOff x="166071" y="2690695"/>
            <a:chExt cx="6289969" cy="3888185"/>
          </a:xfrm>
        </p:grpSpPr>
        <p:sp>
          <p:nvSpPr>
            <p:cNvPr id="343" name="Paralelogramo 342">
              <a:extLst>
                <a:ext uri="{FF2B5EF4-FFF2-40B4-BE49-F238E27FC236}">
                  <a16:creationId xmlns:a16="http://schemas.microsoft.com/office/drawing/2014/main" id="{909FD3B0-9110-4965-926A-B404AA7FB61A}"/>
                </a:ext>
              </a:extLst>
            </p:cNvPr>
            <p:cNvSpPr/>
            <p:nvPr/>
          </p:nvSpPr>
          <p:spPr>
            <a:xfrm>
              <a:off x="191464" y="2690695"/>
              <a:ext cx="6264576" cy="3816424"/>
            </a:xfrm>
            <a:prstGeom prst="parallelogram">
              <a:avLst/>
            </a:prstGeom>
            <a:solidFill>
              <a:srgbClr val="4472C4">
                <a:lumMod val="20000"/>
                <a:lumOff val="8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685800">
                <a:defRPr/>
              </a:pPr>
              <a:endParaRPr lang="es-ES" sz="1350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44" name="Imagen 9">
              <a:extLst>
                <a:ext uri="{FF2B5EF4-FFF2-40B4-BE49-F238E27FC236}">
                  <a16:creationId xmlns:a16="http://schemas.microsoft.com/office/drawing/2014/main" id="{D7BADAD1-E0EA-4D39-AA2A-DB20FFDD6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rgbClr val="5B9BD5">
                  <a:tint val="45000"/>
                  <a:satMod val="400000"/>
                </a:srgbClr>
              </a:duotone>
            </a:blip>
            <a:stretch>
              <a:fillRect/>
            </a:stretch>
          </p:blipFill>
          <p:spPr>
            <a:xfrm>
              <a:off x="1271464" y="2812400"/>
              <a:ext cx="3600000" cy="2890384"/>
            </a:xfrm>
            <a:prstGeom prst="rect">
              <a:avLst/>
            </a:prstGeom>
          </p:spPr>
        </p:pic>
        <p:sp>
          <p:nvSpPr>
            <p:cNvPr id="345" name="2 Marcador de contenido">
              <a:extLst>
                <a:ext uri="{FF2B5EF4-FFF2-40B4-BE49-F238E27FC236}">
                  <a16:creationId xmlns:a16="http://schemas.microsoft.com/office/drawing/2014/main" id="{7F8A1061-C844-4FF2-9D64-98DB6152C958}"/>
                </a:ext>
              </a:extLst>
            </p:cNvPr>
            <p:cNvSpPr txBox="1">
              <a:spLocks/>
            </p:cNvSpPr>
            <p:nvPr/>
          </p:nvSpPr>
          <p:spPr>
            <a:xfrm>
              <a:off x="166071" y="3092989"/>
              <a:ext cx="1728072" cy="776078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>
              <a:noAutofit/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18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600">
                  <a:solidFill>
                    <a:schemeClr val="tx1"/>
                  </a:solidFill>
                  <a:latin typeface="+mn-lt"/>
                  <a:cs typeface="+mn-cs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9pPr>
            </a:lstStyle>
            <a:p>
              <a:pPr marL="0" indent="0" defTabSz="578644">
                <a:spcBef>
                  <a:spcPts val="0"/>
                </a:spcBef>
                <a:buNone/>
                <a:tabLst>
                  <a:tab pos="3158729" algn="l"/>
                </a:tabLst>
                <a:defRPr/>
              </a:pPr>
              <a:r>
                <a:rPr lang="en-US" sz="900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ICTS network formed by the clean rooms and labs of </a:t>
              </a:r>
              <a:r>
                <a:rPr lang="en-US" sz="900" b="1" kern="0" dirty="0">
                  <a:solidFill>
                    <a:prstClr val="black"/>
                  </a:solidFill>
                  <a:latin typeface="Calibri" panose="020F0502020204030204"/>
                  <a:cs typeface="Arial" panose="020B0604020202020204" pitchFamily="34" charset="0"/>
                </a:rPr>
                <a:t>three nodes:</a:t>
              </a:r>
            </a:p>
          </p:txBody>
        </p:sp>
        <p:sp>
          <p:nvSpPr>
            <p:cNvPr id="346" name="Rectángulo 6">
              <a:extLst>
                <a:ext uri="{FF2B5EF4-FFF2-40B4-BE49-F238E27FC236}">
                  <a16:creationId xmlns:a16="http://schemas.microsoft.com/office/drawing/2014/main" id="{B879E98D-86C0-4572-B64B-9ABBFCB54EF7}"/>
                </a:ext>
              </a:extLst>
            </p:cNvPr>
            <p:cNvSpPr/>
            <p:nvPr/>
          </p:nvSpPr>
          <p:spPr>
            <a:xfrm>
              <a:off x="4099553" y="3783299"/>
              <a:ext cx="191016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IMB-CNM</a:t>
              </a:r>
              <a:r>
                <a:rPr lang="en-US" sz="105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defTabSz="685800">
                <a:defRPr/>
              </a:pPr>
              <a:r>
                <a:rPr lang="en-US" sz="825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Institute of Microelectronics of Barcelona (CNM, </a:t>
              </a:r>
              <a:r>
                <a:rPr lang="en-US" sz="825" kern="0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CSIC</a:t>
              </a:r>
              <a:r>
                <a:rPr lang="en-US" sz="825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685800">
                <a:defRPr/>
              </a:pPr>
              <a:r>
                <a:rPr lang="en-US" sz="825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Barcelona</a:t>
              </a:r>
            </a:p>
          </p:txBody>
        </p:sp>
        <p:sp>
          <p:nvSpPr>
            <p:cNvPr id="347" name="Rectángulo 7">
              <a:extLst>
                <a:ext uri="{FF2B5EF4-FFF2-40B4-BE49-F238E27FC236}">
                  <a16:creationId xmlns:a16="http://schemas.microsoft.com/office/drawing/2014/main" id="{64C1B0B3-320C-4F04-AD64-A5804FF07B73}"/>
                </a:ext>
              </a:extLst>
            </p:cNvPr>
            <p:cNvSpPr/>
            <p:nvPr/>
          </p:nvSpPr>
          <p:spPr>
            <a:xfrm>
              <a:off x="1344010" y="4160990"/>
              <a:ext cx="1793904" cy="11541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defTabSz="685800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ISOM</a:t>
              </a:r>
            </a:p>
            <a:p>
              <a:pPr algn="r" defTabSz="685800">
                <a:defRPr/>
              </a:pPr>
              <a:r>
                <a:rPr lang="en-US" sz="825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Institute of Optoelectronic Systems and Micro-technology </a:t>
              </a:r>
              <a:r>
                <a:rPr lang="en-US" sz="825" kern="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(UPM</a:t>
              </a:r>
              <a:r>
                <a:rPr lang="en-US" sz="825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algn="r" defTabSz="685800">
                <a:defRPr/>
              </a:pPr>
              <a:r>
                <a:rPr lang="en-US" sz="825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Madrid</a:t>
              </a:r>
            </a:p>
          </p:txBody>
        </p:sp>
        <p:sp>
          <p:nvSpPr>
            <p:cNvPr id="348" name="Rectángulo 8">
              <a:extLst>
                <a:ext uri="{FF2B5EF4-FFF2-40B4-BE49-F238E27FC236}">
                  <a16:creationId xmlns:a16="http://schemas.microsoft.com/office/drawing/2014/main" id="{48BE20BB-FAB6-4929-BD96-65EA5D0534FA}"/>
                </a:ext>
              </a:extLst>
            </p:cNvPr>
            <p:cNvSpPr/>
            <p:nvPr/>
          </p:nvSpPr>
          <p:spPr>
            <a:xfrm>
              <a:off x="3504261" y="4514796"/>
              <a:ext cx="1802739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685800">
                <a:defRPr/>
              </a:pPr>
              <a:r>
                <a:rPr lang="en-US" sz="900" b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NTC </a:t>
              </a:r>
            </a:p>
            <a:p>
              <a:pPr defTabSz="685800">
                <a:defRPr/>
              </a:pPr>
              <a:r>
                <a:rPr lang="en-US" sz="825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Nano-photonics Technology Center (</a:t>
              </a:r>
              <a:r>
                <a:rPr lang="en-US" sz="825" kern="0" dirty="0">
                  <a:solidFill>
                    <a:srgbClr val="ED7D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UPV</a:t>
              </a:r>
              <a:r>
                <a:rPr lang="en-US" sz="825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  <a:p>
              <a:pPr defTabSz="685800">
                <a:defRPr/>
              </a:pPr>
              <a:r>
                <a:rPr lang="en-US" sz="825" i="1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Valencia</a:t>
              </a:r>
            </a:p>
          </p:txBody>
        </p:sp>
        <p:pic>
          <p:nvPicPr>
            <p:cNvPr id="351" name="Imagen 350">
              <a:extLst>
                <a:ext uri="{FF2B5EF4-FFF2-40B4-BE49-F238E27FC236}">
                  <a16:creationId xmlns:a16="http://schemas.microsoft.com/office/drawing/2014/main" id="{87A13941-4393-4AC2-B60F-15622C02F12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68860" y="5693055"/>
              <a:ext cx="3467100" cy="885825"/>
            </a:xfrm>
            <a:prstGeom prst="rect">
              <a:avLst/>
            </a:prstGeom>
          </p:spPr>
        </p:pic>
        <p:sp>
          <p:nvSpPr>
            <p:cNvPr id="353" name="Rectángulo 352">
              <a:extLst>
                <a:ext uri="{FF2B5EF4-FFF2-40B4-BE49-F238E27FC236}">
                  <a16:creationId xmlns:a16="http://schemas.microsoft.com/office/drawing/2014/main" id="{991E256E-1D64-46FF-9BAE-C64128256BD5}"/>
                </a:ext>
              </a:extLst>
            </p:cNvPr>
            <p:cNvSpPr/>
            <p:nvPr/>
          </p:nvSpPr>
          <p:spPr>
            <a:xfrm>
              <a:off x="468762" y="5373109"/>
              <a:ext cx="2253181" cy="33855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800">
                <a:defRPr/>
              </a:pPr>
              <a:r>
                <a:rPr lang="es-ES" sz="1050" kern="0" dirty="0">
                  <a:solidFill>
                    <a:prstClr val="black"/>
                  </a:solidFill>
                  <a:hlinkClick r:id="rId7"/>
                </a:rPr>
                <a:t>https://micronanofabs.org/</a:t>
              </a:r>
              <a:endParaRPr lang="es-ES" sz="1050" kern="0" dirty="0">
                <a:solidFill>
                  <a:prstClr val="black"/>
                </a:solidFill>
              </a:endParaRPr>
            </a:p>
          </p:txBody>
        </p:sp>
        <p:pic>
          <p:nvPicPr>
            <p:cNvPr id="354" name="Imagen 353">
              <a:extLst>
                <a:ext uri="{FF2B5EF4-FFF2-40B4-BE49-F238E27FC236}">
                  <a16:creationId xmlns:a16="http://schemas.microsoft.com/office/drawing/2014/main" id="{0E184B88-F80D-4EB7-9F87-D703DE23A51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68762" y="5780951"/>
              <a:ext cx="1522800" cy="648000"/>
            </a:xfrm>
            <a:prstGeom prst="rect">
              <a:avLst/>
            </a:prstGeom>
          </p:spPr>
        </p:pic>
      </p:grpSp>
      <p:graphicFrame>
        <p:nvGraphicFramePr>
          <p:cNvPr id="355" name="Tabla 17">
            <a:extLst>
              <a:ext uri="{FF2B5EF4-FFF2-40B4-BE49-F238E27FC236}">
                <a16:creationId xmlns:a16="http://schemas.microsoft.com/office/drawing/2014/main" id="{F8EEB52D-6B02-417B-887E-01AF11FF3CC4}"/>
              </a:ext>
            </a:extLst>
          </p:cNvPr>
          <p:cNvGraphicFramePr/>
          <p:nvPr>
            <p:extLst/>
          </p:nvPr>
        </p:nvGraphicFramePr>
        <p:xfrm>
          <a:off x="5023200" y="2126033"/>
          <a:ext cx="3856147" cy="2321932"/>
        </p:xfrm>
        <a:graphic>
          <a:graphicData uri="http://schemas.openxmlformats.org/drawingml/2006/table">
            <a:tbl>
              <a:tblPr/>
              <a:tblGrid>
                <a:gridCol w="17368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33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5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046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78181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endParaRPr lang="en-US" sz="1200" b="1" strike="noStrike" spc="-1" noProof="0" dirty="0">
                        <a:solidFill>
                          <a:srgbClr val="404040"/>
                        </a:solidFill>
                        <a:latin typeface="Calibri"/>
                      </a:endParaRP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6480">
                      <a:solidFill>
                        <a:srgbClr val="FFC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noProof="0" dirty="0">
                          <a:solidFill>
                            <a:schemeClr val="tx1"/>
                          </a:solidFill>
                          <a:latin typeface="Calibri"/>
                        </a:rPr>
                        <a:t>IMB-CNM</a:t>
                      </a:r>
                      <a:endParaRPr lang="en-US" sz="1400" b="0" strike="noStrike" spc="-1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>
                      <a:solidFill>
                        <a:srgbClr val="FFC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noProof="0" dirty="0">
                          <a:solidFill>
                            <a:schemeClr val="tx1"/>
                          </a:solidFill>
                          <a:latin typeface="Calibri"/>
                        </a:rPr>
                        <a:t>ISOM</a:t>
                      </a:r>
                      <a:endParaRPr lang="en-US" sz="1400" b="0" strike="noStrike" spc="-1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>
                      <a:solidFill>
                        <a:srgbClr val="FFC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0"/>
                    </a:solidFill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lang="en-US" sz="1400" b="1" strike="noStrike" spc="-1" noProof="0" dirty="0">
                          <a:solidFill>
                            <a:schemeClr val="tx1"/>
                          </a:solidFill>
                          <a:latin typeface="Calibri"/>
                        </a:rPr>
                        <a:t>NTC</a:t>
                      </a:r>
                      <a:endParaRPr lang="en-US" sz="1400" b="0" strike="noStrike" spc="-1" noProof="0" dirty="0">
                        <a:solidFill>
                          <a:schemeClr val="tx1"/>
                        </a:solidFill>
                        <a:latin typeface="Calibri"/>
                      </a:endParaRP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6480">
                      <a:solidFill>
                        <a:srgbClr val="FFC000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D1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Clean room (m</a:t>
                      </a:r>
                      <a:r>
                        <a:rPr lang="en-US" sz="1200" b="0" strike="noStrike" spc="-1" baseline="30000" noProof="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1,500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400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>
                      <a:noFill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500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6480">
                      <a:noFill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Packaging (m</a:t>
                      </a:r>
                      <a:r>
                        <a:rPr lang="en-US" sz="1200" b="0" strike="noStrike" spc="-1" baseline="30000" noProof="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75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Characterization labs (m</a:t>
                      </a:r>
                      <a:r>
                        <a:rPr lang="en-US" sz="1200" b="0" strike="noStrike" spc="-1" baseline="30000" noProof="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)</a:t>
                      </a: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60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300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Wafer diameter (mm)</a:t>
                      </a: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100 &amp; 150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50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150 &amp; 200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Building</a:t>
                      </a: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1991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2000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2009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Total ICTS staff</a:t>
                      </a: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45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noProof="0" dirty="0">
                          <a:solidFill>
                            <a:srgbClr val="404040"/>
                          </a:solidFill>
                          <a:latin typeface="Calibri"/>
                        </a:rPr>
                        <a:t>Process staff</a:t>
                      </a:r>
                      <a:endParaRPr lang="en-US" sz="1200" b="0" strike="noStrike" spc="-1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12700" cap="flat" cmpd="sng" algn="ctr">
                      <a:solidFill>
                        <a:srgbClr val="FED1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4999"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lang="en-US" sz="1200" b="0" strike="noStrike" spc="-1" noProof="0" dirty="0">
                          <a:solidFill>
                            <a:srgbClr val="404040"/>
                          </a:solidFill>
                          <a:latin typeface="Calibri"/>
                        </a:rPr>
                        <a:t>Maintenance</a:t>
                      </a:r>
                      <a:r>
                        <a:rPr lang="en-US" sz="1200" b="0" strike="noStrike" spc="-1" baseline="0" noProof="0" dirty="0">
                          <a:solidFill>
                            <a:srgbClr val="404040"/>
                          </a:solidFill>
                          <a:latin typeface="Calibri"/>
                        </a:rPr>
                        <a:t> staff</a:t>
                      </a:r>
                      <a:endParaRPr lang="en-US" sz="1200" b="0" strike="noStrike" spc="-1" noProof="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34290" marR="34290" marT="34290" marB="34290" anchor="ctr">
                    <a:lnL w="6480">
                      <a:solidFill>
                        <a:srgbClr val="FFC000"/>
                      </a:solidFill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>
                      <a:noFill/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17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354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53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709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5886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062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240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418" algn="l" defTabSz="914354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  <a:buNone/>
                        <a:tabLst>
                          <a:tab pos="0" algn="l"/>
                        </a:tabLst>
                      </a:pPr>
                      <a:r>
                        <a:rPr lang="en-US" sz="1200" b="0" strike="noStrike" spc="-1" noProof="0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34290" marR="34290" marT="34290" marB="34290" anchor="ctr">
                    <a:lnL>
                      <a:noFill/>
                    </a:lnL>
                    <a:lnR w="6480">
                      <a:solidFill>
                        <a:srgbClr val="FFC000"/>
                      </a:solidFill>
                    </a:lnR>
                    <a:lnT w="648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480">
                      <a:solidFill>
                        <a:srgbClr val="FFC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02882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A1F01930-773E-4307-888E-5A6E9D736A87}"/>
              </a:ext>
            </a:extLst>
          </p:cNvPr>
          <p:cNvSpPr/>
          <p:nvPr/>
        </p:nvSpPr>
        <p:spPr>
          <a:xfrm>
            <a:off x="235637" y="1462162"/>
            <a:ext cx="4718651" cy="16664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 sz="1500" dirty="0">
              <a:solidFill>
                <a:schemeClr val="tx1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DE41C7C-1BED-4961-BDCC-E268B8E98CE5}"/>
              </a:ext>
            </a:extLst>
          </p:cNvPr>
          <p:cNvSpPr txBox="1"/>
          <p:nvPr/>
        </p:nvSpPr>
        <p:spPr>
          <a:xfrm>
            <a:off x="3592644" y="1833694"/>
            <a:ext cx="1249387" cy="4243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51435" rIns="51435" bIns="51435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dirty="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CB80A4A-857A-402B-B2E6-A7158A8E2E09}"/>
              </a:ext>
            </a:extLst>
          </p:cNvPr>
          <p:cNvSpPr txBox="1"/>
          <p:nvPr/>
        </p:nvSpPr>
        <p:spPr>
          <a:xfrm>
            <a:off x="413539" y="2414690"/>
            <a:ext cx="1332509" cy="4243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51435" rIns="51435" bIns="51435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dirty="0">
                <a:solidFill>
                  <a:schemeClr val="bg1"/>
                </a:solidFill>
              </a:rPr>
              <a:t>Nanofabrication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34F75ED-31F4-4F51-8B09-626BE9A4FCE4}"/>
              </a:ext>
            </a:extLst>
          </p:cNvPr>
          <p:cNvSpPr txBox="1"/>
          <p:nvPr/>
        </p:nvSpPr>
        <p:spPr>
          <a:xfrm>
            <a:off x="413539" y="1833694"/>
            <a:ext cx="1332509" cy="4243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51435" rIns="51435" bIns="51435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dirty="0">
                <a:solidFill>
                  <a:schemeClr val="bg1"/>
                </a:solidFill>
              </a:rPr>
              <a:t>Microfabrication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7150702-A051-4EA8-B7B1-E98FD9844B9D}"/>
              </a:ext>
            </a:extLst>
          </p:cNvPr>
          <p:cNvSpPr txBox="1"/>
          <p:nvPr/>
        </p:nvSpPr>
        <p:spPr>
          <a:xfrm>
            <a:off x="3592644" y="2414690"/>
            <a:ext cx="1249387" cy="42439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1435" tIns="51435" rIns="51435" bIns="51435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350" dirty="0">
                <a:solidFill>
                  <a:schemeClr val="bg1"/>
                </a:solidFill>
              </a:rPr>
              <a:t>Characterization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9E21914D-D12B-4ECF-91A1-228D2C2BB7DB}"/>
              </a:ext>
            </a:extLst>
          </p:cNvPr>
          <p:cNvSpPr txBox="1"/>
          <p:nvPr/>
        </p:nvSpPr>
        <p:spPr>
          <a:xfrm>
            <a:off x="5409936" y="1711116"/>
            <a:ext cx="1242000" cy="6210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51435" tIns="51435" rIns="51435" bIns="51435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1"/>
                </a:solidFill>
              </a:rPr>
              <a:t>Devices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26DB42C-EF27-4A5A-B3B0-11663AE7DCC2}"/>
              </a:ext>
            </a:extLst>
          </p:cNvPr>
          <p:cNvSpPr txBox="1"/>
          <p:nvPr/>
        </p:nvSpPr>
        <p:spPr>
          <a:xfrm>
            <a:off x="5409936" y="2389939"/>
            <a:ext cx="1242000" cy="62100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spcFirstLastPara="0" vert="horz" wrap="square" lIns="51435" tIns="51435" rIns="51435" bIns="51435" numCol="1" spcCol="1270" anchor="ctr" anchorCtr="0">
            <a:noAutofit/>
          </a:bodyPr>
          <a:lstStyle/>
          <a:p>
            <a:pPr algn="ctr" defTabSz="600075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dirty="0">
                <a:solidFill>
                  <a:schemeClr val="bg1"/>
                </a:solidFill>
              </a:rPr>
              <a:t>Systems</a:t>
            </a:r>
          </a:p>
        </p:txBody>
      </p:sp>
      <p:sp>
        <p:nvSpPr>
          <p:cNvPr id="21" name="Flecha derecha 17">
            <a:extLst>
              <a:ext uri="{FF2B5EF4-FFF2-40B4-BE49-F238E27FC236}">
                <a16:creationId xmlns:a16="http://schemas.microsoft.com/office/drawing/2014/main" id="{617EAD70-55FA-4B9E-8F98-8F9E3DBD3B94}"/>
              </a:ext>
            </a:extLst>
          </p:cNvPr>
          <p:cNvSpPr/>
          <p:nvPr/>
        </p:nvSpPr>
        <p:spPr>
          <a:xfrm>
            <a:off x="5022926" y="2138985"/>
            <a:ext cx="292025" cy="41211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350"/>
          </a:p>
        </p:txBody>
      </p:sp>
      <p:sp>
        <p:nvSpPr>
          <p:cNvPr id="22" name="Flecha derecha 18">
            <a:extLst>
              <a:ext uri="{FF2B5EF4-FFF2-40B4-BE49-F238E27FC236}">
                <a16:creationId xmlns:a16="http://schemas.microsoft.com/office/drawing/2014/main" id="{F38D20E0-CD5C-4509-95AE-5B9897A0E219}"/>
              </a:ext>
            </a:extLst>
          </p:cNvPr>
          <p:cNvSpPr/>
          <p:nvPr/>
        </p:nvSpPr>
        <p:spPr>
          <a:xfrm>
            <a:off x="6751405" y="2151938"/>
            <a:ext cx="292025" cy="412110"/>
          </a:xfrm>
          <a:prstGeom prst="righ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24" name="Grupo 23">
            <a:extLst>
              <a:ext uri="{FF2B5EF4-FFF2-40B4-BE49-F238E27FC236}">
                <a16:creationId xmlns:a16="http://schemas.microsoft.com/office/drawing/2014/main" id="{B372B329-3D14-435E-A02D-FD4BD2EACC4E}"/>
              </a:ext>
            </a:extLst>
          </p:cNvPr>
          <p:cNvGrpSpPr/>
          <p:nvPr/>
        </p:nvGrpSpPr>
        <p:grpSpPr>
          <a:xfrm>
            <a:off x="7330120" y="1569784"/>
            <a:ext cx="1508354" cy="488753"/>
            <a:chOff x="715326" y="1235"/>
            <a:chExt cx="2193146" cy="651670"/>
          </a:xfrm>
        </p:grpSpPr>
        <p:sp>
          <p:nvSpPr>
            <p:cNvPr id="25" name="Pentágono 52">
              <a:extLst>
                <a:ext uri="{FF2B5EF4-FFF2-40B4-BE49-F238E27FC236}">
                  <a16:creationId xmlns:a16="http://schemas.microsoft.com/office/drawing/2014/main" id="{D3DDB6C3-AE61-419F-B176-ABBE998FC1B2}"/>
                </a:ext>
              </a:extLst>
            </p:cNvPr>
            <p:cNvSpPr/>
            <p:nvPr/>
          </p:nvSpPr>
          <p:spPr>
            <a:xfrm rot="10800000">
              <a:off x="715326" y="1235"/>
              <a:ext cx="2193146" cy="651670"/>
            </a:xfrm>
            <a:prstGeom prst="homePlat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26" name="Pentágono 4">
              <a:extLst>
                <a:ext uri="{FF2B5EF4-FFF2-40B4-BE49-F238E27FC236}">
                  <a16:creationId xmlns:a16="http://schemas.microsoft.com/office/drawing/2014/main" id="{BAF98DEF-D34B-4185-B404-085B3CE7626A}"/>
                </a:ext>
              </a:extLst>
            </p:cNvPr>
            <p:cNvSpPr txBox="1"/>
            <p:nvPr/>
          </p:nvSpPr>
          <p:spPr>
            <a:xfrm rot="21600000">
              <a:off x="878243" y="1235"/>
              <a:ext cx="2030229" cy="6516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15526" tIns="45720" rIns="85344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Health and Environment Axis</a:t>
              </a:r>
            </a:p>
          </p:txBody>
        </p:sp>
      </p:grpSp>
      <p:sp>
        <p:nvSpPr>
          <p:cNvPr id="27" name="Elipse 26">
            <a:extLst>
              <a:ext uri="{FF2B5EF4-FFF2-40B4-BE49-F238E27FC236}">
                <a16:creationId xmlns:a16="http://schemas.microsoft.com/office/drawing/2014/main" id="{090B8B4E-43F5-41E2-8E04-4AE35583E88D}"/>
              </a:ext>
            </a:extLst>
          </p:cNvPr>
          <p:cNvSpPr/>
          <p:nvPr/>
        </p:nvSpPr>
        <p:spPr>
          <a:xfrm>
            <a:off x="7107583" y="1569784"/>
            <a:ext cx="488753" cy="488753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2B9F71D-B344-441A-BFED-2F2803CE5A1A}"/>
              </a:ext>
            </a:extLst>
          </p:cNvPr>
          <p:cNvGrpSpPr/>
          <p:nvPr/>
        </p:nvGrpSpPr>
        <p:grpSpPr>
          <a:xfrm>
            <a:off x="7330120" y="2204432"/>
            <a:ext cx="1508354" cy="488753"/>
            <a:chOff x="715326" y="847433"/>
            <a:chExt cx="2193146" cy="651670"/>
          </a:xfrm>
        </p:grpSpPr>
        <p:sp>
          <p:nvSpPr>
            <p:cNvPr id="29" name="Pentágono 50">
              <a:extLst>
                <a:ext uri="{FF2B5EF4-FFF2-40B4-BE49-F238E27FC236}">
                  <a16:creationId xmlns:a16="http://schemas.microsoft.com/office/drawing/2014/main" id="{B9DC7AA7-557A-4A69-ABEE-DCCA3689C1FB}"/>
                </a:ext>
              </a:extLst>
            </p:cNvPr>
            <p:cNvSpPr/>
            <p:nvPr/>
          </p:nvSpPr>
          <p:spPr>
            <a:xfrm rot="10800000">
              <a:off x="715326" y="847433"/>
              <a:ext cx="2193146" cy="651670"/>
            </a:xfrm>
            <a:prstGeom prst="homePlat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30" name="Pentágono 7">
              <a:extLst>
                <a:ext uri="{FF2B5EF4-FFF2-40B4-BE49-F238E27FC236}">
                  <a16:creationId xmlns:a16="http://schemas.microsoft.com/office/drawing/2014/main" id="{7B857A8C-8710-4933-945D-559B2D06043F}"/>
                </a:ext>
              </a:extLst>
            </p:cNvPr>
            <p:cNvSpPr txBox="1"/>
            <p:nvPr/>
          </p:nvSpPr>
          <p:spPr>
            <a:xfrm rot="21600000">
              <a:off x="878243" y="847433"/>
              <a:ext cx="2030229" cy="6516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15526" tIns="45720" rIns="85344" bIns="45720" numCol="1" spcCol="1270" anchor="ctr" anchorCtr="0">
              <a:noAutofit/>
            </a:bodyPr>
            <a:lstStyle/>
            <a:p>
              <a:pPr algn="ctr" defTabSz="685800">
                <a:spcBef>
                  <a:spcPct val="0"/>
                </a:spcBef>
                <a:defRPr/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Energy and Mobility Axis</a:t>
              </a:r>
            </a:p>
          </p:txBody>
        </p:sp>
      </p:grpSp>
      <p:sp>
        <p:nvSpPr>
          <p:cNvPr id="31" name="Elipse 30">
            <a:extLst>
              <a:ext uri="{FF2B5EF4-FFF2-40B4-BE49-F238E27FC236}">
                <a16:creationId xmlns:a16="http://schemas.microsoft.com/office/drawing/2014/main" id="{EA06EC72-AF15-40CC-9323-A5A808C6AF82}"/>
              </a:ext>
            </a:extLst>
          </p:cNvPr>
          <p:cNvSpPr/>
          <p:nvPr/>
        </p:nvSpPr>
        <p:spPr>
          <a:xfrm>
            <a:off x="7107583" y="2204432"/>
            <a:ext cx="488753" cy="488753"/>
          </a:xfrm>
          <a:prstGeom prst="ellipse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</p:sp>
      <p:grpSp>
        <p:nvGrpSpPr>
          <p:cNvPr id="32" name="Grupo 31">
            <a:extLst>
              <a:ext uri="{FF2B5EF4-FFF2-40B4-BE49-F238E27FC236}">
                <a16:creationId xmlns:a16="http://schemas.microsoft.com/office/drawing/2014/main" id="{DA412C82-F218-416F-A70A-000830A514A1}"/>
              </a:ext>
            </a:extLst>
          </p:cNvPr>
          <p:cNvGrpSpPr/>
          <p:nvPr/>
        </p:nvGrpSpPr>
        <p:grpSpPr>
          <a:xfrm>
            <a:off x="7330120" y="2839081"/>
            <a:ext cx="1508354" cy="488753"/>
            <a:chOff x="715326" y="1693632"/>
            <a:chExt cx="2193146" cy="651670"/>
          </a:xfrm>
        </p:grpSpPr>
        <p:sp>
          <p:nvSpPr>
            <p:cNvPr id="33" name="Pentágono 48">
              <a:extLst>
                <a:ext uri="{FF2B5EF4-FFF2-40B4-BE49-F238E27FC236}">
                  <a16:creationId xmlns:a16="http://schemas.microsoft.com/office/drawing/2014/main" id="{ACD99906-A496-4673-8D5A-FFB0B2CB41A7}"/>
                </a:ext>
              </a:extLst>
            </p:cNvPr>
            <p:cNvSpPr/>
            <p:nvPr/>
          </p:nvSpPr>
          <p:spPr>
            <a:xfrm rot="10800000">
              <a:off x="715326" y="1693632"/>
              <a:ext cx="2193146" cy="651670"/>
            </a:xfrm>
            <a:prstGeom prst="homePlate">
              <a:avLst/>
            </a:prstGeom>
            <a:solidFill>
              <a:srgbClr val="ED7D31">
                <a:lumMod val="60000"/>
                <a:lumOff val="40000"/>
              </a:srgbClr>
            </a:solidFill>
            <a:ln w="12700" cap="flat" cmpd="sng" algn="ctr">
              <a:solidFill>
                <a:sysClr val="window" lastClr="FFFFFF">
                  <a:hueOff val="0"/>
                  <a:satOff val="0"/>
                  <a:lumOff val="0"/>
                  <a:alphaOff val="0"/>
                </a:sysClr>
              </a:solidFill>
              <a:prstDash val="solid"/>
              <a:miter lim="800000"/>
            </a:ln>
            <a:effectLst/>
          </p:spPr>
        </p:sp>
        <p:sp>
          <p:nvSpPr>
            <p:cNvPr id="34" name="Pentágono 10">
              <a:extLst>
                <a:ext uri="{FF2B5EF4-FFF2-40B4-BE49-F238E27FC236}">
                  <a16:creationId xmlns:a16="http://schemas.microsoft.com/office/drawing/2014/main" id="{1BDFC5DE-B2EF-4681-AB7C-69A7C7AEBD3D}"/>
                </a:ext>
              </a:extLst>
            </p:cNvPr>
            <p:cNvSpPr txBox="1"/>
            <p:nvPr/>
          </p:nvSpPr>
          <p:spPr>
            <a:xfrm rot="21600000">
              <a:off x="878243" y="1693632"/>
              <a:ext cx="2030229" cy="65167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spcFirstLastPara="0" vert="horz" wrap="square" lIns="215526" tIns="45720" rIns="85344" bIns="45720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1200" dirty="0">
                  <a:solidFill>
                    <a:sysClr val="windowText" lastClr="000000"/>
                  </a:solidFill>
                  <a:latin typeface="Calibri" panose="020F0502020204030204"/>
                </a:rPr>
                <a:t>Physics Frontiers and Security Axis</a:t>
              </a:r>
            </a:p>
          </p:txBody>
        </p:sp>
      </p:grpSp>
      <p:sp>
        <p:nvSpPr>
          <p:cNvPr id="35" name="Elipse 34">
            <a:extLst>
              <a:ext uri="{FF2B5EF4-FFF2-40B4-BE49-F238E27FC236}">
                <a16:creationId xmlns:a16="http://schemas.microsoft.com/office/drawing/2014/main" id="{2A67DDA5-34EC-4196-A98A-0C6F35975B09}"/>
              </a:ext>
            </a:extLst>
          </p:cNvPr>
          <p:cNvSpPr/>
          <p:nvPr/>
        </p:nvSpPr>
        <p:spPr>
          <a:xfrm>
            <a:off x="7107583" y="2839081"/>
            <a:ext cx="488753" cy="488753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solidFill>
              <a:srgbClr val="ED7D31"/>
            </a:solidFill>
            <a:prstDash val="solid"/>
            <a:miter lim="800000"/>
          </a:ln>
          <a:effectLst/>
        </p:spPr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E14E96F-951D-4200-A4F8-EBACD2EB4BF9}"/>
              </a:ext>
            </a:extLst>
          </p:cNvPr>
          <p:cNvSpPr txBox="1"/>
          <p:nvPr/>
        </p:nvSpPr>
        <p:spPr>
          <a:xfrm>
            <a:off x="1709683" y="1551633"/>
            <a:ext cx="1880876" cy="150041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00"/>
                </a:solidFill>
              </a:rPr>
              <a:t>Silicon</a:t>
            </a:r>
            <a:r>
              <a:rPr lang="en-US" sz="1200" dirty="0">
                <a:solidFill>
                  <a:srgbClr val="FFFF00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</a:rPr>
              <a:t>(incl. photonics, quantum, neuromorphic)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00"/>
                </a:solidFill>
              </a:rPr>
              <a:t>Wide band gap semiconductors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00"/>
                </a:solidFill>
              </a:rPr>
              <a:t>2D materials </a:t>
            </a:r>
            <a:r>
              <a:rPr lang="en-US" sz="1200" dirty="0">
                <a:solidFill>
                  <a:schemeClr val="bg1"/>
                </a:solidFill>
              </a:rPr>
              <a:t>(Graphene, …)</a:t>
            </a:r>
          </a:p>
          <a:p>
            <a:pPr marL="133350" indent="-133350">
              <a:buFont typeface="Arial" panose="020B0604020202020204" pitchFamily="34" charset="0"/>
              <a:buChar char="•"/>
            </a:pPr>
            <a:r>
              <a:rPr lang="en-US" sz="1350" dirty="0">
                <a:solidFill>
                  <a:srgbClr val="FFFF00"/>
                </a:solidFill>
              </a:rPr>
              <a:t>Polymers / Paper</a:t>
            </a:r>
          </a:p>
        </p:txBody>
      </p:sp>
      <p:pic>
        <p:nvPicPr>
          <p:cNvPr id="47" name="Imagen 11"/>
          <p:cNvPicPr/>
          <p:nvPr/>
        </p:nvPicPr>
        <p:blipFill>
          <a:blip r:embed="rId6"/>
          <a:stretch/>
        </p:blipFill>
        <p:spPr>
          <a:xfrm>
            <a:off x="628054" y="1259834"/>
            <a:ext cx="503261" cy="491519"/>
          </a:xfrm>
          <a:prstGeom prst="rect">
            <a:avLst/>
          </a:prstGeom>
          <a:ln w="0">
            <a:noFill/>
          </a:ln>
        </p:spPr>
      </p:pic>
      <p:sp>
        <p:nvSpPr>
          <p:cNvPr id="48" name="Título 2"/>
          <p:cNvSpPr txBox="1">
            <a:spLocks/>
          </p:cNvSpPr>
          <p:nvPr/>
        </p:nvSpPr>
        <p:spPr bwMode="auto">
          <a:xfrm>
            <a:off x="180528" y="747491"/>
            <a:ext cx="9144000" cy="526348"/>
          </a:xfrm>
          <a:prstGeom prst="rect">
            <a:avLst/>
          </a:prstGeom>
        </p:spPr>
        <p:txBody>
          <a:bodyPr/>
          <a:lstStyle>
            <a:lvl1pPr algn="l" defTabSz="914354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004996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sz="2250" dirty="0"/>
              <a:t>Technologies &amp; Advanced Processes for Micro &amp; </a:t>
            </a:r>
            <a:r>
              <a:rPr lang="en-US" sz="2250" dirty="0" err="1"/>
              <a:t>Nanosystems</a:t>
            </a:r>
            <a:endParaRPr lang="en-US" sz="2250" dirty="0"/>
          </a:p>
        </p:txBody>
      </p:sp>
      <p:pic>
        <p:nvPicPr>
          <p:cNvPr id="44" name="Imagen 43">
            <a:extLst>
              <a:ext uri="{FF2B5EF4-FFF2-40B4-BE49-F238E27FC236}">
                <a16:creationId xmlns:a16="http://schemas.microsoft.com/office/drawing/2014/main" id="{A44269EC-85B4-4B88-9D37-CBDA50D7B6E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854" y="4021918"/>
            <a:ext cx="592361" cy="589260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C7E1D78E-FDBD-4412-B1DC-C54A75E058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731" y="3814661"/>
            <a:ext cx="1254410" cy="801429"/>
          </a:xfrm>
          <a:prstGeom prst="rect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49" name="CuadroTexto 48">
            <a:extLst>
              <a:ext uri="{FF2B5EF4-FFF2-40B4-BE49-F238E27FC236}">
                <a16:creationId xmlns:a16="http://schemas.microsoft.com/office/drawing/2014/main" id="{BCE70597-E319-479B-8D66-2E3571D36008}"/>
              </a:ext>
            </a:extLst>
          </p:cNvPr>
          <p:cNvSpPr txBox="1"/>
          <p:nvPr/>
        </p:nvSpPr>
        <p:spPr>
          <a:xfrm>
            <a:off x="5683731" y="4699731"/>
            <a:ext cx="169529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Si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radiation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sensors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0" name="Imagen 49">
            <a:extLst>
              <a:ext uri="{FF2B5EF4-FFF2-40B4-BE49-F238E27FC236}">
                <a16:creationId xmlns:a16="http://schemas.microsoft.com/office/drawing/2014/main" id="{55972F69-5662-49B6-B2BB-14F21D0A35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350" y="3840422"/>
            <a:ext cx="1027674" cy="770756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7A444E6D-8A9B-40A6-A0D7-014A42508952}"/>
              </a:ext>
            </a:extLst>
          </p:cNvPr>
          <p:cNvSpPr txBox="1"/>
          <p:nvPr/>
        </p:nvSpPr>
        <p:spPr>
          <a:xfrm>
            <a:off x="4506214" y="4666963"/>
            <a:ext cx="91539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Smart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power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modules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2BD7FFE0-9BF7-489C-8824-6AB63B117BC6}"/>
              </a:ext>
            </a:extLst>
          </p:cNvPr>
          <p:cNvSpPr txBox="1"/>
          <p:nvPr/>
        </p:nvSpPr>
        <p:spPr>
          <a:xfrm>
            <a:off x="2447106" y="4653272"/>
            <a:ext cx="9299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Sweat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patches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53" name="Conector recto 52">
            <a:extLst>
              <a:ext uri="{FF2B5EF4-FFF2-40B4-BE49-F238E27FC236}">
                <a16:creationId xmlns:a16="http://schemas.microsoft.com/office/drawing/2014/main" id="{868AD83C-C071-4F13-A05B-14C7034F9BE6}"/>
              </a:ext>
            </a:extLst>
          </p:cNvPr>
          <p:cNvCxnSpPr>
            <a:cxnSpLocks/>
          </p:cNvCxnSpPr>
          <p:nvPr/>
        </p:nvCxnSpPr>
        <p:spPr>
          <a:xfrm>
            <a:off x="845586" y="2711269"/>
            <a:ext cx="672069" cy="0"/>
          </a:xfrm>
          <a:prstGeom prst="line">
            <a:avLst/>
          </a:prstGeom>
          <a:solidFill>
            <a:schemeClr val="bg1">
              <a:alpha val="0"/>
            </a:schemeClr>
          </a:solidFill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Imagen 53">
            <a:extLst>
              <a:ext uri="{FF2B5EF4-FFF2-40B4-BE49-F238E27FC236}">
                <a16:creationId xmlns:a16="http://schemas.microsoft.com/office/drawing/2014/main" id="{4FFE54E4-AD3C-4272-97D0-88B183B58207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540" y="3747329"/>
            <a:ext cx="1719919" cy="852584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6" name="CuadroTexto 55">
            <a:extLst>
              <a:ext uri="{FF2B5EF4-FFF2-40B4-BE49-F238E27FC236}">
                <a16:creationId xmlns:a16="http://schemas.microsoft.com/office/drawing/2014/main" id="{2A740CC8-7DB7-41FF-B12A-941564AB8C0F}"/>
              </a:ext>
            </a:extLst>
          </p:cNvPr>
          <p:cNvSpPr txBox="1"/>
          <p:nvPr/>
        </p:nvSpPr>
        <p:spPr>
          <a:xfrm>
            <a:off x="89502" y="4653272"/>
            <a:ext cx="82360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Intracell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Si chips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B92C736D-AE3F-4B72-8637-65F24E7D8002}"/>
              </a:ext>
            </a:extLst>
          </p:cNvPr>
          <p:cNvSpPr txBox="1"/>
          <p:nvPr/>
        </p:nvSpPr>
        <p:spPr>
          <a:xfrm>
            <a:off x="970149" y="4653272"/>
            <a:ext cx="13876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Graphene neural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probes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8" name="Imagen 57">
            <a:extLst>
              <a:ext uri="{FF2B5EF4-FFF2-40B4-BE49-F238E27FC236}">
                <a16:creationId xmlns:a16="http://schemas.microsoft.com/office/drawing/2014/main" id="{54C6EE56-0E8B-4AC1-A3CC-D13B3F9C94B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3976" y="3709516"/>
            <a:ext cx="1254392" cy="877672"/>
          </a:xfrm>
          <a:prstGeom prst="rect">
            <a:avLst/>
          </a:prstGeom>
          <a:ln w="57150"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59" name="CuadroTexto 58">
            <a:extLst>
              <a:ext uri="{FF2B5EF4-FFF2-40B4-BE49-F238E27FC236}">
                <a16:creationId xmlns:a16="http://schemas.microsoft.com/office/drawing/2014/main" id="{E17C9ADA-C41A-4DDC-A45C-0630B592C00A}"/>
              </a:ext>
            </a:extLst>
          </p:cNvPr>
          <p:cNvSpPr txBox="1"/>
          <p:nvPr/>
        </p:nvSpPr>
        <p:spPr>
          <a:xfrm>
            <a:off x="7328456" y="4653272"/>
            <a:ext cx="17156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SiC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diodes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onboard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space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missions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0" name="Imagen 59">
            <a:extLst>
              <a:ext uri="{FF2B5EF4-FFF2-40B4-BE49-F238E27FC236}">
                <a16:creationId xmlns:a16="http://schemas.microsoft.com/office/drawing/2014/main" id="{1760CF86-6BF2-41E6-A207-C68098110B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6214" y="3663500"/>
            <a:ext cx="718621" cy="952590"/>
          </a:xfrm>
          <a:prstGeom prst="rect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</p:pic>
      <p:sp>
        <p:nvSpPr>
          <p:cNvPr id="61" name="CuadroTexto 60">
            <a:extLst>
              <a:ext uri="{FF2B5EF4-FFF2-40B4-BE49-F238E27FC236}">
                <a16:creationId xmlns:a16="http://schemas.microsoft.com/office/drawing/2014/main" id="{4ADC0B6B-7FA1-41DC-809F-D6B8F68ABA49}"/>
              </a:ext>
            </a:extLst>
          </p:cNvPr>
          <p:cNvSpPr txBox="1"/>
          <p:nvPr/>
        </p:nvSpPr>
        <p:spPr>
          <a:xfrm>
            <a:off x="3396443" y="4653272"/>
            <a:ext cx="11287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Covid</a:t>
            </a:r>
            <a:r>
              <a:rPr lang="es-ES" sz="1050" dirty="0">
                <a:solidFill>
                  <a:schemeClr val="accent6">
                    <a:lumMod val="50000"/>
                  </a:schemeClr>
                </a:solidFill>
              </a:rPr>
              <a:t> test </a:t>
            </a:r>
            <a:r>
              <a:rPr lang="es-ES" sz="1050" dirty="0" err="1">
                <a:solidFill>
                  <a:schemeClr val="accent6">
                    <a:lumMod val="50000"/>
                  </a:schemeClr>
                </a:solidFill>
              </a:rPr>
              <a:t>platforms</a:t>
            </a:r>
            <a:endParaRPr lang="en-GB" sz="105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47E920F2-C69E-4805-8A06-8AAE705E3ED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6656" y="3871152"/>
            <a:ext cx="1019042" cy="744938"/>
          </a:xfrm>
          <a:prstGeom prst="rect">
            <a:avLst/>
          </a:prstGeom>
          <a:ln w="57150"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64" name="Imagen 63">
            <a:extLst>
              <a:ext uri="{FF2B5EF4-FFF2-40B4-BE49-F238E27FC236}">
                <a16:creationId xmlns:a16="http://schemas.microsoft.com/office/drawing/2014/main" id="{65F868F6-96FF-4973-AD49-4EB6084E5E0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0196" y="3385856"/>
            <a:ext cx="394451" cy="333903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2845DEB0-1FCA-4699-B538-D08324741A7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482" y="3709516"/>
            <a:ext cx="443218" cy="186618"/>
          </a:xfrm>
          <a:prstGeom prst="rect">
            <a:avLst/>
          </a:prstGeom>
          <a:solidFill>
            <a:srgbClr val="FFC000"/>
          </a:solidFill>
        </p:spPr>
      </p:pic>
      <p:grpSp>
        <p:nvGrpSpPr>
          <p:cNvPr id="43" name="Grupo 42">
            <a:extLst>
              <a:ext uri="{FF2B5EF4-FFF2-40B4-BE49-F238E27FC236}">
                <a16:creationId xmlns:a16="http://schemas.microsoft.com/office/drawing/2014/main" id="{B9254EA9-AA07-4CB9-95CF-0E607C1E4301}"/>
              </a:ext>
            </a:extLst>
          </p:cNvPr>
          <p:cNvGrpSpPr/>
          <p:nvPr/>
        </p:nvGrpSpPr>
        <p:grpSpPr>
          <a:xfrm>
            <a:off x="5931171" y="-6149"/>
            <a:ext cx="3028783" cy="675000"/>
            <a:chOff x="7908228" y="-8199"/>
            <a:chExt cx="4038377" cy="900000"/>
          </a:xfrm>
        </p:grpSpPr>
        <p:sp>
          <p:nvSpPr>
            <p:cNvPr id="46" name="object 5">
              <a:extLst>
                <a:ext uri="{FF2B5EF4-FFF2-40B4-BE49-F238E27FC236}">
                  <a16:creationId xmlns:a16="http://schemas.microsoft.com/office/drawing/2014/main" id="{BADF885C-3D3F-4B50-AA18-8B7B86398F03}"/>
                </a:ext>
              </a:extLst>
            </p:cNvPr>
            <p:cNvSpPr/>
            <p:nvPr/>
          </p:nvSpPr>
          <p:spPr>
            <a:xfrm>
              <a:off x="11046605" y="-8199"/>
              <a:ext cx="900000" cy="900000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DE564B99-20BC-4F33-A41C-6FDBF7A7E818}"/>
                </a:ext>
              </a:extLst>
            </p:cNvPr>
            <p:cNvSpPr txBox="1"/>
            <p:nvPr/>
          </p:nvSpPr>
          <p:spPr>
            <a:xfrm>
              <a:off x="7908228" y="131434"/>
              <a:ext cx="3240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chemeClr val="bg1"/>
                  </a:solidFill>
                </a:rPr>
                <a:t>Red Española de Salas </a:t>
              </a:r>
              <a:r>
                <a:rPr lang="en-GB" sz="1350" dirty="0" err="1">
                  <a:solidFill>
                    <a:schemeClr val="bg1"/>
                  </a:solidFill>
                </a:rPr>
                <a:t>Blancas</a:t>
              </a:r>
              <a:r>
                <a:rPr lang="en-GB" sz="1350" dirty="0">
                  <a:solidFill>
                    <a:schemeClr val="bg1"/>
                  </a:solidFill>
                </a:rPr>
                <a:t> de Micro y </a:t>
              </a:r>
              <a:r>
                <a:rPr lang="en-GB" sz="1350" dirty="0" err="1">
                  <a:solidFill>
                    <a:schemeClr val="bg1"/>
                  </a:solidFill>
                </a:rPr>
                <a:t>Nanofabricación</a:t>
              </a:r>
              <a:endParaRPr lang="en-GB" sz="13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65673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6FE71281-A9A2-4156-8687-315297AE23EE}"/>
              </a:ext>
            </a:extLst>
          </p:cNvPr>
          <p:cNvSpPr txBox="1"/>
          <p:nvPr/>
        </p:nvSpPr>
        <p:spPr>
          <a:xfrm>
            <a:off x="305526" y="789552"/>
            <a:ext cx="5217134" cy="28161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Relation with other ICTS:</a:t>
            </a:r>
          </a:p>
          <a:p>
            <a:endParaRPr lang="en-GB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err="1">
                <a:solidFill>
                  <a:schemeClr val="accent6">
                    <a:lumMod val="75000"/>
                  </a:schemeClr>
                </a:solidFill>
              </a:rPr>
              <a:t>Nanbiosis</a:t>
            </a: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GB" sz="1350" dirty="0"/>
              <a:t>antibodies / immunoreactions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</a:t>
            </a:r>
            <a:r>
              <a:rPr lang="en-GB" sz="1350" dirty="0"/>
              <a:t> &amp; </a:t>
            </a:r>
            <a:r>
              <a:rPr lang="en-GB" sz="1350" i="1" dirty="0"/>
              <a:t>electrochemical cells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 err="1">
                <a:solidFill>
                  <a:schemeClr val="accent6">
                    <a:lumMod val="75000"/>
                  </a:schemeClr>
                </a:solidFill>
              </a:rPr>
              <a:t>Nanbiosis</a:t>
            </a: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GB" sz="1350" dirty="0"/>
              <a:t>graphene material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</a:t>
            </a:r>
            <a:r>
              <a:rPr lang="en-GB" sz="1350" dirty="0"/>
              <a:t> </a:t>
            </a:r>
            <a:r>
              <a:rPr lang="en-GB" sz="1350" i="1" dirty="0"/>
              <a:t>graphene devices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CNA/CMAM: </a:t>
            </a:r>
            <a:r>
              <a:rPr lang="en-GB" sz="1350" dirty="0"/>
              <a:t>particle irradiation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 </a:t>
            </a:r>
            <a:r>
              <a:rPr lang="en-GB" sz="1350" i="1" dirty="0"/>
              <a:t>radiation detectors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ALBA</a:t>
            </a:r>
            <a:r>
              <a:rPr lang="en-GB" sz="135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GB" sz="1350" dirty="0"/>
              <a:t>X-rays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</a:t>
            </a:r>
            <a:r>
              <a:rPr lang="en-GB" sz="1350" dirty="0"/>
              <a:t> </a:t>
            </a:r>
            <a:r>
              <a:rPr lang="en-GB" sz="1350" i="1" dirty="0"/>
              <a:t>radiation detectors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ALBA</a:t>
            </a:r>
            <a:r>
              <a:rPr lang="en-GB" sz="135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GB" sz="1350" dirty="0"/>
              <a:t>GISAXS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</a:t>
            </a:r>
            <a:r>
              <a:rPr lang="en-GB" sz="1350" dirty="0"/>
              <a:t> </a:t>
            </a:r>
            <a:r>
              <a:rPr lang="en-GB" sz="1350" i="1" dirty="0"/>
              <a:t>polymers self-assembly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CPLU: </a:t>
            </a:r>
            <a:r>
              <a:rPr lang="en-GB" sz="1350" dirty="0"/>
              <a:t>laser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</a:t>
            </a:r>
            <a:r>
              <a:rPr lang="en-GB" sz="1350" dirty="0"/>
              <a:t> </a:t>
            </a:r>
            <a:r>
              <a:rPr lang="en-GB" sz="1350" i="1" dirty="0"/>
              <a:t>neutron dosimeters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RES: </a:t>
            </a:r>
            <a:r>
              <a:rPr lang="en-GB" sz="1350" dirty="0" err="1"/>
              <a:t>Montecarlo</a:t>
            </a:r>
            <a:r>
              <a:rPr lang="en-GB" sz="1350" dirty="0"/>
              <a:t> simulations 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↔</a:t>
            </a:r>
            <a:r>
              <a:rPr lang="en-GB" sz="1350" dirty="0"/>
              <a:t> </a:t>
            </a:r>
            <a:r>
              <a:rPr lang="en-GB" sz="1350" i="1" dirty="0"/>
              <a:t>FLASH detectors</a:t>
            </a:r>
          </a:p>
          <a:p>
            <a:r>
              <a:rPr lang="en-GB" sz="1350" dirty="0"/>
              <a:t> </a:t>
            </a:r>
          </a:p>
          <a:p>
            <a:pPr marL="214313" indent="-214313">
              <a:buFontTx/>
              <a:buChar char="-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ALBA: </a:t>
            </a:r>
            <a:r>
              <a:rPr lang="en-GB" sz="1350" dirty="0"/>
              <a:t>assistance in X-ray holography developments</a:t>
            </a:r>
          </a:p>
          <a:p>
            <a:pPr marL="214313" indent="-214313">
              <a:buFontTx/>
              <a:buChar char="-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ALBA</a:t>
            </a:r>
            <a:r>
              <a:rPr lang="en-GB" sz="1350" dirty="0">
                <a:solidFill>
                  <a:schemeClr val="accent6">
                    <a:lumMod val="75000"/>
                  </a:schemeClr>
                </a:solidFill>
              </a:rPr>
              <a:t>: </a:t>
            </a:r>
            <a:r>
              <a:rPr lang="en-GB" sz="1350" dirty="0"/>
              <a:t>membrane based liquid cells</a:t>
            </a:r>
          </a:p>
          <a:p>
            <a:pPr marL="214313" indent="-214313">
              <a:buFontTx/>
              <a:buChar char="-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ALBA: </a:t>
            </a:r>
            <a:r>
              <a:rPr lang="en-GB" sz="1350" dirty="0"/>
              <a:t>transmission monitors for beam diagnostic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9A453A9-8B74-4ECF-8C21-8089627924A5}"/>
              </a:ext>
            </a:extLst>
          </p:cNvPr>
          <p:cNvSpPr txBox="1"/>
          <p:nvPr/>
        </p:nvSpPr>
        <p:spPr>
          <a:xfrm>
            <a:off x="5783227" y="1503895"/>
            <a:ext cx="2245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tx2"/>
                </a:solidFill>
              </a:rPr>
              <a:t>User-pushed</a:t>
            </a:r>
            <a:r>
              <a:rPr lang="en-GB" sz="1350" dirty="0">
                <a:solidFill>
                  <a:schemeClr val="tx2"/>
                </a:solidFill>
              </a:rPr>
              <a:t> combination of capacities:</a:t>
            </a:r>
          </a:p>
          <a:p>
            <a:pPr marL="335756" indent="-148829">
              <a:buFontTx/>
              <a:buChar char="-"/>
            </a:pPr>
            <a:r>
              <a:rPr lang="en-GB" sz="1350" dirty="0">
                <a:solidFill>
                  <a:schemeClr val="tx2"/>
                </a:solidFill>
              </a:rPr>
              <a:t>(beyond) Services</a:t>
            </a:r>
          </a:p>
          <a:p>
            <a:pPr marL="335756" indent="-148829">
              <a:buFontTx/>
              <a:buChar char="-"/>
            </a:pPr>
            <a:r>
              <a:rPr lang="en-GB" sz="1350" dirty="0">
                <a:solidFill>
                  <a:schemeClr val="tx2"/>
                </a:solidFill>
              </a:rPr>
              <a:t>Joint papers &amp; projects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9EB29B0-426E-47E3-A946-93F3207679CF}"/>
              </a:ext>
            </a:extLst>
          </p:cNvPr>
          <p:cNvSpPr txBox="1"/>
          <p:nvPr/>
        </p:nvSpPr>
        <p:spPr>
          <a:xfrm>
            <a:off x="4595816" y="2813999"/>
            <a:ext cx="24842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b="1" dirty="0">
                <a:solidFill>
                  <a:schemeClr val="tx2"/>
                </a:solidFill>
              </a:rPr>
              <a:t>ICTS-pushed</a:t>
            </a:r>
            <a:r>
              <a:rPr lang="en-GB" sz="1350" dirty="0">
                <a:solidFill>
                  <a:schemeClr val="tx2"/>
                </a:solidFill>
              </a:rPr>
              <a:t> combination of capacities:</a:t>
            </a:r>
          </a:p>
          <a:p>
            <a:pPr marL="335756" indent="-148829">
              <a:buFontTx/>
              <a:buChar char="-"/>
            </a:pPr>
            <a:r>
              <a:rPr lang="en-GB" sz="1350" dirty="0">
                <a:solidFill>
                  <a:schemeClr val="tx2"/>
                </a:solidFill>
              </a:rPr>
              <a:t>Common developments</a:t>
            </a:r>
          </a:p>
          <a:p>
            <a:pPr marL="335756" indent="-148829">
              <a:buFontTx/>
              <a:buChar char="-"/>
            </a:pPr>
            <a:r>
              <a:rPr lang="en-GB" sz="1350" dirty="0">
                <a:solidFill>
                  <a:schemeClr val="tx2"/>
                </a:solidFill>
              </a:rPr>
              <a:t>Joint patents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E224821-0B75-4191-8DEA-2364290BECCA}"/>
              </a:ext>
            </a:extLst>
          </p:cNvPr>
          <p:cNvSpPr txBox="1"/>
          <p:nvPr/>
        </p:nvSpPr>
        <p:spPr>
          <a:xfrm>
            <a:off x="305527" y="3803392"/>
            <a:ext cx="8657883" cy="13619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Relation with international partners:</a:t>
            </a:r>
          </a:p>
          <a:p>
            <a:endParaRPr lang="en-GB" sz="10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NFFA</a:t>
            </a:r>
            <a:r>
              <a:rPr lang="en-GB" sz="1350" dirty="0"/>
              <a:t> (</a:t>
            </a:r>
            <a:r>
              <a:rPr lang="en-GB" sz="1350" dirty="0" err="1"/>
              <a:t>Nanofoundries</a:t>
            </a:r>
            <a:r>
              <a:rPr lang="en-GB" sz="1350" dirty="0"/>
              <a:t> &amp; Fine Analysis)</a:t>
            </a:r>
            <a:r>
              <a:rPr lang="en-GB" sz="1350" dirty="0">
                <a:solidFill>
                  <a:schemeClr val="accent6">
                    <a:lumMod val="50000"/>
                  </a:schemeClr>
                </a:solidFill>
              </a:rPr>
              <a:t>:</a:t>
            </a:r>
            <a:r>
              <a:rPr lang="en-GB" sz="1350" dirty="0"/>
              <a:t> service offered through a INFRAIA project sponsored distributed infrastructure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EURONANOLAB: </a:t>
            </a:r>
            <a:r>
              <a:rPr lang="en-GB" sz="1350" dirty="0"/>
              <a:t>federation of EU cleanrooms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b="1" dirty="0">
                <a:solidFill>
                  <a:schemeClr val="accent6">
                    <a:lumMod val="75000"/>
                  </a:schemeClr>
                </a:solidFill>
              </a:rPr>
              <a:t>CERIC ERIC </a:t>
            </a:r>
            <a:r>
              <a:rPr lang="en-GB" sz="1350" dirty="0"/>
              <a:t>(through Sc &amp; Tech advisory committee) → internal research projects, shared PhD</a:t>
            </a:r>
          </a:p>
          <a:p>
            <a:endParaRPr lang="en-GB" sz="1350" dirty="0"/>
          </a:p>
        </p:txBody>
      </p:sp>
      <p:sp>
        <p:nvSpPr>
          <p:cNvPr id="6" name="Cerrar llave 5">
            <a:extLst>
              <a:ext uri="{FF2B5EF4-FFF2-40B4-BE49-F238E27FC236}">
                <a16:creationId xmlns:a16="http://schemas.microsoft.com/office/drawing/2014/main" id="{023C8DB4-7B46-4655-A42F-C548C7381C76}"/>
              </a:ext>
            </a:extLst>
          </p:cNvPr>
          <p:cNvSpPr/>
          <p:nvPr/>
        </p:nvSpPr>
        <p:spPr>
          <a:xfrm>
            <a:off x="5488305" y="1275606"/>
            <a:ext cx="189000" cy="1358413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Cerrar llave 6">
            <a:extLst>
              <a:ext uri="{FF2B5EF4-FFF2-40B4-BE49-F238E27FC236}">
                <a16:creationId xmlns:a16="http://schemas.microsoft.com/office/drawing/2014/main" id="{DB69EBB1-2713-4C2D-9EAA-09DE42070C84}"/>
              </a:ext>
            </a:extLst>
          </p:cNvPr>
          <p:cNvSpPr/>
          <p:nvPr/>
        </p:nvSpPr>
        <p:spPr>
          <a:xfrm>
            <a:off x="4355976" y="2896493"/>
            <a:ext cx="189000" cy="67500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grpSp>
        <p:nvGrpSpPr>
          <p:cNvPr id="8" name="Grupo 7">
            <a:extLst>
              <a:ext uri="{FF2B5EF4-FFF2-40B4-BE49-F238E27FC236}">
                <a16:creationId xmlns:a16="http://schemas.microsoft.com/office/drawing/2014/main" id="{C5F88650-E1C5-48E6-8B28-08A5D6B5685C}"/>
              </a:ext>
            </a:extLst>
          </p:cNvPr>
          <p:cNvGrpSpPr/>
          <p:nvPr/>
        </p:nvGrpSpPr>
        <p:grpSpPr>
          <a:xfrm>
            <a:off x="5931171" y="-6149"/>
            <a:ext cx="3028783" cy="675000"/>
            <a:chOff x="7908228" y="-8199"/>
            <a:chExt cx="4038377" cy="900000"/>
          </a:xfrm>
        </p:grpSpPr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E1FB0FAF-57EC-4C78-ABB1-4A6731CDAA9C}"/>
                </a:ext>
              </a:extLst>
            </p:cNvPr>
            <p:cNvSpPr/>
            <p:nvPr/>
          </p:nvSpPr>
          <p:spPr>
            <a:xfrm>
              <a:off x="11046605" y="-8199"/>
              <a:ext cx="900000" cy="900000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DE1B2F11-080B-41B6-822F-576DF6486458}"/>
                </a:ext>
              </a:extLst>
            </p:cNvPr>
            <p:cNvSpPr txBox="1"/>
            <p:nvPr/>
          </p:nvSpPr>
          <p:spPr>
            <a:xfrm>
              <a:off x="7908228" y="131434"/>
              <a:ext cx="3240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chemeClr val="bg1"/>
                  </a:solidFill>
                </a:rPr>
                <a:t>Red Española de Salas </a:t>
              </a:r>
              <a:r>
                <a:rPr lang="en-GB" sz="1350" dirty="0" err="1">
                  <a:solidFill>
                    <a:schemeClr val="bg1"/>
                  </a:solidFill>
                </a:rPr>
                <a:t>Blancas</a:t>
              </a:r>
              <a:r>
                <a:rPr lang="en-GB" sz="1350" dirty="0">
                  <a:solidFill>
                    <a:schemeClr val="bg1"/>
                  </a:solidFill>
                </a:rPr>
                <a:t> de Micro y </a:t>
              </a:r>
              <a:r>
                <a:rPr lang="en-GB" sz="1350" dirty="0" err="1">
                  <a:solidFill>
                    <a:schemeClr val="bg1"/>
                  </a:solidFill>
                </a:rPr>
                <a:t>Nanofabricación</a:t>
              </a:r>
              <a:endParaRPr lang="en-GB" sz="13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298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6BF33-6199-44CB-BC23-CC0BC212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E9504-DBA1-4A7D-866A-390960C0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0C087-4465-4A24-A8A1-4553196DF813}"/>
              </a:ext>
            </a:extLst>
          </p:cNvPr>
          <p:cNvSpPr txBox="1">
            <a:spLocks/>
          </p:cNvSpPr>
          <p:nvPr/>
        </p:nvSpPr>
        <p:spPr>
          <a:xfrm>
            <a:off x="571690" y="116154"/>
            <a:ext cx="7653390" cy="800750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Outfit"/>
              </a:rPr>
              <a:t>Spanish ICTS</a:t>
            </a:r>
          </a:p>
          <a:p>
            <a:pPr algn="ctr"/>
            <a:r>
              <a:rPr lang="en-US" sz="2000" b="1" i="1" dirty="0">
                <a:latin typeface="Outfit"/>
              </a:rPr>
              <a:t>Summing up analytical and technical capabilities</a:t>
            </a:r>
            <a:endParaRPr lang="en-US" sz="2400" b="1" i="1" dirty="0">
              <a:latin typeface="Outf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8ED05-E478-4848-A63F-E03CA5DD8072}"/>
              </a:ext>
            </a:extLst>
          </p:cNvPr>
          <p:cNvSpPr txBox="1"/>
          <p:nvPr/>
        </p:nvSpPr>
        <p:spPr>
          <a:xfrm>
            <a:off x="301594" y="1349364"/>
            <a:ext cx="37719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utfit"/>
              </a:rPr>
              <a:t>Possibility of sharing test laboratories and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utfit"/>
              </a:rPr>
              <a:t>Collaborating in development of accelerator technologies, detectors, laser technologies, diagnostics, control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utfit"/>
              </a:rPr>
              <a:t>Best practices for technology transfer and procurements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1B12E-E306-4B55-9BE0-11353851E1E9}"/>
              </a:ext>
            </a:extLst>
          </p:cNvPr>
          <p:cNvSpPr/>
          <p:nvPr/>
        </p:nvSpPr>
        <p:spPr>
          <a:xfrm>
            <a:off x="4572000" y="1324988"/>
            <a:ext cx="4270407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utfit"/>
              </a:rPr>
              <a:t>Use of analytical instruments of some ICTS for developing other ICTS technology (as for example magnetic materials for fusion, biotechnology,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utfit"/>
              </a:rPr>
              <a:t>Offering multimodal instruments to diverse user communities, as X-ray, Ions, Lasers, Electron Microscopes, NMR (see EU ARIE)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Outfit"/>
              </a:rPr>
              <a:t>Management</a:t>
            </a:r>
            <a:r>
              <a:rPr lang="en-US" dirty="0">
                <a:latin typeface="Outfit"/>
              </a:rPr>
              <a:t> of experimental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38F118-D3D0-45FB-94E5-462D51B8512E}"/>
              </a:ext>
            </a:extLst>
          </p:cNvPr>
          <p:cNvSpPr/>
          <p:nvPr/>
        </p:nvSpPr>
        <p:spPr>
          <a:xfrm>
            <a:off x="918920" y="854551"/>
            <a:ext cx="21914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Outfit"/>
              </a:rPr>
              <a:t>Technical capabilities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05408E-592B-4C27-A0EA-97A0057FB94D}"/>
              </a:ext>
            </a:extLst>
          </p:cNvPr>
          <p:cNvSpPr/>
          <p:nvPr/>
        </p:nvSpPr>
        <p:spPr>
          <a:xfrm>
            <a:off x="5507293" y="773129"/>
            <a:ext cx="226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Outfit"/>
              </a:rPr>
              <a:t>Analytical capabilities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D7F8D9-7071-473B-86E7-D50B54607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945" y="3521199"/>
            <a:ext cx="1752211" cy="123898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FFEE49-9EE6-43F6-9EEB-2CA05F3937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80"/>
          <a:stretch/>
        </p:blipFill>
        <p:spPr>
          <a:xfrm>
            <a:off x="665018" y="3530598"/>
            <a:ext cx="1684328" cy="12389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3C9588-FD80-4A70-A226-99EC605615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5846" y="3520621"/>
            <a:ext cx="1694852" cy="1229150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4B50AD8-04B9-4B14-A0B7-BB631703BA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3034" y="3501143"/>
            <a:ext cx="1754296" cy="1229149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838990D-263B-46C5-9880-68A0FECC9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8424365" y="1"/>
            <a:ext cx="684909" cy="60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286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0BAA41F-701B-480E-B2F6-5E1C5833A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7814" y="1106109"/>
            <a:ext cx="6072188" cy="35718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8E41687-3FBC-46CB-A1CC-E9078808CBAD}"/>
              </a:ext>
            </a:extLst>
          </p:cNvPr>
          <p:cNvSpPr/>
          <p:nvPr/>
        </p:nvSpPr>
        <p:spPr>
          <a:xfrm>
            <a:off x="-126522" y="3308234"/>
            <a:ext cx="2754306" cy="13157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40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Liga de la </a:t>
            </a:r>
            <a:r>
              <a:rPr lang="es-ES" sz="40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Ju</a:t>
            </a:r>
            <a:r>
              <a:rPr lang="es-ES" sz="405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ICTS</a:t>
            </a:r>
            <a:r>
              <a:rPr lang="es-ES" sz="40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ia</a:t>
            </a:r>
            <a:endParaRPr lang="es-ES" sz="40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93384CBD-7C1A-4826-9977-0319BA8E6964}"/>
              </a:ext>
            </a:extLst>
          </p:cNvPr>
          <p:cNvSpPr txBox="1"/>
          <p:nvPr/>
        </p:nvSpPr>
        <p:spPr>
          <a:xfrm>
            <a:off x="201697" y="1364017"/>
            <a:ext cx="2529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/>
              <a:t>Frente</a:t>
            </a:r>
            <a:r>
              <a:rPr lang="en-GB" sz="3600" dirty="0"/>
              <a:t> a los </a:t>
            </a:r>
            <a:r>
              <a:rPr lang="en-GB" sz="3600" dirty="0" err="1"/>
              <a:t>archivillanos</a:t>
            </a:r>
            <a:r>
              <a:rPr lang="en-GB" sz="3600" dirty="0"/>
              <a:t> </a:t>
            </a:r>
            <a:r>
              <a:rPr lang="en-GB" sz="3600" dirty="0" err="1"/>
              <a:t>complejos</a:t>
            </a:r>
            <a:r>
              <a:rPr lang="en-GB" sz="3600" dirty="0"/>
              <a:t>…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B9ED955-50FF-494F-B418-B002051DA367}"/>
              </a:ext>
            </a:extLst>
          </p:cNvPr>
          <p:cNvGrpSpPr/>
          <p:nvPr/>
        </p:nvGrpSpPr>
        <p:grpSpPr>
          <a:xfrm>
            <a:off x="5931171" y="-6149"/>
            <a:ext cx="3028783" cy="675000"/>
            <a:chOff x="7908228" y="-8199"/>
            <a:chExt cx="4038377" cy="900000"/>
          </a:xfrm>
        </p:grpSpPr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8DA905AB-2C6E-4C9C-8CD2-E8611B9534CB}"/>
                </a:ext>
              </a:extLst>
            </p:cNvPr>
            <p:cNvSpPr/>
            <p:nvPr/>
          </p:nvSpPr>
          <p:spPr>
            <a:xfrm>
              <a:off x="11046605" y="-8199"/>
              <a:ext cx="900000" cy="90000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350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96575EE-DF0B-4B71-833C-5BC470F8B59A}"/>
                </a:ext>
              </a:extLst>
            </p:cNvPr>
            <p:cNvSpPr txBox="1"/>
            <p:nvPr/>
          </p:nvSpPr>
          <p:spPr>
            <a:xfrm>
              <a:off x="7908228" y="131434"/>
              <a:ext cx="324036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>
                  <a:solidFill>
                    <a:schemeClr val="bg1"/>
                  </a:solidFill>
                </a:rPr>
                <a:t>Red Española de Salas </a:t>
              </a:r>
              <a:r>
                <a:rPr lang="en-GB" sz="1350" dirty="0" err="1">
                  <a:solidFill>
                    <a:schemeClr val="bg1"/>
                  </a:solidFill>
                </a:rPr>
                <a:t>Blancas</a:t>
              </a:r>
              <a:r>
                <a:rPr lang="en-GB" sz="1350" dirty="0">
                  <a:solidFill>
                    <a:schemeClr val="bg1"/>
                  </a:solidFill>
                </a:rPr>
                <a:t> de Micro y </a:t>
              </a:r>
              <a:r>
                <a:rPr lang="en-GB" sz="1350" dirty="0" err="1">
                  <a:solidFill>
                    <a:schemeClr val="bg1"/>
                  </a:solidFill>
                </a:rPr>
                <a:t>Nanofabricación</a:t>
              </a:r>
              <a:endParaRPr lang="en-GB" sz="13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34348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2E648CA-0C5E-4C72-B77F-896E0735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7619999" y="0"/>
            <a:ext cx="1489276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1421562" y="73185"/>
            <a:ext cx="6067260" cy="1353582"/>
          </a:xfrm>
          <a:prstGeom prst="rect">
            <a:avLst/>
          </a:prstGeom>
          <a:solidFill>
            <a:schemeClr val="accent1">
              <a:lumMod val="50000"/>
              <a:alpha val="67451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000" b="1" i="1" dirty="0">
                <a:solidFill>
                  <a:schemeClr val="bg1"/>
                </a:solidFill>
                <a:latin typeface="Outfit"/>
              </a:rPr>
              <a:t>Mesa 2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000" b="1" i="1" dirty="0">
                <a:solidFill>
                  <a:schemeClr val="bg1"/>
                </a:solidFill>
                <a:latin typeface="Outfit"/>
              </a:rPr>
              <a:t>Sumando capacidades de las ICTS para ofrecer soluciones a retos y problemas complejos</a:t>
            </a:r>
            <a:endParaRPr lang="en-US" sz="2000" b="1" i="1" dirty="0">
              <a:solidFill>
                <a:schemeClr val="bg1"/>
              </a:solidFill>
              <a:latin typeface="Outfi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63C36-715A-41FF-B154-DF95B4B4B2FB}"/>
              </a:ext>
            </a:extLst>
          </p:cNvPr>
          <p:cNvSpPr/>
          <p:nvPr/>
        </p:nvSpPr>
        <p:spPr>
          <a:xfrm>
            <a:off x="492064" y="2338053"/>
            <a:ext cx="4123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Mònica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Bayés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CNAG - OMICSTECH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Caterina Biscari, Sincrotrón ALBA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Luis Fonseca, CNM - MICRONANOFABS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Gastón García, CMAM - IABA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María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Martinón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CENIEH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BE30-C285-4A6A-AE9A-4C4C8A74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D30-41DB-42A2-855D-C29FC0F9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276C54E-6542-4D9B-BD40-8D0A41FC447B}"/>
              </a:ext>
            </a:extLst>
          </p:cNvPr>
          <p:cNvSpPr txBox="1">
            <a:spLocks/>
          </p:cNvSpPr>
          <p:nvPr/>
        </p:nvSpPr>
        <p:spPr>
          <a:xfrm>
            <a:off x="5860384" y="4335180"/>
            <a:ext cx="2987363" cy="6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3</a:t>
            </a:r>
            <a:r>
              <a:rPr lang="en-US" sz="1400" b="1" i="1" baseline="30000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er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encuentro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ICTS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Barcelona, 30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octubre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2024</a:t>
            </a:r>
            <a:endParaRPr lang="en-US" sz="1000" i="1" dirty="0">
              <a:solidFill>
                <a:schemeClr val="accent1">
                  <a:lumMod val="50000"/>
                </a:schemeClr>
              </a:solidFill>
              <a:latin typeface="Outfi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2E0D998-9C0C-4E78-B525-0961E45C3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8" y="1719827"/>
            <a:ext cx="3474469" cy="24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5812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edificio, viejo, sucio&#10;&#10;Descripción generada automáticamente">
            <a:extLst>
              <a:ext uri="{FF2B5EF4-FFF2-40B4-BE49-F238E27FC236}">
                <a16:creationId xmlns:a16="http://schemas.microsoft.com/office/drawing/2014/main" id="{FDC2CD0A-7951-43CE-A5A4-C65C6EB79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9228" y="0"/>
            <a:ext cx="6858000" cy="51443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467CD9F-B8C4-4FA0-9676-C67DCBE0F9F1}"/>
              </a:ext>
            </a:extLst>
          </p:cNvPr>
          <p:cNvSpPr txBox="1"/>
          <p:nvPr/>
        </p:nvSpPr>
        <p:spPr>
          <a:xfrm>
            <a:off x="4401412" y="1465294"/>
            <a:ext cx="2073631" cy="22129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Ion Accelerator +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BLs</a:t>
            </a:r>
            <a:endParaRPr lang="es-ES" sz="1400" b="1" dirty="0">
              <a:solidFill>
                <a:srgbClr val="2B35F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ICTS IABA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nodes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CNA and CMAM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materials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science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energy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nuclear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radiobiology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</a:t>
            </a:r>
            <a:r>
              <a:rPr lang="es-ES" sz="140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areas</a:t>
            </a:r>
            <a:endParaRPr lang="es-ES" sz="1400" b="1" dirty="0">
              <a:solidFill>
                <a:srgbClr val="2B35F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350" b="1" dirty="0">
              <a:solidFill>
                <a:srgbClr val="2B35F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6BB369C-4E82-4F8E-A29C-A3C3EC5DC15C}"/>
              </a:ext>
            </a:extLst>
          </p:cNvPr>
          <p:cNvSpPr txBox="1">
            <a:spLocks/>
          </p:cNvSpPr>
          <p:nvPr/>
        </p:nvSpPr>
        <p:spPr>
          <a:xfrm>
            <a:off x="1571866" y="71647"/>
            <a:ext cx="6172200" cy="4659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4289" rIns="34289" anchor="b">
            <a:noAutofit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6858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3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es-ES" sz="3300" b="1" dirty="0">
                <a:solidFill>
                  <a:srgbClr val="FFFF00"/>
                </a:solidFill>
              </a:rPr>
              <a:t>CMAM @ UAM</a:t>
            </a:r>
          </a:p>
        </p:txBody>
      </p:sp>
    </p:spTree>
    <p:extLst>
      <p:ext uri="{BB962C8B-B14F-4D97-AF65-F5344CB8AC3E}">
        <p14:creationId xmlns:p14="http://schemas.microsoft.com/office/powerpoint/2010/main" val="3034766930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69399-E18A-7E46-805C-BB9FF0C4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2" y="69543"/>
            <a:ext cx="6172200" cy="465962"/>
          </a:xfrm>
        </p:spPr>
        <p:txBody>
          <a:bodyPr>
            <a:noAutofit/>
          </a:bodyPr>
          <a:lstStyle/>
          <a:p>
            <a:r>
              <a:rPr lang="es-ES" sz="3300" b="1" dirty="0">
                <a:solidFill>
                  <a:srgbClr val="002060"/>
                </a:solidFill>
              </a:rPr>
              <a:t>Conexiones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EFAB98-6252-4767-8641-4D01FCC3E3C3}"/>
              </a:ext>
            </a:extLst>
          </p:cNvPr>
          <p:cNvSpPr txBox="1"/>
          <p:nvPr/>
        </p:nvSpPr>
        <p:spPr>
          <a:xfrm>
            <a:off x="2445388" y="1803321"/>
            <a:ext cx="5215664" cy="33524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algn="just">
              <a:lnSpc>
                <a:spcPct val="107000"/>
              </a:lnSpc>
              <a:spcAft>
                <a:spcPts val="600"/>
              </a:spcAft>
            </a:pPr>
            <a:r>
              <a:rPr lang="es-ES" sz="1350" b="1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 otras ICTS: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red ICTS sobre datos con CNA y colaboración de ALBA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Proyecto solicitado red ICTS incluyendo reunión de usuarios CMAM/CNA/CLPU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Excelente relación con ALBA como ICTS de referencia en el campo de aceleradores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Estrecha colaboración con LNF (usuarios, validación de técnicas, proyectos científicos comunes)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solidFill>
                  <a:srgbClr val="2B35F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Colaboraciones activas o planeadas a nivel de usuario con CLPU, LSC, CNM…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ES" sz="1350" dirty="0">
              <a:solidFill>
                <a:srgbClr val="2B35F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es-ES" sz="1350" dirty="0">
              <a:solidFill>
                <a:srgbClr val="2B35F5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5AE2D-8945-63BB-C7FA-7E50B61C8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057" y="657517"/>
            <a:ext cx="1128938" cy="10433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344E0F-CFF1-2F21-0474-3B7D4380DEBA}"/>
              </a:ext>
            </a:extLst>
          </p:cNvPr>
          <p:cNvSpPr txBox="1"/>
          <p:nvPr/>
        </p:nvSpPr>
        <p:spPr>
          <a:xfrm>
            <a:off x="3964356" y="902208"/>
            <a:ext cx="3548213" cy="7617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34289" tIns="34289" rIns="34289" bIns="34289" numCol="1" spcCol="38100" rtlCol="0" anchor="t">
            <a:spAutoFit/>
          </a:bodyPr>
          <a:lstStyle/>
          <a:p>
            <a:pPr defTabSz="342900" hangingPunct="0"/>
            <a:r>
              <a:rPr lang="es-ES" b="1" dirty="0">
                <a:solidFill>
                  <a:srgbClr val="C00000"/>
                </a:solidFill>
                <a:latin typeface="+mj-lt"/>
                <a:ea typeface="+mj-ea"/>
                <a:cs typeface="+mj-cs"/>
                <a:sym typeface="Calibri"/>
              </a:rPr>
              <a:t>Proyectos </a:t>
            </a:r>
            <a:r>
              <a:rPr lang="es-ES" b="1" dirty="0" err="1">
                <a:solidFill>
                  <a:srgbClr val="C00000"/>
                </a:solidFill>
                <a:latin typeface="+mj-lt"/>
                <a:ea typeface="+mj-ea"/>
                <a:cs typeface="+mj-cs"/>
                <a:sym typeface="Calibri"/>
              </a:rPr>
              <a:t>ReMade@ARI</a:t>
            </a:r>
            <a:r>
              <a:rPr lang="es-ES" b="1" dirty="0">
                <a:solidFill>
                  <a:srgbClr val="C00000"/>
                </a:solidFill>
                <a:latin typeface="+mj-lt"/>
                <a:ea typeface="+mj-ea"/>
                <a:cs typeface="+mj-cs"/>
                <a:sym typeface="Calibri"/>
              </a:rPr>
              <a:t> y RIANA:</a:t>
            </a:r>
          </a:p>
          <a:p>
            <a:pPr marL="214313" indent="-214313" defTabSz="342900" hangingPunct="0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C00000"/>
                </a:solidFill>
              </a:rPr>
              <a:t>Acceso transnacional en </a:t>
            </a:r>
            <a:r>
              <a:rPr lang="es-ES" sz="1350" b="1" dirty="0" err="1">
                <a:solidFill>
                  <a:srgbClr val="C00000"/>
                </a:solidFill>
              </a:rPr>
              <a:t>RIs</a:t>
            </a:r>
            <a:r>
              <a:rPr lang="es-ES" sz="1350" b="1" dirty="0">
                <a:solidFill>
                  <a:srgbClr val="C00000"/>
                </a:solidFill>
              </a:rPr>
              <a:t> complementarias</a:t>
            </a:r>
          </a:p>
          <a:p>
            <a:pPr marL="214313" indent="-214313" defTabSz="342900" hangingPunct="0">
              <a:buFont typeface="Arial" panose="020B0604020202020204" pitchFamily="34" charset="0"/>
              <a:buChar char="•"/>
            </a:pPr>
            <a:r>
              <a:rPr lang="es-ES" sz="1350" b="1" dirty="0">
                <a:solidFill>
                  <a:srgbClr val="C00000"/>
                </a:solidFill>
                <a:latin typeface="+mj-lt"/>
                <a:ea typeface="+mj-ea"/>
                <a:cs typeface="+mj-cs"/>
                <a:sym typeface="Calibri"/>
              </a:rPr>
              <a:t>Presencia de varias ICTS</a:t>
            </a:r>
            <a:endParaRPr lang="en-US" sz="1350" b="1" dirty="0">
              <a:solidFill>
                <a:srgbClr val="C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62796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A3B18C-0E50-BB49-9D27-BE21EDBA4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267" y="1220534"/>
            <a:ext cx="3601534" cy="29055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DBBD2B-E8F7-4B3F-8E88-3EC401C1D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320" y="118843"/>
            <a:ext cx="3327202" cy="1339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ABC468-CB83-ACD6-2034-298DE9767218}"/>
              </a:ext>
            </a:extLst>
          </p:cNvPr>
          <p:cNvSpPr txBox="1"/>
          <p:nvPr/>
        </p:nvSpPr>
        <p:spPr>
          <a:xfrm>
            <a:off x="2087325" y="1781697"/>
            <a:ext cx="28836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Proyecto 2022-26</a:t>
            </a:r>
          </a:p>
          <a:p>
            <a:endParaRPr lang="en-US" sz="1200" b="1" dirty="0"/>
          </a:p>
          <a:p>
            <a:r>
              <a:rPr lang="en-US" sz="1200" b="1" dirty="0" err="1"/>
              <a:t>Acceso</a:t>
            </a:r>
            <a:r>
              <a:rPr lang="en-US" sz="1200" b="1" dirty="0"/>
              <a:t> trans-</a:t>
            </a:r>
            <a:r>
              <a:rPr lang="en-US" sz="1200" b="1" dirty="0" err="1"/>
              <a:t>nacional</a:t>
            </a:r>
            <a:r>
              <a:rPr lang="en-US" sz="1200" b="1" dirty="0"/>
              <a:t> red RI </a:t>
            </a:r>
            <a:r>
              <a:rPr lang="en-US" sz="1200" b="1" dirty="0" err="1"/>
              <a:t>muy</a:t>
            </a:r>
            <a:r>
              <a:rPr lang="en-US" sz="1200" b="1" dirty="0"/>
              <a:t> </a:t>
            </a:r>
            <a:r>
              <a:rPr lang="en-US" sz="1200" b="1" dirty="0" err="1"/>
              <a:t>amplia</a:t>
            </a:r>
            <a:endParaRPr lang="en-US" sz="1200" b="1" dirty="0"/>
          </a:p>
          <a:p>
            <a:endParaRPr lang="en-US" sz="1200" b="1" dirty="0"/>
          </a:p>
          <a:p>
            <a:r>
              <a:rPr lang="en-US" sz="1200" b="1" dirty="0" err="1"/>
              <a:t>Foco</a:t>
            </a:r>
            <a:r>
              <a:rPr lang="en-US" sz="1200" b="1" dirty="0"/>
              <a:t> </a:t>
            </a:r>
            <a:r>
              <a:rPr lang="en-US" sz="1200" b="1" dirty="0" err="1"/>
              <a:t>en</a:t>
            </a:r>
            <a:r>
              <a:rPr lang="en-US" sz="1200" b="1" dirty="0"/>
              <a:t> </a:t>
            </a:r>
            <a:r>
              <a:rPr lang="en-US" sz="1200" b="1" dirty="0" err="1"/>
              <a:t>materiales</a:t>
            </a:r>
            <a:r>
              <a:rPr lang="en-US" sz="1200" b="1" dirty="0"/>
              <a:t> para Economía Circular</a:t>
            </a:r>
          </a:p>
          <a:p>
            <a:endParaRPr lang="en-US" sz="1200" b="1" dirty="0"/>
          </a:p>
          <a:p>
            <a:r>
              <a:rPr lang="en-US" sz="1200" b="1" u="sng" dirty="0" err="1">
                <a:solidFill>
                  <a:srgbClr val="C00000"/>
                </a:solidFill>
              </a:rPr>
              <a:t>Complementariedad</a:t>
            </a:r>
            <a:r>
              <a:rPr lang="en-US" sz="1200" b="1" u="sng" dirty="0">
                <a:solidFill>
                  <a:srgbClr val="C00000"/>
                </a:solidFill>
              </a:rPr>
              <a:t> de </a:t>
            </a:r>
            <a:r>
              <a:rPr lang="en-US" sz="1200" b="1" u="sng" dirty="0" err="1">
                <a:solidFill>
                  <a:srgbClr val="C00000"/>
                </a:solidFill>
              </a:rPr>
              <a:t>técnicas</a:t>
            </a:r>
            <a:r>
              <a:rPr lang="en-US" sz="1200" b="1" u="sng" dirty="0">
                <a:solidFill>
                  <a:srgbClr val="C00000"/>
                </a:solidFill>
              </a:rPr>
              <a:t> y </a:t>
            </a:r>
            <a:r>
              <a:rPr lang="en-US" sz="1200" b="1" u="sng" dirty="0" err="1">
                <a:solidFill>
                  <a:srgbClr val="C00000"/>
                </a:solidFill>
              </a:rPr>
              <a:t>apoyo</a:t>
            </a:r>
            <a:r>
              <a:rPr lang="en-US" sz="1200" b="1" u="sng" dirty="0">
                <a:solidFill>
                  <a:srgbClr val="C00000"/>
                </a:solidFill>
              </a:rPr>
              <a:t> a </a:t>
            </a:r>
            <a:r>
              <a:rPr lang="en-US" sz="1200" b="1" u="sng" dirty="0" err="1">
                <a:solidFill>
                  <a:srgbClr val="C00000"/>
                </a:solidFill>
              </a:rPr>
              <a:t>usuarios</a:t>
            </a:r>
            <a:r>
              <a:rPr lang="en-US" sz="1200" b="1" u="sng" dirty="0">
                <a:solidFill>
                  <a:srgbClr val="C00000"/>
                </a:solidFill>
              </a:rPr>
              <a:t> sin </a:t>
            </a:r>
            <a:r>
              <a:rPr lang="en-US" sz="1200" b="1" u="sng" dirty="0" err="1">
                <a:solidFill>
                  <a:srgbClr val="C00000"/>
                </a:solidFill>
              </a:rPr>
              <a:t>experiencia</a:t>
            </a:r>
            <a:endParaRPr lang="en-US" sz="1200" b="1" u="sng" dirty="0">
              <a:solidFill>
                <a:srgbClr val="C00000"/>
              </a:solidFill>
            </a:endParaRPr>
          </a:p>
          <a:p>
            <a:endParaRPr lang="en-US" sz="1200" b="1" dirty="0"/>
          </a:p>
          <a:p>
            <a:r>
              <a:rPr lang="en-US" sz="1200" b="1" dirty="0"/>
              <a:t>CMAM-UAM </a:t>
            </a:r>
            <a:r>
              <a:rPr lang="en-US" sz="1200" b="1" dirty="0" err="1"/>
              <a:t>lidera</a:t>
            </a:r>
            <a:r>
              <a:rPr lang="en-US" sz="1200" b="1" dirty="0"/>
              <a:t> un WP (</a:t>
            </a:r>
            <a:r>
              <a:rPr lang="en-US" sz="1200" b="1" dirty="0" err="1"/>
              <a:t>coordinación</a:t>
            </a:r>
            <a:r>
              <a:rPr lang="en-US" sz="1200" b="1" dirty="0"/>
              <a:t> </a:t>
            </a:r>
            <a:r>
              <a:rPr lang="en-US" sz="1200" b="1" dirty="0" err="1"/>
              <a:t>tiempo</a:t>
            </a:r>
            <a:r>
              <a:rPr lang="en-US" sz="1200" b="1" dirty="0"/>
              <a:t> </a:t>
            </a:r>
            <a:r>
              <a:rPr lang="en-US" sz="1200" b="1" dirty="0" err="1"/>
              <a:t>acceso</a:t>
            </a:r>
            <a:r>
              <a:rPr lang="en-US" sz="1200" b="1" dirty="0"/>
              <a:t>)</a:t>
            </a:r>
          </a:p>
          <a:p>
            <a:endParaRPr lang="en-US" sz="1200" b="1" dirty="0"/>
          </a:p>
          <a:p>
            <a:r>
              <a:rPr lang="en-US" sz="1200" b="1" dirty="0"/>
              <a:t>CMAM-UAM </a:t>
            </a:r>
            <a:r>
              <a:rPr lang="en-US" sz="1200" b="1" dirty="0" err="1"/>
              <a:t>participa</a:t>
            </a:r>
            <a:r>
              <a:rPr lang="en-US" sz="1200" b="1" dirty="0"/>
              <a:t> con un postdoc y un doctor </a:t>
            </a:r>
            <a:r>
              <a:rPr lang="en-US" sz="1200" b="1" dirty="0" err="1"/>
              <a:t>en</a:t>
            </a:r>
            <a:r>
              <a:rPr lang="en-US" sz="1200" b="1" dirty="0"/>
              <a:t> gestion de </a:t>
            </a:r>
            <a:r>
              <a:rPr lang="en-US" sz="1200" b="1" dirty="0" err="1"/>
              <a:t>proyecto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1682745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969399-E18A-7E46-805C-BB9FF0C4B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522" y="69543"/>
            <a:ext cx="6172200" cy="465962"/>
          </a:xfrm>
        </p:spPr>
        <p:txBody>
          <a:bodyPr>
            <a:noAutofit/>
          </a:bodyPr>
          <a:lstStyle/>
          <a:p>
            <a:r>
              <a:rPr lang="es-ES" sz="3300" b="1" dirty="0">
                <a:solidFill>
                  <a:srgbClr val="002060"/>
                </a:solidFill>
              </a:rPr>
              <a:t>Perspectivas futuras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EFAB98-6252-4767-8641-4D01FCC3E3C3}"/>
              </a:ext>
            </a:extLst>
          </p:cNvPr>
          <p:cNvSpPr txBox="1"/>
          <p:nvPr/>
        </p:nvSpPr>
        <p:spPr>
          <a:xfrm>
            <a:off x="2967362" y="1045345"/>
            <a:ext cx="4374472" cy="22324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89" tIns="34289" rIns="34289" bIns="34289" numCol="1" spcCol="38100" rtlCol="0" anchor="t">
            <a:spAutoFit/>
          </a:bodyPr>
          <a:lstStyle/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Consolidando ICTS IABA (CNA + CMAM)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Explotar la red ICTS como campo para extender la comunidad de usuarios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Planeando reuniones de usuarios, potencialmente con otras ICTS</a:t>
            </a:r>
          </a:p>
          <a:p>
            <a:pPr marL="214313" indent="-214313" algn="just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E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Abiertos a iniciativas ICTS a-la-</a:t>
            </a:r>
            <a:r>
              <a:rPr lang="es-ES" sz="135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ReMade</a:t>
            </a:r>
            <a:r>
              <a:rPr lang="es-E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(acceso complementario con una sola propuesta)</a:t>
            </a:r>
          </a:p>
          <a:p>
            <a:pPr algn="just">
              <a:lnSpc>
                <a:spcPct val="107000"/>
              </a:lnSpc>
              <a:spcAft>
                <a:spcPts val="600"/>
              </a:spcAft>
            </a:pPr>
            <a:endParaRPr lang="es-ES" sz="13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692874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2E648CA-0C5E-4C72-B77F-896E0735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7619999" y="0"/>
            <a:ext cx="1489276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1421562" y="73185"/>
            <a:ext cx="6067260" cy="1353582"/>
          </a:xfrm>
          <a:prstGeom prst="rect">
            <a:avLst/>
          </a:prstGeom>
          <a:solidFill>
            <a:schemeClr val="accent1">
              <a:lumMod val="50000"/>
              <a:alpha val="67451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000" b="1" i="1" dirty="0">
                <a:solidFill>
                  <a:schemeClr val="bg1"/>
                </a:solidFill>
                <a:latin typeface="Outfit"/>
              </a:rPr>
              <a:t>Mesa 2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000" b="1" i="1" dirty="0">
                <a:solidFill>
                  <a:schemeClr val="bg1"/>
                </a:solidFill>
                <a:latin typeface="Outfit"/>
              </a:rPr>
              <a:t>Sumando capacidades de las ICTS para ofrecer soluciones a retos y problemas complejos</a:t>
            </a:r>
            <a:endParaRPr lang="en-US" sz="2000" b="1" i="1" dirty="0">
              <a:solidFill>
                <a:schemeClr val="bg1"/>
              </a:solidFill>
              <a:latin typeface="Outfit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663C36-715A-41FF-B154-DF95B4B4B2FB}"/>
              </a:ext>
            </a:extLst>
          </p:cNvPr>
          <p:cNvSpPr/>
          <p:nvPr/>
        </p:nvSpPr>
        <p:spPr>
          <a:xfrm>
            <a:off x="492064" y="2338053"/>
            <a:ext cx="4123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Mònica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Bayés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CNAG - OMICSTECH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Caterina Biscari, Sincrotrón ALBA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Luis Fonseca, CNM - MICRONANOFABS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Gastón García, CMAM - IABA</a:t>
            </a:r>
          </a:p>
          <a:p>
            <a:pPr fontAlgn="t"/>
            <a:r>
              <a:rPr lang="en-US" sz="1400" b="1" dirty="0">
                <a:solidFill>
                  <a:srgbClr val="078781"/>
                </a:solidFill>
                <a:latin typeface="Outfit"/>
              </a:rPr>
              <a:t>María </a:t>
            </a:r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Martinón</a:t>
            </a:r>
            <a:r>
              <a:rPr lang="en-US" sz="1400" b="1" dirty="0">
                <a:solidFill>
                  <a:srgbClr val="078781"/>
                </a:solidFill>
                <a:latin typeface="Outfit"/>
              </a:rPr>
              <a:t>, CENIEH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BE30-C285-4A6A-AE9A-4C4C8A74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D30-41DB-42A2-855D-C29FC0F9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9F48C5A-7071-46CB-A4DA-C8D4AB1C7709}"/>
              </a:ext>
            </a:extLst>
          </p:cNvPr>
          <p:cNvSpPr txBox="1">
            <a:spLocks/>
          </p:cNvSpPr>
          <p:nvPr/>
        </p:nvSpPr>
        <p:spPr>
          <a:xfrm>
            <a:off x="5860384" y="4335180"/>
            <a:ext cx="2987363" cy="6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3</a:t>
            </a:r>
            <a:r>
              <a:rPr lang="en-US" sz="1400" b="1" i="1" baseline="30000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er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encuentro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ICTS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Barcelona, 30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octubre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2024</a:t>
            </a:r>
            <a:endParaRPr lang="en-US" sz="1000" i="1" dirty="0">
              <a:solidFill>
                <a:schemeClr val="accent1">
                  <a:lumMod val="50000"/>
                </a:schemeClr>
              </a:solidFill>
              <a:latin typeface="Outfi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F6EF6A-E0EA-4E2D-9C61-534B2CF88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3278" y="1719827"/>
            <a:ext cx="3474469" cy="240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567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68"/>
          <a:stretch/>
        </p:blipFill>
        <p:spPr>
          <a:xfrm>
            <a:off x="727771" y="1026090"/>
            <a:ext cx="3606299" cy="3635749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7171" y="125540"/>
            <a:ext cx="1473935" cy="759122"/>
          </a:xfrm>
          <a:prstGeom prst="rect">
            <a:avLst/>
          </a:prstGeom>
        </p:spPr>
      </p:pic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1798360627"/>
              </p:ext>
            </p:extLst>
          </p:nvPr>
        </p:nvGraphicFramePr>
        <p:xfrm>
          <a:off x="4800719" y="1026091"/>
          <a:ext cx="3780903" cy="2289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6" name="object 72"/>
          <p:cNvSpPr>
            <a:spLocks/>
          </p:cNvSpPr>
          <p:nvPr/>
        </p:nvSpPr>
        <p:spPr bwMode="auto">
          <a:xfrm>
            <a:off x="47724" y="12048"/>
            <a:ext cx="423641" cy="5136522"/>
          </a:xfrm>
          <a:custGeom>
            <a:avLst/>
            <a:gdLst>
              <a:gd name="T0" fmla="*/ 680365 w 674217"/>
              <a:gd name="T1" fmla="*/ 8172909 h 8181009"/>
              <a:gd name="T2" fmla="*/ 680365 w 674217"/>
              <a:gd name="T3" fmla="*/ 0 h 8181009"/>
              <a:gd name="T4" fmla="*/ 0 w 674217"/>
              <a:gd name="T5" fmla="*/ 0 h 8181009"/>
              <a:gd name="T6" fmla="*/ 0 w 674217"/>
              <a:gd name="T7" fmla="*/ 8172909 h 8181009"/>
              <a:gd name="T8" fmla="*/ 680365 w 674217"/>
              <a:gd name="T9" fmla="*/ 8172909 h 818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4217"/>
              <a:gd name="T16" fmla="*/ 0 h 8181009"/>
              <a:gd name="T17" fmla="*/ 674217 w 674217"/>
              <a:gd name="T18" fmla="*/ 8181009 h 818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4217" h="8181009">
                <a:moveTo>
                  <a:pt x="674217" y="8181009"/>
                </a:moveTo>
                <a:lnTo>
                  <a:pt x="674217" y="0"/>
                </a:lnTo>
                <a:lnTo>
                  <a:pt x="0" y="0"/>
                </a:lnTo>
                <a:lnTo>
                  <a:pt x="0" y="8181009"/>
                </a:lnTo>
                <a:lnTo>
                  <a:pt x="674217" y="8181009"/>
                </a:lnTo>
                <a:close/>
              </a:path>
            </a:pathLst>
          </a:custGeom>
          <a:solidFill>
            <a:srgbClr val="9C42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5741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13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agen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375" y="59847"/>
            <a:ext cx="1767943" cy="824815"/>
          </a:xfrm>
          <a:prstGeom prst="rect">
            <a:avLst/>
          </a:prstGeom>
        </p:spPr>
      </p:pic>
      <p:sp>
        <p:nvSpPr>
          <p:cNvPr id="19" name="CuadroTexto 11"/>
          <p:cNvSpPr txBox="1"/>
          <p:nvPr/>
        </p:nvSpPr>
        <p:spPr>
          <a:xfrm>
            <a:off x="2698329" y="325149"/>
            <a:ext cx="55235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s-ES" sz="2100" b="1" dirty="0">
                <a:solidFill>
                  <a:prstClr val="black"/>
                </a:solidFill>
                <a:latin typeface="Calibri" panose="020F0502020204030204"/>
              </a:rPr>
              <a:t>Social </a:t>
            </a:r>
            <a:r>
              <a:rPr lang="es-ES" sz="2100" b="1" dirty="0" err="1">
                <a:solidFill>
                  <a:prstClr val="black"/>
                </a:solidFill>
                <a:latin typeface="Calibri" panose="020F0502020204030204"/>
              </a:rPr>
              <a:t>sciences</a:t>
            </a:r>
            <a:r>
              <a:rPr lang="es-ES" sz="2100" b="1" dirty="0">
                <a:solidFill>
                  <a:prstClr val="black"/>
                </a:solidFill>
                <a:latin typeface="Calibri" panose="020F0502020204030204"/>
              </a:rPr>
              <a:t> and </a:t>
            </a:r>
            <a:r>
              <a:rPr lang="es-ES" sz="2100" b="1" dirty="0" err="1">
                <a:solidFill>
                  <a:prstClr val="black"/>
                </a:solidFill>
                <a:latin typeface="Calibri" panose="020F0502020204030204"/>
              </a:rPr>
              <a:t>Humanities</a:t>
            </a:r>
            <a:endParaRPr lang="es-ES" sz="21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82192" y="3553843"/>
            <a:ext cx="4835545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-Biological and cultural evolution of human lineage</a:t>
            </a:r>
          </a:p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-Bidirectional impact of hominins and environmental interaction</a:t>
            </a:r>
          </a:p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-Climate and landscape change</a:t>
            </a:r>
          </a:p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-Conservation and heritage science (</a:t>
            </a:r>
            <a:r>
              <a:rPr lang="en-GB" sz="1350" dirty="0" err="1">
                <a:solidFill>
                  <a:prstClr val="black"/>
                </a:solidFill>
                <a:latin typeface="Calibri" panose="020F0502020204030204"/>
              </a:rPr>
              <a:t>Atapuerca</a:t>
            </a:r>
            <a:r>
              <a:rPr lang="en-GB" sz="1350">
                <a:solidFill>
                  <a:prstClr val="black"/>
                </a:solidFill>
                <a:latin typeface="Calibri" panose="020F0502020204030204"/>
              </a:rPr>
              <a:t> collections</a:t>
            </a:r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)</a:t>
            </a:r>
          </a:p>
          <a:p>
            <a:pPr defTabSz="685800"/>
            <a:r>
              <a:rPr lang="en-GB" sz="1350" dirty="0">
                <a:solidFill>
                  <a:prstClr val="black"/>
                </a:solidFill>
                <a:latin typeface="Calibri" panose="020F0502020204030204"/>
              </a:rPr>
              <a:t>-Archaeological and paleontological excavations</a:t>
            </a:r>
          </a:p>
        </p:txBody>
      </p:sp>
    </p:spTree>
    <p:extLst>
      <p:ext uri="{BB962C8B-B14F-4D97-AF65-F5344CB8AC3E}">
        <p14:creationId xmlns:p14="http://schemas.microsoft.com/office/powerpoint/2010/main" val="249137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a 17"/>
          <p:cNvGraphicFramePr/>
          <p:nvPr>
            <p:extLst/>
          </p:nvPr>
        </p:nvGraphicFramePr>
        <p:xfrm>
          <a:off x="1836113" y="670323"/>
          <a:ext cx="6976605" cy="4573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CuadroTexto 19"/>
          <p:cNvSpPr txBox="1"/>
          <p:nvPr/>
        </p:nvSpPr>
        <p:spPr>
          <a:xfrm>
            <a:off x="1280843" y="898704"/>
            <a:ext cx="2529475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342900">
              <a:defRPr/>
            </a:pPr>
            <a:r>
              <a:rPr lang="es-ES" sz="1350" dirty="0" err="1">
                <a:solidFill>
                  <a:srgbClr val="CC9900"/>
                </a:solidFill>
                <a:latin typeface="Trebuchet MS" panose="020B0603020202020204"/>
              </a:rPr>
              <a:t>Geology</a:t>
            </a:r>
            <a:endParaRPr lang="es-ES" sz="1350" dirty="0">
              <a:solidFill>
                <a:srgbClr val="CC9900"/>
              </a:solidFill>
              <a:latin typeface="Trebuchet MS" panose="020B0603020202020204"/>
            </a:endParaRPr>
          </a:p>
          <a:p>
            <a:pPr algn="r" defTabSz="342900">
              <a:defRPr/>
            </a:pPr>
            <a:r>
              <a:rPr lang="es-ES" sz="1350" dirty="0" err="1">
                <a:solidFill>
                  <a:srgbClr val="CC9900"/>
                </a:solidFill>
                <a:latin typeface="Trebuchet MS" panose="020B0603020202020204"/>
              </a:rPr>
              <a:t>Thin</a:t>
            </a:r>
            <a:r>
              <a:rPr lang="es-ES" sz="1350" dirty="0">
                <a:solidFill>
                  <a:srgbClr val="CC9900"/>
                </a:solidFill>
                <a:latin typeface="Trebuchet MS" panose="020B0603020202020204"/>
              </a:rPr>
              <a:t> </a:t>
            </a:r>
            <a:r>
              <a:rPr lang="es-ES" sz="1350" dirty="0" err="1">
                <a:solidFill>
                  <a:srgbClr val="CC9900"/>
                </a:solidFill>
                <a:latin typeface="Trebuchet MS" panose="020B0603020202020204"/>
              </a:rPr>
              <a:t>sections</a:t>
            </a:r>
            <a:endParaRPr lang="es-ES" sz="1350" dirty="0">
              <a:solidFill>
                <a:srgbClr val="CC9900"/>
              </a:solidFill>
              <a:latin typeface="Trebuchet MS" panose="020B0603020202020204"/>
            </a:endParaRPr>
          </a:p>
          <a:p>
            <a:pPr algn="r" defTabSz="342900">
              <a:defRPr/>
            </a:pPr>
            <a:r>
              <a:rPr lang="es-ES" sz="1350" dirty="0" err="1">
                <a:solidFill>
                  <a:srgbClr val="CC9900"/>
                </a:solidFill>
                <a:latin typeface="Trebuchet MS" panose="020B0603020202020204"/>
              </a:rPr>
              <a:t>Archaeometry</a:t>
            </a:r>
            <a:endParaRPr lang="es-ES" sz="1350" dirty="0">
              <a:solidFill>
                <a:srgbClr val="CC9900"/>
              </a:solidFill>
              <a:latin typeface="Trebuchet MS" panose="020B0603020202020204"/>
            </a:endParaRPr>
          </a:p>
          <a:p>
            <a:pPr algn="r" defTabSz="342900">
              <a:defRPr/>
            </a:pPr>
            <a:r>
              <a:rPr lang="es-ES" sz="1350" dirty="0" err="1">
                <a:solidFill>
                  <a:srgbClr val="CC9900"/>
                </a:solidFill>
                <a:latin typeface="Trebuchet MS" panose="020B0603020202020204"/>
              </a:rPr>
              <a:t>Microscopy</a:t>
            </a:r>
            <a:endParaRPr lang="es-ES" sz="1350" dirty="0">
              <a:solidFill>
                <a:srgbClr val="CC9900"/>
              </a:solidFill>
              <a:latin typeface="Trebuchet MS" panose="020B0603020202020204"/>
            </a:endParaRPr>
          </a:p>
          <a:p>
            <a:pPr algn="r" defTabSz="342900">
              <a:defRPr/>
            </a:pP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Microcomputed</a:t>
            </a: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Tomography</a:t>
            </a:r>
            <a:endParaRPr lang="es-ES" sz="1350" b="1" dirty="0">
              <a:solidFill>
                <a:srgbClr val="9D360E"/>
              </a:solidFill>
              <a:latin typeface="Trebuchet MS" panose="020B0603020202020204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928444" y="987454"/>
            <a:ext cx="2305439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Paleomagnetism</a:t>
            </a:r>
            <a:endParaRPr lang="es-ES" sz="1350" b="1" dirty="0">
              <a:solidFill>
                <a:srgbClr val="9D360E"/>
              </a:solidFill>
              <a:latin typeface="Trebuchet MS" panose="020B0603020202020204"/>
            </a:endParaRPr>
          </a:p>
          <a:p>
            <a:pPr defTabSz="342900">
              <a:defRPr/>
            </a:pP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Cosmogenic</a:t>
            </a: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Nuclides</a:t>
            </a:r>
            <a:endParaRPr lang="es-ES" sz="1350" b="1" dirty="0">
              <a:solidFill>
                <a:srgbClr val="9D360E"/>
              </a:solidFill>
              <a:latin typeface="Trebuchet MS" panose="020B0603020202020204"/>
            </a:endParaRPr>
          </a:p>
          <a:p>
            <a:pPr defTabSz="342900">
              <a:defRPr/>
            </a:pP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Electron</a:t>
            </a: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 Spin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Resonance</a:t>
            </a:r>
            <a:endParaRPr lang="es-ES" sz="1350" b="1" dirty="0">
              <a:solidFill>
                <a:srgbClr val="9D360E"/>
              </a:solidFill>
              <a:latin typeface="Trebuchet MS" panose="020B0603020202020204"/>
            </a:endParaRPr>
          </a:p>
          <a:p>
            <a:pPr defTabSz="342900">
              <a:defRPr/>
            </a:pP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Luminiscence</a:t>
            </a:r>
            <a:endParaRPr lang="es-ES" sz="1350" b="1" dirty="0">
              <a:solidFill>
                <a:srgbClr val="9D360E"/>
              </a:solidFill>
              <a:latin typeface="Trebuchet MS" panose="020B0603020202020204"/>
            </a:endParaRPr>
          </a:p>
          <a:p>
            <a:pPr defTabSz="342900">
              <a:defRPr/>
            </a:pP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 </a:t>
            </a:r>
            <a:r>
              <a:rPr lang="es-ES" sz="1350" b="1" dirty="0" err="1">
                <a:solidFill>
                  <a:srgbClr val="9D360E"/>
                </a:solidFill>
                <a:latin typeface="Trebuchet MS" panose="020B0603020202020204"/>
              </a:rPr>
              <a:t>Uranium</a:t>
            </a:r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 Series</a:t>
            </a:r>
            <a:endParaRPr lang="es-ES" sz="1350" dirty="0">
              <a:solidFill>
                <a:srgbClr val="9D360E"/>
              </a:solidFill>
              <a:latin typeface="Trebuchet MS" panose="020B060302020202020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29447" y="3775164"/>
            <a:ext cx="137608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dirty="0">
                <a:solidFill>
                  <a:prstClr val="white"/>
                </a:solidFill>
                <a:latin typeface="Trebuchet MS" panose="020B0603020202020204"/>
              </a:rPr>
              <a:t>Experimental Archaeology and </a:t>
            </a:r>
            <a:r>
              <a:rPr lang="en-GB" sz="1350" dirty="0" err="1">
                <a:solidFill>
                  <a:prstClr val="white"/>
                </a:solidFill>
                <a:latin typeface="Trebuchet MS" panose="020B0603020202020204"/>
              </a:rPr>
              <a:t>Taphonomy</a:t>
            </a:r>
            <a:endParaRPr lang="en-GB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93860" y="2235080"/>
            <a:ext cx="127747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endParaRPr lang="en-US" sz="1350" dirty="0">
              <a:solidFill>
                <a:prstClr val="white"/>
              </a:solidFill>
              <a:latin typeface="Trebuchet MS" panose="020B0603020202020204"/>
            </a:endParaRPr>
          </a:p>
          <a:p>
            <a:pPr algn="ctr" defTabSz="685800"/>
            <a:r>
              <a:rPr lang="es-ES" sz="1350" dirty="0" err="1">
                <a:solidFill>
                  <a:prstClr val="white"/>
                </a:solidFill>
                <a:latin typeface="Trebuchet MS" panose="020B0603020202020204"/>
              </a:rPr>
              <a:t>Collections</a:t>
            </a:r>
            <a:r>
              <a:rPr lang="es-ES" sz="1350" dirty="0">
                <a:solidFill>
                  <a:prstClr val="white"/>
                </a:solidFill>
                <a:latin typeface="Trebuchet MS" panose="020B0603020202020204"/>
              </a:rPr>
              <a:t> </a:t>
            </a:r>
            <a:r>
              <a:rPr lang="es-ES" sz="1350" dirty="0" err="1">
                <a:solidFill>
                  <a:prstClr val="white"/>
                </a:solidFill>
                <a:latin typeface="Trebuchet MS" panose="020B0603020202020204"/>
              </a:rPr>
              <a:t>Conservation</a:t>
            </a:r>
            <a:r>
              <a:rPr lang="es-ES" sz="1350" dirty="0">
                <a:solidFill>
                  <a:prstClr val="white"/>
                </a:solidFill>
                <a:latin typeface="Trebuchet MS" panose="020B0603020202020204"/>
              </a:rPr>
              <a:t> &amp; </a:t>
            </a:r>
            <a:r>
              <a:rPr lang="es-ES" sz="1350" dirty="0" err="1">
                <a:solidFill>
                  <a:prstClr val="white"/>
                </a:solidFill>
                <a:latin typeface="Trebuchet MS" panose="020B0603020202020204"/>
              </a:rPr>
              <a:t>Restoration</a:t>
            </a:r>
            <a:endParaRPr lang="es-ES" sz="1350" dirty="0">
              <a:solidFill>
                <a:prstClr val="white"/>
              </a:solidFill>
              <a:latin typeface="Trebuchet MS" panose="020B0603020202020204"/>
            </a:endParaRPr>
          </a:p>
          <a:p>
            <a:pPr algn="ctr" defTabSz="685800"/>
            <a:endParaRPr lang="en-GB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30713" y="2464298"/>
            <a:ext cx="1541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s-ES" sz="1350" dirty="0" err="1">
                <a:solidFill>
                  <a:prstClr val="white"/>
                </a:solidFill>
                <a:latin typeface="Trebuchet MS" panose="020B0603020202020204"/>
              </a:rPr>
              <a:t>Palaeoproteomics</a:t>
            </a:r>
            <a:r>
              <a:rPr lang="es-ES" sz="1350" dirty="0">
                <a:solidFill>
                  <a:prstClr val="white"/>
                </a:solidFill>
                <a:latin typeface="Trebuchet MS" panose="020B0603020202020204"/>
              </a:rPr>
              <a:t> and </a:t>
            </a:r>
          </a:p>
          <a:p>
            <a:pPr algn="ctr" defTabSz="685800"/>
            <a:r>
              <a:rPr lang="es-ES" sz="1350" dirty="0" err="1">
                <a:solidFill>
                  <a:prstClr val="white"/>
                </a:solidFill>
                <a:latin typeface="Trebuchet MS" panose="020B0603020202020204"/>
              </a:rPr>
              <a:t>ancient</a:t>
            </a:r>
            <a:r>
              <a:rPr lang="es-ES" sz="1350" dirty="0">
                <a:solidFill>
                  <a:prstClr val="white"/>
                </a:solidFill>
                <a:latin typeface="Trebuchet MS" panose="020B0603020202020204"/>
              </a:rPr>
              <a:t> DNA</a:t>
            </a:r>
          </a:p>
          <a:p>
            <a:pPr defTabSz="685800"/>
            <a:endParaRPr lang="en-GB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42695" y="1190277"/>
            <a:ext cx="14941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dirty="0">
                <a:solidFill>
                  <a:prstClr val="white"/>
                </a:solidFill>
                <a:latin typeface="Trebuchet MS" panose="020B0603020202020204"/>
              </a:rPr>
              <a:t>Material Characterization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29447" y="1314202"/>
            <a:ext cx="131985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1350" dirty="0">
                <a:solidFill>
                  <a:prstClr val="white"/>
                </a:solidFill>
                <a:latin typeface="Trebuchet MS" panose="020B0603020202020204"/>
              </a:rPr>
              <a:t>Geochronology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57658" y="2583886"/>
            <a:ext cx="17436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/>
            <a:r>
              <a:rPr lang="es-ES" sz="1350" b="1" dirty="0">
                <a:solidFill>
                  <a:srgbClr val="9D360E"/>
                </a:solidFill>
                <a:latin typeface="Trebuchet MS" panose="020B0603020202020204"/>
              </a:rPr>
              <a:t>* </a:t>
            </a:r>
            <a:r>
              <a:rPr lang="en-GB" sz="1350" b="1" dirty="0">
                <a:solidFill>
                  <a:srgbClr val="9D360E"/>
                </a:solidFill>
                <a:latin typeface="Trebuchet MS" panose="020B0603020202020204"/>
              </a:rPr>
              <a:t>Conservation and Restoration</a:t>
            </a:r>
          </a:p>
        </p:txBody>
      </p:sp>
      <p:sp>
        <p:nvSpPr>
          <p:cNvPr id="17" name="object 72"/>
          <p:cNvSpPr>
            <a:spLocks/>
          </p:cNvSpPr>
          <p:nvPr/>
        </p:nvSpPr>
        <p:spPr bwMode="auto">
          <a:xfrm>
            <a:off x="1" y="-6738"/>
            <a:ext cx="423641" cy="5136522"/>
          </a:xfrm>
          <a:custGeom>
            <a:avLst/>
            <a:gdLst>
              <a:gd name="T0" fmla="*/ 680365 w 674217"/>
              <a:gd name="T1" fmla="*/ 8172909 h 8181009"/>
              <a:gd name="T2" fmla="*/ 680365 w 674217"/>
              <a:gd name="T3" fmla="*/ 0 h 8181009"/>
              <a:gd name="T4" fmla="*/ 0 w 674217"/>
              <a:gd name="T5" fmla="*/ 0 h 8181009"/>
              <a:gd name="T6" fmla="*/ 0 w 674217"/>
              <a:gd name="T7" fmla="*/ 8172909 h 8181009"/>
              <a:gd name="T8" fmla="*/ 680365 w 674217"/>
              <a:gd name="T9" fmla="*/ 8172909 h 818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4217"/>
              <a:gd name="T16" fmla="*/ 0 h 8181009"/>
              <a:gd name="T17" fmla="*/ 674217 w 674217"/>
              <a:gd name="T18" fmla="*/ 8181009 h 818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4217" h="8181009">
                <a:moveTo>
                  <a:pt x="674217" y="8181009"/>
                </a:moveTo>
                <a:lnTo>
                  <a:pt x="674217" y="0"/>
                </a:lnTo>
                <a:lnTo>
                  <a:pt x="0" y="0"/>
                </a:lnTo>
                <a:lnTo>
                  <a:pt x="0" y="8181009"/>
                </a:lnTo>
                <a:lnTo>
                  <a:pt x="674217" y="8181009"/>
                </a:lnTo>
                <a:close/>
              </a:path>
            </a:pathLst>
          </a:custGeom>
          <a:solidFill>
            <a:srgbClr val="9C42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5741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13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Imagen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118" y="73889"/>
            <a:ext cx="1767943" cy="824815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63896" y="401753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85800"/>
            <a:r>
              <a:rPr lang="es-ES" sz="1350" dirty="0">
                <a:solidFill>
                  <a:prstClr val="black"/>
                </a:solidFill>
                <a:latin typeface="Trebuchet MS" panose="020B0603020202020204"/>
              </a:rPr>
              <a:t>2021-2024 7 </a:t>
            </a:r>
            <a:r>
              <a:rPr lang="es-ES" sz="1350" dirty="0" err="1">
                <a:solidFill>
                  <a:prstClr val="black"/>
                </a:solidFill>
                <a:latin typeface="Trebuchet MS" panose="020B0603020202020204"/>
              </a:rPr>
              <a:t>outstanding</a:t>
            </a:r>
            <a:r>
              <a:rPr lang="es-ES" sz="1350" dirty="0">
                <a:solidFill>
                  <a:prstClr val="black"/>
                </a:solidFill>
                <a:latin typeface="Trebuchet MS" panose="020B0603020202020204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Trebuchet MS" panose="020B0603020202020204"/>
              </a:rPr>
              <a:t>facilities</a:t>
            </a:r>
            <a:r>
              <a:rPr lang="es-ES" sz="1350" dirty="0">
                <a:solidFill>
                  <a:prstClr val="black"/>
                </a:solidFill>
                <a:latin typeface="Trebuchet MS" panose="020B0603020202020204"/>
              </a:rPr>
              <a:t> </a:t>
            </a:r>
          </a:p>
          <a:p>
            <a:pPr defTabSz="685800"/>
            <a:r>
              <a:rPr lang="es-ES" sz="1350" dirty="0">
                <a:solidFill>
                  <a:prstClr val="black"/>
                </a:solidFill>
                <a:latin typeface="Trebuchet MS" panose="020B0603020202020204"/>
              </a:rPr>
              <a:t>600 solicitudes de acceso </a:t>
            </a:r>
          </a:p>
          <a:p>
            <a:pPr defTabSz="685800"/>
            <a:r>
              <a:rPr lang="es-ES" sz="1350" dirty="0">
                <a:solidFill>
                  <a:prstClr val="black"/>
                </a:solidFill>
                <a:latin typeface="Trebuchet MS" panose="020B0603020202020204"/>
              </a:rPr>
              <a:t>210 proyectos</a:t>
            </a:r>
          </a:p>
          <a:p>
            <a:pPr defTabSz="685800"/>
            <a:r>
              <a:rPr lang="es-ES" sz="1350" dirty="0">
                <a:solidFill>
                  <a:prstClr val="black"/>
                </a:solidFill>
                <a:latin typeface="Trebuchet MS" panose="020B0603020202020204"/>
              </a:rPr>
              <a:t>media de 200 usuarios anuales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10318" y="3719408"/>
            <a:ext cx="12371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350" dirty="0">
                <a:solidFill>
                  <a:prstClr val="white"/>
                </a:solidFill>
                <a:latin typeface="Trebuchet MS" panose="020B0603020202020204"/>
              </a:rPr>
              <a:t>Digital mapping and 3D Analysis</a:t>
            </a:r>
          </a:p>
          <a:p>
            <a:pPr algn="ctr" defTabSz="685800"/>
            <a:endParaRPr lang="en-GB" sz="1350" dirty="0">
              <a:solidFill>
                <a:prstClr val="white"/>
              </a:solidFill>
              <a:latin typeface="Trebuchet MS" panose="020B0603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75759" y="150350"/>
            <a:ext cx="26602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b="1" dirty="0">
                <a:solidFill>
                  <a:prstClr val="black"/>
                </a:solidFill>
                <a:latin typeface="Trebuchet MS" panose="020B0603020202020204"/>
              </a:rPr>
              <a:t>Laboratories</a:t>
            </a:r>
          </a:p>
        </p:txBody>
      </p:sp>
    </p:spTree>
    <p:extLst>
      <p:ext uri="{BB962C8B-B14F-4D97-AF65-F5344CB8AC3E}">
        <p14:creationId xmlns:p14="http://schemas.microsoft.com/office/powerpoint/2010/main" val="1785507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uadroTexto 9">
            <a:extLst>
              <a:ext uri="{FF2B5EF4-FFF2-40B4-BE49-F238E27FC236}">
                <a16:creationId xmlns:a16="http://schemas.microsoft.com/office/drawing/2014/main" id="{05D4F3BE-1184-796B-2E7A-E84FE23A2593}"/>
              </a:ext>
            </a:extLst>
          </p:cNvPr>
          <p:cNvSpPr txBox="1"/>
          <p:nvPr/>
        </p:nvSpPr>
        <p:spPr>
          <a:xfrm>
            <a:off x="1805741" y="1056939"/>
            <a:ext cx="758080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B03E10"/>
                </a:solidFill>
                <a:latin typeface="Calibri" panose="020F0502020204030204"/>
                <a:cs typeface="Arial" panose="020B0604020202020204" pitchFamily="34" charset="0"/>
              </a:rPr>
              <a:t>EUROPEAN RESEARCH INFRASTRUCTURES LANDSCAPE</a:t>
            </a:r>
            <a:r>
              <a:rPr lang="en-US" sz="2100" b="1" dirty="0">
                <a:solidFill>
                  <a:srgbClr val="B03E10"/>
                </a:solidFill>
                <a:highlight>
                  <a:srgbClr val="00FFFF"/>
                </a:highlight>
                <a:latin typeface="Calibri" panose="020F0502020204030204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992" y="2171441"/>
            <a:ext cx="3784160" cy="80327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4664" y="2126036"/>
            <a:ext cx="3732061" cy="80936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993" y="3513419"/>
            <a:ext cx="3609325" cy="828526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7432" y="3513419"/>
            <a:ext cx="2467049" cy="766547"/>
          </a:xfrm>
          <a:prstGeom prst="rect">
            <a:avLst/>
          </a:prstGeom>
        </p:spPr>
      </p:pic>
      <p:sp>
        <p:nvSpPr>
          <p:cNvPr id="11" name="object 72"/>
          <p:cNvSpPr>
            <a:spLocks/>
          </p:cNvSpPr>
          <p:nvPr/>
        </p:nvSpPr>
        <p:spPr bwMode="auto">
          <a:xfrm>
            <a:off x="1" y="-6738"/>
            <a:ext cx="423641" cy="5136522"/>
          </a:xfrm>
          <a:custGeom>
            <a:avLst/>
            <a:gdLst>
              <a:gd name="T0" fmla="*/ 680365 w 674217"/>
              <a:gd name="T1" fmla="*/ 8172909 h 8181009"/>
              <a:gd name="T2" fmla="*/ 680365 w 674217"/>
              <a:gd name="T3" fmla="*/ 0 h 8181009"/>
              <a:gd name="T4" fmla="*/ 0 w 674217"/>
              <a:gd name="T5" fmla="*/ 0 h 8181009"/>
              <a:gd name="T6" fmla="*/ 0 w 674217"/>
              <a:gd name="T7" fmla="*/ 8172909 h 8181009"/>
              <a:gd name="T8" fmla="*/ 680365 w 674217"/>
              <a:gd name="T9" fmla="*/ 8172909 h 818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4217"/>
              <a:gd name="T16" fmla="*/ 0 h 8181009"/>
              <a:gd name="T17" fmla="*/ 674217 w 674217"/>
              <a:gd name="T18" fmla="*/ 8181009 h 818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4217" h="8181009">
                <a:moveTo>
                  <a:pt x="674217" y="8181009"/>
                </a:moveTo>
                <a:lnTo>
                  <a:pt x="674217" y="0"/>
                </a:lnTo>
                <a:lnTo>
                  <a:pt x="0" y="0"/>
                </a:lnTo>
                <a:lnTo>
                  <a:pt x="0" y="8181009"/>
                </a:lnTo>
                <a:lnTo>
                  <a:pt x="674217" y="8181009"/>
                </a:lnTo>
                <a:close/>
              </a:path>
            </a:pathLst>
          </a:custGeom>
          <a:solidFill>
            <a:srgbClr val="9C42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5741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13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agen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257" y="-6738"/>
            <a:ext cx="1767943" cy="82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815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B456B4-EE3B-45A7-ABDE-8AF10536C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295A15-A194-4449-AD00-4D3DEEDE0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3C6936-C81C-4DC4-9C8E-3B52E696F9D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7078" b="2228"/>
          <a:stretch/>
        </p:blipFill>
        <p:spPr>
          <a:xfrm>
            <a:off x="584774" y="837011"/>
            <a:ext cx="2548666" cy="241164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CE50C5-80B2-4858-89FB-F524261DB009}"/>
              </a:ext>
            </a:extLst>
          </p:cNvPr>
          <p:cNvSpPr txBox="1"/>
          <p:nvPr/>
        </p:nvSpPr>
        <p:spPr>
          <a:xfrm>
            <a:off x="584775" y="3343032"/>
            <a:ext cx="2596536" cy="769441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Outfit"/>
              </a:rPr>
              <a:t>+35000 users from all EU &amp; beyond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Outfit"/>
              </a:rPr>
              <a:t>offering  +1M h/year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Outfit"/>
              </a:rPr>
              <a:t>+25000 publications in last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Outfit"/>
              </a:rPr>
              <a:t>+300 operating End Stations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71E6EBA-5E49-47C7-9B40-82AB6BDAF2B3}"/>
              </a:ext>
            </a:extLst>
          </p:cNvPr>
          <p:cNvSpPr txBox="1">
            <a:spLocks/>
          </p:cNvSpPr>
          <p:nvPr/>
        </p:nvSpPr>
        <p:spPr>
          <a:xfrm>
            <a:off x="645263" y="43484"/>
            <a:ext cx="7653390" cy="736303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Outfit"/>
              </a:rPr>
              <a:t>European Research Infrastructures</a:t>
            </a:r>
          </a:p>
          <a:p>
            <a:pPr algn="ctr"/>
            <a:r>
              <a:rPr lang="en-US" sz="2000" b="1" i="1" dirty="0">
                <a:latin typeface="Outfit"/>
              </a:rPr>
              <a:t>Summing up analytical and technical capabilities</a:t>
            </a:r>
            <a:endParaRPr lang="en-US" sz="2400" b="1" i="1" dirty="0">
              <a:latin typeface="Outfit"/>
            </a:endParaRP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F3E9EE84-5AA1-45A8-BADC-F40339327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694" y="3390696"/>
            <a:ext cx="1313024" cy="61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843232A7-460F-4823-9E7C-2A399BA8A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627" y="2229983"/>
            <a:ext cx="1935623" cy="307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C0C95FD-C93B-4728-8844-930615C47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976" y="1442232"/>
            <a:ext cx="1620923" cy="70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2D47D95-B318-457B-9454-99A07940FB5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924" y="1971869"/>
            <a:ext cx="956568" cy="9565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9DF060E-7E9B-466B-AD1A-A4D1B1E4A07C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5623720" y="773508"/>
            <a:ext cx="1979768" cy="777028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849E6CE-0EC5-4C41-A6FB-FA308522D0D9}"/>
              </a:ext>
            </a:extLst>
          </p:cNvPr>
          <p:cNvSpPr/>
          <p:nvPr/>
        </p:nvSpPr>
        <p:spPr>
          <a:xfrm>
            <a:off x="6178488" y="2500013"/>
            <a:ext cx="14892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GB" sz="2400" b="1" kern="0" dirty="0">
                <a:solidFill>
                  <a:schemeClr val="accent2"/>
                </a:solidFill>
              </a:rPr>
              <a:t>Sunstone</a:t>
            </a:r>
            <a:endParaRPr lang="en-US" sz="1400" b="1" kern="0" dirty="0">
              <a:solidFill>
                <a:schemeClr val="accent2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CC60B18-53D9-42FC-A166-8C1462828E1D}"/>
              </a:ext>
            </a:extLst>
          </p:cNvPr>
          <p:cNvSpPr/>
          <p:nvPr/>
        </p:nvSpPr>
        <p:spPr>
          <a:xfrm>
            <a:off x="6613604" y="3330093"/>
            <a:ext cx="248017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/>
            <a:r>
              <a:rPr lang="fr-FR" sz="1050" dirty="0">
                <a:solidFill>
                  <a:srgbClr val="000000"/>
                </a:solidFill>
                <a:latin typeface="Calibri"/>
                <a:cs typeface="Arial"/>
              </a:rPr>
              <a:t>INFRA-2023-SERV-01-03 </a:t>
            </a:r>
          </a:p>
          <a:p>
            <a:pPr defTabSz="685800"/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Ne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utrons and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Ph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otons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E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levating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W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orldwide </a:t>
            </a:r>
            <a:r>
              <a:rPr lang="en-US" sz="1500" b="1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S</a:t>
            </a:r>
            <a:r>
              <a:rPr lang="en-US" sz="1500" kern="0" dirty="0">
                <a:solidFill>
                  <a:prstClr val="black"/>
                </a:solidFill>
                <a:latin typeface="Calibri"/>
                <a:ea typeface="Calibri" panose="020F0502020204030204" pitchFamily="34" charset="0"/>
                <a:cs typeface="Arial"/>
              </a:rPr>
              <a:t>cience </a:t>
            </a:r>
            <a:endParaRPr lang="fr-FR" sz="1650" dirty="0">
              <a:solidFill>
                <a:srgbClr val="000000"/>
              </a:solidFill>
              <a:latin typeface="Calibri"/>
              <a:cs typeface="Aria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253F5D3-8CED-4B29-A19B-032293DE1D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70676" y="3308478"/>
            <a:ext cx="960360" cy="12377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C65D2E-DA96-409F-BFD9-0900A5550A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05439" y="4018724"/>
            <a:ext cx="1414463" cy="864394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D50E7E7-93EF-4577-86B6-4EC461A56388}"/>
              </a:ext>
            </a:extLst>
          </p:cNvPr>
          <p:cNvSpPr/>
          <p:nvPr/>
        </p:nvSpPr>
        <p:spPr>
          <a:xfrm>
            <a:off x="5405549" y="3069396"/>
            <a:ext cx="3610082" cy="1954681"/>
          </a:xfrm>
          <a:prstGeom prst="roundRect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/>
            <a:endParaRPr lang="en-US" sz="135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8FCFD0B-6248-4A5D-9337-0B25AD5BF952}"/>
              </a:ext>
            </a:extLst>
          </p:cNvPr>
          <p:cNvSpPr/>
          <p:nvPr/>
        </p:nvSpPr>
        <p:spPr>
          <a:xfrm>
            <a:off x="7330200" y="604788"/>
            <a:ext cx="1317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b="1" dirty="0"/>
              <a:t>IMPRESS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_tradnl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8313130-3C6F-483C-946C-78A959199BDF}"/>
              </a:ext>
            </a:extLst>
          </p:cNvPr>
          <p:cNvSpPr/>
          <p:nvPr/>
        </p:nvSpPr>
        <p:spPr>
          <a:xfrm>
            <a:off x="3913326" y="2387084"/>
            <a:ext cx="473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_tradnl" b="1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1D5AE2D-8945-63BB-C7FA-7E50B61C8F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5008" y="1022348"/>
            <a:ext cx="1979768" cy="18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68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02810" y="1823863"/>
            <a:ext cx="3400211" cy="232310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28" y="2478717"/>
            <a:ext cx="1600200" cy="7215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078" y="1600622"/>
            <a:ext cx="1747047" cy="71308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356" y="3459738"/>
            <a:ext cx="1600199" cy="77516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1310" y="2016273"/>
            <a:ext cx="785735" cy="610241"/>
          </a:xfrm>
          <a:prstGeom prst="rect">
            <a:avLst/>
          </a:prstGeom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2048" y="2128984"/>
            <a:ext cx="1085850" cy="742950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3289" y="2814701"/>
            <a:ext cx="1080218" cy="64464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2048" y="3147471"/>
            <a:ext cx="1228725" cy="500063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83173" y="3647534"/>
            <a:ext cx="1151348" cy="398544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9210" y="3928655"/>
            <a:ext cx="1071563" cy="850106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87648" y="4357530"/>
            <a:ext cx="992981" cy="51435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759C275B-E18B-4312-5CF3-B5572273737E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t="5124" b="60061"/>
          <a:stretch/>
        </p:blipFill>
        <p:spPr>
          <a:xfrm>
            <a:off x="7242800" y="1403234"/>
            <a:ext cx="1545098" cy="407004"/>
          </a:xfrm>
          <a:prstGeom prst="rect">
            <a:avLst/>
          </a:prstGeom>
          <a:noFill/>
        </p:spPr>
      </p:pic>
      <p:sp>
        <p:nvSpPr>
          <p:cNvPr id="15" name="object 72"/>
          <p:cNvSpPr>
            <a:spLocks/>
          </p:cNvSpPr>
          <p:nvPr/>
        </p:nvSpPr>
        <p:spPr bwMode="auto">
          <a:xfrm>
            <a:off x="1" y="-6738"/>
            <a:ext cx="423641" cy="5136522"/>
          </a:xfrm>
          <a:custGeom>
            <a:avLst/>
            <a:gdLst>
              <a:gd name="T0" fmla="*/ 680365 w 674217"/>
              <a:gd name="T1" fmla="*/ 8172909 h 8181009"/>
              <a:gd name="T2" fmla="*/ 680365 w 674217"/>
              <a:gd name="T3" fmla="*/ 0 h 8181009"/>
              <a:gd name="T4" fmla="*/ 0 w 674217"/>
              <a:gd name="T5" fmla="*/ 0 h 8181009"/>
              <a:gd name="T6" fmla="*/ 0 w 674217"/>
              <a:gd name="T7" fmla="*/ 8172909 h 8181009"/>
              <a:gd name="T8" fmla="*/ 680365 w 674217"/>
              <a:gd name="T9" fmla="*/ 8172909 h 818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74217"/>
              <a:gd name="T16" fmla="*/ 0 h 8181009"/>
              <a:gd name="T17" fmla="*/ 674217 w 674217"/>
              <a:gd name="T18" fmla="*/ 8181009 h 818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74217" h="8181009">
                <a:moveTo>
                  <a:pt x="674217" y="8181009"/>
                </a:moveTo>
                <a:lnTo>
                  <a:pt x="674217" y="0"/>
                </a:lnTo>
                <a:lnTo>
                  <a:pt x="0" y="0"/>
                </a:lnTo>
                <a:lnTo>
                  <a:pt x="0" y="8181009"/>
                </a:lnTo>
                <a:lnTo>
                  <a:pt x="674217" y="8181009"/>
                </a:lnTo>
                <a:close/>
              </a:path>
            </a:pathLst>
          </a:custGeom>
          <a:solidFill>
            <a:srgbClr val="9C423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574152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sz="113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Imagen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6257" y="-6738"/>
            <a:ext cx="1767943" cy="8248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85282" y="632510"/>
            <a:ext cx="3118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sz="2100" b="1" dirty="0">
                <a:solidFill>
                  <a:prstClr val="black"/>
                </a:solidFill>
                <a:latin typeface="Calibri" panose="020F0502020204030204"/>
              </a:rPr>
              <a:t>Collaborations with ICTS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4799" y="904454"/>
            <a:ext cx="1405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b="1" dirty="0">
                <a:solidFill>
                  <a:srgbClr val="B03E10"/>
                </a:solidFill>
                <a:latin typeface="Calibri" panose="020F0502020204030204"/>
              </a:rPr>
              <a:t>Current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038893" y="828718"/>
            <a:ext cx="1985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GB" b="1" dirty="0">
                <a:solidFill>
                  <a:srgbClr val="B03E10"/>
                </a:solidFill>
                <a:latin typeface="Calibri" panose="020F0502020204030204"/>
              </a:rPr>
              <a:t>Possible/future</a:t>
            </a:r>
          </a:p>
        </p:txBody>
      </p:sp>
    </p:spTree>
    <p:extLst>
      <p:ext uri="{BB962C8B-B14F-4D97-AF65-F5344CB8AC3E}">
        <p14:creationId xmlns:p14="http://schemas.microsoft.com/office/powerpoint/2010/main" val="132142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86BF33-6199-44CB-BC23-CC0BC212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E9504-DBA1-4A7D-866A-390960C0B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5E0C087-4465-4A24-A8A1-4553196DF813}"/>
              </a:ext>
            </a:extLst>
          </p:cNvPr>
          <p:cNvSpPr txBox="1">
            <a:spLocks/>
          </p:cNvSpPr>
          <p:nvPr/>
        </p:nvSpPr>
        <p:spPr>
          <a:xfrm>
            <a:off x="571690" y="116154"/>
            <a:ext cx="7653390" cy="92787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latin typeface="Outfit"/>
              </a:rPr>
              <a:t>Spanish ICTS</a:t>
            </a:r>
          </a:p>
          <a:p>
            <a:pPr algn="ctr"/>
            <a:r>
              <a:rPr lang="en-US" sz="2000" b="1" i="1" dirty="0">
                <a:latin typeface="Outfit"/>
              </a:rPr>
              <a:t>Summing up analytical and technical capabilities</a:t>
            </a:r>
            <a:endParaRPr lang="en-US" sz="2400" b="1" i="1" dirty="0">
              <a:latin typeface="Outfi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8ED05-E478-4848-A63F-E03CA5DD8072}"/>
              </a:ext>
            </a:extLst>
          </p:cNvPr>
          <p:cNvSpPr txBox="1"/>
          <p:nvPr/>
        </p:nvSpPr>
        <p:spPr>
          <a:xfrm>
            <a:off x="230905" y="906929"/>
            <a:ext cx="37719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utfit"/>
              </a:rPr>
              <a:t>Possibility of sharing test laboratories and workshops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utfit"/>
              </a:rPr>
              <a:t>Collaborating in development of accelerator technologies, detectors, laser technologies, diagnostics, control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100" dirty="0">
                <a:latin typeface="Outfit"/>
              </a:rPr>
              <a:t>Best practices for technology transfer and procurements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521B12E-E306-4B55-9BE0-11353851E1E9}"/>
              </a:ext>
            </a:extLst>
          </p:cNvPr>
          <p:cNvSpPr/>
          <p:nvPr/>
        </p:nvSpPr>
        <p:spPr>
          <a:xfrm>
            <a:off x="4343590" y="879640"/>
            <a:ext cx="4587113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Outfit"/>
              </a:rPr>
              <a:t>Use of analytical instruments of some ICTS for developing other ICTS technology (as for example magnetic materials for fusion, biotechnology,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Outfit"/>
              </a:rPr>
              <a:t>Offering </a:t>
            </a:r>
            <a:r>
              <a:rPr lang="en-US" sz="1100" dirty="0">
                <a:latin typeface="Outfit"/>
              </a:rPr>
              <a:t>multimodal</a:t>
            </a:r>
            <a:r>
              <a:rPr lang="en-US" sz="1050" dirty="0">
                <a:latin typeface="Outfit"/>
              </a:rPr>
              <a:t> instruments to diverse user communities, as X-ray, Ions, Lasers, Electron Microscopes, NMR (see EU ARIE)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50" dirty="0">
                <a:latin typeface="Outfit"/>
              </a:rPr>
              <a:t>Management</a:t>
            </a:r>
            <a:r>
              <a:rPr lang="en-US" sz="1100" dirty="0">
                <a:latin typeface="Outfit"/>
              </a:rPr>
              <a:t> of experimental data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38F118-D3D0-45FB-94E5-462D51B8512E}"/>
              </a:ext>
            </a:extLst>
          </p:cNvPr>
          <p:cNvSpPr/>
          <p:nvPr/>
        </p:nvSpPr>
        <p:spPr>
          <a:xfrm>
            <a:off x="1289541" y="731702"/>
            <a:ext cx="17540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Outfit"/>
              </a:rPr>
              <a:t>Technical capabilities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05408E-592B-4C27-A0EA-97A0057FB94D}"/>
              </a:ext>
            </a:extLst>
          </p:cNvPr>
          <p:cNvSpPr/>
          <p:nvPr/>
        </p:nvSpPr>
        <p:spPr>
          <a:xfrm>
            <a:off x="5590947" y="687884"/>
            <a:ext cx="18105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Outfit"/>
              </a:rPr>
              <a:t>Analytical capabilities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DF5DA1-B63E-47D6-A357-339868E5CE82}"/>
              </a:ext>
            </a:extLst>
          </p:cNvPr>
          <p:cNvSpPr/>
          <p:nvPr/>
        </p:nvSpPr>
        <p:spPr>
          <a:xfrm>
            <a:off x="324540" y="2081071"/>
            <a:ext cx="84949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F1F1F"/>
                </a:solidFill>
                <a:latin typeface="Outfit"/>
              </a:rPr>
              <a:t>Calls with funding that includes the possibility of financing staff (not just students) and technological developments (model INFRA-TECH, INFRA-SERV,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Mission oriented calls to tackle multidisciplinary challenges that require the interconnection of ICTs from different fields, similar to EC Mission calls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F1F1F"/>
                </a:solidFill>
                <a:latin typeface="Outfit"/>
              </a:rPr>
              <a:t>Thematic user meetings – example: sessions at some of the thematic conferences with support of ICTS organization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F1F1F"/>
                </a:solidFill>
                <a:latin typeface="Outfit"/>
              </a:rPr>
              <a:t>Webpage to share information on our engineering capabilities, existence of laboratories</a:t>
            </a:r>
            <a:r>
              <a:rPr lang="en-US" altLang="en-US" sz="1600" dirty="0">
                <a:solidFill>
                  <a:srgbClr val="1F1F1F"/>
                </a:solidFill>
                <a:latin typeface="inherit"/>
              </a:rPr>
              <a:t>, test stands, etc.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>
                <a:solidFill>
                  <a:srgbClr val="1F1F1F"/>
                </a:solidFill>
                <a:latin typeface="Outfit"/>
              </a:rPr>
              <a:t>Following the model of EU TNA, create programs of National Access for use of competitive instruments</a:t>
            </a:r>
            <a:endParaRPr lang="en-US" altLang="en-US" sz="1600" dirty="0">
              <a:latin typeface="Outfi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EBDFB4-5E5C-4D27-AF38-E9CCAA866B34}"/>
              </a:ext>
            </a:extLst>
          </p:cNvPr>
          <p:cNvSpPr txBox="1"/>
          <p:nvPr/>
        </p:nvSpPr>
        <p:spPr>
          <a:xfrm>
            <a:off x="1845947" y="1744169"/>
            <a:ext cx="555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Proposals on possibilities to advance in the cooperation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58E5B19A-788A-468D-BCDD-6EA365A6E8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2">
            <a:extLst>
              <a:ext uri="{FF2B5EF4-FFF2-40B4-BE49-F238E27FC236}">
                <a16:creationId xmlns:a16="http://schemas.microsoft.com/office/drawing/2014/main" id="{851E9270-4F20-4DBA-BF11-61D937EAD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9522" rIns="0" bIns="-9522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13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iencia.gob.es/.imaging/default/dam/WEB/No-rastreable/Im-genes-espec-ficas/ORGANISMOS-Y-CENTROS/ICTS/MapaICTS/ICTS_texto_N1.jpg/jcr:content.jpg">
            <a:extLst>
              <a:ext uri="{FF2B5EF4-FFF2-40B4-BE49-F238E27FC236}">
                <a16:creationId xmlns:a16="http://schemas.microsoft.com/office/drawing/2014/main" id="{92E648CA-0C5E-4C72-B77F-896E07358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2" t="-340" r="16721" b="340"/>
          <a:stretch/>
        </p:blipFill>
        <p:spPr bwMode="auto">
          <a:xfrm>
            <a:off x="7619999" y="0"/>
            <a:ext cx="1489276" cy="1314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C103905-FE16-4F0E-B60B-04AAF94FBD98}"/>
              </a:ext>
            </a:extLst>
          </p:cNvPr>
          <p:cNvSpPr txBox="1">
            <a:spLocks/>
          </p:cNvSpPr>
          <p:nvPr/>
        </p:nvSpPr>
        <p:spPr>
          <a:xfrm>
            <a:off x="1421562" y="73185"/>
            <a:ext cx="6067260" cy="1353582"/>
          </a:xfrm>
          <a:prstGeom prst="rect">
            <a:avLst/>
          </a:prstGeom>
          <a:solidFill>
            <a:schemeClr val="accent1">
              <a:lumMod val="50000"/>
              <a:alpha val="67451"/>
            </a:schemeClr>
          </a:solidFill>
        </p:spPr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0" kern="1200">
                <a:solidFill>
                  <a:srgbClr val="323E4F"/>
                </a:solidFill>
                <a:latin typeface="+mn-lt"/>
                <a:ea typeface="+mn-ea"/>
                <a:cs typeface="+mn-cs"/>
              </a:defRPr>
            </a:lvl1pPr>
          </a:lstStyle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n-US" sz="2000" b="1" i="1" dirty="0">
                <a:solidFill>
                  <a:schemeClr val="bg1"/>
                </a:solidFill>
                <a:latin typeface="Outfit"/>
              </a:rPr>
              <a:t>Mesa 2</a:t>
            </a:r>
          </a:p>
          <a:p>
            <a:pPr algn="ctr">
              <a:lnSpc>
                <a:spcPct val="110000"/>
              </a:lnSpc>
              <a:spcBef>
                <a:spcPts val="1200"/>
              </a:spcBef>
            </a:pPr>
            <a:r>
              <a:rPr lang="es-ES" sz="2000" b="1" i="1" dirty="0">
                <a:solidFill>
                  <a:schemeClr val="bg1"/>
                </a:solidFill>
                <a:latin typeface="Outfit"/>
              </a:rPr>
              <a:t>Sumando capacidades de las ICTS para ofrecer soluciones a retos y problemas complejos</a:t>
            </a:r>
            <a:endParaRPr lang="en-US" sz="2000" b="1" i="1" dirty="0">
              <a:solidFill>
                <a:schemeClr val="bg1"/>
              </a:solidFill>
              <a:latin typeface="Outfit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EB07D2-50EA-4E86-BE28-07130CAC9D65}"/>
              </a:ext>
            </a:extLst>
          </p:cNvPr>
          <p:cNvSpPr txBox="1">
            <a:spLocks/>
          </p:cNvSpPr>
          <p:nvPr/>
        </p:nvSpPr>
        <p:spPr>
          <a:xfrm>
            <a:off x="1272121" y="4418890"/>
            <a:ext cx="2987363" cy="690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3</a:t>
            </a:r>
            <a:r>
              <a:rPr lang="en-US" sz="1400" b="1" i="1" baseline="30000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er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encuentro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ICTS</a:t>
            </a:r>
          </a:p>
          <a:p>
            <a:pPr marL="0" indent="0" algn="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Barcelona, 30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Outfit"/>
              </a:rPr>
              <a:t>octubre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Outfit"/>
              </a:rPr>
              <a:t> 2024</a:t>
            </a:r>
            <a:endParaRPr lang="en-US" sz="1000" i="1" dirty="0">
              <a:solidFill>
                <a:schemeClr val="accent1">
                  <a:lumMod val="50000"/>
                </a:schemeClr>
              </a:solidFill>
              <a:latin typeface="Outfi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15F2B23-3C46-42E8-9540-7EAECA53F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5842" y="1821084"/>
            <a:ext cx="4596173" cy="31827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663C36-715A-41FF-B154-DF95B4B4B2FB}"/>
              </a:ext>
            </a:extLst>
          </p:cNvPr>
          <p:cNvSpPr/>
          <p:nvPr/>
        </p:nvSpPr>
        <p:spPr>
          <a:xfrm>
            <a:off x="492064" y="2338053"/>
            <a:ext cx="412324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Mònica</a:t>
            </a:r>
            <a:r>
              <a:rPr lang="en-US" sz="1400" b="1" dirty="0">
                <a:solidFill>
                  <a:srgbClr val="078781"/>
                </a:solidFill>
                <a:latin typeface="Outfit"/>
              </a:rPr>
              <a:t> </a:t>
            </a:r>
            <a:r>
              <a:rPr lang="en-US" sz="1400" b="1" dirty="0" err="1">
                <a:solidFill>
                  <a:srgbClr val="078781"/>
                </a:solidFill>
                <a:latin typeface="Outfit"/>
              </a:rPr>
              <a:t>Bayés</a:t>
            </a:r>
            <a:r>
              <a:rPr lang="en-US" sz="1400" b="1" dirty="0">
                <a:solidFill>
                  <a:srgbClr val="078781"/>
                </a:solidFill>
                <a:latin typeface="Outfit"/>
              </a:rPr>
              <a:t>, CNAG - OMICSTECH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Caterina Biscari, Sincrotrón ALBA,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moderadora</a:t>
            </a:r>
            <a:endParaRPr lang="en-US" sz="1400" b="1" dirty="0">
              <a:solidFill>
                <a:srgbClr val="63F7F0"/>
              </a:solidFill>
              <a:latin typeface="Outfit"/>
            </a:endParaRP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Luis Fonseca, CNM - MICRONANOFABS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Gastón García, CMAM - IABA</a:t>
            </a:r>
          </a:p>
          <a:p>
            <a:pPr fontAlgn="t"/>
            <a:r>
              <a:rPr lang="en-US" sz="1400" b="1" dirty="0">
                <a:solidFill>
                  <a:srgbClr val="63F7F0"/>
                </a:solidFill>
                <a:latin typeface="Outfit"/>
              </a:rPr>
              <a:t>María </a:t>
            </a:r>
            <a:r>
              <a:rPr lang="en-US" sz="1400" b="1" dirty="0" err="1">
                <a:solidFill>
                  <a:srgbClr val="63F7F0"/>
                </a:solidFill>
                <a:latin typeface="Outfit"/>
              </a:rPr>
              <a:t>Martinón</a:t>
            </a:r>
            <a:r>
              <a:rPr lang="en-US" sz="1400" b="1" dirty="0">
                <a:solidFill>
                  <a:srgbClr val="63F7F0"/>
                </a:solidFill>
                <a:latin typeface="Outfit"/>
              </a:rPr>
              <a:t>, CENIEH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0BE30-C285-4A6A-AE9A-4C4C8A74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30 October 2024 – 3rd ICTS Meeting</a:t>
            </a:r>
            <a:endParaRPr lang="es-E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C8ED30-41DB-42A2-855D-C29FC0F9B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/>
              <a:t>Mesa 2 – ICTS collaboration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415431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3B7D3-D2B3-9146-B4CC-689CDB25F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A77B06E-DE10-95C8-A017-73FE92B27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74" y="4057118"/>
            <a:ext cx="3965561" cy="859473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2DD9184-73C6-BB79-8FE9-FA961717537C}"/>
              </a:ext>
            </a:extLst>
          </p:cNvPr>
          <p:cNvSpPr txBox="1"/>
          <p:nvPr/>
        </p:nvSpPr>
        <p:spPr>
          <a:xfrm>
            <a:off x="1792908" y="4117522"/>
            <a:ext cx="2317648" cy="761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spcAft>
                <a:spcPts val="900"/>
              </a:spcAft>
            </a:pPr>
            <a:r>
              <a:rPr lang="es-ES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&gt;1,500 </a:t>
            </a:r>
            <a:r>
              <a:rPr lang="es-ES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accesses</a:t>
            </a:r>
            <a:endParaRPr lang="es-ES" b="1" dirty="0">
              <a:solidFill>
                <a:srgbClr val="00206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 defTabSz="685800">
              <a:spcAft>
                <a:spcPts val="900"/>
              </a:spcAft>
            </a:pPr>
            <a:r>
              <a:rPr lang="es-ES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&gt; 400 </a:t>
            </a:r>
            <a:r>
              <a:rPr lang="es-ES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users</a:t>
            </a:r>
            <a:r>
              <a:rPr lang="es-ES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	    </a:t>
            </a:r>
          </a:p>
        </p:txBody>
      </p:sp>
      <p:pic>
        <p:nvPicPr>
          <p:cNvPr id="11" name="Imatge 2">
            <a:extLst>
              <a:ext uri="{FF2B5EF4-FFF2-40B4-BE49-F238E27FC236}">
                <a16:creationId xmlns:a16="http://schemas.microsoft.com/office/drawing/2014/main" id="{82855CB9-8657-FD26-CF49-D7AE67BE83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800" y="1089982"/>
            <a:ext cx="769410" cy="748234"/>
          </a:xfrm>
          <a:prstGeom prst="rect">
            <a:avLst/>
          </a:prstGeom>
        </p:spPr>
      </p:pic>
      <p:pic>
        <p:nvPicPr>
          <p:cNvPr id="12" name="Imatge 4">
            <a:extLst>
              <a:ext uri="{FF2B5EF4-FFF2-40B4-BE49-F238E27FC236}">
                <a16:creationId xmlns:a16="http://schemas.microsoft.com/office/drawing/2014/main" id="{5F90B877-BE2A-3FDD-FB7F-72B6421347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0647" y="1089982"/>
            <a:ext cx="770351" cy="763151"/>
          </a:xfrm>
          <a:prstGeom prst="rect">
            <a:avLst/>
          </a:prstGeom>
        </p:spPr>
      </p:pic>
      <p:pic>
        <p:nvPicPr>
          <p:cNvPr id="13" name="Imatge 6">
            <a:extLst>
              <a:ext uri="{FF2B5EF4-FFF2-40B4-BE49-F238E27FC236}">
                <a16:creationId xmlns:a16="http://schemas.microsoft.com/office/drawing/2014/main" id="{00B03DE7-5D49-1643-05EE-79DE2F0596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9300" y="1086383"/>
            <a:ext cx="770351" cy="770351"/>
          </a:xfrm>
          <a:prstGeom prst="rect">
            <a:avLst/>
          </a:prstGeom>
        </p:spPr>
      </p:pic>
      <p:sp>
        <p:nvSpPr>
          <p:cNvPr id="14" name="QuadreDeText 10">
            <a:extLst>
              <a:ext uri="{FF2B5EF4-FFF2-40B4-BE49-F238E27FC236}">
                <a16:creationId xmlns:a16="http://schemas.microsoft.com/office/drawing/2014/main" id="{6B374F45-A7AE-7329-8040-B7D00B9CBCC5}"/>
              </a:ext>
            </a:extLst>
          </p:cNvPr>
          <p:cNvSpPr txBox="1"/>
          <p:nvPr/>
        </p:nvSpPr>
        <p:spPr>
          <a:xfrm>
            <a:off x="927518" y="1224405"/>
            <a:ext cx="15487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GB" sz="2400" dirty="0">
                <a:solidFill>
                  <a:srgbClr val="749AFC"/>
                </a:solidFill>
                <a:latin typeface="Arial Narrow" panose="020B0606020202030204" pitchFamily="34" charset="0"/>
              </a:rPr>
              <a:t>Genomics</a:t>
            </a:r>
          </a:p>
        </p:txBody>
      </p:sp>
      <p:sp>
        <p:nvSpPr>
          <p:cNvPr id="15" name="QuadreDeText 12">
            <a:extLst>
              <a:ext uri="{FF2B5EF4-FFF2-40B4-BE49-F238E27FC236}">
                <a16:creationId xmlns:a16="http://schemas.microsoft.com/office/drawing/2014/main" id="{134F9413-75D6-77E1-84BE-B09428300CB0}"/>
              </a:ext>
            </a:extLst>
          </p:cNvPr>
          <p:cNvSpPr txBox="1"/>
          <p:nvPr/>
        </p:nvSpPr>
        <p:spPr>
          <a:xfrm>
            <a:off x="3927001" y="1224405"/>
            <a:ext cx="18141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GB" sz="2400" dirty="0">
                <a:solidFill>
                  <a:srgbClr val="749AFC"/>
                </a:solidFill>
                <a:latin typeface="Arial Narrow" panose="020B0606020202030204" pitchFamily="34" charset="0"/>
              </a:rPr>
              <a:t>Proteomics</a:t>
            </a:r>
          </a:p>
        </p:txBody>
      </p:sp>
      <p:sp>
        <p:nvSpPr>
          <p:cNvPr id="16" name="QuadreDeText 13">
            <a:extLst>
              <a:ext uri="{FF2B5EF4-FFF2-40B4-BE49-F238E27FC236}">
                <a16:creationId xmlns:a16="http://schemas.microsoft.com/office/drawing/2014/main" id="{583F3FEC-21E0-B636-81E8-86D3390F002C}"/>
              </a:ext>
            </a:extLst>
          </p:cNvPr>
          <p:cNvSpPr txBox="1"/>
          <p:nvPr/>
        </p:nvSpPr>
        <p:spPr>
          <a:xfrm>
            <a:off x="6789470" y="1224405"/>
            <a:ext cx="21764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GB" sz="2400" dirty="0">
                <a:solidFill>
                  <a:srgbClr val="749AFC"/>
                </a:solidFill>
                <a:latin typeface="Arial Narrow" panose="020B0606020202030204" pitchFamily="34" charset="0"/>
              </a:rPr>
              <a:t>Metabolomics</a:t>
            </a:r>
          </a:p>
        </p:txBody>
      </p:sp>
      <p:pic>
        <p:nvPicPr>
          <p:cNvPr id="17" name="Picture 11">
            <a:extLst>
              <a:ext uri="{FF2B5EF4-FFF2-40B4-BE49-F238E27FC236}">
                <a16:creationId xmlns:a16="http://schemas.microsoft.com/office/drawing/2014/main" id="{0F1BB4DC-23FD-95C6-53FF-F647769E70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9" t="34515" r="15517" b="39636"/>
          <a:stretch/>
        </p:blipFill>
        <p:spPr bwMode="auto">
          <a:xfrm>
            <a:off x="2871469" y="201013"/>
            <a:ext cx="3137174" cy="79175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QuadreDeText 23">
            <a:extLst>
              <a:ext uri="{FF2B5EF4-FFF2-40B4-BE49-F238E27FC236}">
                <a16:creationId xmlns:a16="http://schemas.microsoft.com/office/drawing/2014/main" id="{25C6C925-CE10-E83B-DCB1-702DE2DC1081}"/>
              </a:ext>
            </a:extLst>
          </p:cNvPr>
          <p:cNvSpPr txBox="1"/>
          <p:nvPr/>
        </p:nvSpPr>
        <p:spPr>
          <a:xfrm>
            <a:off x="4110555" y="1681475"/>
            <a:ext cx="1215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b="1" dirty="0" err="1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CRG</a:t>
            </a:r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, COS</a:t>
            </a:r>
            <a:endParaRPr lang="es-ES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QuadreDeText 25">
            <a:extLst>
              <a:ext uri="{FF2B5EF4-FFF2-40B4-BE49-F238E27FC236}">
                <a16:creationId xmlns:a16="http://schemas.microsoft.com/office/drawing/2014/main" id="{DF9D806A-88AB-D282-8DEF-2DBB5E22680C}"/>
              </a:ext>
            </a:extLst>
          </p:cNvPr>
          <p:cNvSpPr txBox="1"/>
          <p:nvPr/>
        </p:nvSpPr>
        <p:spPr>
          <a:xfrm>
            <a:off x="7272066" y="1681475"/>
            <a:ext cx="1020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COS</a:t>
            </a:r>
            <a:endParaRPr lang="es-ES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2" name="QuadreDeText 29">
            <a:extLst>
              <a:ext uri="{FF2B5EF4-FFF2-40B4-BE49-F238E27FC236}">
                <a16:creationId xmlns:a16="http://schemas.microsoft.com/office/drawing/2014/main" id="{DF5C85A4-6929-58D1-EE19-80C690AD35B7}"/>
              </a:ext>
            </a:extLst>
          </p:cNvPr>
          <p:cNvSpPr txBox="1"/>
          <p:nvPr/>
        </p:nvSpPr>
        <p:spPr>
          <a:xfrm>
            <a:off x="1109091" y="1681475"/>
            <a:ext cx="13353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Aptos" panose="020B0004020202020204" pitchFamily="34" charset="0"/>
              </a:rPr>
              <a:t>CNAG, COS</a:t>
            </a:r>
            <a:endParaRPr lang="es-ES" b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  <p:sp>
        <p:nvSpPr>
          <p:cNvPr id="23" name="Oval 32">
            <a:extLst>
              <a:ext uri="{FF2B5EF4-FFF2-40B4-BE49-F238E27FC236}">
                <a16:creationId xmlns:a16="http://schemas.microsoft.com/office/drawing/2014/main" id="{DE57ECF8-3AFF-8A79-C893-273F5AA0DC8E}"/>
              </a:ext>
            </a:extLst>
          </p:cNvPr>
          <p:cNvSpPr/>
          <p:nvPr/>
        </p:nvSpPr>
        <p:spPr>
          <a:xfrm>
            <a:off x="252409" y="1158004"/>
            <a:ext cx="612191" cy="612191"/>
          </a:xfrm>
          <a:prstGeom prst="ellipse">
            <a:avLst/>
          </a:prstGeom>
          <a:noFill/>
          <a:ln w="76200">
            <a:solidFill>
              <a:srgbClr val="749A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4" name="Oval 33">
            <a:extLst>
              <a:ext uri="{FF2B5EF4-FFF2-40B4-BE49-F238E27FC236}">
                <a16:creationId xmlns:a16="http://schemas.microsoft.com/office/drawing/2014/main" id="{01C5B541-C618-F2DA-A17E-A3B475DD7FE3}"/>
              </a:ext>
            </a:extLst>
          </p:cNvPr>
          <p:cNvSpPr/>
          <p:nvPr/>
        </p:nvSpPr>
        <p:spPr>
          <a:xfrm>
            <a:off x="3259726" y="1165462"/>
            <a:ext cx="612191" cy="612191"/>
          </a:xfrm>
          <a:prstGeom prst="ellipse">
            <a:avLst/>
          </a:prstGeom>
          <a:noFill/>
          <a:ln w="76200">
            <a:solidFill>
              <a:srgbClr val="749A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EC097965-35C9-A43A-43E2-23A7927C9DC0}"/>
              </a:ext>
            </a:extLst>
          </p:cNvPr>
          <p:cNvSpPr/>
          <p:nvPr/>
        </p:nvSpPr>
        <p:spPr>
          <a:xfrm>
            <a:off x="6218380" y="1165462"/>
            <a:ext cx="612191" cy="612191"/>
          </a:xfrm>
          <a:prstGeom prst="ellipse">
            <a:avLst/>
          </a:prstGeom>
          <a:noFill/>
          <a:ln w="76200">
            <a:solidFill>
              <a:srgbClr val="749AF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76B4DDD3-4B55-9AFE-6516-FBD39FB1DE0A}"/>
              </a:ext>
            </a:extLst>
          </p:cNvPr>
          <p:cNvSpPr/>
          <p:nvPr/>
        </p:nvSpPr>
        <p:spPr>
          <a:xfrm>
            <a:off x="664352" y="2089185"/>
            <a:ext cx="2207117" cy="1520704"/>
          </a:xfrm>
          <a:prstGeom prst="roundRect">
            <a:avLst/>
          </a:prstGeom>
          <a:blipFill rotWithShape="1">
            <a:blip r:embed="rId8"/>
            <a:srcRect/>
            <a:stretch>
              <a:fillRect l="-18000" r="-18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5887251C-659D-6AC7-ECA9-26AC41767A7C}"/>
              </a:ext>
            </a:extLst>
          </p:cNvPr>
          <p:cNvSpPr/>
          <p:nvPr/>
        </p:nvSpPr>
        <p:spPr>
          <a:xfrm>
            <a:off x="3758526" y="2084766"/>
            <a:ext cx="2207117" cy="1457838"/>
          </a:xfrm>
          <a:prstGeom prst="roundRect">
            <a:avLst/>
          </a:prstGeom>
          <a:blipFill rotWithShape="1">
            <a:blip r:embed="rId9"/>
            <a:srcRect/>
            <a:stretch>
              <a:fillRect l="-5000" r="-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80000"/>
              <a:hueOff val="174641"/>
              <a:satOff val="-3128"/>
              <a:lumOff val="13293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167D503-F56A-B5CE-D84F-027D78EA88ED}"/>
              </a:ext>
            </a:extLst>
          </p:cNvPr>
          <p:cNvSpPr/>
          <p:nvPr/>
        </p:nvSpPr>
        <p:spPr>
          <a:xfrm>
            <a:off x="6756836" y="2098506"/>
            <a:ext cx="2105904" cy="1450968"/>
          </a:xfrm>
          <a:prstGeom prst="roundRect">
            <a:avLst/>
          </a:prstGeom>
          <a:blipFill rotWithShape="1">
            <a:blip r:embed="rId10"/>
            <a:srcRect/>
            <a:stretch>
              <a:fillRect l="-43000" r="-43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shade val="80000"/>
              <a:hueOff val="349283"/>
              <a:satOff val="-6256"/>
              <a:lumOff val="26585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pPr defTabSz="685800"/>
            <a:endParaRPr lang="es-E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509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7B80A0-CBDC-1D21-A623-4FE00BA8A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QuadreDeText 10">
            <a:extLst>
              <a:ext uri="{FF2B5EF4-FFF2-40B4-BE49-F238E27FC236}">
                <a16:creationId xmlns:a16="http://schemas.microsoft.com/office/drawing/2014/main" id="{20C0CDC6-EA49-0E04-A320-0C9E86197029}"/>
              </a:ext>
            </a:extLst>
          </p:cNvPr>
          <p:cNvSpPr txBox="1"/>
          <p:nvPr/>
        </p:nvSpPr>
        <p:spPr>
          <a:xfrm>
            <a:off x="66247" y="1110060"/>
            <a:ext cx="4439507" cy="2853598"/>
          </a:xfrm>
          <a:prstGeom prst="rect">
            <a:avLst/>
          </a:prstGeom>
          <a:noFill/>
        </p:spPr>
        <p:txBody>
          <a:bodyPr wrap="square" lIns="270000" tIns="270000" rIns="270000" bIns="27000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EU </a:t>
            </a:r>
            <a:r>
              <a:rPr lang="en-US" b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INFRADEV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685800">
              <a:spcAft>
                <a:spcPts val="600"/>
              </a:spcAft>
            </a:pP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Development and Consolidation of </a:t>
            </a:r>
            <a:r>
              <a:rPr lang="en-US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RIs</a:t>
            </a:r>
            <a:endParaRPr lang="en-US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algn="ctr" defTabSz="685800">
              <a:spcAft>
                <a:spcPts val="600"/>
              </a:spcAft>
            </a:pPr>
            <a:endParaRPr lang="en-US" sz="450" b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ELIXIR</a:t>
            </a:r>
            <a:r>
              <a:rPr lang="es-ES" sz="165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Life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Sciences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Information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(CNAG,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through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INB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IBISBA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Industrial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Biotechnology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/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Biomanufacturing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(COS)</a:t>
            </a:r>
            <a:endParaRPr lang="es-E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METROFOOD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Metrology in Food and Nutrition (COS)</a:t>
            </a:r>
            <a:endParaRPr lang="es-E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EASIGEN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Advanced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Genomics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Technologies (CNAG)</a:t>
            </a:r>
          </a:p>
        </p:txBody>
      </p:sp>
      <p:sp>
        <p:nvSpPr>
          <p:cNvPr id="31" name="QuadreDeText 10">
            <a:extLst>
              <a:ext uri="{FF2B5EF4-FFF2-40B4-BE49-F238E27FC236}">
                <a16:creationId xmlns:a16="http://schemas.microsoft.com/office/drawing/2014/main" id="{2FE016DB-5531-145F-7B1B-9CEC30B15910}"/>
              </a:ext>
            </a:extLst>
          </p:cNvPr>
          <p:cNvSpPr txBox="1"/>
          <p:nvPr/>
        </p:nvSpPr>
        <p:spPr>
          <a:xfrm>
            <a:off x="4778124" y="1171405"/>
            <a:ext cx="3624073" cy="2969014"/>
          </a:xfrm>
          <a:prstGeom prst="rect">
            <a:avLst/>
          </a:prstGeom>
          <a:noFill/>
        </p:spPr>
        <p:txBody>
          <a:bodyPr wrap="square" lIns="270000" tIns="270000" rIns="270000" bIns="270000">
            <a:spAutoFit/>
          </a:bodyPr>
          <a:lstStyle/>
          <a:p>
            <a:pPr algn="ctr" defTabSz="685800">
              <a:spcAft>
                <a:spcPts val="600"/>
              </a:spcAft>
            </a:pP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EU </a:t>
            </a:r>
            <a:r>
              <a:rPr lang="en-US" b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INFRAIA</a:t>
            </a:r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pPr algn="ctr" defTabSz="685800">
              <a:spcAft>
                <a:spcPts val="600"/>
              </a:spcAft>
            </a:pPr>
            <a:r>
              <a:rPr lang="en-US" i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Transnational Access Provision</a:t>
            </a:r>
          </a:p>
          <a:p>
            <a:pPr algn="ctr" defTabSz="685800">
              <a:spcAft>
                <a:spcPts val="600"/>
              </a:spcAft>
            </a:pPr>
            <a:r>
              <a:rPr lang="en-US" sz="45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ESGI</a:t>
            </a:r>
            <a:r>
              <a:rPr lang="en-U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Genomic Technologies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(CNAG)</a:t>
            </a:r>
            <a:endParaRPr lang="en-U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EASI-GENOMICS 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Genomic Technologies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(CNAG)</a:t>
            </a:r>
            <a:endParaRPr lang="en-U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EPIC-X 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Proteomic Technologies (</a:t>
            </a:r>
            <a:r>
              <a:rPr lang="en-U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CRG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</a:p>
          <a:p>
            <a:pPr marL="257175" indent="-257175" defTabSz="685800">
              <a:spcAft>
                <a:spcPts val="1350"/>
              </a:spcAft>
              <a:buFont typeface="Courier New" panose="02070309020205020404" pitchFamily="49" charset="0"/>
              <a:buChar char="o"/>
            </a:pPr>
            <a:endParaRPr lang="en-US" sz="2400" b="1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20378636-0D8D-0C65-478C-AF97938DA3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4" b="60061"/>
          <a:stretch/>
        </p:blipFill>
        <p:spPr>
          <a:xfrm>
            <a:off x="301270" y="80419"/>
            <a:ext cx="2441504" cy="575882"/>
          </a:xfrm>
          <a:prstGeom prst="rect">
            <a:avLst/>
          </a:prstGeom>
          <a:noFill/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05D4F3BE-1184-796B-2E7A-E84FE23A2593}"/>
              </a:ext>
            </a:extLst>
          </p:cNvPr>
          <p:cNvSpPr txBox="1"/>
          <p:nvPr/>
        </p:nvSpPr>
        <p:spPr>
          <a:xfrm>
            <a:off x="339419" y="717645"/>
            <a:ext cx="758080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WITHIN THE EUROPEAN RESEARCH INFRASTRUCTURE LANDSCAPE</a:t>
            </a:r>
            <a:r>
              <a:rPr lang="en-US" sz="2100" b="1" dirty="0">
                <a:solidFill>
                  <a:srgbClr val="002060"/>
                </a:solidFill>
                <a:highlight>
                  <a:srgbClr val="00FFFF"/>
                </a:highlight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60" name="Picture 12">
            <a:extLst>
              <a:ext uri="{FF2B5EF4-FFF2-40B4-BE49-F238E27FC236}">
                <a16:creationId xmlns:a16="http://schemas.microsoft.com/office/drawing/2014/main" id="{E33EBDC8-9C31-71DC-11CF-2B030C537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94" y="3782533"/>
            <a:ext cx="3761373" cy="105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56DA6F6-6BF2-7C1F-55FD-3CE3E55C0F64}"/>
              </a:ext>
            </a:extLst>
          </p:cNvPr>
          <p:cNvSpPr txBox="1"/>
          <p:nvPr/>
        </p:nvSpPr>
        <p:spPr>
          <a:xfrm>
            <a:off x="456774" y="3988421"/>
            <a:ext cx="3152335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base"/>
            <a:r>
              <a:rPr lang="en-US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US NIH</a:t>
            </a:r>
          </a:p>
          <a:p>
            <a:pPr marL="257175" indent="-257175" defTabSz="685800" fontAlgn="base">
              <a:buFont typeface="Courier New" panose="02070309020205020404" pitchFamily="49" charset="0"/>
              <a:buChar char="o"/>
            </a:pPr>
            <a:r>
              <a:rPr lang="en-U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CGI</a:t>
            </a: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: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</a:rPr>
              <a:t>entre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</a:rPr>
              <a:t>for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</a:rPr>
              <a:t>genome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</a:rPr>
              <a:t>imaging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</a:rPr>
              <a:t> (CNAG)</a:t>
            </a:r>
          </a:p>
        </p:txBody>
      </p:sp>
    </p:spTree>
    <p:extLst>
      <p:ext uri="{BB962C8B-B14F-4D97-AF65-F5344CB8AC3E}">
        <p14:creationId xmlns:p14="http://schemas.microsoft.com/office/powerpoint/2010/main" val="654776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4381F-9EC8-502B-E9F0-819D99199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QuadreDeText 10">
            <a:extLst>
              <a:ext uri="{FF2B5EF4-FFF2-40B4-BE49-F238E27FC236}">
                <a16:creationId xmlns:a16="http://schemas.microsoft.com/office/drawing/2014/main" id="{4BF46E92-E918-8614-B7C8-D3A81592916C}"/>
              </a:ext>
            </a:extLst>
          </p:cNvPr>
          <p:cNvSpPr txBox="1"/>
          <p:nvPr/>
        </p:nvSpPr>
        <p:spPr>
          <a:xfrm>
            <a:off x="4925890" y="1328894"/>
            <a:ext cx="3999524" cy="3338346"/>
          </a:xfrm>
          <a:prstGeom prst="rect">
            <a:avLst/>
          </a:prstGeom>
          <a:noFill/>
        </p:spPr>
        <p:txBody>
          <a:bodyPr wrap="square" lIns="270000" tIns="270000" rIns="270000" bIns="270000">
            <a:spAutoFit/>
          </a:bodyPr>
          <a:lstStyle/>
          <a:p>
            <a:pPr defTabSz="685800">
              <a:spcAft>
                <a:spcPts val="900"/>
              </a:spcAft>
            </a:pPr>
            <a:r>
              <a:rPr lang="en-US" sz="1650" b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OMICSTECH</a:t>
            </a:r>
            <a:r>
              <a:rPr lang="en-US" sz="165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users:</a:t>
            </a:r>
            <a:endParaRPr lang="en-US" sz="1650" b="1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RDB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Reserva Biológica de Doñana 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350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Pelobates</a:t>
            </a:r>
            <a:r>
              <a:rPr lang="es-ES" sz="1350" i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cultripes</a:t>
            </a:r>
            <a:endParaRPr lang="es-ES" sz="1350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350" i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Lynx </a:t>
            </a:r>
            <a:r>
              <a:rPr lang="es-ES" sz="1350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pardinus</a:t>
            </a:r>
            <a:endParaRPr lang="es-ES" sz="1350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endParaRPr lang="es-ES" sz="60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SOCIB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/ </a:t>
            </a: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IMEDEA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Sistema de Observación Costero de las Illes Balears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350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Xyrichtys</a:t>
            </a:r>
            <a:r>
              <a:rPr lang="es-ES" sz="1350" i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novacula</a:t>
            </a:r>
            <a:endParaRPr lang="es-ES" sz="1350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342900" lvl="1" defTabSz="685800">
              <a:spcAft>
                <a:spcPts val="225"/>
              </a:spcAft>
            </a:pPr>
            <a:endParaRPr lang="es-ES" sz="600" b="1" i="1" dirty="0">
              <a:solidFill>
                <a:srgbClr val="002060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RES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Red Española de Supercomputación y Datos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Envirnomental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samples</a:t>
            </a:r>
            <a:endParaRPr lang="es-E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350" i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Olea </a:t>
            </a:r>
            <a:r>
              <a:rPr lang="es-ES" sz="1350" i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europaea</a:t>
            </a:r>
            <a:endParaRPr lang="es-ES" sz="1350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QuadreDeText 10">
            <a:extLst>
              <a:ext uri="{FF2B5EF4-FFF2-40B4-BE49-F238E27FC236}">
                <a16:creationId xmlns:a16="http://schemas.microsoft.com/office/drawing/2014/main" id="{E7C97A87-9B15-FD49-94FC-CD8345EF3149}"/>
              </a:ext>
            </a:extLst>
          </p:cNvPr>
          <p:cNvSpPr txBox="1"/>
          <p:nvPr/>
        </p:nvSpPr>
        <p:spPr>
          <a:xfrm>
            <a:off x="69656" y="1280011"/>
            <a:ext cx="5078627" cy="3640993"/>
          </a:xfrm>
          <a:prstGeom prst="rect">
            <a:avLst/>
          </a:prstGeom>
          <a:noFill/>
        </p:spPr>
        <p:txBody>
          <a:bodyPr wrap="square" lIns="270000" tIns="270000" rIns="270000" bIns="270000">
            <a:spAutoFit/>
          </a:bodyPr>
          <a:lstStyle/>
          <a:p>
            <a:pPr defTabSz="685800">
              <a:spcAft>
                <a:spcPts val="225"/>
              </a:spcAft>
            </a:pPr>
            <a:r>
              <a:rPr lang="en-US" sz="1650" b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OMICSTECH</a:t>
            </a:r>
            <a:r>
              <a:rPr lang="en-US" sz="165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is a user of:</a:t>
            </a:r>
            <a:endParaRPr lang="en-US" sz="1650" b="1" i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RedIRIS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Red Académica y de Investigación Española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Aspera service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n-U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SSL certificates, </a:t>
            </a:r>
            <a:r>
              <a:rPr lang="en-U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etc</a:t>
            </a:r>
            <a:endParaRPr lang="en-U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lvl="1" defTabSz="685800">
              <a:spcAft>
                <a:spcPts val="225"/>
              </a:spcAft>
            </a:pPr>
            <a:endParaRPr lang="en-US" sz="1500" b="1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0" lvl="1" defTabSz="685800">
              <a:spcAft>
                <a:spcPts val="225"/>
              </a:spcAft>
            </a:pPr>
            <a:r>
              <a:rPr lang="en-US" sz="1650" b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OMICSTECH</a:t>
            </a:r>
            <a:r>
              <a:rPr lang="en-US" sz="165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collaborations with: </a:t>
            </a:r>
          </a:p>
          <a:p>
            <a:pPr marL="2571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RES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Red Española de Supercomputación y Datos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BSC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: 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GDI, VEIS,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IMPaCT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-DATOS,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EASI-GENOMICS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EASIGEN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,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etc</a:t>
            </a:r>
            <a:endParaRPr lang="es-E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Nasertic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: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NAGEN</a:t>
            </a:r>
            <a:endParaRPr lang="es-ES" sz="13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CESGA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: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IMPaCT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-Genómica</a:t>
            </a:r>
          </a:p>
          <a:p>
            <a:pPr marL="600075" lvl="1" indent="-257175" defTabSz="685800">
              <a:spcAft>
                <a:spcPts val="225"/>
              </a:spcAft>
              <a:buFont typeface="Courier New" panose="02070309020205020404" pitchFamily="49" charset="0"/>
              <a:buChar char="o"/>
            </a:pP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And </a:t>
            </a:r>
            <a:r>
              <a:rPr lang="es-ES" sz="13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exploring</a:t>
            </a:r>
            <a:r>
              <a:rPr lang="es-ES" sz="13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more…</a:t>
            </a: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C51C1070-F354-196E-9149-4BE9A5B9B6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4" b="60061"/>
          <a:stretch/>
        </p:blipFill>
        <p:spPr>
          <a:xfrm>
            <a:off x="167466" y="223468"/>
            <a:ext cx="2441504" cy="575882"/>
          </a:xfrm>
          <a:prstGeom prst="rect">
            <a:avLst/>
          </a:prstGeom>
          <a:noFill/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39618720-ECFF-8393-CE4A-75705382CD45}"/>
              </a:ext>
            </a:extLst>
          </p:cNvPr>
          <p:cNvSpPr txBox="1"/>
          <p:nvPr/>
        </p:nvSpPr>
        <p:spPr>
          <a:xfrm>
            <a:off x="229646" y="753012"/>
            <a:ext cx="446462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/>
            <a:r>
              <a:rPr lang="en-US" sz="210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WITHIN THE SPANISH ICTS LANDSCAPE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74E5EB7-3C21-38BA-04B8-70DB78A5E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2" r="6383"/>
          <a:stretch/>
        </p:blipFill>
        <p:spPr bwMode="auto">
          <a:xfrm>
            <a:off x="4893106" y="175948"/>
            <a:ext cx="1258751" cy="102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9A09AC63-48B3-B583-D829-7492AD8F51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/>
          <a:stretch/>
        </p:blipFill>
        <p:spPr bwMode="auto">
          <a:xfrm>
            <a:off x="7692081" y="188137"/>
            <a:ext cx="1282760" cy="99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DDD15A8-E402-AC3A-4D32-372267C86B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6"/>
          <a:stretch/>
        </p:blipFill>
        <p:spPr bwMode="auto">
          <a:xfrm>
            <a:off x="6934857" y="180461"/>
            <a:ext cx="990365" cy="1013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0729AB65-6376-B3A2-137C-EC212E266A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1857" y="184828"/>
            <a:ext cx="783000" cy="1021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94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78C50D2-6423-C2A3-F494-87374D017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7650" y="91674"/>
            <a:ext cx="928724" cy="1211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5DE4B19-71FB-2DF8-0E8F-B9287177268A}"/>
              </a:ext>
            </a:extLst>
          </p:cNvPr>
          <p:cNvSpPr txBox="1"/>
          <p:nvPr/>
        </p:nvSpPr>
        <p:spPr>
          <a:xfrm>
            <a:off x="4481946" y="1303054"/>
            <a:ext cx="38260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600"/>
              </a:spcAft>
            </a:pPr>
            <a:r>
              <a:rPr lang="es-ES" sz="210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The Lynx </a:t>
            </a:r>
            <a:r>
              <a:rPr lang="es-ES" sz="2100" b="1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Genomics</a:t>
            </a:r>
            <a:r>
              <a:rPr lang="es-ES" sz="2100" b="1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project</a:t>
            </a:r>
          </a:p>
          <a:p>
            <a:pPr marL="257175" indent="-257175" defTabSz="6858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RDB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José Antonio Godoy (</a:t>
            </a:r>
            <a:r>
              <a:rPr lang="es-ES" sz="16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Coordinator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)</a:t>
            </a:r>
          </a:p>
          <a:p>
            <a:pPr marL="257175" indent="-257175" defTabSz="6858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RES-</a:t>
            </a: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BSC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 Toni </a:t>
            </a:r>
            <a:r>
              <a:rPr lang="es-ES" sz="1650" dirty="0" err="1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Gabaldon</a:t>
            </a:r>
            <a:endParaRPr lang="es-ES" sz="1650" dirty="0">
              <a:solidFill>
                <a:prstClr val="black"/>
              </a:solidFill>
              <a:latin typeface="Arial Narrow" panose="020B0606020202030204" pitchFamily="34" charset="0"/>
              <a:cs typeface="Calibri" panose="020F0502020204030204" pitchFamily="34" charset="0"/>
            </a:endParaRPr>
          </a:p>
          <a:p>
            <a:pPr marL="257175" indent="-257175" defTabSz="685800" fontAlgn="base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OMICSTECH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-CNAG </a:t>
            </a:r>
            <a:r>
              <a:rPr lang="es-ES" sz="1650" dirty="0">
                <a:solidFill>
                  <a:prstClr val="black"/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Tyler Alioto </a:t>
            </a:r>
            <a:endParaRPr lang="es-ES" sz="1650" dirty="0">
              <a:solidFill>
                <a:srgbClr val="666666"/>
              </a:solidFill>
              <a:latin typeface="Arial" panose="020B0604020202020204" pitchFamily="34" charset="0"/>
            </a:endParaRPr>
          </a:p>
          <a:p>
            <a:pPr defTabSz="685800"/>
            <a:endParaRPr lang="es-E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44E4B93-BC2B-DC49-9611-E8D08EA4DB1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086" t="39532" r="14757" b="14152"/>
          <a:stretch/>
        </p:blipFill>
        <p:spPr>
          <a:xfrm>
            <a:off x="4243339" y="2932074"/>
            <a:ext cx="3840211" cy="187743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AC8C8E6-3DED-2677-F1AC-75764CC5B1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124" b="60061"/>
          <a:stretch/>
        </p:blipFill>
        <p:spPr>
          <a:xfrm>
            <a:off x="3542555" y="177130"/>
            <a:ext cx="2441504" cy="575882"/>
          </a:xfrm>
          <a:prstGeom prst="rect">
            <a:avLst/>
          </a:prstGeom>
          <a:noFill/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425D9258-18F8-2EAE-EE13-39BF59B8C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99"/>
          <a:stretch/>
        </p:blipFill>
        <p:spPr bwMode="auto">
          <a:xfrm>
            <a:off x="210378" y="2900658"/>
            <a:ext cx="3642736" cy="212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90DDD2C7-FBD2-CF0F-28AF-7D1A7C4671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34"/>
          <a:stretch/>
        </p:blipFill>
        <p:spPr bwMode="auto">
          <a:xfrm>
            <a:off x="102093" y="1334229"/>
            <a:ext cx="4141246" cy="1417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1556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D6387-7BBE-0AA9-6E44-279A126677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759C275B-E18B-4312-5CF3-B557227373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24" b="60061"/>
          <a:stretch/>
        </p:blipFill>
        <p:spPr>
          <a:xfrm>
            <a:off x="3680061" y="165024"/>
            <a:ext cx="2210922" cy="582393"/>
          </a:xfrm>
          <a:prstGeom prst="rect">
            <a:avLst/>
          </a:prstGeom>
          <a:noFill/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AE95F6D-D686-59FA-0C63-68D3D3B7B7A5}"/>
              </a:ext>
            </a:extLst>
          </p:cNvPr>
          <p:cNvSpPr txBox="1"/>
          <p:nvPr/>
        </p:nvSpPr>
        <p:spPr>
          <a:xfrm>
            <a:off x="354177" y="747417"/>
            <a:ext cx="8789823" cy="669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/>
            <a:r>
              <a:rPr lang="en-US" sz="19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FUTURE COLLABORATION OPPORTUNITIES</a:t>
            </a:r>
          </a:p>
          <a:p>
            <a:pPr algn="ctr" defTabSz="685800"/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Access provision, research projects, projects on transversal areas (training, </a:t>
            </a:r>
            <a:r>
              <a:rPr lang="en-US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etc</a:t>
            </a:r>
            <a:r>
              <a:rPr lang="en-US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 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A7CF4B6-963C-406D-A8E2-044402634E4B}"/>
              </a:ext>
            </a:extLst>
          </p:cNvPr>
          <p:cNvSpPr txBox="1"/>
          <p:nvPr/>
        </p:nvSpPr>
        <p:spPr>
          <a:xfrm>
            <a:off x="657208" y="1480598"/>
            <a:ext cx="3914792" cy="3167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s-ES" b="1" dirty="0" err="1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OMICSTECH</a:t>
            </a:r>
            <a:r>
              <a:rPr lang="es-ES" b="1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Complementary</a:t>
            </a:r>
            <a:r>
              <a:rPr lang="es-ES" b="1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ICTSs</a:t>
            </a:r>
            <a:endParaRPr lang="es-ES" b="1" dirty="0">
              <a:solidFill>
                <a:srgbClr val="1D1D1B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685800">
              <a:spcAft>
                <a:spcPts val="450"/>
              </a:spcAft>
            </a:pPr>
            <a:endParaRPr lang="es-ES" sz="900" b="1" dirty="0">
              <a:solidFill>
                <a:srgbClr val="1D1D1B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ReDIB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Red Distribuida de Imagen Biomédica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NANBIOSIS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Nanomateriales, biomateriales y sistemas en biomedicina 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ALBA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Sincrotrón 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R-</a:t>
            </a: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L</a:t>
            </a: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</a:rPr>
              <a:t>RB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</a:rPr>
              <a:t> Resonancia Magnética Nuclear de Biomoléculas 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RedIRIS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Red Académica y de Investigación 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RES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Red Española de Supercomputación y Datos</a:t>
            </a:r>
          </a:p>
          <a:p>
            <a:pPr defTabSz="685800">
              <a:spcAft>
                <a:spcPts val="450"/>
              </a:spcAft>
            </a:pPr>
            <a:endParaRPr lang="es-ES" sz="1350" dirty="0">
              <a:solidFill>
                <a:srgbClr val="1D1D1B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F5DDE333-DC91-201B-FC84-C75D7D2C55D6}"/>
              </a:ext>
            </a:extLst>
          </p:cNvPr>
          <p:cNvSpPr txBox="1"/>
          <p:nvPr/>
        </p:nvSpPr>
        <p:spPr>
          <a:xfrm>
            <a:off x="4785522" y="1498966"/>
            <a:ext cx="3931696" cy="321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spcAft>
                <a:spcPts val="450"/>
              </a:spcAft>
            </a:pPr>
            <a:r>
              <a:rPr lang="es-ES" b="1" dirty="0" err="1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Potential</a:t>
            </a:r>
            <a:r>
              <a:rPr lang="es-ES" b="1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OMICSTECH</a:t>
            </a:r>
            <a:r>
              <a:rPr lang="es-ES" b="1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b="1" dirty="0" err="1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users</a:t>
            </a:r>
            <a:endParaRPr lang="es-ES" b="1" dirty="0">
              <a:solidFill>
                <a:srgbClr val="1D1D1B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defTabSz="685800">
              <a:spcAft>
                <a:spcPts val="450"/>
              </a:spcAft>
            </a:pPr>
            <a:endParaRPr lang="es-ES" sz="900" b="1" dirty="0">
              <a:solidFill>
                <a:srgbClr val="1D1D1B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BAE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Bases Antárticas Españolas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FLOTA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Oceanográfica Española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ICAR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Infraestructura de Cultivo del Atún Rojo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PLOCAN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Plataforma Oceánica de Canarias 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RBD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Reserva Biológica de Doñana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SOCIB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Sistema de Observación Costero de las Illes Balears</a:t>
            </a:r>
          </a:p>
          <a:p>
            <a:pPr marL="257175" indent="-257175" defTabSz="685800">
              <a:spcAft>
                <a:spcPts val="450"/>
              </a:spcAft>
              <a:buFont typeface="Courier New" panose="02070309020205020404" pitchFamily="49" charset="0"/>
              <a:buChar char="o"/>
            </a:pPr>
            <a:r>
              <a:rPr lang="es-ES" sz="1650" b="1" dirty="0" err="1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CENIEH</a:t>
            </a:r>
            <a:r>
              <a:rPr lang="es-ES" sz="1650" b="1" dirty="0">
                <a:solidFill>
                  <a:srgbClr val="00206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  <a:r>
              <a:rPr lang="es-ES" sz="1350" dirty="0">
                <a:solidFill>
                  <a:srgbClr val="1D1D1B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Centro Nacional de Investigación sobre la Evolución Humana,</a:t>
            </a:r>
          </a:p>
        </p:txBody>
      </p:sp>
    </p:spTree>
    <p:extLst>
      <p:ext uri="{BB962C8B-B14F-4D97-AF65-F5344CB8AC3E}">
        <p14:creationId xmlns:p14="http://schemas.microsoft.com/office/powerpoint/2010/main" val="3912511281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a de l'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AF42D9EE-37B3-46F6-A603-705830F0E0BF}" vid="{348BCE5B-071E-485E-920E-078537087B97}"/>
    </a:ext>
  </a:extLst>
</a:theme>
</file>

<file path=ppt/theme/theme5.xml><?xml version="1.0" encoding="utf-8"?>
<a:theme xmlns:a="http://schemas.openxmlformats.org/drawingml/2006/main" name="Tema1">
  <a:themeElements>
    <a:clrScheme name="Ofici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ci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a1" id="{D7D015BB-AC72-406C-A71B-1378A3EEB5DD}" vid="{7AB0210B-54D9-4076-9952-10448CCAB9B4}"/>
    </a:ext>
  </a:extLst>
</a:theme>
</file>

<file path=ppt/theme/theme6.xml><?xml version="1.0" encoding="utf-8"?>
<a:theme xmlns:a="http://schemas.openxmlformats.org/drawingml/2006/main" name="1_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28990</TotalTime>
  <Words>2564</Words>
  <Application>Microsoft Office PowerPoint</Application>
  <PresentationFormat>On-screen Show (16:9)</PresentationFormat>
  <Paragraphs>447</Paragraphs>
  <Slides>31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53" baseType="lpstr">
      <vt:lpstr>Aptos</vt:lpstr>
      <vt:lpstr>Arial</vt:lpstr>
      <vt:lpstr>Arial Narrow</vt:lpstr>
      <vt:lpstr>Calibri</vt:lpstr>
      <vt:lpstr>Calibri Light</vt:lpstr>
      <vt:lpstr>ClanOT-Book</vt:lpstr>
      <vt:lpstr>Courier New</vt:lpstr>
      <vt:lpstr>Gill Sans SemiBold</vt:lpstr>
      <vt:lpstr>Helvetica Neue</vt:lpstr>
      <vt:lpstr>inherit</vt:lpstr>
      <vt:lpstr>Open Sans</vt:lpstr>
      <vt:lpstr>Outfit</vt:lpstr>
      <vt:lpstr>Roboto</vt:lpstr>
      <vt:lpstr>Symbol</vt:lpstr>
      <vt:lpstr>Times New Roman</vt:lpstr>
      <vt:lpstr>Trebuchet MS</vt:lpstr>
      <vt:lpstr>Custom Design</vt:lpstr>
      <vt:lpstr>Tema de Office</vt:lpstr>
      <vt:lpstr>Office Theme</vt:lpstr>
      <vt:lpstr>1_Tema de l'Office</vt:lpstr>
      <vt:lpstr>Tema1</vt:lpstr>
      <vt:lpstr>1_Berlín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ALBA Synchrotron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Conexiones</vt:lpstr>
      <vt:lpstr>PowerPoint Presentation</vt:lpstr>
      <vt:lpstr>Perspectivas futuras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Lucas Wainer</dc:creator>
  <cp:lastModifiedBy>Caterina Biscari</cp:lastModifiedBy>
  <cp:revision>822</cp:revision>
  <dcterms:created xsi:type="dcterms:W3CDTF">2015-04-21T23:16:41Z</dcterms:created>
  <dcterms:modified xsi:type="dcterms:W3CDTF">2024-10-30T08:33:33Z</dcterms:modified>
</cp:coreProperties>
</file>