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44" r:id="rId2"/>
  </p:sldMasterIdLst>
  <p:notesMasterIdLst>
    <p:notesMasterId r:id="rId66"/>
  </p:notesMasterIdLst>
  <p:sldIdLst>
    <p:sldId id="256" r:id="rId3"/>
    <p:sldId id="4811" r:id="rId4"/>
    <p:sldId id="5011" r:id="rId5"/>
    <p:sldId id="4979" r:id="rId6"/>
    <p:sldId id="5054" r:id="rId7"/>
    <p:sldId id="5052" r:id="rId8"/>
    <p:sldId id="5055" r:id="rId9"/>
    <p:sldId id="5079" r:id="rId10"/>
    <p:sldId id="442" r:id="rId11"/>
    <p:sldId id="4864" r:id="rId12"/>
    <p:sldId id="4992" r:id="rId13"/>
    <p:sldId id="392" r:id="rId14"/>
    <p:sldId id="4823" r:id="rId15"/>
    <p:sldId id="4825" r:id="rId16"/>
    <p:sldId id="5035" r:id="rId17"/>
    <p:sldId id="4917" r:id="rId18"/>
    <p:sldId id="5056" r:id="rId19"/>
    <p:sldId id="5058" r:id="rId20"/>
    <p:sldId id="5059" r:id="rId21"/>
    <p:sldId id="265" r:id="rId22"/>
    <p:sldId id="5080" r:id="rId23"/>
    <p:sldId id="5073" r:id="rId24"/>
    <p:sldId id="5062" r:id="rId25"/>
    <p:sldId id="5074" r:id="rId26"/>
    <p:sldId id="5082" r:id="rId27"/>
    <p:sldId id="5068" r:id="rId28"/>
    <p:sldId id="5041" r:id="rId29"/>
    <p:sldId id="842" r:id="rId30"/>
    <p:sldId id="4769" r:id="rId31"/>
    <p:sldId id="5077" r:id="rId32"/>
    <p:sldId id="5085" r:id="rId33"/>
    <p:sldId id="272" r:id="rId34"/>
    <p:sldId id="5081" r:id="rId35"/>
    <p:sldId id="302" r:id="rId36"/>
    <p:sldId id="5076" r:id="rId37"/>
    <p:sldId id="4845" r:id="rId38"/>
    <p:sldId id="362" r:id="rId39"/>
    <p:sldId id="5015" r:id="rId40"/>
    <p:sldId id="5043" r:id="rId41"/>
    <p:sldId id="5044" r:id="rId42"/>
    <p:sldId id="273" r:id="rId43"/>
    <p:sldId id="5031" r:id="rId44"/>
    <p:sldId id="1188" r:id="rId45"/>
    <p:sldId id="863" r:id="rId46"/>
    <p:sldId id="4807" r:id="rId47"/>
    <p:sldId id="5069" r:id="rId48"/>
    <p:sldId id="4961" r:id="rId49"/>
    <p:sldId id="476" r:id="rId50"/>
    <p:sldId id="4967" r:id="rId51"/>
    <p:sldId id="477" r:id="rId52"/>
    <p:sldId id="4983" r:id="rId53"/>
    <p:sldId id="469" r:id="rId54"/>
    <p:sldId id="470" r:id="rId55"/>
    <p:sldId id="471" r:id="rId56"/>
    <p:sldId id="5003" r:id="rId57"/>
    <p:sldId id="472" r:id="rId58"/>
    <p:sldId id="263" r:id="rId59"/>
    <p:sldId id="4977" r:id="rId60"/>
    <p:sldId id="4884" r:id="rId61"/>
    <p:sldId id="5084" r:id="rId62"/>
    <p:sldId id="258" r:id="rId63"/>
    <p:sldId id="4986" r:id="rId64"/>
    <p:sldId id="420" r:id="rId65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47E558-A68D-4076-B916-B9D86C2C1879}">
          <p14:sldIdLst>
            <p14:sldId id="256"/>
            <p14:sldId id="4811"/>
            <p14:sldId id="5011"/>
            <p14:sldId id="4979"/>
            <p14:sldId id="5054"/>
            <p14:sldId id="5052"/>
            <p14:sldId id="5055"/>
            <p14:sldId id="5079"/>
            <p14:sldId id="442"/>
            <p14:sldId id="4864"/>
            <p14:sldId id="4992"/>
            <p14:sldId id="392"/>
            <p14:sldId id="4823"/>
            <p14:sldId id="4825"/>
            <p14:sldId id="5035"/>
            <p14:sldId id="4917"/>
            <p14:sldId id="5056"/>
            <p14:sldId id="5058"/>
            <p14:sldId id="5059"/>
            <p14:sldId id="265"/>
            <p14:sldId id="5080"/>
            <p14:sldId id="5073"/>
            <p14:sldId id="5062"/>
            <p14:sldId id="5074"/>
            <p14:sldId id="5082"/>
            <p14:sldId id="5068"/>
            <p14:sldId id="5041"/>
            <p14:sldId id="842"/>
            <p14:sldId id="4769"/>
            <p14:sldId id="5077"/>
            <p14:sldId id="5085"/>
            <p14:sldId id="272"/>
            <p14:sldId id="5081"/>
            <p14:sldId id="302"/>
            <p14:sldId id="5076"/>
            <p14:sldId id="4845"/>
            <p14:sldId id="362"/>
            <p14:sldId id="5015"/>
            <p14:sldId id="5043"/>
            <p14:sldId id="5044"/>
            <p14:sldId id="273"/>
            <p14:sldId id="5031"/>
            <p14:sldId id="1188"/>
            <p14:sldId id="863"/>
            <p14:sldId id="4807"/>
            <p14:sldId id="5069"/>
            <p14:sldId id="4961"/>
            <p14:sldId id="476"/>
            <p14:sldId id="4967"/>
            <p14:sldId id="477"/>
            <p14:sldId id="4983"/>
            <p14:sldId id="469"/>
            <p14:sldId id="470"/>
            <p14:sldId id="471"/>
            <p14:sldId id="5003"/>
            <p14:sldId id="472"/>
            <p14:sldId id="263"/>
            <p14:sldId id="4977"/>
            <p14:sldId id="4884"/>
            <p14:sldId id="5084"/>
            <p14:sldId id="258"/>
            <p14:sldId id="4986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AB3"/>
    <a:srgbClr val="C06DDD"/>
    <a:srgbClr val="009999"/>
    <a:srgbClr val="09AFA7"/>
    <a:srgbClr val="0599C7"/>
    <a:srgbClr val="8CECFC"/>
    <a:srgbClr val="05A4BF"/>
    <a:srgbClr val="66FFCC"/>
    <a:srgbClr val="1FEDED"/>
    <a:srgbClr val="87D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" y="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C889563-5009-4DA6-86F0-39BDC3707928}">
      <dgm:prSet phldrT="[Text]" custT="1"/>
      <dgm:spPr/>
      <dgm:t>
        <a:bodyPr/>
        <a:lstStyle/>
        <a:p>
          <a:r>
            <a:rPr lang="en-US" sz="1200" b="1" i="1" dirty="0"/>
            <a:t>2003 ALBA Approval</a:t>
          </a:r>
          <a:endParaRPr lang="en-US" sz="1400" b="1" i="1" dirty="0"/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400" b="1" i="1" dirty="0"/>
            <a:t>2012 </a:t>
          </a:r>
        </a:p>
        <a:p>
          <a:r>
            <a:rPr lang="en-US" sz="1400" b="1" i="1" dirty="0"/>
            <a:t>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400" b="1" dirty="0"/>
            <a:t>2020</a:t>
          </a:r>
        </a:p>
        <a:p>
          <a:r>
            <a:rPr lang="en-US" sz="1400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400" b="1" i="1" dirty="0"/>
            <a:t>2024</a:t>
          </a:r>
        </a:p>
        <a:p>
          <a:r>
            <a:rPr lang="en-US" sz="1400" b="1" i="1" dirty="0"/>
            <a:t>ALBA II Approval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1600" b="1" i="1" dirty="0"/>
            <a:t>2032 </a:t>
          </a:r>
        </a:p>
        <a:p>
          <a:r>
            <a:rPr lang="en-US" sz="1600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X="83825" custScaleY="65850" custLinFactNeighborX="-47811" custLinFactNeighborY="12893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ScaleX="75246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Y="95067" custLinFactNeighborX="847" custLinFactNeighborY="6480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F5E782-22B1-4668-A049-CA4DD13F974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5A10750-1B28-43B5-BCD1-AF5D342BF05C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1800" b="1" dirty="0"/>
            <a:t>Design and build ALBA II</a:t>
          </a:r>
        </a:p>
      </dgm:t>
    </dgm:pt>
    <dgm:pt modelId="{E615806B-CFD9-4F1E-AADE-78B1E0696DE5}" type="parTrans" cxnId="{9F03250D-EBD2-4DD7-A4E7-0CCBE49082D7}">
      <dgm:prSet/>
      <dgm:spPr/>
      <dgm:t>
        <a:bodyPr/>
        <a:lstStyle/>
        <a:p>
          <a:endParaRPr lang="en-US"/>
        </a:p>
      </dgm:t>
    </dgm:pt>
    <dgm:pt modelId="{AD1D4FD0-16EC-4970-831A-E0D844CBA6ED}" type="sibTrans" cxnId="{9F03250D-EBD2-4DD7-A4E7-0CCBE49082D7}">
      <dgm:prSet/>
      <dgm:spPr/>
      <dgm:t>
        <a:bodyPr/>
        <a:lstStyle/>
        <a:p>
          <a:endParaRPr lang="en-US"/>
        </a:p>
      </dgm:t>
    </dgm:pt>
    <dgm:pt modelId="{76B75976-4803-4CFB-97ED-34CEF27F5F42}">
      <dgm:prSet phldrT="[Text]" custT="1"/>
      <dgm:spPr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</dgm:spPr>
      <dgm:t>
        <a:bodyPr/>
        <a:lstStyle/>
        <a:p>
          <a:r>
            <a:rPr lang="en-US" sz="1400" dirty="0"/>
            <a:t>Develop methodologies and services bridging ALBA to ALBA II</a:t>
          </a:r>
        </a:p>
      </dgm:t>
    </dgm:pt>
    <dgm:pt modelId="{3D578C31-5D75-4FC9-89C3-5DA40D19FF43}" type="parTrans" cxnId="{1EBCFEDA-BA9F-4955-A5C2-841560D5BC3F}">
      <dgm:prSet/>
      <dgm:spPr/>
      <dgm:t>
        <a:bodyPr/>
        <a:lstStyle/>
        <a:p>
          <a:endParaRPr lang="en-US"/>
        </a:p>
      </dgm:t>
    </dgm:pt>
    <dgm:pt modelId="{F2AC30F9-37F4-4B7A-AE96-D3056AE00FFB}" type="sibTrans" cxnId="{1EBCFEDA-BA9F-4955-A5C2-841560D5BC3F}">
      <dgm:prSet/>
      <dgm:spPr/>
      <dgm:t>
        <a:bodyPr/>
        <a:lstStyle/>
        <a:p>
          <a:endParaRPr lang="en-US"/>
        </a:p>
      </dgm:t>
    </dgm:pt>
    <dgm:pt modelId="{2A8588CA-F998-41CE-8AC2-EA5AFB274605}">
      <dgm:prSet phldrT="[Text]"/>
      <dgm:spPr/>
      <dgm:t>
        <a:bodyPr/>
        <a:lstStyle/>
        <a:p>
          <a:r>
            <a:rPr lang="en-US" dirty="0"/>
            <a:t>Maintain excellence in operation</a:t>
          </a:r>
        </a:p>
      </dgm:t>
    </dgm:pt>
    <dgm:pt modelId="{09AA97E2-6073-4A8F-AB1E-30CDDAF0DCC2}" type="parTrans" cxnId="{8FB873B1-E23B-475A-97D5-F5D7C76BC1D1}">
      <dgm:prSet/>
      <dgm:spPr/>
      <dgm:t>
        <a:bodyPr/>
        <a:lstStyle/>
        <a:p>
          <a:endParaRPr lang="en-US"/>
        </a:p>
      </dgm:t>
    </dgm:pt>
    <dgm:pt modelId="{EFC35E9E-811F-4D36-AD42-CF2CE6EC0490}" type="sibTrans" cxnId="{8FB873B1-E23B-475A-97D5-F5D7C76BC1D1}">
      <dgm:prSet/>
      <dgm:spPr/>
      <dgm:t>
        <a:bodyPr/>
        <a:lstStyle/>
        <a:p>
          <a:endParaRPr lang="en-US"/>
        </a:p>
      </dgm:t>
    </dgm:pt>
    <dgm:pt modelId="{9F30A2E6-90E8-4352-BC34-89F24FDEB1B4}" type="pres">
      <dgm:prSet presAssocID="{FFF5E782-22B1-4668-A049-CA4DD13F97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F35E9B-6D6D-4B29-B79C-8BDE718AEAD8}" type="pres">
      <dgm:prSet presAssocID="{A5A10750-1B28-43B5-BCD1-AF5D342BF05C}" presName="gear1" presStyleLbl="node1" presStyleIdx="0" presStyleCnt="3" custScaleX="112014" custScaleY="104281" custLinFactNeighborX="20455" custLinFactNeighborY="-14488">
        <dgm:presLayoutVars>
          <dgm:chMax val="1"/>
          <dgm:bulletEnabled val="1"/>
        </dgm:presLayoutVars>
      </dgm:prSet>
      <dgm:spPr/>
    </dgm:pt>
    <dgm:pt modelId="{BDA4104D-3BE6-4E7C-9F35-E855E8AC5501}" type="pres">
      <dgm:prSet presAssocID="{A5A10750-1B28-43B5-BCD1-AF5D342BF05C}" presName="gear1srcNode" presStyleLbl="node1" presStyleIdx="0" presStyleCnt="3"/>
      <dgm:spPr/>
    </dgm:pt>
    <dgm:pt modelId="{B19DF84A-5112-463D-AA70-B7E6BABBD9B0}" type="pres">
      <dgm:prSet presAssocID="{A5A10750-1B28-43B5-BCD1-AF5D342BF05C}" presName="gear1dstNode" presStyleLbl="node1" presStyleIdx="0" presStyleCnt="3"/>
      <dgm:spPr/>
    </dgm:pt>
    <dgm:pt modelId="{319785B7-35B2-4728-A7B1-C25A3A8A45EF}" type="pres">
      <dgm:prSet presAssocID="{76B75976-4803-4CFB-97ED-34CEF27F5F42}" presName="gear2" presStyleLbl="node1" presStyleIdx="1" presStyleCnt="3" custScaleX="146276" custScaleY="142106" custLinFactNeighborX="-24141" custLinFactNeighborY="12422">
        <dgm:presLayoutVars>
          <dgm:chMax val="1"/>
          <dgm:bulletEnabled val="1"/>
        </dgm:presLayoutVars>
      </dgm:prSet>
      <dgm:spPr/>
    </dgm:pt>
    <dgm:pt modelId="{E88EB07D-525D-4F84-8453-6B40F159FD0E}" type="pres">
      <dgm:prSet presAssocID="{76B75976-4803-4CFB-97ED-34CEF27F5F42}" presName="gear2srcNode" presStyleLbl="node1" presStyleIdx="1" presStyleCnt="3"/>
      <dgm:spPr/>
    </dgm:pt>
    <dgm:pt modelId="{97781F68-CB93-4EB9-B106-DF68CDBFAFAE}" type="pres">
      <dgm:prSet presAssocID="{76B75976-4803-4CFB-97ED-34CEF27F5F42}" presName="gear2dstNode" presStyleLbl="node1" presStyleIdx="1" presStyleCnt="3"/>
      <dgm:spPr/>
    </dgm:pt>
    <dgm:pt modelId="{FD631DB3-040D-405F-AC3D-39810C4B8579}" type="pres">
      <dgm:prSet presAssocID="{2A8588CA-F998-41CE-8AC2-EA5AFB274605}" presName="gear3" presStyleLbl="node1" presStyleIdx="2" presStyleCnt="3" custAng="1355985" custScaleX="125876" custScaleY="124300" custLinFactNeighborX="5859" custLinFactNeighborY="-3078"/>
      <dgm:spPr/>
    </dgm:pt>
    <dgm:pt modelId="{973F55DE-1206-4C8B-BFA1-90A2CCF75AEC}" type="pres">
      <dgm:prSet presAssocID="{2A8588CA-F998-41CE-8AC2-EA5AFB2746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79A75A4-F6A0-4A9F-A21C-9C8B461CC01D}" type="pres">
      <dgm:prSet presAssocID="{2A8588CA-F998-41CE-8AC2-EA5AFB274605}" presName="gear3srcNode" presStyleLbl="node1" presStyleIdx="2" presStyleCnt="3"/>
      <dgm:spPr/>
    </dgm:pt>
    <dgm:pt modelId="{7DD1CEAE-CA76-4181-A00D-CBB00F034470}" type="pres">
      <dgm:prSet presAssocID="{2A8588CA-F998-41CE-8AC2-EA5AFB274605}" presName="gear3dstNode" presStyleLbl="node1" presStyleIdx="2" presStyleCnt="3"/>
      <dgm:spPr/>
    </dgm:pt>
    <dgm:pt modelId="{73567829-BD49-4182-82C4-3AE1688BA4EF}" type="pres">
      <dgm:prSet presAssocID="{AD1D4FD0-16EC-4970-831A-E0D844CBA6ED}" presName="connector1" presStyleLbl="sibTrans2D1" presStyleIdx="0" presStyleCnt="3" custLinFactNeighborX="23097" custLinFactNeighborY="-16913"/>
      <dgm:spPr/>
    </dgm:pt>
    <dgm:pt modelId="{D8DC2B4D-D66F-4D8E-BBB7-1D3F09E2071E}" type="pres">
      <dgm:prSet presAssocID="{F2AC30F9-37F4-4B7A-AE96-D3056AE00FFB}" presName="connector2" presStyleLbl="sibTrans2D1" presStyleIdx="1" presStyleCnt="3" custLinFactNeighborX="-40139" custLinFactNeighborY="-4765"/>
      <dgm:spPr/>
    </dgm:pt>
    <dgm:pt modelId="{5BF9F8A9-3017-416D-8C10-33D0D9556630}" type="pres">
      <dgm:prSet presAssocID="{EFC35E9E-811F-4D36-AD42-CF2CE6EC0490}" presName="connector3" presStyleLbl="sibTrans2D1" presStyleIdx="2" presStyleCnt="3"/>
      <dgm:spPr/>
    </dgm:pt>
  </dgm:ptLst>
  <dgm:cxnLst>
    <dgm:cxn modelId="{BB981500-C594-46CB-B79C-BF2C25A02EB5}" type="presOf" srcId="{76B75976-4803-4CFB-97ED-34CEF27F5F42}" destId="{319785B7-35B2-4728-A7B1-C25A3A8A45EF}" srcOrd="0" destOrd="0" presId="urn:microsoft.com/office/officeart/2005/8/layout/gear1"/>
    <dgm:cxn modelId="{9F03250D-EBD2-4DD7-A4E7-0CCBE49082D7}" srcId="{FFF5E782-22B1-4668-A049-CA4DD13F974A}" destId="{A5A10750-1B28-43B5-BCD1-AF5D342BF05C}" srcOrd="0" destOrd="0" parTransId="{E615806B-CFD9-4F1E-AADE-78B1E0696DE5}" sibTransId="{AD1D4FD0-16EC-4970-831A-E0D844CBA6ED}"/>
    <dgm:cxn modelId="{B6BD2B3F-94E6-4BDE-B337-D43764CEAC23}" type="presOf" srcId="{2A8588CA-F998-41CE-8AC2-EA5AFB274605}" destId="{FD631DB3-040D-405F-AC3D-39810C4B8579}" srcOrd="0" destOrd="0" presId="urn:microsoft.com/office/officeart/2005/8/layout/gear1"/>
    <dgm:cxn modelId="{CFF06A5C-1806-4A45-BD2E-050495069774}" type="presOf" srcId="{2A8588CA-F998-41CE-8AC2-EA5AFB274605}" destId="{7DD1CEAE-CA76-4181-A00D-CBB00F034470}" srcOrd="3" destOrd="0" presId="urn:microsoft.com/office/officeart/2005/8/layout/gear1"/>
    <dgm:cxn modelId="{B67F3350-2EAE-4307-BE4F-4853A14F0D21}" type="presOf" srcId="{A5A10750-1B28-43B5-BCD1-AF5D342BF05C}" destId="{BAF35E9B-6D6D-4B29-B79C-8BDE718AEAD8}" srcOrd="0" destOrd="0" presId="urn:microsoft.com/office/officeart/2005/8/layout/gear1"/>
    <dgm:cxn modelId="{119B7D74-18F1-4E97-9CB9-4EC55740FD42}" type="presOf" srcId="{F2AC30F9-37F4-4B7A-AE96-D3056AE00FFB}" destId="{D8DC2B4D-D66F-4D8E-BBB7-1D3F09E2071E}" srcOrd="0" destOrd="0" presId="urn:microsoft.com/office/officeart/2005/8/layout/gear1"/>
    <dgm:cxn modelId="{5EC87E7B-9A90-47F8-AE93-CB54E52C0926}" type="presOf" srcId="{76B75976-4803-4CFB-97ED-34CEF27F5F42}" destId="{97781F68-CB93-4EB9-B106-DF68CDBFAFAE}" srcOrd="2" destOrd="0" presId="urn:microsoft.com/office/officeart/2005/8/layout/gear1"/>
    <dgm:cxn modelId="{0BEC357C-3F9C-420D-A2CB-589B5F6B5AF6}" type="presOf" srcId="{2A8588CA-F998-41CE-8AC2-EA5AFB274605}" destId="{E79A75A4-F6A0-4A9F-A21C-9C8B461CC01D}" srcOrd="2" destOrd="0" presId="urn:microsoft.com/office/officeart/2005/8/layout/gear1"/>
    <dgm:cxn modelId="{5D4ADC81-C774-48BF-A385-6B430192D96B}" type="presOf" srcId="{A5A10750-1B28-43B5-BCD1-AF5D342BF05C}" destId="{B19DF84A-5112-463D-AA70-B7E6BABBD9B0}" srcOrd="2" destOrd="0" presId="urn:microsoft.com/office/officeart/2005/8/layout/gear1"/>
    <dgm:cxn modelId="{2516BE8A-FCB1-4D5B-BEEA-00CEEE9D7929}" type="presOf" srcId="{EFC35E9E-811F-4D36-AD42-CF2CE6EC0490}" destId="{5BF9F8A9-3017-416D-8C10-33D0D9556630}" srcOrd="0" destOrd="0" presId="urn:microsoft.com/office/officeart/2005/8/layout/gear1"/>
    <dgm:cxn modelId="{E5D10B92-14F7-4BA3-B7E4-2F4CEAF634C8}" type="presOf" srcId="{A5A10750-1B28-43B5-BCD1-AF5D342BF05C}" destId="{BDA4104D-3BE6-4E7C-9F35-E855E8AC5501}" srcOrd="1" destOrd="0" presId="urn:microsoft.com/office/officeart/2005/8/layout/gear1"/>
    <dgm:cxn modelId="{63E659A5-0DF0-429F-A17B-7C48DDCA5C86}" type="presOf" srcId="{AD1D4FD0-16EC-4970-831A-E0D844CBA6ED}" destId="{73567829-BD49-4182-82C4-3AE1688BA4EF}" srcOrd="0" destOrd="0" presId="urn:microsoft.com/office/officeart/2005/8/layout/gear1"/>
    <dgm:cxn modelId="{8FB873B1-E23B-475A-97D5-F5D7C76BC1D1}" srcId="{FFF5E782-22B1-4668-A049-CA4DD13F974A}" destId="{2A8588CA-F998-41CE-8AC2-EA5AFB274605}" srcOrd="2" destOrd="0" parTransId="{09AA97E2-6073-4A8F-AB1E-30CDDAF0DCC2}" sibTransId="{EFC35E9E-811F-4D36-AD42-CF2CE6EC0490}"/>
    <dgm:cxn modelId="{BA3701CF-0B23-43A3-A0D5-F97E059EC048}" type="presOf" srcId="{2A8588CA-F998-41CE-8AC2-EA5AFB274605}" destId="{973F55DE-1206-4C8B-BFA1-90A2CCF75AEC}" srcOrd="1" destOrd="0" presId="urn:microsoft.com/office/officeart/2005/8/layout/gear1"/>
    <dgm:cxn modelId="{1EBCFEDA-BA9F-4955-A5C2-841560D5BC3F}" srcId="{FFF5E782-22B1-4668-A049-CA4DD13F974A}" destId="{76B75976-4803-4CFB-97ED-34CEF27F5F42}" srcOrd="1" destOrd="0" parTransId="{3D578C31-5D75-4FC9-89C3-5DA40D19FF43}" sibTransId="{F2AC30F9-37F4-4B7A-AE96-D3056AE00FFB}"/>
    <dgm:cxn modelId="{197E1AE5-4871-4981-8AF2-863699DD6A45}" type="presOf" srcId="{FFF5E782-22B1-4668-A049-CA4DD13F974A}" destId="{9F30A2E6-90E8-4352-BC34-89F24FDEB1B4}" srcOrd="0" destOrd="0" presId="urn:microsoft.com/office/officeart/2005/8/layout/gear1"/>
    <dgm:cxn modelId="{8EE999F9-F4B4-4E94-882F-7E0C0D4B68E8}" type="presOf" srcId="{76B75976-4803-4CFB-97ED-34CEF27F5F42}" destId="{E88EB07D-525D-4F84-8453-6B40F159FD0E}" srcOrd="1" destOrd="0" presId="urn:microsoft.com/office/officeart/2005/8/layout/gear1"/>
    <dgm:cxn modelId="{BF01C630-5BCD-4F97-B935-69B39C4D722F}" type="presParOf" srcId="{9F30A2E6-90E8-4352-BC34-89F24FDEB1B4}" destId="{BAF35E9B-6D6D-4B29-B79C-8BDE718AEAD8}" srcOrd="0" destOrd="0" presId="urn:microsoft.com/office/officeart/2005/8/layout/gear1"/>
    <dgm:cxn modelId="{CB9BE878-B067-4819-BB94-DCDEBCD0D015}" type="presParOf" srcId="{9F30A2E6-90E8-4352-BC34-89F24FDEB1B4}" destId="{BDA4104D-3BE6-4E7C-9F35-E855E8AC5501}" srcOrd="1" destOrd="0" presId="urn:microsoft.com/office/officeart/2005/8/layout/gear1"/>
    <dgm:cxn modelId="{B592049C-CC67-4C7F-A948-B84AA7F9B41E}" type="presParOf" srcId="{9F30A2E6-90E8-4352-BC34-89F24FDEB1B4}" destId="{B19DF84A-5112-463D-AA70-B7E6BABBD9B0}" srcOrd="2" destOrd="0" presId="urn:microsoft.com/office/officeart/2005/8/layout/gear1"/>
    <dgm:cxn modelId="{F3F38A19-83E5-4BA6-AAA2-396740450646}" type="presParOf" srcId="{9F30A2E6-90E8-4352-BC34-89F24FDEB1B4}" destId="{319785B7-35B2-4728-A7B1-C25A3A8A45EF}" srcOrd="3" destOrd="0" presId="urn:microsoft.com/office/officeart/2005/8/layout/gear1"/>
    <dgm:cxn modelId="{8BF51802-020A-462D-B626-F00C40214558}" type="presParOf" srcId="{9F30A2E6-90E8-4352-BC34-89F24FDEB1B4}" destId="{E88EB07D-525D-4F84-8453-6B40F159FD0E}" srcOrd="4" destOrd="0" presId="urn:microsoft.com/office/officeart/2005/8/layout/gear1"/>
    <dgm:cxn modelId="{006E3CE0-410C-4570-9F75-AA04D84A10AF}" type="presParOf" srcId="{9F30A2E6-90E8-4352-BC34-89F24FDEB1B4}" destId="{97781F68-CB93-4EB9-B106-DF68CDBFAFAE}" srcOrd="5" destOrd="0" presId="urn:microsoft.com/office/officeart/2005/8/layout/gear1"/>
    <dgm:cxn modelId="{9EEBEBFE-2660-4A66-94F1-D9D96FF614DE}" type="presParOf" srcId="{9F30A2E6-90E8-4352-BC34-89F24FDEB1B4}" destId="{FD631DB3-040D-405F-AC3D-39810C4B8579}" srcOrd="6" destOrd="0" presId="urn:microsoft.com/office/officeart/2005/8/layout/gear1"/>
    <dgm:cxn modelId="{D06B3CF2-7273-4052-994C-8557A4D44C8C}" type="presParOf" srcId="{9F30A2E6-90E8-4352-BC34-89F24FDEB1B4}" destId="{973F55DE-1206-4C8B-BFA1-90A2CCF75AEC}" srcOrd="7" destOrd="0" presId="urn:microsoft.com/office/officeart/2005/8/layout/gear1"/>
    <dgm:cxn modelId="{68B8E651-F796-43CB-B58A-CCFCFABC57B6}" type="presParOf" srcId="{9F30A2E6-90E8-4352-BC34-89F24FDEB1B4}" destId="{E79A75A4-F6A0-4A9F-A21C-9C8B461CC01D}" srcOrd="8" destOrd="0" presId="urn:microsoft.com/office/officeart/2005/8/layout/gear1"/>
    <dgm:cxn modelId="{4868F9A1-7E80-4673-B6AE-F9F6FD814392}" type="presParOf" srcId="{9F30A2E6-90E8-4352-BC34-89F24FDEB1B4}" destId="{7DD1CEAE-CA76-4181-A00D-CBB00F034470}" srcOrd="9" destOrd="0" presId="urn:microsoft.com/office/officeart/2005/8/layout/gear1"/>
    <dgm:cxn modelId="{224E6A34-1387-48D3-9F9D-22F64872A8B6}" type="presParOf" srcId="{9F30A2E6-90E8-4352-BC34-89F24FDEB1B4}" destId="{73567829-BD49-4182-82C4-3AE1688BA4EF}" srcOrd="10" destOrd="0" presId="urn:microsoft.com/office/officeart/2005/8/layout/gear1"/>
    <dgm:cxn modelId="{C50291D1-1907-496E-B4E4-83DA07072AAA}" type="presParOf" srcId="{9F30A2E6-90E8-4352-BC34-89F24FDEB1B4}" destId="{D8DC2B4D-D66F-4D8E-BBB7-1D3F09E2071E}" srcOrd="11" destOrd="0" presId="urn:microsoft.com/office/officeart/2005/8/layout/gear1"/>
    <dgm:cxn modelId="{26417EDD-B8E1-40DB-9482-91CE75A0D7B4}" type="presParOf" srcId="{9F30A2E6-90E8-4352-BC34-89F24FDEB1B4}" destId="{5BF9F8A9-3017-416D-8C10-33D0D955663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5E782-22B1-4668-A049-CA4DD13F974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5A10750-1B28-43B5-BCD1-AF5D342BF05C}">
      <dgm:prSet phldrT="[Text]" custT="1"/>
      <dgm:spPr>
        <a:solidFill>
          <a:srgbClr val="009999"/>
        </a:solidFill>
      </dgm:spPr>
      <dgm:t>
        <a:bodyPr/>
        <a:lstStyle/>
        <a:p>
          <a:endParaRPr lang="en-US" sz="1800" b="1" dirty="0"/>
        </a:p>
      </dgm:t>
    </dgm:pt>
    <dgm:pt modelId="{E615806B-CFD9-4F1E-AADE-78B1E0696DE5}" type="parTrans" cxnId="{9F03250D-EBD2-4DD7-A4E7-0CCBE49082D7}">
      <dgm:prSet/>
      <dgm:spPr/>
      <dgm:t>
        <a:bodyPr/>
        <a:lstStyle/>
        <a:p>
          <a:endParaRPr lang="en-US"/>
        </a:p>
      </dgm:t>
    </dgm:pt>
    <dgm:pt modelId="{AD1D4FD0-16EC-4970-831A-E0D844CBA6ED}" type="sibTrans" cxnId="{9F03250D-EBD2-4DD7-A4E7-0CCBE49082D7}">
      <dgm:prSet/>
      <dgm:spPr/>
      <dgm:t>
        <a:bodyPr/>
        <a:lstStyle/>
        <a:p>
          <a:endParaRPr lang="en-US"/>
        </a:p>
      </dgm:t>
    </dgm:pt>
    <dgm:pt modelId="{76B75976-4803-4CFB-97ED-34CEF27F5F42}">
      <dgm:prSet phldrT="[Text]" custT="1"/>
      <dgm:spPr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</dgm:spPr>
      <dgm:t>
        <a:bodyPr/>
        <a:lstStyle/>
        <a:p>
          <a:endParaRPr lang="en-US" sz="1400" dirty="0"/>
        </a:p>
      </dgm:t>
    </dgm:pt>
    <dgm:pt modelId="{3D578C31-5D75-4FC9-89C3-5DA40D19FF43}" type="parTrans" cxnId="{1EBCFEDA-BA9F-4955-A5C2-841560D5BC3F}">
      <dgm:prSet/>
      <dgm:spPr/>
      <dgm:t>
        <a:bodyPr/>
        <a:lstStyle/>
        <a:p>
          <a:endParaRPr lang="en-US"/>
        </a:p>
      </dgm:t>
    </dgm:pt>
    <dgm:pt modelId="{F2AC30F9-37F4-4B7A-AE96-D3056AE00FFB}" type="sibTrans" cxnId="{1EBCFEDA-BA9F-4955-A5C2-841560D5BC3F}">
      <dgm:prSet/>
      <dgm:spPr/>
      <dgm:t>
        <a:bodyPr/>
        <a:lstStyle/>
        <a:p>
          <a:endParaRPr lang="en-US"/>
        </a:p>
      </dgm:t>
    </dgm:pt>
    <dgm:pt modelId="{2A8588CA-F998-41CE-8AC2-EA5AFB274605}">
      <dgm:prSet phldrT="[Text]"/>
      <dgm:spPr/>
      <dgm:t>
        <a:bodyPr/>
        <a:lstStyle/>
        <a:p>
          <a:r>
            <a:rPr lang="en-US" dirty="0"/>
            <a:t>Maintain excellence in operation</a:t>
          </a:r>
        </a:p>
      </dgm:t>
    </dgm:pt>
    <dgm:pt modelId="{09AA97E2-6073-4A8F-AB1E-30CDDAF0DCC2}" type="parTrans" cxnId="{8FB873B1-E23B-475A-97D5-F5D7C76BC1D1}">
      <dgm:prSet/>
      <dgm:spPr/>
      <dgm:t>
        <a:bodyPr/>
        <a:lstStyle/>
        <a:p>
          <a:endParaRPr lang="en-US"/>
        </a:p>
      </dgm:t>
    </dgm:pt>
    <dgm:pt modelId="{EFC35E9E-811F-4D36-AD42-CF2CE6EC0490}" type="sibTrans" cxnId="{8FB873B1-E23B-475A-97D5-F5D7C76BC1D1}">
      <dgm:prSet/>
      <dgm:spPr/>
      <dgm:t>
        <a:bodyPr/>
        <a:lstStyle/>
        <a:p>
          <a:endParaRPr lang="en-US"/>
        </a:p>
      </dgm:t>
    </dgm:pt>
    <dgm:pt modelId="{9F30A2E6-90E8-4352-BC34-89F24FDEB1B4}" type="pres">
      <dgm:prSet presAssocID="{FFF5E782-22B1-4668-A049-CA4DD13F97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F35E9B-6D6D-4B29-B79C-8BDE718AEAD8}" type="pres">
      <dgm:prSet presAssocID="{A5A10750-1B28-43B5-BCD1-AF5D342BF05C}" presName="gear1" presStyleLbl="node1" presStyleIdx="0" presStyleCnt="3" custScaleX="112014" custScaleY="104281" custLinFactNeighborX="20455" custLinFactNeighborY="-14488">
        <dgm:presLayoutVars>
          <dgm:chMax val="1"/>
          <dgm:bulletEnabled val="1"/>
        </dgm:presLayoutVars>
      </dgm:prSet>
      <dgm:spPr/>
    </dgm:pt>
    <dgm:pt modelId="{BDA4104D-3BE6-4E7C-9F35-E855E8AC5501}" type="pres">
      <dgm:prSet presAssocID="{A5A10750-1B28-43B5-BCD1-AF5D342BF05C}" presName="gear1srcNode" presStyleLbl="node1" presStyleIdx="0" presStyleCnt="3"/>
      <dgm:spPr/>
    </dgm:pt>
    <dgm:pt modelId="{B19DF84A-5112-463D-AA70-B7E6BABBD9B0}" type="pres">
      <dgm:prSet presAssocID="{A5A10750-1B28-43B5-BCD1-AF5D342BF05C}" presName="gear1dstNode" presStyleLbl="node1" presStyleIdx="0" presStyleCnt="3"/>
      <dgm:spPr/>
    </dgm:pt>
    <dgm:pt modelId="{319785B7-35B2-4728-A7B1-C25A3A8A45EF}" type="pres">
      <dgm:prSet presAssocID="{76B75976-4803-4CFB-97ED-34CEF27F5F42}" presName="gear2" presStyleLbl="node1" presStyleIdx="1" presStyleCnt="3" custScaleX="146276" custScaleY="142106" custLinFactNeighborX="-24141" custLinFactNeighborY="12422">
        <dgm:presLayoutVars>
          <dgm:chMax val="1"/>
          <dgm:bulletEnabled val="1"/>
        </dgm:presLayoutVars>
      </dgm:prSet>
      <dgm:spPr/>
    </dgm:pt>
    <dgm:pt modelId="{E88EB07D-525D-4F84-8453-6B40F159FD0E}" type="pres">
      <dgm:prSet presAssocID="{76B75976-4803-4CFB-97ED-34CEF27F5F42}" presName="gear2srcNode" presStyleLbl="node1" presStyleIdx="1" presStyleCnt="3"/>
      <dgm:spPr/>
    </dgm:pt>
    <dgm:pt modelId="{97781F68-CB93-4EB9-B106-DF68CDBFAFAE}" type="pres">
      <dgm:prSet presAssocID="{76B75976-4803-4CFB-97ED-34CEF27F5F42}" presName="gear2dstNode" presStyleLbl="node1" presStyleIdx="1" presStyleCnt="3"/>
      <dgm:spPr/>
    </dgm:pt>
    <dgm:pt modelId="{FD631DB3-040D-405F-AC3D-39810C4B8579}" type="pres">
      <dgm:prSet presAssocID="{2A8588CA-F998-41CE-8AC2-EA5AFB274605}" presName="gear3" presStyleLbl="node1" presStyleIdx="2" presStyleCnt="3" custAng="1355985" custScaleX="125876" custScaleY="124300" custLinFactNeighborX="5859" custLinFactNeighborY="-3078"/>
      <dgm:spPr/>
    </dgm:pt>
    <dgm:pt modelId="{973F55DE-1206-4C8B-BFA1-90A2CCF75AEC}" type="pres">
      <dgm:prSet presAssocID="{2A8588CA-F998-41CE-8AC2-EA5AFB2746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79A75A4-F6A0-4A9F-A21C-9C8B461CC01D}" type="pres">
      <dgm:prSet presAssocID="{2A8588CA-F998-41CE-8AC2-EA5AFB274605}" presName="gear3srcNode" presStyleLbl="node1" presStyleIdx="2" presStyleCnt="3"/>
      <dgm:spPr/>
    </dgm:pt>
    <dgm:pt modelId="{7DD1CEAE-CA76-4181-A00D-CBB00F034470}" type="pres">
      <dgm:prSet presAssocID="{2A8588CA-F998-41CE-8AC2-EA5AFB274605}" presName="gear3dstNode" presStyleLbl="node1" presStyleIdx="2" presStyleCnt="3"/>
      <dgm:spPr/>
    </dgm:pt>
    <dgm:pt modelId="{73567829-BD49-4182-82C4-3AE1688BA4EF}" type="pres">
      <dgm:prSet presAssocID="{AD1D4FD0-16EC-4970-831A-E0D844CBA6ED}" presName="connector1" presStyleLbl="sibTrans2D1" presStyleIdx="0" presStyleCnt="3" custLinFactNeighborX="23097" custLinFactNeighborY="-16913"/>
      <dgm:spPr/>
    </dgm:pt>
    <dgm:pt modelId="{D8DC2B4D-D66F-4D8E-BBB7-1D3F09E2071E}" type="pres">
      <dgm:prSet presAssocID="{F2AC30F9-37F4-4B7A-AE96-D3056AE00FFB}" presName="connector2" presStyleLbl="sibTrans2D1" presStyleIdx="1" presStyleCnt="3" custLinFactNeighborX="-40139" custLinFactNeighborY="-4765"/>
      <dgm:spPr/>
    </dgm:pt>
    <dgm:pt modelId="{5BF9F8A9-3017-416D-8C10-33D0D9556630}" type="pres">
      <dgm:prSet presAssocID="{EFC35E9E-811F-4D36-AD42-CF2CE6EC0490}" presName="connector3" presStyleLbl="sibTrans2D1" presStyleIdx="2" presStyleCnt="3"/>
      <dgm:spPr/>
    </dgm:pt>
  </dgm:ptLst>
  <dgm:cxnLst>
    <dgm:cxn modelId="{BB981500-C594-46CB-B79C-BF2C25A02EB5}" type="presOf" srcId="{76B75976-4803-4CFB-97ED-34CEF27F5F42}" destId="{319785B7-35B2-4728-A7B1-C25A3A8A45EF}" srcOrd="0" destOrd="0" presId="urn:microsoft.com/office/officeart/2005/8/layout/gear1"/>
    <dgm:cxn modelId="{9F03250D-EBD2-4DD7-A4E7-0CCBE49082D7}" srcId="{FFF5E782-22B1-4668-A049-CA4DD13F974A}" destId="{A5A10750-1B28-43B5-BCD1-AF5D342BF05C}" srcOrd="0" destOrd="0" parTransId="{E615806B-CFD9-4F1E-AADE-78B1E0696DE5}" sibTransId="{AD1D4FD0-16EC-4970-831A-E0D844CBA6ED}"/>
    <dgm:cxn modelId="{B6BD2B3F-94E6-4BDE-B337-D43764CEAC23}" type="presOf" srcId="{2A8588CA-F998-41CE-8AC2-EA5AFB274605}" destId="{FD631DB3-040D-405F-AC3D-39810C4B8579}" srcOrd="0" destOrd="0" presId="urn:microsoft.com/office/officeart/2005/8/layout/gear1"/>
    <dgm:cxn modelId="{CFF06A5C-1806-4A45-BD2E-050495069774}" type="presOf" srcId="{2A8588CA-F998-41CE-8AC2-EA5AFB274605}" destId="{7DD1CEAE-CA76-4181-A00D-CBB00F034470}" srcOrd="3" destOrd="0" presId="urn:microsoft.com/office/officeart/2005/8/layout/gear1"/>
    <dgm:cxn modelId="{B67F3350-2EAE-4307-BE4F-4853A14F0D21}" type="presOf" srcId="{A5A10750-1B28-43B5-BCD1-AF5D342BF05C}" destId="{BAF35E9B-6D6D-4B29-B79C-8BDE718AEAD8}" srcOrd="0" destOrd="0" presId="urn:microsoft.com/office/officeart/2005/8/layout/gear1"/>
    <dgm:cxn modelId="{119B7D74-18F1-4E97-9CB9-4EC55740FD42}" type="presOf" srcId="{F2AC30F9-37F4-4B7A-AE96-D3056AE00FFB}" destId="{D8DC2B4D-D66F-4D8E-BBB7-1D3F09E2071E}" srcOrd="0" destOrd="0" presId="urn:microsoft.com/office/officeart/2005/8/layout/gear1"/>
    <dgm:cxn modelId="{5EC87E7B-9A90-47F8-AE93-CB54E52C0926}" type="presOf" srcId="{76B75976-4803-4CFB-97ED-34CEF27F5F42}" destId="{97781F68-CB93-4EB9-B106-DF68CDBFAFAE}" srcOrd="2" destOrd="0" presId="urn:microsoft.com/office/officeart/2005/8/layout/gear1"/>
    <dgm:cxn modelId="{0BEC357C-3F9C-420D-A2CB-589B5F6B5AF6}" type="presOf" srcId="{2A8588CA-F998-41CE-8AC2-EA5AFB274605}" destId="{E79A75A4-F6A0-4A9F-A21C-9C8B461CC01D}" srcOrd="2" destOrd="0" presId="urn:microsoft.com/office/officeart/2005/8/layout/gear1"/>
    <dgm:cxn modelId="{5D4ADC81-C774-48BF-A385-6B430192D96B}" type="presOf" srcId="{A5A10750-1B28-43B5-BCD1-AF5D342BF05C}" destId="{B19DF84A-5112-463D-AA70-B7E6BABBD9B0}" srcOrd="2" destOrd="0" presId="urn:microsoft.com/office/officeart/2005/8/layout/gear1"/>
    <dgm:cxn modelId="{2516BE8A-FCB1-4D5B-BEEA-00CEEE9D7929}" type="presOf" srcId="{EFC35E9E-811F-4D36-AD42-CF2CE6EC0490}" destId="{5BF9F8A9-3017-416D-8C10-33D0D9556630}" srcOrd="0" destOrd="0" presId="urn:microsoft.com/office/officeart/2005/8/layout/gear1"/>
    <dgm:cxn modelId="{E5D10B92-14F7-4BA3-B7E4-2F4CEAF634C8}" type="presOf" srcId="{A5A10750-1B28-43B5-BCD1-AF5D342BF05C}" destId="{BDA4104D-3BE6-4E7C-9F35-E855E8AC5501}" srcOrd="1" destOrd="0" presId="urn:microsoft.com/office/officeart/2005/8/layout/gear1"/>
    <dgm:cxn modelId="{63E659A5-0DF0-429F-A17B-7C48DDCA5C86}" type="presOf" srcId="{AD1D4FD0-16EC-4970-831A-E0D844CBA6ED}" destId="{73567829-BD49-4182-82C4-3AE1688BA4EF}" srcOrd="0" destOrd="0" presId="urn:microsoft.com/office/officeart/2005/8/layout/gear1"/>
    <dgm:cxn modelId="{8FB873B1-E23B-475A-97D5-F5D7C76BC1D1}" srcId="{FFF5E782-22B1-4668-A049-CA4DD13F974A}" destId="{2A8588CA-F998-41CE-8AC2-EA5AFB274605}" srcOrd="2" destOrd="0" parTransId="{09AA97E2-6073-4A8F-AB1E-30CDDAF0DCC2}" sibTransId="{EFC35E9E-811F-4D36-AD42-CF2CE6EC0490}"/>
    <dgm:cxn modelId="{BA3701CF-0B23-43A3-A0D5-F97E059EC048}" type="presOf" srcId="{2A8588CA-F998-41CE-8AC2-EA5AFB274605}" destId="{973F55DE-1206-4C8B-BFA1-90A2CCF75AEC}" srcOrd="1" destOrd="0" presId="urn:microsoft.com/office/officeart/2005/8/layout/gear1"/>
    <dgm:cxn modelId="{1EBCFEDA-BA9F-4955-A5C2-841560D5BC3F}" srcId="{FFF5E782-22B1-4668-A049-CA4DD13F974A}" destId="{76B75976-4803-4CFB-97ED-34CEF27F5F42}" srcOrd="1" destOrd="0" parTransId="{3D578C31-5D75-4FC9-89C3-5DA40D19FF43}" sibTransId="{F2AC30F9-37F4-4B7A-AE96-D3056AE00FFB}"/>
    <dgm:cxn modelId="{197E1AE5-4871-4981-8AF2-863699DD6A45}" type="presOf" srcId="{FFF5E782-22B1-4668-A049-CA4DD13F974A}" destId="{9F30A2E6-90E8-4352-BC34-89F24FDEB1B4}" srcOrd="0" destOrd="0" presId="urn:microsoft.com/office/officeart/2005/8/layout/gear1"/>
    <dgm:cxn modelId="{8EE999F9-F4B4-4E94-882F-7E0C0D4B68E8}" type="presOf" srcId="{76B75976-4803-4CFB-97ED-34CEF27F5F42}" destId="{E88EB07D-525D-4F84-8453-6B40F159FD0E}" srcOrd="1" destOrd="0" presId="urn:microsoft.com/office/officeart/2005/8/layout/gear1"/>
    <dgm:cxn modelId="{BF01C630-5BCD-4F97-B935-69B39C4D722F}" type="presParOf" srcId="{9F30A2E6-90E8-4352-BC34-89F24FDEB1B4}" destId="{BAF35E9B-6D6D-4B29-B79C-8BDE718AEAD8}" srcOrd="0" destOrd="0" presId="urn:microsoft.com/office/officeart/2005/8/layout/gear1"/>
    <dgm:cxn modelId="{CB9BE878-B067-4819-BB94-DCDEBCD0D015}" type="presParOf" srcId="{9F30A2E6-90E8-4352-BC34-89F24FDEB1B4}" destId="{BDA4104D-3BE6-4E7C-9F35-E855E8AC5501}" srcOrd="1" destOrd="0" presId="urn:microsoft.com/office/officeart/2005/8/layout/gear1"/>
    <dgm:cxn modelId="{B592049C-CC67-4C7F-A948-B84AA7F9B41E}" type="presParOf" srcId="{9F30A2E6-90E8-4352-BC34-89F24FDEB1B4}" destId="{B19DF84A-5112-463D-AA70-B7E6BABBD9B0}" srcOrd="2" destOrd="0" presId="urn:microsoft.com/office/officeart/2005/8/layout/gear1"/>
    <dgm:cxn modelId="{F3F38A19-83E5-4BA6-AAA2-396740450646}" type="presParOf" srcId="{9F30A2E6-90E8-4352-BC34-89F24FDEB1B4}" destId="{319785B7-35B2-4728-A7B1-C25A3A8A45EF}" srcOrd="3" destOrd="0" presId="urn:microsoft.com/office/officeart/2005/8/layout/gear1"/>
    <dgm:cxn modelId="{8BF51802-020A-462D-B626-F00C40214558}" type="presParOf" srcId="{9F30A2E6-90E8-4352-BC34-89F24FDEB1B4}" destId="{E88EB07D-525D-4F84-8453-6B40F159FD0E}" srcOrd="4" destOrd="0" presId="urn:microsoft.com/office/officeart/2005/8/layout/gear1"/>
    <dgm:cxn modelId="{006E3CE0-410C-4570-9F75-AA04D84A10AF}" type="presParOf" srcId="{9F30A2E6-90E8-4352-BC34-89F24FDEB1B4}" destId="{97781F68-CB93-4EB9-B106-DF68CDBFAFAE}" srcOrd="5" destOrd="0" presId="urn:microsoft.com/office/officeart/2005/8/layout/gear1"/>
    <dgm:cxn modelId="{9EEBEBFE-2660-4A66-94F1-D9D96FF614DE}" type="presParOf" srcId="{9F30A2E6-90E8-4352-BC34-89F24FDEB1B4}" destId="{FD631DB3-040D-405F-AC3D-39810C4B8579}" srcOrd="6" destOrd="0" presId="urn:microsoft.com/office/officeart/2005/8/layout/gear1"/>
    <dgm:cxn modelId="{D06B3CF2-7273-4052-994C-8557A4D44C8C}" type="presParOf" srcId="{9F30A2E6-90E8-4352-BC34-89F24FDEB1B4}" destId="{973F55DE-1206-4C8B-BFA1-90A2CCF75AEC}" srcOrd="7" destOrd="0" presId="urn:microsoft.com/office/officeart/2005/8/layout/gear1"/>
    <dgm:cxn modelId="{68B8E651-F796-43CB-B58A-CCFCFABC57B6}" type="presParOf" srcId="{9F30A2E6-90E8-4352-BC34-89F24FDEB1B4}" destId="{E79A75A4-F6A0-4A9F-A21C-9C8B461CC01D}" srcOrd="8" destOrd="0" presId="urn:microsoft.com/office/officeart/2005/8/layout/gear1"/>
    <dgm:cxn modelId="{4868F9A1-7E80-4673-B6AE-F9F6FD814392}" type="presParOf" srcId="{9F30A2E6-90E8-4352-BC34-89F24FDEB1B4}" destId="{7DD1CEAE-CA76-4181-A00D-CBB00F034470}" srcOrd="9" destOrd="0" presId="urn:microsoft.com/office/officeart/2005/8/layout/gear1"/>
    <dgm:cxn modelId="{224E6A34-1387-48D3-9F9D-22F64872A8B6}" type="presParOf" srcId="{9F30A2E6-90E8-4352-BC34-89F24FDEB1B4}" destId="{73567829-BD49-4182-82C4-3AE1688BA4EF}" srcOrd="10" destOrd="0" presId="urn:microsoft.com/office/officeart/2005/8/layout/gear1"/>
    <dgm:cxn modelId="{C50291D1-1907-496E-B4E4-83DA07072AAA}" type="presParOf" srcId="{9F30A2E6-90E8-4352-BC34-89F24FDEB1B4}" destId="{D8DC2B4D-D66F-4D8E-BBB7-1D3F09E2071E}" srcOrd="11" destOrd="0" presId="urn:microsoft.com/office/officeart/2005/8/layout/gear1"/>
    <dgm:cxn modelId="{26417EDD-B8E1-40DB-9482-91CE75A0D7B4}" type="presParOf" srcId="{9F30A2E6-90E8-4352-BC34-89F24FDEB1B4}" destId="{5BF9F8A9-3017-416D-8C10-33D0D955663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F5E782-22B1-4668-A049-CA4DD13F974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5A10750-1B28-43B5-BCD1-AF5D342BF05C}">
      <dgm:prSet phldrT="[Text]" custT="1"/>
      <dgm:spPr>
        <a:solidFill>
          <a:srgbClr val="009999"/>
        </a:solidFill>
      </dgm:spPr>
      <dgm:t>
        <a:bodyPr/>
        <a:lstStyle/>
        <a:p>
          <a:endParaRPr lang="en-US" sz="1800" b="1" dirty="0"/>
        </a:p>
      </dgm:t>
    </dgm:pt>
    <dgm:pt modelId="{E615806B-CFD9-4F1E-AADE-78B1E0696DE5}" type="parTrans" cxnId="{9F03250D-EBD2-4DD7-A4E7-0CCBE49082D7}">
      <dgm:prSet/>
      <dgm:spPr/>
      <dgm:t>
        <a:bodyPr/>
        <a:lstStyle/>
        <a:p>
          <a:endParaRPr lang="en-US"/>
        </a:p>
      </dgm:t>
    </dgm:pt>
    <dgm:pt modelId="{AD1D4FD0-16EC-4970-831A-E0D844CBA6ED}" type="sibTrans" cxnId="{9F03250D-EBD2-4DD7-A4E7-0CCBE49082D7}">
      <dgm:prSet/>
      <dgm:spPr/>
      <dgm:t>
        <a:bodyPr/>
        <a:lstStyle/>
        <a:p>
          <a:endParaRPr lang="en-US"/>
        </a:p>
      </dgm:t>
    </dgm:pt>
    <dgm:pt modelId="{76B75976-4803-4CFB-97ED-34CEF27F5F42}">
      <dgm:prSet phldrT="[Text]" custT="1"/>
      <dgm:spPr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</dgm:spPr>
      <dgm:t>
        <a:bodyPr/>
        <a:lstStyle/>
        <a:p>
          <a:r>
            <a:rPr lang="en-US" sz="1400" dirty="0"/>
            <a:t>Develop methodologies and services bridging ALBA to ALBA II</a:t>
          </a:r>
        </a:p>
      </dgm:t>
    </dgm:pt>
    <dgm:pt modelId="{3D578C31-5D75-4FC9-89C3-5DA40D19FF43}" type="parTrans" cxnId="{1EBCFEDA-BA9F-4955-A5C2-841560D5BC3F}">
      <dgm:prSet/>
      <dgm:spPr/>
      <dgm:t>
        <a:bodyPr/>
        <a:lstStyle/>
        <a:p>
          <a:endParaRPr lang="en-US"/>
        </a:p>
      </dgm:t>
    </dgm:pt>
    <dgm:pt modelId="{F2AC30F9-37F4-4B7A-AE96-D3056AE00FFB}" type="sibTrans" cxnId="{1EBCFEDA-BA9F-4955-A5C2-841560D5BC3F}">
      <dgm:prSet/>
      <dgm:spPr/>
      <dgm:t>
        <a:bodyPr/>
        <a:lstStyle/>
        <a:p>
          <a:endParaRPr lang="en-US"/>
        </a:p>
      </dgm:t>
    </dgm:pt>
    <dgm:pt modelId="{2A8588CA-F998-41CE-8AC2-EA5AFB274605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60000"/>
                  <a:lumOff val="40000"/>
                </a:schemeClr>
              </a:solidFill>
            </a:rPr>
            <a:t>Maintain excellence in operation</a:t>
          </a:r>
        </a:p>
      </dgm:t>
    </dgm:pt>
    <dgm:pt modelId="{09AA97E2-6073-4A8F-AB1E-30CDDAF0DCC2}" type="parTrans" cxnId="{8FB873B1-E23B-475A-97D5-F5D7C76BC1D1}">
      <dgm:prSet/>
      <dgm:spPr/>
      <dgm:t>
        <a:bodyPr/>
        <a:lstStyle/>
        <a:p>
          <a:endParaRPr lang="en-US"/>
        </a:p>
      </dgm:t>
    </dgm:pt>
    <dgm:pt modelId="{EFC35E9E-811F-4D36-AD42-CF2CE6EC0490}" type="sibTrans" cxnId="{8FB873B1-E23B-475A-97D5-F5D7C76BC1D1}">
      <dgm:prSet/>
      <dgm:spPr/>
      <dgm:t>
        <a:bodyPr/>
        <a:lstStyle/>
        <a:p>
          <a:endParaRPr lang="en-US"/>
        </a:p>
      </dgm:t>
    </dgm:pt>
    <dgm:pt modelId="{9F30A2E6-90E8-4352-BC34-89F24FDEB1B4}" type="pres">
      <dgm:prSet presAssocID="{FFF5E782-22B1-4668-A049-CA4DD13F97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F35E9B-6D6D-4B29-B79C-8BDE718AEAD8}" type="pres">
      <dgm:prSet presAssocID="{A5A10750-1B28-43B5-BCD1-AF5D342BF05C}" presName="gear1" presStyleLbl="node1" presStyleIdx="0" presStyleCnt="3" custScaleX="112014" custScaleY="104281" custLinFactNeighborX="20455" custLinFactNeighborY="-14488">
        <dgm:presLayoutVars>
          <dgm:chMax val="1"/>
          <dgm:bulletEnabled val="1"/>
        </dgm:presLayoutVars>
      </dgm:prSet>
      <dgm:spPr/>
    </dgm:pt>
    <dgm:pt modelId="{BDA4104D-3BE6-4E7C-9F35-E855E8AC5501}" type="pres">
      <dgm:prSet presAssocID="{A5A10750-1B28-43B5-BCD1-AF5D342BF05C}" presName="gear1srcNode" presStyleLbl="node1" presStyleIdx="0" presStyleCnt="3"/>
      <dgm:spPr/>
    </dgm:pt>
    <dgm:pt modelId="{B19DF84A-5112-463D-AA70-B7E6BABBD9B0}" type="pres">
      <dgm:prSet presAssocID="{A5A10750-1B28-43B5-BCD1-AF5D342BF05C}" presName="gear1dstNode" presStyleLbl="node1" presStyleIdx="0" presStyleCnt="3"/>
      <dgm:spPr/>
    </dgm:pt>
    <dgm:pt modelId="{319785B7-35B2-4728-A7B1-C25A3A8A45EF}" type="pres">
      <dgm:prSet presAssocID="{76B75976-4803-4CFB-97ED-34CEF27F5F42}" presName="gear2" presStyleLbl="node1" presStyleIdx="1" presStyleCnt="3" custScaleX="146276" custScaleY="142106" custLinFactNeighborX="-24141" custLinFactNeighborY="12422">
        <dgm:presLayoutVars>
          <dgm:chMax val="1"/>
          <dgm:bulletEnabled val="1"/>
        </dgm:presLayoutVars>
      </dgm:prSet>
      <dgm:spPr/>
    </dgm:pt>
    <dgm:pt modelId="{E88EB07D-525D-4F84-8453-6B40F159FD0E}" type="pres">
      <dgm:prSet presAssocID="{76B75976-4803-4CFB-97ED-34CEF27F5F42}" presName="gear2srcNode" presStyleLbl="node1" presStyleIdx="1" presStyleCnt="3"/>
      <dgm:spPr/>
    </dgm:pt>
    <dgm:pt modelId="{97781F68-CB93-4EB9-B106-DF68CDBFAFAE}" type="pres">
      <dgm:prSet presAssocID="{76B75976-4803-4CFB-97ED-34CEF27F5F42}" presName="gear2dstNode" presStyleLbl="node1" presStyleIdx="1" presStyleCnt="3"/>
      <dgm:spPr/>
    </dgm:pt>
    <dgm:pt modelId="{FD631DB3-040D-405F-AC3D-39810C4B8579}" type="pres">
      <dgm:prSet presAssocID="{2A8588CA-F998-41CE-8AC2-EA5AFB274605}" presName="gear3" presStyleLbl="node1" presStyleIdx="2" presStyleCnt="3" custAng="1355985" custScaleX="125876" custScaleY="124300" custLinFactNeighborX="5859" custLinFactNeighborY="-3078"/>
      <dgm:spPr/>
    </dgm:pt>
    <dgm:pt modelId="{973F55DE-1206-4C8B-BFA1-90A2CCF75AEC}" type="pres">
      <dgm:prSet presAssocID="{2A8588CA-F998-41CE-8AC2-EA5AFB2746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79A75A4-F6A0-4A9F-A21C-9C8B461CC01D}" type="pres">
      <dgm:prSet presAssocID="{2A8588CA-F998-41CE-8AC2-EA5AFB274605}" presName="gear3srcNode" presStyleLbl="node1" presStyleIdx="2" presStyleCnt="3"/>
      <dgm:spPr/>
    </dgm:pt>
    <dgm:pt modelId="{7DD1CEAE-CA76-4181-A00D-CBB00F034470}" type="pres">
      <dgm:prSet presAssocID="{2A8588CA-F998-41CE-8AC2-EA5AFB274605}" presName="gear3dstNode" presStyleLbl="node1" presStyleIdx="2" presStyleCnt="3"/>
      <dgm:spPr/>
    </dgm:pt>
    <dgm:pt modelId="{73567829-BD49-4182-82C4-3AE1688BA4EF}" type="pres">
      <dgm:prSet presAssocID="{AD1D4FD0-16EC-4970-831A-E0D844CBA6ED}" presName="connector1" presStyleLbl="sibTrans2D1" presStyleIdx="0" presStyleCnt="3" custLinFactNeighborX="23097" custLinFactNeighborY="-16913"/>
      <dgm:spPr/>
    </dgm:pt>
    <dgm:pt modelId="{D8DC2B4D-D66F-4D8E-BBB7-1D3F09E2071E}" type="pres">
      <dgm:prSet presAssocID="{F2AC30F9-37F4-4B7A-AE96-D3056AE00FFB}" presName="connector2" presStyleLbl="sibTrans2D1" presStyleIdx="1" presStyleCnt="3" custLinFactNeighborX="-40139" custLinFactNeighborY="-4765"/>
      <dgm:spPr/>
    </dgm:pt>
    <dgm:pt modelId="{5BF9F8A9-3017-416D-8C10-33D0D9556630}" type="pres">
      <dgm:prSet presAssocID="{EFC35E9E-811F-4D36-AD42-CF2CE6EC0490}" presName="connector3" presStyleLbl="sibTrans2D1" presStyleIdx="2" presStyleCnt="3"/>
      <dgm:spPr/>
    </dgm:pt>
  </dgm:ptLst>
  <dgm:cxnLst>
    <dgm:cxn modelId="{BB981500-C594-46CB-B79C-BF2C25A02EB5}" type="presOf" srcId="{76B75976-4803-4CFB-97ED-34CEF27F5F42}" destId="{319785B7-35B2-4728-A7B1-C25A3A8A45EF}" srcOrd="0" destOrd="0" presId="urn:microsoft.com/office/officeart/2005/8/layout/gear1"/>
    <dgm:cxn modelId="{9F03250D-EBD2-4DD7-A4E7-0CCBE49082D7}" srcId="{FFF5E782-22B1-4668-A049-CA4DD13F974A}" destId="{A5A10750-1B28-43B5-BCD1-AF5D342BF05C}" srcOrd="0" destOrd="0" parTransId="{E615806B-CFD9-4F1E-AADE-78B1E0696DE5}" sibTransId="{AD1D4FD0-16EC-4970-831A-E0D844CBA6ED}"/>
    <dgm:cxn modelId="{B6BD2B3F-94E6-4BDE-B337-D43764CEAC23}" type="presOf" srcId="{2A8588CA-F998-41CE-8AC2-EA5AFB274605}" destId="{FD631DB3-040D-405F-AC3D-39810C4B8579}" srcOrd="0" destOrd="0" presId="urn:microsoft.com/office/officeart/2005/8/layout/gear1"/>
    <dgm:cxn modelId="{CFF06A5C-1806-4A45-BD2E-050495069774}" type="presOf" srcId="{2A8588CA-F998-41CE-8AC2-EA5AFB274605}" destId="{7DD1CEAE-CA76-4181-A00D-CBB00F034470}" srcOrd="3" destOrd="0" presId="urn:microsoft.com/office/officeart/2005/8/layout/gear1"/>
    <dgm:cxn modelId="{B67F3350-2EAE-4307-BE4F-4853A14F0D21}" type="presOf" srcId="{A5A10750-1B28-43B5-BCD1-AF5D342BF05C}" destId="{BAF35E9B-6D6D-4B29-B79C-8BDE718AEAD8}" srcOrd="0" destOrd="0" presId="urn:microsoft.com/office/officeart/2005/8/layout/gear1"/>
    <dgm:cxn modelId="{119B7D74-18F1-4E97-9CB9-4EC55740FD42}" type="presOf" srcId="{F2AC30F9-37F4-4B7A-AE96-D3056AE00FFB}" destId="{D8DC2B4D-D66F-4D8E-BBB7-1D3F09E2071E}" srcOrd="0" destOrd="0" presId="urn:microsoft.com/office/officeart/2005/8/layout/gear1"/>
    <dgm:cxn modelId="{5EC87E7B-9A90-47F8-AE93-CB54E52C0926}" type="presOf" srcId="{76B75976-4803-4CFB-97ED-34CEF27F5F42}" destId="{97781F68-CB93-4EB9-B106-DF68CDBFAFAE}" srcOrd="2" destOrd="0" presId="urn:microsoft.com/office/officeart/2005/8/layout/gear1"/>
    <dgm:cxn modelId="{0BEC357C-3F9C-420D-A2CB-589B5F6B5AF6}" type="presOf" srcId="{2A8588CA-F998-41CE-8AC2-EA5AFB274605}" destId="{E79A75A4-F6A0-4A9F-A21C-9C8B461CC01D}" srcOrd="2" destOrd="0" presId="urn:microsoft.com/office/officeart/2005/8/layout/gear1"/>
    <dgm:cxn modelId="{5D4ADC81-C774-48BF-A385-6B430192D96B}" type="presOf" srcId="{A5A10750-1B28-43B5-BCD1-AF5D342BF05C}" destId="{B19DF84A-5112-463D-AA70-B7E6BABBD9B0}" srcOrd="2" destOrd="0" presId="urn:microsoft.com/office/officeart/2005/8/layout/gear1"/>
    <dgm:cxn modelId="{2516BE8A-FCB1-4D5B-BEEA-00CEEE9D7929}" type="presOf" srcId="{EFC35E9E-811F-4D36-AD42-CF2CE6EC0490}" destId="{5BF9F8A9-3017-416D-8C10-33D0D9556630}" srcOrd="0" destOrd="0" presId="urn:microsoft.com/office/officeart/2005/8/layout/gear1"/>
    <dgm:cxn modelId="{E5D10B92-14F7-4BA3-B7E4-2F4CEAF634C8}" type="presOf" srcId="{A5A10750-1B28-43B5-BCD1-AF5D342BF05C}" destId="{BDA4104D-3BE6-4E7C-9F35-E855E8AC5501}" srcOrd="1" destOrd="0" presId="urn:microsoft.com/office/officeart/2005/8/layout/gear1"/>
    <dgm:cxn modelId="{63E659A5-0DF0-429F-A17B-7C48DDCA5C86}" type="presOf" srcId="{AD1D4FD0-16EC-4970-831A-E0D844CBA6ED}" destId="{73567829-BD49-4182-82C4-3AE1688BA4EF}" srcOrd="0" destOrd="0" presId="urn:microsoft.com/office/officeart/2005/8/layout/gear1"/>
    <dgm:cxn modelId="{8FB873B1-E23B-475A-97D5-F5D7C76BC1D1}" srcId="{FFF5E782-22B1-4668-A049-CA4DD13F974A}" destId="{2A8588CA-F998-41CE-8AC2-EA5AFB274605}" srcOrd="2" destOrd="0" parTransId="{09AA97E2-6073-4A8F-AB1E-30CDDAF0DCC2}" sibTransId="{EFC35E9E-811F-4D36-AD42-CF2CE6EC0490}"/>
    <dgm:cxn modelId="{BA3701CF-0B23-43A3-A0D5-F97E059EC048}" type="presOf" srcId="{2A8588CA-F998-41CE-8AC2-EA5AFB274605}" destId="{973F55DE-1206-4C8B-BFA1-90A2CCF75AEC}" srcOrd="1" destOrd="0" presId="urn:microsoft.com/office/officeart/2005/8/layout/gear1"/>
    <dgm:cxn modelId="{1EBCFEDA-BA9F-4955-A5C2-841560D5BC3F}" srcId="{FFF5E782-22B1-4668-A049-CA4DD13F974A}" destId="{76B75976-4803-4CFB-97ED-34CEF27F5F42}" srcOrd="1" destOrd="0" parTransId="{3D578C31-5D75-4FC9-89C3-5DA40D19FF43}" sibTransId="{F2AC30F9-37F4-4B7A-AE96-D3056AE00FFB}"/>
    <dgm:cxn modelId="{197E1AE5-4871-4981-8AF2-863699DD6A45}" type="presOf" srcId="{FFF5E782-22B1-4668-A049-CA4DD13F974A}" destId="{9F30A2E6-90E8-4352-BC34-89F24FDEB1B4}" srcOrd="0" destOrd="0" presId="urn:microsoft.com/office/officeart/2005/8/layout/gear1"/>
    <dgm:cxn modelId="{8EE999F9-F4B4-4E94-882F-7E0C0D4B68E8}" type="presOf" srcId="{76B75976-4803-4CFB-97ED-34CEF27F5F42}" destId="{E88EB07D-525D-4F84-8453-6B40F159FD0E}" srcOrd="1" destOrd="0" presId="urn:microsoft.com/office/officeart/2005/8/layout/gear1"/>
    <dgm:cxn modelId="{BF01C630-5BCD-4F97-B935-69B39C4D722F}" type="presParOf" srcId="{9F30A2E6-90E8-4352-BC34-89F24FDEB1B4}" destId="{BAF35E9B-6D6D-4B29-B79C-8BDE718AEAD8}" srcOrd="0" destOrd="0" presId="urn:microsoft.com/office/officeart/2005/8/layout/gear1"/>
    <dgm:cxn modelId="{CB9BE878-B067-4819-BB94-DCDEBCD0D015}" type="presParOf" srcId="{9F30A2E6-90E8-4352-BC34-89F24FDEB1B4}" destId="{BDA4104D-3BE6-4E7C-9F35-E855E8AC5501}" srcOrd="1" destOrd="0" presId="urn:microsoft.com/office/officeart/2005/8/layout/gear1"/>
    <dgm:cxn modelId="{B592049C-CC67-4C7F-A948-B84AA7F9B41E}" type="presParOf" srcId="{9F30A2E6-90E8-4352-BC34-89F24FDEB1B4}" destId="{B19DF84A-5112-463D-AA70-B7E6BABBD9B0}" srcOrd="2" destOrd="0" presId="urn:microsoft.com/office/officeart/2005/8/layout/gear1"/>
    <dgm:cxn modelId="{F3F38A19-83E5-4BA6-AAA2-396740450646}" type="presParOf" srcId="{9F30A2E6-90E8-4352-BC34-89F24FDEB1B4}" destId="{319785B7-35B2-4728-A7B1-C25A3A8A45EF}" srcOrd="3" destOrd="0" presId="urn:microsoft.com/office/officeart/2005/8/layout/gear1"/>
    <dgm:cxn modelId="{8BF51802-020A-462D-B626-F00C40214558}" type="presParOf" srcId="{9F30A2E6-90E8-4352-BC34-89F24FDEB1B4}" destId="{E88EB07D-525D-4F84-8453-6B40F159FD0E}" srcOrd="4" destOrd="0" presId="urn:microsoft.com/office/officeart/2005/8/layout/gear1"/>
    <dgm:cxn modelId="{006E3CE0-410C-4570-9F75-AA04D84A10AF}" type="presParOf" srcId="{9F30A2E6-90E8-4352-BC34-89F24FDEB1B4}" destId="{97781F68-CB93-4EB9-B106-DF68CDBFAFAE}" srcOrd="5" destOrd="0" presId="urn:microsoft.com/office/officeart/2005/8/layout/gear1"/>
    <dgm:cxn modelId="{9EEBEBFE-2660-4A66-94F1-D9D96FF614DE}" type="presParOf" srcId="{9F30A2E6-90E8-4352-BC34-89F24FDEB1B4}" destId="{FD631DB3-040D-405F-AC3D-39810C4B8579}" srcOrd="6" destOrd="0" presId="urn:microsoft.com/office/officeart/2005/8/layout/gear1"/>
    <dgm:cxn modelId="{D06B3CF2-7273-4052-994C-8557A4D44C8C}" type="presParOf" srcId="{9F30A2E6-90E8-4352-BC34-89F24FDEB1B4}" destId="{973F55DE-1206-4C8B-BFA1-90A2CCF75AEC}" srcOrd="7" destOrd="0" presId="urn:microsoft.com/office/officeart/2005/8/layout/gear1"/>
    <dgm:cxn modelId="{68B8E651-F796-43CB-B58A-CCFCFABC57B6}" type="presParOf" srcId="{9F30A2E6-90E8-4352-BC34-89F24FDEB1B4}" destId="{E79A75A4-F6A0-4A9F-A21C-9C8B461CC01D}" srcOrd="8" destOrd="0" presId="urn:microsoft.com/office/officeart/2005/8/layout/gear1"/>
    <dgm:cxn modelId="{4868F9A1-7E80-4673-B6AE-F9F6FD814392}" type="presParOf" srcId="{9F30A2E6-90E8-4352-BC34-89F24FDEB1B4}" destId="{7DD1CEAE-CA76-4181-A00D-CBB00F034470}" srcOrd="9" destOrd="0" presId="urn:microsoft.com/office/officeart/2005/8/layout/gear1"/>
    <dgm:cxn modelId="{224E6A34-1387-48D3-9F9D-22F64872A8B6}" type="presParOf" srcId="{9F30A2E6-90E8-4352-BC34-89F24FDEB1B4}" destId="{73567829-BD49-4182-82C4-3AE1688BA4EF}" srcOrd="10" destOrd="0" presId="urn:microsoft.com/office/officeart/2005/8/layout/gear1"/>
    <dgm:cxn modelId="{C50291D1-1907-496E-B4E4-83DA07072AAA}" type="presParOf" srcId="{9F30A2E6-90E8-4352-BC34-89F24FDEB1B4}" destId="{D8DC2B4D-D66F-4D8E-BBB7-1D3F09E2071E}" srcOrd="11" destOrd="0" presId="urn:microsoft.com/office/officeart/2005/8/layout/gear1"/>
    <dgm:cxn modelId="{26417EDD-B8E1-40DB-9482-91CE75A0D7B4}" type="presParOf" srcId="{9F30A2E6-90E8-4352-BC34-89F24FDEB1B4}" destId="{5BF9F8A9-3017-416D-8C10-33D0D955663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F5E782-22B1-4668-A049-CA4DD13F974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A5A10750-1B28-43B5-BCD1-AF5D342BF05C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1800" b="1" dirty="0"/>
            <a:t>Design and build ALBA II</a:t>
          </a:r>
        </a:p>
      </dgm:t>
    </dgm:pt>
    <dgm:pt modelId="{E615806B-CFD9-4F1E-AADE-78B1E0696DE5}" type="parTrans" cxnId="{9F03250D-EBD2-4DD7-A4E7-0CCBE49082D7}">
      <dgm:prSet/>
      <dgm:spPr/>
      <dgm:t>
        <a:bodyPr/>
        <a:lstStyle/>
        <a:p>
          <a:endParaRPr lang="en-US"/>
        </a:p>
      </dgm:t>
    </dgm:pt>
    <dgm:pt modelId="{AD1D4FD0-16EC-4970-831A-E0D844CBA6ED}" type="sibTrans" cxnId="{9F03250D-EBD2-4DD7-A4E7-0CCBE49082D7}">
      <dgm:prSet/>
      <dgm:spPr/>
      <dgm:t>
        <a:bodyPr/>
        <a:lstStyle/>
        <a:p>
          <a:endParaRPr lang="en-US"/>
        </a:p>
      </dgm:t>
    </dgm:pt>
    <dgm:pt modelId="{76B75976-4803-4CFB-97ED-34CEF27F5F42}">
      <dgm:prSet phldrT="[Text]" custT="1"/>
      <dgm:spPr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</dgm:spPr>
      <dgm:t>
        <a:bodyPr/>
        <a:lstStyle/>
        <a:p>
          <a:r>
            <a:rPr lang="en-US" sz="1400" dirty="0">
              <a:solidFill>
                <a:schemeClr val="accent1">
                  <a:lumMod val="60000"/>
                  <a:lumOff val="40000"/>
                </a:schemeClr>
              </a:solidFill>
            </a:rPr>
            <a:t>Develop methodologies and services bridging ALBA to ALBA II</a:t>
          </a:r>
        </a:p>
      </dgm:t>
    </dgm:pt>
    <dgm:pt modelId="{3D578C31-5D75-4FC9-89C3-5DA40D19FF43}" type="parTrans" cxnId="{1EBCFEDA-BA9F-4955-A5C2-841560D5BC3F}">
      <dgm:prSet/>
      <dgm:spPr/>
      <dgm:t>
        <a:bodyPr/>
        <a:lstStyle/>
        <a:p>
          <a:endParaRPr lang="en-US"/>
        </a:p>
      </dgm:t>
    </dgm:pt>
    <dgm:pt modelId="{F2AC30F9-37F4-4B7A-AE96-D3056AE00FFB}" type="sibTrans" cxnId="{1EBCFEDA-BA9F-4955-A5C2-841560D5BC3F}">
      <dgm:prSet/>
      <dgm:spPr/>
      <dgm:t>
        <a:bodyPr/>
        <a:lstStyle/>
        <a:p>
          <a:endParaRPr lang="en-US"/>
        </a:p>
      </dgm:t>
    </dgm:pt>
    <dgm:pt modelId="{2A8588CA-F998-41CE-8AC2-EA5AFB274605}">
      <dgm:prSet phldrT="[Text]"/>
      <dgm:spPr/>
      <dgm:t>
        <a:bodyPr/>
        <a:lstStyle/>
        <a:p>
          <a:r>
            <a:rPr lang="en-US" dirty="0">
              <a:solidFill>
                <a:schemeClr val="accent1">
                  <a:lumMod val="60000"/>
                  <a:lumOff val="40000"/>
                </a:schemeClr>
              </a:solidFill>
            </a:rPr>
            <a:t>Maintain excellence in operation</a:t>
          </a:r>
        </a:p>
      </dgm:t>
    </dgm:pt>
    <dgm:pt modelId="{09AA97E2-6073-4A8F-AB1E-30CDDAF0DCC2}" type="parTrans" cxnId="{8FB873B1-E23B-475A-97D5-F5D7C76BC1D1}">
      <dgm:prSet/>
      <dgm:spPr/>
      <dgm:t>
        <a:bodyPr/>
        <a:lstStyle/>
        <a:p>
          <a:endParaRPr lang="en-US"/>
        </a:p>
      </dgm:t>
    </dgm:pt>
    <dgm:pt modelId="{EFC35E9E-811F-4D36-AD42-CF2CE6EC0490}" type="sibTrans" cxnId="{8FB873B1-E23B-475A-97D5-F5D7C76BC1D1}">
      <dgm:prSet/>
      <dgm:spPr/>
      <dgm:t>
        <a:bodyPr/>
        <a:lstStyle/>
        <a:p>
          <a:endParaRPr lang="en-US"/>
        </a:p>
      </dgm:t>
    </dgm:pt>
    <dgm:pt modelId="{9F30A2E6-90E8-4352-BC34-89F24FDEB1B4}" type="pres">
      <dgm:prSet presAssocID="{FFF5E782-22B1-4668-A049-CA4DD13F97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F35E9B-6D6D-4B29-B79C-8BDE718AEAD8}" type="pres">
      <dgm:prSet presAssocID="{A5A10750-1B28-43B5-BCD1-AF5D342BF05C}" presName="gear1" presStyleLbl="node1" presStyleIdx="0" presStyleCnt="3" custScaleX="112014" custScaleY="104281" custLinFactNeighborX="20455" custLinFactNeighborY="-14488">
        <dgm:presLayoutVars>
          <dgm:chMax val="1"/>
          <dgm:bulletEnabled val="1"/>
        </dgm:presLayoutVars>
      </dgm:prSet>
      <dgm:spPr/>
    </dgm:pt>
    <dgm:pt modelId="{BDA4104D-3BE6-4E7C-9F35-E855E8AC5501}" type="pres">
      <dgm:prSet presAssocID="{A5A10750-1B28-43B5-BCD1-AF5D342BF05C}" presName="gear1srcNode" presStyleLbl="node1" presStyleIdx="0" presStyleCnt="3"/>
      <dgm:spPr/>
    </dgm:pt>
    <dgm:pt modelId="{B19DF84A-5112-463D-AA70-B7E6BABBD9B0}" type="pres">
      <dgm:prSet presAssocID="{A5A10750-1B28-43B5-BCD1-AF5D342BF05C}" presName="gear1dstNode" presStyleLbl="node1" presStyleIdx="0" presStyleCnt="3"/>
      <dgm:spPr/>
    </dgm:pt>
    <dgm:pt modelId="{319785B7-35B2-4728-A7B1-C25A3A8A45EF}" type="pres">
      <dgm:prSet presAssocID="{76B75976-4803-4CFB-97ED-34CEF27F5F42}" presName="gear2" presStyleLbl="node1" presStyleIdx="1" presStyleCnt="3" custScaleX="146276" custScaleY="142106" custLinFactNeighborX="-24141" custLinFactNeighborY="12422">
        <dgm:presLayoutVars>
          <dgm:chMax val="1"/>
          <dgm:bulletEnabled val="1"/>
        </dgm:presLayoutVars>
      </dgm:prSet>
      <dgm:spPr/>
    </dgm:pt>
    <dgm:pt modelId="{E88EB07D-525D-4F84-8453-6B40F159FD0E}" type="pres">
      <dgm:prSet presAssocID="{76B75976-4803-4CFB-97ED-34CEF27F5F42}" presName="gear2srcNode" presStyleLbl="node1" presStyleIdx="1" presStyleCnt="3"/>
      <dgm:spPr/>
    </dgm:pt>
    <dgm:pt modelId="{97781F68-CB93-4EB9-B106-DF68CDBFAFAE}" type="pres">
      <dgm:prSet presAssocID="{76B75976-4803-4CFB-97ED-34CEF27F5F42}" presName="gear2dstNode" presStyleLbl="node1" presStyleIdx="1" presStyleCnt="3"/>
      <dgm:spPr/>
    </dgm:pt>
    <dgm:pt modelId="{FD631DB3-040D-405F-AC3D-39810C4B8579}" type="pres">
      <dgm:prSet presAssocID="{2A8588CA-F998-41CE-8AC2-EA5AFB274605}" presName="gear3" presStyleLbl="node1" presStyleIdx="2" presStyleCnt="3" custAng="1355985" custScaleX="125876" custScaleY="124300" custLinFactNeighborX="5859" custLinFactNeighborY="-3078"/>
      <dgm:spPr/>
    </dgm:pt>
    <dgm:pt modelId="{973F55DE-1206-4C8B-BFA1-90A2CCF75AEC}" type="pres">
      <dgm:prSet presAssocID="{2A8588CA-F998-41CE-8AC2-EA5AFB2746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79A75A4-F6A0-4A9F-A21C-9C8B461CC01D}" type="pres">
      <dgm:prSet presAssocID="{2A8588CA-F998-41CE-8AC2-EA5AFB274605}" presName="gear3srcNode" presStyleLbl="node1" presStyleIdx="2" presStyleCnt="3"/>
      <dgm:spPr/>
    </dgm:pt>
    <dgm:pt modelId="{7DD1CEAE-CA76-4181-A00D-CBB00F034470}" type="pres">
      <dgm:prSet presAssocID="{2A8588CA-F998-41CE-8AC2-EA5AFB274605}" presName="gear3dstNode" presStyleLbl="node1" presStyleIdx="2" presStyleCnt="3"/>
      <dgm:spPr/>
    </dgm:pt>
    <dgm:pt modelId="{73567829-BD49-4182-82C4-3AE1688BA4EF}" type="pres">
      <dgm:prSet presAssocID="{AD1D4FD0-16EC-4970-831A-E0D844CBA6ED}" presName="connector1" presStyleLbl="sibTrans2D1" presStyleIdx="0" presStyleCnt="3" custLinFactNeighborX="23097" custLinFactNeighborY="-16913"/>
      <dgm:spPr/>
    </dgm:pt>
    <dgm:pt modelId="{D8DC2B4D-D66F-4D8E-BBB7-1D3F09E2071E}" type="pres">
      <dgm:prSet presAssocID="{F2AC30F9-37F4-4B7A-AE96-D3056AE00FFB}" presName="connector2" presStyleLbl="sibTrans2D1" presStyleIdx="1" presStyleCnt="3" custLinFactNeighborX="-40139" custLinFactNeighborY="-4765"/>
      <dgm:spPr/>
    </dgm:pt>
    <dgm:pt modelId="{5BF9F8A9-3017-416D-8C10-33D0D9556630}" type="pres">
      <dgm:prSet presAssocID="{EFC35E9E-811F-4D36-AD42-CF2CE6EC0490}" presName="connector3" presStyleLbl="sibTrans2D1" presStyleIdx="2" presStyleCnt="3"/>
      <dgm:spPr/>
    </dgm:pt>
  </dgm:ptLst>
  <dgm:cxnLst>
    <dgm:cxn modelId="{BB981500-C594-46CB-B79C-BF2C25A02EB5}" type="presOf" srcId="{76B75976-4803-4CFB-97ED-34CEF27F5F42}" destId="{319785B7-35B2-4728-A7B1-C25A3A8A45EF}" srcOrd="0" destOrd="0" presId="urn:microsoft.com/office/officeart/2005/8/layout/gear1"/>
    <dgm:cxn modelId="{9F03250D-EBD2-4DD7-A4E7-0CCBE49082D7}" srcId="{FFF5E782-22B1-4668-A049-CA4DD13F974A}" destId="{A5A10750-1B28-43B5-BCD1-AF5D342BF05C}" srcOrd="0" destOrd="0" parTransId="{E615806B-CFD9-4F1E-AADE-78B1E0696DE5}" sibTransId="{AD1D4FD0-16EC-4970-831A-E0D844CBA6ED}"/>
    <dgm:cxn modelId="{B6BD2B3F-94E6-4BDE-B337-D43764CEAC23}" type="presOf" srcId="{2A8588CA-F998-41CE-8AC2-EA5AFB274605}" destId="{FD631DB3-040D-405F-AC3D-39810C4B8579}" srcOrd="0" destOrd="0" presId="urn:microsoft.com/office/officeart/2005/8/layout/gear1"/>
    <dgm:cxn modelId="{CFF06A5C-1806-4A45-BD2E-050495069774}" type="presOf" srcId="{2A8588CA-F998-41CE-8AC2-EA5AFB274605}" destId="{7DD1CEAE-CA76-4181-A00D-CBB00F034470}" srcOrd="3" destOrd="0" presId="urn:microsoft.com/office/officeart/2005/8/layout/gear1"/>
    <dgm:cxn modelId="{B67F3350-2EAE-4307-BE4F-4853A14F0D21}" type="presOf" srcId="{A5A10750-1B28-43B5-BCD1-AF5D342BF05C}" destId="{BAF35E9B-6D6D-4B29-B79C-8BDE718AEAD8}" srcOrd="0" destOrd="0" presId="urn:microsoft.com/office/officeart/2005/8/layout/gear1"/>
    <dgm:cxn modelId="{119B7D74-18F1-4E97-9CB9-4EC55740FD42}" type="presOf" srcId="{F2AC30F9-37F4-4B7A-AE96-D3056AE00FFB}" destId="{D8DC2B4D-D66F-4D8E-BBB7-1D3F09E2071E}" srcOrd="0" destOrd="0" presId="urn:microsoft.com/office/officeart/2005/8/layout/gear1"/>
    <dgm:cxn modelId="{5EC87E7B-9A90-47F8-AE93-CB54E52C0926}" type="presOf" srcId="{76B75976-4803-4CFB-97ED-34CEF27F5F42}" destId="{97781F68-CB93-4EB9-B106-DF68CDBFAFAE}" srcOrd="2" destOrd="0" presId="urn:microsoft.com/office/officeart/2005/8/layout/gear1"/>
    <dgm:cxn modelId="{0BEC357C-3F9C-420D-A2CB-589B5F6B5AF6}" type="presOf" srcId="{2A8588CA-F998-41CE-8AC2-EA5AFB274605}" destId="{E79A75A4-F6A0-4A9F-A21C-9C8B461CC01D}" srcOrd="2" destOrd="0" presId="urn:microsoft.com/office/officeart/2005/8/layout/gear1"/>
    <dgm:cxn modelId="{5D4ADC81-C774-48BF-A385-6B430192D96B}" type="presOf" srcId="{A5A10750-1B28-43B5-BCD1-AF5D342BF05C}" destId="{B19DF84A-5112-463D-AA70-B7E6BABBD9B0}" srcOrd="2" destOrd="0" presId="urn:microsoft.com/office/officeart/2005/8/layout/gear1"/>
    <dgm:cxn modelId="{2516BE8A-FCB1-4D5B-BEEA-00CEEE9D7929}" type="presOf" srcId="{EFC35E9E-811F-4D36-AD42-CF2CE6EC0490}" destId="{5BF9F8A9-3017-416D-8C10-33D0D9556630}" srcOrd="0" destOrd="0" presId="urn:microsoft.com/office/officeart/2005/8/layout/gear1"/>
    <dgm:cxn modelId="{E5D10B92-14F7-4BA3-B7E4-2F4CEAF634C8}" type="presOf" srcId="{A5A10750-1B28-43B5-BCD1-AF5D342BF05C}" destId="{BDA4104D-3BE6-4E7C-9F35-E855E8AC5501}" srcOrd="1" destOrd="0" presId="urn:microsoft.com/office/officeart/2005/8/layout/gear1"/>
    <dgm:cxn modelId="{63E659A5-0DF0-429F-A17B-7C48DDCA5C86}" type="presOf" srcId="{AD1D4FD0-16EC-4970-831A-E0D844CBA6ED}" destId="{73567829-BD49-4182-82C4-3AE1688BA4EF}" srcOrd="0" destOrd="0" presId="urn:microsoft.com/office/officeart/2005/8/layout/gear1"/>
    <dgm:cxn modelId="{8FB873B1-E23B-475A-97D5-F5D7C76BC1D1}" srcId="{FFF5E782-22B1-4668-A049-CA4DD13F974A}" destId="{2A8588CA-F998-41CE-8AC2-EA5AFB274605}" srcOrd="2" destOrd="0" parTransId="{09AA97E2-6073-4A8F-AB1E-30CDDAF0DCC2}" sibTransId="{EFC35E9E-811F-4D36-AD42-CF2CE6EC0490}"/>
    <dgm:cxn modelId="{BA3701CF-0B23-43A3-A0D5-F97E059EC048}" type="presOf" srcId="{2A8588CA-F998-41CE-8AC2-EA5AFB274605}" destId="{973F55DE-1206-4C8B-BFA1-90A2CCF75AEC}" srcOrd="1" destOrd="0" presId="urn:microsoft.com/office/officeart/2005/8/layout/gear1"/>
    <dgm:cxn modelId="{1EBCFEDA-BA9F-4955-A5C2-841560D5BC3F}" srcId="{FFF5E782-22B1-4668-A049-CA4DD13F974A}" destId="{76B75976-4803-4CFB-97ED-34CEF27F5F42}" srcOrd="1" destOrd="0" parTransId="{3D578C31-5D75-4FC9-89C3-5DA40D19FF43}" sibTransId="{F2AC30F9-37F4-4B7A-AE96-D3056AE00FFB}"/>
    <dgm:cxn modelId="{197E1AE5-4871-4981-8AF2-863699DD6A45}" type="presOf" srcId="{FFF5E782-22B1-4668-A049-CA4DD13F974A}" destId="{9F30A2E6-90E8-4352-BC34-89F24FDEB1B4}" srcOrd="0" destOrd="0" presId="urn:microsoft.com/office/officeart/2005/8/layout/gear1"/>
    <dgm:cxn modelId="{8EE999F9-F4B4-4E94-882F-7E0C0D4B68E8}" type="presOf" srcId="{76B75976-4803-4CFB-97ED-34CEF27F5F42}" destId="{E88EB07D-525D-4F84-8453-6B40F159FD0E}" srcOrd="1" destOrd="0" presId="urn:microsoft.com/office/officeart/2005/8/layout/gear1"/>
    <dgm:cxn modelId="{BF01C630-5BCD-4F97-B935-69B39C4D722F}" type="presParOf" srcId="{9F30A2E6-90E8-4352-BC34-89F24FDEB1B4}" destId="{BAF35E9B-6D6D-4B29-B79C-8BDE718AEAD8}" srcOrd="0" destOrd="0" presId="urn:microsoft.com/office/officeart/2005/8/layout/gear1"/>
    <dgm:cxn modelId="{CB9BE878-B067-4819-BB94-DCDEBCD0D015}" type="presParOf" srcId="{9F30A2E6-90E8-4352-BC34-89F24FDEB1B4}" destId="{BDA4104D-3BE6-4E7C-9F35-E855E8AC5501}" srcOrd="1" destOrd="0" presId="urn:microsoft.com/office/officeart/2005/8/layout/gear1"/>
    <dgm:cxn modelId="{B592049C-CC67-4C7F-A948-B84AA7F9B41E}" type="presParOf" srcId="{9F30A2E6-90E8-4352-BC34-89F24FDEB1B4}" destId="{B19DF84A-5112-463D-AA70-B7E6BABBD9B0}" srcOrd="2" destOrd="0" presId="urn:microsoft.com/office/officeart/2005/8/layout/gear1"/>
    <dgm:cxn modelId="{F3F38A19-83E5-4BA6-AAA2-396740450646}" type="presParOf" srcId="{9F30A2E6-90E8-4352-BC34-89F24FDEB1B4}" destId="{319785B7-35B2-4728-A7B1-C25A3A8A45EF}" srcOrd="3" destOrd="0" presId="urn:microsoft.com/office/officeart/2005/8/layout/gear1"/>
    <dgm:cxn modelId="{8BF51802-020A-462D-B626-F00C40214558}" type="presParOf" srcId="{9F30A2E6-90E8-4352-BC34-89F24FDEB1B4}" destId="{E88EB07D-525D-4F84-8453-6B40F159FD0E}" srcOrd="4" destOrd="0" presId="urn:microsoft.com/office/officeart/2005/8/layout/gear1"/>
    <dgm:cxn modelId="{006E3CE0-410C-4570-9F75-AA04D84A10AF}" type="presParOf" srcId="{9F30A2E6-90E8-4352-BC34-89F24FDEB1B4}" destId="{97781F68-CB93-4EB9-B106-DF68CDBFAFAE}" srcOrd="5" destOrd="0" presId="urn:microsoft.com/office/officeart/2005/8/layout/gear1"/>
    <dgm:cxn modelId="{9EEBEBFE-2660-4A66-94F1-D9D96FF614DE}" type="presParOf" srcId="{9F30A2E6-90E8-4352-BC34-89F24FDEB1B4}" destId="{FD631DB3-040D-405F-AC3D-39810C4B8579}" srcOrd="6" destOrd="0" presId="urn:microsoft.com/office/officeart/2005/8/layout/gear1"/>
    <dgm:cxn modelId="{D06B3CF2-7273-4052-994C-8557A4D44C8C}" type="presParOf" srcId="{9F30A2E6-90E8-4352-BC34-89F24FDEB1B4}" destId="{973F55DE-1206-4C8B-BFA1-90A2CCF75AEC}" srcOrd="7" destOrd="0" presId="urn:microsoft.com/office/officeart/2005/8/layout/gear1"/>
    <dgm:cxn modelId="{68B8E651-F796-43CB-B58A-CCFCFABC57B6}" type="presParOf" srcId="{9F30A2E6-90E8-4352-BC34-89F24FDEB1B4}" destId="{E79A75A4-F6A0-4A9F-A21C-9C8B461CC01D}" srcOrd="8" destOrd="0" presId="urn:microsoft.com/office/officeart/2005/8/layout/gear1"/>
    <dgm:cxn modelId="{4868F9A1-7E80-4673-B6AE-F9F6FD814392}" type="presParOf" srcId="{9F30A2E6-90E8-4352-BC34-89F24FDEB1B4}" destId="{7DD1CEAE-CA76-4181-A00D-CBB00F034470}" srcOrd="9" destOrd="0" presId="urn:microsoft.com/office/officeart/2005/8/layout/gear1"/>
    <dgm:cxn modelId="{224E6A34-1387-48D3-9F9D-22F64872A8B6}" type="presParOf" srcId="{9F30A2E6-90E8-4352-BC34-89F24FDEB1B4}" destId="{73567829-BD49-4182-82C4-3AE1688BA4EF}" srcOrd="10" destOrd="0" presId="urn:microsoft.com/office/officeart/2005/8/layout/gear1"/>
    <dgm:cxn modelId="{C50291D1-1907-496E-B4E4-83DA07072AAA}" type="presParOf" srcId="{9F30A2E6-90E8-4352-BC34-89F24FDEB1B4}" destId="{D8DC2B4D-D66F-4D8E-BBB7-1D3F09E2071E}" srcOrd="11" destOrd="0" presId="urn:microsoft.com/office/officeart/2005/8/layout/gear1"/>
    <dgm:cxn modelId="{26417EDD-B8E1-40DB-9482-91CE75A0D7B4}" type="presParOf" srcId="{9F30A2E6-90E8-4352-BC34-89F24FDEB1B4}" destId="{5BF9F8A9-3017-416D-8C10-33D0D955663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297043" y="0"/>
          <a:ext cx="6074060" cy="37962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1720524" y="3054652"/>
          <a:ext cx="139703" cy="139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1771623" y="3163537"/>
          <a:ext cx="666997" cy="59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26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/>
            <a:t>2003 ALBA Approval</a:t>
          </a:r>
          <a:endParaRPr lang="en-US" sz="1400" b="1" i="1" kern="1200" dirty="0"/>
        </a:p>
      </dsp:txBody>
      <dsp:txXfrm>
        <a:off x="1771623" y="3163537"/>
        <a:ext cx="666997" cy="594965"/>
      </dsp:txXfrm>
    </dsp:sp>
    <dsp:sp modelId="{0E8CC481-B556-4E80-90ED-2A6D8B72BEAD}">
      <dsp:nvSpPr>
        <dsp:cNvPr id="0" name=""/>
        <dsp:cNvSpPr/>
      </dsp:nvSpPr>
      <dsp:spPr>
        <a:xfrm>
          <a:off x="3164219" y="1823707"/>
          <a:ext cx="218666" cy="21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2984315" y="2192504"/>
          <a:ext cx="1008294" cy="159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6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2012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Starting ALBA Operation</a:t>
          </a:r>
        </a:p>
      </dsp:txBody>
      <dsp:txXfrm>
        <a:off x="2984315" y="2192504"/>
        <a:ext cx="1008294" cy="1590644"/>
      </dsp:txXfrm>
    </dsp:sp>
    <dsp:sp modelId="{A4C84F25-DAA2-4714-9977-2AB97D60C0B6}">
      <dsp:nvSpPr>
        <dsp:cNvPr id="0" name=""/>
        <dsp:cNvSpPr/>
      </dsp:nvSpPr>
      <dsp:spPr>
        <a:xfrm>
          <a:off x="4116672" y="1321821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4095034" y="1653578"/>
          <a:ext cx="882104" cy="2133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Starting ALBA II design</a:t>
          </a:r>
        </a:p>
      </dsp:txBody>
      <dsp:txXfrm>
        <a:off x="4095034" y="1653578"/>
        <a:ext cx="882104" cy="2133513"/>
      </dsp:txXfrm>
    </dsp:sp>
    <dsp:sp modelId="{E08729BE-1C84-4FB6-8E3C-15008D34FEE1}">
      <dsp:nvSpPr>
        <dsp:cNvPr id="0" name=""/>
        <dsp:cNvSpPr/>
      </dsp:nvSpPr>
      <dsp:spPr>
        <a:xfrm>
          <a:off x="5233949" y="961805"/>
          <a:ext cx="376591" cy="37659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5074283" y="1378246"/>
          <a:ext cx="1214812" cy="2418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48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2024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ALBA II Approval</a:t>
          </a:r>
        </a:p>
      </dsp:txBody>
      <dsp:txXfrm>
        <a:off x="5074283" y="1378246"/>
        <a:ext cx="1214812" cy="2418041"/>
      </dsp:txXfrm>
    </dsp:sp>
    <dsp:sp modelId="{A0920CA4-0072-409A-9F50-B4802296E131}">
      <dsp:nvSpPr>
        <dsp:cNvPr id="0" name=""/>
        <dsp:cNvSpPr/>
      </dsp:nvSpPr>
      <dsp:spPr>
        <a:xfrm>
          <a:off x="6270667" y="684688"/>
          <a:ext cx="479850" cy="479850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6486660" y="999425"/>
          <a:ext cx="1214812" cy="2794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26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2032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ALBA II Operation</a:t>
          </a:r>
        </a:p>
      </dsp:txBody>
      <dsp:txXfrm>
        <a:off x="6486660" y="999425"/>
        <a:ext cx="1214812" cy="2794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35E9B-6D6D-4B29-B79C-8BDE718AEAD8}">
      <dsp:nvSpPr>
        <dsp:cNvPr id="0" name=""/>
        <dsp:cNvSpPr/>
      </dsp:nvSpPr>
      <dsp:spPr>
        <a:xfrm>
          <a:off x="3100607" y="1551703"/>
          <a:ext cx="2503736" cy="2330888"/>
        </a:xfrm>
        <a:prstGeom prst="gear9">
          <a:avLst/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Design and build ALBA II</a:t>
          </a:r>
        </a:p>
      </dsp:txBody>
      <dsp:txXfrm>
        <a:off x="3591051" y="2097702"/>
        <a:ext cx="1522848" cy="1198125"/>
      </dsp:txXfrm>
    </dsp:sp>
    <dsp:sp modelId="{319785B7-35B2-4728-A7B1-C25A3A8A45EF}">
      <dsp:nvSpPr>
        <dsp:cNvPr id="0" name=""/>
        <dsp:cNvSpPr/>
      </dsp:nvSpPr>
      <dsp:spPr>
        <a:xfrm>
          <a:off x="708618" y="1254758"/>
          <a:ext cx="2377862" cy="2310075"/>
        </a:xfrm>
        <a:prstGeom prst="gear6">
          <a:avLst/>
        </a:prstGeom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methodologies and services bridging ALBA to ALBA II</a:t>
          </a:r>
        </a:p>
      </dsp:txBody>
      <dsp:txXfrm>
        <a:off x="1300040" y="1839841"/>
        <a:ext cx="1195018" cy="1139909"/>
      </dsp:txXfrm>
    </dsp:sp>
    <dsp:sp modelId="{FD631DB3-040D-405F-AC3D-39810C4B8579}">
      <dsp:nvSpPr>
        <dsp:cNvPr id="0" name=""/>
        <dsp:cNvSpPr/>
      </dsp:nvSpPr>
      <dsp:spPr>
        <a:xfrm rot="455985">
          <a:off x="2291315" y="84639"/>
          <a:ext cx="2014085" cy="197060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Maintain excellence in operation</a:t>
          </a:r>
        </a:p>
      </dsp:txBody>
      <dsp:txXfrm rot="900000">
        <a:off x="2735642" y="514273"/>
        <a:ext cx="1125432" cy="1111341"/>
      </dsp:txXfrm>
    </dsp:sp>
    <dsp:sp modelId="{73567829-BD49-4182-82C4-3AE1688BA4EF}">
      <dsp:nvSpPr>
        <dsp:cNvPr id="0" name=""/>
        <dsp:cNvSpPr/>
      </dsp:nvSpPr>
      <dsp:spPr>
        <a:xfrm>
          <a:off x="3265189" y="1103014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C2B4D-D66F-4D8E-BBB7-1D3F09E2071E}">
      <dsp:nvSpPr>
        <dsp:cNvPr id="0" name=""/>
        <dsp:cNvSpPr/>
      </dsp:nvSpPr>
      <dsp:spPr>
        <a:xfrm>
          <a:off x="354911" y="936887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9F8A9-3017-416D-8C10-33D0D9556630}">
      <dsp:nvSpPr>
        <dsp:cNvPr id="0" name=""/>
        <dsp:cNvSpPr/>
      </dsp:nvSpPr>
      <dsp:spPr>
        <a:xfrm>
          <a:off x="2019266" y="-74748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35E9B-6D6D-4B29-B79C-8BDE718AEAD8}">
      <dsp:nvSpPr>
        <dsp:cNvPr id="0" name=""/>
        <dsp:cNvSpPr/>
      </dsp:nvSpPr>
      <dsp:spPr>
        <a:xfrm>
          <a:off x="3100607" y="1551703"/>
          <a:ext cx="2503736" cy="2330888"/>
        </a:xfrm>
        <a:prstGeom prst="gear9">
          <a:avLst/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</dsp:txBody>
      <dsp:txXfrm>
        <a:off x="3591051" y="2097702"/>
        <a:ext cx="1522848" cy="1198125"/>
      </dsp:txXfrm>
    </dsp:sp>
    <dsp:sp modelId="{319785B7-35B2-4728-A7B1-C25A3A8A45EF}">
      <dsp:nvSpPr>
        <dsp:cNvPr id="0" name=""/>
        <dsp:cNvSpPr/>
      </dsp:nvSpPr>
      <dsp:spPr>
        <a:xfrm>
          <a:off x="708618" y="1254758"/>
          <a:ext cx="2377862" cy="2310075"/>
        </a:xfrm>
        <a:prstGeom prst="gear6">
          <a:avLst/>
        </a:prstGeom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300040" y="1839841"/>
        <a:ext cx="1195018" cy="1139909"/>
      </dsp:txXfrm>
    </dsp:sp>
    <dsp:sp modelId="{FD631DB3-040D-405F-AC3D-39810C4B8579}">
      <dsp:nvSpPr>
        <dsp:cNvPr id="0" name=""/>
        <dsp:cNvSpPr/>
      </dsp:nvSpPr>
      <dsp:spPr>
        <a:xfrm rot="455985">
          <a:off x="2291315" y="84639"/>
          <a:ext cx="2014085" cy="197060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Maintain excellence in operation</a:t>
          </a:r>
        </a:p>
      </dsp:txBody>
      <dsp:txXfrm rot="900000">
        <a:off x="2735642" y="514273"/>
        <a:ext cx="1125432" cy="1111341"/>
      </dsp:txXfrm>
    </dsp:sp>
    <dsp:sp modelId="{73567829-BD49-4182-82C4-3AE1688BA4EF}">
      <dsp:nvSpPr>
        <dsp:cNvPr id="0" name=""/>
        <dsp:cNvSpPr/>
      </dsp:nvSpPr>
      <dsp:spPr>
        <a:xfrm>
          <a:off x="3265189" y="1103014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C2B4D-D66F-4D8E-BBB7-1D3F09E2071E}">
      <dsp:nvSpPr>
        <dsp:cNvPr id="0" name=""/>
        <dsp:cNvSpPr/>
      </dsp:nvSpPr>
      <dsp:spPr>
        <a:xfrm>
          <a:off x="354911" y="936887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9F8A9-3017-416D-8C10-33D0D9556630}">
      <dsp:nvSpPr>
        <dsp:cNvPr id="0" name=""/>
        <dsp:cNvSpPr/>
      </dsp:nvSpPr>
      <dsp:spPr>
        <a:xfrm>
          <a:off x="2019266" y="-74748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35E9B-6D6D-4B29-B79C-8BDE718AEAD8}">
      <dsp:nvSpPr>
        <dsp:cNvPr id="0" name=""/>
        <dsp:cNvSpPr/>
      </dsp:nvSpPr>
      <dsp:spPr>
        <a:xfrm>
          <a:off x="3100607" y="1551703"/>
          <a:ext cx="2503736" cy="2330888"/>
        </a:xfrm>
        <a:prstGeom prst="gear9">
          <a:avLst/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</dsp:txBody>
      <dsp:txXfrm>
        <a:off x="3591051" y="2097702"/>
        <a:ext cx="1522848" cy="1198125"/>
      </dsp:txXfrm>
    </dsp:sp>
    <dsp:sp modelId="{319785B7-35B2-4728-A7B1-C25A3A8A45EF}">
      <dsp:nvSpPr>
        <dsp:cNvPr id="0" name=""/>
        <dsp:cNvSpPr/>
      </dsp:nvSpPr>
      <dsp:spPr>
        <a:xfrm>
          <a:off x="708618" y="1254758"/>
          <a:ext cx="2377862" cy="2310075"/>
        </a:xfrm>
        <a:prstGeom prst="gear6">
          <a:avLst/>
        </a:prstGeom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methodologies and services bridging ALBA to ALBA II</a:t>
          </a:r>
        </a:p>
      </dsp:txBody>
      <dsp:txXfrm>
        <a:off x="1300040" y="1839841"/>
        <a:ext cx="1195018" cy="1139909"/>
      </dsp:txXfrm>
    </dsp:sp>
    <dsp:sp modelId="{FD631DB3-040D-405F-AC3D-39810C4B8579}">
      <dsp:nvSpPr>
        <dsp:cNvPr id="0" name=""/>
        <dsp:cNvSpPr/>
      </dsp:nvSpPr>
      <dsp:spPr>
        <a:xfrm rot="455985">
          <a:off x="2291315" y="84639"/>
          <a:ext cx="2014085" cy="197060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Maintain excellence in operation</a:t>
          </a:r>
        </a:p>
      </dsp:txBody>
      <dsp:txXfrm rot="900000">
        <a:off x="2735642" y="514273"/>
        <a:ext cx="1125432" cy="1111341"/>
      </dsp:txXfrm>
    </dsp:sp>
    <dsp:sp modelId="{73567829-BD49-4182-82C4-3AE1688BA4EF}">
      <dsp:nvSpPr>
        <dsp:cNvPr id="0" name=""/>
        <dsp:cNvSpPr/>
      </dsp:nvSpPr>
      <dsp:spPr>
        <a:xfrm>
          <a:off x="3265189" y="1103014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C2B4D-D66F-4D8E-BBB7-1D3F09E2071E}">
      <dsp:nvSpPr>
        <dsp:cNvPr id="0" name=""/>
        <dsp:cNvSpPr/>
      </dsp:nvSpPr>
      <dsp:spPr>
        <a:xfrm>
          <a:off x="354911" y="936887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9F8A9-3017-416D-8C10-33D0D9556630}">
      <dsp:nvSpPr>
        <dsp:cNvPr id="0" name=""/>
        <dsp:cNvSpPr/>
      </dsp:nvSpPr>
      <dsp:spPr>
        <a:xfrm>
          <a:off x="2019266" y="-74748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35E9B-6D6D-4B29-B79C-8BDE718AEAD8}">
      <dsp:nvSpPr>
        <dsp:cNvPr id="0" name=""/>
        <dsp:cNvSpPr/>
      </dsp:nvSpPr>
      <dsp:spPr>
        <a:xfrm>
          <a:off x="3100607" y="1551703"/>
          <a:ext cx="2503736" cy="2330888"/>
        </a:xfrm>
        <a:prstGeom prst="gear9">
          <a:avLst/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Design and build ALBA II</a:t>
          </a:r>
        </a:p>
      </dsp:txBody>
      <dsp:txXfrm>
        <a:off x="3591051" y="2097702"/>
        <a:ext cx="1522848" cy="1198125"/>
      </dsp:txXfrm>
    </dsp:sp>
    <dsp:sp modelId="{319785B7-35B2-4728-A7B1-C25A3A8A45EF}">
      <dsp:nvSpPr>
        <dsp:cNvPr id="0" name=""/>
        <dsp:cNvSpPr/>
      </dsp:nvSpPr>
      <dsp:spPr>
        <a:xfrm>
          <a:off x="708618" y="1254758"/>
          <a:ext cx="2377862" cy="2310075"/>
        </a:xfrm>
        <a:prstGeom prst="gear6">
          <a:avLst/>
        </a:prstGeom>
        <a:gradFill flip="none" rotWithShape="0">
          <a:gsLst>
            <a:gs pos="97000">
              <a:schemeClr val="accent1">
                <a:lumMod val="75000"/>
              </a:schemeClr>
            </a:gs>
            <a:gs pos="2000">
              <a:srgbClr val="009999"/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Develop methodologies and services bridging ALBA to ALBA II</a:t>
          </a:r>
        </a:p>
      </dsp:txBody>
      <dsp:txXfrm>
        <a:off x="1300040" y="1839841"/>
        <a:ext cx="1195018" cy="1139909"/>
      </dsp:txXfrm>
    </dsp:sp>
    <dsp:sp modelId="{FD631DB3-040D-405F-AC3D-39810C4B8579}">
      <dsp:nvSpPr>
        <dsp:cNvPr id="0" name=""/>
        <dsp:cNvSpPr/>
      </dsp:nvSpPr>
      <dsp:spPr>
        <a:xfrm rot="455985">
          <a:off x="2291315" y="84639"/>
          <a:ext cx="2014085" cy="197060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accent1">
                  <a:lumMod val="60000"/>
                  <a:lumOff val="40000"/>
                </a:schemeClr>
              </a:solidFill>
            </a:rPr>
            <a:t>Maintain excellence in operation</a:t>
          </a:r>
        </a:p>
      </dsp:txBody>
      <dsp:txXfrm rot="900000">
        <a:off x="2735642" y="514273"/>
        <a:ext cx="1125432" cy="1111341"/>
      </dsp:txXfrm>
    </dsp:sp>
    <dsp:sp modelId="{73567829-BD49-4182-82C4-3AE1688BA4EF}">
      <dsp:nvSpPr>
        <dsp:cNvPr id="0" name=""/>
        <dsp:cNvSpPr/>
      </dsp:nvSpPr>
      <dsp:spPr>
        <a:xfrm>
          <a:off x="3265189" y="1103014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C2B4D-D66F-4D8E-BBB7-1D3F09E2071E}">
      <dsp:nvSpPr>
        <dsp:cNvPr id="0" name=""/>
        <dsp:cNvSpPr/>
      </dsp:nvSpPr>
      <dsp:spPr>
        <a:xfrm>
          <a:off x="354911" y="936887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9F8A9-3017-416D-8C10-33D0D9556630}">
      <dsp:nvSpPr>
        <dsp:cNvPr id="0" name=""/>
        <dsp:cNvSpPr/>
      </dsp:nvSpPr>
      <dsp:spPr>
        <a:xfrm>
          <a:off x="2019266" y="-74748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04/09/2024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79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4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6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3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5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3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2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80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2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6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3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342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4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142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9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3611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293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49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057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07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1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70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1"/>
            <a:ext cx="2057400" cy="174172"/>
          </a:xfrm>
        </p:spPr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2"/>
            <a:ext cx="3086100" cy="225370"/>
          </a:xfrm>
        </p:spPr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288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27321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24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pic>
        <p:nvPicPr>
          <p:cNvPr id="7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265" y="-1"/>
            <a:ext cx="11837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99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307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865996"/>
            <a:ext cx="7886700" cy="680186"/>
          </a:xfrm>
        </p:spPr>
        <p:txBody>
          <a:bodyPr anchor="t"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33914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156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46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9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7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785551"/>
            <a:ext cx="2057400" cy="273844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6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w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" y="-449776"/>
            <a:ext cx="9272840" cy="55932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 September 2024 - ALBA User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and its future, ALBA II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39653" y="33110"/>
            <a:ext cx="644125" cy="36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515350" y="82417"/>
            <a:ext cx="699546" cy="3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54505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sb.org/search?q=rcsb_entity_source_organism.taxonomy_lineage.name:Synechocystis%20sp.%20PCC%206803" TargetMode="External"/><Relationship Id="rId3" Type="http://schemas.openxmlformats.org/officeDocument/2006/relationships/hyperlink" Target="https://biosync.rcsb.org/stats.do?stats_sec=RGNL&amp;stats_focus_lvl=RGNL&amp;stats_region=European" TargetMode="External"/><Relationship Id="rId7" Type="http://schemas.openxmlformats.org/officeDocument/2006/relationships/hyperlink" Target="https://www.rcsb.org/search?q=struct_keywords.pdbx_keywords:BIOSYNTHETIC%20PROTEIN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doi.org/10.2210/pdb8P4Q/pdb" TargetMode="External"/><Relationship Id="rId5" Type="http://schemas.openxmlformats.org/officeDocument/2006/relationships/hyperlink" Target="https://www.rcsb.org/search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www.cells.es/en/beamlines/bl13-xaloc/information" TargetMode="External"/><Relationship Id="rId9" Type="http://schemas.openxmlformats.org/officeDocument/2006/relationships/hyperlink" Target="https://www.rcsb.org/search?q=rcsb_entity_host_organism.ncbi_scientific_name:Escherichia%20coli%20BL21(DE3)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8.pn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emf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.es/en/assets/pdfs/science/alba-ii-whitepaper.pdf/@@display-file/file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.es/en/science-at-alba/alba-ii-upgrade/alba-ii-colloquium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jpeg"/><Relationship Id="rId10" Type="http://schemas.openxmlformats.org/officeDocument/2006/relationships/image" Target="../media/image1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0.png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8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emf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1.emf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sv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C52A59-CC9B-4843-B3E9-C57AE095D6EE}"/>
              </a:ext>
            </a:extLst>
          </p:cNvPr>
          <p:cNvGrpSpPr/>
          <p:nvPr/>
        </p:nvGrpSpPr>
        <p:grpSpPr>
          <a:xfrm>
            <a:off x="0" y="52070"/>
            <a:ext cx="9185910" cy="5132070"/>
            <a:chOff x="1246458" y="1250302"/>
            <a:chExt cx="9699083" cy="49732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4F5DB-F0AF-4201-A431-E92010894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31" b="9252"/>
            <a:stretch/>
          </p:blipFill>
          <p:spPr>
            <a:xfrm>
              <a:off x="1246458" y="1250302"/>
              <a:ext cx="9699083" cy="4973216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FF58FD-6F19-46DB-BF23-427A41E92EEE}"/>
                </a:ext>
              </a:extLst>
            </p:cNvPr>
            <p:cNvSpPr/>
            <p:nvPr/>
          </p:nvSpPr>
          <p:spPr>
            <a:xfrm>
              <a:off x="1819200" y="4456800"/>
              <a:ext cx="1108800" cy="1334400"/>
            </a:xfrm>
            <a:custGeom>
              <a:avLst/>
              <a:gdLst>
                <a:gd name="connsiteX0" fmla="*/ 9600 w 1108800"/>
                <a:gd name="connsiteY0" fmla="*/ 105600 h 1334400"/>
                <a:gd name="connsiteX1" fmla="*/ 9600 w 1108800"/>
                <a:gd name="connsiteY1" fmla="*/ 105600 h 1334400"/>
                <a:gd name="connsiteX2" fmla="*/ 12000 w 1108800"/>
                <a:gd name="connsiteY2" fmla="*/ 127200 h 1334400"/>
                <a:gd name="connsiteX3" fmla="*/ 14400 w 1108800"/>
                <a:gd name="connsiteY3" fmla="*/ 151200 h 1334400"/>
                <a:gd name="connsiteX4" fmla="*/ 21600 w 1108800"/>
                <a:gd name="connsiteY4" fmla="*/ 177600 h 1334400"/>
                <a:gd name="connsiteX5" fmla="*/ 24000 w 1108800"/>
                <a:gd name="connsiteY5" fmla="*/ 196800 h 1334400"/>
                <a:gd name="connsiteX6" fmla="*/ 28800 w 1108800"/>
                <a:gd name="connsiteY6" fmla="*/ 297600 h 1334400"/>
                <a:gd name="connsiteX7" fmla="*/ 36000 w 1108800"/>
                <a:gd name="connsiteY7" fmla="*/ 324000 h 1334400"/>
                <a:gd name="connsiteX8" fmla="*/ 26400 w 1108800"/>
                <a:gd name="connsiteY8" fmla="*/ 374400 h 1334400"/>
                <a:gd name="connsiteX9" fmla="*/ 19200 w 1108800"/>
                <a:gd name="connsiteY9" fmla="*/ 391200 h 1334400"/>
                <a:gd name="connsiteX10" fmla="*/ 16800 w 1108800"/>
                <a:gd name="connsiteY10" fmla="*/ 412800 h 1334400"/>
                <a:gd name="connsiteX11" fmla="*/ 12000 w 1108800"/>
                <a:gd name="connsiteY11" fmla="*/ 432000 h 1334400"/>
                <a:gd name="connsiteX12" fmla="*/ 7200 w 1108800"/>
                <a:gd name="connsiteY12" fmla="*/ 453600 h 1334400"/>
                <a:gd name="connsiteX13" fmla="*/ 4800 w 1108800"/>
                <a:gd name="connsiteY13" fmla="*/ 482400 h 1334400"/>
                <a:gd name="connsiteX14" fmla="*/ 2400 w 1108800"/>
                <a:gd name="connsiteY14" fmla="*/ 520800 h 1334400"/>
                <a:gd name="connsiteX15" fmla="*/ 0 w 1108800"/>
                <a:gd name="connsiteY15" fmla="*/ 540000 h 1334400"/>
                <a:gd name="connsiteX16" fmla="*/ 14400 w 1108800"/>
                <a:gd name="connsiteY16" fmla="*/ 657600 h 1334400"/>
                <a:gd name="connsiteX17" fmla="*/ 21600 w 1108800"/>
                <a:gd name="connsiteY17" fmla="*/ 674400 h 1334400"/>
                <a:gd name="connsiteX18" fmla="*/ 26400 w 1108800"/>
                <a:gd name="connsiteY18" fmla="*/ 708000 h 1334400"/>
                <a:gd name="connsiteX19" fmla="*/ 28800 w 1108800"/>
                <a:gd name="connsiteY19" fmla="*/ 732000 h 1334400"/>
                <a:gd name="connsiteX20" fmla="*/ 31200 w 1108800"/>
                <a:gd name="connsiteY20" fmla="*/ 744000 h 1334400"/>
                <a:gd name="connsiteX21" fmla="*/ 38400 w 1108800"/>
                <a:gd name="connsiteY21" fmla="*/ 777600 h 1334400"/>
                <a:gd name="connsiteX22" fmla="*/ 48000 w 1108800"/>
                <a:gd name="connsiteY22" fmla="*/ 796800 h 1334400"/>
                <a:gd name="connsiteX23" fmla="*/ 52800 w 1108800"/>
                <a:gd name="connsiteY23" fmla="*/ 808800 h 1334400"/>
                <a:gd name="connsiteX24" fmla="*/ 64800 w 1108800"/>
                <a:gd name="connsiteY24" fmla="*/ 830400 h 1334400"/>
                <a:gd name="connsiteX25" fmla="*/ 69600 w 1108800"/>
                <a:gd name="connsiteY25" fmla="*/ 844800 h 1334400"/>
                <a:gd name="connsiteX26" fmla="*/ 76800 w 1108800"/>
                <a:gd name="connsiteY26" fmla="*/ 856800 h 1334400"/>
                <a:gd name="connsiteX27" fmla="*/ 81600 w 1108800"/>
                <a:gd name="connsiteY27" fmla="*/ 866400 h 1334400"/>
                <a:gd name="connsiteX28" fmla="*/ 86400 w 1108800"/>
                <a:gd name="connsiteY28" fmla="*/ 890400 h 1334400"/>
                <a:gd name="connsiteX29" fmla="*/ 91200 w 1108800"/>
                <a:gd name="connsiteY29" fmla="*/ 909600 h 1334400"/>
                <a:gd name="connsiteX30" fmla="*/ 93600 w 1108800"/>
                <a:gd name="connsiteY30" fmla="*/ 972000 h 1334400"/>
                <a:gd name="connsiteX31" fmla="*/ 96000 w 1108800"/>
                <a:gd name="connsiteY31" fmla="*/ 979200 h 1334400"/>
                <a:gd name="connsiteX32" fmla="*/ 91200 w 1108800"/>
                <a:gd name="connsiteY32" fmla="*/ 1017600 h 1334400"/>
                <a:gd name="connsiteX33" fmla="*/ 86400 w 1108800"/>
                <a:gd name="connsiteY33" fmla="*/ 1046400 h 1334400"/>
                <a:gd name="connsiteX34" fmla="*/ 84000 w 1108800"/>
                <a:gd name="connsiteY34" fmla="*/ 1058400 h 1334400"/>
                <a:gd name="connsiteX35" fmla="*/ 86400 w 1108800"/>
                <a:gd name="connsiteY35" fmla="*/ 1111200 h 1334400"/>
                <a:gd name="connsiteX36" fmla="*/ 91200 w 1108800"/>
                <a:gd name="connsiteY36" fmla="*/ 1130400 h 1334400"/>
                <a:gd name="connsiteX37" fmla="*/ 98400 w 1108800"/>
                <a:gd name="connsiteY37" fmla="*/ 1166400 h 1334400"/>
                <a:gd name="connsiteX38" fmla="*/ 105600 w 1108800"/>
                <a:gd name="connsiteY38" fmla="*/ 1207200 h 1334400"/>
                <a:gd name="connsiteX39" fmla="*/ 108000 w 1108800"/>
                <a:gd name="connsiteY39" fmla="*/ 1228800 h 1334400"/>
                <a:gd name="connsiteX40" fmla="*/ 115200 w 1108800"/>
                <a:gd name="connsiteY40" fmla="*/ 1238400 h 1334400"/>
                <a:gd name="connsiteX41" fmla="*/ 127200 w 1108800"/>
                <a:gd name="connsiteY41" fmla="*/ 1252800 h 1334400"/>
                <a:gd name="connsiteX42" fmla="*/ 136800 w 1108800"/>
                <a:gd name="connsiteY42" fmla="*/ 1264800 h 1334400"/>
                <a:gd name="connsiteX43" fmla="*/ 146400 w 1108800"/>
                <a:gd name="connsiteY43" fmla="*/ 1272000 h 1334400"/>
                <a:gd name="connsiteX44" fmla="*/ 163200 w 1108800"/>
                <a:gd name="connsiteY44" fmla="*/ 1288800 h 1334400"/>
                <a:gd name="connsiteX45" fmla="*/ 189600 w 1108800"/>
                <a:gd name="connsiteY45" fmla="*/ 1312800 h 1334400"/>
                <a:gd name="connsiteX46" fmla="*/ 201600 w 1108800"/>
                <a:gd name="connsiteY46" fmla="*/ 1320000 h 1334400"/>
                <a:gd name="connsiteX47" fmla="*/ 206400 w 1108800"/>
                <a:gd name="connsiteY47" fmla="*/ 1327200 h 1334400"/>
                <a:gd name="connsiteX48" fmla="*/ 232800 w 1108800"/>
                <a:gd name="connsiteY48" fmla="*/ 1334400 h 1334400"/>
                <a:gd name="connsiteX49" fmla="*/ 297600 w 1108800"/>
                <a:gd name="connsiteY49" fmla="*/ 1327200 h 1334400"/>
                <a:gd name="connsiteX50" fmla="*/ 326400 w 1108800"/>
                <a:gd name="connsiteY50" fmla="*/ 1317600 h 1334400"/>
                <a:gd name="connsiteX51" fmla="*/ 340800 w 1108800"/>
                <a:gd name="connsiteY51" fmla="*/ 1315200 h 1334400"/>
                <a:gd name="connsiteX52" fmla="*/ 352800 w 1108800"/>
                <a:gd name="connsiteY52" fmla="*/ 1312800 h 1334400"/>
                <a:gd name="connsiteX53" fmla="*/ 393600 w 1108800"/>
                <a:gd name="connsiteY53" fmla="*/ 1308000 h 1334400"/>
                <a:gd name="connsiteX54" fmla="*/ 436800 w 1108800"/>
                <a:gd name="connsiteY54" fmla="*/ 1296000 h 1334400"/>
                <a:gd name="connsiteX55" fmla="*/ 475200 w 1108800"/>
                <a:gd name="connsiteY55" fmla="*/ 1284000 h 1334400"/>
                <a:gd name="connsiteX56" fmla="*/ 540000 w 1108800"/>
                <a:gd name="connsiteY56" fmla="*/ 1276800 h 1334400"/>
                <a:gd name="connsiteX57" fmla="*/ 607200 w 1108800"/>
                <a:gd name="connsiteY57" fmla="*/ 1281600 h 1334400"/>
                <a:gd name="connsiteX58" fmla="*/ 624000 w 1108800"/>
                <a:gd name="connsiteY58" fmla="*/ 1286400 h 1334400"/>
                <a:gd name="connsiteX59" fmla="*/ 645600 w 1108800"/>
                <a:gd name="connsiteY59" fmla="*/ 1291200 h 1334400"/>
                <a:gd name="connsiteX60" fmla="*/ 655200 w 1108800"/>
                <a:gd name="connsiteY60" fmla="*/ 1296000 h 1334400"/>
                <a:gd name="connsiteX61" fmla="*/ 691200 w 1108800"/>
                <a:gd name="connsiteY61" fmla="*/ 1291200 h 1334400"/>
                <a:gd name="connsiteX62" fmla="*/ 705600 w 1108800"/>
                <a:gd name="connsiteY62" fmla="*/ 1284000 h 1334400"/>
                <a:gd name="connsiteX63" fmla="*/ 717600 w 1108800"/>
                <a:gd name="connsiteY63" fmla="*/ 1274400 h 1334400"/>
                <a:gd name="connsiteX64" fmla="*/ 744000 w 1108800"/>
                <a:gd name="connsiteY64" fmla="*/ 1267200 h 1334400"/>
                <a:gd name="connsiteX65" fmla="*/ 765600 w 1108800"/>
                <a:gd name="connsiteY65" fmla="*/ 1262400 h 1334400"/>
                <a:gd name="connsiteX66" fmla="*/ 784800 w 1108800"/>
                <a:gd name="connsiteY66" fmla="*/ 1245600 h 1334400"/>
                <a:gd name="connsiteX67" fmla="*/ 796800 w 1108800"/>
                <a:gd name="connsiteY67" fmla="*/ 1238400 h 1334400"/>
                <a:gd name="connsiteX68" fmla="*/ 813600 w 1108800"/>
                <a:gd name="connsiteY68" fmla="*/ 1219200 h 1334400"/>
                <a:gd name="connsiteX69" fmla="*/ 835200 w 1108800"/>
                <a:gd name="connsiteY69" fmla="*/ 1209600 h 1334400"/>
                <a:gd name="connsiteX70" fmla="*/ 864000 w 1108800"/>
                <a:gd name="connsiteY70" fmla="*/ 1185600 h 1334400"/>
                <a:gd name="connsiteX71" fmla="*/ 873600 w 1108800"/>
                <a:gd name="connsiteY71" fmla="*/ 1180800 h 1334400"/>
                <a:gd name="connsiteX72" fmla="*/ 885600 w 1108800"/>
                <a:gd name="connsiteY72" fmla="*/ 1173600 h 1334400"/>
                <a:gd name="connsiteX73" fmla="*/ 895200 w 1108800"/>
                <a:gd name="connsiteY73" fmla="*/ 1166400 h 1334400"/>
                <a:gd name="connsiteX74" fmla="*/ 909600 w 1108800"/>
                <a:gd name="connsiteY74" fmla="*/ 1154400 h 1334400"/>
                <a:gd name="connsiteX75" fmla="*/ 964800 w 1108800"/>
                <a:gd name="connsiteY75" fmla="*/ 1130400 h 1334400"/>
                <a:gd name="connsiteX76" fmla="*/ 974400 w 1108800"/>
                <a:gd name="connsiteY76" fmla="*/ 1120800 h 1334400"/>
                <a:gd name="connsiteX77" fmla="*/ 998400 w 1108800"/>
                <a:gd name="connsiteY77" fmla="*/ 1108800 h 1334400"/>
                <a:gd name="connsiteX78" fmla="*/ 1005600 w 1108800"/>
                <a:gd name="connsiteY78" fmla="*/ 1104000 h 1334400"/>
                <a:gd name="connsiteX79" fmla="*/ 1015200 w 1108800"/>
                <a:gd name="connsiteY79" fmla="*/ 1089600 h 1334400"/>
                <a:gd name="connsiteX80" fmla="*/ 1017600 w 1108800"/>
                <a:gd name="connsiteY80" fmla="*/ 1082400 h 1334400"/>
                <a:gd name="connsiteX81" fmla="*/ 1032000 w 1108800"/>
                <a:gd name="connsiteY81" fmla="*/ 1070400 h 1334400"/>
                <a:gd name="connsiteX82" fmla="*/ 1039200 w 1108800"/>
                <a:gd name="connsiteY82" fmla="*/ 1068000 h 1334400"/>
                <a:gd name="connsiteX83" fmla="*/ 1046400 w 1108800"/>
                <a:gd name="connsiteY83" fmla="*/ 1063200 h 1334400"/>
                <a:gd name="connsiteX84" fmla="*/ 1053600 w 1108800"/>
                <a:gd name="connsiteY84" fmla="*/ 1060800 h 1334400"/>
                <a:gd name="connsiteX85" fmla="*/ 1068000 w 1108800"/>
                <a:gd name="connsiteY85" fmla="*/ 1051200 h 1334400"/>
                <a:gd name="connsiteX86" fmla="*/ 1075200 w 1108800"/>
                <a:gd name="connsiteY86" fmla="*/ 1046400 h 1334400"/>
                <a:gd name="connsiteX87" fmla="*/ 1089600 w 1108800"/>
                <a:gd name="connsiteY87" fmla="*/ 1032000 h 1334400"/>
                <a:gd name="connsiteX88" fmla="*/ 1094400 w 1108800"/>
                <a:gd name="connsiteY88" fmla="*/ 1010400 h 1334400"/>
                <a:gd name="connsiteX89" fmla="*/ 1101600 w 1108800"/>
                <a:gd name="connsiteY89" fmla="*/ 979200 h 1334400"/>
                <a:gd name="connsiteX90" fmla="*/ 1104000 w 1108800"/>
                <a:gd name="connsiteY90" fmla="*/ 972000 h 1334400"/>
                <a:gd name="connsiteX91" fmla="*/ 1108800 w 1108800"/>
                <a:gd name="connsiteY91" fmla="*/ 952800 h 1334400"/>
                <a:gd name="connsiteX92" fmla="*/ 1104000 w 1108800"/>
                <a:gd name="connsiteY92" fmla="*/ 909600 h 1334400"/>
                <a:gd name="connsiteX93" fmla="*/ 1099200 w 1108800"/>
                <a:gd name="connsiteY93" fmla="*/ 895200 h 1334400"/>
                <a:gd name="connsiteX94" fmla="*/ 1096800 w 1108800"/>
                <a:gd name="connsiteY94" fmla="*/ 888000 h 1334400"/>
                <a:gd name="connsiteX95" fmla="*/ 1096800 w 1108800"/>
                <a:gd name="connsiteY95" fmla="*/ 830400 h 1334400"/>
                <a:gd name="connsiteX96" fmla="*/ 1080000 w 1108800"/>
                <a:gd name="connsiteY96" fmla="*/ 813600 h 1334400"/>
                <a:gd name="connsiteX97" fmla="*/ 1056000 w 1108800"/>
                <a:gd name="connsiteY97" fmla="*/ 787200 h 1334400"/>
                <a:gd name="connsiteX98" fmla="*/ 1044000 w 1108800"/>
                <a:gd name="connsiteY98" fmla="*/ 772800 h 1334400"/>
                <a:gd name="connsiteX99" fmla="*/ 1029600 w 1108800"/>
                <a:gd name="connsiteY99" fmla="*/ 763200 h 1334400"/>
                <a:gd name="connsiteX100" fmla="*/ 1008000 w 1108800"/>
                <a:gd name="connsiteY100" fmla="*/ 748800 h 1334400"/>
                <a:gd name="connsiteX101" fmla="*/ 998400 w 1108800"/>
                <a:gd name="connsiteY101" fmla="*/ 746400 h 1334400"/>
                <a:gd name="connsiteX102" fmla="*/ 984000 w 1108800"/>
                <a:gd name="connsiteY102" fmla="*/ 739200 h 1334400"/>
                <a:gd name="connsiteX103" fmla="*/ 957600 w 1108800"/>
                <a:gd name="connsiteY103" fmla="*/ 734400 h 1334400"/>
                <a:gd name="connsiteX104" fmla="*/ 948000 w 1108800"/>
                <a:gd name="connsiteY104" fmla="*/ 732000 h 1334400"/>
                <a:gd name="connsiteX105" fmla="*/ 926400 w 1108800"/>
                <a:gd name="connsiteY105" fmla="*/ 724800 h 1334400"/>
                <a:gd name="connsiteX106" fmla="*/ 897600 w 1108800"/>
                <a:gd name="connsiteY106" fmla="*/ 722400 h 1334400"/>
                <a:gd name="connsiteX107" fmla="*/ 873600 w 1108800"/>
                <a:gd name="connsiteY107" fmla="*/ 715200 h 1334400"/>
                <a:gd name="connsiteX108" fmla="*/ 866400 w 1108800"/>
                <a:gd name="connsiteY108" fmla="*/ 710400 h 1334400"/>
                <a:gd name="connsiteX109" fmla="*/ 859200 w 1108800"/>
                <a:gd name="connsiteY109" fmla="*/ 708000 h 1334400"/>
                <a:gd name="connsiteX110" fmla="*/ 835200 w 1108800"/>
                <a:gd name="connsiteY110" fmla="*/ 700800 h 1334400"/>
                <a:gd name="connsiteX111" fmla="*/ 820800 w 1108800"/>
                <a:gd name="connsiteY111" fmla="*/ 696000 h 1334400"/>
                <a:gd name="connsiteX112" fmla="*/ 811200 w 1108800"/>
                <a:gd name="connsiteY112" fmla="*/ 691200 h 1334400"/>
                <a:gd name="connsiteX113" fmla="*/ 794400 w 1108800"/>
                <a:gd name="connsiteY113" fmla="*/ 681600 h 1334400"/>
                <a:gd name="connsiteX114" fmla="*/ 780000 w 1108800"/>
                <a:gd name="connsiteY114" fmla="*/ 676800 h 1334400"/>
                <a:gd name="connsiteX115" fmla="*/ 753600 w 1108800"/>
                <a:gd name="connsiteY115" fmla="*/ 652800 h 1334400"/>
                <a:gd name="connsiteX116" fmla="*/ 739200 w 1108800"/>
                <a:gd name="connsiteY116" fmla="*/ 633600 h 1334400"/>
                <a:gd name="connsiteX117" fmla="*/ 727200 w 1108800"/>
                <a:gd name="connsiteY117" fmla="*/ 628800 h 1334400"/>
                <a:gd name="connsiteX118" fmla="*/ 705600 w 1108800"/>
                <a:gd name="connsiteY118" fmla="*/ 609600 h 1334400"/>
                <a:gd name="connsiteX119" fmla="*/ 691200 w 1108800"/>
                <a:gd name="connsiteY119" fmla="*/ 600000 h 1334400"/>
                <a:gd name="connsiteX120" fmla="*/ 681600 w 1108800"/>
                <a:gd name="connsiteY120" fmla="*/ 590400 h 1334400"/>
                <a:gd name="connsiteX121" fmla="*/ 655200 w 1108800"/>
                <a:gd name="connsiteY121" fmla="*/ 576000 h 1334400"/>
                <a:gd name="connsiteX122" fmla="*/ 638400 w 1108800"/>
                <a:gd name="connsiteY122" fmla="*/ 561600 h 1334400"/>
                <a:gd name="connsiteX123" fmla="*/ 633600 w 1108800"/>
                <a:gd name="connsiteY123" fmla="*/ 547200 h 1334400"/>
                <a:gd name="connsiteX124" fmla="*/ 621600 w 1108800"/>
                <a:gd name="connsiteY124" fmla="*/ 528000 h 1334400"/>
                <a:gd name="connsiteX125" fmla="*/ 612000 w 1108800"/>
                <a:gd name="connsiteY125" fmla="*/ 477600 h 1334400"/>
                <a:gd name="connsiteX126" fmla="*/ 609600 w 1108800"/>
                <a:gd name="connsiteY126" fmla="*/ 453600 h 1334400"/>
                <a:gd name="connsiteX127" fmla="*/ 614400 w 1108800"/>
                <a:gd name="connsiteY127" fmla="*/ 360000 h 1334400"/>
                <a:gd name="connsiteX128" fmla="*/ 616800 w 1108800"/>
                <a:gd name="connsiteY128" fmla="*/ 345600 h 1334400"/>
                <a:gd name="connsiteX129" fmla="*/ 621600 w 1108800"/>
                <a:gd name="connsiteY129" fmla="*/ 312000 h 1334400"/>
                <a:gd name="connsiteX130" fmla="*/ 619200 w 1108800"/>
                <a:gd name="connsiteY130" fmla="*/ 261600 h 1334400"/>
                <a:gd name="connsiteX131" fmla="*/ 614400 w 1108800"/>
                <a:gd name="connsiteY131" fmla="*/ 244800 h 1334400"/>
                <a:gd name="connsiteX132" fmla="*/ 604800 w 1108800"/>
                <a:gd name="connsiteY132" fmla="*/ 235200 h 1334400"/>
                <a:gd name="connsiteX133" fmla="*/ 590400 w 1108800"/>
                <a:gd name="connsiteY133" fmla="*/ 230400 h 1334400"/>
                <a:gd name="connsiteX134" fmla="*/ 580800 w 1108800"/>
                <a:gd name="connsiteY134" fmla="*/ 223200 h 1334400"/>
                <a:gd name="connsiteX135" fmla="*/ 552000 w 1108800"/>
                <a:gd name="connsiteY135" fmla="*/ 201600 h 1334400"/>
                <a:gd name="connsiteX136" fmla="*/ 544800 w 1108800"/>
                <a:gd name="connsiteY136" fmla="*/ 192000 h 1334400"/>
                <a:gd name="connsiteX137" fmla="*/ 530400 w 1108800"/>
                <a:gd name="connsiteY137" fmla="*/ 177600 h 1334400"/>
                <a:gd name="connsiteX138" fmla="*/ 523200 w 1108800"/>
                <a:gd name="connsiteY138" fmla="*/ 170400 h 1334400"/>
                <a:gd name="connsiteX139" fmla="*/ 516000 w 1108800"/>
                <a:gd name="connsiteY139" fmla="*/ 165600 h 1334400"/>
                <a:gd name="connsiteX140" fmla="*/ 487200 w 1108800"/>
                <a:gd name="connsiteY140" fmla="*/ 141600 h 1334400"/>
                <a:gd name="connsiteX141" fmla="*/ 475200 w 1108800"/>
                <a:gd name="connsiteY141" fmla="*/ 134400 h 1334400"/>
                <a:gd name="connsiteX142" fmla="*/ 458400 w 1108800"/>
                <a:gd name="connsiteY142" fmla="*/ 115200 h 1334400"/>
                <a:gd name="connsiteX143" fmla="*/ 453600 w 1108800"/>
                <a:gd name="connsiteY143" fmla="*/ 108000 h 1334400"/>
                <a:gd name="connsiteX144" fmla="*/ 439200 w 1108800"/>
                <a:gd name="connsiteY144" fmla="*/ 96000 h 1334400"/>
                <a:gd name="connsiteX145" fmla="*/ 434400 w 1108800"/>
                <a:gd name="connsiteY145" fmla="*/ 88800 h 1334400"/>
                <a:gd name="connsiteX146" fmla="*/ 417600 w 1108800"/>
                <a:gd name="connsiteY146" fmla="*/ 72000 h 1334400"/>
                <a:gd name="connsiteX147" fmla="*/ 412800 w 1108800"/>
                <a:gd name="connsiteY147" fmla="*/ 64800 h 1334400"/>
                <a:gd name="connsiteX148" fmla="*/ 388800 w 1108800"/>
                <a:gd name="connsiteY148" fmla="*/ 40800 h 1334400"/>
                <a:gd name="connsiteX149" fmla="*/ 367200 w 1108800"/>
                <a:gd name="connsiteY149" fmla="*/ 16800 h 1334400"/>
                <a:gd name="connsiteX150" fmla="*/ 360000 w 1108800"/>
                <a:gd name="connsiteY150" fmla="*/ 9600 h 1334400"/>
                <a:gd name="connsiteX151" fmla="*/ 340800 w 1108800"/>
                <a:gd name="connsiteY151" fmla="*/ 0 h 1334400"/>
                <a:gd name="connsiteX152" fmla="*/ 314400 w 1108800"/>
                <a:gd name="connsiteY152" fmla="*/ 2400 h 1334400"/>
                <a:gd name="connsiteX153" fmla="*/ 304800 w 1108800"/>
                <a:gd name="connsiteY153" fmla="*/ 4800 h 1334400"/>
                <a:gd name="connsiteX154" fmla="*/ 276000 w 1108800"/>
                <a:gd name="connsiteY154" fmla="*/ 14400 h 1334400"/>
                <a:gd name="connsiteX155" fmla="*/ 261600 w 1108800"/>
                <a:gd name="connsiteY155" fmla="*/ 19200 h 1334400"/>
                <a:gd name="connsiteX156" fmla="*/ 223200 w 1108800"/>
                <a:gd name="connsiteY156" fmla="*/ 28800 h 1334400"/>
                <a:gd name="connsiteX157" fmla="*/ 204000 w 1108800"/>
                <a:gd name="connsiteY157" fmla="*/ 33600 h 1334400"/>
                <a:gd name="connsiteX158" fmla="*/ 194400 w 1108800"/>
                <a:gd name="connsiteY158" fmla="*/ 36000 h 1334400"/>
                <a:gd name="connsiteX159" fmla="*/ 160800 w 1108800"/>
                <a:gd name="connsiteY159" fmla="*/ 40800 h 1334400"/>
                <a:gd name="connsiteX160" fmla="*/ 124800 w 1108800"/>
                <a:gd name="connsiteY160" fmla="*/ 38400 h 1334400"/>
                <a:gd name="connsiteX161" fmla="*/ 108000 w 1108800"/>
                <a:gd name="connsiteY161" fmla="*/ 28800 h 1334400"/>
                <a:gd name="connsiteX162" fmla="*/ 76800 w 1108800"/>
                <a:gd name="connsiteY162" fmla="*/ 24000 h 1334400"/>
                <a:gd name="connsiteX163" fmla="*/ 57600 w 1108800"/>
                <a:gd name="connsiteY163" fmla="*/ 26400 h 1334400"/>
                <a:gd name="connsiteX164" fmla="*/ 48000 w 1108800"/>
                <a:gd name="connsiteY164" fmla="*/ 40800 h 1334400"/>
                <a:gd name="connsiteX165" fmla="*/ 43200 w 1108800"/>
                <a:gd name="connsiteY165" fmla="*/ 48000 h 1334400"/>
                <a:gd name="connsiteX166" fmla="*/ 38400 w 1108800"/>
                <a:gd name="connsiteY166" fmla="*/ 55200 h 1334400"/>
                <a:gd name="connsiteX167" fmla="*/ 31200 w 1108800"/>
                <a:gd name="connsiteY167" fmla="*/ 64800 h 1334400"/>
                <a:gd name="connsiteX168" fmla="*/ 24000 w 1108800"/>
                <a:gd name="connsiteY168" fmla="*/ 81600 h 1334400"/>
                <a:gd name="connsiteX169" fmla="*/ 9600 w 1108800"/>
                <a:gd name="connsiteY169" fmla="*/ 105600 h 133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1108800" h="1334400">
                  <a:moveTo>
                    <a:pt x="9600" y="105600"/>
                  </a:moveTo>
                  <a:lnTo>
                    <a:pt x="9600" y="105600"/>
                  </a:lnTo>
                  <a:cubicBezTo>
                    <a:pt x="10400" y="112800"/>
                    <a:pt x="11242" y="119995"/>
                    <a:pt x="12000" y="127200"/>
                  </a:cubicBezTo>
                  <a:cubicBezTo>
                    <a:pt x="12842" y="135196"/>
                    <a:pt x="12896" y="143302"/>
                    <a:pt x="14400" y="151200"/>
                  </a:cubicBezTo>
                  <a:cubicBezTo>
                    <a:pt x="16107" y="160160"/>
                    <a:pt x="19200" y="168800"/>
                    <a:pt x="21600" y="177600"/>
                  </a:cubicBezTo>
                  <a:cubicBezTo>
                    <a:pt x="22400" y="184000"/>
                    <a:pt x="23614" y="190362"/>
                    <a:pt x="24000" y="196800"/>
                  </a:cubicBezTo>
                  <a:cubicBezTo>
                    <a:pt x="26015" y="230378"/>
                    <a:pt x="25641" y="264111"/>
                    <a:pt x="28800" y="297600"/>
                  </a:cubicBezTo>
                  <a:cubicBezTo>
                    <a:pt x="29657" y="306681"/>
                    <a:pt x="33600" y="315200"/>
                    <a:pt x="36000" y="324000"/>
                  </a:cubicBezTo>
                  <a:cubicBezTo>
                    <a:pt x="34222" y="334671"/>
                    <a:pt x="30102" y="362552"/>
                    <a:pt x="26400" y="374400"/>
                  </a:cubicBezTo>
                  <a:cubicBezTo>
                    <a:pt x="24583" y="380215"/>
                    <a:pt x="21600" y="385600"/>
                    <a:pt x="19200" y="391200"/>
                  </a:cubicBezTo>
                  <a:cubicBezTo>
                    <a:pt x="18400" y="398400"/>
                    <a:pt x="18059" y="405666"/>
                    <a:pt x="16800" y="412800"/>
                  </a:cubicBezTo>
                  <a:cubicBezTo>
                    <a:pt x="15654" y="419297"/>
                    <a:pt x="13511" y="425578"/>
                    <a:pt x="12000" y="432000"/>
                  </a:cubicBezTo>
                  <a:cubicBezTo>
                    <a:pt x="10311" y="439180"/>
                    <a:pt x="8800" y="446400"/>
                    <a:pt x="7200" y="453600"/>
                  </a:cubicBezTo>
                  <a:cubicBezTo>
                    <a:pt x="6400" y="463200"/>
                    <a:pt x="5486" y="472791"/>
                    <a:pt x="4800" y="482400"/>
                  </a:cubicBezTo>
                  <a:cubicBezTo>
                    <a:pt x="3886" y="495192"/>
                    <a:pt x="3465" y="508019"/>
                    <a:pt x="2400" y="520800"/>
                  </a:cubicBezTo>
                  <a:cubicBezTo>
                    <a:pt x="1864" y="527228"/>
                    <a:pt x="800" y="533600"/>
                    <a:pt x="0" y="540000"/>
                  </a:cubicBezTo>
                  <a:cubicBezTo>
                    <a:pt x="3591" y="581893"/>
                    <a:pt x="3181" y="618335"/>
                    <a:pt x="14400" y="657600"/>
                  </a:cubicBezTo>
                  <a:cubicBezTo>
                    <a:pt x="16074" y="663458"/>
                    <a:pt x="19200" y="668800"/>
                    <a:pt x="21600" y="674400"/>
                  </a:cubicBezTo>
                  <a:cubicBezTo>
                    <a:pt x="23200" y="685600"/>
                    <a:pt x="25274" y="696742"/>
                    <a:pt x="26400" y="708000"/>
                  </a:cubicBezTo>
                  <a:cubicBezTo>
                    <a:pt x="27200" y="716000"/>
                    <a:pt x="27737" y="724031"/>
                    <a:pt x="28800" y="732000"/>
                  </a:cubicBezTo>
                  <a:cubicBezTo>
                    <a:pt x="29339" y="736043"/>
                    <a:pt x="30529" y="739976"/>
                    <a:pt x="31200" y="744000"/>
                  </a:cubicBezTo>
                  <a:cubicBezTo>
                    <a:pt x="34470" y="763618"/>
                    <a:pt x="31999" y="758396"/>
                    <a:pt x="38400" y="777600"/>
                  </a:cubicBezTo>
                  <a:cubicBezTo>
                    <a:pt x="46705" y="802514"/>
                    <a:pt x="39181" y="779162"/>
                    <a:pt x="48000" y="796800"/>
                  </a:cubicBezTo>
                  <a:cubicBezTo>
                    <a:pt x="49927" y="800653"/>
                    <a:pt x="50873" y="804947"/>
                    <a:pt x="52800" y="808800"/>
                  </a:cubicBezTo>
                  <a:cubicBezTo>
                    <a:pt x="56483" y="816167"/>
                    <a:pt x="61317" y="822936"/>
                    <a:pt x="64800" y="830400"/>
                  </a:cubicBezTo>
                  <a:cubicBezTo>
                    <a:pt x="66940" y="834985"/>
                    <a:pt x="67506" y="840194"/>
                    <a:pt x="69600" y="844800"/>
                  </a:cubicBezTo>
                  <a:cubicBezTo>
                    <a:pt x="71530" y="849047"/>
                    <a:pt x="74535" y="852722"/>
                    <a:pt x="76800" y="856800"/>
                  </a:cubicBezTo>
                  <a:cubicBezTo>
                    <a:pt x="78537" y="859927"/>
                    <a:pt x="80000" y="863200"/>
                    <a:pt x="81600" y="866400"/>
                  </a:cubicBezTo>
                  <a:cubicBezTo>
                    <a:pt x="83200" y="874400"/>
                    <a:pt x="84630" y="882436"/>
                    <a:pt x="86400" y="890400"/>
                  </a:cubicBezTo>
                  <a:cubicBezTo>
                    <a:pt x="87831" y="896840"/>
                    <a:pt x="91200" y="909600"/>
                    <a:pt x="91200" y="909600"/>
                  </a:cubicBezTo>
                  <a:cubicBezTo>
                    <a:pt x="92000" y="930400"/>
                    <a:pt x="92168" y="951234"/>
                    <a:pt x="93600" y="972000"/>
                  </a:cubicBezTo>
                  <a:cubicBezTo>
                    <a:pt x="93774" y="974524"/>
                    <a:pt x="96000" y="976670"/>
                    <a:pt x="96000" y="979200"/>
                  </a:cubicBezTo>
                  <a:cubicBezTo>
                    <a:pt x="96000" y="1015470"/>
                    <a:pt x="95021" y="997222"/>
                    <a:pt x="91200" y="1017600"/>
                  </a:cubicBezTo>
                  <a:cubicBezTo>
                    <a:pt x="89406" y="1027166"/>
                    <a:pt x="88091" y="1036816"/>
                    <a:pt x="86400" y="1046400"/>
                  </a:cubicBezTo>
                  <a:cubicBezTo>
                    <a:pt x="85691" y="1050417"/>
                    <a:pt x="84800" y="1054400"/>
                    <a:pt x="84000" y="1058400"/>
                  </a:cubicBezTo>
                  <a:cubicBezTo>
                    <a:pt x="84800" y="1076000"/>
                    <a:pt x="84647" y="1093669"/>
                    <a:pt x="86400" y="1111200"/>
                  </a:cubicBezTo>
                  <a:cubicBezTo>
                    <a:pt x="87056" y="1117764"/>
                    <a:pt x="89600" y="1124000"/>
                    <a:pt x="91200" y="1130400"/>
                  </a:cubicBezTo>
                  <a:cubicBezTo>
                    <a:pt x="95279" y="1146716"/>
                    <a:pt x="96862" y="1150248"/>
                    <a:pt x="98400" y="1166400"/>
                  </a:cubicBezTo>
                  <a:cubicBezTo>
                    <a:pt x="102019" y="1204397"/>
                    <a:pt x="94311" y="1190267"/>
                    <a:pt x="105600" y="1207200"/>
                  </a:cubicBezTo>
                  <a:cubicBezTo>
                    <a:pt x="106400" y="1214400"/>
                    <a:pt x="105870" y="1221876"/>
                    <a:pt x="108000" y="1228800"/>
                  </a:cubicBezTo>
                  <a:cubicBezTo>
                    <a:pt x="109176" y="1232623"/>
                    <a:pt x="112875" y="1235145"/>
                    <a:pt x="115200" y="1238400"/>
                  </a:cubicBezTo>
                  <a:cubicBezTo>
                    <a:pt x="128844" y="1257501"/>
                    <a:pt x="109769" y="1232879"/>
                    <a:pt x="127200" y="1252800"/>
                  </a:cubicBezTo>
                  <a:cubicBezTo>
                    <a:pt x="130573" y="1256655"/>
                    <a:pt x="133178" y="1261178"/>
                    <a:pt x="136800" y="1264800"/>
                  </a:cubicBezTo>
                  <a:cubicBezTo>
                    <a:pt x="139628" y="1267628"/>
                    <a:pt x="143440" y="1269309"/>
                    <a:pt x="146400" y="1272000"/>
                  </a:cubicBezTo>
                  <a:cubicBezTo>
                    <a:pt x="152260" y="1277327"/>
                    <a:pt x="157600" y="1283200"/>
                    <a:pt x="163200" y="1288800"/>
                  </a:cubicBezTo>
                  <a:cubicBezTo>
                    <a:pt x="172434" y="1298034"/>
                    <a:pt x="177816" y="1303736"/>
                    <a:pt x="189600" y="1312800"/>
                  </a:cubicBezTo>
                  <a:cubicBezTo>
                    <a:pt x="193297" y="1315644"/>
                    <a:pt x="197600" y="1317600"/>
                    <a:pt x="201600" y="1320000"/>
                  </a:cubicBezTo>
                  <a:cubicBezTo>
                    <a:pt x="203200" y="1322400"/>
                    <a:pt x="204053" y="1325523"/>
                    <a:pt x="206400" y="1327200"/>
                  </a:cubicBezTo>
                  <a:cubicBezTo>
                    <a:pt x="213438" y="1332227"/>
                    <a:pt x="224859" y="1333076"/>
                    <a:pt x="232800" y="1334400"/>
                  </a:cubicBezTo>
                  <a:cubicBezTo>
                    <a:pt x="254400" y="1332000"/>
                    <a:pt x="276098" y="1330362"/>
                    <a:pt x="297600" y="1327200"/>
                  </a:cubicBezTo>
                  <a:cubicBezTo>
                    <a:pt x="319269" y="1324013"/>
                    <a:pt x="308455" y="1322494"/>
                    <a:pt x="326400" y="1317600"/>
                  </a:cubicBezTo>
                  <a:cubicBezTo>
                    <a:pt x="331095" y="1316320"/>
                    <a:pt x="336012" y="1316070"/>
                    <a:pt x="340800" y="1315200"/>
                  </a:cubicBezTo>
                  <a:cubicBezTo>
                    <a:pt x="344813" y="1314470"/>
                    <a:pt x="348757" y="1313339"/>
                    <a:pt x="352800" y="1312800"/>
                  </a:cubicBezTo>
                  <a:cubicBezTo>
                    <a:pt x="359640" y="1311888"/>
                    <a:pt x="384875" y="1310094"/>
                    <a:pt x="393600" y="1308000"/>
                  </a:cubicBezTo>
                  <a:cubicBezTo>
                    <a:pt x="408133" y="1304512"/>
                    <a:pt x="422471" y="1300246"/>
                    <a:pt x="436800" y="1296000"/>
                  </a:cubicBezTo>
                  <a:cubicBezTo>
                    <a:pt x="461401" y="1288711"/>
                    <a:pt x="453039" y="1289540"/>
                    <a:pt x="475200" y="1284000"/>
                  </a:cubicBezTo>
                  <a:cubicBezTo>
                    <a:pt x="496215" y="1278746"/>
                    <a:pt x="518597" y="1278329"/>
                    <a:pt x="540000" y="1276800"/>
                  </a:cubicBezTo>
                  <a:cubicBezTo>
                    <a:pt x="549126" y="1277280"/>
                    <a:pt x="591275" y="1278614"/>
                    <a:pt x="607200" y="1281600"/>
                  </a:cubicBezTo>
                  <a:cubicBezTo>
                    <a:pt x="612924" y="1282673"/>
                    <a:pt x="618381" y="1284868"/>
                    <a:pt x="624000" y="1286400"/>
                  </a:cubicBezTo>
                  <a:cubicBezTo>
                    <a:pt x="633321" y="1288942"/>
                    <a:pt x="635605" y="1289201"/>
                    <a:pt x="645600" y="1291200"/>
                  </a:cubicBezTo>
                  <a:cubicBezTo>
                    <a:pt x="648800" y="1292800"/>
                    <a:pt x="651631" y="1295745"/>
                    <a:pt x="655200" y="1296000"/>
                  </a:cubicBezTo>
                  <a:cubicBezTo>
                    <a:pt x="665538" y="1296738"/>
                    <a:pt x="680308" y="1293378"/>
                    <a:pt x="691200" y="1291200"/>
                  </a:cubicBezTo>
                  <a:cubicBezTo>
                    <a:pt x="696000" y="1288800"/>
                    <a:pt x="701072" y="1286881"/>
                    <a:pt x="705600" y="1284000"/>
                  </a:cubicBezTo>
                  <a:cubicBezTo>
                    <a:pt x="709922" y="1281250"/>
                    <a:pt x="712907" y="1276453"/>
                    <a:pt x="717600" y="1274400"/>
                  </a:cubicBezTo>
                  <a:cubicBezTo>
                    <a:pt x="725957" y="1270744"/>
                    <a:pt x="735230" y="1269706"/>
                    <a:pt x="744000" y="1267200"/>
                  </a:cubicBezTo>
                  <a:cubicBezTo>
                    <a:pt x="760543" y="1262473"/>
                    <a:pt x="739613" y="1266731"/>
                    <a:pt x="765600" y="1262400"/>
                  </a:cubicBezTo>
                  <a:cubicBezTo>
                    <a:pt x="772000" y="1256800"/>
                    <a:pt x="778059" y="1250785"/>
                    <a:pt x="784800" y="1245600"/>
                  </a:cubicBezTo>
                  <a:cubicBezTo>
                    <a:pt x="788497" y="1242756"/>
                    <a:pt x="793361" y="1241552"/>
                    <a:pt x="796800" y="1238400"/>
                  </a:cubicBezTo>
                  <a:cubicBezTo>
                    <a:pt x="803069" y="1232654"/>
                    <a:pt x="806797" y="1224302"/>
                    <a:pt x="813600" y="1219200"/>
                  </a:cubicBezTo>
                  <a:cubicBezTo>
                    <a:pt x="819903" y="1214473"/>
                    <a:pt x="828409" y="1213595"/>
                    <a:pt x="835200" y="1209600"/>
                  </a:cubicBezTo>
                  <a:cubicBezTo>
                    <a:pt x="876882" y="1185081"/>
                    <a:pt x="838074" y="1205045"/>
                    <a:pt x="864000" y="1185600"/>
                  </a:cubicBezTo>
                  <a:cubicBezTo>
                    <a:pt x="866862" y="1183453"/>
                    <a:pt x="870473" y="1182537"/>
                    <a:pt x="873600" y="1180800"/>
                  </a:cubicBezTo>
                  <a:cubicBezTo>
                    <a:pt x="877678" y="1178535"/>
                    <a:pt x="881719" y="1176188"/>
                    <a:pt x="885600" y="1173600"/>
                  </a:cubicBezTo>
                  <a:cubicBezTo>
                    <a:pt x="888928" y="1171381"/>
                    <a:pt x="892077" y="1168899"/>
                    <a:pt x="895200" y="1166400"/>
                  </a:cubicBezTo>
                  <a:cubicBezTo>
                    <a:pt x="900079" y="1162497"/>
                    <a:pt x="904148" y="1157453"/>
                    <a:pt x="909600" y="1154400"/>
                  </a:cubicBezTo>
                  <a:cubicBezTo>
                    <a:pt x="944654" y="1134770"/>
                    <a:pt x="941536" y="1136216"/>
                    <a:pt x="964800" y="1130400"/>
                  </a:cubicBezTo>
                  <a:cubicBezTo>
                    <a:pt x="968000" y="1127200"/>
                    <a:pt x="970593" y="1123247"/>
                    <a:pt x="974400" y="1120800"/>
                  </a:cubicBezTo>
                  <a:cubicBezTo>
                    <a:pt x="981924" y="1115963"/>
                    <a:pt x="990958" y="1113761"/>
                    <a:pt x="998400" y="1108800"/>
                  </a:cubicBezTo>
                  <a:lnTo>
                    <a:pt x="1005600" y="1104000"/>
                  </a:lnTo>
                  <a:cubicBezTo>
                    <a:pt x="1008800" y="1099200"/>
                    <a:pt x="1013376" y="1095073"/>
                    <a:pt x="1015200" y="1089600"/>
                  </a:cubicBezTo>
                  <a:cubicBezTo>
                    <a:pt x="1016000" y="1087200"/>
                    <a:pt x="1016197" y="1084505"/>
                    <a:pt x="1017600" y="1082400"/>
                  </a:cubicBezTo>
                  <a:cubicBezTo>
                    <a:pt x="1020254" y="1078419"/>
                    <a:pt x="1027573" y="1072614"/>
                    <a:pt x="1032000" y="1070400"/>
                  </a:cubicBezTo>
                  <a:cubicBezTo>
                    <a:pt x="1034263" y="1069269"/>
                    <a:pt x="1036937" y="1069131"/>
                    <a:pt x="1039200" y="1068000"/>
                  </a:cubicBezTo>
                  <a:cubicBezTo>
                    <a:pt x="1041780" y="1066710"/>
                    <a:pt x="1043820" y="1064490"/>
                    <a:pt x="1046400" y="1063200"/>
                  </a:cubicBezTo>
                  <a:cubicBezTo>
                    <a:pt x="1048663" y="1062069"/>
                    <a:pt x="1051389" y="1062029"/>
                    <a:pt x="1053600" y="1060800"/>
                  </a:cubicBezTo>
                  <a:cubicBezTo>
                    <a:pt x="1058643" y="1057998"/>
                    <a:pt x="1063200" y="1054400"/>
                    <a:pt x="1068000" y="1051200"/>
                  </a:cubicBezTo>
                  <a:cubicBezTo>
                    <a:pt x="1070400" y="1049600"/>
                    <a:pt x="1073469" y="1048708"/>
                    <a:pt x="1075200" y="1046400"/>
                  </a:cubicBezTo>
                  <a:cubicBezTo>
                    <a:pt x="1084131" y="1034492"/>
                    <a:pt x="1079072" y="1039019"/>
                    <a:pt x="1089600" y="1032000"/>
                  </a:cubicBezTo>
                  <a:cubicBezTo>
                    <a:pt x="1096838" y="995808"/>
                    <a:pt x="1087621" y="1040904"/>
                    <a:pt x="1094400" y="1010400"/>
                  </a:cubicBezTo>
                  <a:cubicBezTo>
                    <a:pt x="1096938" y="998977"/>
                    <a:pt x="1097679" y="990963"/>
                    <a:pt x="1101600" y="979200"/>
                  </a:cubicBezTo>
                  <a:cubicBezTo>
                    <a:pt x="1102400" y="976800"/>
                    <a:pt x="1103386" y="974454"/>
                    <a:pt x="1104000" y="972000"/>
                  </a:cubicBezTo>
                  <a:lnTo>
                    <a:pt x="1108800" y="952800"/>
                  </a:lnTo>
                  <a:cubicBezTo>
                    <a:pt x="1107711" y="938644"/>
                    <a:pt x="1107811" y="923572"/>
                    <a:pt x="1104000" y="909600"/>
                  </a:cubicBezTo>
                  <a:cubicBezTo>
                    <a:pt x="1102669" y="904719"/>
                    <a:pt x="1100800" y="900000"/>
                    <a:pt x="1099200" y="895200"/>
                  </a:cubicBezTo>
                  <a:lnTo>
                    <a:pt x="1096800" y="888000"/>
                  </a:lnTo>
                  <a:cubicBezTo>
                    <a:pt x="1097948" y="871924"/>
                    <a:pt x="1101624" y="847283"/>
                    <a:pt x="1096800" y="830400"/>
                  </a:cubicBezTo>
                  <a:cubicBezTo>
                    <a:pt x="1094023" y="820679"/>
                    <a:pt x="1085977" y="820121"/>
                    <a:pt x="1080000" y="813600"/>
                  </a:cubicBezTo>
                  <a:cubicBezTo>
                    <a:pt x="1052902" y="784038"/>
                    <a:pt x="1073486" y="798857"/>
                    <a:pt x="1056000" y="787200"/>
                  </a:cubicBezTo>
                  <a:cubicBezTo>
                    <a:pt x="1051733" y="780800"/>
                    <a:pt x="1050397" y="777775"/>
                    <a:pt x="1044000" y="772800"/>
                  </a:cubicBezTo>
                  <a:cubicBezTo>
                    <a:pt x="1039446" y="769258"/>
                    <a:pt x="1033679" y="767279"/>
                    <a:pt x="1029600" y="763200"/>
                  </a:cubicBezTo>
                  <a:cubicBezTo>
                    <a:pt x="1020443" y="754043"/>
                    <a:pt x="1022530" y="754612"/>
                    <a:pt x="1008000" y="748800"/>
                  </a:cubicBezTo>
                  <a:cubicBezTo>
                    <a:pt x="1004937" y="747575"/>
                    <a:pt x="1001463" y="747625"/>
                    <a:pt x="998400" y="746400"/>
                  </a:cubicBezTo>
                  <a:cubicBezTo>
                    <a:pt x="993417" y="744407"/>
                    <a:pt x="989043" y="741034"/>
                    <a:pt x="984000" y="739200"/>
                  </a:cubicBezTo>
                  <a:cubicBezTo>
                    <a:pt x="980854" y="738056"/>
                    <a:pt x="959769" y="734834"/>
                    <a:pt x="957600" y="734400"/>
                  </a:cubicBezTo>
                  <a:cubicBezTo>
                    <a:pt x="954366" y="733753"/>
                    <a:pt x="951153" y="732970"/>
                    <a:pt x="948000" y="732000"/>
                  </a:cubicBezTo>
                  <a:cubicBezTo>
                    <a:pt x="940746" y="729768"/>
                    <a:pt x="933963" y="725430"/>
                    <a:pt x="926400" y="724800"/>
                  </a:cubicBezTo>
                  <a:lnTo>
                    <a:pt x="897600" y="722400"/>
                  </a:lnTo>
                  <a:cubicBezTo>
                    <a:pt x="870466" y="708833"/>
                    <a:pt x="909458" y="727153"/>
                    <a:pt x="873600" y="715200"/>
                  </a:cubicBezTo>
                  <a:cubicBezTo>
                    <a:pt x="870864" y="714288"/>
                    <a:pt x="868980" y="711690"/>
                    <a:pt x="866400" y="710400"/>
                  </a:cubicBezTo>
                  <a:cubicBezTo>
                    <a:pt x="864137" y="709269"/>
                    <a:pt x="861632" y="708695"/>
                    <a:pt x="859200" y="708000"/>
                  </a:cubicBezTo>
                  <a:cubicBezTo>
                    <a:pt x="833810" y="700746"/>
                    <a:pt x="869421" y="712207"/>
                    <a:pt x="835200" y="700800"/>
                  </a:cubicBezTo>
                  <a:cubicBezTo>
                    <a:pt x="830400" y="699200"/>
                    <a:pt x="825325" y="698263"/>
                    <a:pt x="820800" y="696000"/>
                  </a:cubicBezTo>
                  <a:cubicBezTo>
                    <a:pt x="817600" y="694400"/>
                    <a:pt x="814341" y="692913"/>
                    <a:pt x="811200" y="691200"/>
                  </a:cubicBezTo>
                  <a:cubicBezTo>
                    <a:pt x="805538" y="688111"/>
                    <a:pt x="800256" y="684303"/>
                    <a:pt x="794400" y="681600"/>
                  </a:cubicBezTo>
                  <a:cubicBezTo>
                    <a:pt x="789806" y="679480"/>
                    <a:pt x="784800" y="678400"/>
                    <a:pt x="780000" y="676800"/>
                  </a:cubicBezTo>
                  <a:cubicBezTo>
                    <a:pt x="769857" y="668686"/>
                    <a:pt x="762137" y="663234"/>
                    <a:pt x="753600" y="652800"/>
                  </a:cubicBezTo>
                  <a:cubicBezTo>
                    <a:pt x="747056" y="644802"/>
                    <a:pt x="747951" y="639069"/>
                    <a:pt x="739200" y="633600"/>
                  </a:cubicBezTo>
                  <a:cubicBezTo>
                    <a:pt x="735547" y="631317"/>
                    <a:pt x="731200" y="630400"/>
                    <a:pt x="727200" y="628800"/>
                  </a:cubicBezTo>
                  <a:cubicBezTo>
                    <a:pt x="720000" y="622400"/>
                    <a:pt x="713122" y="615618"/>
                    <a:pt x="705600" y="609600"/>
                  </a:cubicBezTo>
                  <a:cubicBezTo>
                    <a:pt x="701095" y="605996"/>
                    <a:pt x="695279" y="604079"/>
                    <a:pt x="691200" y="600000"/>
                  </a:cubicBezTo>
                  <a:cubicBezTo>
                    <a:pt x="688000" y="596800"/>
                    <a:pt x="685307" y="592995"/>
                    <a:pt x="681600" y="590400"/>
                  </a:cubicBezTo>
                  <a:cubicBezTo>
                    <a:pt x="646037" y="565506"/>
                    <a:pt x="686571" y="599528"/>
                    <a:pt x="655200" y="576000"/>
                  </a:cubicBezTo>
                  <a:cubicBezTo>
                    <a:pt x="649299" y="571575"/>
                    <a:pt x="644000" y="566400"/>
                    <a:pt x="638400" y="561600"/>
                  </a:cubicBezTo>
                  <a:cubicBezTo>
                    <a:pt x="636800" y="556800"/>
                    <a:pt x="635694" y="551806"/>
                    <a:pt x="633600" y="547200"/>
                  </a:cubicBezTo>
                  <a:cubicBezTo>
                    <a:pt x="631532" y="542651"/>
                    <a:pt x="624896" y="532944"/>
                    <a:pt x="621600" y="528000"/>
                  </a:cubicBezTo>
                  <a:cubicBezTo>
                    <a:pt x="620184" y="520922"/>
                    <a:pt x="612626" y="483859"/>
                    <a:pt x="612000" y="477600"/>
                  </a:cubicBezTo>
                  <a:lnTo>
                    <a:pt x="609600" y="453600"/>
                  </a:lnTo>
                  <a:cubicBezTo>
                    <a:pt x="610788" y="421530"/>
                    <a:pt x="610904" y="391463"/>
                    <a:pt x="614400" y="360000"/>
                  </a:cubicBezTo>
                  <a:cubicBezTo>
                    <a:pt x="614937" y="355164"/>
                    <a:pt x="616157" y="350424"/>
                    <a:pt x="616800" y="345600"/>
                  </a:cubicBezTo>
                  <a:cubicBezTo>
                    <a:pt x="621361" y="311394"/>
                    <a:pt x="616816" y="335919"/>
                    <a:pt x="621600" y="312000"/>
                  </a:cubicBezTo>
                  <a:cubicBezTo>
                    <a:pt x="620800" y="295200"/>
                    <a:pt x="620541" y="278365"/>
                    <a:pt x="619200" y="261600"/>
                  </a:cubicBezTo>
                  <a:cubicBezTo>
                    <a:pt x="619141" y="260865"/>
                    <a:pt x="615577" y="246448"/>
                    <a:pt x="614400" y="244800"/>
                  </a:cubicBezTo>
                  <a:cubicBezTo>
                    <a:pt x="611770" y="241117"/>
                    <a:pt x="608681" y="237528"/>
                    <a:pt x="604800" y="235200"/>
                  </a:cubicBezTo>
                  <a:cubicBezTo>
                    <a:pt x="600461" y="232597"/>
                    <a:pt x="595200" y="232000"/>
                    <a:pt x="590400" y="230400"/>
                  </a:cubicBezTo>
                  <a:cubicBezTo>
                    <a:pt x="587200" y="228000"/>
                    <a:pt x="584077" y="225494"/>
                    <a:pt x="580800" y="223200"/>
                  </a:cubicBezTo>
                  <a:cubicBezTo>
                    <a:pt x="568683" y="214718"/>
                    <a:pt x="562728" y="212328"/>
                    <a:pt x="552000" y="201600"/>
                  </a:cubicBezTo>
                  <a:cubicBezTo>
                    <a:pt x="549172" y="198772"/>
                    <a:pt x="547476" y="194973"/>
                    <a:pt x="544800" y="192000"/>
                  </a:cubicBezTo>
                  <a:cubicBezTo>
                    <a:pt x="540259" y="186954"/>
                    <a:pt x="535200" y="182400"/>
                    <a:pt x="530400" y="177600"/>
                  </a:cubicBezTo>
                  <a:cubicBezTo>
                    <a:pt x="528000" y="175200"/>
                    <a:pt x="526024" y="172283"/>
                    <a:pt x="523200" y="170400"/>
                  </a:cubicBezTo>
                  <a:cubicBezTo>
                    <a:pt x="520800" y="168800"/>
                    <a:pt x="518252" y="167402"/>
                    <a:pt x="516000" y="165600"/>
                  </a:cubicBezTo>
                  <a:cubicBezTo>
                    <a:pt x="506242" y="157794"/>
                    <a:pt x="497916" y="148029"/>
                    <a:pt x="487200" y="141600"/>
                  </a:cubicBezTo>
                  <a:cubicBezTo>
                    <a:pt x="483200" y="139200"/>
                    <a:pt x="478882" y="137264"/>
                    <a:pt x="475200" y="134400"/>
                  </a:cubicBezTo>
                  <a:cubicBezTo>
                    <a:pt x="468412" y="129121"/>
                    <a:pt x="463330" y="122101"/>
                    <a:pt x="458400" y="115200"/>
                  </a:cubicBezTo>
                  <a:cubicBezTo>
                    <a:pt x="456723" y="112853"/>
                    <a:pt x="455640" y="110040"/>
                    <a:pt x="453600" y="108000"/>
                  </a:cubicBezTo>
                  <a:cubicBezTo>
                    <a:pt x="449182" y="103582"/>
                    <a:pt x="443618" y="100418"/>
                    <a:pt x="439200" y="96000"/>
                  </a:cubicBezTo>
                  <a:cubicBezTo>
                    <a:pt x="437160" y="93960"/>
                    <a:pt x="436330" y="90944"/>
                    <a:pt x="434400" y="88800"/>
                  </a:cubicBezTo>
                  <a:cubicBezTo>
                    <a:pt x="429102" y="82913"/>
                    <a:pt x="422898" y="77887"/>
                    <a:pt x="417600" y="72000"/>
                  </a:cubicBezTo>
                  <a:cubicBezTo>
                    <a:pt x="415670" y="69856"/>
                    <a:pt x="414756" y="66919"/>
                    <a:pt x="412800" y="64800"/>
                  </a:cubicBezTo>
                  <a:cubicBezTo>
                    <a:pt x="405126" y="56487"/>
                    <a:pt x="394621" y="50501"/>
                    <a:pt x="388800" y="40800"/>
                  </a:cubicBezTo>
                  <a:cubicBezTo>
                    <a:pt x="377426" y="21844"/>
                    <a:pt x="386468" y="33927"/>
                    <a:pt x="367200" y="16800"/>
                  </a:cubicBezTo>
                  <a:cubicBezTo>
                    <a:pt x="364663" y="14545"/>
                    <a:pt x="362715" y="11636"/>
                    <a:pt x="360000" y="9600"/>
                  </a:cubicBezTo>
                  <a:cubicBezTo>
                    <a:pt x="350932" y="2799"/>
                    <a:pt x="349659" y="2953"/>
                    <a:pt x="340800" y="0"/>
                  </a:cubicBezTo>
                  <a:cubicBezTo>
                    <a:pt x="332000" y="800"/>
                    <a:pt x="323159" y="1232"/>
                    <a:pt x="314400" y="2400"/>
                  </a:cubicBezTo>
                  <a:cubicBezTo>
                    <a:pt x="311130" y="2836"/>
                    <a:pt x="307948" y="3816"/>
                    <a:pt x="304800" y="4800"/>
                  </a:cubicBezTo>
                  <a:cubicBezTo>
                    <a:pt x="295141" y="7818"/>
                    <a:pt x="285600" y="11200"/>
                    <a:pt x="276000" y="14400"/>
                  </a:cubicBezTo>
                  <a:cubicBezTo>
                    <a:pt x="275968" y="14411"/>
                    <a:pt x="261600" y="19200"/>
                    <a:pt x="261600" y="19200"/>
                  </a:cubicBezTo>
                  <a:lnTo>
                    <a:pt x="223200" y="28800"/>
                  </a:lnTo>
                  <a:lnTo>
                    <a:pt x="204000" y="33600"/>
                  </a:lnTo>
                  <a:cubicBezTo>
                    <a:pt x="200800" y="34400"/>
                    <a:pt x="197673" y="35591"/>
                    <a:pt x="194400" y="36000"/>
                  </a:cubicBezTo>
                  <a:cubicBezTo>
                    <a:pt x="170371" y="39004"/>
                    <a:pt x="181562" y="37340"/>
                    <a:pt x="160800" y="40800"/>
                  </a:cubicBezTo>
                  <a:cubicBezTo>
                    <a:pt x="148800" y="40000"/>
                    <a:pt x="136761" y="39659"/>
                    <a:pt x="124800" y="38400"/>
                  </a:cubicBezTo>
                  <a:cubicBezTo>
                    <a:pt x="104900" y="36305"/>
                    <a:pt x="124742" y="37171"/>
                    <a:pt x="108000" y="28800"/>
                  </a:cubicBezTo>
                  <a:cubicBezTo>
                    <a:pt x="104335" y="26968"/>
                    <a:pt x="76869" y="24009"/>
                    <a:pt x="76800" y="24000"/>
                  </a:cubicBezTo>
                  <a:cubicBezTo>
                    <a:pt x="70400" y="24800"/>
                    <a:pt x="63171" y="23150"/>
                    <a:pt x="57600" y="26400"/>
                  </a:cubicBezTo>
                  <a:cubicBezTo>
                    <a:pt x="52617" y="29307"/>
                    <a:pt x="51200" y="36000"/>
                    <a:pt x="48000" y="40800"/>
                  </a:cubicBezTo>
                  <a:lnTo>
                    <a:pt x="43200" y="48000"/>
                  </a:lnTo>
                  <a:cubicBezTo>
                    <a:pt x="41600" y="50400"/>
                    <a:pt x="40131" y="52892"/>
                    <a:pt x="38400" y="55200"/>
                  </a:cubicBezTo>
                  <a:lnTo>
                    <a:pt x="31200" y="64800"/>
                  </a:lnTo>
                  <a:cubicBezTo>
                    <a:pt x="29364" y="72144"/>
                    <a:pt x="29525" y="76075"/>
                    <a:pt x="24000" y="81600"/>
                  </a:cubicBezTo>
                  <a:cubicBezTo>
                    <a:pt x="16134" y="89466"/>
                    <a:pt x="12000" y="101600"/>
                    <a:pt x="9600" y="105600"/>
                  </a:cubicBezTo>
                  <a:close/>
                </a:path>
              </a:pathLst>
            </a:custGeom>
            <a:solidFill>
              <a:srgbClr val="E7E8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3088641" y="1748725"/>
            <a:ext cx="3156668" cy="1002030"/>
          </a:xfrm>
          <a:prstGeom prst="rect">
            <a:avLst/>
          </a:prstGeom>
          <a:solidFill>
            <a:srgbClr val="09AFA7">
              <a:alpha val="67451"/>
            </a:srgb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400" b="1" i="1" dirty="0">
                <a:solidFill>
                  <a:schemeClr val="bg1"/>
                </a:solidFill>
              </a:rPr>
              <a:t>ALBA and its future, ALBA II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EB07D2-50EA-4E86-BE28-07130CAC9D65}"/>
              </a:ext>
            </a:extLst>
          </p:cNvPr>
          <p:cNvSpPr txBox="1">
            <a:spLocks/>
          </p:cNvSpPr>
          <p:nvPr/>
        </p:nvSpPr>
        <p:spPr>
          <a:xfrm>
            <a:off x="198120" y="3970111"/>
            <a:ext cx="2613660" cy="984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Caterina Biscari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50000"/>
                  </a:schemeClr>
                </a:solidFill>
              </a:rPr>
              <a:t>4 September 2024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50000"/>
                  </a:schemeClr>
                </a:solidFill>
              </a:rPr>
              <a:t>ALBA User Meeting - Oviedo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ABB3C4-77C5-48A6-8C2C-DF9303542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5" y="149755"/>
            <a:ext cx="759719" cy="342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CCF92E-57BC-475C-9133-9F44849C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25" y="4049501"/>
            <a:ext cx="3927475" cy="9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381B06-35C6-41DA-8E05-BA5E25700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02" y="598480"/>
            <a:ext cx="6611143" cy="384822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4AD31-1DDE-4C9A-BEDF-64E9D449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4196-8C61-4B35-98E3-CDFB9CE1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72AA7-E908-4664-A436-7AF42F44BE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59A3C1E9-1E17-4B2D-975E-2F80F7CB45F8}" type="slidenum">
              <a:rPr lang="es-ES" smtClean="0"/>
              <a:t>10</a:t>
            </a:fld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24F36-6175-4126-8E4D-B899DE9EEA1F}"/>
              </a:ext>
            </a:extLst>
          </p:cNvPr>
          <p:cNvSpPr txBox="1"/>
          <p:nvPr/>
        </p:nvSpPr>
        <p:spPr>
          <a:xfrm>
            <a:off x="2920074" y="660613"/>
            <a:ext cx="4630700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2023: has the same number of visits of 2022 (1</a:t>
            </a:r>
            <a:r>
              <a:rPr lang="en-US" sz="1400" baseline="30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normal year after the pandemic), increasing the JEMCA on-site ones, decreasing the remote users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F8D8AC7-7391-4398-B275-7B982AC6843D}"/>
              </a:ext>
            </a:extLst>
          </p:cNvPr>
          <p:cNvSpPr/>
          <p:nvPr/>
        </p:nvSpPr>
        <p:spPr>
          <a:xfrm>
            <a:off x="1377606" y="4393640"/>
            <a:ext cx="6484821" cy="35292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6500">
                <a:srgbClr val="BED7EF"/>
              </a:gs>
              <a:gs pos="19000">
                <a:schemeClr val="accent1">
                  <a:lumMod val="50000"/>
                </a:schemeClr>
              </a:gs>
              <a:gs pos="75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en-US" sz="1600" b="1" dirty="0"/>
              <a:t>	 	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                8</a:t>
            </a:r>
            <a:r>
              <a:rPr lang="en-US" sz="1600" b="1" dirty="0"/>
              <a:t>	                                       9         10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47046-515D-45A5-853E-906F9AE1B990}"/>
              </a:ext>
            </a:extLst>
          </p:cNvPr>
          <p:cNvSpPr txBox="1"/>
          <p:nvPr/>
        </p:nvSpPr>
        <p:spPr>
          <a:xfrm>
            <a:off x="874295" y="4370344"/>
            <a:ext cx="898357" cy="67343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BLs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TEMs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ED0FF71-0969-47C7-A763-447AE99BD6FA}"/>
              </a:ext>
            </a:extLst>
          </p:cNvPr>
          <p:cNvSpPr/>
          <p:nvPr/>
        </p:nvSpPr>
        <p:spPr>
          <a:xfrm>
            <a:off x="6667702" y="4670229"/>
            <a:ext cx="1062788" cy="35292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6500">
                <a:schemeClr val="bg1"/>
              </a:gs>
              <a:gs pos="27000">
                <a:schemeClr val="accent1">
                  <a:lumMod val="75000"/>
                </a:schemeClr>
              </a:gs>
              <a:gs pos="75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1       </a:t>
            </a:r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7F8B06-9C9D-4139-8027-1F155E20061C}"/>
              </a:ext>
            </a:extLst>
          </p:cNvPr>
          <p:cNvSpPr txBox="1">
            <a:spLocks/>
          </p:cNvSpPr>
          <p:nvPr/>
        </p:nvSpPr>
        <p:spPr>
          <a:xfrm>
            <a:off x="2107306" y="70692"/>
            <a:ext cx="4461937" cy="802481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US" sz="2400" b="1" dirty="0">
                <a:latin typeface="+mn-lt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3445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B9E90-B601-4ABB-9275-7D4D5915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182" y="134558"/>
            <a:ext cx="6640251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Users and institutions in our database</a:t>
            </a:r>
            <a:br>
              <a:rPr lang="en-US" dirty="0"/>
            </a:br>
            <a:br>
              <a:rPr lang="en-US" dirty="0"/>
            </a:br>
            <a:r>
              <a:rPr lang="en-US" sz="1600" b="0" dirty="0"/>
              <a:t>2024 has seen a relevant increase with respect to the usual one</a:t>
            </a:r>
            <a:endParaRPr lang="en-US" b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01BED-2D0C-4336-9AE2-3FAE7736A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2BF5C-EF90-4568-B9FD-138F3897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16C28-383C-43B6-AD88-E515FD6C8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14"/>
          <a:stretch/>
        </p:blipFill>
        <p:spPr>
          <a:xfrm>
            <a:off x="1255353" y="934988"/>
            <a:ext cx="6571911" cy="198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C5E8A-ACBC-4DD4-9B63-86EDF3A94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85" y="2993612"/>
            <a:ext cx="6568778" cy="1701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423AD8-4EED-430D-9F5B-C34F074BA922}"/>
              </a:ext>
            </a:extLst>
          </p:cNvPr>
          <p:cNvSpPr txBox="1"/>
          <p:nvPr/>
        </p:nvSpPr>
        <p:spPr>
          <a:xfrm>
            <a:off x="2434397" y="565656"/>
            <a:ext cx="5126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More than 8000 users and 3000 institutions</a:t>
            </a:r>
          </a:p>
        </p:txBody>
      </p:sp>
    </p:spTree>
    <p:extLst>
      <p:ext uri="{BB962C8B-B14F-4D97-AF65-F5344CB8AC3E}">
        <p14:creationId xmlns:p14="http://schemas.microsoft.com/office/powerpoint/2010/main" val="425277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4A4AEC-3C10-4E9A-9BC1-CDDD885F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3910" y="38735"/>
            <a:ext cx="6477000" cy="40328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2100" b="1" dirty="0">
                <a:latin typeface="+mn-lt"/>
              </a:rPr>
              <a:t>Academic user proposals</a:t>
            </a:r>
            <a:br>
              <a:rPr lang="en-US" sz="2100" dirty="0"/>
            </a:br>
            <a:endParaRPr lang="en-US" sz="2100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B86A353-D669-46E3-BCD2-5C1AB960DC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774B1-4642-4372-96CD-E0AD270D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41" y="709541"/>
            <a:ext cx="4252294" cy="2910622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1285A0D1-8848-40A2-AE77-4DA1D44244ED}"/>
              </a:ext>
            </a:extLst>
          </p:cNvPr>
          <p:cNvSpPr/>
          <p:nvPr/>
        </p:nvSpPr>
        <p:spPr>
          <a:xfrm>
            <a:off x="286304" y="3721394"/>
            <a:ext cx="8462337" cy="1176832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ADEF2-3438-43D1-90F4-1F8F5E2BFFBC}"/>
              </a:ext>
            </a:extLst>
          </p:cNvPr>
          <p:cNvSpPr txBox="1"/>
          <p:nvPr/>
        </p:nvSpPr>
        <p:spPr>
          <a:xfrm>
            <a:off x="4087732" y="4098747"/>
            <a:ext cx="9685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BLs only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89C035-E40D-4510-85FD-603FF8DD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58" y="3803767"/>
            <a:ext cx="3610615" cy="950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859D59-2E54-45CA-87ED-5614526BD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424" y="3808318"/>
            <a:ext cx="3118059" cy="1061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4E883-1FB3-48F7-A9FD-7A853D897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6" y="662387"/>
            <a:ext cx="4573811" cy="28834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DAC55-B304-46DB-98BC-323CB1FE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4211245-B0D4-4AFA-BDD4-54784736E896}"/>
              </a:ext>
            </a:extLst>
          </p:cNvPr>
          <p:cNvSpPr txBox="1">
            <a:spLocks/>
          </p:cNvSpPr>
          <p:nvPr/>
        </p:nvSpPr>
        <p:spPr>
          <a:xfrm rot="21030961">
            <a:off x="4604434" y="385270"/>
            <a:ext cx="3681511" cy="403281"/>
          </a:xfrm>
          <a:prstGeom prst="rect">
            <a:avLst/>
          </a:prstGeom>
          <a:solidFill>
            <a:schemeClr val="accent6">
              <a:lumMod val="40000"/>
              <a:lumOff val="60000"/>
              <a:alpha val="67843"/>
            </a:schemeClr>
          </a:solidFill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1" dirty="0">
                <a:latin typeface="+mn-lt"/>
              </a:rPr>
              <a:t>Call 2025-I is open until 09/09</a:t>
            </a:r>
            <a:endParaRPr lang="en-US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466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BF3A0-641C-4772-A07C-3C8715AC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834D4-D513-4CF3-85EA-5F157893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FFDD-468D-4BA3-A8EB-452BDF54A5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54202-338D-43C0-9C6A-87C7B5257835}"/>
              </a:ext>
            </a:extLst>
          </p:cNvPr>
          <p:cNvSpPr txBox="1"/>
          <p:nvPr/>
        </p:nvSpPr>
        <p:spPr>
          <a:xfrm>
            <a:off x="1336737" y="91769"/>
            <a:ext cx="5827059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cs typeface="Arial" panose="020B0604020202020204" pitchFamily="34" charset="0"/>
              </a:rPr>
              <a:t>National academic proposals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9B4B5-75D1-46EE-88B9-4307CD811672}"/>
              </a:ext>
            </a:extLst>
          </p:cNvPr>
          <p:cNvSpPr txBox="1"/>
          <p:nvPr/>
        </p:nvSpPr>
        <p:spPr>
          <a:xfrm>
            <a:off x="1425174" y="568822"/>
            <a:ext cx="5827059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3231 submitted, 1865 granted</a:t>
            </a: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74C65-A01E-48AD-AC51-DFEDC7801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84" y="984320"/>
            <a:ext cx="6655837" cy="37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8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F5A07E-05C4-4755-92F5-B076EA47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94" y="1423056"/>
            <a:ext cx="6340596" cy="37112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EE677-09F8-464E-9059-57540C1F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834D4-D513-4CF3-85EA-5F157893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FFDD-468D-4BA3-A8EB-452BDF54A5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868863"/>
            <a:ext cx="2057400" cy="274637"/>
          </a:xfrm>
        </p:spPr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54202-338D-43C0-9C6A-87C7B5257835}"/>
              </a:ext>
            </a:extLst>
          </p:cNvPr>
          <p:cNvSpPr txBox="1"/>
          <p:nvPr/>
        </p:nvSpPr>
        <p:spPr>
          <a:xfrm>
            <a:off x="5097558" y="290394"/>
            <a:ext cx="3363109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International academic proposals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9B4B5-75D1-46EE-88B9-4307CD811672}"/>
              </a:ext>
            </a:extLst>
          </p:cNvPr>
          <p:cNvSpPr txBox="1"/>
          <p:nvPr/>
        </p:nvSpPr>
        <p:spPr>
          <a:xfrm>
            <a:off x="11010" y="4081670"/>
            <a:ext cx="4001173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2203 submitted, 1063 granted</a:t>
            </a: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95639-3E26-4515-A8E6-30577A23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4" y="33003"/>
            <a:ext cx="4950833" cy="23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7FC9F315-CE45-439D-BFD0-A012E26F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117F3-2E49-408B-A80D-7BC152E6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ALBA and its future, ALBA II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88267" y="123825"/>
            <a:ext cx="5655733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Scientific productivity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217488"/>
            <a:ext cx="457200" cy="254000"/>
          </a:xfrm>
        </p:spPr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 dirty="0"/>
          </a:p>
        </p:txBody>
      </p:sp>
      <p:sp>
        <p:nvSpPr>
          <p:cNvPr id="16" name="TextBox 15"/>
          <p:cNvSpPr txBox="1"/>
          <p:nvPr/>
        </p:nvSpPr>
        <p:spPr>
          <a:xfrm>
            <a:off x="7281829" y="2938539"/>
            <a:ext cx="708539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16209" y="3341282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67CA05-78DD-4271-ACDF-ADAC514C22B4}"/>
              </a:ext>
            </a:extLst>
          </p:cNvPr>
          <p:cNvSpPr txBox="1"/>
          <p:nvPr/>
        </p:nvSpPr>
        <p:spPr>
          <a:xfrm>
            <a:off x="4365614" y="3849206"/>
            <a:ext cx="4268312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2022: &lt;IF&gt; = 10.3;  51% of publications with IF&gt;7</a:t>
            </a:r>
          </a:p>
          <a:p>
            <a:r>
              <a:rPr lang="en-US" sz="1400" dirty="0">
                <a:cs typeface="Arial" panose="020B0604020202020204" pitchFamily="34" charset="0"/>
              </a:rPr>
              <a:t>2023: &lt;IF&gt; = 9.1;  41% of publications with IF&gt;7</a:t>
            </a:r>
          </a:p>
          <a:p>
            <a:r>
              <a:rPr lang="en-US" sz="1400" dirty="0">
                <a:cs typeface="Arial" panose="020B0604020202020204" pitchFamily="34" charset="0"/>
              </a:rPr>
              <a:t>2024: &lt;IF&gt; = 10.6;  43% of publications with IF&gt;7</a:t>
            </a: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D4B3E-240A-4B36-A6A3-E523548231FF}"/>
              </a:ext>
            </a:extLst>
          </p:cNvPr>
          <p:cNvSpPr txBox="1"/>
          <p:nvPr/>
        </p:nvSpPr>
        <p:spPr>
          <a:xfrm>
            <a:off x="4801504" y="3485858"/>
            <a:ext cx="295760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600" b="1" dirty="0">
                <a:cs typeface="Arial" panose="020B0604020202020204" pitchFamily="34" charset="0"/>
              </a:rPr>
              <a:t>Publications based on beamtime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0D4A39-59AE-44D9-A24B-DA29E6A1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79" y="3624338"/>
            <a:ext cx="3509186" cy="127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DC495-FE49-4551-915F-47E314D1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129" y="573722"/>
            <a:ext cx="2839244" cy="2854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A4FBC-26B3-47E1-BC31-007FA9DC8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09" y="530225"/>
            <a:ext cx="3892874" cy="30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3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62DB5D-FFE4-443A-AB62-F2C6B953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99" y="1144678"/>
            <a:ext cx="3824330" cy="34504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BCDC0-C205-4594-897D-28E36067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7939DA-70EE-4678-A6A3-0943E9DD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A3ECE-3B1F-4678-B17E-AFCD00D1C9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217488"/>
            <a:ext cx="457200" cy="254000"/>
          </a:xfrm>
        </p:spPr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873FC6-7AEE-4E25-99C1-9B16314A4511}"/>
              </a:ext>
            </a:extLst>
          </p:cNvPr>
          <p:cNvSpPr txBox="1">
            <a:spLocks/>
          </p:cNvSpPr>
          <p:nvPr/>
        </p:nvSpPr>
        <p:spPr>
          <a:xfrm>
            <a:off x="3135516" y="132093"/>
            <a:ext cx="5371713" cy="15609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latin typeface="+mn-lt"/>
              </a:rPr>
              <a:t>Protein Data Base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+mn-lt"/>
              </a:rPr>
              <a:t>reached the 1000 resolved proteins at XALOC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+mn-lt"/>
              </a:rPr>
              <a:t>(see </a:t>
            </a:r>
            <a:r>
              <a:rPr lang="en-US" b="1" dirty="0">
                <a:latin typeface="+mn-lt"/>
                <a:hlinkClick r:id="rId3"/>
              </a:rPr>
              <a:t>PDB from Synchrotrons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ECC65-0B50-4492-B1F5-CCF2B45EEC31}"/>
              </a:ext>
            </a:extLst>
          </p:cNvPr>
          <p:cNvSpPr/>
          <p:nvPr/>
        </p:nvSpPr>
        <p:spPr>
          <a:xfrm>
            <a:off x="277418" y="2954612"/>
            <a:ext cx="43534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After a decade of operation, the </a:t>
            </a:r>
            <a:r>
              <a:rPr lang="en-US" sz="1400" b="1" dirty="0">
                <a:solidFill>
                  <a:srgbClr val="112E50"/>
                </a:solidFill>
                <a:hlinkClick r:id="rId4"/>
              </a:rPr>
              <a:t>macromolecular crystallography (MX) beamline XALOC</a:t>
            </a:r>
            <a:r>
              <a:rPr lang="en-US" sz="1400" dirty="0">
                <a:solidFill>
                  <a:srgbClr val="000000"/>
                </a:solidFill>
              </a:rPr>
              <a:t> has </a:t>
            </a:r>
            <a:r>
              <a:rPr lang="en-US" sz="1400" b="1" dirty="0">
                <a:solidFill>
                  <a:srgbClr val="000000"/>
                </a:solidFill>
              </a:rPr>
              <a:t>determined +1000 structures</a:t>
            </a:r>
            <a:r>
              <a:rPr lang="en-US" sz="1400" dirty="0">
                <a:solidFill>
                  <a:srgbClr val="000000"/>
                </a:solidFill>
              </a:rPr>
              <a:t>, and made them public in the </a:t>
            </a:r>
            <a:r>
              <a:rPr lang="en-US" sz="1400" dirty="0">
                <a:solidFill>
                  <a:srgbClr val="112E50"/>
                </a:solidFill>
                <a:hlinkClick r:id="rId5"/>
              </a:rPr>
              <a:t>Protein Data Bank (PDB)</a:t>
            </a:r>
            <a:r>
              <a:rPr lang="en-US" sz="1400" dirty="0">
                <a:solidFill>
                  <a:srgbClr val="000000"/>
                </a:solidFill>
              </a:rPr>
              <a:t>. The macromolecules and macromolecular complexes are involved in a myriad of relevant biological processes and research topics such as drug discovery, diseases or living organisms' functions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C30CE0-7F1E-4902-A787-F77DCE81E278}"/>
              </a:ext>
            </a:extLst>
          </p:cNvPr>
          <p:cNvSpPr/>
          <p:nvPr/>
        </p:nvSpPr>
        <p:spPr>
          <a:xfrm>
            <a:off x="6417447" y="4555050"/>
            <a:ext cx="2378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700" b="1" i="1" dirty="0">
                <a:solidFill>
                  <a:srgbClr val="333333"/>
                </a:solidFill>
                <a:latin typeface="Helvetica Neue"/>
              </a:rPr>
              <a:t>PDB DOI: </a:t>
            </a:r>
            <a:r>
              <a:rPr lang="en-US" sz="700" i="1" dirty="0">
                <a:solidFill>
                  <a:srgbClr val="337AB7"/>
                </a:solidFill>
                <a:latin typeface="Helvetica Neue"/>
                <a:hlinkClick r:id="rId6"/>
              </a:rPr>
              <a:t>https://doi.org/10.2210/pdb8P4Q/pdb</a:t>
            </a:r>
            <a:endParaRPr lang="en-US" sz="700" i="1" dirty="0">
              <a:solidFill>
                <a:srgbClr val="333333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700" b="1" i="1" dirty="0">
                <a:solidFill>
                  <a:srgbClr val="333333"/>
                </a:solidFill>
                <a:latin typeface="Helvetica Neue"/>
              </a:rPr>
              <a:t>Classification: </a:t>
            </a:r>
            <a:r>
              <a:rPr lang="en-US" sz="700" b="1" i="1" dirty="0">
                <a:solidFill>
                  <a:srgbClr val="337AB7"/>
                </a:solidFill>
                <a:latin typeface="Helvetica Neue"/>
                <a:hlinkClick r:id="rId7"/>
              </a:rPr>
              <a:t>BIOSYNTHETIC PROTEIN</a:t>
            </a:r>
            <a:endParaRPr lang="en-US" sz="700" i="1" dirty="0">
              <a:solidFill>
                <a:srgbClr val="333333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700" b="1" i="1" dirty="0">
                <a:solidFill>
                  <a:srgbClr val="333333"/>
                </a:solidFill>
                <a:latin typeface="Helvetica Neue"/>
              </a:rPr>
              <a:t>Organism(s): </a:t>
            </a:r>
            <a:r>
              <a:rPr lang="en-US" sz="700" i="1" dirty="0" err="1">
                <a:solidFill>
                  <a:srgbClr val="337AB7"/>
                </a:solidFill>
                <a:latin typeface="Helvetica Neue"/>
                <a:hlinkClick r:id="rId8"/>
              </a:rPr>
              <a:t>Synechocystis</a:t>
            </a:r>
            <a:r>
              <a:rPr lang="en-US" sz="700" i="1" dirty="0">
                <a:solidFill>
                  <a:srgbClr val="337AB7"/>
                </a:solidFill>
                <a:latin typeface="Helvetica Neue"/>
                <a:hlinkClick r:id="rId8"/>
              </a:rPr>
              <a:t> sp. PCC 6803</a:t>
            </a:r>
            <a:endParaRPr lang="en-US" sz="700" i="1" dirty="0">
              <a:solidFill>
                <a:srgbClr val="333333"/>
              </a:solidFill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700" b="1" i="1" dirty="0">
                <a:solidFill>
                  <a:srgbClr val="333333"/>
                </a:solidFill>
                <a:latin typeface="Helvetica Neue"/>
              </a:rPr>
              <a:t>Expression System: </a:t>
            </a:r>
            <a:r>
              <a:rPr lang="en-US" sz="700" i="1" dirty="0">
                <a:solidFill>
                  <a:srgbClr val="337AB7"/>
                </a:solidFill>
                <a:latin typeface="Helvetica Neue"/>
                <a:hlinkClick r:id="rId9"/>
              </a:rPr>
              <a:t>Escherichia coli BL21(DE3)</a:t>
            </a:r>
            <a:endParaRPr lang="en-US" sz="700" b="0" i="1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C36DB-269B-460F-A33D-B103D04A0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771" y="433218"/>
            <a:ext cx="3319661" cy="244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50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1021F7-889E-4FB3-956B-1FC299BA1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23" y="-40490"/>
            <a:ext cx="3200400" cy="12594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C5899-A860-4486-8068-CC12574D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C4A7-9B60-4AF8-A7E6-AEFAED70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08092-C232-4178-82AF-F217ACB51FE8}"/>
              </a:ext>
            </a:extLst>
          </p:cNvPr>
          <p:cNvSpPr txBox="1">
            <a:spLocks/>
          </p:cNvSpPr>
          <p:nvPr/>
        </p:nvSpPr>
        <p:spPr>
          <a:xfrm>
            <a:off x="1259029" y="138158"/>
            <a:ext cx="3925888" cy="4222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Life Science Section</a:t>
            </a:r>
            <a:endParaRPr lang="en-US" sz="2700" b="1" i="1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379786-6C12-4919-8838-C9CAF432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27" y="1093488"/>
            <a:ext cx="1643062" cy="1643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164D4-2B37-4088-8157-B2185267E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601" y="1093488"/>
            <a:ext cx="1647797" cy="1643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E6D317-CB45-4819-B1D4-9985723EE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354" y="2824476"/>
            <a:ext cx="1643062" cy="166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72DDD-91A6-427D-A4ED-831D21A72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27" y="2824476"/>
            <a:ext cx="1643062" cy="1652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89BD5-2A11-4ADB-B8C9-45ABE0B23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621" y="2831808"/>
            <a:ext cx="1686555" cy="166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5C8762-DC34-42CB-82A9-91A563D4C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621" y="1115408"/>
            <a:ext cx="1667957" cy="1652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4A157-38CA-4D38-8E1D-79410D8E8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7786" y="1115408"/>
            <a:ext cx="1686555" cy="1667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9DF52-16AC-4075-94EF-699B9B8B3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175" y="2831808"/>
            <a:ext cx="1640453" cy="16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49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5C8A1-B465-4B84-84E6-6F49B10C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EF52E-951F-4F38-B809-80D34D6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33DCEC-3E5E-4943-B66D-EAEB9D0DCAD0}"/>
              </a:ext>
            </a:extLst>
          </p:cNvPr>
          <p:cNvSpPr txBox="1">
            <a:spLocks/>
          </p:cNvSpPr>
          <p:nvPr/>
        </p:nvSpPr>
        <p:spPr>
          <a:xfrm>
            <a:off x="1101485" y="178719"/>
            <a:ext cx="4777780" cy="7387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 and Materials Science Section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720D70-E6D3-4540-B787-A1166049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3200400" cy="1192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5C315-F277-4720-9BF1-9152F083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025" y="1208933"/>
            <a:ext cx="1683102" cy="1663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51F6B8-A253-4F46-B812-C52576B61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09" y="1223638"/>
            <a:ext cx="1629455" cy="1634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92AFA0-EBD1-40B1-9289-CCD395FD9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173" y="1192306"/>
            <a:ext cx="1650163" cy="1698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9E4187-344A-4799-9B14-7373319C0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074" y="2957504"/>
            <a:ext cx="1658673" cy="1673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67639-1AEF-4F2D-98FB-7DCE60815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53" y="2930665"/>
            <a:ext cx="1663537" cy="1673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AB84F-7557-448B-BB88-EC1C58329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173" y="2979273"/>
            <a:ext cx="1682993" cy="1658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9310D-6CCE-43B4-BF22-F61A38714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93" y="1223638"/>
            <a:ext cx="1629455" cy="1617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5A690-2BF1-4EFC-913B-87281B8D3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025" y="2972238"/>
            <a:ext cx="1683102" cy="16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6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2D96C-6FC5-4718-8B30-1EDBC703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0D974-1F67-42AE-9C68-A5749406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7FBF8-FD87-4C9D-A364-8AD4F944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3200400" cy="1191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3539E-73BF-4809-9068-0D20CE39B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2" y="1135794"/>
            <a:ext cx="1695709" cy="1710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08FE5-6C6D-4588-9929-3C38E74B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93" y="1175539"/>
            <a:ext cx="1705044" cy="169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1CFD3-92D0-47C0-86E1-D05B9D4D9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523" y="1175538"/>
            <a:ext cx="1635576" cy="1654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F9106-085D-4973-9940-25527A78C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050" y="2996017"/>
            <a:ext cx="1728788" cy="1709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B90168-16C3-4BF0-A4D1-F77D2368B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948" y="2942479"/>
            <a:ext cx="1708989" cy="169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9A09F-AC2B-48E5-8275-E77A6137C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62" y="2961683"/>
            <a:ext cx="1689013" cy="1714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F383A-D0ED-47CA-B672-55BF2DF21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8386" y="2942478"/>
            <a:ext cx="1689013" cy="1745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F3F67A-7D96-4FCF-92A9-B5AA927EF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6589" y="1163333"/>
            <a:ext cx="1695709" cy="171441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3147A6-03A5-4166-B85F-D9CB7B625A26}"/>
              </a:ext>
            </a:extLst>
          </p:cNvPr>
          <p:cNvSpPr txBox="1">
            <a:spLocks/>
          </p:cNvSpPr>
          <p:nvPr/>
        </p:nvSpPr>
        <p:spPr>
          <a:xfrm>
            <a:off x="1019668" y="88363"/>
            <a:ext cx="4622942" cy="733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Electronic and Magnetic Structure of Matter Section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381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4 September 2024 - ALBA User Meeting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and its future, ALBA II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pPr defTabSz="914378">
              <a:defRPr/>
            </a:pPr>
            <a:fld id="{59A3C1E9-1E17-4B2D-975E-2F80F7CB45F8}" type="slidenum">
              <a:rPr lang="es-ES">
                <a:solidFill>
                  <a:prstClr val="white"/>
                </a:solidFill>
              </a:rPr>
              <a:pPr defTabSz="914378">
                <a:defRPr/>
              </a:pPr>
              <a:t>2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213650" y="152941"/>
            <a:ext cx="6633347" cy="66845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ALBA: past, present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5140912" y="3227592"/>
            <a:ext cx="28157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189518"/>
              </p:ext>
            </p:extLst>
          </p:nvPr>
        </p:nvGraphicFramePr>
        <p:xfrm>
          <a:off x="163774" y="1154163"/>
          <a:ext cx="8913175" cy="379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307325" y="942292"/>
            <a:ext cx="2939968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2003 – Creation of CELLS Consortium (Spanish Government and regional Catalan Government), and agreement on facility funding for the period 2003 to 2022</a:t>
            </a:r>
          </a:p>
          <a:p>
            <a:pPr defTabSz="914378"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2023 – Addendum for 2023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09108-87B4-4C8A-99BD-8D9F992851AA}"/>
              </a:ext>
            </a:extLst>
          </p:cNvPr>
          <p:cNvSpPr/>
          <p:nvPr/>
        </p:nvSpPr>
        <p:spPr>
          <a:xfrm>
            <a:off x="5259636" y="917879"/>
            <a:ext cx="2939968" cy="461665"/>
          </a:xfrm>
          <a:prstGeom prst="rect">
            <a:avLst/>
          </a:prstGeom>
          <a:solidFill>
            <a:srgbClr val="00E7E2"/>
          </a:solidFill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Now: waiting for government approval of facility funding up to 2038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30" y="3011773"/>
            <a:ext cx="1361151" cy="6487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2491846" y="3531781"/>
            <a:ext cx="177696" cy="18409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2491846" y="3773357"/>
            <a:ext cx="1025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2006</a:t>
            </a:r>
          </a:p>
          <a:p>
            <a:pPr defTabSz="914378">
              <a:defRPr/>
            </a:pP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Starting ALBA construction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614" y="1963709"/>
            <a:ext cx="1388204" cy="76662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960" y="2469673"/>
            <a:ext cx="1379674" cy="6487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1A0C80-169A-417F-B300-9304FF727A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 b="9252"/>
          <a:stretch/>
        </p:blipFill>
        <p:spPr>
          <a:xfrm>
            <a:off x="5563728" y="3357931"/>
            <a:ext cx="2779343" cy="987262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63404" y="1450533"/>
            <a:ext cx="12650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i="1" dirty="0"/>
              <a:t>92 </a:t>
            </a:r>
            <a:r>
              <a:rPr lang="es-ES" sz="1350" i="1" dirty="0" err="1"/>
              <a:t>different</a:t>
            </a:r>
            <a:r>
              <a:rPr lang="es-ES" sz="1350" i="1" dirty="0"/>
              <a:t> </a:t>
            </a:r>
            <a:r>
              <a:rPr lang="es-ES" sz="1350" i="1" dirty="0" err="1"/>
              <a:t>clients</a:t>
            </a:r>
            <a:endParaRPr lang="en-US" sz="135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1D081-1E65-42CC-B256-6F2F0ADEDA8F}"/>
              </a:ext>
            </a:extLst>
          </p:cNvPr>
          <p:cNvSpPr txBox="1"/>
          <p:nvPr/>
        </p:nvSpPr>
        <p:spPr>
          <a:xfrm>
            <a:off x="2534461" y="-18452"/>
            <a:ext cx="4798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INDUSTRIAL BEAMTIME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ECFA0-0DD3-4F8B-BA45-85D3615B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3" y="2550063"/>
            <a:ext cx="3567419" cy="2413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7F503-55F3-4270-9D64-328878E1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03" y="420129"/>
            <a:ext cx="3438442" cy="197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BAB82-DAAB-434E-A0F6-C5D10F177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333" y="502031"/>
            <a:ext cx="3438442" cy="1966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A22E7-4581-4086-97E5-B915CF2D0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4" y="2550062"/>
            <a:ext cx="4023602" cy="24136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22E2F-FC86-41FD-B35A-A02DEA445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900" dirty="0"/>
              <a:t>4 September 2024 - ALBA User Meeting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BC264-4DF2-4BBD-9181-99C6CE0F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4492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4887F-C53B-402E-B3C2-B81998A3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39A76-7FAA-4479-93AB-CE6E74B2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F2A3C-07A4-4390-ACF1-BF75A880B4E2}"/>
              </a:ext>
            </a:extLst>
          </p:cNvPr>
          <p:cNvSpPr txBox="1"/>
          <p:nvPr/>
        </p:nvSpPr>
        <p:spPr>
          <a:xfrm>
            <a:off x="2752483" y="22225"/>
            <a:ext cx="333546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cs typeface="Arial" panose="020B0604020202020204" pitchFamily="34" charset="0"/>
              </a:rPr>
              <a:t>ALBA Priorities today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2A77DB-65C1-48E9-822A-7B8818C57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978690"/>
              </p:ext>
            </p:extLst>
          </p:nvPr>
        </p:nvGraphicFramePr>
        <p:xfrm>
          <a:off x="1175097" y="5778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9198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C09C3-8DE1-4B92-A460-57EE1441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45768D-2861-45CC-A80F-7325A82D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8AD6D-696B-4C7B-BA51-C5C34436A146}"/>
              </a:ext>
            </a:extLst>
          </p:cNvPr>
          <p:cNvSpPr/>
          <p:nvPr/>
        </p:nvSpPr>
        <p:spPr>
          <a:xfrm>
            <a:off x="177800" y="2481232"/>
            <a:ext cx="4283075" cy="2123658"/>
          </a:xfrm>
          <a:prstGeom prst="rect">
            <a:avLst/>
          </a:prstGeom>
          <a:solidFill>
            <a:srgbClr val="8CECFC"/>
          </a:solidFill>
        </p:spPr>
        <p:txBody>
          <a:bodyPr wrap="square">
            <a:spAutoFit/>
          </a:bodyPr>
          <a:lstStyle/>
          <a:p>
            <a:r>
              <a:rPr lang="en-US" b="1" dirty="0"/>
              <a:t>What</a:t>
            </a:r>
            <a:r>
              <a:rPr lang="en-US" dirty="0"/>
              <a:t> </a:t>
            </a:r>
          </a:p>
          <a:p>
            <a:r>
              <a:rPr lang="en-US" dirty="0"/>
              <a:t>• </a:t>
            </a:r>
            <a:r>
              <a:rPr lang="en-US" sz="1600" dirty="0"/>
              <a:t>Advance techniques and methods to be put at the service of the community</a:t>
            </a:r>
          </a:p>
          <a:p>
            <a:r>
              <a:rPr lang="en-US" sz="1600" dirty="0"/>
              <a:t> • Act as cross-link between beamlines, EM and SPM platforms, advanced data analysis, collaborating institutions, and user community</a:t>
            </a:r>
          </a:p>
          <a:p>
            <a:r>
              <a:rPr lang="en-US" sz="1600" dirty="0"/>
              <a:t>• Establish ALBA as leading facility in target areas </a:t>
            </a:r>
          </a:p>
          <a:p>
            <a:r>
              <a:rPr lang="en-US" sz="1600" dirty="0"/>
              <a:t>• Bridge towards ALBAII and partner institutions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ABC73F-9F97-4B11-9B1C-C5F669814BB5}"/>
              </a:ext>
            </a:extLst>
          </p:cNvPr>
          <p:cNvSpPr txBox="1">
            <a:spLocks/>
          </p:cNvSpPr>
          <p:nvPr/>
        </p:nvSpPr>
        <p:spPr>
          <a:xfrm>
            <a:off x="1745233" y="0"/>
            <a:ext cx="6331967" cy="114322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70C0"/>
                </a:solidFill>
                <a:latin typeface="+mn-lt"/>
              </a:rPr>
              <a:t>Interdisciplinary and </a:t>
            </a:r>
            <a:r>
              <a:rPr lang="en-US" sz="2800" b="1" dirty="0" err="1">
                <a:solidFill>
                  <a:srgbClr val="0070C0"/>
                </a:solidFill>
                <a:latin typeface="+mn-lt"/>
              </a:rPr>
              <a:t>MultiModal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 Section</a:t>
            </a:r>
          </a:p>
          <a:p>
            <a:pPr algn="r">
              <a:lnSpc>
                <a:spcPct val="110000"/>
              </a:lnSpc>
            </a:pPr>
            <a:endParaRPr lang="en-US" sz="2000" b="1" i="1" dirty="0">
              <a:solidFill>
                <a:srgbClr val="0070C0"/>
              </a:solidFill>
              <a:latin typeface="+mn-lt"/>
            </a:endParaRPr>
          </a:p>
          <a:p>
            <a:pPr algn="r">
              <a:lnSpc>
                <a:spcPct val="110000"/>
              </a:lnSpc>
            </a:pPr>
            <a:r>
              <a:rPr lang="en-US" sz="2000" b="1" i="1" dirty="0">
                <a:solidFill>
                  <a:srgbClr val="0070C0"/>
                </a:solidFill>
                <a:latin typeface="+mn-lt"/>
              </a:rPr>
              <a:t>Just established – see Lucia Aballe talk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C3D9A-C650-453D-AA12-80988FB1D854}"/>
              </a:ext>
            </a:extLst>
          </p:cNvPr>
          <p:cNvSpPr/>
          <p:nvPr/>
        </p:nvSpPr>
        <p:spPr>
          <a:xfrm>
            <a:off x="4572000" y="2173455"/>
            <a:ext cx="4371975" cy="2431435"/>
          </a:xfrm>
          <a:prstGeom prst="rect">
            <a:avLst/>
          </a:prstGeom>
          <a:solidFill>
            <a:srgbClr val="05A4BF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How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• </a:t>
            </a:r>
            <a:r>
              <a:rPr lang="en-US" sz="1600" dirty="0">
                <a:solidFill>
                  <a:schemeClr val="bg1"/>
                </a:solidFill>
              </a:rPr>
              <a:t>Development of new instrumentation, pipelines, workflows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• Foster multimodal &amp; multilength scale projects with ALBA &amp; external scientists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• Develop pilot projects, aligning research and industrial programs, make strategic alliances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• Research &amp; implement new technologies, acquire new partners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17ABEA-51A0-49BE-9507-9AD92319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3" y="457355"/>
            <a:ext cx="3159317" cy="19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7F7A15-100D-4099-A2C3-B9EFA4D2F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421" y="2813137"/>
            <a:ext cx="2186725" cy="1974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81112-FAB5-4DB3-9CDF-F2A11566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34" y="2571750"/>
            <a:ext cx="2452962" cy="20912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340940-84E4-4AED-9843-44BC0F45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FEA6D-4EE1-46F5-A07A-62F8BDE9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30D22-D013-4E3C-801D-B08BF8569F58}"/>
              </a:ext>
            </a:extLst>
          </p:cNvPr>
          <p:cNvSpPr/>
          <p:nvPr/>
        </p:nvSpPr>
        <p:spPr>
          <a:xfrm>
            <a:off x="2527589" y="47209"/>
            <a:ext cx="3920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2" algn="just" fontAlgn="base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Further develop user support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EA663-6527-49BA-8643-2F7BF5A280FC}"/>
              </a:ext>
            </a:extLst>
          </p:cNvPr>
          <p:cNvSpPr/>
          <p:nvPr/>
        </p:nvSpPr>
        <p:spPr>
          <a:xfrm>
            <a:off x="138340" y="508874"/>
            <a:ext cx="869861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alibri" panose="020F0502020204030204" pitchFamily="34" charset="0"/>
              <a:buChar char="-"/>
            </a:pPr>
            <a:r>
              <a:rPr lang="en-US" sz="1600" dirty="0"/>
              <a:t>Further develop own research capabilities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alibri" panose="020F0502020204030204" pitchFamily="34" charset="0"/>
              <a:buChar char="-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Data Management evolution - see Oscar Matilla talk tomorrow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New Access modes (i.e., implementation of Resident User, allowing the development of strategic research areas between the public user and ALBA, enhancing collaboration in the research and service capabilities)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Better integration of user labs into routine access, as the battery lab (with ICMAB), catalysis lab (with ICQ), cellular bio-safety 2 lab, 2D material lab,…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Multimodal instrumentation (see Lucia Aballe talk)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A1CF8356-4B9E-E7FB-FE30-06AADBDE9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2946" r="2562" b="12587"/>
          <a:stretch/>
        </p:blipFill>
        <p:spPr>
          <a:xfrm>
            <a:off x="6254750" y="2050176"/>
            <a:ext cx="2407429" cy="290247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246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E333D-73FA-4513-A8C6-0EB5D4DA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FF5D2-F6A2-45A9-B061-9994E7FB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E13F6-A51A-454B-96C8-E8F789B790EB}"/>
              </a:ext>
            </a:extLst>
          </p:cNvPr>
          <p:cNvSpPr/>
          <p:nvPr/>
        </p:nvSpPr>
        <p:spPr>
          <a:xfrm>
            <a:off x="4473575" y="456601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www.cells.es/en/public/news/a-new-data-portal-is-available-for-users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3CD3D-7A63-4363-8B40-2911929D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96" y="133031"/>
            <a:ext cx="6755407" cy="4296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680B8-43F7-49D5-BE60-6E82A099E83E}"/>
              </a:ext>
            </a:extLst>
          </p:cNvPr>
          <p:cNvSpPr txBox="1"/>
          <p:nvPr/>
        </p:nvSpPr>
        <p:spPr>
          <a:xfrm rot="16200000">
            <a:off x="-868327" y="2194913"/>
            <a:ext cx="245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See Oscar Matilla talk</a:t>
            </a:r>
          </a:p>
        </p:txBody>
      </p:sp>
    </p:spTree>
    <p:extLst>
      <p:ext uri="{BB962C8B-B14F-4D97-AF65-F5344CB8AC3E}">
        <p14:creationId xmlns:p14="http://schemas.microsoft.com/office/powerpoint/2010/main" val="287577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52A90-6B9C-44DE-A5D6-75FD1318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5051" y="4965065"/>
            <a:ext cx="2057400" cy="174172"/>
          </a:xfrm>
        </p:spPr>
        <p:txBody>
          <a:bodyPr/>
          <a:lstStyle/>
          <a:p>
            <a:r>
              <a:rPr lang="en-US" dirty="0"/>
              <a:t>38SAC, 27 June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10AAB-0A2B-4376-929A-8023ED1CB507}"/>
              </a:ext>
            </a:extLst>
          </p:cNvPr>
          <p:cNvSpPr/>
          <p:nvPr/>
        </p:nvSpPr>
        <p:spPr>
          <a:xfrm>
            <a:off x="744249" y="3409741"/>
            <a:ext cx="1752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Pharma industry workshop, 17 June 2022, organised by ALBA 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29EBD-6114-4A2B-BB19-C315D6579D76}"/>
              </a:ext>
            </a:extLst>
          </p:cNvPr>
          <p:cNvSpPr/>
          <p:nvPr/>
        </p:nvSpPr>
        <p:spPr>
          <a:xfrm>
            <a:off x="2653734" y="3503263"/>
            <a:ext cx="2302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IDDST congress,  12-14 July 2023, Amsterdam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0C4B8-FD3E-47D9-B0E8-921869559F17}"/>
              </a:ext>
            </a:extLst>
          </p:cNvPr>
          <p:cNvSpPr/>
          <p:nvPr/>
        </p:nvSpPr>
        <p:spPr>
          <a:xfrm>
            <a:off x="5486338" y="3499023"/>
            <a:ext cx="2239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Cosmetorium</a:t>
            </a:r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, 23-24 October 2024 ALBA will participate with a talk 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44C7C-4759-420F-BCBC-4D9981B6FCDD}"/>
              </a:ext>
            </a:extLst>
          </p:cNvPr>
          <p:cNvSpPr/>
          <p:nvPr/>
        </p:nvSpPr>
        <p:spPr>
          <a:xfrm rot="16200000">
            <a:off x="-181892" y="4042199"/>
            <a:ext cx="1173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solidFill>
                  <a:srgbClr val="1F4E79"/>
                </a:solidFill>
                <a:latin typeface="Maven Pro"/>
                <a:cs typeface="Calibri" panose="020F0502020204030204" pitchFamily="34" charset="0"/>
              </a:rPr>
              <a:t> </a:t>
            </a:r>
            <a:r>
              <a:rPr lang="es-ES_tradnl" sz="1600" b="1" dirty="0">
                <a:solidFill>
                  <a:srgbClr val="FF6600"/>
                </a:solidFill>
                <a:latin typeface="Maven Pro"/>
                <a:cs typeface="Calibri" panose="020F0502020204030204" pitchFamily="34" charset="0"/>
              </a:rPr>
              <a:t>O</a:t>
            </a:r>
            <a:r>
              <a:rPr lang="en-GB" sz="1600" b="1" dirty="0">
                <a:solidFill>
                  <a:srgbClr val="FF6600"/>
                </a:solidFill>
                <a:latin typeface="Maven Pro"/>
                <a:cs typeface="Calibri" panose="020F0502020204030204" pitchFamily="34" charset="0"/>
              </a:rPr>
              <a:t>UTREACH</a:t>
            </a:r>
            <a:endParaRPr lang="en-GB" sz="1600" b="1" dirty="0">
              <a:solidFill>
                <a:srgbClr val="FF66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9F963-E6E4-4758-8AB2-48D001322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0" y="3794024"/>
            <a:ext cx="1573638" cy="1105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855BC-3FF2-4E0C-8E37-F94EC2BF8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93" y="4072717"/>
            <a:ext cx="2491449" cy="633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B35C6-8757-407E-B03E-090B64A5B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98" y="4154702"/>
            <a:ext cx="2498011" cy="4209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505D38-9AA7-42A4-9094-88DA0A8166FB}"/>
              </a:ext>
            </a:extLst>
          </p:cNvPr>
          <p:cNvSpPr/>
          <p:nvPr/>
        </p:nvSpPr>
        <p:spPr>
          <a:xfrm>
            <a:off x="285305" y="3394612"/>
            <a:ext cx="7689671" cy="157040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DDF964-4117-47B1-B027-77B8F9440C86}"/>
              </a:ext>
            </a:extLst>
          </p:cNvPr>
          <p:cNvSpPr/>
          <p:nvPr/>
        </p:nvSpPr>
        <p:spPr>
          <a:xfrm>
            <a:off x="734111" y="1916949"/>
            <a:ext cx="2351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in close contact with Biocat and </a:t>
            </a:r>
            <a:r>
              <a:rPr lang="en-GB" sz="1000" dirty="0" err="1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Cataloniabio</a:t>
            </a:r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 (i.e. </a:t>
            </a:r>
            <a:r>
              <a:rPr lang="en-GB" sz="1000" dirty="0" err="1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Cataloniabio</a:t>
            </a:r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 on 28 April 2023, Biocat Tech Transfer, 25 April 2024) </a:t>
            </a:r>
            <a:endParaRPr lang="en-GB" sz="1000" dirty="0">
              <a:solidFill>
                <a:srgbClr val="0066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72E512-A999-4FC6-BEC9-491D3B8A324C}"/>
              </a:ext>
            </a:extLst>
          </p:cNvPr>
          <p:cNvSpPr/>
          <p:nvPr/>
        </p:nvSpPr>
        <p:spPr>
          <a:xfrm>
            <a:off x="3370784" y="1932763"/>
            <a:ext cx="2145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in contact with the Spanish Drug Discovery Network (i.e. 20 Nov 2023, 13-15 Nov 2024 at Valencia)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20460-280A-4C3D-9BD5-A8E5BA61CE34}"/>
              </a:ext>
            </a:extLst>
          </p:cNvPr>
          <p:cNvSpPr/>
          <p:nvPr/>
        </p:nvSpPr>
        <p:spPr>
          <a:xfrm>
            <a:off x="5645499" y="1916949"/>
            <a:ext cx="2388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is contact with the Sociedad Española de Biotecnologia (i.e. 29 September 2023) </a:t>
            </a:r>
            <a:endParaRPr lang="en-GB" sz="1000" dirty="0">
              <a:solidFill>
                <a:srgbClr val="006600"/>
              </a:solidFill>
            </a:endParaRPr>
          </a:p>
        </p:txBody>
      </p:sp>
      <p:pic>
        <p:nvPicPr>
          <p:cNvPr id="17" name="Imagen 4" descr="uc%3fid=1EW2p77FDsYm5sSOoJrKvBCmKpIrJ79HJ&amp;export=download">
            <a:extLst>
              <a:ext uri="{FF2B5EF4-FFF2-40B4-BE49-F238E27FC236}">
                <a16:creationId xmlns:a16="http://schemas.microsoft.com/office/drawing/2014/main" id="{41C3AAF0-268C-42D9-A848-04EE67C0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34" y="2419210"/>
            <a:ext cx="1558030" cy="70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A69AB9-9A4B-4F3E-B2B6-68E756303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0" y="2470947"/>
            <a:ext cx="76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35D3D-0209-4BA5-BB2A-6CD13D9A3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092" y="2389304"/>
            <a:ext cx="1755836" cy="87791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FFB0BC-02A5-4EB6-89CC-FA4621E01054}"/>
              </a:ext>
            </a:extLst>
          </p:cNvPr>
          <p:cNvSpPr/>
          <p:nvPr/>
        </p:nvSpPr>
        <p:spPr>
          <a:xfrm>
            <a:off x="276225" y="1920926"/>
            <a:ext cx="7689671" cy="1406864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6030B0-8CA1-4C94-A869-A46247DBA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3354" y="2638680"/>
            <a:ext cx="2090738" cy="3381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EB9026-A8F5-4FD3-93DC-01DF4502B5C3}"/>
              </a:ext>
            </a:extLst>
          </p:cNvPr>
          <p:cNvSpPr/>
          <p:nvPr/>
        </p:nvSpPr>
        <p:spPr>
          <a:xfrm>
            <a:off x="3360305" y="846028"/>
            <a:ext cx="1285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9900CC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Industry Scientist  focussed on pharmaceutic industry needs</a:t>
            </a:r>
            <a:endParaRPr lang="en-GB" sz="1000" dirty="0">
              <a:solidFill>
                <a:srgbClr val="9900C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FEACF5-8169-42C8-BE2D-9A8069EB530B}"/>
              </a:ext>
            </a:extLst>
          </p:cNvPr>
          <p:cNvSpPr/>
          <p:nvPr/>
        </p:nvSpPr>
        <p:spPr>
          <a:xfrm>
            <a:off x="6545899" y="526658"/>
            <a:ext cx="13331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9900CC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Drug development and discovery services, cryo-TEM and crystallization platform for Pharmaceutical applications</a:t>
            </a:r>
            <a:endParaRPr lang="en-GB" sz="1000" dirty="0">
              <a:solidFill>
                <a:srgbClr val="9900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0E568B-7771-4C5B-AE5B-CC57D6E1E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870" y="659712"/>
            <a:ext cx="2256765" cy="978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E8CBDC-DFAE-4E94-BF2B-63A862C04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311" y="668503"/>
            <a:ext cx="1927306" cy="9788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C50444-75FD-468E-B682-5FB59F814E4E}"/>
              </a:ext>
            </a:extLst>
          </p:cNvPr>
          <p:cNvSpPr/>
          <p:nvPr/>
        </p:nvSpPr>
        <p:spPr>
          <a:xfrm>
            <a:off x="285305" y="445699"/>
            <a:ext cx="7689671" cy="1406864"/>
          </a:xfrm>
          <a:prstGeom prst="rect">
            <a:avLst/>
          </a:prstGeom>
          <a:noFill/>
          <a:ln w="190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B76DBC-27DA-4601-A889-E3F3C816BA23}"/>
              </a:ext>
            </a:extLst>
          </p:cNvPr>
          <p:cNvSpPr/>
          <p:nvPr/>
        </p:nvSpPr>
        <p:spPr>
          <a:xfrm rot="16200000">
            <a:off x="-324657" y="2354962"/>
            <a:ext cx="1540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006600"/>
                </a:solidFill>
                <a:latin typeface="Maven Pro"/>
                <a:cs typeface="Calibri" panose="020F0502020204030204" pitchFamily="34" charset="0"/>
              </a:rPr>
              <a:t>N</a:t>
            </a:r>
            <a:r>
              <a:rPr lang="en-GB" sz="1600" b="1" dirty="0">
                <a:solidFill>
                  <a:srgbClr val="006600"/>
                </a:solidFill>
                <a:latin typeface="Maven Pro"/>
                <a:cs typeface="Calibri" panose="020F0502020204030204" pitchFamily="34" charset="0"/>
              </a:rPr>
              <a:t>ETWORKING</a:t>
            </a:r>
            <a:endParaRPr lang="en-GB" sz="1600" b="1" dirty="0">
              <a:solidFill>
                <a:srgbClr val="0066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74B16-01F5-45E3-B139-9C5FFE2F36D8}"/>
              </a:ext>
            </a:extLst>
          </p:cNvPr>
          <p:cNvSpPr/>
          <p:nvPr/>
        </p:nvSpPr>
        <p:spPr>
          <a:xfrm rot="16200000">
            <a:off x="-187721" y="767719"/>
            <a:ext cx="154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9900CC"/>
                </a:solidFill>
                <a:latin typeface="Maven Pro"/>
                <a:cs typeface="Calibri" panose="020F0502020204030204" pitchFamily="34" charset="0"/>
              </a:rPr>
              <a:t>EXPLOITIN</a:t>
            </a:r>
            <a:r>
              <a:rPr lang="es-ES_tradnl" sz="1600" b="1" dirty="0">
                <a:solidFill>
                  <a:schemeClr val="bg1"/>
                </a:solidFill>
                <a:latin typeface="Maven Pro"/>
                <a:cs typeface="Calibri" panose="020F0502020204030204" pitchFamily="34" charset="0"/>
              </a:rPr>
              <a:t>G</a:t>
            </a:r>
            <a:r>
              <a:rPr lang="es-ES_tradnl" sz="1600" b="1" dirty="0">
                <a:solidFill>
                  <a:srgbClr val="9900CC"/>
                </a:solidFill>
                <a:latin typeface="Maven Pro"/>
                <a:cs typeface="Calibri" panose="020F0502020204030204" pitchFamily="34" charset="0"/>
              </a:rPr>
              <a:t> CAPABILITIES</a:t>
            </a:r>
            <a:endParaRPr lang="en-GB" sz="1600" b="1" dirty="0">
              <a:solidFill>
                <a:srgbClr val="9900CC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14EDCE3-4FE5-4066-A97D-D2DCA7236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643" y="8290"/>
            <a:ext cx="68613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i="0" dirty="0">
                <a:solidFill>
                  <a:srgbClr val="112E50"/>
                </a:solidFill>
                <a:latin typeface="+mn-lt"/>
                <a:cs typeface="Arial" panose="020B0604020202020204" pitchFamily="34" charset="0"/>
              </a:rPr>
              <a:t>ALBA Industrial strategy (Pharmaceutics example)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12E5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4C86912-9169-4FC8-A3A5-1CD989745D57}"/>
              </a:ext>
            </a:extLst>
          </p:cNvPr>
          <p:cNvSpPr/>
          <p:nvPr/>
        </p:nvSpPr>
        <p:spPr>
          <a:xfrm rot="5400000">
            <a:off x="6083239" y="2529640"/>
            <a:ext cx="4126934" cy="2268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5DD1A3-44AF-4F91-9EDC-3758B51C974E}"/>
              </a:ext>
            </a:extLst>
          </p:cNvPr>
          <p:cNvSpPr/>
          <p:nvPr/>
        </p:nvSpPr>
        <p:spPr>
          <a:xfrm rot="16200000">
            <a:off x="6534939" y="2267398"/>
            <a:ext cx="4248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1F4E79"/>
                </a:solidFill>
                <a:latin typeface="Maven Pro"/>
                <a:cs typeface="Calibri" panose="020F0502020204030204" pitchFamily="34" charset="0"/>
              </a:rPr>
              <a:t>PHARMA INDUSTRY INNOVATION</a:t>
            </a:r>
            <a:endParaRPr lang="en-GB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FF8137-E4C5-4007-8766-9277BD796141}"/>
              </a:ext>
            </a:extLst>
          </p:cNvPr>
          <p:cNvSpPr/>
          <p:nvPr/>
        </p:nvSpPr>
        <p:spPr>
          <a:xfrm>
            <a:off x="5428298" y="4670440"/>
            <a:ext cx="361990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see Barbara Machado talk tomorrow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5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2EB3A-9736-4FA1-82E0-116D7484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0C1F86-1E6F-4B40-8384-DEEEF9BB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05759-F3EE-4E54-B7AE-BC9FE8CDF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683" y="607360"/>
            <a:ext cx="4834810" cy="41871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B4CE0-4093-4562-9AF3-5AFA9868E3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2"/>
          <a:stretch/>
        </p:blipFill>
        <p:spPr>
          <a:xfrm>
            <a:off x="733895" y="2563983"/>
            <a:ext cx="3227015" cy="2228708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66700" dist="38100" dir="5400000" algn="t" rotWithShape="0">
              <a:schemeClr val="bg1">
                <a:lumMod val="95000"/>
                <a:alpha val="66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D1BD1-A54D-4608-B816-207F503E569C}"/>
              </a:ext>
            </a:extLst>
          </p:cNvPr>
          <p:cNvSpPr txBox="1"/>
          <p:nvPr/>
        </p:nvSpPr>
        <p:spPr>
          <a:xfrm>
            <a:off x="3068632" y="35888"/>
            <a:ext cx="362887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Guest house in September 2025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A76D8-9606-4415-BD0F-3DAEE75D1827}"/>
              </a:ext>
            </a:extLst>
          </p:cNvPr>
          <p:cNvSpPr/>
          <p:nvPr/>
        </p:nvSpPr>
        <p:spPr>
          <a:xfrm>
            <a:off x="633647" y="684780"/>
            <a:ext cx="3327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Student Residence in construction at walking distance from ALBA (500 m now, will be 200 m with new ALBA II buildings)</a:t>
            </a:r>
          </a:p>
          <a:p>
            <a:r>
              <a:rPr lang="en-US" sz="1400" dirty="0"/>
              <a:t>Includes rooms for ALBA users</a:t>
            </a:r>
          </a:p>
          <a:p>
            <a:r>
              <a:rPr lang="en-US" sz="1400" dirty="0"/>
              <a:t>and several facilities for shared use</a:t>
            </a:r>
          </a:p>
          <a:p>
            <a:r>
              <a:rPr lang="en-US" sz="1400" dirty="0"/>
              <a:t>Can be used for stages of several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3C25B-FCE0-4345-B972-ADC81FCE6D8F}"/>
              </a:ext>
            </a:extLst>
          </p:cNvPr>
          <p:cNvSpPr txBox="1"/>
          <p:nvPr/>
        </p:nvSpPr>
        <p:spPr>
          <a:xfrm>
            <a:off x="6151112" y="3441633"/>
            <a:ext cx="931270" cy="523220"/>
          </a:xfrm>
          <a:prstGeom prst="rect">
            <a:avLst/>
          </a:prstGeom>
          <a:solidFill>
            <a:srgbClr val="5F5F5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Present 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888D3-1C4B-4FCD-83EE-CA3E8D46A7EA}"/>
              </a:ext>
            </a:extLst>
          </p:cNvPr>
          <p:cNvSpPr txBox="1"/>
          <p:nvPr/>
        </p:nvSpPr>
        <p:spPr>
          <a:xfrm>
            <a:off x="5685477" y="2143482"/>
            <a:ext cx="931270" cy="523220"/>
          </a:xfrm>
          <a:prstGeom prst="rect">
            <a:avLst/>
          </a:prstGeom>
          <a:solidFill>
            <a:srgbClr val="5F5F5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Future entrance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27C8E-E79A-44AE-AD42-DB611521AB6A}"/>
              </a:ext>
            </a:extLst>
          </p:cNvPr>
          <p:cNvSpPr txBox="1"/>
          <p:nvPr/>
        </p:nvSpPr>
        <p:spPr>
          <a:xfrm>
            <a:off x="5075159" y="701140"/>
            <a:ext cx="715006" cy="523220"/>
          </a:xfrm>
          <a:prstGeom prst="rect">
            <a:avLst/>
          </a:prstGeom>
          <a:solidFill>
            <a:srgbClr val="5F5F5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Guest House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3CAE3B-5CB2-4EA3-BE0C-B49A92F748A0}"/>
              </a:ext>
            </a:extLst>
          </p:cNvPr>
          <p:cNvCxnSpPr>
            <a:cxnSpLocks/>
          </p:cNvCxnSpPr>
          <p:nvPr/>
        </p:nvCxnSpPr>
        <p:spPr>
          <a:xfrm flipH="1">
            <a:off x="3960910" y="1092200"/>
            <a:ext cx="1179416" cy="14470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7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2A248-B510-4A0B-AC48-0E896DD8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50902-48FA-450F-B259-B7AB3C0E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871C9F-E363-4521-9517-2FAB1FAC12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27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ADAA4-66FE-47A7-B258-5F6E64668DB6}"/>
              </a:ext>
            </a:extLst>
          </p:cNvPr>
          <p:cNvSpPr/>
          <p:nvPr/>
        </p:nvSpPr>
        <p:spPr>
          <a:xfrm>
            <a:off x="1213650" y="152941"/>
            <a:ext cx="6633347" cy="66845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ALBA as Spanish Research Infrastructure (ICTS)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D61C6F-20C6-4FB6-8727-1493EC50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43" y="1032976"/>
            <a:ext cx="4634087" cy="3209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7D6FCB-1A6B-4AFA-A51B-42024765811C}"/>
              </a:ext>
            </a:extLst>
          </p:cNvPr>
          <p:cNvSpPr/>
          <p:nvPr/>
        </p:nvSpPr>
        <p:spPr>
          <a:xfrm>
            <a:off x="621164" y="4564313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25" dirty="0"/>
              <a:t>https://www.ciencia.gob.es/InfoGeneralPortal/documento/0acdb51b-2425-4460-9b97-c620367344d2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815270-70ED-4634-8BD2-3E8599ADED3D}"/>
              </a:ext>
            </a:extLst>
          </p:cNvPr>
          <p:cNvSpPr/>
          <p:nvPr/>
        </p:nvSpPr>
        <p:spPr>
          <a:xfrm>
            <a:off x="4994276" y="944428"/>
            <a:ext cx="3914774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dirty="0">
                <a:solidFill>
                  <a:srgbClr val="484F55"/>
                </a:solidFill>
              </a:rPr>
              <a:t>1</a:t>
            </a:r>
            <a:r>
              <a:rPr lang="en-US" sz="1350" baseline="30000" dirty="0">
                <a:solidFill>
                  <a:srgbClr val="484F55"/>
                </a:solidFill>
              </a:rPr>
              <a:t>st</a:t>
            </a:r>
            <a:r>
              <a:rPr lang="en-US" sz="1350" dirty="0">
                <a:solidFill>
                  <a:srgbClr val="484F55"/>
                </a:solidFill>
              </a:rPr>
              <a:t> Map of ICTS agreed at the III Conference of Presidents, held on 11</a:t>
            </a:r>
            <a:r>
              <a:rPr lang="en-US" sz="1350" baseline="30000" dirty="0">
                <a:solidFill>
                  <a:srgbClr val="484F55"/>
                </a:solidFill>
              </a:rPr>
              <a:t>th</a:t>
            </a:r>
            <a:r>
              <a:rPr lang="en-US" sz="1350" dirty="0">
                <a:solidFill>
                  <a:srgbClr val="484F55"/>
                </a:solidFill>
              </a:rPr>
              <a:t> January 2007.</a:t>
            </a:r>
          </a:p>
          <a:p>
            <a:pPr algn="just"/>
            <a:r>
              <a:rPr lang="en-US" sz="1350" dirty="0">
                <a:solidFill>
                  <a:srgbClr val="484F55"/>
                </a:solidFill>
              </a:rPr>
              <a:t>The "Spanish Strategic of Science, Technology and Innovation 2013-2020", approved by the Council of Ministers in February 2013, establishes that the </a:t>
            </a:r>
            <a:r>
              <a:rPr lang="en-US" sz="1350" b="1" dirty="0">
                <a:solidFill>
                  <a:srgbClr val="484F55"/>
                </a:solidFill>
              </a:rPr>
              <a:t>ICTS Map is their long-term planning </a:t>
            </a:r>
            <a:r>
              <a:rPr lang="en-US" sz="1350" dirty="0">
                <a:solidFill>
                  <a:srgbClr val="484F55"/>
                </a:solidFill>
              </a:rPr>
              <a:t>and development tool </a:t>
            </a:r>
            <a:r>
              <a:rPr lang="en-US" sz="1350" b="1" dirty="0">
                <a:solidFill>
                  <a:srgbClr val="484F55"/>
                </a:solidFill>
              </a:rPr>
              <a:t>in coordination with the CCAA</a:t>
            </a:r>
            <a:r>
              <a:rPr lang="en-US" sz="1350" dirty="0">
                <a:solidFill>
                  <a:srgbClr val="484F55"/>
                </a:solidFill>
              </a:rPr>
              <a:t>. </a:t>
            </a:r>
          </a:p>
          <a:p>
            <a:pPr algn="just"/>
            <a:r>
              <a:rPr lang="en-US" sz="1350" dirty="0">
                <a:solidFill>
                  <a:srgbClr val="484F55"/>
                </a:solidFill>
              </a:rPr>
              <a:t>The ICTS </a:t>
            </a:r>
            <a:r>
              <a:rPr lang="en-US" sz="1350" b="1" dirty="0">
                <a:solidFill>
                  <a:srgbClr val="484F55"/>
                </a:solidFill>
              </a:rPr>
              <a:t>Map</a:t>
            </a:r>
            <a:r>
              <a:rPr lang="en-US" sz="1350" dirty="0">
                <a:solidFill>
                  <a:srgbClr val="484F55"/>
                </a:solidFill>
              </a:rPr>
              <a:t> is </a:t>
            </a:r>
            <a:r>
              <a:rPr lang="en-US" sz="1350" b="1" dirty="0">
                <a:solidFill>
                  <a:srgbClr val="484F55"/>
                </a:solidFill>
              </a:rPr>
              <a:t>updated every four years</a:t>
            </a:r>
            <a:r>
              <a:rPr lang="en-US" sz="1350" dirty="0">
                <a:solidFill>
                  <a:srgbClr val="484F55"/>
                </a:solidFill>
              </a:rPr>
              <a:t>, based on </a:t>
            </a:r>
            <a:r>
              <a:rPr lang="en-US" sz="1350" b="1" dirty="0">
                <a:solidFill>
                  <a:srgbClr val="484F55"/>
                </a:solidFill>
              </a:rPr>
              <a:t>Strategy Plans (SPs)</a:t>
            </a:r>
            <a:r>
              <a:rPr lang="en-US" sz="1350" dirty="0">
                <a:solidFill>
                  <a:srgbClr val="484F55"/>
                </a:solidFill>
              </a:rPr>
              <a:t>, being the Scientific, Technological and Innovation Policy Council (</a:t>
            </a:r>
            <a:r>
              <a:rPr lang="en-US" sz="1350" b="1" dirty="0">
                <a:solidFill>
                  <a:srgbClr val="484F55"/>
                </a:solidFill>
              </a:rPr>
              <a:t>CPCTI</a:t>
            </a:r>
            <a:r>
              <a:rPr lang="en-US" sz="1350" dirty="0">
                <a:solidFill>
                  <a:srgbClr val="484F55"/>
                </a:solidFill>
              </a:rPr>
              <a:t>) the competent body for its approval. Updates done in 2014, 2018, 2021</a:t>
            </a:r>
          </a:p>
          <a:p>
            <a:pPr algn="just"/>
            <a:r>
              <a:rPr lang="en-US" sz="1350" b="1" dirty="0">
                <a:solidFill>
                  <a:srgbClr val="484F55"/>
                </a:solidFill>
              </a:rPr>
              <a:t>4</a:t>
            </a:r>
            <a:r>
              <a:rPr lang="en-US" sz="1350" b="1" baseline="30000" dirty="0">
                <a:solidFill>
                  <a:srgbClr val="484F55"/>
                </a:solidFill>
              </a:rPr>
              <a:t>th</a:t>
            </a:r>
            <a:r>
              <a:rPr lang="en-US" sz="1350" b="1" dirty="0">
                <a:solidFill>
                  <a:srgbClr val="484F55"/>
                </a:solidFill>
              </a:rPr>
              <a:t> update expected at the end of 2024.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ACEB1-C73B-4A3B-BBB2-2912C2DBA243}"/>
              </a:ext>
            </a:extLst>
          </p:cNvPr>
          <p:cNvSpPr/>
          <p:nvPr/>
        </p:nvSpPr>
        <p:spPr>
          <a:xfrm>
            <a:off x="5646920" y="3790230"/>
            <a:ext cx="2693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ICTS Meeting </a:t>
            </a:r>
            <a:r>
              <a:rPr lang="en-US" dirty="0"/>
              <a:t>at</a:t>
            </a:r>
            <a:r>
              <a:rPr lang="en-US" b="1" dirty="0"/>
              <a:t> ALBA </a:t>
            </a:r>
          </a:p>
          <a:p>
            <a:r>
              <a:rPr lang="en-US" i="1" dirty="0"/>
              <a:t>30 October 24</a:t>
            </a:r>
          </a:p>
          <a:p>
            <a:r>
              <a:rPr lang="en-US" i="1" dirty="0"/>
              <a:t>Organized by Ministry of Science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815892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14E6A-215D-4D5F-BA30-4DF9EC41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9A3C1E9-1E17-4B2D-975E-2F80F7CB45F8}" type="slidenum">
              <a:rPr lang="es-E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>
                <a:defRPr/>
              </a:pPr>
              <a:t>28</a:t>
            </a:fld>
            <a:endParaRPr lang="es-E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AF1FF-2952-4375-B104-4403574F912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913313"/>
            <a:ext cx="2057400" cy="230187"/>
          </a:xfrm>
        </p:spPr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29562-BD7C-4AC9-A780-6286A9F140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57900" y="4913313"/>
            <a:ext cx="3086100" cy="230187"/>
          </a:xfrm>
        </p:spPr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A381B-7EA4-4B87-4E31-9EBFBBED3EFE}"/>
              </a:ext>
            </a:extLst>
          </p:cNvPr>
          <p:cNvSpPr txBox="1"/>
          <p:nvPr/>
        </p:nvSpPr>
        <p:spPr>
          <a:xfrm>
            <a:off x="669292" y="763798"/>
            <a:ext cx="7629526" cy="39376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43" indent="-285743" defTabSz="685800"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prstClr val="white"/>
                </a:solidFill>
                <a:latin typeface="Calibri" panose="020F0502020204030204"/>
              </a:rPr>
              <a:t>Provide the Spanish research and innovation community with state-of-the-art X-ray and microscopy instrumentation, networks and workflows to enhance the Spanish community’s capabilities for solving societal challenges of the health, environment, energy and communication sector.</a:t>
            </a:r>
          </a:p>
          <a:p>
            <a:pPr marL="285743" indent="-285743" defTabSz="685800"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prstClr val="white"/>
                </a:solidFill>
                <a:latin typeface="Calibri" panose="020F0502020204030204"/>
              </a:rPr>
              <a:t>Integrate ALBA beamlines and its microscopy platform with research partners and structures to maximize ALBA national and European impact.</a:t>
            </a:r>
          </a:p>
          <a:p>
            <a:pPr marL="285743" indent="-285743" defTabSz="685800"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prstClr val="white"/>
                </a:solidFill>
                <a:latin typeface="Calibri" panose="020F0502020204030204"/>
              </a:rPr>
              <a:t>Execute the first phase of the ALBA II project.</a:t>
            </a:r>
          </a:p>
          <a:p>
            <a:pPr marL="285743" indent="-285743" defTabSz="685800">
              <a:buFont typeface="Arial" panose="020B0604020202020204" pitchFamily="34" charset="0"/>
              <a:buChar char="•"/>
              <a:defRPr/>
            </a:pPr>
            <a:endParaRPr lang="en-US" sz="2100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285743" indent="-285743" defTabSz="685800">
              <a:buFont typeface="Arial" panose="020B0604020202020204" pitchFamily="34" charset="0"/>
              <a:buChar char="•"/>
              <a:defRPr/>
            </a:pPr>
            <a:endParaRPr lang="en-US" sz="2100" kern="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US" sz="15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D11F97-394E-4B05-A31E-50375AD1AFF6}"/>
              </a:ext>
            </a:extLst>
          </p:cNvPr>
          <p:cNvSpPr txBox="1">
            <a:spLocks/>
          </p:cNvSpPr>
          <p:nvPr/>
        </p:nvSpPr>
        <p:spPr>
          <a:xfrm>
            <a:off x="948920" y="184573"/>
            <a:ext cx="7070271" cy="48118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Strategy Plan 2025-2028 =&gt; ALBA II Strategy</a:t>
            </a:r>
          </a:p>
        </p:txBody>
      </p:sp>
    </p:spTree>
    <p:extLst>
      <p:ext uri="{BB962C8B-B14F-4D97-AF65-F5344CB8AC3E}">
        <p14:creationId xmlns:p14="http://schemas.microsoft.com/office/powerpoint/2010/main" val="1944930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hn\Desktop\LEAPS Slide\LEAPS Slide\LEAPS slide background no tx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7334" b="2697"/>
          <a:stretch/>
        </p:blipFill>
        <p:spPr bwMode="auto">
          <a:xfrm>
            <a:off x="1073899" y="0"/>
            <a:ext cx="8498163" cy="515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7" y="861723"/>
            <a:ext cx="2842089" cy="79448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272169" y="1620725"/>
            <a:ext cx="3422132" cy="1808276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GB" sz="191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204" y="1590217"/>
            <a:ext cx="1772745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+35000 users from all EU &amp; beyond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3575" y="1590217"/>
            <a:ext cx="1628471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+300 operating End Stations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163" y="4286619"/>
            <a:ext cx="3896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>
                <a:solidFill>
                  <a:schemeClr val="bg1"/>
                </a:solidFill>
              </a:rPr>
              <a:t>Associate: SESAME (Jordan)</a:t>
            </a:r>
          </a:p>
          <a:p>
            <a:pPr algn="r"/>
            <a:r>
              <a:rPr lang="en-US" sz="1500" i="1" dirty="0">
                <a:solidFill>
                  <a:schemeClr val="bg1"/>
                </a:solidFill>
              </a:rPr>
              <a:t>Partners: ESUO, LENS, CLS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279" y="2847660"/>
            <a:ext cx="18065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+25000 publications</a:t>
            </a:r>
          </a:p>
          <a:p>
            <a:r>
              <a:rPr lang="en-US" sz="2100" dirty="0">
                <a:solidFill>
                  <a:schemeClr val="bg1"/>
                </a:solidFill>
              </a:rPr>
              <a:t>In last 5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4325" y="2798420"/>
            <a:ext cx="171996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offering </a:t>
            </a:r>
          </a:p>
          <a:p>
            <a:r>
              <a:rPr lang="en-US" sz="2100" dirty="0">
                <a:solidFill>
                  <a:schemeClr val="bg1"/>
                </a:solidFill>
              </a:rPr>
              <a:t>+1M h/year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542793"/>
            <a:ext cx="4160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en-US" b="1" dirty="0">
                <a:solidFill>
                  <a:schemeClr val="bg1"/>
                </a:solidFill>
              </a:rPr>
              <a:t>19 facilities - 16 institutions - 10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7ECEA-1EE8-406A-9F19-2C1D29508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7078" b="2228"/>
          <a:stretch/>
        </p:blipFill>
        <p:spPr>
          <a:xfrm>
            <a:off x="4606873" y="954283"/>
            <a:ext cx="4220169" cy="39932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21FC18-33CD-445B-94E7-2990A1360CAF}"/>
              </a:ext>
            </a:extLst>
          </p:cNvPr>
          <p:cNvSpPr/>
          <p:nvPr/>
        </p:nvSpPr>
        <p:spPr>
          <a:xfrm>
            <a:off x="881247" y="12130"/>
            <a:ext cx="7305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ALBA as a window to European Research centers and RIs</a:t>
            </a:r>
          </a:p>
        </p:txBody>
      </p:sp>
    </p:spTree>
    <p:extLst>
      <p:ext uri="{BB962C8B-B14F-4D97-AF65-F5344CB8AC3E}">
        <p14:creationId xmlns:p14="http://schemas.microsoft.com/office/powerpoint/2010/main" val="3758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989"/>
            <a:ext cx="9144000" cy="3611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ALBA today</a:t>
            </a:r>
            <a:endParaRPr lang="en-US" sz="2800" b="1" i="1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996" y="4912668"/>
            <a:ext cx="2658314" cy="230833"/>
          </a:xfrm>
        </p:spPr>
        <p:txBody>
          <a:bodyPr/>
          <a:lstStyle/>
          <a:p>
            <a:pPr defTabSz="914378">
              <a:defRPr/>
            </a:pPr>
            <a:r>
              <a:rPr lang="en-US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4 September 2024 - ALBA User Meeting</a:t>
            </a:r>
            <a:endParaRPr lang="es-ES" sz="10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8">
              <a:defRPr/>
            </a:pPr>
            <a:r>
              <a:rPr lang="en-US" sz="1100" i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ALBA and its future, ALBA II</a:t>
            </a:r>
            <a:endParaRPr lang="es-ES" sz="1100" i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73625"/>
            <a:ext cx="498475" cy="168275"/>
          </a:xfrm>
        </p:spPr>
        <p:txBody>
          <a:bodyPr/>
          <a:lstStyle/>
          <a:p>
            <a:pPr defTabSz="914355">
              <a:defRPr/>
            </a:pPr>
            <a:fld id="{66C2AF54-E096-47AF-AB29-F0E19BDF5644}" type="slidenum">
              <a:rPr lang="en-US" sz="105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55">
                <a:defRPr/>
              </a:pPr>
              <a:t>3</a:t>
            </a:fld>
            <a:endParaRPr lang="en-US" sz="105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6017835" y="1358566"/>
            <a:ext cx="226208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6823900" y="2814425"/>
            <a:ext cx="435576" cy="231975"/>
          </a:xfrm>
          <a:prstGeom prst="rect">
            <a:avLst/>
          </a:prstGeom>
          <a:solidFill>
            <a:srgbClr val="66FFFF"/>
          </a:solidFill>
          <a:ln w="28575">
            <a:solidFill>
              <a:schemeClr val="bg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4914749" y="3708325"/>
            <a:ext cx="665994" cy="231975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5989424" y="3440774"/>
            <a:ext cx="567361" cy="23197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2875126" y="3723575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021799" y="3545936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934737" y="2798789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901373" y="2339776"/>
            <a:ext cx="50288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280280" y="188287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1715858" y="1723316"/>
            <a:ext cx="611884" cy="231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2803585" y="1373042"/>
            <a:ext cx="48549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3971147" y="1325483"/>
            <a:ext cx="513768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28575">
            <a:solidFill>
              <a:schemeClr val="bg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5469266" y="1615793"/>
            <a:ext cx="435576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6895539" y="2309206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MSPD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914362-C5D1-4093-A5D5-72D7F0DB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690" y="3192485"/>
            <a:ext cx="567361" cy="192171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3931347" y="3723575"/>
            <a:ext cx="480997" cy="231975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6931090" y="3467193"/>
            <a:ext cx="435576" cy="218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7093137" y="3227981"/>
            <a:ext cx="538472" cy="23197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5791164" y="1055950"/>
            <a:ext cx="1918823" cy="27699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6372357" y="1622406"/>
            <a:ext cx="189643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metrology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D338A-23BE-4DD8-A459-14D7294C7B5D}"/>
              </a:ext>
            </a:extLst>
          </p:cNvPr>
          <p:cNvSpPr txBox="1"/>
          <p:nvPr/>
        </p:nvSpPr>
        <p:spPr>
          <a:xfrm>
            <a:off x="7398115" y="3463797"/>
            <a:ext cx="504905" cy="221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D74C8-4923-4DAA-8470-D700AD97918A}"/>
              </a:ext>
            </a:extLst>
          </p:cNvPr>
          <p:cNvSpPr txBox="1"/>
          <p:nvPr/>
        </p:nvSpPr>
        <p:spPr>
          <a:xfrm>
            <a:off x="4336974" y="1319189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commissioning)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C8D4B9-E66A-47D2-B0C8-CF5A9327D02B}"/>
              </a:ext>
            </a:extLst>
          </p:cNvPr>
          <p:cNvSpPr txBox="1"/>
          <p:nvPr/>
        </p:nvSpPr>
        <p:spPr>
          <a:xfrm>
            <a:off x="7113327" y="2798788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commissioning)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8231A4-3EAC-4C3E-8506-DFFAB7963C62}"/>
              </a:ext>
            </a:extLst>
          </p:cNvPr>
          <p:cNvSpPr txBox="1"/>
          <p:nvPr/>
        </p:nvSpPr>
        <p:spPr>
          <a:xfrm>
            <a:off x="3163824" y="3708323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constr.)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837AA5-F281-49BB-BA4E-D8718084CF90}"/>
              </a:ext>
            </a:extLst>
          </p:cNvPr>
          <p:cNvSpPr txBox="1"/>
          <p:nvPr/>
        </p:nvSpPr>
        <p:spPr>
          <a:xfrm>
            <a:off x="7772400" y="3440774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constr.)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781B81-4771-4905-B16D-2B2CAD57D7BE}"/>
              </a:ext>
            </a:extLst>
          </p:cNvPr>
          <p:cNvSpPr txBox="1"/>
          <p:nvPr/>
        </p:nvSpPr>
        <p:spPr>
          <a:xfrm>
            <a:off x="741463" y="4247823"/>
            <a:ext cx="614765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11 BLs in operation, 2 in final commissioning stage, 1 in construction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 cryo-EM in operation, 1 to be installed in 2025</a:t>
            </a:r>
          </a:p>
        </p:txBody>
      </p:sp>
    </p:spTree>
    <p:extLst>
      <p:ext uri="{BB962C8B-B14F-4D97-AF65-F5344CB8AC3E}">
        <p14:creationId xmlns:p14="http://schemas.microsoft.com/office/powerpoint/2010/main" val="2272362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ahn\Desktop\LEAPS Slide\LEAPS Slide\LEAPS slide background no txt.jpg">
            <a:extLst>
              <a:ext uri="{FF2B5EF4-FFF2-40B4-BE49-F238E27FC236}">
                <a16:creationId xmlns:a16="http://schemas.microsoft.com/office/drawing/2014/main" id="{8DB301B7-3B78-4C37-8EBD-BCF2B0C2B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7334" b="2697"/>
          <a:stretch/>
        </p:blipFill>
        <p:spPr bwMode="auto">
          <a:xfrm>
            <a:off x="1073899" y="0"/>
            <a:ext cx="8498163" cy="515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4305F-473D-4C52-BFD3-0A53F05F3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1025" y="1639096"/>
            <a:ext cx="5861050" cy="1102519"/>
          </a:xfrm>
        </p:spPr>
        <p:txBody>
          <a:bodyPr/>
          <a:lstStyle/>
          <a:p>
            <a:pPr algn="ctr"/>
            <a:r>
              <a:rPr lang="en-US" dirty="0"/>
              <a:t>Video de Britta?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1FC53-5C34-4994-B42D-C9B1F8EC77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3017884715">
            <a:hlinkClick r:id="" action="ppaction://media"/>
            <a:extLst>
              <a:ext uri="{FF2B5EF4-FFF2-40B4-BE49-F238E27FC236}">
                <a16:creationId xmlns:a16="http://schemas.microsoft.com/office/drawing/2014/main" id="{76D9AB0A-5B53-4174-98CC-1AD6D3AA6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1" y="585789"/>
            <a:ext cx="7232650" cy="406836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4B369B1-2C18-481C-9A56-A4CF5BFD1C3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1" y="114084"/>
            <a:ext cx="70929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Message from LEAPS chair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4FDA3F-0C9E-4FFD-B242-6D5A120A4C4E}"/>
              </a:ext>
            </a:extLst>
          </p:cNvPr>
          <p:cNvSpPr/>
          <p:nvPr/>
        </p:nvSpPr>
        <p:spPr>
          <a:xfrm>
            <a:off x="6847521" y="4642524"/>
            <a:ext cx="2167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err="1">
                <a:solidFill>
                  <a:schemeClr val="bg1"/>
                </a:solidFill>
              </a:rPr>
              <a:t>Britta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Redlich</a:t>
            </a:r>
            <a:r>
              <a:rPr lang="es-ES_tradnl" b="1" dirty="0">
                <a:solidFill>
                  <a:schemeClr val="bg1"/>
                </a:solidFill>
              </a:rPr>
              <a:t>, FELIX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41FC53-5C34-4994-B42D-C9B1F8EC7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947" y="930274"/>
            <a:ext cx="6984377" cy="40163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LEAPS is becoming a legal entity, by the end of 2024: LEAPS-AISBL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LEAPS is teaming-up with other communities for complex multimodal approach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LEAPS is proposing the BLOCK-GRANT model for an optimum seed funding from the EC for long-term programs, both technological developments and full solutions for scientific challenges, in collaboration with research institutes and industrial world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LEAPS is the forum for collaborating in facing the data deluge and the sustainability of the data management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LEAPS is an instrument for the European </a:t>
            </a:r>
            <a:r>
              <a:rPr lang="en-US" sz="1800" dirty="0" err="1">
                <a:solidFill>
                  <a:schemeClr val="tx1"/>
                </a:solidFill>
              </a:rPr>
              <a:t>sovereignity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r>
              <a:rPr lang="de-DE" sz="1800" dirty="0">
                <a:solidFill>
                  <a:schemeClr val="tx1"/>
                </a:solidFill>
              </a:rPr>
              <a:t>New LEAPS </a:t>
            </a:r>
            <a:r>
              <a:rPr lang="de-DE" sz="1800" b="1" dirty="0">
                <a:solidFill>
                  <a:schemeClr val="tx1"/>
                </a:solidFill>
              </a:rPr>
              <a:t>ERA </a:t>
            </a:r>
            <a:r>
              <a:rPr lang="de-DE" sz="1800" b="1" dirty="0" err="1">
                <a:solidFill>
                  <a:schemeClr val="tx1"/>
                </a:solidFill>
              </a:rPr>
              <a:t>Strategy</a:t>
            </a:r>
            <a:r>
              <a:rPr lang="de-DE" sz="1800" b="1" dirty="0">
                <a:solidFill>
                  <a:schemeClr val="tx1"/>
                </a:solidFill>
              </a:rPr>
              <a:t> Group </a:t>
            </a:r>
            <a:r>
              <a:rPr lang="de-DE" sz="1800" dirty="0">
                <a:solidFill>
                  <a:schemeClr val="tx1"/>
                </a:solidFill>
              </a:rPr>
              <a:t>(European Research Area) – </a:t>
            </a:r>
            <a:r>
              <a:rPr lang="de-DE" sz="1800" dirty="0" err="1">
                <a:solidFill>
                  <a:schemeClr val="tx1"/>
                </a:solidFill>
              </a:rPr>
              <a:t>strengthening</a:t>
            </a:r>
            <a:r>
              <a:rPr lang="de-DE" sz="1800" dirty="0">
                <a:solidFill>
                  <a:schemeClr val="tx1"/>
                </a:solidFill>
              </a:rPr>
              <a:t> links </a:t>
            </a:r>
            <a:r>
              <a:rPr lang="de-DE" sz="1800" dirty="0" err="1">
                <a:solidFill>
                  <a:schemeClr val="tx1"/>
                </a:solidFill>
              </a:rPr>
              <a:t>with</a:t>
            </a:r>
            <a:r>
              <a:rPr lang="de-DE" sz="1800" dirty="0">
                <a:solidFill>
                  <a:schemeClr val="tx1"/>
                </a:solidFill>
              </a:rPr>
              <a:t> EC and LEAPS </a:t>
            </a:r>
            <a:r>
              <a:rPr lang="de-DE" sz="1800" dirty="0" err="1">
                <a:solidFill>
                  <a:schemeClr val="tx1"/>
                </a:solidFill>
              </a:rPr>
              <a:t>voice</a:t>
            </a:r>
            <a:r>
              <a:rPr lang="de-DE" sz="1800" dirty="0">
                <a:solidFill>
                  <a:schemeClr val="tx1"/>
                </a:solidFill>
              </a:rPr>
              <a:t> in Europe – Chair: C. Biscari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LEAPS acts as inclusive institution for less advanced countries and communities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7B8669-360A-45F9-9585-FAFDA3EF7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27" y="76202"/>
            <a:ext cx="2654273" cy="7419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67991F-2A83-4A5C-B980-020DDA76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6" y="1468688"/>
            <a:ext cx="1772271" cy="250621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113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F01EE-38D0-4C74-90B7-D497A71C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2C3F8-574A-492C-9EC0-240EA08D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686800" y="217488"/>
            <a:ext cx="457200" cy="254000"/>
          </a:xfrm>
        </p:spPr>
        <p:txBody>
          <a:bodyPr/>
          <a:lstStyle/>
          <a:p>
            <a:fld id="{59A3C1E9-1E17-4B2D-975E-2F80F7CB45F8}" type="slidenum">
              <a:rPr lang="es-ES" smtClean="0"/>
              <a:t>32</a:t>
            </a:fld>
            <a:endParaRPr lang="es-ES" dirty="0"/>
          </a:p>
        </p:txBody>
      </p:sp>
      <p:sp>
        <p:nvSpPr>
          <p:cNvPr id="11" name="Marcador de número de diapositiva 5"/>
          <p:cNvSpPr txBox="1">
            <a:spLocks/>
          </p:cNvSpPr>
          <p:nvPr/>
        </p:nvSpPr>
        <p:spPr>
          <a:xfrm>
            <a:off x="7085078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/>
              <a:pPr/>
              <a:t>32</a:t>
            </a:fld>
            <a:endParaRPr lang="es-ES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838201" y="114084"/>
            <a:ext cx="70929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altLang="en-US" sz="2400" dirty="0">
                <a:solidFill>
                  <a:srgbClr val="7030A0"/>
                </a:solidFill>
              </a:rPr>
              <a:t>Participation in European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4FDE7-5EE2-4684-BAAE-3DEB28C9332B}"/>
              </a:ext>
            </a:extLst>
          </p:cNvPr>
          <p:cNvSpPr txBox="1"/>
          <p:nvPr/>
        </p:nvSpPr>
        <p:spPr>
          <a:xfrm>
            <a:off x="271417" y="652565"/>
            <a:ext cx="1832020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LEAPS-INNOV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b="1" dirty="0" err="1"/>
              <a:t>CoCid</a:t>
            </a:r>
            <a:endParaRPr lang="es-ES_tradnl" sz="13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SYLINDA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 err="1"/>
              <a:t>ReMade@ARI</a:t>
            </a:r>
            <a:endParaRPr lang="es-ES_tradnl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RIANA</a:t>
            </a:r>
            <a:endParaRPr lang="es-ES_tradnl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SUNSTONE</a:t>
            </a:r>
            <a:endParaRPr lang="es-ES_tradnl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FUNLAYERS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NEPHEWS</a:t>
            </a:r>
            <a:endParaRPr lang="es-ES_tradnl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b="1" dirty="0"/>
              <a:t>COOPHS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b="1" dirty="0"/>
              <a:t>Sup3rForm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b="1" dirty="0"/>
              <a:t>H2FORM3G</a:t>
            </a:r>
            <a:endParaRPr lang="es-E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NFFA-NEP</a:t>
            </a:r>
            <a:endParaRPr lang="es-ES_tradnl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IMPRESS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DOCFAM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OPERA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RF2.0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350" b="1" dirty="0"/>
              <a:t>CLEXM</a:t>
            </a:r>
          </a:p>
          <a:p>
            <a:endParaRPr lang="es-ES_tradnl" sz="1350" b="1" dirty="0"/>
          </a:p>
          <a:p>
            <a:endParaRPr lang="es-ES" sz="1350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FD11B2B8-90E2-4E91-9A3A-A01C1711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36" y="1690836"/>
            <a:ext cx="1419342" cy="66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3F5CE9A-F437-472F-A101-8E6C58AD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13" y="676589"/>
            <a:ext cx="1935623" cy="30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A851F5E-ADD8-43E6-A504-BC390F8C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27" y="839296"/>
            <a:ext cx="1620923" cy="70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A0A7A-2F71-42F3-8DA5-48FCDCF1BE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32" y="2026469"/>
            <a:ext cx="956568" cy="956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CDDBD6-2C6E-40F5-99B4-ABA05E05EC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24291" r="5958" b="26316"/>
          <a:stretch/>
        </p:blipFill>
        <p:spPr>
          <a:xfrm>
            <a:off x="2449053" y="3168328"/>
            <a:ext cx="1935623" cy="597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112DF0-CE44-4ED1-8C2D-381B3DD3833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2150897" y="899313"/>
            <a:ext cx="1979768" cy="77702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F8AF372-9D1E-409A-A740-51F844F6A8BD}"/>
              </a:ext>
            </a:extLst>
          </p:cNvPr>
          <p:cNvSpPr/>
          <p:nvPr/>
        </p:nvSpPr>
        <p:spPr>
          <a:xfrm>
            <a:off x="1400596" y="4425255"/>
            <a:ext cx="1727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kern="0" dirty="0">
                <a:solidFill>
                  <a:schemeClr val="accent4">
                    <a:lumMod val="75000"/>
                  </a:schemeClr>
                </a:solidFill>
              </a:rPr>
              <a:t>Sup3rForm</a:t>
            </a:r>
            <a:r>
              <a:rPr lang="en-GB" sz="1400" b="1" kern="0" dirty="0">
                <a:solidFill>
                  <a:srgbClr val="0091A5"/>
                </a:solidFill>
              </a:rPr>
              <a:t>  </a:t>
            </a:r>
            <a:endParaRPr lang="en-US" sz="1400" b="1" kern="0" dirty="0">
              <a:solidFill>
                <a:srgbClr val="0091A5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38A3B3-FACE-4D66-A7EE-DED90AA61ED2}"/>
              </a:ext>
            </a:extLst>
          </p:cNvPr>
          <p:cNvSpPr/>
          <p:nvPr/>
        </p:nvSpPr>
        <p:spPr>
          <a:xfrm>
            <a:off x="2842255" y="4168674"/>
            <a:ext cx="1935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kern="0" dirty="0">
                <a:solidFill>
                  <a:schemeClr val="accent4">
                    <a:lumMod val="75000"/>
                  </a:schemeClr>
                </a:solidFill>
              </a:rPr>
              <a:t>H2FORM3G</a:t>
            </a:r>
            <a:r>
              <a:rPr lang="en-GB" sz="1400" b="1" kern="0" dirty="0">
                <a:solidFill>
                  <a:srgbClr val="0091A5"/>
                </a:solidFill>
              </a:rPr>
              <a:t>  </a:t>
            </a:r>
            <a:endParaRPr lang="en-US" sz="1400" b="1" kern="0" dirty="0">
              <a:solidFill>
                <a:srgbClr val="0091A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39168E-2074-4BA5-A278-990D233076BD}"/>
              </a:ext>
            </a:extLst>
          </p:cNvPr>
          <p:cNvSpPr/>
          <p:nvPr/>
        </p:nvSpPr>
        <p:spPr>
          <a:xfrm>
            <a:off x="1550662" y="4001107"/>
            <a:ext cx="148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kern="0" dirty="0">
                <a:solidFill>
                  <a:schemeClr val="accent4">
                    <a:lumMod val="75000"/>
                  </a:schemeClr>
                </a:solidFill>
              </a:rPr>
              <a:t>COOPHS</a:t>
            </a:r>
            <a:r>
              <a:rPr lang="en-GB" sz="1400" b="1" kern="0" dirty="0">
                <a:solidFill>
                  <a:srgbClr val="0091A5"/>
                </a:solidFill>
              </a:rPr>
              <a:t>  </a:t>
            </a:r>
            <a:endParaRPr lang="en-US" sz="1400" b="1" kern="0" dirty="0">
              <a:solidFill>
                <a:srgbClr val="0091A5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035BC6-A8F2-4E5A-98D4-DD50DA1016E2}"/>
              </a:ext>
            </a:extLst>
          </p:cNvPr>
          <p:cNvSpPr/>
          <p:nvPr/>
        </p:nvSpPr>
        <p:spPr>
          <a:xfrm>
            <a:off x="6754016" y="1259520"/>
            <a:ext cx="148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kern="0" dirty="0">
                <a:solidFill>
                  <a:schemeClr val="accent2"/>
                </a:solidFill>
              </a:rPr>
              <a:t>Sunstone</a:t>
            </a:r>
            <a:endParaRPr lang="en-US" sz="1400" b="1" kern="0" dirty="0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113AF3-A239-4BF9-BE9B-8F3110E5CF43}"/>
              </a:ext>
            </a:extLst>
          </p:cNvPr>
          <p:cNvSpPr/>
          <p:nvPr/>
        </p:nvSpPr>
        <p:spPr>
          <a:xfrm>
            <a:off x="6284773" y="2767385"/>
            <a:ext cx="248017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050" dirty="0">
                <a:solidFill>
                  <a:srgbClr val="000000"/>
                </a:solidFill>
                <a:latin typeface="Calibri"/>
                <a:cs typeface="Arial"/>
              </a:rPr>
              <a:t>INFRA-2023-SERV-01-03 </a:t>
            </a:r>
          </a:p>
          <a:p>
            <a:pPr defTabSz="685800"/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Ne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utrons and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Ph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otons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E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levating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W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orldwide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S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cience </a:t>
            </a:r>
            <a:endParaRPr lang="fr-FR" sz="1650" dirty="0">
              <a:solidFill>
                <a:srgbClr val="000000"/>
              </a:solidFill>
              <a:latin typeface="Calibri"/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C93AFB-A083-4A27-A05D-82649B14E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845" y="2745770"/>
            <a:ext cx="960360" cy="12377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48BB8EA-14B5-45DD-9642-386B76B81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608" y="3456016"/>
            <a:ext cx="1414463" cy="864394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5464455-935A-4C97-BCCF-AD052F7CFA05}"/>
              </a:ext>
            </a:extLst>
          </p:cNvPr>
          <p:cNvSpPr/>
          <p:nvPr/>
        </p:nvSpPr>
        <p:spPr>
          <a:xfrm>
            <a:off x="5076718" y="2506688"/>
            <a:ext cx="3610082" cy="195468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878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4887F-C53B-402E-B3C2-B81998A3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39A76-7FAA-4479-93AB-CE6E74B2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F2A3C-07A4-4390-ACF1-BF75A880B4E2}"/>
              </a:ext>
            </a:extLst>
          </p:cNvPr>
          <p:cNvSpPr txBox="1"/>
          <p:nvPr/>
        </p:nvSpPr>
        <p:spPr>
          <a:xfrm>
            <a:off x="2752483" y="22225"/>
            <a:ext cx="333546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cs typeface="Arial" panose="020B0604020202020204" pitchFamily="34" charset="0"/>
              </a:rPr>
              <a:t>ALBA Priorities today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2A77DB-65C1-48E9-822A-7B8818C57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985934"/>
              </p:ext>
            </p:extLst>
          </p:nvPr>
        </p:nvGraphicFramePr>
        <p:xfrm>
          <a:off x="1175097" y="5778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0045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dn.desktopwallpaper4.me/wallpapers/digital-art/1360x768/1/322-glowing-world-map-1360x768-digital-art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"/>
          <a:stretch/>
        </p:blipFill>
        <p:spPr bwMode="auto">
          <a:xfrm>
            <a:off x="1143000" y="6465"/>
            <a:ext cx="6858000" cy="39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357754" y="1761660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11760" y="1815666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2951" y="1584743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008" y="1792493"/>
            <a:ext cx="4074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SSRL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1544" y="1680170"/>
            <a:ext cx="489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CAMD</a:t>
            </a:r>
          </a:p>
        </p:txBody>
      </p:sp>
      <p:sp>
        <p:nvSpPr>
          <p:cNvPr id="11" name="Oval 10"/>
          <p:cNvSpPr/>
          <p:nvPr/>
        </p:nvSpPr>
        <p:spPr>
          <a:xfrm>
            <a:off x="4355976" y="1383618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91522" y="1340702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SOLEIL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4239" y="1734772"/>
            <a:ext cx="48442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825" b="1" dirty="0">
                <a:solidFill>
                  <a:srgbClr val="0599C7"/>
                </a:solidFill>
                <a:latin typeface="Calibri" panose="020F0502020204030204"/>
              </a:rPr>
              <a:t>DAFNE</a:t>
            </a:r>
          </a:p>
        </p:txBody>
      </p:sp>
      <p:sp>
        <p:nvSpPr>
          <p:cNvPr id="14" name="Oval 13"/>
          <p:cNvSpPr/>
          <p:nvPr/>
        </p:nvSpPr>
        <p:spPr>
          <a:xfrm>
            <a:off x="4572000" y="1545636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72000" y="1437624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6863" y="1870168"/>
            <a:ext cx="596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ELETTRA</a:t>
            </a:r>
          </a:p>
        </p:txBody>
      </p:sp>
      <p:sp>
        <p:nvSpPr>
          <p:cNvPr id="17" name="Oval 16"/>
          <p:cNvSpPr/>
          <p:nvPr/>
        </p:nvSpPr>
        <p:spPr>
          <a:xfrm>
            <a:off x="4517994" y="1383618"/>
            <a:ext cx="54006" cy="54006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0042" y="1244573"/>
            <a:ext cx="341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SLS</a:t>
            </a:r>
          </a:p>
        </p:txBody>
      </p:sp>
      <p:sp>
        <p:nvSpPr>
          <p:cNvPr id="20" name="Oval 19"/>
          <p:cNvSpPr/>
          <p:nvPr/>
        </p:nvSpPr>
        <p:spPr>
          <a:xfrm>
            <a:off x="4572000" y="1329612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3379" y="1110911"/>
            <a:ext cx="463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ANKA</a:t>
            </a:r>
          </a:p>
        </p:txBody>
      </p:sp>
      <p:sp>
        <p:nvSpPr>
          <p:cNvPr id="22" name="Oval 21"/>
          <p:cNvSpPr/>
          <p:nvPr/>
        </p:nvSpPr>
        <p:spPr>
          <a:xfrm>
            <a:off x="4572000" y="1221600"/>
            <a:ext cx="54006" cy="54006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26077" y="573529"/>
            <a:ext cx="6126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PETRA III</a:t>
            </a:r>
          </a:p>
        </p:txBody>
      </p:sp>
      <p:cxnSp>
        <p:nvCxnSpPr>
          <p:cNvPr id="5" name="Straight Connector 4"/>
          <p:cNvCxnSpPr>
            <a:endCxn id="23" idx="2"/>
          </p:cNvCxnSpPr>
          <p:nvPr/>
        </p:nvCxnSpPr>
        <p:spPr>
          <a:xfrm flipV="1">
            <a:off x="4581526" y="804361"/>
            <a:ext cx="50885" cy="417242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517547" y="1611745"/>
            <a:ext cx="67433" cy="139152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0"/>
            <a:endCxn id="15" idx="5"/>
          </p:cNvCxnSpPr>
          <p:nvPr/>
        </p:nvCxnSpPr>
        <p:spPr>
          <a:xfrm flipH="1" flipV="1">
            <a:off x="4618097" y="1483721"/>
            <a:ext cx="217085" cy="386447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8" idx="1"/>
            <a:endCxn id="17" idx="5"/>
          </p:cNvCxnSpPr>
          <p:nvPr/>
        </p:nvCxnSpPr>
        <p:spPr>
          <a:xfrm flipH="1">
            <a:off x="4564091" y="1359989"/>
            <a:ext cx="385951" cy="69726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717018" y="1201530"/>
            <a:ext cx="108606" cy="47074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1" idx="3"/>
          </p:cNvCxnSpPr>
          <p:nvPr/>
        </p:nvCxnSpPr>
        <p:spPr>
          <a:xfrm flipV="1">
            <a:off x="4257560" y="1429718"/>
            <a:ext cx="106327" cy="19169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4492244" y="1232710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71062" y="941117"/>
            <a:ext cx="596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ASTRIDII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47286" y="2143841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i="1" dirty="0">
                <a:solidFill>
                  <a:srgbClr val="0599C7"/>
                </a:solidFill>
                <a:latin typeface="Calibri" panose="020F0502020204030204"/>
              </a:rPr>
              <a:t>SESAME</a:t>
            </a:r>
          </a:p>
        </p:txBody>
      </p:sp>
      <p:sp>
        <p:nvSpPr>
          <p:cNvPr id="60" name="Oval 59"/>
          <p:cNvSpPr/>
          <p:nvPr/>
        </p:nvSpPr>
        <p:spPr>
          <a:xfrm>
            <a:off x="4990539" y="1675510"/>
            <a:ext cx="54006" cy="54006"/>
          </a:xfrm>
          <a:prstGeom prst="ellipse">
            <a:avLst/>
          </a:prstGeom>
          <a:solidFill>
            <a:srgbClr val="00FFCC"/>
          </a:solidFill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5044546" y="1737593"/>
            <a:ext cx="337545" cy="406247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00965" y="1799483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SAGA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2923" y="104085"/>
            <a:ext cx="154811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2100" b="1" dirty="0">
                <a:solidFill>
                  <a:srgbClr val="66FFCC"/>
                </a:solidFill>
                <a:latin typeface="Calibri" panose="020F0502020204030204"/>
              </a:rPr>
              <a:t>Synchrotron</a:t>
            </a:r>
          </a:p>
          <a:p>
            <a:pPr defTabSz="685783">
              <a:defRPr/>
            </a:pPr>
            <a:r>
              <a:rPr lang="en-US" sz="2100" b="1" dirty="0">
                <a:solidFill>
                  <a:srgbClr val="66FFCC"/>
                </a:solidFill>
                <a:latin typeface="Calibri" panose="020F0502020204030204"/>
              </a:rPr>
              <a:t>Radiation </a:t>
            </a:r>
          </a:p>
          <a:p>
            <a:pPr defTabSz="685783">
              <a:defRPr/>
            </a:pPr>
            <a:r>
              <a:rPr lang="en-US" sz="2100" b="1" dirty="0">
                <a:solidFill>
                  <a:srgbClr val="66FFCC"/>
                </a:solidFill>
                <a:latin typeface="Calibri" panose="020F0502020204030204"/>
              </a:rPr>
              <a:t>Facilities </a:t>
            </a:r>
          </a:p>
        </p:txBody>
      </p:sp>
      <p:sp>
        <p:nvSpPr>
          <p:cNvPr id="44" name="Oval 43"/>
          <p:cNvSpPr/>
          <p:nvPr/>
        </p:nvSpPr>
        <p:spPr>
          <a:xfrm>
            <a:off x="3545886" y="2895786"/>
            <a:ext cx="54006" cy="54006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20946" y="2686370"/>
            <a:ext cx="4956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i="1" dirty="0">
                <a:solidFill>
                  <a:prstClr val="white"/>
                </a:solidFill>
                <a:latin typeface="Calibri" panose="020F0502020204030204"/>
              </a:rPr>
              <a:t>SIRIUS</a:t>
            </a:r>
          </a:p>
        </p:txBody>
      </p:sp>
      <p:sp>
        <p:nvSpPr>
          <p:cNvPr id="48" name="Oval 47"/>
          <p:cNvSpPr/>
          <p:nvPr/>
        </p:nvSpPr>
        <p:spPr>
          <a:xfrm>
            <a:off x="2627784" y="1275606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63843" y="1160305"/>
            <a:ext cx="348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CLS</a:t>
            </a:r>
          </a:p>
        </p:txBody>
      </p:sp>
      <p:sp>
        <p:nvSpPr>
          <p:cNvPr id="52" name="Oval 51"/>
          <p:cNvSpPr/>
          <p:nvPr/>
        </p:nvSpPr>
        <p:spPr>
          <a:xfrm>
            <a:off x="2897814" y="1557739"/>
            <a:ext cx="54006" cy="540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79912" y="1451977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chemeClr val="bg1"/>
                </a:solidFill>
                <a:latin typeface="Calibri" panose="020F0502020204030204"/>
              </a:rPr>
              <a:t>APS</a:t>
            </a:r>
          </a:p>
        </p:txBody>
      </p:sp>
      <p:sp>
        <p:nvSpPr>
          <p:cNvPr id="58" name="Oval 57"/>
          <p:cNvSpPr/>
          <p:nvPr/>
        </p:nvSpPr>
        <p:spPr>
          <a:xfrm>
            <a:off x="3221850" y="1612342"/>
            <a:ext cx="54006" cy="54006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61863" y="1464627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33233" y="1583391"/>
            <a:ext cx="5036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NSLS II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46181" y="1275494"/>
            <a:ext cx="482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CHESS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70852" y="1722617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SURF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806845" y="1591735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ALBA</a:t>
            </a:r>
          </a:p>
        </p:txBody>
      </p:sp>
      <p:sp>
        <p:nvSpPr>
          <p:cNvPr id="77" name="Oval 76"/>
          <p:cNvSpPr/>
          <p:nvPr/>
        </p:nvSpPr>
        <p:spPr>
          <a:xfrm>
            <a:off x="4301970" y="1545636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78" name="Straight Connector 77"/>
          <p:cNvCxnSpPr>
            <a:endCxn id="77" idx="3"/>
          </p:cNvCxnSpPr>
          <p:nvPr/>
        </p:nvCxnSpPr>
        <p:spPr>
          <a:xfrm flipV="1">
            <a:off x="4085948" y="1591734"/>
            <a:ext cx="223933" cy="77486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4416270" y="1456718"/>
            <a:ext cx="54006" cy="540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4223750" y="1510724"/>
            <a:ext cx="204659" cy="3888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017155" y="1842671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prstClr val="white"/>
                </a:solidFill>
                <a:latin typeface="Calibri" panose="020F0502020204030204"/>
              </a:rPr>
              <a:t>ESRF</a:t>
            </a:r>
          </a:p>
        </p:txBody>
      </p:sp>
      <p:sp>
        <p:nvSpPr>
          <p:cNvPr id="82" name="Oval 81"/>
          <p:cNvSpPr/>
          <p:nvPr/>
        </p:nvSpPr>
        <p:spPr>
          <a:xfrm>
            <a:off x="4301970" y="1275606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650543" y="1171313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DIAMOND</a:t>
            </a:r>
          </a:p>
        </p:txBody>
      </p:sp>
      <p:cxnSp>
        <p:nvCxnSpPr>
          <p:cNvPr id="84" name="Straight Connector 83"/>
          <p:cNvCxnSpPr>
            <a:endCxn id="82" idx="6"/>
          </p:cNvCxnSpPr>
          <p:nvPr/>
        </p:nvCxnSpPr>
        <p:spPr>
          <a:xfrm>
            <a:off x="4195266" y="1294356"/>
            <a:ext cx="160712" cy="8254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663011" y="1217568"/>
            <a:ext cx="54006" cy="54006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61165" y="1056430"/>
            <a:ext cx="5341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BESSYII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4632651" y="1248605"/>
            <a:ext cx="580669" cy="102799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4626006" y="1121863"/>
            <a:ext cx="54006" cy="540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08182" y="573530"/>
            <a:ext cx="5196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i="1" dirty="0">
                <a:solidFill>
                  <a:prstClr val="white"/>
                </a:solidFill>
                <a:latin typeface="Calibri" panose="020F0502020204030204"/>
              </a:rPr>
              <a:t>MAXIV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>
            <a:off x="4664197" y="722800"/>
            <a:ext cx="350209" cy="424565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4703060" y="1328875"/>
            <a:ext cx="54006" cy="54006"/>
          </a:xfrm>
          <a:prstGeom prst="ellipse">
            <a:avLst/>
          </a:prstGeom>
          <a:solidFill>
            <a:srgbClr val="00FFCC"/>
          </a:solidFill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13317" y="935082"/>
            <a:ext cx="5826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900" b="1" i="1" dirty="0">
                <a:solidFill>
                  <a:srgbClr val="0599C7"/>
                </a:solidFill>
                <a:latin typeface="Calibri" panose="020F0502020204030204"/>
              </a:rPr>
              <a:t>SOLARIS</a:t>
            </a:r>
          </a:p>
        </p:txBody>
      </p:sp>
      <p:cxnSp>
        <p:nvCxnSpPr>
          <p:cNvPr id="94" name="Straight Connector 93"/>
          <p:cNvCxnSpPr>
            <a:endCxn id="92" idx="0"/>
          </p:cNvCxnSpPr>
          <p:nvPr/>
        </p:nvCxnSpPr>
        <p:spPr>
          <a:xfrm flipH="1">
            <a:off x="4730063" y="1091430"/>
            <a:ext cx="630816" cy="237446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4463988" y="1329612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4355977" y="1059584"/>
            <a:ext cx="154967" cy="202159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4538917" y="1291656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674730" y="1071995"/>
            <a:ext cx="4748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DELSY</a:t>
            </a:r>
          </a:p>
        </p:txBody>
      </p:sp>
      <p:sp>
        <p:nvSpPr>
          <p:cNvPr id="109" name="Oval 108"/>
          <p:cNvSpPr/>
          <p:nvPr/>
        </p:nvSpPr>
        <p:spPr>
          <a:xfrm>
            <a:off x="5706126" y="1221600"/>
            <a:ext cx="54006" cy="54006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5598114" y="1329612"/>
            <a:ext cx="54006" cy="54006"/>
          </a:xfrm>
          <a:prstGeom prst="ellipse">
            <a:avLst/>
          </a:prstGeom>
          <a:solidFill>
            <a:srgbClr val="66FF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692949" y="1252742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KSRS</a:t>
            </a:r>
          </a:p>
        </p:txBody>
      </p:sp>
      <p:sp>
        <p:nvSpPr>
          <p:cNvPr id="112" name="Oval 111"/>
          <p:cNvSpPr/>
          <p:nvPr/>
        </p:nvSpPr>
        <p:spPr>
          <a:xfrm>
            <a:off x="6246186" y="1005576"/>
            <a:ext cx="54006" cy="54006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156041" y="800044"/>
            <a:ext cx="4203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SSRC</a:t>
            </a:r>
          </a:p>
        </p:txBody>
      </p:sp>
      <p:sp>
        <p:nvSpPr>
          <p:cNvPr id="114" name="Oval 113"/>
          <p:cNvSpPr/>
          <p:nvPr/>
        </p:nvSpPr>
        <p:spPr>
          <a:xfrm>
            <a:off x="7164288" y="3111810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60125" y="2931065"/>
            <a:ext cx="3097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AS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59401" y="1743389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INDUS</a:t>
            </a:r>
          </a:p>
        </p:txBody>
      </p:sp>
      <p:sp>
        <p:nvSpPr>
          <p:cNvPr id="117" name="Oval 116"/>
          <p:cNvSpPr/>
          <p:nvPr/>
        </p:nvSpPr>
        <p:spPr>
          <a:xfrm>
            <a:off x="5706126" y="1923678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084168" y="1977684"/>
            <a:ext cx="54006" cy="54006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35330" y="1789670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SRLI</a:t>
            </a:r>
          </a:p>
        </p:txBody>
      </p:sp>
      <p:sp>
        <p:nvSpPr>
          <p:cNvPr id="120" name="Oval 119"/>
          <p:cNvSpPr/>
          <p:nvPr/>
        </p:nvSpPr>
        <p:spPr>
          <a:xfrm>
            <a:off x="6138174" y="2193708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811805" y="2247716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HELIOS2</a:t>
            </a:r>
          </a:p>
        </p:txBody>
      </p:sp>
      <p:sp>
        <p:nvSpPr>
          <p:cNvPr id="122" name="Oval 121"/>
          <p:cNvSpPr/>
          <p:nvPr/>
        </p:nvSpPr>
        <p:spPr>
          <a:xfrm>
            <a:off x="6408204" y="1491630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89729" y="1328861"/>
            <a:ext cx="421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BSRF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187805" y="1662878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SSRF</a:t>
            </a:r>
          </a:p>
        </p:txBody>
      </p:sp>
      <p:sp>
        <p:nvSpPr>
          <p:cNvPr id="125" name="Oval 124"/>
          <p:cNvSpPr/>
          <p:nvPr/>
        </p:nvSpPr>
        <p:spPr>
          <a:xfrm>
            <a:off x="6462210" y="1653648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516216" y="1869672"/>
            <a:ext cx="54006" cy="54006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EDF074"/>
              </a:solidFill>
              <a:latin typeface="Calibri" panose="020F0502020204030204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570222" y="1869672"/>
            <a:ext cx="54006" cy="54006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603785" y="1807208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TPS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506801" y="1923680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i="1" dirty="0">
                <a:solidFill>
                  <a:srgbClr val="0599C7"/>
                </a:solidFill>
                <a:latin typeface="Calibri" panose="020F0502020204030204"/>
              </a:rPr>
              <a:t>NSRRC</a:t>
            </a:r>
          </a:p>
        </p:txBody>
      </p:sp>
      <p:sp>
        <p:nvSpPr>
          <p:cNvPr id="130" name="Oval 129"/>
          <p:cNvSpPr/>
          <p:nvPr/>
        </p:nvSpPr>
        <p:spPr>
          <a:xfrm>
            <a:off x="6246186" y="1599642"/>
            <a:ext cx="54006" cy="54006"/>
          </a:xfrm>
          <a:prstGeom prst="ellipse">
            <a:avLst/>
          </a:prstGeom>
          <a:solidFill>
            <a:srgbClr val="00B0F0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5930514" y="1495769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0B0F0"/>
                </a:solidFill>
                <a:latin typeface="Calibri" panose="020F0502020204030204"/>
              </a:rPr>
              <a:t>NSRL</a:t>
            </a:r>
            <a:endParaRPr lang="en-US" sz="1350" dirty="0">
              <a:solidFill>
                <a:srgbClr val="00B0F0"/>
              </a:solidFill>
              <a:latin typeface="Calibri" panose="020F0502020204030204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624228" y="1599642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66FFCC"/>
              </a:solidFill>
              <a:latin typeface="Calibri" panose="020F050202020403020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516216" y="1383620"/>
            <a:ext cx="348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PLS</a:t>
            </a:r>
          </a:p>
        </p:txBody>
      </p:sp>
      <p:sp>
        <p:nvSpPr>
          <p:cNvPr id="139" name="Oval 138"/>
          <p:cNvSpPr/>
          <p:nvPr/>
        </p:nvSpPr>
        <p:spPr>
          <a:xfrm>
            <a:off x="6894258" y="1437624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944155" y="1715930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HISOR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060126" y="1603781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SUBARU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116486" y="1480607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UVSOR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156090" y="1358743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 err="1">
                <a:solidFill>
                  <a:srgbClr val="0599C7"/>
                </a:solidFill>
                <a:latin typeface="Calibri" panose="020F0502020204030204"/>
              </a:rPr>
              <a:t>Nanoterasu</a:t>
            </a:r>
            <a:endParaRPr lang="en-US" sz="900" b="1" dirty="0">
              <a:solidFill>
                <a:srgbClr val="0599C7"/>
              </a:solidFill>
              <a:latin typeface="Calibri" panose="020F0502020204030204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391359" y="1753247"/>
            <a:ext cx="513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RITSSR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203575" y="1155501"/>
            <a:ext cx="6030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66FFCC"/>
                </a:solidFill>
                <a:latin typeface="Calibri" panose="020F0502020204030204"/>
              </a:rPr>
              <a:t>SPRING8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463406" y="1269175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PFKEK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497958" y="155774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0599C7"/>
                </a:solidFill>
                <a:latin typeface="Calibri" panose="020F0502020204030204"/>
              </a:rPr>
              <a:t>TSRF</a:t>
            </a:r>
          </a:p>
        </p:txBody>
      </p:sp>
      <p:sp>
        <p:nvSpPr>
          <p:cNvPr id="149" name="Oval 148"/>
          <p:cNvSpPr/>
          <p:nvPr/>
        </p:nvSpPr>
        <p:spPr>
          <a:xfrm>
            <a:off x="6948264" y="1383618"/>
            <a:ext cx="54006" cy="54006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cxnSp>
        <p:nvCxnSpPr>
          <p:cNvPr id="150" name="Straight Connector 149"/>
          <p:cNvCxnSpPr>
            <a:cxnSpLocks/>
          </p:cNvCxnSpPr>
          <p:nvPr/>
        </p:nvCxnSpPr>
        <p:spPr>
          <a:xfrm flipH="1">
            <a:off x="7006243" y="1326784"/>
            <a:ext cx="228308" cy="63919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39" idx="6"/>
          </p:cNvCxnSpPr>
          <p:nvPr/>
        </p:nvCxnSpPr>
        <p:spPr>
          <a:xfrm flipH="1">
            <a:off x="6948265" y="1403634"/>
            <a:ext cx="536846" cy="6099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6960142" y="1486438"/>
            <a:ext cx="249229" cy="33074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 flipV="1">
            <a:off x="6948264" y="1575326"/>
            <a:ext cx="232554" cy="1116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47" idx="1"/>
          </p:cNvCxnSpPr>
          <p:nvPr/>
        </p:nvCxnSpPr>
        <p:spPr>
          <a:xfrm flipH="1" flipV="1">
            <a:off x="6845048" y="1626647"/>
            <a:ext cx="652910" cy="46509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 flipV="1">
            <a:off x="6942600" y="1823521"/>
            <a:ext cx="540018" cy="14270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 flipV="1">
            <a:off x="6809077" y="1655490"/>
            <a:ext cx="232554" cy="117604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 flipV="1">
            <a:off x="6800967" y="1729862"/>
            <a:ext cx="141635" cy="139811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325690" y="1215206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HEPS</a:t>
            </a:r>
            <a:endParaRPr lang="en-US" sz="1350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6462210" y="1437624"/>
            <a:ext cx="54006" cy="540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5E16DC-852C-4F36-9AEC-0B8CDBD67B9B}"/>
              </a:ext>
            </a:extLst>
          </p:cNvPr>
          <p:cNvGrpSpPr/>
          <p:nvPr/>
        </p:nvGrpSpPr>
        <p:grpSpPr>
          <a:xfrm>
            <a:off x="4784977" y="3144848"/>
            <a:ext cx="3561103" cy="864729"/>
            <a:chOff x="453091" y="5340310"/>
            <a:chExt cx="4748136" cy="1152972"/>
          </a:xfrm>
        </p:grpSpPr>
        <p:sp>
          <p:nvSpPr>
            <p:cNvPr id="72" name="Oval 71"/>
            <p:cNvSpPr/>
            <p:nvPr/>
          </p:nvSpPr>
          <p:spPr>
            <a:xfrm>
              <a:off x="453093" y="5424090"/>
              <a:ext cx="180000" cy="18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>
                <a:solidFill>
                  <a:srgbClr val="66FFCC"/>
                </a:solidFill>
                <a:latin typeface="Calibri" panose="020F0502020204030204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3842" y="5340310"/>
              <a:ext cx="24626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4</a:t>
              </a:r>
              <a:r>
                <a:rPr lang="en-US" sz="1050" b="1" baseline="30000" dirty="0">
                  <a:solidFill>
                    <a:prstClr val="white"/>
                  </a:solidFill>
                  <a:latin typeface="Calibri" panose="020F0502020204030204"/>
                </a:rPr>
                <a:t>th</a:t>
              </a:r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 Generation IN OPERATION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59786" y="5689537"/>
              <a:ext cx="180000" cy="180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>
                <a:solidFill>
                  <a:srgbClr val="66FFCC"/>
                </a:solidFill>
                <a:latin typeface="Calibri" panose="020F050202020403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99618" y="5631031"/>
              <a:ext cx="246905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en-US" sz="105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4</a:t>
              </a:r>
              <a:r>
                <a:rPr lang="en-US" sz="1050" b="1" baseline="30000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th</a:t>
              </a:r>
              <a:r>
                <a:rPr lang="en-US" sz="1050" b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 Generation </a:t>
              </a:r>
              <a:r>
                <a:rPr lang="en-US" sz="1050" b="1" i="1" dirty="0">
                  <a:solidFill>
                    <a:srgbClr val="FFC000">
                      <a:lumMod val="60000"/>
                      <a:lumOff val="40000"/>
                    </a:srgbClr>
                  </a:solidFill>
                  <a:latin typeface="Calibri" panose="020F0502020204030204"/>
                </a:rPr>
                <a:t>in construction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8D40064-0DC2-4FD3-910E-92051370E53E}"/>
                </a:ext>
              </a:extLst>
            </p:cNvPr>
            <p:cNvSpPr/>
            <p:nvPr/>
          </p:nvSpPr>
          <p:spPr>
            <a:xfrm>
              <a:off x="453092" y="5960402"/>
              <a:ext cx="180000" cy="180000"/>
            </a:xfrm>
            <a:prstGeom prst="ellipse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>
                <a:solidFill>
                  <a:srgbClr val="66FFCC"/>
                </a:solidFill>
                <a:latin typeface="Calibri" panose="020F0502020204030204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8E3E0BE-3E7D-4465-BE1E-E657C9773EFE}"/>
                </a:ext>
              </a:extLst>
            </p:cNvPr>
            <p:cNvSpPr txBox="1"/>
            <p:nvPr/>
          </p:nvSpPr>
          <p:spPr>
            <a:xfrm>
              <a:off x="703842" y="5876622"/>
              <a:ext cx="44973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en-US" sz="1050" b="1" dirty="0">
                  <a:solidFill>
                    <a:srgbClr val="66FFCC"/>
                  </a:solidFill>
                  <a:latin typeface="Calibri" panose="020F0502020204030204"/>
                </a:rPr>
                <a:t>Upgrading or planning upgrade from 3</a:t>
              </a:r>
              <a:r>
                <a:rPr lang="en-US" sz="1050" b="1" baseline="30000" dirty="0">
                  <a:solidFill>
                    <a:srgbClr val="66FFCC"/>
                  </a:solidFill>
                  <a:latin typeface="Calibri" panose="020F0502020204030204"/>
                </a:rPr>
                <a:t>rd</a:t>
              </a:r>
              <a:r>
                <a:rPr lang="en-US" sz="1050" b="1" dirty="0">
                  <a:solidFill>
                    <a:srgbClr val="66FFCC"/>
                  </a:solidFill>
                  <a:latin typeface="Calibri" panose="020F0502020204030204"/>
                </a:rPr>
                <a:t> to 4</a:t>
              </a:r>
              <a:r>
                <a:rPr lang="en-US" sz="1050" b="1" baseline="30000" dirty="0">
                  <a:solidFill>
                    <a:srgbClr val="66FFCC"/>
                  </a:solidFill>
                  <a:latin typeface="Calibri" panose="020F0502020204030204"/>
                </a:rPr>
                <a:t>th</a:t>
              </a:r>
              <a:r>
                <a:rPr lang="en-US" sz="1050" b="1" dirty="0">
                  <a:solidFill>
                    <a:srgbClr val="66FFCC"/>
                  </a:solidFill>
                  <a:latin typeface="Calibri" panose="020F0502020204030204"/>
                </a:rPr>
                <a:t> generation</a:t>
              </a: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6ABCF9D-0E48-4BD7-B8C2-FD6F354EBC3A}"/>
                </a:ext>
              </a:extLst>
            </p:cNvPr>
            <p:cNvSpPr/>
            <p:nvPr/>
          </p:nvSpPr>
          <p:spPr>
            <a:xfrm>
              <a:off x="453091" y="6215599"/>
              <a:ext cx="180000" cy="180000"/>
            </a:xfrm>
            <a:prstGeom prst="ellipse">
              <a:avLst/>
            </a:prstGeom>
            <a:solidFill>
              <a:srgbClr val="32C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>
                <a:solidFill>
                  <a:srgbClr val="66FFCC"/>
                </a:solidFill>
                <a:latin typeface="Calibri" panose="020F0502020204030204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EE16D17-E825-46B7-BBBB-ED1AB56B7B1F}"/>
                </a:ext>
              </a:extLst>
            </p:cNvPr>
            <p:cNvSpPr txBox="1"/>
            <p:nvPr/>
          </p:nvSpPr>
          <p:spPr>
            <a:xfrm>
              <a:off x="711086" y="6154727"/>
              <a:ext cx="129779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>
                <a:defRPr/>
              </a:pPr>
              <a:r>
                <a:rPr lang="en-US" sz="1050" b="1" dirty="0">
                  <a:solidFill>
                    <a:srgbClr val="0599C7"/>
                  </a:solidFill>
                  <a:latin typeface="Calibri" panose="020F0502020204030204"/>
                </a:rPr>
                <a:t>3</a:t>
              </a:r>
              <a:r>
                <a:rPr lang="en-US" sz="1050" b="1" baseline="30000" dirty="0">
                  <a:solidFill>
                    <a:srgbClr val="0599C7"/>
                  </a:solidFill>
                  <a:latin typeface="Calibri" panose="020F0502020204030204"/>
                </a:rPr>
                <a:t>rd</a:t>
              </a:r>
              <a:r>
                <a:rPr lang="en-US" sz="1050" b="1" dirty="0">
                  <a:solidFill>
                    <a:srgbClr val="0599C7"/>
                  </a:solidFill>
                  <a:latin typeface="Calibri" panose="020F0502020204030204"/>
                </a:rPr>
                <a:t> generation</a:t>
              </a:r>
            </a:p>
          </p:txBody>
        </p:sp>
      </p:grp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55EEEF88-C9BF-43DC-A98B-3178AAC48608}"/>
              </a:ext>
            </a:extLst>
          </p:cNvPr>
          <p:cNvCxnSpPr>
            <a:cxnSpLocks/>
          </p:cNvCxnSpPr>
          <p:nvPr/>
        </p:nvCxnSpPr>
        <p:spPr>
          <a:xfrm flipV="1">
            <a:off x="4690325" y="741922"/>
            <a:ext cx="231659" cy="3537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>
            <a:extLst>
              <a:ext uri="{FF2B5EF4-FFF2-40B4-BE49-F238E27FC236}">
                <a16:creationId xmlns:a16="http://schemas.microsoft.com/office/drawing/2014/main" id="{CA9B0FDF-B837-4F2C-BEFE-6917407AA06F}"/>
              </a:ext>
            </a:extLst>
          </p:cNvPr>
          <p:cNvSpPr/>
          <p:nvPr/>
        </p:nvSpPr>
        <p:spPr>
          <a:xfrm>
            <a:off x="3129326" y="1713942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83EA7A2-184A-418E-86D0-E4D539967D78}"/>
              </a:ext>
            </a:extLst>
          </p:cNvPr>
          <p:cNvSpPr/>
          <p:nvPr/>
        </p:nvSpPr>
        <p:spPr>
          <a:xfrm>
            <a:off x="6933137" y="1489959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33FD1CF5-6398-4BF8-93C0-9E644C1629EC}"/>
              </a:ext>
            </a:extLst>
          </p:cNvPr>
          <p:cNvSpPr/>
          <p:nvPr/>
        </p:nvSpPr>
        <p:spPr>
          <a:xfrm>
            <a:off x="6888935" y="1545636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D925887-3070-4170-AD1B-A755B8233B8C}"/>
              </a:ext>
            </a:extLst>
          </p:cNvPr>
          <p:cNvSpPr/>
          <p:nvPr/>
        </p:nvSpPr>
        <p:spPr>
          <a:xfrm>
            <a:off x="6825530" y="1591931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03DD78E3-35B4-4B28-B23F-ACF422DF19BD}"/>
              </a:ext>
            </a:extLst>
          </p:cNvPr>
          <p:cNvSpPr/>
          <p:nvPr/>
        </p:nvSpPr>
        <p:spPr>
          <a:xfrm>
            <a:off x="6890150" y="1641324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AADE9F43-B280-47BE-BADE-10DC4B6FB008}"/>
              </a:ext>
            </a:extLst>
          </p:cNvPr>
          <p:cNvSpPr/>
          <p:nvPr/>
        </p:nvSpPr>
        <p:spPr>
          <a:xfrm>
            <a:off x="6784104" y="1641324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C14F794-8D0F-48B0-AC5F-1AE5031BCA16}"/>
              </a:ext>
            </a:extLst>
          </p:cNvPr>
          <p:cNvSpPr/>
          <p:nvPr/>
        </p:nvSpPr>
        <p:spPr>
          <a:xfrm>
            <a:off x="6784104" y="1702513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DBB3F0C-20EF-433A-B63D-924294848343}"/>
              </a:ext>
            </a:extLst>
          </p:cNvPr>
          <p:cNvSpPr/>
          <p:nvPr/>
        </p:nvSpPr>
        <p:spPr>
          <a:xfrm>
            <a:off x="6718439" y="1696891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DED1866-26C8-4043-95C3-F1B7083CA378}"/>
              </a:ext>
            </a:extLst>
          </p:cNvPr>
          <p:cNvSpPr/>
          <p:nvPr/>
        </p:nvSpPr>
        <p:spPr>
          <a:xfrm>
            <a:off x="2831927" y="1842668"/>
            <a:ext cx="54006" cy="54006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5687F76-707C-4162-916B-35A175D73241}"/>
              </a:ext>
            </a:extLst>
          </p:cNvPr>
          <p:cNvSpPr txBox="1"/>
          <p:nvPr/>
        </p:nvSpPr>
        <p:spPr>
          <a:xfrm>
            <a:off x="6579977" y="1698989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PALX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42B8C980-0666-494D-B1F5-17179166542D}"/>
              </a:ext>
            </a:extLst>
          </p:cNvPr>
          <p:cNvSpPr/>
          <p:nvPr/>
        </p:nvSpPr>
        <p:spPr>
          <a:xfrm>
            <a:off x="6583271" y="1805872"/>
            <a:ext cx="54006" cy="540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33C1B1-C940-4553-8339-082163534594}"/>
              </a:ext>
            </a:extLst>
          </p:cNvPr>
          <p:cNvSpPr txBox="1"/>
          <p:nvPr/>
        </p:nvSpPr>
        <p:spPr>
          <a:xfrm>
            <a:off x="6014965" y="4136918"/>
            <a:ext cx="29659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Approved upgrade projects in Europe:</a:t>
            </a:r>
          </a:p>
          <a:p>
            <a:pPr marL="171446" indent="-171446" algn="r" defTabSz="685783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SLS2 (in execution; op: 2025)</a:t>
            </a:r>
          </a:p>
          <a:p>
            <a:pPr marL="171446" indent="-171446" algn="r" defTabSz="685783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Elettra2 (in execution; op: 2026)</a:t>
            </a:r>
          </a:p>
          <a:p>
            <a:pPr marL="171446" indent="-171446" algn="r" defTabSz="685783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Diamond2 (in execution; op: 2027)</a:t>
            </a:r>
          </a:p>
          <a:p>
            <a:pPr marL="171446" indent="-171446" algn="r" defTabSz="685783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white"/>
                </a:solidFill>
                <a:latin typeface="Calibri" panose="020F0502020204030204"/>
              </a:rPr>
              <a:t>Soleil2 (in execution; op: 2028)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AD080-B0FB-4667-B5F8-740F116B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4 September 2024 - ALBA User Meeting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AB09B5-5755-4F97-8FCF-186D40F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and its future, ALBA II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38549CC-DEA8-4119-9B64-BD4D01AC64D9}"/>
              </a:ext>
            </a:extLst>
          </p:cNvPr>
          <p:cNvSpPr txBox="1"/>
          <p:nvPr/>
        </p:nvSpPr>
        <p:spPr>
          <a:xfrm>
            <a:off x="109431" y="4474777"/>
            <a:ext cx="32997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050" i="1" dirty="0">
                <a:solidFill>
                  <a:schemeClr val="bg1"/>
                </a:solidFill>
                <a:latin typeface="Calibri" panose="020F0502020204030204"/>
              </a:rPr>
              <a:t>Recent news:</a:t>
            </a:r>
          </a:p>
          <a:p>
            <a:pPr defTabSz="685783">
              <a:defRPr/>
            </a:pPr>
            <a:r>
              <a:rPr lang="en-US" sz="1050" i="1" dirty="0">
                <a:solidFill>
                  <a:schemeClr val="bg1"/>
                </a:solidFill>
                <a:latin typeface="Calibri" panose="020F0502020204030204"/>
              </a:rPr>
              <a:t>APS starting the commissioning with the smallest emittance in the world (40 pm)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AA3217F-ED5B-4B5F-9BAE-B1A92F834C57}"/>
              </a:ext>
            </a:extLst>
          </p:cNvPr>
          <p:cNvSpPr/>
          <p:nvPr/>
        </p:nvSpPr>
        <p:spPr>
          <a:xfrm>
            <a:off x="5949436" y="1410595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en-US" sz="900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HALF</a:t>
            </a:r>
            <a:endParaRPr lang="en-US" sz="1350" dirty="0">
              <a:solidFill>
                <a:srgbClr val="FFC000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0D50AE52-A6B9-4E36-8A67-4DDB7449499E}"/>
              </a:ext>
            </a:extLst>
          </p:cNvPr>
          <p:cNvSpPr/>
          <p:nvPr/>
        </p:nvSpPr>
        <p:spPr>
          <a:xfrm>
            <a:off x="6256022" y="1556407"/>
            <a:ext cx="54006" cy="540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6500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3DBCC-BABF-4045-85BA-96A553AE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2C7EC-D456-4F5A-801B-DCF22C9D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721CA2-9759-4013-BE80-C4CDBBE840E3}"/>
              </a:ext>
            </a:extLst>
          </p:cNvPr>
          <p:cNvSpPr txBox="1">
            <a:spLocks/>
          </p:cNvSpPr>
          <p:nvPr/>
        </p:nvSpPr>
        <p:spPr>
          <a:xfrm>
            <a:off x="536973" y="156160"/>
            <a:ext cx="4035027" cy="758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ALBA II White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Paper</a:t>
            </a:r>
            <a:endParaRPr lang="es-ES_tradnl" sz="5025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es-ES_tradnl" sz="33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endParaRPr lang="en-ES" sz="37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FB2A9-CC99-4228-86B7-48E50995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15326"/>
            <a:ext cx="3292686" cy="47043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AD3C4-612C-4A30-8E14-767B4A3E0C95}"/>
              </a:ext>
            </a:extLst>
          </p:cNvPr>
          <p:cNvSpPr/>
          <p:nvPr/>
        </p:nvSpPr>
        <p:spPr>
          <a:xfrm>
            <a:off x="3073400" y="4342108"/>
            <a:ext cx="2355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3"/>
              </a:rPr>
              <a:t>ALBA II White Paper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C6263-1D95-4DE3-8BC8-839DD6AACFCA}"/>
              </a:ext>
            </a:extLst>
          </p:cNvPr>
          <p:cNvSpPr/>
          <p:nvPr/>
        </p:nvSpPr>
        <p:spPr>
          <a:xfrm>
            <a:off x="511886" y="1097949"/>
            <a:ext cx="4223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Published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Design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Scientific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Preliminary design of new storage ring and related accelerator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Preliminary considerations for new beamlines</a:t>
            </a:r>
          </a:p>
        </p:txBody>
      </p:sp>
    </p:spTree>
    <p:extLst>
      <p:ext uri="{BB962C8B-B14F-4D97-AF65-F5344CB8AC3E}">
        <p14:creationId xmlns:p14="http://schemas.microsoft.com/office/powerpoint/2010/main" val="1760653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F9A245-1CF0-4E7E-AE92-5782B3DE7780}"/>
              </a:ext>
            </a:extLst>
          </p:cNvPr>
          <p:cNvSpPr txBox="1"/>
          <p:nvPr/>
        </p:nvSpPr>
        <p:spPr>
          <a:xfrm flipH="1">
            <a:off x="2932456" y="220378"/>
            <a:ext cx="327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ALBA II design as today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1CEE1-A093-46F7-BE03-DDFC84B3DD45}"/>
              </a:ext>
            </a:extLst>
          </p:cNvPr>
          <p:cNvSpPr txBox="1"/>
          <p:nvPr/>
        </p:nvSpPr>
        <p:spPr>
          <a:xfrm flipH="1">
            <a:off x="426853" y="742705"/>
            <a:ext cx="5921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3" indent="-214303" defTabSz="914355">
              <a:buFontTx/>
              <a:buChar char="-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4</a:t>
            </a:r>
            <a:r>
              <a:rPr lang="en-US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generation light source</a:t>
            </a:r>
          </a:p>
          <a:p>
            <a:pPr marL="214303" indent="-214303" defTabSz="914355">
              <a:buFontTx/>
              <a:buChar char="-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Emittance 240 pm (20 times smaller than ALBA)</a:t>
            </a:r>
          </a:p>
          <a:p>
            <a:pPr marL="214303" indent="-214303" defTabSz="914355">
              <a:buFontTx/>
              <a:buChar char="-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Current 300 mA (+ 20% with respect to ALBA)</a:t>
            </a:r>
          </a:p>
          <a:p>
            <a:pPr marL="214303" indent="-214303" defTabSz="914355">
              <a:buFontTx/>
              <a:buChar char="-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brilliance by orders of magnitude</a:t>
            </a:r>
          </a:p>
          <a:p>
            <a:pPr marL="214303" indent="-214303" defTabSz="914355">
              <a:buFontTx/>
              <a:buChar char="-"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coherence</a:t>
            </a:r>
          </a:p>
          <a:p>
            <a:pPr marL="214303" indent="-214303" defTabSz="914355">
              <a:buFontTx/>
              <a:buChar char="-"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Advanced properties for imaging, spectroscopy, diffraction</a:t>
            </a:r>
          </a:p>
          <a:p>
            <a:pPr marL="214303" indent="-214303" defTabSz="914355">
              <a:buFontTx/>
              <a:buChar char="-"/>
            </a:pPr>
            <a:endParaRPr lang="en-US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14303" indent="-214303" defTabSz="914355">
              <a:buFontTx/>
              <a:buChar char="-"/>
            </a:pPr>
            <a:endParaRPr lang="en-US" sz="21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5DCAA-7CE7-434D-A2B7-6945A841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36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1A7FE-C000-4D78-B3E5-FD224DBB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400" y="726765"/>
            <a:ext cx="2713153" cy="1536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CAFAB-2517-4571-AAD4-5E78793AF694}"/>
              </a:ext>
            </a:extLst>
          </p:cNvPr>
          <p:cNvSpPr txBox="1"/>
          <p:nvPr/>
        </p:nvSpPr>
        <p:spPr>
          <a:xfrm>
            <a:off x="7004979" y="2528660"/>
            <a:ext cx="180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Accelerator design in progress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BF20C-E00C-484A-9543-621F17D1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34" y="2856374"/>
            <a:ext cx="3261888" cy="192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2EDC2-3A8C-4E40-8723-BE6FE3605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69" y="2925786"/>
            <a:ext cx="3135282" cy="19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93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6D6B4-F219-48C7-AF8F-790C99EC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BF7546-17B4-4772-A7BA-E3A25713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37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1165623" y="80775"/>
            <a:ext cx="6892159" cy="758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64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ALBA II Storage ring </a:t>
            </a:r>
            <a:r>
              <a:rPr lang="es-ES_tradnl" sz="64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design</a:t>
            </a:r>
            <a:endParaRPr lang="es-ES_tradnl" sz="64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es-ES_tradnl" sz="33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Being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optimized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while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defining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all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technical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details</a:t>
            </a: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: 5BA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lattice</a:t>
            </a:r>
            <a:endParaRPr lang="en-ES" sz="37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594" y="4773089"/>
            <a:ext cx="1008878" cy="27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339" y="4734819"/>
            <a:ext cx="716493" cy="32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700" y="4736989"/>
            <a:ext cx="942928" cy="30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7656DA-86BE-4D0D-9557-358C42EE5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3" y="979189"/>
            <a:ext cx="6174765" cy="3567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BA4EA3-1203-48B1-95C0-ABDFFB7B70A7}"/>
              </a:ext>
            </a:extLst>
          </p:cNvPr>
          <p:cNvSpPr txBox="1"/>
          <p:nvPr/>
        </p:nvSpPr>
        <p:spPr>
          <a:xfrm flipH="1">
            <a:off x="6510805" y="1737731"/>
            <a:ext cx="2380741" cy="11310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MSPD will be repositioned</a:t>
            </a:r>
          </a:p>
          <a:p>
            <a:r>
              <a:rPr lang="en-US" sz="1350" dirty="0"/>
              <a:t>The 9 existing ID BLs need no repositioning</a:t>
            </a:r>
          </a:p>
          <a:p>
            <a:r>
              <a:rPr lang="en-US" sz="1350" dirty="0"/>
              <a:t>The 4 existing bending BLs need repositioning</a:t>
            </a:r>
          </a:p>
        </p:txBody>
      </p:sp>
    </p:spTree>
    <p:extLst>
      <p:ext uri="{BB962C8B-B14F-4D97-AF65-F5344CB8AC3E}">
        <p14:creationId xmlns:p14="http://schemas.microsoft.com/office/powerpoint/2010/main" val="2476428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ABD8-6DCF-4044-86CD-8130148E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71D32-2530-4FFB-AEF3-B4AD32DD6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E4D07-B231-4461-8BB7-432DC48631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38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4EF92-1324-467F-AF6B-16859AFF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29" y="908349"/>
            <a:ext cx="5832769" cy="35877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C71B97-1432-49ED-9497-B159DB9BF1A9}"/>
              </a:ext>
            </a:extLst>
          </p:cNvPr>
          <p:cNvSpPr txBox="1">
            <a:spLocks/>
          </p:cNvSpPr>
          <p:nvPr/>
        </p:nvSpPr>
        <p:spPr>
          <a:xfrm>
            <a:off x="1165623" y="80775"/>
            <a:ext cx="6892159" cy="758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64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Storage ring </a:t>
            </a:r>
            <a:r>
              <a:rPr lang="es-ES_tradnl" sz="64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design</a:t>
            </a:r>
            <a:endParaRPr lang="es-ES_tradnl" sz="64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</a:pPr>
            <a:r>
              <a:rPr lang="es-ES_tradnl" sz="375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5BA Dynamic </a:t>
            </a:r>
            <a:r>
              <a:rPr lang="es-ES_tradnl" sz="375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aperture</a:t>
            </a:r>
            <a:endParaRPr lang="en-ES" sz="450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5581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D62D4-C9CF-47E1-9409-F6B94787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36503-AD0C-4C60-B269-558A147C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D02C8-EBB7-4574-AC17-9A154D2E93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39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4CCBF-A718-4312-897B-BECF7CB86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2" y="2314748"/>
            <a:ext cx="2914033" cy="2222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8FF29-47EC-4D47-8671-7140FD57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26600"/>
            <a:ext cx="3761508" cy="2141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E344A-42C4-4661-89BB-E1E4F45B9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10" y="851257"/>
            <a:ext cx="6514055" cy="13723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9E3E2F-336E-45CF-9D7B-ED980AC5D03B}"/>
              </a:ext>
            </a:extLst>
          </p:cNvPr>
          <p:cNvSpPr txBox="1">
            <a:spLocks/>
          </p:cNvSpPr>
          <p:nvPr/>
        </p:nvSpPr>
        <p:spPr>
          <a:xfrm>
            <a:off x="1165623" y="80775"/>
            <a:ext cx="6892159" cy="758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Prototyping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all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systems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of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the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50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storage</a:t>
            </a:r>
            <a:r>
              <a:rPr lang="es-ES_tradnl" sz="50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ring</a:t>
            </a:r>
          </a:p>
          <a:p>
            <a:pPr algn="ctr">
              <a:lnSpc>
                <a:spcPct val="120000"/>
              </a:lnSpc>
            </a:pPr>
            <a:r>
              <a:rPr lang="es-ES_tradnl" sz="33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endParaRPr lang="en-ES" sz="37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3427C-523B-49D2-BA1B-89625F32A23B}"/>
              </a:ext>
            </a:extLst>
          </p:cNvPr>
          <p:cNvSpPr txBox="1"/>
          <p:nvPr/>
        </p:nvSpPr>
        <p:spPr>
          <a:xfrm>
            <a:off x="7703123" y="1306106"/>
            <a:ext cx="1075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Magnets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FBE5E-5D83-459A-BF96-536CE257590D}"/>
              </a:ext>
            </a:extLst>
          </p:cNvPr>
          <p:cNvSpPr txBox="1"/>
          <p:nvPr/>
        </p:nvSpPr>
        <p:spPr>
          <a:xfrm>
            <a:off x="7703122" y="4173672"/>
            <a:ext cx="107503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008AD-7DBD-4078-A955-24B3F4B47298}"/>
              </a:ext>
            </a:extLst>
          </p:cNvPr>
          <p:cNvSpPr txBox="1"/>
          <p:nvPr/>
        </p:nvSpPr>
        <p:spPr>
          <a:xfrm>
            <a:off x="2973960" y="3709328"/>
            <a:ext cx="107503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Girders</a:t>
            </a:r>
          </a:p>
        </p:txBody>
      </p:sp>
    </p:spTree>
    <p:extLst>
      <p:ext uri="{BB962C8B-B14F-4D97-AF65-F5344CB8AC3E}">
        <p14:creationId xmlns:p14="http://schemas.microsoft.com/office/powerpoint/2010/main" val="240896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38"/>
            <a:ext cx="9144000" cy="3780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705153-7705-438D-9444-E2173FD6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54789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9999"/>
                </a:solidFill>
              </a:rPr>
              <a:t>ALBA II - </a:t>
            </a:r>
            <a:r>
              <a:rPr lang="en-US" sz="2800" b="1" i="1" dirty="0">
                <a:solidFill>
                  <a:srgbClr val="009999"/>
                </a:solidFill>
              </a:rPr>
              <a:t>Day One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2341C-F7A3-45B3-B2A2-603170ABE7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4</a:t>
            </a:fld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5896728" y="1071034"/>
            <a:ext cx="304596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6862385" y="2833427"/>
            <a:ext cx="435576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4914749" y="3742963"/>
            <a:ext cx="665994" cy="231975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5892284" y="3437122"/>
            <a:ext cx="567361" cy="23197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2947945" y="375821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021798" y="3580575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934737" y="2833427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901372" y="2374414"/>
            <a:ext cx="50288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280280" y="1917511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1715856" y="1757954"/>
            <a:ext cx="611884" cy="231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2803584" y="1407680"/>
            <a:ext cx="48549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3971147" y="1360121"/>
            <a:ext cx="513768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5469266" y="1650431"/>
            <a:ext cx="435576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3412325" y="1340250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3931346" y="3758213"/>
            <a:ext cx="480997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5602814" y="726509"/>
            <a:ext cx="2798215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6099628" y="2233498"/>
            <a:ext cx="2975429" cy="831905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8331206" y="2582618"/>
            <a:ext cx="595079" cy="231975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050" b="1" i="1" dirty="0">
                <a:cs typeface="Arial" panose="020B0604020202020204" pitchFamily="34" charset="0"/>
              </a:rPr>
              <a:t>CORUS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6153506" y="3039367"/>
            <a:ext cx="513768" cy="231975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5656190" y="1995514"/>
            <a:ext cx="3376022" cy="328232"/>
          </a:xfrm>
          <a:prstGeom prst="straightConnector1">
            <a:avLst/>
          </a:prstGeom>
          <a:ln w="57150">
            <a:solidFill>
              <a:srgbClr val="FECF7A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8112410" y="1908132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CODI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6501435" y="1418720"/>
            <a:ext cx="247349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133069" y="1814051"/>
            <a:ext cx="3966560" cy="1532796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2733768" y="2334026"/>
            <a:ext cx="2798215" cy="33855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688" y="3227124"/>
            <a:ext cx="567361" cy="192171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6931090" y="3501831"/>
            <a:ext cx="435576" cy="218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7093135" y="3262619"/>
            <a:ext cx="538472" cy="23197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7398114" y="3498435"/>
            <a:ext cx="504905" cy="221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244748" y="3990188"/>
            <a:ext cx="1159509" cy="231975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Upgraded Beamlines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05D395-669C-4A78-B9B1-F6F728325358}"/>
              </a:ext>
            </a:extLst>
          </p:cNvPr>
          <p:cNvSpPr txBox="1"/>
          <p:nvPr/>
        </p:nvSpPr>
        <p:spPr>
          <a:xfrm>
            <a:off x="1755369" y="4319473"/>
            <a:ext cx="614765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17 BLs 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 cryo-EM</a:t>
            </a:r>
          </a:p>
        </p:txBody>
      </p:sp>
    </p:spTree>
    <p:extLst>
      <p:ext uri="{BB962C8B-B14F-4D97-AF65-F5344CB8AC3E}">
        <p14:creationId xmlns:p14="http://schemas.microsoft.com/office/powerpoint/2010/main" val="3868094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951CB07-63EE-4B56-8A3A-DEDB68043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82" y="2870329"/>
            <a:ext cx="3059030" cy="18758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4D6A4B-4375-4C12-A09A-E802EDE7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E5F59-815B-4BD1-B1AD-84CF4C24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D025E-3943-4BCF-A01D-038FD19D21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40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A3B1B-7AB7-4E69-9BAB-4159A6476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7707">
            <a:off x="437985" y="3174374"/>
            <a:ext cx="3328267" cy="1628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C26F7-8805-4B5D-BE34-7C837E99A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21" y="1130327"/>
            <a:ext cx="1498324" cy="1768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DFB6B-5B27-4C8D-B928-F72D4129E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592" y="854620"/>
            <a:ext cx="3470309" cy="16956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794EBA-E9C7-44F8-A11E-3A76590224FA}"/>
              </a:ext>
            </a:extLst>
          </p:cNvPr>
          <p:cNvSpPr txBox="1">
            <a:spLocks/>
          </p:cNvSpPr>
          <p:nvPr/>
        </p:nvSpPr>
        <p:spPr>
          <a:xfrm>
            <a:off x="1165623" y="80774"/>
            <a:ext cx="6892159" cy="9652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Prototyping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all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systems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of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the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storage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ring </a:t>
            </a:r>
          </a:p>
          <a:p>
            <a:pPr algn="ctr">
              <a:lnSpc>
                <a:spcPct val="120000"/>
              </a:lnSpc>
            </a:pP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and </a:t>
            </a:r>
            <a:r>
              <a:rPr lang="es-ES_tradnl" sz="4425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testing</a:t>
            </a:r>
            <a:r>
              <a:rPr lang="es-ES_tradnl" sz="4425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3rd HC at BESSY</a:t>
            </a:r>
          </a:p>
          <a:p>
            <a:pPr algn="ctr">
              <a:lnSpc>
                <a:spcPct val="120000"/>
              </a:lnSpc>
            </a:pPr>
            <a:r>
              <a:rPr lang="es-ES_tradnl" sz="33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endParaRPr lang="en-ES" sz="375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0D5DD7-4EBE-49E0-80F9-58BD8E682CD0}"/>
              </a:ext>
            </a:extLst>
          </p:cNvPr>
          <p:cNvGrpSpPr/>
          <p:nvPr/>
        </p:nvGrpSpPr>
        <p:grpSpPr>
          <a:xfrm>
            <a:off x="2324738" y="1223893"/>
            <a:ext cx="2052711" cy="2000140"/>
            <a:chOff x="7530870" y="1483404"/>
            <a:chExt cx="4244465" cy="36838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485E3B-BAB3-437C-A72D-F77D6EDF6EE4}"/>
                </a:ext>
              </a:extLst>
            </p:cNvPr>
            <p:cNvGrpSpPr/>
            <p:nvPr/>
          </p:nvGrpSpPr>
          <p:grpSpPr>
            <a:xfrm>
              <a:off x="8352247" y="1483404"/>
              <a:ext cx="3423088" cy="3683895"/>
              <a:chOff x="8806111" y="1404924"/>
              <a:chExt cx="3423088" cy="368389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033BEB-ECC7-4BA0-B4F8-4A898E1389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89443" y="1404924"/>
                <a:ext cx="3339756" cy="3683895"/>
                <a:chOff x="6928598" y="553475"/>
                <a:chExt cx="5626916" cy="6206728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46384C46-1319-4F4E-BBD4-A1A915761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7232" t="15152" r="31002" b="6853"/>
                <a:stretch/>
              </p:blipFill>
              <p:spPr>
                <a:xfrm>
                  <a:off x="6928598" y="553475"/>
                  <a:ext cx="4284700" cy="5917591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9610784-0239-4408-A7FE-7B168B7AB6E0}"/>
                    </a:ext>
                  </a:extLst>
                </p:cNvPr>
                <p:cNvCxnSpPr>
                  <a:cxnSpLocks/>
                  <a:stCxn id="24" idx="0"/>
                </p:cNvCxnSpPr>
                <p:nvPr/>
              </p:nvCxnSpPr>
              <p:spPr>
                <a:xfrm flipH="1" flipV="1">
                  <a:off x="11499887" y="978162"/>
                  <a:ext cx="287757" cy="21880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65242CBB-623C-4A75-9986-635F24B9BC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4000" y="3469957"/>
                  <a:ext cx="0" cy="23945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67">
                  <a:extLst>
                    <a:ext uri="{FF2B5EF4-FFF2-40B4-BE49-F238E27FC236}">
                      <a16:creationId xmlns:a16="http://schemas.microsoft.com/office/drawing/2014/main" id="{5E43752B-065F-4165-8850-153EB52F9BFA}"/>
                    </a:ext>
                  </a:extLst>
                </p:cNvPr>
                <p:cNvSpPr txBox="1"/>
                <p:nvPr/>
              </p:nvSpPr>
              <p:spPr>
                <a:xfrm>
                  <a:off x="11019773" y="3166216"/>
                  <a:ext cx="1535741" cy="35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50" dirty="0"/>
                    <a:t>554.96 mm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D3E6E2F-D109-4DC2-BA1A-E08F58449E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10831927" y="982746"/>
                  <a:ext cx="794571" cy="5685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2A9E62C-98ED-469E-8E30-E950FA9F4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540000" flipV="1">
                  <a:off x="10561869" y="5851601"/>
                  <a:ext cx="1076954" cy="213339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70">
                  <a:extLst>
                    <a:ext uri="{FF2B5EF4-FFF2-40B4-BE49-F238E27FC236}">
                      <a16:creationId xmlns:a16="http://schemas.microsoft.com/office/drawing/2014/main" id="{3C6D5103-88FE-4CF1-B2C3-95524686003F}"/>
                    </a:ext>
                  </a:extLst>
                </p:cNvPr>
                <p:cNvSpPr txBox="1"/>
                <p:nvPr/>
              </p:nvSpPr>
              <p:spPr>
                <a:xfrm rot="21540000">
                  <a:off x="9330038" y="6402050"/>
                  <a:ext cx="1837304" cy="35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50" dirty="0" err="1"/>
                    <a:t>NdFeB</a:t>
                  </a:r>
                  <a:r>
                    <a:rPr lang="en-US" sz="750" dirty="0"/>
                    <a:t> blocks</a:t>
                  </a:r>
                </a:p>
              </p:txBody>
            </p:sp>
            <p:sp>
              <p:nvSpPr>
                <p:cNvPr id="28" name="TextBox 80">
                  <a:extLst>
                    <a:ext uri="{FF2B5EF4-FFF2-40B4-BE49-F238E27FC236}">
                      <a16:creationId xmlns:a16="http://schemas.microsoft.com/office/drawing/2014/main" id="{1F8BC7B0-22FB-489C-9BBE-C28F5694BC50}"/>
                    </a:ext>
                  </a:extLst>
                </p:cNvPr>
                <p:cNvSpPr txBox="1"/>
                <p:nvPr/>
              </p:nvSpPr>
              <p:spPr>
                <a:xfrm rot="5340000">
                  <a:off x="9544352" y="2910776"/>
                  <a:ext cx="1212167" cy="4020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50" dirty="0"/>
                    <a:t>130.1 mm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51F29512-D62A-4367-B469-8FCB89D8A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84043" y="2253367"/>
                  <a:ext cx="11978" cy="121659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86">
                  <a:extLst>
                    <a:ext uri="{FF2B5EF4-FFF2-40B4-BE49-F238E27FC236}">
                      <a16:creationId xmlns:a16="http://schemas.microsoft.com/office/drawing/2014/main" id="{3C6D5103-88FE-4CF1-B2C3-95524686003F}"/>
                    </a:ext>
                  </a:extLst>
                </p:cNvPr>
                <p:cNvSpPr txBox="1"/>
                <p:nvPr/>
              </p:nvSpPr>
              <p:spPr>
                <a:xfrm rot="21540000">
                  <a:off x="11064700" y="6311978"/>
                  <a:ext cx="1440805" cy="35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750" dirty="0" err="1"/>
                    <a:t>FeNi</a:t>
                  </a:r>
                  <a:r>
                    <a:rPr lang="en-US" sz="750" dirty="0"/>
                    <a:t> strips</a:t>
                  </a:r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0E9262C-CAD4-486F-A487-7C8E684F1F95}"/>
                  </a:ext>
                </a:extLst>
              </p:cNvPr>
              <p:cNvCxnSpPr/>
              <p:nvPr/>
            </p:nvCxnSpPr>
            <p:spPr>
              <a:xfrm flipV="1">
                <a:off x="8999645" y="2115327"/>
                <a:ext cx="0" cy="864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23F4285-CB7D-4D48-9614-819DE2A90F4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999645" y="3285963"/>
                <a:ext cx="0" cy="792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63">
                <a:extLst>
                  <a:ext uri="{FF2B5EF4-FFF2-40B4-BE49-F238E27FC236}">
                    <a16:creationId xmlns:a16="http://schemas.microsoft.com/office/drawing/2014/main" id="{8F8C755C-FF85-4C11-8C07-558BA3160417}"/>
                  </a:ext>
                </a:extLst>
              </p:cNvPr>
              <p:cNvSpPr txBox="1"/>
              <p:nvPr/>
            </p:nvSpPr>
            <p:spPr>
              <a:xfrm rot="1406221">
                <a:off x="8806111" y="3068079"/>
                <a:ext cx="662918" cy="2125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750" dirty="0"/>
                  <a:t>376 mm</a:t>
                </a:r>
              </a:p>
            </p:txBody>
          </p:sp>
        </p:grpSp>
        <p:sp>
          <p:nvSpPr>
            <p:cNvPr id="11" name="TextBox 82">
              <a:extLst>
                <a:ext uri="{FF2B5EF4-FFF2-40B4-BE49-F238E27FC236}">
                  <a16:creationId xmlns:a16="http://schemas.microsoft.com/office/drawing/2014/main" id="{40DAF5D9-E593-4716-AF1F-F5DEB3DA11A9}"/>
                </a:ext>
              </a:extLst>
            </p:cNvPr>
            <p:cNvSpPr txBox="1"/>
            <p:nvPr/>
          </p:nvSpPr>
          <p:spPr>
            <a:xfrm>
              <a:off x="7530870" y="1807597"/>
              <a:ext cx="1396105" cy="403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control gap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BE5A368-2174-4494-A75F-BF7A1A5FDE21}"/>
                </a:ext>
              </a:extLst>
            </p:cNvPr>
            <p:cNvCxnSpPr>
              <a:cxnSpLocks/>
            </p:cNvCxnSpPr>
            <p:nvPr/>
          </p:nvCxnSpPr>
          <p:spPr>
            <a:xfrm>
              <a:off x="7880075" y="2030037"/>
              <a:ext cx="531632" cy="11843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BE5A368-2174-4494-A75F-BF7A1A5FDE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7434" y="4250540"/>
              <a:ext cx="615558" cy="7451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3DAA381-5B96-4D27-A4E6-D86F621591BA}"/>
                </a:ext>
              </a:extLst>
            </p:cNvPr>
            <p:cNvSpPr/>
            <p:nvPr/>
          </p:nvSpPr>
          <p:spPr>
            <a:xfrm>
              <a:off x="9341508" y="3253057"/>
              <a:ext cx="454819" cy="459267"/>
            </a:xfrm>
            <a:custGeom>
              <a:avLst/>
              <a:gdLst>
                <a:gd name="connsiteX0" fmla="*/ 0 w 457200"/>
                <a:gd name="connsiteY0" fmla="*/ 60385 h 483079"/>
                <a:gd name="connsiteX1" fmla="*/ 0 w 457200"/>
                <a:gd name="connsiteY1" fmla="*/ 483079 h 483079"/>
                <a:gd name="connsiteX2" fmla="*/ 439947 w 457200"/>
                <a:gd name="connsiteY2" fmla="*/ 414068 h 483079"/>
                <a:gd name="connsiteX3" fmla="*/ 457200 w 457200"/>
                <a:gd name="connsiteY3" fmla="*/ 0 h 483079"/>
                <a:gd name="connsiteX4" fmla="*/ 0 w 457200"/>
                <a:gd name="connsiteY4" fmla="*/ 60385 h 483079"/>
                <a:gd name="connsiteX0" fmla="*/ 9525 w 466725"/>
                <a:gd name="connsiteY0" fmla="*/ 60385 h 468792"/>
                <a:gd name="connsiteX1" fmla="*/ 0 w 466725"/>
                <a:gd name="connsiteY1" fmla="*/ 468792 h 468792"/>
                <a:gd name="connsiteX2" fmla="*/ 449472 w 466725"/>
                <a:gd name="connsiteY2" fmla="*/ 414068 h 468792"/>
                <a:gd name="connsiteX3" fmla="*/ 466725 w 466725"/>
                <a:gd name="connsiteY3" fmla="*/ 0 h 468792"/>
                <a:gd name="connsiteX4" fmla="*/ 9525 w 466725"/>
                <a:gd name="connsiteY4" fmla="*/ 60385 h 468792"/>
                <a:gd name="connsiteX0" fmla="*/ 9525 w 450057"/>
                <a:gd name="connsiteY0" fmla="*/ 53241 h 461648"/>
                <a:gd name="connsiteX1" fmla="*/ 0 w 450057"/>
                <a:gd name="connsiteY1" fmla="*/ 461648 h 461648"/>
                <a:gd name="connsiteX2" fmla="*/ 449472 w 450057"/>
                <a:gd name="connsiteY2" fmla="*/ 406924 h 461648"/>
                <a:gd name="connsiteX3" fmla="*/ 450057 w 450057"/>
                <a:gd name="connsiteY3" fmla="*/ 0 h 461648"/>
                <a:gd name="connsiteX4" fmla="*/ 9525 w 450057"/>
                <a:gd name="connsiteY4" fmla="*/ 53241 h 461648"/>
                <a:gd name="connsiteX0" fmla="*/ 9525 w 450057"/>
                <a:gd name="connsiteY0" fmla="*/ 53241 h 461648"/>
                <a:gd name="connsiteX1" fmla="*/ 0 w 450057"/>
                <a:gd name="connsiteY1" fmla="*/ 461648 h 461648"/>
                <a:gd name="connsiteX2" fmla="*/ 447091 w 450057"/>
                <a:gd name="connsiteY2" fmla="*/ 402161 h 461648"/>
                <a:gd name="connsiteX3" fmla="*/ 450057 w 450057"/>
                <a:gd name="connsiteY3" fmla="*/ 0 h 461648"/>
                <a:gd name="connsiteX4" fmla="*/ 9525 w 450057"/>
                <a:gd name="connsiteY4" fmla="*/ 53241 h 461648"/>
                <a:gd name="connsiteX0" fmla="*/ 9525 w 450057"/>
                <a:gd name="connsiteY0" fmla="*/ 53241 h 461648"/>
                <a:gd name="connsiteX1" fmla="*/ 0 w 450057"/>
                <a:gd name="connsiteY1" fmla="*/ 461648 h 461648"/>
                <a:gd name="connsiteX2" fmla="*/ 447091 w 450057"/>
                <a:gd name="connsiteY2" fmla="*/ 402161 h 461648"/>
                <a:gd name="connsiteX3" fmla="*/ 450057 w 450057"/>
                <a:gd name="connsiteY3" fmla="*/ 0 h 461648"/>
                <a:gd name="connsiteX4" fmla="*/ 9525 w 450057"/>
                <a:gd name="connsiteY4" fmla="*/ 53241 h 461648"/>
                <a:gd name="connsiteX0" fmla="*/ 9525 w 450057"/>
                <a:gd name="connsiteY0" fmla="*/ 53241 h 461648"/>
                <a:gd name="connsiteX1" fmla="*/ 0 w 450057"/>
                <a:gd name="connsiteY1" fmla="*/ 461648 h 461648"/>
                <a:gd name="connsiteX2" fmla="*/ 442328 w 450057"/>
                <a:gd name="connsiteY2" fmla="*/ 397399 h 461648"/>
                <a:gd name="connsiteX3" fmla="*/ 450057 w 450057"/>
                <a:gd name="connsiteY3" fmla="*/ 0 h 461648"/>
                <a:gd name="connsiteX4" fmla="*/ 9525 w 450057"/>
                <a:gd name="connsiteY4" fmla="*/ 53241 h 461648"/>
                <a:gd name="connsiteX0" fmla="*/ 9525 w 454819"/>
                <a:gd name="connsiteY0" fmla="*/ 50860 h 459267"/>
                <a:gd name="connsiteX1" fmla="*/ 0 w 454819"/>
                <a:gd name="connsiteY1" fmla="*/ 459267 h 459267"/>
                <a:gd name="connsiteX2" fmla="*/ 442328 w 454819"/>
                <a:gd name="connsiteY2" fmla="*/ 395018 h 459267"/>
                <a:gd name="connsiteX3" fmla="*/ 454819 w 454819"/>
                <a:gd name="connsiteY3" fmla="*/ 0 h 459267"/>
                <a:gd name="connsiteX4" fmla="*/ 9525 w 454819"/>
                <a:gd name="connsiteY4" fmla="*/ 50860 h 45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819" h="459267">
                  <a:moveTo>
                    <a:pt x="9525" y="50860"/>
                  </a:moveTo>
                  <a:lnTo>
                    <a:pt x="0" y="459267"/>
                  </a:lnTo>
                  <a:lnTo>
                    <a:pt x="442328" y="395018"/>
                  </a:lnTo>
                  <a:cubicBezTo>
                    <a:pt x="443317" y="260964"/>
                    <a:pt x="453830" y="134054"/>
                    <a:pt x="454819" y="0"/>
                  </a:cubicBezTo>
                  <a:lnTo>
                    <a:pt x="9525" y="508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  <p:sp>
          <p:nvSpPr>
            <p:cNvPr id="15" name="TextBox 87">
              <a:extLst>
                <a:ext uri="{FF2B5EF4-FFF2-40B4-BE49-F238E27FC236}">
                  <a16:creationId xmlns:a16="http://schemas.microsoft.com/office/drawing/2014/main" id="{40DAF5D9-E593-4716-AF1F-F5DEB3DA11A9}"/>
                </a:ext>
              </a:extLst>
            </p:cNvPr>
            <p:cNvSpPr txBox="1"/>
            <p:nvPr/>
          </p:nvSpPr>
          <p:spPr>
            <a:xfrm>
              <a:off x="9082787" y="3289782"/>
              <a:ext cx="968524" cy="637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25" dirty="0"/>
                <a:t>Al</a:t>
              </a:r>
            </a:p>
            <a:p>
              <a:pPr algn="ctr"/>
              <a:r>
                <a:rPr lang="en-US" sz="825" dirty="0"/>
                <a:t>spacer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BE5A368-2174-4494-A75F-BF7A1A5FDE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49717" y="4313039"/>
              <a:ext cx="105501" cy="6127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6CCDF41-F47F-4050-AC76-CC6F9973C179}"/>
              </a:ext>
            </a:extLst>
          </p:cNvPr>
          <p:cNvSpPr/>
          <p:nvPr/>
        </p:nvSpPr>
        <p:spPr>
          <a:xfrm>
            <a:off x="5439074" y="4257476"/>
            <a:ext cx="2814638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b="1" dirty="0">
                <a:solidFill>
                  <a:schemeClr val="bg1"/>
                </a:solidFill>
              </a:rPr>
              <a:t>Installation of the 3</a:t>
            </a:r>
            <a:r>
              <a:rPr lang="en-US" sz="1200" b="1" baseline="30000" dirty="0">
                <a:solidFill>
                  <a:schemeClr val="bg1"/>
                </a:solidFill>
              </a:rPr>
              <a:t>rd</a:t>
            </a:r>
            <a:r>
              <a:rPr lang="en-US" sz="1200" b="1" dirty="0">
                <a:solidFill>
                  <a:schemeClr val="bg1"/>
                </a:solidFill>
              </a:rPr>
              <a:t> HC in the SR foreseen for Summer 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092C63-85FF-4AA5-8C93-90736C8E438D}"/>
              </a:ext>
            </a:extLst>
          </p:cNvPr>
          <p:cNvSpPr txBox="1"/>
          <p:nvPr/>
        </p:nvSpPr>
        <p:spPr>
          <a:xfrm>
            <a:off x="599429" y="841087"/>
            <a:ext cx="28440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Diagnostics 		Super Bend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793961-E44E-464E-AE02-56B88F250C38}"/>
              </a:ext>
            </a:extLst>
          </p:cNvPr>
          <p:cNvSpPr txBox="1"/>
          <p:nvPr/>
        </p:nvSpPr>
        <p:spPr>
          <a:xfrm>
            <a:off x="3289080" y="4024688"/>
            <a:ext cx="10750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Injection Pulsed magnets</a:t>
            </a:r>
          </a:p>
        </p:txBody>
      </p:sp>
    </p:spTree>
    <p:extLst>
      <p:ext uri="{BB962C8B-B14F-4D97-AF65-F5344CB8AC3E}">
        <p14:creationId xmlns:p14="http://schemas.microsoft.com/office/powerpoint/2010/main" val="1229051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6C0A0-F86E-28D9-39CA-36772646672C}"/>
              </a:ext>
            </a:extLst>
          </p:cNvPr>
          <p:cNvSpPr txBox="1"/>
          <p:nvPr/>
        </p:nvSpPr>
        <p:spPr>
          <a:xfrm>
            <a:off x="1250950" y="22830"/>
            <a:ext cx="7370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</a:rPr>
              <a:t>Construction of a </a:t>
            </a:r>
            <a:r>
              <a:rPr lang="en-US" sz="2800" b="1" dirty="0" err="1">
                <a:solidFill>
                  <a:srgbClr val="009999"/>
                </a:solidFill>
              </a:rPr>
              <a:t>nanoposition</a:t>
            </a:r>
            <a:r>
              <a:rPr lang="en-US" sz="2800" b="1" dirty="0">
                <a:solidFill>
                  <a:srgbClr val="009999"/>
                </a:solidFill>
              </a:rPr>
              <a:t>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6A461-6017-11C3-7CC5-D8D936C6D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71" y="1101312"/>
            <a:ext cx="2431229" cy="3016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D8B9A5-CBF8-28F3-84AA-767F997FFBF1}"/>
              </a:ext>
            </a:extLst>
          </p:cNvPr>
          <p:cNvSpPr txBox="1"/>
          <p:nvPr/>
        </p:nvSpPr>
        <p:spPr>
          <a:xfrm>
            <a:off x="631177" y="582711"/>
            <a:ext cx="81680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cs typeface="Arial" panose="020B0604020202020204" pitchFamily="34" charset="0"/>
              </a:rPr>
              <a:t>Research, development and commissioning of </a:t>
            </a:r>
            <a:r>
              <a:rPr lang="en-US" sz="1350" b="1" dirty="0">
                <a:cs typeface="Arial" panose="020B0604020202020204" pitchFamily="34" charset="0"/>
              </a:rPr>
              <a:t>high performance motion and positioning instrumentation</a:t>
            </a:r>
            <a:r>
              <a:rPr lang="en-US" sz="1350" dirty="0">
                <a:cs typeface="Arial" panose="020B0604020202020204" pitchFamily="34" charset="0"/>
              </a:rPr>
              <a:t>, with requirements of stability, accuracy and/or resolution in the nanometer-nanoradian ranges.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09CD72-83AE-2E1B-03EB-6867316115A0}"/>
              </a:ext>
            </a:extLst>
          </p:cNvPr>
          <p:cNvSpPr txBox="1"/>
          <p:nvPr/>
        </p:nvSpPr>
        <p:spPr>
          <a:xfrm>
            <a:off x="175748" y="1074579"/>
            <a:ext cx="3366487" cy="362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cs typeface="Arial" panose="020B0604020202020204" pitchFamily="34" charset="0"/>
              </a:rPr>
              <a:t>Lab spaces currently in construction, </a:t>
            </a:r>
            <a:r>
              <a:rPr lang="en-US" sz="1350" dirty="0">
                <a:cs typeface="Arial" panose="020B0604020202020204" pitchFamily="34" charset="0"/>
              </a:rPr>
              <a:t>available in Nov’24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Clean room ISO4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Temp stability ±0.1ºC and ±0.01ºC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Space for up to 5 work stations. </a:t>
            </a:r>
          </a:p>
          <a:p>
            <a:pPr marL="214313" indent="-214313">
              <a:buFontTx/>
              <a:buChar char="-"/>
            </a:pPr>
            <a:endParaRPr lang="en-US" sz="1350" dirty="0">
              <a:cs typeface="Arial" panose="020B0604020202020204" pitchFamily="34" charset="0"/>
            </a:endParaRPr>
          </a:p>
          <a:p>
            <a:r>
              <a:rPr lang="en-US" sz="1350" b="1" dirty="0">
                <a:cs typeface="Arial" panose="020B0604020202020204" pitchFamily="34" charset="0"/>
              </a:rPr>
              <a:t>Instrumentation being purchased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DMI interferometers,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Capacitive sensors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Several Motion controllers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Pool of non-standard stages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Vibration and modal analysis tools</a:t>
            </a:r>
          </a:p>
          <a:p>
            <a:pPr marL="214313" indent="-214313">
              <a:buFontTx/>
              <a:buChar char="-"/>
            </a:pPr>
            <a:r>
              <a:rPr lang="en-US" sz="1350" dirty="0">
                <a:cs typeface="Arial" panose="020B0604020202020204" pitchFamily="34" charset="0"/>
              </a:rPr>
              <a:t>HW response simulation tools</a:t>
            </a:r>
          </a:p>
          <a:p>
            <a:pPr marL="214313" indent="-214313">
              <a:buFontTx/>
              <a:buChar char="-"/>
            </a:pPr>
            <a:endParaRPr lang="en-US" sz="1350" dirty="0">
              <a:cs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r>
              <a:rPr lang="en-US" sz="1350" b="1" dirty="0">
                <a:cs typeface="Arial" panose="020B0604020202020204" pitchFamily="34" charset="0"/>
              </a:rPr>
              <a:t>First Pilot</a:t>
            </a:r>
          </a:p>
          <a:p>
            <a:r>
              <a:rPr lang="en-US" sz="1350" dirty="0">
                <a:cs typeface="Arial" panose="020B0604020202020204" pitchFamily="34" charset="0"/>
              </a:rPr>
              <a:t>Goniometer setup. Feedback, speed, metrology, correction, etc.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0BBB9-B969-AEF5-D07C-D966DE074622}"/>
              </a:ext>
            </a:extLst>
          </p:cNvPr>
          <p:cNvSpPr txBox="1"/>
          <p:nvPr/>
        </p:nvSpPr>
        <p:spPr>
          <a:xfrm>
            <a:off x="7083670" y="4042189"/>
            <a:ext cx="192524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05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Feed-forward correction of XAIRA’s runout (&lt;50 nm 5-360 deg/s)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5F2006-45B6-7B14-1423-AD988102E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17" y="1146205"/>
            <a:ext cx="2195165" cy="29268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E384E8-16C0-8AE5-43AF-81C042D0E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3431" y="3703014"/>
            <a:ext cx="1552647" cy="1255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0F5224B-B207-1CAE-C6D9-CFBFD8DF73F2}"/>
              </a:ext>
            </a:extLst>
          </p:cNvPr>
          <p:cNvSpPr txBox="1"/>
          <p:nvPr/>
        </p:nvSpPr>
        <p:spPr>
          <a:xfrm>
            <a:off x="3567560" y="4244101"/>
            <a:ext cx="16341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Metrology frame for LEAPS-INNOV collab</a:t>
            </a:r>
            <a:endParaRPr lang="en-US" sz="105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CD46-72D5-48AA-9F7B-C158B67D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74DA3-3373-4A02-9AE1-A080EBF8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4732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9C2FB-72C2-4A7E-A20D-4793825B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3771" y="4912668"/>
            <a:ext cx="2397539" cy="230833"/>
          </a:xfrm>
        </p:spPr>
        <p:txBody>
          <a:bodyPr/>
          <a:lstStyle/>
          <a:p>
            <a:pPr defTabSz="685783"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4 September 2024 - ALBA User Meeting</a:t>
            </a:r>
            <a:endParaRPr lang="es-E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21625-75B2-4B0A-BB19-95841E3A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83">
              <a:defRPr/>
            </a:pPr>
            <a:r>
              <a:rPr lang="en-US" sz="1100" i="1">
                <a:solidFill>
                  <a:prstClr val="black"/>
                </a:solidFill>
                <a:latin typeface="Calibri" panose="020F0502020204030204"/>
              </a:rPr>
              <a:t>ALBA and its future, ALBA II</a:t>
            </a:r>
            <a:endParaRPr lang="es-ES" sz="11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4E0C8E-4C12-4AD5-867E-666EB25C7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pPr defTabSz="914378">
              <a:defRPr/>
            </a:pPr>
            <a:fld id="{59A3C1E9-1E17-4B2D-975E-2F80F7CB45F8}" type="slidenum">
              <a:rPr lang="es-ES" sz="1050">
                <a:solidFill>
                  <a:prstClr val="white"/>
                </a:solidFill>
              </a:rPr>
              <a:pPr defTabSz="914378">
                <a:defRPr/>
              </a:pPr>
              <a:t>42</a:t>
            </a:fld>
            <a:endParaRPr lang="es-ES" sz="105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F0AB7-49BF-4FB6-AAE2-2E39CACF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" b="18511"/>
          <a:stretch/>
        </p:blipFill>
        <p:spPr>
          <a:xfrm>
            <a:off x="4026094" y="3897469"/>
            <a:ext cx="4881644" cy="829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B64BA-CF29-488C-9981-4A805A94FDC7}"/>
              </a:ext>
            </a:extLst>
          </p:cNvPr>
          <p:cNvSpPr txBox="1"/>
          <p:nvPr/>
        </p:nvSpPr>
        <p:spPr>
          <a:xfrm>
            <a:off x="694786" y="689961"/>
            <a:ext cx="837564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2021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https://www.cells.es/en/science-at-alba/alba-ii-upgrade/alba-ii-colloquium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defTabSz="685783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-      17 on line colloquia from key note speakers </a:t>
            </a:r>
          </a:p>
          <a:p>
            <a:pPr marL="285743" indent="-285743" defTabSz="685783">
              <a:buFontTx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7 on line workshop with extended discussion time</a:t>
            </a:r>
          </a:p>
          <a:p>
            <a:pPr marL="285743" indent="-285743" defTabSz="685783">
              <a:buFontTx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30/06/21: 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 ALBA II Day – on line event, with presentation of preliminary project and scientific discussion</a:t>
            </a:r>
          </a:p>
          <a:p>
            <a:pPr marL="285743" indent="-285743" defTabSz="685783">
              <a:buFontTx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Call for first ideas for ALBA II Beamlines</a:t>
            </a:r>
          </a:p>
          <a:p>
            <a:pPr marL="285743" indent="-285743" defTabSz="685783">
              <a:buFontTx/>
              <a:buChar char="-"/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9BD5DA-2306-44C0-B320-D310C28A3703}"/>
              </a:ext>
            </a:extLst>
          </p:cNvPr>
          <p:cNvSpPr txBox="1"/>
          <p:nvPr/>
        </p:nvSpPr>
        <p:spPr>
          <a:xfrm>
            <a:off x="1622115" y="87088"/>
            <a:ext cx="6420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2400" b="1" dirty="0">
                <a:solidFill>
                  <a:srgbClr val="009999"/>
                </a:solidFill>
                <a:latin typeface="Calibri" panose="020F0502020204030204"/>
              </a:rPr>
              <a:t>ALBA II science defined with the user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A967A-36D5-4971-A3A3-336B967B571A}"/>
              </a:ext>
            </a:extLst>
          </p:cNvPr>
          <p:cNvSpPr txBox="1"/>
          <p:nvPr/>
        </p:nvSpPr>
        <p:spPr>
          <a:xfrm>
            <a:off x="694786" y="1798233"/>
            <a:ext cx="8375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2022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783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Call for proposals for first short Beamlines –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3SBar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(in construction) and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CALIMA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chosen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B5A402-B8E9-415A-B388-D22723249923}"/>
              </a:ext>
            </a:extLst>
          </p:cNvPr>
          <p:cNvSpPr txBox="1"/>
          <p:nvPr/>
        </p:nvSpPr>
        <p:spPr>
          <a:xfrm>
            <a:off x="694786" y="2306064"/>
            <a:ext cx="83756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2023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783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Call for proposals for long short –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CODI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CORUS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chosen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7FC38-3437-45C6-AC35-3B0A57D4562E}"/>
              </a:ext>
            </a:extLst>
          </p:cNvPr>
          <p:cNvSpPr txBox="1"/>
          <p:nvPr/>
        </p:nvSpPr>
        <p:spPr>
          <a:xfrm>
            <a:off x="694786" y="2784448"/>
            <a:ext cx="8375642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2024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783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18-19 January – ALBA II Symposium in Madrid (UAM) – 120 participants</a:t>
            </a:r>
          </a:p>
          <a:p>
            <a:pPr defTabSz="685783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3 scientific sessions: </a:t>
            </a:r>
            <a:r>
              <a:rPr lang="en-US" sz="1400" dirty="0"/>
              <a:t>Multi length scale imaging, Multimodal and Big data, Operando, in situ, in vivo</a:t>
            </a:r>
          </a:p>
          <a:p>
            <a:pPr defTabSz="685783">
              <a:defRPr/>
            </a:pPr>
            <a:r>
              <a:rPr lang="en-US" sz="1400" dirty="0"/>
              <a:t>Participation of partners, CSIC and Ministry of Science and Innovation representatives </a:t>
            </a:r>
          </a:p>
          <a:p>
            <a:pPr defTabSz="685783">
              <a:defRPr/>
            </a:pPr>
            <a:endParaRPr lang="en-US" sz="1400" dirty="0"/>
          </a:p>
          <a:p>
            <a:pPr defTabSz="685783">
              <a:defRPr/>
            </a:pPr>
            <a:endParaRPr lang="en-US" sz="1400" dirty="0"/>
          </a:p>
          <a:p>
            <a:pPr defTabSz="685783"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783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7976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459C4F1-4479-4B1F-AD20-D6BFADAEB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981" y="3416149"/>
            <a:ext cx="2053485" cy="15401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b="20427"/>
          <a:stretch>
            <a:fillRect/>
          </a:stretch>
        </p:blipFill>
        <p:spPr>
          <a:xfrm>
            <a:off x="3872079" y="1723772"/>
            <a:ext cx="1863612" cy="1569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3" y="25062"/>
            <a:ext cx="7070271" cy="99417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9999"/>
                </a:solidFill>
                <a:cs typeface="Arial Black" panose="020B0A04020102020204" charset="0"/>
              </a:rPr>
              <a:t>BL</a:t>
            </a:r>
            <a:r>
              <a:rPr lang="de-DE" altLang="en-US" sz="2800" b="1" dirty="0">
                <a:solidFill>
                  <a:srgbClr val="009999"/>
                </a:solidFill>
                <a:cs typeface="Arial Black" panose="020B0A04020102020204" charset="0"/>
              </a:rPr>
              <a:t>15</a:t>
            </a:r>
            <a:r>
              <a:rPr lang="en-US" sz="2800" b="1" dirty="0">
                <a:solidFill>
                  <a:srgbClr val="009999"/>
                </a:solidFill>
                <a:cs typeface="Arial Black" panose="020B0A04020102020204" charset="0"/>
              </a:rPr>
              <a:t> - </a:t>
            </a:r>
            <a:r>
              <a:rPr lang="de-DE" altLang="en-US" sz="2800" b="1" dirty="0">
                <a:solidFill>
                  <a:srgbClr val="009999"/>
                </a:solidFill>
                <a:cs typeface="Arial Black" panose="020B0A04020102020204" charset="0"/>
              </a:rPr>
              <a:t>3Sbar</a:t>
            </a:r>
            <a:endParaRPr lang="en-US" sz="2800" b="1" dirty="0">
              <a:solidFill>
                <a:srgbClr val="009999"/>
              </a:solidFill>
              <a:cs typeface="Arial Black" panose="020B0A0402010202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59A3C1E9-1E17-4B2D-975E-2F80F7CB45F8}" type="slidenum">
              <a:rPr lang="es-ES">
                <a:solidFill>
                  <a:prstClr val="white"/>
                </a:solidFill>
              </a:rPr>
              <a:t>43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6935" y="431165"/>
            <a:ext cx="7068185" cy="63246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pPr algn="ctr" defTabSz="914400"/>
            <a:endParaRPr lang="en-US" sz="1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 rot="16200000">
            <a:off x="-981589" y="1603103"/>
            <a:ext cx="259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rgbClr val="323E4F"/>
                </a:solidFill>
              </a:rPr>
              <a:t>BL in </a:t>
            </a:r>
            <a:r>
              <a:rPr lang="en-US" b="1" dirty="0" err="1">
                <a:solidFill>
                  <a:srgbClr val="323E4F"/>
                </a:solidFill>
              </a:rPr>
              <a:t>construction</a:t>
            </a:r>
            <a:r>
              <a:rPr lang="en-US" b="1" dirty="0" err="1">
                <a:solidFill>
                  <a:prstClr val="white"/>
                </a:solidFill>
              </a:rPr>
              <a:t>ction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7375" y="479909"/>
            <a:ext cx="5148316" cy="134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Aft>
                <a:spcPts val="450"/>
              </a:spcAft>
              <a:defRPr/>
            </a:pPr>
            <a:r>
              <a:rPr lang="de-DE" altLang="en-AU" sz="1200" b="1" dirty="0">
                <a:solidFill>
                  <a:srgbClr val="122D4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Environmental surface diffraction and surface spectroscopy at high pressure </a:t>
            </a:r>
            <a:r>
              <a:rPr lang="en-AU" sz="1200" b="1" dirty="0">
                <a:solidFill>
                  <a:srgbClr val="122D4F"/>
                </a:solidFill>
                <a:latin typeface="Calibri" panose="020F0502020204030204"/>
                <a:cs typeface="Arial" panose="020B0604020202020204" pitchFamily="34" charset="0"/>
              </a:rPr>
              <a:t>beamline</a:t>
            </a: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Simultanous SXRD/APXPS collection at high pressure ~3 bar</a:t>
            </a:r>
            <a:endParaRPr lang="en-AU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</a:rPr>
              <a:t>Energy range: 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</a:rPr>
              <a:t>-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17</a:t>
            </a: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</a:rPr>
              <a:t> keV</a:t>
            </a: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Grazing incidence: total external reflection (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~1 µm</a:t>
            </a: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x</a:t>
            </a: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~</a:t>
            </a:r>
            <a:r>
              <a:rPr lang="en-AU" sz="1200" dirty="0">
                <a:solidFill>
                  <a:prstClr val="black"/>
                </a:solidFill>
                <a:cs typeface="Arial" panose="020B0604020202020204" pitchFamily="34" charset="0"/>
                <a:sym typeface="+mn-ea"/>
              </a:rPr>
              <a:t>1 µm 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beam spot </a:t>
            </a:r>
            <a:r>
              <a:rPr lang="de-DE" altLang="en-AU" sz="12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size</a:t>
            </a:r>
            <a:r>
              <a:rPr lang="de-DE" altLang="en-AU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AU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endParaRPr lang="de-DE" altLang="en-AU" sz="12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31447" y="-132044"/>
            <a:ext cx="1050356" cy="862929"/>
            <a:chOff x="9765082" y="4759312"/>
            <a:chExt cx="2426918" cy="21094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5082" y="4759312"/>
              <a:ext cx="2364829" cy="133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85910" y="6164157"/>
              <a:ext cx="2403115" cy="7045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27171" y="5689342"/>
              <a:ext cx="2364829" cy="535398"/>
            </a:xfrm>
            <a:prstGeom prst="rect">
              <a:avLst/>
            </a:prstGeom>
          </p:spPr>
        </p:pic>
      </p:grpSp>
      <p:graphicFrame>
        <p:nvGraphicFramePr>
          <p:cNvPr id="13" name="Table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9837895"/>
              </p:ext>
            </p:extLst>
          </p:nvPr>
        </p:nvGraphicFramePr>
        <p:xfrm>
          <a:off x="5796915" y="730885"/>
          <a:ext cx="3298825" cy="406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6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CFT</a:t>
                      </a:r>
                      <a:endParaRPr lang="es-E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 err="1"/>
                        <a:t>Awared</a:t>
                      </a:r>
                      <a:endParaRPr lang="es-E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/>
                        <a:t>PDR</a:t>
                      </a:r>
                      <a:endParaRPr lang="es-E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/>
                        <a:t>DDR</a:t>
                      </a:r>
                      <a:endParaRPr lang="es-E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/>
                        <a:t>FAT</a:t>
                      </a:r>
                      <a:endParaRPr lang="es-E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 err="1"/>
                        <a:t>Delivery</a:t>
                      </a:r>
                      <a:endParaRPr lang="es-E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600" dirty="0"/>
                        <a:t>SAT</a:t>
                      </a:r>
                      <a:endParaRPr lang="es-ES" sz="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ID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KYMA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_tradnl" sz="600" dirty="0">
                          <a:latin typeface="Calibri" panose="020F0502020204030204" pitchFamily="34" charset="0"/>
                        </a:rPr>
                        <a:t>May </a:t>
                      </a:r>
                      <a:r>
                        <a:rPr lang="es-ES_tradnl" sz="600" dirty="0"/>
                        <a:t>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May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FE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TEES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_tradnl" sz="600" dirty="0">
                          <a:latin typeface="Calibri" panose="020F0502020204030204" pitchFamily="34" charset="0"/>
                        </a:rPr>
                        <a:t>Dec. </a:t>
                      </a:r>
                      <a:r>
                        <a:rPr lang="es-ES_tradnl" sz="600" dirty="0"/>
                        <a:t>202</a:t>
                      </a:r>
                      <a:r>
                        <a:rPr lang="de-DE" altLang="es-ES_tradnl" sz="600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 err="1"/>
                        <a:t>January</a:t>
                      </a:r>
                      <a:r>
                        <a:rPr lang="es-ES_tradnl" sz="600" dirty="0"/>
                        <a:t>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Mirrors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Bertin Tech.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May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Slits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FMB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Sep</a:t>
                      </a:r>
                      <a:r>
                        <a:rPr lang="de-DE" altLang="es-ES_tradnl" sz="600" dirty="0">
                          <a:latin typeface="Calibri" panose="020F0502020204030204" pitchFamily="34" charset="0"/>
                        </a:rPr>
                        <a:t>t.</a:t>
                      </a:r>
                      <a:r>
                        <a:rPr lang="es-ES_tradnl" sz="600" dirty="0"/>
                        <a:t> 2024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Oct 2024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DCM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AXILON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May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VCM 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IRELEC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_tradnl" sz="600" dirty="0">
                          <a:latin typeface="Calibri" panose="020F0502020204030204" pitchFamily="34" charset="0"/>
                        </a:rPr>
                        <a:t>January </a:t>
                      </a:r>
                      <a:r>
                        <a:rPr lang="es-ES_tradnl" sz="600" dirty="0"/>
                        <a:t>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Feb.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Vacuum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In adminis.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XPS </a:t>
                      </a:r>
                      <a:r>
                        <a:rPr lang="es-ES_tradnl" sz="600" b="1" dirty="0" err="1"/>
                        <a:t>detec</a:t>
                      </a:r>
                      <a:r>
                        <a:rPr lang="es-ES_tradnl" sz="600" b="1" dirty="0"/>
                        <a:t>.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_tradnl" sz="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SPECS</a:t>
                      </a:r>
                      <a:r>
                        <a:rPr lang="es-ES_tradnl" sz="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01/01/2025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April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HPCD </a:t>
                      </a:r>
                      <a:r>
                        <a:rPr lang="es-ES_tradnl" sz="600" b="1" dirty="0" err="1"/>
                        <a:t>detec</a:t>
                      </a:r>
                      <a:r>
                        <a:rPr lang="es-ES_tradnl" sz="600" b="1" dirty="0"/>
                        <a:t>. 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DECTRIS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>
                        <a:highlight>
                          <a:srgbClr val="008000"/>
                        </a:highlight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April 2025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Hex</a:t>
                      </a:r>
                      <a:r>
                        <a:rPr lang="es-ES_tradnl" sz="600" b="1" dirty="0"/>
                        <a:t>.+Gonio.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500" dirty="0">
                          <a:latin typeface="Calibri" panose="020F0502020204030204" pitchFamily="34" charset="0"/>
                        </a:rPr>
                        <a:t>Symetrie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24/10/2024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/>
                        <a:t>04/11/2024</a:t>
                      </a:r>
                      <a:endParaRPr lang="es-ES" sz="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/>
                        <a:t>PSS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Published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Cryocooler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600" dirty="0">
                          <a:latin typeface="Calibri" panose="020F0502020204030204" pitchFamily="34" charset="0"/>
                        </a:rPr>
                        <a:t>AXILON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altLang="es-ES" sz="60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altLang="es-ES" sz="600" dirty="0"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algn="ctr"/>
                      <a:r>
                        <a:rPr lang="es-ES_tradnl" sz="600" b="1" dirty="0" err="1"/>
                        <a:t>Op</a:t>
                      </a:r>
                      <a:r>
                        <a:rPr lang="es-ES_tradnl" sz="600" b="1" dirty="0"/>
                        <a:t>. </a:t>
                      </a:r>
                      <a:r>
                        <a:rPr lang="es-ES_tradnl" sz="600" b="1" dirty="0" err="1"/>
                        <a:t>Hutch</a:t>
                      </a:r>
                      <a:endParaRPr lang="es-ES" sz="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es-ES" sz="400" dirty="0">
                          <a:latin typeface="Calibri" panose="020F0502020204030204" pitchFamily="34" charset="0"/>
                        </a:rPr>
                        <a:t>INNOSPEC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>
                        <a:highlight>
                          <a:srgbClr val="008000"/>
                        </a:highlight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600" dirty="0" err="1"/>
                        <a:t>July</a:t>
                      </a:r>
                      <a:r>
                        <a:rPr lang="es-ES_tradnl" sz="600" dirty="0"/>
                        <a:t> 2024</a:t>
                      </a:r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10"/>
          <a:srcRect l="2595" r="7380"/>
          <a:stretch>
            <a:fillRect/>
          </a:stretch>
        </p:blipFill>
        <p:spPr>
          <a:xfrm>
            <a:off x="96731" y="3366373"/>
            <a:ext cx="3524250" cy="1640205"/>
          </a:xfrm>
          <a:prstGeom prst="rect">
            <a:avLst/>
          </a:prstGeom>
        </p:spPr>
      </p:pic>
      <p:sp>
        <p:nvSpPr>
          <p:cNvPr id="3" name="Rectangle 42"/>
          <p:cNvSpPr/>
          <p:nvPr/>
        </p:nvSpPr>
        <p:spPr>
          <a:xfrm>
            <a:off x="606425" y="1696569"/>
            <a:ext cx="4756560" cy="1372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Aft>
                <a:spcPts val="450"/>
              </a:spcAft>
              <a:defRPr/>
            </a:pPr>
            <a:r>
              <a:rPr lang="de-DE" sz="1200" b="1" dirty="0">
                <a:solidFill>
                  <a:srgbClr val="122D4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Important dates</a:t>
            </a:r>
            <a:endParaRPr lang="en-AU" sz="1200" b="1" dirty="0">
              <a:solidFill>
                <a:srgbClr val="122D4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Optics element comisioning: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Fourth</a:t>
            </a: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quarter</a:t>
            </a: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2025</a:t>
            </a: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Endstation comisioning: First quarter 2026</a:t>
            </a: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Expert </a:t>
            </a:r>
            <a:r>
              <a:rPr lang="de-DE" sz="12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users</a:t>
            </a:r>
            <a:r>
              <a:rPr lang="de-DE" sz="12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Second half 2026</a:t>
            </a:r>
            <a:endParaRPr lang="en-AU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8270" indent="-128270" algn="just" defTabSz="6858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endParaRPr lang="de-DE" altLang="en-AU" sz="12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 defTabSz="685800">
              <a:spcAft>
                <a:spcPts val="225"/>
              </a:spcAft>
              <a:buFont typeface="Arial" panose="020B0604020202020204" pitchFamily="34" charset="0"/>
              <a:buNone/>
              <a:defRPr/>
            </a:pPr>
            <a:endParaRPr lang="de-DE" altLang="en-AU" sz="12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00294" y="3861038"/>
            <a:ext cx="33655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734859" y="4783693"/>
            <a:ext cx="38100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55844" y="4727178"/>
            <a:ext cx="38100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E98B3C84-B2C3-4CB6-A089-584B0708906C}"/>
              </a:ext>
            </a:extLst>
          </p:cNvPr>
          <p:cNvSpPr txBox="1"/>
          <p:nvPr/>
        </p:nvSpPr>
        <p:spPr>
          <a:xfrm>
            <a:off x="3722806" y="4036900"/>
            <a:ext cx="33655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EH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18F6BED3-BCF3-426F-A77B-BDE46A97EFCC}"/>
              </a:ext>
            </a:extLst>
          </p:cNvPr>
          <p:cNvSpPr txBox="1"/>
          <p:nvPr/>
        </p:nvSpPr>
        <p:spPr>
          <a:xfrm>
            <a:off x="5198950" y="4120687"/>
            <a:ext cx="38100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OH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3678410-E4F2-4B5F-A6A3-0BCAAC325713}"/>
              </a:ext>
            </a:extLst>
          </p:cNvPr>
          <p:cNvSpPr txBox="1"/>
          <p:nvPr/>
        </p:nvSpPr>
        <p:spPr>
          <a:xfrm>
            <a:off x="4710609" y="4646771"/>
            <a:ext cx="381000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38122E-930C-47F0-8F3A-8A8C5A2F12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9189" y="2545469"/>
            <a:ext cx="1363392" cy="1291477"/>
          </a:xfrm>
          <a:prstGeom prst="rect">
            <a:avLst/>
          </a:prstGeom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C01C425C-5B3E-40A8-97E4-F5F2BED85E41}"/>
              </a:ext>
            </a:extLst>
          </p:cNvPr>
          <p:cNvSpPr txBox="1"/>
          <p:nvPr/>
        </p:nvSpPr>
        <p:spPr>
          <a:xfrm>
            <a:off x="1804773" y="2897667"/>
            <a:ext cx="751635" cy="22288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de-DE" alt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Endstation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381726-930B-44DE-BE0A-B9FDAFEC968E}"/>
              </a:ext>
            </a:extLst>
          </p:cNvPr>
          <p:cNvCxnSpPr>
            <a:cxnSpLocks/>
          </p:cNvCxnSpPr>
          <p:nvPr/>
        </p:nvCxnSpPr>
        <p:spPr>
          <a:xfrm flipH="1">
            <a:off x="1206504" y="3314625"/>
            <a:ext cx="1324849" cy="657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53770" y="111044"/>
            <a:ext cx="7070271" cy="39599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9999"/>
                </a:solidFill>
              </a:rPr>
              <a:t>BL07 - CALIMA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057998" y="3953170"/>
            <a:ext cx="64008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C0EA1303-EE3A-4628-A34E-7A1B35A1A60C}"/>
              </a:ext>
            </a:extLst>
          </p:cNvPr>
          <p:cNvSpPr/>
          <p:nvPr/>
        </p:nvSpPr>
        <p:spPr>
          <a:xfrm>
            <a:off x="216507" y="3072142"/>
            <a:ext cx="6486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200" b="1">
                <a:cs typeface="Arial" panose="020B0604020202020204" pitchFamily="34" charset="0"/>
              </a:rPr>
              <a:t>Bending </a:t>
            </a:r>
            <a:r>
              <a:rPr lang="es-ES" sz="1200" b="1" dirty="0" err="1">
                <a:cs typeface="Arial" panose="020B0604020202020204" pitchFamily="34" charset="0"/>
              </a:rPr>
              <a:t>magnet</a:t>
            </a:r>
            <a:r>
              <a:rPr lang="es-ES" sz="1200" b="1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beamline</a:t>
            </a:r>
            <a:r>
              <a:rPr lang="es-ES" sz="1200" dirty="0">
                <a:cs typeface="Arial" panose="020B0604020202020204" pitchFamily="34" charset="0"/>
              </a:rPr>
              <a:t> (ALBA) and </a:t>
            </a:r>
            <a:r>
              <a:rPr lang="es-ES" sz="1200" b="1" dirty="0" err="1">
                <a:cs typeface="Arial" panose="020B0604020202020204" pitchFamily="34" charset="0"/>
              </a:rPr>
              <a:t>Superbend</a:t>
            </a:r>
            <a:r>
              <a:rPr lang="es-ES" sz="1200" b="1" dirty="0">
                <a:cs typeface="Arial" panose="020B0604020202020204" pitchFamily="34" charset="0"/>
              </a:rPr>
              <a:t> </a:t>
            </a:r>
            <a:r>
              <a:rPr lang="es-ES" sz="1200" dirty="0">
                <a:cs typeface="Arial" panose="020B0604020202020204" pitchFamily="34" charset="0"/>
              </a:rPr>
              <a:t>(ALBA </a:t>
            </a:r>
            <a:r>
              <a:rPr lang="es-ES" sz="1200">
                <a:cs typeface="Arial" panose="020B0604020202020204" pitchFamily="34" charset="0"/>
              </a:rPr>
              <a:t>II)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200">
                <a:cs typeface="Arial" panose="020B0604020202020204" pitchFamily="34" charset="0"/>
              </a:rPr>
              <a:t>Gains in ALBA-II: better </a:t>
            </a:r>
            <a:r>
              <a:rPr lang="es-ES" sz="1200" i="1">
                <a:cs typeface="Arial" panose="020B0604020202020204" pitchFamily="34" charset="0"/>
              </a:rPr>
              <a:t>q </a:t>
            </a:r>
            <a:r>
              <a:rPr lang="es-ES" sz="1200">
                <a:cs typeface="Arial" panose="020B0604020202020204" pitchFamily="34" charset="0"/>
              </a:rPr>
              <a:t>resolution (standard mode), gain x7 H size</a:t>
            </a:r>
            <a:endParaRPr lang="es-ES" sz="1200" dirty="0">
              <a:cs typeface="Arial" panose="020B0604020202020204" pitchFamily="3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r>
              <a:rPr lang="es-ES" sz="1200">
                <a:cs typeface="Arial" panose="020B0604020202020204" pitchFamily="34" charset="0"/>
              </a:rPr>
              <a:t>2 </a:t>
            </a:r>
            <a:r>
              <a:rPr lang="es-ES" sz="1200" dirty="0" err="1">
                <a:cs typeface="Arial" panose="020B0604020202020204" pitchFamily="34" charset="0"/>
              </a:rPr>
              <a:t>optical</a:t>
            </a:r>
            <a:r>
              <a:rPr lang="es-ES" sz="1200" dirty="0">
                <a:cs typeface="Arial" panose="020B0604020202020204" pitchFamily="34" charset="0"/>
              </a:rPr>
              <a:t> </a:t>
            </a:r>
            <a:r>
              <a:rPr lang="es-ES" sz="1200" dirty="0" err="1">
                <a:cs typeface="Arial" panose="020B0604020202020204" pitchFamily="34" charset="0"/>
              </a:rPr>
              <a:t>setups</a:t>
            </a:r>
            <a:r>
              <a:rPr lang="es-ES" sz="1200" dirty="0">
                <a:cs typeface="Arial" panose="020B0604020202020204" pitchFamily="34" charset="0"/>
              </a:rPr>
              <a:t>:</a:t>
            </a:r>
          </a:p>
          <a:p>
            <a:pPr marL="268288" lvl="1" indent="180975" defTabSz="717550">
              <a:buSzPct val="60000"/>
              <a:buFont typeface="Wingdings" pitchFamily="2" charset="2"/>
              <a:buChar char="q"/>
            </a:pPr>
            <a:r>
              <a:rPr lang="es-ES" sz="1200" b="1">
                <a:solidFill>
                  <a:srgbClr val="C00000"/>
                </a:solidFill>
                <a:cs typeface="Arial" panose="020B0604020202020204" pitchFamily="34" charset="0"/>
              </a:rPr>
              <a:t>Large </a:t>
            </a:r>
            <a:r>
              <a:rPr lang="es-ES" sz="1200" b="1" dirty="0">
                <a:solidFill>
                  <a:srgbClr val="C00000"/>
                </a:solidFill>
                <a:cs typeface="Arial" panose="020B0604020202020204" pitchFamily="34" charset="0"/>
              </a:rPr>
              <a:t>(standard)</a:t>
            </a:r>
            <a:r>
              <a:rPr lang="es-ES" sz="1200" dirty="0">
                <a:cs typeface="Arial" panose="020B0604020202020204" pitchFamily="34" charset="0"/>
              </a:rPr>
              <a:t>: </a:t>
            </a:r>
            <a:r>
              <a:rPr lang="el-GR" sz="1200" b="1" dirty="0"/>
              <a:t>~200-500 μ</a:t>
            </a:r>
            <a:r>
              <a:rPr lang="es-ES" sz="1200" b="1"/>
              <a:t>m beam size</a:t>
            </a:r>
            <a:endParaRPr lang="es-ES" sz="1200" dirty="0"/>
          </a:p>
          <a:p>
            <a:pPr marL="268288" lvl="1" indent="180975" defTabSz="717550">
              <a:buSzPct val="60000"/>
              <a:buFont typeface="Wingdings" pitchFamily="2" charset="2"/>
              <a:buChar char="q"/>
            </a:pPr>
            <a:r>
              <a:rPr lang="es-ES" sz="1200" b="1">
                <a:solidFill>
                  <a:schemeClr val="accent1">
                    <a:lumMod val="50000"/>
                  </a:schemeClr>
                </a:solidFill>
              </a:rPr>
              <a:t>Microfocus</a:t>
            </a:r>
            <a:r>
              <a:rPr lang="es-ES" sz="1200" dirty="0"/>
              <a:t>: </a:t>
            </a:r>
            <a:r>
              <a:rPr lang="es-ES" sz="1200" b="1" dirty="0"/>
              <a:t>~10 </a:t>
            </a:r>
            <a:r>
              <a:rPr lang="el-GR" sz="1200" b="1" dirty="0"/>
              <a:t>μ</a:t>
            </a:r>
            <a:r>
              <a:rPr lang="es-ES" sz="1200" b="1"/>
              <a:t>m  beam size</a:t>
            </a:r>
            <a:endParaRPr lang="es-ES" sz="1200" dirty="0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C120EDA6-3B46-4F9A-9A77-FDE5A588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6133" y="3248956"/>
            <a:ext cx="7336124" cy="2395469"/>
          </a:xfrm>
          <a:prstGeom prst="rect">
            <a:avLst/>
          </a:prstGeom>
        </p:spPr>
      </p:pic>
      <p:sp>
        <p:nvSpPr>
          <p:cNvPr id="14" name="Rectángulo 5">
            <a:extLst>
              <a:ext uri="{FF2B5EF4-FFF2-40B4-BE49-F238E27FC236}">
                <a16:creationId xmlns:a16="http://schemas.microsoft.com/office/drawing/2014/main" id="{49179A9B-EE92-4C07-BF96-CD16EB7F2E51}"/>
              </a:ext>
            </a:extLst>
          </p:cNvPr>
          <p:cNvSpPr/>
          <p:nvPr/>
        </p:nvSpPr>
        <p:spPr>
          <a:xfrm>
            <a:off x="3177368" y="4808329"/>
            <a:ext cx="178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s-E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7296B891-3D0A-4B76-8CFE-500060D079C6}"/>
              </a:ext>
            </a:extLst>
          </p:cNvPr>
          <p:cNvSpPr/>
          <p:nvPr/>
        </p:nvSpPr>
        <p:spPr>
          <a:xfrm>
            <a:off x="5951795" y="4823908"/>
            <a:ext cx="1787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s-E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530D50BE-6673-487D-A453-155A99F86EE7}"/>
              </a:ext>
            </a:extLst>
          </p:cNvPr>
          <p:cNvSpPr txBox="1">
            <a:spLocks/>
          </p:cNvSpPr>
          <p:nvPr/>
        </p:nvSpPr>
        <p:spPr>
          <a:xfrm>
            <a:off x="8543925" y="4756040"/>
            <a:ext cx="5384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44</a:t>
            </a:fld>
            <a:endParaRPr lang="es-E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858C97-9301-4426-97AF-457F403EE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67"/>
          <a:stretch/>
        </p:blipFill>
        <p:spPr>
          <a:xfrm>
            <a:off x="4424441" y="984202"/>
            <a:ext cx="4553303" cy="187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9ED956-9275-4C04-8BF9-C2A5143F2F03}"/>
              </a:ext>
            </a:extLst>
          </p:cNvPr>
          <p:cNvSpPr/>
          <p:nvPr/>
        </p:nvSpPr>
        <p:spPr>
          <a:xfrm>
            <a:off x="49408" y="787782"/>
            <a:ext cx="18087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>
                <a:solidFill>
                  <a:srgbClr val="0070C0"/>
                </a:solidFill>
              </a:rPr>
              <a:t>Batch mode SAXS</a:t>
            </a:r>
          </a:p>
          <a:p>
            <a:pPr algn="r"/>
            <a:endParaRPr lang="en-US" sz="1100"/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SAXS + chromatography</a:t>
            </a:r>
            <a:r>
              <a:rPr lang="en-US" sz="1100"/>
              <a:t> </a:t>
            </a:r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Time-resolved SAXS</a:t>
            </a:r>
            <a:endParaRPr lang="en-US" sz="1100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endParaRPr lang="en-US" sz="1100" b="1">
              <a:solidFill>
                <a:srgbClr val="0070C0"/>
              </a:solidFill>
            </a:endParaRPr>
          </a:p>
          <a:p>
            <a:pPr algn="r"/>
            <a:endParaRPr lang="en-US" sz="1100" b="1">
              <a:solidFill>
                <a:srgbClr val="0070C0"/>
              </a:solidFill>
            </a:endParaRPr>
          </a:p>
          <a:p>
            <a:pPr algn="r"/>
            <a:endParaRPr lang="en-US" sz="1100" b="1">
              <a:solidFill>
                <a:srgbClr val="0070C0"/>
              </a:solidFill>
            </a:endParaRPr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Fiber diffraction</a:t>
            </a:r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3D scanning SAXS</a:t>
            </a:r>
          </a:p>
          <a:p>
            <a:pPr algn="r"/>
            <a:endParaRPr lang="en-US" sz="1100" b="1">
              <a:solidFill>
                <a:srgbClr val="0070C0"/>
              </a:solidFill>
            </a:endParaRPr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nLC/MS SAXS</a:t>
            </a:r>
          </a:p>
          <a:p>
            <a:pPr algn="r"/>
            <a:r>
              <a:rPr lang="en-US" sz="1100" b="1">
                <a:solidFill>
                  <a:srgbClr val="0070C0"/>
                </a:solidFill>
              </a:rPr>
              <a:t>WAXS</a:t>
            </a:r>
            <a:endParaRPr lang="en-US" sz="11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DAD067-4456-4C4B-8AA5-EDBF38A5D200}"/>
              </a:ext>
            </a:extLst>
          </p:cNvPr>
          <p:cNvSpPr/>
          <p:nvPr/>
        </p:nvSpPr>
        <p:spPr>
          <a:xfrm>
            <a:off x="1783044" y="787782"/>
            <a:ext cx="25255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100"/>
              <a:t>Allosteric biomolecules modulation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I</a:t>
            </a:r>
            <a:r>
              <a:rPr lang="en-US" sz="1100"/>
              <a:t>ntrinsically Disordered Proteins</a:t>
            </a:r>
            <a:endParaRPr lang="en-US" sz="11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100"/>
              <a:t>Membrane proteins</a:t>
            </a:r>
            <a:endParaRPr lang="en-US" sz="11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100"/>
              <a:t>Amyloid proteins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D</a:t>
            </a:r>
            <a:r>
              <a:rPr lang="en-US" sz="1100"/>
              <a:t>omain swapping in diseases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C</a:t>
            </a:r>
            <a:r>
              <a:rPr lang="en-US" sz="1100"/>
              <a:t>omplex biological assemblies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R</a:t>
            </a:r>
            <a:r>
              <a:rPr lang="en-US" sz="1100"/>
              <a:t>NA folding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100"/>
              <a:t>Microtubules GTPase cycle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Bone arrangement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Brain connectivity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Skin damage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100"/>
              <a:t>Polymers</a:t>
            </a:r>
            <a:endParaRPr lang="en-US" sz="11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309670-7F97-4AF6-8690-D0CAA1CC0C39}"/>
              </a:ext>
            </a:extLst>
          </p:cNvPr>
          <p:cNvSpPr/>
          <p:nvPr/>
        </p:nvSpPr>
        <p:spPr>
          <a:xfrm>
            <a:off x="49408" y="479678"/>
            <a:ext cx="18087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>
                <a:solidFill>
                  <a:srgbClr val="0070C0"/>
                </a:solidFill>
              </a:rPr>
              <a:t>Techniques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7015C1-DDBB-4C2A-BBEB-6D2150F67842}"/>
              </a:ext>
            </a:extLst>
          </p:cNvPr>
          <p:cNvSpPr/>
          <p:nvPr/>
        </p:nvSpPr>
        <p:spPr>
          <a:xfrm>
            <a:off x="1783044" y="498548"/>
            <a:ext cx="25255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100" dirty="0"/>
              <a:t>BIO SAXS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9B7182-CD17-4377-B371-2B1B474083FD}"/>
              </a:ext>
            </a:extLst>
          </p:cNvPr>
          <p:cNvSpPr/>
          <p:nvPr/>
        </p:nvSpPr>
        <p:spPr>
          <a:xfrm>
            <a:off x="240224" y="1177870"/>
            <a:ext cx="3967566" cy="821410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64128F-1102-472A-B2DA-251288434817}"/>
              </a:ext>
            </a:extLst>
          </p:cNvPr>
          <p:cNvSpPr/>
          <p:nvPr/>
        </p:nvSpPr>
        <p:spPr>
          <a:xfrm>
            <a:off x="253142" y="2205922"/>
            <a:ext cx="3967566" cy="327857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A16922-FC9B-4074-8E98-06937E49C5BF}"/>
              </a:ext>
            </a:extLst>
          </p:cNvPr>
          <p:cNvSpPr/>
          <p:nvPr/>
        </p:nvSpPr>
        <p:spPr>
          <a:xfrm>
            <a:off x="273809" y="2699282"/>
            <a:ext cx="3967566" cy="158142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7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B5DAF-F170-4547-8A9B-E01153CC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Fundación Areces – 17 enero 2024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3C5EC-4D7A-4BE8-A1A4-9FF758EB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s-ES"/>
              <a:t>La luz de ALBA al servicio de la sociedad</a:t>
            </a:r>
            <a:endParaRPr lang="es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50CEC-F7E2-4291-9653-74AC17E3C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63" y="863747"/>
            <a:ext cx="8020090" cy="6143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000" b="1" dirty="0"/>
              <a:t>The longest the distance between the photon source and the sample, the better the resolution and the highest the coherent fraction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D0793-868C-4335-97F4-940926C36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177" y="1428202"/>
            <a:ext cx="4736430" cy="2493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070B6-B249-49CF-84E3-70C723B5CC75}"/>
                  </a:ext>
                </a:extLst>
              </p:cNvPr>
              <p:cNvSpPr txBox="1"/>
              <p:nvPr/>
            </p:nvSpPr>
            <p:spPr>
              <a:xfrm>
                <a:off x="5794634" y="4439026"/>
                <a:ext cx="1446784" cy="535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070B6-B249-49CF-84E3-70C723B5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34" y="4439026"/>
                <a:ext cx="1446784" cy="5359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1652CA3-A2D5-4F2F-8E5E-55E793AB7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27" y="1734539"/>
            <a:ext cx="3850405" cy="781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5884E-B2F1-40E4-A448-563E49E27050}"/>
                  </a:ext>
                </a:extLst>
              </p:cNvPr>
              <p:cNvSpPr txBox="1"/>
              <p:nvPr/>
            </p:nvSpPr>
            <p:spPr>
              <a:xfrm>
                <a:off x="801480" y="3323639"/>
                <a:ext cx="2630899" cy="671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𝐺𝑒𝑜𝑚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num>
                        <m:den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den>
                      </m:f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𝑆𝑜𝑢𝑟𝑐𝑒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5884E-B2F1-40E4-A448-563E49E27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80" y="3323639"/>
                <a:ext cx="2630899" cy="671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01E6BF4-ABD7-4F19-B4F3-328DAEA19F7D}"/>
              </a:ext>
            </a:extLst>
          </p:cNvPr>
          <p:cNvSpPr txBox="1"/>
          <p:nvPr/>
        </p:nvSpPr>
        <p:spPr>
          <a:xfrm>
            <a:off x="777396" y="2944323"/>
            <a:ext cx="260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spot size on sample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617F2-D1F5-4224-9F2A-D0D7FAD8C5D8}"/>
              </a:ext>
            </a:extLst>
          </p:cNvPr>
          <p:cNvSpPr txBox="1"/>
          <p:nvPr/>
        </p:nvSpPr>
        <p:spPr>
          <a:xfrm>
            <a:off x="5641839" y="4045580"/>
            <a:ext cx="183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fraction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6DA2AB-92E3-4F67-B065-AA184129A40D}"/>
              </a:ext>
            </a:extLst>
          </p:cNvPr>
          <p:cNvSpPr txBox="1">
            <a:spLocks/>
          </p:cNvSpPr>
          <p:nvPr/>
        </p:nvSpPr>
        <p:spPr>
          <a:xfrm>
            <a:off x="1206503" y="25062"/>
            <a:ext cx="7070271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9999"/>
                </a:solidFill>
                <a:latin typeface="+mn-lt"/>
                <a:cs typeface="Arial Black" panose="020B0A04020102020204" charset="0"/>
              </a:rPr>
              <a:t>Opportunity with new plots for long BLs</a:t>
            </a:r>
          </a:p>
          <a:p>
            <a:pPr algn="ctr"/>
            <a:r>
              <a:rPr lang="en-US" sz="2000" b="1" i="1" dirty="0">
                <a:solidFill>
                  <a:srgbClr val="009999"/>
                </a:solidFill>
                <a:latin typeface="+mn-lt"/>
                <a:cs typeface="Arial Black" panose="020B0A04020102020204" charset="0"/>
              </a:rPr>
              <a:t>assigned to ALBA in Dec. 2022</a:t>
            </a:r>
          </a:p>
        </p:txBody>
      </p:sp>
    </p:spTree>
    <p:extLst>
      <p:ext uri="{BB962C8B-B14F-4D97-AF65-F5344CB8AC3E}">
        <p14:creationId xmlns:p14="http://schemas.microsoft.com/office/powerpoint/2010/main" val="1200439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924995-32F1-43E4-8CD2-999BF00E4FAF}"/>
              </a:ext>
            </a:extLst>
          </p:cNvPr>
          <p:cNvSpPr txBox="1"/>
          <p:nvPr/>
        </p:nvSpPr>
        <p:spPr>
          <a:xfrm>
            <a:off x="1327988" y="0"/>
            <a:ext cx="622737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009282"/>
                </a:solidFill>
              </a:rPr>
              <a:t>BL33 - MSPD2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9014D7A-6D32-4B6E-8CF4-FF081393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09" y="1412029"/>
            <a:ext cx="7192736" cy="361539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31160B4-3FE7-406F-8008-0DBA6E960877}"/>
              </a:ext>
            </a:extLst>
          </p:cNvPr>
          <p:cNvSpPr/>
          <p:nvPr/>
        </p:nvSpPr>
        <p:spPr>
          <a:xfrm>
            <a:off x="557893" y="553998"/>
            <a:ext cx="8156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Present schedule:</a:t>
            </a:r>
          </a:p>
          <a:p>
            <a:r>
              <a:rPr lang="en-US" b="1" i="1" dirty="0"/>
              <a:t>Transfer of recovered components from BL04 to BL33: summer shutdown 2027</a:t>
            </a:r>
          </a:p>
          <a:p>
            <a:r>
              <a:rPr lang="en-US" b="1" i="1" dirty="0"/>
              <a:t>First experiment at MSPD2: before the end of 2027</a:t>
            </a:r>
          </a:p>
        </p:txBody>
      </p:sp>
    </p:spTree>
    <p:extLst>
      <p:ext uri="{BB962C8B-B14F-4D97-AF65-F5344CB8AC3E}">
        <p14:creationId xmlns:p14="http://schemas.microsoft.com/office/powerpoint/2010/main" val="2882960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9E085-88EF-3766-81B4-8F8B2E1DA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769152"/>
              </p:ext>
            </p:extLst>
          </p:nvPr>
        </p:nvGraphicFramePr>
        <p:xfrm>
          <a:off x="117955" y="1174019"/>
          <a:ext cx="4585799" cy="39434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83179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320262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35438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CoDI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Source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 vacuum undulator (IVU19)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Energy Range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10 - 30 keV    (DCM +  MLM)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Spot Size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30-50 nm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Technique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nanoDiffraction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nanoFluorescence</a:t>
                      </a:r>
                      <a:r>
                        <a:rPr lang="en-US" sz="1200" dirty="0"/>
                        <a:t>, CDI, Ptychography, Holo-tomography, Bragg-ptychography, Tele-ptychography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Features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20 m flight tube</a:t>
                      </a:r>
                    </a:p>
                    <a:p>
                      <a:pPr algn="l"/>
                      <a:r>
                        <a:rPr lang="en-US" sz="1200" dirty="0"/>
                        <a:t>Laser Heating, High Pressure, Gas dosing, </a:t>
                      </a:r>
                      <a:r>
                        <a:rPr lang="en-US" sz="1200" dirty="0" err="1"/>
                        <a:t>Cryostream</a:t>
                      </a:r>
                      <a:r>
                        <a:rPr lang="en-US" sz="1200" dirty="0"/>
                        <a:t>, Cryostat… (space around sample for versatile sample environment) 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Sample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Micro reactors / Electro chemistry  cells for in-situ and operando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Detector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One large area detector (6M type)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One small detector mounted on robot arm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Multielement SDD 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3FAE7D-41B6-06C8-51CD-62AF8305EA8D}"/>
              </a:ext>
            </a:extLst>
          </p:cNvPr>
          <p:cNvSpPr txBox="1"/>
          <p:nvPr/>
        </p:nvSpPr>
        <p:spPr>
          <a:xfrm>
            <a:off x="1229919" y="27290"/>
            <a:ext cx="483876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009282"/>
                </a:solidFill>
              </a:rPr>
              <a:t>BL02-CoDI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4B588-E9D0-7381-ABD6-D1B950FB0B08}"/>
              </a:ext>
            </a:extLst>
          </p:cNvPr>
          <p:cNvSpPr txBox="1"/>
          <p:nvPr/>
        </p:nvSpPr>
        <p:spPr>
          <a:xfrm>
            <a:off x="224807" y="528270"/>
            <a:ext cx="684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i="1" dirty="0"/>
              <a:t>Hard X-ray nanoprobe beamline devoted to </a:t>
            </a:r>
            <a:r>
              <a:rPr lang="en-US" b="1" i="1" dirty="0"/>
              <a:t>Coherent Diffraction </a:t>
            </a:r>
            <a:r>
              <a:rPr lang="en-US" i="1" dirty="0"/>
              <a:t>Imaging techniques, for </a:t>
            </a:r>
            <a:r>
              <a:rPr lang="en-US" b="1" i="1" dirty="0"/>
              <a:t>in-operando</a:t>
            </a:r>
            <a:r>
              <a:rPr lang="en-US" i="1" dirty="0"/>
              <a:t> studies in material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D5D8C-14C2-1F41-2CAB-6505D0312C42}"/>
              </a:ext>
            </a:extLst>
          </p:cNvPr>
          <p:cNvSpPr txBox="1"/>
          <p:nvPr/>
        </p:nvSpPr>
        <p:spPr>
          <a:xfrm>
            <a:off x="5251511" y="4265922"/>
            <a:ext cx="38104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3D reconstruction and Evolution of strain in a Pt nanoparticle as varying electrode potential. Useful for the design of strain-engineered nano-catalysts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A32EA-5AB5-55D2-0FC4-EA67105A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273" y="1498146"/>
            <a:ext cx="3993882" cy="264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CB44F-3E4E-140A-C9D2-C52E83D56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95" y="1069949"/>
            <a:ext cx="1553036" cy="512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210172-360A-88F6-6428-D8D8AF54463A}"/>
              </a:ext>
            </a:extLst>
          </p:cNvPr>
          <p:cNvSpPr txBox="1"/>
          <p:nvPr/>
        </p:nvSpPr>
        <p:spPr>
          <a:xfrm>
            <a:off x="4904473" y="4968700"/>
            <a:ext cx="4575941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88" i="1" dirty="0">
                <a:solidFill>
                  <a:srgbClr val="0000FF"/>
                </a:solidFill>
                <a:latin typeface="Helvetica" pitchFamily="2" charset="0"/>
              </a:rPr>
              <a:t>From C. </a:t>
            </a:r>
            <a:r>
              <a:rPr lang="en-GB" sz="788" i="1" dirty="0" err="1">
                <a:solidFill>
                  <a:srgbClr val="0000FF"/>
                </a:solidFill>
                <a:latin typeface="Helvetica" pitchFamily="2" charset="0"/>
              </a:rPr>
              <a:t>Atlan</a:t>
            </a:r>
            <a:r>
              <a:rPr lang="en-GB" sz="788" i="1" dirty="0">
                <a:solidFill>
                  <a:srgbClr val="0000FF"/>
                </a:solidFill>
                <a:latin typeface="Helvetica" pitchFamily="2" charset="0"/>
              </a:rPr>
              <a:t>, et al. Nat. Mater. 23, (2023). https://</a:t>
            </a:r>
            <a:r>
              <a:rPr lang="en-GB" sz="788" i="1" dirty="0" err="1">
                <a:solidFill>
                  <a:srgbClr val="0000FF"/>
                </a:solidFill>
                <a:latin typeface="Helvetica" pitchFamily="2" charset="0"/>
              </a:rPr>
              <a:t>doi.org</a:t>
            </a:r>
            <a:r>
              <a:rPr lang="en-GB" sz="788" i="1" dirty="0">
                <a:solidFill>
                  <a:srgbClr val="0000FF"/>
                </a:solidFill>
                <a:latin typeface="Helvetica" pitchFamily="2" charset="0"/>
              </a:rPr>
              <a:t>/10.1038/s41563-023-01528-x</a:t>
            </a:r>
            <a:br>
              <a:rPr lang="en-GB" sz="788" i="1" dirty="0">
                <a:solidFill>
                  <a:srgbClr val="0000FF"/>
                </a:solidFill>
                <a:latin typeface="Helvetica" pitchFamily="2" charset="0"/>
              </a:rPr>
            </a:br>
            <a:endParaRPr lang="en-GB" sz="788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D0E05-2BEA-441C-8329-69B34B744FE3}"/>
              </a:ext>
            </a:extLst>
          </p:cNvPr>
          <p:cNvSpPr txBox="1"/>
          <p:nvPr/>
        </p:nvSpPr>
        <p:spPr>
          <a:xfrm>
            <a:off x="6439051" y="454016"/>
            <a:ext cx="2622884" cy="58477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r" defTabSz="685783"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Satellite workshop in Oviedo</a:t>
            </a:r>
          </a:p>
          <a:p>
            <a:pPr algn="r" defTabSz="685783">
              <a:defRPr/>
            </a:pPr>
            <a:r>
              <a:rPr lang="en-US" sz="1600" b="1" dirty="0">
                <a:solidFill>
                  <a:prstClr val="white"/>
                </a:solidFill>
              </a:rPr>
              <a:t>6 October 2024</a:t>
            </a:r>
          </a:p>
        </p:txBody>
      </p:sp>
    </p:spTree>
    <p:extLst>
      <p:ext uri="{BB962C8B-B14F-4D97-AF65-F5344CB8AC3E}">
        <p14:creationId xmlns:p14="http://schemas.microsoft.com/office/powerpoint/2010/main" val="730497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86077C7-B6C8-43B0-B49A-71C607EE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3011" y="2913253"/>
            <a:ext cx="2404464" cy="213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14FB36-05DE-41DF-A362-86A985AA9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716"/>
          <a:stretch/>
        </p:blipFill>
        <p:spPr>
          <a:xfrm>
            <a:off x="254467" y="2156985"/>
            <a:ext cx="4229902" cy="158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33">
            <a:extLst>
              <a:ext uri="{FF2B5EF4-FFF2-40B4-BE49-F238E27FC236}">
                <a16:creationId xmlns:a16="http://schemas.microsoft.com/office/drawing/2014/main" id="{2E979133-A2C2-4ED0-9091-DDF98A0DD85F}"/>
              </a:ext>
            </a:extLst>
          </p:cNvPr>
          <p:cNvSpPr txBox="1"/>
          <p:nvPr/>
        </p:nvSpPr>
        <p:spPr>
          <a:xfrm>
            <a:off x="1962077" y="77389"/>
            <a:ext cx="194906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50" b="1" dirty="0">
                <a:solidFill>
                  <a:srgbClr val="009999"/>
                </a:solidFill>
              </a:rPr>
              <a:t>CODI and BL03</a:t>
            </a:r>
            <a:endParaRPr lang="en-US" sz="2250" b="1" dirty="0">
              <a:solidFill>
                <a:srgbClr val="009999"/>
              </a:solidFill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216B48A6-EFBB-4B9B-9187-36D4ADB67950}"/>
              </a:ext>
            </a:extLst>
          </p:cNvPr>
          <p:cNvSpPr txBox="1"/>
          <p:nvPr/>
        </p:nvSpPr>
        <p:spPr>
          <a:xfrm>
            <a:off x="2163011" y="4310124"/>
            <a:ext cx="21122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solidFill>
                  <a:srgbClr val="092F56"/>
                </a:solidFill>
              </a:rPr>
              <a:t>CODI &amp; BL03 </a:t>
            </a:r>
            <a:r>
              <a:rPr lang="es-ES" sz="1050" b="1" dirty="0" err="1">
                <a:solidFill>
                  <a:srgbClr val="092F56"/>
                </a:solidFill>
              </a:rPr>
              <a:t>hutches</a:t>
            </a:r>
            <a:endParaRPr lang="en-US" sz="1050" b="1" dirty="0">
              <a:solidFill>
                <a:srgbClr val="092F56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326C581-05CF-4628-90B6-BEAEA53F0A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3" t="24505" r="23811"/>
          <a:stretch/>
        </p:blipFill>
        <p:spPr>
          <a:xfrm>
            <a:off x="203204" y="3809147"/>
            <a:ext cx="1797576" cy="839227"/>
          </a:xfrm>
          <a:prstGeom prst="rect">
            <a:avLst/>
          </a:prstGeom>
        </p:spPr>
      </p:pic>
      <p:sp>
        <p:nvSpPr>
          <p:cNvPr id="24" name="TextBox 33">
            <a:extLst>
              <a:ext uri="{FF2B5EF4-FFF2-40B4-BE49-F238E27FC236}">
                <a16:creationId xmlns:a16="http://schemas.microsoft.com/office/drawing/2014/main" id="{D775E7F2-6739-459D-8811-859919C09C80}"/>
              </a:ext>
            </a:extLst>
          </p:cNvPr>
          <p:cNvSpPr txBox="1"/>
          <p:nvPr/>
        </p:nvSpPr>
        <p:spPr>
          <a:xfrm>
            <a:off x="2681327" y="2289765"/>
            <a:ext cx="1969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>
                <a:solidFill>
                  <a:srgbClr val="092F56"/>
                </a:solidFill>
              </a:rPr>
              <a:t>M</a:t>
            </a:r>
            <a:r>
              <a:rPr lang="es-ES" sz="1050" b="1" dirty="0" err="1">
                <a:solidFill>
                  <a:srgbClr val="092F56"/>
                </a:solidFill>
              </a:rPr>
              <a:t>easured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from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the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source</a:t>
            </a:r>
            <a:endParaRPr lang="en-US" sz="1050" b="1" dirty="0">
              <a:solidFill>
                <a:srgbClr val="092F5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B0ABA-D128-41A2-9922-A34F5868D41F}"/>
              </a:ext>
            </a:extLst>
          </p:cNvPr>
          <p:cNvSpPr/>
          <p:nvPr/>
        </p:nvSpPr>
        <p:spPr>
          <a:xfrm>
            <a:off x="158835" y="535200"/>
            <a:ext cx="541329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/>
              <a:t>Decision on BLs length taken – the longest available, keeping a distance (~30 m) from nearby road</a:t>
            </a:r>
          </a:p>
          <a:p>
            <a:r>
              <a:rPr lang="en-US" sz="1500" b="1" dirty="0"/>
              <a:t>Optics design report for CODI – work in progress</a:t>
            </a:r>
          </a:p>
          <a:p>
            <a:pPr marL="68580" lvl="1" indent="-102870">
              <a:buFont typeface="Arial" panose="020B0604020202020204" pitchFamily="34" charset="0"/>
              <a:buChar char="•"/>
            </a:pPr>
            <a:r>
              <a:rPr lang="en-US" sz="1350" dirty="0"/>
              <a:t>Source selection (IVU16), including phase errors and energy spread effects </a:t>
            </a:r>
          </a:p>
          <a:p>
            <a:pPr marL="68580" lvl="1" indent="-102870">
              <a:buFont typeface="Arial" panose="020B0604020202020204" pitchFamily="34" charset="0"/>
              <a:buChar char="•"/>
            </a:pPr>
            <a:r>
              <a:rPr lang="en-US" sz="1350" dirty="0"/>
              <a:t>Studying the dependence of performances on the total length of the BL</a:t>
            </a:r>
          </a:p>
          <a:p>
            <a:pPr marL="68580" lvl="1" indent="-102870">
              <a:buFont typeface="Arial" panose="020B0604020202020204" pitchFamily="34" charset="0"/>
              <a:buChar char="•"/>
            </a:pPr>
            <a:r>
              <a:rPr lang="en-US" sz="1350" dirty="0"/>
              <a:t>Starting the design of Wolter arrangements for improved stability of the spot on sample.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0C0CE7-70FE-4DC2-9EE0-F1C0B80AE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871" y="212084"/>
            <a:ext cx="3101294" cy="1926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4C399-DDA1-4381-9266-2F0BEF649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503" y="2146957"/>
            <a:ext cx="3101294" cy="19266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9E746E-4407-43F0-9A86-07DB16F2FA57}"/>
              </a:ext>
            </a:extLst>
          </p:cNvPr>
          <p:cNvSpPr/>
          <p:nvPr/>
        </p:nvSpPr>
        <p:spPr>
          <a:xfrm>
            <a:off x="4823579" y="4081830"/>
            <a:ext cx="43148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CODI needs high coherence and small spot size (large flux density)</a:t>
            </a:r>
          </a:p>
          <a:p>
            <a:pPr algn="r"/>
            <a:r>
              <a:rPr lang="en-US" sz="1200" dirty="0"/>
              <a:t>Below 180 m it cannot reach 90% y-coherence at 30 keV </a:t>
            </a:r>
          </a:p>
          <a:p>
            <a:pPr algn="r"/>
            <a:r>
              <a:rPr lang="en-US" sz="1200" dirty="0"/>
              <a:t>For shorter BLs, acceptance is higher, but the secondary source slit needs to be very closed to achieve high coherence, wasting flux, but also being more sensitive to vibrations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2682D-D7F4-4405-8FAB-79CC2384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F81C1-6D66-4A3D-A9BF-504443D1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0795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9A8EA4-AD46-A5CD-3E8F-F9B6B18327C3}"/>
              </a:ext>
            </a:extLst>
          </p:cNvPr>
          <p:cNvGraphicFramePr>
            <a:graphicFrameLocks noGrp="1"/>
          </p:cNvGraphicFramePr>
          <p:nvPr/>
        </p:nvGraphicFramePr>
        <p:xfrm>
          <a:off x="129139" y="1300790"/>
          <a:ext cx="4585799" cy="3608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83179">
                  <a:extLst>
                    <a:ext uri="{9D8B030D-6E8A-4147-A177-3AD203B41FA5}">
                      <a16:colId xmlns:a16="http://schemas.microsoft.com/office/drawing/2014/main" val="2484668768"/>
                    </a:ext>
                  </a:extLst>
                </a:gridCol>
                <a:gridCol w="3202620">
                  <a:extLst>
                    <a:ext uri="{9D8B030D-6E8A-4147-A177-3AD203B41FA5}">
                      <a16:colId xmlns:a16="http://schemas.microsoft.com/office/drawing/2014/main" val="2844225373"/>
                    </a:ext>
                  </a:extLst>
                </a:gridCol>
              </a:tblGrid>
              <a:tr h="35438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0092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Corus</a:t>
                      </a:r>
                    </a:p>
                  </a:txBody>
                  <a:tcPr marL="68580" marR="68580" marT="34290" marB="34290">
                    <a:solidFill>
                      <a:srgbClr val="009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323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Source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 vacuum undulator (IVU19)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2848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Energy Range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10 - 27 keV    (DCM +  MLM)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067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Spot Size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20-50 nm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1128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Technique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3D-nanoXRF, XANES (STXM)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Holo-tomography (Full Field)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16924"/>
                  </a:ext>
                </a:extLst>
              </a:tr>
              <a:tr h="67820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Features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LN2 cryogenics, 180º </a:t>
                      </a:r>
                      <a:r>
                        <a:rPr lang="en-US" sz="1400" dirty="0"/>
                        <a:t>Rotation, XY mapping</a:t>
                      </a:r>
                    </a:p>
                    <a:p>
                      <a:pPr algn="l"/>
                      <a:r>
                        <a:rPr lang="en-US" sz="1400" dirty="0"/>
                        <a:t>UHV, Visible microscope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66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Sample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Multi-sample shuttle system </a:t>
                      </a:r>
                    </a:p>
                  </a:txBody>
                  <a:tcPr marL="68580" marR="68580" marT="34290" marB="34290">
                    <a:solidFill>
                      <a:srgbClr val="A1DE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59517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B3056"/>
                          </a:solidFill>
                        </a:rPr>
                        <a:t>Detector</a:t>
                      </a:r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Nanospec</a:t>
                      </a:r>
                      <a:r>
                        <a:rPr lang="en-US" sz="1400" dirty="0"/>
                        <a:t>:: Two Multielement SDD, Diode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NanoImag</a:t>
                      </a:r>
                      <a:r>
                        <a:rPr lang="en-US" sz="1400" dirty="0"/>
                        <a:t>: Two Multielement SDD,  </a:t>
                      </a:r>
                      <a:r>
                        <a:rPr lang="en-US" sz="1400" dirty="0" err="1"/>
                        <a:t>sCMOS</a:t>
                      </a:r>
                      <a:r>
                        <a:rPr lang="en-US" sz="1400" dirty="0"/>
                        <a:t> Area detector.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68580" marR="68580" marT="34290" marB="34290">
                    <a:solidFill>
                      <a:srgbClr val="D1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4157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99CFC4-1AE2-0AE4-389F-440EE0043F18}"/>
              </a:ext>
            </a:extLst>
          </p:cNvPr>
          <p:cNvSpPr txBox="1"/>
          <p:nvPr/>
        </p:nvSpPr>
        <p:spPr>
          <a:xfrm>
            <a:off x="1170145" y="11900"/>
            <a:ext cx="622737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rgbClr val="009282"/>
                </a:solidFill>
              </a:rPr>
              <a:t>BL04-Corus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20742-AB84-5941-5A31-BEC8DDC1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37" y="1346335"/>
            <a:ext cx="3239992" cy="2736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67BF6-B4F3-6CB7-6134-D9EC1C79119E}"/>
              </a:ext>
            </a:extLst>
          </p:cNvPr>
          <p:cNvSpPr txBox="1"/>
          <p:nvPr/>
        </p:nvSpPr>
        <p:spPr>
          <a:xfrm>
            <a:off x="5204437" y="4109766"/>
            <a:ext cx="381042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Determination of intra-cellular location of </a:t>
            </a:r>
            <a:r>
              <a:rPr lang="en-US" sz="1350" i="1" dirty="0" err="1"/>
              <a:t>Ir</a:t>
            </a:r>
            <a:r>
              <a:rPr lang="en-US" sz="1350" i="1" dirty="0"/>
              <a:t> in breast cancer cells. Imaging at nm-resolution with chemical sensitivity.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DCE35-D872-CE43-A74C-7B33521737BE}"/>
              </a:ext>
            </a:extLst>
          </p:cNvPr>
          <p:cNvSpPr txBox="1"/>
          <p:nvPr/>
        </p:nvSpPr>
        <p:spPr>
          <a:xfrm>
            <a:off x="96705" y="603883"/>
            <a:ext cx="72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Hard X-ray nanoprobe beamline devoted to spectral Imaging and tomography for life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B7F0E-62B8-026F-1C1F-E78D15C5F118}"/>
              </a:ext>
            </a:extLst>
          </p:cNvPr>
          <p:cNvSpPr txBox="1"/>
          <p:nvPr/>
        </p:nvSpPr>
        <p:spPr>
          <a:xfrm>
            <a:off x="3873777" y="4946902"/>
            <a:ext cx="5270223" cy="219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825" i="1">
                <a:solidFill>
                  <a:srgbClr val="0000FF"/>
                </a:solidFill>
                <a:latin typeface="Helvetica" pitchFamily="2" charset="0"/>
              </a:rPr>
              <a:t>From </a:t>
            </a:r>
            <a:r>
              <a:rPr lang="en-GB" sz="825" i="1" dirty="0">
                <a:solidFill>
                  <a:srgbClr val="0000FF"/>
                </a:solidFill>
                <a:latin typeface="Helvetica" pitchFamily="2" charset="0"/>
              </a:rPr>
              <a:t>Conesa et al. </a:t>
            </a:r>
            <a:r>
              <a:rPr lang="en-GB" sz="825" i="1" dirty="0" err="1">
                <a:solidFill>
                  <a:srgbClr val="0000FF"/>
                </a:solidFill>
                <a:latin typeface="Helvetica" pitchFamily="2" charset="0"/>
              </a:rPr>
              <a:t>Angew</a:t>
            </a:r>
            <a:r>
              <a:rPr lang="en-GB" sz="825" i="1" dirty="0">
                <a:solidFill>
                  <a:srgbClr val="0000FF"/>
                </a:solidFill>
                <a:latin typeface="Helvetica" pitchFamily="2" charset="0"/>
              </a:rPr>
              <a:t> Chem Int Ed </a:t>
            </a:r>
            <a:r>
              <a:rPr lang="en-GB" sz="825" i="1" dirty="0" err="1">
                <a:solidFill>
                  <a:srgbClr val="0000FF"/>
                </a:solidFill>
                <a:latin typeface="Helvetica" pitchFamily="2" charset="0"/>
              </a:rPr>
              <a:t>Engl</a:t>
            </a:r>
            <a:r>
              <a:rPr lang="en-GB" sz="825" i="1" dirty="0">
                <a:solidFill>
                  <a:srgbClr val="0000FF"/>
                </a:solidFill>
                <a:latin typeface="Helvetica" pitchFamily="2" charset="0"/>
              </a:rPr>
              <a:t> 2020, 59 (3), 1270-1278. DOI:10.1002/anie.201911510.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4C626-76AB-4338-AA84-6BB3EBC4718B}"/>
              </a:ext>
            </a:extLst>
          </p:cNvPr>
          <p:cNvSpPr txBox="1"/>
          <p:nvPr/>
        </p:nvSpPr>
        <p:spPr>
          <a:xfrm>
            <a:off x="6418426" y="189940"/>
            <a:ext cx="2622884" cy="58477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r" defTabSz="685783"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Workshop will be organized along 2025 - Stay tuned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2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C7C83-F2AF-4DA4-9E27-7AAA627E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5F42B-D8BC-4B94-8410-BCFF360F40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2A632-7701-4CE6-A28D-0756BA85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731755"/>
            <a:ext cx="4838700" cy="1756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7D4827-D3A8-4F46-9D66-55A16942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628" y="2488223"/>
            <a:ext cx="5022850" cy="2009140"/>
          </a:xfrm>
          <a:prstGeom prst="rect">
            <a:avLst/>
          </a:prstGeom>
        </p:spPr>
      </p:pic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371F923F-FF62-4B7A-ABDA-1BC0689C9801}"/>
              </a:ext>
            </a:extLst>
          </p:cNvPr>
          <p:cNvSpPr/>
          <p:nvPr/>
        </p:nvSpPr>
        <p:spPr>
          <a:xfrm rot="1558987">
            <a:off x="5001506" y="746390"/>
            <a:ext cx="3151256" cy="1107512"/>
          </a:xfrm>
          <a:prstGeom prst="curvedDownArrow">
            <a:avLst/>
          </a:prstGeom>
          <a:solidFill>
            <a:srgbClr val="09A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9BFCD-817B-4058-B292-3A88AB337E4A}"/>
              </a:ext>
            </a:extLst>
          </p:cNvPr>
          <p:cNvSpPr txBox="1"/>
          <p:nvPr/>
        </p:nvSpPr>
        <p:spPr>
          <a:xfrm>
            <a:off x="1099678" y="62438"/>
            <a:ext cx="3392532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5A4BF"/>
                </a:solidFill>
                <a:cs typeface="Arial" panose="020B0604020202020204" pitchFamily="34" charset="0"/>
              </a:rPr>
              <a:t>Strategy to go from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F2F8D-BF01-49F0-AEE8-AB4FD8D5AF69}"/>
              </a:ext>
            </a:extLst>
          </p:cNvPr>
          <p:cNvSpPr txBox="1"/>
          <p:nvPr/>
        </p:nvSpPr>
        <p:spPr>
          <a:xfrm>
            <a:off x="5783284" y="1842086"/>
            <a:ext cx="83516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5A4BF"/>
                </a:solidFill>
                <a:cs typeface="Arial" panose="020B0604020202020204" pitchFamily="34" charset="0"/>
              </a:rPr>
              <a:t>… 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14872-84BC-43FE-8CDE-038F6715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7801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ACF902D-2B29-42B4-965E-1EC29F98F40C}"/>
              </a:ext>
            </a:extLst>
          </p:cNvPr>
          <p:cNvGrpSpPr/>
          <p:nvPr/>
        </p:nvGrpSpPr>
        <p:grpSpPr>
          <a:xfrm>
            <a:off x="2156074" y="3529656"/>
            <a:ext cx="3596570" cy="1298528"/>
            <a:chOff x="2353339" y="3773414"/>
            <a:chExt cx="3596570" cy="1298528"/>
          </a:xfrm>
        </p:grpSpPr>
        <p:pic>
          <p:nvPicPr>
            <p:cNvPr id="14" name="Imagen 17">
              <a:extLst>
                <a:ext uri="{FF2B5EF4-FFF2-40B4-BE49-F238E27FC236}">
                  <a16:creationId xmlns:a16="http://schemas.microsoft.com/office/drawing/2014/main" id="{8978453E-AFAA-418E-A9AE-8195BA830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6905"/>
            <a:stretch/>
          </p:blipFill>
          <p:spPr>
            <a:xfrm>
              <a:off x="2353339" y="3773414"/>
              <a:ext cx="3596570" cy="1298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C7BBF8-0BA3-4EF4-A1CC-34281EF67F72}"/>
                </a:ext>
              </a:extLst>
            </p:cNvPr>
            <p:cNvSpPr/>
            <p:nvPr/>
          </p:nvSpPr>
          <p:spPr>
            <a:xfrm rot="1407792">
              <a:off x="4184281" y="4346295"/>
              <a:ext cx="492919" cy="700519"/>
            </a:xfrm>
            <a:prstGeom prst="rect">
              <a:avLst/>
            </a:prstGeom>
            <a:solidFill>
              <a:srgbClr val="DDDDDD">
                <a:alpha val="5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2" name="Imagen 12">
            <a:extLst>
              <a:ext uri="{FF2B5EF4-FFF2-40B4-BE49-F238E27FC236}">
                <a16:creationId xmlns:a16="http://schemas.microsoft.com/office/drawing/2014/main" id="{DA509FAA-7934-4EF2-8CC3-90CCC8B7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34"/>
          <a:stretch/>
        </p:blipFill>
        <p:spPr>
          <a:xfrm>
            <a:off x="313613" y="1540817"/>
            <a:ext cx="3838010" cy="194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33">
            <a:extLst>
              <a:ext uri="{FF2B5EF4-FFF2-40B4-BE49-F238E27FC236}">
                <a16:creationId xmlns:a16="http://schemas.microsoft.com/office/drawing/2014/main" id="{2E979133-A2C2-4ED0-9091-DDF98A0DD85F}"/>
              </a:ext>
            </a:extLst>
          </p:cNvPr>
          <p:cNvSpPr txBox="1"/>
          <p:nvPr/>
        </p:nvSpPr>
        <p:spPr>
          <a:xfrm>
            <a:off x="2070324" y="87997"/>
            <a:ext cx="183499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50" b="1" dirty="0">
                <a:solidFill>
                  <a:srgbClr val="009999"/>
                </a:solidFill>
              </a:rPr>
              <a:t>CORUS </a:t>
            </a:r>
            <a:r>
              <a:rPr lang="es-ES" sz="2250" b="1" dirty="0" err="1">
                <a:solidFill>
                  <a:srgbClr val="009999"/>
                </a:solidFill>
              </a:rPr>
              <a:t>layout</a:t>
            </a:r>
            <a:endParaRPr lang="en-US" sz="2250" b="1" dirty="0">
              <a:solidFill>
                <a:srgbClr val="009999"/>
              </a:solidFill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216B48A6-EFBB-4B9B-9187-36D4ADB67950}"/>
              </a:ext>
            </a:extLst>
          </p:cNvPr>
          <p:cNvSpPr txBox="1"/>
          <p:nvPr/>
        </p:nvSpPr>
        <p:spPr>
          <a:xfrm>
            <a:off x="2466018" y="3529656"/>
            <a:ext cx="3113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solidFill>
                  <a:srgbClr val="092F56"/>
                </a:solidFill>
              </a:rPr>
              <a:t>CORUS hutches, </a:t>
            </a:r>
            <a:r>
              <a:rPr lang="es-ES" sz="1050" b="1" dirty="0" err="1">
                <a:solidFill>
                  <a:srgbClr val="092F56"/>
                </a:solidFill>
              </a:rPr>
              <a:t>including</a:t>
            </a:r>
            <a:r>
              <a:rPr lang="es-ES" sz="1050" b="1" dirty="0">
                <a:solidFill>
                  <a:srgbClr val="092F56"/>
                </a:solidFill>
              </a:rPr>
              <a:t> a 3rd </a:t>
            </a:r>
            <a:r>
              <a:rPr lang="es-ES" sz="1050" b="1" dirty="0" err="1">
                <a:solidFill>
                  <a:srgbClr val="092F56"/>
                </a:solidFill>
              </a:rPr>
              <a:t>one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for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ReachOH</a:t>
            </a:r>
            <a:endParaRPr lang="en-US" sz="1050" b="1" dirty="0">
              <a:solidFill>
                <a:srgbClr val="092F56"/>
              </a:solidFill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D775E7F2-6739-459D-8811-859919C09C80}"/>
              </a:ext>
            </a:extLst>
          </p:cNvPr>
          <p:cNvSpPr txBox="1"/>
          <p:nvPr/>
        </p:nvSpPr>
        <p:spPr>
          <a:xfrm>
            <a:off x="541025" y="3099926"/>
            <a:ext cx="19692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>
                <a:solidFill>
                  <a:srgbClr val="092F56"/>
                </a:solidFill>
              </a:rPr>
              <a:t>M</a:t>
            </a:r>
            <a:r>
              <a:rPr lang="es-ES" sz="1050" b="1" dirty="0" err="1">
                <a:solidFill>
                  <a:srgbClr val="092F56"/>
                </a:solidFill>
              </a:rPr>
              <a:t>easured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from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the</a:t>
            </a:r>
            <a:r>
              <a:rPr lang="es-ES" sz="1050" b="1" dirty="0">
                <a:solidFill>
                  <a:srgbClr val="092F56"/>
                </a:solidFill>
              </a:rPr>
              <a:t> </a:t>
            </a:r>
            <a:r>
              <a:rPr lang="es-ES" sz="1050" b="1" dirty="0" err="1">
                <a:solidFill>
                  <a:srgbClr val="092F56"/>
                </a:solidFill>
              </a:rPr>
              <a:t>source</a:t>
            </a:r>
            <a:endParaRPr lang="en-US" sz="1050" b="1" dirty="0">
              <a:solidFill>
                <a:srgbClr val="092F5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B0ABA-D128-41A2-9922-A34F5868D41F}"/>
              </a:ext>
            </a:extLst>
          </p:cNvPr>
          <p:cNvSpPr/>
          <p:nvPr/>
        </p:nvSpPr>
        <p:spPr>
          <a:xfrm>
            <a:off x="224279" y="52515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b="1" dirty="0"/>
              <a:t>Decision on BLs length taken – the longest available, keeping a distance (~30 m) from nearby road</a:t>
            </a:r>
          </a:p>
          <a:p>
            <a:r>
              <a:rPr lang="en-US" sz="1500" b="1" dirty="0"/>
              <a:t>Optics design report for CORUS – work in progress – </a:t>
            </a:r>
            <a:r>
              <a:rPr lang="en-US" sz="1500" dirty="0"/>
              <a:t>together with CODI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326C581-05CF-4628-90B6-BEAEA53F0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3" t="24505" r="23811"/>
          <a:stretch/>
        </p:blipFill>
        <p:spPr>
          <a:xfrm>
            <a:off x="350212" y="3722592"/>
            <a:ext cx="1797576" cy="839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14091C-0B17-4F71-B4B5-48C65C3C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904" y="42605"/>
            <a:ext cx="3495675" cy="2171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B785F-921A-497E-BF49-7531D4C4996B}"/>
              </a:ext>
            </a:extLst>
          </p:cNvPr>
          <p:cNvSpPr/>
          <p:nvPr/>
        </p:nvSpPr>
        <p:spPr>
          <a:xfrm>
            <a:off x="5752644" y="2305324"/>
            <a:ext cx="3389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For CORUS coherence is not so important, while it is aiming at the smallest possible spot size, for which the contributions are: </a:t>
            </a:r>
          </a:p>
          <a:p>
            <a:pPr marL="257175" indent="-257175">
              <a:buFontTx/>
              <a:buChar char="-"/>
            </a:pPr>
            <a:r>
              <a:rPr lang="en-US" sz="1350" dirty="0"/>
              <a:t>Slope error (will improve in the future)</a:t>
            </a:r>
          </a:p>
          <a:p>
            <a:pPr marL="257175" indent="-257175">
              <a:buFontTx/>
              <a:buChar char="-"/>
            </a:pPr>
            <a:r>
              <a:rPr lang="en-US" sz="1350" dirty="0"/>
              <a:t>Numerical aperture, can only improve by making a longer mirror.</a:t>
            </a:r>
          </a:p>
          <a:p>
            <a:pPr marL="257175" indent="-257175">
              <a:buFontTx/>
              <a:buChar char="-"/>
            </a:pPr>
            <a:r>
              <a:rPr lang="en-US" sz="1350" dirty="0"/>
              <a:t>Source size (hard to change, except by changing the length)</a:t>
            </a:r>
          </a:p>
          <a:p>
            <a:r>
              <a:rPr lang="en-US" sz="1350" dirty="0"/>
              <a:t>All values here are based in the optimization done for the proposal, actual slope error, machine parameters and source aperture are not yet final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1C713-1BD4-4ADE-8637-901C4016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08290-3B67-443D-B7EF-6F804D4D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620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822C-88BD-4206-B6D1-0E4ECB63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4 September 2024 - ALBA User Meeting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D65DD-36E5-4460-B958-213720F6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and its future, ALBA II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CBB97-A7C8-461C-9992-376B20218D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9" y="4870450"/>
            <a:ext cx="328612" cy="273050"/>
          </a:xfrm>
        </p:spPr>
        <p:txBody>
          <a:bodyPr/>
          <a:lstStyle/>
          <a:p>
            <a:pPr defTabSz="914378"/>
            <a:fld id="{59A3C1E9-1E17-4B2D-975E-2F80F7CB45F8}" type="slidenum">
              <a:rPr lang="es-ES">
                <a:solidFill>
                  <a:prstClr val="white"/>
                </a:solidFill>
              </a:rPr>
              <a:pPr defTabSz="914378"/>
              <a:t>51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DBFDDF-4660-428E-A8C9-B94A7D12D14C}"/>
              </a:ext>
            </a:extLst>
          </p:cNvPr>
          <p:cNvSpPr txBox="1">
            <a:spLocks/>
          </p:cNvSpPr>
          <p:nvPr/>
        </p:nvSpPr>
        <p:spPr>
          <a:xfrm>
            <a:off x="2172965" y="-106368"/>
            <a:ext cx="4673225" cy="758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 defTabSz="914378">
              <a:lnSpc>
                <a:spcPct val="120000"/>
              </a:lnSpc>
            </a:pPr>
            <a:r>
              <a:rPr lang="es-ES_tradnl" sz="2700" b="1" dirty="0" err="1">
                <a:solidFill>
                  <a:srgbClr val="009282"/>
                </a:solidFill>
                <a:latin typeface="Calibri" panose="020F0502020204030204"/>
              </a:rPr>
              <a:t>Upgrades</a:t>
            </a:r>
            <a:r>
              <a:rPr lang="es-ES_tradnl" sz="2700" b="1" dirty="0">
                <a:solidFill>
                  <a:srgbClr val="009282"/>
                </a:solidFill>
                <a:latin typeface="Calibri" panose="020F0502020204030204"/>
              </a:rPr>
              <a:t> </a:t>
            </a:r>
            <a:r>
              <a:rPr lang="es-ES_tradnl" sz="2700" b="1" dirty="0" err="1">
                <a:solidFill>
                  <a:srgbClr val="009282"/>
                </a:solidFill>
                <a:latin typeface="Calibri" panose="020F0502020204030204"/>
              </a:rPr>
              <a:t>of</a:t>
            </a:r>
            <a:r>
              <a:rPr lang="es-ES_tradnl" sz="2700" b="1" dirty="0">
                <a:solidFill>
                  <a:srgbClr val="009282"/>
                </a:solidFill>
                <a:latin typeface="Calibri" panose="020F0502020204030204"/>
              </a:rPr>
              <a:t> </a:t>
            </a:r>
            <a:r>
              <a:rPr lang="es-ES_tradnl" sz="2700" b="1" dirty="0" err="1">
                <a:solidFill>
                  <a:srgbClr val="009282"/>
                </a:solidFill>
                <a:latin typeface="Calibri" panose="020F0502020204030204"/>
              </a:rPr>
              <a:t>existing</a:t>
            </a:r>
            <a:r>
              <a:rPr lang="es-ES_tradnl" sz="2700" b="1" dirty="0">
                <a:solidFill>
                  <a:srgbClr val="009282"/>
                </a:solidFill>
                <a:latin typeface="Calibri" panose="020F0502020204030204"/>
              </a:rPr>
              <a:t> BL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B08478-5C9D-4E9F-A870-15415FB2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954" y="835343"/>
            <a:ext cx="3043353" cy="2842291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69CC0-C86B-46B6-9241-188E045817FC}"/>
              </a:ext>
            </a:extLst>
          </p:cNvPr>
          <p:cNvSpPr txBox="1"/>
          <p:nvPr/>
        </p:nvSpPr>
        <p:spPr>
          <a:xfrm>
            <a:off x="2565096" y="962867"/>
            <a:ext cx="6488665" cy="3570208"/>
          </a:xfrm>
          <a:prstGeom prst="rect">
            <a:avLst/>
          </a:prstGeom>
          <a:solidFill>
            <a:srgbClr val="009999">
              <a:alpha val="83922"/>
            </a:srgbClr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During 2021: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Workshop programs combined with colloquium brings user community with other experts together and condenses needs.</a:t>
            </a:r>
          </a:p>
          <a:p>
            <a:pPr defTabSz="914378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During 2022:</a:t>
            </a:r>
          </a:p>
          <a:p>
            <a:pPr marL="257175" indent="-257175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Sections present resulting strategy in Section Reviews</a:t>
            </a:r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defTabSz="914378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During 2023-24: 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Working out technical realization with focus on impact on existing program 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Internal discussion at ALBA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July 24: First presentation to SAC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Sept 24: First presentation to users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Fall 24: Review document to be shared with users, asking for their input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Fall 24: Including the preliminary plans in the 2025-2028 Strategy Plan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Start-up of priority projects</a:t>
            </a:r>
          </a:p>
          <a:p>
            <a:pPr defTabSz="914378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During 2025: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Early 2025: one-day workshops with users to wrap-up conclusions 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Follow-up of priority projects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CE13A8-B0E0-4097-86BD-D754734D3631}"/>
              </a:ext>
            </a:extLst>
          </p:cNvPr>
          <p:cNvSpPr/>
          <p:nvPr/>
        </p:nvSpPr>
        <p:spPr>
          <a:xfrm>
            <a:off x="90240" y="3129989"/>
            <a:ext cx="2392588" cy="179279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defTabSz="914378">
              <a:spcBef>
                <a:spcPts val="1200"/>
              </a:spcBef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Presented in next session: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Judith </a:t>
            </a:r>
            <a:r>
              <a:rPr lang="en-US" sz="1350" b="1" i="1" dirty="0" err="1">
                <a:solidFill>
                  <a:prstClr val="black"/>
                </a:solidFill>
                <a:latin typeface="Calibri" panose="020F0502020204030204"/>
              </a:rPr>
              <a:t>Juanhuix</a:t>
            </a: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 – Life Science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Carlo Marini – Chemistry and Material Science</a:t>
            </a:r>
          </a:p>
          <a:p>
            <a:pPr marL="285743" indent="-285743" defTabSz="914378">
              <a:buFont typeface="Arial" panose="020B0604020202020204" pitchFamily="34" charset="0"/>
              <a:buChar char="•"/>
            </a:pP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Manuel </a:t>
            </a:r>
            <a:r>
              <a:rPr lang="en-US" sz="1350" b="1" i="1" dirty="0" err="1">
                <a:solidFill>
                  <a:prstClr val="black"/>
                </a:solidFill>
                <a:latin typeface="Calibri" panose="020F0502020204030204"/>
              </a:rPr>
              <a:t>Valvidares</a:t>
            </a:r>
            <a:r>
              <a:rPr lang="en-US" sz="1350" b="1" i="1" dirty="0">
                <a:solidFill>
                  <a:prstClr val="black"/>
                </a:solidFill>
                <a:latin typeface="Calibri" panose="020F0502020204030204"/>
              </a:rPr>
              <a:t> – Electronic and Magnetic Structure of Matter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566AF1-1499-4C78-A791-6864B3E20DDF}"/>
              </a:ext>
            </a:extLst>
          </p:cNvPr>
          <p:cNvSpPr/>
          <p:nvPr/>
        </p:nvSpPr>
        <p:spPr>
          <a:xfrm>
            <a:off x="216170" y="770411"/>
            <a:ext cx="2139681" cy="1723549"/>
          </a:xfrm>
          <a:prstGeom prst="rect">
            <a:avLst/>
          </a:prstGeom>
          <a:solidFill>
            <a:srgbClr val="87DDCF">
              <a:alpha val="60784"/>
            </a:srgbClr>
          </a:solidFill>
        </p:spPr>
        <p:txBody>
          <a:bodyPr wrap="square">
            <a:spAutoFit/>
          </a:bodyPr>
          <a:lstStyle/>
          <a:p>
            <a:pPr defTabSz="914378">
              <a:spcBef>
                <a:spcPts val="900"/>
              </a:spcBef>
            </a:pPr>
            <a:endParaRPr lang="en-US" sz="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8">
              <a:spcBef>
                <a:spcPts val="900"/>
              </a:spcBef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The upgrade-package </a:t>
            </a:r>
          </a:p>
          <a:p>
            <a:pPr marL="214308" indent="-214308" defTabSz="914378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ALBA essential</a:t>
            </a:r>
          </a:p>
          <a:p>
            <a:pPr marL="214308" indent="-214308" defTabSz="914378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ALBA enabling</a:t>
            </a:r>
          </a:p>
          <a:p>
            <a:pPr marL="214308" indent="-214308" defTabSz="914378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ALBA II essential </a:t>
            </a:r>
          </a:p>
          <a:p>
            <a:pPr marL="214308" indent="-214308" defTabSz="914378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ALBA II enabling</a:t>
            </a:r>
          </a:p>
          <a:p>
            <a:pPr marL="214308" indent="-214308" defTabSz="914378">
              <a:buFontTx/>
              <a:buChar char="-"/>
            </a:pP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31A9C-FCF7-46B8-8F4D-53D6E25620EC}"/>
              </a:ext>
            </a:extLst>
          </p:cNvPr>
          <p:cNvSpPr/>
          <p:nvPr/>
        </p:nvSpPr>
        <p:spPr>
          <a:xfrm>
            <a:off x="1051896" y="475662"/>
            <a:ext cx="691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spcBef>
                <a:spcPts val="900"/>
              </a:spcBef>
            </a:pP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The beamlines under ALBA and ALBA II conditions</a:t>
            </a:r>
            <a:endParaRPr lang="en-US" b="1" i="1" kern="0" dirty="0">
              <a:solidFill>
                <a:srgbClr val="2F5496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E6551-8503-40D5-A1BA-C708E828A2BB}"/>
              </a:ext>
            </a:extLst>
          </p:cNvPr>
          <p:cNvSpPr/>
          <p:nvPr/>
        </p:nvSpPr>
        <p:spPr>
          <a:xfrm>
            <a:off x="156651" y="2493960"/>
            <a:ext cx="2258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1600" dirty="0">
                <a:solidFill>
                  <a:srgbClr val="009999"/>
                </a:solidFill>
                <a:latin typeface="Calibri" panose="020F0502020204030204"/>
              </a:rPr>
              <a:t>Flexibility to account for urgent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233367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95B8C831-0B06-4816-BFF2-E513C4C5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72" y="754207"/>
            <a:ext cx="3737045" cy="4004383"/>
          </a:xfrm>
          <a:prstGeom prst="rect">
            <a:avLst/>
          </a:prstGeo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61D95E4B-A9B2-464F-89F4-A455AEDFF068}"/>
              </a:ext>
            </a:extLst>
          </p:cNvPr>
          <p:cNvSpPr/>
          <p:nvPr/>
        </p:nvSpPr>
        <p:spPr>
          <a:xfrm>
            <a:off x="7103745" y="1645775"/>
            <a:ext cx="760095" cy="1125855"/>
          </a:xfrm>
          <a:custGeom>
            <a:avLst/>
            <a:gdLst>
              <a:gd name="connsiteX0" fmla="*/ 45720 w 1013460"/>
              <a:gd name="connsiteY0" fmla="*/ 0 h 1478280"/>
              <a:gd name="connsiteX1" fmla="*/ 0 w 1013460"/>
              <a:gd name="connsiteY1" fmla="*/ 1455420 h 1478280"/>
              <a:gd name="connsiteX2" fmla="*/ 1013460 w 1013460"/>
              <a:gd name="connsiteY2" fmla="*/ 1478280 h 1478280"/>
              <a:gd name="connsiteX3" fmla="*/ 807720 w 1013460"/>
              <a:gd name="connsiteY3" fmla="*/ 678180 h 1478280"/>
              <a:gd name="connsiteX4" fmla="*/ 929640 w 1013460"/>
              <a:gd name="connsiteY4" fmla="*/ 678180 h 1478280"/>
              <a:gd name="connsiteX5" fmla="*/ 861060 w 1013460"/>
              <a:gd name="connsiteY5" fmla="*/ 350520 h 1478280"/>
              <a:gd name="connsiteX6" fmla="*/ 45720 w 1013460"/>
              <a:gd name="connsiteY6" fmla="*/ 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460" h="1478280">
                <a:moveTo>
                  <a:pt x="45720" y="0"/>
                </a:moveTo>
                <a:lnTo>
                  <a:pt x="0" y="1455420"/>
                </a:lnTo>
                <a:lnTo>
                  <a:pt x="1013460" y="1478280"/>
                </a:lnTo>
                <a:lnTo>
                  <a:pt x="807720" y="678180"/>
                </a:lnTo>
                <a:lnTo>
                  <a:pt x="929640" y="678180"/>
                </a:lnTo>
                <a:lnTo>
                  <a:pt x="861060" y="350520"/>
                </a:lnTo>
                <a:lnTo>
                  <a:pt x="4572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7952DB-90BB-4FDA-ADAE-9962468B46D9}"/>
              </a:ext>
            </a:extLst>
          </p:cNvPr>
          <p:cNvSpPr/>
          <p:nvPr/>
        </p:nvSpPr>
        <p:spPr>
          <a:xfrm>
            <a:off x="7182326" y="2207217"/>
            <a:ext cx="473869" cy="122627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4E33F4D-38CA-43AD-9934-477133761D99}"/>
              </a:ext>
            </a:extLst>
          </p:cNvPr>
          <p:cNvSpPr/>
          <p:nvPr/>
        </p:nvSpPr>
        <p:spPr>
          <a:xfrm rot="1487550">
            <a:off x="7553176" y="3955333"/>
            <a:ext cx="194789" cy="119153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3F1EC4-E130-4249-A20A-74DEE464105B}"/>
              </a:ext>
            </a:extLst>
          </p:cNvPr>
          <p:cNvSpPr/>
          <p:nvPr/>
        </p:nvSpPr>
        <p:spPr>
          <a:xfrm rot="1487550">
            <a:off x="7723933" y="4134619"/>
            <a:ext cx="140123" cy="99701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E90CD8A-CB84-4B5A-B410-C97F86357387}"/>
              </a:ext>
            </a:extLst>
          </p:cNvPr>
          <p:cNvSpPr/>
          <p:nvPr/>
        </p:nvSpPr>
        <p:spPr>
          <a:xfrm rot="411426">
            <a:off x="7460709" y="2567300"/>
            <a:ext cx="284423" cy="114628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53F3819-C4AC-450A-A2FD-0B64B68D1633}"/>
              </a:ext>
            </a:extLst>
          </p:cNvPr>
          <p:cNvSpPr txBox="1"/>
          <p:nvPr/>
        </p:nvSpPr>
        <p:spPr>
          <a:xfrm>
            <a:off x="0" y="918552"/>
            <a:ext cx="51170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>
                <a:solidFill>
                  <a:srgbClr val="092F56"/>
                </a:solidFill>
              </a:rPr>
              <a:t>DAY 1 – ALBA II Beamlines Experimental Halls</a:t>
            </a:r>
            <a:endParaRPr lang="en-US" sz="2100" dirty="0">
              <a:solidFill>
                <a:srgbClr val="092F56"/>
              </a:solidFill>
            </a:endParaRP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D3258198-8543-4550-B605-91987B53031A}"/>
              </a:ext>
            </a:extLst>
          </p:cNvPr>
          <p:cNvSpPr txBox="1"/>
          <p:nvPr/>
        </p:nvSpPr>
        <p:spPr>
          <a:xfrm>
            <a:off x="7243790" y="1394240"/>
            <a:ext cx="1685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rgbClr val="009282"/>
                </a:solidFill>
              </a:rPr>
              <a:t>E1 CODI -&gt; 1.700 m2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7F2D860-8FAD-4843-895B-0AF5243FFE2A}"/>
              </a:ext>
            </a:extLst>
          </p:cNvPr>
          <p:cNvSpPr txBox="1"/>
          <p:nvPr/>
        </p:nvSpPr>
        <p:spPr>
          <a:xfrm>
            <a:off x="6608539" y="4579216"/>
            <a:ext cx="1685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rgbClr val="009282"/>
                </a:solidFill>
              </a:rPr>
              <a:t>E2 CORUS -&gt; 875 m2</a:t>
            </a: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D86B4CC9-5CCA-4205-A8B3-D12C0D4A6565}"/>
              </a:ext>
            </a:extLst>
          </p:cNvPr>
          <p:cNvSpPr txBox="1"/>
          <p:nvPr/>
        </p:nvSpPr>
        <p:spPr>
          <a:xfrm>
            <a:off x="7022576" y="886409"/>
            <a:ext cx="1542835" cy="507831"/>
          </a:xfrm>
          <a:prstGeom prst="rect">
            <a:avLst/>
          </a:prstGeom>
          <a:solidFill>
            <a:srgbClr val="00BC8B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rgbClr val="009282"/>
                </a:solidFill>
              </a:rPr>
              <a:t>GF _ total 2.575 m2</a:t>
            </a:r>
            <a:endParaRPr lang="en-US" sz="1350" b="1" dirty="0">
              <a:solidFill>
                <a:srgbClr val="009282"/>
              </a:solidFill>
            </a:endParaRPr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9514D98-0E11-4FDA-8E6A-85404218954E}"/>
              </a:ext>
            </a:extLst>
          </p:cNvPr>
          <p:cNvSpPr/>
          <p:nvPr/>
        </p:nvSpPr>
        <p:spPr>
          <a:xfrm>
            <a:off x="6946583" y="3851910"/>
            <a:ext cx="1067276" cy="562928"/>
          </a:xfrm>
          <a:custGeom>
            <a:avLst/>
            <a:gdLst>
              <a:gd name="connsiteX0" fmla="*/ 811530 w 1423035"/>
              <a:gd name="connsiteY0" fmla="*/ 0 h 750570"/>
              <a:gd name="connsiteX1" fmla="*/ 645795 w 1423035"/>
              <a:gd name="connsiteY1" fmla="*/ 386715 h 750570"/>
              <a:gd name="connsiteX2" fmla="*/ 104775 w 1423035"/>
              <a:gd name="connsiteY2" fmla="*/ 133350 h 750570"/>
              <a:gd name="connsiteX3" fmla="*/ 0 w 1423035"/>
              <a:gd name="connsiteY3" fmla="*/ 360045 h 750570"/>
              <a:gd name="connsiteX4" fmla="*/ 731520 w 1423035"/>
              <a:gd name="connsiteY4" fmla="*/ 699135 h 750570"/>
              <a:gd name="connsiteX5" fmla="*/ 1198245 w 1423035"/>
              <a:gd name="connsiteY5" fmla="*/ 750570 h 750570"/>
              <a:gd name="connsiteX6" fmla="*/ 1423035 w 1423035"/>
              <a:gd name="connsiteY6" fmla="*/ 262890 h 750570"/>
              <a:gd name="connsiteX7" fmla="*/ 811530 w 1423035"/>
              <a:gd name="connsiteY7" fmla="*/ 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035" h="750570">
                <a:moveTo>
                  <a:pt x="811530" y="0"/>
                </a:moveTo>
                <a:lnTo>
                  <a:pt x="645795" y="386715"/>
                </a:lnTo>
                <a:lnTo>
                  <a:pt x="104775" y="133350"/>
                </a:lnTo>
                <a:lnTo>
                  <a:pt x="0" y="360045"/>
                </a:lnTo>
                <a:lnTo>
                  <a:pt x="731520" y="699135"/>
                </a:lnTo>
                <a:lnTo>
                  <a:pt x="1198245" y="750570"/>
                </a:lnTo>
                <a:lnTo>
                  <a:pt x="1423035" y="262890"/>
                </a:lnTo>
                <a:lnTo>
                  <a:pt x="81153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10B631-FE0F-431F-B5DF-BE9972BD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5" t="25021" r="19707" b="23224"/>
          <a:stretch/>
        </p:blipFill>
        <p:spPr>
          <a:xfrm>
            <a:off x="0" y="1273851"/>
            <a:ext cx="4903470" cy="2614334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47FCC2D8-468C-4FB0-811B-7BE880C4E485}"/>
              </a:ext>
            </a:extLst>
          </p:cNvPr>
          <p:cNvSpPr/>
          <p:nvPr/>
        </p:nvSpPr>
        <p:spPr>
          <a:xfrm>
            <a:off x="-22545" y="2952163"/>
            <a:ext cx="590309" cy="67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5157CD-1D84-47F3-B851-649C96263B3B}"/>
              </a:ext>
            </a:extLst>
          </p:cNvPr>
          <p:cNvCxnSpPr>
            <a:cxnSpLocks/>
          </p:cNvCxnSpPr>
          <p:nvPr/>
        </p:nvCxnSpPr>
        <p:spPr>
          <a:xfrm flipV="1">
            <a:off x="2065972" y="1611221"/>
            <a:ext cx="1225868" cy="222885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D71869-7B7B-4598-BD59-1A1197C9ADB6}"/>
              </a:ext>
            </a:extLst>
          </p:cNvPr>
          <p:cNvCxnSpPr>
            <a:cxnSpLocks/>
          </p:cNvCxnSpPr>
          <p:nvPr/>
        </p:nvCxnSpPr>
        <p:spPr>
          <a:xfrm flipV="1">
            <a:off x="2347206" y="1701093"/>
            <a:ext cx="1022441" cy="138544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C41EC4-8B29-4E29-907F-A194CC6C2EFB}"/>
              </a:ext>
            </a:extLst>
          </p:cNvPr>
          <p:cNvCxnSpPr>
            <a:cxnSpLocks/>
          </p:cNvCxnSpPr>
          <p:nvPr/>
        </p:nvCxnSpPr>
        <p:spPr>
          <a:xfrm>
            <a:off x="2858426" y="2083474"/>
            <a:ext cx="899094" cy="1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9ED7217-6ACC-4B3F-A69A-1280F2716938}"/>
              </a:ext>
            </a:extLst>
          </p:cNvPr>
          <p:cNvSpPr/>
          <p:nvPr/>
        </p:nvSpPr>
        <p:spPr>
          <a:xfrm>
            <a:off x="2152610" y="491"/>
            <a:ext cx="4844729" cy="61802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Infrastructures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A95231-9EF3-4767-A75D-986CF4B430B6}"/>
              </a:ext>
            </a:extLst>
          </p:cNvPr>
          <p:cNvSpPr txBox="1"/>
          <p:nvPr/>
        </p:nvSpPr>
        <p:spPr>
          <a:xfrm>
            <a:off x="742950" y="573054"/>
            <a:ext cx="7822461" cy="32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_tradnl" sz="1350" b="1" i="1" dirty="0">
                <a:sym typeface="Wingdings" panose="05000000000000000000" pitchFamily="2" charset="2"/>
              </a:rPr>
              <a:t>New </a:t>
            </a:r>
            <a:r>
              <a:rPr lang="es-ES_tradnl" sz="1350" b="1" i="1" dirty="0" err="1">
                <a:sym typeface="Wingdings" panose="05000000000000000000" pitchFamily="2" charset="2"/>
              </a:rPr>
              <a:t>buildings</a:t>
            </a:r>
            <a:r>
              <a:rPr lang="es-ES_tradnl" sz="1350" b="1" i="1" dirty="0">
                <a:sym typeface="Wingdings" panose="05000000000000000000" pitchFamily="2" charset="2"/>
              </a:rPr>
              <a:t> and </a:t>
            </a:r>
            <a:r>
              <a:rPr lang="es-ES_tradnl" sz="1350" b="1" i="1" dirty="0" err="1">
                <a:sym typeface="Wingdings" panose="05000000000000000000" pitchFamily="2" charset="2"/>
              </a:rPr>
              <a:t>related</a:t>
            </a:r>
            <a:r>
              <a:rPr lang="es-ES_tradnl" sz="1350" b="1" i="1" dirty="0">
                <a:sym typeface="Wingdings" panose="05000000000000000000" pitchFamily="2" charset="2"/>
              </a:rPr>
              <a:t> Infrastructures </a:t>
            </a:r>
            <a:r>
              <a:rPr lang="es-ES_tradnl" sz="1350" b="1" i="1" dirty="0" err="1">
                <a:sym typeface="Wingdings" panose="05000000000000000000" pitchFamily="2" charset="2"/>
              </a:rPr>
              <a:t>being</a:t>
            </a:r>
            <a:r>
              <a:rPr lang="es-ES_tradnl" sz="1350" b="1" i="1" dirty="0">
                <a:sym typeface="Wingdings" panose="05000000000000000000" pitchFamily="2" charset="2"/>
              </a:rPr>
              <a:t> </a:t>
            </a:r>
            <a:r>
              <a:rPr lang="es-ES_tradnl" sz="1350" b="1" i="1" dirty="0" err="1">
                <a:sym typeface="Wingdings" panose="05000000000000000000" pitchFamily="2" charset="2"/>
              </a:rPr>
              <a:t>defined</a:t>
            </a:r>
            <a:r>
              <a:rPr lang="es-ES_tradnl" sz="1350" b="1" i="1" dirty="0">
                <a:sym typeface="Wingdings" panose="05000000000000000000" pitchFamily="2" charset="2"/>
              </a:rPr>
              <a:t> – </a:t>
            </a:r>
            <a:r>
              <a:rPr lang="es-ES_tradnl" sz="1350" b="1" i="1" dirty="0" err="1">
                <a:sym typeface="Wingdings" panose="05000000000000000000" pitchFamily="2" charset="2"/>
              </a:rPr>
              <a:t>Sustainability</a:t>
            </a:r>
            <a:r>
              <a:rPr lang="es-ES_tradnl" sz="1350" b="1" i="1" dirty="0">
                <a:sym typeface="Wingdings" panose="05000000000000000000" pitchFamily="2" charset="2"/>
              </a:rPr>
              <a:t> and </a:t>
            </a:r>
            <a:r>
              <a:rPr lang="es-ES_tradnl" sz="1350" b="1" i="1" dirty="0" err="1">
                <a:sym typeface="Wingdings" panose="05000000000000000000" pitchFamily="2" charset="2"/>
              </a:rPr>
              <a:t>green</a:t>
            </a:r>
            <a:r>
              <a:rPr lang="es-ES_tradnl" sz="1350" b="1" i="1" dirty="0">
                <a:sym typeface="Wingdings" panose="05000000000000000000" pitchFamily="2" charset="2"/>
              </a:rPr>
              <a:t> </a:t>
            </a:r>
            <a:r>
              <a:rPr lang="es-ES_tradnl" sz="1350" b="1" i="1" dirty="0" err="1">
                <a:sym typeface="Wingdings" panose="05000000000000000000" pitchFamily="2" charset="2"/>
              </a:rPr>
              <a:t>energy</a:t>
            </a:r>
            <a:endParaRPr lang="es-ES" sz="788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F05935-4868-4FA5-A2C8-31674F2E468B}"/>
              </a:ext>
            </a:extLst>
          </p:cNvPr>
          <p:cNvSpPr txBox="1"/>
          <p:nvPr/>
        </p:nvSpPr>
        <p:spPr>
          <a:xfrm>
            <a:off x="349063" y="3978057"/>
            <a:ext cx="4354240" cy="93818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vert="horz" wrap="square" lIns="68580" tIns="34290" rIns="68580" bIns="34290" rtlCol="0" anchor="t">
            <a:noAutofit/>
          </a:bodyPr>
          <a:lstStyle/>
          <a:p>
            <a:pPr marL="257175" indent="-257175">
              <a:buAutoNum type="arabicParenR"/>
            </a:pPr>
            <a:r>
              <a:rPr lang="en-US" sz="1350" b="1" dirty="0">
                <a:solidFill>
                  <a:srgbClr val="389475"/>
                </a:solidFill>
                <a:cs typeface="Arial" panose="020B0604020202020204" pitchFamily="34" charset="0"/>
              </a:rPr>
              <a:t>Buildings for CODI, CORUS and BL3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EEF4C-E844-4791-9E48-6D5BC4FB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99968"/>
            <a:ext cx="2057400" cy="230833"/>
          </a:xfrm>
        </p:spPr>
        <p:txBody>
          <a:bodyPr/>
          <a:lstStyle/>
          <a:p>
            <a:r>
              <a:rPr lang="en-US" dirty="0"/>
              <a:t>4 September 2024 - ALBA User Meeting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A96C-7B8E-4F5C-A021-F0EF912B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3990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06267C80-C615-43AA-8078-140F4381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16" y="913467"/>
            <a:ext cx="3737045" cy="4004383"/>
          </a:xfrm>
          <a:prstGeom prst="rect">
            <a:avLst/>
          </a:prstGeom>
        </p:spPr>
      </p:pic>
      <p:sp>
        <p:nvSpPr>
          <p:cNvPr id="17" name="TextBox 33">
            <a:extLst>
              <a:ext uri="{FF2B5EF4-FFF2-40B4-BE49-F238E27FC236}">
                <a16:creationId xmlns:a16="http://schemas.microsoft.com/office/drawing/2014/main" id="{153F3819-C4AC-450A-A2FD-0B64B68D1633}"/>
              </a:ext>
            </a:extLst>
          </p:cNvPr>
          <p:cNvSpPr txBox="1"/>
          <p:nvPr/>
        </p:nvSpPr>
        <p:spPr>
          <a:xfrm>
            <a:off x="187890" y="822385"/>
            <a:ext cx="42160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>
                <a:solidFill>
                  <a:srgbClr val="092F56"/>
                </a:solidFill>
              </a:rPr>
              <a:t>New </a:t>
            </a:r>
            <a:r>
              <a:rPr lang="es-ES" sz="2100" dirty="0" err="1">
                <a:solidFill>
                  <a:srgbClr val="092F56"/>
                </a:solidFill>
              </a:rPr>
              <a:t>buildings</a:t>
            </a:r>
            <a:r>
              <a:rPr lang="es-ES" sz="2100" dirty="0">
                <a:solidFill>
                  <a:srgbClr val="092F56"/>
                </a:solidFill>
              </a:rPr>
              <a:t> – after DAY 1 – ALBA II</a:t>
            </a:r>
            <a:endParaRPr lang="en-US" sz="2100" dirty="0">
              <a:solidFill>
                <a:srgbClr val="092F56"/>
              </a:solidFill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035C9FA0-1D68-4F99-9C62-1202B97CEAD6}"/>
              </a:ext>
            </a:extLst>
          </p:cNvPr>
          <p:cNvSpPr/>
          <p:nvPr/>
        </p:nvSpPr>
        <p:spPr>
          <a:xfrm>
            <a:off x="7790962" y="2050789"/>
            <a:ext cx="585788" cy="864870"/>
          </a:xfrm>
          <a:custGeom>
            <a:avLst/>
            <a:gdLst>
              <a:gd name="connsiteX0" fmla="*/ 0 w 762000"/>
              <a:gd name="connsiteY0" fmla="*/ 0 h 1153160"/>
              <a:gd name="connsiteX1" fmla="*/ 289560 w 762000"/>
              <a:gd name="connsiteY1" fmla="*/ 1143000 h 1153160"/>
              <a:gd name="connsiteX2" fmla="*/ 762000 w 762000"/>
              <a:gd name="connsiteY2" fmla="*/ 1153160 h 1153160"/>
              <a:gd name="connsiteX3" fmla="*/ 523240 w 762000"/>
              <a:gd name="connsiteY3" fmla="*/ 218440 h 1153160"/>
              <a:gd name="connsiteX4" fmla="*/ 0 w 762000"/>
              <a:gd name="connsiteY4" fmla="*/ 0 h 115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153160">
                <a:moveTo>
                  <a:pt x="0" y="0"/>
                </a:moveTo>
                <a:lnTo>
                  <a:pt x="289560" y="1143000"/>
                </a:lnTo>
                <a:lnTo>
                  <a:pt x="762000" y="1153160"/>
                </a:lnTo>
                <a:lnTo>
                  <a:pt x="523240" y="2184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2A48FE84-C58D-46F1-92A2-DE093E3ED494}"/>
              </a:ext>
            </a:extLst>
          </p:cNvPr>
          <p:cNvSpPr txBox="1"/>
          <p:nvPr/>
        </p:nvSpPr>
        <p:spPr>
          <a:xfrm>
            <a:off x="7820954" y="1645612"/>
            <a:ext cx="11243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accent1"/>
                </a:solidFill>
              </a:rPr>
              <a:t>E3 ALBA II -&gt; 750 m2</a:t>
            </a:r>
            <a:endParaRPr lang="en-US" sz="1350" b="1" dirty="0">
              <a:solidFill>
                <a:schemeClr val="accent1"/>
              </a:solidFill>
            </a:endParaRP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D3ED070E-0338-4163-921B-D2C225024308}"/>
              </a:ext>
            </a:extLst>
          </p:cNvPr>
          <p:cNvSpPr txBox="1"/>
          <p:nvPr/>
        </p:nvSpPr>
        <p:spPr>
          <a:xfrm>
            <a:off x="7079070" y="1291918"/>
            <a:ext cx="1891333" cy="30008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accent1"/>
                </a:solidFill>
              </a:rPr>
              <a:t>GF + 3 _ total 3.000 m2</a:t>
            </a:r>
            <a:endParaRPr lang="en-US" sz="1350" b="1" dirty="0">
              <a:solidFill>
                <a:schemeClr val="accent1"/>
              </a:solidFill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2E4A6DB-0FC0-41F2-A518-2ED57D52E842}"/>
              </a:ext>
            </a:extLst>
          </p:cNvPr>
          <p:cNvSpPr/>
          <p:nvPr/>
        </p:nvSpPr>
        <p:spPr>
          <a:xfrm>
            <a:off x="7173742" y="1789804"/>
            <a:ext cx="760095" cy="1125855"/>
          </a:xfrm>
          <a:custGeom>
            <a:avLst/>
            <a:gdLst>
              <a:gd name="connsiteX0" fmla="*/ 45720 w 1013460"/>
              <a:gd name="connsiteY0" fmla="*/ 0 h 1478280"/>
              <a:gd name="connsiteX1" fmla="*/ 0 w 1013460"/>
              <a:gd name="connsiteY1" fmla="*/ 1455420 h 1478280"/>
              <a:gd name="connsiteX2" fmla="*/ 1013460 w 1013460"/>
              <a:gd name="connsiteY2" fmla="*/ 1478280 h 1478280"/>
              <a:gd name="connsiteX3" fmla="*/ 807720 w 1013460"/>
              <a:gd name="connsiteY3" fmla="*/ 678180 h 1478280"/>
              <a:gd name="connsiteX4" fmla="*/ 929640 w 1013460"/>
              <a:gd name="connsiteY4" fmla="*/ 678180 h 1478280"/>
              <a:gd name="connsiteX5" fmla="*/ 861060 w 1013460"/>
              <a:gd name="connsiteY5" fmla="*/ 350520 h 1478280"/>
              <a:gd name="connsiteX6" fmla="*/ 45720 w 1013460"/>
              <a:gd name="connsiteY6" fmla="*/ 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460" h="1478280">
                <a:moveTo>
                  <a:pt x="45720" y="0"/>
                </a:moveTo>
                <a:lnTo>
                  <a:pt x="0" y="1455420"/>
                </a:lnTo>
                <a:lnTo>
                  <a:pt x="1013460" y="1478280"/>
                </a:lnTo>
                <a:lnTo>
                  <a:pt x="807720" y="678180"/>
                </a:lnTo>
                <a:lnTo>
                  <a:pt x="929640" y="678180"/>
                </a:lnTo>
                <a:lnTo>
                  <a:pt x="861060" y="350520"/>
                </a:lnTo>
                <a:lnTo>
                  <a:pt x="4572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B4AEEBE-42BD-461D-9A73-605905E0C303}"/>
              </a:ext>
            </a:extLst>
          </p:cNvPr>
          <p:cNvSpPr/>
          <p:nvPr/>
        </p:nvSpPr>
        <p:spPr>
          <a:xfrm>
            <a:off x="7252323" y="2351245"/>
            <a:ext cx="473869" cy="122627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F670B4A-0D6C-49FD-B4CA-7682920B0038}"/>
              </a:ext>
            </a:extLst>
          </p:cNvPr>
          <p:cNvSpPr/>
          <p:nvPr/>
        </p:nvSpPr>
        <p:spPr>
          <a:xfrm rot="1487550">
            <a:off x="7623172" y="4099361"/>
            <a:ext cx="194789" cy="119153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CF78968-6FC3-42EC-B0F1-A2613E38B26A}"/>
              </a:ext>
            </a:extLst>
          </p:cNvPr>
          <p:cNvSpPr/>
          <p:nvPr/>
        </p:nvSpPr>
        <p:spPr>
          <a:xfrm rot="1487550">
            <a:off x="7793929" y="4278647"/>
            <a:ext cx="140123" cy="99701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F5D14C0-9935-4327-8C97-47B1BB7394E6}"/>
              </a:ext>
            </a:extLst>
          </p:cNvPr>
          <p:cNvSpPr/>
          <p:nvPr/>
        </p:nvSpPr>
        <p:spPr>
          <a:xfrm rot="411426">
            <a:off x="7530706" y="2711328"/>
            <a:ext cx="284423" cy="114628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89CB99CF-EEA7-41F7-B852-DD16FC8F39CE}"/>
              </a:ext>
            </a:extLst>
          </p:cNvPr>
          <p:cNvSpPr/>
          <p:nvPr/>
        </p:nvSpPr>
        <p:spPr>
          <a:xfrm>
            <a:off x="7016580" y="3995938"/>
            <a:ext cx="1067276" cy="562928"/>
          </a:xfrm>
          <a:custGeom>
            <a:avLst/>
            <a:gdLst>
              <a:gd name="connsiteX0" fmla="*/ 811530 w 1423035"/>
              <a:gd name="connsiteY0" fmla="*/ 0 h 750570"/>
              <a:gd name="connsiteX1" fmla="*/ 645795 w 1423035"/>
              <a:gd name="connsiteY1" fmla="*/ 386715 h 750570"/>
              <a:gd name="connsiteX2" fmla="*/ 104775 w 1423035"/>
              <a:gd name="connsiteY2" fmla="*/ 133350 h 750570"/>
              <a:gd name="connsiteX3" fmla="*/ 0 w 1423035"/>
              <a:gd name="connsiteY3" fmla="*/ 360045 h 750570"/>
              <a:gd name="connsiteX4" fmla="*/ 731520 w 1423035"/>
              <a:gd name="connsiteY4" fmla="*/ 699135 h 750570"/>
              <a:gd name="connsiteX5" fmla="*/ 1198245 w 1423035"/>
              <a:gd name="connsiteY5" fmla="*/ 750570 h 750570"/>
              <a:gd name="connsiteX6" fmla="*/ 1423035 w 1423035"/>
              <a:gd name="connsiteY6" fmla="*/ 262890 h 750570"/>
              <a:gd name="connsiteX7" fmla="*/ 811530 w 1423035"/>
              <a:gd name="connsiteY7" fmla="*/ 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035" h="750570">
                <a:moveTo>
                  <a:pt x="811530" y="0"/>
                </a:moveTo>
                <a:lnTo>
                  <a:pt x="645795" y="386715"/>
                </a:lnTo>
                <a:lnTo>
                  <a:pt x="104775" y="133350"/>
                </a:lnTo>
                <a:lnTo>
                  <a:pt x="0" y="360045"/>
                </a:lnTo>
                <a:lnTo>
                  <a:pt x="731520" y="699135"/>
                </a:lnTo>
                <a:lnTo>
                  <a:pt x="1198245" y="750570"/>
                </a:lnTo>
                <a:lnTo>
                  <a:pt x="1423035" y="262890"/>
                </a:lnTo>
                <a:lnTo>
                  <a:pt x="81153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82CF5D-A0BC-466B-BEE2-A2097EBC0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450" t="23407" r="19412" b="23852"/>
          <a:stretch/>
        </p:blipFill>
        <p:spPr>
          <a:xfrm>
            <a:off x="0" y="1196015"/>
            <a:ext cx="4903470" cy="2644902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248DE34-7AA6-47BB-96C5-9C69F3D57A9B}"/>
              </a:ext>
            </a:extLst>
          </p:cNvPr>
          <p:cNvSpPr/>
          <p:nvPr/>
        </p:nvSpPr>
        <p:spPr>
          <a:xfrm>
            <a:off x="257420" y="2978803"/>
            <a:ext cx="590309" cy="67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25A750-2823-4B2A-91AA-072814EB7F29}"/>
              </a:ext>
            </a:extLst>
          </p:cNvPr>
          <p:cNvCxnSpPr>
            <a:cxnSpLocks/>
          </p:cNvCxnSpPr>
          <p:nvPr/>
        </p:nvCxnSpPr>
        <p:spPr>
          <a:xfrm flipV="1">
            <a:off x="2161787" y="1606645"/>
            <a:ext cx="1225868" cy="222885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262489-10A0-4D7B-8416-42F5C92AF70E}"/>
              </a:ext>
            </a:extLst>
          </p:cNvPr>
          <p:cNvCxnSpPr>
            <a:cxnSpLocks/>
          </p:cNvCxnSpPr>
          <p:nvPr/>
        </p:nvCxnSpPr>
        <p:spPr>
          <a:xfrm flipV="1">
            <a:off x="2443021" y="1696517"/>
            <a:ext cx="1022441" cy="138544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4F73C7-4E58-4D03-B4B4-05619747C6E2}"/>
              </a:ext>
            </a:extLst>
          </p:cNvPr>
          <p:cNvCxnSpPr>
            <a:cxnSpLocks/>
          </p:cNvCxnSpPr>
          <p:nvPr/>
        </p:nvCxnSpPr>
        <p:spPr>
          <a:xfrm>
            <a:off x="2954241" y="2078899"/>
            <a:ext cx="899094" cy="1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8A1B027-1A26-4994-B461-DC979EA7FF40}"/>
              </a:ext>
            </a:extLst>
          </p:cNvPr>
          <p:cNvSpPr/>
          <p:nvPr/>
        </p:nvSpPr>
        <p:spPr>
          <a:xfrm>
            <a:off x="2152610" y="491"/>
            <a:ext cx="4844729" cy="61802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Infrastructures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21C3CE-7D6A-41D3-AF50-DB1D5AD3A17B}"/>
              </a:ext>
            </a:extLst>
          </p:cNvPr>
          <p:cNvSpPr txBox="1"/>
          <p:nvPr/>
        </p:nvSpPr>
        <p:spPr>
          <a:xfrm>
            <a:off x="217760" y="3905628"/>
            <a:ext cx="4354240" cy="93818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vert="horz" wrap="square" lIns="68580" tIns="34290" rIns="68580" bIns="34290" rtlCol="0" anchor="t">
            <a:noAutofit/>
          </a:bodyPr>
          <a:lstStyle/>
          <a:p>
            <a:pPr marL="257175" indent="-257175">
              <a:buAutoNum type="arabicParenR"/>
            </a:pPr>
            <a:r>
              <a:rPr lang="en-US" sz="1350" b="1" dirty="0">
                <a:solidFill>
                  <a:srgbClr val="389475"/>
                </a:solidFill>
                <a:cs typeface="Arial" panose="020B0604020202020204" pitchFamily="34" charset="0"/>
              </a:rPr>
              <a:t>Buildings for CODI, CORUS and BL3</a:t>
            </a:r>
          </a:p>
          <a:p>
            <a:pPr marL="257175" indent="-257175">
              <a:buAutoNum type="arabicParenR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Building for offices and labs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54390-F396-4B52-BD78-1D2FFCB6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2C3B6-DBA8-4CF1-93ED-B5AFE12B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8382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C272BEC7-C613-4D4D-AED4-889D6B83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16" y="913467"/>
            <a:ext cx="3737045" cy="4004383"/>
          </a:xfrm>
          <a:prstGeom prst="rect">
            <a:avLst/>
          </a:prstGeom>
        </p:spPr>
      </p:pic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01C22052-DD82-4984-8634-8B496429AFC7}"/>
              </a:ext>
            </a:extLst>
          </p:cNvPr>
          <p:cNvSpPr/>
          <p:nvPr/>
        </p:nvSpPr>
        <p:spPr>
          <a:xfrm>
            <a:off x="7790962" y="2050789"/>
            <a:ext cx="585788" cy="864870"/>
          </a:xfrm>
          <a:custGeom>
            <a:avLst/>
            <a:gdLst>
              <a:gd name="connsiteX0" fmla="*/ 0 w 762000"/>
              <a:gd name="connsiteY0" fmla="*/ 0 h 1153160"/>
              <a:gd name="connsiteX1" fmla="*/ 289560 w 762000"/>
              <a:gd name="connsiteY1" fmla="*/ 1143000 h 1153160"/>
              <a:gd name="connsiteX2" fmla="*/ 762000 w 762000"/>
              <a:gd name="connsiteY2" fmla="*/ 1153160 h 1153160"/>
              <a:gd name="connsiteX3" fmla="*/ 523240 w 762000"/>
              <a:gd name="connsiteY3" fmla="*/ 218440 h 1153160"/>
              <a:gd name="connsiteX4" fmla="*/ 0 w 762000"/>
              <a:gd name="connsiteY4" fmla="*/ 0 h 115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153160">
                <a:moveTo>
                  <a:pt x="0" y="0"/>
                </a:moveTo>
                <a:lnTo>
                  <a:pt x="289560" y="1143000"/>
                </a:lnTo>
                <a:lnTo>
                  <a:pt x="762000" y="1153160"/>
                </a:lnTo>
                <a:lnTo>
                  <a:pt x="523240" y="2184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CB0E9C73-C68D-4560-9C79-E41C030117C7}"/>
              </a:ext>
            </a:extLst>
          </p:cNvPr>
          <p:cNvSpPr/>
          <p:nvPr/>
        </p:nvSpPr>
        <p:spPr>
          <a:xfrm>
            <a:off x="7173742" y="1789804"/>
            <a:ext cx="760095" cy="1125855"/>
          </a:xfrm>
          <a:custGeom>
            <a:avLst/>
            <a:gdLst>
              <a:gd name="connsiteX0" fmla="*/ 45720 w 1013460"/>
              <a:gd name="connsiteY0" fmla="*/ 0 h 1478280"/>
              <a:gd name="connsiteX1" fmla="*/ 0 w 1013460"/>
              <a:gd name="connsiteY1" fmla="*/ 1455420 h 1478280"/>
              <a:gd name="connsiteX2" fmla="*/ 1013460 w 1013460"/>
              <a:gd name="connsiteY2" fmla="*/ 1478280 h 1478280"/>
              <a:gd name="connsiteX3" fmla="*/ 807720 w 1013460"/>
              <a:gd name="connsiteY3" fmla="*/ 678180 h 1478280"/>
              <a:gd name="connsiteX4" fmla="*/ 929640 w 1013460"/>
              <a:gd name="connsiteY4" fmla="*/ 678180 h 1478280"/>
              <a:gd name="connsiteX5" fmla="*/ 861060 w 1013460"/>
              <a:gd name="connsiteY5" fmla="*/ 350520 h 1478280"/>
              <a:gd name="connsiteX6" fmla="*/ 45720 w 1013460"/>
              <a:gd name="connsiteY6" fmla="*/ 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460" h="1478280">
                <a:moveTo>
                  <a:pt x="45720" y="0"/>
                </a:moveTo>
                <a:lnTo>
                  <a:pt x="0" y="1455420"/>
                </a:lnTo>
                <a:lnTo>
                  <a:pt x="1013460" y="1478280"/>
                </a:lnTo>
                <a:lnTo>
                  <a:pt x="807720" y="678180"/>
                </a:lnTo>
                <a:lnTo>
                  <a:pt x="929640" y="678180"/>
                </a:lnTo>
                <a:lnTo>
                  <a:pt x="861060" y="350520"/>
                </a:lnTo>
                <a:lnTo>
                  <a:pt x="4572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F37E3FF-B466-43E4-BDF0-358E3D637A2D}"/>
              </a:ext>
            </a:extLst>
          </p:cNvPr>
          <p:cNvSpPr/>
          <p:nvPr/>
        </p:nvSpPr>
        <p:spPr>
          <a:xfrm>
            <a:off x="7252323" y="2351245"/>
            <a:ext cx="473869" cy="122627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3ABC079-378C-42EF-A8A0-FEE90E6CFC89}"/>
              </a:ext>
            </a:extLst>
          </p:cNvPr>
          <p:cNvSpPr/>
          <p:nvPr/>
        </p:nvSpPr>
        <p:spPr>
          <a:xfrm rot="1487550">
            <a:off x="7623172" y="4099361"/>
            <a:ext cx="194789" cy="119153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22AE6A6-B3C7-4F59-A502-454753CB8E59}"/>
              </a:ext>
            </a:extLst>
          </p:cNvPr>
          <p:cNvSpPr/>
          <p:nvPr/>
        </p:nvSpPr>
        <p:spPr>
          <a:xfrm rot="1487550">
            <a:off x="7793929" y="4278647"/>
            <a:ext cx="140123" cy="99701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1D6F572-4589-49DA-A07D-42D14AC549FD}"/>
              </a:ext>
            </a:extLst>
          </p:cNvPr>
          <p:cNvSpPr/>
          <p:nvPr/>
        </p:nvSpPr>
        <p:spPr>
          <a:xfrm rot="411426">
            <a:off x="7530706" y="2711328"/>
            <a:ext cx="284423" cy="114628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BD0B1451-E098-400B-9974-41D86A691B13}"/>
              </a:ext>
            </a:extLst>
          </p:cNvPr>
          <p:cNvSpPr/>
          <p:nvPr/>
        </p:nvSpPr>
        <p:spPr>
          <a:xfrm>
            <a:off x="7016580" y="3995938"/>
            <a:ext cx="1067276" cy="562928"/>
          </a:xfrm>
          <a:custGeom>
            <a:avLst/>
            <a:gdLst>
              <a:gd name="connsiteX0" fmla="*/ 811530 w 1423035"/>
              <a:gd name="connsiteY0" fmla="*/ 0 h 750570"/>
              <a:gd name="connsiteX1" fmla="*/ 645795 w 1423035"/>
              <a:gd name="connsiteY1" fmla="*/ 386715 h 750570"/>
              <a:gd name="connsiteX2" fmla="*/ 104775 w 1423035"/>
              <a:gd name="connsiteY2" fmla="*/ 133350 h 750570"/>
              <a:gd name="connsiteX3" fmla="*/ 0 w 1423035"/>
              <a:gd name="connsiteY3" fmla="*/ 360045 h 750570"/>
              <a:gd name="connsiteX4" fmla="*/ 731520 w 1423035"/>
              <a:gd name="connsiteY4" fmla="*/ 699135 h 750570"/>
              <a:gd name="connsiteX5" fmla="*/ 1198245 w 1423035"/>
              <a:gd name="connsiteY5" fmla="*/ 750570 h 750570"/>
              <a:gd name="connsiteX6" fmla="*/ 1423035 w 1423035"/>
              <a:gd name="connsiteY6" fmla="*/ 262890 h 750570"/>
              <a:gd name="connsiteX7" fmla="*/ 811530 w 1423035"/>
              <a:gd name="connsiteY7" fmla="*/ 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035" h="750570">
                <a:moveTo>
                  <a:pt x="811530" y="0"/>
                </a:moveTo>
                <a:lnTo>
                  <a:pt x="645795" y="386715"/>
                </a:lnTo>
                <a:lnTo>
                  <a:pt x="104775" y="133350"/>
                </a:lnTo>
                <a:lnTo>
                  <a:pt x="0" y="360045"/>
                </a:lnTo>
                <a:lnTo>
                  <a:pt x="731520" y="699135"/>
                </a:lnTo>
                <a:lnTo>
                  <a:pt x="1198245" y="750570"/>
                </a:lnTo>
                <a:lnTo>
                  <a:pt x="1423035" y="262890"/>
                </a:lnTo>
                <a:lnTo>
                  <a:pt x="81153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53F3819-C4AC-450A-A2FD-0B64B68D1633}"/>
              </a:ext>
            </a:extLst>
          </p:cNvPr>
          <p:cNvSpPr txBox="1"/>
          <p:nvPr/>
        </p:nvSpPr>
        <p:spPr>
          <a:xfrm>
            <a:off x="258614" y="800808"/>
            <a:ext cx="24445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>
                <a:solidFill>
                  <a:srgbClr val="092F56"/>
                </a:solidFill>
              </a:rPr>
              <a:t>After DAY 1 – ALBA II</a:t>
            </a:r>
            <a:endParaRPr lang="en-US" sz="2100" dirty="0">
              <a:solidFill>
                <a:srgbClr val="092F56"/>
              </a:solidFill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2E246DF4-CE4B-4CA4-A5C2-7C5A39D288C8}"/>
              </a:ext>
            </a:extLst>
          </p:cNvPr>
          <p:cNvSpPr/>
          <p:nvPr/>
        </p:nvSpPr>
        <p:spPr>
          <a:xfrm>
            <a:off x="5680015" y="1258306"/>
            <a:ext cx="1438517" cy="845820"/>
          </a:xfrm>
          <a:custGeom>
            <a:avLst/>
            <a:gdLst>
              <a:gd name="connsiteX0" fmla="*/ 299720 w 1920240"/>
              <a:gd name="connsiteY0" fmla="*/ 0 h 1127760"/>
              <a:gd name="connsiteX1" fmla="*/ 0 w 1920240"/>
              <a:gd name="connsiteY1" fmla="*/ 711200 h 1127760"/>
              <a:gd name="connsiteX2" fmla="*/ 1016000 w 1920240"/>
              <a:gd name="connsiteY2" fmla="*/ 1127760 h 1127760"/>
              <a:gd name="connsiteX3" fmla="*/ 1127760 w 1920240"/>
              <a:gd name="connsiteY3" fmla="*/ 843280 h 1127760"/>
              <a:gd name="connsiteX4" fmla="*/ 1747520 w 1920240"/>
              <a:gd name="connsiteY4" fmla="*/ 1107440 h 1127760"/>
              <a:gd name="connsiteX5" fmla="*/ 1920240 w 1920240"/>
              <a:gd name="connsiteY5" fmla="*/ 690880 h 1127760"/>
              <a:gd name="connsiteX6" fmla="*/ 299720 w 1920240"/>
              <a:gd name="connsiteY6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0240" h="1127760">
                <a:moveTo>
                  <a:pt x="299720" y="0"/>
                </a:moveTo>
                <a:lnTo>
                  <a:pt x="0" y="711200"/>
                </a:lnTo>
                <a:lnTo>
                  <a:pt x="1016000" y="1127760"/>
                </a:lnTo>
                <a:lnTo>
                  <a:pt x="1127760" y="843280"/>
                </a:lnTo>
                <a:lnTo>
                  <a:pt x="1747520" y="1107440"/>
                </a:lnTo>
                <a:lnTo>
                  <a:pt x="1920240" y="690880"/>
                </a:lnTo>
                <a:lnTo>
                  <a:pt x="29972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D779EF42-075F-4FA0-93C9-597A16629E06}"/>
              </a:ext>
            </a:extLst>
          </p:cNvPr>
          <p:cNvSpPr txBox="1"/>
          <p:nvPr/>
        </p:nvSpPr>
        <p:spPr>
          <a:xfrm>
            <a:off x="6365649" y="1232593"/>
            <a:ext cx="22746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accent1"/>
                </a:solidFill>
              </a:rPr>
              <a:t>E4 ALBA II -&gt; 1.750 m2</a:t>
            </a:r>
            <a:endParaRPr lang="en-US" sz="1350" b="1" dirty="0">
              <a:solidFill>
                <a:schemeClr val="accent1"/>
              </a:solidFill>
            </a:endParaRP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447A5D5-3650-40D3-9468-B139AE226BA3}"/>
              </a:ext>
            </a:extLst>
          </p:cNvPr>
          <p:cNvSpPr txBox="1"/>
          <p:nvPr/>
        </p:nvSpPr>
        <p:spPr>
          <a:xfrm>
            <a:off x="6378829" y="976854"/>
            <a:ext cx="2292101" cy="30008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accent1"/>
                </a:solidFill>
              </a:rPr>
              <a:t>GF+3 / GF+1 _ total 6.000 m2</a:t>
            </a:r>
            <a:endParaRPr lang="en-US" sz="1350" b="1" dirty="0">
              <a:solidFill>
                <a:schemeClr val="accent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21FE88-FC5D-4C6E-A707-DCBC8AFD61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185" t="22146" r="20323" b="24464"/>
          <a:stretch/>
        </p:blipFill>
        <p:spPr>
          <a:xfrm>
            <a:off x="0" y="1142479"/>
            <a:ext cx="4903470" cy="274262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69AB865E-81CC-4184-81F0-397BB65EFA44}"/>
              </a:ext>
            </a:extLst>
          </p:cNvPr>
          <p:cNvSpPr/>
          <p:nvPr/>
        </p:nvSpPr>
        <p:spPr>
          <a:xfrm>
            <a:off x="258614" y="3250074"/>
            <a:ext cx="590309" cy="67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EA459-2B2C-4D6D-BA92-C2F091BDC786}"/>
              </a:ext>
            </a:extLst>
          </p:cNvPr>
          <p:cNvCxnSpPr>
            <a:cxnSpLocks/>
          </p:cNvCxnSpPr>
          <p:nvPr/>
        </p:nvCxnSpPr>
        <p:spPr>
          <a:xfrm flipV="1">
            <a:off x="2156631" y="1622169"/>
            <a:ext cx="1225868" cy="222885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445939-2738-463B-B276-A00D04C8444F}"/>
              </a:ext>
            </a:extLst>
          </p:cNvPr>
          <p:cNvCxnSpPr>
            <a:cxnSpLocks/>
          </p:cNvCxnSpPr>
          <p:nvPr/>
        </p:nvCxnSpPr>
        <p:spPr>
          <a:xfrm flipV="1">
            <a:off x="2437865" y="1712041"/>
            <a:ext cx="1022441" cy="138544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304D23-5560-4C11-A8BC-23FCD09BAFAC}"/>
              </a:ext>
            </a:extLst>
          </p:cNvPr>
          <p:cNvCxnSpPr>
            <a:cxnSpLocks/>
          </p:cNvCxnSpPr>
          <p:nvPr/>
        </p:nvCxnSpPr>
        <p:spPr>
          <a:xfrm>
            <a:off x="2949085" y="2094422"/>
            <a:ext cx="899094" cy="1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767B4A9-B9A4-4DDB-B368-4AF73BA15132}"/>
              </a:ext>
            </a:extLst>
          </p:cNvPr>
          <p:cNvSpPr/>
          <p:nvPr/>
        </p:nvSpPr>
        <p:spPr>
          <a:xfrm>
            <a:off x="2152610" y="491"/>
            <a:ext cx="4844729" cy="61802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Infrastructures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D40D5C-FAB0-49B9-8FC3-BB2E0364C2DF}"/>
              </a:ext>
            </a:extLst>
          </p:cNvPr>
          <p:cNvSpPr txBox="1"/>
          <p:nvPr/>
        </p:nvSpPr>
        <p:spPr>
          <a:xfrm>
            <a:off x="305195" y="3948032"/>
            <a:ext cx="4354240" cy="93818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vert="horz" wrap="square" lIns="68580" tIns="34290" rIns="68580" bIns="34290" rtlCol="0" anchor="t">
            <a:noAutofit/>
          </a:bodyPr>
          <a:lstStyle/>
          <a:p>
            <a:pPr marL="257175" indent="-257175">
              <a:buAutoNum type="arabicParenR"/>
            </a:pPr>
            <a:r>
              <a:rPr lang="en-US" sz="1350" b="1" dirty="0">
                <a:solidFill>
                  <a:srgbClr val="389475"/>
                </a:solidFill>
                <a:cs typeface="Arial" panose="020B0604020202020204" pitchFamily="34" charset="0"/>
              </a:rPr>
              <a:t>Buildings for CODI, CORUS and BL3</a:t>
            </a:r>
          </a:p>
          <a:p>
            <a:pPr marL="257175" indent="-257175">
              <a:buAutoNum type="arabicParenR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Building for offices and labs</a:t>
            </a:r>
          </a:p>
          <a:p>
            <a:pPr marL="257175" indent="-257175">
              <a:buAutoNum type="arabicParenR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Building for other services (auditorium, cafeteria..)</a:t>
            </a:r>
          </a:p>
          <a:p>
            <a:endParaRPr lang="en-US" sz="135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FAB4A-1046-4572-8335-D2926E055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E09B9-B7BC-443C-9489-16D79C2F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07101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3">
            <a:extLst>
              <a:ext uri="{FF2B5EF4-FFF2-40B4-BE49-F238E27FC236}">
                <a16:creationId xmlns:a16="http://schemas.microsoft.com/office/drawing/2014/main" id="{C3C1CA9F-933D-49BF-A66F-210B48F49CC1}"/>
              </a:ext>
            </a:extLst>
          </p:cNvPr>
          <p:cNvSpPr txBox="1"/>
          <p:nvPr/>
        </p:nvSpPr>
        <p:spPr>
          <a:xfrm>
            <a:off x="1220320" y="105004"/>
            <a:ext cx="74565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250" b="1" dirty="0">
                <a:latin typeface="+mn-lt"/>
              </a:rPr>
              <a:t>Working on the design of the long BLs across the two plots</a:t>
            </a:r>
            <a:endParaRPr lang="es-ES" sz="2250" b="1" dirty="0">
              <a:latin typeface="+mn-lt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74F9437-CA6A-4410-BEB2-63DD52719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64" b="5492"/>
          <a:stretch/>
        </p:blipFill>
        <p:spPr>
          <a:xfrm>
            <a:off x="228459" y="654108"/>
            <a:ext cx="6172313" cy="26810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6A4963-319F-4FE0-8705-4CAA7837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512" y="3425420"/>
            <a:ext cx="2262533" cy="131928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DD3511C-F495-40A2-94E2-FFA256867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4"/>
          <a:stretch/>
        </p:blipFill>
        <p:spPr>
          <a:xfrm>
            <a:off x="6538119" y="1680510"/>
            <a:ext cx="2404073" cy="1654657"/>
          </a:xfrm>
          <a:prstGeom prst="rect">
            <a:avLst/>
          </a:prstGeom>
        </p:spPr>
      </p:pic>
      <p:sp>
        <p:nvSpPr>
          <p:cNvPr id="41" name="TextBox 21">
            <a:extLst>
              <a:ext uri="{FF2B5EF4-FFF2-40B4-BE49-F238E27FC236}">
                <a16:creationId xmlns:a16="http://schemas.microsoft.com/office/drawing/2014/main" id="{9A9C2F97-F70D-4EC0-975F-E3FD6036AEC2}"/>
              </a:ext>
            </a:extLst>
          </p:cNvPr>
          <p:cNvSpPr txBox="1"/>
          <p:nvPr/>
        </p:nvSpPr>
        <p:spPr>
          <a:xfrm>
            <a:off x="8061597" y="2339747"/>
            <a:ext cx="61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B</a:t>
            </a:r>
            <a:r>
              <a:rPr lang="es-ES" sz="1200" dirty="0">
                <a:solidFill>
                  <a:schemeClr val="bg1"/>
                </a:solidFill>
              </a:rPr>
              <a:t>L02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3648D05-83B0-4AA2-BA12-A9E1AD420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2" r="7695"/>
          <a:stretch/>
        </p:blipFill>
        <p:spPr>
          <a:xfrm>
            <a:off x="6101120" y="3406324"/>
            <a:ext cx="2841072" cy="1319280"/>
          </a:xfrm>
          <a:prstGeom prst="rect">
            <a:avLst/>
          </a:prstGeom>
        </p:spPr>
      </p:pic>
      <p:sp>
        <p:nvSpPr>
          <p:cNvPr id="43" name="TextBox 21">
            <a:extLst>
              <a:ext uri="{FF2B5EF4-FFF2-40B4-BE49-F238E27FC236}">
                <a16:creationId xmlns:a16="http://schemas.microsoft.com/office/drawing/2014/main" id="{D73698C6-BDC0-437A-A26B-CD38C64EA02B}"/>
              </a:ext>
            </a:extLst>
          </p:cNvPr>
          <p:cNvSpPr txBox="1"/>
          <p:nvPr/>
        </p:nvSpPr>
        <p:spPr>
          <a:xfrm>
            <a:off x="7180050" y="4173386"/>
            <a:ext cx="629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B</a:t>
            </a:r>
            <a:r>
              <a:rPr lang="es-ES" sz="1200" dirty="0">
                <a:solidFill>
                  <a:schemeClr val="bg1"/>
                </a:solidFill>
              </a:rPr>
              <a:t>L04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5BBBE49A-31ED-4FC8-BB23-DD0D39007D38}"/>
              </a:ext>
            </a:extLst>
          </p:cNvPr>
          <p:cNvSpPr txBox="1"/>
          <p:nvPr/>
        </p:nvSpPr>
        <p:spPr>
          <a:xfrm>
            <a:off x="2391323" y="1354479"/>
            <a:ext cx="61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B</a:t>
            </a:r>
            <a:r>
              <a:rPr lang="es-ES" sz="1200" dirty="0">
                <a:solidFill>
                  <a:schemeClr val="bg1"/>
                </a:solidFill>
              </a:rPr>
              <a:t>L02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89C9B9ED-8DB9-4799-8596-0A920B5874DA}"/>
              </a:ext>
            </a:extLst>
          </p:cNvPr>
          <p:cNvSpPr txBox="1"/>
          <p:nvPr/>
        </p:nvSpPr>
        <p:spPr>
          <a:xfrm>
            <a:off x="2813255" y="1966460"/>
            <a:ext cx="61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B</a:t>
            </a:r>
            <a:r>
              <a:rPr lang="es-ES" sz="1200" dirty="0">
                <a:solidFill>
                  <a:schemeClr val="bg1"/>
                </a:solidFill>
              </a:rPr>
              <a:t>L03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CE9EA633-663E-4C75-95B8-FC90A0D5219D}"/>
              </a:ext>
            </a:extLst>
          </p:cNvPr>
          <p:cNvSpPr txBox="1"/>
          <p:nvPr/>
        </p:nvSpPr>
        <p:spPr>
          <a:xfrm>
            <a:off x="2570228" y="2469927"/>
            <a:ext cx="61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B</a:t>
            </a:r>
            <a:r>
              <a:rPr lang="es-ES" sz="1200" dirty="0">
                <a:solidFill>
                  <a:schemeClr val="bg1"/>
                </a:solidFill>
              </a:rPr>
              <a:t>L04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08DB7E14-8392-4BCE-888D-F34241435A5F}"/>
              </a:ext>
            </a:extLst>
          </p:cNvPr>
          <p:cNvSpPr txBox="1"/>
          <p:nvPr/>
        </p:nvSpPr>
        <p:spPr>
          <a:xfrm>
            <a:off x="3917858" y="3553635"/>
            <a:ext cx="61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2060"/>
                </a:solidFill>
              </a:rPr>
              <a:t>B</a:t>
            </a:r>
            <a:r>
              <a:rPr lang="es-ES" sz="1200" dirty="0">
                <a:solidFill>
                  <a:srgbClr val="002060"/>
                </a:solidFill>
              </a:rPr>
              <a:t>L03</a:t>
            </a: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D0CF5D04-941C-42B0-B98B-BBF075152217}"/>
              </a:ext>
            </a:extLst>
          </p:cNvPr>
          <p:cNvSpPr txBox="1"/>
          <p:nvPr/>
        </p:nvSpPr>
        <p:spPr>
          <a:xfrm>
            <a:off x="5108967" y="951269"/>
            <a:ext cx="1039490" cy="83099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New buildings</a:t>
            </a:r>
          </a:p>
          <a:p>
            <a:pPr algn="ctr"/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51" name="Date Placeholder 3">
            <a:extLst>
              <a:ext uri="{FF2B5EF4-FFF2-40B4-BE49-F238E27FC236}">
                <a16:creationId xmlns:a16="http://schemas.microsoft.com/office/drawing/2014/main" id="{68740761-59E7-426C-BE79-7F1F68D9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734" y="4834956"/>
            <a:ext cx="2057400" cy="273844"/>
          </a:xfrm>
        </p:spPr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EF7B2B-AD46-4614-BFEA-BF656080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672" y="4834955"/>
            <a:ext cx="3086100" cy="273844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643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E5D86-3903-4BE0-B055-0F0FAA27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38" y="1166900"/>
            <a:ext cx="5263340" cy="275560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C8A2942-2F26-4107-9BBF-EEE51EC79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226" y="888029"/>
            <a:ext cx="3737045" cy="4004383"/>
          </a:xfrm>
          <a:prstGeom prst="rect">
            <a:avLst/>
          </a:prstGeom>
        </p:spPr>
      </p:pic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498295B8-36C7-41C0-B725-F1B15AE7D5CB}"/>
              </a:ext>
            </a:extLst>
          </p:cNvPr>
          <p:cNvSpPr/>
          <p:nvPr/>
        </p:nvSpPr>
        <p:spPr>
          <a:xfrm>
            <a:off x="7790962" y="2050789"/>
            <a:ext cx="585788" cy="864870"/>
          </a:xfrm>
          <a:custGeom>
            <a:avLst/>
            <a:gdLst>
              <a:gd name="connsiteX0" fmla="*/ 0 w 762000"/>
              <a:gd name="connsiteY0" fmla="*/ 0 h 1153160"/>
              <a:gd name="connsiteX1" fmla="*/ 289560 w 762000"/>
              <a:gd name="connsiteY1" fmla="*/ 1143000 h 1153160"/>
              <a:gd name="connsiteX2" fmla="*/ 762000 w 762000"/>
              <a:gd name="connsiteY2" fmla="*/ 1153160 h 1153160"/>
              <a:gd name="connsiteX3" fmla="*/ 523240 w 762000"/>
              <a:gd name="connsiteY3" fmla="*/ 218440 h 1153160"/>
              <a:gd name="connsiteX4" fmla="*/ 0 w 762000"/>
              <a:gd name="connsiteY4" fmla="*/ 0 h 115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153160">
                <a:moveTo>
                  <a:pt x="0" y="0"/>
                </a:moveTo>
                <a:lnTo>
                  <a:pt x="289560" y="1143000"/>
                </a:lnTo>
                <a:lnTo>
                  <a:pt x="762000" y="1153160"/>
                </a:lnTo>
                <a:lnTo>
                  <a:pt x="523240" y="2184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FBC64A51-821E-4DD2-BEA0-2B3C345053FC}"/>
              </a:ext>
            </a:extLst>
          </p:cNvPr>
          <p:cNvSpPr/>
          <p:nvPr/>
        </p:nvSpPr>
        <p:spPr>
          <a:xfrm>
            <a:off x="7173742" y="1789804"/>
            <a:ext cx="760095" cy="1125855"/>
          </a:xfrm>
          <a:custGeom>
            <a:avLst/>
            <a:gdLst>
              <a:gd name="connsiteX0" fmla="*/ 45720 w 1013460"/>
              <a:gd name="connsiteY0" fmla="*/ 0 h 1478280"/>
              <a:gd name="connsiteX1" fmla="*/ 0 w 1013460"/>
              <a:gd name="connsiteY1" fmla="*/ 1455420 h 1478280"/>
              <a:gd name="connsiteX2" fmla="*/ 1013460 w 1013460"/>
              <a:gd name="connsiteY2" fmla="*/ 1478280 h 1478280"/>
              <a:gd name="connsiteX3" fmla="*/ 807720 w 1013460"/>
              <a:gd name="connsiteY3" fmla="*/ 678180 h 1478280"/>
              <a:gd name="connsiteX4" fmla="*/ 929640 w 1013460"/>
              <a:gd name="connsiteY4" fmla="*/ 678180 h 1478280"/>
              <a:gd name="connsiteX5" fmla="*/ 861060 w 1013460"/>
              <a:gd name="connsiteY5" fmla="*/ 350520 h 1478280"/>
              <a:gd name="connsiteX6" fmla="*/ 45720 w 1013460"/>
              <a:gd name="connsiteY6" fmla="*/ 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3460" h="1478280">
                <a:moveTo>
                  <a:pt x="45720" y="0"/>
                </a:moveTo>
                <a:lnTo>
                  <a:pt x="0" y="1455420"/>
                </a:lnTo>
                <a:lnTo>
                  <a:pt x="1013460" y="1478280"/>
                </a:lnTo>
                <a:lnTo>
                  <a:pt x="807720" y="678180"/>
                </a:lnTo>
                <a:lnTo>
                  <a:pt x="929640" y="678180"/>
                </a:lnTo>
                <a:lnTo>
                  <a:pt x="861060" y="350520"/>
                </a:lnTo>
                <a:lnTo>
                  <a:pt x="4572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5DB49FC-2DCE-4A59-8A22-63DCD094CBD9}"/>
              </a:ext>
            </a:extLst>
          </p:cNvPr>
          <p:cNvSpPr/>
          <p:nvPr/>
        </p:nvSpPr>
        <p:spPr>
          <a:xfrm>
            <a:off x="7252323" y="2351245"/>
            <a:ext cx="473869" cy="122627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4097700-94B2-415E-9FE5-C3BD9FD59B65}"/>
              </a:ext>
            </a:extLst>
          </p:cNvPr>
          <p:cNvSpPr/>
          <p:nvPr/>
        </p:nvSpPr>
        <p:spPr>
          <a:xfrm rot="1487550">
            <a:off x="7623172" y="4099361"/>
            <a:ext cx="194789" cy="119153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445E505-A084-46AF-9F55-40739CF230DF}"/>
              </a:ext>
            </a:extLst>
          </p:cNvPr>
          <p:cNvSpPr/>
          <p:nvPr/>
        </p:nvSpPr>
        <p:spPr>
          <a:xfrm rot="1487550">
            <a:off x="7793929" y="4278647"/>
            <a:ext cx="140123" cy="99701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AABB5BF-EAB3-4FC9-AE64-D8B5885BDF5B}"/>
              </a:ext>
            </a:extLst>
          </p:cNvPr>
          <p:cNvSpPr/>
          <p:nvPr/>
        </p:nvSpPr>
        <p:spPr>
          <a:xfrm rot="411426">
            <a:off x="7530706" y="2711328"/>
            <a:ext cx="284423" cy="114628"/>
          </a:xfrm>
          <a:prstGeom prst="rect">
            <a:avLst/>
          </a:pr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34E11C47-074C-497F-A0BF-B4A293AEFCC2}"/>
              </a:ext>
            </a:extLst>
          </p:cNvPr>
          <p:cNvSpPr/>
          <p:nvPr/>
        </p:nvSpPr>
        <p:spPr>
          <a:xfrm>
            <a:off x="7016580" y="3995938"/>
            <a:ext cx="1067276" cy="562928"/>
          </a:xfrm>
          <a:custGeom>
            <a:avLst/>
            <a:gdLst>
              <a:gd name="connsiteX0" fmla="*/ 811530 w 1423035"/>
              <a:gd name="connsiteY0" fmla="*/ 0 h 750570"/>
              <a:gd name="connsiteX1" fmla="*/ 645795 w 1423035"/>
              <a:gd name="connsiteY1" fmla="*/ 386715 h 750570"/>
              <a:gd name="connsiteX2" fmla="*/ 104775 w 1423035"/>
              <a:gd name="connsiteY2" fmla="*/ 133350 h 750570"/>
              <a:gd name="connsiteX3" fmla="*/ 0 w 1423035"/>
              <a:gd name="connsiteY3" fmla="*/ 360045 h 750570"/>
              <a:gd name="connsiteX4" fmla="*/ 731520 w 1423035"/>
              <a:gd name="connsiteY4" fmla="*/ 699135 h 750570"/>
              <a:gd name="connsiteX5" fmla="*/ 1198245 w 1423035"/>
              <a:gd name="connsiteY5" fmla="*/ 750570 h 750570"/>
              <a:gd name="connsiteX6" fmla="*/ 1423035 w 1423035"/>
              <a:gd name="connsiteY6" fmla="*/ 262890 h 750570"/>
              <a:gd name="connsiteX7" fmla="*/ 811530 w 1423035"/>
              <a:gd name="connsiteY7" fmla="*/ 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035" h="750570">
                <a:moveTo>
                  <a:pt x="811530" y="0"/>
                </a:moveTo>
                <a:lnTo>
                  <a:pt x="645795" y="386715"/>
                </a:lnTo>
                <a:lnTo>
                  <a:pt x="104775" y="133350"/>
                </a:lnTo>
                <a:lnTo>
                  <a:pt x="0" y="360045"/>
                </a:lnTo>
                <a:lnTo>
                  <a:pt x="731520" y="699135"/>
                </a:lnTo>
                <a:lnTo>
                  <a:pt x="1198245" y="750570"/>
                </a:lnTo>
                <a:lnTo>
                  <a:pt x="1423035" y="262890"/>
                </a:lnTo>
                <a:lnTo>
                  <a:pt x="811530" y="0"/>
                </a:lnTo>
                <a:close/>
              </a:path>
            </a:pathLst>
          </a:custGeom>
          <a:solidFill>
            <a:srgbClr val="0092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D4E4CE1D-F95E-41DC-BBF7-221B89D84B11}"/>
              </a:ext>
            </a:extLst>
          </p:cNvPr>
          <p:cNvSpPr/>
          <p:nvPr/>
        </p:nvSpPr>
        <p:spPr>
          <a:xfrm>
            <a:off x="5680015" y="1258306"/>
            <a:ext cx="1438517" cy="845820"/>
          </a:xfrm>
          <a:custGeom>
            <a:avLst/>
            <a:gdLst>
              <a:gd name="connsiteX0" fmla="*/ 299720 w 1920240"/>
              <a:gd name="connsiteY0" fmla="*/ 0 h 1127760"/>
              <a:gd name="connsiteX1" fmla="*/ 0 w 1920240"/>
              <a:gd name="connsiteY1" fmla="*/ 711200 h 1127760"/>
              <a:gd name="connsiteX2" fmla="*/ 1016000 w 1920240"/>
              <a:gd name="connsiteY2" fmla="*/ 1127760 h 1127760"/>
              <a:gd name="connsiteX3" fmla="*/ 1127760 w 1920240"/>
              <a:gd name="connsiteY3" fmla="*/ 843280 h 1127760"/>
              <a:gd name="connsiteX4" fmla="*/ 1747520 w 1920240"/>
              <a:gd name="connsiteY4" fmla="*/ 1107440 h 1127760"/>
              <a:gd name="connsiteX5" fmla="*/ 1920240 w 1920240"/>
              <a:gd name="connsiteY5" fmla="*/ 690880 h 1127760"/>
              <a:gd name="connsiteX6" fmla="*/ 299720 w 1920240"/>
              <a:gd name="connsiteY6" fmla="*/ 0 h 112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0240" h="1127760">
                <a:moveTo>
                  <a:pt x="299720" y="0"/>
                </a:moveTo>
                <a:lnTo>
                  <a:pt x="0" y="711200"/>
                </a:lnTo>
                <a:lnTo>
                  <a:pt x="1016000" y="1127760"/>
                </a:lnTo>
                <a:lnTo>
                  <a:pt x="1127760" y="843280"/>
                </a:lnTo>
                <a:lnTo>
                  <a:pt x="1747520" y="1107440"/>
                </a:lnTo>
                <a:lnTo>
                  <a:pt x="1920240" y="690880"/>
                </a:lnTo>
                <a:lnTo>
                  <a:pt x="29972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53F3819-C4AC-450A-A2FD-0B64B68D1633}"/>
              </a:ext>
            </a:extLst>
          </p:cNvPr>
          <p:cNvSpPr txBox="1"/>
          <p:nvPr/>
        </p:nvSpPr>
        <p:spPr>
          <a:xfrm>
            <a:off x="245963" y="841875"/>
            <a:ext cx="29328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solidFill>
                  <a:srgbClr val="092F56"/>
                </a:solidFill>
              </a:rPr>
              <a:t>External</a:t>
            </a:r>
            <a:r>
              <a:rPr lang="es-ES" sz="2100" dirty="0">
                <a:solidFill>
                  <a:srgbClr val="092F56"/>
                </a:solidFill>
              </a:rPr>
              <a:t> – </a:t>
            </a:r>
            <a:r>
              <a:rPr lang="es-ES" sz="2100" dirty="0" err="1">
                <a:solidFill>
                  <a:srgbClr val="092F56"/>
                </a:solidFill>
              </a:rPr>
              <a:t>Innofab</a:t>
            </a:r>
            <a:r>
              <a:rPr lang="es-ES" sz="2100" dirty="0">
                <a:solidFill>
                  <a:srgbClr val="092F56"/>
                </a:solidFill>
              </a:rPr>
              <a:t> &amp; R1H</a:t>
            </a:r>
            <a:endParaRPr lang="en-US" sz="2100" dirty="0">
              <a:solidFill>
                <a:srgbClr val="092F56"/>
              </a:solidFill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D72351D2-F7E8-4689-8659-C02C7352020D}"/>
              </a:ext>
            </a:extLst>
          </p:cNvPr>
          <p:cNvSpPr/>
          <p:nvPr/>
        </p:nvSpPr>
        <p:spPr>
          <a:xfrm>
            <a:off x="7384098" y="4845511"/>
            <a:ext cx="1703070" cy="716308"/>
          </a:xfrm>
          <a:custGeom>
            <a:avLst/>
            <a:gdLst>
              <a:gd name="connsiteX0" fmla="*/ 2061210 w 2297430"/>
              <a:gd name="connsiteY0" fmla="*/ 38100 h 963930"/>
              <a:gd name="connsiteX1" fmla="*/ 7620 w 2297430"/>
              <a:gd name="connsiteY1" fmla="*/ 0 h 963930"/>
              <a:gd name="connsiteX2" fmla="*/ 0 w 2297430"/>
              <a:gd name="connsiteY2" fmla="*/ 697230 h 963930"/>
              <a:gd name="connsiteX3" fmla="*/ 2297430 w 2297430"/>
              <a:gd name="connsiteY3" fmla="*/ 963930 h 963930"/>
              <a:gd name="connsiteX4" fmla="*/ 2061210 w 2297430"/>
              <a:gd name="connsiteY4" fmla="*/ 38100 h 96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430" h="963930">
                <a:moveTo>
                  <a:pt x="2061210" y="38100"/>
                </a:moveTo>
                <a:lnTo>
                  <a:pt x="7620" y="0"/>
                </a:lnTo>
                <a:lnTo>
                  <a:pt x="0" y="697230"/>
                </a:lnTo>
                <a:lnTo>
                  <a:pt x="2297430" y="963930"/>
                </a:lnTo>
                <a:lnTo>
                  <a:pt x="2061210" y="38100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E5 </a:t>
            </a:r>
            <a:r>
              <a:rPr lang="es-ES" sz="1350" b="1" dirty="0" err="1">
                <a:solidFill>
                  <a:schemeClr val="bg1">
                    <a:lumMod val="50000"/>
                  </a:schemeClr>
                </a:solidFill>
              </a:rPr>
              <a:t>Innofab</a:t>
            </a:r>
            <a:endParaRPr lang="es-ES" sz="1350" dirty="0"/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29A08FE2-F0FB-4370-A239-D4A32FFC7B55}"/>
              </a:ext>
            </a:extLst>
          </p:cNvPr>
          <p:cNvSpPr txBox="1"/>
          <p:nvPr/>
        </p:nvSpPr>
        <p:spPr>
          <a:xfrm>
            <a:off x="5351509" y="3518051"/>
            <a:ext cx="19018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E5 </a:t>
            </a:r>
            <a:r>
              <a:rPr lang="es-ES" sz="1350" b="1" dirty="0" err="1">
                <a:solidFill>
                  <a:schemeClr val="bg1">
                    <a:lumMod val="50000"/>
                  </a:schemeClr>
                </a:solidFill>
              </a:rPr>
              <a:t>Innofab</a:t>
            </a:r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 -&gt; 4000 m2</a:t>
            </a:r>
            <a:endParaRPr lang="en-US" sz="13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7ADF77A0-9455-48F7-A5D4-3A75A024D9DA}"/>
              </a:ext>
            </a:extLst>
          </p:cNvPr>
          <p:cNvSpPr txBox="1"/>
          <p:nvPr/>
        </p:nvSpPr>
        <p:spPr>
          <a:xfrm>
            <a:off x="5349556" y="4365297"/>
            <a:ext cx="16827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E6 R1H -&gt; 1.250 m2</a:t>
            </a:r>
            <a:endParaRPr lang="en-US" sz="13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1E911364-2D06-4FEA-A040-7A51895CF894}"/>
              </a:ext>
            </a:extLst>
          </p:cNvPr>
          <p:cNvSpPr txBox="1"/>
          <p:nvPr/>
        </p:nvSpPr>
        <p:spPr>
          <a:xfrm>
            <a:off x="5393204" y="3759477"/>
            <a:ext cx="2131676" cy="507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GF+3/GF+1 _ total 6.600 m2</a:t>
            </a:r>
            <a:endParaRPr lang="en-US" sz="13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76E038CA-1FB3-44E6-8FE1-6F79D881762F}"/>
              </a:ext>
            </a:extLst>
          </p:cNvPr>
          <p:cNvSpPr txBox="1"/>
          <p:nvPr/>
        </p:nvSpPr>
        <p:spPr>
          <a:xfrm>
            <a:off x="5393204" y="4615414"/>
            <a:ext cx="2131676" cy="50783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solidFill>
                  <a:schemeClr val="bg1">
                    <a:lumMod val="50000"/>
                  </a:schemeClr>
                </a:solidFill>
              </a:rPr>
              <a:t>GF+3/GF+1 _ total 3.275 m2</a:t>
            </a:r>
            <a:endParaRPr lang="en-US" sz="13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EFB9FD77-C5E8-47CA-853D-39CB4ACBA82E}"/>
              </a:ext>
            </a:extLst>
          </p:cNvPr>
          <p:cNvSpPr/>
          <p:nvPr/>
        </p:nvSpPr>
        <p:spPr>
          <a:xfrm>
            <a:off x="7913370" y="3924300"/>
            <a:ext cx="910590" cy="744855"/>
          </a:xfrm>
          <a:custGeom>
            <a:avLst/>
            <a:gdLst>
              <a:gd name="connsiteX0" fmla="*/ 398780 w 1214120"/>
              <a:gd name="connsiteY0" fmla="*/ 0 h 993140"/>
              <a:gd name="connsiteX1" fmla="*/ 0 w 1214120"/>
              <a:gd name="connsiteY1" fmla="*/ 848360 h 993140"/>
              <a:gd name="connsiteX2" fmla="*/ 1214120 w 1214120"/>
              <a:gd name="connsiteY2" fmla="*/ 993140 h 993140"/>
              <a:gd name="connsiteX3" fmla="*/ 975360 w 1214120"/>
              <a:gd name="connsiteY3" fmla="*/ 68580 h 993140"/>
              <a:gd name="connsiteX4" fmla="*/ 398780 w 1214120"/>
              <a:gd name="connsiteY4" fmla="*/ 0 h 99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120" h="993140">
                <a:moveTo>
                  <a:pt x="398780" y="0"/>
                </a:moveTo>
                <a:lnTo>
                  <a:pt x="0" y="848360"/>
                </a:lnTo>
                <a:lnTo>
                  <a:pt x="1214120" y="993140"/>
                </a:lnTo>
                <a:lnTo>
                  <a:pt x="975360" y="68580"/>
                </a:lnTo>
                <a:lnTo>
                  <a:pt x="398780" y="0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59EFA9F-057F-4AED-B67B-A0AD127D3A1B}"/>
              </a:ext>
            </a:extLst>
          </p:cNvPr>
          <p:cNvSpPr/>
          <p:nvPr/>
        </p:nvSpPr>
        <p:spPr>
          <a:xfrm>
            <a:off x="245963" y="3215725"/>
            <a:ext cx="590309" cy="67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E1A392-529C-44F6-8099-563B9B21215E}"/>
              </a:ext>
            </a:extLst>
          </p:cNvPr>
          <p:cNvCxnSpPr>
            <a:cxnSpLocks/>
          </p:cNvCxnSpPr>
          <p:nvPr/>
        </p:nvCxnSpPr>
        <p:spPr>
          <a:xfrm flipV="1">
            <a:off x="2222500" y="1474906"/>
            <a:ext cx="866775" cy="314898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43FF11-D012-4821-92FD-4F4503A093DE}"/>
              </a:ext>
            </a:extLst>
          </p:cNvPr>
          <p:cNvCxnSpPr>
            <a:cxnSpLocks/>
          </p:cNvCxnSpPr>
          <p:nvPr/>
        </p:nvCxnSpPr>
        <p:spPr>
          <a:xfrm flipV="1">
            <a:off x="2305050" y="1586798"/>
            <a:ext cx="821884" cy="242833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737842-0085-4F36-A428-FAEED0E37E20}"/>
              </a:ext>
            </a:extLst>
          </p:cNvPr>
          <p:cNvCxnSpPr>
            <a:cxnSpLocks/>
          </p:cNvCxnSpPr>
          <p:nvPr/>
        </p:nvCxnSpPr>
        <p:spPr>
          <a:xfrm flipV="1">
            <a:off x="2568575" y="1955800"/>
            <a:ext cx="838200" cy="51538"/>
          </a:xfrm>
          <a:prstGeom prst="line">
            <a:avLst/>
          </a:prstGeom>
          <a:ln w="38100"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5CC6DDE-557F-4A79-B864-B97AC595D763}"/>
              </a:ext>
            </a:extLst>
          </p:cNvPr>
          <p:cNvSpPr/>
          <p:nvPr/>
        </p:nvSpPr>
        <p:spPr>
          <a:xfrm>
            <a:off x="2152610" y="491"/>
            <a:ext cx="4844729" cy="61802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Other initiatives in the ALBA 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8ED147-29D1-4C28-9C19-027B88B9BBAE}"/>
              </a:ext>
            </a:extLst>
          </p:cNvPr>
          <p:cNvSpPr txBox="1"/>
          <p:nvPr/>
        </p:nvSpPr>
        <p:spPr>
          <a:xfrm>
            <a:off x="227276" y="3983249"/>
            <a:ext cx="4354240" cy="93818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vert="horz" wrap="square" lIns="68580" tIns="34290" rIns="68580" bIns="34290" rtlCol="0" anchor="t">
            <a:noAutofit/>
          </a:bodyPr>
          <a:lstStyle/>
          <a:p>
            <a:pPr marL="257175" indent="-257175">
              <a:buAutoNum type="arabicParenR"/>
            </a:pPr>
            <a:r>
              <a:rPr lang="en-US" sz="1350" b="1" dirty="0">
                <a:solidFill>
                  <a:srgbClr val="389475"/>
                </a:solidFill>
                <a:cs typeface="Arial" panose="020B0604020202020204" pitchFamily="34" charset="0"/>
              </a:rPr>
              <a:t>Buildings for CODI, CORUS and BL3</a:t>
            </a:r>
          </a:p>
          <a:p>
            <a:pPr marL="257175" indent="-257175">
              <a:buAutoNum type="arabicParenR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Building for offices and labs</a:t>
            </a:r>
          </a:p>
          <a:p>
            <a:pPr marL="257175" indent="-257175">
              <a:buAutoNum type="arabicParenR"/>
            </a:pPr>
            <a:r>
              <a:rPr lang="en-US" sz="135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Building for other services (auditorium, cafeteria..)</a:t>
            </a:r>
          </a:p>
          <a:p>
            <a:r>
              <a:rPr lang="en-US" sz="135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4)   Buildings for INNOFAB and R</a:t>
            </a:r>
            <a:r>
              <a:rPr lang="en-US" sz="1350" b="1" baseline="300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en-US" sz="135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OH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344698-12FB-4B0F-BABA-EF753BA8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E0084-B704-4522-93F7-BAC0D657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EFB2D4-DEF2-4A73-AD53-D6CE6235526C}"/>
              </a:ext>
            </a:extLst>
          </p:cNvPr>
          <p:cNvSpPr/>
          <p:nvPr/>
        </p:nvSpPr>
        <p:spPr>
          <a:xfrm>
            <a:off x="7384098" y="3130550"/>
            <a:ext cx="661352" cy="423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08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9A2501-2BB3-4329-A860-DB11BBBA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090"/>
            <a:ext cx="9144000" cy="47873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70CD51-AABB-4323-8658-062F107E1054}"/>
              </a:ext>
            </a:extLst>
          </p:cNvPr>
          <p:cNvSpPr/>
          <p:nvPr/>
        </p:nvSpPr>
        <p:spPr>
          <a:xfrm>
            <a:off x="138947" y="1083567"/>
            <a:ext cx="5940242" cy="3318857"/>
          </a:xfrm>
          <a:prstGeom prst="rect">
            <a:avLst/>
          </a:prstGeom>
          <a:solidFill>
            <a:srgbClr val="002A7E">
              <a:alpha val="81961"/>
            </a:srgbClr>
          </a:solidFill>
        </p:spPr>
        <p:txBody>
          <a:bodyPr wrap="square">
            <a:spAutoFit/>
          </a:bodyPr>
          <a:lstStyle/>
          <a:p>
            <a:endParaRPr lang="en-US" sz="1350" dirty="0"/>
          </a:p>
          <a:p>
            <a:r>
              <a:rPr lang="en-US" sz="1600" dirty="0">
                <a:solidFill>
                  <a:srgbClr val="FFFF00"/>
                </a:solidFill>
              </a:rPr>
              <a:t>2.000 m2 clean room infrastructure for  development of semiconductors technologies, offering a solution to the current gap between research and commercial development of innovative prototypes: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Research Lab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Fab-in-Fab space for start-ups.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An R&amp;D Pilot Line equipped with 200 mm high-volume manufacturing equipment.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A national network for long-term collaborative R&amp;D </a:t>
            </a:r>
            <a:r>
              <a:rPr lang="en-US" sz="1600" dirty="0" err="1">
                <a:solidFill>
                  <a:srgbClr val="FFFF00"/>
                </a:solidFill>
              </a:rPr>
              <a:t>programmes</a:t>
            </a:r>
            <a:r>
              <a:rPr lang="en-US" sz="1600" dirty="0">
                <a:solidFill>
                  <a:srgbClr val="FFFF00"/>
                </a:solidFill>
              </a:rPr>
              <a:t>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Dedicated access to advanced characterization offered by a unique integration with ALBA Synchrotron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7CD5E-B40A-4782-AA98-4022BB6E2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32" y="4512381"/>
            <a:ext cx="3935328" cy="26363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3C07A-2E50-4E17-A78E-F54FCFB6A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982" y="72361"/>
            <a:ext cx="1685925" cy="407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B9FCA0-6411-4992-8D00-B5BE54374F7C}"/>
              </a:ext>
            </a:extLst>
          </p:cNvPr>
          <p:cNvSpPr txBox="1"/>
          <p:nvPr/>
        </p:nvSpPr>
        <p:spPr>
          <a:xfrm>
            <a:off x="6763131" y="307026"/>
            <a:ext cx="219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b="1" i="1" dirty="0"/>
              <a:t>Preparation of proposals on- going, together with negotiations with funding agencies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39987-C22A-42A5-BD80-8B68D32B44AC}"/>
              </a:ext>
            </a:extLst>
          </p:cNvPr>
          <p:cNvSpPr txBox="1"/>
          <p:nvPr/>
        </p:nvSpPr>
        <p:spPr>
          <a:xfrm flipH="1">
            <a:off x="1706527" y="58684"/>
            <a:ext cx="4824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Proposal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9FD03-3161-4217-8A8E-BD3BC28E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512F03-CE7D-4929-936B-A53D2698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ALBA and its future,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801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F446F4-C312-4354-BDF3-95B224D7A3ED}"/>
              </a:ext>
            </a:extLst>
          </p:cNvPr>
          <p:cNvSpPr/>
          <p:nvPr/>
        </p:nvSpPr>
        <p:spPr>
          <a:xfrm>
            <a:off x="1041819" y="106874"/>
            <a:ext cx="392921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kern="1400" spc="-38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REACH - One Health center Proposal</a:t>
            </a:r>
            <a:endParaRPr lang="es-ES" sz="2100" b="1" kern="1400" spc="-38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09557-5743-4AA3-BF8F-5A4C8473D612}"/>
              </a:ext>
            </a:extLst>
          </p:cNvPr>
          <p:cNvSpPr/>
          <p:nvPr/>
        </p:nvSpPr>
        <p:spPr>
          <a:xfrm>
            <a:off x="329448" y="887319"/>
            <a:ext cx="7286245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Key center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secure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biopreparedness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s-ES" sz="12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structural</a:t>
            </a:r>
            <a:r>
              <a:rPr lang="es-ES" sz="1200" b="1" i="1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s-ES" sz="12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chemical</a:t>
            </a:r>
            <a:r>
              <a:rPr lang="es-ES" sz="1200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analyses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ES" sz="12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Response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biosafety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food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 and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climate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emergencies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4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focuses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Zoonotic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infections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antibiotic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resistance</a:t>
            </a:r>
            <a:endParaRPr lang="es-ES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Food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safety and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enviromental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surveillance</a:t>
            </a:r>
            <a:endParaRPr lang="es-ES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Neurodegenerative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diseases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their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relation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environment</a:t>
            </a:r>
            <a:endParaRPr lang="es-ES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Impact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emerging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climates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contaminants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public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health</a:t>
            </a:r>
            <a:endParaRPr lang="es-ES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200" dirty="0" err="1">
                <a:latin typeface="Calibri" panose="020F0502020204030204" pitchFamily="34" charset="0"/>
              </a:rPr>
              <a:t>Equipped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with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state</a:t>
            </a:r>
            <a:r>
              <a:rPr lang="es-ES" sz="1200" dirty="0">
                <a:latin typeface="Calibri" panose="020F0502020204030204" pitchFamily="34" charset="0"/>
              </a:rPr>
              <a:t>-</a:t>
            </a:r>
            <a:r>
              <a:rPr lang="es-ES" sz="1200" dirty="0" err="1">
                <a:latin typeface="Calibri" panose="020F0502020204030204" pitchFamily="34" charset="0"/>
              </a:rPr>
              <a:t>of</a:t>
            </a:r>
            <a:r>
              <a:rPr lang="es-ES" sz="1200" dirty="0">
                <a:latin typeface="Calibri" panose="020F0502020204030204" pitchFamily="34" charset="0"/>
              </a:rPr>
              <a:t>-</a:t>
            </a:r>
            <a:r>
              <a:rPr lang="es-ES" sz="1200" dirty="0" err="1">
                <a:latin typeface="Calibri" panose="020F0502020204030204" pitchFamily="34" charset="0"/>
              </a:rPr>
              <a:t>the</a:t>
            </a:r>
            <a:r>
              <a:rPr lang="es-ES" sz="1200" dirty="0">
                <a:latin typeface="Calibri" panose="020F0502020204030204" pitchFamily="34" charset="0"/>
              </a:rPr>
              <a:t>-art </a:t>
            </a:r>
            <a:r>
              <a:rPr lang="es-ES" sz="1200" b="1" dirty="0" err="1">
                <a:latin typeface="Calibri" panose="020F0502020204030204" pitchFamily="34" charset="0"/>
              </a:rPr>
              <a:t>instruments</a:t>
            </a:r>
            <a:r>
              <a:rPr lang="es-ES" sz="1200" b="1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based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on</a:t>
            </a:r>
            <a:r>
              <a:rPr lang="es-ES" sz="1200" dirty="0">
                <a:latin typeface="Calibri" panose="020F0502020204030204" pitchFamily="34" charset="0"/>
              </a:rPr>
              <a:t> rayos X, </a:t>
            </a:r>
            <a:r>
              <a:rPr lang="es-ES" sz="1200" dirty="0" err="1">
                <a:latin typeface="Calibri" panose="020F0502020204030204" pitchFamily="34" charset="0"/>
              </a:rPr>
              <a:t>electrons</a:t>
            </a:r>
            <a:r>
              <a:rPr lang="es-ES" sz="1200" dirty="0">
                <a:latin typeface="Calibri" panose="020F0502020204030204" pitchFamily="34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</a:rPr>
              <a:t>superresolution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microscopy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b="1" dirty="0">
                <a:latin typeface="Calibri" panose="020F0502020204030204" pitchFamily="34" charset="0"/>
              </a:rPr>
              <a:t>in BSL3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200" b="1" dirty="0" err="1">
                <a:latin typeface="Calibri" panose="020F0502020204030204" pitchFamily="34" charset="0"/>
              </a:rPr>
              <a:t>Complementary</a:t>
            </a:r>
            <a:r>
              <a:rPr lang="es-ES" sz="1200" b="1" dirty="0">
                <a:latin typeface="Calibri" panose="020F0502020204030204" pitchFamily="34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</a:rPr>
              <a:t>with</a:t>
            </a:r>
            <a:r>
              <a:rPr lang="es-ES" sz="1200" b="1" dirty="0">
                <a:latin typeface="Calibri" panose="020F0502020204030204" pitchFamily="34" charset="0"/>
              </a:rPr>
              <a:t> </a:t>
            </a:r>
            <a:r>
              <a:rPr lang="es-ES" sz="1200" b="1" dirty="0" err="1">
                <a:latin typeface="Calibri" panose="020F0502020204030204" pitchFamily="34" charset="0"/>
              </a:rPr>
              <a:t>existing</a:t>
            </a:r>
            <a:r>
              <a:rPr lang="es-ES" sz="1200" b="1" dirty="0">
                <a:latin typeface="Calibri" panose="020F0502020204030204" pitchFamily="34" charset="0"/>
              </a:rPr>
              <a:t> centers </a:t>
            </a:r>
            <a:r>
              <a:rPr lang="es-ES" sz="1200" dirty="0" err="1">
                <a:latin typeface="Calibri" panose="020F0502020204030204" pitchFamily="34" charset="0"/>
              </a:rPr>
              <a:t>focusingon</a:t>
            </a:r>
            <a:r>
              <a:rPr lang="es-ES" sz="1200" dirty="0">
                <a:latin typeface="Calibri" panose="020F0502020204030204" pitchFamily="34" charset="0"/>
              </a:rPr>
              <a:t> </a:t>
            </a:r>
            <a:r>
              <a:rPr lang="es-ES" sz="1200" dirty="0" err="1">
                <a:latin typeface="Calibri" panose="020F0502020204030204" pitchFamily="34" charset="0"/>
              </a:rPr>
              <a:t>biomedicine</a:t>
            </a:r>
            <a:r>
              <a:rPr lang="es-ES" sz="1200" dirty="0">
                <a:latin typeface="Calibri" panose="020F0502020204030204" pitchFamily="34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</a:rPr>
              <a:t>genetics</a:t>
            </a:r>
            <a:r>
              <a:rPr lang="es-ES" sz="1200" dirty="0">
                <a:latin typeface="Calibri" panose="020F0502020204030204" pitchFamily="34" charset="0"/>
              </a:rPr>
              <a:t> and </a:t>
            </a:r>
            <a:r>
              <a:rPr lang="es-ES" sz="1200" dirty="0" err="1">
                <a:latin typeface="Calibri" panose="020F0502020204030204" pitchFamily="34" charset="0"/>
              </a:rPr>
              <a:t>cell</a:t>
            </a:r>
            <a:r>
              <a:rPr lang="es-ES" sz="1200" dirty="0">
                <a:latin typeface="Calibri" panose="020F0502020204030204" pitchFamily="34" charset="0"/>
              </a:rPr>
              <a:t> and molecular </a:t>
            </a:r>
            <a:r>
              <a:rPr lang="es-ES" sz="1200" dirty="0" err="1">
                <a:latin typeface="Calibri" panose="020F0502020204030204" pitchFamily="34" charset="0"/>
              </a:rPr>
              <a:t>biology</a:t>
            </a:r>
            <a:endParaRPr lang="es-ES" sz="1200" dirty="0">
              <a:latin typeface="Calibri" panose="020F0502020204030204" pitchFamily="34" charset="0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_tradnl" sz="1200" b="1" dirty="0">
                <a:latin typeface="Calibri" panose="020F0502020204030204" pitchFamily="34" charset="0"/>
              </a:rPr>
              <a:t>Establishment </a:t>
            </a:r>
            <a:r>
              <a:rPr lang="es-ES_tradnl" sz="1200" b="1" dirty="0" err="1">
                <a:latin typeface="Calibri" panose="020F0502020204030204" pitchFamily="34" charset="0"/>
              </a:rPr>
              <a:t>of</a:t>
            </a:r>
            <a:r>
              <a:rPr lang="es-ES_tradnl" sz="1200" b="1" dirty="0">
                <a:latin typeface="Calibri" panose="020F0502020204030204" pitchFamily="34" charset="0"/>
              </a:rPr>
              <a:t> </a:t>
            </a:r>
            <a:r>
              <a:rPr lang="es-ES_tradnl" sz="1200" b="1" dirty="0" err="1">
                <a:latin typeface="Calibri" panose="020F0502020204030204" pitchFamily="34" charset="0"/>
              </a:rPr>
              <a:t>protocols</a:t>
            </a:r>
            <a:r>
              <a:rPr lang="es-ES_tradnl" sz="1200" b="1" dirty="0">
                <a:latin typeface="Calibri" panose="020F0502020204030204" pitchFamily="34" charset="0"/>
              </a:rPr>
              <a:t> </a:t>
            </a:r>
            <a:r>
              <a:rPr lang="es-ES_tradnl" sz="1200" dirty="0">
                <a:latin typeface="Calibri" panose="020F0502020204030204" pitchFamily="34" charset="0"/>
              </a:rPr>
              <a:t>(</a:t>
            </a:r>
            <a:r>
              <a:rPr lang="es-ES_tradnl" sz="1200" dirty="0" err="1">
                <a:latin typeface="Calibri" panose="020F0502020204030204" pitchFamily="34" charset="0"/>
              </a:rPr>
              <a:t>e.g</a:t>
            </a:r>
            <a:r>
              <a:rPr lang="es-ES_tradnl" sz="1200" dirty="0">
                <a:latin typeface="Calibri" panose="020F0502020204030204" pitchFamily="34" charset="0"/>
              </a:rPr>
              <a:t>. </a:t>
            </a:r>
            <a:r>
              <a:rPr lang="es-ES_tradnl" sz="1200" dirty="0" err="1">
                <a:latin typeface="Calibri" panose="020F0502020204030204" pitchFamily="34" charset="0"/>
              </a:rPr>
              <a:t>sample</a:t>
            </a:r>
            <a:r>
              <a:rPr lang="es-ES_tradnl" sz="1200" dirty="0">
                <a:latin typeface="Calibri" panose="020F0502020204030204" pitchFamily="34" charset="0"/>
              </a:rPr>
              <a:t> </a:t>
            </a:r>
            <a:r>
              <a:rPr lang="es-ES_tradnl" sz="1200" dirty="0" err="1">
                <a:latin typeface="Calibri" panose="020F0502020204030204" pitchFamily="34" charset="0"/>
              </a:rPr>
              <a:t>transport</a:t>
            </a:r>
            <a:r>
              <a:rPr lang="es-ES_tradnl" sz="1200" dirty="0">
                <a:latin typeface="Calibri" panose="020F0502020204030204" pitchFamily="34" charset="0"/>
              </a:rPr>
              <a:t>) </a:t>
            </a:r>
            <a:r>
              <a:rPr lang="es-ES_tradnl" sz="1200" b="1" dirty="0">
                <a:latin typeface="Calibri" panose="020F0502020204030204" pitchFamily="34" charset="0"/>
              </a:rPr>
              <a:t>and </a:t>
            </a:r>
            <a:r>
              <a:rPr lang="es-ES_tradnl" sz="1200" b="1" dirty="0" err="1">
                <a:latin typeface="Calibri" panose="020F0502020204030204" pitchFamily="34" charset="0"/>
              </a:rPr>
              <a:t>programs</a:t>
            </a:r>
            <a:r>
              <a:rPr lang="es-ES_tradnl" sz="1200" dirty="0">
                <a:latin typeface="Calibri" panose="020F0502020204030204" pitchFamily="34" charset="0"/>
              </a:rPr>
              <a:t>      				     (use </a:t>
            </a:r>
            <a:r>
              <a:rPr lang="es-ES_tradnl" sz="1200" dirty="0" err="1">
                <a:latin typeface="Calibri" panose="020F0502020204030204" pitchFamily="34" charset="0"/>
              </a:rPr>
              <a:t>of</a:t>
            </a:r>
            <a:r>
              <a:rPr lang="es-ES_tradnl" sz="1200" dirty="0">
                <a:latin typeface="Calibri" panose="020F0502020204030204" pitchFamily="34" charset="0"/>
              </a:rPr>
              <a:t> new </a:t>
            </a:r>
            <a:r>
              <a:rPr lang="es-ES_tradnl" sz="1200" dirty="0" err="1">
                <a:latin typeface="Calibri" panose="020F0502020204030204" pitchFamily="34" charset="0"/>
              </a:rPr>
              <a:t>techniques</a:t>
            </a:r>
            <a:r>
              <a:rPr lang="es-ES_tradnl" sz="1200" dirty="0">
                <a:latin typeface="Calibri" panose="020F0502020204030204" pitchFamily="34" charset="0"/>
              </a:rPr>
              <a:t>) </a:t>
            </a:r>
            <a:r>
              <a:rPr lang="es-ES_tradnl" sz="1200" dirty="0" err="1">
                <a:latin typeface="Calibri" panose="020F0502020204030204" pitchFamily="34" charset="0"/>
              </a:rPr>
              <a:t>between</a:t>
            </a:r>
            <a:r>
              <a:rPr lang="es-ES_tradnl" sz="1200" dirty="0">
                <a:latin typeface="Calibri" panose="020F0502020204030204" pitchFamily="34" charset="0"/>
              </a:rPr>
              <a:t> </a:t>
            </a:r>
            <a:r>
              <a:rPr lang="es-ES_tradnl" sz="1200" dirty="0" err="1">
                <a:latin typeface="Calibri" panose="020F0502020204030204" pitchFamily="34" charset="0"/>
              </a:rPr>
              <a:t>research</a:t>
            </a:r>
            <a:r>
              <a:rPr lang="es-ES_tradnl" sz="1200" dirty="0">
                <a:latin typeface="Calibri" panose="020F0502020204030204" pitchFamily="34" charset="0"/>
              </a:rPr>
              <a:t> centers and REACH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5D792-3A90-45FF-9A9B-CDBF5BC463D5}"/>
              </a:ext>
            </a:extLst>
          </p:cNvPr>
          <p:cNvSpPr/>
          <p:nvPr/>
        </p:nvSpPr>
        <p:spPr>
          <a:xfrm>
            <a:off x="355997" y="503736"/>
            <a:ext cx="576986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 Against global Changes through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Health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B5F56C-B901-43DE-936F-2D26EC945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14050"/>
          <a:stretch/>
        </p:blipFill>
        <p:spPr>
          <a:xfrm>
            <a:off x="5287169" y="174683"/>
            <a:ext cx="3749929" cy="3620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A90208-29C3-4E47-8102-987C1BA6920D}"/>
              </a:ext>
            </a:extLst>
          </p:cNvPr>
          <p:cNvSpPr/>
          <p:nvPr/>
        </p:nvSpPr>
        <p:spPr>
          <a:xfrm>
            <a:off x="7056050" y="2885995"/>
            <a:ext cx="829961" cy="3473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es-ES" sz="900" dirty="0">
                <a:solidFill>
                  <a:schemeClr val="tx1"/>
                </a:solidFill>
              </a:rPr>
              <a:t>Biomedicina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8F8460-FEA6-4047-909D-101603049A37}"/>
              </a:ext>
            </a:extLst>
          </p:cNvPr>
          <p:cNvSpPr/>
          <p:nvPr/>
        </p:nvSpPr>
        <p:spPr>
          <a:xfrm>
            <a:off x="5481407" y="3175312"/>
            <a:ext cx="809082" cy="561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es-ES" sz="900" dirty="0">
                <a:solidFill>
                  <a:schemeClr val="tx1"/>
                </a:solidFill>
              </a:rPr>
              <a:t>microbiología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5BF1A1-0BDE-46EC-9B41-03707D1CC758}"/>
              </a:ext>
            </a:extLst>
          </p:cNvPr>
          <p:cNvSpPr/>
          <p:nvPr/>
        </p:nvSpPr>
        <p:spPr>
          <a:xfrm>
            <a:off x="6807576" y="3596013"/>
            <a:ext cx="829961" cy="636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/>
                </a:solidFill>
              </a:rPr>
              <a:t>REACH</a:t>
            </a:r>
          </a:p>
          <a:p>
            <a:pPr algn="ctr"/>
            <a:r>
              <a:rPr lang="ca-ES" sz="900" b="1" dirty="0">
                <a:solidFill>
                  <a:schemeClr val="tx1"/>
                </a:solidFill>
              </a:rPr>
              <a:t>(p</a:t>
            </a:r>
            <a:r>
              <a:rPr lang="es-ES" sz="900" b="1" dirty="0">
                <a:solidFill>
                  <a:schemeClr val="tx1"/>
                </a:solidFill>
              </a:rPr>
              <a:t>reparación)</a:t>
            </a:r>
          </a:p>
          <a:p>
            <a:pPr algn="ctr"/>
            <a:r>
              <a:rPr lang="es-ES" sz="900" b="1" dirty="0">
                <a:solidFill>
                  <a:schemeClr val="tx1"/>
                </a:solidFill>
              </a:rPr>
              <a:t>Análisis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4C1B28-39DC-450D-81EE-AEC327EE55CB}"/>
              </a:ext>
            </a:extLst>
          </p:cNvPr>
          <p:cNvSpPr/>
          <p:nvPr/>
        </p:nvSpPr>
        <p:spPr>
          <a:xfrm>
            <a:off x="8097340" y="4035954"/>
            <a:ext cx="829961" cy="433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ca-ES" sz="900" dirty="0">
                <a:solidFill>
                  <a:schemeClr val="tx1"/>
                </a:solidFill>
              </a:rPr>
              <a:t>Salud animal</a:t>
            </a:r>
            <a:endParaRPr lang="es-ES" sz="9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4F4F3-B1D6-49DC-A77E-C50A3CF85F89}"/>
              </a:ext>
            </a:extLst>
          </p:cNvPr>
          <p:cNvSpPr/>
          <p:nvPr/>
        </p:nvSpPr>
        <p:spPr>
          <a:xfrm>
            <a:off x="7551657" y="4544086"/>
            <a:ext cx="785833" cy="455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Medio </a:t>
            </a:r>
            <a:r>
              <a:rPr lang="es-ES" sz="900" dirty="0">
                <a:solidFill>
                  <a:schemeClr val="tx1"/>
                </a:solidFill>
              </a:rPr>
              <a:t>ambiente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06E56F-C301-4B95-BD60-77931F0A374E}"/>
              </a:ext>
            </a:extLst>
          </p:cNvPr>
          <p:cNvSpPr/>
          <p:nvPr/>
        </p:nvSpPr>
        <p:spPr>
          <a:xfrm>
            <a:off x="6445766" y="4710161"/>
            <a:ext cx="518470" cy="2962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900" dirty="0">
                <a:solidFill>
                  <a:schemeClr val="tx1"/>
                </a:solidFill>
              </a:rPr>
              <a:t>Hospital</a:t>
            </a:r>
            <a:endParaRPr lang="es-ES" sz="900" dirty="0">
              <a:solidFill>
                <a:schemeClr val="tx1"/>
              </a:solidFill>
            </a:endParaRP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B812B015-7B3F-4F32-B75C-A16E69CC7482}"/>
              </a:ext>
            </a:extLst>
          </p:cNvPr>
          <p:cNvCxnSpPr>
            <a:cxnSpLocks/>
            <a:stCxn id="23" idx="1"/>
            <a:endCxn id="22" idx="3"/>
          </p:cNvCxnSpPr>
          <p:nvPr/>
        </p:nvCxnSpPr>
        <p:spPr>
          <a:xfrm rot="10800000">
            <a:off x="7637537" y="3914437"/>
            <a:ext cx="459804" cy="338195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9D37CF4-B24F-4ACE-BFF3-B4051AB260D2}"/>
              </a:ext>
            </a:extLst>
          </p:cNvPr>
          <p:cNvCxnSpPr>
            <a:cxnSpLocks/>
            <a:stCxn id="24" idx="1"/>
            <a:endCxn id="22" idx="2"/>
          </p:cNvCxnSpPr>
          <p:nvPr/>
        </p:nvCxnSpPr>
        <p:spPr>
          <a:xfrm rot="10800000">
            <a:off x="7222557" y="4232860"/>
            <a:ext cx="329101" cy="538763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8F4EC8E5-CD55-44EA-8834-233498227AC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6290488" y="3456175"/>
            <a:ext cx="517088" cy="458262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1002ECB-1C39-495C-9892-15FFC16E7E17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964236" y="4225513"/>
            <a:ext cx="130798" cy="632782"/>
          </a:xfrm>
          <a:prstGeom prst="curvedConnector2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8E533B2B-2574-4426-949B-5D2515810688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 rot="5400000">
            <a:off x="7165459" y="3290442"/>
            <a:ext cx="362670" cy="248474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1A17AB0-C50E-4C12-9C3C-B5717BBD8371}"/>
              </a:ext>
            </a:extLst>
          </p:cNvPr>
          <p:cNvSpPr txBox="1"/>
          <p:nvPr/>
        </p:nvSpPr>
        <p:spPr>
          <a:xfrm>
            <a:off x="6513384" y="4491472"/>
            <a:ext cx="580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biopsias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97498D-90B8-4F21-83AF-EACEFF4957F1}"/>
              </a:ext>
            </a:extLst>
          </p:cNvPr>
          <p:cNvSpPr txBox="1"/>
          <p:nvPr/>
        </p:nvSpPr>
        <p:spPr>
          <a:xfrm>
            <a:off x="7799580" y="3848851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tejidos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75F7B6-9EE1-4EA7-9CDD-F12E5E1C20F1}"/>
              </a:ext>
            </a:extLst>
          </p:cNvPr>
          <p:cNvSpPr txBox="1"/>
          <p:nvPr/>
        </p:nvSpPr>
        <p:spPr>
          <a:xfrm>
            <a:off x="6355182" y="3323923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células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2A0FBB-5CE3-484D-B41D-52590DD99774}"/>
              </a:ext>
            </a:extLst>
          </p:cNvPr>
          <p:cNvSpPr txBox="1"/>
          <p:nvPr/>
        </p:nvSpPr>
        <p:spPr>
          <a:xfrm>
            <a:off x="7277881" y="4327409"/>
            <a:ext cx="6431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secciones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35958CC-E3BB-4D0D-AAAF-653AA548F7B0}"/>
              </a:ext>
            </a:extLst>
          </p:cNvPr>
          <p:cNvSpPr/>
          <p:nvPr/>
        </p:nvSpPr>
        <p:spPr>
          <a:xfrm>
            <a:off x="8186764" y="3020407"/>
            <a:ext cx="829961" cy="4333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ca-ES" sz="900" dirty="0">
                <a:solidFill>
                  <a:schemeClr val="tx1"/>
                </a:solidFill>
              </a:rPr>
              <a:t>Bio molecular</a:t>
            </a:r>
            <a:endParaRPr lang="es-ES" sz="900" dirty="0">
              <a:solidFill>
                <a:schemeClr val="tx1"/>
              </a:solidFill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9E756D77-66C4-4754-92C8-A1737939F730}"/>
              </a:ext>
            </a:extLst>
          </p:cNvPr>
          <p:cNvCxnSpPr>
            <a:cxnSpLocks/>
            <a:stCxn id="54" idx="1"/>
          </p:cNvCxnSpPr>
          <p:nvPr/>
        </p:nvCxnSpPr>
        <p:spPr>
          <a:xfrm rot="10800000" flipV="1">
            <a:off x="7644521" y="3237085"/>
            <a:ext cx="542245" cy="481319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8B7F80B-66CF-47D7-B432-24CBF45B2603}"/>
              </a:ext>
            </a:extLst>
          </p:cNvPr>
          <p:cNvSpPr txBox="1"/>
          <p:nvPr/>
        </p:nvSpPr>
        <p:spPr>
          <a:xfrm>
            <a:off x="7923948" y="3502386"/>
            <a:ext cx="11448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Proteínas, fármacos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9A77C5-DCE0-4368-BDE6-866EC3C9C60F}"/>
              </a:ext>
            </a:extLst>
          </p:cNvPr>
          <p:cNvSpPr txBox="1"/>
          <p:nvPr/>
        </p:nvSpPr>
        <p:spPr>
          <a:xfrm>
            <a:off x="6902455" y="3235822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cultivos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14D6289-3D6A-4E21-BAAD-12DADAC90CEE}"/>
              </a:ext>
            </a:extLst>
          </p:cNvPr>
          <p:cNvSpPr/>
          <p:nvPr/>
        </p:nvSpPr>
        <p:spPr>
          <a:xfrm>
            <a:off x="5412866" y="2813261"/>
            <a:ext cx="746877" cy="36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900" b="1" dirty="0">
                <a:solidFill>
                  <a:schemeClr val="tx1"/>
                </a:solidFill>
              </a:rPr>
              <a:t>Contención</a:t>
            </a:r>
            <a:r>
              <a:rPr lang="ca-ES" sz="900" b="1" dirty="0">
                <a:solidFill>
                  <a:schemeClr val="tx1"/>
                </a:solidFill>
              </a:rPr>
              <a:t> B</a:t>
            </a:r>
            <a:r>
              <a:rPr lang="es-ES" sz="900" b="1" dirty="0">
                <a:solidFill>
                  <a:schemeClr val="tx1"/>
                </a:solidFill>
              </a:rPr>
              <a:t>SL3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AB06654-F93D-4DAB-8AA4-6BC62F170E43}"/>
              </a:ext>
            </a:extLst>
          </p:cNvPr>
          <p:cNvSpPr/>
          <p:nvPr/>
        </p:nvSpPr>
        <p:spPr>
          <a:xfrm>
            <a:off x="5376673" y="2809512"/>
            <a:ext cx="3678153" cy="22462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1AB0F7-A83F-462C-8D37-FD09064DD533}"/>
              </a:ext>
            </a:extLst>
          </p:cNvPr>
          <p:cNvSpPr/>
          <p:nvPr/>
        </p:nvSpPr>
        <p:spPr>
          <a:xfrm>
            <a:off x="5485430" y="4020724"/>
            <a:ext cx="785833" cy="500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Centro</a:t>
            </a:r>
          </a:p>
          <a:p>
            <a:pPr algn="ctr"/>
            <a:r>
              <a:rPr lang="es-ES" sz="900" dirty="0">
                <a:solidFill>
                  <a:schemeClr val="tx1"/>
                </a:solidFill>
              </a:rPr>
              <a:t>Seguridad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s-ES" sz="900" dirty="0">
                <a:solidFill>
                  <a:schemeClr val="tx1"/>
                </a:solidFill>
              </a:rPr>
              <a:t>alimentaria</a:t>
            </a: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68BF82CA-56A4-41EE-AF58-FABF0C82224D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6271262" y="4063267"/>
            <a:ext cx="517088" cy="207749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0905C8F-BFE4-456A-B1B8-866D3428A669}"/>
              </a:ext>
            </a:extLst>
          </p:cNvPr>
          <p:cNvSpPr txBox="1"/>
          <p:nvPr/>
        </p:nvSpPr>
        <p:spPr>
          <a:xfrm>
            <a:off x="6348505" y="4203984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cultivos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10BDF1-EB08-4A79-8B95-E816C93DD95A}"/>
              </a:ext>
            </a:extLst>
          </p:cNvPr>
          <p:cNvCxnSpPr>
            <a:cxnSpLocks/>
          </p:cNvCxnSpPr>
          <p:nvPr/>
        </p:nvCxnSpPr>
        <p:spPr>
          <a:xfrm flipV="1">
            <a:off x="5925304" y="1744335"/>
            <a:ext cx="1292078" cy="317309"/>
          </a:xfrm>
          <a:prstGeom prst="line">
            <a:avLst/>
          </a:prstGeom>
          <a:ln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E2D7FF-67A6-4370-8695-87FE92C0F423}"/>
              </a:ext>
            </a:extLst>
          </p:cNvPr>
          <p:cNvCxnSpPr>
            <a:cxnSpLocks/>
          </p:cNvCxnSpPr>
          <p:nvPr/>
        </p:nvCxnSpPr>
        <p:spPr>
          <a:xfrm flipV="1">
            <a:off x="6131746" y="1807293"/>
            <a:ext cx="1483946" cy="299681"/>
          </a:xfrm>
          <a:prstGeom prst="line">
            <a:avLst/>
          </a:prstGeom>
          <a:ln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91A317-2F8E-4784-8129-A854CA79C5E1}"/>
              </a:ext>
            </a:extLst>
          </p:cNvPr>
          <p:cNvCxnSpPr>
            <a:cxnSpLocks/>
          </p:cNvCxnSpPr>
          <p:nvPr/>
        </p:nvCxnSpPr>
        <p:spPr>
          <a:xfrm flipV="1">
            <a:off x="7178523" y="2346213"/>
            <a:ext cx="1379511" cy="32739"/>
          </a:xfrm>
          <a:prstGeom prst="line">
            <a:avLst/>
          </a:prstGeom>
          <a:ln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42DB17-2A88-409D-970C-5FD0A3DDCC9F}"/>
              </a:ext>
            </a:extLst>
          </p:cNvPr>
          <p:cNvCxnSpPr>
            <a:cxnSpLocks/>
          </p:cNvCxnSpPr>
          <p:nvPr/>
        </p:nvCxnSpPr>
        <p:spPr>
          <a:xfrm flipV="1">
            <a:off x="7103233" y="2326067"/>
            <a:ext cx="1231360" cy="36516"/>
          </a:xfrm>
          <a:prstGeom prst="line">
            <a:avLst/>
          </a:prstGeom>
          <a:ln>
            <a:solidFill>
              <a:srgbClr val="6AC6A7">
                <a:alpha val="69804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BB845-BD80-4230-87C1-6DF365AAC268}"/>
              </a:ext>
            </a:extLst>
          </p:cNvPr>
          <p:cNvGrpSpPr>
            <a:grpSpLocks noChangeAspect="1"/>
          </p:cNvGrpSpPr>
          <p:nvPr/>
        </p:nvGrpSpPr>
        <p:grpSpPr>
          <a:xfrm>
            <a:off x="220865" y="3059669"/>
            <a:ext cx="5029958" cy="1971569"/>
            <a:chOff x="3594473" y="1449200"/>
            <a:chExt cx="10338954" cy="405251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EB3112-1667-43C3-A8A6-F13997504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b="27404"/>
            <a:stretch/>
          </p:blipFill>
          <p:spPr>
            <a:xfrm>
              <a:off x="3594473" y="1449200"/>
              <a:ext cx="10338954" cy="4052512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ACFEF94-071B-424F-9B18-9B9D1FD14A53}"/>
                </a:ext>
              </a:extLst>
            </p:cNvPr>
            <p:cNvSpPr/>
            <p:nvPr/>
          </p:nvSpPr>
          <p:spPr>
            <a:xfrm>
              <a:off x="4099974" y="4871896"/>
              <a:ext cx="1181950" cy="616518"/>
            </a:xfrm>
            <a:custGeom>
              <a:avLst/>
              <a:gdLst>
                <a:gd name="connsiteX0" fmla="*/ 9600 w 1108800"/>
                <a:gd name="connsiteY0" fmla="*/ 105600 h 1334400"/>
                <a:gd name="connsiteX1" fmla="*/ 9600 w 1108800"/>
                <a:gd name="connsiteY1" fmla="*/ 105600 h 1334400"/>
                <a:gd name="connsiteX2" fmla="*/ 12000 w 1108800"/>
                <a:gd name="connsiteY2" fmla="*/ 127200 h 1334400"/>
                <a:gd name="connsiteX3" fmla="*/ 14400 w 1108800"/>
                <a:gd name="connsiteY3" fmla="*/ 151200 h 1334400"/>
                <a:gd name="connsiteX4" fmla="*/ 21600 w 1108800"/>
                <a:gd name="connsiteY4" fmla="*/ 177600 h 1334400"/>
                <a:gd name="connsiteX5" fmla="*/ 24000 w 1108800"/>
                <a:gd name="connsiteY5" fmla="*/ 196800 h 1334400"/>
                <a:gd name="connsiteX6" fmla="*/ 28800 w 1108800"/>
                <a:gd name="connsiteY6" fmla="*/ 297600 h 1334400"/>
                <a:gd name="connsiteX7" fmla="*/ 36000 w 1108800"/>
                <a:gd name="connsiteY7" fmla="*/ 324000 h 1334400"/>
                <a:gd name="connsiteX8" fmla="*/ 26400 w 1108800"/>
                <a:gd name="connsiteY8" fmla="*/ 374400 h 1334400"/>
                <a:gd name="connsiteX9" fmla="*/ 19200 w 1108800"/>
                <a:gd name="connsiteY9" fmla="*/ 391200 h 1334400"/>
                <a:gd name="connsiteX10" fmla="*/ 16800 w 1108800"/>
                <a:gd name="connsiteY10" fmla="*/ 412800 h 1334400"/>
                <a:gd name="connsiteX11" fmla="*/ 12000 w 1108800"/>
                <a:gd name="connsiteY11" fmla="*/ 432000 h 1334400"/>
                <a:gd name="connsiteX12" fmla="*/ 7200 w 1108800"/>
                <a:gd name="connsiteY12" fmla="*/ 453600 h 1334400"/>
                <a:gd name="connsiteX13" fmla="*/ 4800 w 1108800"/>
                <a:gd name="connsiteY13" fmla="*/ 482400 h 1334400"/>
                <a:gd name="connsiteX14" fmla="*/ 2400 w 1108800"/>
                <a:gd name="connsiteY14" fmla="*/ 520800 h 1334400"/>
                <a:gd name="connsiteX15" fmla="*/ 0 w 1108800"/>
                <a:gd name="connsiteY15" fmla="*/ 540000 h 1334400"/>
                <a:gd name="connsiteX16" fmla="*/ 14400 w 1108800"/>
                <a:gd name="connsiteY16" fmla="*/ 657600 h 1334400"/>
                <a:gd name="connsiteX17" fmla="*/ 21600 w 1108800"/>
                <a:gd name="connsiteY17" fmla="*/ 674400 h 1334400"/>
                <a:gd name="connsiteX18" fmla="*/ 26400 w 1108800"/>
                <a:gd name="connsiteY18" fmla="*/ 708000 h 1334400"/>
                <a:gd name="connsiteX19" fmla="*/ 28800 w 1108800"/>
                <a:gd name="connsiteY19" fmla="*/ 732000 h 1334400"/>
                <a:gd name="connsiteX20" fmla="*/ 31200 w 1108800"/>
                <a:gd name="connsiteY20" fmla="*/ 744000 h 1334400"/>
                <a:gd name="connsiteX21" fmla="*/ 38400 w 1108800"/>
                <a:gd name="connsiteY21" fmla="*/ 777600 h 1334400"/>
                <a:gd name="connsiteX22" fmla="*/ 48000 w 1108800"/>
                <a:gd name="connsiteY22" fmla="*/ 796800 h 1334400"/>
                <a:gd name="connsiteX23" fmla="*/ 52800 w 1108800"/>
                <a:gd name="connsiteY23" fmla="*/ 808800 h 1334400"/>
                <a:gd name="connsiteX24" fmla="*/ 64800 w 1108800"/>
                <a:gd name="connsiteY24" fmla="*/ 830400 h 1334400"/>
                <a:gd name="connsiteX25" fmla="*/ 69600 w 1108800"/>
                <a:gd name="connsiteY25" fmla="*/ 844800 h 1334400"/>
                <a:gd name="connsiteX26" fmla="*/ 76800 w 1108800"/>
                <a:gd name="connsiteY26" fmla="*/ 856800 h 1334400"/>
                <a:gd name="connsiteX27" fmla="*/ 81600 w 1108800"/>
                <a:gd name="connsiteY27" fmla="*/ 866400 h 1334400"/>
                <a:gd name="connsiteX28" fmla="*/ 86400 w 1108800"/>
                <a:gd name="connsiteY28" fmla="*/ 890400 h 1334400"/>
                <a:gd name="connsiteX29" fmla="*/ 91200 w 1108800"/>
                <a:gd name="connsiteY29" fmla="*/ 909600 h 1334400"/>
                <a:gd name="connsiteX30" fmla="*/ 93600 w 1108800"/>
                <a:gd name="connsiteY30" fmla="*/ 972000 h 1334400"/>
                <a:gd name="connsiteX31" fmla="*/ 96000 w 1108800"/>
                <a:gd name="connsiteY31" fmla="*/ 979200 h 1334400"/>
                <a:gd name="connsiteX32" fmla="*/ 91200 w 1108800"/>
                <a:gd name="connsiteY32" fmla="*/ 1017600 h 1334400"/>
                <a:gd name="connsiteX33" fmla="*/ 86400 w 1108800"/>
                <a:gd name="connsiteY33" fmla="*/ 1046400 h 1334400"/>
                <a:gd name="connsiteX34" fmla="*/ 84000 w 1108800"/>
                <a:gd name="connsiteY34" fmla="*/ 1058400 h 1334400"/>
                <a:gd name="connsiteX35" fmla="*/ 86400 w 1108800"/>
                <a:gd name="connsiteY35" fmla="*/ 1111200 h 1334400"/>
                <a:gd name="connsiteX36" fmla="*/ 91200 w 1108800"/>
                <a:gd name="connsiteY36" fmla="*/ 1130400 h 1334400"/>
                <a:gd name="connsiteX37" fmla="*/ 98400 w 1108800"/>
                <a:gd name="connsiteY37" fmla="*/ 1166400 h 1334400"/>
                <a:gd name="connsiteX38" fmla="*/ 105600 w 1108800"/>
                <a:gd name="connsiteY38" fmla="*/ 1207200 h 1334400"/>
                <a:gd name="connsiteX39" fmla="*/ 108000 w 1108800"/>
                <a:gd name="connsiteY39" fmla="*/ 1228800 h 1334400"/>
                <a:gd name="connsiteX40" fmla="*/ 115200 w 1108800"/>
                <a:gd name="connsiteY40" fmla="*/ 1238400 h 1334400"/>
                <a:gd name="connsiteX41" fmla="*/ 127200 w 1108800"/>
                <a:gd name="connsiteY41" fmla="*/ 1252800 h 1334400"/>
                <a:gd name="connsiteX42" fmla="*/ 136800 w 1108800"/>
                <a:gd name="connsiteY42" fmla="*/ 1264800 h 1334400"/>
                <a:gd name="connsiteX43" fmla="*/ 146400 w 1108800"/>
                <a:gd name="connsiteY43" fmla="*/ 1272000 h 1334400"/>
                <a:gd name="connsiteX44" fmla="*/ 163200 w 1108800"/>
                <a:gd name="connsiteY44" fmla="*/ 1288800 h 1334400"/>
                <a:gd name="connsiteX45" fmla="*/ 189600 w 1108800"/>
                <a:gd name="connsiteY45" fmla="*/ 1312800 h 1334400"/>
                <a:gd name="connsiteX46" fmla="*/ 201600 w 1108800"/>
                <a:gd name="connsiteY46" fmla="*/ 1320000 h 1334400"/>
                <a:gd name="connsiteX47" fmla="*/ 206400 w 1108800"/>
                <a:gd name="connsiteY47" fmla="*/ 1327200 h 1334400"/>
                <a:gd name="connsiteX48" fmla="*/ 232800 w 1108800"/>
                <a:gd name="connsiteY48" fmla="*/ 1334400 h 1334400"/>
                <a:gd name="connsiteX49" fmla="*/ 297600 w 1108800"/>
                <a:gd name="connsiteY49" fmla="*/ 1327200 h 1334400"/>
                <a:gd name="connsiteX50" fmla="*/ 326400 w 1108800"/>
                <a:gd name="connsiteY50" fmla="*/ 1317600 h 1334400"/>
                <a:gd name="connsiteX51" fmla="*/ 340800 w 1108800"/>
                <a:gd name="connsiteY51" fmla="*/ 1315200 h 1334400"/>
                <a:gd name="connsiteX52" fmla="*/ 352800 w 1108800"/>
                <a:gd name="connsiteY52" fmla="*/ 1312800 h 1334400"/>
                <a:gd name="connsiteX53" fmla="*/ 393600 w 1108800"/>
                <a:gd name="connsiteY53" fmla="*/ 1308000 h 1334400"/>
                <a:gd name="connsiteX54" fmla="*/ 436800 w 1108800"/>
                <a:gd name="connsiteY54" fmla="*/ 1296000 h 1334400"/>
                <a:gd name="connsiteX55" fmla="*/ 475200 w 1108800"/>
                <a:gd name="connsiteY55" fmla="*/ 1284000 h 1334400"/>
                <a:gd name="connsiteX56" fmla="*/ 540000 w 1108800"/>
                <a:gd name="connsiteY56" fmla="*/ 1276800 h 1334400"/>
                <a:gd name="connsiteX57" fmla="*/ 607200 w 1108800"/>
                <a:gd name="connsiteY57" fmla="*/ 1281600 h 1334400"/>
                <a:gd name="connsiteX58" fmla="*/ 624000 w 1108800"/>
                <a:gd name="connsiteY58" fmla="*/ 1286400 h 1334400"/>
                <a:gd name="connsiteX59" fmla="*/ 645600 w 1108800"/>
                <a:gd name="connsiteY59" fmla="*/ 1291200 h 1334400"/>
                <a:gd name="connsiteX60" fmla="*/ 655200 w 1108800"/>
                <a:gd name="connsiteY60" fmla="*/ 1296000 h 1334400"/>
                <a:gd name="connsiteX61" fmla="*/ 691200 w 1108800"/>
                <a:gd name="connsiteY61" fmla="*/ 1291200 h 1334400"/>
                <a:gd name="connsiteX62" fmla="*/ 705600 w 1108800"/>
                <a:gd name="connsiteY62" fmla="*/ 1284000 h 1334400"/>
                <a:gd name="connsiteX63" fmla="*/ 717600 w 1108800"/>
                <a:gd name="connsiteY63" fmla="*/ 1274400 h 1334400"/>
                <a:gd name="connsiteX64" fmla="*/ 744000 w 1108800"/>
                <a:gd name="connsiteY64" fmla="*/ 1267200 h 1334400"/>
                <a:gd name="connsiteX65" fmla="*/ 765600 w 1108800"/>
                <a:gd name="connsiteY65" fmla="*/ 1262400 h 1334400"/>
                <a:gd name="connsiteX66" fmla="*/ 784800 w 1108800"/>
                <a:gd name="connsiteY66" fmla="*/ 1245600 h 1334400"/>
                <a:gd name="connsiteX67" fmla="*/ 796800 w 1108800"/>
                <a:gd name="connsiteY67" fmla="*/ 1238400 h 1334400"/>
                <a:gd name="connsiteX68" fmla="*/ 813600 w 1108800"/>
                <a:gd name="connsiteY68" fmla="*/ 1219200 h 1334400"/>
                <a:gd name="connsiteX69" fmla="*/ 835200 w 1108800"/>
                <a:gd name="connsiteY69" fmla="*/ 1209600 h 1334400"/>
                <a:gd name="connsiteX70" fmla="*/ 864000 w 1108800"/>
                <a:gd name="connsiteY70" fmla="*/ 1185600 h 1334400"/>
                <a:gd name="connsiteX71" fmla="*/ 873600 w 1108800"/>
                <a:gd name="connsiteY71" fmla="*/ 1180800 h 1334400"/>
                <a:gd name="connsiteX72" fmla="*/ 885600 w 1108800"/>
                <a:gd name="connsiteY72" fmla="*/ 1173600 h 1334400"/>
                <a:gd name="connsiteX73" fmla="*/ 895200 w 1108800"/>
                <a:gd name="connsiteY73" fmla="*/ 1166400 h 1334400"/>
                <a:gd name="connsiteX74" fmla="*/ 909600 w 1108800"/>
                <a:gd name="connsiteY74" fmla="*/ 1154400 h 1334400"/>
                <a:gd name="connsiteX75" fmla="*/ 964800 w 1108800"/>
                <a:gd name="connsiteY75" fmla="*/ 1130400 h 1334400"/>
                <a:gd name="connsiteX76" fmla="*/ 974400 w 1108800"/>
                <a:gd name="connsiteY76" fmla="*/ 1120800 h 1334400"/>
                <a:gd name="connsiteX77" fmla="*/ 998400 w 1108800"/>
                <a:gd name="connsiteY77" fmla="*/ 1108800 h 1334400"/>
                <a:gd name="connsiteX78" fmla="*/ 1005600 w 1108800"/>
                <a:gd name="connsiteY78" fmla="*/ 1104000 h 1334400"/>
                <a:gd name="connsiteX79" fmla="*/ 1015200 w 1108800"/>
                <a:gd name="connsiteY79" fmla="*/ 1089600 h 1334400"/>
                <a:gd name="connsiteX80" fmla="*/ 1017600 w 1108800"/>
                <a:gd name="connsiteY80" fmla="*/ 1082400 h 1334400"/>
                <a:gd name="connsiteX81" fmla="*/ 1032000 w 1108800"/>
                <a:gd name="connsiteY81" fmla="*/ 1070400 h 1334400"/>
                <a:gd name="connsiteX82" fmla="*/ 1039200 w 1108800"/>
                <a:gd name="connsiteY82" fmla="*/ 1068000 h 1334400"/>
                <a:gd name="connsiteX83" fmla="*/ 1046400 w 1108800"/>
                <a:gd name="connsiteY83" fmla="*/ 1063200 h 1334400"/>
                <a:gd name="connsiteX84" fmla="*/ 1053600 w 1108800"/>
                <a:gd name="connsiteY84" fmla="*/ 1060800 h 1334400"/>
                <a:gd name="connsiteX85" fmla="*/ 1068000 w 1108800"/>
                <a:gd name="connsiteY85" fmla="*/ 1051200 h 1334400"/>
                <a:gd name="connsiteX86" fmla="*/ 1075200 w 1108800"/>
                <a:gd name="connsiteY86" fmla="*/ 1046400 h 1334400"/>
                <a:gd name="connsiteX87" fmla="*/ 1089600 w 1108800"/>
                <a:gd name="connsiteY87" fmla="*/ 1032000 h 1334400"/>
                <a:gd name="connsiteX88" fmla="*/ 1094400 w 1108800"/>
                <a:gd name="connsiteY88" fmla="*/ 1010400 h 1334400"/>
                <a:gd name="connsiteX89" fmla="*/ 1101600 w 1108800"/>
                <a:gd name="connsiteY89" fmla="*/ 979200 h 1334400"/>
                <a:gd name="connsiteX90" fmla="*/ 1104000 w 1108800"/>
                <a:gd name="connsiteY90" fmla="*/ 972000 h 1334400"/>
                <a:gd name="connsiteX91" fmla="*/ 1108800 w 1108800"/>
                <a:gd name="connsiteY91" fmla="*/ 952800 h 1334400"/>
                <a:gd name="connsiteX92" fmla="*/ 1104000 w 1108800"/>
                <a:gd name="connsiteY92" fmla="*/ 909600 h 1334400"/>
                <a:gd name="connsiteX93" fmla="*/ 1099200 w 1108800"/>
                <a:gd name="connsiteY93" fmla="*/ 895200 h 1334400"/>
                <a:gd name="connsiteX94" fmla="*/ 1096800 w 1108800"/>
                <a:gd name="connsiteY94" fmla="*/ 888000 h 1334400"/>
                <a:gd name="connsiteX95" fmla="*/ 1096800 w 1108800"/>
                <a:gd name="connsiteY95" fmla="*/ 830400 h 1334400"/>
                <a:gd name="connsiteX96" fmla="*/ 1080000 w 1108800"/>
                <a:gd name="connsiteY96" fmla="*/ 813600 h 1334400"/>
                <a:gd name="connsiteX97" fmla="*/ 1056000 w 1108800"/>
                <a:gd name="connsiteY97" fmla="*/ 787200 h 1334400"/>
                <a:gd name="connsiteX98" fmla="*/ 1044000 w 1108800"/>
                <a:gd name="connsiteY98" fmla="*/ 772800 h 1334400"/>
                <a:gd name="connsiteX99" fmla="*/ 1029600 w 1108800"/>
                <a:gd name="connsiteY99" fmla="*/ 763200 h 1334400"/>
                <a:gd name="connsiteX100" fmla="*/ 1008000 w 1108800"/>
                <a:gd name="connsiteY100" fmla="*/ 748800 h 1334400"/>
                <a:gd name="connsiteX101" fmla="*/ 998400 w 1108800"/>
                <a:gd name="connsiteY101" fmla="*/ 746400 h 1334400"/>
                <a:gd name="connsiteX102" fmla="*/ 984000 w 1108800"/>
                <a:gd name="connsiteY102" fmla="*/ 739200 h 1334400"/>
                <a:gd name="connsiteX103" fmla="*/ 957600 w 1108800"/>
                <a:gd name="connsiteY103" fmla="*/ 734400 h 1334400"/>
                <a:gd name="connsiteX104" fmla="*/ 948000 w 1108800"/>
                <a:gd name="connsiteY104" fmla="*/ 732000 h 1334400"/>
                <a:gd name="connsiteX105" fmla="*/ 926400 w 1108800"/>
                <a:gd name="connsiteY105" fmla="*/ 724800 h 1334400"/>
                <a:gd name="connsiteX106" fmla="*/ 897600 w 1108800"/>
                <a:gd name="connsiteY106" fmla="*/ 722400 h 1334400"/>
                <a:gd name="connsiteX107" fmla="*/ 873600 w 1108800"/>
                <a:gd name="connsiteY107" fmla="*/ 715200 h 1334400"/>
                <a:gd name="connsiteX108" fmla="*/ 866400 w 1108800"/>
                <a:gd name="connsiteY108" fmla="*/ 710400 h 1334400"/>
                <a:gd name="connsiteX109" fmla="*/ 859200 w 1108800"/>
                <a:gd name="connsiteY109" fmla="*/ 708000 h 1334400"/>
                <a:gd name="connsiteX110" fmla="*/ 835200 w 1108800"/>
                <a:gd name="connsiteY110" fmla="*/ 700800 h 1334400"/>
                <a:gd name="connsiteX111" fmla="*/ 820800 w 1108800"/>
                <a:gd name="connsiteY111" fmla="*/ 696000 h 1334400"/>
                <a:gd name="connsiteX112" fmla="*/ 811200 w 1108800"/>
                <a:gd name="connsiteY112" fmla="*/ 691200 h 1334400"/>
                <a:gd name="connsiteX113" fmla="*/ 794400 w 1108800"/>
                <a:gd name="connsiteY113" fmla="*/ 681600 h 1334400"/>
                <a:gd name="connsiteX114" fmla="*/ 780000 w 1108800"/>
                <a:gd name="connsiteY114" fmla="*/ 676800 h 1334400"/>
                <a:gd name="connsiteX115" fmla="*/ 753600 w 1108800"/>
                <a:gd name="connsiteY115" fmla="*/ 652800 h 1334400"/>
                <a:gd name="connsiteX116" fmla="*/ 739200 w 1108800"/>
                <a:gd name="connsiteY116" fmla="*/ 633600 h 1334400"/>
                <a:gd name="connsiteX117" fmla="*/ 727200 w 1108800"/>
                <a:gd name="connsiteY117" fmla="*/ 628800 h 1334400"/>
                <a:gd name="connsiteX118" fmla="*/ 705600 w 1108800"/>
                <a:gd name="connsiteY118" fmla="*/ 609600 h 1334400"/>
                <a:gd name="connsiteX119" fmla="*/ 691200 w 1108800"/>
                <a:gd name="connsiteY119" fmla="*/ 600000 h 1334400"/>
                <a:gd name="connsiteX120" fmla="*/ 681600 w 1108800"/>
                <a:gd name="connsiteY120" fmla="*/ 590400 h 1334400"/>
                <a:gd name="connsiteX121" fmla="*/ 655200 w 1108800"/>
                <a:gd name="connsiteY121" fmla="*/ 576000 h 1334400"/>
                <a:gd name="connsiteX122" fmla="*/ 638400 w 1108800"/>
                <a:gd name="connsiteY122" fmla="*/ 561600 h 1334400"/>
                <a:gd name="connsiteX123" fmla="*/ 633600 w 1108800"/>
                <a:gd name="connsiteY123" fmla="*/ 547200 h 1334400"/>
                <a:gd name="connsiteX124" fmla="*/ 621600 w 1108800"/>
                <a:gd name="connsiteY124" fmla="*/ 528000 h 1334400"/>
                <a:gd name="connsiteX125" fmla="*/ 612000 w 1108800"/>
                <a:gd name="connsiteY125" fmla="*/ 477600 h 1334400"/>
                <a:gd name="connsiteX126" fmla="*/ 609600 w 1108800"/>
                <a:gd name="connsiteY126" fmla="*/ 453600 h 1334400"/>
                <a:gd name="connsiteX127" fmla="*/ 614400 w 1108800"/>
                <a:gd name="connsiteY127" fmla="*/ 360000 h 1334400"/>
                <a:gd name="connsiteX128" fmla="*/ 616800 w 1108800"/>
                <a:gd name="connsiteY128" fmla="*/ 345600 h 1334400"/>
                <a:gd name="connsiteX129" fmla="*/ 621600 w 1108800"/>
                <a:gd name="connsiteY129" fmla="*/ 312000 h 1334400"/>
                <a:gd name="connsiteX130" fmla="*/ 619200 w 1108800"/>
                <a:gd name="connsiteY130" fmla="*/ 261600 h 1334400"/>
                <a:gd name="connsiteX131" fmla="*/ 614400 w 1108800"/>
                <a:gd name="connsiteY131" fmla="*/ 244800 h 1334400"/>
                <a:gd name="connsiteX132" fmla="*/ 604800 w 1108800"/>
                <a:gd name="connsiteY132" fmla="*/ 235200 h 1334400"/>
                <a:gd name="connsiteX133" fmla="*/ 590400 w 1108800"/>
                <a:gd name="connsiteY133" fmla="*/ 230400 h 1334400"/>
                <a:gd name="connsiteX134" fmla="*/ 580800 w 1108800"/>
                <a:gd name="connsiteY134" fmla="*/ 223200 h 1334400"/>
                <a:gd name="connsiteX135" fmla="*/ 552000 w 1108800"/>
                <a:gd name="connsiteY135" fmla="*/ 201600 h 1334400"/>
                <a:gd name="connsiteX136" fmla="*/ 544800 w 1108800"/>
                <a:gd name="connsiteY136" fmla="*/ 192000 h 1334400"/>
                <a:gd name="connsiteX137" fmla="*/ 530400 w 1108800"/>
                <a:gd name="connsiteY137" fmla="*/ 177600 h 1334400"/>
                <a:gd name="connsiteX138" fmla="*/ 523200 w 1108800"/>
                <a:gd name="connsiteY138" fmla="*/ 170400 h 1334400"/>
                <a:gd name="connsiteX139" fmla="*/ 516000 w 1108800"/>
                <a:gd name="connsiteY139" fmla="*/ 165600 h 1334400"/>
                <a:gd name="connsiteX140" fmla="*/ 487200 w 1108800"/>
                <a:gd name="connsiteY140" fmla="*/ 141600 h 1334400"/>
                <a:gd name="connsiteX141" fmla="*/ 475200 w 1108800"/>
                <a:gd name="connsiteY141" fmla="*/ 134400 h 1334400"/>
                <a:gd name="connsiteX142" fmla="*/ 458400 w 1108800"/>
                <a:gd name="connsiteY142" fmla="*/ 115200 h 1334400"/>
                <a:gd name="connsiteX143" fmla="*/ 453600 w 1108800"/>
                <a:gd name="connsiteY143" fmla="*/ 108000 h 1334400"/>
                <a:gd name="connsiteX144" fmla="*/ 439200 w 1108800"/>
                <a:gd name="connsiteY144" fmla="*/ 96000 h 1334400"/>
                <a:gd name="connsiteX145" fmla="*/ 434400 w 1108800"/>
                <a:gd name="connsiteY145" fmla="*/ 88800 h 1334400"/>
                <a:gd name="connsiteX146" fmla="*/ 417600 w 1108800"/>
                <a:gd name="connsiteY146" fmla="*/ 72000 h 1334400"/>
                <a:gd name="connsiteX147" fmla="*/ 412800 w 1108800"/>
                <a:gd name="connsiteY147" fmla="*/ 64800 h 1334400"/>
                <a:gd name="connsiteX148" fmla="*/ 388800 w 1108800"/>
                <a:gd name="connsiteY148" fmla="*/ 40800 h 1334400"/>
                <a:gd name="connsiteX149" fmla="*/ 367200 w 1108800"/>
                <a:gd name="connsiteY149" fmla="*/ 16800 h 1334400"/>
                <a:gd name="connsiteX150" fmla="*/ 360000 w 1108800"/>
                <a:gd name="connsiteY150" fmla="*/ 9600 h 1334400"/>
                <a:gd name="connsiteX151" fmla="*/ 340800 w 1108800"/>
                <a:gd name="connsiteY151" fmla="*/ 0 h 1334400"/>
                <a:gd name="connsiteX152" fmla="*/ 314400 w 1108800"/>
                <a:gd name="connsiteY152" fmla="*/ 2400 h 1334400"/>
                <a:gd name="connsiteX153" fmla="*/ 304800 w 1108800"/>
                <a:gd name="connsiteY153" fmla="*/ 4800 h 1334400"/>
                <a:gd name="connsiteX154" fmla="*/ 276000 w 1108800"/>
                <a:gd name="connsiteY154" fmla="*/ 14400 h 1334400"/>
                <a:gd name="connsiteX155" fmla="*/ 261600 w 1108800"/>
                <a:gd name="connsiteY155" fmla="*/ 19200 h 1334400"/>
                <a:gd name="connsiteX156" fmla="*/ 223200 w 1108800"/>
                <a:gd name="connsiteY156" fmla="*/ 28800 h 1334400"/>
                <a:gd name="connsiteX157" fmla="*/ 204000 w 1108800"/>
                <a:gd name="connsiteY157" fmla="*/ 33600 h 1334400"/>
                <a:gd name="connsiteX158" fmla="*/ 194400 w 1108800"/>
                <a:gd name="connsiteY158" fmla="*/ 36000 h 1334400"/>
                <a:gd name="connsiteX159" fmla="*/ 160800 w 1108800"/>
                <a:gd name="connsiteY159" fmla="*/ 40800 h 1334400"/>
                <a:gd name="connsiteX160" fmla="*/ 124800 w 1108800"/>
                <a:gd name="connsiteY160" fmla="*/ 38400 h 1334400"/>
                <a:gd name="connsiteX161" fmla="*/ 108000 w 1108800"/>
                <a:gd name="connsiteY161" fmla="*/ 28800 h 1334400"/>
                <a:gd name="connsiteX162" fmla="*/ 76800 w 1108800"/>
                <a:gd name="connsiteY162" fmla="*/ 24000 h 1334400"/>
                <a:gd name="connsiteX163" fmla="*/ 57600 w 1108800"/>
                <a:gd name="connsiteY163" fmla="*/ 26400 h 1334400"/>
                <a:gd name="connsiteX164" fmla="*/ 48000 w 1108800"/>
                <a:gd name="connsiteY164" fmla="*/ 40800 h 1334400"/>
                <a:gd name="connsiteX165" fmla="*/ 43200 w 1108800"/>
                <a:gd name="connsiteY165" fmla="*/ 48000 h 1334400"/>
                <a:gd name="connsiteX166" fmla="*/ 38400 w 1108800"/>
                <a:gd name="connsiteY166" fmla="*/ 55200 h 1334400"/>
                <a:gd name="connsiteX167" fmla="*/ 31200 w 1108800"/>
                <a:gd name="connsiteY167" fmla="*/ 64800 h 1334400"/>
                <a:gd name="connsiteX168" fmla="*/ 24000 w 1108800"/>
                <a:gd name="connsiteY168" fmla="*/ 81600 h 1334400"/>
                <a:gd name="connsiteX169" fmla="*/ 9600 w 1108800"/>
                <a:gd name="connsiteY169" fmla="*/ 105600 h 133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1108800" h="1334400">
                  <a:moveTo>
                    <a:pt x="9600" y="105600"/>
                  </a:moveTo>
                  <a:lnTo>
                    <a:pt x="9600" y="105600"/>
                  </a:lnTo>
                  <a:cubicBezTo>
                    <a:pt x="10400" y="112800"/>
                    <a:pt x="11242" y="119995"/>
                    <a:pt x="12000" y="127200"/>
                  </a:cubicBezTo>
                  <a:cubicBezTo>
                    <a:pt x="12842" y="135196"/>
                    <a:pt x="12896" y="143302"/>
                    <a:pt x="14400" y="151200"/>
                  </a:cubicBezTo>
                  <a:cubicBezTo>
                    <a:pt x="16107" y="160160"/>
                    <a:pt x="19200" y="168800"/>
                    <a:pt x="21600" y="177600"/>
                  </a:cubicBezTo>
                  <a:cubicBezTo>
                    <a:pt x="22400" y="184000"/>
                    <a:pt x="23614" y="190362"/>
                    <a:pt x="24000" y="196800"/>
                  </a:cubicBezTo>
                  <a:cubicBezTo>
                    <a:pt x="26015" y="230378"/>
                    <a:pt x="25641" y="264111"/>
                    <a:pt x="28800" y="297600"/>
                  </a:cubicBezTo>
                  <a:cubicBezTo>
                    <a:pt x="29657" y="306681"/>
                    <a:pt x="33600" y="315200"/>
                    <a:pt x="36000" y="324000"/>
                  </a:cubicBezTo>
                  <a:cubicBezTo>
                    <a:pt x="34222" y="334671"/>
                    <a:pt x="30102" y="362552"/>
                    <a:pt x="26400" y="374400"/>
                  </a:cubicBezTo>
                  <a:cubicBezTo>
                    <a:pt x="24583" y="380215"/>
                    <a:pt x="21600" y="385600"/>
                    <a:pt x="19200" y="391200"/>
                  </a:cubicBezTo>
                  <a:cubicBezTo>
                    <a:pt x="18400" y="398400"/>
                    <a:pt x="18059" y="405666"/>
                    <a:pt x="16800" y="412800"/>
                  </a:cubicBezTo>
                  <a:cubicBezTo>
                    <a:pt x="15654" y="419297"/>
                    <a:pt x="13511" y="425578"/>
                    <a:pt x="12000" y="432000"/>
                  </a:cubicBezTo>
                  <a:cubicBezTo>
                    <a:pt x="10311" y="439180"/>
                    <a:pt x="8800" y="446400"/>
                    <a:pt x="7200" y="453600"/>
                  </a:cubicBezTo>
                  <a:cubicBezTo>
                    <a:pt x="6400" y="463200"/>
                    <a:pt x="5486" y="472791"/>
                    <a:pt x="4800" y="482400"/>
                  </a:cubicBezTo>
                  <a:cubicBezTo>
                    <a:pt x="3886" y="495192"/>
                    <a:pt x="3465" y="508019"/>
                    <a:pt x="2400" y="520800"/>
                  </a:cubicBezTo>
                  <a:cubicBezTo>
                    <a:pt x="1864" y="527228"/>
                    <a:pt x="800" y="533600"/>
                    <a:pt x="0" y="540000"/>
                  </a:cubicBezTo>
                  <a:cubicBezTo>
                    <a:pt x="3591" y="581893"/>
                    <a:pt x="3181" y="618335"/>
                    <a:pt x="14400" y="657600"/>
                  </a:cubicBezTo>
                  <a:cubicBezTo>
                    <a:pt x="16074" y="663458"/>
                    <a:pt x="19200" y="668800"/>
                    <a:pt x="21600" y="674400"/>
                  </a:cubicBezTo>
                  <a:cubicBezTo>
                    <a:pt x="23200" y="685600"/>
                    <a:pt x="25274" y="696742"/>
                    <a:pt x="26400" y="708000"/>
                  </a:cubicBezTo>
                  <a:cubicBezTo>
                    <a:pt x="27200" y="716000"/>
                    <a:pt x="27737" y="724031"/>
                    <a:pt x="28800" y="732000"/>
                  </a:cubicBezTo>
                  <a:cubicBezTo>
                    <a:pt x="29339" y="736043"/>
                    <a:pt x="30529" y="739976"/>
                    <a:pt x="31200" y="744000"/>
                  </a:cubicBezTo>
                  <a:cubicBezTo>
                    <a:pt x="34470" y="763618"/>
                    <a:pt x="31999" y="758396"/>
                    <a:pt x="38400" y="777600"/>
                  </a:cubicBezTo>
                  <a:cubicBezTo>
                    <a:pt x="46705" y="802514"/>
                    <a:pt x="39181" y="779162"/>
                    <a:pt x="48000" y="796800"/>
                  </a:cubicBezTo>
                  <a:cubicBezTo>
                    <a:pt x="49927" y="800653"/>
                    <a:pt x="50873" y="804947"/>
                    <a:pt x="52800" y="808800"/>
                  </a:cubicBezTo>
                  <a:cubicBezTo>
                    <a:pt x="56483" y="816167"/>
                    <a:pt x="61317" y="822936"/>
                    <a:pt x="64800" y="830400"/>
                  </a:cubicBezTo>
                  <a:cubicBezTo>
                    <a:pt x="66940" y="834985"/>
                    <a:pt x="67506" y="840194"/>
                    <a:pt x="69600" y="844800"/>
                  </a:cubicBezTo>
                  <a:cubicBezTo>
                    <a:pt x="71530" y="849047"/>
                    <a:pt x="74535" y="852722"/>
                    <a:pt x="76800" y="856800"/>
                  </a:cubicBezTo>
                  <a:cubicBezTo>
                    <a:pt x="78537" y="859927"/>
                    <a:pt x="80000" y="863200"/>
                    <a:pt x="81600" y="866400"/>
                  </a:cubicBezTo>
                  <a:cubicBezTo>
                    <a:pt x="83200" y="874400"/>
                    <a:pt x="84630" y="882436"/>
                    <a:pt x="86400" y="890400"/>
                  </a:cubicBezTo>
                  <a:cubicBezTo>
                    <a:pt x="87831" y="896840"/>
                    <a:pt x="91200" y="909600"/>
                    <a:pt x="91200" y="909600"/>
                  </a:cubicBezTo>
                  <a:cubicBezTo>
                    <a:pt x="92000" y="930400"/>
                    <a:pt x="92168" y="951234"/>
                    <a:pt x="93600" y="972000"/>
                  </a:cubicBezTo>
                  <a:cubicBezTo>
                    <a:pt x="93774" y="974524"/>
                    <a:pt x="96000" y="976670"/>
                    <a:pt x="96000" y="979200"/>
                  </a:cubicBezTo>
                  <a:cubicBezTo>
                    <a:pt x="96000" y="1015470"/>
                    <a:pt x="95021" y="997222"/>
                    <a:pt x="91200" y="1017600"/>
                  </a:cubicBezTo>
                  <a:cubicBezTo>
                    <a:pt x="89406" y="1027166"/>
                    <a:pt x="88091" y="1036816"/>
                    <a:pt x="86400" y="1046400"/>
                  </a:cubicBezTo>
                  <a:cubicBezTo>
                    <a:pt x="85691" y="1050417"/>
                    <a:pt x="84800" y="1054400"/>
                    <a:pt x="84000" y="1058400"/>
                  </a:cubicBezTo>
                  <a:cubicBezTo>
                    <a:pt x="84800" y="1076000"/>
                    <a:pt x="84647" y="1093669"/>
                    <a:pt x="86400" y="1111200"/>
                  </a:cubicBezTo>
                  <a:cubicBezTo>
                    <a:pt x="87056" y="1117764"/>
                    <a:pt x="89600" y="1124000"/>
                    <a:pt x="91200" y="1130400"/>
                  </a:cubicBezTo>
                  <a:cubicBezTo>
                    <a:pt x="95279" y="1146716"/>
                    <a:pt x="96862" y="1150248"/>
                    <a:pt x="98400" y="1166400"/>
                  </a:cubicBezTo>
                  <a:cubicBezTo>
                    <a:pt x="102019" y="1204397"/>
                    <a:pt x="94311" y="1190267"/>
                    <a:pt x="105600" y="1207200"/>
                  </a:cubicBezTo>
                  <a:cubicBezTo>
                    <a:pt x="106400" y="1214400"/>
                    <a:pt x="105870" y="1221876"/>
                    <a:pt x="108000" y="1228800"/>
                  </a:cubicBezTo>
                  <a:cubicBezTo>
                    <a:pt x="109176" y="1232623"/>
                    <a:pt x="112875" y="1235145"/>
                    <a:pt x="115200" y="1238400"/>
                  </a:cubicBezTo>
                  <a:cubicBezTo>
                    <a:pt x="128844" y="1257501"/>
                    <a:pt x="109769" y="1232879"/>
                    <a:pt x="127200" y="1252800"/>
                  </a:cubicBezTo>
                  <a:cubicBezTo>
                    <a:pt x="130573" y="1256655"/>
                    <a:pt x="133178" y="1261178"/>
                    <a:pt x="136800" y="1264800"/>
                  </a:cubicBezTo>
                  <a:cubicBezTo>
                    <a:pt x="139628" y="1267628"/>
                    <a:pt x="143440" y="1269309"/>
                    <a:pt x="146400" y="1272000"/>
                  </a:cubicBezTo>
                  <a:cubicBezTo>
                    <a:pt x="152260" y="1277327"/>
                    <a:pt x="157600" y="1283200"/>
                    <a:pt x="163200" y="1288800"/>
                  </a:cubicBezTo>
                  <a:cubicBezTo>
                    <a:pt x="172434" y="1298034"/>
                    <a:pt x="177816" y="1303736"/>
                    <a:pt x="189600" y="1312800"/>
                  </a:cubicBezTo>
                  <a:cubicBezTo>
                    <a:pt x="193297" y="1315644"/>
                    <a:pt x="197600" y="1317600"/>
                    <a:pt x="201600" y="1320000"/>
                  </a:cubicBezTo>
                  <a:cubicBezTo>
                    <a:pt x="203200" y="1322400"/>
                    <a:pt x="204053" y="1325523"/>
                    <a:pt x="206400" y="1327200"/>
                  </a:cubicBezTo>
                  <a:cubicBezTo>
                    <a:pt x="213438" y="1332227"/>
                    <a:pt x="224859" y="1333076"/>
                    <a:pt x="232800" y="1334400"/>
                  </a:cubicBezTo>
                  <a:cubicBezTo>
                    <a:pt x="254400" y="1332000"/>
                    <a:pt x="276098" y="1330362"/>
                    <a:pt x="297600" y="1327200"/>
                  </a:cubicBezTo>
                  <a:cubicBezTo>
                    <a:pt x="319269" y="1324013"/>
                    <a:pt x="308455" y="1322494"/>
                    <a:pt x="326400" y="1317600"/>
                  </a:cubicBezTo>
                  <a:cubicBezTo>
                    <a:pt x="331095" y="1316320"/>
                    <a:pt x="336012" y="1316070"/>
                    <a:pt x="340800" y="1315200"/>
                  </a:cubicBezTo>
                  <a:cubicBezTo>
                    <a:pt x="344813" y="1314470"/>
                    <a:pt x="348757" y="1313339"/>
                    <a:pt x="352800" y="1312800"/>
                  </a:cubicBezTo>
                  <a:cubicBezTo>
                    <a:pt x="359640" y="1311888"/>
                    <a:pt x="384875" y="1310094"/>
                    <a:pt x="393600" y="1308000"/>
                  </a:cubicBezTo>
                  <a:cubicBezTo>
                    <a:pt x="408133" y="1304512"/>
                    <a:pt x="422471" y="1300246"/>
                    <a:pt x="436800" y="1296000"/>
                  </a:cubicBezTo>
                  <a:cubicBezTo>
                    <a:pt x="461401" y="1288711"/>
                    <a:pt x="453039" y="1289540"/>
                    <a:pt x="475200" y="1284000"/>
                  </a:cubicBezTo>
                  <a:cubicBezTo>
                    <a:pt x="496215" y="1278746"/>
                    <a:pt x="518597" y="1278329"/>
                    <a:pt x="540000" y="1276800"/>
                  </a:cubicBezTo>
                  <a:cubicBezTo>
                    <a:pt x="549126" y="1277280"/>
                    <a:pt x="591275" y="1278614"/>
                    <a:pt x="607200" y="1281600"/>
                  </a:cubicBezTo>
                  <a:cubicBezTo>
                    <a:pt x="612924" y="1282673"/>
                    <a:pt x="618381" y="1284868"/>
                    <a:pt x="624000" y="1286400"/>
                  </a:cubicBezTo>
                  <a:cubicBezTo>
                    <a:pt x="633321" y="1288942"/>
                    <a:pt x="635605" y="1289201"/>
                    <a:pt x="645600" y="1291200"/>
                  </a:cubicBezTo>
                  <a:cubicBezTo>
                    <a:pt x="648800" y="1292800"/>
                    <a:pt x="651631" y="1295745"/>
                    <a:pt x="655200" y="1296000"/>
                  </a:cubicBezTo>
                  <a:cubicBezTo>
                    <a:pt x="665538" y="1296738"/>
                    <a:pt x="680308" y="1293378"/>
                    <a:pt x="691200" y="1291200"/>
                  </a:cubicBezTo>
                  <a:cubicBezTo>
                    <a:pt x="696000" y="1288800"/>
                    <a:pt x="701072" y="1286881"/>
                    <a:pt x="705600" y="1284000"/>
                  </a:cubicBezTo>
                  <a:cubicBezTo>
                    <a:pt x="709922" y="1281250"/>
                    <a:pt x="712907" y="1276453"/>
                    <a:pt x="717600" y="1274400"/>
                  </a:cubicBezTo>
                  <a:cubicBezTo>
                    <a:pt x="725957" y="1270744"/>
                    <a:pt x="735230" y="1269706"/>
                    <a:pt x="744000" y="1267200"/>
                  </a:cubicBezTo>
                  <a:cubicBezTo>
                    <a:pt x="760543" y="1262473"/>
                    <a:pt x="739613" y="1266731"/>
                    <a:pt x="765600" y="1262400"/>
                  </a:cubicBezTo>
                  <a:cubicBezTo>
                    <a:pt x="772000" y="1256800"/>
                    <a:pt x="778059" y="1250785"/>
                    <a:pt x="784800" y="1245600"/>
                  </a:cubicBezTo>
                  <a:cubicBezTo>
                    <a:pt x="788497" y="1242756"/>
                    <a:pt x="793361" y="1241552"/>
                    <a:pt x="796800" y="1238400"/>
                  </a:cubicBezTo>
                  <a:cubicBezTo>
                    <a:pt x="803069" y="1232654"/>
                    <a:pt x="806797" y="1224302"/>
                    <a:pt x="813600" y="1219200"/>
                  </a:cubicBezTo>
                  <a:cubicBezTo>
                    <a:pt x="819903" y="1214473"/>
                    <a:pt x="828409" y="1213595"/>
                    <a:pt x="835200" y="1209600"/>
                  </a:cubicBezTo>
                  <a:cubicBezTo>
                    <a:pt x="876882" y="1185081"/>
                    <a:pt x="838074" y="1205045"/>
                    <a:pt x="864000" y="1185600"/>
                  </a:cubicBezTo>
                  <a:cubicBezTo>
                    <a:pt x="866862" y="1183453"/>
                    <a:pt x="870473" y="1182537"/>
                    <a:pt x="873600" y="1180800"/>
                  </a:cubicBezTo>
                  <a:cubicBezTo>
                    <a:pt x="877678" y="1178535"/>
                    <a:pt x="881719" y="1176188"/>
                    <a:pt x="885600" y="1173600"/>
                  </a:cubicBezTo>
                  <a:cubicBezTo>
                    <a:pt x="888928" y="1171381"/>
                    <a:pt x="892077" y="1168899"/>
                    <a:pt x="895200" y="1166400"/>
                  </a:cubicBezTo>
                  <a:cubicBezTo>
                    <a:pt x="900079" y="1162497"/>
                    <a:pt x="904148" y="1157453"/>
                    <a:pt x="909600" y="1154400"/>
                  </a:cubicBezTo>
                  <a:cubicBezTo>
                    <a:pt x="944654" y="1134770"/>
                    <a:pt x="941536" y="1136216"/>
                    <a:pt x="964800" y="1130400"/>
                  </a:cubicBezTo>
                  <a:cubicBezTo>
                    <a:pt x="968000" y="1127200"/>
                    <a:pt x="970593" y="1123247"/>
                    <a:pt x="974400" y="1120800"/>
                  </a:cubicBezTo>
                  <a:cubicBezTo>
                    <a:pt x="981924" y="1115963"/>
                    <a:pt x="990958" y="1113761"/>
                    <a:pt x="998400" y="1108800"/>
                  </a:cubicBezTo>
                  <a:lnTo>
                    <a:pt x="1005600" y="1104000"/>
                  </a:lnTo>
                  <a:cubicBezTo>
                    <a:pt x="1008800" y="1099200"/>
                    <a:pt x="1013376" y="1095073"/>
                    <a:pt x="1015200" y="1089600"/>
                  </a:cubicBezTo>
                  <a:cubicBezTo>
                    <a:pt x="1016000" y="1087200"/>
                    <a:pt x="1016197" y="1084505"/>
                    <a:pt x="1017600" y="1082400"/>
                  </a:cubicBezTo>
                  <a:cubicBezTo>
                    <a:pt x="1020254" y="1078419"/>
                    <a:pt x="1027573" y="1072614"/>
                    <a:pt x="1032000" y="1070400"/>
                  </a:cubicBezTo>
                  <a:cubicBezTo>
                    <a:pt x="1034263" y="1069269"/>
                    <a:pt x="1036937" y="1069131"/>
                    <a:pt x="1039200" y="1068000"/>
                  </a:cubicBezTo>
                  <a:cubicBezTo>
                    <a:pt x="1041780" y="1066710"/>
                    <a:pt x="1043820" y="1064490"/>
                    <a:pt x="1046400" y="1063200"/>
                  </a:cubicBezTo>
                  <a:cubicBezTo>
                    <a:pt x="1048663" y="1062069"/>
                    <a:pt x="1051389" y="1062029"/>
                    <a:pt x="1053600" y="1060800"/>
                  </a:cubicBezTo>
                  <a:cubicBezTo>
                    <a:pt x="1058643" y="1057998"/>
                    <a:pt x="1063200" y="1054400"/>
                    <a:pt x="1068000" y="1051200"/>
                  </a:cubicBezTo>
                  <a:cubicBezTo>
                    <a:pt x="1070400" y="1049600"/>
                    <a:pt x="1073469" y="1048708"/>
                    <a:pt x="1075200" y="1046400"/>
                  </a:cubicBezTo>
                  <a:cubicBezTo>
                    <a:pt x="1084131" y="1034492"/>
                    <a:pt x="1079072" y="1039019"/>
                    <a:pt x="1089600" y="1032000"/>
                  </a:cubicBezTo>
                  <a:cubicBezTo>
                    <a:pt x="1096838" y="995808"/>
                    <a:pt x="1087621" y="1040904"/>
                    <a:pt x="1094400" y="1010400"/>
                  </a:cubicBezTo>
                  <a:cubicBezTo>
                    <a:pt x="1096938" y="998977"/>
                    <a:pt x="1097679" y="990963"/>
                    <a:pt x="1101600" y="979200"/>
                  </a:cubicBezTo>
                  <a:cubicBezTo>
                    <a:pt x="1102400" y="976800"/>
                    <a:pt x="1103386" y="974454"/>
                    <a:pt x="1104000" y="972000"/>
                  </a:cubicBezTo>
                  <a:lnTo>
                    <a:pt x="1108800" y="952800"/>
                  </a:lnTo>
                  <a:cubicBezTo>
                    <a:pt x="1107711" y="938644"/>
                    <a:pt x="1107811" y="923572"/>
                    <a:pt x="1104000" y="909600"/>
                  </a:cubicBezTo>
                  <a:cubicBezTo>
                    <a:pt x="1102669" y="904719"/>
                    <a:pt x="1100800" y="900000"/>
                    <a:pt x="1099200" y="895200"/>
                  </a:cubicBezTo>
                  <a:lnTo>
                    <a:pt x="1096800" y="888000"/>
                  </a:lnTo>
                  <a:cubicBezTo>
                    <a:pt x="1097948" y="871924"/>
                    <a:pt x="1101624" y="847283"/>
                    <a:pt x="1096800" y="830400"/>
                  </a:cubicBezTo>
                  <a:cubicBezTo>
                    <a:pt x="1094023" y="820679"/>
                    <a:pt x="1085977" y="820121"/>
                    <a:pt x="1080000" y="813600"/>
                  </a:cubicBezTo>
                  <a:cubicBezTo>
                    <a:pt x="1052902" y="784038"/>
                    <a:pt x="1073486" y="798857"/>
                    <a:pt x="1056000" y="787200"/>
                  </a:cubicBezTo>
                  <a:cubicBezTo>
                    <a:pt x="1051733" y="780800"/>
                    <a:pt x="1050397" y="777775"/>
                    <a:pt x="1044000" y="772800"/>
                  </a:cubicBezTo>
                  <a:cubicBezTo>
                    <a:pt x="1039446" y="769258"/>
                    <a:pt x="1033679" y="767279"/>
                    <a:pt x="1029600" y="763200"/>
                  </a:cubicBezTo>
                  <a:cubicBezTo>
                    <a:pt x="1020443" y="754043"/>
                    <a:pt x="1022530" y="754612"/>
                    <a:pt x="1008000" y="748800"/>
                  </a:cubicBezTo>
                  <a:cubicBezTo>
                    <a:pt x="1004937" y="747575"/>
                    <a:pt x="1001463" y="747625"/>
                    <a:pt x="998400" y="746400"/>
                  </a:cubicBezTo>
                  <a:cubicBezTo>
                    <a:pt x="993417" y="744407"/>
                    <a:pt x="989043" y="741034"/>
                    <a:pt x="984000" y="739200"/>
                  </a:cubicBezTo>
                  <a:cubicBezTo>
                    <a:pt x="980854" y="738056"/>
                    <a:pt x="959769" y="734834"/>
                    <a:pt x="957600" y="734400"/>
                  </a:cubicBezTo>
                  <a:cubicBezTo>
                    <a:pt x="954366" y="733753"/>
                    <a:pt x="951153" y="732970"/>
                    <a:pt x="948000" y="732000"/>
                  </a:cubicBezTo>
                  <a:cubicBezTo>
                    <a:pt x="940746" y="729768"/>
                    <a:pt x="933963" y="725430"/>
                    <a:pt x="926400" y="724800"/>
                  </a:cubicBezTo>
                  <a:lnTo>
                    <a:pt x="897600" y="722400"/>
                  </a:lnTo>
                  <a:cubicBezTo>
                    <a:pt x="870466" y="708833"/>
                    <a:pt x="909458" y="727153"/>
                    <a:pt x="873600" y="715200"/>
                  </a:cubicBezTo>
                  <a:cubicBezTo>
                    <a:pt x="870864" y="714288"/>
                    <a:pt x="868980" y="711690"/>
                    <a:pt x="866400" y="710400"/>
                  </a:cubicBezTo>
                  <a:cubicBezTo>
                    <a:pt x="864137" y="709269"/>
                    <a:pt x="861632" y="708695"/>
                    <a:pt x="859200" y="708000"/>
                  </a:cubicBezTo>
                  <a:cubicBezTo>
                    <a:pt x="833810" y="700746"/>
                    <a:pt x="869421" y="712207"/>
                    <a:pt x="835200" y="700800"/>
                  </a:cubicBezTo>
                  <a:cubicBezTo>
                    <a:pt x="830400" y="699200"/>
                    <a:pt x="825325" y="698263"/>
                    <a:pt x="820800" y="696000"/>
                  </a:cubicBezTo>
                  <a:cubicBezTo>
                    <a:pt x="817600" y="694400"/>
                    <a:pt x="814341" y="692913"/>
                    <a:pt x="811200" y="691200"/>
                  </a:cubicBezTo>
                  <a:cubicBezTo>
                    <a:pt x="805538" y="688111"/>
                    <a:pt x="800256" y="684303"/>
                    <a:pt x="794400" y="681600"/>
                  </a:cubicBezTo>
                  <a:cubicBezTo>
                    <a:pt x="789806" y="679480"/>
                    <a:pt x="784800" y="678400"/>
                    <a:pt x="780000" y="676800"/>
                  </a:cubicBezTo>
                  <a:cubicBezTo>
                    <a:pt x="769857" y="668686"/>
                    <a:pt x="762137" y="663234"/>
                    <a:pt x="753600" y="652800"/>
                  </a:cubicBezTo>
                  <a:cubicBezTo>
                    <a:pt x="747056" y="644802"/>
                    <a:pt x="747951" y="639069"/>
                    <a:pt x="739200" y="633600"/>
                  </a:cubicBezTo>
                  <a:cubicBezTo>
                    <a:pt x="735547" y="631317"/>
                    <a:pt x="731200" y="630400"/>
                    <a:pt x="727200" y="628800"/>
                  </a:cubicBezTo>
                  <a:cubicBezTo>
                    <a:pt x="720000" y="622400"/>
                    <a:pt x="713122" y="615618"/>
                    <a:pt x="705600" y="609600"/>
                  </a:cubicBezTo>
                  <a:cubicBezTo>
                    <a:pt x="701095" y="605996"/>
                    <a:pt x="695279" y="604079"/>
                    <a:pt x="691200" y="600000"/>
                  </a:cubicBezTo>
                  <a:cubicBezTo>
                    <a:pt x="688000" y="596800"/>
                    <a:pt x="685307" y="592995"/>
                    <a:pt x="681600" y="590400"/>
                  </a:cubicBezTo>
                  <a:cubicBezTo>
                    <a:pt x="646037" y="565506"/>
                    <a:pt x="686571" y="599528"/>
                    <a:pt x="655200" y="576000"/>
                  </a:cubicBezTo>
                  <a:cubicBezTo>
                    <a:pt x="649299" y="571575"/>
                    <a:pt x="644000" y="566400"/>
                    <a:pt x="638400" y="561600"/>
                  </a:cubicBezTo>
                  <a:cubicBezTo>
                    <a:pt x="636800" y="556800"/>
                    <a:pt x="635694" y="551806"/>
                    <a:pt x="633600" y="547200"/>
                  </a:cubicBezTo>
                  <a:cubicBezTo>
                    <a:pt x="631532" y="542651"/>
                    <a:pt x="624896" y="532944"/>
                    <a:pt x="621600" y="528000"/>
                  </a:cubicBezTo>
                  <a:cubicBezTo>
                    <a:pt x="620184" y="520922"/>
                    <a:pt x="612626" y="483859"/>
                    <a:pt x="612000" y="477600"/>
                  </a:cubicBezTo>
                  <a:lnTo>
                    <a:pt x="609600" y="453600"/>
                  </a:lnTo>
                  <a:cubicBezTo>
                    <a:pt x="610788" y="421530"/>
                    <a:pt x="610904" y="391463"/>
                    <a:pt x="614400" y="360000"/>
                  </a:cubicBezTo>
                  <a:cubicBezTo>
                    <a:pt x="614937" y="355164"/>
                    <a:pt x="616157" y="350424"/>
                    <a:pt x="616800" y="345600"/>
                  </a:cubicBezTo>
                  <a:cubicBezTo>
                    <a:pt x="621361" y="311394"/>
                    <a:pt x="616816" y="335919"/>
                    <a:pt x="621600" y="312000"/>
                  </a:cubicBezTo>
                  <a:cubicBezTo>
                    <a:pt x="620800" y="295200"/>
                    <a:pt x="620541" y="278365"/>
                    <a:pt x="619200" y="261600"/>
                  </a:cubicBezTo>
                  <a:cubicBezTo>
                    <a:pt x="619141" y="260865"/>
                    <a:pt x="615577" y="246448"/>
                    <a:pt x="614400" y="244800"/>
                  </a:cubicBezTo>
                  <a:cubicBezTo>
                    <a:pt x="611770" y="241117"/>
                    <a:pt x="608681" y="237528"/>
                    <a:pt x="604800" y="235200"/>
                  </a:cubicBezTo>
                  <a:cubicBezTo>
                    <a:pt x="600461" y="232597"/>
                    <a:pt x="595200" y="232000"/>
                    <a:pt x="590400" y="230400"/>
                  </a:cubicBezTo>
                  <a:cubicBezTo>
                    <a:pt x="587200" y="228000"/>
                    <a:pt x="584077" y="225494"/>
                    <a:pt x="580800" y="223200"/>
                  </a:cubicBezTo>
                  <a:cubicBezTo>
                    <a:pt x="568683" y="214718"/>
                    <a:pt x="562728" y="212328"/>
                    <a:pt x="552000" y="201600"/>
                  </a:cubicBezTo>
                  <a:cubicBezTo>
                    <a:pt x="549172" y="198772"/>
                    <a:pt x="547476" y="194973"/>
                    <a:pt x="544800" y="192000"/>
                  </a:cubicBezTo>
                  <a:cubicBezTo>
                    <a:pt x="540259" y="186954"/>
                    <a:pt x="535200" y="182400"/>
                    <a:pt x="530400" y="177600"/>
                  </a:cubicBezTo>
                  <a:cubicBezTo>
                    <a:pt x="528000" y="175200"/>
                    <a:pt x="526024" y="172283"/>
                    <a:pt x="523200" y="170400"/>
                  </a:cubicBezTo>
                  <a:cubicBezTo>
                    <a:pt x="520800" y="168800"/>
                    <a:pt x="518252" y="167402"/>
                    <a:pt x="516000" y="165600"/>
                  </a:cubicBezTo>
                  <a:cubicBezTo>
                    <a:pt x="506242" y="157794"/>
                    <a:pt x="497916" y="148029"/>
                    <a:pt x="487200" y="141600"/>
                  </a:cubicBezTo>
                  <a:cubicBezTo>
                    <a:pt x="483200" y="139200"/>
                    <a:pt x="478882" y="137264"/>
                    <a:pt x="475200" y="134400"/>
                  </a:cubicBezTo>
                  <a:cubicBezTo>
                    <a:pt x="468412" y="129121"/>
                    <a:pt x="463330" y="122101"/>
                    <a:pt x="458400" y="115200"/>
                  </a:cubicBezTo>
                  <a:cubicBezTo>
                    <a:pt x="456723" y="112853"/>
                    <a:pt x="455640" y="110040"/>
                    <a:pt x="453600" y="108000"/>
                  </a:cubicBezTo>
                  <a:cubicBezTo>
                    <a:pt x="449182" y="103582"/>
                    <a:pt x="443618" y="100418"/>
                    <a:pt x="439200" y="96000"/>
                  </a:cubicBezTo>
                  <a:cubicBezTo>
                    <a:pt x="437160" y="93960"/>
                    <a:pt x="436330" y="90944"/>
                    <a:pt x="434400" y="88800"/>
                  </a:cubicBezTo>
                  <a:cubicBezTo>
                    <a:pt x="429102" y="82913"/>
                    <a:pt x="422898" y="77887"/>
                    <a:pt x="417600" y="72000"/>
                  </a:cubicBezTo>
                  <a:cubicBezTo>
                    <a:pt x="415670" y="69856"/>
                    <a:pt x="414756" y="66919"/>
                    <a:pt x="412800" y="64800"/>
                  </a:cubicBezTo>
                  <a:cubicBezTo>
                    <a:pt x="405126" y="56487"/>
                    <a:pt x="394621" y="50501"/>
                    <a:pt x="388800" y="40800"/>
                  </a:cubicBezTo>
                  <a:cubicBezTo>
                    <a:pt x="377426" y="21844"/>
                    <a:pt x="386468" y="33927"/>
                    <a:pt x="367200" y="16800"/>
                  </a:cubicBezTo>
                  <a:cubicBezTo>
                    <a:pt x="364663" y="14545"/>
                    <a:pt x="362715" y="11636"/>
                    <a:pt x="360000" y="9600"/>
                  </a:cubicBezTo>
                  <a:cubicBezTo>
                    <a:pt x="350932" y="2799"/>
                    <a:pt x="349659" y="2953"/>
                    <a:pt x="340800" y="0"/>
                  </a:cubicBezTo>
                  <a:cubicBezTo>
                    <a:pt x="332000" y="800"/>
                    <a:pt x="323159" y="1232"/>
                    <a:pt x="314400" y="2400"/>
                  </a:cubicBezTo>
                  <a:cubicBezTo>
                    <a:pt x="311130" y="2836"/>
                    <a:pt x="307948" y="3816"/>
                    <a:pt x="304800" y="4800"/>
                  </a:cubicBezTo>
                  <a:cubicBezTo>
                    <a:pt x="295141" y="7818"/>
                    <a:pt x="285600" y="11200"/>
                    <a:pt x="276000" y="14400"/>
                  </a:cubicBezTo>
                  <a:cubicBezTo>
                    <a:pt x="275968" y="14411"/>
                    <a:pt x="261600" y="19200"/>
                    <a:pt x="261600" y="19200"/>
                  </a:cubicBezTo>
                  <a:lnTo>
                    <a:pt x="223200" y="28800"/>
                  </a:lnTo>
                  <a:lnTo>
                    <a:pt x="204000" y="33600"/>
                  </a:lnTo>
                  <a:cubicBezTo>
                    <a:pt x="200800" y="34400"/>
                    <a:pt x="197673" y="35591"/>
                    <a:pt x="194400" y="36000"/>
                  </a:cubicBezTo>
                  <a:cubicBezTo>
                    <a:pt x="170371" y="39004"/>
                    <a:pt x="181562" y="37340"/>
                    <a:pt x="160800" y="40800"/>
                  </a:cubicBezTo>
                  <a:cubicBezTo>
                    <a:pt x="148800" y="40000"/>
                    <a:pt x="136761" y="39659"/>
                    <a:pt x="124800" y="38400"/>
                  </a:cubicBezTo>
                  <a:cubicBezTo>
                    <a:pt x="104900" y="36305"/>
                    <a:pt x="124742" y="37171"/>
                    <a:pt x="108000" y="28800"/>
                  </a:cubicBezTo>
                  <a:cubicBezTo>
                    <a:pt x="104335" y="26968"/>
                    <a:pt x="76869" y="24009"/>
                    <a:pt x="76800" y="24000"/>
                  </a:cubicBezTo>
                  <a:cubicBezTo>
                    <a:pt x="70400" y="24800"/>
                    <a:pt x="63171" y="23150"/>
                    <a:pt x="57600" y="26400"/>
                  </a:cubicBezTo>
                  <a:cubicBezTo>
                    <a:pt x="52617" y="29307"/>
                    <a:pt x="51200" y="36000"/>
                    <a:pt x="48000" y="40800"/>
                  </a:cubicBezTo>
                  <a:lnTo>
                    <a:pt x="43200" y="48000"/>
                  </a:lnTo>
                  <a:cubicBezTo>
                    <a:pt x="41600" y="50400"/>
                    <a:pt x="40131" y="52892"/>
                    <a:pt x="38400" y="55200"/>
                  </a:cubicBezTo>
                  <a:lnTo>
                    <a:pt x="31200" y="64800"/>
                  </a:lnTo>
                  <a:cubicBezTo>
                    <a:pt x="29364" y="72144"/>
                    <a:pt x="29525" y="76075"/>
                    <a:pt x="24000" y="81600"/>
                  </a:cubicBezTo>
                  <a:cubicBezTo>
                    <a:pt x="16134" y="89466"/>
                    <a:pt x="12000" y="101600"/>
                    <a:pt x="9600" y="105600"/>
                  </a:cubicBezTo>
                  <a:close/>
                </a:path>
              </a:pathLst>
            </a:custGeom>
            <a:solidFill>
              <a:srgbClr val="E7E8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170623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311292-4551-4054-816C-595123F8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03/03/2023 Visita Institucional</a:t>
            </a:r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845C-C0FC-4830-B2C1-77C6C28F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73883-CBCF-45FD-884F-77F8EF14E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15"/>
          <a:stretch/>
        </p:blipFill>
        <p:spPr>
          <a:xfrm>
            <a:off x="606119" y="1899846"/>
            <a:ext cx="4124274" cy="2847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AD2E5-AB88-419B-8E98-590768CF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374" y="1899846"/>
            <a:ext cx="3986460" cy="1146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8B016-E80D-455A-9AA1-1B6488DE01AE}"/>
              </a:ext>
            </a:extLst>
          </p:cNvPr>
          <p:cNvSpPr txBox="1"/>
          <p:nvPr/>
        </p:nvSpPr>
        <p:spPr>
          <a:xfrm>
            <a:off x="976061" y="65230"/>
            <a:ext cx="7264339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Socio-economic Impact of ALBA II for the period 2023-2050</a:t>
            </a:r>
          </a:p>
          <a:p>
            <a:r>
              <a:rPr lang="en-US" sz="1400" i="1" dirty="0">
                <a:cs typeface="Arial" panose="020B0604020202020204" pitchFamily="34" charset="0"/>
              </a:rPr>
              <a:t>(Raya and Montalvo)</a:t>
            </a:r>
          </a:p>
          <a:p>
            <a:r>
              <a:rPr lang="en-US" sz="1600" dirty="0">
                <a:cs typeface="Arial" panose="020B0604020202020204" pitchFamily="34" charset="0"/>
              </a:rPr>
              <a:t>After studies done for ALBA in 2003 (ex-ante) and 2010 (after the construction)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84E02-7061-4C4C-A4EC-2C7CC252D999}"/>
              </a:ext>
            </a:extLst>
          </p:cNvPr>
          <p:cNvSpPr txBox="1"/>
          <p:nvPr/>
        </p:nvSpPr>
        <p:spPr>
          <a:xfrm>
            <a:off x="4791467" y="2992837"/>
            <a:ext cx="4124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 a whole, economic analysis in the basic scenario provides a net updated value of 460 M</a:t>
            </a:r>
            <a:r>
              <a:rPr lang="en-US" dirty="0"/>
              <a:t>€</a:t>
            </a:r>
            <a:r>
              <a:rPr lang="en-US" b="1" dirty="0"/>
              <a:t> and an internal rate of profitability of 18.4%. That is, every euro of investment has a social return of 1.18 euros per year.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35127-FD37-4F43-96D5-7F682BFF039F}"/>
              </a:ext>
            </a:extLst>
          </p:cNvPr>
          <p:cNvSpPr txBox="1"/>
          <p:nvPr/>
        </p:nvSpPr>
        <p:spPr>
          <a:xfrm>
            <a:off x="325411" y="1061347"/>
            <a:ext cx="543995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2023-2030: ALBA cost (operation + staff + investments) 310 M€</a:t>
            </a:r>
          </a:p>
          <a:p>
            <a:r>
              <a:rPr lang="en-US" sz="1600" dirty="0"/>
              <a:t>2023-2030: ALBA II cost (staff + Investments) 120 M€</a:t>
            </a:r>
          </a:p>
        </p:txBody>
      </p:sp>
    </p:spTree>
    <p:extLst>
      <p:ext uri="{BB962C8B-B14F-4D97-AF65-F5344CB8AC3E}">
        <p14:creationId xmlns:p14="http://schemas.microsoft.com/office/powerpoint/2010/main" val="411231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C7C83-F2AF-4DA4-9E27-7AAA627E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5F42B-D8BC-4B94-8410-BCFF360F40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371F923F-FF62-4B7A-ABDA-1BC0689C9801}"/>
              </a:ext>
            </a:extLst>
          </p:cNvPr>
          <p:cNvSpPr/>
          <p:nvPr/>
        </p:nvSpPr>
        <p:spPr>
          <a:xfrm rot="1558987">
            <a:off x="5001506" y="746390"/>
            <a:ext cx="3151256" cy="1107512"/>
          </a:xfrm>
          <a:prstGeom prst="curvedDownArrow">
            <a:avLst/>
          </a:prstGeom>
          <a:solidFill>
            <a:srgbClr val="09AF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9BFCD-817B-4058-B292-3A88AB337E4A}"/>
              </a:ext>
            </a:extLst>
          </p:cNvPr>
          <p:cNvSpPr txBox="1"/>
          <p:nvPr/>
        </p:nvSpPr>
        <p:spPr>
          <a:xfrm>
            <a:off x="2551197" y="26153"/>
            <a:ext cx="3979616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5A4BF"/>
                </a:solidFill>
                <a:cs typeface="Arial" panose="020B0604020202020204" pitchFamily="34" charset="0"/>
              </a:rPr>
              <a:t>The process takes one decade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09EAF-6943-4EB5-8B79-0E20E506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ALBA and its future, ALBA II</a:t>
            </a:r>
            <a:endParaRPr lang="es-ES" dirty="0"/>
          </a:p>
        </p:txBody>
      </p:sp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30F69111-8D2D-4EB6-ADAE-F7C8063DB69C}"/>
              </a:ext>
            </a:extLst>
          </p:cNvPr>
          <p:cNvSpPr/>
          <p:nvPr/>
        </p:nvSpPr>
        <p:spPr>
          <a:xfrm>
            <a:off x="193656" y="553774"/>
            <a:ext cx="4194194" cy="835446"/>
          </a:xfrm>
          <a:prstGeom prst="stripedRightArrow">
            <a:avLst/>
          </a:prstGeom>
          <a:solidFill>
            <a:srgbClr val="05A4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ALBA II project main dates so far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6E0A60-3CC7-4E62-83A3-D582E9213804}"/>
              </a:ext>
            </a:extLst>
          </p:cNvPr>
          <p:cNvSpPr txBox="1"/>
          <p:nvPr/>
        </p:nvSpPr>
        <p:spPr>
          <a:xfrm>
            <a:off x="97339" y="1300146"/>
            <a:ext cx="6383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400" b="1" dirty="0">
                <a:solidFill>
                  <a:srgbClr val="00B050"/>
                </a:solidFill>
                <a:latin typeface="Calibri" panose="020F0502020204030204"/>
              </a:rPr>
              <a:t>2020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1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2021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1400" b="1" dirty="0">
                <a:solidFill>
                  <a:srgbClr val="00B050"/>
                </a:solidFill>
                <a:latin typeface="Calibri" panose="020F0502020204030204"/>
              </a:rPr>
              <a:t>2022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2023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en-US" sz="1400" b="1" dirty="0">
                <a:solidFill>
                  <a:srgbClr val="00B050"/>
                </a:solidFill>
                <a:latin typeface="Calibri" panose="020F0502020204030204"/>
              </a:rPr>
              <a:t>2024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 2025  2026  2027  2028  2029  2030  2031  2032  2033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5D9ED-E57A-46F6-9DD3-782C6D97CDFF}"/>
              </a:ext>
            </a:extLst>
          </p:cNvPr>
          <p:cNvSpPr txBox="1"/>
          <p:nvPr/>
        </p:nvSpPr>
        <p:spPr>
          <a:xfrm>
            <a:off x="97339" y="1515447"/>
            <a:ext cx="7610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       Starting the design</a:t>
            </a:r>
          </a:p>
          <a:p>
            <a:pPr defTabSz="685800"/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       Presenting to funding agencies the ‘pre-White Paper’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          </a:t>
            </a:r>
            <a:r>
              <a:rPr lang="en-US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ALBA II included in 2021-2024 ALBA Strategy Plan</a:t>
            </a:r>
          </a:p>
          <a:p>
            <a:pPr defTabSz="685800"/>
            <a:r>
              <a:rPr lang="en-US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         First funding for prototyping (ALBA01) – 7.5 M€</a:t>
            </a:r>
          </a:p>
          <a:p>
            <a:pPr defTabSz="685800"/>
            <a:r>
              <a:rPr lang="en-US" sz="14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                      </a:t>
            </a:r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Funding for 1</a:t>
            </a:r>
            <a:r>
              <a:rPr lang="en-US" sz="1400" baseline="30000" dirty="0">
                <a:solidFill>
                  <a:srgbClr val="00B050"/>
                </a:solidFill>
                <a:latin typeface="Calibri" panose="020F0502020204030204"/>
              </a:rPr>
              <a:t>st</a:t>
            </a:r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 ALBA II BL (ALBA05) – 10 M€</a:t>
            </a:r>
          </a:p>
          <a:p>
            <a:pPr defTabSz="685800"/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	     New plots assigned for Long BLs extension - 16 M€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	                </a:t>
            </a: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White Paper published</a:t>
            </a:r>
          </a:p>
          <a:p>
            <a:pPr defTabSz="685800"/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	                Decision on long BLs</a:t>
            </a:r>
          </a:p>
          <a:p>
            <a:pPr defTabSz="685800"/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		          </a:t>
            </a:r>
            <a:r>
              <a:rPr lang="en-US" sz="1400" b="1" dirty="0">
                <a:solidFill>
                  <a:srgbClr val="00B050"/>
                </a:solidFill>
                <a:latin typeface="Calibri" panose="020F0502020204030204"/>
              </a:rPr>
              <a:t>Council approval of long-term budget (2034-2038) (08/05/24)</a:t>
            </a:r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	</a:t>
            </a:r>
          </a:p>
          <a:p>
            <a:pPr defTabSz="685800"/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		</a:t>
            </a:r>
            <a:r>
              <a:rPr lang="en-US" sz="1400" dirty="0">
                <a:solidFill>
                  <a:srgbClr val="00B050"/>
                </a:solidFill>
                <a:latin typeface="Calibri" panose="020F0502020204030204"/>
              </a:rPr>
              <a:t>          Next step: Government approval (national and regional) – date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/>
              </a:rPr>
              <a:t>tbd</a:t>
            </a:r>
            <a:endParaRPr lang="en-US" sz="14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2DAB8-49C0-4273-8242-1C802B6CB832}"/>
              </a:ext>
            </a:extLst>
          </p:cNvPr>
          <p:cNvSpPr txBox="1"/>
          <p:nvPr/>
        </p:nvSpPr>
        <p:spPr>
          <a:xfrm>
            <a:off x="1867438" y="3676300"/>
            <a:ext cx="5025487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highlight>
                  <a:srgbClr val="8CECFC"/>
                </a:highlight>
                <a:latin typeface="Calibri" panose="020F0502020204030204"/>
              </a:rPr>
              <a:t>           Design and Construction         </a:t>
            </a:r>
            <a:r>
              <a:rPr lang="en-US" sz="1200" dirty="0">
                <a:solidFill>
                  <a:srgbClr val="00B050"/>
                </a:solidFill>
                <a:highlight>
                  <a:srgbClr val="8CECFC"/>
                </a:highlight>
                <a:latin typeface="Calibri" panose="020F0502020204030204"/>
              </a:rPr>
              <a:t>                    </a:t>
            </a:r>
            <a:r>
              <a:rPr lang="en-US" sz="1200" dirty="0">
                <a:solidFill>
                  <a:srgbClr val="00B050"/>
                </a:solidFill>
                <a:highlight>
                  <a:srgbClr val="00FFFF"/>
                </a:highlight>
                <a:latin typeface="Calibri" panose="020F0502020204030204"/>
              </a:rPr>
              <a:t> </a:t>
            </a:r>
            <a:r>
              <a:rPr lang="en-US" sz="100" dirty="0">
                <a:solidFill>
                  <a:srgbClr val="00B050"/>
                </a:solidFill>
                <a:highlight>
                  <a:srgbClr val="00FFFF"/>
                </a:highlight>
                <a:latin typeface="Calibri" panose="020F0502020204030204"/>
              </a:rPr>
              <a:t>.</a:t>
            </a:r>
            <a:r>
              <a:rPr lang="en-US" sz="1200" dirty="0">
                <a:solidFill>
                  <a:srgbClr val="00B050"/>
                </a:solidFill>
                <a:highlight>
                  <a:srgbClr val="00FFFF"/>
                </a:highlight>
                <a:latin typeface="Calibri" panose="020F0502020204030204"/>
              </a:rPr>
              <a:t>                         </a:t>
            </a:r>
            <a:r>
              <a:rPr lang="en-US" sz="1200" dirty="0">
                <a:solidFill>
                  <a:srgbClr val="00B050"/>
                </a:solidFill>
                <a:latin typeface="Calibri" panose="020F0502020204030204"/>
              </a:rPr>
              <a:t> </a:t>
            </a:r>
          </a:p>
          <a:p>
            <a:pPr defTabSz="685800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		   </a:t>
            </a:r>
            <a:r>
              <a:rPr lang="en-US" sz="1200" b="1" dirty="0">
                <a:solidFill>
                  <a:schemeClr val="bg1"/>
                </a:solidFill>
                <a:highlight>
                  <a:srgbClr val="0599C7"/>
                </a:highlight>
                <a:latin typeface="Calibri" panose="020F0502020204030204"/>
              </a:rPr>
              <a:t>    Preinstallation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highlight>
                  <a:srgbClr val="0599C7"/>
                </a:highlight>
                <a:latin typeface="Calibri" panose="020F0502020204030204"/>
              </a:rPr>
              <a:t>       </a:t>
            </a:r>
            <a:r>
              <a:rPr lang="en-US" sz="100" dirty="0">
                <a:solidFill>
                  <a:schemeClr val="accent1">
                    <a:lumMod val="50000"/>
                  </a:schemeClr>
                </a:solidFill>
                <a:highlight>
                  <a:srgbClr val="0599C7"/>
                </a:highlight>
                <a:latin typeface="Calibri" panose="020F0502020204030204"/>
              </a:rPr>
              <a:t>.</a:t>
            </a:r>
            <a:endParaRPr lang="en-US" sz="1200" dirty="0">
              <a:solidFill>
                <a:schemeClr val="accent1">
                  <a:lumMod val="50000"/>
                </a:schemeClr>
              </a:solidFill>
              <a:highlight>
                <a:srgbClr val="0599C7"/>
              </a:highlight>
              <a:latin typeface="Calibri" panose="020F0502020204030204"/>
            </a:endParaRPr>
          </a:p>
          <a:p>
            <a:pPr defTabSz="685800">
              <a:lnSpc>
                <a:spcPct val="110000"/>
              </a:lnSpc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          </a:t>
            </a:r>
            <a:r>
              <a:rPr lang="en-US" sz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			              </a:t>
            </a:r>
            <a:r>
              <a:rPr lang="en-US" sz="1200" b="1" dirty="0">
                <a:solidFill>
                  <a:srgbClr val="4472C4">
                    <a:lumMod val="75000"/>
                  </a:srgbClr>
                </a:solidFill>
                <a:highlight>
                  <a:srgbClr val="8CECFC"/>
                </a:highlight>
                <a:latin typeface="Calibri" panose="020F0502020204030204"/>
              </a:rPr>
              <a:t>Installation</a:t>
            </a:r>
          </a:p>
          <a:p>
            <a:pPr defTabSz="685800">
              <a:lnSpc>
                <a:spcPct val="110000"/>
              </a:lnSpc>
            </a:pPr>
            <a:r>
              <a:rPr lang="en-US" sz="1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          				  </a:t>
            </a:r>
            <a:r>
              <a:rPr lang="en-US" sz="1200" b="1" dirty="0">
                <a:solidFill>
                  <a:srgbClr val="4472C4">
                    <a:lumMod val="75000"/>
                  </a:srgbClr>
                </a:solidFill>
                <a:highlight>
                  <a:srgbClr val="009999"/>
                </a:highlight>
                <a:latin typeface="Calibri" panose="020F0502020204030204"/>
              </a:rPr>
              <a:t>  </a:t>
            </a:r>
            <a:r>
              <a:rPr lang="en-US" sz="1200" b="1" dirty="0">
                <a:solidFill>
                  <a:schemeClr val="bg1"/>
                </a:solidFill>
                <a:highlight>
                  <a:srgbClr val="0599C7"/>
                </a:highlight>
                <a:latin typeface="Calibri" panose="020F0502020204030204"/>
              </a:rPr>
              <a:t>Commissioning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highlight>
                  <a:srgbClr val="0599C7"/>
                </a:highlight>
                <a:latin typeface="Calibri" panose="020F0502020204030204"/>
              </a:rPr>
              <a:t>.</a:t>
            </a:r>
          </a:p>
          <a:p>
            <a:pPr defTabSz="685800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					  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highlight>
                  <a:srgbClr val="8CECFC"/>
                </a:highlight>
                <a:latin typeface="Calibri" panose="020F0502020204030204"/>
              </a:rPr>
              <a:t> Operation               </a:t>
            </a:r>
            <a:r>
              <a:rPr lang="en-US" sz="1200" b="1" dirty="0">
                <a:solidFill>
                  <a:srgbClr val="1FEDED"/>
                </a:solidFill>
                <a:highlight>
                  <a:srgbClr val="8CECFC"/>
                </a:highlight>
                <a:latin typeface="Calibri" panose="020F05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849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617E1-4058-4C20-A0C8-F918E3EB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7808C-9FDB-48E2-90DD-2581E336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ADA307-C19F-4C48-B6C8-79B66400F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88858"/>
              </p:ext>
            </p:extLst>
          </p:nvPr>
        </p:nvGraphicFramePr>
        <p:xfrm>
          <a:off x="282449" y="1360803"/>
          <a:ext cx="6521576" cy="310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576">
                  <a:extLst>
                    <a:ext uri="{9D8B030D-6E8A-4147-A177-3AD203B41FA5}">
                      <a16:colId xmlns:a16="http://schemas.microsoft.com/office/drawing/2014/main" val="159496198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5719717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Operation of ALBA, including related main maintenance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12193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Staff cost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52411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Continuous upgrade + inhouse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931651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Plots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03813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Construction and installation of ALBA II storage ring and related infrastructures (82 M€ 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62102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Construction of CODI, CORUS, CALIMA, MSPD2 (56 M€)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356509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New buildings (32 M€)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45005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Upgrade of BLs, data infrastructure, other infrastructures (80 M€)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556564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86840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On going: ALBA01 (7.5M€), 3Sbar (10M€), plots (16.5M€)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1657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F42B698-552B-44A6-A773-F3228CC99C42}"/>
              </a:ext>
            </a:extLst>
          </p:cNvPr>
          <p:cNvSpPr/>
          <p:nvPr/>
        </p:nvSpPr>
        <p:spPr>
          <a:xfrm>
            <a:off x="1345299" y="152939"/>
            <a:ext cx="6633347" cy="66845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Long term Agreement (2024-2038) to be signed and </a:t>
            </a:r>
          </a:p>
          <a:p>
            <a:pPr lvl="0" algn="ctr"/>
            <a:r>
              <a:rPr lang="en-US" b="1" dirty="0">
                <a:solidFill>
                  <a:prstClr val="black"/>
                </a:solidFill>
              </a:rPr>
              <a:t>requested budget committed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ECA0C-2E93-4FAA-9890-4EC6DDC1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342" y="1352866"/>
            <a:ext cx="2192965" cy="14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180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06" y="220483"/>
            <a:ext cx="8505000" cy="405000"/>
          </a:xfr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ALBA II Roadmap</a:t>
            </a:r>
          </a:p>
        </p:txBody>
      </p:sp>
      <p:grpSp>
        <p:nvGrpSpPr>
          <p:cNvPr id="10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2385040" y="3199306"/>
            <a:ext cx="4196885" cy="614140"/>
            <a:chOff x="446364" y="3962124"/>
            <a:chExt cx="7456561" cy="921382"/>
          </a:xfrm>
        </p:grpSpPr>
        <p:grpSp>
          <p:nvGrpSpPr>
            <p:cNvPr id="5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027988"/>
              <a:ext cx="6706087" cy="576703"/>
              <a:chOff x="1510891" y="3741332"/>
              <a:chExt cx="6706087" cy="57670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D2C9D1-5E8D-4ED2-989C-330D6753B965}"/>
                  </a:ext>
                </a:extLst>
              </p:cNvPr>
              <p:cNvSpPr txBox="1"/>
              <p:nvPr/>
            </p:nvSpPr>
            <p:spPr>
              <a:xfrm>
                <a:off x="1510891" y="3741332"/>
                <a:ext cx="6706087" cy="311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Buildings and infrastructures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33837" y="4144879"/>
                <a:ext cx="6505566" cy="173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Construction</a:t>
                </a:r>
              </a:p>
            </p:txBody>
          </p:sp>
        </p:grpSp>
        <p:sp>
          <p:nvSpPr>
            <p:cNvPr id="113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6839802" cy="182442"/>
            </a:xfrm>
            <a:prstGeom prst="roundRect">
              <a:avLst>
                <a:gd name="adj" fmla="val 50000"/>
              </a:avLst>
            </a:prstGeom>
            <a:solidFill>
              <a:srgbClr val="C06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446364" y="3962124"/>
              <a:ext cx="573660" cy="4223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92963" y="4054460"/>
              <a:ext cx="328210" cy="346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86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771069" y="3323682"/>
            <a:ext cx="0" cy="75428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 descr="Year 1">
            <a:extLst>
              <a:ext uri="{FF2B5EF4-FFF2-40B4-BE49-F238E27FC236}">
                <a16:creationId xmlns:a16="http://schemas.microsoft.com/office/drawing/2014/main" id="{5D2F3933-9B72-4828-BCB7-541ECBDEFC11}"/>
              </a:ext>
            </a:extLst>
          </p:cNvPr>
          <p:cNvGrpSpPr/>
          <p:nvPr/>
        </p:nvGrpSpPr>
        <p:grpSpPr>
          <a:xfrm>
            <a:off x="564223" y="3953866"/>
            <a:ext cx="2111864" cy="802535"/>
            <a:chOff x="904696" y="5778006"/>
            <a:chExt cx="2815819" cy="1070047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300443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EC46266-F9A2-46D0-9AAB-09889D0F8267}"/>
                </a:ext>
              </a:extLst>
            </p:cNvPr>
            <p:cNvSpPr/>
            <p:nvPr/>
          </p:nvSpPr>
          <p:spPr>
            <a:xfrm>
              <a:off x="2346810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0488C51-8860-4A29-A9FF-840EEF3025C6}"/>
                </a:ext>
              </a:extLst>
            </p:cNvPr>
            <p:cNvSpPr/>
            <p:nvPr/>
          </p:nvSpPr>
          <p:spPr>
            <a:xfrm>
              <a:off x="170254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816A943-3130-484E-97D1-6C7917F3DD30}"/>
                </a:ext>
              </a:extLst>
            </p:cNvPr>
            <p:cNvSpPr/>
            <p:nvPr/>
          </p:nvSpPr>
          <p:spPr>
            <a:xfrm>
              <a:off x="105658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6" name="Straight Connector 35" title="q lines">
              <a:extLst>
                <a:ext uri="{FF2B5EF4-FFF2-40B4-BE49-F238E27FC236}">
                  <a16:creationId xmlns:a16="http://schemas.microsoft.com/office/drawing/2014/main" id="{095D6F0B-DF34-40DB-AB6A-1DF127E26984}"/>
                </a:ext>
              </a:extLst>
            </p:cNvPr>
            <p:cNvCxnSpPr>
              <a:cxnSpLocks/>
            </p:cNvCxnSpPr>
            <p:nvPr/>
          </p:nvCxnSpPr>
          <p:spPr>
            <a:xfrm>
              <a:off x="247505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 title="q lines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2233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BD778E6-D334-4389-B4C0-6C793B6E1E82}"/>
                </a:ext>
              </a:extLst>
            </p:cNvPr>
            <p:cNvSpPr txBox="1"/>
            <p:nvPr/>
          </p:nvSpPr>
          <p:spPr>
            <a:xfrm>
              <a:off x="904696" y="6612316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2020</a:t>
              </a:r>
            </a:p>
          </p:txBody>
        </p:sp>
        <p:cxnSp>
          <p:nvCxnSpPr>
            <p:cNvPr id="118" name="Straight Connector 117" title="q lines">
              <a:extLst>
                <a:ext uri="{FF2B5EF4-FFF2-40B4-BE49-F238E27FC236}">
                  <a16:creationId xmlns:a16="http://schemas.microsoft.com/office/drawing/2014/main" id="{35C4D3D7-7424-4459-8D25-38F63FBA31E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7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 title="Year Bar">
              <a:extLst>
                <a:ext uri="{FF2B5EF4-FFF2-40B4-BE49-F238E27FC236}">
                  <a16:creationId xmlns:a16="http://schemas.microsoft.com/office/drawing/2014/main" id="{64E02AE9-6B6C-4B9C-ABBB-1E374B6CA82E}"/>
                </a:ext>
              </a:extLst>
            </p:cNvPr>
            <p:cNvSpPr/>
            <p:nvPr/>
          </p:nvSpPr>
          <p:spPr>
            <a:xfrm>
              <a:off x="1147186" y="6381273"/>
              <a:ext cx="2573329" cy="16485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8CE979-A9B5-418A-BC22-CF6E42776816}"/>
                </a:ext>
              </a:extLst>
            </p:cNvPr>
            <p:cNvSpPr txBox="1"/>
            <p:nvPr/>
          </p:nvSpPr>
          <p:spPr>
            <a:xfrm>
              <a:off x="10743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20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DF41A29-164B-42EC-9F68-19D2E3AEC527}"/>
                </a:ext>
              </a:extLst>
            </p:cNvPr>
            <p:cNvSpPr txBox="1"/>
            <p:nvPr/>
          </p:nvSpPr>
          <p:spPr>
            <a:xfrm>
              <a:off x="17218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21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162BA43-FD37-4686-8437-28F117A90A25}"/>
                </a:ext>
              </a:extLst>
            </p:cNvPr>
            <p:cNvSpPr txBox="1"/>
            <p:nvPr/>
          </p:nvSpPr>
          <p:spPr>
            <a:xfrm>
              <a:off x="23692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22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30167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23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4" name="Straight Connector 113" title="q lines">
              <a:extLst>
                <a:ext uri="{FF2B5EF4-FFF2-40B4-BE49-F238E27FC236}">
                  <a16:creationId xmlns:a16="http://schemas.microsoft.com/office/drawing/2014/main" id="{6016E7CE-6835-4BB0-AABB-1CAEE51E87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9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 title="Milestone">
            <a:extLst>
              <a:ext uri="{FF2B5EF4-FFF2-40B4-BE49-F238E27FC236}">
                <a16:creationId xmlns:a16="http://schemas.microsoft.com/office/drawing/2014/main" id="{0C0EC973-1339-40A2-8A48-7E952A86C663}"/>
              </a:ext>
            </a:extLst>
          </p:cNvPr>
          <p:cNvGrpSpPr/>
          <p:nvPr/>
        </p:nvGrpSpPr>
        <p:grpSpPr>
          <a:xfrm>
            <a:off x="1339074" y="2427011"/>
            <a:ext cx="6628292" cy="694336"/>
            <a:chOff x="3047824" y="3575569"/>
            <a:chExt cx="8233985" cy="925781"/>
          </a:xfrm>
        </p:grpSpPr>
        <p:grpSp>
          <p:nvGrpSpPr>
            <p:cNvPr id="120" name="Group 119" title="Milestone Text">
              <a:extLst>
                <a:ext uri="{FF2B5EF4-FFF2-40B4-BE49-F238E27FC236}">
                  <a16:creationId xmlns:a16="http://schemas.microsoft.com/office/drawing/2014/main" id="{B15CF98A-C041-4C54-83E0-D6B1A0165558}"/>
                </a:ext>
              </a:extLst>
            </p:cNvPr>
            <p:cNvGrpSpPr/>
            <p:nvPr/>
          </p:nvGrpSpPr>
          <p:grpSpPr>
            <a:xfrm>
              <a:off x="3674982" y="3648568"/>
              <a:ext cx="7606827" cy="551081"/>
              <a:chOff x="2110555" y="2162177"/>
              <a:chExt cx="7606827" cy="551081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64C8657-37CD-432B-AD71-7255D32855F5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76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Accelerator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D435BCF-D2D6-4341-809F-90860DEAC612}"/>
                  </a:ext>
                </a:extLst>
              </p:cNvPr>
              <p:cNvSpPr txBox="1"/>
              <p:nvPr/>
            </p:nvSpPr>
            <p:spPr>
              <a:xfrm>
                <a:off x="2147649" y="2558426"/>
                <a:ext cx="756899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preinstallation                                  Installation/comm               Operation            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209BFCD-5670-41F0-8953-CB92D8F14D77}"/>
                  </a:ext>
                </a:extLst>
              </p:cNvPr>
              <p:cNvSpPr txBox="1"/>
              <p:nvPr/>
            </p:nvSpPr>
            <p:spPr>
              <a:xfrm>
                <a:off x="2148390" y="2559370"/>
                <a:ext cx="756899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preinstallation                                  Installation/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commiss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         </a:t>
                </a:r>
              </a:p>
            </p:txBody>
          </p:sp>
        </p:grpSp>
        <p:sp>
          <p:nvSpPr>
            <p:cNvPr id="139" name="Rectangle: Rounded Corners 138" title="Milestone Graphic">
              <a:extLst>
                <a:ext uri="{FF2B5EF4-FFF2-40B4-BE49-F238E27FC236}">
                  <a16:creationId xmlns:a16="http://schemas.microsoft.com/office/drawing/2014/main" id="{96CB11CB-601A-42B3-A020-CB1A4A10F2CD}"/>
                </a:ext>
              </a:extLst>
            </p:cNvPr>
            <p:cNvSpPr/>
            <p:nvPr/>
          </p:nvSpPr>
          <p:spPr>
            <a:xfrm>
              <a:off x="3672865" y="4339211"/>
              <a:ext cx="5593043" cy="16213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46" name="Graphic 145" title="Milestone Flag">
              <a:extLst>
                <a:ext uri="{FF2B5EF4-FFF2-40B4-BE49-F238E27FC236}">
                  <a16:creationId xmlns:a16="http://schemas.microsoft.com/office/drawing/2014/main" id="{DA0FB088-A89A-4C96-A231-80240F537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3047824" y="3575569"/>
              <a:ext cx="573660" cy="422383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9FC0FD8-D770-40A8-8D3E-98968E17FD65}"/>
                </a:ext>
              </a:extLst>
            </p:cNvPr>
            <p:cNvSpPr/>
            <p:nvPr/>
          </p:nvSpPr>
          <p:spPr>
            <a:xfrm>
              <a:off x="3343785" y="3667905"/>
              <a:ext cx="22948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5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2712915" y="3043829"/>
            <a:ext cx="0" cy="103753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 descr="Year 2">
            <a:extLst>
              <a:ext uri="{FF2B5EF4-FFF2-40B4-BE49-F238E27FC236}">
                <a16:creationId xmlns:a16="http://schemas.microsoft.com/office/drawing/2014/main" id="{B77D3ADC-4691-423D-B968-599D539C51C4}"/>
              </a:ext>
            </a:extLst>
          </p:cNvPr>
          <p:cNvGrpSpPr/>
          <p:nvPr/>
        </p:nvGrpSpPr>
        <p:grpSpPr>
          <a:xfrm>
            <a:off x="2617926" y="3953869"/>
            <a:ext cx="2011081" cy="780538"/>
            <a:chOff x="3642967" y="5778006"/>
            <a:chExt cx="2681441" cy="104071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DADAC53-FEC9-400E-B7FC-72F25EF0FE21}"/>
                </a:ext>
              </a:extLst>
            </p:cNvPr>
            <p:cNvSpPr/>
            <p:nvPr/>
          </p:nvSpPr>
          <p:spPr>
            <a:xfrm>
              <a:off x="558570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C0BAC80-DECA-4286-9763-E1B32B824792}"/>
                </a:ext>
              </a:extLst>
            </p:cNvPr>
            <p:cNvSpPr/>
            <p:nvPr/>
          </p:nvSpPr>
          <p:spPr>
            <a:xfrm>
              <a:off x="493667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3C4B4F8-27D7-41DD-896D-A1B91FF462FD}"/>
                </a:ext>
              </a:extLst>
            </p:cNvPr>
            <p:cNvSpPr/>
            <p:nvPr/>
          </p:nvSpPr>
          <p:spPr>
            <a:xfrm>
              <a:off x="430015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E29C92D-0A5A-405A-B0B6-9115A90C3CB7}"/>
                </a:ext>
              </a:extLst>
            </p:cNvPr>
            <p:cNvSpPr/>
            <p:nvPr/>
          </p:nvSpPr>
          <p:spPr>
            <a:xfrm>
              <a:off x="364296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9" name="Straight Connector 38" title="q lines">
              <a:extLst>
                <a:ext uri="{FF2B5EF4-FFF2-40B4-BE49-F238E27FC236}">
                  <a16:creationId xmlns:a16="http://schemas.microsoft.com/office/drawing/2014/main" id="{8CEE23F6-603B-4DB5-A968-8F086AA2AF53}"/>
                </a:ext>
              </a:extLst>
            </p:cNvPr>
            <p:cNvCxnSpPr>
              <a:cxnSpLocks/>
            </p:cNvCxnSpPr>
            <p:nvPr/>
          </p:nvCxnSpPr>
          <p:spPr>
            <a:xfrm>
              <a:off x="441690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 title="q lines">
              <a:extLst>
                <a:ext uri="{FF2B5EF4-FFF2-40B4-BE49-F238E27FC236}">
                  <a16:creationId xmlns:a16="http://schemas.microsoft.com/office/drawing/2014/main" id="{B0EC7A32-A13D-40FD-8FCB-9A2616556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6418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 title="q lines">
              <a:extLst>
                <a:ext uri="{FF2B5EF4-FFF2-40B4-BE49-F238E27FC236}">
                  <a16:creationId xmlns:a16="http://schemas.microsoft.com/office/drawing/2014/main" id="{662638A0-3098-431F-BE5E-612EF4623E02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6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E24B3E5-9E8A-4B3A-ADB6-4481250B3F2A}"/>
                </a:ext>
              </a:extLst>
            </p:cNvPr>
            <p:cNvSpPr txBox="1"/>
            <p:nvPr/>
          </p:nvSpPr>
          <p:spPr>
            <a:xfrm>
              <a:off x="3807069" y="6582986"/>
              <a:ext cx="56901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2024</a:t>
              </a:r>
              <a:endParaRPr lang="en-US" sz="7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9" name="Rectangle: Rounded Corners 188" title="Year Bar">
              <a:extLst>
                <a:ext uri="{FF2B5EF4-FFF2-40B4-BE49-F238E27FC236}">
                  <a16:creationId xmlns:a16="http://schemas.microsoft.com/office/drawing/2014/main" id="{4216F653-445A-48AE-9E7F-2BCB19F1649E}"/>
                </a:ext>
              </a:extLst>
            </p:cNvPr>
            <p:cNvSpPr/>
            <p:nvPr/>
          </p:nvSpPr>
          <p:spPr>
            <a:xfrm>
              <a:off x="3751079" y="6381864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16E8E00-CDAC-4884-B354-EEC46B99951A}"/>
                </a:ext>
              </a:extLst>
            </p:cNvPr>
            <p:cNvSpPr txBox="1"/>
            <p:nvPr/>
          </p:nvSpPr>
          <p:spPr>
            <a:xfrm>
              <a:off x="36641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24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9123C15-08DD-4459-98C8-FB1D88A48434}"/>
                </a:ext>
              </a:extLst>
            </p:cNvPr>
            <p:cNvSpPr txBox="1"/>
            <p:nvPr/>
          </p:nvSpPr>
          <p:spPr>
            <a:xfrm>
              <a:off x="43116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25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02C22D6-E9B8-49C2-813B-3220EF5976F5}"/>
                </a:ext>
              </a:extLst>
            </p:cNvPr>
            <p:cNvSpPr txBox="1"/>
            <p:nvPr/>
          </p:nvSpPr>
          <p:spPr>
            <a:xfrm>
              <a:off x="49590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26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1DFD606-8479-465C-B5A5-ACC2FD6A05AD}"/>
                </a:ext>
              </a:extLst>
            </p:cNvPr>
            <p:cNvSpPr txBox="1"/>
            <p:nvPr/>
          </p:nvSpPr>
          <p:spPr>
            <a:xfrm>
              <a:off x="56065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27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5" name="Straight Connector 114" title="q lines">
              <a:extLst>
                <a:ext uri="{FF2B5EF4-FFF2-40B4-BE49-F238E27FC236}">
                  <a16:creationId xmlns:a16="http://schemas.microsoft.com/office/drawing/2014/main" id="{5C8E95F6-C78E-4027-9F74-5B2D4ABF6B49}"/>
                </a:ext>
              </a:extLst>
            </p:cNvPr>
            <p:cNvCxnSpPr>
              <a:cxnSpLocks/>
            </p:cNvCxnSpPr>
            <p:nvPr/>
          </p:nvCxnSpPr>
          <p:spPr>
            <a:xfrm>
              <a:off x="376962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 title="callout lines">
            <a:extLst>
              <a:ext uri="{FF2B5EF4-FFF2-40B4-BE49-F238E27FC236}">
                <a16:creationId xmlns:a16="http://schemas.microsoft.com/office/drawing/2014/main" id="{975C6F4D-FEC6-41F0-80BD-1FBB84859CE0}"/>
              </a:ext>
            </a:extLst>
          </p:cNvPr>
          <p:cNvCxnSpPr>
            <a:cxnSpLocks/>
          </p:cNvCxnSpPr>
          <p:nvPr/>
        </p:nvCxnSpPr>
        <p:spPr>
          <a:xfrm>
            <a:off x="4654761" y="2641352"/>
            <a:ext cx="0" cy="1440015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 title="callout lines">
            <a:extLst>
              <a:ext uri="{FF2B5EF4-FFF2-40B4-BE49-F238E27FC236}">
                <a16:creationId xmlns:a16="http://schemas.microsoft.com/office/drawing/2014/main" id="{F54047B2-9C08-4A8C-A924-AA676C29FB41}"/>
              </a:ext>
            </a:extLst>
          </p:cNvPr>
          <p:cNvCxnSpPr>
            <a:cxnSpLocks/>
          </p:cNvCxnSpPr>
          <p:nvPr/>
        </p:nvCxnSpPr>
        <p:spPr>
          <a:xfrm>
            <a:off x="5625684" y="2223871"/>
            <a:ext cx="0" cy="1857497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 descr="Year 3&#10;">
            <a:extLst>
              <a:ext uri="{FF2B5EF4-FFF2-40B4-BE49-F238E27FC236}">
                <a16:creationId xmlns:a16="http://schemas.microsoft.com/office/drawing/2014/main" id="{CEE15DC0-A896-4EAF-85E8-9DC9DB979B84}"/>
              </a:ext>
            </a:extLst>
          </p:cNvPr>
          <p:cNvGrpSpPr/>
          <p:nvPr/>
        </p:nvGrpSpPr>
        <p:grpSpPr>
          <a:xfrm>
            <a:off x="4559367" y="3953866"/>
            <a:ext cx="2022560" cy="571545"/>
            <a:chOff x="6231556" y="5778006"/>
            <a:chExt cx="2696746" cy="76206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D235FFC-6A0E-47AF-AC8F-20677EB444FC}"/>
                </a:ext>
              </a:extLst>
            </p:cNvPr>
            <p:cNvSpPr/>
            <p:nvPr/>
          </p:nvSpPr>
          <p:spPr>
            <a:xfrm>
              <a:off x="818673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7F66751-5B2A-464C-A0AD-37B9D94CCC55}"/>
                </a:ext>
              </a:extLst>
            </p:cNvPr>
            <p:cNvSpPr/>
            <p:nvPr/>
          </p:nvSpPr>
          <p:spPr>
            <a:xfrm>
              <a:off x="7533921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BB6040F-EB4E-4310-BF98-25F47485E087}"/>
                </a:ext>
              </a:extLst>
            </p:cNvPr>
            <p:cNvSpPr/>
            <p:nvPr/>
          </p:nvSpPr>
          <p:spPr>
            <a:xfrm>
              <a:off x="688264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BAEC703-69EC-45A2-BB54-7EAC7D4E5E9C}"/>
                </a:ext>
              </a:extLst>
            </p:cNvPr>
            <p:cNvSpPr/>
            <p:nvPr/>
          </p:nvSpPr>
          <p:spPr>
            <a:xfrm>
              <a:off x="6231556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53" name="Straight Connector 52" title="q lines">
              <a:extLst>
                <a:ext uri="{FF2B5EF4-FFF2-40B4-BE49-F238E27FC236}">
                  <a16:creationId xmlns:a16="http://schemas.microsoft.com/office/drawing/2014/main" id="{1B503BE8-868F-4660-8AFA-BE353AB48B68}"/>
                </a:ext>
              </a:extLst>
            </p:cNvPr>
            <p:cNvCxnSpPr>
              <a:cxnSpLocks/>
            </p:cNvCxnSpPr>
            <p:nvPr/>
          </p:nvCxnSpPr>
          <p:spPr>
            <a:xfrm>
              <a:off x="830059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 title="q lines">
              <a:extLst>
                <a:ext uri="{FF2B5EF4-FFF2-40B4-BE49-F238E27FC236}">
                  <a16:creationId xmlns:a16="http://schemas.microsoft.com/office/drawing/2014/main" id="{AB0F6D18-7A1E-4D91-B120-E2079E0DA1A7}"/>
                </a:ext>
              </a:extLst>
            </p:cNvPr>
            <p:cNvCxnSpPr>
              <a:cxnSpLocks/>
            </p:cNvCxnSpPr>
            <p:nvPr/>
          </p:nvCxnSpPr>
          <p:spPr>
            <a:xfrm>
              <a:off x="700603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Rectangle: Rounded Corners 189" title="Year Bar">
              <a:extLst>
                <a:ext uri="{FF2B5EF4-FFF2-40B4-BE49-F238E27FC236}">
                  <a16:creationId xmlns:a16="http://schemas.microsoft.com/office/drawing/2014/main" id="{A39C3188-7311-466A-8363-02881CE1722D}"/>
                </a:ext>
              </a:extLst>
            </p:cNvPr>
            <p:cNvSpPr/>
            <p:nvPr/>
          </p:nvSpPr>
          <p:spPr>
            <a:xfrm>
              <a:off x="6354973" y="6375207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6EAD50A-0933-4C9C-95E6-08A076B32041}"/>
                </a:ext>
              </a:extLst>
            </p:cNvPr>
            <p:cNvSpPr txBox="1"/>
            <p:nvPr/>
          </p:nvSpPr>
          <p:spPr>
            <a:xfrm>
              <a:off x="62539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28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5CBF37-8585-4DC5-9107-7C048ACE4F6B}"/>
                </a:ext>
              </a:extLst>
            </p:cNvPr>
            <p:cNvSpPr txBox="1"/>
            <p:nvPr/>
          </p:nvSpPr>
          <p:spPr>
            <a:xfrm>
              <a:off x="69014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29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2A0732-77CE-4CCD-9584-C8A3BD068222}"/>
                </a:ext>
              </a:extLst>
            </p:cNvPr>
            <p:cNvSpPr txBox="1"/>
            <p:nvPr/>
          </p:nvSpPr>
          <p:spPr>
            <a:xfrm>
              <a:off x="75488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30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6C61BF-4889-44FB-9251-6B314A0F79CE}"/>
                </a:ext>
              </a:extLst>
            </p:cNvPr>
            <p:cNvSpPr txBox="1"/>
            <p:nvPr/>
          </p:nvSpPr>
          <p:spPr>
            <a:xfrm>
              <a:off x="81963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31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6" name="Straight Connector 115" title="q lines">
              <a:extLst>
                <a:ext uri="{FF2B5EF4-FFF2-40B4-BE49-F238E27FC236}">
                  <a16:creationId xmlns:a16="http://schemas.microsoft.com/office/drawing/2014/main" id="{4DA2396D-B4BC-4F88-8123-D131FA8D902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74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 title="q lines">
              <a:extLst>
                <a:ext uri="{FF2B5EF4-FFF2-40B4-BE49-F238E27FC236}">
                  <a16:creationId xmlns:a16="http://schemas.microsoft.com/office/drawing/2014/main" id="{9BE12822-D1FA-4F04-BA60-04815B2B1B4D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1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Straight Connector 176" title="callout lines">
            <a:extLst>
              <a:ext uri="{FF2B5EF4-FFF2-40B4-BE49-F238E27FC236}">
                <a16:creationId xmlns:a16="http://schemas.microsoft.com/office/drawing/2014/main" id="{748624D8-A75F-4E91-B76D-0419E48EB017}"/>
              </a:ext>
            </a:extLst>
          </p:cNvPr>
          <p:cNvCxnSpPr>
            <a:cxnSpLocks/>
          </p:cNvCxnSpPr>
          <p:nvPr/>
        </p:nvCxnSpPr>
        <p:spPr>
          <a:xfrm>
            <a:off x="6596607" y="1129121"/>
            <a:ext cx="0" cy="2952246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 title="callout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7567530" y="1952108"/>
            <a:ext cx="0" cy="212925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 descr="Year 4">
            <a:extLst>
              <a:ext uri="{FF2B5EF4-FFF2-40B4-BE49-F238E27FC236}">
                <a16:creationId xmlns:a16="http://schemas.microsoft.com/office/drawing/2014/main" id="{3918C8B4-69B8-499D-A277-18AE7198594A}"/>
              </a:ext>
            </a:extLst>
          </p:cNvPr>
          <p:cNvGrpSpPr/>
          <p:nvPr/>
        </p:nvGrpSpPr>
        <p:grpSpPr>
          <a:xfrm>
            <a:off x="5140223" y="3953865"/>
            <a:ext cx="3386691" cy="748071"/>
            <a:chOff x="7016607" y="5778006"/>
            <a:chExt cx="4515588" cy="997428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6B7F3B1-E639-4E45-8C09-EEE9623F5744}"/>
                </a:ext>
              </a:extLst>
            </p:cNvPr>
            <p:cNvSpPr/>
            <p:nvPr/>
          </p:nvSpPr>
          <p:spPr>
            <a:xfrm>
              <a:off x="1077330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2990B42-96AA-4CDA-BEF5-915FC5414678}"/>
                </a:ext>
              </a:extLst>
            </p:cNvPr>
            <p:cNvSpPr/>
            <p:nvPr/>
          </p:nvSpPr>
          <p:spPr>
            <a:xfrm>
              <a:off x="1012272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B111BE8-D235-4A79-B144-43953D0D52B3}"/>
                </a:ext>
              </a:extLst>
            </p:cNvPr>
            <p:cNvSpPr/>
            <p:nvPr/>
          </p:nvSpPr>
          <p:spPr>
            <a:xfrm>
              <a:off x="947547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4E8807B-9D7A-452A-B3FB-3E2BE3E94F86}"/>
                </a:ext>
              </a:extLst>
            </p:cNvPr>
            <p:cNvSpPr/>
            <p:nvPr/>
          </p:nvSpPr>
          <p:spPr>
            <a:xfrm>
              <a:off x="882243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84B4D5E-DF22-4556-9F7B-E0627361D734}"/>
                </a:ext>
              </a:extLst>
            </p:cNvPr>
            <p:cNvSpPr txBox="1"/>
            <p:nvPr/>
          </p:nvSpPr>
          <p:spPr>
            <a:xfrm>
              <a:off x="7016607" y="6553919"/>
              <a:ext cx="3028776" cy="221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2030           2032</a:t>
              </a:r>
            </a:p>
          </p:txBody>
        </p:sp>
        <p:cxnSp>
          <p:nvCxnSpPr>
            <p:cNvPr id="168" name="Straight Connector 167" title="q lines">
              <a:extLst>
                <a:ext uri="{FF2B5EF4-FFF2-40B4-BE49-F238E27FC236}">
                  <a16:creationId xmlns:a16="http://schemas.microsoft.com/office/drawing/2014/main" id="{8E9F4AD8-209B-4EEC-A9BA-70788AD0F9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89715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 title="q lines">
              <a:extLst>
                <a:ext uri="{FF2B5EF4-FFF2-40B4-BE49-F238E27FC236}">
                  <a16:creationId xmlns:a16="http://schemas.microsoft.com/office/drawing/2014/main" id="{50ED100A-CA03-4917-8145-C5BDF28B1587}"/>
                </a:ext>
              </a:extLst>
            </p:cNvPr>
            <p:cNvCxnSpPr>
              <a:cxnSpLocks/>
            </p:cNvCxnSpPr>
            <p:nvPr/>
          </p:nvCxnSpPr>
          <p:spPr>
            <a:xfrm>
              <a:off x="959515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: Rounded Corners 190" title="Year Bar">
              <a:extLst>
                <a:ext uri="{FF2B5EF4-FFF2-40B4-BE49-F238E27FC236}">
                  <a16:creationId xmlns:a16="http://schemas.microsoft.com/office/drawing/2014/main" id="{45AC82F1-31F7-4BDE-BF7C-2E9A090107E7}"/>
                </a:ext>
              </a:extLst>
            </p:cNvPr>
            <p:cNvSpPr/>
            <p:nvPr/>
          </p:nvSpPr>
          <p:spPr>
            <a:xfrm>
              <a:off x="8958866" y="6375798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11F0B67-8314-4DF8-99E7-108753641C77}"/>
                </a:ext>
              </a:extLst>
            </p:cNvPr>
            <p:cNvSpPr txBox="1"/>
            <p:nvPr/>
          </p:nvSpPr>
          <p:spPr>
            <a:xfrm>
              <a:off x="88437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32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AA83CD7-1992-4845-9916-79B3A6737423}"/>
                </a:ext>
              </a:extLst>
            </p:cNvPr>
            <p:cNvSpPr txBox="1"/>
            <p:nvPr/>
          </p:nvSpPr>
          <p:spPr>
            <a:xfrm>
              <a:off x="94912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33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F2B6738-A856-4DBF-B465-BC5964B0D7BC}"/>
                </a:ext>
              </a:extLst>
            </p:cNvPr>
            <p:cNvSpPr txBox="1"/>
            <p:nvPr/>
          </p:nvSpPr>
          <p:spPr>
            <a:xfrm>
              <a:off x="101386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34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941D233-C1E8-47A4-83C7-CEDB158017C3}"/>
                </a:ext>
              </a:extLst>
            </p:cNvPr>
            <p:cNvSpPr txBox="1"/>
            <p:nvPr/>
          </p:nvSpPr>
          <p:spPr>
            <a:xfrm>
              <a:off x="107861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35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9" name="Straight Connector 118" title="q lines">
              <a:extLst>
                <a:ext uri="{FF2B5EF4-FFF2-40B4-BE49-F238E27FC236}">
                  <a16:creationId xmlns:a16="http://schemas.microsoft.com/office/drawing/2014/main" id="{B2F5D208-76CB-4E99-B318-4CFFE5BABDD1}"/>
                </a:ext>
              </a:extLst>
            </p:cNvPr>
            <p:cNvCxnSpPr>
              <a:cxnSpLocks/>
            </p:cNvCxnSpPr>
            <p:nvPr/>
          </p:nvCxnSpPr>
          <p:spPr>
            <a:xfrm>
              <a:off x="894787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 title="q lines">
              <a:extLst>
                <a:ext uri="{FF2B5EF4-FFF2-40B4-BE49-F238E27FC236}">
                  <a16:creationId xmlns:a16="http://schemas.microsoft.com/office/drawing/2014/main" id="{B7494A14-757D-4771-B974-AF9C4A42F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44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746090" y="4015917"/>
            <a:ext cx="7824558" cy="0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 title="Milestone">
            <a:extLst>
              <a:ext uri="{FF2B5EF4-FFF2-40B4-BE49-F238E27FC236}">
                <a16:creationId xmlns:a16="http://schemas.microsoft.com/office/drawing/2014/main" id="{4F516FAF-9EEC-46A9-9008-33AAF34E34EE}"/>
              </a:ext>
            </a:extLst>
          </p:cNvPr>
          <p:cNvGrpSpPr/>
          <p:nvPr/>
        </p:nvGrpSpPr>
        <p:grpSpPr>
          <a:xfrm>
            <a:off x="1617632" y="1623548"/>
            <a:ext cx="6595639" cy="705488"/>
            <a:chOff x="3047824" y="3575569"/>
            <a:chExt cx="8233243" cy="925781"/>
          </a:xfrm>
        </p:grpSpPr>
        <p:grpSp>
          <p:nvGrpSpPr>
            <p:cNvPr id="133" name="Group 132" title="Milestone Text">
              <a:extLst>
                <a:ext uri="{FF2B5EF4-FFF2-40B4-BE49-F238E27FC236}">
                  <a16:creationId xmlns:a16="http://schemas.microsoft.com/office/drawing/2014/main" id="{CCE99193-C8EE-4773-93AC-67AA128BD84F}"/>
                </a:ext>
              </a:extLst>
            </p:cNvPr>
            <p:cNvGrpSpPr/>
            <p:nvPr/>
          </p:nvGrpSpPr>
          <p:grpSpPr>
            <a:xfrm>
              <a:off x="3674982" y="3648568"/>
              <a:ext cx="7606085" cy="547704"/>
              <a:chOff x="2110555" y="2162177"/>
              <a:chExt cx="7606085" cy="547704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27FE7F9-D43F-4741-A40B-5473904A4D16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726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Beamlines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BAD6835-47BF-48D3-8C5F-E42801F4EA32}"/>
                  </a:ext>
                </a:extLst>
              </p:cNvPr>
              <p:cNvSpPr txBox="1"/>
              <p:nvPr/>
            </p:nvSpPr>
            <p:spPr>
              <a:xfrm>
                <a:off x="2147648" y="2558426"/>
                <a:ext cx="7568992" cy="151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installation                                         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commisss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Operation            </a:t>
                </a:r>
              </a:p>
            </p:txBody>
          </p:sp>
        </p:grpSp>
        <p:sp>
          <p:nvSpPr>
            <p:cNvPr id="140" name="Rectangle: Rounded Corners 139" title="Milestone Graphic">
              <a:extLst>
                <a:ext uri="{FF2B5EF4-FFF2-40B4-BE49-F238E27FC236}">
                  <a16:creationId xmlns:a16="http://schemas.microsoft.com/office/drawing/2014/main" id="{420BCEC4-A340-4833-9DA9-864150D116A4}"/>
                </a:ext>
              </a:extLst>
            </p:cNvPr>
            <p:cNvSpPr/>
            <p:nvPr/>
          </p:nvSpPr>
          <p:spPr>
            <a:xfrm>
              <a:off x="3672865" y="4339211"/>
              <a:ext cx="5593043" cy="16213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41" name="Graphic 140" title="Milestone Flag">
              <a:extLst>
                <a:ext uri="{FF2B5EF4-FFF2-40B4-BE49-F238E27FC236}">
                  <a16:creationId xmlns:a16="http://schemas.microsoft.com/office/drawing/2014/main" id="{9A72E6C1-5F87-4755-88D6-D23DA69BE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3047824" y="3575569"/>
              <a:ext cx="573660" cy="422383"/>
            </a:xfrm>
            <a:prstGeom prst="rect">
              <a:avLst/>
            </a:prstGeom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5E428C2-B57C-466F-B01D-354740B7E58B}"/>
                </a:ext>
              </a:extLst>
            </p:cNvPr>
            <p:cNvSpPr/>
            <p:nvPr/>
          </p:nvSpPr>
          <p:spPr>
            <a:xfrm>
              <a:off x="3343228" y="3667905"/>
              <a:ext cx="230597" cy="302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2" name="Rectangle: Rounded Corners 181" title="Milestone Graphic">
            <a:extLst>
              <a:ext uri="{FF2B5EF4-FFF2-40B4-BE49-F238E27FC236}">
                <a16:creationId xmlns:a16="http://schemas.microsoft.com/office/drawing/2014/main" id="{1FCB5372-CF5F-4705-B7A7-195EEABDB56E}"/>
              </a:ext>
            </a:extLst>
          </p:cNvPr>
          <p:cNvSpPr/>
          <p:nvPr/>
        </p:nvSpPr>
        <p:spPr>
          <a:xfrm>
            <a:off x="835152" y="1256853"/>
            <a:ext cx="4510654" cy="17145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3" name="Rectangle: Rounded Corners 182" title="Milestone Graphic">
            <a:extLst>
              <a:ext uri="{FF2B5EF4-FFF2-40B4-BE49-F238E27FC236}">
                <a16:creationId xmlns:a16="http://schemas.microsoft.com/office/drawing/2014/main" id="{B055FBE2-3E10-4550-A9A1-D2BD77CD4BFE}"/>
              </a:ext>
            </a:extLst>
          </p:cNvPr>
          <p:cNvSpPr/>
          <p:nvPr/>
        </p:nvSpPr>
        <p:spPr>
          <a:xfrm flipV="1">
            <a:off x="6475988" y="1246451"/>
            <a:ext cx="2219307" cy="17145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07B670C-E42C-47E5-859E-E0AFF0B9B636}"/>
              </a:ext>
            </a:extLst>
          </p:cNvPr>
          <p:cNvSpPr txBox="1"/>
          <p:nvPr/>
        </p:nvSpPr>
        <p:spPr>
          <a:xfrm>
            <a:off x="1876511" y="733211"/>
            <a:ext cx="2427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ALBA Operation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F920D0C-5E31-4A91-BF1D-89CB8193C150}"/>
              </a:ext>
            </a:extLst>
          </p:cNvPr>
          <p:cNvSpPr txBox="1"/>
          <p:nvPr/>
        </p:nvSpPr>
        <p:spPr>
          <a:xfrm>
            <a:off x="6382728" y="756926"/>
            <a:ext cx="23537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ALBA II Operation</a:t>
            </a:r>
          </a:p>
        </p:txBody>
      </p:sp>
    </p:spTree>
    <p:extLst>
      <p:ext uri="{BB962C8B-B14F-4D97-AF65-F5344CB8AC3E}">
        <p14:creationId xmlns:p14="http://schemas.microsoft.com/office/powerpoint/2010/main" val="61091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405"/>
            <a:ext cx="9144000" cy="3780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77FAA-0441-43B4-B3D7-33AD9FA40E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fld id="{59A3C1E9-1E17-4B2D-975E-2F80F7CB45F8}" type="slidenum">
              <a:rPr lang="es-ES" smtClean="0"/>
              <a:t>62</a:t>
            </a:fld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5825897" y="987321"/>
            <a:ext cx="304596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6862385" y="2833427"/>
            <a:ext cx="435576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4914749" y="3742963"/>
            <a:ext cx="665994" cy="231975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2947945" y="375821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021798" y="3580575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934737" y="2833427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901372" y="2374414"/>
            <a:ext cx="50288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280280" y="1917511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1715856" y="1757954"/>
            <a:ext cx="611884" cy="231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2803584" y="1407680"/>
            <a:ext cx="48549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3971147" y="1360121"/>
            <a:ext cx="513768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5469266" y="1650431"/>
            <a:ext cx="435576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3412325" y="1340250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3931346" y="3758213"/>
            <a:ext cx="480997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5531983" y="642796"/>
            <a:ext cx="2798215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6099628" y="2233498"/>
            <a:ext cx="2975429" cy="831905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8331206" y="2582618"/>
            <a:ext cx="595079" cy="231975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050" b="1" i="1" dirty="0">
                <a:cs typeface="Arial" panose="020B0604020202020204" pitchFamily="34" charset="0"/>
              </a:rPr>
              <a:t>CORUS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5656190" y="1995514"/>
            <a:ext cx="3376022" cy="328232"/>
          </a:xfrm>
          <a:prstGeom prst="straightConnector1">
            <a:avLst/>
          </a:prstGeom>
          <a:ln w="57150">
            <a:solidFill>
              <a:srgbClr val="FECF7A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8112410" y="1908132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CODI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6430604" y="1335007"/>
            <a:ext cx="247349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982F40-56A9-4BF0-88F0-449EC1DF5471}"/>
              </a:ext>
            </a:extLst>
          </p:cNvPr>
          <p:cNvSpPr txBox="1">
            <a:spLocks/>
          </p:cNvSpPr>
          <p:nvPr/>
        </p:nvSpPr>
        <p:spPr>
          <a:xfrm>
            <a:off x="934737" y="81825"/>
            <a:ext cx="4355228" cy="42148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dirty="0">
                <a:latin typeface="+mn-lt"/>
              </a:rPr>
              <a:t>ALBA II - </a:t>
            </a:r>
            <a:r>
              <a:rPr lang="en-US" sz="2700" b="1" i="1" dirty="0">
                <a:solidFill>
                  <a:srgbClr val="CC00CC"/>
                </a:solidFill>
                <a:latin typeface="+mn-lt"/>
              </a:rPr>
              <a:t>Future developments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133069" y="1814051"/>
            <a:ext cx="3966560" cy="1532796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2733768" y="2334026"/>
            <a:ext cx="2798215" cy="33855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600" b="1" dirty="0">
                <a:latin typeface="Calibri" panose="020F0502020204030204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688" y="3227124"/>
            <a:ext cx="567361" cy="192171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6931090" y="3501831"/>
            <a:ext cx="435576" cy="218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7093135" y="3262619"/>
            <a:ext cx="538472" cy="23197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7398114" y="3498435"/>
            <a:ext cx="504905" cy="221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222147" y="3508458"/>
            <a:ext cx="1159509" cy="231975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Upgraded Beamlines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AC782A-BF0B-486B-886E-AA9EEFFBB335}"/>
              </a:ext>
            </a:extLst>
          </p:cNvPr>
          <p:cNvCxnSpPr>
            <a:cxnSpLocks/>
          </p:cNvCxnSpPr>
          <p:nvPr/>
        </p:nvCxnSpPr>
        <p:spPr>
          <a:xfrm>
            <a:off x="5748314" y="2056802"/>
            <a:ext cx="3353183" cy="408888"/>
          </a:xfrm>
          <a:prstGeom prst="straightConnector1">
            <a:avLst/>
          </a:prstGeom>
          <a:ln w="57150">
            <a:solidFill>
              <a:srgbClr val="F52BF5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2AA6A0-C4D5-4DB0-A339-D8F904FDBD67}"/>
              </a:ext>
            </a:extLst>
          </p:cNvPr>
          <p:cNvCxnSpPr>
            <a:cxnSpLocks/>
          </p:cNvCxnSpPr>
          <p:nvPr/>
        </p:nvCxnSpPr>
        <p:spPr>
          <a:xfrm>
            <a:off x="6167821" y="2949415"/>
            <a:ext cx="207359" cy="1584703"/>
          </a:xfrm>
          <a:prstGeom prst="straightConnector1">
            <a:avLst/>
          </a:prstGeom>
          <a:ln w="57150">
            <a:solidFill>
              <a:srgbClr val="F52BF5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A4A628-13A8-4E5A-91E5-04DA17DB3E09}"/>
              </a:ext>
            </a:extLst>
          </p:cNvPr>
          <p:cNvSpPr txBox="1"/>
          <p:nvPr/>
        </p:nvSpPr>
        <p:spPr>
          <a:xfrm>
            <a:off x="7878924" y="2326686"/>
            <a:ext cx="435576" cy="231975"/>
          </a:xfrm>
          <a:prstGeom prst="rect">
            <a:avLst/>
          </a:prstGeom>
          <a:solidFill>
            <a:srgbClr val="FBABFB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BL03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C4CB0D-5E50-40BF-A3D9-FA58D9E1716C}"/>
              </a:ext>
            </a:extLst>
          </p:cNvPr>
          <p:cNvSpPr txBox="1"/>
          <p:nvPr/>
        </p:nvSpPr>
        <p:spPr>
          <a:xfrm>
            <a:off x="6196109" y="4585938"/>
            <a:ext cx="435576" cy="231975"/>
          </a:xfrm>
          <a:prstGeom prst="rect">
            <a:avLst/>
          </a:prstGeom>
          <a:solidFill>
            <a:srgbClr val="FBABFB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BL08</a:t>
            </a:r>
            <a:endParaRPr lang="en-US" sz="900" b="1" i="1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5873452" y="3437122"/>
            <a:ext cx="567361" cy="23197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454F5B-8C3A-45AE-95A5-4FDC9AE43A04}"/>
              </a:ext>
            </a:extLst>
          </p:cNvPr>
          <p:cNvSpPr txBox="1"/>
          <p:nvPr/>
        </p:nvSpPr>
        <p:spPr>
          <a:xfrm>
            <a:off x="1187448" y="4205003"/>
            <a:ext cx="2984396" cy="695210"/>
          </a:xfrm>
          <a:prstGeom prst="rect">
            <a:avLst/>
          </a:prstGeom>
          <a:solidFill>
            <a:srgbClr val="FFFFFF"/>
          </a:solidFill>
          <a:ln w="19050">
            <a:solidFill>
              <a:srgbClr val="F52BF5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BL03 – Long BL on superbend</a:t>
            </a:r>
          </a:p>
          <a:p>
            <a:r>
              <a:rPr lang="en-US" sz="1200" b="1" i="1" dirty="0">
                <a:cs typeface="Arial" panose="020B0604020202020204" pitchFamily="34" charset="0"/>
              </a:rPr>
              <a:t>BL08 – Medium BL on ID</a:t>
            </a:r>
          </a:p>
          <a:p>
            <a:r>
              <a:rPr lang="en-US" sz="1200" b="1" i="1" dirty="0">
                <a:cs typeface="Arial" panose="020B0604020202020204" pitchFamily="34" charset="0"/>
              </a:rPr>
              <a:t>Other 7 dipole or superbend ports available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C367E2-D726-4F52-B82E-E80BC1ABE898}"/>
              </a:ext>
            </a:extLst>
          </p:cNvPr>
          <p:cNvSpPr txBox="1"/>
          <p:nvPr/>
        </p:nvSpPr>
        <p:spPr>
          <a:xfrm>
            <a:off x="183464" y="529337"/>
            <a:ext cx="5023791" cy="686041"/>
          </a:xfrm>
          <a:prstGeom prst="rect">
            <a:avLst/>
          </a:prstGeom>
          <a:solidFill>
            <a:srgbClr val="FFFFFF"/>
          </a:solidFill>
          <a:ln w="19050">
            <a:solidFill>
              <a:srgbClr val="F52BF5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ALBA II total capacity: 26 beamlines</a:t>
            </a:r>
          </a:p>
          <a:p>
            <a:r>
              <a:rPr lang="en-US" sz="1200" b="1" i="1" dirty="0">
                <a:cs typeface="Arial" panose="020B0604020202020204" pitchFamily="34" charset="0"/>
              </a:rPr>
              <a:t>New resources (investments and staff) not yet planned</a:t>
            </a:r>
          </a:p>
          <a:p>
            <a:r>
              <a:rPr lang="en-US" sz="1200" b="1" i="1" dirty="0">
                <a:cs typeface="Arial" panose="020B0604020202020204" pitchFamily="34" charset="0"/>
              </a:rPr>
              <a:t>Aiming at including other institutions with partnerships (JEMCA model)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6222008" y="3028601"/>
            <a:ext cx="513768" cy="231975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r>
              <a:rPr lang="en-US" sz="900" b="1" i="1" dirty="0">
                <a:cs typeface="Arial" panose="020B0604020202020204" pitchFamily="34" charset="0"/>
              </a:rPr>
              <a:t>CALIMA</a:t>
            </a:r>
          </a:p>
        </p:txBody>
      </p:sp>
    </p:spTree>
    <p:extLst>
      <p:ext uri="{BB962C8B-B14F-4D97-AF65-F5344CB8AC3E}">
        <p14:creationId xmlns:p14="http://schemas.microsoft.com/office/powerpoint/2010/main" val="2519761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BBBC8-7FD3-495F-B939-8997EA84A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 b="12153"/>
          <a:stretch/>
        </p:blipFill>
        <p:spPr>
          <a:xfrm>
            <a:off x="0" y="0"/>
            <a:ext cx="9144000" cy="5187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8203" y="251994"/>
            <a:ext cx="392081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Thank you for your attention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50DD3B-9593-49B1-B43F-4EBD9122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8C5B7-23CD-4435-A298-0B6F8DBE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24082-8A8B-4096-A141-7745527C0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23601"/>
            <a:ext cx="3927475" cy="9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6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4887F-C53B-402E-B3C2-B81998A3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39A76-7FAA-4479-93AB-CE6E74B2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F2A3C-07A4-4390-ACF1-BF75A880B4E2}"/>
              </a:ext>
            </a:extLst>
          </p:cNvPr>
          <p:cNvSpPr txBox="1"/>
          <p:nvPr/>
        </p:nvSpPr>
        <p:spPr>
          <a:xfrm>
            <a:off x="2752483" y="22225"/>
            <a:ext cx="333546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cs typeface="Arial" panose="020B0604020202020204" pitchFamily="34" charset="0"/>
              </a:rPr>
              <a:t>ALBA Priorities today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2A77DB-65C1-48E9-822A-7B8818C57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576938"/>
              </p:ext>
            </p:extLst>
          </p:nvPr>
        </p:nvGraphicFramePr>
        <p:xfrm>
          <a:off x="1175097" y="5778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013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14887F-C53B-402E-B3C2-B81998A3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September 2024 - ALBA User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39A76-7FAA-4479-93AB-CE6E74B2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F2A3C-07A4-4390-ACF1-BF75A880B4E2}"/>
              </a:ext>
            </a:extLst>
          </p:cNvPr>
          <p:cNvSpPr txBox="1"/>
          <p:nvPr/>
        </p:nvSpPr>
        <p:spPr>
          <a:xfrm>
            <a:off x="2752483" y="22225"/>
            <a:ext cx="333546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  <a:cs typeface="Arial" panose="020B0604020202020204" pitchFamily="34" charset="0"/>
              </a:rPr>
              <a:t>ALBA Priorities today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2A77DB-65C1-48E9-822A-7B8818C57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434252"/>
              </p:ext>
            </p:extLst>
          </p:nvPr>
        </p:nvGraphicFramePr>
        <p:xfrm>
          <a:off x="1175097" y="5778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0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377" y="88350"/>
            <a:ext cx="6640251" cy="9941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dirty="0"/>
              <a:t>Accelerator o</a:t>
            </a:r>
            <a:r>
              <a:rPr lang="en-US" sz="2400" b="1" dirty="0">
                <a:latin typeface="+mn-lt"/>
              </a:rPr>
              <a:t>peration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08B9D-F0EA-4EFC-A517-40396242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4 September 2024 - ALBA User Meeting</a:t>
            </a:r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0B1DB-BDF9-4228-B305-0CBA2A76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and its future, ALBA II</a:t>
            </a:r>
            <a:endParaRPr lang="es-E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FC645D-C968-475B-B9A4-478B5A4376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73625"/>
            <a:ext cx="498475" cy="168275"/>
          </a:xfrm>
        </p:spPr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F3198-3652-41C7-9219-EAEDC9CE1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0" y="1031659"/>
            <a:ext cx="4917896" cy="3381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E33BF-6022-4A46-86F7-AA02FBFB460B}"/>
              </a:ext>
            </a:extLst>
          </p:cNvPr>
          <p:cNvSpPr txBox="1"/>
          <p:nvPr/>
        </p:nvSpPr>
        <p:spPr>
          <a:xfrm>
            <a:off x="3864498" y="897856"/>
            <a:ext cx="846981" cy="36933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cs typeface="Arial" panose="020B0604020202020204" pitchFamily="34" charset="0"/>
              </a:rPr>
              <a:t>98.8%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B20888F-FC69-4C85-85B6-008A81DD028C}"/>
              </a:ext>
            </a:extLst>
          </p:cNvPr>
          <p:cNvSpPr txBox="1">
            <a:spLocks/>
          </p:cNvSpPr>
          <p:nvPr/>
        </p:nvSpPr>
        <p:spPr>
          <a:xfrm>
            <a:off x="5575598" y="1199139"/>
            <a:ext cx="3149600" cy="81884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latin typeface="+mn-lt"/>
              </a:rPr>
              <a:t>2025  Operation Calendar</a:t>
            </a:r>
          </a:p>
          <a:p>
            <a:pPr algn="ctr"/>
            <a:r>
              <a:rPr lang="en-US" sz="1600" dirty="0">
                <a:latin typeface="+mn-lt"/>
              </a:rPr>
              <a:t>to be published mid September</a:t>
            </a:r>
          </a:p>
          <a:p>
            <a:pPr algn="ctr"/>
            <a:r>
              <a:rPr lang="en-US" sz="1600" dirty="0">
                <a:latin typeface="+mn-lt"/>
              </a:rPr>
              <a:t>same number of shifts of 2024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987AE-4D4E-4B3B-962D-44DBED0E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78" y="2069919"/>
            <a:ext cx="3913001" cy="15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737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TABLE_ENDDRAG_ORIGIN_RECT" val="259*324"/>
  <p:tag name="TABLE_ENDDRAG_RECT" val="452*54*259*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22622</TotalTime>
  <Words>4831</Words>
  <Application>Microsoft Office PowerPoint</Application>
  <PresentationFormat>On-screen Show (16:9)</PresentationFormat>
  <Paragraphs>890</Paragraphs>
  <Slides>63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Arial</vt:lpstr>
      <vt:lpstr>Arial Black</vt:lpstr>
      <vt:lpstr>Calibri</vt:lpstr>
      <vt:lpstr>Calibri Light</vt:lpstr>
      <vt:lpstr>Cambria Math</vt:lpstr>
      <vt:lpstr>ClanOT-Book</vt:lpstr>
      <vt:lpstr>Helvetica</vt:lpstr>
      <vt:lpstr>Helvetica Neue</vt:lpstr>
      <vt:lpstr>Maven Pro</vt:lpstr>
      <vt:lpstr>Roboto</vt:lpstr>
      <vt:lpstr>Times New Roman</vt:lpstr>
      <vt:lpstr>Wingdings</vt:lpstr>
      <vt:lpstr>Custom Design</vt:lpstr>
      <vt:lpstr>Tema de Office</vt:lpstr>
      <vt:lpstr>PowerPoint Presentation</vt:lpstr>
      <vt:lpstr>PowerPoint Presentation</vt:lpstr>
      <vt:lpstr>ALBA today</vt:lpstr>
      <vt:lpstr>ALBA II - Day One</vt:lpstr>
      <vt:lpstr>PowerPoint Presentation</vt:lpstr>
      <vt:lpstr>PowerPoint Presentation</vt:lpstr>
      <vt:lpstr>PowerPoint Presentation</vt:lpstr>
      <vt:lpstr>PowerPoint Presentation</vt:lpstr>
      <vt:lpstr>Accelerator operation</vt:lpstr>
      <vt:lpstr>PowerPoint Presentation</vt:lpstr>
      <vt:lpstr>Users and institutions in our database  2024 has seen a relevant increase with respect to the usual one</vt:lpstr>
      <vt:lpstr>Academic user proposals </vt:lpstr>
      <vt:lpstr>PowerPoint Presentation</vt:lpstr>
      <vt:lpstr>PowerPoint Presentation</vt:lpstr>
      <vt:lpstr>Scientific productivity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de Britta?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BL15 - 3Sbar</vt:lpstr>
      <vt:lpstr>BL07 - CALIMA</vt:lpstr>
      <vt:lpstr>The longest the distance between the photon source and the sample, the better the resolution and the highest the coherent fraction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II Roadmap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Caterina Biscari</cp:lastModifiedBy>
  <cp:revision>732</cp:revision>
  <dcterms:created xsi:type="dcterms:W3CDTF">2015-04-21T23:16:41Z</dcterms:created>
  <dcterms:modified xsi:type="dcterms:W3CDTF">2024-09-04T10:19:28Z</dcterms:modified>
</cp:coreProperties>
</file>